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445" r:id="rId3"/>
    <p:sldId id="1497" r:id="rId4"/>
    <p:sldId id="1498" r:id="rId5"/>
    <p:sldId id="1097" r:id="rId6"/>
    <p:sldId id="1537" r:id="rId7"/>
    <p:sldId id="1514" r:id="rId8"/>
    <p:sldId id="1515" r:id="rId9"/>
    <p:sldId id="1516" r:id="rId10"/>
    <p:sldId id="1530" r:id="rId11"/>
    <p:sldId id="1532" r:id="rId12"/>
    <p:sldId id="1521" r:id="rId13"/>
    <p:sldId id="1533" r:id="rId14"/>
    <p:sldId id="1523" r:id="rId15"/>
    <p:sldId id="1525" r:id="rId16"/>
    <p:sldId id="1502" r:id="rId17"/>
    <p:sldId id="281" r:id="rId18"/>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6">
          <p15:clr>
            <a:srgbClr val="A4A3A4"/>
          </p15:clr>
        </p15:guide>
        <p15:guide id="2" pos="28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g Chen" initials="MOU"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F3F2"/>
    <a:srgbClr val="22A5F5"/>
    <a:srgbClr val="2194D7"/>
    <a:srgbClr val="D5761C"/>
    <a:srgbClr val="D55C0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42" autoAdjust="0"/>
    <p:restoredTop sz="95617" autoAdjust="0"/>
  </p:normalViewPr>
  <p:slideViewPr>
    <p:cSldViewPr snapToGrid="0" snapToObjects="1">
      <p:cViewPr>
        <p:scale>
          <a:sx n="115" d="100"/>
          <a:sy n="115" d="100"/>
        </p:scale>
        <p:origin x="616" y="-336"/>
      </p:cViewPr>
      <p:guideLst>
        <p:guide orient="horz" pos="2146"/>
        <p:guide pos="2892"/>
      </p:guideLst>
    </p:cSldViewPr>
  </p:slideViewPr>
  <p:outlineViewPr>
    <p:cViewPr>
      <p:scale>
        <a:sx n="33" d="100"/>
        <a:sy n="33" d="100"/>
      </p:scale>
      <p:origin x="0" y="4176"/>
    </p:cViewPr>
  </p:outlineViewPr>
  <p:notesTextViewPr>
    <p:cViewPr>
      <p:scale>
        <a:sx n="100" d="100"/>
        <a:sy n="100" d="100"/>
      </p:scale>
      <p:origin x="0" y="-40"/>
    </p:cViewPr>
  </p:notesTextViewPr>
  <p:sorterViewPr>
    <p:cViewPr>
      <p:scale>
        <a:sx n="141" d="100"/>
        <a:sy n="141" d="100"/>
      </p:scale>
      <p:origin x="0" y="1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rdu\Documents\work2021\10&#26376;hepix\stats\hepix_slurm_cp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rdu\Documents\work2021\10&#26376;hepix\stats\hepix_slurm_cp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rdu\Documents\work2021\10&#26376;hepix\stats\hepix_slurm_cpu.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rdu\Documents\work2021\10&#26376;hepix\stats\hepix_slurm_cpu.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1" i="0" u="none" strike="noStrike" kern="1200" spc="0" baseline="0">
                <a:solidFill>
                  <a:schemeClr val="tx1">
                    <a:lumMod val="65000"/>
                    <a:lumOff val="35000"/>
                  </a:schemeClr>
                </a:solidFill>
                <a:latin typeface="+mn-lt"/>
                <a:ea typeface="+mn-ea"/>
                <a:cs typeface="+mn-cs"/>
              </a:defRPr>
            </a:pPr>
            <a:r>
              <a:rPr lang="en-US" altLang="zh-CN" b="1"/>
              <a:t>Num.</a:t>
            </a:r>
            <a:r>
              <a:rPr lang="en-US" altLang="zh-CN" b="1" baseline="0"/>
              <a:t> of GPU Jobs</a:t>
            </a:r>
            <a:endParaRPr lang="zh-CN" altLang="en-US" b="1"/>
          </a:p>
        </c:rich>
      </c:tx>
      <c:overlay val="0"/>
      <c:spPr>
        <a:noFill/>
        <a:ln>
          <a:noFill/>
        </a:ln>
        <a:effectLst/>
      </c:spPr>
      <c:txPr>
        <a:bodyPr rot="0" spcFirstLastPara="1" vertOverflow="ellipsis" vert="horz" wrap="square" anchor="ctr" anchorCtr="1"/>
        <a:lstStyle/>
        <a:p>
          <a:pPr>
            <a:defRPr lang="zh-CN" sz="1400" b="1"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bldesign</c:f>
              <c:strCache>
                <c:ptCount val="1"/>
                <c:pt idx="0">
                  <c:v>bldesign</c:v>
                </c:pt>
              </c:strCache>
            </c:strRef>
          </c:tx>
          <c:spPr>
            <a:solidFill>
              <a:schemeClr val="accent1"/>
            </a:solidFill>
            <a:ln>
              <a:noFill/>
            </a:ln>
            <a:effectLst/>
          </c:spPr>
          <c:invertIfNegative val="0"/>
          <c:cat>
            <c:strRef>
              <c:f>gpu!$E$21:$K$21</c:f>
              <c:strCache>
                <c:ptCount val="7"/>
                <c:pt idx="0">
                  <c:v>2021.04</c:v>
                </c:pt>
                <c:pt idx="1">
                  <c:v>2021.05</c:v>
                </c:pt>
                <c:pt idx="2">
                  <c:v>2021.06</c:v>
                </c:pt>
                <c:pt idx="3">
                  <c:v>2021.07</c:v>
                </c:pt>
                <c:pt idx="4">
                  <c:v>2021.08</c:v>
                </c:pt>
                <c:pt idx="5">
                  <c:v>2021.09</c:v>
                </c:pt>
                <c:pt idx="6">
                  <c:v>2021.10</c:v>
                </c:pt>
              </c:strCache>
            </c:strRef>
          </c:cat>
          <c:val>
            <c:numRef>
              <c:f>gpu!$E$22:$K$22</c:f>
              <c:numCache>
                <c:formatCode>General</c:formatCode>
                <c:ptCount val="7"/>
                <c:pt idx="0">
                  <c:v>11</c:v>
                </c:pt>
                <c:pt idx="1">
                  <c:v>255</c:v>
                </c:pt>
                <c:pt idx="2">
                  <c:v>25</c:v>
                </c:pt>
                <c:pt idx="3">
                  <c:v>48</c:v>
                </c:pt>
                <c:pt idx="4">
                  <c:v>88</c:v>
                </c:pt>
                <c:pt idx="5">
                  <c:v>136</c:v>
                </c:pt>
                <c:pt idx="6">
                  <c:v>27</c:v>
                </c:pt>
              </c:numCache>
            </c:numRef>
          </c:val>
          <c:extLst>
            <c:ext xmlns:c16="http://schemas.microsoft.com/office/drawing/2014/chart" uri="{C3380CC4-5D6E-409C-BE32-E72D297353CC}">
              <c16:uniqueId val="{00000000-ADB7-40F1-8133-AD0D5CD2E95B}"/>
            </c:ext>
          </c:extLst>
        </c:ser>
        <c:ser>
          <c:idx val="1"/>
          <c:order val="1"/>
          <c:tx>
            <c:strRef>
              <c:f>gpupwa</c:f>
              <c:strCache>
                <c:ptCount val="1"/>
                <c:pt idx="0">
                  <c:v>gpupwa</c:v>
                </c:pt>
              </c:strCache>
            </c:strRef>
          </c:tx>
          <c:spPr>
            <a:solidFill>
              <a:schemeClr val="accent2"/>
            </a:solidFill>
            <a:ln>
              <a:noFill/>
            </a:ln>
            <a:effectLst/>
          </c:spPr>
          <c:invertIfNegative val="0"/>
          <c:cat>
            <c:strRef>
              <c:f>gpu!$E$21:$K$21</c:f>
              <c:strCache>
                <c:ptCount val="7"/>
                <c:pt idx="0">
                  <c:v>2021.04</c:v>
                </c:pt>
                <c:pt idx="1">
                  <c:v>2021.05</c:v>
                </c:pt>
                <c:pt idx="2">
                  <c:v>2021.06</c:v>
                </c:pt>
                <c:pt idx="3">
                  <c:v>2021.07</c:v>
                </c:pt>
                <c:pt idx="4">
                  <c:v>2021.08</c:v>
                </c:pt>
                <c:pt idx="5">
                  <c:v>2021.09</c:v>
                </c:pt>
                <c:pt idx="6">
                  <c:v>2021.10</c:v>
                </c:pt>
              </c:strCache>
            </c:strRef>
          </c:cat>
          <c:val>
            <c:numRef>
              <c:f>gpu!$E$23:$K$23</c:f>
              <c:numCache>
                <c:formatCode>General</c:formatCode>
                <c:ptCount val="7"/>
                <c:pt idx="0">
                  <c:v>33921</c:v>
                </c:pt>
                <c:pt idx="1">
                  <c:v>34307</c:v>
                </c:pt>
                <c:pt idx="2">
                  <c:v>37791</c:v>
                </c:pt>
                <c:pt idx="3">
                  <c:v>17756</c:v>
                </c:pt>
                <c:pt idx="4">
                  <c:v>10429</c:v>
                </c:pt>
                <c:pt idx="5">
                  <c:v>18298</c:v>
                </c:pt>
                <c:pt idx="6">
                  <c:v>13334</c:v>
                </c:pt>
              </c:numCache>
            </c:numRef>
          </c:val>
          <c:extLst>
            <c:ext xmlns:c16="http://schemas.microsoft.com/office/drawing/2014/chart" uri="{C3380CC4-5D6E-409C-BE32-E72D297353CC}">
              <c16:uniqueId val="{00000001-ADB7-40F1-8133-AD0D5CD2E95B}"/>
            </c:ext>
          </c:extLst>
        </c:ser>
        <c:ser>
          <c:idx val="2"/>
          <c:order val="2"/>
          <c:tx>
            <c:strRef>
              <c:f>higgsgpu</c:f>
              <c:strCache>
                <c:ptCount val="1"/>
                <c:pt idx="0">
                  <c:v>higgsgpu</c:v>
                </c:pt>
              </c:strCache>
            </c:strRef>
          </c:tx>
          <c:spPr>
            <a:solidFill>
              <a:schemeClr val="accent3"/>
            </a:solidFill>
            <a:ln>
              <a:noFill/>
            </a:ln>
            <a:effectLst/>
          </c:spPr>
          <c:invertIfNegative val="0"/>
          <c:cat>
            <c:strRef>
              <c:f>gpu!$E$21:$K$21</c:f>
              <c:strCache>
                <c:ptCount val="7"/>
                <c:pt idx="0">
                  <c:v>2021.04</c:v>
                </c:pt>
                <c:pt idx="1">
                  <c:v>2021.05</c:v>
                </c:pt>
                <c:pt idx="2">
                  <c:v>2021.06</c:v>
                </c:pt>
                <c:pt idx="3">
                  <c:v>2021.07</c:v>
                </c:pt>
                <c:pt idx="4">
                  <c:v>2021.08</c:v>
                </c:pt>
                <c:pt idx="5">
                  <c:v>2021.09</c:v>
                </c:pt>
                <c:pt idx="6">
                  <c:v>2021.10</c:v>
                </c:pt>
              </c:strCache>
            </c:strRef>
          </c:cat>
          <c:val>
            <c:numRef>
              <c:f>gpu!$E$24:$K$24</c:f>
              <c:numCache>
                <c:formatCode>General</c:formatCode>
                <c:ptCount val="7"/>
                <c:pt idx="0">
                  <c:v>81</c:v>
                </c:pt>
                <c:pt idx="1">
                  <c:v>115</c:v>
                </c:pt>
                <c:pt idx="2">
                  <c:v>145</c:v>
                </c:pt>
                <c:pt idx="3">
                  <c:v>63</c:v>
                </c:pt>
                <c:pt idx="4">
                  <c:v>76</c:v>
                </c:pt>
                <c:pt idx="5">
                  <c:v>68</c:v>
                </c:pt>
                <c:pt idx="6">
                  <c:v>41</c:v>
                </c:pt>
              </c:numCache>
            </c:numRef>
          </c:val>
          <c:extLst>
            <c:ext xmlns:c16="http://schemas.microsoft.com/office/drawing/2014/chart" uri="{C3380CC4-5D6E-409C-BE32-E72D297353CC}">
              <c16:uniqueId val="{00000002-ADB7-40F1-8133-AD0D5CD2E95B}"/>
            </c:ext>
          </c:extLst>
        </c:ser>
        <c:ser>
          <c:idx val="3"/>
          <c:order val="3"/>
          <c:tx>
            <c:strRef>
              <c:f>junogpu</c:f>
              <c:strCache>
                <c:ptCount val="1"/>
                <c:pt idx="0">
                  <c:v>junogpu</c:v>
                </c:pt>
              </c:strCache>
            </c:strRef>
          </c:tx>
          <c:spPr>
            <a:solidFill>
              <a:schemeClr val="accent4"/>
            </a:solidFill>
            <a:ln>
              <a:noFill/>
            </a:ln>
            <a:effectLst/>
          </c:spPr>
          <c:invertIfNegative val="0"/>
          <c:cat>
            <c:strRef>
              <c:f>gpu!$E$21:$K$21</c:f>
              <c:strCache>
                <c:ptCount val="7"/>
                <c:pt idx="0">
                  <c:v>2021.04</c:v>
                </c:pt>
                <c:pt idx="1">
                  <c:v>2021.05</c:v>
                </c:pt>
                <c:pt idx="2">
                  <c:v>2021.06</c:v>
                </c:pt>
                <c:pt idx="3">
                  <c:v>2021.07</c:v>
                </c:pt>
                <c:pt idx="4">
                  <c:v>2021.08</c:v>
                </c:pt>
                <c:pt idx="5">
                  <c:v>2021.09</c:v>
                </c:pt>
                <c:pt idx="6">
                  <c:v>2021.10</c:v>
                </c:pt>
              </c:strCache>
            </c:strRef>
          </c:cat>
          <c:val>
            <c:numRef>
              <c:f>gpu!$E$25:$K$25</c:f>
              <c:numCache>
                <c:formatCode>General</c:formatCode>
                <c:ptCount val="7"/>
                <c:pt idx="0">
                  <c:v>2076</c:v>
                </c:pt>
                <c:pt idx="1">
                  <c:v>4792</c:v>
                </c:pt>
                <c:pt idx="2">
                  <c:v>1089</c:v>
                </c:pt>
                <c:pt idx="3">
                  <c:v>1154</c:v>
                </c:pt>
                <c:pt idx="4">
                  <c:v>1832</c:v>
                </c:pt>
                <c:pt idx="5">
                  <c:v>1104</c:v>
                </c:pt>
                <c:pt idx="6">
                  <c:v>331</c:v>
                </c:pt>
              </c:numCache>
            </c:numRef>
          </c:val>
          <c:extLst>
            <c:ext xmlns:c16="http://schemas.microsoft.com/office/drawing/2014/chart" uri="{C3380CC4-5D6E-409C-BE32-E72D297353CC}">
              <c16:uniqueId val="{00000003-ADB7-40F1-8133-AD0D5CD2E95B}"/>
            </c:ext>
          </c:extLst>
        </c:ser>
        <c:ser>
          <c:idx val="4"/>
          <c:order val="4"/>
          <c:tx>
            <c:strRef>
              <c:f>lqcd</c:f>
              <c:strCache>
                <c:ptCount val="1"/>
                <c:pt idx="0">
                  <c:v>lqcd</c:v>
                </c:pt>
              </c:strCache>
            </c:strRef>
          </c:tx>
          <c:spPr>
            <a:solidFill>
              <a:schemeClr val="accent5"/>
            </a:solidFill>
            <a:ln>
              <a:noFill/>
            </a:ln>
            <a:effectLst/>
          </c:spPr>
          <c:invertIfNegative val="0"/>
          <c:cat>
            <c:strRef>
              <c:f>gpu!$E$21:$K$21</c:f>
              <c:strCache>
                <c:ptCount val="7"/>
                <c:pt idx="0">
                  <c:v>2021.04</c:v>
                </c:pt>
                <c:pt idx="1">
                  <c:v>2021.05</c:v>
                </c:pt>
                <c:pt idx="2">
                  <c:v>2021.06</c:v>
                </c:pt>
                <c:pt idx="3">
                  <c:v>2021.07</c:v>
                </c:pt>
                <c:pt idx="4">
                  <c:v>2021.08</c:v>
                </c:pt>
                <c:pt idx="5">
                  <c:v>2021.09</c:v>
                </c:pt>
                <c:pt idx="6">
                  <c:v>2021.10</c:v>
                </c:pt>
              </c:strCache>
            </c:strRef>
          </c:cat>
          <c:val>
            <c:numRef>
              <c:f>gpu!$E$26:$K$26</c:f>
              <c:numCache>
                <c:formatCode>General</c:formatCode>
                <c:ptCount val="7"/>
                <c:pt idx="0">
                  <c:v>348</c:v>
                </c:pt>
                <c:pt idx="1">
                  <c:v>9775</c:v>
                </c:pt>
                <c:pt idx="2">
                  <c:v>4962</c:v>
                </c:pt>
                <c:pt idx="3">
                  <c:v>5033</c:v>
                </c:pt>
                <c:pt idx="4">
                  <c:v>2903</c:v>
                </c:pt>
                <c:pt idx="5">
                  <c:v>11639</c:v>
                </c:pt>
                <c:pt idx="6">
                  <c:v>1852</c:v>
                </c:pt>
              </c:numCache>
            </c:numRef>
          </c:val>
          <c:extLst>
            <c:ext xmlns:c16="http://schemas.microsoft.com/office/drawing/2014/chart" uri="{C3380CC4-5D6E-409C-BE32-E72D297353CC}">
              <c16:uniqueId val="{00000004-ADB7-40F1-8133-AD0D5CD2E95B}"/>
            </c:ext>
          </c:extLst>
        </c:ser>
        <c:ser>
          <c:idx val="5"/>
          <c:order val="5"/>
          <c:tx>
            <c:strRef>
              <c:f>mlgpu</c:f>
              <c:strCache>
                <c:ptCount val="1"/>
                <c:pt idx="0">
                  <c:v>mlgpu</c:v>
                </c:pt>
              </c:strCache>
            </c:strRef>
          </c:tx>
          <c:spPr>
            <a:solidFill>
              <a:schemeClr val="accent6"/>
            </a:solidFill>
            <a:ln>
              <a:noFill/>
            </a:ln>
            <a:effectLst/>
          </c:spPr>
          <c:invertIfNegative val="0"/>
          <c:cat>
            <c:strRef>
              <c:f>gpu!$E$21:$K$21</c:f>
              <c:strCache>
                <c:ptCount val="7"/>
                <c:pt idx="0">
                  <c:v>2021.04</c:v>
                </c:pt>
                <c:pt idx="1">
                  <c:v>2021.05</c:v>
                </c:pt>
                <c:pt idx="2">
                  <c:v>2021.06</c:v>
                </c:pt>
                <c:pt idx="3">
                  <c:v>2021.07</c:v>
                </c:pt>
                <c:pt idx="4">
                  <c:v>2021.08</c:v>
                </c:pt>
                <c:pt idx="5">
                  <c:v>2021.09</c:v>
                </c:pt>
                <c:pt idx="6">
                  <c:v>2021.10</c:v>
                </c:pt>
              </c:strCache>
            </c:strRef>
          </c:cat>
          <c:val>
            <c:numRef>
              <c:f>gpu!$E$27:$K$27</c:f>
              <c:numCache>
                <c:formatCode>General</c:formatCode>
                <c:ptCount val="7"/>
                <c:pt idx="0">
                  <c:v>1196</c:v>
                </c:pt>
                <c:pt idx="1">
                  <c:v>757</c:v>
                </c:pt>
                <c:pt idx="2">
                  <c:v>690</c:v>
                </c:pt>
                <c:pt idx="3">
                  <c:v>2071</c:v>
                </c:pt>
                <c:pt idx="4">
                  <c:v>2189</c:v>
                </c:pt>
                <c:pt idx="5">
                  <c:v>337</c:v>
                </c:pt>
                <c:pt idx="6">
                  <c:v>148</c:v>
                </c:pt>
              </c:numCache>
            </c:numRef>
          </c:val>
          <c:extLst>
            <c:ext xmlns:c16="http://schemas.microsoft.com/office/drawing/2014/chart" uri="{C3380CC4-5D6E-409C-BE32-E72D297353CC}">
              <c16:uniqueId val="{00000005-ADB7-40F1-8133-AD0D5CD2E95B}"/>
            </c:ext>
          </c:extLst>
        </c:ser>
        <c:ser>
          <c:idx val="6"/>
          <c:order val="6"/>
          <c:tx>
            <c:strRef>
              <c:f>pqcd</c:f>
              <c:strCache>
                <c:ptCount val="1"/>
                <c:pt idx="0">
                  <c:v>pqcd</c:v>
                </c:pt>
              </c:strCache>
            </c:strRef>
          </c:tx>
          <c:spPr>
            <a:solidFill>
              <a:schemeClr val="accent1">
                <a:lumMod val="60000"/>
              </a:schemeClr>
            </a:solidFill>
            <a:ln>
              <a:noFill/>
            </a:ln>
            <a:effectLst/>
          </c:spPr>
          <c:invertIfNegative val="0"/>
          <c:cat>
            <c:strRef>
              <c:f>gpu!$E$21:$K$21</c:f>
              <c:strCache>
                <c:ptCount val="7"/>
                <c:pt idx="0">
                  <c:v>2021.04</c:v>
                </c:pt>
                <c:pt idx="1">
                  <c:v>2021.05</c:v>
                </c:pt>
                <c:pt idx="2">
                  <c:v>2021.06</c:v>
                </c:pt>
                <c:pt idx="3">
                  <c:v>2021.07</c:v>
                </c:pt>
                <c:pt idx="4">
                  <c:v>2021.08</c:v>
                </c:pt>
                <c:pt idx="5">
                  <c:v>2021.09</c:v>
                </c:pt>
                <c:pt idx="6">
                  <c:v>2021.10</c:v>
                </c:pt>
              </c:strCache>
            </c:strRef>
          </c:cat>
          <c:val>
            <c:numRef>
              <c:f>gpu!$E$28:$K$28</c:f>
              <c:numCache>
                <c:formatCode>General</c:formatCode>
                <c:ptCount val="7"/>
                <c:pt idx="0">
                  <c:v>0</c:v>
                </c:pt>
                <c:pt idx="1">
                  <c:v>0</c:v>
                </c:pt>
                <c:pt idx="2">
                  <c:v>0</c:v>
                </c:pt>
                <c:pt idx="3">
                  <c:v>0</c:v>
                </c:pt>
                <c:pt idx="4">
                  <c:v>0</c:v>
                </c:pt>
                <c:pt idx="5">
                  <c:v>0</c:v>
                </c:pt>
                <c:pt idx="6">
                  <c:v>72</c:v>
                </c:pt>
              </c:numCache>
            </c:numRef>
          </c:val>
          <c:extLst>
            <c:ext xmlns:c16="http://schemas.microsoft.com/office/drawing/2014/chart" uri="{C3380CC4-5D6E-409C-BE32-E72D297353CC}">
              <c16:uniqueId val="{00000006-ADB7-40F1-8133-AD0D5CD2E95B}"/>
            </c:ext>
          </c:extLst>
        </c:ser>
        <c:dLbls>
          <c:showLegendKey val="0"/>
          <c:showVal val="0"/>
          <c:showCatName val="0"/>
          <c:showSerName val="0"/>
          <c:showPercent val="0"/>
          <c:showBubbleSize val="0"/>
        </c:dLbls>
        <c:gapWidth val="150"/>
        <c:overlap val="100"/>
        <c:axId val="249248719"/>
        <c:axId val="249250399"/>
      </c:barChart>
      <c:catAx>
        <c:axId val="249248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249250399"/>
        <c:crosses val="autoZero"/>
        <c:auto val="1"/>
        <c:lblAlgn val="ctr"/>
        <c:lblOffset val="100"/>
        <c:noMultiLvlLbl val="0"/>
      </c:catAx>
      <c:valAx>
        <c:axId val="2492503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249248719"/>
        <c:crosses val="autoZero"/>
        <c:crossBetween val="between"/>
      </c:valAx>
      <c:spPr>
        <a:noFill/>
        <a:ln>
          <a:noFill/>
        </a:ln>
        <a:effectLst/>
      </c:spPr>
    </c:plotArea>
    <c:legend>
      <c:legendPos val="b"/>
      <c:layout>
        <c:manualLayout>
          <c:xMode val="edge"/>
          <c:yMode val="edge"/>
          <c:x val="7.3806995055850602E-2"/>
          <c:y val="0.89435788446798103"/>
          <c:w val="0.85238600988829905"/>
          <c:h val="7.4668664204585095E-2"/>
        </c:manualLayout>
      </c:layout>
      <c:overlay val="0"/>
      <c:spPr>
        <a:noFill/>
        <a:ln>
          <a:noFill/>
        </a:ln>
        <a:effectLst/>
      </c:spPr>
      <c:txPr>
        <a:bodyPr rot="0" spcFirstLastPara="1"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1" i="0" u="none" strike="noStrike" kern="1200" spc="0" baseline="0">
                <a:solidFill>
                  <a:schemeClr val="tx1">
                    <a:lumMod val="65000"/>
                    <a:lumOff val="35000"/>
                  </a:schemeClr>
                </a:solidFill>
                <a:latin typeface="+mn-lt"/>
                <a:ea typeface="+mn-ea"/>
                <a:cs typeface="+mn-cs"/>
              </a:defRPr>
            </a:pPr>
            <a:r>
              <a:rPr lang="en-US" altLang="zh-CN" b="1"/>
              <a:t>Consumed</a:t>
            </a:r>
            <a:r>
              <a:rPr lang="en-US" altLang="zh-CN" b="1" baseline="0"/>
              <a:t> GPU Hours</a:t>
            </a:r>
            <a:endParaRPr lang="zh-CN" altLang="en-US" b="1"/>
          </a:p>
        </c:rich>
      </c:tx>
      <c:overlay val="0"/>
      <c:spPr>
        <a:noFill/>
        <a:ln>
          <a:noFill/>
        </a:ln>
        <a:effectLst/>
      </c:spPr>
      <c:txPr>
        <a:bodyPr rot="0" spcFirstLastPara="1" vertOverflow="ellipsis" vert="horz" wrap="square" anchor="ctr" anchorCtr="1"/>
        <a:lstStyle/>
        <a:p>
          <a:pPr>
            <a:defRPr lang="zh-CN" sz="1400" b="1"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bldesign</c:f>
              <c:strCache>
                <c:ptCount val="1"/>
                <c:pt idx="0">
                  <c:v>bldesign</c:v>
                </c:pt>
              </c:strCache>
            </c:strRef>
          </c:tx>
          <c:spPr>
            <a:solidFill>
              <a:schemeClr val="accent1"/>
            </a:solidFill>
            <a:ln>
              <a:noFill/>
            </a:ln>
            <a:effectLst/>
          </c:spPr>
          <c:invertIfNegative val="0"/>
          <c:cat>
            <c:strRef>
              <c:f>gpu!$E$21:$K$21</c:f>
              <c:strCache>
                <c:ptCount val="7"/>
                <c:pt idx="0">
                  <c:v>2021.04</c:v>
                </c:pt>
                <c:pt idx="1">
                  <c:v>2021.05</c:v>
                </c:pt>
                <c:pt idx="2">
                  <c:v>2021.06</c:v>
                </c:pt>
                <c:pt idx="3">
                  <c:v>2021.07</c:v>
                </c:pt>
                <c:pt idx="4">
                  <c:v>2021.08</c:v>
                </c:pt>
                <c:pt idx="5">
                  <c:v>2021.09</c:v>
                </c:pt>
                <c:pt idx="6">
                  <c:v>2021.10</c:v>
                </c:pt>
              </c:strCache>
            </c:strRef>
          </c:cat>
          <c:val>
            <c:numRef>
              <c:f>gpu!$E$41:$K$41</c:f>
              <c:numCache>
                <c:formatCode>General</c:formatCode>
                <c:ptCount val="7"/>
                <c:pt idx="0">
                  <c:v>88.531099999999995</c:v>
                </c:pt>
                <c:pt idx="1">
                  <c:v>466.95389999999998</c:v>
                </c:pt>
                <c:pt idx="2">
                  <c:v>433.25639999999999</c:v>
                </c:pt>
                <c:pt idx="3">
                  <c:v>708.39859999999999</c:v>
                </c:pt>
                <c:pt idx="4">
                  <c:v>1022.2083</c:v>
                </c:pt>
                <c:pt idx="5">
                  <c:v>1448.8522</c:v>
                </c:pt>
                <c:pt idx="6">
                  <c:v>164.0333</c:v>
                </c:pt>
              </c:numCache>
            </c:numRef>
          </c:val>
          <c:extLst>
            <c:ext xmlns:c16="http://schemas.microsoft.com/office/drawing/2014/chart" uri="{C3380CC4-5D6E-409C-BE32-E72D297353CC}">
              <c16:uniqueId val="{00000000-FEA2-41DC-9370-127BAB77191E}"/>
            </c:ext>
          </c:extLst>
        </c:ser>
        <c:ser>
          <c:idx val="1"/>
          <c:order val="1"/>
          <c:tx>
            <c:strRef>
              <c:f>gpupwa</c:f>
              <c:strCache>
                <c:ptCount val="1"/>
                <c:pt idx="0">
                  <c:v>gpupwa</c:v>
                </c:pt>
              </c:strCache>
            </c:strRef>
          </c:tx>
          <c:spPr>
            <a:solidFill>
              <a:schemeClr val="accent2"/>
            </a:solidFill>
            <a:ln>
              <a:noFill/>
            </a:ln>
            <a:effectLst/>
          </c:spPr>
          <c:invertIfNegative val="0"/>
          <c:cat>
            <c:strRef>
              <c:f>gpu!$E$21:$K$21</c:f>
              <c:strCache>
                <c:ptCount val="7"/>
                <c:pt idx="0">
                  <c:v>2021.04</c:v>
                </c:pt>
                <c:pt idx="1">
                  <c:v>2021.05</c:v>
                </c:pt>
                <c:pt idx="2">
                  <c:v>2021.06</c:v>
                </c:pt>
                <c:pt idx="3">
                  <c:v>2021.07</c:v>
                </c:pt>
                <c:pt idx="4">
                  <c:v>2021.08</c:v>
                </c:pt>
                <c:pt idx="5">
                  <c:v>2021.09</c:v>
                </c:pt>
                <c:pt idx="6">
                  <c:v>2021.10</c:v>
                </c:pt>
              </c:strCache>
            </c:strRef>
          </c:cat>
          <c:val>
            <c:numRef>
              <c:f>gpu!$E$42:$K$42</c:f>
              <c:numCache>
                <c:formatCode>General</c:formatCode>
                <c:ptCount val="7"/>
                <c:pt idx="0">
                  <c:v>36748.463600000003</c:v>
                </c:pt>
                <c:pt idx="1">
                  <c:v>25173.952499999999</c:v>
                </c:pt>
                <c:pt idx="2">
                  <c:v>24395.7428</c:v>
                </c:pt>
                <c:pt idx="3">
                  <c:v>24634.0494</c:v>
                </c:pt>
                <c:pt idx="4">
                  <c:v>16429.860799999999</c:v>
                </c:pt>
                <c:pt idx="5">
                  <c:v>45688.978300000002</c:v>
                </c:pt>
                <c:pt idx="6">
                  <c:v>27306.111400000002</c:v>
                </c:pt>
              </c:numCache>
            </c:numRef>
          </c:val>
          <c:extLst>
            <c:ext xmlns:c16="http://schemas.microsoft.com/office/drawing/2014/chart" uri="{C3380CC4-5D6E-409C-BE32-E72D297353CC}">
              <c16:uniqueId val="{00000001-FEA2-41DC-9370-127BAB77191E}"/>
            </c:ext>
          </c:extLst>
        </c:ser>
        <c:ser>
          <c:idx val="2"/>
          <c:order val="2"/>
          <c:tx>
            <c:strRef>
              <c:f>higgsgpu</c:f>
              <c:strCache>
                <c:ptCount val="1"/>
                <c:pt idx="0">
                  <c:v>higgsgpu</c:v>
                </c:pt>
              </c:strCache>
            </c:strRef>
          </c:tx>
          <c:spPr>
            <a:solidFill>
              <a:schemeClr val="accent3"/>
            </a:solidFill>
            <a:ln>
              <a:noFill/>
            </a:ln>
            <a:effectLst/>
          </c:spPr>
          <c:invertIfNegative val="0"/>
          <c:cat>
            <c:strRef>
              <c:f>gpu!$E$21:$K$21</c:f>
              <c:strCache>
                <c:ptCount val="7"/>
                <c:pt idx="0">
                  <c:v>2021.04</c:v>
                </c:pt>
                <c:pt idx="1">
                  <c:v>2021.05</c:v>
                </c:pt>
                <c:pt idx="2">
                  <c:v>2021.06</c:v>
                </c:pt>
                <c:pt idx="3">
                  <c:v>2021.07</c:v>
                </c:pt>
                <c:pt idx="4">
                  <c:v>2021.08</c:v>
                </c:pt>
                <c:pt idx="5">
                  <c:v>2021.09</c:v>
                </c:pt>
                <c:pt idx="6">
                  <c:v>2021.10</c:v>
                </c:pt>
              </c:strCache>
            </c:strRef>
          </c:cat>
          <c:val>
            <c:numRef>
              <c:f>gpu!$E$43:$K$43</c:f>
              <c:numCache>
                <c:formatCode>General</c:formatCode>
                <c:ptCount val="7"/>
                <c:pt idx="0">
                  <c:v>588.32560000000001</c:v>
                </c:pt>
                <c:pt idx="1">
                  <c:v>1583.2544</c:v>
                </c:pt>
                <c:pt idx="2">
                  <c:v>1284.4853000000001</c:v>
                </c:pt>
                <c:pt idx="3">
                  <c:v>846.00360000000001</c:v>
                </c:pt>
                <c:pt idx="4">
                  <c:v>4973.8416999999999</c:v>
                </c:pt>
                <c:pt idx="5">
                  <c:v>1766.5208</c:v>
                </c:pt>
                <c:pt idx="6">
                  <c:v>555.42719999999997</c:v>
                </c:pt>
              </c:numCache>
            </c:numRef>
          </c:val>
          <c:extLst>
            <c:ext xmlns:c16="http://schemas.microsoft.com/office/drawing/2014/chart" uri="{C3380CC4-5D6E-409C-BE32-E72D297353CC}">
              <c16:uniqueId val="{00000002-FEA2-41DC-9370-127BAB77191E}"/>
            </c:ext>
          </c:extLst>
        </c:ser>
        <c:ser>
          <c:idx val="3"/>
          <c:order val="3"/>
          <c:tx>
            <c:strRef>
              <c:f>junogpu</c:f>
              <c:strCache>
                <c:ptCount val="1"/>
                <c:pt idx="0">
                  <c:v>junogpu</c:v>
                </c:pt>
              </c:strCache>
            </c:strRef>
          </c:tx>
          <c:spPr>
            <a:solidFill>
              <a:schemeClr val="accent4"/>
            </a:solidFill>
            <a:ln>
              <a:noFill/>
            </a:ln>
            <a:effectLst/>
          </c:spPr>
          <c:invertIfNegative val="0"/>
          <c:cat>
            <c:strRef>
              <c:f>gpu!$E$21:$K$21</c:f>
              <c:strCache>
                <c:ptCount val="7"/>
                <c:pt idx="0">
                  <c:v>2021.04</c:v>
                </c:pt>
                <c:pt idx="1">
                  <c:v>2021.05</c:v>
                </c:pt>
                <c:pt idx="2">
                  <c:v>2021.06</c:v>
                </c:pt>
                <c:pt idx="3">
                  <c:v>2021.07</c:v>
                </c:pt>
                <c:pt idx="4">
                  <c:v>2021.08</c:v>
                </c:pt>
                <c:pt idx="5">
                  <c:v>2021.09</c:v>
                </c:pt>
                <c:pt idx="6">
                  <c:v>2021.10</c:v>
                </c:pt>
              </c:strCache>
            </c:strRef>
          </c:cat>
          <c:val>
            <c:numRef>
              <c:f>gpu!$E$44:$K$44</c:f>
              <c:numCache>
                <c:formatCode>General</c:formatCode>
                <c:ptCount val="7"/>
                <c:pt idx="0">
                  <c:v>9514.1502999999993</c:v>
                </c:pt>
                <c:pt idx="1">
                  <c:v>10379.4133</c:v>
                </c:pt>
                <c:pt idx="2">
                  <c:v>15398.876099999999</c:v>
                </c:pt>
                <c:pt idx="3">
                  <c:v>9973.6402999999991</c:v>
                </c:pt>
                <c:pt idx="4">
                  <c:v>10200.5581</c:v>
                </c:pt>
                <c:pt idx="5">
                  <c:v>8793.1077999999998</c:v>
                </c:pt>
                <c:pt idx="6">
                  <c:v>2938.4124999999999</c:v>
                </c:pt>
              </c:numCache>
            </c:numRef>
          </c:val>
          <c:extLst>
            <c:ext xmlns:c16="http://schemas.microsoft.com/office/drawing/2014/chart" uri="{C3380CC4-5D6E-409C-BE32-E72D297353CC}">
              <c16:uniqueId val="{00000003-FEA2-41DC-9370-127BAB77191E}"/>
            </c:ext>
          </c:extLst>
        </c:ser>
        <c:ser>
          <c:idx val="4"/>
          <c:order val="4"/>
          <c:tx>
            <c:strRef>
              <c:f>lqcd</c:f>
              <c:strCache>
                <c:ptCount val="1"/>
                <c:pt idx="0">
                  <c:v>lqcd</c:v>
                </c:pt>
              </c:strCache>
            </c:strRef>
          </c:tx>
          <c:spPr>
            <a:solidFill>
              <a:schemeClr val="accent5"/>
            </a:solidFill>
            <a:ln>
              <a:noFill/>
            </a:ln>
            <a:effectLst/>
          </c:spPr>
          <c:invertIfNegative val="0"/>
          <c:cat>
            <c:strRef>
              <c:f>gpu!$E$21:$K$21</c:f>
              <c:strCache>
                <c:ptCount val="7"/>
                <c:pt idx="0">
                  <c:v>2021.04</c:v>
                </c:pt>
                <c:pt idx="1">
                  <c:v>2021.05</c:v>
                </c:pt>
                <c:pt idx="2">
                  <c:v>2021.06</c:v>
                </c:pt>
                <c:pt idx="3">
                  <c:v>2021.07</c:v>
                </c:pt>
                <c:pt idx="4">
                  <c:v>2021.08</c:v>
                </c:pt>
                <c:pt idx="5">
                  <c:v>2021.09</c:v>
                </c:pt>
                <c:pt idx="6">
                  <c:v>2021.10</c:v>
                </c:pt>
              </c:strCache>
            </c:strRef>
          </c:cat>
          <c:val>
            <c:numRef>
              <c:f>gpu!$E$45:$K$45</c:f>
              <c:numCache>
                <c:formatCode>General</c:formatCode>
                <c:ptCount val="7"/>
                <c:pt idx="0">
                  <c:v>7310.4975000000004</c:v>
                </c:pt>
                <c:pt idx="1">
                  <c:v>30153.39</c:v>
                </c:pt>
                <c:pt idx="2">
                  <c:v>40932.285799999998</c:v>
                </c:pt>
                <c:pt idx="3">
                  <c:v>14067.6919</c:v>
                </c:pt>
                <c:pt idx="4">
                  <c:v>25239.037199999999</c:v>
                </c:pt>
                <c:pt idx="5">
                  <c:v>54278.695299999999</c:v>
                </c:pt>
                <c:pt idx="6">
                  <c:v>34484.833100000003</c:v>
                </c:pt>
              </c:numCache>
            </c:numRef>
          </c:val>
          <c:extLst>
            <c:ext xmlns:c16="http://schemas.microsoft.com/office/drawing/2014/chart" uri="{C3380CC4-5D6E-409C-BE32-E72D297353CC}">
              <c16:uniqueId val="{00000004-FEA2-41DC-9370-127BAB77191E}"/>
            </c:ext>
          </c:extLst>
        </c:ser>
        <c:ser>
          <c:idx val="5"/>
          <c:order val="5"/>
          <c:tx>
            <c:strRef>
              <c:f>mlgpu</c:f>
              <c:strCache>
                <c:ptCount val="1"/>
                <c:pt idx="0">
                  <c:v>mlgpu</c:v>
                </c:pt>
              </c:strCache>
            </c:strRef>
          </c:tx>
          <c:spPr>
            <a:solidFill>
              <a:schemeClr val="accent6"/>
            </a:solidFill>
            <a:ln>
              <a:noFill/>
            </a:ln>
            <a:effectLst/>
          </c:spPr>
          <c:invertIfNegative val="0"/>
          <c:cat>
            <c:strRef>
              <c:f>gpu!$E$21:$K$21</c:f>
              <c:strCache>
                <c:ptCount val="7"/>
                <c:pt idx="0">
                  <c:v>2021.04</c:v>
                </c:pt>
                <c:pt idx="1">
                  <c:v>2021.05</c:v>
                </c:pt>
                <c:pt idx="2">
                  <c:v>2021.06</c:v>
                </c:pt>
                <c:pt idx="3">
                  <c:v>2021.07</c:v>
                </c:pt>
                <c:pt idx="4">
                  <c:v>2021.08</c:v>
                </c:pt>
                <c:pt idx="5">
                  <c:v>2021.09</c:v>
                </c:pt>
                <c:pt idx="6">
                  <c:v>2021.10</c:v>
                </c:pt>
              </c:strCache>
            </c:strRef>
          </c:cat>
          <c:val>
            <c:numRef>
              <c:f>gpu!$E$46:$K$46</c:f>
              <c:numCache>
                <c:formatCode>General</c:formatCode>
                <c:ptCount val="7"/>
                <c:pt idx="0">
                  <c:v>1523.8244</c:v>
                </c:pt>
                <c:pt idx="1">
                  <c:v>1593.8314</c:v>
                </c:pt>
                <c:pt idx="2">
                  <c:v>3016.2003</c:v>
                </c:pt>
                <c:pt idx="3">
                  <c:v>2896.8391999999999</c:v>
                </c:pt>
                <c:pt idx="4">
                  <c:v>5355.0393999999997</c:v>
                </c:pt>
                <c:pt idx="5">
                  <c:v>6487.5281000000004</c:v>
                </c:pt>
                <c:pt idx="6">
                  <c:v>2326.3060999999998</c:v>
                </c:pt>
              </c:numCache>
            </c:numRef>
          </c:val>
          <c:extLst>
            <c:ext xmlns:c16="http://schemas.microsoft.com/office/drawing/2014/chart" uri="{C3380CC4-5D6E-409C-BE32-E72D297353CC}">
              <c16:uniqueId val="{00000005-FEA2-41DC-9370-127BAB77191E}"/>
            </c:ext>
          </c:extLst>
        </c:ser>
        <c:ser>
          <c:idx val="6"/>
          <c:order val="6"/>
          <c:tx>
            <c:strRef>
              <c:f>pqcd</c:f>
              <c:strCache>
                <c:ptCount val="1"/>
                <c:pt idx="0">
                  <c:v>pqcd</c:v>
                </c:pt>
              </c:strCache>
            </c:strRef>
          </c:tx>
          <c:spPr>
            <a:solidFill>
              <a:schemeClr val="accent1">
                <a:lumMod val="60000"/>
              </a:schemeClr>
            </a:solidFill>
            <a:ln>
              <a:noFill/>
            </a:ln>
            <a:effectLst/>
          </c:spPr>
          <c:invertIfNegative val="0"/>
          <c:cat>
            <c:strRef>
              <c:f>gpu!$E$21:$K$21</c:f>
              <c:strCache>
                <c:ptCount val="7"/>
                <c:pt idx="0">
                  <c:v>2021.04</c:v>
                </c:pt>
                <c:pt idx="1">
                  <c:v>2021.05</c:v>
                </c:pt>
                <c:pt idx="2">
                  <c:v>2021.06</c:v>
                </c:pt>
                <c:pt idx="3">
                  <c:v>2021.07</c:v>
                </c:pt>
                <c:pt idx="4">
                  <c:v>2021.08</c:v>
                </c:pt>
                <c:pt idx="5">
                  <c:v>2021.09</c:v>
                </c:pt>
                <c:pt idx="6">
                  <c:v>2021.10</c:v>
                </c:pt>
              </c:strCache>
            </c:strRef>
          </c:cat>
          <c:val>
            <c:numRef>
              <c:f>gpu!$E$47:$K$47</c:f>
              <c:numCache>
                <c:formatCode>General</c:formatCode>
                <c:ptCount val="7"/>
                <c:pt idx="0">
                  <c:v>0</c:v>
                </c:pt>
                <c:pt idx="1">
                  <c:v>0</c:v>
                </c:pt>
                <c:pt idx="2">
                  <c:v>0</c:v>
                </c:pt>
                <c:pt idx="3">
                  <c:v>0</c:v>
                </c:pt>
                <c:pt idx="4">
                  <c:v>0</c:v>
                </c:pt>
                <c:pt idx="5">
                  <c:v>0</c:v>
                </c:pt>
                <c:pt idx="6">
                  <c:v>300.25330000000002</c:v>
                </c:pt>
              </c:numCache>
            </c:numRef>
          </c:val>
          <c:extLst>
            <c:ext xmlns:c16="http://schemas.microsoft.com/office/drawing/2014/chart" uri="{C3380CC4-5D6E-409C-BE32-E72D297353CC}">
              <c16:uniqueId val="{00000006-FEA2-41DC-9370-127BAB77191E}"/>
            </c:ext>
          </c:extLst>
        </c:ser>
        <c:dLbls>
          <c:showLegendKey val="0"/>
          <c:showVal val="0"/>
          <c:showCatName val="0"/>
          <c:showSerName val="0"/>
          <c:showPercent val="0"/>
          <c:showBubbleSize val="0"/>
        </c:dLbls>
        <c:gapWidth val="150"/>
        <c:overlap val="100"/>
        <c:axId val="214831935"/>
        <c:axId val="189644543"/>
      </c:barChart>
      <c:catAx>
        <c:axId val="214831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89644543"/>
        <c:crosses val="autoZero"/>
        <c:auto val="1"/>
        <c:lblAlgn val="ctr"/>
        <c:lblOffset val="100"/>
        <c:noMultiLvlLbl val="0"/>
      </c:catAx>
      <c:valAx>
        <c:axId val="1896445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2148319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1" i="0" u="none" strike="noStrike" kern="1200" spc="0" baseline="0">
                <a:solidFill>
                  <a:schemeClr val="tx1">
                    <a:lumMod val="65000"/>
                    <a:lumOff val="35000"/>
                  </a:schemeClr>
                </a:solidFill>
                <a:latin typeface="+mn-lt"/>
                <a:ea typeface="+mn-ea"/>
                <a:cs typeface="+mn-cs"/>
              </a:defRPr>
            </a:pPr>
            <a:r>
              <a:rPr lang="en-US" altLang="zh-CN" b="1"/>
              <a:t>Num. of CPU Jobs</a:t>
            </a:r>
            <a:endParaRPr lang="zh-CN" altLang="en-US" b="1"/>
          </a:p>
        </c:rich>
      </c:tx>
      <c:overlay val="0"/>
      <c:spPr>
        <a:noFill/>
        <a:ln>
          <a:noFill/>
        </a:ln>
        <a:effectLst/>
      </c:spPr>
      <c:txPr>
        <a:bodyPr rot="0" spcFirstLastPara="1" vertOverflow="ellipsis" vert="horz" wrap="square" anchor="ctr" anchorCtr="1"/>
        <a:lstStyle/>
        <a:p>
          <a:pPr>
            <a:defRPr lang="zh-CN" sz="1400" b="1"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alicpt</c:f>
              <c:strCache>
                <c:ptCount val="1"/>
                <c:pt idx="0">
                  <c:v>alicpt</c:v>
                </c:pt>
              </c:strCache>
            </c:strRef>
          </c:tx>
          <c:spPr>
            <a:solidFill>
              <a:schemeClr val="accent1"/>
            </a:solidFill>
            <a:ln>
              <a:noFill/>
            </a:ln>
            <a:effectLst/>
          </c:spPr>
          <c:invertIfNegative val="0"/>
          <c:cat>
            <c:strRef>
              <c:f>cpu!$C$18:$I$18</c:f>
              <c:strCache>
                <c:ptCount val="7"/>
                <c:pt idx="0">
                  <c:v>2021.04</c:v>
                </c:pt>
                <c:pt idx="1">
                  <c:v>2021.05</c:v>
                </c:pt>
                <c:pt idx="2">
                  <c:v>2021.06</c:v>
                </c:pt>
                <c:pt idx="3">
                  <c:v>2021.07</c:v>
                </c:pt>
                <c:pt idx="4">
                  <c:v>2021.08</c:v>
                </c:pt>
                <c:pt idx="5">
                  <c:v>2021.09</c:v>
                </c:pt>
                <c:pt idx="6">
                  <c:v>2021.10</c:v>
                </c:pt>
              </c:strCache>
            </c:strRef>
          </c:cat>
          <c:val>
            <c:numRef>
              <c:f>cpu!$C$19:$I$19</c:f>
              <c:numCache>
                <c:formatCode>General</c:formatCode>
                <c:ptCount val="7"/>
                <c:pt idx="0">
                  <c:v>14</c:v>
                </c:pt>
                <c:pt idx="1">
                  <c:v>3135</c:v>
                </c:pt>
                <c:pt idx="2">
                  <c:v>3977</c:v>
                </c:pt>
                <c:pt idx="3">
                  <c:v>3677</c:v>
                </c:pt>
                <c:pt idx="4">
                  <c:v>7334</c:v>
                </c:pt>
                <c:pt idx="5">
                  <c:v>18482</c:v>
                </c:pt>
                <c:pt idx="6">
                  <c:v>102249</c:v>
                </c:pt>
              </c:numCache>
            </c:numRef>
          </c:val>
          <c:extLst>
            <c:ext xmlns:c16="http://schemas.microsoft.com/office/drawing/2014/chart" uri="{C3380CC4-5D6E-409C-BE32-E72D297353CC}">
              <c16:uniqueId val="{00000000-322F-47CF-9E78-40914185B2E9}"/>
            </c:ext>
          </c:extLst>
        </c:ser>
        <c:ser>
          <c:idx val="1"/>
          <c:order val="1"/>
          <c:tx>
            <c:strRef>
              <c:f>bldesign</c:f>
              <c:strCache>
                <c:ptCount val="1"/>
                <c:pt idx="0">
                  <c:v>bldesign</c:v>
                </c:pt>
              </c:strCache>
            </c:strRef>
          </c:tx>
          <c:spPr>
            <a:solidFill>
              <a:schemeClr val="accent2"/>
            </a:solidFill>
            <a:ln>
              <a:noFill/>
            </a:ln>
            <a:effectLst/>
          </c:spPr>
          <c:invertIfNegative val="0"/>
          <c:cat>
            <c:strRef>
              <c:f>cpu!$C$18:$I$18</c:f>
              <c:strCache>
                <c:ptCount val="7"/>
                <c:pt idx="0">
                  <c:v>2021.04</c:v>
                </c:pt>
                <c:pt idx="1">
                  <c:v>2021.05</c:v>
                </c:pt>
                <c:pt idx="2">
                  <c:v>2021.06</c:v>
                </c:pt>
                <c:pt idx="3">
                  <c:v>2021.07</c:v>
                </c:pt>
                <c:pt idx="4">
                  <c:v>2021.08</c:v>
                </c:pt>
                <c:pt idx="5">
                  <c:v>2021.09</c:v>
                </c:pt>
                <c:pt idx="6">
                  <c:v>2021.10</c:v>
                </c:pt>
              </c:strCache>
            </c:strRef>
          </c:cat>
          <c:val>
            <c:numRef>
              <c:f>cpu!$C$20:$I$20</c:f>
              <c:numCache>
                <c:formatCode>General</c:formatCode>
                <c:ptCount val="7"/>
                <c:pt idx="0">
                  <c:v>28</c:v>
                </c:pt>
                <c:pt idx="1">
                  <c:v>296</c:v>
                </c:pt>
                <c:pt idx="2">
                  <c:v>422</c:v>
                </c:pt>
                <c:pt idx="3">
                  <c:v>190</c:v>
                </c:pt>
                <c:pt idx="4">
                  <c:v>163</c:v>
                </c:pt>
                <c:pt idx="5">
                  <c:v>348</c:v>
                </c:pt>
                <c:pt idx="6">
                  <c:v>107</c:v>
                </c:pt>
              </c:numCache>
            </c:numRef>
          </c:val>
          <c:extLst>
            <c:ext xmlns:c16="http://schemas.microsoft.com/office/drawing/2014/chart" uri="{C3380CC4-5D6E-409C-BE32-E72D297353CC}">
              <c16:uniqueId val="{00000001-322F-47CF-9E78-40914185B2E9}"/>
            </c:ext>
          </c:extLst>
        </c:ser>
        <c:ser>
          <c:idx val="2"/>
          <c:order val="2"/>
          <c:tx>
            <c:strRef>
              <c:f>cac</c:f>
              <c:strCache>
                <c:ptCount val="1"/>
                <c:pt idx="0">
                  <c:v>cac</c:v>
                </c:pt>
              </c:strCache>
            </c:strRef>
          </c:tx>
          <c:spPr>
            <a:solidFill>
              <a:schemeClr val="accent3"/>
            </a:solidFill>
            <a:ln>
              <a:noFill/>
            </a:ln>
            <a:effectLst/>
          </c:spPr>
          <c:invertIfNegative val="0"/>
          <c:cat>
            <c:strRef>
              <c:f>cpu!$C$18:$I$18</c:f>
              <c:strCache>
                <c:ptCount val="7"/>
                <c:pt idx="0">
                  <c:v>2021.04</c:v>
                </c:pt>
                <c:pt idx="1">
                  <c:v>2021.05</c:v>
                </c:pt>
                <c:pt idx="2">
                  <c:v>2021.06</c:v>
                </c:pt>
                <c:pt idx="3">
                  <c:v>2021.07</c:v>
                </c:pt>
                <c:pt idx="4">
                  <c:v>2021.08</c:v>
                </c:pt>
                <c:pt idx="5">
                  <c:v>2021.09</c:v>
                </c:pt>
                <c:pt idx="6">
                  <c:v>2021.10</c:v>
                </c:pt>
              </c:strCache>
            </c:strRef>
          </c:cat>
          <c:val>
            <c:numRef>
              <c:f>cpu!$C$21:$I$21</c:f>
              <c:numCache>
                <c:formatCode>General</c:formatCode>
                <c:ptCount val="7"/>
                <c:pt idx="0">
                  <c:v>386</c:v>
                </c:pt>
                <c:pt idx="1">
                  <c:v>244</c:v>
                </c:pt>
                <c:pt idx="2">
                  <c:v>426</c:v>
                </c:pt>
                <c:pt idx="3">
                  <c:v>86</c:v>
                </c:pt>
                <c:pt idx="4">
                  <c:v>251</c:v>
                </c:pt>
                <c:pt idx="5">
                  <c:v>2410</c:v>
                </c:pt>
                <c:pt idx="6">
                  <c:v>46</c:v>
                </c:pt>
              </c:numCache>
            </c:numRef>
          </c:val>
          <c:extLst>
            <c:ext xmlns:c16="http://schemas.microsoft.com/office/drawing/2014/chart" uri="{C3380CC4-5D6E-409C-BE32-E72D297353CC}">
              <c16:uniqueId val="{00000002-322F-47CF-9E78-40914185B2E9}"/>
            </c:ext>
          </c:extLst>
        </c:ser>
        <c:ser>
          <c:idx val="3"/>
          <c:order val="3"/>
          <c:tx>
            <c:strRef>
              <c:f>cepcect</c:f>
              <c:strCache>
                <c:ptCount val="1"/>
                <c:pt idx="0">
                  <c:v>cepcect</c:v>
                </c:pt>
              </c:strCache>
            </c:strRef>
          </c:tx>
          <c:spPr>
            <a:solidFill>
              <a:schemeClr val="accent4"/>
            </a:solidFill>
            <a:ln>
              <a:noFill/>
            </a:ln>
            <a:effectLst/>
          </c:spPr>
          <c:invertIfNegative val="0"/>
          <c:cat>
            <c:strRef>
              <c:f>cpu!$C$18:$I$18</c:f>
              <c:strCache>
                <c:ptCount val="7"/>
                <c:pt idx="0">
                  <c:v>2021.04</c:v>
                </c:pt>
                <c:pt idx="1">
                  <c:v>2021.05</c:v>
                </c:pt>
                <c:pt idx="2">
                  <c:v>2021.06</c:v>
                </c:pt>
                <c:pt idx="3">
                  <c:v>2021.07</c:v>
                </c:pt>
                <c:pt idx="4">
                  <c:v>2021.08</c:v>
                </c:pt>
                <c:pt idx="5">
                  <c:v>2021.09</c:v>
                </c:pt>
                <c:pt idx="6">
                  <c:v>2021.10</c:v>
                </c:pt>
              </c:strCache>
            </c:strRef>
          </c:cat>
          <c:val>
            <c:numRef>
              <c:f>cpu!$C$22:$I$22</c:f>
              <c:numCache>
                <c:formatCode>General</c:formatCode>
                <c:ptCount val="7"/>
                <c:pt idx="0">
                  <c:v>62</c:v>
                </c:pt>
                <c:pt idx="1">
                  <c:v>24</c:v>
                </c:pt>
                <c:pt idx="2">
                  <c:v>182</c:v>
                </c:pt>
                <c:pt idx="3">
                  <c:v>214</c:v>
                </c:pt>
                <c:pt idx="4">
                  <c:v>255</c:v>
                </c:pt>
                <c:pt idx="5">
                  <c:v>337</c:v>
                </c:pt>
                <c:pt idx="6">
                  <c:v>80</c:v>
                </c:pt>
              </c:numCache>
            </c:numRef>
          </c:val>
          <c:extLst>
            <c:ext xmlns:c16="http://schemas.microsoft.com/office/drawing/2014/chart" uri="{C3380CC4-5D6E-409C-BE32-E72D297353CC}">
              <c16:uniqueId val="{00000003-322F-47CF-9E78-40914185B2E9}"/>
            </c:ext>
          </c:extLst>
        </c:ser>
        <c:ser>
          <c:idx val="4"/>
          <c:order val="4"/>
          <c:tx>
            <c:strRef>
              <c:f>cepcmpi</c:f>
              <c:strCache>
                <c:ptCount val="1"/>
                <c:pt idx="0">
                  <c:v>cepcmpi</c:v>
                </c:pt>
              </c:strCache>
            </c:strRef>
          </c:tx>
          <c:spPr>
            <a:solidFill>
              <a:schemeClr val="accent5"/>
            </a:solidFill>
            <a:ln>
              <a:noFill/>
            </a:ln>
            <a:effectLst/>
          </c:spPr>
          <c:invertIfNegative val="0"/>
          <c:cat>
            <c:strRef>
              <c:f>cpu!$C$18:$I$18</c:f>
              <c:strCache>
                <c:ptCount val="7"/>
                <c:pt idx="0">
                  <c:v>2021.04</c:v>
                </c:pt>
                <c:pt idx="1">
                  <c:v>2021.05</c:v>
                </c:pt>
                <c:pt idx="2">
                  <c:v>2021.06</c:v>
                </c:pt>
                <c:pt idx="3">
                  <c:v>2021.07</c:v>
                </c:pt>
                <c:pt idx="4">
                  <c:v>2021.08</c:v>
                </c:pt>
                <c:pt idx="5">
                  <c:v>2021.09</c:v>
                </c:pt>
                <c:pt idx="6">
                  <c:v>2021.10</c:v>
                </c:pt>
              </c:strCache>
            </c:strRef>
          </c:cat>
          <c:val>
            <c:numRef>
              <c:f>cpu!$C$23:$I$23</c:f>
              <c:numCache>
                <c:formatCode>General</c:formatCode>
                <c:ptCount val="7"/>
                <c:pt idx="0">
                  <c:v>391</c:v>
                </c:pt>
                <c:pt idx="1">
                  <c:v>579</c:v>
                </c:pt>
                <c:pt idx="2">
                  <c:v>101</c:v>
                </c:pt>
                <c:pt idx="3">
                  <c:v>387</c:v>
                </c:pt>
                <c:pt idx="4">
                  <c:v>358</c:v>
                </c:pt>
                <c:pt idx="5">
                  <c:v>710</c:v>
                </c:pt>
                <c:pt idx="6">
                  <c:v>480</c:v>
                </c:pt>
              </c:numCache>
            </c:numRef>
          </c:val>
          <c:extLst>
            <c:ext xmlns:c16="http://schemas.microsoft.com/office/drawing/2014/chart" uri="{C3380CC4-5D6E-409C-BE32-E72D297353CC}">
              <c16:uniqueId val="{00000004-322F-47CF-9E78-40914185B2E9}"/>
            </c:ext>
          </c:extLst>
        </c:ser>
        <c:ser>
          <c:idx val="5"/>
          <c:order val="5"/>
          <c:tx>
            <c:strRef>
              <c:f>heps</c:f>
              <c:strCache>
                <c:ptCount val="1"/>
                <c:pt idx="0">
                  <c:v>heps</c:v>
                </c:pt>
              </c:strCache>
            </c:strRef>
          </c:tx>
          <c:spPr>
            <a:solidFill>
              <a:schemeClr val="accent6"/>
            </a:solidFill>
            <a:ln>
              <a:noFill/>
            </a:ln>
            <a:effectLst/>
          </c:spPr>
          <c:invertIfNegative val="0"/>
          <c:cat>
            <c:strRef>
              <c:f>cpu!$C$18:$I$18</c:f>
              <c:strCache>
                <c:ptCount val="7"/>
                <c:pt idx="0">
                  <c:v>2021.04</c:v>
                </c:pt>
                <c:pt idx="1">
                  <c:v>2021.05</c:v>
                </c:pt>
                <c:pt idx="2">
                  <c:v>2021.06</c:v>
                </c:pt>
                <c:pt idx="3">
                  <c:v>2021.07</c:v>
                </c:pt>
                <c:pt idx="4">
                  <c:v>2021.08</c:v>
                </c:pt>
                <c:pt idx="5">
                  <c:v>2021.09</c:v>
                </c:pt>
                <c:pt idx="6">
                  <c:v>2021.10</c:v>
                </c:pt>
              </c:strCache>
            </c:strRef>
          </c:cat>
          <c:val>
            <c:numRef>
              <c:f>cpu!$C$24:$I$24</c:f>
              <c:numCache>
                <c:formatCode>General</c:formatCode>
                <c:ptCount val="7"/>
                <c:pt idx="0">
                  <c:v>9865</c:v>
                </c:pt>
                <c:pt idx="1">
                  <c:v>6605</c:v>
                </c:pt>
                <c:pt idx="2">
                  <c:v>4009</c:v>
                </c:pt>
                <c:pt idx="3">
                  <c:v>2639</c:v>
                </c:pt>
                <c:pt idx="4">
                  <c:v>839</c:v>
                </c:pt>
                <c:pt idx="5">
                  <c:v>1198</c:v>
                </c:pt>
                <c:pt idx="6">
                  <c:v>1794</c:v>
                </c:pt>
              </c:numCache>
            </c:numRef>
          </c:val>
          <c:extLst>
            <c:ext xmlns:c16="http://schemas.microsoft.com/office/drawing/2014/chart" uri="{C3380CC4-5D6E-409C-BE32-E72D297353CC}">
              <c16:uniqueId val="{00000005-322F-47CF-9E78-40914185B2E9}"/>
            </c:ext>
          </c:extLst>
        </c:ser>
        <c:ser>
          <c:idx val="6"/>
          <c:order val="6"/>
          <c:tx>
            <c:strRef>
              <c:f>mbh</c:f>
              <c:strCache>
                <c:ptCount val="1"/>
                <c:pt idx="0">
                  <c:v>mbh</c:v>
                </c:pt>
              </c:strCache>
            </c:strRef>
          </c:tx>
          <c:spPr>
            <a:solidFill>
              <a:schemeClr val="accent1">
                <a:lumMod val="60000"/>
              </a:schemeClr>
            </a:solidFill>
            <a:ln>
              <a:noFill/>
            </a:ln>
            <a:effectLst/>
          </c:spPr>
          <c:invertIfNegative val="0"/>
          <c:cat>
            <c:strRef>
              <c:f>cpu!$C$18:$I$18</c:f>
              <c:strCache>
                <c:ptCount val="7"/>
                <c:pt idx="0">
                  <c:v>2021.04</c:v>
                </c:pt>
                <c:pt idx="1">
                  <c:v>2021.05</c:v>
                </c:pt>
                <c:pt idx="2">
                  <c:v>2021.06</c:v>
                </c:pt>
                <c:pt idx="3">
                  <c:v>2021.07</c:v>
                </c:pt>
                <c:pt idx="4">
                  <c:v>2021.08</c:v>
                </c:pt>
                <c:pt idx="5">
                  <c:v>2021.09</c:v>
                </c:pt>
                <c:pt idx="6">
                  <c:v>2021.10</c:v>
                </c:pt>
              </c:strCache>
            </c:strRef>
          </c:cat>
          <c:val>
            <c:numRef>
              <c:f>cpu!$C$25:$I$25</c:f>
              <c:numCache>
                <c:formatCode>General</c:formatCode>
                <c:ptCount val="7"/>
                <c:pt idx="0">
                  <c:v>46</c:v>
                </c:pt>
                <c:pt idx="1">
                  <c:v>8</c:v>
                </c:pt>
                <c:pt idx="2">
                  <c:v>0</c:v>
                </c:pt>
                <c:pt idx="3">
                  <c:v>0</c:v>
                </c:pt>
                <c:pt idx="4">
                  <c:v>0</c:v>
                </c:pt>
                <c:pt idx="5">
                  <c:v>0</c:v>
                </c:pt>
                <c:pt idx="6">
                  <c:v>0</c:v>
                </c:pt>
              </c:numCache>
            </c:numRef>
          </c:val>
          <c:extLst>
            <c:ext xmlns:c16="http://schemas.microsoft.com/office/drawing/2014/chart" uri="{C3380CC4-5D6E-409C-BE32-E72D297353CC}">
              <c16:uniqueId val="{00000006-322F-47CF-9E78-40914185B2E9}"/>
            </c:ext>
          </c:extLst>
        </c:ser>
        <c:ser>
          <c:idx val="7"/>
          <c:order val="7"/>
          <c:tx>
            <c:strRef>
              <c:f>raq</c:f>
              <c:strCache>
                <c:ptCount val="1"/>
                <c:pt idx="0">
                  <c:v>raq</c:v>
                </c:pt>
              </c:strCache>
            </c:strRef>
          </c:tx>
          <c:spPr>
            <a:solidFill>
              <a:schemeClr val="accent2">
                <a:lumMod val="60000"/>
              </a:schemeClr>
            </a:solidFill>
            <a:ln>
              <a:noFill/>
            </a:ln>
            <a:effectLst/>
          </c:spPr>
          <c:invertIfNegative val="0"/>
          <c:cat>
            <c:strRef>
              <c:f>cpu!$C$18:$I$18</c:f>
              <c:strCache>
                <c:ptCount val="7"/>
                <c:pt idx="0">
                  <c:v>2021.04</c:v>
                </c:pt>
                <c:pt idx="1">
                  <c:v>2021.05</c:v>
                </c:pt>
                <c:pt idx="2">
                  <c:v>2021.06</c:v>
                </c:pt>
                <c:pt idx="3">
                  <c:v>2021.07</c:v>
                </c:pt>
                <c:pt idx="4">
                  <c:v>2021.08</c:v>
                </c:pt>
                <c:pt idx="5">
                  <c:v>2021.09</c:v>
                </c:pt>
                <c:pt idx="6">
                  <c:v>2021.10</c:v>
                </c:pt>
              </c:strCache>
            </c:strRef>
          </c:cat>
          <c:val>
            <c:numRef>
              <c:f>cpu!$C$26:$I$26</c:f>
              <c:numCache>
                <c:formatCode>General</c:formatCode>
                <c:ptCount val="7"/>
                <c:pt idx="0">
                  <c:v>0</c:v>
                </c:pt>
                <c:pt idx="1">
                  <c:v>45</c:v>
                </c:pt>
                <c:pt idx="2">
                  <c:v>121</c:v>
                </c:pt>
                <c:pt idx="3">
                  <c:v>269</c:v>
                </c:pt>
                <c:pt idx="4">
                  <c:v>262</c:v>
                </c:pt>
                <c:pt idx="5">
                  <c:v>255</c:v>
                </c:pt>
                <c:pt idx="6">
                  <c:v>52</c:v>
                </c:pt>
              </c:numCache>
            </c:numRef>
          </c:val>
          <c:extLst>
            <c:ext xmlns:c16="http://schemas.microsoft.com/office/drawing/2014/chart" uri="{C3380CC4-5D6E-409C-BE32-E72D297353CC}">
              <c16:uniqueId val="{00000007-322F-47CF-9E78-40914185B2E9}"/>
            </c:ext>
          </c:extLst>
        </c:ser>
        <c:dLbls>
          <c:showLegendKey val="0"/>
          <c:showVal val="0"/>
          <c:showCatName val="0"/>
          <c:showSerName val="0"/>
          <c:showPercent val="0"/>
          <c:showBubbleSize val="0"/>
        </c:dLbls>
        <c:gapWidth val="150"/>
        <c:overlap val="100"/>
        <c:axId val="276065103"/>
        <c:axId val="250485007"/>
      </c:barChart>
      <c:catAx>
        <c:axId val="27606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250485007"/>
        <c:crosses val="autoZero"/>
        <c:auto val="1"/>
        <c:lblAlgn val="ctr"/>
        <c:lblOffset val="100"/>
        <c:noMultiLvlLbl val="0"/>
      </c:catAx>
      <c:valAx>
        <c:axId val="250485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276065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1" i="0" u="none" strike="noStrike" kern="1200" spc="0" baseline="0">
                <a:solidFill>
                  <a:schemeClr val="tx1">
                    <a:lumMod val="65000"/>
                    <a:lumOff val="35000"/>
                  </a:schemeClr>
                </a:solidFill>
                <a:latin typeface="+mn-lt"/>
                <a:ea typeface="+mn-ea"/>
                <a:cs typeface="+mn-cs"/>
              </a:defRPr>
            </a:pPr>
            <a:r>
              <a:rPr lang="en-US" altLang="zh-CN" b="1"/>
              <a:t>Consumd</a:t>
            </a:r>
            <a:r>
              <a:rPr lang="en-US" altLang="zh-CN" b="1" baseline="0"/>
              <a:t> CPU Hours</a:t>
            </a:r>
            <a:endParaRPr lang="zh-CN" altLang="en-US" b="1"/>
          </a:p>
        </c:rich>
      </c:tx>
      <c:overlay val="0"/>
      <c:spPr>
        <a:noFill/>
        <a:ln>
          <a:noFill/>
        </a:ln>
        <a:effectLst/>
      </c:spPr>
      <c:txPr>
        <a:bodyPr rot="0" spcFirstLastPara="1" vertOverflow="ellipsis" vert="horz" wrap="square" anchor="ctr" anchorCtr="1"/>
        <a:lstStyle/>
        <a:p>
          <a:pPr>
            <a:defRPr lang="zh-CN" sz="1400" b="1"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alicpt</c:f>
              <c:strCache>
                <c:ptCount val="1"/>
                <c:pt idx="0">
                  <c:v>alicpt</c:v>
                </c:pt>
              </c:strCache>
            </c:strRef>
          </c:tx>
          <c:spPr>
            <a:solidFill>
              <a:schemeClr val="accent1"/>
            </a:solidFill>
            <a:ln>
              <a:noFill/>
            </a:ln>
            <a:effectLst/>
          </c:spPr>
          <c:invertIfNegative val="0"/>
          <c:cat>
            <c:strRef>
              <c:f>cpu!$C$18:$I$18</c:f>
              <c:strCache>
                <c:ptCount val="7"/>
                <c:pt idx="0">
                  <c:v>2021.04</c:v>
                </c:pt>
                <c:pt idx="1">
                  <c:v>2021.05</c:v>
                </c:pt>
                <c:pt idx="2">
                  <c:v>2021.06</c:v>
                </c:pt>
                <c:pt idx="3">
                  <c:v>2021.07</c:v>
                </c:pt>
                <c:pt idx="4">
                  <c:v>2021.08</c:v>
                </c:pt>
                <c:pt idx="5">
                  <c:v>2021.09</c:v>
                </c:pt>
                <c:pt idx="6">
                  <c:v>2021.10</c:v>
                </c:pt>
              </c:strCache>
            </c:strRef>
          </c:cat>
          <c:val>
            <c:numRef>
              <c:f>cpu!$C$34:$I$34</c:f>
              <c:numCache>
                <c:formatCode>General</c:formatCode>
                <c:ptCount val="7"/>
                <c:pt idx="0">
                  <c:v>12585.7431</c:v>
                </c:pt>
                <c:pt idx="1">
                  <c:v>78868.095600000001</c:v>
                </c:pt>
                <c:pt idx="2">
                  <c:v>120840.5019</c:v>
                </c:pt>
                <c:pt idx="3">
                  <c:v>70055.590800000005</c:v>
                </c:pt>
                <c:pt idx="4">
                  <c:v>174566.0356</c:v>
                </c:pt>
                <c:pt idx="5">
                  <c:v>17005.807799999999</c:v>
                </c:pt>
                <c:pt idx="6">
                  <c:v>1209339.5623000001</c:v>
                </c:pt>
              </c:numCache>
            </c:numRef>
          </c:val>
          <c:extLst>
            <c:ext xmlns:c16="http://schemas.microsoft.com/office/drawing/2014/chart" uri="{C3380CC4-5D6E-409C-BE32-E72D297353CC}">
              <c16:uniqueId val="{00000000-E635-4FF7-929B-843A60DEA5BE}"/>
            </c:ext>
          </c:extLst>
        </c:ser>
        <c:ser>
          <c:idx val="1"/>
          <c:order val="1"/>
          <c:tx>
            <c:strRef>
              <c:f>bldesign</c:f>
              <c:strCache>
                <c:ptCount val="1"/>
                <c:pt idx="0">
                  <c:v>bldesign</c:v>
                </c:pt>
              </c:strCache>
            </c:strRef>
          </c:tx>
          <c:spPr>
            <a:solidFill>
              <a:schemeClr val="accent2"/>
            </a:solidFill>
            <a:ln>
              <a:noFill/>
            </a:ln>
            <a:effectLst/>
          </c:spPr>
          <c:invertIfNegative val="0"/>
          <c:cat>
            <c:strRef>
              <c:f>cpu!$C$18:$I$18</c:f>
              <c:strCache>
                <c:ptCount val="7"/>
                <c:pt idx="0">
                  <c:v>2021.04</c:v>
                </c:pt>
                <c:pt idx="1">
                  <c:v>2021.05</c:v>
                </c:pt>
                <c:pt idx="2">
                  <c:v>2021.06</c:v>
                </c:pt>
                <c:pt idx="3">
                  <c:v>2021.07</c:v>
                </c:pt>
                <c:pt idx="4">
                  <c:v>2021.08</c:v>
                </c:pt>
                <c:pt idx="5">
                  <c:v>2021.09</c:v>
                </c:pt>
                <c:pt idx="6">
                  <c:v>2021.10</c:v>
                </c:pt>
              </c:strCache>
            </c:strRef>
          </c:cat>
          <c:val>
            <c:numRef>
              <c:f>cpu!$C$35:$I$35</c:f>
              <c:numCache>
                <c:formatCode>General</c:formatCode>
                <c:ptCount val="7"/>
                <c:pt idx="0">
                  <c:v>10600.0275</c:v>
                </c:pt>
                <c:pt idx="1">
                  <c:v>14705.6775</c:v>
                </c:pt>
                <c:pt idx="2">
                  <c:v>17662.304400000001</c:v>
                </c:pt>
                <c:pt idx="3">
                  <c:v>40726.731899999999</c:v>
                </c:pt>
                <c:pt idx="4">
                  <c:v>11491.5967</c:v>
                </c:pt>
                <c:pt idx="5">
                  <c:v>25537.446400000001</c:v>
                </c:pt>
                <c:pt idx="6">
                  <c:v>3888.3094000000001</c:v>
                </c:pt>
              </c:numCache>
            </c:numRef>
          </c:val>
          <c:extLst>
            <c:ext xmlns:c16="http://schemas.microsoft.com/office/drawing/2014/chart" uri="{C3380CC4-5D6E-409C-BE32-E72D297353CC}">
              <c16:uniqueId val="{00000001-E635-4FF7-929B-843A60DEA5BE}"/>
            </c:ext>
          </c:extLst>
        </c:ser>
        <c:ser>
          <c:idx val="2"/>
          <c:order val="2"/>
          <c:tx>
            <c:strRef>
              <c:f>cac</c:f>
              <c:strCache>
                <c:ptCount val="1"/>
                <c:pt idx="0">
                  <c:v>cac</c:v>
                </c:pt>
              </c:strCache>
            </c:strRef>
          </c:tx>
          <c:spPr>
            <a:solidFill>
              <a:schemeClr val="accent3"/>
            </a:solidFill>
            <a:ln>
              <a:noFill/>
            </a:ln>
            <a:effectLst/>
          </c:spPr>
          <c:invertIfNegative val="0"/>
          <c:cat>
            <c:strRef>
              <c:f>cpu!$C$18:$I$18</c:f>
              <c:strCache>
                <c:ptCount val="7"/>
                <c:pt idx="0">
                  <c:v>2021.04</c:v>
                </c:pt>
                <c:pt idx="1">
                  <c:v>2021.05</c:v>
                </c:pt>
                <c:pt idx="2">
                  <c:v>2021.06</c:v>
                </c:pt>
                <c:pt idx="3">
                  <c:v>2021.07</c:v>
                </c:pt>
                <c:pt idx="4">
                  <c:v>2021.08</c:v>
                </c:pt>
                <c:pt idx="5">
                  <c:v>2021.09</c:v>
                </c:pt>
                <c:pt idx="6">
                  <c:v>2021.10</c:v>
                </c:pt>
              </c:strCache>
            </c:strRef>
          </c:cat>
          <c:val>
            <c:numRef>
              <c:f>cpu!$C$36:$I$36</c:f>
              <c:numCache>
                <c:formatCode>General</c:formatCode>
                <c:ptCount val="7"/>
                <c:pt idx="0">
                  <c:v>193968.7733</c:v>
                </c:pt>
                <c:pt idx="1">
                  <c:v>89505.045599999998</c:v>
                </c:pt>
                <c:pt idx="2">
                  <c:v>59058.853300000002</c:v>
                </c:pt>
                <c:pt idx="3">
                  <c:v>11152.5</c:v>
                </c:pt>
                <c:pt idx="4">
                  <c:v>30827.077799999999</c:v>
                </c:pt>
                <c:pt idx="5">
                  <c:v>83223.942200000005</c:v>
                </c:pt>
                <c:pt idx="6">
                  <c:v>32094.34</c:v>
                </c:pt>
              </c:numCache>
            </c:numRef>
          </c:val>
          <c:extLst>
            <c:ext xmlns:c16="http://schemas.microsoft.com/office/drawing/2014/chart" uri="{C3380CC4-5D6E-409C-BE32-E72D297353CC}">
              <c16:uniqueId val="{00000002-E635-4FF7-929B-843A60DEA5BE}"/>
            </c:ext>
          </c:extLst>
        </c:ser>
        <c:ser>
          <c:idx val="3"/>
          <c:order val="3"/>
          <c:tx>
            <c:strRef>
              <c:f>cepcect</c:f>
              <c:strCache>
                <c:ptCount val="1"/>
                <c:pt idx="0">
                  <c:v>cepcect</c:v>
                </c:pt>
              </c:strCache>
            </c:strRef>
          </c:tx>
          <c:spPr>
            <a:solidFill>
              <a:schemeClr val="accent4"/>
            </a:solidFill>
            <a:ln>
              <a:noFill/>
            </a:ln>
            <a:effectLst/>
          </c:spPr>
          <c:invertIfNegative val="0"/>
          <c:cat>
            <c:strRef>
              <c:f>cpu!$C$18:$I$18</c:f>
              <c:strCache>
                <c:ptCount val="7"/>
                <c:pt idx="0">
                  <c:v>2021.04</c:v>
                </c:pt>
                <c:pt idx="1">
                  <c:v>2021.05</c:v>
                </c:pt>
                <c:pt idx="2">
                  <c:v>2021.06</c:v>
                </c:pt>
                <c:pt idx="3">
                  <c:v>2021.07</c:v>
                </c:pt>
                <c:pt idx="4">
                  <c:v>2021.08</c:v>
                </c:pt>
                <c:pt idx="5">
                  <c:v>2021.09</c:v>
                </c:pt>
                <c:pt idx="6">
                  <c:v>2021.10</c:v>
                </c:pt>
              </c:strCache>
            </c:strRef>
          </c:cat>
          <c:val>
            <c:numRef>
              <c:f>cpu!$C$37:$I$37</c:f>
              <c:numCache>
                <c:formatCode>General</c:formatCode>
                <c:ptCount val="7"/>
                <c:pt idx="0">
                  <c:v>70443.705600000001</c:v>
                </c:pt>
                <c:pt idx="1">
                  <c:v>1024.7556</c:v>
                </c:pt>
                <c:pt idx="2">
                  <c:v>16140.661099999999</c:v>
                </c:pt>
                <c:pt idx="3">
                  <c:v>105048.7778</c:v>
                </c:pt>
                <c:pt idx="4">
                  <c:v>84594.611099999995</c:v>
                </c:pt>
                <c:pt idx="5">
                  <c:v>112584.1278</c:v>
                </c:pt>
                <c:pt idx="6">
                  <c:v>36913.199999999997</c:v>
                </c:pt>
              </c:numCache>
            </c:numRef>
          </c:val>
          <c:extLst>
            <c:ext xmlns:c16="http://schemas.microsoft.com/office/drawing/2014/chart" uri="{C3380CC4-5D6E-409C-BE32-E72D297353CC}">
              <c16:uniqueId val="{00000003-E635-4FF7-929B-843A60DEA5BE}"/>
            </c:ext>
          </c:extLst>
        </c:ser>
        <c:ser>
          <c:idx val="4"/>
          <c:order val="4"/>
          <c:tx>
            <c:strRef>
              <c:f>cepcmpi</c:f>
              <c:strCache>
                <c:ptCount val="1"/>
                <c:pt idx="0">
                  <c:v>cepcmpi</c:v>
                </c:pt>
              </c:strCache>
            </c:strRef>
          </c:tx>
          <c:spPr>
            <a:solidFill>
              <a:schemeClr val="accent5"/>
            </a:solidFill>
            <a:ln>
              <a:noFill/>
            </a:ln>
            <a:effectLst/>
          </c:spPr>
          <c:invertIfNegative val="0"/>
          <c:cat>
            <c:strRef>
              <c:f>cpu!$C$18:$I$18</c:f>
              <c:strCache>
                <c:ptCount val="7"/>
                <c:pt idx="0">
                  <c:v>2021.04</c:v>
                </c:pt>
                <c:pt idx="1">
                  <c:v>2021.05</c:v>
                </c:pt>
                <c:pt idx="2">
                  <c:v>2021.06</c:v>
                </c:pt>
                <c:pt idx="3">
                  <c:v>2021.07</c:v>
                </c:pt>
                <c:pt idx="4">
                  <c:v>2021.08</c:v>
                </c:pt>
                <c:pt idx="5">
                  <c:v>2021.09</c:v>
                </c:pt>
                <c:pt idx="6">
                  <c:v>2021.10</c:v>
                </c:pt>
              </c:strCache>
            </c:strRef>
          </c:cat>
          <c:val>
            <c:numRef>
              <c:f>cpu!$C$38:$I$38</c:f>
              <c:numCache>
                <c:formatCode>General</c:formatCode>
                <c:ptCount val="7"/>
                <c:pt idx="0">
                  <c:v>235364.97779999999</c:v>
                </c:pt>
                <c:pt idx="1">
                  <c:v>379595.39669999998</c:v>
                </c:pt>
                <c:pt idx="2">
                  <c:v>365934.80170000001</c:v>
                </c:pt>
                <c:pt idx="3">
                  <c:v>1065714.8478000001</c:v>
                </c:pt>
                <c:pt idx="4">
                  <c:v>206148.61780000001</c:v>
                </c:pt>
                <c:pt idx="5">
                  <c:v>279248.13439999998</c:v>
                </c:pt>
                <c:pt idx="6">
                  <c:v>302817.43170000002</c:v>
                </c:pt>
              </c:numCache>
            </c:numRef>
          </c:val>
          <c:extLst>
            <c:ext xmlns:c16="http://schemas.microsoft.com/office/drawing/2014/chart" uri="{C3380CC4-5D6E-409C-BE32-E72D297353CC}">
              <c16:uniqueId val="{00000004-E635-4FF7-929B-843A60DEA5BE}"/>
            </c:ext>
          </c:extLst>
        </c:ser>
        <c:ser>
          <c:idx val="5"/>
          <c:order val="5"/>
          <c:tx>
            <c:strRef>
              <c:f>heps</c:f>
              <c:strCache>
                <c:ptCount val="1"/>
                <c:pt idx="0">
                  <c:v>heps</c:v>
                </c:pt>
              </c:strCache>
            </c:strRef>
          </c:tx>
          <c:spPr>
            <a:solidFill>
              <a:schemeClr val="accent6"/>
            </a:solidFill>
            <a:ln>
              <a:noFill/>
            </a:ln>
            <a:effectLst/>
          </c:spPr>
          <c:invertIfNegative val="0"/>
          <c:cat>
            <c:strRef>
              <c:f>cpu!$C$18:$I$18</c:f>
              <c:strCache>
                <c:ptCount val="7"/>
                <c:pt idx="0">
                  <c:v>2021.04</c:v>
                </c:pt>
                <c:pt idx="1">
                  <c:v>2021.05</c:v>
                </c:pt>
                <c:pt idx="2">
                  <c:v>2021.06</c:v>
                </c:pt>
                <c:pt idx="3">
                  <c:v>2021.07</c:v>
                </c:pt>
                <c:pt idx="4">
                  <c:v>2021.08</c:v>
                </c:pt>
                <c:pt idx="5">
                  <c:v>2021.09</c:v>
                </c:pt>
                <c:pt idx="6">
                  <c:v>2021.10</c:v>
                </c:pt>
              </c:strCache>
            </c:strRef>
          </c:cat>
          <c:val>
            <c:numRef>
              <c:f>cpu!$C$39:$I$39</c:f>
              <c:numCache>
                <c:formatCode>General</c:formatCode>
                <c:ptCount val="7"/>
                <c:pt idx="0">
                  <c:v>886861.0392</c:v>
                </c:pt>
                <c:pt idx="1">
                  <c:v>1511469.96</c:v>
                </c:pt>
                <c:pt idx="2">
                  <c:v>1083120.9099999999</c:v>
                </c:pt>
                <c:pt idx="3">
                  <c:v>1397753.6388999999</c:v>
                </c:pt>
                <c:pt idx="4">
                  <c:v>746554.3175</c:v>
                </c:pt>
                <c:pt idx="5">
                  <c:v>757263.39560000005</c:v>
                </c:pt>
                <c:pt idx="6">
                  <c:v>195603.1819</c:v>
                </c:pt>
              </c:numCache>
            </c:numRef>
          </c:val>
          <c:extLst>
            <c:ext xmlns:c16="http://schemas.microsoft.com/office/drawing/2014/chart" uri="{C3380CC4-5D6E-409C-BE32-E72D297353CC}">
              <c16:uniqueId val="{00000005-E635-4FF7-929B-843A60DEA5BE}"/>
            </c:ext>
          </c:extLst>
        </c:ser>
        <c:ser>
          <c:idx val="6"/>
          <c:order val="6"/>
          <c:tx>
            <c:strRef>
              <c:f>mbh</c:f>
              <c:strCache>
                <c:ptCount val="1"/>
                <c:pt idx="0">
                  <c:v>mbh</c:v>
                </c:pt>
              </c:strCache>
            </c:strRef>
          </c:tx>
          <c:spPr>
            <a:solidFill>
              <a:schemeClr val="accent1">
                <a:lumMod val="60000"/>
              </a:schemeClr>
            </a:solidFill>
            <a:ln>
              <a:noFill/>
            </a:ln>
            <a:effectLst/>
          </c:spPr>
          <c:invertIfNegative val="0"/>
          <c:cat>
            <c:strRef>
              <c:f>cpu!$C$18:$I$18</c:f>
              <c:strCache>
                <c:ptCount val="7"/>
                <c:pt idx="0">
                  <c:v>2021.04</c:v>
                </c:pt>
                <c:pt idx="1">
                  <c:v>2021.05</c:v>
                </c:pt>
                <c:pt idx="2">
                  <c:v>2021.06</c:v>
                </c:pt>
                <c:pt idx="3">
                  <c:v>2021.07</c:v>
                </c:pt>
                <c:pt idx="4">
                  <c:v>2021.08</c:v>
                </c:pt>
                <c:pt idx="5">
                  <c:v>2021.09</c:v>
                </c:pt>
                <c:pt idx="6">
                  <c:v>2021.10</c:v>
                </c:pt>
              </c:strCache>
            </c:strRef>
          </c:cat>
          <c:val>
            <c:numRef>
              <c:f>cpu!$C$40:$I$40</c:f>
              <c:numCache>
                <c:formatCode>General</c:formatCode>
                <c:ptCount val="7"/>
                <c:pt idx="0">
                  <c:v>319.0197</c:v>
                </c:pt>
                <c:pt idx="1">
                  <c:v>165.17330000000001</c:v>
                </c:pt>
                <c:pt idx="2">
                  <c:v>0</c:v>
                </c:pt>
                <c:pt idx="3">
                  <c:v>0</c:v>
                </c:pt>
                <c:pt idx="4">
                  <c:v>0</c:v>
                </c:pt>
                <c:pt idx="5">
                  <c:v>0</c:v>
                </c:pt>
                <c:pt idx="6">
                  <c:v>0</c:v>
                </c:pt>
              </c:numCache>
            </c:numRef>
          </c:val>
          <c:extLst>
            <c:ext xmlns:c16="http://schemas.microsoft.com/office/drawing/2014/chart" uri="{C3380CC4-5D6E-409C-BE32-E72D297353CC}">
              <c16:uniqueId val="{00000006-E635-4FF7-929B-843A60DEA5BE}"/>
            </c:ext>
          </c:extLst>
        </c:ser>
        <c:ser>
          <c:idx val="7"/>
          <c:order val="7"/>
          <c:tx>
            <c:strRef>
              <c:f>raq</c:f>
              <c:strCache>
                <c:ptCount val="1"/>
                <c:pt idx="0">
                  <c:v>raq</c:v>
                </c:pt>
              </c:strCache>
            </c:strRef>
          </c:tx>
          <c:spPr>
            <a:solidFill>
              <a:schemeClr val="accent2">
                <a:lumMod val="60000"/>
              </a:schemeClr>
            </a:solidFill>
            <a:ln>
              <a:noFill/>
            </a:ln>
            <a:effectLst/>
          </c:spPr>
          <c:invertIfNegative val="0"/>
          <c:cat>
            <c:strRef>
              <c:f>cpu!$C$18:$I$18</c:f>
              <c:strCache>
                <c:ptCount val="7"/>
                <c:pt idx="0">
                  <c:v>2021.04</c:v>
                </c:pt>
                <c:pt idx="1">
                  <c:v>2021.05</c:v>
                </c:pt>
                <c:pt idx="2">
                  <c:v>2021.06</c:v>
                </c:pt>
                <c:pt idx="3">
                  <c:v>2021.07</c:v>
                </c:pt>
                <c:pt idx="4">
                  <c:v>2021.08</c:v>
                </c:pt>
                <c:pt idx="5">
                  <c:v>2021.09</c:v>
                </c:pt>
                <c:pt idx="6">
                  <c:v>2021.10</c:v>
                </c:pt>
              </c:strCache>
            </c:strRef>
          </c:cat>
          <c:val>
            <c:numRef>
              <c:f>cpu!$C$41:$I$41</c:f>
              <c:numCache>
                <c:formatCode>General</c:formatCode>
                <c:ptCount val="7"/>
                <c:pt idx="0">
                  <c:v>0</c:v>
                </c:pt>
                <c:pt idx="1">
                  <c:v>81694.082200000004</c:v>
                </c:pt>
                <c:pt idx="2">
                  <c:v>80191.251099999994</c:v>
                </c:pt>
                <c:pt idx="3">
                  <c:v>149715.7089</c:v>
                </c:pt>
                <c:pt idx="4">
                  <c:v>174727.54829999999</c:v>
                </c:pt>
                <c:pt idx="5">
                  <c:v>314399.88219999999</c:v>
                </c:pt>
                <c:pt idx="6">
                  <c:v>59074.477800000001</c:v>
                </c:pt>
              </c:numCache>
            </c:numRef>
          </c:val>
          <c:extLst>
            <c:ext xmlns:c16="http://schemas.microsoft.com/office/drawing/2014/chart" uri="{C3380CC4-5D6E-409C-BE32-E72D297353CC}">
              <c16:uniqueId val="{00000007-E635-4FF7-929B-843A60DEA5BE}"/>
            </c:ext>
          </c:extLst>
        </c:ser>
        <c:dLbls>
          <c:showLegendKey val="0"/>
          <c:showVal val="0"/>
          <c:showCatName val="0"/>
          <c:showSerName val="0"/>
          <c:showPercent val="0"/>
          <c:showBubbleSize val="0"/>
        </c:dLbls>
        <c:gapWidth val="150"/>
        <c:overlap val="100"/>
        <c:axId val="268841743"/>
        <c:axId val="247372719"/>
      </c:barChart>
      <c:catAx>
        <c:axId val="268841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247372719"/>
        <c:crosses val="autoZero"/>
        <c:auto val="1"/>
        <c:lblAlgn val="ctr"/>
        <c:lblOffset val="100"/>
        <c:noMultiLvlLbl val="0"/>
      </c:catAx>
      <c:valAx>
        <c:axId val="2473727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268841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A9C7F4-CE8A-324E-A619-F6A7CACBD3E6}" type="datetimeFigureOut">
              <a:rPr kumimoji="1" lang="zh-CN" altLang="en-US" smtClean="0"/>
              <a:t>2022/3/23</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D2DA6B-2E59-4744-9219-3B1807F47B2A}"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6D2DA6B-2E59-4744-9219-3B1807F47B2A}" type="slidenum">
              <a:rPr kumimoji="1" lang="zh-CN" altLang="en-US" smtClean="0"/>
              <a:t>5</a:t>
            </a:fld>
            <a:endParaRPr kumimoji="1" lang="zh-CN" altLang="en-US"/>
          </a:p>
        </p:txBody>
      </p:sp>
    </p:spTree>
    <p:extLst>
      <p:ext uri="{BB962C8B-B14F-4D97-AF65-F5344CB8AC3E}">
        <p14:creationId xmlns:p14="http://schemas.microsoft.com/office/powerpoint/2010/main" val="428300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1C3E7E-1F72-4FCF-8F78-C861ABF7E08A}"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1C3E7E-1F72-4FCF-8F78-C861ABF7E08A}" type="slidenum">
              <a:rPr lang="zh-CN" altLang="en-US" smtClean="0"/>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1C3E7E-1F72-4FCF-8F78-C861ABF7E08A}" type="slidenum">
              <a:rPr lang="zh-CN" altLang="en-US" smtClean="0"/>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the </a:t>
            </a:r>
            <a:r>
              <a:rPr lang="en-US" altLang="zh-CN" dirty="0" err="1"/>
              <a:t>Slurm</a:t>
            </a:r>
            <a:r>
              <a:rPr lang="en-US" altLang="zh-CN" dirty="0"/>
              <a:t> cluster status at IHEP-Beijing. We did about 400K jobs for CPU and GPU applications in total. Right figures are our Jobs and consumed hours distribution in this half year.</a:t>
            </a:r>
            <a:endParaRPr lang="zh-CN" altLang="en-US" dirty="0"/>
          </a:p>
        </p:txBody>
      </p:sp>
      <p:sp>
        <p:nvSpPr>
          <p:cNvPr id="4" name="灯片编号占位符 3"/>
          <p:cNvSpPr>
            <a:spLocks noGrp="1"/>
          </p:cNvSpPr>
          <p:nvPr>
            <p:ph type="sldNum" sz="quarter" idx="5"/>
          </p:nvPr>
        </p:nvSpPr>
        <p:spPr/>
        <p:txBody>
          <a:bodyPr/>
          <a:lstStyle/>
          <a:p>
            <a:fld id="{D41C3E7E-1F72-4FCF-8F78-C861ABF7E08A}"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founded a </a:t>
            </a:r>
            <a:r>
              <a:rPr lang="en-US" altLang="zh-CN" dirty="0" err="1"/>
              <a:t>Slurm</a:t>
            </a:r>
            <a:r>
              <a:rPr lang="en-US" altLang="zh-CN" dirty="0"/>
              <a:t> federation at IHEP-Dongguan Division to share applications and resources to each other. Between CSNS and Dongguan Data Center, we share same user authentication and storage system. User jobs can be also submitted to either cluster.</a:t>
            </a:r>
            <a:endParaRPr lang="zh-CN" altLang="en-US" dirty="0"/>
          </a:p>
        </p:txBody>
      </p:sp>
      <p:sp>
        <p:nvSpPr>
          <p:cNvPr id="4" name="灯片编号占位符 3"/>
          <p:cNvSpPr>
            <a:spLocks noGrp="1"/>
          </p:cNvSpPr>
          <p:nvPr>
            <p:ph type="sldNum" sz="quarter" idx="5"/>
          </p:nvPr>
        </p:nvSpPr>
        <p:spPr/>
        <p:txBody>
          <a:bodyPr/>
          <a:lstStyle/>
          <a:p>
            <a:fld id="{D41C3E7E-1F72-4FCF-8F78-C861ABF7E08A}"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the WLCG and DIRAC sites resources and operation status at IHEP. Detailed data are shown in tables. For </a:t>
            </a:r>
            <a:r>
              <a:rPr lang="en-US" altLang="zh-CN" dirty="0" err="1"/>
              <a:t>LHCb</a:t>
            </a:r>
            <a:r>
              <a:rPr lang="en-US" altLang="zh-CN" dirty="0"/>
              <a:t>, 572 new cores were added in several days ago. BSICC joined as a flexible computing site in JUNO DIRAC.</a:t>
            </a:r>
            <a:endParaRPr lang="zh-CN" altLang="en-US" dirty="0"/>
          </a:p>
        </p:txBody>
      </p:sp>
      <p:sp>
        <p:nvSpPr>
          <p:cNvPr id="4" name="灯片编号占位符 3"/>
          <p:cNvSpPr>
            <a:spLocks noGrp="1"/>
          </p:cNvSpPr>
          <p:nvPr>
            <p:ph type="sldNum" sz="quarter" idx="5"/>
          </p:nvPr>
        </p:nvSpPr>
        <p:spPr/>
        <p:txBody>
          <a:bodyPr/>
          <a:lstStyle/>
          <a:p>
            <a:fld id="{D41C3E7E-1F72-4FCF-8F78-C861ABF7E08A}"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the </a:t>
            </a:r>
            <a:r>
              <a:rPr lang="en-US" altLang="zh-CN" dirty="0" err="1"/>
              <a:t>Lustre</a:t>
            </a:r>
            <a:r>
              <a:rPr lang="en-US" altLang="zh-CN" dirty="0"/>
              <a:t> storage status. We use HP SSD disk arrays for MDT and DELL and HUAWEI SATA disk for OST. </a:t>
            </a:r>
            <a:r>
              <a:rPr lang="en-US" altLang="zh-CN" dirty="0" err="1"/>
              <a:t>Lustre</a:t>
            </a:r>
            <a:r>
              <a:rPr lang="en-US" altLang="zh-CN" dirty="0"/>
              <a:t> has 19 instances serving 15 experiments and services. It can reach 24 GB/s for peak reading, 2 GB/s for peak writing and 134K for peak Metadata OPS (</a:t>
            </a:r>
            <a:r>
              <a:rPr lang="en-US" altLang="zh-CN" b="0" i="0" dirty="0" err="1">
                <a:solidFill>
                  <a:srgbClr val="4D4D4D"/>
                </a:solidFill>
                <a:effectLst/>
                <a:latin typeface="Arial" panose="020B0604020202020204" pitchFamily="34" charset="0"/>
              </a:rPr>
              <a:t>Orbeon</a:t>
            </a:r>
            <a:r>
              <a:rPr lang="en-US" altLang="zh-CN" b="0" i="0" dirty="0">
                <a:solidFill>
                  <a:srgbClr val="4D4D4D"/>
                </a:solidFill>
                <a:effectLst/>
                <a:latin typeface="Arial" panose="020B0604020202020204" pitchFamily="34" charset="0"/>
              </a:rPr>
              <a:t> Presentation Server).</a:t>
            </a:r>
            <a:endParaRPr lang="zh-CN" altLang="en-US" dirty="0"/>
          </a:p>
        </p:txBody>
      </p:sp>
      <p:sp>
        <p:nvSpPr>
          <p:cNvPr id="4" name="灯片编号占位符 3"/>
          <p:cNvSpPr>
            <a:spLocks noGrp="1"/>
          </p:cNvSpPr>
          <p:nvPr>
            <p:ph type="sldNum" sz="quarter" idx="5"/>
          </p:nvPr>
        </p:nvSpPr>
        <p:spPr/>
        <p:txBody>
          <a:bodyPr/>
          <a:lstStyle/>
          <a:p>
            <a:fld id="{D41C3E7E-1F72-4FCF-8F78-C861ABF7E08A}" type="slidenum">
              <a:rPr lang="zh-CN" altLang="en-US" smtClean="0"/>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the EOS storage status. We have 5 EOS instances for 4 experiments and public services. This table shows the detailed information of those instances. EOS storage at IHEP can reach 70 GB/s for peak reading and 31 GB/s for peak writing.</a:t>
            </a:r>
            <a:endParaRPr lang="zh-CN" altLang="en-US" dirty="0"/>
          </a:p>
        </p:txBody>
      </p:sp>
      <p:sp>
        <p:nvSpPr>
          <p:cNvPr id="4" name="灯片编号占位符 3"/>
          <p:cNvSpPr>
            <a:spLocks noGrp="1"/>
          </p:cNvSpPr>
          <p:nvPr>
            <p:ph type="sldNum" sz="quarter" idx="5"/>
          </p:nvPr>
        </p:nvSpPr>
        <p:spPr/>
        <p:txBody>
          <a:bodyPr/>
          <a:lstStyle/>
          <a:p>
            <a:fld id="{D41C3E7E-1F72-4FCF-8F78-C861ABF7E08A}"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1C3E7E-1F72-4FCF-8F78-C861ABF7E08A}"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098" name="Rectangle 1026"/>
          <p:cNvSpPr>
            <a:spLocks noChangeArrowheads="1"/>
          </p:cNvSpPr>
          <p:nvPr/>
        </p:nvSpPr>
        <p:spPr bwMode="auto">
          <a:xfrm>
            <a:off x="0" y="6553200"/>
            <a:ext cx="9144000" cy="304800"/>
          </a:xfrm>
          <a:prstGeom prst="rect">
            <a:avLst/>
          </a:prstGeom>
          <a:solidFill>
            <a:srgbClr val="FFCC00"/>
          </a:solidFill>
          <a:ln w="9525">
            <a:solidFill>
              <a:srgbClr val="FFCC00"/>
            </a:solidFill>
            <a:miter lim="800000"/>
          </a:ln>
          <a:effectLst/>
        </p:spPr>
        <p:txBody>
          <a:bodyPr wrap="none" anchor="ctr"/>
          <a:lstStyle/>
          <a:p>
            <a:endParaRPr lang="zh-CN" altLang="en-US"/>
          </a:p>
        </p:txBody>
      </p:sp>
      <p:sp>
        <p:nvSpPr>
          <p:cNvPr id="4099" name="Line 1027"/>
          <p:cNvSpPr>
            <a:spLocks noChangeShapeType="1"/>
          </p:cNvSpPr>
          <p:nvPr/>
        </p:nvSpPr>
        <p:spPr bwMode="auto">
          <a:xfrm>
            <a:off x="0" y="6553200"/>
            <a:ext cx="9144000" cy="0"/>
          </a:xfrm>
          <a:prstGeom prst="line">
            <a:avLst/>
          </a:prstGeom>
          <a:noFill/>
          <a:ln w="28575">
            <a:solidFill>
              <a:schemeClr val="tx2"/>
            </a:solidFill>
            <a:round/>
          </a:ln>
          <a:effectLst/>
        </p:spPr>
        <p:txBody>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本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页脚占位符 3"/>
          <p:cNvSpPr>
            <a:spLocks noGrp="1"/>
          </p:cNvSpPr>
          <p:nvPr>
            <p:ph type="ftr" sz="quarter" idx="10"/>
          </p:nvPr>
        </p:nvSpPr>
        <p:spPr/>
        <p:txBody>
          <a:bodyPr/>
          <a:lstStyle>
            <a:lvl1pPr>
              <a:defRPr/>
            </a:lvl1pPr>
          </a:lstStyle>
          <a:p>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62750" y="304800"/>
            <a:ext cx="2152650" cy="5867400"/>
          </a:xfrm>
        </p:spPr>
        <p:txBody>
          <a:bodyPr vert="eaVert"/>
          <a:lstStyle/>
          <a:p>
            <a:r>
              <a:rPr lang="zh-CN" altLang="en-US"/>
              <a:t>单击此处编辑母版标题样式</a:t>
            </a:r>
          </a:p>
        </p:txBody>
      </p:sp>
      <p:sp>
        <p:nvSpPr>
          <p:cNvPr id="3" name="竖排文本占位符 2"/>
          <p:cNvSpPr>
            <a:spLocks noGrp="1"/>
          </p:cNvSpPr>
          <p:nvPr>
            <p:ph type="body" orient="vert" idx="1"/>
          </p:nvPr>
        </p:nvSpPr>
        <p:spPr>
          <a:xfrm>
            <a:off x="304800" y="304800"/>
            <a:ext cx="6305550" cy="58674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页脚占位符 3"/>
          <p:cNvSpPr>
            <a:spLocks noGrp="1"/>
          </p:cNvSpPr>
          <p:nvPr>
            <p:ph type="ftr" sz="quarter" idx="10"/>
          </p:nvPr>
        </p:nvSpPr>
        <p:spPr/>
        <p:txBody>
          <a:bodyPr/>
          <a:lstStyle>
            <a:lvl1pPr>
              <a:defRPr/>
            </a:lvl1pPr>
          </a:lstStyle>
          <a:p>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628BCBBB-0999-754D-97EC-FBE5414A40A0}" type="datetimeFigureOut">
              <a:rPr kumimoji="1" lang="zh-CN" altLang="en-US" smtClean="0"/>
              <a:t>2022/3/23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a:xfrm>
            <a:off x="6553200" y="6356350"/>
            <a:ext cx="2133600" cy="365125"/>
          </a:xfrm>
          <a:prstGeom prst="rect">
            <a:avLst/>
          </a:prstGeom>
        </p:spPr>
        <p:txBody>
          <a:bodyPr/>
          <a:lstStyle/>
          <a:p>
            <a:fld id="{9A260BFB-E4FD-9E44-BD1C-E3125CB676E3}" type="slidenum">
              <a:rPr kumimoji="1" lang="zh-CN" altLang="en-US" smtClean="0"/>
              <a:t>‹#›</a:t>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cstate="screen"/>
          <a:srcRect/>
          <a:stretch>
            <a:fillRect/>
          </a:stretch>
        </p:blipFill>
        <p:spPr bwMode="auto">
          <a:xfrm>
            <a:off x="7620000" y="77789"/>
            <a:ext cx="1515208" cy="1087437"/>
          </a:xfrm>
          <a:prstGeom prst="rect">
            <a:avLst/>
          </a:prstGeom>
          <a:noFill/>
          <a:ln>
            <a:noFill/>
          </a:ln>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t>2022/3/23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cstate="screen"/>
          <a:srcRect/>
          <a:stretch>
            <a:fillRect/>
          </a:stretch>
        </p:blipFill>
        <p:spPr bwMode="auto">
          <a:xfrm>
            <a:off x="7620000" y="77789"/>
            <a:ext cx="1515208" cy="1087437"/>
          </a:xfrm>
          <a:prstGeom prst="rect">
            <a:avLst/>
          </a:prstGeom>
          <a:noFill/>
          <a:ln>
            <a:noFill/>
          </a:ln>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t>2022/3/23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cstate="screen"/>
          <a:srcRect/>
          <a:stretch>
            <a:fillRect/>
          </a:stretch>
        </p:blipFill>
        <p:spPr bwMode="auto">
          <a:xfrm>
            <a:off x="7620000" y="77789"/>
            <a:ext cx="1515208" cy="1087437"/>
          </a:xfrm>
          <a:prstGeom prst="rect">
            <a:avLst/>
          </a:prstGeom>
          <a:noFill/>
          <a:ln>
            <a:noFill/>
          </a:ln>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t>2022/3/23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cstate="screen"/>
          <a:srcRect/>
          <a:stretch>
            <a:fillRect/>
          </a:stretch>
        </p:blipFill>
        <p:spPr bwMode="auto">
          <a:xfrm>
            <a:off x="7620000" y="77789"/>
            <a:ext cx="1515208" cy="1087437"/>
          </a:xfrm>
          <a:prstGeom prst="rect">
            <a:avLst/>
          </a:prstGeom>
          <a:noFill/>
          <a:ln>
            <a:noFill/>
          </a:ln>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t>2022/3/23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cstate="screen"/>
          <a:srcRect/>
          <a:stretch>
            <a:fillRect/>
          </a:stretch>
        </p:blipFill>
        <p:spPr bwMode="auto">
          <a:xfrm>
            <a:off x="7620000" y="77789"/>
            <a:ext cx="1515208" cy="1087437"/>
          </a:xfrm>
          <a:prstGeom prst="rect">
            <a:avLst/>
          </a:prstGeom>
          <a:noFill/>
          <a:ln>
            <a:noFill/>
          </a:ln>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t>2022/3/23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cstate="screen"/>
          <a:srcRect/>
          <a:stretch>
            <a:fillRect/>
          </a:stretch>
        </p:blipFill>
        <p:spPr bwMode="auto">
          <a:xfrm>
            <a:off x="7620000" y="77789"/>
            <a:ext cx="1515208" cy="1087437"/>
          </a:xfrm>
          <a:prstGeom prst="rect">
            <a:avLst/>
          </a:prstGeom>
          <a:noFill/>
          <a:ln>
            <a:noFill/>
          </a:ln>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t>2022/3/23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cstate="screen"/>
          <a:srcRect/>
          <a:stretch>
            <a:fillRect/>
          </a:stretch>
        </p:blipFill>
        <p:spPr bwMode="auto">
          <a:xfrm>
            <a:off x="7620000" y="77789"/>
            <a:ext cx="1515208" cy="1087437"/>
          </a:xfrm>
          <a:prstGeom prst="rect">
            <a:avLst/>
          </a:prstGeom>
          <a:noFill/>
          <a:ln>
            <a:noFill/>
          </a:ln>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t>2022/3/23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页脚占位符 3"/>
          <p:cNvSpPr>
            <a:spLocks noGrp="1"/>
          </p:cNvSpPr>
          <p:nvPr>
            <p:ph type="ftr" sz="quarter" idx="10"/>
          </p:nvPr>
        </p:nvSpPr>
        <p:spPr/>
        <p:txBody>
          <a:bodyPr/>
          <a:lstStyle>
            <a:lvl1pPr>
              <a:defRPr/>
            </a:lvl1pPr>
          </a:lstStyle>
          <a:p>
            <a:endParaRPr kumimoji="1"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cstate="screen"/>
          <a:srcRect/>
          <a:stretch>
            <a:fillRect/>
          </a:stretch>
        </p:blipFill>
        <p:spPr bwMode="auto">
          <a:xfrm>
            <a:off x="7620000" y="77789"/>
            <a:ext cx="1515208" cy="1087437"/>
          </a:xfrm>
          <a:prstGeom prst="rect">
            <a:avLst/>
          </a:prstGeom>
          <a:noFill/>
          <a:ln>
            <a:noFill/>
          </a:ln>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t>2022/3/23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cstate="screen"/>
          <a:srcRect/>
          <a:stretch>
            <a:fillRect/>
          </a:stretch>
        </p:blipFill>
        <p:spPr bwMode="auto">
          <a:xfrm>
            <a:off x="7620000" y="77789"/>
            <a:ext cx="1515208" cy="1087437"/>
          </a:xfrm>
          <a:prstGeom prst="rect">
            <a:avLst/>
          </a:prstGeom>
          <a:noFill/>
          <a:ln>
            <a:noFill/>
          </a:ln>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t>2022/3/23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cstate="screen"/>
          <a:srcRect/>
          <a:stretch>
            <a:fillRect/>
          </a:stretch>
        </p:blipFill>
        <p:spPr bwMode="auto">
          <a:xfrm>
            <a:off x="7620000" y="77789"/>
            <a:ext cx="1515208" cy="1087437"/>
          </a:xfrm>
          <a:prstGeom prst="rect">
            <a:avLst/>
          </a:prstGeom>
          <a:noFill/>
          <a:ln>
            <a:noFill/>
          </a:ln>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t>2022/3/23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cstate="screen"/>
          <a:srcRect/>
          <a:stretch>
            <a:fillRect/>
          </a:stretch>
        </p:blipFill>
        <p:spPr bwMode="auto">
          <a:xfrm>
            <a:off x="7620000" y="77789"/>
            <a:ext cx="1515208" cy="1087437"/>
          </a:xfrm>
          <a:prstGeom prst="rect">
            <a:avLst/>
          </a:prstGeom>
          <a:noFill/>
          <a:ln>
            <a:noFill/>
          </a:ln>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t>2022/3/23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cstate="screen"/>
          <a:srcRect/>
          <a:stretch>
            <a:fillRect/>
          </a:stretch>
        </p:blipFill>
        <p:spPr bwMode="auto">
          <a:xfrm>
            <a:off x="7620000" y="77789"/>
            <a:ext cx="1515208" cy="1087437"/>
          </a:xfrm>
          <a:prstGeom prst="rect">
            <a:avLst/>
          </a:prstGeom>
          <a:noFill/>
          <a:ln>
            <a:noFill/>
          </a:ln>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t>2022/3/23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cstate="screen"/>
          <a:srcRect/>
          <a:stretch>
            <a:fillRect/>
          </a:stretch>
        </p:blipFill>
        <p:spPr bwMode="auto">
          <a:xfrm>
            <a:off x="7620000" y="77789"/>
            <a:ext cx="1515208" cy="1087437"/>
          </a:xfrm>
          <a:prstGeom prst="rect">
            <a:avLst/>
          </a:prstGeom>
          <a:noFill/>
          <a:ln>
            <a:noFill/>
          </a:ln>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t>2022/3/23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cstate="screen"/>
          <a:srcRect/>
          <a:stretch>
            <a:fillRect/>
          </a:stretch>
        </p:blipFill>
        <p:spPr bwMode="auto">
          <a:xfrm>
            <a:off x="7620000" y="77789"/>
            <a:ext cx="1515208" cy="1087437"/>
          </a:xfrm>
          <a:prstGeom prst="rect">
            <a:avLst/>
          </a:prstGeom>
          <a:noFill/>
          <a:ln>
            <a:noFill/>
          </a:ln>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t>2022/3/23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cstate="screen"/>
          <a:srcRect/>
          <a:stretch>
            <a:fillRect/>
          </a:stretch>
        </p:blipFill>
        <p:spPr bwMode="auto">
          <a:xfrm>
            <a:off x="7620000" y="77789"/>
            <a:ext cx="1515208" cy="1087437"/>
          </a:xfrm>
          <a:prstGeom prst="rect">
            <a:avLst/>
          </a:prstGeom>
          <a:noFill/>
          <a:ln>
            <a:noFill/>
          </a:ln>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t>2022/3/23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cstate="screen"/>
          <a:srcRect/>
          <a:stretch>
            <a:fillRect/>
          </a:stretch>
        </p:blipFill>
        <p:spPr bwMode="auto">
          <a:xfrm>
            <a:off x="7620000" y="77789"/>
            <a:ext cx="1515208" cy="1087437"/>
          </a:xfrm>
          <a:prstGeom prst="rect">
            <a:avLst/>
          </a:prstGeom>
          <a:noFill/>
          <a:ln>
            <a:noFill/>
          </a:ln>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t>2022/3/23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cstate="screen"/>
          <a:srcRect/>
          <a:stretch>
            <a:fillRect/>
          </a:stretch>
        </p:blipFill>
        <p:spPr bwMode="auto">
          <a:xfrm>
            <a:off x="7620000" y="77789"/>
            <a:ext cx="1515208" cy="1087437"/>
          </a:xfrm>
          <a:prstGeom prst="rect">
            <a:avLst/>
          </a:prstGeom>
          <a:noFill/>
          <a:ln>
            <a:noFill/>
          </a:ln>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t>2022/3/23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endParaRPr kumimoji="1"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cstate="screen"/>
          <a:srcRect/>
          <a:stretch>
            <a:fillRect/>
          </a:stretch>
        </p:blipFill>
        <p:spPr bwMode="auto">
          <a:xfrm>
            <a:off x="7620000" y="77789"/>
            <a:ext cx="1515208" cy="1087437"/>
          </a:xfrm>
          <a:prstGeom prst="rect">
            <a:avLst/>
          </a:prstGeom>
          <a:noFill/>
          <a:ln>
            <a:noFill/>
          </a:ln>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t>2022/3/23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cxnSp>
        <p:nvCxnSpPr>
          <p:cNvPr id="5" name="直接连接符 4"/>
          <p:cNvCxnSpPr/>
          <p:nvPr userDrawn="1"/>
        </p:nvCxnSpPr>
        <p:spPr>
          <a:xfrm>
            <a:off x="1" y="1149350"/>
            <a:ext cx="5940152" cy="0"/>
          </a:xfrm>
          <a:prstGeom prst="line">
            <a:avLst/>
          </a:prstGeom>
          <a:ln w="15875">
            <a:gradFill>
              <a:gsLst>
                <a:gs pos="1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图片 1"/>
          <p:cNvPicPr>
            <a:picLocks noChangeAspect="1"/>
          </p:cNvPicPr>
          <p:nvPr userDrawn="1"/>
        </p:nvPicPr>
        <p:blipFill>
          <a:blip r:embed="rId2" cstate="screen"/>
          <a:srcRect/>
          <a:stretch>
            <a:fillRect/>
          </a:stretch>
        </p:blipFill>
        <p:spPr bwMode="auto">
          <a:xfrm>
            <a:off x="7620000" y="77789"/>
            <a:ext cx="1515208" cy="1087437"/>
          </a:xfrm>
          <a:prstGeom prst="rect">
            <a:avLst/>
          </a:prstGeom>
          <a:noFill/>
          <a:ln>
            <a:noFill/>
          </a:ln>
        </p:spPr>
      </p:pic>
      <p:sp>
        <p:nvSpPr>
          <p:cNvPr id="8" name="文本占位符 7"/>
          <p:cNvSpPr>
            <a:spLocks noGrp="1"/>
          </p:cNvSpPr>
          <p:nvPr>
            <p:ph type="body" sz="quarter" idx="10"/>
          </p:nvPr>
        </p:nvSpPr>
        <p:spPr>
          <a:xfrm>
            <a:off x="365500" y="296902"/>
            <a:ext cx="7344618" cy="649287"/>
          </a:xfrm>
        </p:spPr>
        <p:txBody>
          <a:bodyPr>
            <a:normAutofit/>
          </a:bodyPr>
          <a:lstStyle>
            <a:lvl1pPr marL="0" indent="0">
              <a:buNone/>
              <a:defRPr sz="4400" b="1" baseline="0">
                <a:solidFill>
                  <a:schemeClr val="accent1">
                    <a:lumMod val="75000"/>
                  </a:schemeClr>
                </a:solidFill>
                <a:latin typeface="Arial" panose="020B0604020202020204" pitchFamily="34" charset="0"/>
                <a:ea typeface="华文楷体" panose="02010600040101010101" pitchFamily="2" charset="-122"/>
              </a:defRPr>
            </a:lvl1pPr>
          </a:lstStyle>
          <a:p>
            <a:pPr lvl="0"/>
            <a:r>
              <a:rPr lang="zh-CN" altLang="en-US" dirty="0"/>
              <a:t>单击此处编辑母版文本样式</a:t>
            </a:r>
          </a:p>
        </p:txBody>
      </p:sp>
      <p:sp>
        <p:nvSpPr>
          <p:cNvPr id="4" name="文本占位符 2"/>
          <p:cNvSpPr>
            <a:spLocks noGrp="1"/>
          </p:cNvSpPr>
          <p:nvPr>
            <p:ph idx="1"/>
          </p:nvPr>
        </p:nvSpPr>
        <p:spPr bwMode="auto">
          <a:xfrm>
            <a:off x="457200" y="1600201"/>
            <a:ext cx="8229600" cy="4525963"/>
          </a:xfrm>
          <a:prstGeom prst="rect">
            <a:avLst/>
          </a:prstGeom>
          <a:noFill/>
          <a:ln>
            <a:noFill/>
          </a:ln>
        </p:spPr>
        <p:txBody>
          <a:bodyPr>
            <a:normAutofit/>
          </a:bodyPr>
          <a:lstStyle>
            <a:lvl1pPr marL="342900" indent="-3429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1pPr>
            <a:lvl2pPr marL="742950" indent="-28575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2pPr>
            <a:lvl3pPr marL="1143000" indent="-228600">
              <a:lnSpc>
                <a:spcPct val="100000"/>
              </a:lnSpc>
              <a:buFont typeface="Wingdings" panose="05000000000000000000" pitchFamily="2" charset="2"/>
              <a:buChar char="l"/>
              <a:defRPr baseline="0">
                <a:solidFill>
                  <a:schemeClr val="accent2">
                    <a:lumMod val="60000"/>
                    <a:lumOff val="40000"/>
                  </a:schemeClr>
                </a:solidFill>
                <a:latin typeface="Arial" panose="020B0604020202020204" pitchFamily="34" charset="0"/>
                <a:ea typeface="华文楷体" panose="02010600040101010101" pitchFamily="2" charset="-122"/>
              </a:defRPr>
            </a:lvl3pPr>
            <a:lvl4pPr marL="16002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4pPr>
            <a:lvl5pPr marL="2057400" indent="-228600">
              <a:lnSpc>
                <a:spcPct val="100000"/>
              </a:lnSpc>
              <a:buFont typeface="Wingdings" panose="05000000000000000000" pitchFamily="2" charset="2"/>
              <a:buChar char="l"/>
              <a:defRPr>
                <a:solidFill>
                  <a:schemeClr val="accent2">
                    <a:lumMod val="60000"/>
                    <a:lumOff val="40000"/>
                  </a:schemeClr>
                </a:solidFill>
                <a:latin typeface="Arial" panose="020B0604020202020204" pitchFamily="34" charset="0"/>
                <a:ea typeface="华文楷体" panose="02010600040101010101" pitchFamily="2" charset="-122"/>
              </a:defRPr>
            </a:lvl5p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 name="日期占位符 3"/>
          <p:cNvSpPr>
            <a:spLocks noGrp="1"/>
          </p:cNvSpPr>
          <p:nvPr>
            <p:ph type="dt" sz="half" idx="11"/>
          </p:nvPr>
        </p:nvSpPr>
        <p:spPr>
          <a:xfrm>
            <a:off x="457200" y="6356351"/>
            <a:ext cx="2133600" cy="365125"/>
          </a:xfrm>
          <a:prstGeom prst="rect">
            <a:avLst/>
          </a:prstGeom>
        </p:spPr>
        <p:txBody>
          <a:bodyPr/>
          <a:lstStyle>
            <a:lvl1pPr>
              <a:defRPr smtClean="0"/>
            </a:lvl1pPr>
          </a:lstStyle>
          <a:p>
            <a:pPr>
              <a:defRPr/>
            </a:pPr>
            <a:fld id="{08D7912C-F4F4-42A2-9CFC-08FF79A139EF}" type="datetimeFigureOut">
              <a:rPr lang="zh-CN" altLang="en-US"/>
              <a:t>2022/3/23</a:t>
            </a:fld>
            <a:endParaRPr lang="zh-CN" altLang="en-US"/>
          </a:p>
        </p:txBody>
      </p:sp>
      <p:sp>
        <p:nvSpPr>
          <p:cNvPr id="9" name="页脚占位符 4"/>
          <p:cNvSpPr>
            <a:spLocks noGrp="1"/>
          </p:cNvSpPr>
          <p:nvPr>
            <p:ph type="ftr" sz="quarter" idx="12"/>
          </p:nvPr>
        </p:nvSpPr>
        <p:spPr/>
        <p:txBody>
          <a:bodyP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10" name="灯片编号占位符 5"/>
          <p:cNvSpPr>
            <a:spLocks noGrp="1"/>
          </p:cNvSpPr>
          <p:nvPr>
            <p:ph type="sldNum" sz="quarter" idx="13"/>
          </p:nvPr>
        </p:nvSpPr>
        <p:spPr>
          <a:xfrm>
            <a:off x="6553200" y="6356351"/>
            <a:ext cx="2133600" cy="365125"/>
          </a:xfrm>
          <a:prstGeom prst="rect">
            <a:avLst/>
          </a:prstGeom>
        </p:spPr>
        <p:txBody>
          <a:bodyPr/>
          <a:lstStyle>
            <a:lvl1pPr>
              <a:defRPr smtClean="0"/>
            </a:lvl1pPr>
          </a:lstStyle>
          <a:p>
            <a:pPr>
              <a:defRPr/>
            </a:pPr>
            <a:fld id="{522B6C29-7EC3-42D2-BE5F-25A983F27E32}"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04800" y="1219200"/>
            <a:ext cx="4229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86300" y="1219200"/>
            <a:ext cx="4229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页脚占位符 4"/>
          <p:cNvSpPr>
            <a:spLocks noGrp="1"/>
          </p:cNvSpPr>
          <p:nvPr>
            <p:ph type="ftr" sz="quarter" idx="10"/>
          </p:nvPr>
        </p:nvSpPr>
        <p:spPr/>
        <p:txBody>
          <a:bodyPr/>
          <a:lstStyle>
            <a:lvl1pPr>
              <a:defRPr/>
            </a:lvl1pPr>
          </a:lstStyle>
          <a:p>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页脚占位符 6"/>
          <p:cNvSpPr>
            <a:spLocks noGrp="1"/>
          </p:cNvSpPr>
          <p:nvPr>
            <p:ph type="ftr" sz="quarter" idx="10"/>
          </p:nvPr>
        </p:nvSpPr>
        <p:spPr/>
        <p:txBody>
          <a:bodyPr/>
          <a:lstStyle>
            <a:lvl1pPr>
              <a:defRPr/>
            </a:lvl1pPr>
          </a:lstStyle>
          <a:p>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将图片拖动到占位符，或单击添加图标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0" y="6553200"/>
            <a:ext cx="9144000" cy="304800"/>
          </a:xfrm>
          <a:prstGeom prst="rect">
            <a:avLst/>
          </a:prstGeom>
          <a:solidFill>
            <a:srgbClr val="FFCC00"/>
          </a:solidFill>
          <a:ln w="9525">
            <a:solidFill>
              <a:srgbClr val="FFCC00"/>
            </a:solidFill>
            <a:miter lim="800000"/>
          </a:ln>
          <a:effectLst/>
        </p:spPr>
        <p:txBody>
          <a:bodyPr wrap="none" anchor="ctr"/>
          <a:lstStyle/>
          <a:p>
            <a:endParaRPr lang="zh-CN" altLang="en-US"/>
          </a:p>
        </p:txBody>
      </p:sp>
      <p:sp>
        <p:nvSpPr>
          <p:cNvPr id="3076" name="Rectangle 4"/>
          <p:cNvSpPr>
            <a:spLocks noGrp="1" noChangeArrowheads="1"/>
          </p:cNvSpPr>
          <p:nvPr>
            <p:ph type="title"/>
          </p:nvPr>
        </p:nvSpPr>
        <p:spPr bwMode="auto">
          <a:xfrm>
            <a:off x="1409700" y="304800"/>
            <a:ext cx="6324600" cy="685800"/>
          </a:xfrm>
          <a:prstGeom prst="rect">
            <a:avLst/>
          </a:prstGeom>
          <a:noFill/>
          <a:ln>
            <a:noFill/>
          </a:ln>
          <a:effectLst/>
        </p:spPr>
        <p:txBody>
          <a:bodyPr vert="horz" wrap="square" lIns="91440" tIns="45720" rIns="91440" bIns="45720" numCol="1" anchor="ctr" anchorCtr="0" compatLnSpc="1"/>
          <a:lstStyle/>
          <a:p>
            <a:pPr lvl="0"/>
            <a:r>
              <a:rPr lang="zh-CN" altLang="en-US"/>
              <a:t>标题</a:t>
            </a:r>
          </a:p>
        </p:txBody>
      </p:sp>
      <p:sp>
        <p:nvSpPr>
          <p:cNvPr id="3077" name="Rectangle 5"/>
          <p:cNvSpPr>
            <a:spLocks noGrp="1" noChangeArrowheads="1"/>
          </p:cNvSpPr>
          <p:nvPr>
            <p:ph type="body" idx="1"/>
          </p:nvPr>
        </p:nvSpPr>
        <p:spPr bwMode="auto">
          <a:xfrm>
            <a:off x="304800" y="1219200"/>
            <a:ext cx="8610600" cy="4953000"/>
          </a:xfrm>
          <a:prstGeom prst="rect">
            <a:avLst/>
          </a:prstGeom>
          <a:noFill/>
          <a:ln>
            <a:noFill/>
          </a:ln>
          <a:effectLst/>
        </p:spPr>
        <p:txBody>
          <a:bodyPr vert="horz" wrap="square" lIns="91440" tIns="45720" rIns="91440" bIns="45720" numCol="1" anchor="t" anchorCtr="0" compatLnSpc="1"/>
          <a:lstStyle/>
          <a:p>
            <a:pPr lvl="0"/>
            <a:r>
              <a:rPr lang="zh-CN" altLang="en-US"/>
              <a:t>正文第一级标题</a:t>
            </a:r>
            <a:endParaRPr lang="en-US" altLang="zh-CN"/>
          </a:p>
          <a:p>
            <a:pPr lvl="1"/>
            <a:r>
              <a:rPr lang="zh-CN" altLang="en-US"/>
              <a:t>正文第二级标题</a:t>
            </a:r>
            <a:endParaRPr lang="en-US" altLang="zh-CN"/>
          </a:p>
          <a:p>
            <a:pPr lvl="2"/>
            <a:r>
              <a:rPr lang="zh-CN" altLang="en-US"/>
              <a:t>正文第三级标题</a:t>
            </a:r>
            <a:endParaRPr lang="en-US" altLang="zh-CN"/>
          </a:p>
          <a:p>
            <a:pPr lvl="1"/>
            <a:endParaRPr lang="zh-CN" altLang="en-US"/>
          </a:p>
        </p:txBody>
      </p:sp>
      <p:sp>
        <p:nvSpPr>
          <p:cNvPr id="3078" name="Rectangle 6"/>
          <p:cNvSpPr>
            <a:spLocks noGrp="1" noChangeArrowheads="1"/>
          </p:cNvSpPr>
          <p:nvPr>
            <p:ph type="ftr" sz="quarter" idx="3"/>
          </p:nvPr>
        </p:nvSpPr>
        <p:spPr bwMode="auto">
          <a:xfrm>
            <a:off x="3276600" y="6553200"/>
            <a:ext cx="5867400" cy="457200"/>
          </a:xfrm>
          <a:prstGeom prst="rect">
            <a:avLst/>
          </a:prstGeom>
          <a:noFill/>
          <a:ln>
            <a:noFill/>
          </a:ln>
          <a:effectLst/>
        </p:spPr>
        <p:txBody>
          <a:bodyPr vert="horz" wrap="square" lIns="91440" tIns="45720" rIns="91440" bIns="45720" numCol="1" anchor="t" anchorCtr="0" compatLnSpc="1"/>
          <a:lstStyle>
            <a:lvl1pPr algn="r">
              <a:defRPr sz="1200">
                <a:effectLst/>
                <a:latin typeface="Arial" panose="020B0604020202020204" pitchFamily="34" charset="0"/>
                <a:ea typeface="宋体" panose="02010600030101010101" pitchFamily="2" charset="-122"/>
                <a:cs typeface="宋体" panose="02010600030101010101" pitchFamily="2" charset="-122"/>
              </a:defRPr>
            </a:lvl1pPr>
          </a:lstStyle>
          <a:p>
            <a:endParaRPr kumimoji="1" lang="zh-CN" altLang="en-US"/>
          </a:p>
        </p:txBody>
      </p:sp>
      <p:sp>
        <p:nvSpPr>
          <p:cNvPr id="3079" name="Line 7"/>
          <p:cNvSpPr>
            <a:spLocks noChangeShapeType="1"/>
          </p:cNvSpPr>
          <p:nvPr/>
        </p:nvSpPr>
        <p:spPr bwMode="auto">
          <a:xfrm>
            <a:off x="0" y="6553200"/>
            <a:ext cx="9144000" cy="0"/>
          </a:xfrm>
          <a:prstGeom prst="line">
            <a:avLst/>
          </a:prstGeom>
          <a:noFill/>
          <a:ln w="19050">
            <a:solidFill>
              <a:schemeClr val="tx2"/>
            </a:solidFill>
            <a:round/>
          </a:ln>
          <a:effectLst/>
        </p:spPr>
        <p:txBody>
          <a:bodyPr/>
          <a:lstStyle/>
          <a:p>
            <a:endParaRPr lang="zh-CN" altLang="en-US"/>
          </a:p>
        </p:txBody>
      </p:sp>
      <p:pic>
        <p:nvPicPr>
          <p:cNvPr id="3081" name="Picture 9" descr="Untitled-1"/>
          <p:cNvPicPr>
            <a:picLocks noChangeAspect="1" noChangeArrowheads="1"/>
          </p:cNvPicPr>
          <p:nvPr/>
        </p:nvPicPr>
        <p:blipFill>
          <a:blip r:embed="rId33" cstate="screen"/>
          <a:srcRect/>
          <a:stretch>
            <a:fillRect/>
          </a:stretch>
        </p:blipFill>
        <p:spPr bwMode="auto">
          <a:xfrm>
            <a:off x="0" y="6456363"/>
            <a:ext cx="609600" cy="401637"/>
          </a:xfrm>
          <a:prstGeom prst="rect">
            <a:avLst/>
          </a:prstGeom>
          <a:noFill/>
        </p:spPr>
      </p:pic>
      <p:sp>
        <p:nvSpPr>
          <p:cNvPr id="3083" name="Rectangle 11"/>
          <p:cNvSpPr>
            <a:spLocks noChangeArrowheads="1"/>
          </p:cNvSpPr>
          <p:nvPr/>
        </p:nvSpPr>
        <p:spPr bwMode="auto">
          <a:xfrm>
            <a:off x="0" y="152400"/>
            <a:ext cx="76200" cy="838200"/>
          </a:xfrm>
          <a:prstGeom prst="rect">
            <a:avLst/>
          </a:prstGeom>
          <a:solidFill>
            <a:schemeClr val="accent1"/>
          </a:solidFill>
          <a:ln w="9525">
            <a:solidFill>
              <a:schemeClr val="tx1"/>
            </a:solidFill>
            <a:miter lim="800000"/>
          </a:ln>
          <a:effectLst/>
        </p:spPr>
        <p:txBody>
          <a:bodyPr wrap="none" anchor="ctr"/>
          <a:lstStyle/>
          <a:p>
            <a:endParaRPr lang="zh-CN" altLang="en-US"/>
          </a:p>
        </p:txBody>
      </p:sp>
      <p:sp>
        <p:nvSpPr>
          <p:cNvPr id="3084" name="Rectangle 12"/>
          <p:cNvSpPr>
            <a:spLocks noChangeArrowheads="1"/>
          </p:cNvSpPr>
          <p:nvPr/>
        </p:nvSpPr>
        <p:spPr bwMode="auto">
          <a:xfrm>
            <a:off x="0" y="1219200"/>
            <a:ext cx="76200" cy="838200"/>
          </a:xfrm>
          <a:prstGeom prst="rect">
            <a:avLst/>
          </a:prstGeom>
          <a:solidFill>
            <a:schemeClr val="accent1"/>
          </a:solidFill>
          <a:ln w="9525">
            <a:solidFill>
              <a:schemeClr val="tx1"/>
            </a:solidFill>
            <a:miter lim="800000"/>
          </a:ln>
          <a:effec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xStyles>
    <p:titleStyle>
      <a:lvl1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panose="030F0702030302020204" charset="0"/>
          <a:ea typeface="幼圆" panose="02010509060101010101" charset="-122"/>
          <a:cs typeface="幼圆" panose="02010509060101010101" charset="-122"/>
        </a:defRPr>
      </a:lvl2pPr>
      <a:lvl3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panose="030F0702030302020204" charset="0"/>
          <a:ea typeface="幼圆" panose="02010509060101010101" charset="-122"/>
          <a:cs typeface="幼圆" panose="02010509060101010101" charset="-122"/>
        </a:defRPr>
      </a:lvl3pPr>
      <a:lvl4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panose="030F0702030302020204" charset="0"/>
          <a:ea typeface="幼圆" panose="02010509060101010101" charset="-122"/>
          <a:cs typeface="幼圆" panose="02010509060101010101" charset="-122"/>
        </a:defRPr>
      </a:lvl4pPr>
      <a:lvl5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panose="030F0702030302020204" charset="0"/>
          <a:ea typeface="幼圆" panose="02010509060101010101" charset="-122"/>
          <a:cs typeface="幼圆" panose="02010509060101010101" charset="-122"/>
        </a:defRPr>
      </a:lvl5pPr>
      <a:lvl6pPr marL="457200"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panose="030F0702030302020204" charset="0"/>
          <a:ea typeface="幼圆" panose="02010509060101010101" charset="-122"/>
          <a:cs typeface="幼圆" panose="02010509060101010101" charset="-122"/>
        </a:defRPr>
      </a:lvl6pPr>
      <a:lvl7pPr marL="914400"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panose="030F0702030302020204" charset="0"/>
          <a:ea typeface="幼圆" panose="02010509060101010101" charset="-122"/>
          <a:cs typeface="幼圆" panose="02010509060101010101" charset="-122"/>
        </a:defRPr>
      </a:lvl7pPr>
      <a:lvl8pPr marL="1371600"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panose="030F0702030302020204" charset="0"/>
          <a:ea typeface="幼圆" panose="02010509060101010101" charset="-122"/>
          <a:cs typeface="幼圆" panose="02010509060101010101" charset="-122"/>
        </a:defRPr>
      </a:lvl8pPr>
      <a:lvl9pPr marL="1828800"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panose="030F0702030302020204" charset="0"/>
          <a:ea typeface="幼圆" panose="02010509060101010101" charset="-122"/>
          <a:cs typeface="幼圆" panose="02010509060101010101" charset="-122"/>
        </a:defRPr>
      </a:lvl9pPr>
    </p:titleStyle>
    <p:bodyStyle>
      <a:lvl1pPr marL="342900" indent="-342900" algn="l" rtl="0" eaLnBrk="1" fontAlgn="base" hangingPunct="1">
        <a:lnSpc>
          <a:spcPct val="110000"/>
        </a:lnSpc>
        <a:spcBef>
          <a:spcPct val="20000"/>
        </a:spcBef>
        <a:spcAft>
          <a:spcPct val="0"/>
        </a:spcAft>
        <a:buClr>
          <a:srgbClr val="ECAE14"/>
        </a:buClr>
        <a:buSzPct val="110000"/>
        <a:buChar char="•"/>
        <a:defRPr sz="3200" b="1">
          <a:solidFill>
            <a:schemeClr val="tx2"/>
          </a:solidFill>
          <a:effectLst>
            <a:outerShdw blurRad="38100" dist="38100" dir="2700000" algn="tl">
              <a:srgbClr val="DDDDDD"/>
            </a:outerShdw>
          </a:effectLst>
          <a:latin typeface="+mn-lt"/>
          <a:ea typeface="+mn-ea"/>
          <a:cs typeface="+mn-cs"/>
        </a:defRPr>
      </a:lvl1pPr>
      <a:lvl2pPr marL="742950" indent="-285750" algn="l" rtl="0" eaLnBrk="1" fontAlgn="base" hangingPunct="1">
        <a:lnSpc>
          <a:spcPct val="110000"/>
        </a:lnSpc>
        <a:spcBef>
          <a:spcPct val="20000"/>
        </a:spcBef>
        <a:spcAft>
          <a:spcPct val="0"/>
        </a:spcAft>
        <a:buClr>
          <a:srgbClr val="000066"/>
        </a:buClr>
        <a:buChar char="•"/>
        <a:defRPr sz="2400" b="1">
          <a:solidFill>
            <a:schemeClr val="tx2"/>
          </a:solidFill>
          <a:effectLst>
            <a:outerShdw blurRad="38100" dist="38100" dir="2700000" algn="tl">
              <a:srgbClr val="DDDDDD"/>
            </a:outerShdw>
          </a:effectLst>
          <a:latin typeface="+mn-lt"/>
          <a:ea typeface="+mn-ea"/>
          <a:cs typeface="+mn-cs"/>
        </a:defRPr>
      </a:lvl2pPr>
      <a:lvl3pPr marL="1143000" indent="-228600" algn="l" rtl="0" eaLnBrk="1" fontAlgn="base" hangingPunct="1">
        <a:lnSpc>
          <a:spcPct val="110000"/>
        </a:lnSpc>
        <a:spcBef>
          <a:spcPct val="20000"/>
        </a:spcBef>
        <a:spcAft>
          <a:spcPct val="0"/>
        </a:spcAft>
        <a:buClr>
          <a:srgbClr val="000066"/>
        </a:buClr>
        <a:buSzPct val="80000"/>
        <a:buFont typeface="Wingdings" panose="05000000000000000000" charset="0"/>
        <a:buChar char="§"/>
        <a:defRPr b="1">
          <a:solidFill>
            <a:schemeClr val="tx2"/>
          </a:solidFill>
          <a:effectLst>
            <a:outerShdw blurRad="38100" dist="38100" dir="2700000" algn="tl">
              <a:srgbClr val="DDDDDD"/>
            </a:outerShdw>
          </a:effectLst>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1600">
          <a:solidFill>
            <a:schemeClr val="tx1"/>
          </a:solidFill>
          <a:latin typeface="Arial" panose="020B0604020202020204" pitchFamily="34" charset="0"/>
          <a:ea typeface="+mn-ea"/>
          <a:cs typeface="+mn-cs"/>
        </a:defRPr>
      </a:lvl5pPr>
      <a:lvl6pPr marL="2514600" indent="-228600" algn="l" rtl="0" eaLnBrk="1" fontAlgn="base" hangingPunct="1">
        <a:spcBef>
          <a:spcPct val="20000"/>
        </a:spcBef>
        <a:spcAft>
          <a:spcPct val="0"/>
        </a:spcAft>
        <a:buChar char="»"/>
        <a:defRPr sz="1600">
          <a:solidFill>
            <a:schemeClr val="tx1"/>
          </a:solidFill>
          <a:latin typeface="Arial" panose="020B0604020202020204" pitchFamily="34" charset="0"/>
          <a:ea typeface="+mn-ea"/>
          <a:cs typeface="+mn-cs"/>
        </a:defRPr>
      </a:lvl6pPr>
      <a:lvl7pPr marL="2971800" indent="-228600" algn="l" rtl="0" eaLnBrk="1" fontAlgn="base" hangingPunct="1">
        <a:spcBef>
          <a:spcPct val="20000"/>
        </a:spcBef>
        <a:spcAft>
          <a:spcPct val="0"/>
        </a:spcAft>
        <a:buChar char="»"/>
        <a:defRPr sz="1600">
          <a:solidFill>
            <a:schemeClr val="tx1"/>
          </a:solidFill>
          <a:latin typeface="Arial" panose="020B0604020202020204" pitchFamily="34" charset="0"/>
          <a:ea typeface="+mn-ea"/>
          <a:cs typeface="+mn-cs"/>
        </a:defRPr>
      </a:lvl7pPr>
      <a:lvl8pPr marL="3429000" indent="-228600" algn="l" rtl="0" eaLnBrk="1" fontAlgn="base" hangingPunct="1">
        <a:spcBef>
          <a:spcPct val="20000"/>
        </a:spcBef>
        <a:spcAft>
          <a:spcPct val="0"/>
        </a:spcAft>
        <a:buChar char="»"/>
        <a:defRPr sz="1600">
          <a:solidFill>
            <a:schemeClr val="tx1"/>
          </a:solidFill>
          <a:latin typeface="Arial" panose="020B0604020202020204" pitchFamily="34" charset="0"/>
          <a:ea typeface="+mn-ea"/>
          <a:cs typeface="+mn-cs"/>
        </a:defRPr>
      </a:lvl8pPr>
      <a:lvl9pPr marL="3886200" indent="-228600" algn="l" rtl="0" eaLnBrk="1" fontAlgn="base" hangingPunct="1">
        <a:spcBef>
          <a:spcPct val="20000"/>
        </a:spcBef>
        <a:spcAft>
          <a:spcPct val="0"/>
        </a:spcAft>
        <a:buChar char="»"/>
        <a:defRPr sz="1600">
          <a:solidFill>
            <a:schemeClr val="tx1"/>
          </a:solidFill>
          <a:latin typeface="Arial" panose="020B0604020202020204" pitchFamily="34" charset="0"/>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tiff"/><Relationship Id="rId9" Type="http://schemas.openxmlformats.org/officeDocument/2006/relationships/image" Target="../media/image10.jpe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iff"/><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056585"/>
            <a:ext cx="7772400" cy="1470025"/>
          </a:xfrm>
        </p:spPr>
        <p:txBody>
          <a:bodyPr>
            <a:normAutofit/>
          </a:bodyPr>
          <a:lstStyle/>
          <a:p>
            <a:r>
              <a:rPr lang="en-US" altLang="zh-CN" dirty="0"/>
              <a:t>e-Science Activities </a:t>
            </a:r>
            <a:br>
              <a:rPr lang="en-US" altLang="zh-CN" dirty="0"/>
            </a:br>
            <a:r>
              <a:rPr lang="en-US" altLang="zh-CN" dirty="0"/>
              <a:t>at IHEP/China</a:t>
            </a:r>
            <a:endParaRPr kumimoji="1" lang="zh-CN" altLang="en-US" dirty="0"/>
          </a:p>
        </p:txBody>
      </p:sp>
      <p:sp>
        <p:nvSpPr>
          <p:cNvPr id="3" name="副标题 2"/>
          <p:cNvSpPr>
            <a:spLocks noGrp="1"/>
          </p:cNvSpPr>
          <p:nvPr>
            <p:ph type="subTitle" idx="1"/>
          </p:nvPr>
        </p:nvSpPr>
        <p:spPr>
          <a:xfrm>
            <a:off x="1371600" y="3897030"/>
            <a:ext cx="6400800" cy="2347215"/>
          </a:xfrm>
        </p:spPr>
        <p:txBody>
          <a:bodyPr/>
          <a:lstStyle/>
          <a:p>
            <a:pPr>
              <a:spcBef>
                <a:spcPts val="0"/>
              </a:spcBef>
              <a:spcAft>
                <a:spcPts val="0"/>
              </a:spcAft>
            </a:pPr>
            <a:r>
              <a:rPr kumimoji="1" lang="en-US" altLang="zh-CN" sz="1800" b="0" dirty="0">
                <a:solidFill>
                  <a:schemeClr val="tx2"/>
                </a:solidFill>
              </a:rPr>
              <a:t>Gang Chen</a:t>
            </a:r>
          </a:p>
          <a:p>
            <a:pPr>
              <a:spcBef>
                <a:spcPts val="0"/>
              </a:spcBef>
              <a:spcAft>
                <a:spcPts val="0"/>
              </a:spcAft>
            </a:pPr>
            <a:r>
              <a:rPr kumimoji="1" lang="en-US" altLang="zh-CN" sz="1800" b="0" dirty="0">
                <a:solidFill>
                  <a:schemeClr val="tx2"/>
                </a:solidFill>
              </a:rPr>
              <a:t>With</a:t>
            </a:r>
            <a:r>
              <a:rPr kumimoji="1" lang="zh-CN" altLang="en-US" sz="1800" b="0" dirty="0">
                <a:solidFill>
                  <a:schemeClr val="tx2"/>
                </a:solidFill>
              </a:rPr>
              <a:t> </a:t>
            </a:r>
            <a:r>
              <a:rPr kumimoji="1" lang="en-US" altLang="zh-CN" sz="1800" b="0" dirty="0">
                <a:solidFill>
                  <a:schemeClr val="tx2"/>
                </a:solidFill>
              </a:rPr>
              <a:t>helps of Xuantong Zhang and Fazhi Qi</a:t>
            </a:r>
            <a:br>
              <a:rPr kumimoji="1" lang="en-US" altLang="zh-CN" sz="1800" b="0" dirty="0">
                <a:solidFill>
                  <a:schemeClr val="tx2"/>
                </a:solidFill>
              </a:rPr>
            </a:br>
            <a:r>
              <a:rPr kumimoji="1" lang="en-US" altLang="zh-CN" sz="1800" b="0" dirty="0">
                <a:solidFill>
                  <a:schemeClr val="tx2"/>
                </a:solidFill>
              </a:rPr>
              <a:t>IHEP, CAS</a:t>
            </a:r>
          </a:p>
          <a:p>
            <a:pPr>
              <a:spcBef>
                <a:spcPts val="0"/>
              </a:spcBef>
              <a:spcAft>
                <a:spcPts val="0"/>
              </a:spcAft>
            </a:pPr>
            <a:endParaRPr kumimoji="1" lang="en-US" altLang="zh-CN" sz="1800" b="0" dirty="0">
              <a:solidFill>
                <a:schemeClr val="tx2"/>
              </a:solidFill>
            </a:endParaRPr>
          </a:p>
          <a:p>
            <a:pPr>
              <a:spcBef>
                <a:spcPts val="0"/>
              </a:spcBef>
              <a:spcAft>
                <a:spcPts val="0"/>
              </a:spcAft>
            </a:pPr>
            <a:r>
              <a:rPr kumimoji="1" lang="en-US" altLang="zh-CN" sz="1800" b="0" dirty="0">
                <a:solidFill>
                  <a:schemeClr val="tx2"/>
                </a:solidFill>
              </a:rPr>
              <a:t>ISGC2022</a:t>
            </a:r>
          </a:p>
          <a:p>
            <a:pPr>
              <a:spcBef>
                <a:spcPts val="0"/>
              </a:spcBef>
              <a:spcAft>
                <a:spcPts val="0"/>
              </a:spcAft>
            </a:pPr>
            <a:r>
              <a:rPr kumimoji="1" lang="en-US" altLang="zh-CN" sz="1800" b="0" dirty="0">
                <a:solidFill>
                  <a:schemeClr val="tx2"/>
                </a:solidFill>
              </a:rPr>
              <a:t>March 23, 2022</a:t>
            </a:r>
            <a:endParaRPr kumimoji="1" lang="zh-CN" altLang="en-US"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270" y="304800"/>
            <a:ext cx="8905459" cy="685800"/>
          </a:xfrm>
        </p:spPr>
        <p:txBody>
          <a:bodyPr/>
          <a:lstStyle/>
          <a:p>
            <a:r>
              <a:rPr kumimoji="1" lang="en-US" altLang="zh-CN" sz="3600" dirty="0"/>
              <a:t>Federated </a:t>
            </a:r>
            <a:r>
              <a:rPr kumimoji="1" lang="en-US" altLang="zh-CN" sz="3600" dirty="0" err="1"/>
              <a:t>Slurm</a:t>
            </a:r>
            <a:r>
              <a:rPr kumimoji="1" lang="en-US" altLang="zh-CN" sz="3600" dirty="0"/>
              <a:t> Clusters in Dongguan</a:t>
            </a:r>
          </a:p>
        </p:txBody>
      </p:sp>
      <p:sp>
        <p:nvSpPr>
          <p:cNvPr id="3" name="内容占位符 2"/>
          <p:cNvSpPr>
            <a:spLocks noGrp="1"/>
          </p:cNvSpPr>
          <p:nvPr>
            <p:ph idx="1"/>
          </p:nvPr>
        </p:nvSpPr>
        <p:spPr>
          <a:xfrm>
            <a:off x="304800" y="1219200"/>
            <a:ext cx="8610600" cy="1676400"/>
          </a:xfrm>
        </p:spPr>
        <p:txBody>
          <a:bodyPr/>
          <a:lstStyle/>
          <a:p>
            <a:r>
              <a:rPr kumimoji="1" lang="en-US" altLang="zh-CN" sz="2400" dirty="0"/>
              <a:t>To share apps &amp; resources between </a:t>
            </a:r>
            <a:r>
              <a:rPr kumimoji="1" lang="en-US" altLang="zh-CN" sz="2400" dirty="0" err="1"/>
              <a:t>Slurm</a:t>
            </a:r>
            <a:r>
              <a:rPr kumimoji="1" lang="en-US" altLang="zh-CN" sz="2400" dirty="0"/>
              <a:t> clusters at Dongguan.</a:t>
            </a:r>
          </a:p>
          <a:p>
            <a:pPr lvl="1"/>
            <a:r>
              <a:rPr kumimoji="1" lang="en-US" altLang="zh-CN" sz="1800" dirty="0" err="1"/>
              <a:t>Slurm</a:t>
            </a:r>
            <a:r>
              <a:rPr kumimoji="1" lang="en-US" altLang="zh-CN" sz="1800" dirty="0"/>
              <a:t> federation founded at Dongguan, two cluster members.</a:t>
            </a:r>
          </a:p>
          <a:p>
            <a:endParaRPr lang="en-US" altLang="zh-CN" sz="2400" dirty="0"/>
          </a:p>
          <a:p>
            <a:pPr lvl="1"/>
            <a:endParaRPr lang="en-US" altLang="zh-CN" sz="1800" dirty="0"/>
          </a:p>
          <a:p>
            <a:pPr lvl="1"/>
            <a:endParaRPr lang="en-US" altLang="zh-CN" sz="1800" dirty="0"/>
          </a:p>
          <a:p>
            <a:pPr lvl="1"/>
            <a:r>
              <a:rPr kumimoji="1" lang="en-US" altLang="zh-CN" sz="1800" dirty="0"/>
              <a:t>Sharing same user authentication system &amp; storage system.</a:t>
            </a:r>
          </a:p>
          <a:p>
            <a:pPr lvl="1"/>
            <a:r>
              <a:rPr kumimoji="1" lang="en-US" altLang="zh-CN" sz="1800" dirty="0"/>
              <a:t>User jobs can be submitted to any member clusters.</a:t>
            </a:r>
          </a:p>
          <a:p>
            <a:endParaRPr kumimoji="1" lang="en-US" altLang="zh-CN" sz="1800" dirty="0"/>
          </a:p>
        </p:txBody>
      </p:sp>
      <p:graphicFrame>
        <p:nvGraphicFramePr>
          <p:cNvPr id="4" name="表格 3"/>
          <p:cNvGraphicFramePr>
            <a:graphicFrameLocks noGrp="1"/>
          </p:cNvGraphicFramePr>
          <p:nvPr>
            <p:custDataLst>
              <p:tags r:id="rId1"/>
            </p:custDataLst>
            <p:extLst>
              <p:ext uri="{D42A27DB-BD31-4B8C-83A1-F6EECF244321}">
                <p14:modId xmlns:p14="http://schemas.microsoft.com/office/powerpoint/2010/main" val="3597751915"/>
              </p:ext>
            </p:extLst>
          </p:nvPr>
        </p:nvGraphicFramePr>
        <p:xfrm>
          <a:off x="950739" y="2658254"/>
          <a:ext cx="7101840" cy="754380"/>
        </p:xfrm>
        <a:graphic>
          <a:graphicData uri="http://schemas.openxmlformats.org/drawingml/2006/table">
            <a:tbl>
              <a:tblPr firstRow="1" bandRow="1">
                <a:tableStyleId>{21E4AEA4-8DFA-4A89-87EB-49C32662AFE0}</a:tableStyleId>
              </a:tblPr>
              <a:tblGrid>
                <a:gridCol w="2367280">
                  <a:extLst>
                    <a:ext uri="{9D8B030D-6E8A-4147-A177-3AD203B41FA5}">
                      <a16:colId xmlns:a16="http://schemas.microsoft.com/office/drawing/2014/main" val="20000"/>
                    </a:ext>
                  </a:extLst>
                </a:gridCol>
                <a:gridCol w="2367280">
                  <a:extLst>
                    <a:ext uri="{9D8B030D-6E8A-4147-A177-3AD203B41FA5}">
                      <a16:colId xmlns:a16="http://schemas.microsoft.com/office/drawing/2014/main" val="20001"/>
                    </a:ext>
                  </a:extLst>
                </a:gridCol>
                <a:gridCol w="2367280">
                  <a:extLst>
                    <a:ext uri="{9D8B030D-6E8A-4147-A177-3AD203B41FA5}">
                      <a16:colId xmlns:a16="http://schemas.microsoft.com/office/drawing/2014/main" val="20002"/>
                    </a:ext>
                  </a:extLst>
                </a:gridCol>
              </a:tblGrid>
              <a:tr h="251460">
                <a:tc>
                  <a:txBody>
                    <a:bodyPr/>
                    <a:lstStyle/>
                    <a:p>
                      <a:pPr algn="l"/>
                      <a:r>
                        <a:rPr lang="en-US" altLang="zh-CN" sz="1200" dirty="0"/>
                        <a:t>Cluster</a:t>
                      </a:r>
                      <a:endParaRPr lang="zh-CN" altLang="en-US" sz="1200" dirty="0"/>
                    </a:p>
                  </a:txBody>
                  <a:tcPr marL="68580" marR="68580" marT="34290" marB="34290"/>
                </a:tc>
                <a:tc>
                  <a:txBody>
                    <a:bodyPr/>
                    <a:lstStyle/>
                    <a:p>
                      <a:pPr algn="l"/>
                      <a:r>
                        <a:rPr lang="en-US" altLang="zh-CN" sz="1200" dirty="0"/>
                        <a:t>CPU</a:t>
                      </a:r>
                      <a:endParaRPr lang="zh-CN" altLang="en-US" sz="1200" dirty="0"/>
                    </a:p>
                  </a:txBody>
                  <a:tcPr marL="68580" marR="68580" marT="34290" marB="34290"/>
                </a:tc>
                <a:tc>
                  <a:txBody>
                    <a:bodyPr/>
                    <a:lstStyle/>
                    <a:p>
                      <a:pPr algn="l"/>
                      <a:r>
                        <a:rPr lang="en-US" altLang="zh-CN" sz="1200" dirty="0"/>
                        <a:t>GPU</a:t>
                      </a:r>
                      <a:endParaRPr lang="zh-CN" altLang="en-US" sz="1200" dirty="0"/>
                    </a:p>
                  </a:txBody>
                  <a:tcPr marL="68580" marR="68580" marT="34290" marB="34290"/>
                </a:tc>
                <a:extLst>
                  <a:ext uri="{0D108BD9-81ED-4DB2-BD59-A6C34878D82A}">
                    <a16:rowId xmlns:a16="http://schemas.microsoft.com/office/drawing/2014/main" val="10000"/>
                  </a:ext>
                </a:extLst>
              </a:tr>
              <a:tr h="251460">
                <a:tc>
                  <a:txBody>
                    <a:bodyPr/>
                    <a:lstStyle/>
                    <a:p>
                      <a:pPr algn="l"/>
                      <a:r>
                        <a:rPr lang="en-US" altLang="zh-CN" sz="1200" dirty="0"/>
                        <a:t>CSNS</a:t>
                      </a:r>
                      <a:endParaRPr lang="zh-CN" altLang="en-US" sz="1200" dirty="0"/>
                    </a:p>
                  </a:txBody>
                  <a:tcPr marL="68580" marR="68580" marT="34290" marB="34290"/>
                </a:tc>
                <a:tc>
                  <a:txBody>
                    <a:bodyPr/>
                    <a:lstStyle/>
                    <a:p>
                      <a:pPr algn="l"/>
                      <a:r>
                        <a:rPr lang="en-US" altLang="zh-CN" sz="1200" dirty="0"/>
                        <a:t>5.7K intel x86_64</a:t>
                      </a:r>
                      <a:endParaRPr lang="zh-CN" altLang="en-US" sz="1200" dirty="0"/>
                    </a:p>
                  </a:txBody>
                  <a:tcPr marL="68580" marR="68580" marT="34290" marB="34290"/>
                </a:tc>
                <a:tc>
                  <a:txBody>
                    <a:bodyPr/>
                    <a:lstStyle/>
                    <a:p>
                      <a:pPr algn="l"/>
                      <a:r>
                        <a:rPr lang="en-US" altLang="zh-CN" sz="1200" dirty="0"/>
                        <a:t>8 NVIDIA P100</a:t>
                      </a:r>
                      <a:endParaRPr lang="zh-CN" altLang="en-US" sz="1200" dirty="0"/>
                    </a:p>
                  </a:txBody>
                  <a:tcPr marL="68580" marR="68580" marT="34290" marB="34290"/>
                </a:tc>
                <a:extLst>
                  <a:ext uri="{0D108BD9-81ED-4DB2-BD59-A6C34878D82A}">
                    <a16:rowId xmlns:a16="http://schemas.microsoft.com/office/drawing/2014/main" val="10001"/>
                  </a:ext>
                </a:extLst>
              </a:tr>
              <a:tr h="251460">
                <a:tc>
                  <a:txBody>
                    <a:bodyPr/>
                    <a:lstStyle/>
                    <a:p>
                      <a:pPr algn="l"/>
                      <a:r>
                        <a:rPr lang="en-US" altLang="zh-CN" sz="1200" dirty="0"/>
                        <a:t>BSICC</a:t>
                      </a:r>
                      <a:endParaRPr lang="zh-CN" altLang="en-US" sz="1200" dirty="0"/>
                    </a:p>
                  </a:txBody>
                  <a:tcPr marL="68580" marR="68580" marT="34290" marB="34290"/>
                </a:tc>
                <a:tc>
                  <a:txBody>
                    <a:bodyPr/>
                    <a:lstStyle/>
                    <a:p>
                      <a:pPr algn="l"/>
                      <a:r>
                        <a:rPr lang="en-US" altLang="zh-CN" sz="1200" dirty="0"/>
                        <a:t>~20K arm</a:t>
                      </a:r>
                      <a:endParaRPr lang="zh-CN" altLang="en-US" sz="1200" dirty="0"/>
                    </a:p>
                  </a:txBody>
                  <a:tcPr marL="68580" marR="68580" marT="34290" marB="34290"/>
                </a:tc>
                <a:tc>
                  <a:txBody>
                    <a:bodyPr/>
                    <a:lstStyle/>
                    <a:p>
                      <a:pPr algn="l"/>
                      <a:r>
                        <a:rPr lang="en-US" altLang="zh-CN" sz="1200" dirty="0"/>
                        <a:t>80 NVIDIA V100</a:t>
                      </a:r>
                      <a:endParaRPr lang="zh-CN" altLang="en-US" sz="1200" dirty="0"/>
                    </a:p>
                  </a:txBody>
                  <a:tcPr marL="68580" marR="68580" marT="34290" marB="34290"/>
                </a:tc>
                <a:extLst>
                  <a:ext uri="{0D108BD9-81ED-4DB2-BD59-A6C34878D82A}">
                    <a16:rowId xmlns:a16="http://schemas.microsoft.com/office/drawing/2014/main" val="10002"/>
                  </a:ext>
                </a:extLst>
              </a:tr>
            </a:tbl>
          </a:graphicData>
        </a:graphic>
      </p:graphicFrame>
      <p:grpSp>
        <p:nvGrpSpPr>
          <p:cNvPr id="45" name="组合 44"/>
          <p:cNvGrpSpPr/>
          <p:nvPr/>
        </p:nvGrpSpPr>
        <p:grpSpPr>
          <a:xfrm>
            <a:off x="950739" y="4117295"/>
            <a:ext cx="6983177" cy="2251311"/>
            <a:chOff x="329056" y="2996864"/>
            <a:chExt cx="10875756" cy="3144629"/>
          </a:xfrm>
        </p:grpSpPr>
        <p:grpSp>
          <p:nvGrpSpPr>
            <p:cNvPr id="46" name="组合 45"/>
            <p:cNvGrpSpPr/>
            <p:nvPr/>
          </p:nvGrpSpPr>
          <p:grpSpPr>
            <a:xfrm>
              <a:off x="329056" y="2996864"/>
              <a:ext cx="10875756" cy="3144629"/>
              <a:chOff x="329056" y="2996864"/>
              <a:chExt cx="11737304" cy="3547373"/>
            </a:xfrm>
          </p:grpSpPr>
          <p:grpSp>
            <p:nvGrpSpPr>
              <p:cNvPr id="48" name="组合 47"/>
              <p:cNvGrpSpPr/>
              <p:nvPr/>
            </p:nvGrpSpPr>
            <p:grpSpPr>
              <a:xfrm>
                <a:off x="329056" y="2996864"/>
                <a:ext cx="11737304" cy="3547373"/>
                <a:chOff x="-55038" y="3022225"/>
                <a:chExt cx="11953328" cy="3905465"/>
              </a:xfrm>
            </p:grpSpPr>
            <p:grpSp>
              <p:nvGrpSpPr>
                <p:cNvPr id="59" name="组合 58"/>
                <p:cNvGrpSpPr/>
                <p:nvPr/>
              </p:nvGrpSpPr>
              <p:grpSpPr>
                <a:xfrm>
                  <a:off x="-55038" y="3338900"/>
                  <a:ext cx="11953328" cy="3588790"/>
                  <a:chOff x="-598983" y="1334570"/>
                  <a:chExt cx="13615283" cy="4390900"/>
                </a:xfrm>
              </p:grpSpPr>
              <p:sp>
                <p:nvSpPr>
                  <p:cNvPr id="64" name="圆角矩形 23"/>
                  <p:cNvSpPr/>
                  <p:nvPr/>
                </p:nvSpPr>
                <p:spPr>
                  <a:xfrm>
                    <a:off x="-598983" y="1790700"/>
                    <a:ext cx="6578600" cy="3934770"/>
                  </a:xfrm>
                  <a:prstGeom prst="roundRect">
                    <a:avLst/>
                  </a:prstGeom>
                  <a:solidFill>
                    <a:schemeClr val="tx2">
                      <a:lumMod val="20000"/>
                      <a:lumOff val="80000"/>
                    </a:schemeClr>
                  </a:solidFill>
                  <a:ln w="19050">
                    <a:solidFill>
                      <a:srgbClr val="3366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1050" dirty="0"/>
                  </a:p>
                </p:txBody>
              </p:sp>
              <p:sp>
                <p:nvSpPr>
                  <p:cNvPr id="65" name="圆角矩形 24"/>
                  <p:cNvSpPr/>
                  <p:nvPr/>
                </p:nvSpPr>
                <p:spPr>
                  <a:xfrm>
                    <a:off x="6590099" y="1790701"/>
                    <a:ext cx="6426201" cy="3934769"/>
                  </a:xfrm>
                  <a:prstGeom prst="roundRect">
                    <a:avLst/>
                  </a:prstGeom>
                  <a:solidFill>
                    <a:schemeClr val="accent6">
                      <a:lumMod val="20000"/>
                      <a:lumOff val="80000"/>
                    </a:schemeClr>
                  </a:solidFill>
                  <a:ln w="19050">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sz="1050"/>
                  </a:p>
                </p:txBody>
              </p:sp>
              <p:sp>
                <p:nvSpPr>
                  <p:cNvPr id="62" name="矩形 61"/>
                  <p:cNvSpPr/>
                  <p:nvPr/>
                </p:nvSpPr>
                <p:spPr>
                  <a:xfrm>
                    <a:off x="6992154" y="2684078"/>
                    <a:ext cx="1879600" cy="609600"/>
                  </a:xfrm>
                  <a:prstGeom prst="rect">
                    <a:avLst/>
                  </a:prstGeom>
                  <a:ln w="19050">
                    <a:solidFill>
                      <a:srgbClr val="FF99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zh-CN" sz="1050" dirty="0"/>
                  </a:p>
                  <a:p>
                    <a:pPr algn="ctr"/>
                    <a:r>
                      <a:rPr kumimoji="1" lang="en-US" altLang="zh-CN" sz="1050" dirty="0" err="1"/>
                      <a:t>slurmd</a:t>
                    </a:r>
                    <a:endParaRPr kumimoji="1" lang="en-US" altLang="zh-CN" sz="1050" dirty="0"/>
                  </a:p>
                </p:txBody>
              </p:sp>
              <p:sp>
                <p:nvSpPr>
                  <p:cNvPr id="63" name="矩形 62"/>
                  <p:cNvSpPr/>
                  <p:nvPr/>
                </p:nvSpPr>
                <p:spPr>
                  <a:xfrm>
                    <a:off x="3417738" y="2737146"/>
                    <a:ext cx="1879600" cy="609600"/>
                  </a:xfrm>
                  <a:prstGeom prst="rect">
                    <a:avLst/>
                  </a:prstGeom>
                  <a:ln w="19050">
                    <a:solidFill>
                      <a:srgbClr val="3366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zh-CN" sz="1050" dirty="0"/>
                  </a:p>
                </p:txBody>
              </p:sp>
              <p:sp>
                <p:nvSpPr>
                  <p:cNvPr id="66" name="矩形 65"/>
                  <p:cNvSpPr/>
                  <p:nvPr/>
                </p:nvSpPr>
                <p:spPr>
                  <a:xfrm>
                    <a:off x="1370901" y="3926474"/>
                    <a:ext cx="2158999" cy="609600"/>
                  </a:xfrm>
                  <a:prstGeom prst="rect">
                    <a:avLst/>
                  </a:prstGeom>
                  <a:ln w="19050">
                    <a:solidFill>
                      <a:srgbClr val="3366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1050" dirty="0"/>
                      <a:t>Scheduler node</a:t>
                    </a:r>
                  </a:p>
                </p:txBody>
              </p:sp>
              <p:sp>
                <p:nvSpPr>
                  <p:cNvPr id="67" name="矩形 66"/>
                  <p:cNvSpPr/>
                  <p:nvPr/>
                </p:nvSpPr>
                <p:spPr>
                  <a:xfrm>
                    <a:off x="413554" y="2611067"/>
                    <a:ext cx="1879600" cy="609600"/>
                  </a:xfrm>
                  <a:prstGeom prst="rect">
                    <a:avLst/>
                  </a:prstGeom>
                  <a:ln w="19050">
                    <a:solidFill>
                      <a:srgbClr val="3366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zh-CN" sz="1050" dirty="0"/>
                  </a:p>
                </p:txBody>
              </p:sp>
              <p:sp>
                <p:nvSpPr>
                  <p:cNvPr id="68" name="矩形 67"/>
                  <p:cNvSpPr/>
                  <p:nvPr/>
                </p:nvSpPr>
                <p:spPr>
                  <a:xfrm>
                    <a:off x="583501" y="2725106"/>
                    <a:ext cx="1879600" cy="609600"/>
                  </a:xfrm>
                  <a:prstGeom prst="rect">
                    <a:avLst/>
                  </a:prstGeom>
                  <a:ln w="19050">
                    <a:solidFill>
                      <a:srgbClr val="3366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sz="1050" dirty="0"/>
                      <a:t>、</a:t>
                    </a:r>
                    <a:endParaRPr kumimoji="1" lang="en-US" altLang="zh-CN" sz="1050" dirty="0"/>
                  </a:p>
                </p:txBody>
              </p:sp>
              <p:sp>
                <p:nvSpPr>
                  <p:cNvPr id="69" name="矩形 68"/>
                  <p:cNvSpPr/>
                  <p:nvPr/>
                </p:nvSpPr>
                <p:spPr>
                  <a:xfrm>
                    <a:off x="748601" y="2890206"/>
                    <a:ext cx="1879600" cy="609600"/>
                  </a:xfrm>
                  <a:prstGeom prst="rect">
                    <a:avLst/>
                  </a:prstGeom>
                  <a:ln w="19050">
                    <a:solidFill>
                      <a:srgbClr val="3366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1050" dirty="0"/>
                      <a:t>Worker node</a:t>
                    </a:r>
                  </a:p>
                </p:txBody>
              </p:sp>
              <p:sp>
                <p:nvSpPr>
                  <p:cNvPr id="70" name="矩形 69"/>
                  <p:cNvSpPr/>
                  <p:nvPr/>
                </p:nvSpPr>
                <p:spPr>
                  <a:xfrm>
                    <a:off x="3626371" y="2838760"/>
                    <a:ext cx="1879600" cy="609600"/>
                  </a:xfrm>
                  <a:prstGeom prst="rect">
                    <a:avLst/>
                  </a:prstGeom>
                  <a:ln w="19050">
                    <a:solidFill>
                      <a:srgbClr val="3366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1050" dirty="0"/>
                      <a:t>Login node</a:t>
                    </a:r>
                  </a:p>
                </p:txBody>
              </p:sp>
              <p:sp>
                <p:nvSpPr>
                  <p:cNvPr id="71" name="矩形 70"/>
                  <p:cNvSpPr/>
                  <p:nvPr/>
                </p:nvSpPr>
                <p:spPr>
                  <a:xfrm>
                    <a:off x="9859843" y="3958746"/>
                    <a:ext cx="2159000" cy="609600"/>
                  </a:xfrm>
                  <a:prstGeom prst="rect">
                    <a:avLst/>
                  </a:prstGeom>
                  <a:ln w="19050">
                    <a:solidFill>
                      <a:srgbClr val="FF99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1050" dirty="0"/>
                      <a:t>Scheduler node</a:t>
                    </a:r>
                  </a:p>
                </p:txBody>
              </p:sp>
              <p:sp>
                <p:nvSpPr>
                  <p:cNvPr id="72" name="矩形 71"/>
                  <p:cNvSpPr/>
                  <p:nvPr/>
                </p:nvSpPr>
                <p:spPr>
                  <a:xfrm>
                    <a:off x="10139243" y="2698606"/>
                    <a:ext cx="1879600" cy="609600"/>
                  </a:xfrm>
                  <a:prstGeom prst="rect">
                    <a:avLst/>
                  </a:prstGeom>
                  <a:ln w="19050">
                    <a:solidFill>
                      <a:srgbClr val="FF99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zh-CN" sz="1050" dirty="0"/>
                  </a:p>
                </p:txBody>
              </p:sp>
              <p:sp>
                <p:nvSpPr>
                  <p:cNvPr id="73" name="矩形 72"/>
                  <p:cNvSpPr/>
                  <p:nvPr/>
                </p:nvSpPr>
                <p:spPr>
                  <a:xfrm>
                    <a:off x="10291644" y="2851006"/>
                    <a:ext cx="1879600" cy="609600"/>
                  </a:xfrm>
                  <a:prstGeom prst="rect">
                    <a:avLst/>
                  </a:prstGeom>
                  <a:ln w="19050">
                    <a:solidFill>
                      <a:srgbClr val="FF99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zh-CN" sz="1050" dirty="0"/>
                  </a:p>
                </p:txBody>
              </p:sp>
              <p:sp>
                <p:nvSpPr>
                  <p:cNvPr id="74" name="矩形 73"/>
                  <p:cNvSpPr/>
                  <p:nvPr/>
                </p:nvSpPr>
                <p:spPr>
                  <a:xfrm>
                    <a:off x="10456744" y="3016105"/>
                    <a:ext cx="1879600" cy="609600"/>
                  </a:xfrm>
                  <a:prstGeom prst="rect">
                    <a:avLst/>
                  </a:prstGeom>
                  <a:ln w="19050">
                    <a:solidFill>
                      <a:srgbClr val="FF99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1050" dirty="0"/>
                      <a:t>Worker node</a:t>
                    </a:r>
                  </a:p>
                </p:txBody>
              </p:sp>
              <p:sp>
                <p:nvSpPr>
                  <p:cNvPr id="75" name="矩形 74"/>
                  <p:cNvSpPr/>
                  <p:nvPr/>
                </p:nvSpPr>
                <p:spPr>
                  <a:xfrm>
                    <a:off x="6696485" y="2814691"/>
                    <a:ext cx="1879600" cy="609600"/>
                  </a:xfrm>
                  <a:prstGeom prst="rect">
                    <a:avLst/>
                  </a:prstGeom>
                  <a:ln w="19050">
                    <a:solidFill>
                      <a:srgbClr val="FF99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1050" dirty="0"/>
                      <a:t>Login node</a:t>
                    </a:r>
                  </a:p>
                </p:txBody>
              </p:sp>
              <p:sp>
                <p:nvSpPr>
                  <p:cNvPr id="76" name="文本框 75"/>
                  <p:cNvSpPr txBox="1"/>
                  <p:nvPr/>
                </p:nvSpPr>
                <p:spPr>
                  <a:xfrm>
                    <a:off x="1974099" y="1340469"/>
                    <a:ext cx="2089873" cy="536413"/>
                  </a:xfrm>
                  <a:prstGeom prst="rect">
                    <a:avLst/>
                  </a:prstGeom>
                  <a:noFill/>
                  <a:ln w="19050">
                    <a:noFill/>
                  </a:ln>
                </p:spPr>
                <p:txBody>
                  <a:bodyPr wrap="none" rtlCol="0">
                    <a:spAutoFit/>
                  </a:bodyPr>
                  <a:lstStyle/>
                  <a:p>
                    <a:r>
                      <a:rPr kumimoji="1" lang="en-US" altLang="zh-CN" sz="1050" b="1" dirty="0">
                        <a:solidFill>
                          <a:srgbClr val="0000FF"/>
                        </a:solidFill>
                        <a:latin typeface="+mn-lt"/>
                      </a:rPr>
                      <a:t>CSNS Cluster</a:t>
                    </a:r>
                    <a:endParaRPr kumimoji="1" lang="zh-CN" altLang="en-US" sz="1050" b="1" dirty="0">
                      <a:solidFill>
                        <a:srgbClr val="0000FF"/>
                      </a:solidFill>
                      <a:latin typeface="+mn-lt"/>
                    </a:endParaRPr>
                  </a:p>
                </p:txBody>
              </p:sp>
              <p:sp>
                <p:nvSpPr>
                  <p:cNvPr id="77" name="文本框 76"/>
                  <p:cNvSpPr txBox="1"/>
                  <p:nvPr/>
                </p:nvSpPr>
                <p:spPr>
                  <a:xfrm>
                    <a:off x="7816607" y="1334570"/>
                    <a:ext cx="4167365" cy="536413"/>
                  </a:xfrm>
                  <a:prstGeom prst="rect">
                    <a:avLst/>
                  </a:prstGeom>
                  <a:noFill/>
                  <a:ln w="19050">
                    <a:noFill/>
                  </a:ln>
                </p:spPr>
                <p:txBody>
                  <a:bodyPr wrap="none" rtlCol="0">
                    <a:spAutoFit/>
                  </a:bodyPr>
                  <a:lstStyle/>
                  <a:p>
                    <a:r>
                      <a:rPr kumimoji="1" lang="en-US" altLang="zh-CN" sz="1050" b="1" dirty="0">
                        <a:solidFill>
                          <a:schemeClr val="accent2"/>
                        </a:solidFill>
                        <a:latin typeface="+mn-lt"/>
                      </a:rPr>
                      <a:t>Dongguan Data Center Cluster</a:t>
                    </a:r>
                    <a:endParaRPr kumimoji="1" lang="zh-CN" altLang="en-US" sz="1050" b="1" dirty="0">
                      <a:solidFill>
                        <a:schemeClr val="accent2"/>
                      </a:solidFill>
                      <a:latin typeface="+mn-lt"/>
                    </a:endParaRPr>
                  </a:p>
                </p:txBody>
              </p:sp>
              <p:sp>
                <p:nvSpPr>
                  <p:cNvPr id="78" name="矩形 77"/>
                  <p:cNvSpPr/>
                  <p:nvPr/>
                </p:nvSpPr>
                <p:spPr>
                  <a:xfrm>
                    <a:off x="5130508" y="3857104"/>
                    <a:ext cx="2158999" cy="700212"/>
                  </a:xfrm>
                  <a:prstGeom prst="rect">
                    <a:avLst/>
                  </a:prstGeom>
                  <a:ln w="19050">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1050" dirty="0"/>
                      <a:t>Database node</a:t>
                    </a:r>
                  </a:p>
                  <a:p>
                    <a:pPr algn="ctr"/>
                    <a:r>
                      <a:rPr kumimoji="1" lang="en-US" altLang="zh-CN" sz="1050" dirty="0" err="1"/>
                      <a:t>slurmdbd</a:t>
                    </a:r>
                    <a:endParaRPr kumimoji="1" lang="zh-CN" altLang="en-US" sz="1050" dirty="0"/>
                  </a:p>
                </p:txBody>
              </p:sp>
              <p:sp>
                <p:nvSpPr>
                  <p:cNvPr id="79" name="椭圆形标注 38"/>
                  <p:cNvSpPr/>
                  <p:nvPr/>
                </p:nvSpPr>
                <p:spPr>
                  <a:xfrm>
                    <a:off x="789086" y="1977855"/>
                    <a:ext cx="2628652" cy="575502"/>
                  </a:xfrm>
                  <a:prstGeom prst="wedgeEllipseCallout">
                    <a:avLst/>
                  </a:prstGeom>
                  <a:ln w="19050">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zh-CN" sz="1050" dirty="0"/>
                      <a:t>Job Replica A  </a:t>
                    </a:r>
                    <a:endParaRPr kumimoji="1" lang="zh-CN" altLang="en-US" sz="1050" dirty="0"/>
                  </a:p>
                </p:txBody>
              </p:sp>
              <p:sp>
                <p:nvSpPr>
                  <p:cNvPr id="80" name="椭圆形标注 39"/>
                  <p:cNvSpPr/>
                  <p:nvPr/>
                </p:nvSpPr>
                <p:spPr>
                  <a:xfrm>
                    <a:off x="9244417" y="2033540"/>
                    <a:ext cx="2707159" cy="508062"/>
                  </a:xfrm>
                  <a:prstGeom prst="wedgeEllipseCallout">
                    <a:avLst/>
                  </a:prstGeom>
                  <a:ln w="19050">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zh-CN" sz="1050" dirty="0"/>
                      <a:t>Job Replica A’</a:t>
                    </a:r>
                    <a:endParaRPr kumimoji="1" lang="zh-CN" altLang="en-US" sz="1050" dirty="0"/>
                  </a:p>
                </p:txBody>
              </p:sp>
            </p:grpSp>
            <p:pic>
              <p:nvPicPr>
                <p:cNvPr id="60" name="图片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1379" y="3022225"/>
                  <a:ext cx="442352" cy="317205"/>
                </a:xfrm>
                <a:prstGeom prst="rect">
                  <a:avLst/>
                </a:prstGeom>
                <a:ln w="19050">
                  <a:noFill/>
                </a:ln>
              </p:spPr>
            </p:pic>
            <p:cxnSp>
              <p:nvCxnSpPr>
                <p:cNvPr id="61" name="曲线连接符 20"/>
                <p:cNvCxnSpPr/>
                <p:nvPr/>
              </p:nvCxnSpPr>
              <p:spPr>
                <a:xfrm rot="16200000" flipH="1">
                  <a:off x="5983247" y="3246338"/>
                  <a:ext cx="1233664" cy="1174210"/>
                </a:xfrm>
                <a:prstGeom prst="curvedConnector3">
                  <a:avLst>
                    <a:gd name="adj1" fmla="val 50000"/>
                  </a:avLst>
                </a:prstGeom>
                <a:ln w="19050">
                  <a:tailEnd type="triangle"/>
                </a:ln>
              </p:spPr>
              <p:style>
                <a:lnRef idx="2">
                  <a:schemeClr val="accent3"/>
                </a:lnRef>
                <a:fillRef idx="0">
                  <a:schemeClr val="accent3"/>
                </a:fillRef>
                <a:effectRef idx="1">
                  <a:schemeClr val="accent3"/>
                </a:effectRef>
                <a:fontRef idx="minor">
                  <a:schemeClr val="tx1"/>
                </a:fontRef>
              </p:style>
            </p:cxnSp>
          </p:grpSp>
          <p:sp>
            <p:nvSpPr>
              <p:cNvPr id="49" name="矩形 48"/>
              <p:cNvSpPr/>
              <p:nvPr/>
            </p:nvSpPr>
            <p:spPr>
              <a:xfrm>
                <a:off x="5282083" y="5944174"/>
                <a:ext cx="1861206" cy="509162"/>
              </a:xfrm>
              <a:prstGeom prst="rect">
                <a:avLst/>
              </a:prstGeom>
              <a:ln w="19050">
                <a:solidFill>
                  <a:srgbClr val="FF99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1050" dirty="0"/>
                  <a:t>Database node</a:t>
                </a:r>
              </a:p>
              <a:p>
                <a:pPr algn="ctr"/>
                <a:r>
                  <a:rPr kumimoji="1" lang="en-US" altLang="zh-CN" sz="1050" dirty="0" err="1"/>
                  <a:t>slurmdbd</a:t>
                </a:r>
                <a:endParaRPr kumimoji="1" lang="zh-CN" altLang="en-US" sz="1050" dirty="0"/>
              </a:p>
            </p:txBody>
          </p:sp>
          <p:cxnSp>
            <p:nvCxnSpPr>
              <p:cNvPr id="50" name="直线连接符 9"/>
              <p:cNvCxnSpPr>
                <a:stCxn id="66" idx="3"/>
                <a:endCxn id="78" idx="1"/>
              </p:cNvCxnSpPr>
              <p:nvPr/>
            </p:nvCxnSpPr>
            <p:spPr>
              <a:xfrm flipV="1">
                <a:off x="3888436" y="5417105"/>
                <a:ext cx="1379833" cy="178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线连接符 10"/>
              <p:cNvCxnSpPr/>
              <p:nvPr/>
            </p:nvCxnSpPr>
            <p:spPr>
              <a:xfrm>
                <a:off x="5412088" y="4853747"/>
                <a:ext cx="0" cy="30344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线连接符 11"/>
              <p:cNvCxnSpPr/>
              <p:nvPr/>
            </p:nvCxnSpPr>
            <p:spPr>
              <a:xfrm>
                <a:off x="2569582" y="4891939"/>
                <a:ext cx="0" cy="3167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线连接符 12"/>
              <p:cNvCxnSpPr/>
              <p:nvPr/>
            </p:nvCxnSpPr>
            <p:spPr>
              <a:xfrm>
                <a:off x="10128448" y="4993490"/>
                <a:ext cx="0" cy="239159"/>
              </a:xfrm>
              <a:prstGeom prst="line">
                <a:avLst/>
              </a:prstGeom>
              <a:ln w="1905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54" name="肘形连接符 13"/>
              <p:cNvCxnSpPr>
                <a:stCxn id="75" idx="2"/>
                <a:endCxn id="49" idx="3"/>
              </p:cNvCxnSpPr>
              <p:nvPr/>
            </p:nvCxnSpPr>
            <p:spPr>
              <a:xfrm rot="5400000">
                <a:off x="6604417" y="5374751"/>
                <a:ext cx="1362876" cy="285131"/>
              </a:xfrm>
              <a:prstGeom prst="bentConnector2">
                <a:avLst/>
              </a:prstGeom>
              <a:ln w="1905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55" name="直线连接符 14"/>
              <p:cNvCxnSpPr>
                <a:stCxn id="62" idx="3"/>
                <a:endCxn id="72" idx="1"/>
              </p:cNvCxnSpPr>
              <p:nvPr/>
            </p:nvCxnSpPr>
            <p:spPr>
              <a:xfrm>
                <a:off x="8493479" y="4512635"/>
                <a:ext cx="1092661" cy="10786"/>
              </a:xfrm>
              <a:prstGeom prst="line">
                <a:avLst/>
              </a:prstGeom>
              <a:ln w="1905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56" name="曲线连接符 15"/>
              <p:cNvCxnSpPr/>
              <p:nvPr/>
            </p:nvCxnSpPr>
            <p:spPr>
              <a:xfrm rot="5400000">
                <a:off x="4981185" y="3391207"/>
                <a:ext cx="1125778" cy="912371"/>
              </a:xfrm>
              <a:prstGeom prst="curvedConnector3">
                <a:avLst/>
              </a:prstGeom>
              <a:ln w="19050">
                <a:tailEnd type="triangle"/>
              </a:ln>
            </p:spPr>
            <p:style>
              <a:lnRef idx="2">
                <a:schemeClr val="accent3"/>
              </a:lnRef>
              <a:fillRef idx="0">
                <a:schemeClr val="accent3"/>
              </a:fillRef>
              <a:effectRef idx="1">
                <a:schemeClr val="accent3"/>
              </a:effectRef>
              <a:fontRef idx="minor">
                <a:schemeClr val="tx1"/>
              </a:fontRef>
            </p:style>
          </p:cxnSp>
          <p:sp>
            <p:nvSpPr>
              <p:cNvPr id="57" name="椭圆形标注 16"/>
              <p:cNvSpPr/>
              <p:nvPr/>
            </p:nvSpPr>
            <p:spPr>
              <a:xfrm>
                <a:off x="5670201" y="3302657"/>
                <a:ext cx="1026304" cy="410538"/>
              </a:xfrm>
              <a:prstGeom prst="wedgeEllipseCallout">
                <a:avLst/>
              </a:prstGeom>
              <a:ln w="19050">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zh-CN" sz="1050" dirty="0"/>
                  <a:t>Jobs  </a:t>
                </a:r>
                <a:endParaRPr kumimoji="1" lang="zh-CN" altLang="en-US" sz="1050" dirty="0"/>
              </a:p>
            </p:txBody>
          </p:sp>
          <p:cxnSp>
            <p:nvCxnSpPr>
              <p:cNvPr id="58" name="直线连接符 17"/>
              <p:cNvCxnSpPr>
                <a:stCxn id="69" idx="3"/>
              </p:cNvCxnSpPr>
              <p:nvPr/>
            </p:nvCxnSpPr>
            <p:spPr>
              <a:xfrm flipV="1">
                <a:off x="3111109" y="4665660"/>
                <a:ext cx="680635" cy="1"/>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47" name="直线连接符 6"/>
            <p:cNvCxnSpPr>
              <a:endCxn id="71" idx="1"/>
            </p:cNvCxnSpPr>
            <p:nvPr/>
          </p:nvCxnSpPr>
          <p:spPr>
            <a:xfrm>
              <a:off x="6918405" y="5169842"/>
              <a:ext cx="1765060" cy="9561"/>
            </a:xfrm>
            <a:prstGeom prst="line">
              <a:avLst/>
            </a:prstGeom>
            <a:ln w="19050">
              <a:solidFill>
                <a:schemeClr val="accent2"/>
              </a:solidFill>
            </a:ln>
          </p:spPr>
          <p:style>
            <a:lnRef idx="1">
              <a:schemeClr val="accent6"/>
            </a:lnRef>
            <a:fillRef idx="0">
              <a:schemeClr val="accent6"/>
            </a:fillRef>
            <a:effectRef idx="0">
              <a:schemeClr val="accent6"/>
            </a:effectRef>
            <a:fontRef idx="minor">
              <a:schemeClr val="tx1"/>
            </a:fontRef>
          </p:style>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3270" y="304800"/>
            <a:ext cx="6971030" cy="685800"/>
          </a:xfrm>
        </p:spPr>
        <p:txBody>
          <a:bodyPr/>
          <a:lstStyle/>
          <a:p>
            <a:r>
              <a:rPr lang="en-US" altLang="zh-CN" sz="3600" dirty="0"/>
              <a:t>Grid Sites: WLCG &amp; DIRAC</a:t>
            </a:r>
          </a:p>
        </p:txBody>
      </p:sp>
      <p:sp>
        <p:nvSpPr>
          <p:cNvPr id="3" name="内容占位符 2"/>
          <p:cNvSpPr>
            <a:spLocks noGrp="1"/>
          </p:cNvSpPr>
          <p:nvPr>
            <p:ph idx="1"/>
          </p:nvPr>
        </p:nvSpPr>
        <p:spPr/>
        <p:txBody>
          <a:bodyPr/>
          <a:lstStyle/>
          <a:p>
            <a:r>
              <a:rPr lang="en-US" altLang="zh-CN" sz="2800" dirty="0"/>
              <a:t>Resources and operation:</a:t>
            </a:r>
          </a:p>
          <a:p>
            <a:endParaRPr lang="en-US" altLang="zh-CN" sz="2800" dirty="0"/>
          </a:p>
          <a:p>
            <a:endParaRPr lang="en-US" altLang="zh-CN" sz="2800" dirty="0"/>
          </a:p>
          <a:p>
            <a:endParaRPr lang="en-US" altLang="zh-CN" sz="2800" dirty="0"/>
          </a:p>
          <a:p>
            <a:endParaRPr lang="en-US" altLang="zh-CN" sz="2800" dirty="0"/>
          </a:p>
          <a:p>
            <a:r>
              <a:rPr lang="en-US" altLang="zh-CN" sz="2800" dirty="0"/>
              <a:t>Updates:</a:t>
            </a:r>
          </a:p>
          <a:p>
            <a:pPr lvl="1"/>
            <a:r>
              <a:rPr lang="en-US" altLang="zh-CN" sz="2000" dirty="0"/>
              <a:t>572 cores added for </a:t>
            </a:r>
            <a:r>
              <a:rPr lang="en-US" altLang="zh-CN" sz="2000" dirty="0" err="1"/>
              <a:t>LHCb</a:t>
            </a:r>
            <a:r>
              <a:rPr lang="en-US" altLang="zh-CN" sz="2000" dirty="0"/>
              <a:t> last year.</a:t>
            </a:r>
          </a:p>
          <a:p>
            <a:pPr lvl="1"/>
            <a:r>
              <a:rPr lang="en-US" altLang="zh-CN" sz="2000" dirty="0"/>
              <a:t>Dongguan computing resources joined in JUNO DIRAC.</a:t>
            </a:r>
          </a:p>
        </p:txBody>
      </p:sp>
      <p:sp>
        <p:nvSpPr>
          <p:cNvPr id="4" name="灯片编号占位符 3"/>
          <p:cNvSpPr>
            <a:spLocks noGrp="1"/>
          </p:cNvSpPr>
          <p:nvPr>
            <p:ph type="sldNum" sz="quarter" idx="12"/>
          </p:nvPr>
        </p:nvSpPr>
        <p:spPr>
          <a:xfrm>
            <a:off x="7425348" y="5702095"/>
            <a:ext cx="984019" cy="273844"/>
          </a:xfrm>
        </p:spPr>
        <p:txBody>
          <a:bodyPr/>
          <a:lstStyle/>
          <a:p>
            <a:endParaRPr lang="zh-CN" altLang="en-US" sz="1350" dirty="0"/>
          </a:p>
        </p:txBody>
      </p:sp>
      <p:graphicFrame>
        <p:nvGraphicFramePr>
          <p:cNvPr id="5" name="表格 4"/>
          <p:cNvGraphicFramePr>
            <a:graphicFrameLocks noGrp="1"/>
          </p:cNvGraphicFramePr>
          <p:nvPr>
            <p:custDataLst>
              <p:tags r:id="rId1"/>
            </p:custDataLst>
          </p:nvPr>
        </p:nvGraphicFramePr>
        <p:xfrm>
          <a:off x="1029535" y="1955080"/>
          <a:ext cx="7162165" cy="1946910"/>
        </p:xfrm>
        <a:graphic>
          <a:graphicData uri="http://schemas.openxmlformats.org/drawingml/2006/table">
            <a:tbl>
              <a:tblPr firstRow="1" firstCol="1" bandRow="1">
                <a:tableStyleId>{21E4AEA4-8DFA-4A89-87EB-49C32662AFE0}</a:tableStyleId>
              </a:tblPr>
              <a:tblGrid>
                <a:gridCol w="1268730">
                  <a:extLst>
                    <a:ext uri="{9D8B030D-6E8A-4147-A177-3AD203B41FA5}">
                      <a16:colId xmlns:a16="http://schemas.microsoft.com/office/drawing/2014/main" val="20000"/>
                    </a:ext>
                  </a:extLst>
                </a:gridCol>
                <a:gridCol w="1764665">
                  <a:extLst>
                    <a:ext uri="{9D8B030D-6E8A-4147-A177-3AD203B41FA5}">
                      <a16:colId xmlns:a16="http://schemas.microsoft.com/office/drawing/2014/main" val="20001"/>
                    </a:ext>
                  </a:extLst>
                </a:gridCol>
                <a:gridCol w="1140460">
                  <a:extLst>
                    <a:ext uri="{9D8B030D-6E8A-4147-A177-3AD203B41FA5}">
                      <a16:colId xmlns:a16="http://schemas.microsoft.com/office/drawing/2014/main" val="20002"/>
                    </a:ext>
                  </a:extLst>
                </a:gridCol>
                <a:gridCol w="1111250">
                  <a:extLst>
                    <a:ext uri="{9D8B030D-6E8A-4147-A177-3AD203B41FA5}">
                      <a16:colId xmlns:a16="http://schemas.microsoft.com/office/drawing/2014/main" val="20003"/>
                    </a:ext>
                  </a:extLst>
                </a:gridCol>
                <a:gridCol w="931545">
                  <a:extLst>
                    <a:ext uri="{9D8B030D-6E8A-4147-A177-3AD203B41FA5}">
                      <a16:colId xmlns:a16="http://schemas.microsoft.com/office/drawing/2014/main" val="20004"/>
                    </a:ext>
                  </a:extLst>
                </a:gridCol>
                <a:gridCol w="945515">
                  <a:extLst>
                    <a:ext uri="{9D8B030D-6E8A-4147-A177-3AD203B41FA5}">
                      <a16:colId xmlns:a16="http://schemas.microsoft.com/office/drawing/2014/main" val="20005"/>
                    </a:ext>
                  </a:extLst>
                </a:gridCol>
              </a:tblGrid>
              <a:tr h="252095">
                <a:tc>
                  <a:txBody>
                    <a:bodyPr/>
                    <a:lstStyle/>
                    <a:p>
                      <a:pPr algn="r"/>
                      <a:endParaRPr lang="zh-CN" altLang="en-US" sz="1200" dirty="0">
                        <a:latin typeface="+mn-lt"/>
                      </a:endParaRPr>
                    </a:p>
                  </a:txBody>
                  <a:tcPr marL="68580" marR="68580" marT="34290" marB="34290"/>
                </a:tc>
                <a:tc>
                  <a:txBody>
                    <a:bodyPr/>
                    <a:lstStyle/>
                    <a:p>
                      <a:r>
                        <a:rPr lang="en-US" altLang="zh-CN" sz="1200" dirty="0">
                          <a:latin typeface="+mn-lt"/>
                        </a:rPr>
                        <a:t>ATLAS</a:t>
                      </a:r>
                      <a:endParaRPr lang="zh-CN" altLang="en-US" sz="1200" dirty="0">
                        <a:latin typeface="+mn-lt"/>
                      </a:endParaRPr>
                    </a:p>
                  </a:txBody>
                  <a:tcPr marL="68580" marR="68580" marT="34290" marB="34290"/>
                </a:tc>
                <a:tc>
                  <a:txBody>
                    <a:bodyPr/>
                    <a:lstStyle/>
                    <a:p>
                      <a:r>
                        <a:rPr lang="en-US" altLang="zh-CN" sz="1200" dirty="0">
                          <a:latin typeface="+mn-lt"/>
                        </a:rPr>
                        <a:t>CMS</a:t>
                      </a:r>
                      <a:endParaRPr lang="zh-CN" altLang="en-US" sz="1200" dirty="0">
                        <a:latin typeface="+mn-lt"/>
                      </a:endParaRPr>
                    </a:p>
                  </a:txBody>
                  <a:tcPr marL="68580" marR="68580" marT="34290" marB="34290"/>
                </a:tc>
                <a:tc>
                  <a:txBody>
                    <a:bodyPr/>
                    <a:lstStyle/>
                    <a:p>
                      <a:r>
                        <a:rPr lang="en-US" altLang="zh-CN" sz="1200" dirty="0" err="1">
                          <a:latin typeface="+mn-lt"/>
                        </a:rPr>
                        <a:t>LHCb</a:t>
                      </a:r>
                      <a:endParaRPr lang="zh-CN" altLang="en-US" sz="1200" dirty="0">
                        <a:latin typeface="+mn-lt"/>
                      </a:endParaRPr>
                    </a:p>
                  </a:txBody>
                  <a:tcPr marL="68580" marR="68580" marT="34290" marB="34290"/>
                </a:tc>
                <a:tc>
                  <a:txBody>
                    <a:bodyPr/>
                    <a:lstStyle/>
                    <a:p>
                      <a:r>
                        <a:rPr lang="en-US" altLang="zh-CN" sz="1200" dirty="0" err="1">
                          <a:latin typeface="+mn-lt"/>
                        </a:rPr>
                        <a:t>BelleII</a:t>
                      </a:r>
                      <a:endParaRPr lang="zh-CN" altLang="en-US" sz="1200" dirty="0">
                        <a:latin typeface="+mn-lt"/>
                      </a:endParaRPr>
                    </a:p>
                  </a:txBody>
                  <a:tcPr marL="68580" marR="68580" marT="34290" marB="34290"/>
                </a:tc>
                <a:tc>
                  <a:txBody>
                    <a:bodyPr/>
                    <a:lstStyle/>
                    <a:p>
                      <a:r>
                        <a:rPr lang="en-US" altLang="zh-CN" sz="1200" dirty="0">
                          <a:latin typeface="+mn-lt"/>
                        </a:rPr>
                        <a:t>JUNO</a:t>
                      </a:r>
                      <a:endParaRPr lang="zh-CN" altLang="en-US" sz="1200" dirty="0">
                        <a:latin typeface="+mn-lt"/>
                      </a:endParaRPr>
                    </a:p>
                  </a:txBody>
                  <a:tcPr marL="68580" marR="68580" marT="34290" marB="34290"/>
                </a:tc>
                <a:extLst>
                  <a:ext uri="{0D108BD9-81ED-4DB2-BD59-A6C34878D82A}">
                    <a16:rowId xmlns:a16="http://schemas.microsoft.com/office/drawing/2014/main" val="10000"/>
                  </a:ext>
                </a:extLst>
              </a:tr>
              <a:tr h="252095">
                <a:tc>
                  <a:txBody>
                    <a:bodyPr/>
                    <a:lstStyle/>
                    <a:p>
                      <a:pPr algn="r"/>
                      <a:r>
                        <a:rPr lang="en-US" altLang="zh-CN" sz="1200" dirty="0">
                          <a:latin typeface="+mn-lt"/>
                        </a:rPr>
                        <a:t>CPU cores</a:t>
                      </a:r>
                      <a:endParaRPr lang="zh-CN" altLang="en-US" sz="1200" dirty="0">
                        <a:latin typeface="+mn-lt"/>
                      </a:endParaRPr>
                    </a:p>
                  </a:txBody>
                  <a:tcPr marL="68580" marR="68580" marT="34290" marB="34290"/>
                </a:tc>
                <a:tc>
                  <a:txBody>
                    <a:bodyPr/>
                    <a:lstStyle/>
                    <a:p>
                      <a:r>
                        <a:rPr lang="en-US" altLang="zh-CN" sz="1200" dirty="0">
                          <a:latin typeface="+mn-lt"/>
                        </a:rPr>
                        <a:t>444</a:t>
                      </a:r>
                      <a:endParaRPr lang="zh-CN" altLang="en-US" sz="1200" dirty="0">
                        <a:latin typeface="+mn-lt"/>
                      </a:endParaRPr>
                    </a:p>
                  </a:txBody>
                  <a:tcPr marL="68580" marR="68580" marT="34290" marB="34290"/>
                </a:tc>
                <a:tc>
                  <a:txBody>
                    <a:bodyPr/>
                    <a:lstStyle/>
                    <a:p>
                      <a:r>
                        <a:rPr lang="en-US" altLang="zh-CN" sz="1200" dirty="0">
                          <a:latin typeface="+mn-lt"/>
                        </a:rPr>
                        <a:t>444</a:t>
                      </a:r>
                      <a:endParaRPr lang="zh-CN" altLang="en-US" sz="1200" dirty="0">
                        <a:latin typeface="+mn-lt"/>
                      </a:endParaRPr>
                    </a:p>
                  </a:txBody>
                  <a:tcPr marL="68580" marR="68580" marT="34290" marB="34290"/>
                </a:tc>
                <a:tc>
                  <a:txBody>
                    <a:bodyPr/>
                    <a:lstStyle/>
                    <a:p>
                      <a:r>
                        <a:rPr lang="en-US" altLang="zh-CN" sz="1200" dirty="0">
                          <a:latin typeface="+mn-lt"/>
                        </a:rPr>
                        <a:t>1,680 (</a:t>
                      </a:r>
                      <a:r>
                        <a:rPr lang="en-US" altLang="zh-CN" sz="1200" dirty="0">
                          <a:solidFill>
                            <a:srgbClr val="FF0000"/>
                          </a:solidFill>
                          <a:latin typeface="+mn-lt"/>
                        </a:rPr>
                        <a:t>572</a:t>
                      </a:r>
                      <a:r>
                        <a:rPr lang="en-US" altLang="zh-CN" sz="1200" dirty="0">
                          <a:solidFill>
                            <a:srgbClr val="FF0000"/>
                          </a:solidFill>
                        </a:rPr>
                        <a:t>ꜛ</a:t>
                      </a:r>
                      <a:r>
                        <a:rPr lang="en-US" altLang="zh-CN" sz="1200" dirty="0">
                          <a:latin typeface="+mn-lt"/>
                        </a:rPr>
                        <a:t>)</a:t>
                      </a:r>
                      <a:endParaRPr lang="zh-CN" altLang="en-US" sz="1200" dirty="0">
                        <a:latin typeface="+mn-lt"/>
                      </a:endParaRPr>
                    </a:p>
                  </a:txBody>
                  <a:tcPr marL="68580" marR="68580" marT="34290" marB="34290"/>
                </a:tc>
                <a:tc>
                  <a:txBody>
                    <a:bodyPr/>
                    <a:lstStyle/>
                    <a:p>
                      <a:r>
                        <a:rPr lang="en-US" altLang="zh-CN" sz="1200" dirty="0">
                          <a:latin typeface="+mn-lt"/>
                        </a:rPr>
                        <a:t>576</a:t>
                      </a:r>
                      <a:endParaRPr lang="zh-CN" altLang="en-US" sz="1200" dirty="0">
                        <a:latin typeface="+mn-lt"/>
                      </a:endParaRPr>
                    </a:p>
                  </a:txBody>
                  <a:tcPr marL="68580" marR="68580" marT="34290" marB="34290"/>
                </a:tc>
                <a:tc>
                  <a:txBody>
                    <a:bodyPr/>
                    <a:lstStyle/>
                    <a:p>
                      <a:r>
                        <a:rPr lang="en-US" altLang="zh-CN" sz="1200" dirty="0">
                          <a:latin typeface="+mn-lt"/>
                        </a:rPr>
                        <a:t>576</a:t>
                      </a:r>
                      <a:endParaRPr lang="zh-CN" altLang="en-US" sz="1200" dirty="0">
                        <a:latin typeface="+mn-lt"/>
                      </a:endParaRPr>
                    </a:p>
                  </a:txBody>
                  <a:tcPr marL="68580" marR="68580" marT="34290" marB="34290"/>
                </a:tc>
                <a:extLst>
                  <a:ext uri="{0D108BD9-81ED-4DB2-BD59-A6C34878D82A}">
                    <a16:rowId xmlns:a16="http://schemas.microsoft.com/office/drawing/2014/main" val="10001"/>
                  </a:ext>
                </a:extLst>
              </a:tr>
              <a:tr h="252095">
                <a:tc>
                  <a:txBody>
                    <a:bodyPr/>
                    <a:lstStyle/>
                    <a:p>
                      <a:pPr algn="r"/>
                      <a:r>
                        <a:rPr lang="en-US" altLang="zh-CN" sz="1200" dirty="0">
                          <a:latin typeface="+mn-lt"/>
                        </a:rPr>
                        <a:t>Storage</a:t>
                      </a:r>
                      <a:endParaRPr lang="zh-CN" altLang="en-US" sz="1200" dirty="0">
                        <a:latin typeface="+mn-lt"/>
                      </a:endParaRPr>
                    </a:p>
                  </a:txBody>
                  <a:tcPr marL="68580" marR="68580" marT="34290" marB="34290"/>
                </a:tc>
                <a:tc>
                  <a:txBody>
                    <a:bodyPr/>
                    <a:lstStyle/>
                    <a:p>
                      <a:r>
                        <a:rPr lang="en-US" altLang="zh-CN" sz="1200" dirty="0">
                          <a:latin typeface="+mn-lt"/>
                        </a:rPr>
                        <a:t>400TB</a:t>
                      </a:r>
                      <a:endParaRPr lang="zh-CN" altLang="en-US" sz="1200" dirty="0">
                        <a:latin typeface="+mn-lt"/>
                      </a:endParaRPr>
                    </a:p>
                  </a:txBody>
                  <a:tcPr marL="68580" marR="68580" marT="34290" marB="34290"/>
                </a:tc>
                <a:tc>
                  <a:txBody>
                    <a:bodyPr/>
                    <a:lstStyle/>
                    <a:p>
                      <a:r>
                        <a:rPr lang="en-US" altLang="zh-CN" sz="1200" dirty="0">
                          <a:latin typeface="+mn-lt"/>
                        </a:rPr>
                        <a:t>684 TB</a:t>
                      </a:r>
                      <a:endParaRPr lang="zh-CN" altLang="en-US" sz="1200" dirty="0">
                        <a:latin typeface="+mn-lt"/>
                      </a:endParaRPr>
                    </a:p>
                  </a:txBody>
                  <a:tcPr marL="68580" marR="68580" marT="34290" marB="34290"/>
                </a:tc>
                <a:tc>
                  <a:txBody>
                    <a:bodyPr/>
                    <a:lstStyle/>
                    <a:p>
                      <a:r>
                        <a:rPr lang="en-US" altLang="zh-CN" sz="1200" dirty="0">
                          <a:latin typeface="+mn-lt"/>
                        </a:rPr>
                        <a:t>378 TB</a:t>
                      </a:r>
                      <a:endParaRPr lang="zh-CN" altLang="en-US" sz="1200" dirty="0">
                        <a:latin typeface="+mn-lt"/>
                      </a:endParaRPr>
                    </a:p>
                  </a:txBody>
                  <a:tcPr marL="68580" marR="68580" marT="34290" marB="34290"/>
                </a:tc>
                <a:tc>
                  <a:txBody>
                    <a:bodyPr/>
                    <a:lstStyle/>
                    <a:p>
                      <a:r>
                        <a:rPr lang="en-US" altLang="zh-CN" sz="1200" dirty="0">
                          <a:latin typeface="+mn-lt"/>
                        </a:rPr>
                        <a:t>280 TB</a:t>
                      </a:r>
                      <a:endParaRPr lang="zh-CN" altLang="en-US" sz="1200" dirty="0">
                        <a:latin typeface="+mn-lt"/>
                      </a:endParaRPr>
                    </a:p>
                  </a:txBody>
                  <a:tcPr marL="68580" marR="68580" marT="34290" marB="34290"/>
                </a:tc>
                <a:tc>
                  <a:txBody>
                    <a:bodyPr/>
                    <a:lstStyle/>
                    <a:p>
                      <a:r>
                        <a:rPr lang="en-US" altLang="zh-CN" sz="1200" dirty="0">
                          <a:latin typeface="+mn-lt"/>
                        </a:rPr>
                        <a:t>2000 TB</a:t>
                      </a:r>
                      <a:endParaRPr lang="zh-CN" altLang="en-US" sz="1200" dirty="0">
                        <a:latin typeface="+mn-lt"/>
                      </a:endParaRPr>
                    </a:p>
                  </a:txBody>
                  <a:tcPr marL="68580" marR="68580" marT="34290" marB="34290"/>
                </a:tc>
                <a:extLst>
                  <a:ext uri="{0D108BD9-81ED-4DB2-BD59-A6C34878D82A}">
                    <a16:rowId xmlns:a16="http://schemas.microsoft.com/office/drawing/2014/main" val="10002"/>
                  </a:ext>
                </a:extLst>
              </a:tr>
              <a:tr h="252095">
                <a:tc>
                  <a:txBody>
                    <a:bodyPr/>
                    <a:lstStyle/>
                    <a:p>
                      <a:pPr algn="r"/>
                      <a:r>
                        <a:rPr lang="en-US" altLang="zh-CN" sz="1200" dirty="0">
                          <a:latin typeface="+mn-lt"/>
                        </a:rPr>
                        <a:t>Jobs</a:t>
                      </a:r>
                      <a:endParaRPr lang="zh-CN" altLang="en-US" sz="1200" dirty="0">
                        <a:latin typeface="+mn-lt"/>
                      </a:endParaRPr>
                    </a:p>
                  </a:txBody>
                  <a:tcPr marL="68580" marR="68580" marT="34290" marB="34290"/>
                </a:tc>
                <a:tc>
                  <a:txBody>
                    <a:bodyPr/>
                    <a:lstStyle/>
                    <a:p>
                      <a:r>
                        <a:rPr lang="en-US" altLang="zh-CN" sz="1200" dirty="0">
                          <a:latin typeface="+mn-lt"/>
                        </a:rPr>
                        <a:t>150k</a:t>
                      </a:r>
                      <a:endParaRPr lang="zh-CN" altLang="en-US" sz="1200" dirty="0">
                        <a:latin typeface="+mn-lt"/>
                      </a:endParaRPr>
                    </a:p>
                  </a:txBody>
                  <a:tcPr marL="68580" marR="68580" marT="34290" marB="34290"/>
                </a:tc>
                <a:tc>
                  <a:txBody>
                    <a:bodyPr/>
                    <a:lstStyle/>
                    <a:p>
                      <a:r>
                        <a:rPr lang="en-US" altLang="zh-CN" sz="1200" dirty="0">
                          <a:latin typeface="+mn-lt"/>
                        </a:rPr>
                        <a:t>3,691K</a:t>
                      </a:r>
                      <a:endParaRPr lang="zh-CN" altLang="en-US" sz="1200" dirty="0">
                        <a:latin typeface="+mn-lt"/>
                      </a:endParaRPr>
                    </a:p>
                  </a:txBody>
                  <a:tcPr marL="68580" marR="68580" marT="34290" marB="34290"/>
                </a:tc>
                <a:tc>
                  <a:txBody>
                    <a:bodyPr/>
                    <a:lstStyle/>
                    <a:p>
                      <a:r>
                        <a:rPr lang="en-US" altLang="zh-CN" sz="1200" dirty="0">
                          <a:latin typeface="+mn-lt"/>
                        </a:rPr>
                        <a:t>642K</a:t>
                      </a:r>
                      <a:endParaRPr lang="zh-CN" altLang="en-US" sz="1200" dirty="0">
                        <a:latin typeface="+mn-lt"/>
                      </a:endParaRPr>
                    </a:p>
                  </a:txBody>
                  <a:tcPr marL="68580" marR="68580" marT="34290" marB="34290"/>
                </a:tc>
                <a:tc>
                  <a:txBody>
                    <a:bodyPr/>
                    <a:lstStyle/>
                    <a:p>
                      <a:r>
                        <a:rPr lang="en-US" altLang="zh-CN" sz="1200" dirty="0">
                          <a:latin typeface="+mn-lt"/>
                        </a:rPr>
                        <a:t>125K</a:t>
                      </a:r>
                      <a:endParaRPr lang="zh-CN" altLang="en-US" sz="1200" dirty="0">
                        <a:latin typeface="+mn-lt"/>
                      </a:endParaRPr>
                    </a:p>
                  </a:txBody>
                  <a:tcPr marL="68580" marR="68580" marT="34290" marB="34290"/>
                </a:tc>
                <a:tc>
                  <a:txBody>
                    <a:bodyPr/>
                    <a:lstStyle/>
                    <a:p>
                      <a:r>
                        <a:rPr lang="en-US" altLang="zh-CN" sz="1200" dirty="0">
                          <a:latin typeface="+mn-lt"/>
                        </a:rPr>
                        <a:t>104K</a:t>
                      </a:r>
                      <a:endParaRPr lang="zh-CN" altLang="en-US" sz="1200" dirty="0">
                        <a:latin typeface="+mn-lt"/>
                      </a:endParaRPr>
                    </a:p>
                  </a:txBody>
                  <a:tcPr marL="68580" marR="68580" marT="34290" marB="34290"/>
                </a:tc>
                <a:extLst>
                  <a:ext uri="{0D108BD9-81ED-4DB2-BD59-A6C34878D82A}">
                    <a16:rowId xmlns:a16="http://schemas.microsoft.com/office/drawing/2014/main" val="10003"/>
                  </a:ext>
                </a:extLst>
              </a:tr>
              <a:tr h="434340">
                <a:tc>
                  <a:txBody>
                    <a:bodyPr/>
                    <a:lstStyle/>
                    <a:p>
                      <a:pPr algn="r"/>
                      <a:r>
                        <a:rPr lang="en-US" altLang="zh-CN" sz="1200" dirty="0">
                          <a:latin typeface="+mn-lt"/>
                        </a:rPr>
                        <a:t>CPU times</a:t>
                      </a:r>
                      <a:endParaRPr lang="zh-CN" altLang="en-US" sz="1200" dirty="0">
                        <a:latin typeface="+mn-lt"/>
                      </a:endParaRPr>
                    </a:p>
                  </a:txBody>
                  <a:tcPr marL="68580" marR="68580" marT="34290" marB="34290"/>
                </a:tc>
                <a:tc>
                  <a:txBody>
                    <a:bodyPr/>
                    <a:lstStyle/>
                    <a:p>
                      <a:r>
                        <a:rPr lang="en-US" altLang="zh-CN" sz="1200" dirty="0">
                          <a:latin typeface="+mn-lt"/>
                        </a:rPr>
                        <a:t>1,251k hours</a:t>
                      </a:r>
                      <a:endParaRPr lang="zh-CN" altLang="en-US" sz="1200" dirty="0">
                        <a:latin typeface="+mn-lt"/>
                      </a:endParaRPr>
                    </a:p>
                  </a:txBody>
                  <a:tcPr marL="68580" marR="68580" marT="34290" marB="34290"/>
                </a:tc>
                <a:tc>
                  <a:txBody>
                    <a:bodyPr/>
                    <a:lstStyle/>
                    <a:p>
                      <a:r>
                        <a:rPr lang="en-US" altLang="zh-CN" sz="1200" dirty="0">
                          <a:latin typeface="+mn-lt"/>
                        </a:rPr>
                        <a:t>1,372K hours</a:t>
                      </a:r>
                      <a:endParaRPr lang="zh-CN" altLang="en-US" sz="1200" dirty="0">
                        <a:latin typeface="+mn-lt"/>
                      </a:endParaRPr>
                    </a:p>
                  </a:txBody>
                  <a:tcPr marL="68580" marR="68580" marT="34290" marB="34290"/>
                </a:tc>
                <a:tc>
                  <a:txBody>
                    <a:bodyPr/>
                    <a:lstStyle/>
                    <a:p>
                      <a:r>
                        <a:rPr lang="en-US" altLang="zh-CN" sz="1200" dirty="0">
                          <a:latin typeface="+mn-lt"/>
                        </a:rPr>
                        <a:t>4,747K hours</a:t>
                      </a:r>
                      <a:endParaRPr lang="zh-CN" altLang="en-US" sz="1200" dirty="0">
                        <a:latin typeface="+mn-lt"/>
                      </a:endParaRPr>
                    </a:p>
                  </a:txBody>
                  <a:tcPr marL="68580" marR="68580" marT="34290" marB="34290"/>
                </a:tc>
                <a:tc>
                  <a:txBody>
                    <a:bodyPr/>
                    <a:lstStyle/>
                    <a:p>
                      <a:r>
                        <a:rPr lang="en-US" altLang="zh-CN" sz="1200" dirty="0">
                          <a:latin typeface="+mn-lt"/>
                        </a:rPr>
                        <a:t>902K hours</a:t>
                      </a:r>
                      <a:endParaRPr lang="zh-CN" altLang="en-US" sz="1200" dirty="0">
                        <a:latin typeface="+mn-lt"/>
                      </a:endParaRPr>
                    </a:p>
                  </a:txBody>
                  <a:tcPr marL="68580" marR="68580" marT="34290" marB="34290"/>
                </a:tc>
                <a:tc>
                  <a:txBody>
                    <a:bodyPr/>
                    <a:lstStyle/>
                    <a:p>
                      <a:r>
                        <a:rPr lang="en-US" altLang="zh-CN" sz="1200" dirty="0">
                          <a:latin typeface="+mn-lt"/>
                        </a:rPr>
                        <a:t>178K hours</a:t>
                      </a:r>
                      <a:endParaRPr lang="zh-CN" altLang="en-US" sz="1200" dirty="0">
                        <a:latin typeface="+mn-lt"/>
                      </a:endParaRPr>
                    </a:p>
                  </a:txBody>
                  <a:tcPr marL="68580" marR="68580" marT="34290" marB="34290"/>
                </a:tc>
                <a:extLst>
                  <a:ext uri="{0D108BD9-81ED-4DB2-BD59-A6C34878D82A}">
                    <a16:rowId xmlns:a16="http://schemas.microsoft.com/office/drawing/2014/main" val="10004"/>
                  </a:ext>
                </a:extLst>
              </a:tr>
              <a:tr h="252095">
                <a:tc>
                  <a:txBody>
                    <a:bodyPr/>
                    <a:lstStyle/>
                    <a:p>
                      <a:pPr algn="r"/>
                      <a:r>
                        <a:rPr lang="en-US" altLang="zh-CN" sz="1200" dirty="0">
                          <a:latin typeface="+mn-lt"/>
                        </a:rPr>
                        <a:t>Upload</a:t>
                      </a:r>
                      <a:endParaRPr lang="zh-CN" altLang="en-US" sz="1200" dirty="0">
                        <a:latin typeface="+mn-lt"/>
                      </a:endParaRPr>
                    </a:p>
                  </a:txBody>
                  <a:tcPr marL="68580" marR="68580" marT="34290" marB="34290"/>
                </a:tc>
                <a:tc>
                  <a:txBody>
                    <a:bodyPr/>
                    <a:lstStyle/>
                    <a:p>
                      <a:r>
                        <a:rPr lang="en-US" altLang="zh-CN" sz="1200" dirty="0">
                          <a:latin typeface="+mn-lt"/>
                        </a:rPr>
                        <a:t>520TB</a:t>
                      </a:r>
                      <a:endParaRPr lang="zh-CN" altLang="en-US" sz="1200" dirty="0">
                        <a:latin typeface="+mn-lt"/>
                      </a:endParaRPr>
                    </a:p>
                  </a:txBody>
                  <a:tcPr marL="68580" marR="68580" marT="34290" marB="34290"/>
                </a:tc>
                <a:tc>
                  <a:txBody>
                    <a:bodyPr/>
                    <a:lstStyle/>
                    <a:p>
                      <a:r>
                        <a:rPr lang="en-US" altLang="zh-CN" sz="1200" dirty="0">
                          <a:latin typeface="+mn-lt"/>
                        </a:rPr>
                        <a:t>135 TB</a:t>
                      </a:r>
                      <a:endParaRPr lang="zh-CN" altLang="en-US" sz="1200" dirty="0">
                        <a:latin typeface="+mn-lt"/>
                      </a:endParaRPr>
                    </a:p>
                  </a:txBody>
                  <a:tcPr marL="68580" marR="68580" marT="34290" marB="34290"/>
                </a:tc>
                <a:tc>
                  <a:txBody>
                    <a:bodyPr/>
                    <a:lstStyle/>
                    <a:p>
                      <a:r>
                        <a:rPr lang="en-US" altLang="zh-CN" sz="1200" dirty="0">
                          <a:latin typeface="+mn-lt"/>
                        </a:rPr>
                        <a:t>2590 TB</a:t>
                      </a:r>
                      <a:endParaRPr lang="zh-CN" altLang="en-US" sz="1200" dirty="0">
                        <a:latin typeface="+mn-lt"/>
                      </a:endParaRPr>
                    </a:p>
                  </a:txBody>
                  <a:tcPr marL="68580" marR="68580" marT="34290" marB="34290"/>
                </a:tc>
                <a:tc>
                  <a:txBody>
                    <a:bodyPr/>
                    <a:lstStyle/>
                    <a:p>
                      <a:r>
                        <a:rPr lang="en-US" altLang="zh-CN" sz="1200" dirty="0">
                          <a:latin typeface="+mn-lt"/>
                        </a:rPr>
                        <a:t>575 TB</a:t>
                      </a:r>
                      <a:endParaRPr lang="zh-CN" altLang="en-US" sz="1200" dirty="0">
                        <a:latin typeface="+mn-lt"/>
                      </a:endParaRPr>
                    </a:p>
                  </a:txBody>
                  <a:tcPr marL="68580" marR="68580" marT="34290" marB="34290"/>
                </a:tc>
                <a:tc>
                  <a:txBody>
                    <a:bodyPr/>
                    <a:lstStyle/>
                    <a:p>
                      <a:r>
                        <a:rPr lang="en-US" altLang="zh-CN" sz="1200" dirty="0">
                          <a:latin typeface="+mn-lt"/>
                        </a:rPr>
                        <a:t>227 TB</a:t>
                      </a:r>
                      <a:endParaRPr lang="zh-CN" altLang="en-US" sz="1200" dirty="0">
                        <a:latin typeface="+mn-lt"/>
                      </a:endParaRPr>
                    </a:p>
                  </a:txBody>
                  <a:tcPr marL="68580" marR="68580" marT="34290" marB="34290"/>
                </a:tc>
                <a:extLst>
                  <a:ext uri="{0D108BD9-81ED-4DB2-BD59-A6C34878D82A}">
                    <a16:rowId xmlns:a16="http://schemas.microsoft.com/office/drawing/2014/main" val="10005"/>
                  </a:ext>
                </a:extLst>
              </a:tr>
              <a:tr h="252095">
                <a:tc>
                  <a:txBody>
                    <a:bodyPr/>
                    <a:lstStyle/>
                    <a:p>
                      <a:pPr algn="r"/>
                      <a:r>
                        <a:rPr lang="en-US" altLang="zh-CN" sz="1200" dirty="0">
                          <a:latin typeface="+mn-lt"/>
                        </a:rPr>
                        <a:t>Download</a:t>
                      </a:r>
                      <a:endParaRPr lang="zh-CN" altLang="en-US" sz="1200" dirty="0">
                        <a:latin typeface="+mn-lt"/>
                      </a:endParaRPr>
                    </a:p>
                  </a:txBody>
                  <a:tcPr marL="68580" marR="68580" marT="34290" marB="34290"/>
                </a:tc>
                <a:tc>
                  <a:txBody>
                    <a:bodyPr/>
                    <a:lstStyle/>
                    <a:p>
                      <a:r>
                        <a:rPr lang="en-US" altLang="zh-CN" sz="1200" dirty="0">
                          <a:latin typeface="+mn-lt"/>
                        </a:rPr>
                        <a:t>425TB</a:t>
                      </a:r>
                      <a:endParaRPr lang="zh-CN" altLang="en-US" sz="1200" dirty="0">
                        <a:latin typeface="+mn-lt"/>
                      </a:endParaRPr>
                    </a:p>
                  </a:txBody>
                  <a:tcPr marL="68580" marR="68580" marT="34290" marB="34290"/>
                </a:tc>
                <a:tc>
                  <a:txBody>
                    <a:bodyPr/>
                    <a:lstStyle/>
                    <a:p>
                      <a:r>
                        <a:rPr lang="en-US" altLang="zh-CN" sz="1200" dirty="0">
                          <a:latin typeface="+mn-lt"/>
                        </a:rPr>
                        <a:t>514 TB</a:t>
                      </a:r>
                      <a:endParaRPr lang="zh-CN" altLang="en-US" sz="1200" dirty="0">
                        <a:latin typeface="+mn-lt"/>
                      </a:endParaRPr>
                    </a:p>
                  </a:txBody>
                  <a:tcPr marL="68580" marR="68580" marT="34290" marB="34290"/>
                </a:tc>
                <a:tc>
                  <a:txBody>
                    <a:bodyPr/>
                    <a:lstStyle/>
                    <a:p>
                      <a:r>
                        <a:rPr lang="en-US" altLang="zh-CN" sz="1200" dirty="0">
                          <a:latin typeface="+mn-lt"/>
                        </a:rPr>
                        <a:t>85 TB</a:t>
                      </a:r>
                      <a:endParaRPr lang="zh-CN" altLang="en-US" sz="1200" dirty="0">
                        <a:latin typeface="+mn-lt"/>
                      </a:endParaRPr>
                    </a:p>
                  </a:txBody>
                  <a:tcPr marL="68580" marR="68580" marT="34290" marB="34290"/>
                </a:tc>
                <a:tc>
                  <a:txBody>
                    <a:bodyPr/>
                    <a:lstStyle/>
                    <a:p>
                      <a:r>
                        <a:rPr lang="en-US" altLang="zh-CN" sz="1200" dirty="0">
                          <a:latin typeface="+mn-lt"/>
                        </a:rPr>
                        <a:t>40 TB</a:t>
                      </a:r>
                      <a:endParaRPr lang="zh-CN" altLang="en-US" sz="1200" dirty="0">
                        <a:latin typeface="+mn-lt"/>
                      </a:endParaRPr>
                    </a:p>
                  </a:txBody>
                  <a:tcPr marL="68580" marR="68580" marT="34290" marB="34290"/>
                </a:tc>
                <a:tc>
                  <a:txBody>
                    <a:bodyPr/>
                    <a:lstStyle/>
                    <a:p>
                      <a:r>
                        <a:rPr lang="en-US" altLang="zh-CN" sz="1200" dirty="0">
                          <a:latin typeface="+mn-lt"/>
                        </a:rPr>
                        <a:t>51 TB</a:t>
                      </a:r>
                      <a:endParaRPr lang="zh-CN" altLang="en-US" sz="1200" dirty="0">
                        <a:latin typeface="+mn-lt"/>
                      </a:endParaRPr>
                    </a:p>
                  </a:txBody>
                  <a:tcPr marL="68580" marR="68580" marT="34290" marB="34290"/>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Disk Storage: </a:t>
            </a:r>
            <a:r>
              <a:rPr lang="en-US" altLang="zh-CN" sz="3600" dirty="0" err="1"/>
              <a:t>Lustre</a:t>
            </a:r>
          </a:p>
        </p:txBody>
      </p:sp>
      <p:sp>
        <p:nvSpPr>
          <p:cNvPr id="3" name="内容占位符 2"/>
          <p:cNvSpPr>
            <a:spLocks noGrp="1"/>
          </p:cNvSpPr>
          <p:nvPr>
            <p:ph idx="1"/>
          </p:nvPr>
        </p:nvSpPr>
        <p:spPr>
          <a:xfrm>
            <a:off x="304800" y="999490"/>
            <a:ext cx="8610600" cy="5172710"/>
          </a:xfrm>
        </p:spPr>
        <p:txBody>
          <a:bodyPr/>
          <a:lstStyle/>
          <a:p>
            <a:pPr>
              <a:spcBef>
                <a:spcPts val="0"/>
              </a:spcBef>
            </a:pPr>
            <a:r>
              <a:rPr lang="en-US" altLang="zh-CN" sz="2000" dirty="0"/>
              <a:t>Software: community </a:t>
            </a:r>
            <a:r>
              <a:rPr lang="en-US" altLang="zh-CN" sz="2000" dirty="0" err="1"/>
              <a:t>Lustre</a:t>
            </a:r>
            <a:r>
              <a:rPr lang="en-US" altLang="zh-CN" sz="2000" dirty="0"/>
              <a:t> (2.12.6).</a:t>
            </a:r>
          </a:p>
          <a:p>
            <a:pPr>
              <a:spcBef>
                <a:spcPts val="0"/>
              </a:spcBef>
            </a:pPr>
            <a:r>
              <a:rPr lang="en-US" altLang="zh-CN" sz="2000" dirty="0"/>
              <a:t>MDT:  2 mirrored HP 3PAR full SSD disk arrays.</a:t>
            </a:r>
          </a:p>
          <a:p>
            <a:pPr>
              <a:spcBef>
                <a:spcPts val="0"/>
              </a:spcBef>
            </a:pPr>
            <a:r>
              <a:rPr lang="en-US" altLang="zh-CN" sz="2000" dirty="0"/>
              <a:t>OST: DELL MD 4086/HUAWEI OCEANSTOR,</a:t>
            </a:r>
          </a:p>
          <a:p>
            <a:pPr lvl="1">
              <a:spcBef>
                <a:spcPts val="0"/>
              </a:spcBef>
            </a:pPr>
            <a:r>
              <a:rPr lang="en-US" altLang="zh-CN" sz="1600" dirty="0"/>
              <a:t>with 8TB/10TB/12TB/14TB SATA disks.</a:t>
            </a:r>
          </a:p>
          <a:p>
            <a:pPr>
              <a:spcBef>
                <a:spcPts val="0"/>
              </a:spcBef>
            </a:pPr>
            <a:r>
              <a:rPr lang="en-US" altLang="zh-CN" sz="2000" dirty="0"/>
              <a:t>19 instances, 15 experiments and services.</a:t>
            </a:r>
          </a:p>
          <a:p>
            <a:pPr>
              <a:spcBef>
                <a:spcPts val="0"/>
              </a:spcBef>
            </a:pPr>
            <a:r>
              <a:rPr lang="en-US" altLang="zh-CN" sz="2000" dirty="0"/>
              <a:t>Average read: </a:t>
            </a:r>
            <a:r>
              <a:rPr lang="en-US" altLang="zh-CN" sz="2000" dirty="0">
                <a:solidFill>
                  <a:srgbClr val="FF0000"/>
                </a:solidFill>
              </a:rPr>
              <a:t>12 GB/s</a:t>
            </a:r>
            <a:r>
              <a:rPr lang="en-US" altLang="zh-CN" sz="2000" dirty="0"/>
              <a:t>, write: </a:t>
            </a:r>
            <a:r>
              <a:rPr lang="en-US" altLang="zh-CN" sz="2000" dirty="0">
                <a:solidFill>
                  <a:srgbClr val="FF0000"/>
                </a:solidFill>
              </a:rPr>
              <a:t>457 MB/s</a:t>
            </a:r>
            <a:r>
              <a:rPr lang="en-US" altLang="zh-CN" sz="2000" dirty="0"/>
              <a:t>, metadata ops: </a:t>
            </a:r>
            <a:r>
              <a:rPr lang="en-US" altLang="zh-CN" sz="2000" dirty="0">
                <a:solidFill>
                  <a:srgbClr val="FF0000"/>
                </a:solidFill>
              </a:rPr>
              <a:t>22k</a:t>
            </a:r>
            <a:r>
              <a:rPr lang="en-US" altLang="zh-CN" sz="2000" dirty="0"/>
              <a:t>.</a:t>
            </a:r>
          </a:p>
          <a:p>
            <a:pPr>
              <a:spcBef>
                <a:spcPts val="0"/>
              </a:spcBef>
            </a:pPr>
            <a:r>
              <a:rPr lang="en-US" altLang="zh-CN" sz="2000" dirty="0"/>
              <a:t>Peak read: </a:t>
            </a:r>
            <a:r>
              <a:rPr lang="en-US" altLang="zh-CN" sz="2000" dirty="0">
                <a:solidFill>
                  <a:srgbClr val="FF0000"/>
                </a:solidFill>
              </a:rPr>
              <a:t>24 GB/s</a:t>
            </a:r>
            <a:r>
              <a:rPr lang="en-US" altLang="zh-CN" sz="2000" dirty="0"/>
              <a:t>, write: </a:t>
            </a:r>
            <a:r>
              <a:rPr lang="en-US" altLang="zh-CN" sz="2000" dirty="0">
                <a:solidFill>
                  <a:srgbClr val="FF0000"/>
                </a:solidFill>
              </a:rPr>
              <a:t>2 GB/s</a:t>
            </a:r>
            <a:r>
              <a:rPr lang="en-US" altLang="zh-CN" sz="2000" dirty="0"/>
              <a:t>, metadata ops: </a:t>
            </a:r>
            <a:r>
              <a:rPr lang="en-US" altLang="zh-CN" sz="2000" dirty="0">
                <a:solidFill>
                  <a:srgbClr val="FF0000"/>
                </a:solidFill>
              </a:rPr>
              <a:t>134K</a:t>
            </a:r>
            <a:r>
              <a:rPr lang="en-US" altLang="zh-CN" sz="2000" dirty="0"/>
              <a:t>.</a:t>
            </a:r>
          </a:p>
          <a:p>
            <a:pPr>
              <a:spcBef>
                <a:spcPts val="0"/>
              </a:spcBef>
            </a:pPr>
            <a:endParaRPr lang="en-US" altLang="zh-CN" sz="2000" dirty="0"/>
          </a:p>
          <a:p>
            <a:pPr>
              <a:spcBef>
                <a:spcPts val="0"/>
              </a:spcBef>
            </a:pPr>
            <a:endParaRPr lang="en-US" altLang="zh-CN" sz="2000" dirty="0"/>
          </a:p>
          <a:p>
            <a:endParaRPr lang="en-US" altLang="zh-CN" sz="2000" dirty="0"/>
          </a:p>
          <a:p>
            <a:endParaRPr lang="en-US" altLang="zh-CN" sz="2000" dirty="0"/>
          </a:p>
          <a:p>
            <a:endParaRPr lang="en-US" altLang="zh-CN" sz="2000" dirty="0"/>
          </a:p>
        </p:txBody>
      </p:sp>
      <p:pic>
        <p:nvPicPr>
          <p:cNvPr id="5" name="图片 4"/>
          <p:cNvPicPr>
            <a:picLocks noChangeAspect="1"/>
          </p:cNvPicPr>
          <p:nvPr/>
        </p:nvPicPr>
        <p:blipFill>
          <a:blip r:embed="rId3"/>
          <a:stretch>
            <a:fillRect/>
          </a:stretch>
        </p:blipFill>
        <p:spPr>
          <a:xfrm>
            <a:off x="801193" y="4880719"/>
            <a:ext cx="3674363" cy="1179924"/>
          </a:xfrm>
          <a:prstGeom prst="rect">
            <a:avLst/>
          </a:prstGeom>
        </p:spPr>
      </p:pic>
      <p:pic>
        <p:nvPicPr>
          <p:cNvPr id="6" name="图片 5"/>
          <p:cNvPicPr>
            <a:picLocks noChangeAspect="1"/>
          </p:cNvPicPr>
          <p:nvPr/>
        </p:nvPicPr>
        <p:blipFill>
          <a:blip r:embed="rId4"/>
          <a:stretch>
            <a:fillRect/>
          </a:stretch>
        </p:blipFill>
        <p:spPr>
          <a:xfrm>
            <a:off x="4858160" y="4882928"/>
            <a:ext cx="3674363" cy="1182812"/>
          </a:xfrm>
          <a:prstGeom prst="rect">
            <a:avLst/>
          </a:prstGeom>
        </p:spPr>
      </p:pic>
      <p:pic>
        <p:nvPicPr>
          <p:cNvPr id="7" name="图片 6"/>
          <p:cNvPicPr>
            <a:picLocks noChangeAspect="1"/>
          </p:cNvPicPr>
          <p:nvPr/>
        </p:nvPicPr>
        <p:blipFill>
          <a:blip r:embed="rId5"/>
          <a:stretch>
            <a:fillRect/>
          </a:stretch>
        </p:blipFill>
        <p:spPr>
          <a:xfrm>
            <a:off x="6011220" y="3371040"/>
            <a:ext cx="3008971" cy="1358745"/>
          </a:xfrm>
          <a:prstGeom prst="rect">
            <a:avLst/>
          </a:prstGeom>
        </p:spPr>
      </p:pic>
      <p:pic>
        <p:nvPicPr>
          <p:cNvPr id="8" name="图片 7"/>
          <p:cNvPicPr>
            <a:picLocks noChangeAspect="1"/>
          </p:cNvPicPr>
          <p:nvPr/>
        </p:nvPicPr>
        <p:blipFill>
          <a:blip r:embed="rId6"/>
          <a:stretch>
            <a:fillRect/>
          </a:stretch>
        </p:blipFill>
        <p:spPr>
          <a:xfrm>
            <a:off x="801073" y="3622981"/>
            <a:ext cx="2277053" cy="1106520"/>
          </a:xfrm>
          <a:prstGeom prst="rect">
            <a:avLst/>
          </a:prstGeom>
        </p:spPr>
      </p:pic>
      <p:pic>
        <p:nvPicPr>
          <p:cNvPr id="10" name="图片 9"/>
          <p:cNvPicPr>
            <a:picLocks noChangeAspect="1"/>
          </p:cNvPicPr>
          <p:nvPr/>
        </p:nvPicPr>
        <p:blipFill>
          <a:blip r:embed="rId7"/>
          <a:stretch>
            <a:fillRect/>
          </a:stretch>
        </p:blipFill>
        <p:spPr>
          <a:xfrm>
            <a:off x="3611248" y="3861800"/>
            <a:ext cx="1682642" cy="7910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t>Disk Storage: EOS</a:t>
            </a:r>
          </a:p>
        </p:txBody>
      </p:sp>
      <p:sp>
        <p:nvSpPr>
          <p:cNvPr id="3" name="内容占位符 2"/>
          <p:cNvSpPr>
            <a:spLocks noGrp="1"/>
          </p:cNvSpPr>
          <p:nvPr>
            <p:ph idx="1"/>
          </p:nvPr>
        </p:nvSpPr>
        <p:spPr>
          <a:xfrm>
            <a:off x="195580" y="1535430"/>
            <a:ext cx="6889750" cy="4636770"/>
          </a:xfrm>
        </p:spPr>
        <p:txBody>
          <a:bodyPr/>
          <a:lstStyle/>
          <a:p>
            <a:r>
              <a:rPr lang="en-US" altLang="zh-CN" sz="2000" dirty="0"/>
              <a:t>5 instances, 4 experiments and public services.</a:t>
            </a:r>
          </a:p>
          <a:p>
            <a:r>
              <a:rPr lang="en-US" altLang="zh-CN" sz="2000" dirty="0"/>
              <a:t>Average read: </a:t>
            </a:r>
            <a:r>
              <a:rPr lang="en-US" altLang="zh-CN" sz="2000" dirty="0">
                <a:solidFill>
                  <a:srgbClr val="FF0000"/>
                </a:solidFill>
              </a:rPr>
              <a:t>3.06 GB/s</a:t>
            </a:r>
            <a:r>
              <a:rPr lang="en-US" altLang="zh-CN" sz="2000" dirty="0"/>
              <a:t>, write: </a:t>
            </a:r>
            <a:r>
              <a:rPr lang="en-US" altLang="zh-CN" sz="2000" dirty="0">
                <a:solidFill>
                  <a:srgbClr val="FF0000"/>
                </a:solidFill>
              </a:rPr>
              <a:t>1.04 GB/s</a:t>
            </a:r>
            <a:r>
              <a:rPr lang="en-US" altLang="zh-CN" sz="2000" dirty="0"/>
              <a:t>.</a:t>
            </a:r>
          </a:p>
          <a:p>
            <a:r>
              <a:rPr lang="en-US" altLang="zh-CN" sz="2000" dirty="0"/>
              <a:t>Peak read: </a:t>
            </a:r>
            <a:r>
              <a:rPr lang="en-US" altLang="zh-CN" sz="2000" dirty="0">
                <a:solidFill>
                  <a:srgbClr val="FF0000"/>
                </a:solidFill>
              </a:rPr>
              <a:t>70 GB/s</a:t>
            </a:r>
            <a:r>
              <a:rPr lang="en-US" altLang="zh-CN" sz="2000" dirty="0"/>
              <a:t>, write: </a:t>
            </a:r>
            <a:r>
              <a:rPr lang="en-US" altLang="zh-CN" sz="2000" dirty="0">
                <a:solidFill>
                  <a:srgbClr val="FF0000"/>
                </a:solidFill>
              </a:rPr>
              <a:t>31 GB/s</a:t>
            </a:r>
            <a:r>
              <a:rPr lang="en-US" altLang="zh-CN" sz="2000" dirty="0"/>
              <a:t>. </a:t>
            </a:r>
          </a:p>
          <a:p>
            <a:endParaRPr lang="en-US" altLang="zh-CN" sz="2000" dirty="0"/>
          </a:p>
        </p:txBody>
      </p:sp>
      <p:graphicFrame>
        <p:nvGraphicFramePr>
          <p:cNvPr id="5" name="表格 4"/>
          <p:cNvGraphicFramePr>
            <a:graphicFrameLocks noGrp="1"/>
          </p:cNvGraphicFramePr>
          <p:nvPr/>
        </p:nvGraphicFramePr>
        <p:xfrm>
          <a:off x="822959" y="3385950"/>
          <a:ext cx="7091680" cy="1005840"/>
        </p:xfrm>
        <a:graphic>
          <a:graphicData uri="http://schemas.openxmlformats.org/drawingml/2006/table">
            <a:tbl>
              <a:tblPr firstRow="1" firstCol="1" bandRow="1">
                <a:tableStyleId>{21E4AEA4-8DFA-4A89-87EB-49C32662AFE0}</a:tableStyleId>
              </a:tblPr>
              <a:tblGrid>
                <a:gridCol w="932180">
                  <a:extLst>
                    <a:ext uri="{9D8B030D-6E8A-4147-A177-3AD203B41FA5}">
                      <a16:colId xmlns:a16="http://schemas.microsoft.com/office/drawing/2014/main" val="20000"/>
                    </a:ext>
                  </a:extLst>
                </a:gridCol>
                <a:gridCol w="1431925">
                  <a:extLst>
                    <a:ext uri="{9D8B030D-6E8A-4147-A177-3AD203B41FA5}">
                      <a16:colId xmlns:a16="http://schemas.microsoft.com/office/drawing/2014/main" val="20001"/>
                    </a:ext>
                  </a:extLst>
                </a:gridCol>
                <a:gridCol w="1181735">
                  <a:extLst>
                    <a:ext uri="{9D8B030D-6E8A-4147-A177-3AD203B41FA5}">
                      <a16:colId xmlns:a16="http://schemas.microsoft.com/office/drawing/2014/main" val="20002"/>
                    </a:ext>
                  </a:extLst>
                </a:gridCol>
                <a:gridCol w="1181735">
                  <a:extLst>
                    <a:ext uri="{9D8B030D-6E8A-4147-A177-3AD203B41FA5}">
                      <a16:colId xmlns:a16="http://schemas.microsoft.com/office/drawing/2014/main" val="20003"/>
                    </a:ext>
                  </a:extLst>
                </a:gridCol>
                <a:gridCol w="1182370">
                  <a:extLst>
                    <a:ext uri="{9D8B030D-6E8A-4147-A177-3AD203B41FA5}">
                      <a16:colId xmlns:a16="http://schemas.microsoft.com/office/drawing/2014/main" val="20004"/>
                    </a:ext>
                  </a:extLst>
                </a:gridCol>
                <a:gridCol w="1181735">
                  <a:extLst>
                    <a:ext uri="{9D8B030D-6E8A-4147-A177-3AD203B41FA5}">
                      <a16:colId xmlns:a16="http://schemas.microsoft.com/office/drawing/2014/main" val="20005"/>
                    </a:ext>
                  </a:extLst>
                </a:gridCol>
              </a:tblGrid>
              <a:tr h="251460">
                <a:tc>
                  <a:txBody>
                    <a:bodyPr/>
                    <a:lstStyle/>
                    <a:p>
                      <a:pPr algn="r"/>
                      <a:r>
                        <a:rPr lang="en-US" altLang="zh-CN" sz="1200" dirty="0">
                          <a:latin typeface="+mn-lt"/>
                        </a:rPr>
                        <a:t>Instance</a:t>
                      </a:r>
                      <a:endParaRPr lang="zh-CN" altLang="en-US" sz="1200" dirty="0">
                        <a:latin typeface="+mn-lt"/>
                      </a:endParaRPr>
                    </a:p>
                  </a:txBody>
                  <a:tcPr marL="68580" marR="68580" marT="34290" marB="34290"/>
                </a:tc>
                <a:tc>
                  <a:txBody>
                    <a:bodyPr/>
                    <a:lstStyle/>
                    <a:p>
                      <a:r>
                        <a:rPr lang="en-US" altLang="zh-CN" sz="1200" dirty="0">
                          <a:latin typeface="+mn-lt"/>
                        </a:rPr>
                        <a:t>LHAASO</a:t>
                      </a:r>
                      <a:endParaRPr lang="zh-CN" altLang="en-US" sz="1200" dirty="0">
                        <a:latin typeface="+mn-lt"/>
                      </a:endParaRPr>
                    </a:p>
                  </a:txBody>
                  <a:tcPr marL="68580" marR="68580" marT="34290" marB="34290"/>
                </a:tc>
                <a:tc>
                  <a:txBody>
                    <a:bodyPr/>
                    <a:lstStyle/>
                    <a:p>
                      <a:r>
                        <a:rPr lang="en-US" altLang="zh-CN" sz="1200" dirty="0" err="1">
                          <a:latin typeface="+mn-lt"/>
                        </a:rPr>
                        <a:t>Daocheng</a:t>
                      </a:r>
                      <a:endParaRPr lang="zh-CN" altLang="en-US" sz="1200" dirty="0">
                        <a:latin typeface="+mn-lt"/>
                      </a:endParaRPr>
                    </a:p>
                  </a:txBody>
                  <a:tcPr marL="68580" marR="68580" marT="34290" marB="34290"/>
                </a:tc>
                <a:tc>
                  <a:txBody>
                    <a:bodyPr/>
                    <a:lstStyle/>
                    <a:p>
                      <a:r>
                        <a:rPr lang="en-US" altLang="zh-CN" sz="1200" dirty="0">
                          <a:latin typeface="+mn-lt"/>
                        </a:rPr>
                        <a:t>Public</a:t>
                      </a:r>
                      <a:endParaRPr lang="zh-CN" altLang="en-US" sz="1200" dirty="0">
                        <a:latin typeface="+mn-lt"/>
                      </a:endParaRPr>
                    </a:p>
                  </a:txBody>
                  <a:tcPr marL="68580" marR="68580" marT="34290" marB="34290"/>
                </a:tc>
                <a:tc>
                  <a:txBody>
                    <a:bodyPr/>
                    <a:lstStyle/>
                    <a:p>
                      <a:r>
                        <a:rPr lang="en-US" altLang="zh-CN" sz="1200" dirty="0">
                          <a:latin typeface="+mn-lt"/>
                        </a:rPr>
                        <a:t>HXMT</a:t>
                      </a:r>
                      <a:endParaRPr lang="zh-CN" altLang="en-US" sz="1200" dirty="0">
                        <a:latin typeface="+mn-lt"/>
                      </a:endParaRPr>
                    </a:p>
                  </a:txBody>
                  <a:tcPr marL="68580" marR="68580" marT="34290" marB="34290"/>
                </a:tc>
                <a:tc>
                  <a:txBody>
                    <a:bodyPr/>
                    <a:lstStyle/>
                    <a:p>
                      <a:r>
                        <a:rPr lang="en-US" altLang="zh-CN" sz="1200" dirty="0">
                          <a:latin typeface="+mn-lt"/>
                        </a:rPr>
                        <a:t>JUNO</a:t>
                      </a:r>
                      <a:endParaRPr lang="zh-CN" altLang="en-US" sz="1200" dirty="0">
                        <a:latin typeface="+mn-lt"/>
                      </a:endParaRPr>
                    </a:p>
                  </a:txBody>
                  <a:tcPr marL="68580" marR="68580" marT="34290" marB="34290"/>
                </a:tc>
                <a:extLst>
                  <a:ext uri="{0D108BD9-81ED-4DB2-BD59-A6C34878D82A}">
                    <a16:rowId xmlns:a16="http://schemas.microsoft.com/office/drawing/2014/main" val="10000"/>
                  </a:ext>
                </a:extLst>
              </a:tr>
              <a:tr h="251460">
                <a:tc>
                  <a:txBody>
                    <a:bodyPr/>
                    <a:lstStyle/>
                    <a:p>
                      <a:pPr algn="r"/>
                      <a:r>
                        <a:rPr lang="en-US" altLang="zh-CN" sz="1200" dirty="0">
                          <a:latin typeface="+mn-lt"/>
                        </a:rPr>
                        <a:t>Version</a:t>
                      </a:r>
                      <a:endParaRPr lang="zh-CN" altLang="en-US" sz="1200" dirty="0">
                        <a:latin typeface="+mn-lt"/>
                      </a:endParaRPr>
                    </a:p>
                  </a:txBody>
                  <a:tcPr marL="68580" marR="68580" marT="34290" marB="34290"/>
                </a:tc>
                <a:tc>
                  <a:txBody>
                    <a:bodyPr/>
                    <a:lstStyle/>
                    <a:p>
                      <a:r>
                        <a:rPr lang="en-US" altLang="zh-CN" sz="1200" dirty="0">
                          <a:latin typeface="+mn-lt"/>
                        </a:rPr>
                        <a:t>4.8.40</a:t>
                      </a:r>
                      <a:endParaRPr lang="zh-CN" altLang="en-US" sz="1200" dirty="0">
                        <a:latin typeface="+mn-lt"/>
                      </a:endParaRPr>
                    </a:p>
                  </a:txBody>
                  <a:tcPr marL="68580" marR="68580" marT="34290" marB="34290"/>
                </a:tc>
                <a:tc>
                  <a:txBody>
                    <a:bodyPr/>
                    <a:lstStyle/>
                    <a:p>
                      <a:r>
                        <a:rPr lang="en-US" altLang="zh-CN" sz="1200" dirty="0">
                          <a:latin typeface="+mn-lt"/>
                        </a:rPr>
                        <a:t>4.8.48</a:t>
                      </a:r>
                      <a:endParaRPr lang="zh-CN" altLang="en-US" sz="1200" dirty="0">
                        <a:latin typeface="+mn-lt"/>
                      </a:endParaRPr>
                    </a:p>
                  </a:txBody>
                  <a:tcPr marL="68580" marR="68580" marT="34290" marB="34290"/>
                </a:tc>
                <a:tc>
                  <a:txBody>
                    <a:bodyPr/>
                    <a:lstStyle/>
                    <a:p>
                      <a:r>
                        <a:rPr lang="en-US" altLang="zh-CN" sz="1200" dirty="0">
                          <a:latin typeface="+mn-lt"/>
                        </a:rPr>
                        <a:t>4.8.40</a:t>
                      </a:r>
                      <a:endParaRPr lang="zh-CN" altLang="en-US" sz="1200" dirty="0">
                        <a:latin typeface="+mn-lt"/>
                      </a:endParaRPr>
                    </a:p>
                  </a:txBody>
                  <a:tcPr marL="68580" marR="68580" marT="34290" marB="34290"/>
                </a:tc>
                <a:tc>
                  <a:txBody>
                    <a:bodyPr/>
                    <a:lstStyle/>
                    <a:p>
                      <a:r>
                        <a:rPr lang="en-US" altLang="zh-CN" sz="1200" dirty="0">
                          <a:latin typeface="+mn-lt"/>
                        </a:rPr>
                        <a:t>4.8.40</a:t>
                      </a:r>
                      <a:endParaRPr lang="zh-CN" altLang="en-US" sz="1200" dirty="0">
                        <a:latin typeface="+mn-lt"/>
                      </a:endParaRPr>
                    </a:p>
                  </a:txBody>
                  <a:tcPr marL="68580" marR="68580" marT="34290" marB="34290"/>
                </a:tc>
                <a:tc>
                  <a:txBody>
                    <a:bodyPr/>
                    <a:lstStyle/>
                    <a:p>
                      <a:r>
                        <a:rPr lang="en-US" altLang="zh-CN" sz="1200" dirty="0">
                          <a:latin typeface="+mn-lt"/>
                        </a:rPr>
                        <a:t>4.8.40</a:t>
                      </a:r>
                      <a:endParaRPr lang="zh-CN" altLang="en-US" sz="1200" dirty="0">
                        <a:latin typeface="+mn-lt"/>
                      </a:endParaRPr>
                    </a:p>
                  </a:txBody>
                  <a:tcPr marL="68580" marR="68580" marT="34290" marB="34290"/>
                </a:tc>
                <a:extLst>
                  <a:ext uri="{0D108BD9-81ED-4DB2-BD59-A6C34878D82A}">
                    <a16:rowId xmlns:a16="http://schemas.microsoft.com/office/drawing/2014/main" val="10001"/>
                  </a:ext>
                </a:extLst>
              </a:tr>
              <a:tr h="251460">
                <a:tc>
                  <a:txBody>
                    <a:bodyPr/>
                    <a:lstStyle/>
                    <a:p>
                      <a:pPr algn="r"/>
                      <a:r>
                        <a:rPr lang="en-US" altLang="zh-CN" sz="1200" dirty="0">
                          <a:latin typeface="+mn-lt"/>
                        </a:rPr>
                        <a:t>Usage</a:t>
                      </a:r>
                      <a:endParaRPr lang="zh-CN" altLang="en-US" sz="1200" dirty="0">
                        <a:latin typeface="+mn-lt"/>
                      </a:endParaRPr>
                    </a:p>
                  </a:txBody>
                  <a:tcPr marL="68580" marR="68580" marT="34290" marB="34290"/>
                </a:tc>
                <a:tc>
                  <a:txBody>
                    <a:bodyPr/>
                    <a:lstStyle/>
                    <a:p>
                      <a:r>
                        <a:rPr lang="en-US" altLang="zh-CN" sz="1200" dirty="0">
                          <a:latin typeface="+mn-lt"/>
                        </a:rPr>
                        <a:t>14.55/35.72(PB)</a:t>
                      </a:r>
                      <a:endParaRPr lang="zh-CN" altLang="en-US" sz="1200" dirty="0">
                        <a:latin typeface="+mn-lt"/>
                      </a:endParaRPr>
                    </a:p>
                  </a:txBody>
                  <a:tcPr marL="68580" marR="68580" marT="34290" marB="34290"/>
                </a:tc>
                <a:tc>
                  <a:txBody>
                    <a:bodyPr/>
                    <a:lstStyle/>
                    <a:p>
                      <a:r>
                        <a:rPr lang="en-US" altLang="zh-CN" sz="1200" dirty="0">
                          <a:latin typeface="+mn-lt"/>
                        </a:rPr>
                        <a:t>2.89/4.37(PB)</a:t>
                      </a:r>
                      <a:endParaRPr lang="zh-CN" altLang="en-US" sz="1200" dirty="0">
                        <a:latin typeface="+mn-lt"/>
                      </a:endParaRPr>
                    </a:p>
                  </a:txBody>
                  <a:tcPr marL="68580" marR="68580" marT="34290" marB="34290"/>
                </a:tc>
                <a:tc>
                  <a:txBody>
                    <a:bodyPr/>
                    <a:lstStyle/>
                    <a:p>
                      <a:r>
                        <a:rPr lang="en-US" altLang="zh-CN" sz="1200" dirty="0">
                          <a:latin typeface="+mn-lt"/>
                        </a:rPr>
                        <a:t>128/200(TB)</a:t>
                      </a:r>
                      <a:endParaRPr lang="zh-CN" altLang="en-US" sz="1200" dirty="0">
                        <a:latin typeface="+mn-lt"/>
                      </a:endParaRPr>
                    </a:p>
                  </a:txBody>
                  <a:tcPr marL="68580" marR="68580" marT="34290" marB="34290"/>
                </a:tc>
                <a:tc>
                  <a:txBody>
                    <a:bodyPr/>
                    <a:lstStyle/>
                    <a:p>
                      <a:r>
                        <a:rPr lang="en-US" altLang="zh-CN" sz="1200" dirty="0">
                          <a:latin typeface="+mn-lt"/>
                        </a:rPr>
                        <a:t>565/806(TB)</a:t>
                      </a:r>
                      <a:endParaRPr lang="zh-CN" altLang="en-US" sz="1200" dirty="0">
                        <a:latin typeface="+mn-lt"/>
                      </a:endParaRPr>
                    </a:p>
                  </a:txBody>
                  <a:tcPr marL="68580" marR="68580" marT="34290" marB="34290"/>
                </a:tc>
                <a:tc>
                  <a:txBody>
                    <a:bodyPr/>
                    <a:lstStyle/>
                    <a:p>
                      <a:r>
                        <a:rPr lang="en-US" altLang="zh-CN" sz="1200" dirty="0">
                          <a:latin typeface="+mn-lt"/>
                        </a:rPr>
                        <a:t>1.1/2.94(PB)</a:t>
                      </a:r>
                      <a:endParaRPr lang="zh-CN" altLang="en-US" sz="1200" dirty="0">
                        <a:latin typeface="+mn-lt"/>
                      </a:endParaRPr>
                    </a:p>
                  </a:txBody>
                  <a:tcPr marL="68580" marR="68580" marT="34290" marB="34290"/>
                </a:tc>
                <a:extLst>
                  <a:ext uri="{0D108BD9-81ED-4DB2-BD59-A6C34878D82A}">
                    <a16:rowId xmlns:a16="http://schemas.microsoft.com/office/drawing/2014/main" val="10002"/>
                  </a:ext>
                </a:extLst>
              </a:tr>
              <a:tr h="251460">
                <a:tc>
                  <a:txBody>
                    <a:bodyPr/>
                    <a:lstStyle/>
                    <a:p>
                      <a:pPr algn="r"/>
                      <a:r>
                        <a:rPr lang="en-US" altLang="zh-CN" sz="1200" dirty="0">
                          <a:latin typeface="+mn-lt"/>
                        </a:rPr>
                        <a:t># </a:t>
                      </a:r>
                      <a:r>
                        <a:rPr lang="en-US" altLang="zh-CN" sz="1200" dirty="0" err="1">
                          <a:latin typeface="+mn-lt"/>
                        </a:rPr>
                        <a:t>fst</a:t>
                      </a:r>
                      <a:endParaRPr lang="zh-CN" altLang="en-US" sz="1200" dirty="0">
                        <a:latin typeface="+mn-lt"/>
                      </a:endParaRPr>
                    </a:p>
                  </a:txBody>
                  <a:tcPr marL="68580" marR="68580" marT="34290" marB="34290"/>
                </a:tc>
                <a:tc>
                  <a:txBody>
                    <a:bodyPr/>
                    <a:lstStyle/>
                    <a:p>
                      <a:r>
                        <a:rPr lang="en-US" altLang="zh-CN" sz="1200" dirty="0">
                          <a:latin typeface="+mn-lt"/>
                        </a:rPr>
                        <a:t>81</a:t>
                      </a:r>
                      <a:endParaRPr lang="zh-CN" altLang="en-US" sz="1200" dirty="0">
                        <a:latin typeface="+mn-lt"/>
                      </a:endParaRPr>
                    </a:p>
                  </a:txBody>
                  <a:tcPr marL="68580" marR="68580" marT="34290" marB="34290"/>
                </a:tc>
                <a:tc>
                  <a:txBody>
                    <a:bodyPr/>
                    <a:lstStyle/>
                    <a:p>
                      <a:r>
                        <a:rPr lang="en-US" altLang="zh-CN" sz="1200" dirty="0">
                          <a:latin typeface="+mn-lt"/>
                        </a:rPr>
                        <a:t>12</a:t>
                      </a:r>
                      <a:endParaRPr lang="zh-CN" altLang="en-US" sz="1200" dirty="0">
                        <a:latin typeface="+mn-lt"/>
                      </a:endParaRPr>
                    </a:p>
                  </a:txBody>
                  <a:tcPr marL="68580" marR="68580" marT="34290" marB="34290"/>
                </a:tc>
                <a:tc>
                  <a:txBody>
                    <a:bodyPr/>
                    <a:lstStyle/>
                    <a:p>
                      <a:r>
                        <a:rPr lang="en-US" altLang="zh-CN" sz="1200" dirty="0">
                          <a:latin typeface="+mn-lt"/>
                        </a:rPr>
                        <a:t>5</a:t>
                      </a:r>
                      <a:endParaRPr lang="zh-CN" altLang="en-US" sz="1200" dirty="0">
                        <a:latin typeface="+mn-lt"/>
                      </a:endParaRPr>
                    </a:p>
                  </a:txBody>
                  <a:tcPr marL="68580" marR="68580" marT="34290" marB="34290"/>
                </a:tc>
                <a:tc>
                  <a:txBody>
                    <a:bodyPr/>
                    <a:lstStyle/>
                    <a:p>
                      <a:r>
                        <a:rPr lang="en-US" altLang="zh-CN" sz="1200" dirty="0">
                          <a:latin typeface="+mn-lt"/>
                        </a:rPr>
                        <a:t>2</a:t>
                      </a:r>
                      <a:endParaRPr lang="zh-CN" altLang="en-US" sz="1200" dirty="0">
                        <a:latin typeface="+mn-lt"/>
                      </a:endParaRPr>
                    </a:p>
                  </a:txBody>
                  <a:tcPr marL="68580" marR="68580" marT="34290" marB="34290"/>
                </a:tc>
                <a:tc>
                  <a:txBody>
                    <a:bodyPr/>
                    <a:lstStyle/>
                    <a:p>
                      <a:r>
                        <a:rPr lang="en-US" altLang="zh-CN" sz="1200" dirty="0">
                          <a:latin typeface="+mn-lt"/>
                        </a:rPr>
                        <a:t>8</a:t>
                      </a:r>
                      <a:endParaRPr lang="zh-CN" altLang="en-US" sz="1200" dirty="0">
                        <a:latin typeface="+mn-lt"/>
                      </a:endParaRPr>
                    </a:p>
                  </a:txBody>
                  <a:tcPr marL="68580" marR="68580" marT="34290" marB="34290"/>
                </a:tc>
                <a:extLst>
                  <a:ext uri="{0D108BD9-81ED-4DB2-BD59-A6C34878D82A}">
                    <a16:rowId xmlns:a16="http://schemas.microsoft.com/office/drawing/2014/main" val="10003"/>
                  </a:ext>
                </a:extLst>
              </a:tr>
            </a:tbl>
          </a:graphicData>
        </a:graphic>
      </p:graphicFrame>
      <p:pic>
        <p:nvPicPr>
          <p:cNvPr id="6" name="图片 5"/>
          <p:cNvPicPr>
            <a:picLocks noChangeAspect="1"/>
          </p:cNvPicPr>
          <p:nvPr/>
        </p:nvPicPr>
        <p:blipFill>
          <a:blip r:embed="rId3"/>
          <a:stretch>
            <a:fillRect/>
          </a:stretch>
        </p:blipFill>
        <p:spPr>
          <a:xfrm>
            <a:off x="848648" y="4498360"/>
            <a:ext cx="3420284" cy="1543668"/>
          </a:xfrm>
          <a:prstGeom prst="rect">
            <a:avLst/>
          </a:prstGeom>
        </p:spPr>
      </p:pic>
      <p:pic>
        <p:nvPicPr>
          <p:cNvPr id="7" name="图片 6"/>
          <p:cNvPicPr>
            <a:picLocks noChangeAspect="1"/>
          </p:cNvPicPr>
          <p:nvPr/>
        </p:nvPicPr>
        <p:blipFill>
          <a:blip r:embed="rId4"/>
          <a:stretch>
            <a:fillRect/>
          </a:stretch>
        </p:blipFill>
        <p:spPr>
          <a:xfrm>
            <a:off x="4369031" y="4498360"/>
            <a:ext cx="3369368" cy="152479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9810" y="2056505"/>
            <a:ext cx="2353799" cy="1082927"/>
          </a:xfrm>
          <a:prstGeom prst="rect">
            <a:avLst/>
          </a:prstGeom>
        </p:spPr>
      </p:pic>
      <p:cxnSp>
        <p:nvCxnSpPr>
          <p:cNvPr id="10" name="直接连接符 9"/>
          <p:cNvCxnSpPr/>
          <p:nvPr/>
        </p:nvCxnSpPr>
        <p:spPr>
          <a:xfrm>
            <a:off x="6748895" y="2204085"/>
            <a:ext cx="336666" cy="31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线形标注 1 11"/>
          <p:cNvSpPr/>
          <p:nvPr/>
        </p:nvSpPr>
        <p:spPr>
          <a:xfrm>
            <a:off x="7085561" y="1777189"/>
            <a:ext cx="1558692" cy="226031"/>
          </a:xfrm>
          <a:prstGeom prst="borderCallout1">
            <a:avLst>
              <a:gd name="adj1" fmla="val 35910"/>
              <a:gd name="adj2" fmla="val -1708"/>
              <a:gd name="adj3" fmla="val 150433"/>
              <a:gd name="adj4" fmla="val -1447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rgbClr val="C00000"/>
                </a:solidFill>
              </a:rPr>
              <a:t>Peak Read Performance</a:t>
            </a:r>
            <a:endParaRPr lang="zh-CN" altLang="en-US" sz="1050" dirty="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4635" y="304800"/>
            <a:ext cx="8859520" cy="685800"/>
          </a:xfrm>
        </p:spPr>
        <p:txBody>
          <a:bodyPr/>
          <a:lstStyle/>
          <a:p>
            <a:r>
              <a:rPr lang="en-US" altLang="zh-CN" sz="3600" dirty="0"/>
              <a:t>Tape Storage: CASTOR and EOSCTA</a:t>
            </a:r>
          </a:p>
        </p:txBody>
      </p:sp>
      <p:sp>
        <p:nvSpPr>
          <p:cNvPr id="3" name="内容占位符 2"/>
          <p:cNvSpPr>
            <a:spLocks noGrp="1"/>
          </p:cNvSpPr>
          <p:nvPr>
            <p:ph idx="1"/>
          </p:nvPr>
        </p:nvSpPr>
        <p:spPr>
          <a:xfrm>
            <a:off x="76200" y="1332230"/>
            <a:ext cx="8839200" cy="4640580"/>
          </a:xfrm>
        </p:spPr>
        <p:txBody>
          <a:bodyPr>
            <a:normAutofit fontScale="67500" lnSpcReduction="20000"/>
          </a:bodyPr>
          <a:lstStyle/>
          <a:p>
            <a:r>
              <a:rPr lang="en-US" altLang="zh-CN" dirty="0"/>
              <a:t>During 6 months, </a:t>
            </a:r>
            <a:r>
              <a:rPr lang="en-US" altLang="zh-CN" dirty="0">
                <a:solidFill>
                  <a:srgbClr val="FF0000"/>
                </a:solidFill>
              </a:rPr>
              <a:t>1.92 PB </a:t>
            </a:r>
            <a:r>
              <a:rPr lang="en-US" altLang="zh-CN" dirty="0"/>
              <a:t>raw data saved in CASTOR (2 copies).</a:t>
            </a:r>
          </a:p>
          <a:p>
            <a:r>
              <a:rPr lang="en-US" altLang="zh-CN" dirty="0"/>
              <a:t>Performance evaluation of EOSCTA </a:t>
            </a:r>
          </a:p>
          <a:p>
            <a:pPr lvl="1"/>
            <a:r>
              <a:rPr lang="en-US" altLang="zh-CN" dirty="0"/>
              <a:t>Configuration</a:t>
            </a:r>
          </a:p>
          <a:p>
            <a:pPr lvl="2"/>
            <a:r>
              <a:rPr lang="en-US" altLang="zh-CN" dirty="0"/>
              <a:t>1 tape server with 4 LTO7 drives</a:t>
            </a:r>
          </a:p>
          <a:p>
            <a:pPr lvl="2"/>
            <a:r>
              <a:rPr lang="en-US" altLang="zh-CN" dirty="0"/>
              <a:t>2 </a:t>
            </a:r>
            <a:r>
              <a:rPr lang="en-US" altLang="zh-CN" dirty="0" err="1"/>
              <a:t>eos</a:t>
            </a:r>
            <a:r>
              <a:rPr lang="en-US" altLang="zh-CN" dirty="0"/>
              <a:t> nodes with 25Gb/s NIC  and 12 HDDs </a:t>
            </a:r>
          </a:p>
          <a:p>
            <a:pPr lvl="2"/>
            <a:r>
              <a:rPr lang="en-US" altLang="zh-CN" dirty="0"/>
              <a:t>CTA 4.2.1 + EOS 4.8.45 + </a:t>
            </a:r>
            <a:r>
              <a:rPr lang="en-US" altLang="zh-CN" dirty="0" err="1"/>
              <a:t>Ceph</a:t>
            </a:r>
            <a:r>
              <a:rPr lang="en-US" altLang="zh-CN" dirty="0"/>
              <a:t> 14.2.20 + PostgreSQL 9.6</a:t>
            </a:r>
          </a:p>
          <a:p>
            <a:pPr lvl="1"/>
            <a:r>
              <a:rPr lang="en-US" altLang="zh-CN" dirty="0"/>
              <a:t>Archive &amp; Retrieve</a:t>
            </a:r>
          </a:p>
          <a:p>
            <a:pPr lvl="2"/>
            <a:r>
              <a:rPr lang="en-US" altLang="zh-CN" dirty="0"/>
              <a:t>18k files up to 13 TB in total</a:t>
            </a:r>
          </a:p>
          <a:p>
            <a:pPr lvl="2"/>
            <a:r>
              <a:rPr lang="en-US" altLang="zh-CN" dirty="0"/>
              <a:t>Archive speed up to </a:t>
            </a:r>
            <a:r>
              <a:rPr lang="en-US" altLang="zh-CN" dirty="0">
                <a:solidFill>
                  <a:srgbClr val="FF0000"/>
                </a:solidFill>
              </a:rPr>
              <a:t>1.2 GB/s</a:t>
            </a:r>
            <a:r>
              <a:rPr lang="en-US" altLang="zh-CN" dirty="0"/>
              <a:t>, Retrieve speed up to </a:t>
            </a:r>
            <a:r>
              <a:rPr lang="en-US" altLang="zh-CN" dirty="0">
                <a:solidFill>
                  <a:srgbClr val="FF0000"/>
                </a:solidFill>
              </a:rPr>
              <a:t>0.8 GB/s</a:t>
            </a:r>
            <a:endParaRPr lang="en-US" altLang="zh-CN" dirty="0"/>
          </a:p>
          <a:p>
            <a:r>
              <a:rPr lang="en-US" altLang="zh-CN" dirty="0"/>
              <a:t>Migration Plan </a:t>
            </a:r>
          </a:p>
          <a:p>
            <a:pPr lvl="1"/>
            <a:r>
              <a:rPr lang="en-US" altLang="zh-CN" dirty="0"/>
              <a:t>New data archived to EOSCTA for LHAASO &amp; BESIII </a:t>
            </a:r>
            <a:br>
              <a:rPr lang="en-US" altLang="zh-CN" dirty="0"/>
            </a:br>
            <a:r>
              <a:rPr lang="en-US" altLang="zh-CN" dirty="0"/>
              <a:t>this year </a:t>
            </a:r>
          </a:p>
          <a:p>
            <a:pPr lvl="1"/>
            <a:r>
              <a:rPr lang="en-US" altLang="zh-CN" dirty="0"/>
              <a:t>Data migration from CASTOR1.7 to EOSCTA will be started</a:t>
            </a:r>
            <a:br>
              <a:rPr lang="en-US" altLang="zh-CN" dirty="0"/>
            </a:br>
            <a:r>
              <a:rPr lang="en-US" altLang="zh-CN" dirty="0"/>
              <a:t> at early 2022 </a:t>
            </a:r>
          </a:p>
          <a:p>
            <a:pPr lvl="2"/>
            <a:r>
              <a:rPr lang="en-US" altLang="zh-CN" dirty="0"/>
              <a:t>BESIII:  3.18 PB data 2.6M files will be migrated, </a:t>
            </a:r>
            <a:br>
              <a:rPr lang="en-US" altLang="zh-CN" dirty="0"/>
            </a:br>
            <a:r>
              <a:rPr lang="en-US" altLang="zh-CN" dirty="0"/>
              <a:t>LHAASO: 5.0PB data  6.39M files will be migrated.</a:t>
            </a:r>
          </a:p>
          <a:p>
            <a:pPr lvl="2"/>
            <a:r>
              <a:rPr lang="en-US" altLang="zh-CN" dirty="0"/>
              <a:t>all the LTO 4 tapes will be upgraded to LTO 7 tapes simultaneously.</a:t>
            </a:r>
          </a:p>
        </p:txBody>
      </p:sp>
      <p:pic>
        <p:nvPicPr>
          <p:cNvPr id="7" name="图片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01408" y="1643435"/>
            <a:ext cx="3716536" cy="2145787"/>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544" y="3912446"/>
            <a:ext cx="2135600" cy="106637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5473" y="5248090"/>
            <a:ext cx="2135600" cy="106637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HEPSCC</a:t>
            </a:r>
            <a:endParaRPr lang="zh-CN" altLang="en-US" sz="3600" dirty="0"/>
          </a:p>
        </p:txBody>
      </p:sp>
      <p:sp>
        <p:nvSpPr>
          <p:cNvPr id="3" name="内容占位符 2"/>
          <p:cNvSpPr>
            <a:spLocks noGrp="1"/>
          </p:cNvSpPr>
          <p:nvPr>
            <p:ph idx="1"/>
          </p:nvPr>
        </p:nvSpPr>
        <p:spPr>
          <a:xfrm>
            <a:off x="225289" y="990600"/>
            <a:ext cx="8335617" cy="5077460"/>
          </a:xfrm>
        </p:spPr>
        <p:txBody>
          <a:bodyPr>
            <a:normAutofit fontScale="97500"/>
          </a:bodyPr>
          <a:lstStyle/>
          <a:p>
            <a:r>
              <a:rPr lang="en-US" altLang="zh-CN" sz="2000" dirty="0"/>
              <a:t>High Energy Photon Source (HEPS), will be in production in 2025;</a:t>
            </a:r>
          </a:p>
          <a:p>
            <a:r>
              <a:rPr lang="en-US" altLang="zh-CN" sz="2000" dirty="0"/>
              <a:t>Computing &amp; Communication system (HEPSCC)</a:t>
            </a:r>
          </a:p>
          <a:p>
            <a:pPr lvl="1"/>
            <a:r>
              <a:rPr lang="en-US" altLang="zh-CN" sz="1400" dirty="0"/>
              <a:t>Network, Computing, Storage, Data analysis framework,  Data management, Database &amp; Public Service , Monitoring,  Security.</a:t>
            </a:r>
          </a:p>
          <a:p>
            <a:r>
              <a:rPr lang="en-US" altLang="zh-CN" sz="2000" dirty="0"/>
              <a:t>Progress of R&amp;D for HEPSCC system</a:t>
            </a:r>
          </a:p>
          <a:p>
            <a:pPr lvl="1"/>
            <a:r>
              <a:rPr lang="en-US" altLang="zh-CN" sz="1400" dirty="0"/>
              <a:t>Computing</a:t>
            </a:r>
          </a:p>
          <a:p>
            <a:pPr lvl="2">
              <a:buFont typeface="Wingdings" panose="05000000000000000000" pitchFamily="2" charset="2"/>
              <a:buChar char="ü"/>
            </a:pPr>
            <a:r>
              <a:rPr lang="en-US" altLang="zh-CN" sz="1100" dirty="0"/>
              <a:t>Docker+K8S+JupyterHub, supporting multi-core CPU and GPU.</a:t>
            </a:r>
          </a:p>
          <a:p>
            <a:pPr lvl="2">
              <a:buFont typeface="Wingdings" panose="05000000000000000000" pitchFamily="2" charset="2"/>
              <a:buChar char="ü"/>
            </a:pPr>
            <a:r>
              <a:rPr lang="en-US" altLang="zh-CN" sz="1100" dirty="0"/>
              <a:t>Integrate with data analysis framework, deploy docker image.</a:t>
            </a:r>
          </a:p>
          <a:p>
            <a:pPr lvl="1"/>
            <a:r>
              <a:rPr lang="en-US" altLang="zh-CN" sz="1400" dirty="0"/>
              <a:t>Data management system</a:t>
            </a:r>
          </a:p>
          <a:p>
            <a:pPr lvl="2">
              <a:buFont typeface="Wingdings" panose="05000000000000000000" pitchFamily="2" charset="2"/>
              <a:buChar char="ü"/>
            </a:pPr>
            <a:r>
              <a:rPr lang="en-US" altLang="zh-CN" sz="1100" dirty="0"/>
              <a:t>Metadata catalogue: API server + MongoDB.</a:t>
            </a:r>
          </a:p>
          <a:p>
            <a:pPr lvl="2">
              <a:buFont typeface="Wingdings" panose="05000000000000000000" pitchFamily="2" charset="2"/>
              <a:buChar char="ü"/>
            </a:pPr>
            <a:r>
              <a:rPr lang="en-US" altLang="zh-CN" sz="1100" dirty="0"/>
              <a:t>Data transfer: full path data transfer with ACLs of files </a:t>
            </a:r>
          </a:p>
          <a:p>
            <a:pPr marL="914400" lvl="2" indent="0">
              <a:buFont typeface="Wingdings" panose="05000000000000000000" pitchFamily="2" charset="2"/>
              <a:buNone/>
            </a:pPr>
            <a:r>
              <a:rPr lang="en-US" altLang="zh-CN" sz="1100" dirty="0"/>
              <a:t>   and folders.</a:t>
            </a:r>
          </a:p>
          <a:p>
            <a:pPr lvl="1"/>
            <a:r>
              <a:rPr lang="en-US" altLang="zh-CN" sz="1400" dirty="0"/>
              <a:t>Data analysis framework</a:t>
            </a:r>
          </a:p>
          <a:p>
            <a:pPr lvl="2">
              <a:buFont typeface="Wingdings" panose="05000000000000000000" pitchFamily="2" charset="2"/>
              <a:buChar char="ü"/>
            </a:pPr>
            <a:r>
              <a:rPr lang="en-US" altLang="zh-CN" sz="1100" dirty="0"/>
              <a:t>Develop IDE and user GUI base on </a:t>
            </a:r>
            <a:r>
              <a:rPr lang="en-US" altLang="zh-CN" sz="1100" dirty="0" err="1"/>
              <a:t>PyQt</a:t>
            </a:r>
            <a:r>
              <a:rPr lang="en-US" altLang="zh-CN" sz="1100" dirty="0"/>
              <a:t>.</a:t>
            </a:r>
          </a:p>
          <a:p>
            <a:pPr lvl="2">
              <a:buFont typeface="Wingdings" panose="05000000000000000000" pitchFamily="2" charset="2"/>
              <a:buChar char="ü"/>
            </a:pPr>
            <a:r>
              <a:rPr lang="en-US" altLang="zh-CN" sz="1100" dirty="0"/>
              <a:t>Integrate methods and algorithms: </a:t>
            </a:r>
            <a:r>
              <a:rPr lang="en-US" altLang="zh-CN" sz="1100" dirty="0" err="1"/>
              <a:t>Tomopy</a:t>
            </a:r>
            <a:r>
              <a:rPr lang="en-US" altLang="zh-CN" sz="1100" dirty="0"/>
              <a:t>, UFO, </a:t>
            </a:r>
            <a:r>
              <a:rPr lang="en-US" altLang="zh-CN" sz="1100" dirty="0" err="1"/>
              <a:t>pyFAI</a:t>
            </a:r>
            <a:r>
              <a:rPr lang="en-US" altLang="zh-CN" sz="1100" dirty="0"/>
              <a:t>.</a:t>
            </a:r>
          </a:p>
          <a:p>
            <a:pPr lvl="2">
              <a:buFont typeface="Wingdings" panose="05000000000000000000" pitchFamily="2" charset="2"/>
              <a:buChar char="ü"/>
            </a:pPr>
            <a:r>
              <a:rPr lang="en-US" altLang="zh-CN" sz="1100" dirty="0"/>
              <a:t>Provide data visualization and analysis based on </a:t>
            </a:r>
            <a:r>
              <a:rPr lang="en-US" altLang="zh-CN" sz="1100" dirty="0" err="1"/>
              <a:t>Jupyter</a:t>
            </a:r>
            <a:r>
              <a:rPr lang="en-US" altLang="zh-CN" sz="1100" dirty="0"/>
              <a:t> </a:t>
            </a:r>
            <a:br>
              <a:rPr lang="en-US" altLang="zh-CN" sz="1100" dirty="0"/>
            </a:br>
            <a:r>
              <a:rPr lang="en-US" altLang="zh-CN" sz="1100" dirty="0"/>
              <a:t>notebook Widget.</a:t>
            </a:r>
          </a:p>
        </p:txBody>
      </p:sp>
      <p:pic>
        <p:nvPicPr>
          <p:cNvPr id="5" name="图片 4"/>
          <p:cNvPicPr>
            <a:picLocks noChangeAspect="1"/>
          </p:cNvPicPr>
          <p:nvPr/>
        </p:nvPicPr>
        <p:blipFill>
          <a:blip r:embed="rId3"/>
          <a:stretch>
            <a:fillRect/>
          </a:stretch>
        </p:blipFill>
        <p:spPr>
          <a:xfrm>
            <a:off x="5814740" y="3429000"/>
            <a:ext cx="3354401" cy="1489027"/>
          </a:xfrm>
          <a:prstGeom prst="rect">
            <a:avLst/>
          </a:prstGeom>
        </p:spPr>
      </p:pic>
      <p:pic>
        <p:nvPicPr>
          <p:cNvPr id="6" name="图片 5"/>
          <p:cNvPicPr>
            <a:picLocks noChangeAspect="1"/>
          </p:cNvPicPr>
          <p:nvPr/>
        </p:nvPicPr>
        <p:blipFill>
          <a:blip r:embed="rId4"/>
          <a:stretch>
            <a:fillRect/>
          </a:stretch>
        </p:blipFill>
        <p:spPr>
          <a:xfrm>
            <a:off x="5844207" y="5251477"/>
            <a:ext cx="3295466" cy="15023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Conclusions</a:t>
            </a:r>
            <a:endParaRPr kumimoji="1" lang="zh-CN" altLang="en-US" dirty="0"/>
          </a:p>
        </p:txBody>
      </p:sp>
      <p:sp>
        <p:nvSpPr>
          <p:cNvPr id="3" name="内容占位符 2"/>
          <p:cNvSpPr>
            <a:spLocks noGrp="1"/>
          </p:cNvSpPr>
          <p:nvPr>
            <p:ph idx="1"/>
          </p:nvPr>
        </p:nvSpPr>
        <p:spPr/>
        <p:txBody>
          <a:bodyPr/>
          <a:lstStyle/>
          <a:p>
            <a:pPr>
              <a:spcBef>
                <a:spcPts val="1200"/>
              </a:spcBef>
            </a:pPr>
            <a:r>
              <a:rPr kumimoji="1" lang="en-US" altLang="zh-CN" sz="2400" b="0" dirty="0"/>
              <a:t>Computing system has been expanded in the last two years to accommodate more applications. </a:t>
            </a:r>
          </a:p>
          <a:p>
            <a:pPr>
              <a:spcBef>
                <a:spcPts val="1200"/>
              </a:spcBef>
            </a:pPr>
            <a:r>
              <a:rPr kumimoji="1" lang="en-US" altLang="zh-CN" sz="2400" b="0" dirty="0"/>
              <a:t>Big challenges for photo source: main focus of our work </a:t>
            </a:r>
          </a:p>
          <a:p>
            <a:pPr lvl="1">
              <a:spcBef>
                <a:spcPts val="1200"/>
              </a:spcBef>
            </a:pPr>
            <a:r>
              <a:rPr kumimoji="1" lang="en-US" altLang="zh-CN" sz="1800" b="0" dirty="0">
                <a:sym typeface="+mn-ea"/>
              </a:rPr>
              <a:t>R&amp;D for the new demands from future experiments and challenges.</a:t>
            </a:r>
            <a:endParaRPr kumimoji="1" lang="en-US" altLang="zh-CN" sz="1800" b="0" dirty="0"/>
          </a:p>
          <a:p>
            <a:pPr>
              <a:spcBef>
                <a:spcPts val="1200"/>
              </a:spcBef>
            </a:pPr>
            <a:r>
              <a:rPr kumimoji="1" lang="en-US" altLang="zh-CN" sz="2400" b="0" dirty="0"/>
              <a:t>Regional collaborations are important. </a:t>
            </a:r>
          </a:p>
          <a:p>
            <a:pPr marL="0" indent="0">
              <a:buNone/>
            </a:pPr>
            <a:endParaRPr kumimoji="1" lang="zh-CN" alt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09700" y="2736594"/>
            <a:ext cx="6324600" cy="685800"/>
          </a:xfrm>
        </p:spPr>
        <p:txBody>
          <a:bodyPr/>
          <a:lstStyle/>
          <a:p>
            <a:r>
              <a:rPr kumimoji="1" lang="en-US" altLang="zh-CN" dirty="0"/>
              <a:t>Thank you</a:t>
            </a:r>
            <a:endParaRPr kumimoji="1" lang="zh-CN" altLang="en-US" dirty="0"/>
          </a:p>
        </p:txBody>
      </p:sp>
      <p:sp>
        <p:nvSpPr>
          <p:cNvPr id="3" name="文本框 2"/>
          <p:cNvSpPr txBox="1"/>
          <p:nvPr/>
        </p:nvSpPr>
        <p:spPr>
          <a:xfrm>
            <a:off x="9908286" y="4829412"/>
            <a:ext cx="184666" cy="369332"/>
          </a:xfrm>
          <a:prstGeom prst="rect">
            <a:avLst/>
          </a:prstGeom>
          <a:noFill/>
        </p:spPr>
        <p:txBody>
          <a:bodyPr wrap="none" rtlCol="0">
            <a:spAutoFit/>
          </a:bodyPr>
          <a:lstStyle/>
          <a:p>
            <a:endParaRPr kumimoji="1"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bwMode="auto">
          <a:xfrm>
            <a:off x="202239" y="2250325"/>
            <a:ext cx="8802061" cy="1395672"/>
          </a:xfrm>
          <a:prstGeom prst="rect">
            <a:avLst/>
          </a:prstGeom>
          <a:solidFill>
            <a:srgbClr val="2194D7">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en-US" altLang="zh-CN" sz="1600" b="1" dirty="0">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a:p>
            <a:pPr algn="ctr" defTabSz="914400" fontAlgn="base">
              <a:spcBef>
                <a:spcPct val="0"/>
              </a:spcBef>
              <a:spcAft>
                <a:spcPct val="0"/>
              </a:spcAft>
            </a:pPr>
            <a:endParaRPr lang="en-US" altLang="zh-CN" sz="1600" dirty="0">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a:p>
            <a:pPr algn="ctr" defTabSz="914400" fontAlgn="base">
              <a:spcBef>
                <a:spcPct val="0"/>
              </a:spcBef>
              <a:spcAft>
                <a:spcPct val="0"/>
              </a:spcAft>
            </a:pPr>
            <a:endParaRPr lang="en-US" altLang="zh-CN" sz="1600" dirty="0">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a:p>
            <a:pPr algn="ctr" defTabSz="914400" fontAlgn="base">
              <a:spcBef>
                <a:spcPct val="0"/>
              </a:spcBef>
              <a:spcAft>
                <a:spcPct val="0"/>
              </a:spcAft>
            </a:pPr>
            <a:endParaRPr lang="en-US" altLang="zh-CN" sz="1600" dirty="0">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a:p>
            <a:pPr algn="ctr" defTabSz="914400" fontAlgn="base">
              <a:spcBef>
                <a:spcPct val="0"/>
              </a:spcBef>
              <a:spcAft>
                <a:spcPct val="0"/>
              </a:spcAft>
            </a:pPr>
            <a:r>
              <a:rPr lang="en-US" altLang="zh-CN" sz="1600" dirty="0">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rPr>
              <a:t>Neutrino experiments and CMB telescope  </a:t>
            </a:r>
            <a:endParaRPr lang="zh-CN" altLang="en-US" sz="1600" dirty="0">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p:txBody>
      </p:sp>
      <p:sp>
        <p:nvSpPr>
          <p:cNvPr id="41" name="矩形 40"/>
          <p:cNvSpPr/>
          <p:nvPr/>
        </p:nvSpPr>
        <p:spPr bwMode="auto">
          <a:xfrm>
            <a:off x="211820" y="3648424"/>
            <a:ext cx="8802061" cy="1395672"/>
          </a:xfrm>
          <a:prstGeom prst="rect">
            <a:avLst/>
          </a:prstGeom>
          <a:solidFill>
            <a:srgbClr val="2194D7">
              <a:alpha val="1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altLang="zh-CN" sz="1600" b="1" i="0" u="none" strike="noStrike" cap="none" normalizeH="0" baseline="0" dirty="0">
              <a:ln>
                <a:noFill/>
              </a:ln>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a:p>
            <a:pPr marL="0" marR="0" indent="0" algn="l" defTabSz="914400" rtl="0" eaLnBrk="1" fontAlgn="base" latinLnBrk="0" hangingPunct="1">
              <a:lnSpc>
                <a:spcPct val="100000"/>
              </a:lnSpc>
              <a:spcBef>
                <a:spcPct val="0"/>
              </a:spcBef>
              <a:spcAft>
                <a:spcPct val="0"/>
              </a:spcAft>
              <a:buClrTx/>
              <a:buSzTx/>
              <a:buFontTx/>
              <a:buNone/>
            </a:pPr>
            <a:endParaRPr lang="en-US" altLang="zh-CN" sz="1600" b="1" dirty="0">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a:p>
            <a:pPr marL="0" marR="0" indent="0" algn="l" defTabSz="914400" rtl="0" eaLnBrk="1" fontAlgn="base" latinLnBrk="0" hangingPunct="1">
              <a:lnSpc>
                <a:spcPct val="100000"/>
              </a:lnSpc>
              <a:spcBef>
                <a:spcPct val="0"/>
              </a:spcBef>
              <a:spcAft>
                <a:spcPct val="0"/>
              </a:spcAft>
              <a:buClrTx/>
              <a:buSzTx/>
              <a:buFontTx/>
              <a:buNone/>
            </a:pPr>
            <a:endParaRPr kumimoji="0" lang="en-US" altLang="zh-CN" sz="1600" b="1" i="0" u="none" strike="noStrike" cap="none" normalizeH="0" baseline="0" dirty="0">
              <a:ln>
                <a:noFill/>
              </a:ln>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a:p>
            <a:pPr marL="0" marR="0" indent="0" algn="l" defTabSz="914400" rtl="0" eaLnBrk="1" fontAlgn="base" latinLnBrk="0" hangingPunct="1">
              <a:lnSpc>
                <a:spcPct val="100000"/>
              </a:lnSpc>
              <a:spcBef>
                <a:spcPct val="0"/>
              </a:spcBef>
              <a:spcAft>
                <a:spcPct val="0"/>
              </a:spcAft>
              <a:buClrTx/>
              <a:buSzTx/>
              <a:buFontTx/>
              <a:buNone/>
            </a:pPr>
            <a:endParaRPr lang="en-US" altLang="zh-CN" sz="1600" b="1" dirty="0">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en-US" altLang="zh-CN" sz="1600" i="0" u="none" strike="noStrike" cap="none" normalizeH="0" baseline="0" dirty="0">
                <a:ln>
                  <a:noFill/>
                </a:ln>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rPr>
              <a:t>Cosmic ray and astrophysics experiments</a:t>
            </a:r>
            <a:endParaRPr kumimoji="0" lang="zh-CN" altLang="en-US" sz="1600" i="0" u="none" strike="noStrike" cap="none" normalizeH="0" baseline="0" dirty="0">
              <a:ln>
                <a:noFill/>
              </a:ln>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p:txBody>
      </p:sp>
      <p:sp>
        <p:nvSpPr>
          <p:cNvPr id="42" name="矩形 41"/>
          <p:cNvSpPr/>
          <p:nvPr/>
        </p:nvSpPr>
        <p:spPr bwMode="auto">
          <a:xfrm>
            <a:off x="202239" y="5050087"/>
            <a:ext cx="8802061" cy="1395672"/>
          </a:xfrm>
          <a:prstGeom prst="rect">
            <a:avLst/>
          </a:prstGeom>
          <a:solidFill>
            <a:srgbClr val="2194D7">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lang="en-US" altLang="zh-CN" sz="1600" b="1" dirty="0">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a:p>
            <a:pPr marL="0" marR="0" indent="0" algn="l" defTabSz="914400" rtl="0" eaLnBrk="1" fontAlgn="base" latinLnBrk="0" hangingPunct="1">
              <a:lnSpc>
                <a:spcPct val="100000"/>
              </a:lnSpc>
              <a:spcBef>
                <a:spcPct val="0"/>
              </a:spcBef>
              <a:spcAft>
                <a:spcPct val="0"/>
              </a:spcAft>
              <a:buClrTx/>
              <a:buSzTx/>
              <a:buFontTx/>
              <a:buNone/>
            </a:pPr>
            <a:endParaRPr kumimoji="0" lang="en-US" altLang="zh-CN" sz="1600" b="1" i="0" u="none" strike="noStrike" cap="none" normalizeH="0" baseline="0" dirty="0">
              <a:ln>
                <a:noFill/>
              </a:ln>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a:p>
            <a:pPr marL="0" marR="0" indent="0" algn="l" defTabSz="914400" rtl="0" eaLnBrk="1" fontAlgn="base" latinLnBrk="0" hangingPunct="1">
              <a:lnSpc>
                <a:spcPct val="100000"/>
              </a:lnSpc>
              <a:spcBef>
                <a:spcPct val="0"/>
              </a:spcBef>
              <a:spcAft>
                <a:spcPct val="0"/>
              </a:spcAft>
              <a:buClrTx/>
              <a:buSzTx/>
              <a:buFontTx/>
              <a:buNone/>
            </a:pPr>
            <a:endParaRPr lang="en-US" altLang="zh-CN" sz="1600" b="1" dirty="0">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a:p>
            <a:pPr marL="0" marR="0" indent="0" algn="l" defTabSz="914400" rtl="0" eaLnBrk="1" fontAlgn="base" latinLnBrk="0" hangingPunct="1">
              <a:lnSpc>
                <a:spcPct val="100000"/>
              </a:lnSpc>
              <a:spcBef>
                <a:spcPct val="0"/>
              </a:spcBef>
              <a:spcAft>
                <a:spcPct val="0"/>
              </a:spcAft>
              <a:buClrTx/>
              <a:buSzTx/>
              <a:buFontTx/>
              <a:buNone/>
            </a:pPr>
            <a:endParaRPr kumimoji="0" lang="en-US" altLang="zh-CN" sz="1600" b="1" i="0" u="none" strike="noStrike" cap="none" normalizeH="0" baseline="0" dirty="0">
              <a:ln>
                <a:noFill/>
              </a:ln>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a:p>
            <a:pPr marL="0" marR="0" indent="0" algn="ctr" defTabSz="914400" rtl="0" eaLnBrk="1" fontAlgn="base" latinLnBrk="0" hangingPunct="1">
              <a:lnSpc>
                <a:spcPct val="100000"/>
              </a:lnSpc>
              <a:spcBef>
                <a:spcPct val="0"/>
              </a:spcBef>
              <a:spcAft>
                <a:spcPct val="0"/>
              </a:spcAft>
              <a:buClrTx/>
              <a:buSzTx/>
              <a:buFontTx/>
              <a:buNone/>
            </a:pPr>
            <a:r>
              <a:rPr lang="en-US" altLang="zh-CN" sz="1600" dirty="0">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rPr>
              <a:t>Neutron Source and Synchrotron Radiation Facilities</a:t>
            </a:r>
            <a:endParaRPr kumimoji="0" lang="en-US" altLang="zh-CN" sz="1600" i="0" u="none" strike="noStrike" cap="none" normalizeH="0" baseline="0" dirty="0">
              <a:ln>
                <a:noFill/>
              </a:ln>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p:txBody>
      </p:sp>
      <p:sp>
        <p:nvSpPr>
          <p:cNvPr id="5" name="矩形 4"/>
          <p:cNvSpPr/>
          <p:nvPr/>
        </p:nvSpPr>
        <p:spPr bwMode="auto">
          <a:xfrm>
            <a:off x="202239" y="865828"/>
            <a:ext cx="8802061" cy="1395672"/>
          </a:xfrm>
          <a:prstGeom prst="rect">
            <a:avLst/>
          </a:prstGeom>
          <a:solidFill>
            <a:srgbClr val="2194D7">
              <a:alpha val="1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a:ln>
                  <a:noFill/>
                </a:ln>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rPr>
              <a:t> </a:t>
            </a:r>
          </a:p>
          <a:p>
            <a:pPr marL="0" marR="0" indent="0" algn="ctr" defTabSz="914400" rtl="0" eaLnBrk="1" fontAlgn="base" latinLnBrk="0" hangingPunct="1">
              <a:lnSpc>
                <a:spcPct val="100000"/>
              </a:lnSpc>
              <a:spcBef>
                <a:spcPct val="0"/>
              </a:spcBef>
              <a:spcAft>
                <a:spcPct val="0"/>
              </a:spcAft>
              <a:buClrTx/>
              <a:buSzTx/>
              <a:buFontTx/>
              <a:buNone/>
            </a:pPr>
            <a:endParaRPr lang="en-US" altLang="zh-CN" sz="1600" b="1" dirty="0">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a:p>
            <a:pPr marL="0" marR="0" indent="0" algn="ctr" defTabSz="914400" rtl="0" eaLnBrk="1" fontAlgn="base" latinLnBrk="0" hangingPunct="1">
              <a:lnSpc>
                <a:spcPct val="100000"/>
              </a:lnSpc>
              <a:spcBef>
                <a:spcPct val="0"/>
              </a:spcBef>
              <a:spcAft>
                <a:spcPct val="0"/>
              </a:spcAft>
              <a:buClrTx/>
              <a:buSzTx/>
              <a:buFontTx/>
              <a:buNone/>
            </a:pPr>
            <a:endParaRPr lang="en-US" altLang="zh-CN" sz="1600" dirty="0">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a:p>
            <a:pPr marL="0" marR="0" indent="0" algn="ctr" defTabSz="914400" rtl="0" eaLnBrk="1" fontAlgn="base" latinLnBrk="0" hangingPunct="1">
              <a:lnSpc>
                <a:spcPct val="100000"/>
              </a:lnSpc>
              <a:spcBef>
                <a:spcPct val="0"/>
              </a:spcBef>
              <a:spcAft>
                <a:spcPct val="0"/>
              </a:spcAft>
              <a:buClrTx/>
              <a:buSzTx/>
              <a:buFontTx/>
              <a:buNone/>
            </a:pPr>
            <a:endParaRPr lang="en-US" altLang="zh-CN" sz="1600" dirty="0">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a:p>
            <a:pPr marL="0" marR="0" indent="0" algn="ctr" defTabSz="914400" rtl="0" eaLnBrk="1" fontAlgn="base" latinLnBrk="0" hangingPunct="1">
              <a:lnSpc>
                <a:spcPct val="100000"/>
              </a:lnSpc>
              <a:spcBef>
                <a:spcPct val="0"/>
              </a:spcBef>
              <a:spcAft>
                <a:spcPct val="0"/>
              </a:spcAft>
              <a:buClrTx/>
              <a:buSzTx/>
              <a:buFontTx/>
              <a:buNone/>
            </a:pPr>
            <a:r>
              <a:rPr lang="en-US" altLang="zh-CN" sz="1600" dirty="0">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rPr>
              <a:t>Accelerator based particle physics </a:t>
            </a:r>
            <a:endParaRPr kumimoji="0" lang="zh-CN" altLang="en-US" sz="1400" i="0" u="none" strike="noStrike" cap="none" normalizeH="0" baseline="0" dirty="0">
              <a:ln>
                <a:noFill/>
              </a:ln>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p:txBody>
      </p:sp>
      <p:sp>
        <p:nvSpPr>
          <p:cNvPr id="23" name="Rectangle 2"/>
          <p:cNvSpPr txBox="1">
            <a:spLocks noChangeArrowheads="1"/>
          </p:cNvSpPr>
          <p:nvPr/>
        </p:nvSpPr>
        <p:spPr bwMode="auto">
          <a:xfrm>
            <a:off x="1295400" y="184550"/>
            <a:ext cx="6324600" cy="685800"/>
          </a:xfrm>
          <a:prstGeom prst="rect">
            <a:avLst/>
          </a:prstGeom>
          <a:no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panose="030F0702030302020204" charset="0"/>
                <a:ea typeface="幼圆" panose="02010509060101010101" charset="-122"/>
                <a:cs typeface="幼圆" panose="02010509060101010101" charset="-122"/>
              </a:defRPr>
            </a:lvl2pPr>
            <a:lvl3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panose="030F0702030302020204" charset="0"/>
                <a:ea typeface="幼圆" panose="02010509060101010101" charset="-122"/>
                <a:cs typeface="幼圆" panose="02010509060101010101" charset="-122"/>
              </a:defRPr>
            </a:lvl3pPr>
            <a:lvl4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panose="030F0702030302020204" charset="0"/>
                <a:ea typeface="幼圆" panose="02010509060101010101" charset="-122"/>
                <a:cs typeface="幼圆" panose="02010509060101010101" charset="-122"/>
              </a:defRPr>
            </a:lvl4pPr>
            <a:lvl5pPr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panose="030F0702030302020204" charset="0"/>
                <a:ea typeface="幼圆" panose="02010509060101010101" charset="-122"/>
                <a:cs typeface="幼圆" panose="02010509060101010101" charset="-122"/>
              </a:defRPr>
            </a:lvl5pPr>
            <a:lvl6pPr marL="457200"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panose="030F0702030302020204" charset="0"/>
                <a:ea typeface="幼圆" panose="02010509060101010101" charset="-122"/>
                <a:cs typeface="幼圆" panose="02010509060101010101" charset="-122"/>
              </a:defRPr>
            </a:lvl6pPr>
            <a:lvl7pPr marL="914400"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panose="030F0702030302020204" charset="0"/>
                <a:ea typeface="幼圆" panose="02010509060101010101" charset="-122"/>
                <a:cs typeface="幼圆" panose="02010509060101010101" charset="-122"/>
              </a:defRPr>
            </a:lvl7pPr>
            <a:lvl8pPr marL="1371600"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panose="030F0702030302020204" charset="0"/>
                <a:ea typeface="幼圆" panose="02010509060101010101" charset="-122"/>
                <a:cs typeface="幼圆" panose="02010509060101010101" charset="-122"/>
              </a:defRPr>
            </a:lvl8pPr>
            <a:lvl9pPr marL="1828800" algn="ctr" rtl="0" eaLnBrk="1" fontAlgn="base" hangingPunct="1">
              <a:spcBef>
                <a:spcPct val="0"/>
              </a:spcBef>
              <a:spcAft>
                <a:spcPct val="0"/>
              </a:spcAft>
              <a:defRPr sz="4400" b="1">
                <a:solidFill>
                  <a:schemeClr val="tx2"/>
                </a:solidFill>
                <a:effectLst>
                  <a:outerShdw blurRad="38100" dist="38100" dir="2700000" algn="tl">
                    <a:srgbClr val="DDDDDD"/>
                  </a:outerShdw>
                </a:effectLst>
                <a:latin typeface="Comic Sans MS" panose="030F0702030302020204" charset="0"/>
                <a:ea typeface="幼圆" panose="02010509060101010101" charset="-122"/>
                <a:cs typeface="幼圆" panose="02010509060101010101" charset="-122"/>
              </a:defRPr>
            </a:lvl9pPr>
          </a:lstStyle>
          <a:p>
            <a:r>
              <a:rPr lang="en-US" altLang="zh-CN" sz="4000" dirty="0">
                <a:latin typeface="Comic Sans MS" panose="030F0702030302020204" charset="0"/>
                <a:ea typeface="幼圆" panose="02010509060101010101" charset="-122"/>
              </a:rPr>
              <a:t>HEP Related Projects</a:t>
            </a:r>
          </a:p>
        </p:txBody>
      </p:sp>
      <p:pic>
        <p:nvPicPr>
          <p:cNvPr id="2054" name="Picture 6"/>
          <p:cNvPicPr>
            <a:picLocks noChangeAspect="1" noChangeArrowheads="1"/>
          </p:cNvPicPr>
          <p:nvPr/>
        </p:nvPicPr>
        <p:blipFill>
          <a:blip r:embed="rId2" cstate="screen"/>
          <a:srcRect/>
          <a:stretch>
            <a:fillRect/>
          </a:stretch>
        </p:blipFill>
        <p:spPr bwMode="auto">
          <a:xfrm>
            <a:off x="3277612" y="809323"/>
            <a:ext cx="1121278" cy="112127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p:cNvPicPr>
            <a:picLocks noChangeAspect="1" noChangeArrowheads="1"/>
          </p:cNvPicPr>
          <p:nvPr/>
        </p:nvPicPr>
        <p:blipFill>
          <a:blip r:embed="rId3" cstate="screen"/>
          <a:srcRect/>
          <a:stretch>
            <a:fillRect/>
          </a:stretch>
        </p:blipFill>
        <p:spPr bwMode="auto">
          <a:xfrm>
            <a:off x="4625129" y="905280"/>
            <a:ext cx="908070" cy="936244"/>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4" cstate="screen"/>
          <a:stretch>
            <a:fillRect/>
          </a:stretch>
        </p:blipFill>
        <p:spPr>
          <a:xfrm>
            <a:off x="5786980" y="898223"/>
            <a:ext cx="1002784" cy="956001"/>
          </a:xfrm>
          <a:prstGeom prst="rect">
            <a:avLst/>
          </a:prstGeom>
        </p:spPr>
      </p:pic>
      <p:pic>
        <p:nvPicPr>
          <p:cNvPr id="2076" name="Picture 28"/>
          <p:cNvPicPr>
            <a:picLocks noChangeAspect="1" noChangeArrowheads="1"/>
          </p:cNvPicPr>
          <p:nvPr/>
        </p:nvPicPr>
        <p:blipFill>
          <a:blip r:embed="rId5" cstate="screen"/>
          <a:srcRect/>
          <a:stretch>
            <a:fillRect/>
          </a:stretch>
        </p:blipFill>
        <p:spPr bwMode="auto">
          <a:xfrm>
            <a:off x="7012243" y="939577"/>
            <a:ext cx="1665255" cy="936244"/>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bwMode="auto">
          <a:xfrm>
            <a:off x="5010102" y="878000"/>
            <a:ext cx="599297" cy="227691"/>
          </a:xfrm>
          <a:prstGeom prst="rect">
            <a:avLst/>
          </a:prstGeom>
          <a:solidFill>
            <a:schemeClr val="bg1">
              <a:alpha val="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100" i="0" u="none" strike="noStrike" cap="none" normalizeH="0" baseline="0" dirty="0">
                <a:ln>
                  <a:noFill/>
                </a:ln>
                <a:solidFill>
                  <a:schemeClr val="tx2"/>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rPr>
              <a:t>BESIII</a:t>
            </a:r>
            <a:endParaRPr kumimoji="0" lang="zh-CN" altLang="en-US" sz="1100" i="0" u="none" strike="noStrike" cap="none" normalizeH="0" baseline="0" dirty="0">
              <a:ln>
                <a:noFill/>
              </a:ln>
              <a:solidFill>
                <a:schemeClr val="tx2"/>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endParaRPr>
          </a:p>
        </p:txBody>
      </p:sp>
      <p:grpSp>
        <p:nvGrpSpPr>
          <p:cNvPr id="11" name="组合 10"/>
          <p:cNvGrpSpPr/>
          <p:nvPr/>
        </p:nvGrpSpPr>
        <p:grpSpPr>
          <a:xfrm>
            <a:off x="638264" y="3720011"/>
            <a:ext cx="1322768" cy="884856"/>
            <a:chOff x="1336764" y="3720011"/>
            <a:chExt cx="1322768" cy="884856"/>
          </a:xfrm>
        </p:grpSpPr>
        <p:pic>
          <p:nvPicPr>
            <p:cNvPr id="32" name="图片 31"/>
            <p:cNvPicPr>
              <a:picLocks noChangeAspect="1"/>
            </p:cNvPicPr>
            <p:nvPr/>
          </p:nvPicPr>
          <p:blipFill>
            <a:blip r:embed="rId6" cstate="screen"/>
            <a:stretch>
              <a:fillRect/>
            </a:stretch>
          </p:blipFill>
          <p:spPr>
            <a:xfrm>
              <a:off x="1336764" y="3720011"/>
              <a:ext cx="1322768" cy="884856"/>
            </a:xfrm>
            <a:prstGeom prst="rect">
              <a:avLst/>
            </a:prstGeom>
          </p:spPr>
        </p:pic>
        <p:sp>
          <p:nvSpPr>
            <p:cNvPr id="44" name="矩形 43"/>
            <p:cNvSpPr/>
            <p:nvPr/>
          </p:nvSpPr>
          <p:spPr bwMode="auto">
            <a:xfrm>
              <a:off x="1336764" y="4358715"/>
              <a:ext cx="780495" cy="228123"/>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lang="en-US" altLang="zh-CN" sz="1100" dirty="0">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rPr>
                <a:t>LHAASO</a:t>
              </a:r>
              <a:endParaRPr kumimoji="0" lang="zh-CN" altLang="en-US" sz="1100" i="0" u="none" strike="noStrike" cap="none" normalizeH="0" baseline="0" dirty="0">
                <a:ln>
                  <a:noFill/>
                </a:ln>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endParaRPr>
            </a:p>
          </p:txBody>
        </p:sp>
      </p:grpSp>
      <p:sp>
        <p:nvSpPr>
          <p:cNvPr id="45" name="矩形 44"/>
          <p:cNvSpPr/>
          <p:nvPr/>
        </p:nvSpPr>
        <p:spPr bwMode="auto">
          <a:xfrm>
            <a:off x="7846903" y="948357"/>
            <a:ext cx="599297" cy="227691"/>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100" i="0" u="none" strike="noStrike" cap="none" normalizeH="0" baseline="0" dirty="0">
                <a:ln>
                  <a:noFill/>
                </a:ln>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rPr>
              <a:t>CEPC</a:t>
            </a:r>
            <a:endParaRPr kumimoji="0" lang="zh-CN" altLang="en-US" sz="1100" i="0" u="none" strike="noStrike" cap="none" normalizeH="0" baseline="0" dirty="0">
              <a:ln>
                <a:noFill/>
              </a:ln>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endParaRPr>
          </a:p>
        </p:txBody>
      </p:sp>
      <p:grpSp>
        <p:nvGrpSpPr>
          <p:cNvPr id="16" name="组合 15"/>
          <p:cNvGrpSpPr/>
          <p:nvPr/>
        </p:nvGrpSpPr>
        <p:grpSpPr>
          <a:xfrm>
            <a:off x="943101" y="2264870"/>
            <a:ext cx="1147603" cy="960777"/>
            <a:chOff x="1764349" y="2251528"/>
            <a:chExt cx="1147603" cy="960777"/>
          </a:xfrm>
        </p:grpSpPr>
        <p:pic>
          <p:nvPicPr>
            <p:cNvPr id="28" name="图片 27"/>
            <p:cNvPicPr/>
            <p:nvPr/>
          </p:nvPicPr>
          <p:blipFill>
            <a:blip r:embed="rId7" cstate="screen"/>
            <a:stretch>
              <a:fillRect/>
            </a:stretch>
          </p:blipFill>
          <p:spPr>
            <a:xfrm>
              <a:off x="1841208" y="2308319"/>
              <a:ext cx="1070744" cy="903986"/>
            </a:xfrm>
            <a:prstGeom prst="rect">
              <a:avLst/>
            </a:prstGeom>
            <a:effectLst>
              <a:outerShdw blurRad="50800" dist="38100" dir="2700000" algn="tl" rotWithShape="0">
                <a:prstClr val="black">
                  <a:alpha val="40000"/>
                </a:prstClr>
              </a:outerShdw>
            </a:effectLst>
          </p:spPr>
        </p:pic>
        <p:sp>
          <p:nvSpPr>
            <p:cNvPr id="46" name="矩形 45"/>
            <p:cNvSpPr/>
            <p:nvPr/>
          </p:nvSpPr>
          <p:spPr bwMode="auto">
            <a:xfrm>
              <a:off x="1764349" y="2251528"/>
              <a:ext cx="601503" cy="203399"/>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100" i="0" u="none" strike="noStrike" cap="none" normalizeH="0" baseline="0" dirty="0">
                  <a:ln>
                    <a:noFill/>
                  </a:ln>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rPr>
                <a:t>DYB</a:t>
              </a:r>
              <a:endParaRPr kumimoji="0" lang="zh-CN" altLang="en-US" sz="1100" i="0" u="none" strike="noStrike" cap="none" normalizeH="0" baseline="0" dirty="0">
                <a:ln>
                  <a:noFill/>
                </a:ln>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endParaRPr>
            </a:p>
          </p:txBody>
        </p:sp>
      </p:grpSp>
      <p:grpSp>
        <p:nvGrpSpPr>
          <p:cNvPr id="17" name="组合 16"/>
          <p:cNvGrpSpPr/>
          <p:nvPr/>
        </p:nvGrpSpPr>
        <p:grpSpPr>
          <a:xfrm>
            <a:off x="2260406" y="2326702"/>
            <a:ext cx="1143132" cy="941754"/>
            <a:chOff x="3112482" y="2313075"/>
            <a:chExt cx="1143132" cy="941754"/>
          </a:xfrm>
        </p:grpSpPr>
        <p:pic>
          <p:nvPicPr>
            <p:cNvPr id="2066" name="Picture 18"/>
            <p:cNvPicPr>
              <a:picLocks noChangeAspect="1" noChangeArrowheads="1"/>
            </p:cNvPicPr>
            <p:nvPr/>
          </p:nvPicPr>
          <p:blipFill>
            <a:blip r:embed="rId8" cstate="screen"/>
            <a:srcRect/>
            <a:stretch>
              <a:fillRect/>
            </a:stretch>
          </p:blipFill>
          <p:spPr bwMode="auto">
            <a:xfrm>
              <a:off x="3112482" y="2313075"/>
              <a:ext cx="1037816" cy="921555"/>
            </a:xfrm>
            <a:prstGeom prst="rect">
              <a:avLst/>
            </a:prstGeom>
            <a:noFill/>
            <a:extLst>
              <a:ext uri="{909E8E84-426E-40DD-AFC4-6F175D3DCCD1}">
                <a14:hiddenFill xmlns:a14="http://schemas.microsoft.com/office/drawing/2010/main">
                  <a:solidFill>
                    <a:srgbClr val="FFFFFF"/>
                  </a:solidFill>
                </a14:hiddenFill>
              </a:ext>
            </a:extLst>
          </p:spPr>
        </p:pic>
        <p:sp>
          <p:nvSpPr>
            <p:cNvPr id="48" name="矩形 47"/>
            <p:cNvSpPr/>
            <p:nvPr/>
          </p:nvSpPr>
          <p:spPr bwMode="auto">
            <a:xfrm>
              <a:off x="3656317" y="3027138"/>
              <a:ext cx="599297" cy="227691"/>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100" i="0" u="none" strike="noStrike" cap="none" normalizeH="0" baseline="0" dirty="0">
                  <a:ln>
                    <a:noFill/>
                  </a:ln>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rPr>
                <a:t>JUNO</a:t>
              </a:r>
              <a:endParaRPr kumimoji="0" lang="zh-CN" altLang="en-US" sz="1100" i="0" u="none" strike="noStrike" cap="none" normalizeH="0" baseline="0" dirty="0">
                <a:ln>
                  <a:noFill/>
                </a:ln>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endParaRPr>
            </a:p>
          </p:txBody>
        </p:sp>
      </p:grpSp>
      <p:grpSp>
        <p:nvGrpSpPr>
          <p:cNvPr id="22" name="组合 21"/>
          <p:cNvGrpSpPr/>
          <p:nvPr/>
        </p:nvGrpSpPr>
        <p:grpSpPr>
          <a:xfrm>
            <a:off x="3420910" y="2277074"/>
            <a:ext cx="3105449" cy="1045090"/>
            <a:chOff x="4299920" y="2263025"/>
            <a:chExt cx="3105449" cy="1045090"/>
          </a:xfrm>
        </p:grpSpPr>
        <p:pic>
          <p:nvPicPr>
            <p:cNvPr id="2064" name="Picture 16"/>
            <p:cNvPicPr>
              <a:picLocks noChangeAspect="1" noChangeArrowheads="1"/>
            </p:cNvPicPr>
            <p:nvPr/>
          </p:nvPicPr>
          <p:blipFill>
            <a:blip r:embed="rId9" cstate="screen"/>
            <a:srcRect/>
            <a:stretch>
              <a:fillRect/>
            </a:stretch>
          </p:blipFill>
          <p:spPr bwMode="auto">
            <a:xfrm>
              <a:off x="4299920" y="2263025"/>
              <a:ext cx="3105449" cy="1031549"/>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bwMode="auto">
            <a:xfrm>
              <a:off x="6461244" y="3080424"/>
              <a:ext cx="599297" cy="227691"/>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100" i="0" u="none" strike="noStrike" cap="none" normalizeH="0" baseline="0" dirty="0">
                  <a:ln>
                    <a:noFill/>
                  </a:ln>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rPr>
                <a:t>DUNE</a:t>
              </a:r>
              <a:endParaRPr kumimoji="0" lang="zh-CN" altLang="en-US" sz="1100" i="0" u="none" strike="noStrike" cap="none" normalizeH="0" baseline="0" dirty="0">
                <a:ln>
                  <a:noFill/>
                </a:ln>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endParaRPr>
            </a:p>
          </p:txBody>
        </p:sp>
      </p:grpSp>
      <p:sp>
        <p:nvSpPr>
          <p:cNvPr id="50" name="矩形 49"/>
          <p:cNvSpPr/>
          <p:nvPr/>
        </p:nvSpPr>
        <p:spPr bwMode="auto">
          <a:xfrm>
            <a:off x="5730978" y="1659769"/>
            <a:ext cx="840597" cy="227691"/>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100" i="0" u="none" strike="noStrike" cap="none" normalizeH="0" baseline="0" dirty="0">
                <a:ln>
                  <a:noFill/>
                </a:ln>
                <a:solidFill>
                  <a:schemeClr val="accent2">
                    <a:lumMod val="10000"/>
                  </a:schemeClr>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rPr>
              <a:t>BELLE II</a:t>
            </a:r>
            <a:endParaRPr kumimoji="0" lang="zh-CN" altLang="en-US" sz="1100" i="0" u="none" strike="noStrike" cap="none" normalizeH="0" baseline="0" dirty="0">
              <a:ln>
                <a:noFill/>
              </a:ln>
              <a:solidFill>
                <a:schemeClr val="accent2">
                  <a:lumMod val="10000"/>
                </a:schemeClr>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endParaRPr>
          </a:p>
        </p:txBody>
      </p:sp>
      <p:grpSp>
        <p:nvGrpSpPr>
          <p:cNvPr id="12" name="组合 11"/>
          <p:cNvGrpSpPr/>
          <p:nvPr/>
        </p:nvGrpSpPr>
        <p:grpSpPr>
          <a:xfrm>
            <a:off x="2076763" y="3708811"/>
            <a:ext cx="1878806" cy="907256"/>
            <a:chOff x="2800663" y="3708811"/>
            <a:chExt cx="1878806" cy="907256"/>
          </a:xfrm>
        </p:grpSpPr>
        <p:pic>
          <p:nvPicPr>
            <p:cNvPr id="34" name="图片 24"/>
            <p:cNvPicPr>
              <a:picLocks noChangeAspect="1" noChangeArrowheads="1"/>
            </p:cNvPicPr>
            <p:nvPr/>
          </p:nvPicPr>
          <p:blipFill>
            <a:blip r:embed="rId10" cstate="screen"/>
            <a:srcRect/>
            <a:stretch>
              <a:fillRect/>
            </a:stretch>
          </p:blipFill>
          <p:spPr bwMode="auto">
            <a:xfrm>
              <a:off x="2800663" y="3708811"/>
              <a:ext cx="1878806" cy="90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矩形 50"/>
            <p:cNvSpPr/>
            <p:nvPr/>
          </p:nvSpPr>
          <p:spPr bwMode="auto">
            <a:xfrm>
              <a:off x="2814604" y="3712395"/>
              <a:ext cx="780495" cy="228123"/>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lang="en-US" altLang="zh-CN" sz="1100" dirty="0">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rPr>
                <a:t>AS𝛾</a:t>
              </a:r>
              <a:endParaRPr kumimoji="0" lang="zh-CN" altLang="en-US" sz="1100" i="0" u="none" strike="noStrike" cap="none" normalizeH="0" baseline="0" dirty="0">
                <a:ln>
                  <a:noFill/>
                </a:ln>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endParaRPr>
            </a:p>
          </p:txBody>
        </p:sp>
      </p:grpSp>
      <p:grpSp>
        <p:nvGrpSpPr>
          <p:cNvPr id="13" name="组合 12"/>
          <p:cNvGrpSpPr/>
          <p:nvPr/>
        </p:nvGrpSpPr>
        <p:grpSpPr>
          <a:xfrm>
            <a:off x="4068293" y="3708610"/>
            <a:ext cx="1437998" cy="932698"/>
            <a:chOff x="4804893" y="3708610"/>
            <a:chExt cx="1437998" cy="932698"/>
          </a:xfrm>
        </p:grpSpPr>
        <p:pic>
          <p:nvPicPr>
            <p:cNvPr id="2068" name="Picture 20"/>
            <p:cNvPicPr>
              <a:picLocks noChangeAspect="1" noChangeArrowheads="1"/>
            </p:cNvPicPr>
            <p:nvPr/>
          </p:nvPicPr>
          <p:blipFill>
            <a:blip r:embed="rId11" cstate="screen"/>
            <a:srcRect/>
            <a:stretch>
              <a:fillRect/>
            </a:stretch>
          </p:blipFill>
          <p:spPr bwMode="auto">
            <a:xfrm>
              <a:off x="4804893" y="3708610"/>
              <a:ext cx="1332427" cy="93269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bwMode="auto">
            <a:xfrm>
              <a:off x="5462396" y="3712395"/>
              <a:ext cx="780495" cy="228123"/>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lang="en-US" altLang="zh-CN" sz="1100" dirty="0">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rPr>
                <a:t>HXMT</a:t>
              </a:r>
              <a:endParaRPr kumimoji="0" lang="zh-CN" altLang="en-US" sz="1100" i="0" u="none" strike="noStrike" cap="none" normalizeH="0" baseline="0" dirty="0">
                <a:ln>
                  <a:noFill/>
                </a:ln>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endParaRPr>
            </a:p>
          </p:txBody>
        </p:sp>
      </p:grpSp>
      <p:grpSp>
        <p:nvGrpSpPr>
          <p:cNvPr id="14" name="组合 13"/>
          <p:cNvGrpSpPr/>
          <p:nvPr/>
        </p:nvGrpSpPr>
        <p:grpSpPr>
          <a:xfrm>
            <a:off x="5492483" y="3698239"/>
            <a:ext cx="1464720" cy="948433"/>
            <a:chOff x="6279883" y="3698239"/>
            <a:chExt cx="1464720" cy="948433"/>
          </a:xfrm>
        </p:grpSpPr>
        <p:pic>
          <p:nvPicPr>
            <p:cNvPr id="2070" name="Picture 22"/>
            <p:cNvPicPr>
              <a:picLocks noChangeAspect="1" noChangeArrowheads="1"/>
            </p:cNvPicPr>
            <p:nvPr/>
          </p:nvPicPr>
          <p:blipFill>
            <a:blip r:embed="rId12" cstate="screen"/>
            <a:srcRect/>
            <a:stretch>
              <a:fillRect/>
            </a:stretch>
          </p:blipFill>
          <p:spPr bwMode="auto">
            <a:xfrm>
              <a:off x="6279883" y="3705539"/>
              <a:ext cx="1464720" cy="941133"/>
            </a:xfrm>
            <a:prstGeom prst="rect">
              <a:avLst/>
            </a:prstGeom>
            <a:noFill/>
            <a:extLst>
              <a:ext uri="{909E8E84-426E-40DD-AFC4-6F175D3DCCD1}">
                <a14:hiddenFill xmlns:a14="http://schemas.microsoft.com/office/drawing/2010/main">
                  <a:solidFill>
                    <a:srgbClr val="FFFFFF"/>
                  </a:solidFill>
                </a14:hiddenFill>
              </a:ext>
            </a:extLst>
          </p:spPr>
        </p:pic>
        <p:sp>
          <p:nvSpPr>
            <p:cNvPr id="53" name="矩形 52"/>
            <p:cNvSpPr/>
            <p:nvPr/>
          </p:nvSpPr>
          <p:spPr bwMode="auto">
            <a:xfrm>
              <a:off x="6900394" y="3698239"/>
              <a:ext cx="780495" cy="228123"/>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lang="en-US" altLang="zh-CN" sz="1100" dirty="0">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rPr>
                <a:t>GECAM</a:t>
              </a:r>
              <a:endParaRPr kumimoji="0" lang="zh-CN" altLang="en-US" sz="1100" i="0" u="none" strike="noStrike" cap="none" normalizeH="0" baseline="0" dirty="0">
                <a:ln>
                  <a:noFill/>
                </a:ln>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endParaRPr>
            </a:p>
          </p:txBody>
        </p:sp>
      </p:grpSp>
      <p:grpSp>
        <p:nvGrpSpPr>
          <p:cNvPr id="37" name="组合 36"/>
          <p:cNvGrpSpPr/>
          <p:nvPr/>
        </p:nvGrpSpPr>
        <p:grpSpPr>
          <a:xfrm>
            <a:off x="2027378" y="5131184"/>
            <a:ext cx="1361861" cy="839145"/>
            <a:chOff x="2027378" y="5131184"/>
            <a:chExt cx="1361861" cy="839145"/>
          </a:xfrm>
        </p:grpSpPr>
        <p:pic>
          <p:nvPicPr>
            <p:cNvPr id="2072" name="Picture 24"/>
            <p:cNvPicPr>
              <a:picLocks noChangeAspect="1" noChangeArrowheads="1"/>
            </p:cNvPicPr>
            <p:nvPr/>
          </p:nvPicPr>
          <p:blipFill>
            <a:blip r:embed="rId13" cstate="screen"/>
            <a:srcRect/>
            <a:stretch>
              <a:fillRect/>
            </a:stretch>
          </p:blipFill>
          <p:spPr bwMode="auto">
            <a:xfrm>
              <a:off x="2052178" y="5131184"/>
              <a:ext cx="1337061" cy="839145"/>
            </a:xfrm>
            <a:prstGeom prst="rect">
              <a:avLst/>
            </a:prstGeom>
            <a:noFill/>
            <a:extLst>
              <a:ext uri="{909E8E84-426E-40DD-AFC4-6F175D3DCCD1}">
                <a14:hiddenFill xmlns:a14="http://schemas.microsoft.com/office/drawing/2010/main">
                  <a:solidFill>
                    <a:srgbClr val="FFFFFF"/>
                  </a:solidFill>
                </a14:hiddenFill>
              </a:ext>
            </a:extLst>
          </p:spPr>
        </p:pic>
        <p:sp>
          <p:nvSpPr>
            <p:cNvPr id="60" name="矩形 59"/>
            <p:cNvSpPr/>
            <p:nvPr/>
          </p:nvSpPr>
          <p:spPr bwMode="auto">
            <a:xfrm>
              <a:off x="2027378" y="5144265"/>
              <a:ext cx="599297" cy="227691"/>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lang="en-US" altLang="zh-CN" sz="1100" dirty="0">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rPr>
                <a:t>CSNS</a:t>
              </a:r>
              <a:endParaRPr kumimoji="0" lang="zh-CN" altLang="en-US" sz="1100" i="0" u="none" strike="noStrike" cap="none" normalizeH="0" baseline="0" dirty="0">
                <a:ln>
                  <a:noFill/>
                </a:ln>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endParaRPr>
            </a:p>
          </p:txBody>
        </p:sp>
      </p:grpSp>
      <p:grpSp>
        <p:nvGrpSpPr>
          <p:cNvPr id="15" name="组合 14"/>
          <p:cNvGrpSpPr/>
          <p:nvPr/>
        </p:nvGrpSpPr>
        <p:grpSpPr>
          <a:xfrm>
            <a:off x="7056716" y="3711181"/>
            <a:ext cx="1502740" cy="937917"/>
            <a:chOff x="7539316" y="3711181"/>
            <a:chExt cx="1502740" cy="937917"/>
          </a:xfrm>
        </p:grpSpPr>
        <p:pic>
          <p:nvPicPr>
            <p:cNvPr id="2080" name="Picture 32"/>
            <p:cNvPicPr>
              <a:picLocks noChangeAspect="1" noChangeArrowheads="1"/>
            </p:cNvPicPr>
            <p:nvPr/>
          </p:nvPicPr>
          <p:blipFill>
            <a:blip r:embed="rId14" cstate="screen"/>
            <a:srcRect/>
            <a:stretch>
              <a:fillRect/>
            </a:stretch>
          </p:blipFill>
          <p:spPr bwMode="auto">
            <a:xfrm>
              <a:off x="7539316" y="3711181"/>
              <a:ext cx="1502740" cy="937917"/>
            </a:xfrm>
            <a:prstGeom prst="rect">
              <a:avLst/>
            </a:prstGeom>
            <a:noFill/>
            <a:extLst>
              <a:ext uri="{909E8E84-426E-40DD-AFC4-6F175D3DCCD1}">
                <a14:hiddenFill xmlns:a14="http://schemas.microsoft.com/office/drawing/2010/main">
                  <a:solidFill>
                    <a:srgbClr val="FFFFFF"/>
                  </a:solidFill>
                </a14:hiddenFill>
              </a:ext>
            </a:extLst>
          </p:spPr>
        </p:pic>
        <p:sp>
          <p:nvSpPr>
            <p:cNvPr id="61" name="矩形 60"/>
            <p:cNvSpPr/>
            <p:nvPr/>
          </p:nvSpPr>
          <p:spPr bwMode="auto">
            <a:xfrm>
              <a:off x="7542103" y="3720011"/>
              <a:ext cx="671533" cy="186537"/>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100" i="0" u="none" strike="noStrike" cap="none" normalizeH="0" baseline="0" dirty="0">
                  <a:ln>
                    <a:noFill/>
                  </a:ln>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rPr>
                <a:t>AMS02</a:t>
              </a:r>
              <a:endParaRPr kumimoji="0" lang="zh-CN" altLang="en-US" sz="1100" i="0" u="none" strike="noStrike" cap="none" normalizeH="0" baseline="0" dirty="0">
                <a:ln>
                  <a:noFill/>
                </a:ln>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endParaRPr>
            </a:p>
          </p:txBody>
        </p:sp>
      </p:grpSp>
      <p:grpSp>
        <p:nvGrpSpPr>
          <p:cNvPr id="35" name="组合 34"/>
          <p:cNvGrpSpPr/>
          <p:nvPr/>
        </p:nvGrpSpPr>
        <p:grpSpPr>
          <a:xfrm>
            <a:off x="6679790" y="2307257"/>
            <a:ext cx="1595985" cy="1008927"/>
            <a:chOff x="6679790" y="2307257"/>
            <a:chExt cx="1595985" cy="1008927"/>
          </a:xfrm>
        </p:grpSpPr>
        <p:pic>
          <p:nvPicPr>
            <p:cNvPr id="63" name="图片 29"/>
            <p:cNvPicPr>
              <a:picLocks noChangeAspect="1" noChangeArrowheads="1"/>
            </p:cNvPicPr>
            <p:nvPr/>
          </p:nvPicPr>
          <p:blipFill>
            <a:blip r:embed="rId15" cstate="screen"/>
            <a:srcRect/>
            <a:stretch>
              <a:fillRect/>
            </a:stretch>
          </p:blipFill>
          <p:spPr bwMode="auto">
            <a:xfrm>
              <a:off x="6679790" y="2315578"/>
              <a:ext cx="1595985" cy="100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矩形 67"/>
            <p:cNvSpPr/>
            <p:nvPr/>
          </p:nvSpPr>
          <p:spPr bwMode="auto">
            <a:xfrm>
              <a:off x="6742003" y="2307257"/>
              <a:ext cx="712897" cy="228223"/>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lang="en-US" altLang="zh-CN" sz="1100" dirty="0" err="1">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rPr>
                <a:t>AliCPT</a:t>
              </a:r>
              <a:endParaRPr kumimoji="0" lang="zh-CN" altLang="en-US" sz="1100" i="0" u="none" strike="noStrike" cap="none" normalizeH="0" baseline="0" dirty="0">
                <a:ln>
                  <a:noFill/>
                </a:ln>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endParaRPr>
            </a:p>
          </p:txBody>
        </p:sp>
      </p:grpSp>
      <p:grpSp>
        <p:nvGrpSpPr>
          <p:cNvPr id="36" name="组合 35"/>
          <p:cNvGrpSpPr/>
          <p:nvPr/>
        </p:nvGrpSpPr>
        <p:grpSpPr>
          <a:xfrm>
            <a:off x="5195365" y="5131184"/>
            <a:ext cx="1647825" cy="894160"/>
            <a:chOff x="5195365" y="5131184"/>
            <a:chExt cx="1647825" cy="894160"/>
          </a:xfrm>
        </p:grpSpPr>
        <p:pic>
          <p:nvPicPr>
            <p:cNvPr id="33" name="Picture 5"/>
            <p:cNvPicPr>
              <a:picLocks noChangeAspect="1"/>
            </p:cNvPicPr>
            <p:nvPr/>
          </p:nvPicPr>
          <p:blipFill>
            <a:blip r:embed="rId16" cstate="screen"/>
            <a:srcRect/>
            <a:stretch>
              <a:fillRect/>
            </a:stretch>
          </p:blipFill>
          <p:spPr bwMode="auto">
            <a:xfrm>
              <a:off x="5195365" y="5131184"/>
              <a:ext cx="1647825" cy="89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矩形 69"/>
            <p:cNvSpPr/>
            <p:nvPr/>
          </p:nvSpPr>
          <p:spPr bwMode="auto">
            <a:xfrm>
              <a:off x="5239178" y="5186343"/>
              <a:ext cx="599297" cy="227691"/>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100" i="0" u="none" strike="noStrike" cap="none" normalizeH="0" baseline="0" dirty="0">
                  <a:ln>
                    <a:noFill/>
                  </a:ln>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rPr>
                <a:t>HEPS</a:t>
              </a:r>
              <a:endParaRPr kumimoji="0" lang="zh-CN" altLang="en-US" sz="1100" i="0" u="none" strike="noStrike" cap="none" normalizeH="0" baseline="0" dirty="0">
                <a:ln>
                  <a:noFill/>
                </a:ln>
                <a:solidFill>
                  <a:schemeClr val="bg1"/>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endParaRPr>
            </a:p>
          </p:txBody>
        </p:sp>
      </p:grpSp>
      <p:grpSp>
        <p:nvGrpSpPr>
          <p:cNvPr id="38" name="组合 37"/>
          <p:cNvGrpSpPr/>
          <p:nvPr/>
        </p:nvGrpSpPr>
        <p:grpSpPr>
          <a:xfrm>
            <a:off x="3631390" y="5046188"/>
            <a:ext cx="1337061" cy="955456"/>
            <a:chOff x="3631390" y="5046188"/>
            <a:chExt cx="1337061" cy="955456"/>
          </a:xfrm>
        </p:grpSpPr>
        <p:pic>
          <p:nvPicPr>
            <p:cNvPr id="2074" name="Picture 26"/>
            <p:cNvPicPr>
              <a:picLocks noChangeAspect="1" noChangeArrowheads="1"/>
            </p:cNvPicPr>
            <p:nvPr/>
          </p:nvPicPr>
          <p:blipFill>
            <a:blip r:embed="rId17" cstate="screen"/>
            <a:srcRect/>
            <a:stretch>
              <a:fillRect/>
            </a:stretch>
          </p:blipFill>
          <p:spPr bwMode="auto">
            <a:xfrm>
              <a:off x="3631390" y="5107484"/>
              <a:ext cx="1337061" cy="894160"/>
            </a:xfrm>
            <a:prstGeom prst="rect">
              <a:avLst/>
            </a:prstGeom>
            <a:noFill/>
            <a:extLst>
              <a:ext uri="{909E8E84-426E-40DD-AFC4-6F175D3DCCD1}">
                <a14:hiddenFill xmlns:a14="http://schemas.microsoft.com/office/drawing/2010/main">
                  <a:solidFill>
                    <a:srgbClr val="FFFFFF"/>
                  </a:solidFill>
                </a14:hiddenFill>
              </a:ext>
            </a:extLst>
          </p:spPr>
        </p:pic>
        <p:sp>
          <p:nvSpPr>
            <p:cNvPr id="73" name="矩形 72"/>
            <p:cNvSpPr/>
            <p:nvPr/>
          </p:nvSpPr>
          <p:spPr bwMode="auto">
            <a:xfrm>
              <a:off x="3644790" y="5046188"/>
              <a:ext cx="599297" cy="227691"/>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100" i="0" u="none" strike="noStrike" cap="none" normalizeH="0" baseline="0" dirty="0">
                  <a:ln>
                    <a:noFill/>
                  </a:ln>
                  <a:solidFill>
                    <a:schemeClr val="accent2">
                      <a:lumMod val="10000"/>
                    </a:schemeClr>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rPr>
                <a:t>BSRF</a:t>
              </a:r>
              <a:endParaRPr kumimoji="0" lang="zh-CN" altLang="en-US" sz="1100" i="0" u="none" strike="noStrike" cap="none" normalizeH="0" baseline="0" dirty="0">
                <a:ln>
                  <a:noFill/>
                </a:ln>
                <a:solidFill>
                  <a:schemeClr val="accent2">
                    <a:lumMod val="10000"/>
                  </a:schemeClr>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endParaRPr>
            </a:p>
          </p:txBody>
        </p:sp>
      </p:grpSp>
      <p:grpSp>
        <p:nvGrpSpPr>
          <p:cNvPr id="43" name="组合 42"/>
          <p:cNvGrpSpPr/>
          <p:nvPr/>
        </p:nvGrpSpPr>
        <p:grpSpPr>
          <a:xfrm>
            <a:off x="453458" y="883395"/>
            <a:ext cx="1175191" cy="843856"/>
            <a:chOff x="453458" y="883395"/>
            <a:chExt cx="1175191" cy="843856"/>
          </a:xfrm>
        </p:grpSpPr>
        <p:pic>
          <p:nvPicPr>
            <p:cNvPr id="2056" name="Picture 8"/>
            <p:cNvPicPr>
              <a:picLocks noChangeAspect="1" noChangeArrowheads="1"/>
            </p:cNvPicPr>
            <p:nvPr/>
          </p:nvPicPr>
          <p:blipFill>
            <a:blip r:embed="rId18" cstate="screen"/>
            <a:srcRect/>
            <a:stretch>
              <a:fillRect/>
            </a:stretch>
          </p:blipFill>
          <p:spPr bwMode="auto">
            <a:xfrm>
              <a:off x="468939" y="916151"/>
              <a:ext cx="1159710" cy="811100"/>
            </a:xfrm>
            <a:prstGeom prst="rect">
              <a:avLst/>
            </a:prstGeom>
            <a:noFill/>
            <a:extLst>
              <a:ext uri="{909E8E84-426E-40DD-AFC4-6F175D3DCCD1}">
                <a14:hiddenFill xmlns:a14="http://schemas.microsoft.com/office/drawing/2010/main">
                  <a:solidFill>
                    <a:srgbClr val="FFFFFF"/>
                  </a:solidFill>
                </a14:hiddenFill>
              </a:ext>
            </a:extLst>
          </p:spPr>
        </p:pic>
        <p:sp>
          <p:nvSpPr>
            <p:cNvPr id="75" name="矩形 74"/>
            <p:cNvSpPr/>
            <p:nvPr/>
          </p:nvSpPr>
          <p:spPr bwMode="auto">
            <a:xfrm>
              <a:off x="453458" y="883395"/>
              <a:ext cx="713858" cy="189202"/>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100" i="0" u="none" strike="noStrike" cap="none" normalizeH="0" baseline="0" dirty="0">
                  <a:ln>
                    <a:noFill/>
                  </a:ln>
                  <a:solidFill>
                    <a:schemeClr val="accent2">
                      <a:lumMod val="10000"/>
                    </a:schemeClr>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rPr>
                <a:t>ATLAS</a:t>
              </a:r>
              <a:endParaRPr kumimoji="0" lang="zh-CN" altLang="en-US" sz="1100" i="0" u="none" strike="noStrike" cap="none" normalizeH="0" baseline="0" dirty="0">
                <a:ln>
                  <a:noFill/>
                </a:ln>
                <a:solidFill>
                  <a:schemeClr val="accent2">
                    <a:lumMod val="10000"/>
                  </a:schemeClr>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endParaRPr>
            </a:p>
          </p:txBody>
        </p:sp>
      </p:grpSp>
      <p:grpSp>
        <p:nvGrpSpPr>
          <p:cNvPr id="39" name="组合 38"/>
          <p:cNvGrpSpPr/>
          <p:nvPr/>
        </p:nvGrpSpPr>
        <p:grpSpPr>
          <a:xfrm>
            <a:off x="1825058" y="916100"/>
            <a:ext cx="1234705" cy="811100"/>
            <a:chOff x="1825058" y="916100"/>
            <a:chExt cx="1234705" cy="811100"/>
          </a:xfrm>
        </p:grpSpPr>
        <p:pic>
          <p:nvPicPr>
            <p:cNvPr id="27" name="Picture 10"/>
            <p:cNvPicPr>
              <a:picLocks noChangeAspect="1" noChangeArrowheads="1"/>
            </p:cNvPicPr>
            <p:nvPr/>
          </p:nvPicPr>
          <p:blipFill>
            <a:blip r:embed="rId19" cstate="screen"/>
            <a:srcRect/>
            <a:stretch>
              <a:fillRect/>
            </a:stretch>
          </p:blipFill>
          <p:spPr bwMode="auto">
            <a:xfrm>
              <a:off x="1841208" y="916100"/>
              <a:ext cx="1218555" cy="811100"/>
            </a:xfrm>
            <a:prstGeom prst="rect">
              <a:avLst/>
            </a:prstGeom>
            <a:noFill/>
            <a:extLst>
              <a:ext uri="{909E8E84-426E-40DD-AFC4-6F175D3DCCD1}">
                <a14:hiddenFill xmlns:a14="http://schemas.microsoft.com/office/drawing/2010/main">
                  <a:solidFill>
                    <a:srgbClr val="FFFFFF"/>
                  </a:solidFill>
                </a14:hiddenFill>
              </a:ext>
            </a:extLst>
          </p:spPr>
        </p:pic>
        <p:sp>
          <p:nvSpPr>
            <p:cNvPr id="76" name="矩形 75"/>
            <p:cNvSpPr/>
            <p:nvPr/>
          </p:nvSpPr>
          <p:spPr bwMode="auto">
            <a:xfrm>
              <a:off x="1825058" y="1492995"/>
              <a:ext cx="713858" cy="189202"/>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100" i="0" u="none" strike="noStrike" cap="none" normalizeH="0" baseline="0" dirty="0">
                  <a:ln>
                    <a:noFill/>
                  </a:ln>
                  <a:solidFill>
                    <a:schemeClr val="accent2">
                      <a:lumMod val="10000"/>
                    </a:schemeClr>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rPr>
                <a:t>CMS</a:t>
              </a:r>
              <a:endParaRPr kumimoji="0" lang="zh-CN" altLang="en-US" sz="1100" i="0" u="none" strike="noStrike" cap="none" normalizeH="0" baseline="0" dirty="0">
                <a:ln>
                  <a:noFill/>
                </a:ln>
                <a:solidFill>
                  <a:schemeClr val="accent2">
                    <a:lumMod val="10000"/>
                  </a:schemeClr>
                </a:solidFill>
                <a:effectLst>
                  <a:outerShdw blurRad="38100" dist="38100" dir="2700000" algn="tl">
                    <a:srgbClr val="000000">
                      <a:alpha val="43137"/>
                    </a:srgbClr>
                  </a:outerShdw>
                </a:effectLst>
                <a:latin typeface="Helvetica" pitchFamily="2" charset="0"/>
                <a:ea typeface="幼圆" panose="02010509060101010101" charset="-122"/>
                <a:cs typeface="Al Bayan Plain" pitchFamily="2" charset="-78"/>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223215" y="388066"/>
            <a:ext cx="8397775" cy="6496037"/>
          </a:xfrm>
          <a:prstGeom prst="rect">
            <a:avLst/>
          </a:prstGeom>
        </p:spPr>
      </p:pic>
      <p:grpSp>
        <p:nvGrpSpPr>
          <p:cNvPr id="35" name="组合 34"/>
          <p:cNvGrpSpPr/>
          <p:nvPr/>
        </p:nvGrpSpPr>
        <p:grpSpPr>
          <a:xfrm>
            <a:off x="797283" y="2352851"/>
            <a:ext cx="6335816" cy="3710763"/>
            <a:chOff x="797283" y="2149655"/>
            <a:chExt cx="6335816" cy="3710763"/>
          </a:xfrm>
        </p:grpSpPr>
        <p:grpSp>
          <p:nvGrpSpPr>
            <p:cNvPr id="19" name="组合 18"/>
            <p:cNvGrpSpPr/>
            <p:nvPr/>
          </p:nvGrpSpPr>
          <p:grpSpPr>
            <a:xfrm>
              <a:off x="1162147" y="2353205"/>
              <a:ext cx="4932705" cy="3271077"/>
              <a:chOff x="1180259" y="2215092"/>
              <a:chExt cx="4932705" cy="3271077"/>
            </a:xfrm>
          </p:grpSpPr>
          <p:pic>
            <p:nvPicPr>
              <p:cNvPr id="6" name="图形 5" descr="标记"/>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180259" y="3471211"/>
                <a:ext cx="380198" cy="380198"/>
              </a:xfrm>
              <a:prstGeom prst="rect">
                <a:avLst/>
              </a:prstGeom>
            </p:spPr>
          </p:pic>
          <p:pic>
            <p:nvPicPr>
              <p:cNvPr id="7" name="图形 6" descr="标记"/>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3612100" y="3920391"/>
                <a:ext cx="380198" cy="380198"/>
              </a:xfrm>
              <a:prstGeom prst="rect">
                <a:avLst/>
              </a:prstGeom>
            </p:spPr>
          </p:pic>
          <p:pic>
            <p:nvPicPr>
              <p:cNvPr id="8" name="图形 7" descr="标记"/>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5580577" y="2273236"/>
                <a:ext cx="380198" cy="380198"/>
              </a:xfrm>
              <a:prstGeom prst="rect">
                <a:avLst/>
              </a:prstGeom>
            </p:spPr>
          </p:pic>
          <p:pic>
            <p:nvPicPr>
              <p:cNvPr id="9" name="图形 8" descr="标记"/>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5645914" y="2215092"/>
                <a:ext cx="380198" cy="380198"/>
              </a:xfrm>
              <a:prstGeom prst="rect">
                <a:avLst/>
              </a:prstGeom>
            </p:spPr>
          </p:pic>
          <p:pic>
            <p:nvPicPr>
              <p:cNvPr id="10" name="图形 9" descr="标记"/>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2432444" y="3785434"/>
                <a:ext cx="380198" cy="380198"/>
              </a:xfrm>
              <a:prstGeom prst="rect">
                <a:avLst/>
              </a:prstGeom>
            </p:spPr>
          </p:pic>
          <p:pic>
            <p:nvPicPr>
              <p:cNvPr id="11" name="图形 10" descr="标记"/>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5345466" y="5000282"/>
                <a:ext cx="380198" cy="380198"/>
              </a:xfrm>
              <a:prstGeom prst="rect">
                <a:avLst/>
              </a:prstGeom>
            </p:spPr>
          </p:pic>
          <p:pic>
            <p:nvPicPr>
              <p:cNvPr id="13" name="图形 12" descr="标记"/>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5204166" y="5105971"/>
                <a:ext cx="380198" cy="380198"/>
              </a:xfrm>
              <a:prstGeom prst="rect">
                <a:avLst/>
              </a:prstGeom>
            </p:spPr>
          </p:pic>
          <p:pic>
            <p:nvPicPr>
              <p:cNvPr id="14" name="图形 13" descr="标记"/>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5732766" y="2754169"/>
                <a:ext cx="380198" cy="380198"/>
              </a:xfrm>
              <a:prstGeom prst="rect">
                <a:avLst/>
              </a:prstGeom>
            </p:spPr>
          </p:pic>
        </p:grpSp>
        <p:sp>
          <p:nvSpPr>
            <p:cNvPr id="25" name="可选流程 24"/>
            <p:cNvSpPr/>
            <p:nvPr/>
          </p:nvSpPr>
          <p:spPr bwMode="auto">
            <a:xfrm>
              <a:off x="5845708" y="2149655"/>
              <a:ext cx="712404" cy="260894"/>
            </a:xfrm>
            <a:prstGeom prst="flowChartAlternateProcess">
              <a:avLst/>
            </a:prstGeom>
            <a:solidFill>
              <a:srgbClr val="22A5F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zh-CN" sz="1050" i="0" u="none" strike="noStrike" cap="none" normalizeH="0" baseline="0" dirty="0">
                  <a:ln>
                    <a:noFill/>
                  </a:ln>
                  <a:solidFill>
                    <a:schemeClr val="bg1"/>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rPr>
                <a:t>HEPS</a:t>
              </a:r>
              <a:endParaRPr kumimoji="0" lang="zh-CN" altLang="en-US" sz="1050" i="0" u="none" strike="noStrike" cap="none" normalizeH="0" baseline="0" dirty="0">
                <a:ln>
                  <a:noFill/>
                </a:ln>
                <a:solidFill>
                  <a:schemeClr val="bg1"/>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p:txBody>
        </p:sp>
        <p:sp>
          <p:nvSpPr>
            <p:cNvPr id="26" name="可选流程 25"/>
            <p:cNvSpPr/>
            <p:nvPr/>
          </p:nvSpPr>
          <p:spPr bwMode="auto">
            <a:xfrm>
              <a:off x="4152900" y="2309638"/>
              <a:ext cx="1454919" cy="582644"/>
            </a:xfrm>
            <a:prstGeom prst="flowChartAlternateProcess">
              <a:avLst/>
            </a:prstGeom>
            <a:solidFill>
              <a:srgbClr val="22A5F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en-US" altLang="zh-CN" sz="1050" dirty="0">
                  <a:solidFill>
                    <a:schemeClr val="bg1"/>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rPr>
                <a:t>IHEP, BEPCII/BESIII</a:t>
              </a:r>
            </a:p>
            <a:p>
              <a:pPr marL="0" marR="0" indent="0" algn="ctr" defTabSz="914400" rtl="0" eaLnBrk="1" fontAlgn="base" latinLnBrk="0" hangingPunct="1">
                <a:lnSpc>
                  <a:spcPct val="100000"/>
                </a:lnSpc>
                <a:spcBef>
                  <a:spcPct val="0"/>
                </a:spcBef>
                <a:spcAft>
                  <a:spcPct val="0"/>
                </a:spcAft>
                <a:buClrTx/>
                <a:buSzTx/>
                <a:buFontTx/>
                <a:buNone/>
              </a:pPr>
              <a:r>
                <a:rPr kumimoji="0" lang="en-US" altLang="zh-CN" sz="1050" i="0" u="none" strike="noStrike" cap="none" normalizeH="0" baseline="0" dirty="0">
                  <a:ln>
                    <a:noFill/>
                  </a:ln>
                  <a:solidFill>
                    <a:schemeClr val="bg1"/>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rPr>
                <a:t>BSRF</a:t>
              </a:r>
              <a:endParaRPr kumimoji="0" lang="zh-CN" altLang="en-US" sz="1050" i="0" u="none" strike="noStrike" cap="none" normalizeH="0" baseline="0" dirty="0">
                <a:ln>
                  <a:noFill/>
                </a:ln>
                <a:solidFill>
                  <a:schemeClr val="bg1"/>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p:txBody>
        </p:sp>
        <p:sp>
          <p:nvSpPr>
            <p:cNvPr id="27" name="可选流程 26"/>
            <p:cNvSpPr/>
            <p:nvPr/>
          </p:nvSpPr>
          <p:spPr bwMode="auto">
            <a:xfrm>
              <a:off x="6008000" y="2864250"/>
              <a:ext cx="1125099" cy="436262"/>
            </a:xfrm>
            <a:prstGeom prst="flowChartAlternateProcess">
              <a:avLst/>
            </a:prstGeom>
            <a:solidFill>
              <a:srgbClr val="22A5F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zh-CN" sz="1050" i="0" u="none" strike="noStrike" cap="none" normalizeH="0" baseline="0" dirty="0">
                  <a:ln>
                    <a:noFill/>
                  </a:ln>
                  <a:solidFill>
                    <a:schemeClr val="bg1"/>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rPr>
                <a:t>IHEP</a:t>
              </a:r>
            </a:p>
            <a:p>
              <a:pPr marL="0" marR="0" indent="0" algn="ctr" defTabSz="914400" rtl="0" eaLnBrk="1" fontAlgn="base" latinLnBrk="0" hangingPunct="1">
                <a:lnSpc>
                  <a:spcPct val="100000"/>
                </a:lnSpc>
                <a:spcBef>
                  <a:spcPct val="0"/>
                </a:spcBef>
                <a:spcAft>
                  <a:spcPct val="0"/>
                </a:spcAft>
                <a:buClrTx/>
                <a:buSzTx/>
                <a:buFontTx/>
                <a:buNone/>
              </a:pPr>
              <a:r>
                <a:rPr kumimoji="0" lang="en-US" altLang="zh-CN" sz="1050" i="0" u="none" strike="noStrike" cap="none" normalizeH="0" baseline="0" dirty="0">
                  <a:ln>
                    <a:noFill/>
                  </a:ln>
                  <a:solidFill>
                    <a:schemeClr val="bg1"/>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rPr>
                <a:t> Jinan Branch</a:t>
              </a:r>
              <a:endParaRPr kumimoji="0" lang="zh-CN" altLang="en-US" sz="1050" i="0" u="none" strike="noStrike" cap="none" normalizeH="0" baseline="0" dirty="0">
                <a:ln>
                  <a:noFill/>
                </a:ln>
                <a:solidFill>
                  <a:schemeClr val="bg1"/>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p:txBody>
        </p:sp>
        <p:sp>
          <p:nvSpPr>
            <p:cNvPr id="28" name="可选流程 27"/>
            <p:cNvSpPr/>
            <p:nvPr/>
          </p:nvSpPr>
          <p:spPr bwMode="auto">
            <a:xfrm>
              <a:off x="797283" y="3984294"/>
              <a:ext cx="712404" cy="260894"/>
            </a:xfrm>
            <a:prstGeom prst="flowChartAlternateProcess">
              <a:avLst/>
            </a:prstGeom>
            <a:solidFill>
              <a:srgbClr val="22A5F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zh-CN" sz="1050" i="0" u="none" strike="noStrike" cap="none" normalizeH="0" baseline="0" dirty="0" err="1">
                  <a:ln>
                    <a:noFill/>
                  </a:ln>
                  <a:solidFill>
                    <a:schemeClr val="bg1"/>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rPr>
                <a:t>AliCPT</a:t>
              </a:r>
              <a:endParaRPr kumimoji="0" lang="zh-CN" altLang="en-US" sz="1050" i="0" u="none" strike="noStrike" cap="none" normalizeH="0" baseline="0" dirty="0">
                <a:ln>
                  <a:noFill/>
                </a:ln>
                <a:solidFill>
                  <a:schemeClr val="bg1"/>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p:txBody>
        </p:sp>
        <p:sp>
          <p:nvSpPr>
            <p:cNvPr id="30" name="可选流程 29"/>
            <p:cNvSpPr/>
            <p:nvPr/>
          </p:nvSpPr>
          <p:spPr bwMode="auto">
            <a:xfrm>
              <a:off x="3000375" y="4422555"/>
              <a:ext cx="866775" cy="260894"/>
            </a:xfrm>
            <a:prstGeom prst="flowChartAlternateProcess">
              <a:avLst/>
            </a:prstGeom>
            <a:solidFill>
              <a:srgbClr val="22A5F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zh-CN" sz="1050" i="0" u="none" strike="noStrike" cap="none" normalizeH="0" baseline="0" dirty="0">
                  <a:ln>
                    <a:noFill/>
                  </a:ln>
                  <a:solidFill>
                    <a:schemeClr val="bg1"/>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rPr>
                <a:t>LHAASO</a:t>
              </a:r>
              <a:endParaRPr kumimoji="0" lang="zh-CN" altLang="en-US" sz="1050" i="0" u="none" strike="noStrike" cap="none" normalizeH="0" baseline="0" dirty="0">
                <a:ln>
                  <a:noFill/>
                </a:ln>
                <a:solidFill>
                  <a:schemeClr val="bg1"/>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p:txBody>
        </p:sp>
        <p:sp>
          <p:nvSpPr>
            <p:cNvPr id="31" name="可选流程 30"/>
            <p:cNvSpPr/>
            <p:nvPr/>
          </p:nvSpPr>
          <p:spPr bwMode="auto">
            <a:xfrm>
              <a:off x="1991165" y="4308255"/>
              <a:ext cx="712404" cy="260894"/>
            </a:xfrm>
            <a:prstGeom prst="flowChartAlternateProcess">
              <a:avLst/>
            </a:prstGeom>
            <a:solidFill>
              <a:srgbClr val="22A5F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zh-CN" sz="1050" i="0" u="none" strike="noStrike" cap="none" normalizeH="0" baseline="0" dirty="0">
                  <a:ln>
                    <a:noFill/>
                  </a:ln>
                  <a:solidFill>
                    <a:schemeClr val="bg1"/>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rPr>
                <a:t>AS𝛾</a:t>
              </a:r>
              <a:endParaRPr kumimoji="0" lang="zh-CN" altLang="en-US" sz="1050" i="0" u="none" strike="noStrike" cap="none" normalizeH="0" baseline="0" dirty="0">
                <a:ln>
                  <a:noFill/>
                </a:ln>
                <a:solidFill>
                  <a:schemeClr val="bg1"/>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p:txBody>
        </p:sp>
        <p:sp>
          <p:nvSpPr>
            <p:cNvPr id="32" name="可选流程 31"/>
            <p:cNvSpPr/>
            <p:nvPr/>
          </p:nvSpPr>
          <p:spPr bwMode="auto">
            <a:xfrm>
              <a:off x="4688552" y="5599524"/>
              <a:ext cx="712404" cy="260894"/>
            </a:xfrm>
            <a:prstGeom prst="flowChartAlternateProcess">
              <a:avLst/>
            </a:prstGeom>
            <a:solidFill>
              <a:srgbClr val="22A5F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en-US" altLang="zh-CN" sz="1050" dirty="0">
                  <a:solidFill>
                    <a:schemeClr val="bg1"/>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rPr>
                <a:t>JUNO</a:t>
              </a:r>
              <a:endParaRPr kumimoji="0" lang="zh-CN" altLang="en-US" sz="1050" i="0" u="none" strike="noStrike" cap="none" normalizeH="0" baseline="0" dirty="0">
                <a:ln>
                  <a:noFill/>
                </a:ln>
                <a:solidFill>
                  <a:schemeClr val="bg1"/>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endParaRPr>
            </a:p>
          </p:txBody>
        </p:sp>
        <p:sp>
          <p:nvSpPr>
            <p:cNvPr id="34" name="可选流程 33"/>
            <p:cNvSpPr/>
            <p:nvPr/>
          </p:nvSpPr>
          <p:spPr bwMode="auto">
            <a:xfrm>
              <a:off x="5651049" y="5160567"/>
              <a:ext cx="1454919" cy="582644"/>
            </a:xfrm>
            <a:prstGeom prst="flowChartAlternateProcess">
              <a:avLst/>
            </a:prstGeom>
            <a:solidFill>
              <a:srgbClr val="22A5F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en-US" altLang="zh-CN" sz="1050" dirty="0">
                  <a:solidFill>
                    <a:schemeClr val="bg1"/>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rPr>
                <a:t>IHEP</a:t>
              </a:r>
            </a:p>
            <a:p>
              <a:pPr marL="0" marR="0" indent="0" algn="ctr" defTabSz="914400" rtl="0" eaLnBrk="1" fontAlgn="base" latinLnBrk="0" hangingPunct="1">
                <a:lnSpc>
                  <a:spcPct val="100000"/>
                </a:lnSpc>
                <a:spcBef>
                  <a:spcPct val="0"/>
                </a:spcBef>
                <a:spcAft>
                  <a:spcPct val="0"/>
                </a:spcAft>
                <a:buClrTx/>
                <a:buSzTx/>
                <a:buFontTx/>
                <a:buNone/>
              </a:pPr>
              <a:r>
                <a:rPr lang="en-US" altLang="zh-CN" sz="1050" dirty="0">
                  <a:solidFill>
                    <a:schemeClr val="bg1"/>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rPr>
                <a:t>Dongguan Branch,</a:t>
              </a:r>
            </a:p>
            <a:p>
              <a:pPr marL="0" marR="0" indent="0" algn="ctr" defTabSz="914400" rtl="0" eaLnBrk="1" fontAlgn="base" latinLnBrk="0" hangingPunct="1">
                <a:lnSpc>
                  <a:spcPct val="100000"/>
                </a:lnSpc>
                <a:spcBef>
                  <a:spcPct val="0"/>
                </a:spcBef>
                <a:spcAft>
                  <a:spcPct val="0"/>
                </a:spcAft>
                <a:buClrTx/>
                <a:buSzTx/>
                <a:buFontTx/>
                <a:buNone/>
              </a:pPr>
              <a:r>
                <a:rPr lang="en-US" altLang="zh-CN" sz="1050" dirty="0">
                  <a:solidFill>
                    <a:schemeClr val="bg1"/>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rPr>
                <a:t>CSNS</a:t>
              </a:r>
            </a:p>
          </p:txBody>
        </p:sp>
      </p:grpSp>
      <p:sp>
        <p:nvSpPr>
          <p:cNvPr id="36" name="标题 2"/>
          <p:cNvSpPr>
            <a:spLocks noGrp="1"/>
          </p:cNvSpPr>
          <p:nvPr>
            <p:ph type="title"/>
          </p:nvPr>
        </p:nvSpPr>
        <p:spPr>
          <a:xfrm>
            <a:off x="523010" y="161032"/>
            <a:ext cx="8048625" cy="497681"/>
          </a:xfrm>
        </p:spPr>
        <p:txBody>
          <a:bodyPr/>
          <a:lstStyle/>
          <a:p>
            <a:pPr>
              <a:defRPr/>
            </a:pPr>
            <a:r>
              <a:rPr lang="en-US" altLang="zh-CN" sz="3200" dirty="0"/>
              <a:t>Science Facilities &amp; Sites of IHEP</a:t>
            </a:r>
            <a:endParaRPr lang="zh-CN" alt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11902" y="1482923"/>
            <a:ext cx="8453127" cy="5149453"/>
          </a:xfrm>
        </p:spPr>
        <p:txBody>
          <a:bodyPr>
            <a:normAutofit/>
          </a:bodyPr>
          <a:lstStyle/>
          <a:p>
            <a:pPr>
              <a:lnSpc>
                <a:spcPct val="120000"/>
              </a:lnSpc>
              <a:spcBef>
                <a:spcPts val="0"/>
              </a:spcBef>
              <a:defRPr/>
            </a:pPr>
            <a:r>
              <a:rPr lang="en-US" altLang="zh-CN" sz="2000" b="0" dirty="0"/>
              <a:t>BEPCII/BESIII: Running, up to 2030</a:t>
            </a:r>
          </a:p>
          <a:p>
            <a:pPr>
              <a:lnSpc>
                <a:spcPct val="120000"/>
              </a:lnSpc>
              <a:spcBef>
                <a:spcPts val="0"/>
              </a:spcBef>
              <a:defRPr/>
            </a:pPr>
            <a:r>
              <a:rPr lang="en-US" altLang="zh-CN" sz="2000" b="0" dirty="0"/>
              <a:t>LHAASO</a:t>
            </a:r>
            <a:r>
              <a:rPr lang="zh-CN" altLang="en-US" sz="2000" b="0" dirty="0"/>
              <a:t>，</a:t>
            </a:r>
            <a:r>
              <a:rPr lang="en-US" altLang="zh-CN" sz="2000" b="0" dirty="0"/>
              <a:t>CSNS (neutron source)</a:t>
            </a:r>
            <a:r>
              <a:rPr lang="zh-CN" altLang="en-US" sz="2000" b="0" dirty="0"/>
              <a:t>，</a:t>
            </a:r>
            <a:r>
              <a:rPr lang="en-US" altLang="zh-CN" sz="2000" b="0" dirty="0"/>
              <a:t>Running </a:t>
            </a:r>
          </a:p>
          <a:p>
            <a:pPr>
              <a:lnSpc>
                <a:spcPct val="120000"/>
              </a:lnSpc>
              <a:spcBef>
                <a:spcPts val="0"/>
              </a:spcBef>
              <a:defRPr/>
            </a:pPr>
            <a:r>
              <a:rPr lang="en-US" altLang="zh-CN" sz="2000" b="0" dirty="0"/>
              <a:t>JUNO: data taking from 2023</a:t>
            </a:r>
            <a:endParaRPr sz="2000" b="0" dirty="0"/>
          </a:p>
          <a:p>
            <a:pPr>
              <a:lnSpc>
                <a:spcPct val="120000"/>
              </a:lnSpc>
              <a:spcBef>
                <a:spcPts val="0"/>
              </a:spcBef>
              <a:defRPr/>
            </a:pPr>
            <a:r>
              <a:rPr lang="en-US" altLang="zh-CN" sz="2000" b="0" dirty="0"/>
              <a:t>HEPS (photon source): data taking from 2025</a:t>
            </a:r>
          </a:p>
          <a:p>
            <a:pPr>
              <a:lnSpc>
                <a:spcPct val="130000"/>
              </a:lnSpc>
              <a:spcBef>
                <a:spcPts val="0"/>
              </a:spcBef>
              <a:defRPr/>
            </a:pPr>
            <a:r>
              <a:rPr lang="en-US" sz="2000" b="0" dirty="0"/>
              <a:t>ATLAS, CMS, </a:t>
            </a:r>
            <a:r>
              <a:rPr lang="en-US" sz="2000" b="0" dirty="0" err="1"/>
              <a:t>LHCb</a:t>
            </a:r>
            <a:r>
              <a:rPr lang="en-US" sz="2000" b="0" dirty="0"/>
              <a:t>, Belle II, …</a:t>
            </a:r>
          </a:p>
          <a:p>
            <a:pPr>
              <a:lnSpc>
                <a:spcPct val="130000"/>
              </a:lnSpc>
              <a:spcBef>
                <a:spcPts val="0"/>
              </a:spcBef>
              <a:defRPr/>
            </a:pPr>
            <a:endParaRPr lang="en-US" sz="2000" b="0" dirty="0"/>
          </a:p>
          <a:p>
            <a:pPr>
              <a:lnSpc>
                <a:spcPct val="130000"/>
              </a:lnSpc>
              <a:spcBef>
                <a:spcPts val="0"/>
              </a:spcBef>
              <a:defRPr/>
            </a:pPr>
            <a:r>
              <a:rPr lang="en-US" sz="2000" b="0" dirty="0"/>
              <a:t>~ </a:t>
            </a:r>
            <a:r>
              <a:rPr lang="en-US" altLang="zh-CN" sz="2000" b="0" dirty="0"/>
              <a:t>7</a:t>
            </a:r>
            <a:r>
              <a:rPr lang="zh-CN" altLang="en-US" sz="2000" b="0" dirty="0"/>
              <a:t> </a:t>
            </a:r>
            <a:r>
              <a:rPr lang="en-US" sz="2000" b="0" dirty="0"/>
              <a:t>PB/year new data now</a:t>
            </a:r>
          </a:p>
          <a:p>
            <a:pPr>
              <a:lnSpc>
                <a:spcPct val="130000"/>
              </a:lnSpc>
              <a:spcBef>
                <a:spcPts val="0"/>
              </a:spcBef>
              <a:defRPr/>
            </a:pPr>
            <a:r>
              <a:rPr lang="en-US" sz="2000" b="0" dirty="0"/>
              <a:t>&gt; 200 PB/year expected from 2025, when HEPS is operational</a:t>
            </a:r>
          </a:p>
          <a:p>
            <a:pPr>
              <a:lnSpc>
                <a:spcPct val="130000"/>
              </a:lnSpc>
              <a:spcBef>
                <a:spcPts val="0"/>
              </a:spcBef>
              <a:defRPr/>
            </a:pPr>
            <a:r>
              <a:rPr lang="en-US" sz="2000" b="0" dirty="0"/>
              <a:t>HTC</a:t>
            </a:r>
            <a:r>
              <a:rPr lang="zh-CN" altLang="en-US" sz="2000" b="0" dirty="0"/>
              <a:t> </a:t>
            </a:r>
            <a:r>
              <a:rPr lang="en-US" altLang="zh-CN" sz="2000" b="0" dirty="0"/>
              <a:t>for</a:t>
            </a:r>
            <a:r>
              <a:rPr lang="zh-CN" altLang="en-US" sz="2000" b="0" dirty="0"/>
              <a:t> </a:t>
            </a:r>
            <a:r>
              <a:rPr lang="en-US" altLang="zh-CN" sz="2000" b="0" dirty="0"/>
              <a:t>particle experiments</a:t>
            </a:r>
          </a:p>
          <a:p>
            <a:pPr>
              <a:lnSpc>
                <a:spcPct val="130000"/>
              </a:lnSpc>
              <a:spcBef>
                <a:spcPts val="0"/>
              </a:spcBef>
              <a:defRPr/>
            </a:pPr>
            <a:r>
              <a:rPr lang="en-US" sz="2000" b="0" dirty="0"/>
              <a:t>HPC for theoretic physics, neutron source and photon source </a:t>
            </a:r>
          </a:p>
          <a:p>
            <a:pPr>
              <a:lnSpc>
                <a:spcPct val="130000"/>
              </a:lnSpc>
              <a:spcBef>
                <a:spcPts val="0"/>
              </a:spcBef>
              <a:defRPr/>
            </a:pPr>
            <a:endParaRPr lang="en-US" sz="2000" b="0" dirty="0"/>
          </a:p>
        </p:txBody>
      </p:sp>
      <p:sp>
        <p:nvSpPr>
          <p:cNvPr id="3" name="标题 2"/>
          <p:cNvSpPr>
            <a:spLocks noGrp="1"/>
          </p:cNvSpPr>
          <p:nvPr>
            <p:ph type="title"/>
          </p:nvPr>
        </p:nvSpPr>
        <p:spPr>
          <a:xfrm>
            <a:off x="628650" y="435768"/>
            <a:ext cx="7886700" cy="497681"/>
          </a:xfrm>
        </p:spPr>
        <p:txBody>
          <a:bodyPr/>
          <a:lstStyle/>
          <a:p>
            <a:pPr>
              <a:defRPr/>
            </a:pPr>
            <a:r>
              <a:rPr lang="en-US" altLang="zh-CN" dirty="0"/>
              <a:t>Data Challenges @IHEP</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279400" y="408940"/>
            <a:ext cx="8351520" cy="497840"/>
          </a:xfrm>
        </p:spPr>
        <p:txBody>
          <a:bodyPr/>
          <a:lstStyle/>
          <a:p>
            <a:pPr>
              <a:defRPr/>
            </a:pPr>
            <a:r>
              <a:rPr lang="en-US" altLang="zh-CN" sz="4000" dirty="0"/>
              <a:t>Domestic and International Links</a:t>
            </a:r>
            <a:endParaRPr lang="zh-CN" altLang="en-US" sz="4000" dirty="0"/>
          </a:p>
        </p:txBody>
      </p:sp>
      <p:sp>
        <p:nvSpPr>
          <p:cNvPr id="3" name="内容占位符 2"/>
          <p:cNvSpPr>
            <a:spLocks noGrp="1"/>
          </p:cNvSpPr>
          <p:nvPr>
            <p:ph idx="1"/>
          </p:nvPr>
        </p:nvSpPr>
        <p:spPr>
          <a:xfrm>
            <a:off x="278607" y="1556148"/>
            <a:ext cx="3969544" cy="4857904"/>
          </a:xfrm>
        </p:spPr>
        <p:txBody>
          <a:bodyPr>
            <a:normAutofit/>
          </a:bodyPr>
          <a:lstStyle/>
          <a:p>
            <a:pPr>
              <a:lnSpc>
                <a:spcPct val="120000"/>
              </a:lnSpc>
              <a:defRPr/>
            </a:pPr>
            <a:r>
              <a:rPr lang="en-US" altLang="zh-CN" sz="1600" dirty="0"/>
              <a:t>Dedicated links for remote sites </a:t>
            </a:r>
          </a:p>
          <a:p>
            <a:pPr lvl="1">
              <a:lnSpc>
                <a:spcPct val="120000"/>
              </a:lnSpc>
              <a:defRPr/>
            </a:pPr>
            <a:r>
              <a:rPr lang="en-US" altLang="zh-CN" sz="1400" dirty="0"/>
              <a:t>10Mbps to 2Gbps</a:t>
            </a:r>
          </a:p>
          <a:p>
            <a:pPr lvl="1">
              <a:lnSpc>
                <a:spcPct val="120000"/>
              </a:lnSpc>
              <a:defRPr/>
            </a:pPr>
            <a:r>
              <a:rPr lang="en-US" altLang="zh-CN" sz="1400" dirty="0"/>
              <a:t>Some will be upgraded to 5Gbps and 100Gbps soon</a:t>
            </a:r>
          </a:p>
          <a:p>
            <a:pPr>
              <a:lnSpc>
                <a:spcPct val="120000"/>
              </a:lnSpc>
              <a:defRPr/>
            </a:pPr>
            <a:r>
              <a:rPr lang="en-US" altLang="zh-CN" sz="1600" dirty="0"/>
              <a:t>International networks</a:t>
            </a:r>
          </a:p>
          <a:p>
            <a:pPr lvl="1">
              <a:lnSpc>
                <a:spcPct val="120000"/>
              </a:lnSpc>
              <a:defRPr/>
            </a:pPr>
            <a:r>
              <a:rPr lang="en-US" altLang="zh-CN" sz="1400" dirty="0"/>
              <a:t>IHEP-Europe: 10</a:t>
            </a:r>
            <a:r>
              <a:rPr sz="1400" dirty="0"/>
              <a:t> </a:t>
            </a:r>
            <a:r>
              <a:rPr lang="en-US" altLang="zh-CN" sz="1400" dirty="0"/>
              <a:t>Gbps + 10 Gbps</a:t>
            </a:r>
          </a:p>
          <a:p>
            <a:pPr lvl="1">
              <a:lnSpc>
                <a:spcPct val="120000"/>
              </a:lnSpc>
              <a:defRPr/>
            </a:pPr>
            <a:r>
              <a:rPr lang="en-US" altLang="zh-CN" sz="1400" dirty="0"/>
              <a:t>IHEP-USA: 10 Gbps + 10 Gbps</a:t>
            </a:r>
          </a:p>
          <a:p>
            <a:pPr lvl="1">
              <a:lnSpc>
                <a:spcPct val="120000"/>
              </a:lnSpc>
              <a:defRPr/>
            </a:pPr>
            <a:r>
              <a:rPr lang="en-US" altLang="zh-CN" sz="1400" dirty="0"/>
              <a:t>~33 PB data exchange</a:t>
            </a:r>
            <a:r>
              <a:rPr lang="zh-CN" altLang="en-US" sz="1400" dirty="0"/>
              <a:t> </a:t>
            </a:r>
            <a:r>
              <a:rPr lang="en-US" altLang="zh-CN" sz="1400" dirty="0"/>
              <a:t>in</a:t>
            </a:r>
            <a:r>
              <a:rPr lang="zh-CN" altLang="en-US" sz="1400" dirty="0"/>
              <a:t> </a:t>
            </a:r>
            <a:r>
              <a:rPr lang="en-US" altLang="zh-CN" sz="1400" dirty="0"/>
              <a:t>2021</a:t>
            </a:r>
          </a:p>
          <a:p>
            <a:pPr marL="342900" lvl="1" indent="-342900">
              <a:lnSpc>
                <a:spcPct val="120000"/>
              </a:lnSpc>
              <a:buClr>
                <a:srgbClr val="ECAE14"/>
              </a:buClr>
              <a:buSzPct val="110000"/>
              <a:buFont typeface="Wingdings" panose="05000000000000000000" pitchFamily="2" charset="2"/>
              <a:buChar char="•"/>
              <a:defRPr/>
            </a:pPr>
            <a:r>
              <a:rPr lang="en-US" altLang="zh-CN" sz="1600" dirty="0"/>
              <a:t>LHCONE</a:t>
            </a:r>
          </a:p>
          <a:p>
            <a:pPr lvl="1">
              <a:lnSpc>
                <a:spcPct val="120000"/>
              </a:lnSpc>
              <a:defRPr/>
            </a:pPr>
            <a:r>
              <a:rPr lang="en-US" altLang="zh-CN" sz="1400" dirty="0"/>
              <a:t>Peering to </a:t>
            </a:r>
            <a:r>
              <a:rPr lang="en-US" altLang="zh-CN" sz="1400" dirty="0" err="1"/>
              <a:t>ESNet</a:t>
            </a:r>
            <a:r>
              <a:rPr lang="en-US" altLang="zh-CN" sz="1400" dirty="0"/>
              <a:t>, Internet2, GEANT were established</a:t>
            </a:r>
          </a:p>
          <a:p>
            <a:pPr lvl="1">
              <a:lnSpc>
                <a:spcPct val="120000"/>
              </a:lnSpc>
              <a:defRPr/>
            </a:pPr>
            <a:r>
              <a:rPr lang="en-US" altLang="zh-CN" sz="1400" dirty="0"/>
              <a:t>All the LHCONE peers are finished </a:t>
            </a:r>
          </a:p>
          <a:p>
            <a:pPr lvl="1">
              <a:lnSpc>
                <a:spcPct val="120000"/>
              </a:lnSpc>
              <a:defRPr/>
            </a:pPr>
            <a:endParaRPr lang="en-US" altLang="zh-CN" sz="1350" dirty="0"/>
          </a:p>
        </p:txBody>
      </p:sp>
      <p:sp>
        <p:nvSpPr>
          <p:cNvPr id="30725" name="灯片编号占位符 3"/>
          <p:cNvSpPr>
            <a:spLocks noGrp="1"/>
          </p:cNvSpPr>
          <p:nvPr>
            <p:ph type="sldNum" sz="quarter" idx="4294967295"/>
          </p:nvPr>
        </p:nvSpPr>
        <p:spPr bwMode="auto">
          <a:xfrm>
            <a:off x="0" y="85725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900"/>
              </a:spcBef>
              <a:buSzPct val="60000"/>
              <a:buFont typeface="Wingdings" panose="05000000000000000000" pitchFamily="2" charset="2"/>
              <a:buChar char="l"/>
              <a:defRPr sz="2100">
                <a:solidFill>
                  <a:schemeClr val="tx1"/>
                </a:solidFill>
                <a:latin typeface="Calibri" panose="020F0502020204030204" pitchFamily="34" charset="0"/>
                <a:ea typeface="微软雅黑" panose="020B0503020204020204" pitchFamily="34" charset="-122"/>
              </a:defRPr>
            </a:lvl1pPr>
            <a:lvl2pPr marL="557530" indent="-214630">
              <a:spcBef>
                <a:spcPts val="900"/>
              </a:spcBef>
              <a:buSzPct val="60000"/>
              <a:buFont typeface="Wingdings" panose="05000000000000000000" pitchFamily="2" charset="2"/>
              <a:buChar char="n"/>
              <a:defRPr sz="1800">
                <a:solidFill>
                  <a:schemeClr val="tx1"/>
                </a:solidFill>
                <a:latin typeface="Calibri" panose="020F0502020204030204" pitchFamily="34" charset="0"/>
                <a:ea typeface="微软雅黑" panose="020B0503020204020204" pitchFamily="34" charset="-122"/>
              </a:defRPr>
            </a:lvl2pPr>
            <a:lvl3pPr marL="857250" indent="-171450">
              <a:spcBef>
                <a:spcPts val="900"/>
              </a:spcBef>
              <a:buSzPct val="60000"/>
              <a:buFont typeface="Wingdings" panose="05000000000000000000" pitchFamily="2" charset="2"/>
              <a:buChar char="u"/>
              <a:defRPr>
                <a:solidFill>
                  <a:schemeClr val="tx1"/>
                </a:solidFill>
                <a:latin typeface="Calibri" panose="020F0502020204030204" pitchFamily="34" charset="0"/>
                <a:ea typeface="微软雅黑" panose="020B0503020204020204" pitchFamily="34" charset="-122"/>
              </a:defRPr>
            </a:lvl3pPr>
            <a:lvl4pPr marL="1200150" indent="-171450">
              <a:spcBef>
                <a:spcPts val="900"/>
              </a:spcBef>
              <a:buSzPct val="60000"/>
              <a:buFont typeface="Wingdings" panose="05000000000000000000" pitchFamily="2" charset="2"/>
              <a:buChar char="Ø"/>
              <a:defRPr>
                <a:solidFill>
                  <a:schemeClr val="tx1"/>
                </a:solidFill>
                <a:latin typeface="Calibri" panose="020F0502020204030204" pitchFamily="34" charset="0"/>
                <a:ea typeface="微软雅黑" panose="020B0503020204020204" pitchFamily="34" charset="-122"/>
              </a:defRPr>
            </a:lvl4pPr>
            <a:lvl5pPr marL="1543050" indent="-171450">
              <a:spcBef>
                <a:spcPts val="900"/>
              </a:spcBef>
              <a:buSzPct val="60000"/>
              <a:buFont typeface="Wingdings" panose="05000000000000000000" pitchFamily="2" charset="2"/>
              <a:buChar char="ü"/>
              <a:defRPr>
                <a:solidFill>
                  <a:schemeClr val="tx1"/>
                </a:solidFill>
                <a:latin typeface="Calibri" panose="020F0502020204030204" pitchFamily="34" charset="0"/>
                <a:ea typeface="微软雅黑" panose="020B0503020204020204" pitchFamily="34" charset="-122"/>
              </a:defRPr>
            </a:lvl5pPr>
            <a:lvl6pPr marL="1885950" indent="-171450" eaLnBrk="0" fontAlgn="base" hangingPunct="0">
              <a:spcBef>
                <a:spcPts val="900"/>
              </a:spcBef>
              <a:spcAft>
                <a:spcPct val="0"/>
              </a:spcAft>
              <a:buSzPct val="60000"/>
              <a:buFont typeface="Wingdings" panose="05000000000000000000" pitchFamily="2" charset="2"/>
              <a:buChar char="ü"/>
              <a:defRPr>
                <a:solidFill>
                  <a:schemeClr val="tx1"/>
                </a:solidFill>
                <a:latin typeface="Calibri" panose="020F0502020204030204" pitchFamily="34" charset="0"/>
                <a:ea typeface="微软雅黑" panose="020B0503020204020204" pitchFamily="34" charset="-122"/>
              </a:defRPr>
            </a:lvl6pPr>
            <a:lvl7pPr marL="2228850" indent="-171450" eaLnBrk="0" fontAlgn="base" hangingPunct="0">
              <a:spcBef>
                <a:spcPts val="900"/>
              </a:spcBef>
              <a:spcAft>
                <a:spcPct val="0"/>
              </a:spcAft>
              <a:buSzPct val="60000"/>
              <a:buFont typeface="Wingdings" panose="05000000000000000000" pitchFamily="2" charset="2"/>
              <a:buChar char="ü"/>
              <a:defRPr>
                <a:solidFill>
                  <a:schemeClr val="tx1"/>
                </a:solidFill>
                <a:latin typeface="Calibri" panose="020F0502020204030204" pitchFamily="34" charset="0"/>
                <a:ea typeface="微软雅黑" panose="020B0503020204020204" pitchFamily="34" charset="-122"/>
              </a:defRPr>
            </a:lvl7pPr>
            <a:lvl8pPr marL="2571750" indent="-171450" eaLnBrk="0" fontAlgn="base" hangingPunct="0">
              <a:spcBef>
                <a:spcPts val="900"/>
              </a:spcBef>
              <a:spcAft>
                <a:spcPct val="0"/>
              </a:spcAft>
              <a:buSzPct val="60000"/>
              <a:buFont typeface="Wingdings" panose="05000000000000000000" pitchFamily="2" charset="2"/>
              <a:buChar char="ü"/>
              <a:defRPr>
                <a:solidFill>
                  <a:schemeClr val="tx1"/>
                </a:solidFill>
                <a:latin typeface="Calibri" panose="020F0502020204030204" pitchFamily="34" charset="0"/>
                <a:ea typeface="微软雅黑" panose="020B0503020204020204" pitchFamily="34" charset="-122"/>
              </a:defRPr>
            </a:lvl8pPr>
            <a:lvl9pPr marL="2914650" indent="-171450" eaLnBrk="0" fontAlgn="base" hangingPunct="0">
              <a:spcBef>
                <a:spcPts val="900"/>
              </a:spcBef>
              <a:spcAft>
                <a:spcPct val="0"/>
              </a:spcAft>
              <a:buSzPct val="60000"/>
              <a:buFont typeface="Wingdings" panose="05000000000000000000" pitchFamily="2" charset="2"/>
              <a:buChar char="ü"/>
              <a:defRPr>
                <a:solidFill>
                  <a:schemeClr val="tx1"/>
                </a:solidFill>
                <a:latin typeface="Calibri" panose="020F0502020204030204" pitchFamily="34" charset="0"/>
                <a:ea typeface="微软雅黑" panose="020B0503020204020204" pitchFamily="34" charset="-122"/>
              </a:defRPr>
            </a:lvl9pPr>
          </a:lstStyle>
          <a:p>
            <a:pPr algn="r">
              <a:spcBef>
                <a:spcPct val="0"/>
              </a:spcBef>
              <a:buSzTx/>
              <a:buFontTx/>
              <a:buNone/>
            </a:pPr>
            <a:fld id="{C7D357D4-2EBA-8B4A-BCE6-09D2FA8F3CD2}" type="slidenum">
              <a:rPr lang="zh-CN" altLang="en-US" sz="1050">
                <a:latin typeface="Arial" panose="020B0604020202020204" pitchFamily="34" charset="0"/>
                <a:ea typeface="宋体" panose="02010600030101010101" pitchFamily="2" charset="-122"/>
              </a:rPr>
              <a:t>5</a:t>
            </a:fld>
            <a:endParaRPr lang="en-US" altLang="zh-CN" sz="1050">
              <a:latin typeface="Arial" panose="020B0604020202020204" pitchFamily="34" charset="0"/>
              <a:ea typeface="宋体" panose="02010600030101010101" pitchFamily="2" charset="-122"/>
            </a:endParaRPr>
          </a:p>
        </p:txBody>
      </p:sp>
      <p:pic>
        <p:nvPicPr>
          <p:cNvPr id="8" name="图片 7"/>
          <p:cNvPicPr>
            <a:picLocks noChangeAspect="1"/>
          </p:cNvPicPr>
          <p:nvPr/>
        </p:nvPicPr>
        <p:blipFill>
          <a:blip r:embed="rId3"/>
          <a:stretch>
            <a:fillRect/>
          </a:stretch>
        </p:blipFill>
        <p:spPr>
          <a:xfrm>
            <a:off x="4140200" y="981075"/>
            <a:ext cx="5003800" cy="3971290"/>
          </a:xfrm>
          <a:prstGeom prst="rect">
            <a:avLst/>
          </a:prstGeom>
          <a:effectLst>
            <a:outerShdw blurRad="50800" dist="38100" dir="5400000" algn="t" rotWithShape="0">
              <a:prstClr val="black">
                <a:alpha val="40000"/>
              </a:prstClr>
            </a:outerShdw>
          </a:effectLst>
        </p:spPr>
      </p:pic>
      <p:pic>
        <p:nvPicPr>
          <p:cNvPr id="10" name="图片 9"/>
          <p:cNvPicPr>
            <a:picLocks noChangeAspect="1"/>
          </p:cNvPicPr>
          <p:nvPr/>
        </p:nvPicPr>
        <p:blipFill rotWithShape="1">
          <a:blip r:embed="rId4"/>
          <a:srcRect t="11130"/>
          <a:stretch>
            <a:fillRect/>
          </a:stretch>
        </p:blipFill>
        <p:spPr>
          <a:xfrm>
            <a:off x="4210685" y="5050155"/>
            <a:ext cx="4919345" cy="13569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1D56D0-5E7E-43A6-A677-27035B066B87}"/>
              </a:ext>
            </a:extLst>
          </p:cNvPr>
          <p:cNvSpPr>
            <a:spLocks noGrp="1"/>
          </p:cNvSpPr>
          <p:nvPr>
            <p:ph type="title"/>
          </p:nvPr>
        </p:nvSpPr>
        <p:spPr>
          <a:xfrm>
            <a:off x="304799" y="304800"/>
            <a:ext cx="8610599" cy="685800"/>
          </a:xfrm>
        </p:spPr>
        <p:txBody>
          <a:bodyPr/>
          <a:lstStyle/>
          <a:p>
            <a:r>
              <a:rPr lang="en-US" altLang="zh-CN" sz="2800" dirty="0"/>
              <a:t>Plan:</a:t>
            </a:r>
            <a:r>
              <a:rPr lang="zh-CN" altLang="en-US" sz="2800" dirty="0"/>
              <a:t> </a:t>
            </a:r>
            <a:r>
              <a:rPr lang="en-US" altLang="zh-CN" sz="2800" dirty="0"/>
              <a:t>100G global interconnection is coming (</a:t>
            </a:r>
            <a:r>
              <a:rPr lang="en-US" altLang="zh-CN" sz="2800" dirty="0" err="1"/>
              <a:t>CSTNet</a:t>
            </a:r>
            <a:r>
              <a:rPr lang="en-US" altLang="zh-CN" sz="2800" dirty="0"/>
              <a:t>)</a:t>
            </a:r>
            <a:endParaRPr lang="zh-CN" altLang="en-US" sz="2800" dirty="0"/>
          </a:p>
        </p:txBody>
      </p:sp>
      <p:sp>
        <p:nvSpPr>
          <p:cNvPr id="3" name="内容占位符 2">
            <a:extLst>
              <a:ext uri="{FF2B5EF4-FFF2-40B4-BE49-F238E27FC236}">
                <a16:creationId xmlns:a16="http://schemas.microsoft.com/office/drawing/2014/main" id="{769DEEF6-6CB9-4F96-B36C-0EA513762699}"/>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D9DE7434-7A2D-459B-8098-665EA2758AA1}"/>
              </a:ext>
            </a:extLst>
          </p:cNvPr>
          <p:cNvPicPr>
            <a:picLocks noChangeAspect="1"/>
          </p:cNvPicPr>
          <p:nvPr/>
        </p:nvPicPr>
        <p:blipFill>
          <a:blip r:embed="rId2"/>
          <a:stretch>
            <a:fillRect/>
          </a:stretch>
        </p:blipFill>
        <p:spPr>
          <a:xfrm>
            <a:off x="4645" y="1178169"/>
            <a:ext cx="9144000" cy="4994031"/>
          </a:xfrm>
          <a:prstGeom prst="rect">
            <a:avLst/>
          </a:prstGeom>
        </p:spPr>
      </p:pic>
    </p:spTree>
    <p:extLst>
      <p:ext uri="{BB962C8B-B14F-4D97-AF65-F5344CB8AC3E}">
        <p14:creationId xmlns:p14="http://schemas.microsoft.com/office/powerpoint/2010/main" val="101637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8285" y="304800"/>
            <a:ext cx="8369300" cy="685800"/>
          </a:xfrm>
        </p:spPr>
        <p:txBody>
          <a:bodyPr>
            <a:noAutofit/>
          </a:bodyPr>
          <a:lstStyle/>
          <a:p>
            <a:r>
              <a:rPr lang="en-US" altLang="zh-CN" sz="3600" dirty="0"/>
              <a:t>One Platform, Multi Centers (1/2)</a:t>
            </a:r>
          </a:p>
        </p:txBody>
      </p:sp>
      <p:sp>
        <p:nvSpPr>
          <p:cNvPr id="3" name="内容占位符 2"/>
          <p:cNvSpPr>
            <a:spLocks noGrp="1"/>
          </p:cNvSpPr>
          <p:nvPr>
            <p:ph idx="1"/>
          </p:nvPr>
        </p:nvSpPr>
        <p:spPr>
          <a:xfrm>
            <a:off x="87630" y="1472565"/>
            <a:ext cx="5102225" cy="4995142"/>
          </a:xfrm>
        </p:spPr>
        <p:txBody>
          <a:bodyPr/>
          <a:lstStyle/>
          <a:p>
            <a:r>
              <a:rPr lang="en-US" altLang="zh-CN" sz="1800" dirty="0"/>
              <a:t>The main strategy of IHEP-CC</a:t>
            </a:r>
          </a:p>
          <a:p>
            <a:pPr lvl="1"/>
            <a:r>
              <a:rPr lang="en-US" altLang="zh-CN" sz="1400" dirty="0"/>
              <a:t>A integrated platform serves the computing demands of different research fields.</a:t>
            </a:r>
          </a:p>
          <a:p>
            <a:pPr lvl="2"/>
            <a:r>
              <a:rPr lang="en-US" altLang="zh-CN" sz="1020" dirty="0"/>
              <a:t>particle physics, theoretical physics, space astronomy, ray science, and accelerator design</a:t>
            </a:r>
          </a:p>
          <a:p>
            <a:pPr lvl="1"/>
            <a:r>
              <a:rPr lang="en-US" altLang="zh-CN" sz="1400" dirty="0"/>
              <a:t>Access resources with as little change of user habit as possible.</a:t>
            </a:r>
          </a:p>
          <a:p>
            <a:r>
              <a:rPr lang="en-US" altLang="zh-CN" sz="1800" dirty="0"/>
              <a:t>Two main regional centers</a:t>
            </a:r>
          </a:p>
          <a:p>
            <a:pPr lvl="1"/>
            <a:r>
              <a:rPr lang="en-US" altLang="zh-CN" sz="1400" dirty="0"/>
              <a:t>Beijing </a:t>
            </a:r>
          </a:p>
          <a:p>
            <a:pPr lvl="1"/>
            <a:r>
              <a:rPr lang="en-US" altLang="zh-CN" sz="1400" dirty="0"/>
              <a:t>Dongguan, partly sponsored by local government</a:t>
            </a:r>
          </a:p>
          <a:p>
            <a:r>
              <a:rPr lang="en-US" altLang="zh-CN" sz="1800" dirty="0"/>
              <a:t>Several satellite sites in China </a:t>
            </a:r>
          </a:p>
          <a:p>
            <a:pPr lvl="1"/>
            <a:r>
              <a:rPr lang="en-US" altLang="zh-CN" sz="1400" dirty="0"/>
              <a:t>Experiments’ onsite resources.</a:t>
            </a:r>
          </a:p>
          <a:p>
            <a:pPr lvl="2"/>
            <a:r>
              <a:rPr lang="en-US" altLang="zh-CN" sz="1020" dirty="0"/>
              <a:t>For fast data processing.</a:t>
            </a:r>
          </a:p>
          <a:p>
            <a:pPr lvl="1"/>
            <a:r>
              <a:rPr lang="en-US" altLang="zh-CN" sz="1400" dirty="0"/>
              <a:t>CC from Collaboration members.</a:t>
            </a:r>
          </a:p>
          <a:p>
            <a:pPr lvl="2"/>
            <a:r>
              <a:rPr lang="en-US" altLang="zh-CN" sz="1020" dirty="0"/>
              <a:t>Shandong Univ., Univ. of Science and Technology of China, Lanzhou Univ. etc.).</a:t>
            </a:r>
          </a:p>
          <a:p>
            <a:pPr lvl="1"/>
            <a:r>
              <a:rPr lang="en-US" altLang="zh-CN" sz="1400" dirty="0"/>
              <a:t>On-demand resources, commercial clouds and super computing centers.</a:t>
            </a:r>
          </a:p>
          <a:p>
            <a:endParaRPr lang="en-US" altLang="zh-CN" sz="1020" dirty="0"/>
          </a:p>
        </p:txBody>
      </p:sp>
      <p:sp>
        <p:nvSpPr>
          <p:cNvPr id="4" name="灯片编号占位符 3"/>
          <p:cNvSpPr>
            <a:spLocks noGrp="1"/>
          </p:cNvSpPr>
          <p:nvPr>
            <p:ph type="sldNum" sz="quarter" idx="12"/>
          </p:nvPr>
        </p:nvSpPr>
        <p:spPr>
          <a:xfrm>
            <a:off x="7425348" y="5702095"/>
            <a:ext cx="984019" cy="273844"/>
          </a:xfrm>
        </p:spPr>
        <p:txBody>
          <a:bodyPr/>
          <a:lstStyle/>
          <a:p>
            <a:fld id="{42B760EF-C22E-4C42-8001-90BC288C34A6}" type="slidenum">
              <a:rPr lang="zh-CN" altLang="en-US" sz="1350" smtClean="0"/>
              <a:t>7</a:t>
            </a:fld>
            <a:endParaRPr lang="zh-CN" altLang="en-US" sz="1350"/>
          </a:p>
        </p:txBody>
      </p:sp>
      <p:pic>
        <p:nvPicPr>
          <p:cNvPr id="8" name="图片 7"/>
          <p:cNvPicPr>
            <a:picLocks noChangeAspect="1"/>
          </p:cNvPicPr>
          <p:nvPr/>
        </p:nvPicPr>
        <p:blipFill>
          <a:blip r:embed="rId3"/>
          <a:stretch>
            <a:fillRect/>
          </a:stretch>
        </p:blipFill>
        <p:spPr>
          <a:xfrm>
            <a:off x="5108575" y="3917315"/>
            <a:ext cx="4020185" cy="2213610"/>
          </a:xfrm>
          <a:prstGeom prst="rect">
            <a:avLst/>
          </a:prstGeom>
        </p:spPr>
      </p:pic>
      <p:pic>
        <p:nvPicPr>
          <p:cNvPr id="6" name="图片 5"/>
          <p:cNvPicPr>
            <a:picLocks noChangeAspect="1"/>
          </p:cNvPicPr>
          <p:nvPr/>
        </p:nvPicPr>
        <p:blipFill>
          <a:blip r:embed="rId4"/>
          <a:stretch>
            <a:fillRect/>
          </a:stretch>
        </p:blipFill>
        <p:spPr>
          <a:xfrm>
            <a:off x="5201285" y="1471930"/>
            <a:ext cx="3835400" cy="20535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3961" y="5181601"/>
            <a:ext cx="5042698" cy="1413222"/>
          </a:xfrm>
          <a:prstGeom prst="rect">
            <a:avLst/>
          </a:prstGeom>
        </p:spPr>
      </p:pic>
      <p:sp>
        <p:nvSpPr>
          <p:cNvPr id="2" name="标题 1"/>
          <p:cNvSpPr>
            <a:spLocks noGrp="1"/>
          </p:cNvSpPr>
          <p:nvPr>
            <p:ph type="title"/>
          </p:nvPr>
        </p:nvSpPr>
        <p:spPr>
          <a:xfrm>
            <a:off x="770890" y="304800"/>
            <a:ext cx="7591425" cy="685800"/>
          </a:xfrm>
        </p:spPr>
        <p:txBody>
          <a:bodyPr/>
          <a:lstStyle/>
          <a:p>
            <a:r>
              <a:rPr lang="en-US" altLang="zh-CN" sz="3200" dirty="0"/>
              <a:t>One Platform, Multi Centers (2/2)</a:t>
            </a:r>
          </a:p>
        </p:txBody>
      </p:sp>
      <p:sp>
        <p:nvSpPr>
          <p:cNvPr id="7" name="内容占位符 6"/>
          <p:cNvSpPr>
            <a:spLocks noGrp="1"/>
          </p:cNvSpPr>
          <p:nvPr>
            <p:ph idx="1"/>
          </p:nvPr>
        </p:nvSpPr>
        <p:spPr>
          <a:xfrm>
            <a:off x="181478" y="1041355"/>
            <a:ext cx="8734425" cy="4140246"/>
          </a:xfrm>
        </p:spPr>
        <p:txBody>
          <a:bodyPr>
            <a:normAutofit fontScale="75000" lnSpcReduction="20000"/>
          </a:bodyPr>
          <a:lstStyle/>
          <a:p>
            <a:r>
              <a:rPr lang="en-US" altLang="zh-CN" dirty="0"/>
              <a:t>Current Status</a:t>
            </a:r>
          </a:p>
          <a:p>
            <a:pPr lvl="1"/>
            <a:r>
              <a:rPr lang="en-US" altLang="zh-CN" dirty="0"/>
              <a:t>Resource of two main regional centers</a:t>
            </a:r>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r>
              <a:rPr lang="en-US" altLang="zh-CN" dirty="0"/>
              <a:t>OMAT, a Monitor tool, is developed and deployed to collect sites running status.</a:t>
            </a:r>
          </a:p>
          <a:p>
            <a:pPr lvl="1"/>
            <a:r>
              <a:rPr lang="en-US" altLang="zh-CN" dirty="0"/>
              <a:t>The solutions for computing and storage integration is undergoing</a:t>
            </a:r>
          </a:p>
          <a:p>
            <a:pPr lvl="2"/>
            <a:r>
              <a:rPr lang="en-US" altLang="zh-CN" dirty="0"/>
              <a:t>LHAASO simulation jobs from IHEP-CC (Beijing) HTC Cluster have been dispatched to BSICC (Dongguan) HPC cluster.</a:t>
            </a:r>
            <a:endParaRPr lang="en-US" altLang="zh-CN" dirty="0">
              <a:solidFill>
                <a:schemeClr val="tx1"/>
              </a:solidFill>
            </a:endParaRPr>
          </a:p>
          <a:p>
            <a:pPr lvl="2"/>
            <a:r>
              <a:rPr lang="en-US" altLang="zh-CN" dirty="0" err="1"/>
              <a:t>Xcache</a:t>
            </a:r>
            <a:r>
              <a:rPr lang="en-US" altLang="zh-CN" dirty="0"/>
              <a:t> &amp; EOS remote replica are being studied.</a:t>
            </a:r>
          </a:p>
          <a:p>
            <a:pPr lvl="2"/>
            <a:r>
              <a:rPr lang="en-US" altLang="zh-CN" dirty="0"/>
              <a:t>Token-based authentication and authorization are being studied.</a:t>
            </a:r>
            <a:endParaRPr lang="zh-CN" altLang="en-US" dirty="0"/>
          </a:p>
        </p:txBody>
      </p:sp>
      <p:graphicFrame>
        <p:nvGraphicFramePr>
          <p:cNvPr id="5" name="表格 4"/>
          <p:cNvGraphicFramePr>
            <a:graphicFrameLocks noGrp="1"/>
          </p:cNvGraphicFramePr>
          <p:nvPr>
            <p:custDataLst>
              <p:tags r:id="rId1"/>
            </p:custDataLst>
            <p:extLst>
              <p:ext uri="{D42A27DB-BD31-4B8C-83A1-F6EECF244321}">
                <p14:modId xmlns:p14="http://schemas.microsoft.com/office/powerpoint/2010/main" val="3117493083"/>
              </p:ext>
            </p:extLst>
          </p:nvPr>
        </p:nvGraphicFramePr>
        <p:xfrm>
          <a:off x="1450675" y="1937943"/>
          <a:ext cx="6222365" cy="1303020"/>
        </p:xfrm>
        <a:graphic>
          <a:graphicData uri="http://schemas.openxmlformats.org/drawingml/2006/table">
            <a:tbl>
              <a:tblPr firstRow="1" bandRow="1">
                <a:tableStyleId>{21E4AEA4-8DFA-4A89-87EB-49C32662AFE0}</a:tableStyleId>
              </a:tblPr>
              <a:tblGrid>
                <a:gridCol w="1729740">
                  <a:extLst>
                    <a:ext uri="{9D8B030D-6E8A-4147-A177-3AD203B41FA5}">
                      <a16:colId xmlns:a16="http://schemas.microsoft.com/office/drawing/2014/main" val="20000"/>
                    </a:ext>
                  </a:extLst>
                </a:gridCol>
                <a:gridCol w="996950">
                  <a:extLst>
                    <a:ext uri="{9D8B030D-6E8A-4147-A177-3AD203B41FA5}">
                      <a16:colId xmlns:a16="http://schemas.microsoft.com/office/drawing/2014/main" val="20001"/>
                    </a:ext>
                  </a:extLst>
                </a:gridCol>
                <a:gridCol w="955040">
                  <a:extLst>
                    <a:ext uri="{9D8B030D-6E8A-4147-A177-3AD203B41FA5}">
                      <a16:colId xmlns:a16="http://schemas.microsoft.com/office/drawing/2014/main" val="20002"/>
                    </a:ext>
                  </a:extLst>
                </a:gridCol>
                <a:gridCol w="459105">
                  <a:extLst>
                    <a:ext uri="{9D8B030D-6E8A-4147-A177-3AD203B41FA5}">
                      <a16:colId xmlns:a16="http://schemas.microsoft.com/office/drawing/2014/main" val="20003"/>
                    </a:ext>
                  </a:extLst>
                </a:gridCol>
                <a:gridCol w="452120">
                  <a:extLst>
                    <a:ext uri="{9D8B030D-6E8A-4147-A177-3AD203B41FA5}">
                      <a16:colId xmlns:a16="http://schemas.microsoft.com/office/drawing/2014/main" val="20004"/>
                    </a:ext>
                  </a:extLst>
                </a:gridCol>
                <a:gridCol w="1629410">
                  <a:extLst>
                    <a:ext uri="{9D8B030D-6E8A-4147-A177-3AD203B41FA5}">
                      <a16:colId xmlns:a16="http://schemas.microsoft.com/office/drawing/2014/main" val="20005"/>
                    </a:ext>
                  </a:extLst>
                </a:gridCol>
              </a:tblGrid>
              <a:tr h="205740">
                <a:tc>
                  <a:txBody>
                    <a:bodyPr/>
                    <a:lstStyle/>
                    <a:p>
                      <a:endParaRPr lang="zh-CN" altLang="en-US" sz="900" dirty="0"/>
                    </a:p>
                  </a:txBody>
                  <a:tcPr marL="68580" marR="68580" marT="34290" marB="34290"/>
                </a:tc>
                <a:tc>
                  <a:txBody>
                    <a:bodyPr/>
                    <a:lstStyle/>
                    <a:p>
                      <a:r>
                        <a:rPr lang="en-US" altLang="zh-CN" sz="900" dirty="0"/>
                        <a:t>CPU</a:t>
                      </a:r>
                      <a:endParaRPr lang="zh-CN" altLang="en-US" sz="900" dirty="0"/>
                    </a:p>
                  </a:txBody>
                  <a:tcPr marL="68580" marR="68580" marT="34290" marB="34290"/>
                </a:tc>
                <a:tc>
                  <a:txBody>
                    <a:bodyPr/>
                    <a:lstStyle/>
                    <a:p>
                      <a:r>
                        <a:rPr lang="en-US" altLang="zh-CN" sz="900" dirty="0"/>
                        <a:t>GPU card</a:t>
                      </a:r>
                      <a:endParaRPr lang="zh-CN" altLang="en-US" sz="900" dirty="0"/>
                    </a:p>
                  </a:txBody>
                  <a:tcPr marL="68580" marR="68580" marT="34290" marB="34290"/>
                </a:tc>
                <a:tc>
                  <a:txBody>
                    <a:bodyPr/>
                    <a:lstStyle/>
                    <a:p>
                      <a:r>
                        <a:rPr lang="en-US" altLang="zh-CN" sz="900" dirty="0"/>
                        <a:t>Disk </a:t>
                      </a:r>
                      <a:endParaRPr lang="zh-CN" altLang="en-US" sz="900" dirty="0"/>
                    </a:p>
                  </a:txBody>
                  <a:tcPr marL="68580" marR="68580" marT="34290" marB="34290"/>
                </a:tc>
                <a:tc>
                  <a:txBody>
                    <a:bodyPr/>
                    <a:lstStyle/>
                    <a:p>
                      <a:r>
                        <a:rPr lang="en-US" altLang="zh-CN" sz="900" dirty="0"/>
                        <a:t>Tape</a:t>
                      </a:r>
                      <a:endParaRPr lang="zh-CN" altLang="en-US" sz="900" dirty="0"/>
                    </a:p>
                  </a:txBody>
                  <a:tcPr marL="68580" marR="68580" marT="34290" marB="34290"/>
                </a:tc>
                <a:tc>
                  <a:txBody>
                    <a:bodyPr/>
                    <a:lstStyle/>
                    <a:p>
                      <a:r>
                        <a:rPr lang="en-US" altLang="zh-CN" sz="900" dirty="0"/>
                        <a:t>Network</a:t>
                      </a:r>
                      <a:endParaRPr lang="zh-CN" altLang="en-US" sz="900" dirty="0"/>
                    </a:p>
                  </a:txBody>
                  <a:tcPr marL="68580" marR="68580" marT="34290" marB="34290"/>
                </a:tc>
                <a:extLst>
                  <a:ext uri="{0D108BD9-81ED-4DB2-BD59-A6C34878D82A}">
                    <a16:rowId xmlns:a16="http://schemas.microsoft.com/office/drawing/2014/main" val="10000"/>
                  </a:ext>
                </a:extLst>
              </a:tr>
              <a:tr h="48006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zh-CN" sz="900" dirty="0">
                          <a:solidFill>
                            <a:srgbClr val="404040"/>
                          </a:solidFill>
                        </a:rPr>
                        <a:t>Beijing</a:t>
                      </a:r>
                      <a:endParaRPr lang="zh-CN" altLang="en-US" sz="900" dirty="0">
                        <a:solidFill>
                          <a:srgbClr val="404040"/>
                        </a:solidFill>
                      </a:endParaRPr>
                    </a:p>
                    <a:p>
                      <a:pPr algn="r"/>
                      <a:r>
                        <a:rPr lang="en-US" altLang="zh-CN" sz="900" dirty="0">
                          <a:solidFill>
                            <a:srgbClr val="404040"/>
                          </a:solidFill>
                        </a:rPr>
                        <a:t>IHEP-CC </a:t>
                      </a:r>
                    </a:p>
                  </a:txBody>
                  <a:tcPr marL="68580" marR="68580" marT="34290" marB="34290"/>
                </a:tc>
                <a:tc>
                  <a:txBody>
                    <a:bodyPr/>
                    <a:lstStyle/>
                    <a:p>
                      <a:r>
                        <a:rPr lang="en-US" altLang="zh-CN" sz="900" dirty="0">
                          <a:solidFill>
                            <a:srgbClr val="404040"/>
                          </a:solidFill>
                        </a:rPr>
                        <a:t>43,000 Intel-x86</a:t>
                      </a:r>
                      <a:endParaRPr lang="zh-CN" altLang="en-US" sz="900" dirty="0">
                        <a:solidFill>
                          <a:srgbClr val="404040"/>
                        </a:solidFill>
                      </a:endParaRPr>
                    </a:p>
                  </a:txBody>
                  <a:tcPr marL="68580" marR="68580" marT="34290" marB="34290"/>
                </a:tc>
                <a:tc>
                  <a:txBody>
                    <a:bodyPr/>
                    <a:lstStyle/>
                    <a:p>
                      <a:r>
                        <a:rPr lang="en-US" altLang="zh-CN" sz="900" dirty="0">
                          <a:solidFill>
                            <a:srgbClr val="404040"/>
                          </a:solidFill>
                        </a:rPr>
                        <a:t>200 Nvidia</a:t>
                      </a:r>
                      <a:r>
                        <a:rPr lang="en-US" altLang="zh-CN" sz="900" baseline="0" dirty="0">
                          <a:solidFill>
                            <a:srgbClr val="404040"/>
                          </a:solidFill>
                        </a:rPr>
                        <a:t> </a:t>
                      </a:r>
                      <a:r>
                        <a:rPr lang="en-US" altLang="zh-CN" sz="900" dirty="0">
                          <a:solidFill>
                            <a:srgbClr val="404040"/>
                          </a:solidFill>
                        </a:rPr>
                        <a:t>V100</a:t>
                      </a:r>
                      <a:endParaRPr lang="zh-CN" altLang="en-US" sz="900" dirty="0">
                        <a:solidFill>
                          <a:srgbClr val="404040"/>
                        </a:solidFill>
                      </a:endParaRPr>
                    </a:p>
                  </a:txBody>
                  <a:tcPr marL="68580" marR="68580" marT="34290" marB="34290"/>
                </a:tc>
                <a:tc>
                  <a:txBody>
                    <a:bodyPr/>
                    <a:lstStyle/>
                    <a:p>
                      <a:r>
                        <a:rPr lang="en-US" altLang="zh-CN" sz="900" dirty="0">
                          <a:solidFill>
                            <a:srgbClr val="404040"/>
                          </a:solidFill>
                        </a:rPr>
                        <a:t>72 PB</a:t>
                      </a:r>
                      <a:endParaRPr lang="zh-CN" altLang="en-US" sz="900" dirty="0">
                        <a:solidFill>
                          <a:srgbClr val="404040"/>
                        </a:solidFill>
                      </a:endParaRPr>
                    </a:p>
                  </a:txBody>
                  <a:tcPr marL="68580" marR="68580" marT="34290" marB="34290"/>
                </a:tc>
                <a:tc>
                  <a:txBody>
                    <a:bodyPr/>
                    <a:lstStyle/>
                    <a:p>
                      <a:r>
                        <a:rPr lang="en-US" altLang="zh-CN" sz="900" dirty="0">
                          <a:solidFill>
                            <a:srgbClr val="404040"/>
                          </a:solidFill>
                        </a:rPr>
                        <a:t>41 PB</a:t>
                      </a:r>
                      <a:endParaRPr lang="zh-CN" altLang="en-US" sz="900" dirty="0">
                        <a:solidFill>
                          <a:srgbClr val="404040"/>
                        </a:solidFill>
                      </a:endParaRPr>
                    </a:p>
                  </a:txBody>
                  <a:tcPr marL="68580" marR="68580" marT="34290" marB="34290"/>
                </a:tc>
                <a:tc>
                  <a:txBody>
                    <a:bodyPr/>
                    <a:lstStyle/>
                    <a:p>
                      <a:r>
                        <a:rPr lang="en-US" altLang="zh-CN" sz="900" dirty="0">
                          <a:solidFill>
                            <a:srgbClr val="404040"/>
                          </a:solidFill>
                        </a:rPr>
                        <a:t>40Gpbs</a:t>
                      </a:r>
                      <a:r>
                        <a:rPr lang="en-US" altLang="zh-CN" sz="900" baseline="0" dirty="0">
                          <a:solidFill>
                            <a:srgbClr val="404040"/>
                          </a:solidFill>
                        </a:rPr>
                        <a:t> Internet connection</a:t>
                      </a:r>
                    </a:p>
                    <a:p>
                      <a:r>
                        <a:rPr lang="en-US" altLang="zh-CN" sz="900" baseline="0" dirty="0">
                          <a:solidFill>
                            <a:srgbClr val="404040"/>
                          </a:solidFill>
                        </a:rPr>
                        <a:t>400Gpbs internal connection</a:t>
                      </a:r>
                      <a:endParaRPr lang="zh-CN" altLang="en-US" sz="900" dirty="0">
                        <a:solidFill>
                          <a:srgbClr val="404040"/>
                        </a:solidFill>
                      </a:endParaRPr>
                    </a:p>
                  </a:txBody>
                  <a:tcPr marL="68580" marR="68580" marT="34290" marB="34290"/>
                </a:tc>
                <a:extLst>
                  <a:ext uri="{0D108BD9-81ED-4DB2-BD59-A6C34878D82A}">
                    <a16:rowId xmlns:a16="http://schemas.microsoft.com/office/drawing/2014/main" val="10001"/>
                  </a:ext>
                </a:extLst>
              </a:tr>
              <a:tr h="480060">
                <a:tc>
                  <a:txBody>
                    <a:bodyPr/>
                    <a:lstStyle/>
                    <a:p>
                      <a:pPr algn="r"/>
                      <a:r>
                        <a:rPr lang="en-US" altLang="zh-CN" sz="900" baseline="0" dirty="0">
                          <a:solidFill>
                            <a:srgbClr val="404040"/>
                          </a:solidFill>
                        </a:rPr>
                        <a:t>Dongguan</a:t>
                      </a:r>
                    </a:p>
                    <a:p>
                      <a:pPr algn="r"/>
                      <a:r>
                        <a:rPr lang="en-US" altLang="zh-CN" sz="900" baseline="0" dirty="0">
                          <a:solidFill>
                            <a:srgbClr val="404040"/>
                          </a:solidFill>
                        </a:rPr>
                        <a:t>(</a:t>
                      </a:r>
                      <a:r>
                        <a:rPr lang="en-US" altLang="zh-CN" sz="900" dirty="0">
                          <a:solidFill>
                            <a:srgbClr val="404040"/>
                          </a:solidFill>
                        </a:rPr>
                        <a:t>Big</a:t>
                      </a:r>
                      <a:r>
                        <a:rPr lang="en-US" altLang="zh-CN" sz="900" baseline="0" dirty="0">
                          <a:solidFill>
                            <a:srgbClr val="404040"/>
                          </a:solidFill>
                        </a:rPr>
                        <a:t> Scientific and Intelligent </a:t>
                      </a:r>
                      <a:br>
                        <a:rPr lang="en-US" altLang="zh-CN" sz="900" baseline="0" dirty="0">
                          <a:solidFill>
                            <a:srgbClr val="404040"/>
                          </a:solidFill>
                        </a:rPr>
                      </a:br>
                      <a:r>
                        <a:rPr lang="en-US" altLang="zh-CN" sz="900" baseline="0" dirty="0">
                          <a:solidFill>
                            <a:srgbClr val="404040"/>
                          </a:solidFill>
                        </a:rPr>
                        <a:t>Computing Center)</a:t>
                      </a:r>
                      <a:endParaRPr lang="zh-CN" altLang="en-US" sz="900" dirty="0">
                        <a:solidFill>
                          <a:srgbClr val="404040"/>
                        </a:solidFill>
                      </a:endParaRPr>
                    </a:p>
                  </a:txBody>
                  <a:tcPr marL="68580" marR="68580" marT="34290" marB="34290"/>
                </a:tc>
                <a:tc>
                  <a:txBody>
                    <a:bodyPr/>
                    <a:lstStyle/>
                    <a:p>
                      <a:r>
                        <a:rPr lang="en-US" altLang="zh-CN" sz="900" dirty="0">
                          <a:solidFill>
                            <a:srgbClr val="404040"/>
                          </a:solidFill>
                        </a:rPr>
                        <a:t>~20,000 intel-x86;</a:t>
                      </a:r>
                    </a:p>
                    <a:p>
                      <a:r>
                        <a:rPr lang="en-US" altLang="zh-CN" sz="900" dirty="0">
                          <a:solidFill>
                            <a:srgbClr val="404040"/>
                          </a:solidFill>
                        </a:rPr>
                        <a:t>~10,000 arm</a:t>
                      </a:r>
                      <a:endParaRPr lang="zh-CN" altLang="en-US" sz="900" dirty="0">
                        <a:solidFill>
                          <a:srgbClr val="404040"/>
                        </a:solidFill>
                      </a:endParaRPr>
                    </a:p>
                  </a:txBody>
                  <a:tcPr marL="68580" marR="68580" marT="34290" marB="34290"/>
                </a:tc>
                <a:tc>
                  <a:txBody>
                    <a:bodyPr/>
                    <a:lstStyle/>
                    <a:p>
                      <a:r>
                        <a:rPr lang="en-US" altLang="zh-CN" sz="900" dirty="0">
                          <a:solidFill>
                            <a:srgbClr val="404040"/>
                          </a:solidFill>
                        </a:rPr>
                        <a:t>~100 Nvidia</a:t>
                      </a:r>
                      <a:r>
                        <a:rPr lang="en-US" altLang="zh-CN" sz="900" baseline="0" dirty="0">
                          <a:solidFill>
                            <a:srgbClr val="404040"/>
                          </a:solidFill>
                        </a:rPr>
                        <a:t> v100</a:t>
                      </a:r>
                      <a:endParaRPr lang="zh-CN" altLang="en-US" sz="900" dirty="0">
                        <a:solidFill>
                          <a:srgbClr val="404040"/>
                        </a:solidFill>
                      </a:endParaRPr>
                    </a:p>
                  </a:txBody>
                  <a:tcPr marL="68580" marR="68580" marT="34290" marB="34290"/>
                </a:tc>
                <a:tc>
                  <a:txBody>
                    <a:bodyPr/>
                    <a:lstStyle/>
                    <a:p>
                      <a:r>
                        <a:rPr lang="en-US" altLang="zh-CN" sz="900" dirty="0">
                          <a:solidFill>
                            <a:srgbClr val="404040"/>
                          </a:solidFill>
                        </a:rPr>
                        <a:t>6PB</a:t>
                      </a:r>
                      <a:endParaRPr lang="zh-CN" altLang="en-US" sz="900" dirty="0">
                        <a:solidFill>
                          <a:srgbClr val="404040"/>
                        </a:solidFill>
                      </a:endParaRPr>
                    </a:p>
                  </a:txBody>
                  <a:tcPr marL="68580" marR="68580" marT="34290" marB="34290"/>
                </a:tc>
                <a:tc>
                  <a:txBody>
                    <a:bodyPr/>
                    <a:lstStyle/>
                    <a:p>
                      <a:r>
                        <a:rPr lang="en-US" altLang="zh-CN" sz="900" dirty="0">
                          <a:solidFill>
                            <a:srgbClr val="404040"/>
                          </a:solidFill>
                        </a:rPr>
                        <a:t>---</a:t>
                      </a:r>
                      <a:endParaRPr lang="zh-CN" altLang="en-US" sz="900" dirty="0">
                        <a:solidFill>
                          <a:srgbClr val="404040"/>
                        </a:solidFill>
                      </a:endParaRPr>
                    </a:p>
                  </a:txBody>
                  <a:tcPr marL="68580" marR="68580" marT="34290" marB="34290"/>
                </a:tc>
                <a:tc>
                  <a:txBody>
                    <a:bodyPr/>
                    <a:lstStyle/>
                    <a:p>
                      <a:r>
                        <a:rPr lang="en-US" altLang="zh-CN" sz="900" dirty="0">
                          <a:solidFill>
                            <a:srgbClr val="404040"/>
                          </a:solidFill>
                        </a:rPr>
                        <a:t>5Gpbs</a:t>
                      </a:r>
                      <a:r>
                        <a:rPr lang="en-US" altLang="zh-CN" sz="900" baseline="0" dirty="0">
                          <a:solidFill>
                            <a:srgbClr val="404040"/>
                          </a:solidFill>
                        </a:rPr>
                        <a:t> Internet connection</a:t>
                      </a:r>
                    </a:p>
                    <a:p>
                      <a:r>
                        <a:rPr lang="en-US" altLang="zh-CN" sz="900" baseline="0" dirty="0">
                          <a:solidFill>
                            <a:srgbClr val="404040"/>
                          </a:solidFill>
                        </a:rPr>
                        <a:t>400Gpbs internal connection</a:t>
                      </a:r>
                      <a:endParaRPr lang="zh-CN" altLang="en-US" sz="900" dirty="0">
                        <a:solidFill>
                          <a:srgbClr val="404040"/>
                        </a:solidFill>
                      </a:endParaRPr>
                    </a:p>
                  </a:txBody>
                  <a:tcPr marL="68580" marR="68580" marT="34290" marB="34290"/>
                </a:tc>
                <a:extLst>
                  <a:ext uri="{0D108BD9-81ED-4DB2-BD59-A6C34878D82A}">
                    <a16:rowId xmlns:a16="http://schemas.microsoft.com/office/drawing/2014/main" val="10002"/>
                  </a:ext>
                </a:extLst>
              </a:tr>
            </a:tbl>
          </a:graphicData>
        </a:graphic>
      </p:graphicFrame>
      <p:sp>
        <p:nvSpPr>
          <p:cNvPr id="4" name="灯片编号占位符 3"/>
          <p:cNvSpPr>
            <a:spLocks noGrp="1"/>
          </p:cNvSpPr>
          <p:nvPr>
            <p:ph type="sldNum" sz="quarter" idx="12"/>
          </p:nvPr>
        </p:nvSpPr>
        <p:spPr>
          <a:xfrm>
            <a:off x="7425348" y="5702095"/>
            <a:ext cx="984019" cy="273844"/>
          </a:xfrm>
          <a:ln>
            <a:noFill/>
          </a:ln>
        </p:spPr>
        <p:txBody>
          <a:bodyPr/>
          <a:lstStyle/>
          <a:p>
            <a:endParaRPr lang="zh-CN" altLang="en-US" sz="13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450573" y="304800"/>
            <a:ext cx="8163339" cy="685800"/>
          </a:xfrm>
        </p:spPr>
        <p:txBody>
          <a:bodyPr/>
          <a:lstStyle/>
          <a:p>
            <a:r>
              <a:rPr kumimoji="1" lang="en-US" altLang="zh-CN" dirty="0" err="1"/>
              <a:t>Slurm</a:t>
            </a:r>
            <a:r>
              <a:rPr kumimoji="1" lang="en-US" altLang="zh-CN" dirty="0"/>
              <a:t> Cluster in Beijing</a:t>
            </a:r>
            <a:endParaRPr lang="zh-CN" altLang="en-US" dirty="0"/>
          </a:p>
        </p:txBody>
      </p:sp>
      <p:sp>
        <p:nvSpPr>
          <p:cNvPr id="3" name="内容占位符 2"/>
          <p:cNvSpPr>
            <a:spLocks noGrp="1"/>
          </p:cNvSpPr>
          <p:nvPr>
            <p:ph idx="1"/>
          </p:nvPr>
        </p:nvSpPr>
        <p:spPr>
          <a:xfrm>
            <a:off x="80058" y="1219200"/>
            <a:ext cx="2752353" cy="3419707"/>
          </a:xfrm>
        </p:spPr>
        <p:txBody>
          <a:bodyPr/>
          <a:lstStyle/>
          <a:p>
            <a:r>
              <a:rPr kumimoji="1" lang="en-US" altLang="zh-CN" sz="2400" dirty="0"/>
              <a:t>CPU apps</a:t>
            </a:r>
          </a:p>
          <a:p>
            <a:pPr lvl="1"/>
            <a:r>
              <a:rPr kumimoji="1" lang="en-US" altLang="zh-CN" sz="1800" dirty="0"/>
              <a:t>8 apps.</a:t>
            </a:r>
          </a:p>
          <a:p>
            <a:pPr lvl="1"/>
            <a:r>
              <a:rPr kumimoji="1" lang="en-US" altLang="zh-CN" sz="1800" dirty="0"/>
              <a:t>176K jobs.</a:t>
            </a:r>
          </a:p>
          <a:p>
            <a:pPr lvl="1"/>
            <a:r>
              <a:rPr kumimoji="1" lang="en-US" altLang="zh-CN" sz="1800" dirty="0"/>
              <a:t>13M CPU hours.</a:t>
            </a:r>
          </a:p>
          <a:p>
            <a:r>
              <a:rPr kumimoji="1" lang="en-US" altLang="zh-CN" sz="2400" dirty="0"/>
              <a:t>GPU apps</a:t>
            </a:r>
          </a:p>
          <a:p>
            <a:pPr lvl="1"/>
            <a:r>
              <a:rPr kumimoji="1" lang="en-US" altLang="zh-CN" sz="1800" dirty="0"/>
              <a:t>7 apps.</a:t>
            </a:r>
          </a:p>
          <a:p>
            <a:pPr lvl="1"/>
            <a:r>
              <a:rPr kumimoji="1" lang="en-US" altLang="zh-CN" sz="1800" dirty="0"/>
              <a:t>223K jobs.</a:t>
            </a:r>
          </a:p>
          <a:p>
            <a:pPr lvl="1"/>
            <a:r>
              <a:rPr kumimoji="1" lang="en-US" altLang="zh-CN" sz="1800" dirty="0"/>
              <a:t>513K GPU hours.</a:t>
            </a:r>
          </a:p>
          <a:p>
            <a:endParaRPr kumimoji="1" lang="en-US" altLang="zh-CN" sz="2000" dirty="0"/>
          </a:p>
        </p:txBody>
      </p:sp>
      <p:graphicFrame>
        <p:nvGraphicFramePr>
          <p:cNvPr id="8" name="图表 7"/>
          <p:cNvGraphicFramePr/>
          <p:nvPr/>
        </p:nvGraphicFramePr>
        <p:xfrm>
          <a:off x="2563820" y="3686335"/>
          <a:ext cx="3315427" cy="1945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p:nvPr/>
        </p:nvGraphicFramePr>
        <p:xfrm>
          <a:off x="6037144" y="3686335"/>
          <a:ext cx="3082952" cy="19451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9"/>
          <p:cNvGraphicFramePr/>
          <p:nvPr/>
        </p:nvGraphicFramePr>
        <p:xfrm>
          <a:off x="2589974" y="1776572"/>
          <a:ext cx="3263120" cy="19097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图表 10"/>
          <p:cNvGraphicFramePr/>
          <p:nvPr/>
        </p:nvGraphicFramePr>
        <p:xfrm>
          <a:off x="6037144" y="1776572"/>
          <a:ext cx="2996742" cy="1909763"/>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54f7b355-d34b-41a7-aa23-3770e6bd8d3c}"/>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1fe8260d-53a8-4fa3-b823-6efd09e4466c}"/>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495363ab-998e-4aac-a285-c5829cc61f78}"/>
</p:tagLst>
</file>

<file path=ppt/theme/theme1.xml><?xml version="1.0" encoding="utf-8"?>
<a:theme xmlns:a="http://schemas.openxmlformats.org/drawingml/2006/main" name="professional">
  <a:themeElements>
    <a:clrScheme name="">
      <a:dk1>
        <a:srgbClr val="000000"/>
      </a:dk1>
      <a:lt1>
        <a:srgbClr val="FFFFFF"/>
      </a:lt1>
      <a:dk2>
        <a:srgbClr val="353A90"/>
      </a:dk2>
      <a:lt2>
        <a:srgbClr val="FFCC00"/>
      </a:lt2>
      <a:accent1>
        <a:srgbClr val="FFCC00"/>
      </a:accent1>
      <a:accent2>
        <a:srgbClr val="9D9DFF"/>
      </a:accent2>
      <a:accent3>
        <a:srgbClr val="FFFFFF"/>
      </a:accent3>
      <a:accent4>
        <a:srgbClr val="000000"/>
      </a:accent4>
      <a:accent5>
        <a:srgbClr val="FFE2AA"/>
      </a:accent5>
      <a:accent6>
        <a:srgbClr val="8E8EE7"/>
      </a:accent6>
      <a:hlink>
        <a:srgbClr val="CCCCFF"/>
      </a:hlink>
      <a:folHlink>
        <a:srgbClr val="B2B2B2"/>
      </a:folHlink>
    </a:clrScheme>
    <a:fontScheme name="professional">
      <a:majorFont>
        <a:latin typeface="Comic Sans MS"/>
        <a:ea typeface="幼圆"/>
        <a:cs typeface="幼圆"/>
      </a:majorFont>
      <a:minorFont>
        <a:latin typeface="Comic Sans MS"/>
        <a:ea typeface="幼圆"/>
        <a:cs typeface="幼圆"/>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4400" b="1" i="0" u="none" strike="noStrike" cap="none" normalizeH="0" baseline="0">
            <a:ln>
              <a:noFill/>
            </a:ln>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4400" b="1" i="0" u="none" strike="noStrike" cap="none" normalizeH="0" baseline="0">
            <a:ln>
              <a:noFill/>
            </a:ln>
            <a:solidFill>
              <a:schemeClr val="tx2"/>
            </a:solidFill>
            <a:effectLst>
              <a:outerShdw blurRad="38100" dist="38100" dir="2700000" algn="tl">
                <a:srgbClr val="000000">
                  <a:alpha val="43137"/>
                </a:srgbClr>
              </a:outerShdw>
            </a:effectLst>
            <a:latin typeface="Comic Sans MS" panose="030F0702030302020204" charset="0"/>
            <a:ea typeface="幼圆" panose="02010509060101010101" charset="-122"/>
            <a:cs typeface="幼圆" panose="02010509060101010101" charset="-122"/>
          </a:defRPr>
        </a:defPPr>
      </a:lstStyle>
    </a:lnDef>
  </a:objectDefaults>
  <a:extraClrSchemeLst>
    <a:extraClrScheme>
      <a:clrScheme name="professiona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fession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fession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fession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rofessional 8">
        <a:dk1>
          <a:srgbClr val="000000"/>
        </a:dk1>
        <a:lt1>
          <a:srgbClr val="FFFFFF"/>
        </a:lt1>
        <a:dk2>
          <a:srgbClr val="000066"/>
        </a:dk2>
        <a:lt2>
          <a:srgbClr val="FFCC66"/>
        </a:lt2>
        <a:accent1>
          <a:srgbClr val="FFCC00"/>
        </a:accent1>
        <a:accent2>
          <a:srgbClr val="9D9DFF"/>
        </a:accent2>
        <a:accent3>
          <a:srgbClr val="FFFFFF"/>
        </a:accent3>
        <a:accent4>
          <a:srgbClr val="000000"/>
        </a:accent4>
        <a:accent5>
          <a:srgbClr val="FFE2AA"/>
        </a:accent5>
        <a:accent6>
          <a:srgbClr val="8E8E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1477</Words>
  <Application>Microsoft Macintosh PowerPoint</Application>
  <PresentationFormat>全屏显示(4:3)</PresentationFormat>
  <Paragraphs>321</Paragraphs>
  <Slides>17</Slides>
  <Notes>10</Notes>
  <HiddenSlides>1</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17</vt:i4>
      </vt:variant>
    </vt:vector>
  </HeadingPairs>
  <TitlesOfParts>
    <vt:vector size="23" baseType="lpstr">
      <vt:lpstr>Arial</vt:lpstr>
      <vt:lpstr>Calibri</vt:lpstr>
      <vt:lpstr>Comic Sans MS</vt:lpstr>
      <vt:lpstr>Helvetica</vt:lpstr>
      <vt:lpstr>Wingdings</vt:lpstr>
      <vt:lpstr>professional</vt:lpstr>
      <vt:lpstr>e-Science Activities  at IHEP/China</vt:lpstr>
      <vt:lpstr>PowerPoint 演示文稿</vt:lpstr>
      <vt:lpstr>Science Facilities &amp; Sites of IHEP</vt:lpstr>
      <vt:lpstr>Data Challenges @IHEP</vt:lpstr>
      <vt:lpstr>Domestic and International Links</vt:lpstr>
      <vt:lpstr>Plan: 100G global interconnection is coming (CSTNet)</vt:lpstr>
      <vt:lpstr>One Platform, Multi Centers (1/2)</vt:lpstr>
      <vt:lpstr>One Platform, Multi Centers (2/2)</vt:lpstr>
      <vt:lpstr>Slurm Cluster in Beijing</vt:lpstr>
      <vt:lpstr>Federated Slurm Clusters in Dongguan</vt:lpstr>
      <vt:lpstr>Grid Sites: WLCG &amp; DIRAC</vt:lpstr>
      <vt:lpstr>Disk Storage: Lustre</vt:lpstr>
      <vt:lpstr>Disk Storage: EOS</vt:lpstr>
      <vt:lpstr>Tape Storage: CASTOR and EOSCTA</vt:lpstr>
      <vt:lpstr>HEPSCC</vt:lpstr>
      <vt:lpstr>Conclusions</vt:lpstr>
      <vt:lpstr>Thank you</vt:lpstr>
    </vt:vector>
  </TitlesOfParts>
  <Company>IHEP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e-Science Activities in China</dc:title>
  <dc:creator>Gang Chen</dc:creator>
  <cp:lastModifiedBy>Gang Chen</cp:lastModifiedBy>
  <cp:revision>500</cp:revision>
  <dcterms:created xsi:type="dcterms:W3CDTF">2012-02-16T07:04:00Z</dcterms:created>
  <dcterms:modified xsi:type="dcterms:W3CDTF">2022-03-24T07:42:10Z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835C0D309F324A1A9EB245CC30C4B639</vt:lpwstr>
  </property>
  <property fmtid="{D5CDD505-2E9C-101B-9397-08002B2CF9AE}" pid="3" name="KSOProductBuildVer">
    <vt:lpwstr>2052-11.1.0.11365</vt:lpwstr>
  </property>
</Properties>
</file>