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00" r:id="rId3"/>
    <p:sldId id="303" r:id="rId4"/>
    <p:sldId id="304" r:id="rId5"/>
    <p:sldId id="316" r:id="rId6"/>
    <p:sldId id="313" r:id="rId7"/>
    <p:sldId id="271" r:id="rId8"/>
    <p:sldId id="305" r:id="rId9"/>
    <p:sldId id="281" r:id="rId10"/>
    <p:sldId id="282" r:id="rId11"/>
    <p:sldId id="283" r:id="rId12"/>
    <p:sldId id="268" r:id="rId13"/>
    <p:sldId id="269" r:id="rId14"/>
    <p:sldId id="302" r:id="rId15"/>
    <p:sldId id="279" r:id="rId16"/>
    <p:sldId id="288" r:id="rId17"/>
    <p:sldId id="309" r:id="rId18"/>
    <p:sldId id="311" r:id="rId19"/>
    <p:sldId id="315" r:id="rId20"/>
    <p:sldId id="278" r:id="rId21"/>
    <p:sldId id="270" r:id="rId22"/>
    <p:sldId id="290" r:id="rId23"/>
    <p:sldId id="297" r:id="rId24"/>
    <p:sldId id="301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79" y="6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BHoeft\cisco-wartung\didata-smartnet-komponenten.202212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EA-4B22-9212-567E490A81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EA-4B22-9212-567E490A8181}"/>
              </c:ext>
            </c:extLst>
          </c:dPt>
          <c:cat>
            <c:strRef>
              <c:f>Tabelle1!$AG$114:$AH$114</c:f>
              <c:strCache>
                <c:ptCount val="2"/>
                <c:pt idx="0">
                  <c:v>IPv4</c:v>
                </c:pt>
                <c:pt idx="1">
                  <c:v>IPv6</c:v>
                </c:pt>
              </c:strCache>
            </c:strRef>
          </c:cat>
          <c:val>
            <c:numRef>
              <c:f>Tabelle1!$AG$115:$AH$115</c:f>
              <c:numCache>
                <c:formatCode>#,##0</c:formatCode>
                <c:ptCount val="2"/>
                <c:pt idx="0">
                  <c:v>42774565</c:v>
                </c:pt>
                <c:pt idx="1">
                  <c:v>85676171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EA-4B22-9212-567E490A8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9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63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4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1952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944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60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1952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944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79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09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572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43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381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792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600" y="273515"/>
            <a:ext cx="10972320" cy="53066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08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06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665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630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62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94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059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52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44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60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52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02944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64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71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68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08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600" y="273515"/>
            <a:ext cx="10972320" cy="53066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8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91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65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40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"/>
          <p:cNvSpPr/>
          <p:nvPr/>
        </p:nvSpPr>
        <p:spPr>
          <a:xfrm>
            <a:off x="143520" y="6319649"/>
            <a:ext cx="11904480" cy="10077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" name="Grafik 13"/>
          <p:cNvPicPr/>
          <p:nvPr/>
        </p:nvPicPr>
        <p:blipFill>
          <a:blip r:embed="rId14"/>
          <a:stretch/>
        </p:blipFill>
        <p:spPr>
          <a:xfrm>
            <a:off x="10224000" y="441463"/>
            <a:ext cx="1438560" cy="665555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2" hidden="1"/>
          <p:cNvSpPr/>
          <p:nvPr/>
        </p:nvSpPr>
        <p:spPr>
          <a:xfrm>
            <a:off x="2267040" y="6329726"/>
            <a:ext cx="4907040" cy="526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Upgrade DFN Regelanschluss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3" hidden="1"/>
          <p:cNvSpPr/>
          <p:nvPr/>
        </p:nvSpPr>
        <p:spPr>
          <a:xfrm>
            <a:off x="7340640" y="6329726"/>
            <a:ext cx="4325280" cy="526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Steinbuch Centre for Computing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155520" y="3618563"/>
            <a:ext cx="11904000" cy="2705885"/>
          </a:xfrm>
          <a:prstGeom prst="round2DiagRect">
            <a:avLst>
              <a:gd name="adj1" fmla="val 0"/>
              <a:gd name="adj2" fmla="val 7878"/>
            </a:avLst>
          </a:prstGeom>
          <a:blipFill rotWithShape="0">
            <a:blip r:embed="rId15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155520" y="6525505"/>
            <a:ext cx="4807680" cy="17017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6" b="0" strike="noStrike" spc="-1">
                <a:solidFill>
                  <a:srgbClr val="000000"/>
                </a:solidFill>
                <a:latin typeface="Arial"/>
                <a:ea typeface="DejaVu Sans"/>
              </a:rPr>
              <a:t>KIT – The Research University in the Helmholtz Association</a:t>
            </a:r>
            <a:endParaRPr lang="en-US" sz="1106" b="0" strike="noStrike" spc="-1">
              <a:latin typeface="Arial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9757920" y="6432895"/>
            <a:ext cx="2301600" cy="3282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sz="2133" b="1" strike="noStrike" spc="-1">
                <a:solidFill>
                  <a:srgbClr val="000000"/>
                </a:solidFill>
                <a:latin typeface="Arial"/>
                <a:ea typeface="DejaVu Sans"/>
              </a:rPr>
              <a:t>www.kit.edu</a:t>
            </a:r>
            <a:endParaRPr lang="en-US" sz="2133" b="0" strike="noStrike" spc="-1">
              <a:latin typeface="Arial"/>
            </a:endParaRPr>
          </a:p>
        </p:txBody>
      </p:sp>
      <p:pic>
        <p:nvPicPr>
          <p:cNvPr id="7" name="Grafik 11"/>
          <p:cNvPicPr/>
          <p:nvPr/>
        </p:nvPicPr>
        <p:blipFill>
          <a:blip r:embed="rId16"/>
          <a:stretch/>
        </p:blipFill>
        <p:spPr>
          <a:xfrm>
            <a:off x="528000" y="479852"/>
            <a:ext cx="2160480" cy="1000011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5865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65" b="0" strike="noStrike" spc="-1">
                <a:latin typeface="Arial"/>
              </a:rPr>
              <a:t>Click to edit the outline text format</a:t>
            </a:r>
          </a:p>
          <a:p>
            <a:pPr marL="1151626" lvl="1" indent="-431860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732" b="0" strike="noStrike" spc="-1">
                <a:latin typeface="Arial"/>
              </a:rPr>
              <a:t>Second Outline Level</a:t>
            </a:r>
          </a:p>
          <a:p>
            <a:pPr marL="1727438" lvl="2" indent="-383875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99" b="0" strike="noStrike" spc="-1">
                <a:latin typeface="Arial"/>
              </a:rPr>
              <a:t>Third Outline Level</a:t>
            </a:r>
          </a:p>
          <a:p>
            <a:pPr marL="2303251" lvl="3" indent="-287906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6" b="0" strike="noStrike" spc="-1">
                <a:latin typeface="Arial"/>
              </a:rPr>
              <a:t>Fourth Outline Level</a:t>
            </a:r>
          </a:p>
          <a:p>
            <a:pPr marL="2879064" lvl="4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>
                <a:latin typeface="Arial"/>
              </a:rPr>
              <a:t>Fifth Outline Level</a:t>
            </a:r>
          </a:p>
          <a:p>
            <a:pPr marL="3454877" lvl="5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>
                <a:latin typeface="Arial"/>
              </a:rPr>
              <a:t>Sixth Outline Level</a:t>
            </a:r>
          </a:p>
          <a:p>
            <a:pPr marL="4030690" lvl="6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153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8804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813" indent="-431860" algn="l" defTabSz="1218804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914103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1"/>
          <p:cNvSpPr/>
          <p:nvPr/>
        </p:nvSpPr>
        <p:spPr>
          <a:xfrm>
            <a:off x="143520" y="6319649"/>
            <a:ext cx="11904480" cy="10077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Grafik 13"/>
          <p:cNvPicPr/>
          <p:nvPr/>
        </p:nvPicPr>
        <p:blipFill>
          <a:blip r:embed="rId14"/>
          <a:stretch/>
        </p:blipFill>
        <p:spPr>
          <a:xfrm>
            <a:off x="10224000" y="441463"/>
            <a:ext cx="1438560" cy="665555"/>
          </a:xfrm>
          <a:prstGeom prst="rect">
            <a:avLst/>
          </a:prstGeom>
          <a:ln w="0"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2261693" y="6329726"/>
            <a:ext cx="5021424" cy="526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IPv4 </a:t>
            </a:r>
            <a:r>
              <a:rPr lang="de-DE" sz="1200" dirty="0" err="1"/>
              <a:t>to</a:t>
            </a:r>
            <a:r>
              <a:rPr lang="de-DE" sz="1200" dirty="0"/>
              <a:t> IPv6 </a:t>
            </a:r>
            <a:r>
              <a:rPr lang="de-DE" sz="1200" dirty="0" err="1"/>
              <a:t>Worker</a:t>
            </a:r>
            <a:r>
              <a:rPr lang="de-DE" sz="1200" dirty="0"/>
              <a:t> </a:t>
            </a:r>
            <a:r>
              <a:rPr lang="de-DE" sz="1200" dirty="0" err="1"/>
              <a:t>Node</a:t>
            </a:r>
            <a:r>
              <a:rPr lang="de-DE" sz="1200" dirty="0"/>
              <a:t> </a:t>
            </a:r>
            <a:r>
              <a:rPr lang="de-DE" sz="1200" dirty="0" err="1"/>
              <a:t>migration</a:t>
            </a:r>
            <a:r>
              <a:rPr lang="de-DE" sz="1200" dirty="0"/>
              <a:t> in WLCG</a:t>
            </a: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ISGC, March 24, 2023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7340640" y="6329726"/>
            <a:ext cx="4325280" cy="526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Steinbuch Centre for Computing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5865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65" b="0" strike="noStrike" spc="-1">
                <a:latin typeface="Arial"/>
              </a:rPr>
              <a:t>Click to edit the outline text format</a:t>
            </a:r>
          </a:p>
          <a:p>
            <a:pPr marL="1151626" lvl="1" indent="-431860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732" b="0" strike="noStrike" spc="-1">
                <a:latin typeface="Arial"/>
              </a:rPr>
              <a:t>Second Outline Level</a:t>
            </a:r>
          </a:p>
          <a:p>
            <a:pPr marL="1727438" lvl="2" indent="-383875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99" b="0" strike="noStrike" spc="-1">
                <a:latin typeface="Arial"/>
              </a:rPr>
              <a:t>Third Outline Level</a:t>
            </a:r>
          </a:p>
          <a:p>
            <a:pPr marL="2303251" lvl="3" indent="-287906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6" b="0" strike="noStrike" spc="-1">
                <a:latin typeface="Arial"/>
              </a:rPr>
              <a:t>Fourth Outline Level</a:t>
            </a:r>
          </a:p>
          <a:p>
            <a:pPr marL="2879064" lvl="4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>
                <a:latin typeface="Arial"/>
              </a:rPr>
              <a:t>Fifth Outline Level</a:t>
            </a:r>
          </a:p>
          <a:p>
            <a:pPr marL="3454877" lvl="5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>
                <a:latin typeface="Arial"/>
              </a:rPr>
              <a:t>Sixth Outline Level</a:t>
            </a:r>
          </a:p>
          <a:p>
            <a:pPr marL="4030690" lvl="6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28043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218804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813" indent="-431860" algn="l" defTabSz="1218804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914103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3">
            <a:extLst>
              <a:ext uri="{FF2B5EF4-FFF2-40B4-BE49-F238E27FC236}">
                <a16:creationId xmlns:a16="http://schemas.microsoft.com/office/drawing/2014/main" id="{C58F057F-E5EC-4A5D-AE4D-2927D037FE92}"/>
              </a:ext>
            </a:extLst>
          </p:cNvPr>
          <p:cNvSpPr txBox="1">
            <a:spLocks/>
          </p:cNvSpPr>
          <p:nvPr/>
        </p:nvSpPr>
        <p:spPr>
          <a:xfrm>
            <a:off x="998197" y="2470912"/>
            <a:ext cx="10860560" cy="1101344"/>
          </a:xfrm>
          <a:prstGeom prst="rect">
            <a:avLst/>
          </a:prstGeom>
        </p:spPr>
        <p:txBody>
          <a:bodyPr/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53" indent="0">
              <a:buNone/>
            </a:pPr>
            <a:r>
              <a:rPr lang="de-DE" sz="2400" dirty="0"/>
              <a:t>Bruno Hoeft, Matthias Schnepf, Max Fischer, Andreas Petzold</a:t>
            </a:r>
            <a:br>
              <a:rPr lang="de-DE" sz="2400" dirty="0"/>
            </a:br>
            <a:r>
              <a:rPr lang="de-DE" sz="1600" dirty="0"/>
              <a:t>Karlsruhe Institute </a:t>
            </a:r>
            <a:r>
              <a:rPr lang="de-DE" sz="1600" dirty="0" err="1"/>
              <a:t>of</a:t>
            </a:r>
            <a:r>
              <a:rPr lang="de-DE" sz="1600" dirty="0"/>
              <a:t> Technology, Hermann-von-Helmholtz-Platz 1, 76344 Eggenstein-Leopoldshafen</a:t>
            </a:r>
            <a:br>
              <a:rPr lang="de-DE" sz="2400" dirty="0"/>
            </a:br>
            <a:r>
              <a:rPr lang="de-DE" sz="1600" dirty="0"/>
              <a:t>{</a:t>
            </a:r>
            <a:r>
              <a:rPr lang="de-DE" sz="1600" dirty="0" err="1"/>
              <a:t>first.familyname</a:t>
            </a:r>
            <a:r>
              <a:rPr lang="de-DE" sz="1600" dirty="0"/>
              <a:t>}@kit.edu</a:t>
            </a:r>
            <a:endParaRPr lang="de-DE" sz="2400" dirty="0"/>
          </a:p>
          <a:p>
            <a:pPr marL="143953" indent="0">
              <a:buNone/>
            </a:pPr>
            <a:endParaRPr lang="de-DE" sz="2400" dirty="0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4129F02F-ED26-4881-BE4F-62A00FAE1CC9}"/>
              </a:ext>
            </a:extLst>
          </p:cNvPr>
          <p:cNvSpPr txBox="1">
            <a:spLocks/>
          </p:cNvSpPr>
          <p:nvPr/>
        </p:nvSpPr>
        <p:spPr>
          <a:xfrm>
            <a:off x="998197" y="1755648"/>
            <a:ext cx="10972320" cy="855472"/>
          </a:xfrm>
          <a:prstGeom prst="rect">
            <a:avLst/>
          </a:prstGeom>
        </p:spPr>
        <p:txBody>
          <a:bodyPr/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53" indent="0">
              <a:buNone/>
            </a:pPr>
            <a:r>
              <a:rPr lang="de-DE" sz="4000" dirty="0"/>
              <a:t>IPv4 </a:t>
            </a:r>
            <a:r>
              <a:rPr lang="de-DE" sz="4000" dirty="0" err="1"/>
              <a:t>to</a:t>
            </a:r>
            <a:r>
              <a:rPr lang="de-DE" sz="4000" dirty="0"/>
              <a:t> IPv6 </a:t>
            </a:r>
            <a:r>
              <a:rPr lang="de-DE" sz="4000" dirty="0" err="1"/>
              <a:t>Worker</a:t>
            </a:r>
            <a:r>
              <a:rPr lang="de-DE" sz="4000" dirty="0"/>
              <a:t> </a:t>
            </a:r>
            <a:r>
              <a:rPr lang="de-DE" sz="4000" dirty="0" err="1"/>
              <a:t>Node</a:t>
            </a:r>
            <a:r>
              <a:rPr lang="de-DE" sz="4000" dirty="0"/>
              <a:t> </a:t>
            </a:r>
            <a:r>
              <a:rPr lang="de-DE" sz="4000" dirty="0" err="1"/>
              <a:t>migration</a:t>
            </a:r>
            <a:r>
              <a:rPr lang="de-DE" sz="4000" dirty="0"/>
              <a:t> in WLCG</a:t>
            </a:r>
          </a:p>
        </p:txBody>
      </p:sp>
    </p:spTree>
    <p:extLst>
      <p:ext uri="{BB962C8B-B14F-4D97-AF65-F5344CB8AC3E}">
        <p14:creationId xmlns:p14="http://schemas.microsoft.com/office/powerpoint/2010/main" val="353176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0D9C683-5A3B-4DE0-9B37-661C8F6E8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3" y="1935307"/>
            <a:ext cx="3875314" cy="215974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38968FB-36C6-4BAC-8F30-65DA4882D04B}"/>
              </a:ext>
            </a:extLst>
          </p:cNvPr>
          <p:cNvSpPr txBox="1">
            <a:spLocks/>
          </p:cNvSpPr>
          <p:nvPr/>
        </p:nvSpPr>
        <p:spPr>
          <a:xfrm>
            <a:off x="838200" y="123073"/>
            <a:ext cx="10515600" cy="1325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de-DE"/>
            </a:defPPr>
            <a:lvl1pPr defTabSz="1218804">
              <a:lnSpc>
                <a:spcPct val="90000"/>
              </a:lnSpc>
              <a:spcBef>
                <a:spcPct val="0"/>
              </a:spcBef>
              <a:buNone/>
              <a:defRPr sz="5865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LHCOPN IPv4 / IPv6</a:t>
            </a:r>
            <a:br>
              <a:rPr lang="de-DE" dirty="0"/>
            </a:b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pattern</a:t>
            </a:r>
            <a:r>
              <a:rPr lang="de-DE" dirty="0"/>
              <a:t> after </a:t>
            </a:r>
            <a:r>
              <a:rPr lang="de-DE" dirty="0" err="1"/>
              <a:t>downtime</a:t>
            </a:r>
            <a:endParaRPr lang="de-DE" dirty="0"/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57DD9A94-EF20-4B7B-A741-548D003E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73" y="4131080"/>
            <a:ext cx="3875314" cy="21597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AD4C07E-F7D2-4F55-8DEC-1257A0D26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644" y="1938405"/>
            <a:ext cx="3862628" cy="21597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D13353A-48BC-488D-9B06-4184E8B9F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42" y="4128844"/>
            <a:ext cx="3875313" cy="216221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79CC7B9-F04F-42EE-A251-39948B2B9893}"/>
              </a:ext>
            </a:extLst>
          </p:cNvPr>
          <p:cNvGrpSpPr/>
          <p:nvPr/>
        </p:nvGrpSpPr>
        <p:grpSpPr>
          <a:xfrm>
            <a:off x="2457350" y="1287275"/>
            <a:ext cx="4208997" cy="4147358"/>
            <a:chOff x="2375468" y="1321356"/>
            <a:chExt cx="4208997" cy="431903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E9118CD-8ADD-4D9B-832F-5F38ECAD8F0E}"/>
                </a:ext>
              </a:extLst>
            </p:cNvPr>
            <p:cNvSpPr txBox="1"/>
            <p:nvPr/>
          </p:nvSpPr>
          <p:spPr>
            <a:xfrm>
              <a:off x="3471524" y="1321356"/>
              <a:ext cx="1588897" cy="38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D o w n  t i m e</a:t>
              </a: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6B6C1BE9-28F7-47D3-8F51-59585CD25CE3}"/>
                </a:ext>
              </a:extLst>
            </p:cNvPr>
            <p:cNvGrpSpPr/>
            <p:nvPr/>
          </p:nvGrpSpPr>
          <p:grpSpPr>
            <a:xfrm>
              <a:off x="2375468" y="1532644"/>
              <a:ext cx="4208997" cy="4107744"/>
              <a:chOff x="2375468" y="1532644"/>
              <a:chExt cx="4208997" cy="4107744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992C432F-6038-4D91-B0FB-DBEB8BDD3E77}"/>
                  </a:ext>
                </a:extLst>
              </p:cNvPr>
              <p:cNvSpPr/>
              <p:nvPr/>
            </p:nvSpPr>
            <p:spPr>
              <a:xfrm>
                <a:off x="2375468" y="3332209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F77880A3-6B36-4F54-8509-915AC2851C56}"/>
                  </a:ext>
                </a:extLst>
              </p:cNvPr>
              <p:cNvSpPr/>
              <p:nvPr/>
            </p:nvSpPr>
            <p:spPr>
              <a:xfrm>
                <a:off x="2383794" y="5444439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CBEAE6E0-B67A-404A-AA1B-C0DC2BB85E91}"/>
                  </a:ext>
                </a:extLst>
              </p:cNvPr>
              <p:cNvSpPr/>
              <p:nvPr/>
            </p:nvSpPr>
            <p:spPr>
              <a:xfrm>
                <a:off x="6354787" y="3054919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FAA0A801-A176-43BF-8B63-D57F667174B2}"/>
                  </a:ext>
                </a:extLst>
              </p:cNvPr>
              <p:cNvSpPr/>
              <p:nvPr/>
            </p:nvSpPr>
            <p:spPr>
              <a:xfrm>
                <a:off x="6358405" y="5463540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71475FDA-04C4-4658-BE66-5273A5FABA3B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V="1">
                <a:off x="2488498" y="1742011"/>
                <a:ext cx="8326" cy="15901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87AA51C4-B16D-424A-BF6B-0984A0C8322F}"/>
                  </a:ext>
                </a:extLst>
              </p:cNvPr>
              <p:cNvCxnSpPr>
                <a:cxnSpLocks/>
                <a:stCxn id="13" idx="0"/>
                <a:endCxn id="12" idx="4"/>
              </p:cNvCxnSpPr>
              <p:nvPr/>
            </p:nvCxnSpPr>
            <p:spPr>
              <a:xfrm flipH="1" flipV="1">
                <a:off x="2488498" y="3509057"/>
                <a:ext cx="8326" cy="193538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4995B89E-81A4-406A-8A81-4200DDF26254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V="1">
                <a:off x="6467817" y="1720065"/>
                <a:ext cx="16857" cy="133485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6A23F930-4C68-44CD-818D-F9F9FFADDA70}"/>
                  </a:ext>
                </a:extLst>
              </p:cNvPr>
              <p:cNvCxnSpPr>
                <a:cxnSpLocks/>
                <a:stCxn id="15" idx="0"/>
                <a:endCxn id="14" idx="4"/>
              </p:cNvCxnSpPr>
              <p:nvPr/>
            </p:nvCxnSpPr>
            <p:spPr>
              <a:xfrm flipH="1" flipV="1">
                <a:off x="6467817" y="3231767"/>
                <a:ext cx="3618" cy="223177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C5031AFA-9B45-489E-878E-4CFFC10CEB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6824" y="1532644"/>
                <a:ext cx="1024342" cy="20603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63B2D0D5-F93C-4F0B-8D3A-0D56298FCC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96008" y="1548627"/>
                <a:ext cx="1288668" cy="15597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593AA8BA-9B56-4BB7-870A-A665FFF41B2F}"/>
              </a:ext>
            </a:extLst>
          </p:cNvPr>
          <p:cNvSpPr txBox="1"/>
          <p:nvPr/>
        </p:nvSpPr>
        <p:spPr>
          <a:xfrm>
            <a:off x="8321255" y="2311400"/>
            <a:ext cx="3638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90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LHCOPN</a:t>
            </a:r>
          </a:p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moved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vlans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downtime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IPv6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Vlans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10C9E36-EC7F-42E4-A305-0C5DFC318880}"/>
              </a:ext>
            </a:extLst>
          </p:cNvPr>
          <p:cNvSpPr/>
          <p:nvPr/>
        </p:nvSpPr>
        <p:spPr>
          <a:xfrm>
            <a:off x="4337240" y="2607665"/>
            <a:ext cx="2163815" cy="72666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C4E3299-44FE-4F78-9E72-1FAAAE6C0880}"/>
              </a:ext>
            </a:extLst>
          </p:cNvPr>
          <p:cNvSpPr/>
          <p:nvPr/>
        </p:nvSpPr>
        <p:spPr>
          <a:xfrm>
            <a:off x="6597671" y="4807461"/>
            <a:ext cx="1358399" cy="72666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6B5D439-FCBD-44EB-BAA4-ABC9B0A90EEA}"/>
              </a:ext>
            </a:extLst>
          </p:cNvPr>
          <p:cNvCxnSpPr>
            <a:cxnSpLocks/>
          </p:cNvCxnSpPr>
          <p:nvPr/>
        </p:nvCxnSpPr>
        <p:spPr>
          <a:xfrm>
            <a:off x="6072097" y="3248411"/>
            <a:ext cx="1176091" cy="151725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820F60FB-D442-497D-80BB-3F2AEA6EC89D}"/>
              </a:ext>
            </a:extLst>
          </p:cNvPr>
          <p:cNvSpPr/>
          <p:nvPr/>
        </p:nvSpPr>
        <p:spPr>
          <a:xfrm>
            <a:off x="369634" y="2898505"/>
            <a:ext cx="2163815" cy="72666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2144506-5791-4F9E-AF8D-EE279A9E8E60}"/>
              </a:ext>
            </a:extLst>
          </p:cNvPr>
          <p:cNvSpPr/>
          <p:nvPr/>
        </p:nvSpPr>
        <p:spPr>
          <a:xfrm>
            <a:off x="2609650" y="4930285"/>
            <a:ext cx="1413343" cy="72666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18E73AB-84E7-42D9-81D6-A37FCE9E63B0}"/>
              </a:ext>
            </a:extLst>
          </p:cNvPr>
          <p:cNvCxnSpPr>
            <a:cxnSpLocks/>
          </p:cNvCxnSpPr>
          <p:nvPr/>
        </p:nvCxnSpPr>
        <p:spPr>
          <a:xfrm>
            <a:off x="1957171" y="3615217"/>
            <a:ext cx="1114426" cy="131167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E63BCDA1-A1B5-4049-AB97-14864568B1E8}"/>
              </a:ext>
            </a:extLst>
          </p:cNvPr>
          <p:cNvSpPr txBox="1"/>
          <p:nvPr/>
        </p:nvSpPr>
        <p:spPr>
          <a:xfrm>
            <a:off x="102093" y="1556145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r-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-I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D21DB2A-F4C8-4CE9-B722-3F51195B9620}"/>
              </a:ext>
            </a:extLst>
          </p:cNvPr>
          <p:cNvSpPr txBox="1"/>
          <p:nvPr/>
        </p:nvSpPr>
        <p:spPr>
          <a:xfrm>
            <a:off x="7186117" y="155475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r-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-II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4E8B764C-1980-4E84-81F2-F77CDBD93A30}"/>
              </a:ext>
            </a:extLst>
          </p:cNvPr>
          <p:cNvSpPr txBox="1"/>
          <p:nvPr/>
        </p:nvSpPr>
        <p:spPr>
          <a:xfrm>
            <a:off x="1767982" y="18629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IPv4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03BFE24-DDCE-4C3F-BDF4-F9EE9335B233}"/>
              </a:ext>
            </a:extLst>
          </p:cNvPr>
          <p:cNvSpPr txBox="1"/>
          <p:nvPr/>
        </p:nvSpPr>
        <p:spPr>
          <a:xfrm>
            <a:off x="5700963" y="187396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IPv4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E6695D4B-57BF-4185-AC1F-969AFB13114C}"/>
              </a:ext>
            </a:extLst>
          </p:cNvPr>
          <p:cNvSpPr txBox="1"/>
          <p:nvPr/>
        </p:nvSpPr>
        <p:spPr>
          <a:xfrm>
            <a:off x="1789146" y="40900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IPv6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A70F52FB-B7DA-4AD2-B889-E071B8EF0B3E}"/>
              </a:ext>
            </a:extLst>
          </p:cNvPr>
          <p:cNvSpPr txBox="1"/>
          <p:nvPr/>
        </p:nvSpPr>
        <p:spPr>
          <a:xfrm>
            <a:off x="5722127" y="41011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35095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E976A2B-D931-455F-937D-A5DD4AFC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6633"/>
          </a:xfrm>
        </p:spPr>
        <p:txBody>
          <a:bodyPr>
            <a:norm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closer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at DNS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F7A371E-0BA0-472E-AE3A-CBDEA9D7B6AE}"/>
              </a:ext>
            </a:extLst>
          </p:cNvPr>
          <p:cNvSpPr txBox="1">
            <a:spLocks/>
          </p:cNvSpPr>
          <p:nvPr/>
        </p:nvSpPr>
        <p:spPr>
          <a:xfrm>
            <a:off x="3294095" y="1692897"/>
            <a:ext cx="8122702" cy="146277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GridKa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DNS( Port 53):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IPv4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count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: 9,412,871 (24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hours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DNS (Bind)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 WN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dual-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402" lvl="1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A19681-C02A-40B5-B2ED-916B61B4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25" y="6156107"/>
            <a:ext cx="1114876" cy="161837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DA6FF0A-ACFC-4442-8E00-5D78EB7C0352}"/>
              </a:ext>
            </a:extLst>
          </p:cNvPr>
          <p:cNvSpPr txBox="1">
            <a:spLocks/>
          </p:cNvSpPr>
          <p:nvPr/>
        </p:nvSpPr>
        <p:spPr>
          <a:xfrm>
            <a:off x="3423304" y="3314218"/>
            <a:ext cx="8122702" cy="86983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sure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IPv6 DNS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listed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 lvl="2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IPv4</a:t>
            </a:r>
          </a:p>
          <a:p>
            <a:pPr marL="1828206" lvl="3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7E08D71-0F4E-4A83-AF1E-5E0A62BFD8DC}"/>
              </a:ext>
            </a:extLst>
          </p:cNvPr>
          <p:cNvSpPr txBox="1">
            <a:spLocks/>
          </p:cNvSpPr>
          <p:nvPr/>
        </p:nvSpPr>
        <p:spPr>
          <a:xfrm>
            <a:off x="3294095" y="2554333"/>
            <a:ext cx="8122702" cy="86983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53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at WN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resolve.conf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lines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IPv4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5F55B37-4C89-4534-9FD6-70B8544A29B6}"/>
              </a:ext>
            </a:extLst>
          </p:cNvPr>
          <p:cNvSpPr txBox="1">
            <a:spLocks/>
          </p:cNvSpPr>
          <p:nvPr/>
        </p:nvSpPr>
        <p:spPr>
          <a:xfrm>
            <a:off x="4613461" y="4163785"/>
            <a:ext cx="6803336" cy="1798558"/>
          </a:xfrm>
          <a:prstGeom prst="rect">
            <a:avLst/>
          </a:prstGeom>
        </p:spPr>
        <p:txBody>
          <a:bodyPr lIns="108000">
            <a:normAutofit fontScale="92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>
              <a:spcBef>
                <a:spcPts val="300"/>
              </a:spcBef>
            </a:pP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every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new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deployed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host: </a:t>
            </a:r>
            <a:b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first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lines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are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</a:t>
            </a: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resolver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addresses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0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resolve.conf</a:t>
            </a:r>
            <a:r>
              <a:rPr lang="de-DE" sz="3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file</a:t>
            </a:r>
            <a:r>
              <a:rPr lang="de-DE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followed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by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IPv4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addresses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770290" lvl="1">
              <a:spcBef>
                <a:spcPts val="300"/>
              </a:spcBef>
            </a:pPr>
            <a:r>
              <a:rPr lang="de-DE" sz="1467" b="1" dirty="0" err="1">
                <a:latin typeface="Calibri" panose="020F0502020204030204" pitchFamily="34" charset="0"/>
                <a:cs typeface="Calibri" panose="020F0502020204030204" pitchFamily="34" charset="0"/>
              </a:rPr>
              <a:t>nameserver</a:t>
            </a:r>
            <a:r>
              <a:rPr lang="de-DE" sz="1467" b="1" dirty="0">
                <a:latin typeface="Calibri" panose="020F0502020204030204" pitchFamily="34" charset="0"/>
                <a:cs typeface="Calibri" panose="020F0502020204030204" pitchFamily="34" charset="0"/>
              </a:rPr>
              <a:t> 2a00:139c:address</a:t>
            </a:r>
          </a:p>
          <a:p>
            <a:pPr marL="465589" lvl="1" indent="0">
              <a:spcBef>
                <a:spcPts val="300"/>
              </a:spcBef>
              <a:buNone/>
            </a:pPr>
            <a:r>
              <a:rPr lang="de-DE" sz="1467" b="1" dirty="0">
                <a:latin typeface="Calibri" panose="020F0502020204030204" pitchFamily="34" charset="0"/>
                <a:cs typeface="Calibri" panose="020F0502020204030204" pitchFamily="34" charset="0"/>
              </a:rPr>
              <a:t>        …</a:t>
            </a:r>
          </a:p>
          <a:p>
            <a:pPr marL="770290" lvl="1">
              <a:spcBef>
                <a:spcPts val="300"/>
              </a:spcBef>
            </a:pPr>
            <a:r>
              <a:rPr lang="de-DE" sz="1467" b="1" dirty="0" err="1">
                <a:latin typeface="Calibri" panose="020F0502020204030204" pitchFamily="34" charset="0"/>
                <a:cs typeface="Calibri" panose="020F0502020204030204" pitchFamily="34" charset="0"/>
              </a:rPr>
              <a:t>nameserver</a:t>
            </a:r>
            <a:r>
              <a:rPr lang="de-DE" sz="1467" b="1" dirty="0">
                <a:latin typeface="Calibri" panose="020F0502020204030204" pitchFamily="34" charset="0"/>
                <a:cs typeface="Calibri" panose="020F0502020204030204" pitchFamily="34" charset="0"/>
              </a:rPr>
              <a:t> 10.privat-address</a:t>
            </a:r>
          </a:p>
          <a:p>
            <a:pPr marL="465589" lvl="1" indent="0">
              <a:spcBef>
                <a:spcPts val="300"/>
              </a:spcBef>
              <a:buNone/>
            </a:pPr>
            <a:r>
              <a:rPr lang="de-DE" sz="1467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</a:t>
            </a:r>
            <a:r>
              <a:rPr lang="de-DE" sz="1467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…</a:t>
            </a:r>
          </a:p>
          <a:p>
            <a:pPr marL="1828206" lvl="3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7850D7-8ED5-4753-B2A1-3FC119049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40" y="1408797"/>
            <a:ext cx="2163001" cy="464413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78DEC8B-4931-4B6E-8739-F1647F147DCE}"/>
              </a:ext>
            </a:extLst>
          </p:cNvPr>
          <p:cNvSpPr txBox="1"/>
          <p:nvPr/>
        </p:nvSpPr>
        <p:spPr>
          <a:xfrm>
            <a:off x="2310845" y="6137417"/>
            <a:ext cx="392596" cy="258417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53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E954A7B-E118-4E87-A050-339CC010C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804" y="4865205"/>
            <a:ext cx="720312" cy="59393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D97EFAA-6B6E-475A-B6E7-AB8E9BE3C86D}"/>
              </a:ext>
            </a:extLst>
          </p:cNvPr>
          <p:cNvSpPr txBox="1"/>
          <p:nvPr/>
        </p:nvSpPr>
        <p:spPr>
          <a:xfrm>
            <a:off x="2703441" y="49775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CAF60DC-09C6-4A92-BE0D-E2CB1E3820A4}"/>
              </a:ext>
            </a:extLst>
          </p:cNvPr>
          <p:cNvSpPr txBox="1"/>
          <p:nvPr/>
        </p:nvSpPr>
        <p:spPr>
          <a:xfrm>
            <a:off x="1941441" y="3429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29DEEF2-B243-44AC-8F76-1A4448C5C355}"/>
              </a:ext>
            </a:extLst>
          </p:cNvPr>
          <p:cNvSpPr txBox="1"/>
          <p:nvPr/>
        </p:nvSpPr>
        <p:spPr>
          <a:xfrm>
            <a:off x="2630657" y="4627453"/>
            <a:ext cx="865431" cy="293903"/>
          </a:xfrm>
          <a:prstGeom prst="rect">
            <a:avLst/>
          </a:prstGeom>
          <a:noFill/>
        </p:spPr>
        <p:txBody>
          <a:bodyPr wrap="none" rtlCol="0">
            <a:normAutofit fontScale="85000" lnSpcReduction="20000"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124.425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94623F0-0400-405D-BA3A-156956FF578E}"/>
              </a:ext>
            </a:extLst>
          </p:cNvPr>
          <p:cNvSpPr txBox="1"/>
          <p:nvPr/>
        </p:nvSpPr>
        <p:spPr>
          <a:xfrm>
            <a:off x="1758132" y="1277910"/>
            <a:ext cx="865431" cy="293903"/>
          </a:xfrm>
          <a:prstGeom prst="rect">
            <a:avLst/>
          </a:prstGeom>
          <a:noFill/>
        </p:spPr>
        <p:txBody>
          <a:bodyPr wrap="none" rtlCol="0">
            <a:normAutofit fontScale="85000" lnSpcReduction="20000"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9.412.871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2F7830-4AF9-483C-B02F-6391ED6F9BE8}"/>
              </a:ext>
            </a:extLst>
          </p:cNvPr>
          <p:cNvSpPr txBox="1"/>
          <p:nvPr/>
        </p:nvSpPr>
        <p:spPr>
          <a:xfrm>
            <a:off x="5126986" y="5957830"/>
            <a:ext cx="629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esolve.conf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update: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reprovisioning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6FBF0FF-154B-447F-BB2D-9AC114BE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 lIns="0" tIns="0" rIns="0" bIns="0" anchor="ctr">
            <a:normAutofit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squid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A3C4942-269F-49E4-8276-DBAA059B6505}"/>
              </a:ext>
            </a:extLst>
          </p:cNvPr>
          <p:cNvSpPr txBox="1">
            <a:spLocks/>
          </p:cNvSpPr>
          <p:nvPr/>
        </p:nvSpPr>
        <p:spPr>
          <a:xfrm>
            <a:off x="838200" y="1921330"/>
            <a:ext cx="10515600" cy="4036493"/>
          </a:xfrm>
          <a:prstGeom prst="rect">
            <a:avLst/>
          </a:prstGeom>
        </p:spPr>
        <p:txBody>
          <a:bodyPr>
            <a:normAutofit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SQUIDS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proxyserver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 Web-Cache):</a:t>
            </a:r>
          </a:p>
          <a:p>
            <a:pPr lvl="1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SQUIDS still IPv4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migration</a:t>
            </a:r>
            <a:r>
              <a:rPr lang="de-DE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dualstack</a:t>
            </a:r>
            <a:r>
              <a:rPr lang="de-DE" sz="19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proccess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connections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IPv4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check: 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CVMFS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prefer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IPv6?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(CVMFS </a:t>
            </a:r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17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CernVM</a:t>
            </a:r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-File-System)</a:t>
            </a:r>
            <a:endParaRPr lang="de-DE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CVMFS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sending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via http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squid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CVMFS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configuriert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resolved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chooses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0172787-E5F1-4881-867F-15AF807A0501}"/>
              </a:ext>
            </a:extLst>
          </p:cNvPr>
          <p:cNvSpPr txBox="1">
            <a:spLocks/>
          </p:cNvSpPr>
          <p:nvPr/>
        </p:nvSpPr>
        <p:spPr>
          <a:xfrm>
            <a:off x="817880" y="5603177"/>
            <a:ext cx="10515600" cy="36285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cvmfs_ipfamily_prefer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=6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tested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yet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ECF4B-4D53-4801-AD6C-B3BFF4D6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006"/>
            <a:ext cx="11440332" cy="1484616"/>
          </a:xfrm>
        </p:spPr>
        <p:txBody>
          <a:bodyPr lIns="0" tIns="0" rIns="0" bIns="0" anchor="ctr">
            <a:normAutofit/>
          </a:bodyPr>
          <a:lstStyle/>
          <a:p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SQUIDS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migrated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all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dual-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4B38F9-3F66-4264-BDE4-87CB2974F43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03906" y="4352925"/>
            <a:ext cx="11440332" cy="1038225"/>
          </a:xfrm>
        </p:spPr>
        <p:txBody>
          <a:bodyPr anchor="t" anchorCtr="0">
            <a:normAutofit lnSpcReduction="10000"/>
          </a:bodyPr>
          <a:lstStyle/>
          <a:p>
            <a:pPr lvl="2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:		IPv4 : 1,25 mio. IPv6: 9,6 mio. 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tcp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port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3128, 3401)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:  	IPv4 : 4,44 mio. IPv6: 18 mio. 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tcp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port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3128, 3401)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December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:  	IPv4 : 1,47 mio. IPv6 : 2,3 mio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tcp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port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3128, 3401)</a:t>
            </a:r>
          </a:p>
          <a:p>
            <a:pPr lvl="2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D6124AE-9B2B-4FFA-987A-DBE78F80FA11}"/>
              </a:ext>
            </a:extLst>
          </p:cNvPr>
          <p:cNvSpPr txBox="1"/>
          <p:nvPr/>
        </p:nvSpPr>
        <p:spPr>
          <a:xfrm>
            <a:off x="657225" y="3501611"/>
            <a:ext cx="547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 but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switching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IPv4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froniters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will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operate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over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77333499-2BEA-491E-B288-818FCF2D0CD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51668" y="1936095"/>
            <a:ext cx="11440332" cy="1823254"/>
          </a:xfrm>
        </p:spPr>
        <p:txBody>
          <a:bodyPr anchor="t" anchorCtr="0"/>
          <a:lstStyle/>
          <a:p>
            <a:pPr lvl="1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second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half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2022 all SQUIDS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migrated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dual-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CVMFS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manly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but:</a:t>
            </a: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on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WorkerNodes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uses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deployed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flag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CVMFS_IPFAMILY_PREFER=6 )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CVMFS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frontier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still IPv4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dual-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6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FB515-DCA2-4B11-BEBC-7C5BC538CB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0550" y="454532"/>
            <a:ext cx="9925050" cy="1325563"/>
          </a:xfrm>
        </p:spPr>
        <p:txBody>
          <a:bodyPr lIns="0" tIns="0" rIns="0" bIns="0" anchor="ctr">
            <a:noAutofit/>
          </a:bodyPr>
          <a:lstStyle/>
          <a:p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Batch-Processing -- LRMS </a:t>
            </a:r>
            <a:b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(HT-Condor) all dual-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185416-E334-4490-9F7E-BD73E99B70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156" y="3558851"/>
            <a:ext cx="11363325" cy="1245126"/>
          </a:xfrm>
        </p:spPr>
        <p:txBody>
          <a:bodyPr>
            <a:normAutofit fontScale="62500" lnSpcReduction="20000"/>
          </a:bodyPr>
          <a:lstStyle/>
          <a:p>
            <a:pPr marL="609402" lvl="1" indent="0">
              <a:buNone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Ratio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increased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toward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at 20220628 IPv4: </a:t>
            </a:r>
            <a:r>
              <a:rPr lang="de-DE" sz="21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895k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IPv6: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255k</a:t>
            </a: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Ratio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today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20220728  IPv4: 27k,  IPv6: 2,17 mio.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(per 24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hour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Ratio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today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20221023  IPv4: 10k,  IPv6: 3,38 mio.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(per 24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hour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Ratio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today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20230102  IPv4: 287k,  IPv6: 2,28 mio.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(per 24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hour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4954F85-4A5E-43AC-B50E-4274AADA4DBD}"/>
              </a:ext>
            </a:extLst>
          </p:cNvPr>
          <p:cNvSpPr txBox="1">
            <a:spLocks/>
          </p:cNvSpPr>
          <p:nvPr/>
        </p:nvSpPr>
        <p:spPr>
          <a:xfrm>
            <a:off x="-458321" y="3337724"/>
            <a:ext cx="9925049" cy="37575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4080 –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</a:rPr>
              <a:t>HTCondor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</a:rPr>
              <a:t>rooster-deamon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migrated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all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towards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CFD4531-0119-4C8F-876B-D3E54429BFDA}"/>
              </a:ext>
            </a:extLst>
          </p:cNvPr>
          <p:cNvSpPr txBox="1">
            <a:spLocks/>
          </p:cNvSpPr>
          <p:nvPr/>
        </p:nvSpPr>
        <p:spPr>
          <a:xfrm>
            <a:off x="590550" y="1836599"/>
            <a:ext cx="10130533" cy="150112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02" lvl="1" indent="0">
              <a:buFont typeface="Arial" panose="020B0604020202020204" pitchFamily="34" charset="0"/>
              <a:buNone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LRMS (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Resource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Management System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HTCondor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GridKa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(all dual-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prefer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protocoll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IPv6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(Port 9618/9)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DFE728A-2150-4A12-907D-8F6CEE9AD524}"/>
              </a:ext>
            </a:extLst>
          </p:cNvPr>
          <p:cNvSpPr txBox="1">
            <a:spLocks/>
          </p:cNvSpPr>
          <p:nvPr/>
        </p:nvSpPr>
        <p:spPr>
          <a:xfrm>
            <a:off x="136634" y="4731560"/>
            <a:ext cx="11918732" cy="946535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40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Less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then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20%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IPv4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internal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traffic</a:t>
            </a:r>
            <a:b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(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communication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home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LRMS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demons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uses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protocol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home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-institution)</a:t>
            </a: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471DF-24A8-4681-B3E5-7388E27B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ctr">
            <a:noAutofit/>
          </a:bodyPr>
          <a:lstStyle/>
          <a:p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Logstash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now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</a:t>
            </a:r>
            <a:endParaRPr lang="de-DE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47EDB7-AC52-47D7-9D12-2BAB840FAF4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1828801"/>
            <a:ext cx="11295888" cy="3752836"/>
          </a:xfrm>
        </p:spPr>
        <p:txBody>
          <a:bodyPr anchor="t" anchorCtr="0"/>
          <a:lstStyle/>
          <a:p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Logstash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dual-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stack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deployed</a:t>
            </a: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de-DE" sz="3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Ratio   78% IPv6            20220728  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IPv4 385k – IPv6 1,41M </a:t>
            </a:r>
          </a:p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Ratio   74% IPv6            20221023  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IPv4 476k – IPv6 1,39M </a:t>
            </a:r>
          </a:p>
          <a:p>
            <a:r>
              <a:rPr lang="de-DE" sz="3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Ratio   66% IPv6  </a:t>
            </a:r>
            <a:r>
              <a:rPr lang="de-DE" sz="36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today</a:t>
            </a:r>
            <a:r>
              <a:rPr lang="de-DE" sz="3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20221223 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IPv4 227k – IPv6 450k </a:t>
            </a:r>
          </a:p>
          <a:p>
            <a:pPr algn="ctr"/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migration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still in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progress</a:t>
            </a: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1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B5238-1085-4EAA-86E5-728D79E2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031303"/>
          </a:xfrm>
        </p:spPr>
        <p:txBody>
          <a:bodyPr lIns="0" tIns="0" rIns="0" bIns="0" anchor="ctr">
            <a:noAutofit/>
          </a:bodyPr>
          <a:lstStyle/>
          <a:p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administatrative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endParaRPr lang="de-DE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9882C7F-5A4A-44A0-9D2B-706628DBF30D}"/>
              </a:ext>
            </a:extLst>
          </p:cNvPr>
          <p:cNvSpPr txBox="1">
            <a:spLocks/>
          </p:cNvSpPr>
          <p:nvPr/>
        </p:nvSpPr>
        <p:spPr>
          <a:xfrm>
            <a:off x="157653" y="2213479"/>
            <a:ext cx="10996121" cy="40422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rack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 Rack Manager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deployed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2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starting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in 2001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private IPv4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migration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initiated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(but still in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enable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dual-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stack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(AAAA)</a:t>
            </a:r>
          </a:p>
          <a:p>
            <a:pPr lvl="3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NTP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rsyslog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migration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still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pending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port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514))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GmonD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Ganglia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client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lvl="3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DHCP  (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migration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DHCPv6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pending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7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5241E18-15CA-449A-B33D-AF5B5E9E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516"/>
            <a:ext cx="10972320" cy="990206"/>
          </a:xfrm>
        </p:spPr>
        <p:txBody>
          <a:bodyPr/>
          <a:lstStyle/>
          <a:p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WN –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de-DE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F02A659-D8F4-468A-84C2-127286B268BA}"/>
              </a:ext>
            </a:extLst>
          </p:cNvPr>
          <p:cNvSpPr txBox="1">
            <a:spLocks/>
          </p:cNvSpPr>
          <p:nvPr/>
        </p:nvSpPr>
        <p:spPr>
          <a:xfrm>
            <a:off x="538747" y="1417962"/>
            <a:ext cx="10515600" cy="490797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Redhat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Satellite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Server (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foreman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1"/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used for management of most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GridKa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hosts: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manages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redhat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subscriptions 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controlls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kickstart installations (DHCP / PXE)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yum repos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CA (certificate authority) and ENC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encryptor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functionalities for puppet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uses modular architecture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additional functionalities can be added via so called capsules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TFTP server (IPv6 ready - dual-stack)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Puppetmaster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(IPv6 ready - dual-stack)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Pulp  (software repository management (IPv6 ready - dual-stack))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DNS (IPv6 ready - dual-stack)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DHCP (currently DHCPv6 capsule not available)</a:t>
            </a:r>
          </a:p>
        </p:txBody>
      </p:sp>
    </p:spTree>
    <p:extLst>
      <p:ext uri="{BB962C8B-B14F-4D97-AF65-F5344CB8AC3E}">
        <p14:creationId xmlns:p14="http://schemas.microsoft.com/office/powerpoint/2010/main" val="59665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73826-42D6-4BDA-BE6F-A1139A11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021029"/>
          </a:xfrm>
        </p:spPr>
        <p:txBody>
          <a:bodyPr lIns="0" tIns="0" rIns="0" bIns="0" anchor="ctr">
            <a:noAutofit/>
          </a:bodyPr>
          <a:lstStyle/>
          <a:p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C9F502-C252-43AF-A789-6FB63EFE724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620710" y="2703115"/>
            <a:ext cx="8722596" cy="955503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Ganglia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will not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migrate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IPv6</a:t>
            </a:r>
          </a:p>
          <a:p>
            <a:pPr>
              <a:spcAft>
                <a:spcPts val="600"/>
              </a:spcAf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Ganglia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replaced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opensearch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kibana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grafana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A545D8-8B13-46DF-8D9A-3B51A7C61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66797"/>
            <a:ext cx="11143488" cy="102102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F481106-5479-42BD-B970-BA7B0EF37D4B}"/>
              </a:ext>
            </a:extLst>
          </p:cNvPr>
          <p:cNvSpPr txBox="1"/>
          <p:nvPr/>
        </p:nvSpPr>
        <p:spPr>
          <a:xfrm>
            <a:off x="4368799" y="1036858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G  A  N  G  L  I  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5EAE9A0-6684-4332-B5F3-2C57880FBED4}"/>
              </a:ext>
            </a:extLst>
          </p:cNvPr>
          <p:cNvGrpSpPr/>
          <p:nvPr/>
        </p:nvGrpSpPr>
        <p:grpSpPr>
          <a:xfrm>
            <a:off x="1165722" y="3604125"/>
            <a:ext cx="10012952" cy="2700426"/>
            <a:chOff x="1165722" y="3604125"/>
            <a:chExt cx="10012952" cy="270042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4328ED7-F097-488A-B12A-806E171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5722" y="3630863"/>
              <a:ext cx="9844510" cy="2673685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3911DF4-5AD6-4DCA-99F8-83024360127A}"/>
                </a:ext>
              </a:extLst>
            </p:cNvPr>
            <p:cNvSpPr/>
            <p:nvPr/>
          </p:nvSpPr>
          <p:spPr>
            <a:xfrm>
              <a:off x="9796379" y="3604125"/>
              <a:ext cx="1240589" cy="513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17A14D8-ECF5-4A39-820D-BF3424EA7AB3}"/>
                </a:ext>
              </a:extLst>
            </p:cNvPr>
            <p:cNvSpPr/>
            <p:nvPr/>
          </p:nvSpPr>
          <p:spPr>
            <a:xfrm>
              <a:off x="10999538" y="3729790"/>
              <a:ext cx="179136" cy="2574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16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37138-7CCE-40F7-AF20-C7E4B1FD4D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7820" y="365125"/>
            <a:ext cx="9847780" cy="871259"/>
          </a:xfrm>
        </p:spPr>
        <p:txBody>
          <a:bodyPr lIns="0" tIns="0" rIns="0" bIns="0" anchor="ctr">
            <a:noAutofit/>
          </a:bodyPr>
          <a:lstStyle/>
          <a:p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endParaRPr lang="de-DE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849B99-621E-4483-8309-86D48769AF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467" y="1825625"/>
            <a:ext cx="6081597" cy="435133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20220415:</a:t>
            </a:r>
          </a:p>
          <a:p>
            <a:pPr lvl="1"/>
            <a:r>
              <a:rPr lang="de-DE" dirty="0"/>
              <a:t>IPv4: </a:t>
            </a:r>
            <a:r>
              <a:rPr lang="de-DE" dirty="0">
                <a:sym typeface="Wingdings" panose="05000000000000000000" pitchFamily="2" charset="2"/>
              </a:rPr>
              <a:t> 80 </a:t>
            </a:r>
            <a:r>
              <a:rPr lang="de-DE" dirty="0" err="1">
                <a:sym typeface="Wingdings" panose="05000000000000000000" pitchFamily="2" charset="2"/>
              </a:rPr>
              <a:t>Mio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IPv6:  31 </a:t>
            </a:r>
            <a:r>
              <a:rPr lang="de-DE" dirty="0" err="1">
                <a:sym typeface="Wingdings" panose="05000000000000000000" pitchFamily="2" charset="2"/>
              </a:rPr>
              <a:t>Mio</a:t>
            </a:r>
            <a:endParaRPr lang="de-DE" dirty="0"/>
          </a:p>
          <a:p>
            <a:r>
              <a:rPr lang="de-DE" dirty="0"/>
              <a:t>20220726:</a:t>
            </a:r>
          </a:p>
          <a:p>
            <a:pPr lvl="1"/>
            <a:r>
              <a:rPr lang="de-DE" dirty="0"/>
              <a:t>Ipv4 </a:t>
            </a:r>
            <a:r>
              <a:rPr lang="de-DE" dirty="0">
                <a:sym typeface="Wingdings" panose="05000000000000000000" pitchFamily="2" charset="2"/>
              </a:rPr>
              <a:t> 44 </a:t>
            </a:r>
            <a:r>
              <a:rPr lang="de-DE" dirty="0" err="1">
                <a:sym typeface="Wingdings" panose="05000000000000000000" pitchFamily="2" charset="2"/>
              </a:rPr>
              <a:t>Mio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Ipv6  50 </a:t>
            </a:r>
            <a:r>
              <a:rPr lang="de-DE" dirty="0" err="1">
                <a:sym typeface="Wingdings" panose="05000000000000000000" pitchFamily="2" charset="2"/>
              </a:rPr>
              <a:t>Mio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20221023: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IPv4    69 </a:t>
            </a:r>
            <a:r>
              <a:rPr lang="de-DE" dirty="0" err="1">
                <a:sym typeface="Wingdings" panose="05000000000000000000" pitchFamily="2" charset="2"/>
              </a:rPr>
              <a:t>Mio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IPv6  142 </a:t>
            </a:r>
            <a:r>
              <a:rPr lang="de-DE" dirty="0" err="1">
                <a:sym typeface="Wingdings" panose="05000000000000000000" pitchFamily="2" charset="2"/>
              </a:rPr>
              <a:t>Mio</a:t>
            </a:r>
            <a:endParaRPr lang="de-DE" dirty="0">
              <a:sym typeface="Wingdings" panose="05000000000000000000" pitchFamily="2" charset="2"/>
            </a:endParaRPr>
          </a:p>
          <a:p>
            <a:pPr lvl="2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040367-6002-4C6B-85CF-65C75F2473BF}"/>
              </a:ext>
            </a:extLst>
          </p:cNvPr>
          <p:cNvSpPr txBox="1"/>
          <p:nvPr/>
        </p:nvSpPr>
        <p:spPr>
          <a:xfrm rot="20003510">
            <a:off x="5538357" y="4029465"/>
            <a:ext cx="6780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(</a:t>
            </a:r>
            <a:r>
              <a:rPr lang="de-DE" sz="2800" dirty="0" err="1"/>
              <a:t>packets</a:t>
            </a:r>
            <a:r>
              <a:rPr lang="de-DE" sz="2800" dirty="0"/>
              <a:t> in 24 </a:t>
            </a:r>
            <a:r>
              <a:rPr lang="de-DE" sz="2800" dirty="0" err="1"/>
              <a:t>hours</a:t>
            </a:r>
            <a:r>
              <a:rPr lang="de-DE" sz="2800" dirty="0"/>
              <a:t>)</a:t>
            </a:r>
          </a:p>
          <a:p>
            <a:pPr algn="ctr"/>
            <a:r>
              <a:rPr lang="de-DE" sz="2000" dirty="0"/>
              <a:t>#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W</a:t>
            </a:r>
            <a:r>
              <a:rPr lang="de-DE" sz="2000" b="1" dirty="0" err="1"/>
              <a:t>orker</a:t>
            </a:r>
            <a:r>
              <a:rPr lang="de-DE" sz="2000" dirty="0" err="1"/>
              <a:t>N</a:t>
            </a:r>
            <a:r>
              <a:rPr lang="de-DE" sz="2000" b="1" dirty="0" err="1"/>
              <a:t>odes</a:t>
            </a:r>
            <a:r>
              <a:rPr lang="de-DE" sz="2000" dirty="0"/>
              <a:t> </a:t>
            </a:r>
            <a:r>
              <a:rPr lang="de-DE" sz="2000" dirty="0" err="1"/>
              <a:t>included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statistic</a:t>
            </a:r>
            <a:r>
              <a:rPr lang="de-DE" sz="2000" dirty="0"/>
              <a:t> </a:t>
            </a:r>
            <a:r>
              <a:rPr lang="de-DE" sz="2000" dirty="0" err="1"/>
              <a:t>expanded</a:t>
            </a:r>
            <a:endParaRPr lang="de-DE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8036B7-49CA-49D7-BD98-A5FB0AA4C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385" y="2046223"/>
            <a:ext cx="1268993" cy="12530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AB8462-C1CF-479D-80BF-F92F21E99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978" y="1825346"/>
            <a:ext cx="533400" cy="1714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25CC8EF-36B6-4209-93F7-765B090BB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385" y="1830108"/>
            <a:ext cx="533400" cy="1619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FF69BA2-75B7-4B90-A2C3-52B7D14B9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353" y="3311611"/>
            <a:ext cx="1268990" cy="12689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5683A5-766F-4474-9ABF-B4993ACA7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547" y="4683126"/>
            <a:ext cx="1283832" cy="126899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5CD2B3E-B7D8-4195-840E-380BA0FD13B9}"/>
              </a:ext>
            </a:extLst>
          </p:cNvPr>
          <p:cNvSpPr txBox="1"/>
          <p:nvPr/>
        </p:nvSpPr>
        <p:spPr>
          <a:xfrm>
            <a:off x="6185715" y="1561171"/>
            <a:ext cx="3728906" cy="1463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500" dirty="0"/>
              <a:t>20221220:</a:t>
            </a:r>
          </a:p>
          <a:p>
            <a:pPr marL="914103" lvl="1" indent="-304701" defTabSz="1218804">
              <a:lnSpc>
                <a:spcPct val="70000"/>
              </a:lnSpc>
              <a:spcBef>
                <a:spcPts val="666"/>
              </a:spcBef>
              <a:buFont typeface="Arial" panose="020B0604020202020204" pitchFamily="34" charset="0"/>
              <a:buChar char="•"/>
            </a:pPr>
            <a:r>
              <a:rPr lang="de-DE" sz="3000" dirty="0"/>
              <a:t>IPv4: </a:t>
            </a:r>
            <a:r>
              <a:rPr lang="de-DE" sz="3000" dirty="0">
                <a:sym typeface="Wingdings" panose="05000000000000000000" pitchFamily="2" charset="2"/>
              </a:rPr>
              <a:t> 42 </a:t>
            </a:r>
            <a:r>
              <a:rPr lang="de-DE" sz="3000" dirty="0" err="1">
                <a:sym typeface="Wingdings" panose="05000000000000000000" pitchFamily="2" charset="2"/>
              </a:rPr>
              <a:t>Mio</a:t>
            </a:r>
            <a:endParaRPr lang="de-DE" sz="3000" dirty="0">
              <a:sym typeface="Wingdings" panose="05000000000000000000" pitchFamily="2" charset="2"/>
            </a:endParaRPr>
          </a:p>
          <a:p>
            <a:pPr marL="914103" lvl="1" indent="-304701" defTabSz="1218804">
              <a:lnSpc>
                <a:spcPct val="70000"/>
              </a:lnSpc>
              <a:spcBef>
                <a:spcPts val="666"/>
              </a:spcBef>
              <a:buFont typeface="Arial" panose="020B0604020202020204" pitchFamily="34" charset="0"/>
              <a:buChar char="•"/>
            </a:pPr>
            <a:r>
              <a:rPr lang="de-DE" sz="3000" dirty="0">
                <a:sym typeface="Wingdings" panose="05000000000000000000" pitchFamily="2" charset="2"/>
              </a:rPr>
              <a:t>IPv6:  86 </a:t>
            </a:r>
            <a:r>
              <a:rPr lang="de-DE" sz="3000" dirty="0" err="1">
                <a:sym typeface="Wingdings" panose="05000000000000000000" pitchFamily="2" charset="2"/>
              </a:rPr>
              <a:t>Mio</a:t>
            </a:r>
            <a:endParaRPr lang="de-DE" sz="3000" dirty="0"/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9E2B0439-A961-47CE-99AD-FE1C5BDB3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222853"/>
              </p:ext>
            </p:extLst>
          </p:nvPr>
        </p:nvGraphicFramePr>
        <p:xfrm>
          <a:off x="9471234" y="1825346"/>
          <a:ext cx="2786853" cy="154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B3066D5B-72D8-46AE-8D7F-8D95AA9BB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237" y="1730993"/>
            <a:ext cx="533400" cy="1714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FD572E2-F7EC-483E-BC76-CD4BF2142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644" y="1735755"/>
            <a:ext cx="533400" cy="1619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FEED0CD-0B0C-48AC-9B95-3A8F33795797}"/>
              </a:ext>
            </a:extLst>
          </p:cNvPr>
          <p:cNvSpPr txBox="1"/>
          <p:nvPr/>
        </p:nvSpPr>
        <p:spPr>
          <a:xfrm>
            <a:off x="10402700" y="2398106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IPv6 67%</a:t>
            </a:r>
          </a:p>
        </p:txBody>
      </p:sp>
    </p:spTree>
    <p:extLst>
      <p:ext uri="{BB962C8B-B14F-4D97-AF65-F5344CB8AC3E}">
        <p14:creationId xmlns:p14="http://schemas.microsoft.com/office/powerpoint/2010/main" val="4427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>
            <a:extLst>
              <a:ext uri="{FF2B5EF4-FFF2-40B4-BE49-F238E27FC236}">
                <a16:creationId xmlns:a16="http://schemas.microsoft.com/office/drawing/2014/main" id="{37121125-2980-43A9-8D23-8DDC5FF0271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1604625"/>
            <a:ext cx="10972320" cy="683407"/>
          </a:xfrm>
        </p:spPr>
        <p:txBody>
          <a:bodyPr>
            <a:normAutofit fontScale="62500" lnSpcReduction="20000"/>
          </a:bodyPr>
          <a:lstStyle/>
          <a:p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HEPiX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- IPv6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asking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for IPv6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testbed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FC0FAA8-D166-4D78-8959-94A4021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IPv6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testbed</a:t>
            </a:r>
            <a:endParaRPr lang="de-DE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Untertitel 4">
            <a:extLst>
              <a:ext uri="{FF2B5EF4-FFF2-40B4-BE49-F238E27FC236}">
                <a16:creationId xmlns:a16="http://schemas.microsoft.com/office/drawing/2014/main" id="{DA19A9AF-100C-4010-8B7A-63D9175BD64C}"/>
              </a:ext>
            </a:extLst>
          </p:cNvPr>
          <p:cNvSpPr txBox="1">
            <a:spLocks/>
          </p:cNvSpPr>
          <p:nvPr/>
        </p:nvSpPr>
        <p:spPr>
          <a:xfrm>
            <a:off x="3496008" y="3776117"/>
            <a:ext cx="4177599" cy="81565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lIns="108000" tIns="72000" rIns="0" bIns="0" anchor="ctr">
            <a:normAutofit fontScale="70000" lnSpcReduction="20000"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IPv6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testbed</a:t>
            </a: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4CB621-F089-48B7-8CB8-BCF997917A8A}"/>
              </a:ext>
            </a:extLst>
          </p:cNvPr>
          <p:cNvGrpSpPr/>
          <p:nvPr/>
        </p:nvGrpSpPr>
        <p:grpSpPr>
          <a:xfrm>
            <a:off x="1476683" y="2655173"/>
            <a:ext cx="2525541" cy="1120944"/>
            <a:chOff x="1476683" y="2655173"/>
            <a:chExt cx="2525541" cy="1120944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51236C-B5D8-4C98-9143-01A8B58699F3}"/>
                </a:ext>
              </a:extLst>
            </p:cNvPr>
            <p:cNvSpPr txBox="1"/>
            <p:nvPr/>
          </p:nvSpPr>
          <p:spPr>
            <a:xfrm>
              <a:off x="1476683" y="2655173"/>
              <a:ext cx="210416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latin typeface="Calibri" panose="020F0502020204030204" pitchFamily="34" charset="0"/>
                  <a:cs typeface="Calibri" panose="020F0502020204030204" pitchFamily="34" charset="0"/>
                </a:rPr>
                <a:t>WorkerNode</a:t>
              </a:r>
              <a:b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installation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process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861038E8-F930-4048-ACA4-31725A569129}"/>
                </a:ext>
              </a:extLst>
            </p:cNvPr>
            <p:cNvCxnSpPr>
              <a:endCxn id="12" idx="2"/>
            </p:cNvCxnSpPr>
            <p:nvPr/>
          </p:nvCxnSpPr>
          <p:spPr>
            <a:xfrm flipH="1" flipV="1">
              <a:off x="2528766" y="3332281"/>
              <a:ext cx="1473458" cy="4438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7D72B3A-C7AD-4DCD-BCD0-202E09C54BE9}"/>
              </a:ext>
            </a:extLst>
          </p:cNvPr>
          <p:cNvGrpSpPr/>
          <p:nvPr/>
        </p:nvGrpSpPr>
        <p:grpSpPr>
          <a:xfrm>
            <a:off x="4375822" y="2255063"/>
            <a:ext cx="1027076" cy="1521054"/>
            <a:chOff x="4375822" y="2255063"/>
            <a:chExt cx="1027076" cy="1521054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2A90CB31-9A13-44B7-BBB7-F5333FB41038}"/>
                </a:ext>
              </a:extLst>
            </p:cNvPr>
            <p:cNvSpPr txBox="1"/>
            <p:nvPr/>
          </p:nvSpPr>
          <p:spPr>
            <a:xfrm>
              <a:off x="4375822" y="2255063"/>
              <a:ext cx="1208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de-DE" dirty="0"/>
                <a:t>PXE </a:t>
              </a:r>
              <a:r>
                <a:rPr lang="de-DE" dirty="0" err="1"/>
                <a:t>boot</a:t>
              </a:r>
              <a:endParaRPr lang="de-DE" dirty="0"/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8C88D219-6C63-4040-9E12-5477F678CBB8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H="1" flipV="1">
              <a:off x="4889360" y="2624395"/>
              <a:ext cx="90955" cy="1151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27F7EE-DDDA-46FE-8ED1-57C609C8F96F}"/>
              </a:ext>
            </a:extLst>
          </p:cNvPr>
          <p:cNvGrpSpPr/>
          <p:nvPr/>
        </p:nvGrpSpPr>
        <p:grpSpPr>
          <a:xfrm>
            <a:off x="6129696" y="2416595"/>
            <a:ext cx="1018948" cy="1359522"/>
            <a:chOff x="6129696" y="2416595"/>
            <a:chExt cx="1018948" cy="1359522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6D9B94A-3B5A-4673-90AE-E1473ECFB37C}"/>
                </a:ext>
              </a:extLst>
            </p:cNvPr>
            <p:cNvSpPr txBox="1"/>
            <p:nvPr/>
          </p:nvSpPr>
          <p:spPr>
            <a:xfrm>
              <a:off x="6213773" y="2416595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DHCPv6</a:t>
              </a:r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550CB963-FAA6-47E7-8B57-437BE63202EC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6129696" y="2785927"/>
              <a:ext cx="551513" cy="9901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518F894-5B4F-4D22-B781-7A486853893E}"/>
              </a:ext>
            </a:extLst>
          </p:cNvPr>
          <p:cNvGrpSpPr/>
          <p:nvPr/>
        </p:nvGrpSpPr>
        <p:grpSpPr>
          <a:xfrm>
            <a:off x="7282572" y="2895638"/>
            <a:ext cx="1608004" cy="852396"/>
            <a:chOff x="7282572" y="2895638"/>
            <a:chExt cx="1608004" cy="852396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D07FFB5-4598-46DB-A6F7-0FCCE42342D3}"/>
                </a:ext>
              </a:extLst>
            </p:cNvPr>
            <p:cNvSpPr txBox="1"/>
            <p:nvPr/>
          </p:nvSpPr>
          <p:spPr>
            <a:xfrm>
              <a:off x="8308365" y="289563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DNS</a:t>
              </a:r>
            </a:p>
          </p:txBody>
        </p: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C7BC9F7B-CD23-41DB-8406-A30CD10E0D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2572" y="3220303"/>
              <a:ext cx="1099428" cy="5277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9FDBB4F-1AAE-48D4-8668-DB915F051159}"/>
              </a:ext>
            </a:extLst>
          </p:cNvPr>
          <p:cNvGrpSpPr/>
          <p:nvPr/>
        </p:nvGrpSpPr>
        <p:grpSpPr>
          <a:xfrm>
            <a:off x="7673607" y="3858206"/>
            <a:ext cx="1997155" cy="369332"/>
            <a:chOff x="7673607" y="3858206"/>
            <a:chExt cx="1997155" cy="369332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FAE4196-CC69-4AC5-B181-C19DF1968165}"/>
                </a:ext>
              </a:extLst>
            </p:cNvPr>
            <p:cNvSpPr txBox="1"/>
            <p:nvPr/>
          </p:nvSpPr>
          <p:spPr>
            <a:xfrm>
              <a:off x="8872145" y="3858206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latin typeface="Calibri" panose="020F0502020204030204" pitchFamily="34" charset="0"/>
                  <a:cs typeface="Calibri" panose="020F0502020204030204" pitchFamily="34" charset="0"/>
                </a:rPr>
                <a:t>Squids</a:t>
              </a:r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2220B243-FBD1-4A07-87A3-33BBAA468773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7673607" y="4042872"/>
              <a:ext cx="1198538" cy="15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2DC99B4-0FA0-404C-BDE3-375A98D482B4}"/>
              </a:ext>
            </a:extLst>
          </p:cNvPr>
          <p:cNvGrpSpPr/>
          <p:nvPr/>
        </p:nvGrpSpPr>
        <p:grpSpPr>
          <a:xfrm>
            <a:off x="5584808" y="4591774"/>
            <a:ext cx="1790845" cy="1376583"/>
            <a:chOff x="5584808" y="4591774"/>
            <a:chExt cx="1790845" cy="1376583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ED1554D-193E-427A-B275-7AB38138C860}"/>
                </a:ext>
              </a:extLst>
            </p:cNvPr>
            <p:cNvSpPr txBox="1"/>
            <p:nvPr/>
          </p:nvSpPr>
          <p:spPr>
            <a:xfrm>
              <a:off x="6530613" y="5599025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de-DE" dirty="0"/>
                <a:t>CVMFS</a:t>
              </a:r>
            </a:p>
          </p:txBody>
        </p: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480F3111-11EA-4C23-ADBC-B5A2D58751EC}"/>
                </a:ext>
              </a:extLst>
            </p:cNvPr>
            <p:cNvCxnSpPr>
              <a:cxnSpLocks/>
              <a:stCxn id="7" idx="2"/>
              <a:endCxn id="8" idx="1"/>
            </p:cNvCxnSpPr>
            <p:nvPr/>
          </p:nvCxnSpPr>
          <p:spPr>
            <a:xfrm>
              <a:off x="5584808" y="4591774"/>
              <a:ext cx="945805" cy="11919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EAF7E78-0B5C-4B1D-BE34-354CC1D5198F}"/>
              </a:ext>
            </a:extLst>
          </p:cNvPr>
          <p:cNvGrpSpPr/>
          <p:nvPr/>
        </p:nvGrpSpPr>
        <p:grpSpPr>
          <a:xfrm>
            <a:off x="2314241" y="4591774"/>
            <a:ext cx="2136482" cy="1616007"/>
            <a:chOff x="2314241" y="4591774"/>
            <a:chExt cx="2136482" cy="1616007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6307BEA-2067-4A3E-B9E7-A81883B8EF23}"/>
                </a:ext>
              </a:extLst>
            </p:cNvPr>
            <p:cNvSpPr txBox="1"/>
            <p:nvPr/>
          </p:nvSpPr>
          <p:spPr>
            <a:xfrm>
              <a:off x="2314241" y="5838449"/>
              <a:ext cx="23952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de-DE" dirty="0"/>
                <a:t>Monitoring (</a:t>
              </a:r>
              <a:r>
                <a:rPr lang="de-DE" dirty="0" err="1"/>
                <a:t>Ganglia</a:t>
              </a:r>
              <a:r>
                <a:rPr lang="de-DE" dirty="0"/>
                <a:t>)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2CC16792-34F5-4CBF-B1FF-960A919FCFA6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3382482" y="4591774"/>
              <a:ext cx="568340" cy="12466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CAE5FEA-EE68-43D8-90FC-BAAEA41C276F}"/>
              </a:ext>
            </a:extLst>
          </p:cNvPr>
          <p:cNvGrpSpPr/>
          <p:nvPr/>
        </p:nvGrpSpPr>
        <p:grpSpPr>
          <a:xfrm>
            <a:off x="3465538" y="4898043"/>
            <a:ext cx="542207" cy="532578"/>
            <a:chOff x="1686356" y="4912468"/>
            <a:chExt cx="542207" cy="532578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6CFC4CE9-049E-46F4-95F0-92B628F41C97}"/>
                </a:ext>
              </a:extLst>
            </p:cNvPr>
            <p:cNvSpPr/>
            <p:nvPr/>
          </p:nvSpPr>
          <p:spPr>
            <a:xfrm>
              <a:off x="1787446" y="5008523"/>
              <a:ext cx="367598" cy="340028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30D9553B-799C-406D-B504-899FF1BA0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6356" y="4912468"/>
              <a:ext cx="542207" cy="53257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7479E2EE-1105-432C-A032-0E1BBA7A03BD}"/>
              </a:ext>
            </a:extLst>
          </p:cNvPr>
          <p:cNvGrpSpPr/>
          <p:nvPr/>
        </p:nvGrpSpPr>
        <p:grpSpPr>
          <a:xfrm>
            <a:off x="5699940" y="4851899"/>
            <a:ext cx="542207" cy="532578"/>
            <a:chOff x="1686356" y="4912468"/>
            <a:chExt cx="542207" cy="532578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A49677C7-E28F-4B25-BF32-8112C7C7A2DB}"/>
                </a:ext>
              </a:extLst>
            </p:cNvPr>
            <p:cNvSpPr/>
            <p:nvPr/>
          </p:nvSpPr>
          <p:spPr>
            <a:xfrm>
              <a:off x="1787446" y="5008523"/>
              <a:ext cx="367598" cy="340028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9A3CD0C5-E217-48A0-9E30-A13189615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6356" y="4912468"/>
              <a:ext cx="542207" cy="53257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34CC11C-567C-46CD-9A10-5121C438C588}"/>
              </a:ext>
            </a:extLst>
          </p:cNvPr>
          <p:cNvGrpSpPr/>
          <p:nvPr/>
        </p:nvGrpSpPr>
        <p:grpSpPr>
          <a:xfrm>
            <a:off x="7997333" y="3809040"/>
            <a:ext cx="542207" cy="532578"/>
            <a:chOff x="1686356" y="4912468"/>
            <a:chExt cx="542207" cy="532578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31EEF0E4-FBD4-4A3B-AF76-56799F5F4FA8}"/>
                </a:ext>
              </a:extLst>
            </p:cNvPr>
            <p:cNvSpPr/>
            <p:nvPr/>
          </p:nvSpPr>
          <p:spPr>
            <a:xfrm>
              <a:off x="1787446" y="5008523"/>
              <a:ext cx="367598" cy="340028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F6129EEC-192F-4F18-8A19-DAC2697221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6356" y="4912468"/>
              <a:ext cx="542207" cy="53257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D027745-E144-4E9D-9791-EE9BD53DA0BA}"/>
              </a:ext>
            </a:extLst>
          </p:cNvPr>
          <p:cNvGrpSpPr/>
          <p:nvPr/>
        </p:nvGrpSpPr>
        <p:grpSpPr>
          <a:xfrm rot="19474586">
            <a:off x="7661996" y="3236165"/>
            <a:ext cx="542207" cy="532578"/>
            <a:chOff x="1686356" y="4912468"/>
            <a:chExt cx="542207" cy="532578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4AB88CE3-6A9C-4F7C-975D-37548C1161BA}"/>
                </a:ext>
              </a:extLst>
            </p:cNvPr>
            <p:cNvSpPr/>
            <p:nvPr/>
          </p:nvSpPr>
          <p:spPr>
            <a:xfrm>
              <a:off x="1787446" y="5008523"/>
              <a:ext cx="367598" cy="340028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B6DA5D63-17C6-4B75-8534-D7B7B8F9D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6356" y="4912468"/>
              <a:ext cx="542207" cy="53257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C454E822-E380-4C88-BC15-479C79B80B23}"/>
              </a:ext>
            </a:extLst>
          </p:cNvPr>
          <p:cNvGrpSpPr/>
          <p:nvPr/>
        </p:nvGrpSpPr>
        <p:grpSpPr>
          <a:xfrm rot="680778">
            <a:off x="6196865" y="2993727"/>
            <a:ext cx="542207" cy="532578"/>
            <a:chOff x="1686356" y="4912468"/>
            <a:chExt cx="542207" cy="532578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C1448525-9B7C-4859-96AC-9BEEF421ACC1}"/>
                </a:ext>
              </a:extLst>
            </p:cNvPr>
            <p:cNvSpPr/>
            <p:nvPr/>
          </p:nvSpPr>
          <p:spPr>
            <a:xfrm>
              <a:off x="1787446" y="5008523"/>
              <a:ext cx="367598" cy="340028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D36B8B9B-DE42-4BF6-B787-DC9295C9A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6356" y="4912468"/>
              <a:ext cx="542207" cy="53257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0741CC2B-FDB8-4D0C-9D3D-3EC60977A577}"/>
              </a:ext>
            </a:extLst>
          </p:cNvPr>
          <p:cNvGrpSpPr/>
          <p:nvPr/>
        </p:nvGrpSpPr>
        <p:grpSpPr>
          <a:xfrm>
            <a:off x="4720824" y="2931709"/>
            <a:ext cx="542207" cy="532578"/>
            <a:chOff x="1686356" y="4912468"/>
            <a:chExt cx="542207" cy="532578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0CC28807-D6EE-4479-AA34-D58D6A384619}"/>
                </a:ext>
              </a:extLst>
            </p:cNvPr>
            <p:cNvSpPr/>
            <p:nvPr/>
          </p:nvSpPr>
          <p:spPr>
            <a:xfrm>
              <a:off x="1787446" y="5008523"/>
              <a:ext cx="367598" cy="340028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4D5DC0C6-110C-48A5-BB75-D582CBFF98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6356" y="4912468"/>
              <a:ext cx="542207" cy="53257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7E52D60-081B-4913-9ECF-F7E6CB14792F}"/>
              </a:ext>
            </a:extLst>
          </p:cNvPr>
          <p:cNvGrpSpPr/>
          <p:nvPr/>
        </p:nvGrpSpPr>
        <p:grpSpPr>
          <a:xfrm>
            <a:off x="2992858" y="3310301"/>
            <a:ext cx="542207" cy="532578"/>
            <a:chOff x="1686356" y="4912468"/>
            <a:chExt cx="542207" cy="532578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10915182-A626-415A-99F4-58E8BE845A0D}"/>
                </a:ext>
              </a:extLst>
            </p:cNvPr>
            <p:cNvSpPr/>
            <p:nvPr/>
          </p:nvSpPr>
          <p:spPr>
            <a:xfrm>
              <a:off x="1787446" y="5008523"/>
              <a:ext cx="367598" cy="340028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56CE1261-BBF6-46C7-9AF7-6A69E48E7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6356" y="4912468"/>
              <a:ext cx="542207" cy="53257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7FC2025-8D02-49F1-860F-F66EA9DCC454}"/>
              </a:ext>
            </a:extLst>
          </p:cNvPr>
          <p:cNvGrpSpPr/>
          <p:nvPr/>
        </p:nvGrpSpPr>
        <p:grpSpPr>
          <a:xfrm>
            <a:off x="7594148" y="4585424"/>
            <a:ext cx="2935235" cy="908259"/>
            <a:chOff x="7594148" y="4585424"/>
            <a:chExt cx="2935235" cy="908259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4C686170-143C-407E-BC71-97D6D249C1F5}"/>
                </a:ext>
              </a:extLst>
            </p:cNvPr>
            <p:cNvSpPr txBox="1"/>
            <p:nvPr/>
          </p:nvSpPr>
          <p:spPr>
            <a:xfrm>
              <a:off x="8192525" y="5124351"/>
              <a:ext cx="2906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de-DE" dirty="0"/>
                <a:t>LRMS </a:t>
              </a:r>
              <a:r>
                <a:rPr lang="de-DE" dirty="0" err="1"/>
                <a:t>batch</a:t>
              </a:r>
              <a:r>
                <a:rPr lang="de-DE" dirty="0"/>
                <a:t> </a:t>
              </a:r>
              <a:r>
                <a:rPr lang="de-DE" dirty="0" err="1"/>
                <a:t>processing</a:t>
              </a:r>
              <a:endParaRPr lang="de-DE" dirty="0"/>
            </a:p>
          </p:txBody>
        </p:sp>
        <p:cxnSp>
          <p:nvCxnSpPr>
            <p:cNvPr id="69" name="Gerade Verbindung mit Pfeil 68">
              <a:extLst>
                <a:ext uri="{FF2B5EF4-FFF2-40B4-BE49-F238E27FC236}">
                  <a16:creationId xmlns:a16="http://schemas.microsoft.com/office/drawing/2014/main" id="{56BA69A2-30A2-498B-85AA-977261DF5899}"/>
                </a:ext>
              </a:extLst>
            </p:cNvPr>
            <p:cNvCxnSpPr>
              <a:cxnSpLocks/>
            </p:cNvCxnSpPr>
            <p:nvPr/>
          </p:nvCxnSpPr>
          <p:spPr>
            <a:xfrm>
              <a:off x="7594148" y="4585424"/>
              <a:ext cx="688074" cy="610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8FD342BA-2085-46D9-AD60-176748AD285E}"/>
              </a:ext>
            </a:extLst>
          </p:cNvPr>
          <p:cNvGrpSpPr/>
          <p:nvPr/>
        </p:nvGrpSpPr>
        <p:grpSpPr>
          <a:xfrm>
            <a:off x="7632955" y="4602491"/>
            <a:ext cx="542207" cy="532578"/>
            <a:chOff x="1686356" y="4912468"/>
            <a:chExt cx="542207" cy="532578"/>
          </a:xfrm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972DC744-6F61-44BC-B179-558A68535A8E}"/>
                </a:ext>
              </a:extLst>
            </p:cNvPr>
            <p:cNvSpPr/>
            <p:nvPr/>
          </p:nvSpPr>
          <p:spPr>
            <a:xfrm>
              <a:off x="1787446" y="5008523"/>
              <a:ext cx="367598" cy="340028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379C6363-1A58-45E3-A2EE-89BC99FFE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6356" y="4912468"/>
              <a:ext cx="542207" cy="53257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39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0DB2B8B-7190-4024-A0D2-AE64DB2D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637"/>
          </a:xfrm>
        </p:spPr>
        <p:txBody>
          <a:bodyPr lIns="0" tIns="0" rIns="0" bIns="0" anchor="ctr">
            <a:noAutofit/>
          </a:bodyPr>
          <a:lstStyle/>
          <a:p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ALICE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VOBoxes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8A0F73F-C451-4266-AA37-C0BAD21D468A}"/>
              </a:ext>
            </a:extLst>
          </p:cNvPr>
          <p:cNvSpPr txBox="1">
            <a:spLocks/>
          </p:cNvSpPr>
          <p:nvPr/>
        </p:nvSpPr>
        <p:spPr>
          <a:xfrm>
            <a:off x="838200" y="1854654"/>
            <a:ext cx="11099800" cy="435133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ALICE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VOBoxes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VOBox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prefers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IPv4 (ALICE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(UDP)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check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IPv6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migration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ALICE (still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ongoing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dual-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enabling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 lvl="2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preference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IPv6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possible</a:t>
            </a: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ALICE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constrained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IPv6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unavailability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sites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advice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Alice : switch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IPv4 at VO-BOX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none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monitoring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VO-BOX)</a:t>
            </a:r>
          </a:p>
          <a:p>
            <a:pPr lvl="2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timing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still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under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discussion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port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8884 / IPv4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11 Mio. (/24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hours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XRootD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via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IPv4 (ALICE)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all ALICE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XRootD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dual-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deployed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older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version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XRootD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upgrade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current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XRootD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should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improve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still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pending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advice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ALICE :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ready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– but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wait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for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switching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till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complete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ALICE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ready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dest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port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1094 –Ipv4/ipv6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XRootD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alice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belle2,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atlas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cms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0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94200-7EB2-4D93-98D0-F63A443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516"/>
            <a:ext cx="10972320" cy="1028614"/>
          </a:xfrm>
        </p:spPr>
        <p:txBody>
          <a:bodyPr lIns="0" tIns="0" rIns="0" bIns="0" anchor="ctr">
            <a:noAutofit/>
          </a:bodyPr>
          <a:lstStyle/>
          <a:p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Japan KEK  Belle-2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879105-E9F0-40DF-80E5-C56F417F19E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2735500"/>
            <a:ext cx="2560060" cy="263149"/>
          </a:xfr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9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Sites within LHCONE: 48%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5A9D20E4-98AC-4053-A63E-98126FA8C95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3914995"/>
            <a:ext cx="10972320" cy="386439"/>
          </a:xfrm>
        </p:spPr>
        <p:txBody>
          <a:bodyPr anchor="t" anchorCtr="0">
            <a:normAutofit fontScale="92500" lnSpcReduction="10000"/>
          </a:bodyPr>
          <a:lstStyle/>
          <a:p>
            <a:r>
              <a:rPr lang="de-DE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detector</a:t>
            </a: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 DB </a:t>
            </a:r>
            <a:r>
              <a:rPr lang="de-DE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3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(non-/operational)  Ipv4 </a:t>
            </a:r>
            <a:r>
              <a:rPr lang="de-DE" sz="33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endParaRPr lang="de-DE" sz="33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A08C42C-145E-4AAE-9920-6105126AE8D0}"/>
              </a:ext>
            </a:extLst>
          </p:cNvPr>
          <p:cNvSpPr txBox="1"/>
          <p:nvPr/>
        </p:nvSpPr>
        <p:spPr>
          <a:xfrm>
            <a:off x="5453138" y="2695962"/>
            <a:ext cx="31509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dirty="0">
                <a:latin typeface="Calibri" panose="020F0502020204030204" pitchFamily="34" charset="0"/>
                <a:cs typeface="Calibri" panose="020F0502020204030204" pitchFamily="34" charset="0"/>
              </a:rPr>
              <a:t>Sites at General IP: 52%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960D7224-414C-4577-9700-5181539DA27B}"/>
              </a:ext>
            </a:extLst>
          </p:cNvPr>
          <p:cNvGrpSpPr/>
          <p:nvPr/>
        </p:nvGrpSpPr>
        <p:grpSpPr>
          <a:xfrm>
            <a:off x="501271" y="1708598"/>
            <a:ext cx="10380033" cy="519551"/>
            <a:chOff x="501271" y="1708598"/>
            <a:chExt cx="10380033" cy="519551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A3FB777F-F5A6-4854-8BE4-D52282463513}"/>
                </a:ext>
              </a:extLst>
            </p:cNvPr>
            <p:cNvSpPr txBox="1"/>
            <p:nvPr/>
          </p:nvSpPr>
          <p:spPr>
            <a:xfrm>
              <a:off x="501271" y="1708598"/>
              <a:ext cx="306622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dirty="0">
                  <a:latin typeface="Calibri" panose="020F0502020204030204" pitchFamily="34" charset="0"/>
                  <a:cs typeface="Calibri" panose="020F0502020204030204" pitchFamily="34" charset="0"/>
                </a:rPr>
                <a:t>sites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with Dual Stack WN: 13%</a:t>
              </a:r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A603667-4EEC-4501-A700-E13A1821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929" y="1789400"/>
              <a:ext cx="6482375" cy="438749"/>
            </a:xfrm>
            <a:prstGeom prst="rect">
              <a:avLst/>
            </a:prstGeom>
          </p:spPr>
        </p:pic>
      </p:grpSp>
      <p:pic>
        <p:nvPicPr>
          <p:cNvPr id="40" name="Grafik 39">
            <a:extLst>
              <a:ext uri="{FF2B5EF4-FFF2-40B4-BE49-F238E27FC236}">
                <a16:creationId xmlns:a16="http://schemas.microsoft.com/office/drawing/2014/main" id="{376E8A5B-3F4D-469D-9980-A2C3EFDA6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80" y="2432121"/>
            <a:ext cx="846859" cy="859741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C7559612-94E7-417C-8122-B86031F583D8}"/>
              </a:ext>
            </a:extLst>
          </p:cNvPr>
          <p:cNvGrpSpPr/>
          <p:nvPr/>
        </p:nvGrpSpPr>
        <p:grpSpPr>
          <a:xfrm>
            <a:off x="507094" y="4852720"/>
            <a:ext cx="6750788" cy="1293727"/>
            <a:chOff x="507094" y="4852720"/>
            <a:chExt cx="6750788" cy="1293727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0F34663-870D-4E38-B016-CED0736C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617" y="4852720"/>
              <a:ext cx="1649671" cy="1293727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3A3E06D-16B5-4314-8EB5-EE68262CBCED}"/>
                </a:ext>
              </a:extLst>
            </p:cNvPr>
            <p:cNvSpPr txBox="1"/>
            <p:nvPr/>
          </p:nvSpPr>
          <p:spPr>
            <a:xfrm>
              <a:off x="507094" y="5302524"/>
              <a:ext cx="389183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900" dirty="0">
                  <a:latin typeface="Calibri" panose="020F0502020204030204" pitchFamily="34" charset="0"/>
                  <a:cs typeface="Calibri" panose="020F0502020204030204" pitchFamily="34" charset="0"/>
                </a:rPr>
                <a:t>Snapshot (24 </a:t>
              </a:r>
              <a:r>
                <a:rPr lang="de-DE" sz="1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hours</a:t>
              </a:r>
              <a:r>
                <a:rPr lang="de-DE" sz="1900" dirty="0">
                  <a:latin typeface="Calibri" panose="020F0502020204030204" pitchFamily="34" charset="0"/>
                  <a:cs typeface="Calibri" panose="020F0502020204030204" pitchFamily="34" charset="0"/>
                </a:rPr>
                <a:t>)  End </a:t>
              </a:r>
              <a:r>
                <a:rPr lang="de-DE" sz="1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900" dirty="0">
                  <a:latin typeface="Calibri" panose="020F0502020204030204" pitchFamily="34" charset="0"/>
                  <a:cs typeface="Calibri" panose="020F0502020204030204" pitchFamily="34" charset="0"/>
                </a:rPr>
                <a:t> Jan. 2023</a:t>
              </a:r>
              <a:endParaRPr lang="en-US" sz="1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6608AA96-C7C6-4E89-AD76-381B6B21A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069" y="4852720"/>
              <a:ext cx="955813" cy="216279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7A9CFF15-BE39-4C7E-83A4-6143F7CE7966}"/>
              </a:ext>
            </a:extLst>
          </p:cNvPr>
          <p:cNvGrpSpPr/>
          <p:nvPr/>
        </p:nvGrpSpPr>
        <p:grpSpPr>
          <a:xfrm>
            <a:off x="501271" y="1384415"/>
            <a:ext cx="10380033" cy="404985"/>
            <a:chOff x="501271" y="1384415"/>
            <a:chExt cx="10380033" cy="404985"/>
          </a:xfrm>
        </p:grpSpPr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DBFCE78-B665-4802-846D-86B179C324FC}"/>
                </a:ext>
              </a:extLst>
            </p:cNvPr>
            <p:cNvSpPr txBox="1"/>
            <p:nvPr/>
          </p:nvSpPr>
          <p:spPr>
            <a:xfrm>
              <a:off x="501271" y="1384415"/>
              <a:ext cx="342279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dirty="0">
                  <a:latin typeface="Calibri" panose="020F0502020204030204" pitchFamily="34" charset="0"/>
                  <a:cs typeface="Calibri" panose="020F0502020204030204" pitchFamily="34" charset="0"/>
                </a:rPr>
                <a:t>sites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with Dual Stack Storage: 34%</a:t>
              </a:r>
            </a:p>
          </p:txBody>
        </p:sp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0D733FF-50E6-4DCC-9653-4F818105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929" y="1384415"/>
              <a:ext cx="6482375" cy="404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2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29602F0-0CFE-442E-A968-8F41C2FC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25"/>
            <a:ext cx="10217649" cy="61700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CBE9E4-C6B4-4B64-8E07-AB1D4845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444338"/>
            <a:ext cx="8396941" cy="48304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29037B-6F28-4DBA-A3C8-A40246A9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ctr">
            <a:noAutofit/>
          </a:bodyPr>
          <a:lstStyle/>
          <a:p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Next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endParaRPr lang="de-DE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79C28F-8678-481F-B556-5BD809354BC5}"/>
              </a:ext>
            </a:extLst>
          </p:cNvPr>
          <p:cNvSpPr/>
          <p:nvPr/>
        </p:nvSpPr>
        <p:spPr>
          <a:xfrm>
            <a:off x="7566208" y="1228165"/>
            <a:ext cx="1586753" cy="12640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FF0000"/>
                </a:solidFill>
              </a:rPr>
              <a:t>Ports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AF4F15E-C9C1-47A8-808E-415916B8467B}"/>
              </a:ext>
            </a:extLst>
          </p:cNvPr>
          <p:cNvSpPr/>
          <p:nvPr/>
        </p:nvSpPr>
        <p:spPr>
          <a:xfrm>
            <a:off x="7171759" y="2492189"/>
            <a:ext cx="2545977" cy="39460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IPv4</a:t>
            </a:r>
            <a:br>
              <a:rPr lang="de-D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Adresses</a:t>
            </a:r>
            <a:endParaRPr lang="de-DE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F00DC41-554A-421F-A7C7-945CF905D9DA}"/>
              </a:ext>
            </a:extLst>
          </p:cNvPr>
          <p:cNvSpPr txBox="1">
            <a:spLocks/>
          </p:cNvSpPr>
          <p:nvPr/>
        </p:nvSpPr>
        <p:spPr>
          <a:xfrm>
            <a:off x="838200" y="2063438"/>
            <a:ext cx="11099800" cy="5289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narrow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down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still IPv4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274B612-DEF7-4EE1-80B2-34B9FD2F779D}"/>
              </a:ext>
            </a:extLst>
          </p:cNvPr>
          <p:cNvSpPr txBox="1">
            <a:spLocks/>
          </p:cNvSpPr>
          <p:nvPr/>
        </p:nvSpPr>
        <p:spPr>
          <a:xfrm>
            <a:off x="838200" y="1417962"/>
            <a:ext cx="11099800" cy="6080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migration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Rack Manager –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progress</a:t>
            </a: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1054D45-6E1F-4F85-942E-E1E2031315D9}"/>
              </a:ext>
            </a:extLst>
          </p:cNvPr>
          <p:cNvSpPr txBox="1">
            <a:spLocks/>
          </p:cNvSpPr>
          <p:nvPr/>
        </p:nvSpPr>
        <p:spPr>
          <a:xfrm>
            <a:off x="802340" y="2548395"/>
            <a:ext cx="11099800" cy="43030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packet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configured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DB8B34D-7D02-49C5-BA91-559ED057CF17}"/>
              </a:ext>
            </a:extLst>
          </p:cNvPr>
          <p:cNvSpPr txBox="1">
            <a:spLocks/>
          </p:cNvSpPr>
          <p:nvPr/>
        </p:nvSpPr>
        <p:spPr>
          <a:xfrm>
            <a:off x="820270" y="3005606"/>
            <a:ext cx="11099800" cy="38099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list all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unhandled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IPv4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packets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FCF5D3B-518E-4F88-85A2-AC54E54ADB9B}"/>
              </a:ext>
            </a:extLst>
          </p:cNvPr>
          <p:cNvSpPr txBox="1">
            <a:spLocks/>
          </p:cNvSpPr>
          <p:nvPr/>
        </p:nvSpPr>
        <p:spPr>
          <a:xfrm>
            <a:off x="838200" y="3694234"/>
            <a:ext cx="11099800" cy="3809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8884     – ALICE: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 report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BFC1119-2D25-4DB1-A8D3-2560DF3E5563}"/>
              </a:ext>
            </a:extLst>
          </p:cNvPr>
          <p:cNvSpPr txBox="1">
            <a:spLocks/>
          </p:cNvSpPr>
          <p:nvPr/>
        </p:nvSpPr>
        <p:spPr>
          <a:xfrm>
            <a:off x="837719" y="4001703"/>
            <a:ext cx="11099800" cy="3809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2049     – NFS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D8740F2B-A107-44A4-9C54-14497269CC70}"/>
              </a:ext>
            </a:extLst>
          </p:cNvPr>
          <p:cNvSpPr txBox="1">
            <a:spLocks/>
          </p:cNvSpPr>
          <p:nvPr/>
        </p:nvSpPr>
        <p:spPr>
          <a:xfrm>
            <a:off x="843856" y="4330599"/>
            <a:ext cx="11099800" cy="38099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8649     –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</a:rPr>
              <a:t>Ganglia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</a:rPr>
              <a:t>gmond</a:t>
            </a:r>
            <a:endParaRPr lang="de-DE" sz="29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8F6D8B5-4726-49BE-AD32-DBF7D9D64B02}"/>
              </a:ext>
            </a:extLst>
          </p:cNvPr>
          <p:cNvSpPr txBox="1">
            <a:spLocks/>
          </p:cNvSpPr>
          <p:nvPr/>
        </p:nvSpPr>
        <p:spPr>
          <a:xfrm>
            <a:off x="841028" y="4684944"/>
            <a:ext cx="11099800" cy="38099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1094     –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</a:rPr>
              <a:t>XrootD</a:t>
            </a:r>
            <a:endParaRPr lang="de-DE" sz="29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D98AF00C-427D-46D6-B18C-EC27F7440607}"/>
              </a:ext>
            </a:extLst>
          </p:cNvPr>
          <p:cNvSpPr txBox="1">
            <a:spLocks/>
          </p:cNvSpPr>
          <p:nvPr/>
        </p:nvSpPr>
        <p:spPr>
          <a:xfrm>
            <a:off x="838200" y="3362084"/>
            <a:ext cx="11099800" cy="37575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4080     – Condor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</a:rPr>
              <a:t>rooster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 Monitor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</a:rPr>
              <a:t>deamon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</a:rPr>
              <a:t>solved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807C5D88-746F-4E09-93FD-13635FFF294A}"/>
              </a:ext>
            </a:extLst>
          </p:cNvPr>
          <p:cNvSpPr txBox="1">
            <a:spLocks/>
          </p:cNvSpPr>
          <p:nvPr/>
        </p:nvSpPr>
        <p:spPr>
          <a:xfrm>
            <a:off x="856130" y="5833696"/>
            <a:ext cx="11099800" cy="724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de-DE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de-DE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de-DE" sz="4400" dirty="0">
                <a:latin typeface="Calibri" panose="020F0502020204030204" pitchFamily="34" charset="0"/>
                <a:cs typeface="Calibri" panose="020F0502020204030204" pitchFamily="34" charset="0"/>
              </a:rPr>
              <a:t> for IPv6 </a:t>
            </a:r>
            <a:r>
              <a:rPr lang="de-DE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migration</a:t>
            </a:r>
            <a:r>
              <a:rPr lang="de-DE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de-DE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5A7D2148-0920-48A8-AC0C-09CEBB73EAA5}"/>
              </a:ext>
            </a:extLst>
          </p:cNvPr>
          <p:cNvSpPr txBox="1">
            <a:spLocks/>
          </p:cNvSpPr>
          <p:nvPr/>
        </p:nvSpPr>
        <p:spPr>
          <a:xfrm>
            <a:off x="856130" y="5449354"/>
            <a:ext cx="11099800" cy="43030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PXE – Boot + DHCPv6 (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boot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. Distribution)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B04E145A-05CA-4AF9-ABEF-AB298E0ECA93}"/>
              </a:ext>
            </a:extLst>
          </p:cNvPr>
          <p:cNvSpPr txBox="1">
            <a:spLocks/>
          </p:cNvSpPr>
          <p:nvPr/>
        </p:nvSpPr>
        <p:spPr>
          <a:xfrm>
            <a:off x="837719" y="5010988"/>
            <a:ext cx="11099800" cy="38099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961[89] – LRMS (20%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 internal </a:t>
            </a:r>
            <a:r>
              <a:rPr lang="de-DE" sz="2933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933" dirty="0">
                <a:latin typeface="Calibri" panose="020F0502020204030204" pitchFamily="34" charset="0"/>
                <a:cs typeface="Calibri" panose="020F0502020204030204" pitchFamily="34" charset="0"/>
              </a:rPr>
              <a:t> WN-Farm)</a:t>
            </a:r>
          </a:p>
        </p:txBody>
      </p:sp>
    </p:spTree>
    <p:extLst>
      <p:ext uri="{BB962C8B-B14F-4D97-AF65-F5344CB8AC3E}">
        <p14:creationId xmlns:p14="http://schemas.microsoft.com/office/powerpoint/2010/main" val="33442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B645B8-424D-48B1-B89F-98A8AB95C71D}"/>
              </a:ext>
            </a:extLst>
          </p:cNvPr>
          <p:cNvSpPr txBox="1">
            <a:spLocks/>
          </p:cNvSpPr>
          <p:nvPr/>
        </p:nvSpPr>
        <p:spPr>
          <a:xfrm>
            <a:off x="1683392" y="2001648"/>
            <a:ext cx="10972320" cy="1144447"/>
          </a:xfrm>
          <a:prstGeom prst="rect">
            <a:avLst/>
          </a:prstGeom>
        </p:spPr>
        <p:txBody>
          <a:bodyPr/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53" indent="0">
              <a:buNone/>
            </a:pPr>
            <a:r>
              <a:rPr lang="de-DE" sz="7200" dirty="0" err="1">
                <a:latin typeface="Calibri" panose="020F0502020204030204" pitchFamily="34" charset="0"/>
                <a:cs typeface="Calibri" panose="020F0502020204030204" pitchFamily="34" charset="0"/>
              </a:rPr>
              <a:t>Thx</a:t>
            </a:r>
            <a:r>
              <a:rPr lang="de-DE" sz="72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de-DE" sz="72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7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7200" dirty="0" err="1"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endParaRPr lang="de-DE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C482F-C98A-4AB4-80A3-83E08D67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ctr">
            <a:noAutofit/>
          </a:bodyPr>
          <a:lstStyle/>
          <a:p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DE-KIT – 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workernode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farm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migration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IPv6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C3C5F9-C10F-496B-A2B7-AA75499C9FB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06520" y="2003200"/>
            <a:ext cx="10775399" cy="129480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de-DE" sz="90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de-DE" sz="9000" dirty="0" err="1">
                <a:latin typeface="Calibri" panose="020F0502020204030204" pitchFamily="34" charset="0"/>
                <a:cs typeface="Calibri" panose="020F0502020204030204" pitchFamily="34" charset="0"/>
              </a:rPr>
              <a:t>identifying</a:t>
            </a:r>
            <a:r>
              <a:rPr lang="de-DE" sz="9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0" dirty="0" err="1">
                <a:latin typeface="Calibri" panose="020F0502020204030204" pitchFamily="34" charset="0"/>
                <a:cs typeface="Calibri" panose="020F0502020204030204" pitchFamily="34" charset="0"/>
              </a:rPr>
              <a:t>migration</a:t>
            </a:r>
            <a:r>
              <a:rPr lang="de-DE" sz="9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0" dirty="0" err="1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de-DE" sz="900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</a:p>
          <a:p>
            <a:pPr>
              <a:lnSpc>
                <a:spcPct val="110000"/>
              </a:lnSpc>
            </a:pPr>
            <a:r>
              <a:rPr lang="de-DE" sz="9000" dirty="0">
                <a:latin typeface="Calibri" panose="020F0502020204030204" pitchFamily="34" charset="0"/>
                <a:cs typeface="Calibri" panose="020F0502020204030204" pitchFamily="34" charset="0"/>
              </a:rPr>
              <a:t> – Pro-</a:t>
            </a:r>
            <a:r>
              <a:rPr lang="de-DE" sz="9000" dirty="0" err="1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de-DE" sz="9000" dirty="0">
                <a:latin typeface="Calibri" panose="020F0502020204030204" pitchFamily="34" charset="0"/>
                <a:cs typeface="Calibri" panose="020F0502020204030204" pitchFamily="34" charset="0"/>
              </a:rPr>
              <a:t> Monitoring at DE-KIT –   </a:t>
            </a:r>
            <a:r>
              <a:rPr lang="de-DE" sz="9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9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0" dirty="0" err="1">
                <a:latin typeface="Calibri" panose="020F0502020204030204" pitchFamily="34" charset="0"/>
                <a:cs typeface="Calibri" panose="020F0502020204030204" pitchFamily="34" charset="0"/>
              </a:rPr>
              <a:t>deployed</a:t>
            </a:r>
            <a:br>
              <a:rPr lang="de-DE" sz="4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9F54C0C-74EC-49C8-8486-05E657824F4C}"/>
              </a:ext>
            </a:extLst>
          </p:cNvPr>
          <p:cNvSpPr txBox="1">
            <a:spLocks/>
          </p:cNvSpPr>
          <p:nvPr/>
        </p:nvSpPr>
        <p:spPr>
          <a:xfrm>
            <a:off x="609600" y="3179691"/>
            <a:ext cx="11151616" cy="971229"/>
          </a:xfrm>
          <a:prstGeom prst="rect">
            <a:avLst/>
          </a:prstGeom>
        </p:spPr>
        <p:txBody>
          <a:bodyPr>
            <a:noAutofit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53" indent="0">
              <a:spcBef>
                <a:spcPct val="0"/>
              </a:spcBef>
              <a:buNone/>
            </a:pPr>
            <a:r>
              <a:rPr lang="de-DE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monitor all </a:t>
            </a:r>
            <a:r>
              <a:rPr lang="de-DE" sz="36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communications</a:t>
            </a:r>
            <a:r>
              <a:rPr lang="de-DE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de-DE" sz="36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between</a:t>
            </a:r>
            <a:r>
              <a:rPr lang="de-DE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de-DE" sz="36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WorkerNodes</a:t>
            </a:r>
            <a:r>
              <a:rPr lang="de-DE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(WN) </a:t>
            </a:r>
          </a:p>
          <a:p>
            <a:pPr marL="143953" indent="0">
              <a:spcBef>
                <a:spcPct val="0"/>
              </a:spcBef>
              <a:buNone/>
            </a:pPr>
            <a:r>
              <a:rPr lang="de-DE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AA82501-4F43-45C0-972D-2DF094C4D9C6}"/>
              </a:ext>
            </a:extLst>
          </p:cNvPr>
          <p:cNvSpPr txBox="1">
            <a:spLocks/>
          </p:cNvSpPr>
          <p:nvPr/>
        </p:nvSpPr>
        <p:spPr>
          <a:xfrm>
            <a:off x="1119537" y="3673011"/>
            <a:ext cx="5265851" cy="259705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de-DE"/>
            </a:defPPr>
            <a:lvl1pPr marL="143953" indent="0" defTabSz="1218804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charset="2"/>
              <a:buNone/>
              <a:defRPr sz="360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914103" indent="-304701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/>
            </a:lvl2pPr>
            <a:lvl3pPr marL="1523505" indent="-304701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/>
            </a:lvl3pPr>
            <a:lvl4pPr marL="2132907" indent="-304701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/>
            </a:lvl4pPr>
            <a:lvl5pPr marL="2742308" indent="-304701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/>
            </a:lvl5pPr>
            <a:lvl6pPr marL="3351710" indent="-304701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/>
            </a:lvl6pPr>
            <a:lvl7pPr marL="3961112" indent="-304701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/>
            </a:lvl7pPr>
            <a:lvl8pPr marL="4570514" indent="-304701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/>
            </a:lvl8pPr>
            <a:lvl9pPr marL="5179916" indent="-304701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/>
            </a:lvl9pPr>
          </a:lstStyle>
          <a:p>
            <a:pPr lvl="1"/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submission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1741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C48041D-BA97-4AC3-8507-0E061514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71" y="365125"/>
            <a:ext cx="11104540" cy="1325563"/>
          </a:xfrm>
        </p:spPr>
        <p:txBody>
          <a:bodyPr lIns="0" tIns="0" rIns="0" bIns="0" anchor="ctr">
            <a:noAutofit/>
          </a:bodyPr>
          <a:lstStyle/>
          <a:p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inter-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comunication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at DE-KIT (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GridKa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7886ED0-F101-4EDD-B8CB-138A37A3690F}"/>
              </a:ext>
            </a:extLst>
          </p:cNvPr>
          <p:cNvSpPr txBox="1">
            <a:spLocks/>
          </p:cNvSpPr>
          <p:nvPr/>
        </p:nvSpPr>
        <p:spPr>
          <a:xfrm>
            <a:off x="838199" y="1908580"/>
            <a:ext cx="11202424" cy="43940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   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packetbeat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collecting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network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logstach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pushing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opensearch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former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elastic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 for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storing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kibana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visualizing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18804" lvl="2" indent="0">
              <a:buNone/>
            </a:pP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started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workernodes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storing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longterm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~ 6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weeks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18804" lvl="2" indent="0">
              <a:buNone/>
            </a:pP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enlarging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67" dirty="0" err="1">
                <a:latin typeface="Calibri" panose="020F0502020204030204" pitchFamily="34" charset="0"/>
                <a:cs typeface="Calibri" panose="020F0502020204030204" pitchFamily="34" charset="0"/>
              </a:rPr>
              <a:t>workernodes</a:t>
            </a:r>
            <a:r>
              <a:rPr lang="de-DE" sz="26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graduately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keeping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limited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    (for not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exceeding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0,5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Tbyte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usage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772D2E1-AA4C-4F78-BD74-EE1B78DE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7" y="1066662"/>
            <a:ext cx="9466052" cy="525770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81FC422-62FF-40D5-8543-95F3F91B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964521"/>
          </a:xfrm>
        </p:spPr>
        <p:txBody>
          <a:bodyPr lIns="0" tIns="0" rIns="0" bIns="0" anchor="ctr">
            <a:noAutofit/>
          </a:bodyPr>
          <a:lstStyle/>
          <a:p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snapshot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at Sept. 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9CBFC55-75A4-47D9-B024-B063E54B9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649" y="3000011"/>
            <a:ext cx="865191" cy="69416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3E0135A-F283-46F6-80F8-2ADB88CF1F4F}"/>
              </a:ext>
            </a:extLst>
          </p:cNvPr>
          <p:cNvSpPr/>
          <p:nvPr/>
        </p:nvSpPr>
        <p:spPr>
          <a:xfrm>
            <a:off x="4161536" y="3893312"/>
            <a:ext cx="520192" cy="451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1243431-12E8-482F-B597-7C5D9C85FE2F}"/>
              </a:ext>
            </a:extLst>
          </p:cNvPr>
          <p:cNvSpPr/>
          <p:nvPr/>
        </p:nvSpPr>
        <p:spPr>
          <a:xfrm>
            <a:off x="4293616" y="1249680"/>
            <a:ext cx="520192" cy="451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0917EA1-1E70-4F52-9ED7-60847C43CA0C}"/>
              </a:ext>
            </a:extLst>
          </p:cNvPr>
          <p:cNvSpPr/>
          <p:nvPr/>
        </p:nvSpPr>
        <p:spPr>
          <a:xfrm>
            <a:off x="9001760" y="3860800"/>
            <a:ext cx="520192" cy="451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787651-C0EF-4CA7-8A47-49BD8509474A}"/>
              </a:ext>
            </a:extLst>
          </p:cNvPr>
          <p:cNvSpPr txBox="1"/>
          <p:nvPr/>
        </p:nvSpPr>
        <p:spPr>
          <a:xfrm>
            <a:off x="2068576" y="218236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48%</a:t>
            </a:r>
            <a:endParaRPr lang="en-US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209BB40-835B-4992-B9FB-795B188B3B0E}"/>
              </a:ext>
            </a:extLst>
          </p:cNvPr>
          <p:cNvSpPr txBox="1"/>
          <p:nvPr/>
        </p:nvSpPr>
        <p:spPr>
          <a:xfrm>
            <a:off x="2068575" y="490321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32%</a:t>
            </a:r>
            <a:endParaRPr lang="en-US" sz="2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B8FEE7C-ED7D-40EF-9B66-FDAA9A96264B}"/>
              </a:ext>
            </a:extLst>
          </p:cNvPr>
          <p:cNvSpPr txBox="1"/>
          <p:nvPr/>
        </p:nvSpPr>
        <p:spPr>
          <a:xfrm>
            <a:off x="6890511" y="490321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95%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37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FE78872-713B-402B-8D3B-48D66ED4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263"/>
            <a:ext cx="10515600" cy="775306"/>
          </a:xfrm>
        </p:spPr>
        <p:txBody>
          <a:bodyPr lIns="0" tIns="0" rIns="0" bIns="0" anchor="ctr">
            <a:noAutofit/>
          </a:bodyPr>
          <a:lstStyle/>
          <a:p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NTP ?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0F1B53B-1A6C-4C7D-AD58-A6ACB1D26A53}"/>
              </a:ext>
            </a:extLst>
          </p:cNvPr>
          <p:cNvSpPr txBox="1">
            <a:spLocks/>
          </p:cNvSpPr>
          <p:nvPr/>
        </p:nvSpPr>
        <p:spPr>
          <a:xfrm>
            <a:off x="6382246" y="1641856"/>
            <a:ext cx="5440349" cy="232925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NTP /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port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123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connections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hours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approx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 210.000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NTP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IPv4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depending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dualstack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enabling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rack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-manager (40.000 internal))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was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pointing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certain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subnets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10.1.12.0/24 and 10.1.18.0/24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futher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investigation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showed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that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much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racks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running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ntp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check via private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addr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(NAT)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160.000 external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communications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destination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server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quite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dubious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„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names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“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328235-3203-435E-B35F-CCFA54A61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57" y="1325106"/>
            <a:ext cx="3756680" cy="366315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E1FF744-2C89-4E8E-A00D-DAF53802E62F}"/>
              </a:ext>
            </a:extLst>
          </p:cNvPr>
          <p:cNvSpPr txBox="1"/>
          <p:nvPr/>
        </p:nvSpPr>
        <p:spPr>
          <a:xfrm rot="16200000">
            <a:off x="3108577" y="5170716"/>
            <a:ext cx="106080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/>
              <a:t>srv102.gosix.net.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320CA1-3DA6-4F98-96C5-54EAA9093A16}"/>
              </a:ext>
            </a:extLst>
          </p:cNvPr>
          <p:cNvSpPr txBox="1"/>
          <p:nvPr/>
        </p:nvSpPr>
        <p:spPr>
          <a:xfrm rot="16200000">
            <a:off x="191387" y="5424335"/>
            <a:ext cx="152445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defra1-ntp-004.aaplimg.com.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E17C30-0D2E-4601-AF6A-188DC5C6D6EE}"/>
              </a:ext>
            </a:extLst>
          </p:cNvPr>
          <p:cNvSpPr txBox="1"/>
          <p:nvPr/>
        </p:nvSpPr>
        <p:spPr>
          <a:xfrm rot="16200000">
            <a:off x="1205848" y="5177630"/>
            <a:ext cx="107401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/>
              <a:t>pmg.jonasled.de.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2800D9-886A-4EBD-A868-96F5F708AD90}"/>
              </a:ext>
            </a:extLst>
          </p:cNvPr>
          <p:cNvSpPr txBox="1"/>
          <p:nvPr/>
        </p:nvSpPr>
        <p:spPr>
          <a:xfrm rot="16200000">
            <a:off x="2420347" y="5371610"/>
            <a:ext cx="163185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1000" dirty="0"/>
              <a:t>ec2-3-64-117-201.eu-central-1.</a:t>
            </a:r>
            <a:br>
              <a:rPr lang="pt-BR" sz="1000" dirty="0"/>
            </a:br>
            <a:r>
              <a:rPr lang="pt-BR" sz="1000" dirty="0"/>
              <a:t>compute.amazonaws.com.</a:t>
            </a:r>
            <a:endParaRPr lang="de-DE" sz="10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C51D4D7-E9B5-4692-856E-8C67A3AE69D3}"/>
              </a:ext>
            </a:extLst>
          </p:cNvPr>
          <p:cNvSpPr txBox="1"/>
          <p:nvPr/>
        </p:nvSpPr>
        <p:spPr>
          <a:xfrm rot="16200000">
            <a:off x="634417" y="5264677"/>
            <a:ext cx="141224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/>
              <a:t>radio-sunshine</a:t>
            </a:r>
            <a:r>
              <a:rPr lang="de-DE" sz="1200" dirty="0"/>
              <a:t>.org.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A5A960C-52F5-4FBE-96F2-5BDBB2AFB182}"/>
              </a:ext>
            </a:extLst>
          </p:cNvPr>
          <p:cNvSpPr txBox="1"/>
          <p:nvPr/>
        </p:nvSpPr>
        <p:spPr>
          <a:xfrm rot="16200000">
            <a:off x="1967782" y="4834474"/>
            <a:ext cx="331822" cy="6925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450" dirty="0">
                <a:solidFill>
                  <a:schemeClr val="bg1">
                    <a:lumMod val="50000"/>
                  </a:schemeClr>
                </a:solidFill>
              </a:rPr>
              <a:t>5.199.135.170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76B7A2F-BAAF-4419-8B19-7B3CA04BAF84}"/>
              </a:ext>
            </a:extLst>
          </p:cNvPr>
          <p:cNvSpPr txBox="1"/>
          <p:nvPr/>
        </p:nvSpPr>
        <p:spPr>
          <a:xfrm rot="16200000">
            <a:off x="1991703" y="5171023"/>
            <a:ext cx="106080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/>
              <a:t>ntp.creoline.net.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F9FEE79-DB9D-46CC-9924-5FEBD0C5DCF3}"/>
              </a:ext>
            </a:extLst>
          </p:cNvPr>
          <p:cNvSpPr txBox="1"/>
          <p:nvPr/>
        </p:nvSpPr>
        <p:spPr>
          <a:xfrm rot="16200000">
            <a:off x="2317144" y="5218196"/>
            <a:ext cx="115576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dirty="0"/>
              <a:t>47.ip-51-75-67.eu.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B3D4792-3F93-44DB-9253-0E33DA51D17E}"/>
              </a:ext>
            </a:extLst>
          </p:cNvPr>
          <p:cNvSpPr txBox="1"/>
          <p:nvPr/>
        </p:nvSpPr>
        <p:spPr>
          <a:xfrm rot="16200000">
            <a:off x="3287138" y="5311509"/>
            <a:ext cx="15004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/>
              <a:t>telesto.hot-chilli.net.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74CD354-46C3-4FE4-BDA5-9E55507CA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847" y="1518490"/>
            <a:ext cx="2078761" cy="469724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BF5E0F2-A268-40A6-90B4-19E2746172AA}"/>
              </a:ext>
            </a:extLst>
          </p:cNvPr>
          <p:cNvSpPr txBox="1"/>
          <p:nvPr/>
        </p:nvSpPr>
        <p:spPr>
          <a:xfrm rot="16200000">
            <a:off x="5794715" y="258710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 err="1"/>
              <a:t>curl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7141E4-2C74-4BF6-B50F-25F03C9270DC}"/>
              </a:ext>
            </a:extLst>
          </p:cNvPr>
          <p:cNvSpPr txBox="1"/>
          <p:nvPr/>
        </p:nvSpPr>
        <p:spPr>
          <a:xfrm rot="16200000">
            <a:off x="1331867" y="5379005"/>
            <a:ext cx="148277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ve1124.venus.</a:t>
            </a:r>
          </a:p>
          <a:p>
            <a:r>
              <a:rPr lang="de-DE" sz="1000" dirty="0"/>
              <a:t>servdiscount-customer.com.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3D957D11-1A75-4199-9303-5A2043AAA25A}"/>
              </a:ext>
            </a:extLst>
          </p:cNvPr>
          <p:cNvSpPr txBox="1">
            <a:spLocks/>
          </p:cNvSpPr>
          <p:nvPr/>
        </p:nvSpPr>
        <p:spPr>
          <a:xfrm>
            <a:off x="6382246" y="3886736"/>
            <a:ext cx="5257799" cy="72996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-tracking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NTP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yet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6048A5B-9156-40F3-9753-51338D96F127}"/>
              </a:ext>
            </a:extLst>
          </p:cNvPr>
          <p:cNvSpPr txBox="1"/>
          <p:nvPr/>
        </p:nvSpPr>
        <p:spPr>
          <a:xfrm rot="16200000">
            <a:off x="4709949" y="103597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java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600FD8-3211-4F54-846D-915A559FBEB6}"/>
              </a:ext>
            </a:extLst>
          </p:cNvPr>
          <p:cNvSpPr txBox="1"/>
          <p:nvPr/>
        </p:nvSpPr>
        <p:spPr>
          <a:xfrm rot="16200000">
            <a:off x="5287974" y="257427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root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6BDD94DD-E8F4-439A-98B4-F9469894E521}"/>
              </a:ext>
            </a:extLst>
          </p:cNvPr>
          <p:cNvSpPr txBox="1">
            <a:spLocks/>
          </p:cNvSpPr>
          <p:nvPr/>
        </p:nvSpPr>
        <p:spPr>
          <a:xfrm>
            <a:off x="6382246" y="5547772"/>
            <a:ext cx="5852823" cy="91598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NTP.ORG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609402" lvl="1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returns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funny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A870414A-6B95-4EC2-A5C8-B5B663308585}"/>
              </a:ext>
            </a:extLst>
          </p:cNvPr>
          <p:cNvSpPr txBox="1">
            <a:spLocks/>
          </p:cNvSpPr>
          <p:nvPr/>
        </p:nvSpPr>
        <p:spPr>
          <a:xfrm>
            <a:off x="6257663" y="4870174"/>
            <a:ext cx="5257799" cy="694516"/>
          </a:xfrm>
          <a:prstGeom prst="rect">
            <a:avLst/>
          </a:prstGeom>
        </p:spPr>
        <p:txBody>
          <a:bodyPr>
            <a:noAutofit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53" indent="0">
              <a:buNone/>
            </a:pPr>
            <a:r>
              <a:rPr lang="de-DE" sz="4800" b="1" dirty="0">
                <a:latin typeface="Calibri" panose="020F0502020204030204" pitchFamily="34" charset="0"/>
                <a:cs typeface="Calibri" panose="020F0502020204030204" pitchFamily="34" charset="0"/>
              </a:rPr>
              <a:t>S  O  L  V  E  D</a:t>
            </a:r>
          </a:p>
        </p:txBody>
      </p:sp>
    </p:spTree>
    <p:extLst>
      <p:ext uri="{BB962C8B-B14F-4D97-AF65-F5344CB8AC3E}">
        <p14:creationId xmlns:p14="http://schemas.microsoft.com/office/powerpoint/2010/main" val="42695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3" grpId="0"/>
      <p:bldP spid="14" grpId="0" animBg="1"/>
      <p:bldP spid="24" grpId="0"/>
      <p:bldP spid="2" grpId="0"/>
      <p:bldP spid="3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1D920-697E-408C-A36A-47EF0562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ctr">
            <a:noAutofit/>
          </a:bodyPr>
          <a:lstStyle/>
          <a:p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dCache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upgrade </a:t>
            </a:r>
            <a:r>
              <a:rPr lang="de-DE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5400" b="1" dirty="0">
                <a:latin typeface="Calibri" panose="020F0502020204030204" pitchFamily="34" charset="0"/>
                <a:cs typeface="Calibri" panose="020F0502020204030204" pitchFamily="34" charset="0"/>
              </a:rPr>
              <a:t> 7.2.15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BF361C-03F8-458E-A69B-2D5DBEF856F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1803575"/>
            <a:ext cx="10972320" cy="4433264"/>
          </a:xfrm>
        </p:spPr>
        <p:txBody>
          <a:bodyPr>
            <a:normAutofit fontScale="55000" lnSpcReduction="20000"/>
          </a:bodyPr>
          <a:lstStyle/>
          <a:p>
            <a:r>
              <a:rPr lang="en-US" sz="7300" dirty="0">
                <a:latin typeface="Calibri" panose="020F0502020204030204" pitchFamily="34" charset="0"/>
                <a:cs typeface="Calibri" panose="020F0502020204030204" pitchFamily="34" charset="0"/>
              </a:rPr>
              <a:t>upgrade from </a:t>
            </a:r>
            <a:r>
              <a:rPr lang="en-US" sz="7300" dirty="0" err="1">
                <a:latin typeface="Calibri" panose="020F0502020204030204" pitchFamily="34" charset="0"/>
                <a:cs typeface="Calibri" panose="020F0502020204030204" pitchFamily="34" charset="0"/>
              </a:rPr>
              <a:t>dCache</a:t>
            </a:r>
            <a:r>
              <a:rPr lang="en-US" sz="7300" dirty="0">
                <a:latin typeface="Calibri" panose="020F0502020204030204" pitchFamily="34" charset="0"/>
                <a:cs typeface="Calibri" panose="020F0502020204030204" pitchFamily="34" charset="0"/>
              </a:rPr>
              <a:t> version 6.2.34 to 7.2.15</a:t>
            </a:r>
          </a:p>
          <a:p>
            <a:pPr lvl="1"/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downtime</a:t>
            </a:r>
            <a:r>
              <a:rPr lang="de-DE" sz="2900" dirty="0">
                <a:latin typeface="Calibri" panose="020F0502020204030204" pitchFamily="34" charset="0"/>
                <a:cs typeface="Calibri" panose="020F0502020204030204" pitchFamily="34" charset="0"/>
              </a:rPr>
              <a:t> at June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and 21</a:t>
            </a:r>
            <a:r>
              <a:rPr lang="en-US" sz="2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endParaRPr lang="de-D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HTTP-TPC transfers now prefer IPv6 address,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both endpoints support it.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fixed handling of Storage Resource Reporting (SRR)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requests over IPv6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handle IPv6 address when running HTTP(s)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Third Party Copy (TPC) with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gridsite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delegation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Resource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Manager (SRM) : fix IPV6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logging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for SRM</a:t>
            </a:r>
          </a:p>
        </p:txBody>
      </p:sp>
    </p:spTree>
    <p:extLst>
      <p:ext uri="{BB962C8B-B14F-4D97-AF65-F5344CB8AC3E}">
        <p14:creationId xmlns:p14="http://schemas.microsoft.com/office/powerpoint/2010/main" val="336461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3CC08D1-9A5D-46F1-B48B-835EFEAFAF6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585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defTabSz="1218804">
              <a:lnSpc>
                <a:spcPct val="90000"/>
              </a:lnSpc>
              <a:spcBef>
                <a:spcPct val="0"/>
              </a:spcBef>
              <a:buNone/>
              <a:defRPr sz="5400" b="1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WAN </a:t>
            </a:r>
            <a:r>
              <a:rPr lang="de-DE" dirty="0" err="1"/>
              <a:t>interfaces</a:t>
            </a:r>
            <a:endParaRPr lang="de-DE" dirty="0"/>
          </a:p>
        </p:txBody>
      </p:sp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E477018A-4536-469A-B1AA-754675517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93" y="2083461"/>
            <a:ext cx="3800169" cy="184768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F91A72-12DC-48A2-ADF5-F2D41987B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540" y="2093895"/>
            <a:ext cx="3862628" cy="18476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314F3F-6630-4976-9C93-9BC5AADF9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540" y="4219076"/>
            <a:ext cx="3862628" cy="20425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50E7E32-BEF1-4B8A-8F7C-5AC72D9FE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93" y="4204047"/>
            <a:ext cx="3800169" cy="206673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E54AB70-0683-4F30-98F6-2B3A61FFA205}"/>
              </a:ext>
            </a:extLst>
          </p:cNvPr>
          <p:cNvGrpSpPr/>
          <p:nvPr/>
        </p:nvGrpSpPr>
        <p:grpSpPr>
          <a:xfrm>
            <a:off x="2504440" y="1428940"/>
            <a:ext cx="4088688" cy="4205387"/>
            <a:chOff x="2504440" y="1321356"/>
            <a:chExt cx="4088688" cy="452782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1DCDAA7-012D-4586-974E-CA984D1BF35E}"/>
                </a:ext>
              </a:extLst>
            </p:cNvPr>
            <p:cNvSpPr txBox="1"/>
            <p:nvPr/>
          </p:nvSpPr>
          <p:spPr>
            <a:xfrm>
              <a:off x="3708088" y="1321356"/>
              <a:ext cx="1588897" cy="39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D o w n  t i m e</a:t>
              </a: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00BE2DF6-6C67-45CA-BA12-9B7C0B3CF7D5}"/>
                </a:ext>
              </a:extLst>
            </p:cNvPr>
            <p:cNvGrpSpPr/>
            <p:nvPr/>
          </p:nvGrpSpPr>
          <p:grpSpPr>
            <a:xfrm>
              <a:off x="2504440" y="1506023"/>
              <a:ext cx="4088688" cy="4343153"/>
              <a:chOff x="2504440" y="1506023"/>
              <a:chExt cx="4088688" cy="4343153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B210A63-6574-48E0-B1DE-36F588CC4952}"/>
                  </a:ext>
                </a:extLst>
              </p:cNvPr>
              <p:cNvSpPr/>
              <p:nvPr/>
            </p:nvSpPr>
            <p:spPr>
              <a:xfrm>
                <a:off x="2504440" y="3089962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9116B6AE-84E0-4BE6-A3DE-5249819A2A96}"/>
                  </a:ext>
                </a:extLst>
              </p:cNvPr>
              <p:cNvSpPr/>
              <p:nvPr/>
            </p:nvSpPr>
            <p:spPr>
              <a:xfrm>
                <a:off x="2504440" y="5663943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A05CD2E2-6935-480F-A9FC-68A0FDCB2880}"/>
                  </a:ext>
                </a:extLst>
              </p:cNvPr>
              <p:cNvSpPr/>
              <p:nvPr/>
            </p:nvSpPr>
            <p:spPr>
              <a:xfrm>
                <a:off x="6367068" y="3103392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3A0D2C36-AF20-4C6F-958B-AD192109AEC3}"/>
                  </a:ext>
                </a:extLst>
              </p:cNvPr>
              <p:cNvSpPr/>
              <p:nvPr/>
            </p:nvSpPr>
            <p:spPr>
              <a:xfrm>
                <a:off x="6367068" y="5672328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1DD43536-52C2-458A-8A6D-043C203661CF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V="1">
                <a:off x="2617470" y="1690691"/>
                <a:ext cx="0" cy="139927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5076BCE9-5EE1-4056-A5EE-633B4BF14241}"/>
                  </a:ext>
                </a:extLst>
              </p:cNvPr>
              <p:cNvCxnSpPr>
                <a:cxnSpLocks/>
                <a:stCxn id="13" idx="0"/>
                <a:endCxn id="12" idx="4"/>
              </p:cNvCxnSpPr>
              <p:nvPr/>
            </p:nvCxnSpPr>
            <p:spPr>
              <a:xfrm flipV="1">
                <a:off x="2617470" y="3266810"/>
                <a:ext cx="0" cy="239713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FB77111F-EBC9-4BD4-8C83-78F22A1F1F40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V="1">
                <a:off x="6480098" y="1690691"/>
                <a:ext cx="0" cy="141270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A55E4CA3-4C75-4A5D-8A94-B13E9025BA0D}"/>
                  </a:ext>
                </a:extLst>
              </p:cNvPr>
              <p:cNvCxnSpPr>
                <a:cxnSpLocks/>
                <a:stCxn id="15" idx="0"/>
                <a:endCxn id="14" idx="4"/>
              </p:cNvCxnSpPr>
              <p:nvPr/>
            </p:nvCxnSpPr>
            <p:spPr>
              <a:xfrm flipV="1">
                <a:off x="6480098" y="3280240"/>
                <a:ext cx="0" cy="239208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2A28F9DF-C85B-4D48-817B-3042A2CC02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7470" y="1506023"/>
                <a:ext cx="1090618" cy="18466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F97B98F2-32DA-4495-8DCE-041553F27A87}"/>
                  </a:ext>
                </a:extLst>
              </p:cNvPr>
              <p:cNvCxnSpPr>
                <a:cxnSpLocks/>
                <a:endCxn id="10" idx="3"/>
              </p:cNvCxnSpPr>
              <p:nvPr/>
            </p:nvCxnSpPr>
            <p:spPr>
              <a:xfrm flipH="1" flipV="1">
                <a:off x="5296985" y="1520180"/>
                <a:ext cx="1183114" cy="17050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F27D702E-2F3A-494D-B4AE-83F845580159}"/>
              </a:ext>
            </a:extLst>
          </p:cNvPr>
          <p:cNvSpPr txBox="1"/>
          <p:nvPr/>
        </p:nvSpPr>
        <p:spPr>
          <a:xfrm>
            <a:off x="8402943" y="4637800"/>
            <a:ext cx="4217821" cy="914400"/>
          </a:xfrm>
          <a:prstGeom prst="rect">
            <a:avLst/>
          </a:prstGeom>
          <a:noFill/>
        </p:spPr>
        <p:txBody>
          <a:bodyPr wrap="none" rtlCol="0">
            <a:normAutofit fontScale="85000" lnSpcReduction="10000"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r-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-II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(DE-KIT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second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router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Interfaces 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Ethernet 1/1  (Internet + LHCONE)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Ethernet 1/4  (LHCOPN)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D909686-D92E-4654-8A96-134E4DF5A6B2}"/>
              </a:ext>
            </a:extLst>
          </p:cNvPr>
          <p:cNvSpPr txBox="1"/>
          <p:nvPr/>
        </p:nvSpPr>
        <p:spPr>
          <a:xfrm>
            <a:off x="191634" y="1727661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r-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-I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C158E68-B32E-4486-98CD-4D39841C4C81}"/>
              </a:ext>
            </a:extLst>
          </p:cNvPr>
          <p:cNvSpPr txBox="1"/>
          <p:nvPr/>
        </p:nvSpPr>
        <p:spPr>
          <a:xfrm>
            <a:off x="7152313" y="175509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r-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-II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AFAB770-0CE8-444A-A6EE-E27D4448F6AD}"/>
              </a:ext>
            </a:extLst>
          </p:cNvPr>
          <p:cNvSpPr txBox="1"/>
          <p:nvPr/>
        </p:nvSpPr>
        <p:spPr>
          <a:xfrm>
            <a:off x="8402943" y="2813099"/>
            <a:ext cx="3378826" cy="845511"/>
          </a:xfrm>
          <a:prstGeom prst="rect">
            <a:avLst/>
          </a:prstGeom>
          <a:noFill/>
        </p:spPr>
        <p:txBody>
          <a:bodyPr wrap="none" rtlCol="0">
            <a:normAutofit fontScale="85000" lnSpcReduction="20000"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r-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-I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(DE-KIT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router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Interfaces 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Ethernet 3/1 (Internet + LHCONE)</a:t>
            </a:r>
          </a:p>
          <a:p>
            <a:pPr marL="285750" indent="-285750"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Ethernet 3/2 (LHCOPN)</a:t>
            </a:r>
          </a:p>
          <a:p>
            <a:pPr marL="285750" indent="-285750">
              <a:buFontTx/>
              <a:buChar char="-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C28F2F1-633C-481C-9F17-FA52D8DC9887}"/>
              </a:ext>
            </a:extLst>
          </p:cNvPr>
          <p:cNvSpPr txBox="1"/>
          <p:nvPr/>
        </p:nvSpPr>
        <p:spPr>
          <a:xfrm>
            <a:off x="3340224" y="1775941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L H C O N 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428DD40-E329-4269-AA86-FF8F764930A0}"/>
              </a:ext>
            </a:extLst>
          </p:cNvPr>
          <p:cNvSpPr txBox="1"/>
          <p:nvPr/>
        </p:nvSpPr>
        <p:spPr>
          <a:xfrm>
            <a:off x="3372914" y="393617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L H C O P N</a:t>
            </a:r>
          </a:p>
        </p:txBody>
      </p:sp>
    </p:spTree>
    <p:extLst>
      <p:ext uri="{BB962C8B-B14F-4D97-AF65-F5344CB8AC3E}">
        <p14:creationId xmlns:p14="http://schemas.microsoft.com/office/powerpoint/2010/main" val="426377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012C3F0-7E92-4DFF-9329-EC48613D1EA6}"/>
              </a:ext>
            </a:extLst>
          </p:cNvPr>
          <p:cNvSpPr txBox="1">
            <a:spLocks/>
          </p:cNvSpPr>
          <p:nvPr/>
        </p:nvSpPr>
        <p:spPr>
          <a:xfrm>
            <a:off x="838200" y="190306"/>
            <a:ext cx="105156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LHCONE IPv4 / IPv6</a:t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9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transfer</a:t>
            </a:r>
            <a:r>
              <a:rPr lang="de-DE" sz="4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9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pattern</a:t>
            </a:r>
            <a:r>
              <a:rPr lang="de-DE" sz="4900" b="1" dirty="0">
                <a:latin typeface="Calibri" panose="020F0502020204030204" pitchFamily="34" charset="0"/>
                <a:cs typeface="Calibri" panose="020F0502020204030204" pitchFamily="34" charset="0"/>
              </a:rPr>
              <a:t> after </a:t>
            </a:r>
            <a:r>
              <a:rPr lang="de-DE" sz="49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downtime</a:t>
            </a:r>
            <a:endParaRPr lang="de-DE" sz="4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3EE167E-6177-4E12-948E-16B0907A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60" y="4134272"/>
            <a:ext cx="3875314" cy="21597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0824B8-6052-4B6D-81F7-C646BDF2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660" y="1916018"/>
            <a:ext cx="3875314" cy="21597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55D266-F950-4130-B423-3600C09A6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45" y="1916018"/>
            <a:ext cx="3875314" cy="21597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2371EFE-3B20-4623-9911-1C15CC684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45" y="4134272"/>
            <a:ext cx="3875314" cy="2159749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8D21E4B-AEF1-411F-BA64-0F6FAD73CD06}"/>
              </a:ext>
            </a:extLst>
          </p:cNvPr>
          <p:cNvGrpSpPr/>
          <p:nvPr/>
        </p:nvGrpSpPr>
        <p:grpSpPr>
          <a:xfrm>
            <a:off x="2463085" y="1359490"/>
            <a:ext cx="4130043" cy="4074312"/>
            <a:chOff x="2463085" y="1486659"/>
            <a:chExt cx="4130043" cy="4418476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7318D63-E929-4849-BF5B-F4BC77C606D2}"/>
                </a:ext>
              </a:extLst>
            </p:cNvPr>
            <p:cNvSpPr txBox="1"/>
            <p:nvPr/>
          </p:nvSpPr>
          <p:spPr>
            <a:xfrm>
              <a:off x="3708088" y="1486659"/>
              <a:ext cx="1588897" cy="400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D o w n  t i m e</a:t>
              </a: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D85A56AC-99DD-454D-A025-1B139F311176}"/>
                </a:ext>
              </a:extLst>
            </p:cNvPr>
            <p:cNvGrpSpPr/>
            <p:nvPr/>
          </p:nvGrpSpPr>
          <p:grpSpPr>
            <a:xfrm>
              <a:off x="2463085" y="1675142"/>
              <a:ext cx="4130043" cy="4229993"/>
              <a:chOff x="2463085" y="1675142"/>
              <a:chExt cx="4130043" cy="4229993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7CCCDADC-0700-485C-B4AA-1875B9EDF486}"/>
                  </a:ext>
                </a:extLst>
              </p:cNvPr>
              <p:cNvSpPr/>
              <p:nvPr/>
            </p:nvSpPr>
            <p:spPr>
              <a:xfrm>
                <a:off x="2463085" y="3562643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E480B1DE-357F-4B95-AD1E-F309CCDF7635}"/>
                  </a:ext>
                </a:extLst>
              </p:cNvPr>
              <p:cNvSpPr/>
              <p:nvPr/>
            </p:nvSpPr>
            <p:spPr>
              <a:xfrm>
                <a:off x="2463085" y="5728287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F2BA61FC-B066-4F9C-A68D-EE6FA7B7517D}"/>
                  </a:ext>
                </a:extLst>
              </p:cNvPr>
              <p:cNvSpPr/>
              <p:nvPr/>
            </p:nvSpPr>
            <p:spPr>
              <a:xfrm>
                <a:off x="6367068" y="3361722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1185A8AD-0CFB-4F8B-8F53-007E01014B79}"/>
                  </a:ext>
                </a:extLst>
              </p:cNvPr>
              <p:cNvSpPr/>
              <p:nvPr/>
            </p:nvSpPr>
            <p:spPr>
              <a:xfrm>
                <a:off x="6367068" y="5371453"/>
                <a:ext cx="226060" cy="176848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37A0A9AE-DE01-4289-9F9B-51937D9BEF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64685" y="1886639"/>
                <a:ext cx="0" cy="163879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CAD91C6C-C18E-49D3-BA90-45F4B00D99B2}"/>
                  </a:ext>
                </a:extLst>
              </p:cNvPr>
              <p:cNvCxnSpPr>
                <a:cxnSpLocks/>
                <a:stCxn id="13" idx="0"/>
              </p:cNvCxnSpPr>
              <p:nvPr/>
            </p:nvCxnSpPr>
            <p:spPr>
              <a:xfrm flipH="1" flipV="1">
                <a:off x="2564685" y="3752907"/>
                <a:ext cx="11430" cy="197537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23795C07-68F0-4E1B-A238-A8E0CDB7BA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69938" y="1933161"/>
                <a:ext cx="10160" cy="142856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85913DB8-845C-4AA0-BB63-78BA6FF7157C}"/>
                  </a:ext>
                </a:extLst>
              </p:cNvPr>
              <p:cNvCxnSpPr>
                <a:cxnSpLocks/>
                <a:stCxn id="15" idx="0"/>
                <a:endCxn id="14" idx="4"/>
              </p:cNvCxnSpPr>
              <p:nvPr/>
            </p:nvCxnSpPr>
            <p:spPr>
              <a:xfrm flipV="1">
                <a:off x="6480098" y="3538570"/>
                <a:ext cx="0" cy="183288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5790CED0-B938-4BD3-828B-8B00714F3A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64685" y="1675142"/>
                <a:ext cx="1143403" cy="1808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AE0B61FE-6CFB-4CCF-82BB-C13300EA2C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96985" y="1709758"/>
                <a:ext cx="1183113" cy="18466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62D624DA-CBA1-4201-92DF-35FF148DE0FD}"/>
              </a:ext>
            </a:extLst>
          </p:cNvPr>
          <p:cNvSpPr txBox="1"/>
          <p:nvPr/>
        </p:nvSpPr>
        <p:spPr>
          <a:xfrm>
            <a:off x="8088004" y="2488336"/>
            <a:ext cx="3638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90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LHCONE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moved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partioly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vlans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downtime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IPv6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Vlans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197A263-4E03-412C-994F-BEB4AE9F0452}"/>
              </a:ext>
            </a:extLst>
          </p:cNvPr>
          <p:cNvSpPr txBox="1"/>
          <p:nvPr/>
        </p:nvSpPr>
        <p:spPr>
          <a:xfrm>
            <a:off x="115744" y="1556145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r-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-I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FF9124E-5568-45DC-9435-D0C78300B692}"/>
              </a:ext>
            </a:extLst>
          </p:cNvPr>
          <p:cNvSpPr txBox="1"/>
          <p:nvPr/>
        </p:nvSpPr>
        <p:spPr>
          <a:xfrm>
            <a:off x="7199769" y="155475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r-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-II</a:t>
            </a:r>
          </a:p>
        </p:txBody>
      </p:sp>
    </p:spTree>
    <p:extLst>
      <p:ext uri="{BB962C8B-B14F-4D97-AF65-F5344CB8AC3E}">
        <p14:creationId xmlns:p14="http://schemas.microsoft.com/office/powerpoint/2010/main" val="89341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Microsoft Office PowerPoint</Application>
  <PresentationFormat>Breitbild</PresentationFormat>
  <Paragraphs>232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DejaVu Sans</vt:lpstr>
      <vt:lpstr>Symbol</vt:lpstr>
      <vt:lpstr>Wingdings</vt:lpstr>
      <vt:lpstr>Office Theme</vt:lpstr>
      <vt:lpstr>1_Office Theme</vt:lpstr>
      <vt:lpstr>PowerPoint-Präsentation</vt:lpstr>
      <vt:lpstr>building IPv6 testbed</vt:lpstr>
      <vt:lpstr>DE-KIT –  workernode farm  migration towards IPv6</vt:lpstr>
      <vt:lpstr>monitoring of process inter-comunication at DE-KIT (GridKa)</vt:lpstr>
      <vt:lpstr>snapshot at Sept. 2022</vt:lpstr>
      <vt:lpstr>NTP ?</vt:lpstr>
      <vt:lpstr>dCache upgrade to 7.2.15</vt:lpstr>
      <vt:lpstr>PowerPoint-Präsentation</vt:lpstr>
      <vt:lpstr>PowerPoint-Präsentation</vt:lpstr>
      <vt:lpstr>PowerPoint-Präsentation</vt:lpstr>
      <vt:lpstr>closer look at DNS </vt:lpstr>
      <vt:lpstr>details of squid</vt:lpstr>
      <vt:lpstr>SQUIDS migrated all to  dual-stack </vt:lpstr>
      <vt:lpstr>Batch-Processing -- LRMS  (HT-Condor) all dual-stack </vt:lpstr>
      <vt:lpstr>Logstash   is now IPv6</vt:lpstr>
      <vt:lpstr>administatrative services</vt:lpstr>
      <vt:lpstr>WN – deployment process</vt:lpstr>
      <vt:lpstr>Monitoring</vt:lpstr>
      <vt:lpstr>a few statistics</vt:lpstr>
      <vt:lpstr>details of ALICE VOBoxes:</vt:lpstr>
      <vt:lpstr>Japan KEK  Belle-2</vt:lpstr>
      <vt:lpstr>Next steps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only</dc:title>
  <dc:creator>Hoeft, Bruno (SCC)</dc:creator>
  <cp:lastModifiedBy>Hoeft, Bruno (SCC)</cp:lastModifiedBy>
  <cp:revision>320</cp:revision>
  <dcterms:created xsi:type="dcterms:W3CDTF">2022-05-06T12:14:14Z</dcterms:created>
  <dcterms:modified xsi:type="dcterms:W3CDTF">2023-03-23T05:54:10Z</dcterms:modified>
</cp:coreProperties>
</file>