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Lst>
  <p:notesMasterIdLst>
    <p:notesMasterId r:id="rId32"/>
  </p:notes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6" r:id="rId19"/>
    <p:sldId id="283" r:id="rId20"/>
    <p:sldId id="284" r:id="rId21"/>
    <p:sldId id="277" r:id="rId22"/>
    <p:sldId id="278" r:id="rId23"/>
    <p:sldId id="279" r:id="rId24"/>
    <p:sldId id="280" r:id="rId25"/>
    <p:sldId id="282" r:id="rId26"/>
    <p:sldId id="286" r:id="rId27"/>
    <p:sldId id="287" r:id="rId28"/>
    <p:sldId id="290" r:id="rId29"/>
    <p:sldId id="288" r:id="rId30"/>
    <p:sldId id="289"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7OL968aP1dZ2poyVOHjHRPMhMX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78"/>
    <p:restoredTop sz="75605"/>
  </p:normalViewPr>
  <p:slideViewPr>
    <p:cSldViewPr snapToGrid="0" snapToObjects="1">
      <p:cViewPr varScale="1">
        <p:scale>
          <a:sx n="90" d="100"/>
          <a:sy n="90" d="100"/>
        </p:scale>
        <p:origin x="61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4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1142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042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e9a7e912a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11e9a7e912a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0280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127000" lvl="0" indent="0" algn="l" rtl="0">
              <a:lnSpc>
                <a:spcPct val="115000"/>
              </a:lnSpc>
              <a:spcBef>
                <a:spcPts val="0"/>
              </a:spcBef>
              <a:spcAft>
                <a:spcPts val="0"/>
              </a:spcAft>
              <a:buNone/>
            </a:pPr>
            <a:r>
              <a:rPr lang="en-GB" sz="1100" b="1" dirty="0">
                <a:solidFill>
                  <a:srgbClr val="333333"/>
                </a:solidFill>
              </a:rPr>
              <a:t>Making Identity Assurance and Authentication Strength Work for Federated Infrastructures</a:t>
            </a:r>
            <a:endParaRPr lang="en-GB" sz="1200" dirty="0">
              <a:solidFill>
                <a:srgbClr val="333333"/>
              </a:solidFill>
              <a:highlight>
                <a:srgbClr val="FFFFFF"/>
              </a:highlight>
              <a:latin typeface="Calibri"/>
              <a:ea typeface="Calibri"/>
              <a:cs typeface="Calibri"/>
              <a:sym typeface="Calibri"/>
            </a:endParaRPr>
          </a:p>
          <a:p>
            <a:pPr marL="457200" lvl="0" indent="-342900" algn="l" rtl="0">
              <a:spcBef>
                <a:spcPts val="0"/>
              </a:spcBef>
              <a:spcAft>
                <a:spcPts val="0"/>
              </a:spcAft>
              <a:buClr>
                <a:srgbClr val="333333"/>
              </a:buClr>
              <a:buSzPts val="1800"/>
              <a:buFont typeface="Calibri"/>
              <a:buChar char="●"/>
            </a:pPr>
            <a:r>
              <a:rPr lang="en-GB" sz="1200" dirty="0">
                <a:solidFill>
                  <a:srgbClr val="333333"/>
                </a:solidFill>
                <a:highlight>
                  <a:srgbClr val="FFFFFF"/>
                </a:highlight>
                <a:latin typeface="Calibri"/>
                <a:ea typeface="Calibri"/>
                <a:cs typeface="Calibri"/>
                <a:sym typeface="Calibri"/>
              </a:rPr>
              <a:t>Level of Assurance (</a:t>
            </a:r>
            <a:r>
              <a:rPr lang="en-GB" sz="1200" dirty="0" err="1">
                <a:solidFill>
                  <a:srgbClr val="333333"/>
                </a:solidFill>
                <a:highlight>
                  <a:srgbClr val="FFFFFF"/>
                </a:highlight>
                <a:latin typeface="Calibri"/>
                <a:ea typeface="Calibri"/>
                <a:cs typeface="Calibri"/>
                <a:sym typeface="Calibri"/>
              </a:rPr>
              <a:t>LoA</a:t>
            </a:r>
            <a:r>
              <a:rPr lang="en-GB" sz="1200" dirty="0">
                <a:solidFill>
                  <a:srgbClr val="333333"/>
                </a:solidFill>
                <a:highlight>
                  <a:srgbClr val="FFFFFF"/>
                </a:highlight>
                <a:latin typeface="Calibri"/>
                <a:ea typeface="Calibri"/>
                <a:cs typeface="Calibri"/>
                <a:sym typeface="Calibri"/>
              </a:rPr>
              <a:t>) frameworks: To assess and communicate the quality of identities being used and authentications being performed </a:t>
            </a:r>
          </a:p>
          <a:p>
            <a:pPr marL="457200" lvl="0" indent="-342900" algn="l" rtl="0">
              <a:spcBef>
                <a:spcPts val="0"/>
              </a:spcBef>
              <a:spcAft>
                <a:spcPts val="0"/>
              </a:spcAft>
              <a:buClr>
                <a:srgbClr val="333333"/>
              </a:buClr>
              <a:buSzPts val="1800"/>
              <a:buFont typeface="Calibri"/>
              <a:buChar char="●"/>
            </a:pPr>
            <a:r>
              <a:rPr lang="en-GB" sz="1200" dirty="0">
                <a:solidFill>
                  <a:srgbClr val="333333"/>
                </a:solidFill>
                <a:highlight>
                  <a:srgbClr val="FFFFFF"/>
                </a:highlight>
                <a:latin typeface="Calibri"/>
                <a:ea typeface="Calibri"/>
                <a:cs typeface="Calibri"/>
                <a:sym typeface="Calibri"/>
              </a:rPr>
              <a:t>Sophisticated </a:t>
            </a:r>
            <a:r>
              <a:rPr lang="en-GB" sz="1200" dirty="0" err="1">
                <a:solidFill>
                  <a:srgbClr val="333333"/>
                </a:solidFill>
                <a:highlight>
                  <a:srgbClr val="FFFFFF"/>
                </a:highlight>
                <a:latin typeface="Calibri"/>
                <a:ea typeface="Calibri"/>
                <a:cs typeface="Calibri"/>
                <a:sym typeface="Calibri"/>
              </a:rPr>
              <a:t>LoA</a:t>
            </a:r>
            <a:r>
              <a:rPr lang="en-GB" sz="1200" dirty="0">
                <a:solidFill>
                  <a:srgbClr val="333333"/>
                </a:solidFill>
                <a:highlight>
                  <a:srgbClr val="FFFFFF"/>
                </a:highlight>
                <a:latin typeface="Calibri"/>
                <a:ea typeface="Calibri"/>
                <a:cs typeface="Calibri"/>
                <a:sym typeface="Calibri"/>
              </a:rPr>
              <a:t> frameworks like NIST 800-63-3, Kantara IAF 1420 or </a:t>
            </a:r>
            <a:r>
              <a:rPr lang="en-GB" sz="1200" dirty="0" err="1">
                <a:solidFill>
                  <a:srgbClr val="333333"/>
                </a:solidFill>
                <a:highlight>
                  <a:srgbClr val="FFFFFF"/>
                </a:highlight>
                <a:latin typeface="Calibri"/>
                <a:ea typeface="Calibri"/>
                <a:cs typeface="Calibri"/>
                <a:sym typeface="Calibri"/>
              </a:rPr>
              <a:t>eIDAS</a:t>
            </a:r>
            <a:r>
              <a:rPr lang="en-GB" sz="1200" dirty="0">
                <a:solidFill>
                  <a:srgbClr val="333333"/>
                </a:solidFill>
                <a:highlight>
                  <a:srgbClr val="FFFFFF"/>
                </a:highlight>
                <a:latin typeface="Calibri"/>
                <a:ea typeface="Calibri"/>
                <a:cs typeface="Calibri"/>
                <a:sym typeface="Calibri"/>
              </a:rPr>
              <a:t> regulation are often considered too complex to be used in R&amp;E scenarios</a:t>
            </a:r>
          </a:p>
          <a:p>
            <a:pPr marL="457200" lvl="0" indent="-342900" algn="l" rtl="0">
              <a:spcBef>
                <a:spcPts val="0"/>
              </a:spcBef>
              <a:spcAft>
                <a:spcPts val="0"/>
              </a:spcAft>
              <a:buClr>
                <a:srgbClr val="333333"/>
              </a:buClr>
              <a:buSzPts val="1800"/>
              <a:buFont typeface="Calibri"/>
              <a:buChar char="●"/>
            </a:pPr>
            <a:r>
              <a:rPr lang="en-GB" sz="1200" dirty="0">
                <a:solidFill>
                  <a:srgbClr val="333333"/>
                </a:solidFill>
                <a:highlight>
                  <a:srgbClr val="FFFFFF"/>
                </a:highlight>
                <a:latin typeface="Calibri"/>
                <a:ea typeface="Calibri"/>
                <a:cs typeface="Calibri"/>
                <a:sym typeface="Calibri"/>
              </a:rPr>
              <a:t>the REFEDS Assurance Suite has been developed,  a more lightweight approach </a:t>
            </a:r>
          </a:p>
          <a:p>
            <a:pPr marL="457200" lvl="0" indent="-342900" algn="l" rtl="0">
              <a:spcBef>
                <a:spcPts val="0"/>
              </a:spcBef>
              <a:spcAft>
                <a:spcPts val="0"/>
              </a:spcAft>
              <a:buClr>
                <a:srgbClr val="333333"/>
              </a:buClr>
              <a:buSzPts val="1800"/>
              <a:buFont typeface="Calibri"/>
              <a:buChar char="●"/>
            </a:pPr>
            <a:r>
              <a:rPr lang="en-GB" sz="1200" dirty="0">
                <a:solidFill>
                  <a:srgbClr val="333333"/>
                </a:solidFill>
                <a:highlight>
                  <a:srgbClr val="FFFFFF"/>
                </a:highlight>
                <a:latin typeface="Calibri"/>
                <a:ea typeface="Calibri"/>
                <a:cs typeface="Calibri"/>
                <a:sym typeface="Calibri"/>
              </a:rPr>
              <a:t>To select an appropriate assurance level, Service Providers need to weigh risks and potential harms in relation to the kind of service they offer. </a:t>
            </a:r>
          </a:p>
          <a:p>
            <a:pPr marL="457200" lvl="0" indent="-342900" algn="l" rtl="0">
              <a:spcBef>
                <a:spcPts val="0"/>
              </a:spcBef>
              <a:spcAft>
                <a:spcPts val="0"/>
              </a:spcAft>
              <a:buClr>
                <a:srgbClr val="333333"/>
              </a:buClr>
              <a:buSzPts val="1800"/>
              <a:buFont typeface="Calibri"/>
              <a:buChar char="●"/>
            </a:pPr>
            <a:r>
              <a:rPr lang="en-GB" sz="1200" dirty="0">
                <a:solidFill>
                  <a:srgbClr val="333333"/>
                </a:solidFill>
                <a:highlight>
                  <a:srgbClr val="FFFFFF"/>
                </a:highlight>
                <a:latin typeface="Calibri"/>
                <a:ea typeface="Calibri"/>
                <a:cs typeface="Calibri"/>
                <a:sym typeface="Calibri"/>
              </a:rPr>
              <a:t>However, the management of risks is often implicitly assumed and little or no guidance to determine the appropriate assurance level is given</a:t>
            </a:r>
          </a:p>
          <a:p>
            <a:pPr marL="457200" lvl="0" indent="-342900" algn="l" rtl="0">
              <a:spcBef>
                <a:spcPts val="0"/>
              </a:spcBef>
              <a:spcAft>
                <a:spcPts val="0"/>
              </a:spcAft>
              <a:buClr>
                <a:srgbClr val="333333"/>
              </a:buClr>
              <a:buSzPts val="1800"/>
              <a:buFont typeface="Calibri"/>
              <a:buChar char="●"/>
            </a:pPr>
            <a:r>
              <a:rPr lang="en-GB" sz="1200" dirty="0">
                <a:solidFill>
                  <a:srgbClr val="333333"/>
                </a:solidFill>
                <a:highlight>
                  <a:srgbClr val="FFFFFF"/>
                </a:highlight>
                <a:latin typeface="Calibri"/>
                <a:ea typeface="Calibri"/>
                <a:cs typeface="Calibri"/>
                <a:sym typeface="Calibri"/>
              </a:rPr>
              <a:t>The paper provide guidance and best practices based on example scenarios for both Service Provider as well as for Identity Provider operators on how to implement REFEDS assurance components.</a:t>
            </a:r>
          </a:p>
          <a:p>
            <a:pPr marL="0" lvl="0" indent="0" algn="l" rtl="0">
              <a:spcBef>
                <a:spcPts val="0"/>
              </a:spcBef>
              <a:spcAft>
                <a:spcPts val="0"/>
              </a:spcAft>
              <a:buNone/>
            </a:pPr>
            <a:endParaRPr dirty="0"/>
          </a:p>
        </p:txBody>
      </p:sp>
      <p:sp>
        <p:nvSpPr>
          <p:cNvPr id="350" name="Google Shape;3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3370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1" dirty="0">
                <a:solidFill>
                  <a:schemeClr val="dk1"/>
                </a:solidFill>
                <a:latin typeface="Calibri"/>
                <a:ea typeface="Calibri"/>
                <a:cs typeface="Calibri"/>
                <a:sym typeface="Calibri"/>
              </a:rPr>
              <a:t>REFEDS SIRTFI</a:t>
            </a:r>
          </a:p>
          <a:p>
            <a:pPr marL="0" marR="0" lvl="0" indent="0" algn="l" rtl="0">
              <a:spcBef>
                <a:spcPts val="0"/>
              </a:spcBef>
              <a:spcAft>
                <a:spcPts val="0"/>
              </a:spcAft>
              <a:buNone/>
            </a:pPr>
            <a:endParaRPr lang="en-GB" sz="1200" b="1" dirty="0">
              <a:solidFill>
                <a:schemeClr val="dk1"/>
              </a:solidFill>
              <a:latin typeface="Calibri"/>
              <a:ea typeface="Calibri"/>
              <a:cs typeface="Calibri"/>
              <a:sym typeface="Calibri"/>
            </a:endParaRPr>
          </a:p>
          <a:p>
            <a:pPr marL="457200" marR="0" lvl="0" indent="-406400" algn="l" rtl="0">
              <a:spcBef>
                <a:spcPts val="0"/>
              </a:spcBef>
              <a:spcAft>
                <a:spcPts val="0"/>
              </a:spcAft>
              <a:buClr>
                <a:schemeClr val="dk1"/>
              </a:buClr>
              <a:buSzPts val="2800"/>
              <a:buFont typeface="Calibri"/>
              <a:buChar char="●"/>
            </a:pPr>
            <a:r>
              <a:rPr lang="en-GB" sz="1200" dirty="0">
                <a:solidFill>
                  <a:schemeClr val="dk1"/>
                </a:solidFill>
                <a:latin typeface="Calibri"/>
                <a:ea typeface="Calibri"/>
                <a:cs typeface="Calibri"/>
                <a:sym typeface="Calibri"/>
              </a:rPr>
              <a:t>Operational Security</a:t>
            </a:r>
          </a:p>
          <a:p>
            <a:pPr marL="457200" marR="0" lvl="0" indent="-406400" algn="l" rtl="0">
              <a:spcBef>
                <a:spcPts val="0"/>
              </a:spcBef>
              <a:spcAft>
                <a:spcPts val="0"/>
              </a:spcAft>
              <a:buClr>
                <a:schemeClr val="dk1"/>
              </a:buClr>
              <a:buSzPts val="2800"/>
              <a:buFont typeface="Calibri"/>
              <a:buChar char="●"/>
            </a:pPr>
            <a:r>
              <a:rPr lang="en-GB" sz="1200" dirty="0">
                <a:solidFill>
                  <a:schemeClr val="dk1"/>
                </a:solidFill>
                <a:latin typeface="Calibri"/>
                <a:ea typeface="Calibri"/>
                <a:cs typeface="Calibri"/>
                <a:sym typeface="Calibri"/>
              </a:rPr>
              <a:t>Incident Response (Confidentiality and collaboration) </a:t>
            </a:r>
          </a:p>
          <a:p>
            <a:pPr marL="457200" marR="0" lvl="0" indent="-406400" algn="l" rtl="0">
              <a:spcBef>
                <a:spcPts val="0"/>
              </a:spcBef>
              <a:spcAft>
                <a:spcPts val="0"/>
              </a:spcAft>
              <a:buClr>
                <a:schemeClr val="dk1"/>
              </a:buClr>
              <a:buSzPts val="2800"/>
              <a:buFont typeface="Calibri"/>
              <a:buChar char="●"/>
            </a:pPr>
            <a:r>
              <a:rPr lang="en-GB" sz="1200" dirty="0">
                <a:solidFill>
                  <a:schemeClr val="dk1"/>
                </a:solidFill>
                <a:latin typeface="Calibri"/>
                <a:ea typeface="Calibri"/>
                <a:cs typeface="Calibri"/>
                <a:sym typeface="Calibri"/>
              </a:rPr>
              <a:t>Traceability (Logs)</a:t>
            </a:r>
          </a:p>
          <a:p>
            <a:pPr marL="457200" marR="0" lvl="0" indent="-406400" algn="l" rtl="0">
              <a:spcBef>
                <a:spcPts val="0"/>
              </a:spcBef>
              <a:spcAft>
                <a:spcPts val="0"/>
              </a:spcAft>
              <a:buClr>
                <a:schemeClr val="dk1"/>
              </a:buClr>
              <a:buSzPts val="2800"/>
              <a:buFont typeface="Calibri"/>
              <a:buChar char="●"/>
            </a:pPr>
            <a:r>
              <a:rPr lang="en-GB" sz="1200" dirty="0">
                <a:solidFill>
                  <a:schemeClr val="dk1"/>
                </a:solidFill>
                <a:latin typeface="Calibri"/>
                <a:ea typeface="Calibri"/>
                <a:cs typeface="Calibri"/>
                <a:sym typeface="Calibri"/>
              </a:rPr>
              <a:t>Participants Responsibilities (AUP)</a:t>
            </a:r>
          </a:p>
          <a:p>
            <a:pPr marL="0" lvl="0" indent="0" algn="l" rtl="0">
              <a:spcBef>
                <a:spcPts val="0"/>
              </a:spcBef>
              <a:spcAft>
                <a:spcPts val="0"/>
              </a:spcAft>
              <a:buNone/>
            </a:pPr>
            <a:endParaRPr dirty="0"/>
          </a:p>
        </p:txBody>
      </p:sp>
      <p:sp>
        <p:nvSpPr>
          <p:cNvPr id="372" name="Google Shape;37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906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1e9a7e912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11e9a7e912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146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678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406400" algn="l" rtl="0">
              <a:spcBef>
                <a:spcPts val="0"/>
              </a:spcBef>
              <a:spcAft>
                <a:spcPts val="0"/>
              </a:spcAft>
              <a:buSzPts val="2800"/>
              <a:buFont typeface="Calibri"/>
              <a:buChar char="●"/>
            </a:pPr>
            <a:r>
              <a:rPr lang="en-GB" sz="1200" dirty="0">
                <a:latin typeface="Calibri"/>
                <a:ea typeface="Calibri"/>
                <a:cs typeface="Calibri"/>
                <a:sym typeface="Calibri"/>
              </a:rPr>
              <a:t>These guidelines describe the minimum requirements and recommendations for the secure operation of attribute authorities and similar services that make statements about an entity based on well-defined attributes. </a:t>
            </a:r>
          </a:p>
          <a:p>
            <a:pPr marL="457200" lvl="0" indent="-406400" algn="l" rtl="0">
              <a:spcBef>
                <a:spcPts val="0"/>
              </a:spcBef>
              <a:spcAft>
                <a:spcPts val="0"/>
              </a:spcAft>
              <a:buSzPts val="2800"/>
              <a:buFont typeface="Calibri"/>
              <a:buChar char="●"/>
            </a:pPr>
            <a:r>
              <a:rPr lang="en-GB" sz="1200" dirty="0">
                <a:latin typeface="Calibri"/>
                <a:ea typeface="Calibri"/>
                <a:cs typeface="Calibri"/>
                <a:sym typeface="Calibri"/>
              </a:rPr>
              <a:t>These guidelines may help to establish trust between communities, operators of attribute authorities and issuers, and Relying Parties, infrastructures, and Service Providers</a:t>
            </a:r>
          </a:p>
          <a:p>
            <a:pPr marL="0" lvl="0" indent="0" algn="l" rtl="0">
              <a:spcBef>
                <a:spcPts val="0"/>
              </a:spcBef>
              <a:spcAft>
                <a:spcPts val="0"/>
              </a:spcAft>
              <a:buNone/>
            </a:pPr>
            <a:endParaRPr dirty="0"/>
          </a:p>
        </p:txBody>
      </p:sp>
      <p:sp>
        <p:nvSpPr>
          <p:cNvPr id="481" name="Google Shape;48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809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76" name="Google Shape;17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1803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1e9a7e912a_0_1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11e9a7e912a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806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1941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1" dirty="0">
                <a:solidFill>
                  <a:schemeClr val="dk1"/>
                </a:solidFill>
                <a:latin typeface="Calibri"/>
                <a:ea typeface="Calibri"/>
                <a:cs typeface="Calibri"/>
                <a:sym typeface="Calibri"/>
              </a:rPr>
              <a:t>Development of AARC PDK by WISE SCI-WG</a:t>
            </a:r>
            <a:endParaRPr lang="en-GB" dirty="0"/>
          </a:p>
          <a:p>
            <a:pPr marL="285750" marR="0" lvl="0" indent="-285750" algn="l" rtl="0">
              <a:spcBef>
                <a:spcPts val="0"/>
              </a:spcBef>
              <a:spcAft>
                <a:spcPts val="0"/>
              </a:spcAft>
              <a:buClr>
                <a:schemeClr val="dk1"/>
              </a:buClr>
              <a:buSzPts val="2800"/>
              <a:buFont typeface="Arial"/>
              <a:buChar char="•"/>
            </a:pPr>
            <a:r>
              <a:rPr lang="en-GB" sz="1200" dirty="0">
                <a:solidFill>
                  <a:schemeClr val="dk1"/>
                </a:solidFill>
                <a:latin typeface="Calibri"/>
                <a:ea typeface="Calibri"/>
                <a:cs typeface="Calibri"/>
                <a:sym typeface="Calibri"/>
              </a:rPr>
              <a:t>Involve the widest experience from many Infrastructures and policy groups </a:t>
            </a:r>
            <a:endParaRPr lang="en-GB" dirty="0"/>
          </a:p>
          <a:p>
            <a:pPr marL="285750" marR="0" lvl="0" indent="-285750" algn="l" rtl="0">
              <a:spcBef>
                <a:spcPts val="0"/>
              </a:spcBef>
              <a:spcAft>
                <a:spcPts val="0"/>
              </a:spcAft>
              <a:buClr>
                <a:schemeClr val="dk1"/>
              </a:buClr>
              <a:buSzPts val="2800"/>
              <a:buFont typeface="Arial"/>
              <a:buChar char="•"/>
            </a:pPr>
            <a:r>
              <a:rPr lang="en-GB" sz="1200" dirty="0">
                <a:solidFill>
                  <a:schemeClr val="dk1"/>
                </a:solidFill>
                <a:latin typeface="Calibri"/>
                <a:ea typeface="Calibri"/>
                <a:cs typeface="Calibri"/>
                <a:sym typeface="Calibri"/>
              </a:rPr>
              <a:t>Policy templates are useful to new Infrastructures and help build trust and interoperability (compliant with SCI Trust Framework)</a:t>
            </a:r>
            <a:endParaRPr lang="en-GB" dirty="0"/>
          </a:p>
          <a:p>
            <a:pPr marL="285750" marR="0" lvl="0" indent="-285750" algn="l" rtl="0">
              <a:spcBef>
                <a:spcPts val="0"/>
              </a:spcBef>
              <a:spcAft>
                <a:spcPts val="0"/>
              </a:spcAft>
              <a:buClr>
                <a:schemeClr val="dk1"/>
              </a:buClr>
              <a:buSzPts val="2800"/>
              <a:buFont typeface="Arial"/>
              <a:buChar char="•"/>
            </a:pPr>
            <a:r>
              <a:rPr lang="en-GB" sz="1200" dirty="0">
                <a:solidFill>
                  <a:schemeClr val="dk1"/>
                </a:solidFill>
                <a:latin typeface="Calibri"/>
                <a:ea typeface="Calibri"/>
                <a:cs typeface="Calibri"/>
                <a:sym typeface="Calibri"/>
              </a:rPr>
              <a:t>WISE SCI will collect feedback from Infrastructures</a:t>
            </a:r>
            <a:endParaRPr lang="en-GB" dirty="0"/>
          </a:p>
          <a:p>
            <a:pPr marL="285750" marR="0" lvl="0" indent="-285750" algn="l" rtl="0">
              <a:spcBef>
                <a:spcPts val="0"/>
              </a:spcBef>
              <a:spcAft>
                <a:spcPts val="0"/>
              </a:spcAft>
              <a:buClr>
                <a:schemeClr val="dk1"/>
              </a:buClr>
              <a:buSzPts val="2800"/>
              <a:buFont typeface="Arial"/>
              <a:buChar char="•"/>
            </a:pPr>
            <a:r>
              <a:rPr lang="en-GB" sz="1200" dirty="0">
                <a:solidFill>
                  <a:schemeClr val="dk1"/>
                </a:solidFill>
                <a:latin typeface="Calibri"/>
                <a:ea typeface="Calibri"/>
                <a:cs typeface="Calibri"/>
                <a:sym typeface="Calibri"/>
              </a:rPr>
              <a:t>And use this if/when a new version of a template is required</a:t>
            </a:r>
          </a:p>
          <a:p>
            <a:pPr marL="0" lvl="0" indent="0" algn="l" rtl="0">
              <a:spcBef>
                <a:spcPts val="0"/>
              </a:spcBef>
              <a:spcAft>
                <a:spcPts val="0"/>
              </a:spcAft>
              <a:buNone/>
            </a:pPr>
            <a:endParaRPr dirty="0"/>
          </a:p>
        </p:txBody>
      </p:sp>
      <p:sp>
        <p:nvSpPr>
          <p:cNvPr id="435" name="Google Shape;4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497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5174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1" name="Google Shape;51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84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 name="Google Shape;72;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3"/>
          <p:cNvSpPr>
            <a:spLocks noGrp="1"/>
          </p:cNvSpPr>
          <p:nvPr>
            <p:ph type="pic" idx="2"/>
          </p:nvPr>
        </p:nvSpPr>
        <p:spPr>
          <a:xfrm>
            <a:off x="5183188" y="987425"/>
            <a:ext cx="6172200" cy="4873625"/>
          </a:xfrm>
          <a:prstGeom prst="rect">
            <a:avLst/>
          </a:prstGeom>
          <a:noFill/>
          <a:ln>
            <a:noFill/>
          </a:ln>
        </p:spPr>
      </p:sp>
      <p:sp>
        <p:nvSpPr>
          <p:cNvPr id="79" name="Google Shape;79;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Footer">
  <p:cSld name="Blank Footer">
    <p:spTree>
      <p:nvGrpSpPr>
        <p:cNvPr id="1" name="Shape 105"/>
        <p:cNvGrpSpPr/>
        <p:nvPr/>
      </p:nvGrpSpPr>
      <p:grpSpPr>
        <a:xfrm>
          <a:off x="0" y="0"/>
          <a:ext cx="0" cy="0"/>
          <a:chOff x="0" y="0"/>
          <a:chExt cx="0" cy="0"/>
        </a:xfrm>
      </p:grpSpPr>
      <p:pic>
        <p:nvPicPr>
          <p:cNvPr id="106" name="Google Shape;106;p35"/>
          <p:cNvPicPr preferRelativeResize="0"/>
          <p:nvPr/>
        </p:nvPicPr>
        <p:blipFill rotWithShape="1">
          <a:blip r:embed="rId2">
            <a:alphaModFix/>
          </a:blip>
          <a:srcRect/>
          <a:stretch/>
        </p:blipFill>
        <p:spPr>
          <a:xfrm>
            <a:off x="-14732" y="0"/>
            <a:ext cx="12206732" cy="1339911"/>
          </a:xfrm>
          <a:prstGeom prst="rect">
            <a:avLst/>
          </a:prstGeom>
          <a:noFill/>
          <a:ln>
            <a:noFill/>
          </a:ln>
        </p:spPr>
      </p:pic>
      <p:sp>
        <p:nvSpPr>
          <p:cNvPr id="107" name="Google Shape;107;p35"/>
          <p:cNvSpPr txBox="1">
            <a:spLocks noGrp="1"/>
          </p:cNvSpPr>
          <p:nvPr>
            <p:ph type="body" idx="1"/>
          </p:nvPr>
        </p:nvSpPr>
        <p:spPr>
          <a:xfrm>
            <a:off x="455022" y="1502908"/>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8" name="Google Shape;10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C000"/>
              </a:buClr>
              <a:buSzPts val="4400"/>
              <a:buFont typeface="Calibri"/>
              <a:buNone/>
              <a:defRPr>
                <a:solidFill>
                  <a:srgbClr val="FFC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10" name="Google Shape;110;p35"/>
          <p:cNvPicPr preferRelativeResize="0"/>
          <p:nvPr/>
        </p:nvPicPr>
        <p:blipFill rotWithShape="1">
          <a:blip r:embed="rId3">
            <a:alphaModFix/>
          </a:blip>
          <a:srcRect/>
          <a:stretch/>
        </p:blipFill>
        <p:spPr>
          <a:xfrm>
            <a:off x="10235117" y="220263"/>
            <a:ext cx="1531586" cy="664593"/>
          </a:xfrm>
          <a:prstGeom prst="rect">
            <a:avLst/>
          </a:prstGeom>
          <a:noFill/>
          <a:ln>
            <a:noFill/>
          </a:ln>
        </p:spPr>
      </p:pic>
      <p:sp>
        <p:nvSpPr>
          <p:cNvPr id="111" name="Google Shape;111;p35"/>
          <p:cNvSpPr txBox="1"/>
          <p:nvPr/>
        </p:nvSpPr>
        <p:spPr>
          <a:xfrm>
            <a:off x="457199" y="6523901"/>
            <a:ext cx="27104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Calibri"/>
                <a:ea typeface="Calibri"/>
                <a:cs typeface="Calibri"/>
                <a:sym typeface="Calibri"/>
              </a:rPr>
              <a:t>GN4-3 / GN4-3N Symposium 2020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Footer">
  <p:cSld name="Blank Footer">
    <p:spTree>
      <p:nvGrpSpPr>
        <p:cNvPr id="1" name="Shape 25"/>
        <p:cNvGrpSpPr/>
        <p:nvPr/>
      </p:nvGrpSpPr>
      <p:grpSpPr>
        <a:xfrm>
          <a:off x="0" y="0"/>
          <a:ext cx="0" cy="0"/>
          <a:chOff x="0" y="0"/>
          <a:chExt cx="0" cy="0"/>
        </a:xfrm>
      </p:grpSpPr>
      <p:pic>
        <p:nvPicPr>
          <p:cNvPr id="26" name="Google Shape;26;p32"/>
          <p:cNvPicPr preferRelativeResize="0"/>
          <p:nvPr/>
        </p:nvPicPr>
        <p:blipFill rotWithShape="1">
          <a:blip r:embed="rId2">
            <a:alphaModFix/>
          </a:blip>
          <a:srcRect/>
          <a:stretch/>
        </p:blipFill>
        <p:spPr>
          <a:xfrm>
            <a:off x="-14732" y="0"/>
            <a:ext cx="12206732" cy="1339911"/>
          </a:xfrm>
          <a:prstGeom prst="rect">
            <a:avLst/>
          </a:prstGeom>
          <a:noFill/>
          <a:ln>
            <a:noFill/>
          </a:ln>
        </p:spPr>
      </p:pic>
      <p:sp>
        <p:nvSpPr>
          <p:cNvPr id="27" name="Google Shape;27;p32"/>
          <p:cNvSpPr txBox="1">
            <a:spLocks noGrp="1"/>
          </p:cNvSpPr>
          <p:nvPr>
            <p:ph type="body" idx="1"/>
          </p:nvPr>
        </p:nvSpPr>
        <p:spPr>
          <a:xfrm>
            <a:off x="455022" y="1502908"/>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C000"/>
              </a:buClr>
              <a:buSzPts val="4400"/>
              <a:buFont typeface="Calibri"/>
              <a:buNone/>
              <a:defRPr>
                <a:solidFill>
                  <a:srgbClr val="FFC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0" name="Google Shape;30;p32"/>
          <p:cNvPicPr preferRelativeResize="0"/>
          <p:nvPr/>
        </p:nvPicPr>
        <p:blipFill rotWithShape="1">
          <a:blip r:embed="rId3">
            <a:alphaModFix/>
          </a:blip>
          <a:srcRect/>
          <a:stretch/>
        </p:blipFill>
        <p:spPr>
          <a:xfrm>
            <a:off x="10235117" y="220263"/>
            <a:ext cx="1531586" cy="664593"/>
          </a:xfrm>
          <a:prstGeom prst="rect">
            <a:avLst/>
          </a:prstGeom>
          <a:noFill/>
          <a:ln>
            <a:noFill/>
          </a:ln>
        </p:spPr>
      </p:pic>
      <p:sp>
        <p:nvSpPr>
          <p:cNvPr id="31" name="Google Shape;31;p32"/>
          <p:cNvSpPr txBox="1"/>
          <p:nvPr/>
        </p:nvSpPr>
        <p:spPr>
          <a:xfrm>
            <a:off x="457199" y="6523901"/>
            <a:ext cx="27104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0" u="none" strike="noStrike" cap="none">
                <a:solidFill>
                  <a:schemeClr val="lt1"/>
                </a:solidFill>
                <a:latin typeface="Calibri"/>
                <a:ea typeface="Calibri"/>
                <a:cs typeface="Calibri"/>
                <a:sym typeface="Calibri"/>
              </a:rPr>
              <a:t>GN4-3 / GN4-3N Symposium 2020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amp;A">
  <p:cSld name="Q&amp;A">
    <p:spTree>
      <p:nvGrpSpPr>
        <p:cNvPr id="1" name="Shape 32"/>
        <p:cNvGrpSpPr/>
        <p:nvPr/>
      </p:nvGrpSpPr>
      <p:grpSpPr>
        <a:xfrm>
          <a:off x="0" y="0"/>
          <a:ext cx="0" cy="0"/>
          <a:chOff x="0" y="0"/>
          <a:chExt cx="0" cy="0"/>
        </a:xfrm>
      </p:grpSpPr>
      <p:sp>
        <p:nvSpPr>
          <p:cNvPr id="33" name="Google Shape;33;p36"/>
          <p:cNvSpPr txBox="1"/>
          <p:nvPr/>
        </p:nvSpPr>
        <p:spPr>
          <a:xfrm>
            <a:off x="8229601" y="2547258"/>
            <a:ext cx="2373086" cy="152325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4361"/>
              </a:buClr>
              <a:buSzPts val="2100"/>
              <a:buFont typeface="Calibri"/>
              <a:buNone/>
            </a:pPr>
            <a:endParaRPr sz="2100" b="0">
              <a:solidFill>
                <a:schemeClr val="lt1"/>
              </a:solidFill>
              <a:latin typeface="Calibri"/>
              <a:ea typeface="Calibri"/>
              <a:cs typeface="Calibri"/>
              <a:sym typeface="Calibri"/>
            </a:endParaRPr>
          </a:p>
        </p:txBody>
      </p:sp>
      <p:sp>
        <p:nvSpPr>
          <p:cNvPr id="34" name="Google Shape;34;p36"/>
          <p:cNvSpPr txBox="1"/>
          <p:nvPr/>
        </p:nvSpPr>
        <p:spPr>
          <a:xfrm>
            <a:off x="457199" y="6523901"/>
            <a:ext cx="27104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Calibri"/>
                <a:ea typeface="Calibri"/>
                <a:cs typeface="Calibri"/>
                <a:sym typeface="Calibri"/>
              </a:rPr>
              <a:t>GN4-3 / GN4-3N Symposium 2020 </a:t>
            </a:r>
            <a:endParaRPr/>
          </a:p>
        </p:txBody>
      </p:sp>
      <p:pic>
        <p:nvPicPr>
          <p:cNvPr id="35" name="Google Shape;35;p36"/>
          <p:cNvPicPr preferRelativeResize="0"/>
          <p:nvPr/>
        </p:nvPicPr>
        <p:blipFill rotWithShape="1">
          <a:blip r:embed="rId2">
            <a:alphaModFix/>
          </a:blip>
          <a:srcRect/>
          <a:stretch/>
        </p:blipFill>
        <p:spPr>
          <a:xfrm>
            <a:off x="-12706" y="0"/>
            <a:ext cx="12204706" cy="691605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
        <p:cNvGrpSpPr/>
        <p:nvPr/>
      </p:nvGrpSpPr>
      <p:grpSpPr>
        <a:xfrm>
          <a:off x="0" y="0"/>
          <a:ext cx="0" cy="0"/>
          <a:chOff x="0" y="0"/>
          <a:chExt cx="0" cy="0"/>
        </a:xfrm>
      </p:grpSpPr>
      <p:sp>
        <p:nvSpPr>
          <p:cNvPr id="96" name="Google Shape;9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8" name="Google Shape;9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9" name="Google Shape;9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0" name="Google Shape;10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gif"/><Relationship Id="rId10" Type="http://schemas.openxmlformats.org/officeDocument/2006/relationships/hyperlink" Target="https://aarc-project.eu/architecture/" TargetMode="External"/><Relationship Id="rId4" Type="http://schemas.openxmlformats.org/officeDocument/2006/relationships/image" Target="../media/image25.png"/><Relationship Id="rId9" Type="http://schemas.openxmlformats.org/officeDocument/2006/relationships/hyperlink" Target="https://edu.nl/h3dm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refeds.org/profile/mfa"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refeds.org/profile/sfa" TargetMode="External"/><Relationship Id="rId5" Type="http://schemas.openxmlformats.org/officeDocument/2006/relationships/hyperlink" Target="https://refeds.org/assurance" TargetMode="Externa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doi.org/10.22323/1.378.0029" TargetMode="External"/><Relationship Id="rId5" Type="http://schemas.openxmlformats.org/officeDocument/2006/relationships/image" Target="../media/image28.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hyperlink" Target="https://refeds.org/wp-content/uploads/2016/02/Why_Sirtfi.pdf" TargetMode="External"/><Relationship Id="rId3" Type="http://schemas.openxmlformats.org/officeDocument/2006/relationships/image" Target="../media/image38.jp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28.jp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eugridpma.org/guidelines/aaops/" TargetMode="External"/><Relationship Id="rId5" Type="http://schemas.openxmlformats.org/officeDocument/2006/relationships/image" Target="../media/image26.gi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25.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jp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46.pn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hyperlink" Target="mailto:policy@aarc-community.org" TargetMode="External"/><Relationship Id="rId13" Type="http://schemas.openxmlformats.org/officeDocument/2006/relationships/image" Target="../media/image26.gif"/><Relationship Id="rId3" Type="http://schemas.openxmlformats.org/officeDocument/2006/relationships/hyperlink" Target="https://fim4r.org/" TargetMode="External"/><Relationship Id="rId7" Type="http://schemas.openxmlformats.org/officeDocument/2006/relationships/hyperlink" Target="https://aarc-community.org/" TargetMode="External"/><Relationship Id="rId12"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hyperlink" Target="https://www.igtf.net/" TargetMode="External"/><Relationship Id="rId11" Type="http://schemas.openxmlformats.org/officeDocument/2006/relationships/image" Target="../media/image24.jpg"/><Relationship Id="rId5" Type="http://schemas.openxmlformats.org/officeDocument/2006/relationships/hyperlink" Target="https://wise-community.org/" TargetMode="External"/><Relationship Id="rId10" Type="http://schemas.openxmlformats.org/officeDocument/2006/relationships/image" Target="../media/image28.jpg"/><Relationship Id="rId4" Type="http://schemas.openxmlformats.org/officeDocument/2006/relationships/hyperlink" Target="https://refeds.org/" TargetMode="External"/><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4.jp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
          <p:cNvPicPr preferRelativeResize="0"/>
          <p:nvPr/>
        </p:nvPicPr>
        <p:blipFill rotWithShape="1">
          <a:blip r:embed="rId3">
            <a:alphaModFix/>
          </a:blip>
          <a:srcRect/>
          <a:stretch/>
        </p:blipFill>
        <p:spPr>
          <a:xfrm>
            <a:off x="-12706" y="0"/>
            <a:ext cx="12204706" cy="6916057"/>
          </a:xfrm>
          <a:prstGeom prst="rect">
            <a:avLst/>
          </a:prstGeom>
          <a:noFill/>
          <a:ln>
            <a:noFill/>
          </a:ln>
        </p:spPr>
      </p:pic>
      <p:sp>
        <p:nvSpPr>
          <p:cNvPr id="118" name="Google Shape;118;p1"/>
          <p:cNvSpPr txBox="1"/>
          <p:nvPr/>
        </p:nvSpPr>
        <p:spPr>
          <a:xfrm>
            <a:off x="840187" y="1218190"/>
            <a:ext cx="8721255" cy="1039776"/>
          </a:xfrm>
          <a:prstGeom prst="rect">
            <a:avLst/>
          </a:prstGeom>
          <a:noFill/>
          <a:ln>
            <a:noFill/>
          </a:ln>
        </p:spPr>
        <p:txBody>
          <a:bodyPr spcFirstLastPara="1" wrap="square" lIns="91425" tIns="45700" rIns="91425" bIns="45700" anchor="t" anchorCtr="0">
            <a:noAutofit/>
          </a:bodyPr>
          <a:lstStyle/>
          <a:p>
            <a:pPr lvl="0"/>
            <a:r>
              <a:rPr lang="en-GB" sz="3200" b="1" dirty="0">
                <a:solidFill>
                  <a:schemeClr val="accent4"/>
                </a:solidFill>
                <a:latin typeface="Calibri"/>
                <a:ea typeface="Calibri"/>
                <a:cs typeface="Calibri"/>
                <a:sym typeface="Calibri"/>
              </a:rPr>
              <a:t>Enabling Communities</a:t>
            </a:r>
            <a:br>
              <a:rPr lang="en-GB" sz="3200" b="1" dirty="0">
                <a:solidFill>
                  <a:schemeClr val="accent4"/>
                </a:solidFill>
                <a:latin typeface="Calibri"/>
                <a:ea typeface="Calibri"/>
                <a:cs typeface="Calibri"/>
                <a:sym typeface="Calibri"/>
              </a:rPr>
            </a:br>
            <a:r>
              <a:rPr lang="en-GB" sz="3200" b="1" dirty="0">
                <a:solidFill>
                  <a:schemeClr val="accent4"/>
                </a:solidFill>
                <a:latin typeface="Calibri"/>
                <a:ea typeface="Calibri"/>
                <a:cs typeface="Calibri"/>
                <a:sym typeface="Calibri"/>
              </a:rPr>
              <a:t>Building trust for research and collaboration.</a:t>
            </a:r>
            <a:endParaRPr sz="3200" b="1" i="0" u="none" strike="noStrike" cap="none" dirty="0">
              <a:solidFill>
                <a:schemeClr val="accent4"/>
              </a:solidFill>
              <a:latin typeface="Calibri"/>
              <a:ea typeface="Calibri"/>
              <a:cs typeface="Calibri"/>
              <a:sym typeface="Calibri"/>
            </a:endParaRPr>
          </a:p>
        </p:txBody>
      </p:sp>
      <p:sp>
        <p:nvSpPr>
          <p:cNvPr id="119" name="Google Shape;119;p1"/>
          <p:cNvSpPr txBox="1"/>
          <p:nvPr/>
        </p:nvSpPr>
        <p:spPr>
          <a:xfrm>
            <a:off x="848735" y="2446581"/>
            <a:ext cx="4796691" cy="12565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i="0" u="none" strike="noStrike" cap="none" dirty="0">
                <a:solidFill>
                  <a:schemeClr val="lt1"/>
                </a:solidFill>
                <a:latin typeface="Calibri"/>
                <a:ea typeface="Calibri"/>
                <a:cs typeface="Calibri"/>
                <a:sym typeface="Calibri"/>
              </a:rPr>
              <a:t>Maarten </a:t>
            </a:r>
            <a:r>
              <a:rPr lang="en-GB" sz="2400" b="1" i="0" u="none" strike="noStrike" cap="none" dirty="0" err="1">
                <a:solidFill>
                  <a:schemeClr val="lt1"/>
                </a:solidFill>
                <a:latin typeface="Calibri"/>
                <a:ea typeface="Calibri"/>
                <a:cs typeface="Calibri"/>
                <a:sym typeface="Calibri"/>
              </a:rPr>
              <a:t>Kremers</a:t>
            </a:r>
            <a:r>
              <a:rPr lang="en-GB" sz="2400" b="1" i="0" u="none" strike="noStrike" cap="none" dirty="0">
                <a:solidFill>
                  <a:schemeClr val="lt1"/>
                </a:solidFill>
                <a:latin typeface="Calibri"/>
                <a:ea typeface="Calibri"/>
                <a:cs typeface="Calibri"/>
                <a:sym typeface="Calibri"/>
              </a:rPr>
              <a:t>, SURF</a:t>
            </a:r>
          </a:p>
          <a:p>
            <a:pPr marL="0" marR="0" lvl="0" indent="0" algn="l"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20" name="Google Shape;120;p1"/>
          <p:cNvSpPr txBox="1"/>
          <p:nvPr/>
        </p:nvSpPr>
        <p:spPr>
          <a:xfrm>
            <a:off x="829676" y="3527186"/>
            <a:ext cx="8721254" cy="1039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ISGC 2023</a:t>
            </a:r>
          </a:p>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23</a:t>
            </a:r>
            <a:r>
              <a:rPr lang="en-US" sz="1800" b="0" i="0" u="none" strike="noStrike" cap="none" baseline="30000" dirty="0">
                <a:solidFill>
                  <a:schemeClr val="lt1"/>
                </a:solidFill>
                <a:latin typeface="Calibri"/>
                <a:ea typeface="Calibri"/>
                <a:cs typeface="Calibri"/>
                <a:sym typeface="Calibri"/>
              </a:rPr>
              <a:t>rd</a:t>
            </a:r>
            <a:r>
              <a:rPr lang="en-US" sz="1800" b="0" i="0" u="none" strike="noStrike" cap="none" dirty="0">
                <a:solidFill>
                  <a:schemeClr val="lt1"/>
                </a:solidFill>
                <a:latin typeface="Calibri"/>
                <a:ea typeface="Calibri"/>
                <a:cs typeface="Calibri"/>
                <a:sym typeface="Calibri"/>
              </a:rPr>
              <a:t> March 2023</a:t>
            </a:r>
          </a:p>
          <a:p>
            <a:pPr lvl="0"/>
            <a:r>
              <a:rPr lang="en-US" sz="1800" dirty="0">
                <a:solidFill>
                  <a:schemeClr val="lt1"/>
                </a:solidFill>
                <a:latin typeface="Calibri"/>
                <a:cs typeface="Calibri"/>
                <a:sym typeface="Calibri"/>
              </a:rPr>
              <a:t>Taipei</a:t>
            </a:r>
            <a:endParaRPr lang="en-US" sz="1800" b="0" i="0" u="none" strike="noStrike" cap="none" dirty="0">
              <a:solidFill>
                <a:schemeClr val="lt1"/>
              </a:solidFill>
              <a:latin typeface="Calibri"/>
              <a:ea typeface="Calibri"/>
              <a:cs typeface="Calibri"/>
              <a:sym typeface="Calibri"/>
            </a:endParaRPr>
          </a:p>
        </p:txBody>
      </p:sp>
      <p:pic>
        <p:nvPicPr>
          <p:cNvPr id="121" name="Google Shape;121;p1"/>
          <p:cNvPicPr preferRelativeResize="0"/>
          <p:nvPr/>
        </p:nvPicPr>
        <p:blipFill rotWithShape="1">
          <a:blip r:embed="rId4">
            <a:alphaModFix/>
          </a:blip>
          <a:srcRect/>
          <a:stretch/>
        </p:blipFill>
        <p:spPr>
          <a:xfrm>
            <a:off x="9856028" y="409108"/>
            <a:ext cx="1669177" cy="7242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2"/>
          <p:cNvPicPr preferRelativeResize="0"/>
          <p:nvPr/>
        </p:nvPicPr>
        <p:blipFill rotWithShape="1">
          <a:blip r:embed="rId3">
            <a:alphaModFix/>
          </a:blip>
          <a:srcRect/>
          <a:stretch/>
        </p:blipFill>
        <p:spPr>
          <a:xfrm>
            <a:off x="2516332" y="4895800"/>
            <a:ext cx="1821689" cy="1566652"/>
          </a:xfrm>
          <a:prstGeom prst="rect">
            <a:avLst/>
          </a:prstGeom>
          <a:noFill/>
          <a:ln>
            <a:noFill/>
          </a:ln>
        </p:spPr>
      </p:pic>
      <p:sp>
        <p:nvSpPr>
          <p:cNvPr id="302" name="Google Shape;30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303" name="Google Shape;303;p12"/>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04" name="Google Shape;304;p12"/>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305" name="Google Shape;305;p12"/>
          <p:cNvPicPr preferRelativeResize="0"/>
          <p:nvPr/>
        </p:nvPicPr>
        <p:blipFill rotWithShape="1">
          <a:blip r:embed="rId5">
            <a:alphaModFix/>
          </a:blip>
          <a:srcRect/>
          <a:stretch/>
        </p:blipFill>
        <p:spPr>
          <a:xfrm>
            <a:off x="8000465" y="5366802"/>
            <a:ext cx="1673164" cy="624648"/>
          </a:xfrm>
          <a:prstGeom prst="rect">
            <a:avLst/>
          </a:prstGeom>
          <a:noFill/>
          <a:ln>
            <a:noFill/>
          </a:ln>
        </p:spPr>
      </p:pic>
      <p:pic>
        <p:nvPicPr>
          <p:cNvPr id="306" name="Google Shape;306;p12"/>
          <p:cNvPicPr preferRelativeResize="0"/>
          <p:nvPr/>
        </p:nvPicPr>
        <p:blipFill rotWithShape="1">
          <a:blip r:embed="rId6">
            <a:alphaModFix/>
          </a:blip>
          <a:srcRect/>
          <a:stretch/>
        </p:blipFill>
        <p:spPr>
          <a:xfrm>
            <a:off x="4621828" y="5252502"/>
            <a:ext cx="3094830" cy="853248"/>
          </a:xfrm>
          <a:prstGeom prst="rect">
            <a:avLst/>
          </a:prstGeom>
          <a:noFill/>
          <a:ln>
            <a:noFill/>
          </a:ln>
        </p:spPr>
      </p:pic>
      <p:pic>
        <p:nvPicPr>
          <p:cNvPr id="307" name="Google Shape;307;p12"/>
          <p:cNvPicPr preferRelativeResize="0"/>
          <p:nvPr/>
        </p:nvPicPr>
        <p:blipFill rotWithShape="1">
          <a:blip r:embed="rId7">
            <a:alphaModFix/>
          </a:blip>
          <a:srcRect/>
          <a:stretch/>
        </p:blipFill>
        <p:spPr>
          <a:xfrm>
            <a:off x="454525" y="5367976"/>
            <a:ext cx="1778000" cy="622300"/>
          </a:xfrm>
          <a:prstGeom prst="rect">
            <a:avLst/>
          </a:prstGeom>
          <a:noFill/>
          <a:ln>
            <a:noFill/>
          </a:ln>
        </p:spPr>
      </p:pic>
      <p:pic>
        <p:nvPicPr>
          <p:cNvPr id="308" name="Google Shape;308;p12"/>
          <p:cNvPicPr preferRelativeResize="0"/>
          <p:nvPr/>
        </p:nvPicPr>
        <p:blipFill rotWithShape="1">
          <a:blip r:embed="rId8">
            <a:alphaModFix/>
          </a:blip>
          <a:srcRect/>
          <a:stretch/>
        </p:blipFill>
        <p:spPr>
          <a:xfrm>
            <a:off x="767702" y="1507144"/>
            <a:ext cx="6380028" cy="3627566"/>
          </a:xfrm>
          <a:prstGeom prst="rect">
            <a:avLst/>
          </a:prstGeom>
          <a:solidFill>
            <a:schemeClr val="lt1"/>
          </a:solidFill>
          <a:ln w="12700" cap="flat" cmpd="sng">
            <a:solidFill>
              <a:schemeClr val="dk1"/>
            </a:solidFill>
            <a:prstDash val="solid"/>
            <a:miter lim="800000"/>
            <a:headEnd type="none" w="sm" len="sm"/>
            <a:tailEnd type="none" w="sm" len="sm"/>
          </a:ln>
        </p:spPr>
      </p:pic>
      <p:sp>
        <p:nvSpPr>
          <p:cNvPr id="309" name="Google Shape;309;p12"/>
          <p:cNvSpPr/>
          <p:nvPr/>
        </p:nvSpPr>
        <p:spPr>
          <a:xfrm rot="1233702">
            <a:off x="8720609" y="4116818"/>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u="sng">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https://edu.nl/h3dm4</a:t>
            </a:r>
            <a:endParaRPr sz="1800">
              <a:solidFill>
                <a:schemeClr val="lt1"/>
              </a:solidFill>
              <a:latin typeface="Calibri"/>
              <a:ea typeface="Calibri"/>
              <a:cs typeface="Calibri"/>
              <a:sym typeface="Calibri"/>
            </a:endParaRPr>
          </a:p>
        </p:txBody>
      </p:sp>
      <p:sp>
        <p:nvSpPr>
          <p:cNvPr id="310" name="Google Shape;310;p12"/>
          <p:cNvSpPr/>
          <p:nvPr/>
        </p:nvSpPr>
        <p:spPr>
          <a:xfrm rot="1233702">
            <a:off x="8720609" y="1701712"/>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Linking Guidelines, BPA and PDK </a:t>
            </a:r>
            <a:endParaRPr/>
          </a:p>
        </p:txBody>
      </p:sp>
      <p:sp>
        <p:nvSpPr>
          <p:cNvPr id="311" name="Google Shape;311;p12"/>
          <p:cNvSpPr/>
          <p:nvPr/>
        </p:nvSpPr>
        <p:spPr>
          <a:xfrm rot="1233702">
            <a:off x="8720609" y="2883057"/>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u="sng">
                <a:solidFill>
                  <a:schemeClr val="lt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https://aarc-project.eu/architecture/</a:t>
            </a: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13"/>
          <p:cNvPicPr preferRelativeResize="0"/>
          <p:nvPr/>
        </p:nvPicPr>
        <p:blipFill rotWithShape="1">
          <a:blip r:embed="rId3">
            <a:alphaModFix/>
          </a:blip>
          <a:srcRect/>
          <a:stretch/>
        </p:blipFill>
        <p:spPr>
          <a:xfrm>
            <a:off x="8927136" y="3565525"/>
            <a:ext cx="3264864" cy="2613025"/>
          </a:xfrm>
          <a:prstGeom prst="rect">
            <a:avLst/>
          </a:prstGeom>
          <a:noFill/>
          <a:ln>
            <a:noFill/>
          </a:ln>
        </p:spPr>
      </p:pic>
      <p:sp>
        <p:nvSpPr>
          <p:cNvPr id="317" name="Google Shape;317;p13"/>
          <p:cNvSpPr txBox="1">
            <a:spLocks noGrp="1"/>
          </p:cNvSpPr>
          <p:nvPr>
            <p:ph type="body" idx="1"/>
          </p:nvPr>
        </p:nvSpPr>
        <p:spPr>
          <a:xfrm>
            <a:off x="566770" y="2102982"/>
            <a:ext cx="8360366" cy="3952130"/>
          </a:xfrm>
          <a:prstGeom prst="rect">
            <a:avLst/>
          </a:prstGeom>
          <a:solidFill>
            <a:srgbClr val="F7CAAC"/>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endParaRPr dirty="0">
              <a:solidFill>
                <a:schemeClr val="dk1"/>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2800"/>
              <a:buNone/>
            </a:pPr>
            <a:r>
              <a:rPr lang="en-GB" dirty="0">
                <a:solidFill>
                  <a:schemeClr val="dk1"/>
                </a:solidFill>
                <a:latin typeface="Calibri"/>
                <a:ea typeface="Calibri"/>
                <a:cs typeface="Calibri"/>
                <a:sym typeface="Calibri"/>
              </a:rPr>
              <a:t>The </a:t>
            </a:r>
            <a:r>
              <a:rPr lang="en-GB" b="1" dirty="0">
                <a:solidFill>
                  <a:schemeClr val="dk1"/>
                </a:solidFill>
                <a:latin typeface="Calibri"/>
                <a:ea typeface="Calibri"/>
                <a:cs typeface="Calibri"/>
                <a:sym typeface="Calibri"/>
              </a:rPr>
              <a:t>AARC Engagement Group for Infrastructures </a:t>
            </a:r>
            <a:r>
              <a:rPr lang="en-GB" dirty="0">
                <a:solidFill>
                  <a:schemeClr val="dk1"/>
                </a:solidFill>
                <a:latin typeface="Calibri"/>
                <a:ea typeface="Calibri"/>
                <a:cs typeface="Calibri"/>
                <a:sym typeface="Calibri"/>
              </a:rPr>
              <a:t>(AEGIS) brings together </a:t>
            </a:r>
            <a:r>
              <a:rPr lang="en-GB" dirty="0">
                <a:solidFill>
                  <a:srgbClr val="000000"/>
                </a:solidFill>
                <a:latin typeface="Calibri"/>
                <a:ea typeface="Calibri"/>
                <a:cs typeface="Calibri"/>
                <a:sym typeface="Calibri"/>
              </a:rPr>
              <a:t>global representatives from AAI operators in </a:t>
            </a:r>
            <a:r>
              <a:rPr lang="en-GB" b="1" dirty="0">
                <a:solidFill>
                  <a:srgbClr val="000000"/>
                </a:solidFill>
                <a:latin typeface="Calibri"/>
                <a:ea typeface="Calibri"/>
                <a:cs typeface="Calibri"/>
                <a:sym typeface="Calibri"/>
              </a:rPr>
              <a:t>research infrastructures and e-infrastructures</a:t>
            </a:r>
            <a:r>
              <a:rPr lang="en-GB" dirty="0">
                <a:solidFill>
                  <a:schemeClr val="dk1"/>
                </a:solidFill>
                <a:latin typeface="Calibri"/>
                <a:ea typeface="Calibri"/>
                <a:cs typeface="Calibri"/>
                <a:sym typeface="Calibri"/>
              </a:rPr>
              <a:t>, which are </a:t>
            </a:r>
            <a:r>
              <a:rPr lang="en-GB" b="1" dirty="0">
                <a:solidFill>
                  <a:schemeClr val="dk1"/>
                </a:solidFill>
                <a:latin typeface="Calibri"/>
                <a:ea typeface="Calibri"/>
                <a:cs typeface="Calibri"/>
                <a:sym typeface="Calibri"/>
              </a:rPr>
              <a:t>implementing</a:t>
            </a:r>
            <a:r>
              <a:rPr lang="en-GB" dirty="0">
                <a:solidFill>
                  <a:schemeClr val="dk1"/>
                </a:solidFill>
                <a:latin typeface="Calibri"/>
                <a:ea typeface="Calibri"/>
                <a:cs typeface="Calibri"/>
                <a:sym typeface="Calibri"/>
              </a:rPr>
              <a:t> </a:t>
            </a:r>
            <a:r>
              <a:rPr lang="en-GB" b="1" dirty="0">
                <a:solidFill>
                  <a:schemeClr val="dk1"/>
                </a:solidFill>
                <a:latin typeface="Calibri"/>
                <a:ea typeface="Calibri"/>
                <a:cs typeface="Calibri"/>
                <a:sym typeface="Calibri"/>
              </a:rPr>
              <a:t>authentication and authorisation</a:t>
            </a:r>
            <a:r>
              <a:rPr lang="en-GB" dirty="0">
                <a:solidFill>
                  <a:schemeClr val="dk1"/>
                </a:solidFill>
                <a:latin typeface="Calibri"/>
                <a:ea typeface="Calibri"/>
                <a:cs typeface="Calibri"/>
                <a:sym typeface="Calibri"/>
              </a:rPr>
              <a:t> services that support </a:t>
            </a:r>
            <a:r>
              <a:rPr lang="en-GB" b="1" dirty="0">
                <a:solidFill>
                  <a:schemeClr val="dk1"/>
                </a:solidFill>
                <a:latin typeface="Calibri"/>
                <a:ea typeface="Calibri"/>
                <a:cs typeface="Calibri"/>
                <a:sym typeface="Calibri"/>
              </a:rPr>
              <a:t>federated access,</a:t>
            </a:r>
            <a:r>
              <a:rPr lang="en-GB" dirty="0">
                <a:solidFill>
                  <a:schemeClr val="dk1"/>
                </a:solidFill>
                <a:latin typeface="Calibri"/>
                <a:ea typeface="Calibri"/>
                <a:cs typeface="Calibri"/>
                <a:sym typeface="Calibri"/>
              </a:rPr>
              <a:t> to discuss </a:t>
            </a:r>
            <a:r>
              <a:rPr lang="en-GB" b="1" dirty="0">
                <a:solidFill>
                  <a:schemeClr val="dk1"/>
                </a:solidFill>
                <a:latin typeface="Calibri"/>
                <a:ea typeface="Calibri"/>
                <a:cs typeface="Calibri"/>
                <a:sym typeface="Calibri"/>
              </a:rPr>
              <a:t>adoption of policy and technical best practices</a:t>
            </a:r>
            <a:r>
              <a:rPr lang="en-GB" dirty="0">
                <a:solidFill>
                  <a:schemeClr val="dk1"/>
                </a:solidFill>
                <a:latin typeface="Calibri"/>
                <a:ea typeface="Calibri"/>
                <a:cs typeface="Calibri"/>
                <a:sym typeface="Calibri"/>
              </a:rPr>
              <a:t> that facilitate interoperability across e-infrastructures ands </a:t>
            </a:r>
            <a:r>
              <a:rPr lang="en-GB" dirty="0"/>
              <a:t>research </a:t>
            </a:r>
            <a:r>
              <a:rPr lang="en-GB" dirty="0">
                <a:solidFill>
                  <a:schemeClr val="dk1"/>
                </a:solidFill>
                <a:latin typeface="Calibri"/>
                <a:ea typeface="Calibri"/>
                <a:cs typeface="Calibri"/>
                <a:sym typeface="Calibri"/>
              </a:rPr>
              <a:t>infrastructures. </a:t>
            </a:r>
            <a:endParaRPr dirty="0"/>
          </a:p>
        </p:txBody>
      </p:sp>
      <p:sp>
        <p:nvSpPr>
          <p:cNvPr id="318" name="Google Shape;3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319" name="Google Shape;319;p13"/>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AEGIS</a:t>
            </a:r>
            <a:endParaRPr/>
          </a:p>
        </p:txBody>
      </p:sp>
      <p:sp>
        <p:nvSpPr>
          <p:cNvPr id="320" name="Google Shape;320;p13"/>
          <p:cNvSpPr/>
          <p:nvPr/>
        </p:nvSpPr>
        <p:spPr>
          <a:xfrm rot="1233702">
            <a:off x="9522722" y="2442720"/>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Facilitated by EnCo</a:t>
            </a: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326" name="Google Shape;326;p14"/>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27" name="Google Shape;327;p14"/>
          <p:cNvPicPr preferRelativeResize="0"/>
          <p:nvPr/>
        </p:nvPicPr>
        <p:blipFill rotWithShape="1">
          <a:blip r:embed="rId3">
            <a:alphaModFix/>
          </a:blip>
          <a:srcRect/>
          <a:stretch/>
        </p:blipFill>
        <p:spPr>
          <a:xfrm>
            <a:off x="969851" y="2010267"/>
            <a:ext cx="2866826" cy="1003389"/>
          </a:xfrm>
          <a:prstGeom prst="rect">
            <a:avLst/>
          </a:prstGeom>
          <a:noFill/>
          <a:ln>
            <a:noFill/>
          </a:ln>
        </p:spPr>
      </p:pic>
      <p:sp>
        <p:nvSpPr>
          <p:cNvPr id="328" name="Google Shape;328;p14"/>
          <p:cNvSpPr/>
          <p:nvPr/>
        </p:nvSpPr>
        <p:spPr>
          <a:xfrm>
            <a:off x="969852" y="3670480"/>
            <a:ext cx="10312042" cy="2246769"/>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2800" dirty="0">
                <a:solidFill>
                  <a:schemeClr val="dk1"/>
                </a:solidFill>
                <a:latin typeface="Calibri"/>
                <a:ea typeface="Calibri"/>
                <a:cs typeface="Calibri"/>
                <a:sym typeface="Calibri"/>
              </a:rPr>
              <a:t>REFEDS (the Research and Education </a:t>
            </a:r>
            <a:r>
              <a:rPr lang="en-GB" sz="2800" dirty="0" err="1">
                <a:solidFill>
                  <a:schemeClr val="dk1"/>
                </a:solidFill>
                <a:latin typeface="Calibri"/>
                <a:ea typeface="Calibri"/>
                <a:cs typeface="Calibri"/>
                <a:sym typeface="Calibri"/>
              </a:rPr>
              <a:t>FEDerations</a:t>
            </a:r>
            <a:r>
              <a:rPr lang="en-GB" sz="2800" dirty="0">
                <a:solidFill>
                  <a:schemeClr val="dk1"/>
                </a:solidFill>
                <a:latin typeface="Calibri"/>
                <a:ea typeface="Calibri"/>
                <a:cs typeface="Calibri"/>
                <a:sym typeface="Calibri"/>
              </a:rPr>
              <a:t> group) is to be the voice that articulates the mutual needs of research and education identity federations worldwide.</a:t>
            </a:r>
            <a:endParaRPr dirty="0"/>
          </a:p>
          <a:p>
            <a:pPr marL="0" marR="0" lvl="0" indent="0" algn="l" rtl="0">
              <a:spcBef>
                <a:spcPts val="0"/>
              </a:spcBef>
              <a:spcAft>
                <a:spcPts val="0"/>
              </a:spcAft>
              <a:buNone/>
            </a:pPr>
            <a:endParaRPr sz="2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953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15"/>
          <p:cNvPicPr preferRelativeResize="0">
            <a:picLocks noGrp="1"/>
          </p:cNvPicPr>
          <p:nvPr>
            <p:ph type="body" idx="1"/>
          </p:nvPr>
        </p:nvPicPr>
        <p:blipFill rotWithShape="1">
          <a:blip r:embed="rId3">
            <a:alphaModFix/>
          </a:blip>
          <a:srcRect/>
          <a:stretch/>
        </p:blipFill>
        <p:spPr>
          <a:xfrm>
            <a:off x="2111208" y="1737518"/>
            <a:ext cx="7202233" cy="3382963"/>
          </a:xfrm>
          <a:prstGeom prst="rect">
            <a:avLst/>
          </a:prstGeom>
          <a:solidFill>
            <a:schemeClr val="lt1"/>
          </a:solidFill>
          <a:ln w="12700" cap="flat" cmpd="sng">
            <a:solidFill>
              <a:schemeClr val="dk1"/>
            </a:solidFill>
            <a:prstDash val="solid"/>
            <a:miter lim="800000"/>
            <a:headEnd type="none" w="sm" len="sm"/>
            <a:tailEnd type="none" w="sm" len="sm"/>
          </a:ln>
        </p:spPr>
      </p:pic>
      <p:sp>
        <p:nvSpPr>
          <p:cNvPr id="334" name="Google Shape;33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335" name="Google Shape;335;p15"/>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36" name="Google Shape;336;p15"/>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337" name="Google Shape;337;p15"/>
          <p:cNvPicPr preferRelativeResize="0"/>
          <p:nvPr/>
        </p:nvPicPr>
        <p:blipFill rotWithShape="1">
          <a:blip r:embed="rId5">
            <a:alphaModFix/>
          </a:blip>
          <a:srcRect/>
          <a:stretch/>
        </p:blipFill>
        <p:spPr>
          <a:xfrm>
            <a:off x="454525" y="5367976"/>
            <a:ext cx="1778000" cy="622300"/>
          </a:xfrm>
          <a:prstGeom prst="rect">
            <a:avLst/>
          </a:prstGeom>
          <a:noFill/>
          <a:ln>
            <a:noFill/>
          </a:ln>
        </p:spPr>
      </p:pic>
    </p:spTree>
    <p:extLst>
      <p:ext uri="{BB962C8B-B14F-4D97-AF65-F5344CB8AC3E}">
        <p14:creationId xmlns:p14="http://schemas.microsoft.com/office/powerpoint/2010/main" val="883714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1e9a7e912a_0_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14</a:t>
            </a:fld>
            <a:endParaRPr/>
          </a:p>
        </p:txBody>
      </p:sp>
      <p:sp>
        <p:nvSpPr>
          <p:cNvPr id="343" name="Google Shape;343;g11e9a7e912a_0_9"/>
          <p:cNvSpPr txBox="1">
            <a:spLocks noGrp="1"/>
          </p:cNvSpPr>
          <p:nvPr>
            <p:ph type="title"/>
          </p:nvPr>
        </p:nvSpPr>
        <p:spPr>
          <a:xfrm>
            <a:off x="454525" y="204374"/>
            <a:ext cx="10515600" cy="93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44" name="Google Shape;344;g11e9a7e912a_0_9"/>
          <p:cNvPicPr preferRelativeResize="0"/>
          <p:nvPr/>
        </p:nvPicPr>
        <p:blipFill rotWithShape="1">
          <a:blip r:embed="rId3">
            <a:alphaModFix/>
          </a:blip>
          <a:srcRect/>
          <a:stretch/>
        </p:blipFill>
        <p:spPr>
          <a:xfrm>
            <a:off x="9957438" y="4795682"/>
            <a:ext cx="1766889" cy="1766889"/>
          </a:xfrm>
          <a:prstGeom prst="rect">
            <a:avLst/>
          </a:prstGeom>
          <a:noFill/>
          <a:ln>
            <a:noFill/>
          </a:ln>
        </p:spPr>
      </p:pic>
      <p:pic>
        <p:nvPicPr>
          <p:cNvPr id="345" name="Google Shape;345;g11e9a7e912a_0_9"/>
          <p:cNvPicPr preferRelativeResize="0"/>
          <p:nvPr/>
        </p:nvPicPr>
        <p:blipFill rotWithShape="1">
          <a:blip r:embed="rId4">
            <a:alphaModFix/>
          </a:blip>
          <a:srcRect/>
          <a:stretch/>
        </p:blipFill>
        <p:spPr>
          <a:xfrm>
            <a:off x="454525" y="5367976"/>
            <a:ext cx="1778000" cy="622300"/>
          </a:xfrm>
          <a:prstGeom prst="rect">
            <a:avLst/>
          </a:prstGeom>
          <a:noFill/>
          <a:ln>
            <a:noFill/>
          </a:ln>
        </p:spPr>
      </p:pic>
      <p:sp>
        <p:nvSpPr>
          <p:cNvPr id="346" name="Google Shape;346;g11e9a7e912a_0_9"/>
          <p:cNvSpPr/>
          <p:nvPr/>
        </p:nvSpPr>
        <p:spPr>
          <a:xfrm>
            <a:off x="600414" y="1630360"/>
            <a:ext cx="9498600" cy="3539400"/>
          </a:xfrm>
          <a:prstGeom prst="rect">
            <a:avLst/>
          </a:prstGeom>
          <a:noFill/>
          <a:ln>
            <a:noFill/>
          </a:ln>
        </p:spPr>
        <p:txBody>
          <a:bodyPr spcFirstLastPara="1" wrap="square" lIns="91425" tIns="45700" rIns="91425" bIns="45700" anchor="t" anchorCtr="0">
            <a:noAutofit/>
          </a:bodyPr>
          <a:lstStyle/>
          <a:p>
            <a:pPr lvl="0"/>
            <a:r>
              <a:rPr lang="en-GB" sz="2800" b="1" dirty="0">
                <a:solidFill>
                  <a:schemeClr val="dk1"/>
                </a:solidFill>
                <a:latin typeface="Calibri"/>
                <a:ea typeface="Calibri"/>
                <a:cs typeface="Calibri"/>
                <a:sym typeface="Calibri"/>
              </a:rPr>
              <a:t>REFEDS Assurance Profile (v1.0)</a:t>
            </a:r>
            <a:endParaRPr lang="en-GB" dirty="0"/>
          </a:p>
          <a:p>
            <a:pPr marL="457200" lvl="0" indent="-393700">
              <a:lnSpc>
                <a:spcPct val="90000"/>
              </a:lnSpc>
              <a:buClr>
                <a:schemeClr val="dk1"/>
              </a:buClr>
              <a:buSzPts val="2600"/>
              <a:buFont typeface="Calibri"/>
              <a:buChar char="●"/>
            </a:pPr>
            <a:r>
              <a:rPr lang="en-GB" sz="2600" dirty="0">
                <a:solidFill>
                  <a:schemeClr val="dk1"/>
                </a:solidFill>
                <a:latin typeface="Calibri"/>
                <a:ea typeface="Calibri"/>
                <a:cs typeface="Calibri"/>
                <a:sym typeface="Calibri"/>
              </a:rPr>
              <a:t>Consisting of </a:t>
            </a:r>
            <a:r>
              <a:rPr lang="en-GB" sz="2600" b="1" dirty="0">
                <a:solidFill>
                  <a:schemeClr val="dk1"/>
                </a:solidFill>
                <a:latin typeface="Calibri"/>
                <a:ea typeface="Calibri"/>
                <a:cs typeface="Calibri"/>
                <a:sym typeface="Calibri"/>
              </a:rPr>
              <a:t>three individual specifications</a:t>
            </a:r>
            <a:r>
              <a:rPr lang="en-GB" sz="2600" dirty="0">
                <a:solidFill>
                  <a:schemeClr val="dk1"/>
                </a:solidFill>
                <a:latin typeface="Calibri"/>
                <a:ea typeface="Calibri"/>
                <a:cs typeface="Calibri"/>
                <a:sym typeface="Calibri"/>
              </a:rPr>
              <a:t>:</a:t>
            </a:r>
          </a:p>
          <a:p>
            <a:pPr marL="685800" lvl="1" indent="-330200">
              <a:lnSpc>
                <a:spcPct val="90000"/>
              </a:lnSpc>
              <a:spcBef>
                <a:spcPts val="1000"/>
              </a:spcBef>
              <a:buClr>
                <a:schemeClr val="dk1"/>
              </a:buClr>
              <a:buSzPts val="2600"/>
              <a:buChar char="•"/>
            </a:pPr>
            <a:r>
              <a:rPr lang="en-GB" sz="2600" u="sng" dirty="0">
                <a:solidFill>
                  <a:schemeClr val="hlink"/>
                </a:solidFill>
                <a:latin typeface="Calibri"/>
                <a:ea typeface="Calibri"/>
                <a:cs typeface="Calibri"/>
                <a:sym typeface="Calibri"/>
                <a:hlinkClick r:id="rId5"/>
              </a:rPr>
              <a:t>REFEDS Assurance Framework</a:t>
            </a:r>
            <a:r>
              <a:rPr lang="en-GB" sz="2600" dirty="0">
                <a:solidFill>
                  <a:schemeClr val="dk1"/>
                </a:solidFill>
                <a:latin typeface="Calibri"/>
                <a:ea typeface="Calibri"/>
                <a:cs typeface="Calibri"/>
                <a:sym typeface="Calibri"/>
              </a:rPr>
              <a:t> (RAF), </a:t>
            </a:r>
            <a:r>
              <a:rPr lang="en-GB" sz="2600" dirty="0" err="1">
                <a:solidFill>
                  <a:schemeClr val="dk1"/>
                </a:solidFill>
                <a:latin typeface="Calibri"/>
                <a:ea typeface="Calibri"/>
                <a:cs typeface="Calibri"/>
                <a:sym typeface="Calibri"/>
              </a:rPr>
              <a:t>ver</a:t>
            </a:r>
            <a:r>
              <a:rPr lang="en-GB" sz="2600" dirty="0">
                <a:solidFill>
                  <a:schemeClr val="dk1"/>
                </a:solidFill>
                <a:latin typeface="Calibri"/>
                <a:ea typeface="Calibri"/>
                <a:cs typeface="Calibri"/>
                <a:sym typeface="Calibri"/>
              </a:rPr>
              <a:t> 1.0, published 2018</a:t>
            </a:r>
          </a:p>
          <a:p>
            <a:pPr marL="685800" lvl="1" indent="-330200">
              <a:lnSpc>
                <a:spcPct val="90000"/>
              </a:lnSpc>
              <a:spcBef>
                <a:spcPts val="1000"/>
              </a:spcBef>
              <a:buClr>
                <a:schemeClr val="dk1"/>
              </a:buClr>
              <a:buSzPts val="2600"/>
              <a:buChar char="•"/>
            </a:pPr>
            <a:r>
              <a:rPr lang="en-GB" sz="2600" u="sng" dirty="0">
                <a:solidFill>
                  <a:schemeClr val="hlink"/>
                </a:solidFill>
                <a:latin typeface="Calibri"/>
                <a:ea typeface="Calibri"/>
                <a:cs typeface="Calibri"/>
                <a:sym typeface="Calibri"/>
                <a:hlinkClick r:id="rId6"/>
              </a:rPr>
              <a:t>REFEDS Single Factor Authentication Profile</a:t>
            </a:r>
            <a:r>
              <a:rPr lang="en-GB" sz="2600" dirty="0">
                <a:solidFill>
                  <a:schemeClr val="dk1"/>
                </a:solidFill>
                <a:latin typeface="Calibri"/>
                <a:ea typeface="Calibri"/>
                <a:cs typeface="Calibri"/>
                <a:sym typeface="Calibri"/>
              </a:rPr>
              <a:t> (SFA), </a:t>
            </a:r>
            <a:r>
              <a:rPr lang="en-GB" sz="2600" dirty="0" err="1">
                <a:solidFill>
                  <a:schemeClr val="dk1"/>
                </a:solidFill>
                <a:latin typeface="Calibri"/>
                <a:ea typeface="Calibri"/>
                <a:cs typeface="Calibri"/>
                <a:sym typeface="Calibri"/>
              </a:rPr>
              <a:t>ver</a:t>
            </a:r>
            <a:r>
              <a:rPr lang="en-GB" sz="2600" dirty="0">
                <a:solidFill>
                  <a:schemeClr val="dk1"/>
                </a:solidFill>
                <a:latin typeface="Calibri"/>
                <a:ea typeface="Calibri"/>
                <a:cs typeface="Calibri"/>
                <a:sym typeface="Calibri"/>
              </a:rPr>
              <a:t> 1.0, 2018</a:t>
            </a:r>
          </a:p>
          <a:p>
            <a:pPr marL="685800" lvl="1" indent="-330200">
              <a:lnSpc>
                <a:spcPct val="90000"/>
              </a:lnSpc>
              <a:spcBef>
                <a:spcPts val="1000"/>
              </a:spcBef>
              <a:buClr>
                <a:schemeClr val="dk1"/>
              </a:buClr>
              <a:buSzPts val="2600"/>
              <a:buChar char="•"/>
            </a:pPr>
            <a:r>
              <a:rPr lang="en-GB" sz="2600" u="sng" dirty="0">
                <a:solidFill>
                  <a:schemeClr val="hlink"/>
                </a:solidFill>
                <a:latin typeface="Calibri"/>
                <a:ea typeface="Calibri"/>
                <a:cs typeface="Calibri"/>
                <a:sym typeface="Calibri"/>
                <a:hlinkClick r:id="rId7"/>
              </a:rPr>
              <a:t>REFEDS Multi Factor Authentication Profile</a:t>
            </a:r>
            <a:r>
              <a:rPr lang="en-GB" sz="2600" dirty="0">
                <a:solidFill>
                  <a:schemeClr val="dk1"/>
                </a:solidFill>
                <a:latin typeface="Calibri"/>
                <a:ea typeface="Calibri"/>
                <a:cs typeface="Calibri"/>
                <a:sym typeface="Calibri"/>
              </a:rPr>
              <a:t> (MFA), </a:t>
            </a:r>
            <a:r>
              <a:rPr lang="en-GB" sz="2600" dirty="0" err="1">
                <a:solidFill>
                  <a:schemeClr val="dk1"/>
                </a:solidFill>
                <a:latin typeface="Calibri"/>
                <a:ea typeface="Calibri"/>
                <a:cs typeface="Calibri"/>
                <a:sym typeface="Calibri"/>
              </a:rPr>
              <a:t>ver</a:t>
            </a:r>
            <a:r>
              <a:rPr lang="en-GB" sz="2600" dirty="0">
                <a:solidFill>
                  <a:schemeClr val="dk1"/>
                </a:solidFill>
                <a:latin typeface="Calibri"/>
                <a:ea typeface="Calibri"/>
                <a:cs typeface="Calibri"/>
                <a:sym typeface="Calibri"/>
              </a:rPr>
              <a:t> 1.0, 2017</a:t>
            </a:r>
          </a:p>
          <a:p>
            <a:pPr marL="457200" lvl="0" indent="-393700">
              <a:lnSpc>
                <a:spcPct val="90000"/>
              </a:lnSpc>
              <a:buClr>
                <a:schemeClr val="dk1"/>
              </a:buClr>
              <a:buSzPts val="2600"/>
              <a:buFont typeface="Calibri"/>
              <a:buChar char="●"/>
            </a:pPr>
            <a:r>
              <a:rPr lang="en-GB" sz="2600" dirty="0">
                <a:solidFill>
                  <a:schemeClr val="dk1"/>
                </a:solidFill>
                <a:latin typeface="Calibri"/>
                <a:ea typeface="Calibri"/>
                <a:cs typeface="Calibri"/>
                <a:sym typeface="Calibri"/>
              </a:rPr>
              <a:t>Component-based approach</a:t>
            </a:r>
          </a:p>
          <a:p>
            <a:pPr marL="457200" lvl="0" indent="-393700">
              <a:lnSpc>
                <a:spcPct val="90000"/>
              </a:lnSpc>
              <a:buClr>
                <a:schemeClr val="dk1"/>
              </a:buClr>
              <a:buSzPts val="2600"/>
              <a:buFont typeface="Calibri"/>
              <a:buChar char="●"/>
            </a:pPr>
            <a:r>
              <a:rPr lang="en-GB" sz="2600" dirty="0">
                <a:solidFill>
                  <a:schemeClr val="dk1"/>
                </a:solidFill>
                <a:latin typeface="Calibri"/>
                <a:ea typeface="Calibri"/>
                <a:cs typeface="Calibri"/>
                <a:sym typeface="Calibri"/>
              </a:rPr>
              <a:t>Two identity assurance profiles: Espresso (high assurance) and Cappuccino (moderate assurance)</a:t>
            </a:r>
          </a:p>
          <a:p>
            <a:pPr lvl="0"/>
            <a:endParaRPr lang="en-GB" sz="28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GB" sz="2800" dirty="0">
              <a:solidFill>
                <a:schemeClr val="dk1"/>
              </a:solidFill>
              <a:latin typeface="Calibri"/>
              <a:ea typeface="Calibri"/>
              <a:cs typeface="Calibri"/>
              <a:sym typeface="Calibri"/>
            </a:endParaRPr>
          </a:p>
        </p:txBody>
      </p:sp>
      <p:sp>
        <p:nvSpPr>
          <p:cNvPr id="347" name="Google Shape;347;g11e9a7e912a_0_9"/>
          <p:cNvSpPr/>
          <p:nvPr/>
        </p:nvSpPr>
        <p:spPr>
          <a:xfrm rot="1233854">
            <a:off x="10067470" y="2190058"/>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v2.0 in progress</a:t>
            </a:r>
            <a:endParaRPr/>
          </a:p>
        </p:txBody>
      </p:sp>
    </p:spTree>
    <p:extLst>
      <p:ext uri="{BB962C8B-B14F-4D97-AF65-F5344CB8AC3E}">
        <p14:creationId xmlns:p14="http://schemas.microsoft.com/office/powerpoint/2010/main" val="288964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6"/>
          <p:cNvPicPr preferRelativeResize="0">
            <a:picLocks noGrp="1"/>
          </p:cNvPicPr>
          <p:nvPr>
            <p:ph type="body" idx="1"/>
          </p:nvPr>
        </p:nvPicPr>
        <p:blipFill rotWithShape="1">
          <a:blip r:embed="rId3">
            <a:alphaModFix/>
          </a:blip>
          <a:srcRect l="-258" t="-1166" r="9913" b="51259"/>
          <a:stretch/>
        </p:blipFill>
        <p:spPr>
          <a:xfrm>
            <a:off x="2488504" y="1823175"/>
            <a:ext cx="5324536" cy="3393281"/>
          </a:xfrm>
          <a:prstGeom prst="rect">
            <a:avLst/>
          </a:prstGeom>
          <a:solidFill>
            <a:schemeClr val="lt1"/>
          </a:solidFill>
          <a:ln w="12700" cap="flat" cmpd="sng">
            <a:solidFill>
              <a:schemeClr val="dk1"/>
            </a:solidFill>
            <a:prstDash val="solid"/>
            <a:miter lim="800000"/>
            <a:headEnd type="none" w="sm" len="sm"/>
            <a:tailEnd type="none" w="sm" len="sm"/>
          </a:ln>
        </p:spPr>
      </p:pic>
      <p:sp>
        <p:nvSpPr>
          <p:cNvPr id="353" name="Google Shape;3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354" name="Google Shape;354;p16"/>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55" name="Google Shape;355;p16"/>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356" name="Google Shape;356;p16"/>
          <p:cNvPicPr preferRelativeResize="0"/>
          <p:nvPr/>
        </p:nvPicPr>
        <p:blipFill rotWithShape="1">
          <a:blip r:embed="rId5">
            <a:alphaModFix/>
          </a:blip>
          <a:srcRect/>
          <a:stretch/>
        </p:blipFill>
        <p:spPr>
          <a:xfrm>
            <a:off x="454525" y="5367976"/>
            <a:ext cx="1778000" cy="622300"/>
          </a:xfrm>
          <a:prstGeom prst="rect">
            <a:avLst/>
          </a:prstGeom>
          <a:noFill/>
          <a:ln>
            <a:noFill/>
          </a:ln>
        </p:spPr>
      </p:pic>
      <p:sp>
        <p:nvSpPr>
          <p:cNvPr id="357" name="Google Shape;357;p16"/>
          <p:cNvSpPr/>
          <p:nvPr/>
        </p:nvSpPr>
        <p:spPr>
          <a:xfrm rot="1233702">
            <a:off x="9040350" y="2234353"/>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Full paper published</a:t>
            </a:r>
            <a:endParaRPr/>
          </a:p>
        </p:txBody>
      </p:sp>
      <p:sp>
        <p:nvSpPr>
          <p:cNvPr id="358" name="Google Shape;358;p16"/>
          <p:cNvSpPr/>
          <p:nvPr/>
        </p:nvSpPr>
        <p:spPr>
          <a:xfrm rot="1233702">
            <a:off x="8774283" y="3822827"/>
            <a:ext cx="2761270"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u="sng">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https://doi.org/10.22323/1.378.0029</a:t>
            </a: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0610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17"/>
          <p:cNvPicPr preferRelativeResize="0">
            <a:picLocks noGrp="1"/>
          </p:cNvPicPr>
          <p:nvPr>
            <p:ph type="body" idx="1"/>
          </p:nvPr>
        </p:nvPicPr>
        <p:blipFill rotWithShape="1">
          <a:blip r:embed="rId3">
            <a:alphaModFix/>
          </a:blip>
          <a:srcRect/>
          <a:stretch/>
        </p:blipFill>
        <p:spPr>
          <a:xfrm>
            <a:off x="733423" y="1874362"/>
            <a:ext cx="3452813" cy="2762250"/>
          </a:xfrm>
          <a:prstGeom prst="rect">
            <a:avLst/>
          </a:prstGeom>
          <a:solidFill>
            <a:schemeClr val="lt1"/>
          </a:solidFill>
          <a:ln w="12700" cap="flat" cmpd="sng">
            <a:solidFill>
              <a:schemeClr val="dk1"/>
            </a:solidFill>
            <a:prstDash val="solid"/>
            <a:miter lim="800000"/>
            <a:headEnd type="none" w="sm" len="sm"/>
            <a:tailEnd type="none" w="sm" len="sm"/>
          </a:ln>
        </p:spPr>
      </p:pic>
      <p:sp>
        <p:nvSpPr>
          <p:cNvPr id="375" name="Google Shape;37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16</a:t>
            </a:fld>
            <a:endParaRPr/>
          </a:p>
        </p:txBody>
      </p:sp>
      <p:sp>
        <p:nvSpPr>
          <p:cNvPr id="376" name="Google Shape;376;p17"/>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77" name="Google Shape;377;p17"/>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378" name="Google Shape;378;p17"/>
          <p:cNvPicPr preferRelativeResize="0"/>
          <p:nvPr/>
        </p:nvPicPr>
        <p:blipFill rotWithShape="1">
          <a:blip r:embed="rId5">
            <a:alphaModFix/>
          </a:blip>
          <a:srcRect/>
          <a:stretch/>
        </p:blipFill>
        <p:spPr>
          <a:xfrm>
            <a:off x="454525" y="5367976"/>
            <a:ext cx="1778000" cy="622300"/>
          </a:xfrm>
          <a:prstGeom prst="rect">
            <a:avLst/>
          </a:prstGeom>
          <a:noFill/>
          <a:ln>
            <a:noFill/>
          </a:ln>
        </p:spPr>
      </p:pic>
      <p:pic>
        <p:nvPicPr>
          <p:cNvPr id="379" name="Google Shape;379;p17"/>
          <p:cNvPicPr preferRelativeResize="0"/>
          <p:nvPr/>
        </p:nvPicPr>
        <p:blipFill rotWithShape="1">
          <a:blip r:embed="rId6">
            <a:alphaModFix/>
          </a:blip>
          <a:srcRect/>
          <a:stretch/>
        </p:blipFill>
        <p:spPr>
          <a:xfrm>
            <a:off x="4901763" y="1874362"/>
            <a:ext cx="6068362" cy="2762250"/>
          </a:xfrm>
          <a:prstGeom prst="rect">
            <a:avLst/>
          </a:prstGeom>
          <a:solidFill>
            <a:schemeClr val="lt1"/>
          </a:solidFill>
          <a:ln w="12700" cap="flat" cmpd="sng">
            <a:solidFill>
              <a:schemeClr val="dk1"/>
            </a:solidFill>
            <a:prstDash val="solid"/>
            <a:miter lim="800000"/>
            <a:headEnd type="none" w="sm" len="sm"/>
            <a:tailEnd type="none" w="sm" len="sm"/>
          </a:ln>
        </p:spPr>
      </p:pic>
      <p:sp>
        <p:nvSpPr>
          <p:cNvPr id="380" name="Google Shape;380;p17"/>
          <p:cNvSpPr/>
          <p:nvPr/>
        </p:nvSpPr>
        <p:spPr>
          <a:xfrm rot="1233854">
            <a:off x="3811216" y="1700015"/>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Contributions to SIRTFI v2</a:t>
            </a:r>
            <a:endParaRPr lang="en-GB" dirty="0"/>
          </a:p>
        </p:txBody>
      </p:sp>
      <p:pic>
        <p:nvPicPr>
          <p:cNvPr id="381" name="Google Shape;381;p17"/>
          <p:cNvPicPr preferRelativeResize="0"/>
          <p:nvPr/>
        </p:nvPicPr>
        <p:blipFill>
          <a:blip r:embed="rId7">
            <a:alphaModFix/>
          </a:blip>
          <a:stretch>
            <a:fillRect/>
          </a:stretch>
        </p:blipFill>
        <p:spPr>
          <a:xfrm>
            <a:off x="2835250" y="4744024"/>
            <a:ext cx="6073276" cy="1513759"/>
          </a:xfrm>
          <a:prstGeom prst="rect">
            <a:avLst/>
          </a:prstGeom>
          <a:noFill/>
          <a:ln>
            <a:noFill/>
          </a:ln>
        </p:spPr>
      </p:pic>
      <p:sp>
        <p:nvSpPr>
          <p:cNvPr id="382" name="Google Shape;382;p17"/>
          <p:cNvSpPr txBox="1"/>
          <p:nvPr/>
        </p:nvSpPr>
        <p:spPr>
          <a:xfrm>
            <a:off x="3506525" y="6231100"/>
            <a:ext cx="5284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Source and more information: </a:t>
            </a:r>
            <a:r>
              <a:rPr lang="en-GB"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https://refeds.org/wp-content/uploads/2016/02/Why_Sirtfi.pdf</a:t>
            </a:r>
            <a:endParaRPr>
              <a:solidFill>
                <a:schemeClr val="dk1"/>
              </a:solidFill>
              <a:latin typeface="Calibri"/>
              <a:ea typeface="Calibri"/>
              <a:cs typeface="Calibri"/>
              <a:sym typeface="Calibri"/>
            </a:endParaRPr>
          </a:p>
        </p:txBody>
      </p:sp>
      <p:sp>
        <p:nvSpPr>
          <p:cNvPr id="2" name="Google Shape;380;p17">
            <a:extLst>
              <a:ext uri="{FF2B5EF4-FFF2-40B4-BE49-F238E27FC236}">
                <a16:creationId xmlns:a16="http://schemas.microsoft.com/office/drawing/2014/main" id="{9D72B8E1-9BE2-D787-0047-135C45F23E29}"/>
              </a:ext>
            </a:extLst>
          </p:cNvPr>
          <p:cNvSpPr/>
          <p:nvPr/>
        </p:nvSpPr>
        <p:spPr>
          <a:xfrm rot="1233854">
            <a:off x="3825933" y="3248488"/>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SIRTIFI v2 Approved!</a:t>
            </a:r>
            <a:endParaRPr lang="en-GB" dirty="0"/>
          </a:p>
        </p:txBody>
      </p:sp>
    </p:spTree>
    <p:extLst>
      <p:ext uri="{BB962C8B-B14F-4D97-AF65-F5344CB8AC3E}">
        <p14:creationId xmlns:p14="http://schemas.microsoft.com/office/powerpoint/2010/main" val="2032765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g11e9a7e912a_0_0"/>
          <p:cNvPicPr preferRelativeResize="0">
            <a:picLocks noGrp="1"/>
          </p:cNvPicPr>
          <p:nvPr>
            <p:ph type="body" idx="1"/>
          </p:nvPr>
        </p:nvPicPr>
        <p:blipFill>
          <a:blip r:embed="rId3">
            <a:alphaModFix/>
          </a:blip>
          <a:stretch>
            <a:fillRect/>
          </a:stretch>
        </p:blipFill>
        <p:spPr>
          <a:xfrm>
            <a:off x="3406375" y="1670626"/>
            <a:ext cx="4611900" cy="4611900"/>
          </a:xfrm>
          <a:prstGeom prst="rect">
            <a:avLst/>
          </a:prstGeom>
          <a:solidFill>
            <a:schemeClr val="lt1"/>
          </a:solidFill>
          <a:ln>
            <a:noFill/>
          </a:ln>
        </p:spPr>
      </p:pic>
      <p:sp>
        <p:nvSpPr>
          <p:cNvPr id="397" name="Google Shape;397;g11e9a7e912a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17</a:t>
            </a:fld>
            <a:endParaRPr/>
          </a:p>
        </p:txBody>
      </p:sp>
      <p:sp>
        <p:nvSpPr>
          <p:cNvPr id="398" name="Google Shape;398;g11e9a7e912a_0_0"/>
          <p:cNvSpPr txBox="1">
            <a:spLocks noGrp="1"/>
          </p:cNvSpPr>
          <p:nvPr>
            <p:ph type="title"/>
          </p:nvPr>
        </p:nvSpPr>
        <p:spPr>
          <a:xfrm>
            <a:off x="454525" y="204374"/>
            <a:ext cx="10515600" cy="93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399" name="Google Shape;399;g11e9a7e912a_0_0"/>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400" name="Google Shape;400;g11e9a7e912a_0_0"/>
          <p:cNvPicPr preferRelativeResize="0"/>
          <p:nvPr/>
        </p:nvPicPr>
        <p:blipFill rotWithShape="1">
          <a:blip r:embed="rId5">
            <a:alphaModFix/>
          </a:blip>
          <a:srcRect/>
          <a:stretch/>
        </p:blipFill>
        <p:spPr>
          <a:xfrm>
            <a:off x="454525" y="5367976"/>
            <a:ext cx="1778000" cy="622300"/>
          </a:xfrm>
          <a:prstGeom prst="rect">
            <a:avLst/>
          </a:prstGeom>
          <a:noFill/>
          <a:ln>
            <a:noFill/>
          </a:ln>
        </p:spPr>
      </p:pic>
      <p:sp>
        <p:nvSpPr>
          <p:cNvPr id="401" name="Google Shape;401;g11e9a7e912a_0_0"/>
          <p:cNvSpPr/>
          <p:nvPr/>
        </p:nvSpPr>
        <p:spPr>
          <a:xfrm rot="1233807">
            <a:off x="8851573" y="3009166"/>
            <a:ext cx="2173700"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Contributions to the eduGAIN security incident Handbook </a:t>
            </a:r>
            <a:endParaRPr/>
          </a:p>
        </p:txBody>
      </p:sp>
    </p:spTree>
    <p:extLst>
      <p:ext uri="{BB962C8B-B14F-4D97-AF65-F5344CB8AC3E}">
        <p14:creationId xmlns:p14="http://schemas.microsoft.com/office/powerpoint/2010/main" val="1498637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18</a:t>
            </a:fld>
            <a:endParaRPr/>
          </a:p>
        </p:txBody>
      </p:sp>
      <p:sp>
        <p:nvSpPr>
          <p:cNvPr id="476" name="Google Shape;476;p23"/>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sp>
        <p:nvSpPr>
          <p:cNvPr id="477" name="Google Shape;477;p23"/>
          <p:cNvSpPr/>
          <p:nvPr/>
        </p:nvSpPr>
        <p:spPr>
          <a:xfrm>
            <a:off x="969852" y="3670480"/>
            <a:ext cx="10515600" cy="1815882"/>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dk1"/>
                </a:solidFill>
                <a:latin typeface="Calibri"/>
                <a:ea typeface="Calibri"/>
                <a:cs typeface="Calibri"/>
                <a:sym typeface="Calibri"/>
              </a:rPr>
              <a:t>The Interoperable Global Trust Federation (IGTF) is a body to establish common policies and guidelines that help establish interoperable, global trust relations between providers of e-Infrastructures and e-Research, identity providers, and other qualified relying parties.</a:t>
            </a:r>
            <a:endParaRPr dirty="0"/>
          </a:p>
        </p:txBody>
      </p:sp>
      <p:pic>
        <p:nvPicPr>
          <p:cNvPr id="478" name="Google Shape;478;p23"/>
          <p:cNvPicPr preferRelativeResize="0"/>
          <p:nvPr/>
        </p:nvPicPr>
        <p:blipFill rotWithShape="1">
          <a:blip r:embed="rId3">
            <a:alphaModFix/>
          </a:blip>
          <a:srcRect/>
          <a:stretch/>
        </p:blipFill>
        <p:spPr>
          <a:xfrm>
            <a:off x="814054" y="2275873"/>
            <a:ext cx="1673164" cy="624648"/>
          </a:xfrm>
          <a:prstGeom prst="rect">
            <a:avLst/>
          </a:prstGeom>
          <a:noFill/>
          <a:ln>
            <a:noFill/>
          </a:ln>
        </p:spPr>
      </p:pic>
    </p:spTree>
    <p:extLst>
      <p:ext uri="{BB962C8B-B14F-4D97-AF65-F5344CB8AC3E}">
        <p14:creationId xmlns:p14="http://schemas.microsoft.com/office/powerpoint/2010/main" val="2026622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24"/>
          <p:cNvPicPr preferRelativeResize="0">
            <a:picLocks noGrp="1"/>
          </p:cNvPicPr>
          <p:nvPr>
            <p:ph type="body" idx="1"/>
          </p:nvPr>
        </p:nvPicPr>
        <p:blipFill rotWithShape="1">
          <a:blip r:embed="rId3">
            <a:alphaModFix/>
          </a:blip>
          <a:srcRect/>
          <a:stretch/>
        </p:blipFill>
        <p:spPr>
          <a:xfrm>
            <a:off x="1842815" y="1909639"/>
            <a:ext cx="4697441" cy="3862635"/>
          </a:xfrm>
          <a:prstGeom prst="rect">
            <a:avLst/>
          </a:prstGeom>
          <a:solidFill>
            <a:schemeClr val="lt1"/>
          </a:solidFill>
          <a:ln w="12700" cap="flat" cmpd="sng">
            <a:solidFill>
              <a:schemeClr val="dk1"/>
            </a:solidFill>
            <a:prstDash val="solid"/>
            <a:miter lim="800000"/>
            <a:headEnd type="none" w="sm" len="sm"/>
            <a:tailEnd type="none" w="sm" len="sm"/>
          </a:ln>
        </p:spPr>
      </p:pic>
      <p:sp>
        <p:nvSpPr>
          <p:cNvPr id="484" name="Google Shape;48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19</a:t>
            </a:fld>
            <a:endParaRPr/>
          </a:p>
        </p:txBody>
      </p:sp>
      <p:sp>
        <p:nvSpPr>
          <p:cNvPr id="485" name="Google Shape;485;p24"/>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486" name="Google Shape;486;p24"/>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487" name="Google Shape;487;p24"/>
          <p:cNvPicPr preferRelativeResize="0"/>
          <p:nvPr/>
        </p:nvPicPr>
        <p:blipFill rotWithShape="1">
          <a:blip r:embed="rId5">
            <a:alphaModFix/>
          </a:blip>
          <a:srcRect/>
          <a:stretch/>
        </p:blipFill>
        <p:spPr>
          <a:xfrm>
            <a:off x="8000465" y="5366802"/>
            <a:ext cx="1673164" cy="624648"/>
          </a:xfrm>
          <a:prstGeom prst="rect">
            <a:avLst/>
          </a:prstGeom>
          <a:noFill/>
          <a:ln>
            <a:noFill/>
          </a:ln>
        </p:spPr>
      </p:pic>
      <p:sp>
        <p:nvSpPr>
          <p:cNvPr id="488" name="Google Shape;488;p24"/>
          <p:cNvSpPr/>
          <p:nvPr/>
        </p:nvSpPr>
        <p:spPr>
          <a:xfrm rot="1233702">
            <a:off x="7995822" y="2469513"/>
            <a:ext cx="3060185"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AA Operations Security Guideline 2022 (AARC-G071)</a:t>
            </a:r>
            <a:endParaRPr/>
          </a:p>
        </p:txBody>
      </p:sp>
      <p:sp>
        <p:nvSpPr>
          <p:cNvPr id="489" name="Google Shape;489;p24"/>
          <p:cNvSpPr/>
          <p:nvPr/>
        </p:nvSpPr>
        <p:spPr>
          <a:xfrm rot="1233702">
            <a:off x="8251341" y="3922099"/>
            <a:ext cx="2987080" cy="893333"/>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u="sng">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https://www.eugridpma.org/guidelines/aaops/</a:t>
            </a: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5349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58000"/>
          </a:blip>
          <a:stretch>
            <a:fillRect/>
          </a:stretch>
        </a:blipFill>
        <a:effectLst/>
      </p:bgPr>
    </p:bg>
    <p:spTree>
      <p:nvGrpSpPr>
        <p:cNvPr id="1" name="Shape 177"/>
        <p:cNvGrpSpPr/>
        <p:nvPr/>
      </p:nvGrpSpPr>
      <p:grpSpPr>
        <a:xfrm>
          <a:off x="0" y="0"/>
          <a:ext cx="0" cy="0"/>
          <a:chOff x="0" y="0"/>
          <a:chExt cx="0" cy="0"/>
        </a:xfrm>
      </p:grpSpPr>
      <p:grpSp>
        <p:nvGrpSpPr>
          <p:cNvPr id="3" name="Google Shape;78;g1cd4aa77f50_0_332">
            <a:extLst>
              <a:ext uri="{FF2B5EF4-FFF2-40B4-BE49-F238E27FC236}">
                <a16:creationId xmlns:a16="http://schemas.microsoft.com/office/drawing/2014/main" id="{396E122B-45FF-108A-2A1C-AECAE248F5CC}"/>
              </a:ext>
            </a:extLst>
          </p:cNvPr>
          <p:cNvGrpSpPr/>
          <p:nvPr/>
        </p:nvGrpSpPr>
        <p:grpSpPr>
          <a:xfrm>
            <a:off x="6746114" y="2403705"/>
            <a:ext cx="5828494" cy="3057900"/>
            <a:chOff x="6730874" y="2754225"/>
            <a:chExt cx="5828494" cy="3057900"/>
          </a:xfrm>
        </p:grpSpPr>
        <p:sp>
          <p:nvSpPr>
            <p:cNvPr id="4" name="Google Shape;79;g1cd4aa77f50_0_332">
              <a:extLst>
                <a:ext uri="{FF2B5EF4-FFF2-40B4-BE49-F238E27FC236}">
                  <a16:creationId xmlns:a16="http://schemas.microsoft.com/office/drawing/2014/main" id="{D9541157-27D3-745F-F676-DEDC499CC43E}"/>
                </a:ext>
              </a:extLst>
            </p:cNvPr>
            <p:cNvSpPr/>
            <p:nvPr/>
          </p:nvSpPr>
          <p:spPr>
            <a:xfrm>
              <a:off x="7508175" y="2754225"/>
              <a:ext cx="4653600" cy="3057900"/>
            </a:xfrm>
            <a:prstGeom prst="ellipse">
              <a:avLst/>
            </a:prstGeom>
            <a:solidFill>
              <a:srgbClr val="003F5F">
                <a:alpha val="70590"/>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5" name="Google Shape;80;g1cd4aa77f50_0_332">
              <a:extLst>
                <a:ext uri="{FF2B5EF4-FFF2-40B4-BE49-F238E27FC236}">
                  <a16:creationId xmlns:a16="http://schemas.microsoft.com/office/drawing/2014/main" id="{98828F2E-7F65-A80E-665B-D3E2E0C967C5}"/>
                </a:ext>
              </a:extLst>
            </p:cNvPr>
            <p:cNvSpPr/>
            <p:nvPr/>
          </p:nvSpPr>
          <p:spPr>
            <a:xfrm>
              <a:off x="7517123" y="3052106"/>
              <a:ext cx="3065400" cy="2544600"/>
            </a:xfrm>
            <a:prstGeom prst="ellipse">
              <a:avLst/>
            </a:prstGeom>
            <a:solidFill>
              <a:srgbClr val="9CC2E5"/>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6" name="Google Shape;81;g1cd4aa77f50_0_332">
              <a:extLst>
                <a:ext uri="{FF2B5EF4-FFF2-40B4-BE49-F238E27FC236}">
                  <a16:creationId xmlns:a16="http://schemas.microsoft.com/office/drawing/2014/main" id="{8A96738D-1857-27E0-5937-F93D0F0F9C20}"/>
                </a:ext>
              </a:extLst>
            </p:cNvPr>
            <p:cNvSpPr/>
            <p:nvPr/>
          </p:nvSpPr>
          <p:spPr>
            <a:xfrm>
              <a:off x="7517123" y="3529350"/>
              <a:ext cx="1848600" cy="1645800"/>
            </a:xfrm>
            <a:prstGeom prst="ellipse">
              <a:avLst/>
            </a:prstGeom>
            <a:solidFill>
              <a:srgbClr val="DDEAF6">
                <a:alpha val="70590"/>
              </a:srgbClr>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3F5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 name="Google Shape;82;g1cd4aa77f50_0_332">
              <a:extLst>
                <a:ext uri="{FF2B5EF4-FFF2-40B4-BE49-F238E27FC236}">
                  <a16:creationId xmlns:a16="http://schemas.microsoft.com/office/drawing/2014/main" id="{55A014D2-D0EA-606C-C34A-6DB8100E9FA5}"/>
                </a:ext>
              </a:extLst>
            </p:cNvPr>
            <p:cNvSpPr txBox="1"/>
            <p:nvPr/>
          </p:nvSpPr>
          <p:spPr>
            <a:xfrm>
              <a:off x="9266388" y="3970278"/>
              <a:ext cx="14106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000" b="1" i="0" u="none" strike="noStrike" cap="none">
                  <a:solidFill>
                    <a:srgbClr val="004361"/>
                  </a:solidFill>
                  <a:latin typeface="Calibri"/>
                  <a:ea typeface="Calibri"/>
                  <a:cs typeface="Calibri"/>
                  <a:sym typeface="Calibri"/>
                </a:rPr>
                <a:t>R&amp;E-infras</a:t>
              </a:r>
              <a:endParaRPr sz="2000" b="1" i="0" u="none" strike="noStrike" cap="none">
                <a:solidFill>
                  <a:srgbClr val="00436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000" b="1" i="0" u="none" strike="noStrike" cap="none">
                <a:solidFill>
                  <a:srgbClr val="0043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000" b="1" i="0" u="none" strike="noStrike" cap="none">
                <a:solidFill>
                  <a:srgbClr val="004361"/>
                </a:solidFill>
                <a:latin typeface="Calibri"/>
                <a:ea typeface="Calibri"/>
                <a:cs typeface="Calibri"/>
                <a:sym typeface="Calibri"/>
              </a:endParaRPr>
            </a:p>
          </p:txBody>
        </p:sp>
        <p:sp>
          <p:nvSpPr>
            <p:cNvPr id="8" name="Google Shape;83;g1cd4aa77f50_0_332">
              <a:extLst>
                <a:ext uri="{FF2B5EF4-FFF2-40B4-BE49-F238E27FC236}">
                  <a16:creationId xmlns:a16="http://schemas.microsoft.com/office/drawing/2014/main" id="{67FA4B7B-914C-7E5F-C176-B97E241F858F}"/>
                </a:ext>
              </a:extLst>
            </p:cNvPr>
            <p:cNvSpPr/>
            <p:nvPr/>
          </p:nvSpPr>
          <p:spPr>
            <a:xfrm>
              <a:off x="6730874" y="4000878"/>
              <a:ext cx="952500" cy="564600"/>
            </a:xfrm>
            <a:prstGeom prst="leftRightArrow">
              <a:avLst>
                <a:gd name="adj1" fmla="val 50000"/>
                <a:gd name="adj2" fmla="val 50000"/>
              </a:avLst>
            </a:prstGeom>
            <a:solidFill>
              <a:srgbClr val="003F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 name="Google Shape;84;g1cd4aa77f50_0_332">
              <a:extLst>
                <a:ext uri="{FF2B5EF4-FFF2-40B4-BE49-F238E27FC236}">
                  <a16:creationId xmlns:a16="http://schemas.microsoft.com/office/drawing/2014/main" id="{641BEC8A-E8D0-0A7E-7A79-339C48B7853C}"/>
                </a:ext>
              </a:extLst>
            </p:cNvPr>
            <p:cNvSpPr txBox="1"/>
            <p:nvPr/>
          </p:nvSpPr>
          <p:spPr>
            <a:xfrm>
              <a:off x="9682081" y="3104367"/>
              <a:ext cx="18405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1700" b="1" i="0" u="none" strike="noStrike" cap="none">
                  <a:solidFill>
                    <a:schemeClr val="lt1"/>
                  </a:solidFill>
                  <a:latin typeface="Calibri"/>
                  <a:ea typeface="Calibri"/>
                  <a:cs typeface="Calibri"/>
                  <a:sym typeface="Calibri"/>
                </a:rPr>
                <a:t>eGov</a:t>
              </a:r>
              <a:endParaRPr sz="1700" b="1" i="0" u="none" strike="noStrike" cap="none">
                <a:solidFill>
                  <a:schemeClr val="lt1"/>
                </a:solidFill>
                <a:latin typeface="Calibri"/>
                <a:ea typeface="Calibri"/>
                <a:cs typeface="Calibri"/>
                <a:sym typeface="Calibri"/>
              </a:endParaRPr>
            </a:p>
          </p:txBody>
        </p:sp>
        <p:pic>
          <p:nvPicPr>
            <p:cNvPr id="10" name="Google Shape;85;g1cd4aa77f50_0_332">
              <a:extLst>
                <a:ext uri="{FF2B5EF4-FFF2-40B4-BE49-F238E27FC236}">
                  <a16:creationId xmlns:a16="http://schemas.microsoft.com/office/drawing/2014/main" id="{8C20FEC2-FDFE-8ACC-D436-812CB5FC117A}"/>
                </a:ext>
              </a:extLst>
            </p:cNvPr>
            <p:cNvPicPr preferRelativeResize="0"/>
            <p:nvPr/>
          </p:nvPicPr>
          <p:blipFill rotWithShape="1">
            <a:blip r:embed="rId4">
              <a:alphaModFix/>
            </a:blip>
            <a:srcRect/>
            <a:stretch/>
          </p:blipFill>
          <p:spPr>
            <a:xfrm>
              <a:off x="7660405" y="4393516"/>
              <a:ext cx="1553813" cy="549384"/>
            </a:xfrm>
            <a:prstGeom prst="rect">
              <a:avLst/>
            </a:prstGeom>
            <a:noFill/>
            <a:ln>
              <a:noFill/>
            </a:ln>
          </p:spPr>
        </p:pic>
        <p:pic>
          <p:nvPicPr>
            <p:cNvPr id="11" name="Google Shape;86;g1cd4aa77f50_0_332">
              <a:extLst>
                <a:ext uri="{FF2B5EF4-FFF2-40B4-BE49-F238E27FC236}">
                  <a16:creationId xmlns:a16="http://schemas.microsoft.com/office/drawing/2014/main" id="{B1EE22E3-3443-5D7D-E000-83B14F34AD00}"/>
                </a:ext>
              </a:extLst>
            </p:cNvPr>
            <p:cNvPicPr preferRelativeResize="0"/>
            <p:nvPr/>
          </p:nvPicPr>
          <p:blipFill rotWithShape="1">
            <a:blip r:embed="rId5">
              <a:alphaModFix/>
            </a:blip>
            <a:srcRect/>
            <a:stretch/>
          </p:blipFill>
          <p:spPr>
            <a:xfrm>
              <a:off x="8234870" y="3096174"/>
              <a:ext cx="1449526" cy="399636"/>
            </a:xfrm>
            <a:prstGeom prst="rect">
              <a:avLst/>
            </a:prstGeom>
            <a:noFill/>
            <a:ln>
              <a:noFill/>
            </a:ln>
          </p:spPr>
        </p:pic>
        <p:pic>
          <p:nvPicPr>
            <p:cNvPr id="12" name="Google Shape;87;g1cd4aa77f50_0_332">
              <a:extLst>
                <a:ext uri="{FF2B5EF4-FFF2-40B4-BE49-F238E27FC236}">
                  <a16:creationId xmlns:a16="http://schemas.microsoft.com/office/drawing/2014/main" id="{81E27A9C-0EFF-E537-21D3-70F0732A297C}"/>
                </a:ext>
              </a:extLst>
            </p:cNvPr>
            <p:cNvPicPr preferRelativeResize="0"/>
            <p:nvPr/>
          </p:nvPicPr>
          <p:blipFill rotWithShape="1">
            <a:blip r:embed="rId6">
              <a:alphaModFix/>
            </a:blip>
            <a:srcRect/>
            <a:stretch/>
          </p:blipFill>
          <p:spPr>
            <a:xfrm>
              <a:off x="9017558" y="4714278"/>
              <a:ext cx="909444" cy="909444"/>
            </a:xfrm>
            <a:prstGeom prst="rect">
              <a:avLst/>
            </a:prstGeom>
            <a:noFill/>
            <a:ln>
              <a:noFill/>
            </a:ln>
          </p:spPr>
        </p:pic>
        <p:pic>
          <p:nvPicPr>
            <p:cNvPr id="13" name="Google Shape;88;g1cd4aa77f50_0_332">
              <a:extLst>
                <a:ext uri="{FF2B5EF4-FFF2-40B4-BE49-F238E27FC236}">
                  <a16:creationId xmlns:a16="http://schemas.microsoft.com/office/drawing/2014/main" id="{DA96C5DC-59B7-8755-EDE0-CFDBF43397B9}"/>
                </a:ext>
              </a:extLst>
            </p:cNvPr>
            <p:cNvPicPr preferRelativeResize="0"/>
            <p:nvPr/>
          </p:nvPicPr>
          <p:blipFill rotWithShape="1">
            <a:blip r:embed="rId7">
              <a:alphaModFix/>
            </a:blip>
            <a:srcRect/>
            <a:stretch/>
          </p:blipFill>
          <p:spPr>
            <a:xfrm>
              <a:off x="9587080" y="4447743"/>
              <a:ext cx="627765" cy="461700"/>
            </a:xfrm>
            <a:prstGeom prst="rect">
              <a:avLst/>
            </a:prstGeom>
            <a:noFill/>
            <a:ln>
              <a:noFill/>
            </a:ln>
          </p:spPr>
        </p:pic>
        <p:sp>
          <p:nvSpPr>
            <p:cNvPr id="14" name="Google Shape;89;g1cd4aa77f50_0_332">
              <a:extLst>
                <a:ext uri="{FF2B5EF4-FFF2-40B4-BE49-F238E27FC236}">
                  <a16:creationId xmlns:a16="http://schemas.microsoft.com/office/drawing/2014/main" id="{8DB5B1C0-A060-699B-E896-62DC6497C39C}"/>
                </a:ext>
              </a:extLst>
            </p:cNvPr>
            <p:cNvSpPr txBox="1"/>
            <p:nvPr/>
          </p:nvSpPr>
          <p:spPr>
            <a:xfrm>
              <a:off x="9387023" y="3549950"/>
              <a:ext cx="819300" cy="37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000" b="1" i="0" u="none" strike="noStrike" cap="none">
                  <a:solidFill>
                    <a:srgbClr val="004361"/>
                  </a:solidFill>
                  <a:latin typeface="Calibri"/>
                  <a:ea typeface="Calibri"/>
                  <a:cs typeface="Calibri"/>
                  <a:sym typeface="Calibri"/>
                </a:rPr>
                <a:t>EOSC</a:t>
              </a:r>
              <a:endParaRPr sz="2000" b="1" i="0" u="none" strike="noStrike" cap="none">
                <a:solidFill>
                  <a:srgbClr val="004361"/>
                </a:solidFill>
                <a:latin typeface="Calibri"/>
                <a:ea typeface="Calibri"/>
                <a:cs typeface="Calibri"/>
                <a:sym typeface="Calibri"/>
              </a:endParaRPr>
            </a:p>
          </p:txBody>
        </p:sp>
        <p:sp>
          <p:nvSpPr>
            <p:cNvPr id="15" name="Google Shape;90;g1cd4aa77f50_0_332">
              <a:extLst>
                <a:ext uri="{FF2B5EF4-FFF2-40B4-BE49-F238E27FC236}">
                  <a16:creationId xmlns:a16="http://schemas.microsoft.com/office/drawing/2014/main" id="{C31B6764-7056-E7D3-F94A-B8BF51D158E6}"/>
                </a:ext>
              </a:extLst>
            </p:cNvPr>
            <p:cNvSpPr txBox="1"/>
            <p:nvPr/>
          </p:nvSpPr>
          <p:spPr>
            <a:xfrm>
              <a:off x="7649037" y="3661450"/>
              <a:ext cx="1645800" cy="54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000" b="1" i="0" u="none" strike="noStrike" cap="none">
                  <a:solidFill>
                    <a:srgbClr val="004361"/>
                  </a:solidFill>
                  <a:latin typeface="Calibri"/>
                  <a:ea typeface="Calibri"/>
                  <a:cs typeface="Calibri"/>
                  <a:sym typeface="Calibri"/>
                </a:rPr>
                <a:t>Identity Federations</a:t>
              </a:r>
              <a:endParaRPr sz="2000" b="1" i="0" u="none" strike="noStrike" cap="none">
                <a:solidFill>
                  <a:srgbClr val="0043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000" b="1" i="0" u="none" strike="noStrike" cap="none">
                <a:solidFill>
                  <a:srgbClr val="004361"/>
                </a:solidFill>
                <a:latin typeface="Calibri"/>
                <a:ea typeface="Calibri"/>
                <a:cs typeface="Calibri"/>
                <a:sym typeface="Calibri"/>
              </a:endParaRPr>
            </a:p>
          </p:txBody>
        </p:sp>
        <p:sp>
          <p:nvSpPr>
            <p:cNvPr id="28" name="Google Shape;91;g1cd4aa77f50_0_332">
              <a:extLst>
                <a:ext uri="{FF2B5EF4-FFF2-40B4-BE49-F238E27FC236}">
                  <a16:creationId xmlns:a16="http://schemas.microsoft.com/office/drawing/2014/main" id="{1641A95F-58FC-84EC-F80E-6AE3F1770CDC}"/>
                </a:ext>
              </a:extLst>
            </p:cNvPr>
            <p:cNvSpPr txBox="1"/>
            <p:nvPr/>
          </p:nvSpPr>
          <p:spPr>
            <a:xfrm>
              <a:off x="10718868" y="4258338"/>
              <a:ext cx="1840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1700" b="1" i="0" u="none" strike="noStrike" cap="none">
                  <a:solidFill>
                    <a:schemeClr val="lt1"/>
                  </a:solidFill>
                  <a:latin typeface="Calibri"/>
                  <a:ea typeface="Calibri"/>
                  <a:cs typeface="Calibri"/>
                  <a:sym typeface="Calibri"/>
                </a:rPr>
                <a:t>Standards</a:t>
              </a:r>
              <a:br>
                <a:rPr lang="en-GB" sz="1700" b="1" i="0" u="none" strike="noStrike" cap="none">
                  <a:solidFill>
                    <a:schemeClr val="lt1"/>
                  </a:solidFill>
                  <a:latin typeface="Calibri"/>
                  <a:ea typeface="Calibri"/>
                  <a:cs typeface="Calibri"/>
                  <a:sym typeface="Calibri"/>
                </a:rPr>
              </a:br>
              <a:r>
                <a:rPr lang="en-GB" sz="1700" b="1" i="0" u="none" strike="noStrike" cap="none">
                  <a:solidFill>
                    <a:schemeClr val="lt1"/>
                  </a:solidFill>
                  <a:latin typeface="Calibri"/>
                  <a:ea typeface="Calibri"/>
                  <a:cs typeface="Calibri"/>
                  <a:sym typeface="Calibri"/>
                </a:rPr>
                <a:t>bodies</a:t>
              </a:r>
              <a:endParaRPr sz="1700" b="1" i="0" u="none" strike="noStrike" cap="none">
                <a:solidFill>
                  <a:schemeClr val="lt1"/>
                </a:solidFill>
                <a:latin typeface="Calibri"/>
                <a:ea typeface="Calibri"/>
                <a:cs typeface="Calibri"/>
                <a:sym typeface="Calibri"/>
              </a:endParaRPr>
            </a:p>
          </p:txBody>
        </p:sp>
        <p:sp>
          <p:nvSpPr>
            <p:cNvPr id="29" name="Google Shape;92;g1cd4aa77f50_0_332">
              <a:extLst>
                <a:ext uri="{FF2B5EF4-FFF2-40B4-BE49-F238E27FC236}">
                  <a16:creationId xmlns:a16="http://schemas.microsoft.com/office/drawing/2014/main" id="{33290D96-03C5-EF56-C663-E7C8F2B3C822}"/>
                </a:ext>
              </a:extLst>
            </p:cNvPr>
            <p:cNvSpPr txBox="1"/>
            <p:nvPr/>
          </p:nvSpPr>
          <p:spPr>
            <a:xfrm>
              <a:off x="9908510" y="5082237"/>
              <a:ext cx="18405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1700" b="1" i="0" u="none" strike="noStrike" cap="none">
                  <a:solidFill>
                    <a:schemeClr val="lt1"/>
                  </a:solidFill>
                  <a:latin typeface="Calibri"/>
                  <a:ea typeface="Calibri"/>
                  <a:cs typeface="Calibri"/>
                  <a:sym typeface="Calibri"/>
                </a:rPr>
                <a:t>Erasmus</a:t>
              </a:r>
              <a:endParaRPr sz="1700" b="1" i="0" u="none" strike="noStrike" cap="none">
                <a:solidFill>
                  <a:schemeClr val="lt1"/>
                </a:solidFill>
                <a:latin typeface="Calibri"/>
                <a:ea typeface="Calibri"/>
                <a:cs typeface="Calibri"/>
                <a:sym typeface="Calibri"/>
              </a:endParaRPr>
            </a:p>
          </p:txBody>
        </p:sp>
        <p:sp>
          <p:nvSpPr>
            <p:cNvPr id="30" name="Google Shape;93;g1cd4aa77f50_0_332">
              <a:extLst>
                <a:ext uri="{FF2B5EF4-FFF2-40B4-BE49-F238E27FC236}">
                  <a16:creationId xmlns:a16="http://schemas.microsoft.com/office/drawing/2014/main" id="{C1C53248-DF01-89A1-6BEB-7CF99B7F1A6A}"/>
                </a:ext>
              </a:extLst>
            </p:cNvPr>
            <p:cNvSpPr txBox="1"/>
            <p:nvPr/>
          </p:nvSpPr>
          <p:spPr>
            <a:xfrm>
              <a:off x="10270673" y="3611181"/>
              <a:ext cx="18405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1700" b="1" i="0" u="none" strike="noStrike" cap="none">
                  <a:solidFill>
                    <a:schemeClr val="lt1"/>
                  </a:solidFill>
                  <a:latin typeface="Calibri"/>
                  <a:ea typeface="Calibri"/>
                  <a:cs typeface="Calibri"/>
                  <a:sym typeface="Calibri"/>
                </a:rPr>
                <a:t>Other  EC </a:t>
              </a:r>
              <a:br>
                <a:rPr lang="en-GB" sz="1700" b="1" i="0" u="none" strike="noStrike" cap="none">
                  <a:solidFill>
                    <a:schemeClr val="lt1"/>
                  </a:solidFill>
                  <a:latin typeface="Calibri"/>
                  <a:ea typeface="Calibri"/>
                  <a:cs typeface="Calibri"/>
                  <a:sym typeface="Calibri"/>
                </a:rPr>
              </a:br>
              <a:r>
                <a:rPr lang="en-GB" sz="1700" b="1" i="0" u="none" strike="noStrike" cap="none">
                  <a:solidFill>
                    <a:schemeClr val="lt1"/>
                  </a:solidFill>
                  <a:latin typeface="Calibri"/>
                  <a:ea typeface="Calibri"/>
                  <a:cs typeface="Calibri"/>
                  <a:sym typeface="Calibri"/>
                </a:rPr>
                <a:t>projects</a:t>
              </a:r>
              <a:endParaRPr sz="1700" b="1" i="0" u="none" strike="noStrike" cap="none">
                <a:solidFill>
                  <a:schemeClr val="lt1"/>
                </a:solidFill>
                <a:latin typeface="Calibri"/>
                <a:ea typeface="Calibri"/>
                <a:cs typeface="Calibri"/>
                <a:sym typeface="Calibri"/>
              </a:endParaRPr>
            </a:p>
          </p:txBody>
        </p:sp>
      </p:grpSp>
      <p:sp>
        <p:nvSpPr>
          <p:cNvPr id="31" name="Google Shape;94;g1cd4aa77f50_0_332">
            <a:extLst>
              <a:ext uri="{FF2B5EF4-FFF2-40B4-BE49-F238E27FC236}">
                <a16:creationId xmlns:a16="http://schemas.microsoft.com/office/drawing/2014/main" id="{80602B27-23FC-1780-0DF4-FEC5A7AFA7F1}"/>
              </a:ext>
            </a:extLst>
          </p:cNvPr>
          <p:cNvSpPr txBox="1"/>
          <p:nvPr/>
        </p:nvSpPr>
        <p:spPr>
          <a:xfrm>
            <a:off x="464629" y="287880"/>
            <a:ext cx="9894600" cy="616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F4270"/>
              </a:buClr>
              <a:buSzPts val="2400"/>
              <a:buFont typeface="Calibri"/>
              <a:buNone/>
            </a:pPr>
            <a:r>
              <a:rPr lang="en-GB" sz="3000" b="1" dirty="0">
                <a:solidFill>
                  <a:srgbClr val="1F4270"/>
                </a:solidFill>
                <a:latin typeface="Calibri"/>
                <a:ea typeface="Calibri"/>
                <a:cs typeface="Calibri"/>
                <a:sym typeface="Calibri"/>
              </a:rPr>
              <a:t>GN5-1 T&amp;I Team and Key Collaborations</a:t>
            </a:r>
            <a:endParaRPr lang="en-GB" sz="3000" dirty="0"/>
          </a:p>
        </p:txBody>
      </p:sp>
      <p:grpSp>
        <p:nvGrpSpPr>
          <p:cNvPr id="32" name="Google Shape;95;g1cd4aa77f50_0_332">
            <a:extLst>
              <a:ext uri="{FF2B5EF4-FFF2-40B4-BE49-F238E27FC236}">
                <a16:creationId xmlns:a16="http://schemas.microsoft.com/office/drawing/2014/main" id="{2106272A-D1F5-1302-A01F-063C31126CD1}"/>
              </a:ext>
            </a:extLst>
          </p:cNvPr>
          <p:cNvGrpSpPr/>
          <p:nvPr/>
        </p:nvGrpSpPr>
        <p:grpSpPr>
          <a:xfrm>
            <a:off x="464640" y="4926593"/>
            <a:ext cx="6159300" cy="681900"/>
            <a:chOff x="449400" y="5262825"/>
            <a:chExt cx="6159300" cy="681900"/>
          </a:xfrm>
        </p:grpSpPr>
        <p:sp>
          <p:nvSpPr>
            <p:cNvPr id="33" name="Google Shape;96;g1cd4aa77f50_0_332">
              <a:extLst>
                <a:ext uri="{FF2B5EF4-FFF2-40B4-BE49-F238E27FC236}">
                  <a16:creationId xmlns:a16="http://schemas.microsoft.com/office/drawing/2014/main" id="{A4A76A02-7BE7-1E14-50D5-652C33A0F727}"/>
                </a:ext>
              </a:extLst>
            </p:cNvPr>
            <p:cNvSpPr/>
            <p:nvPr/>
          </p:nvSpPr>
          <p:spPr>
            <a:xfrm>
              <a:off x="449400" y="5262825"/>
              <a:ext cx="6159300" cy="681900"/>
            </a:xfrm>
            <a:prstGeom prst="rect">
              <a:avLst/>
            </a:prstGeom>
            <a:solidFill>
              <a:srgbClr val="93C47D">
                <a:alpha val="238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000">
                  <a:solidFill>
                    <a:schemeClr val="lt1"/>
                  </a:solidFill>
                  <a:latin typeface="Calibri"/>
                  <a:ea typeface="Calibri"/>
                  <a:cs typeface="Calibri"/>
                  <a:sym typeface="Calibri"/>
                </a:rPr>
                <a:t>             </a:t>
              </a:r>
              <a:r>
                <a:rPr lang="en-GB" sz="2000">
                  <a:solidFill>
                    <a:srgbClr val="004461"/>
                  </a:solidFill>
                  <a:latin typeface="Calibri"/>
                  <a:ea typeface="Calibri"/>
                  <a:cs typeface="Calibri"/>
                  <a:sym typeface="Calibri"/>
                </a:rPr>
                <a:t>Enabling Communities</a:t>
              </a:r>
              <a:r>
                <a:rPr lang="en-GB" sz="2000" b="0" i="0" u="none" strike="noStrike" cap="none">
                  <a:solidFill>
                    <a:schemeClr val="lt1"/>
                  </a:solidFill>
                  <a:latin typeface="Calibri"/>
                  <a:ea typeface="Calibri"/>
                  <a:cs typeface="Calibri"/>
                  <a:sym typeface="Calibri"/>
                </a:rPr>
                <a:t>  </a:t>
              </a:r>
              <a:r>
                <a:rPr lang="en-GB" sz="2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4" name="Google Shape;97;g1cd4aa77f50_0_332">
              <a:extLst>
                <a:ext uri="{FF2B5EF4-FFF2-40B4-BE49-F238E27FC236}">
                  <a16:creationId xmlns:a16="http://schemas.microsoft.com/office/drawing/2014/main" id="{C57CD175-659A-3B99-E3BC-D81F1D61AB1E}"/>
                </a:ext>
              </a:extLst>
            </p:cNvPr>
            <p:cNvSpPr/>
            <p:nvPr/>
          </p:nvSpPr>
          <p:spPr>
            <a:xfrm>
              <a:off x="616475" y="5305854"/>
              <a:ext cx="612000" cy="61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rgbClr val="003F5E"/>
                  </a:solidFill>
                  <a:latin typeface="Calibri"/>
                  <a:ea typeface="Calibri"/>
                  <a:cs typeface="Calibri"/>
                  <a:sym typeface="Calibri"/>
                </a:rPr>
                <a:t>T6</a:t>
              </a:r>
              <a:endParaRPr sz="1800" b="1" i="0" u="none" strike="noStrike" cap="none">
                <a:solidFill>
                  <a:srgbClr val="003F5E"/>
                </a:solidFill>
                <a:latin typeface="Calibri"/>
                <a:ea typeface="Calibri"/>
                <a:cs typeface="Calibri"/>
                <a:sym typeface="Calibri"/>
              </a:endParaRPr>
            </a:p>
          </p:txBody>
        </p:sp>
        <p:pic>
          <p:nvPicPr>
            <p:cNvPr id="35" name="Google Shape;98;g1cd4aa77f50_0_332">
              <a:extLst>
                <a:ext uri="{FF2B5EF4-FFF2-40B4-BE49-F238E27FC236}">
                  <a16:creationId xmlns:a16="http://schemas.microsoft.com/office/drawing/2014/main" id="{80335AF0-E28C-D3CB-7BE5-CA60153BB160}"/>
                </a:ext>
              </a:extLst>
            </p:cNvPr>
            <p:cNvPicPr preferRelativeResize="0"/>
            <p:nvPr/>
          </p:nvPicPr>
          <p:blipFill>
            <a:blip r:embed="rId8">
              <a:alphaModFix/>
            </a:blip>
            <a:stretch>
              <a:fillRect/>
            </a:stretch>
          </p:blipFill>
          <p:spPr>
            <a:xfrm>
              <a:off x="6082588" y="5263573"/>
              <a:ext cx="510300" cy="680400"/>
            </a:xfrm>
            <a:prstGeom prst="ellipse">
              <a:avLst/>
            </a:prstGeom>
            <a:noFill/>
            <a:ln>
              <a:noFill/>
            </a:ln>
          </p:spPr>
        </p:pic>
        <p:sp>
          <p:nvSpPr>
            <p:cNvPr id="36" name="Google Shape;99;g1cd4aa77f50_0_332">
              <a:extLst>
                <a:ext uri="{FF2B5EF4-FFF2-40B4-BE49-F238E27FC236}">
                  <a16:creationId xmlns:a16="http://schemas.microsoft.com/office/drawing/2014/main" id="{83DB2637-C6FB-4345-ADF5-669FA2BB7622}"/>
                </a:ext>
              </a:extLst>
            </p:cNvPr>
            <p:cNvSpPr txBox="1"/>
            <p:nvPr/>
          </p:nvSpPr>
          <p:spPr>
            <a:xfrm>
              <a:off x="3902500" y="5263575"/>
              <a:ext cx="2180100" cy="680400"/>
            </a:xfrm>
            <a:prstGeom prst="rect">
              <a:avLst/>
            </a:prstGeom>
            <a:no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300"/>
                <a:buFont typeface="Arial"/>
                <a:buNone/>
              </a:pPr>
              <a:r>
                <a:rPr lang="en-GB" b="1">
                  <a:solidFill>
                    <a:srgbClr val="004359"/>
                  </a:solidFill>
                  <a:latin typeface="Calibri"/>
                  <a:ea typeface="Calibri"/>
                  <a:cs typeface="Calibri"/>
                  <a:sym typeface="Calibri"/>
                </a:rPr>
                <a:t>Maarten Kremers </a:t>
              </a:r>
              <a:br>
                <a:rPr lang="en-GB" b="1">
                  <a:solidFill>
                    <a:srgbClr val="004359"/>
                  </a:solidFill>
                  <a:latin typeface="Calibri"/>
                  <a:ea typeface="Calibri"/>
                  <a:cs typeface="Calibri"/>
                  <a:sym typeface="Calibri"/>
                </a:rPr>
              </a:br>
              <a:r>
                <a:rPr lang="en-GB" b="1">
                  <a:solidFill>
                    <a:srgbClr val="004359"/>
                  </a:solidFill>
                  <a:latin typeface="Calibri"/>
                  <a:ea typeface="Calibri"/>
                  <a:cs typeface="Calibri"/>
                  <a:sym typeface="Calibri"/>
                </a:rPr>
                <a:t>SURF</a:t>
              </a:r>
              <a:endParaRPr b="1" i="0" u="none" strike="noStrike" cap="none">
                <a:solidFill>
                  <a:srgbClr val="004360"/>
                </a:solidFill>
                <a:latin typeface="Calibri"/>
                <a:ea typeface="Calibri"/>
                <a:cs typeface="Calibri"/>
                <a:sym typeface="Calibri"/>
              </a:endParaRPr>
            </a:p>
          </p:txBody>
        </p:sp>
      </p:grpSp>
      <p:sp>
        <p:nvSpPr>
          <p:cNvPr id="37" name="Google Shape;100;g1cd4aa77f50_0_332">
            <a:extLst>
              <a:ext uri="{FF2B5EF4-FFF2-40B4-BE49-F238E27FC236}">
                <a16:creationId xmlns:a16="http://schemas.microsoft.com/office/drawing/2014/main" id="{2DE2A175-497A-0DFF-D7BE-3650DCA8C676}"/>
              </a:ext>
            </a:extLst>
          </p:cNvPr>
          <p:cNvSpPr/>
          <p:nvPr/>
        </p:nvSpPr>
        <p:spPr>
          <a:xfrm>
            <a:off x="464640" y="5693630"/>
            <a:ext cx="6159300" cy="681900"/>
          </a:xfrm>
          <a:prstGeom prst="rect">
            <a:avLst/>
          </a:prstGeom>
          <a:solidFill>
            <a:srgbClr val="7F7F7F">
              <a:alpha val="4524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a:solidFill>
                  <a:schemeClr val="lt1"/>
                </a:solidFill>
                <a:latin typeface="Calibri"/>
                <a:ea typeface="Calibri"/>
                <a:cs typeface="Calibri"/>
                <a:sym typeface="Calibri"/>
              </a:rPr>
              <a:t>          </a:t>
            </a:r>
            <a:r>
              <a:rPr lang="en-GB" sz="2000">
                <a:solidFill>
                  <a:schemeClr val="lt1"/>
                </a:solidFill>
                <a:latin typeface="Calibri"/>
                <a:ea typeface="Calibri"/>
                <a:cs typeface="Calibri"/>
                <a:sym typeface="Calibri"/>
              </a:rPr>
              <a:t> </a:t>
            </a:r>
            <a:r>
              <a:rPr lang="en-GB" sz="2000">
                <a:solidFill>
                  <a:srgbClr val="004461"/>
                </a:solidFill>
                <a:latin typeface="Calibri"/>
                <a:ea typeface="Calibri"/>
                <a:cs typeface="Calibri"/>
                <a:sym typeface="Calibri"/>
              </a:rPr>
              <a:t>Distributed Identities</a:t>
            </a:r>
            <a:r>
              <a:rPr lang="en-GB" sz="2000" b="0" i="0" u="none" strike="noStrike" cap="none">
                <a:solidFill>
                  <a:srgbClr val="004461"/>
                </a:solidFill>
                <a:latin typeface="Calibri"/>
                <a:ea typeface="Calibri"/>
                <a:cs typeface="Calibri"/>
                <a:sym typeface="Calibri"/>
              </a:rPr>
              <a:t> </a:t>
            </a:r>
            <a:r>
              <a:rPr lang="en-GB" sz="2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8" name="Google Shape;101;g1cd4aa77f50_0_332">
            <a:extLst>
              <a:ext uri="{FF2B5EF4-FFF2-40B4-BE49-F238E27FC236}">
                <a16:creationId xmlns:a16="http://schemas.microsoft.com/office/drawing/2014/main" id="{B3A854BA-5274-AB13-864F-1DB0278809BD}"/>
              </a:ext>
            </a:extLst>
          </p:cNvPr>
          <p:cNvSpPr/>
          <p:nvPr/>
        </p:nvSpPr>
        <p:spPr>
          <a:xfrm>
            <a:off x="604815" y="5707086"/>
            <a:ext cx="612000" cy="61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rgbClr val="003F5E"/>
                </a:solidFill>
                <a:latin typeface="Calibri"/>
                <a:ea typeface="Calibri"/>
                <a:cs typeface="Calibri"/>
                <a:sym typeface="Calibri"/>
              </a:rPr>
              <a:t>T7</a:t>
            </a:r>
            <a:endParaRPr sz="1800" b="1" i="0" u="none" strike="noStrike" cap="none">
              <a:solidFill>
                <a:srgbClr val="003F5E"/>
              </a:solidFill>
              <a:latin typeface="Calibri"/>
              <a:ea typeface="Calibri"/>
              <a:cs typeface="Calibri"/>
              <a:sym typeface="Calibri"/>
            </a:endParaRPr>
          </a:p>
        </p:txBody>
      </p:sp>
      <p:pic>
        <p:nvPicPr>
          <p:cNvPr id="39" name="Google Shape;102;g1cd4aa77f50_0_332">
            <a:extLst>
              <a:ext uri="{FF2B5EF4-FFF2-40B4-BE49-F238E27FC236}">
                <a16:creationId xmlns:a16="http://schemas.microsoft.com/office/drawing/2014/main" id="{DDC9814B-57B8-0413-8648-F8774FD3B391}"/>
              </a:ext>
            </a:extLst>
          </p:cNvPr>
          <p:cNvPicPr preferRelativeResize="0"/>
          <p:nvPr/>
        </p:nvPicPr>
        <p:blipFill rotWithShape="1">
          <a:blip r:embed="rId9">
            <a:alphaModFix/>
          </a:blip>
          <a:srcRect l="20532" t="-2123" r="3334" b="15438"/>
          <a:stretch/>
        </p:blipFill>
        <p:spPr>
          <a:xfrm>
            <a:off x="6044752" y="5693624"/>
            <a:ext cx="523800" cy="680400"/>
          </a:xfrm>
          <a:prstGeom prst="ellipse">
            <a:avLst/>
          </a:prstGeom>
          <a:noFill/>
          <a:ln>
            <a:noFill/>
          </a:ln>
        </p:spPr>
      </p:pic>
      <p:sp>
        <p:nvSpPr>
          <p:cNvPr id="40" name="Google Shape;103;g1cd4aa77f50_0_332">
            <a:extLst>
              <a:ext uri="{FF2B5EF4-FFF2-40B4-BE49-F238E27FC236}">
                <a16:creationId xmlns:a16="http://schemas.microsoft.com/office/drawing/2014/main" id="{9A118731-2A72-D922-34A1-10CEDA9003DE}"/>
              </a:ext>
            </a:extLst>
          </p:cNvPr>
          <p:cNvSpPr txBox="1"/>
          <p:nvPr/>
        </p:nvSpPr>
        <p:spPr>
          <a:xfrm>
            <a:off x="3522490" y="5846030"/>
            <a:ext cx="2180100" cy="680400"/>
          </a:xfrm>
          <a:prstGeom prst="rect">
            <a:avLst/>
          </a:prstGeom>
          <a:no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300"/>
              <a:buFont typeface="Arial"/>
              <a:buNone/>
            </a:pPr>
            <a:r>
              <a:rPr lang="en-GB" b="1">
                <a:solidFill>
                  <a:srgbClr val="004359"/>
                </a:solidFill>
                <a:latin typeface="Calibri"/>
                <a:ea typeface="Calibri"/>
                <a:cs typeface="Calibri"/>
                <a:sym typeface="Calibri"/>
              </a:rPr>
              <a:t>Christoph Graph, SWITCH</a:t>
            </a:r>
            <a:endParaRPr b="1">
              <a:solidFill>
                <a:srgbClr val="004359"/>
              </a:solidFill>
              <a:latin typeface="Calibri"/>
              <a:ea typeface="Calibri"/>
              <a:cs typeface="Calibri"/>
              <a:sym typeface="Calibri"/>
            </a:endParaRPr>
          </a:p>
          <a:p>
            <a:pPr marL="0" marR="0" lvl="1" indent="0" algn="l" rtl="0">
              <a:lnSpc>
                <a:spcPct val="100000"/>
              </a:lnSpc>
              <a:spcBef>
                <a:spcPts val="0"/>
              </a:spcBef>
              <a:spcAft>
                <a:spcPts val="0"/>
              </a:spcAft>
              <a:buClr>
                <a:srgbClr val="000000"/>
              </a:buClr>
              <a:buSzPts val="1300"/>
              <a:buFont typeface="Arial"/>
              <a:buNone/>
            </a:pPr>
            <a:endParaRPr b="1" i="0" u="none" strike="noStrike" cap="none">
              <a:solidFill>
                <a:srgbClr val="004360"/>
              </a:solidFill>
              <a:latin typeface="Calibri"/>
              <a:ea typeface="Calibri"/>
              <a:cs typeface="Calibri"/>
              <a:sym typeface="Calibri"/>
            </a:endParaRPr>
          </a:p>
        </p:txBody>
      </p:sp>
      <p:sp>
        <p:nvSpPr>
          <p:cNvPr id="41" name="Google Shape;104;g1cd4aa77f50_0_332">
            <a:extLst>
              <a:ext uri="{FF2B5EF4-FFF2-40B4-BE49-F238E27FC236}">
                <a16:creationId xmlns:a16="http://schemas.microsoft.com/office/drawing/2014/main" id="{D15362F6-35BC-8832-C607-C26913ECE22E}"/>
              </a:ext>
            </a:extLst>
          </p:cNvPr>
          <p:cNvSpPr/>
          <p:nvPr/>
        </p:nvSpPr>
        <p:spPr>
          <a:xfrm>
            <a:off x="464640" y="4130980"/>
            <a:ext cx="6159300" cy="681900"/>
          </a:xfrm>
          <a:prstGeom prst="rect">
            <a:avLst/>
          </a:prstGeom>
          <a:solidFill>
            <a:srgbClr val="1155CC">
              <a:alpha val="39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2" name="Google Shape;105;g1cd4aa77f50_0_332">
            <a:extLst>
              <a:ext uri="{FF2B5EF4-FFF2-40B4-BE49-F238E27FC236}">
                <a16:creationId xmlns:a16="http://schemas.microsoft.com/office/drawing/2014/main" id="{30F63CAD-43A8-24D5-E309-E9C62A72F2F7}"/>
              </a:ext>
            </a:extLst>
          </p:cNvPr>
          <p:cNvSpPr/>
          <p:nvPr/>
        </p:nvSpPr>
        <p:spPr>
          <a:xfrm>
            <a:off x="631715" y="4187433"/>
            <a:ext cx="612000" cy="61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rgbClr val="003F5E"/>
                </a:solidFill>
                <a:latin typeface="Calibri"/>
                <a:ea typeface="Calibri"/>
                <a:cs typeface="Calibri"/>
                <a:sym typeface="Calibri"/>
              </a:rPr>
              <a:t>T5</a:t>
            </a:r>
            <a:endParaRPr sz="1800" b="1" i="0" u="none" strike="noStrike" cap="none">
              <a:solidFill>
                <a:srgbClr val="003F5E"/>
              </a:solidFill>
              <a:latin typeface="Calibri"/>
              <a:ea typeface="Calibri"/>
              <a:cs typeface="Calibri"/>
              <a:sym typeface="Calibri"/>
            </a:endParaRPr>
          </a:p>
        </p:txBody>
      </p:sp>
      <p:pic>
        <p:nvPicPr>
          <p:cNvPr id="43" name="Google Shape;106;g1cd4aa77f50_0_332">
            <a:extLst>
              <a:ext uri="{FF2B5EF4-FFF2-40B4-BE49-F238E27FC236}">
                <a16:creationId xmlns:a16="http://schemas.microsoft.com/office/drawing/2014/main" id="{ABFF3031-9DEF-799E-542C-00FD6A5811FB}"/>
              </a:ext>
            </a:extLst>
          </p:cNvPr>
          <p:cNvPicPr preferRelativeResize="0"/>
          <p:nvPr/>
        </p:nvPicPr>
        <p:blipFill rotWithShape="1">
          <a:blip r:embed="rId10">
            <a:alphaModFix/>
          </a:blip>
          <a:srcRect/>
          <a:stretch/>
        </p:blipFill>
        <p:spPr>
          <a:xfrm>
            <a:off x="1532515" y="4064437"/>
            <a:ext cx="1800899" cy="704893"/>
          </a:xfrm>
          <a:prstGeom prst="rect">
            <a:avLst/>
          </a:prstGeom>
          <a:noFill/>
          <a:ln>
            <a:noFill/>
          </a:ln>
        </p:spPr>
      </p:pic>
      <p:pic>
        <p:nvPicPr>
          <p:cNvPr id="44" name="Google Shape;107;g1cd4aa77f50_0_332">
            <a:extLst>
              <a:ext uri="{FF2B5EF4-FFF2-40B4-BE49-F238E27FC236}">
                <a16:creationId xmlns:a16="http://schemas.microsoft.com/office/drawing/2014/main" id="{643CB657-AECD-59BF-14B9-4B289F1D2D50}"/>
              </a:ext>
            </a:extLst>
          </p:cNvPr>
          <p:cNvPicPr preferRelativeResize="0"/>
          <p:nvPr/>
        </p:nvPicPr>
        <p:blipFill>
          <a:blip r:embed="rId11">
            <a:alphaModFix/>
          </a:blip>
          <a:stretch>
            <a:fillRect/>
          </a:stretch>
        </p:blipFill>
        <p:spPr>
          <a:xfrm>
            <a:off x="5480728" y="4132113"/>
            <a:ext cx="585000" cy="680400"/>
          </a:xfrm>
          <a:prstGeom prst="ellipse">
            <a:avLst/>
          </a:prstGeom>
          <a:noFill/>
          <a:ln>
            <a:noFill/>
          </a:ln>
        </p:spPr>
      </p:pic>
      <p:sp>
        <p:nvSpPr>
          <p:cNvPr id="45" name="Google Shape;108;g1cd4aa77f50_0_332">
            <a:extLst>
              <a:ext uri="{FF2B5EF4-FFF2-40B4-BE49-F238E27FC236}">
                <a16:creationId xmlns:a16="http://schemas.microsoft.com/office/drawing/2014/main" id="{3FBD3D8F-2F26-FAF9-7E58-229FE923BEE1}"/>
              </a:ext>
            </a:extLst>
          </p:cNvPr>
          <p:cNvSpPr txBox="1"/>
          <p:nvPr/>
        </p:nvSpPr>
        <p:spPr>
          <a:xfrm>
            <a:off x="3674940" y="4131730"/>
            <a:ext cx="1722000" cy="680400"/>
          </a:xfrm>
          <a:prstGeom prst="rect">
            <a:avLst/>
          </a:prstGeom>
          <a:noFill/>
          <a:ln>
            <a:noFill/>
          </a:ln>
        </p:spPr>
        <p:txBody>
          <a:bodyPr spcFirstLastPara="1" wrap="square" lIns="91425" tIns="45700" rIns="91425" bIns="45700" anchor="ctr" anchorCtr="0">
            <a:noAutofit/>
          </a:bodyPr>
          <a:lstStyle/>
          <a:p>
            <a:pPr marL="0" marR="0" lvl="1" indent="0" algn="l" rtl="0">
              <a:lnSpc>
                <a:spcPct val="100000"/>
              </a:lnSpc>
              <a:spcBef>
                <a:spcPts val="0"/>
              </a:spcBef>
              <a:spcAft>
                <a:spcPts val="0"/>
              </a:spcAft>
              <a:buClr>
                <a:srgbClr val="000000"/>
              </a:buClr>
              <a:buSzPts val="1300"/>
              <a:buFont typeface="Arial"/>
              <a:buNone/>
            </a:pPr>
            <a:r>
              <a:rPr lang="en-GB" b="1">
                <a:solidFill>
                  <a:srgbClr val="004359"/>
                </a:solidFill>
                <a:latin typeface="Calibri"/>
                <a:ea typeface="Calibri"/>
                <a:cs typeface="Calibri"/>
                <a:sym typeface="Calibri"/>
              </a:rPr>
              <a:t>Niels van Dijk SURF</a:t>
            </a:r>
            <a:br>
              <a:rPr lang="en-GB" b="1">
                <a:solidFill>
                  <a:srgbClr val="004359"/>
                </a:solidFill>
                <a:latin typeface="Calibri"/>
                <a:ea typeface="Calibri"/>
                <a:cs typeface="Calibri"/>
                <a:sym typeface="Calibri"/>
              </a:rPr>
            </a:br>
            <a:r>
              <a:rPr lang="en-GB" b="1">
                <a:solidFill>
                  <a:srgbClr val="004359"/>
                </a:solidFill>
                <a:latin typeface="Calibri"/>
                <a:ea typeface="Calibri"/>
                <a:cs typeface="Calibri"/>
                <a:sym typeface="Calibri"/>
              </a:rPr>
              <a:t>Michael Schmidt LRZ</a:t>
            </a:r>
            <a:endParaRPr b="1" i="0" u="none" strike="noStrike" cap="none">
              <a:solidFill>
                <a:srgbClr val="004360"/>
              </a:solidFill>
              <a:latin typeface="Calibri"/>
              <a:ea typeface="Calibri"/>
              <a:cs typeface="Calibri"/>
              <a:sym typeface="Calibri"/>
            </a:endParaRPr>
          </a:p>
        </p:txBody>
      </p:sp>
      <p:pic>
        <p:nvPicPr>
          <p:cNvPr id="46" name="Google Shape;109;g1cd4aa77f50_0_332">
            <a:extLst>
              <a:ext uri="{FF2B5EF4-FFF2-40B4-BE49-F238E27FC236}">
                <a16:creationId xmlns:a16="http://schemas.microsoft.com/office/drawing/2014/main" id="{183DA6BB-86DA-44D9-6B99-2B56605FB038}"/>
              </a:ext>
            </a:extLst>
          </p:cNvPr>
          <p:cNvPicPr preferRelativeResize="0"/>
          <p:nvPr/>
        </p:nvPicPr>
        <p:blipFill>
          <a:blip r:embed="rId12">
            <a:alphaModFix/>
          </a:blip>
          <a:stretch>
            <a:fillRect/>
          </a:stretch>
        </p:blipFill>
        <p:spPr>
          <a:xfrm>
            <a:off x="6061240" y="4133518"/>
            <a:ext cx="554400" cy="678600"/>
          </a:xfrm>
          <a:prstGeom prst="ellipse">
            <a:avLst/>
          </a:prstGeom>
          <a:noFill/>
          <a:ln>
            <a:noFill/>
          </a:ln>
        </p:spPr>
      </p:pic>
      <p:sp>
        <p:nvSpPr>
          <p:cNvPr id="47" name="Google Shape;110;g1cd4aa77f50_0_332">
            <a:extLst>
              <a:ext uri="{FF2B5EF4-FFF2-40B4-BE49-F238E27FC236}">
                <a16:creationId xmlns:a16="http://schemas.microsoft.com/office/drawing/2014/main" id="{FE1DD8B4-E095-C532-93AF-0FDDA0FB78F6}"/>
              </a:ext>
            </a:extLst>
          </p:cNvPr>
          <p:cNvSpPr txBox="1"/>
          <p:nvPr/>
        </p:nvSpPr>
        <p:spPr>
          <a:xfrm>
            <a:off x="8006640" y="927780"/>
            <a:ext cx="21801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i="0" u="none" strike="noStrike" cap="none">
                <a:solidFill>
                  <a:srgbClr val="002060"/>
                </a:solidFill>
                <a:latin typeface="Calibri"/>
                <a:ea typeface="Calibri"/>
                <a:cs typeface="Calibri"/>
                <a:sym typeface="Calibri"/>
              </a:rPr>
              <a:t>Marina Adomeit SUNET</a:t>
            </a:r>
            <a:br>
              <a:rPr lang="en-GB" sz="1600" b="1" i="0" u="none" strike="noStrike" cap="none">
                <a:solidFill>
                  <a:srgbClr val="002060"/>
                </a:solidFill>
                <a:latin typeface="Calibri"/>
                <a:ea typeface="Calibri"/>
                <a:cs typeface="Calibri"/>
                <a:sym typeface="Calibri"/>
              </a:rPr>
            </a:br>
            <a:r>
              <a:rPr lang="en-GB" sz="1600" b="1">
                <a:solidFill>
                  <a:srgbClr val="002060"/>
                </a:solidFill>
                <a:latin typeface="Calibri"/>
                <a:ea typeface="Calibri"/>
                <a:cs typeface="Calibri"/>
                <a:sym typeface="Calibri"/>
              </a:rPr>
              <a:t>Maarten Kremers SURF</a:t>
            </a:r>
            <a:endParaRPr sz="1600"/>
          </a:p>
        </p:txBody>
      </p:sp>
      <p:sp>
        <p:nvSpPr>
          <p:cNvPr id="48" name="Google Shape;111;g1cd4aa77f50_0_332">
            <a:extLst>
              <a:ext uri="{FF2B5EF4-FFF2-40B4-BE49-F238E27FC236}">
                <a16:creationId xmlns:a16="http://schemas.microsoft.com/office/drawing/2014/main" id="{41E419DE-4882-6309-91AB-255AE67609B4}"/>
              </a:ext>
            </a:extLst>
          </p:cNvPr>
          <p:cNvSpPr/>
          <p:nvPr/>
        </p:nvSpPr>
        <p:spPr>
          <a:xfrm>
            <a:off x="6941915" y="724655"/>
            <a:ext cx="972000" cy="972000"/>
          </a:xfrm>
          <a:prstGeom prst="ellipse">
            <a:avLst/>
          </a:prstGeom>
          <a:solidFill>
            <a:srgbClr val="EE42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chemeClr val="lt1"/>
                </a:solidFill>
                <a:latin typeface="Calibri"/>
                <a:ea typeface="Calibri"/>
                <a:cs typeface="Calibri"/>
                <a:sym typeface="Calibri"/>
              </a:rPr>
              <a:t>WP 5 </a:t>
            </a:r>
            <a:endParaRPr sz="1800" b="1" i="0" u="none" strike="noStrike" cap="none">
              <a:solidFill>
                <a:schemeClr val="lt1"/>
              </a:solidFill>
              <a:latin typeface="Calibri"/>
              <a:ea typeface="Calibri"/>
              <a:cs typeface="Calibri"/>
              <a:sym typeface="Calibri"/>
            </a:endParaRPr>
          </a:p>
        </p:txBody>
      </p:sp>
      <p:pic>
        <p:nvPicPr>
          <p:cNvPr id="49" name="Google Shape;112;g1cd4aa77f50_0_332">
            <a:extLst>
              <a:ext uri="{FF2B5EF4-FFF2-40B4-BE49-F238E27FC236}">
                <a16:creationId xmlns:a16="http://schemas.microsoft.com/office/drawing/2014/main" id="{4E8EA903-183F-62FA-3E44-AC77DF5FAA72}"/>
              </a:ext>
            </a:extLst>
          </p:cNvPr>
          <p:cNvPicPr preferRelativeResize="0"/>
          <p:nvPr/>
        </p:nvPicPr>
        <p:blipFill>
          <a:blip r:embed="rId8">
            <a:alphaModFix/>
          </a:blip>
          <a:stretch>
            <a:fillRect/>
          </a:stretch>
        </p:blipFill>
        <p:spPr>
          <a:xfrm>
            <a:off x="11115121" y="637856"/>
            <a:ext cx="742500" cy="990000"/>
          </a:xfrm>
          <a:prstGeom prst="ellipse">
            <a:avLst/>
          </a:prstGeom>
          <a:noFill/>
          <a:ln>
            <a:noFill/>
          </a:ln>
        </p:spPr>
      </p:pic>
      <p:pic>
        <p:nvPicPr>
          <p:cNvPr id="50" name="Google Shape;113;g1cd4aa77f50_0_332">
            <a:extLst>
              <a:ext uri="{FF2B5EF4-FFF2-40B4-BE49-F238E27FC236}">
                <a16:creationId xmlns:a16="http://schemas.microsoft.com/office/drawing/2014/main" id="{C8FC88A1-CFA2-C97F-BDA7-47CC0890A938}"/>
              </a:ext>
            </a:extLst>
          </p:cNvPr>
          <p:cNvPicPr preferRelativeResize="0"/>
          <p:nvPr/>
        </p:nvPicPr>
        <p:blipFill>
          <a:blip r:embed="rId13">
            <a:alphaModFix/>
          </a:blip>
          <a:stretch>
            <a:fillRect/>
          </a:stretch>
        </p:blipFill>
        <p:spPr>
          <a:xfrm>
            <a:off x="10253940" y="660181"/>
            <a:ext cx="819300" cy="945300"/>
          </a:xfrm>
          <a:prstGeom prst="ellipse">
            <a:avLst/>
          </a:prstGeom>
          <a:noFill/>
          <a:ln>
            <a:noFill/>
          </a:ln>
        </p:spPr>
      </p:pic>
      <p:grpSp>
        <p:nvGrpSpPr>
          <p:cNvPr id="51" name="Google Shape;114;g1cd4aa77f50_0_332">
            <a:extLst>
              <a:ext uri="{FF2B5EF4-FFF2-40B4-BE49-F238E27FC236}">
                <a16:creationId xmlns:a16="http://schemas.microsoft.com/office/drawing/2014/main" id="{06DF6F50-39CC-CDC1-7133-CAEFBA6DFD2A}"/>
              </a:ext>
            </a:extLst>
          </p:cNvPr>
          <p:cNvGrpSpPr/>
          <p:nvPr/>
        </p:nvGrpSpPr>
        <p:grpSpPr>
          <a:xfrm>
            <a:off x="464640" y="989529"/>
            <a:ext cx="6186825" cy="3043051"/>
            <a:chOff x="449400" y="1340049"/>
            <a:chExt cx="6186825" cy="3043051"/>
          </a:xfrm>
        </p:grpSpPr>
        <p:sp>
          <p:nvSpPr>
            <p:cNvPr id="52" name="Google Shape;115;g1cd4aa77f50_0_332">
              <a:extLst>
                <a:ext uri="{FF2B5EF4-FFF2-40B4-BE49-F238E27FC236}">
                  <a16:creationId xmlns:a16="http://schemas.microsoft.com/office/drawing/2014/main" id="{8B7EE842-37CF-70C7-6BC6-A50B273CDC56}"/>
                </a:ext>
              </a:extLst>
            </p:cNvPr>
            <p:cNvSpPr/>
            <p:nvPr/>
          </p:nvSpPr>
          <p:spPr>
            <a:xfrm>
              <a:off x="449400" y="1356200"/>
              <a:ext cx="6159300" cy="681900"/>
            </a:xfrm>
            <a:prstGeom prst="rect">
              <a:avLst/>
            </a:prstGeom>
            <a:solidFill>
              <a:srgbClr val="DDEAF6">
                <a:alpha val="705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3" name="Google Shape;116;g1cd4aa77f50_0_332">
              <a:extLst>
                <a:ext uri="{FF2B5EF4-FFF2-40B4-BE49-F238E27FC236}">
                  <a16:creationId xmlns:a16="http://schemas.microsoft.com/office/drawing/2014/main" id="{282F4328-8F63-FADE-A44F-64B0A9748E3E}"/>
                </a:ext>
              </a:extLst>
            </p:cNvPr>
            <p:cNvSpPr/>
            <p:nvPr/>
          </p:nvSpPr>
          <p:spPr>
            <a:xfrm>
              <a:off x="616475" y="1375850"/>
              <a:ext cx="612000" cy="61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rgbClr val="003F5E"/>
                  </a:solidFill>
                  <a:latin typeface="Calibri"/>
                  <a:ea typeface="Calibri"/>
                  <a:cs typeface="Calibri"/>
                  <a:sym typeface="Calibri"/>
                </a:rPr>
                <a:t>T1</a:t>
              </a:r>
              <a:endParaRPr sz="1800" b="1" i="0" u="none" strike="noStrike" cap="none">
                <a:solidFill>
                  <a:srgbClr val="003F5E"/>
                </a:solidFill>
                <a:latin typeface="Calibri"/>
                <a:ea typeface="Calibri"/>
                <a:cs typeface="Calibri"/>
                <a:sym typeface="Calibri"/>
              </a:endParaRPr>
            </a:p>
          </p:txBody>
        </p:sp>
        <p:pic>
          <p:nvPicPr>
            <p:cNvPr id="54" name="Google Shape;117;g1cd4aa77f50_0_332">
              <a:extLst>
                <a:ext uri="{FF2B5EF4-FFF2-40B4-BE49-F238E27FC236}">
                  <a16:creationId xmlns:a16="http://schemas.microsoft.com/office/drawing/2014/main" id="{D56234C2-053A-0AA3-3CBE-476C96E069F3}"/>
                </a:ext>
              </a:extLst>
            </p:cNvPr>
            <p:cNvPicPr preferRelativeResize="0"/>
            <p:nvPr/>
          </p:nvPicPr>
          <p:blipFill rotWithShape="1">
            <a:blip r:embed="rId14">
              <a:alphaModFix/>
            </a:blip>
            <a:srcRect/>
            <a:stretch/>
          </p:blipFill>
          <p:spPr>
            <a:xfrm>
              <a:off x="1556738" y="1340049"/>
              <a:ext cx="1721975" cy="746227"/>
            </a:xfrm>
            <a:prstGeom prst="rect">
              <a:avLst/>
            </a:prstGeom>
            <a:noFill/>
            <a:ln>
              <a:noFill/>
            </a:ln>
          </p:spPr>
        </p:pic>
        <p:sp>
          <p:nvSpPr>
            <p:cNvPr id="55" name="Google Shape;118;g1cd4aa77f50_0_332">
              <a:extLst>
                <a:ext uri="{FF2B5EF4-FFF2-40B4-BE49-F238E27FC236}">
                  <a16:creationId xmlns:a16="http://schemas.microsoft.com/office/drawing/2014/main" id="{1A16956B-8E91-B2DE-270E-1CDB990D3C87}"/>
                </a:ext>
              </a:extLst>
            </p:cNvPr>
            <p:cNvSpPr/>
            <p:nvPr/>
          </p:nvSpPr>
          <p:spPr>
            <a:xfrm>
              <a:off x="449400" y="2918850"/>
              <a:ext cx="6159300" cy="681900"/>
            </a:xfrm>
            <a:prstGeom prst="rect">
              <a:avLst/>
            </a:prstGeom>
            <a:solidFill>
              <a:srgbClr val="ED7D31">
                <a:alpha val="220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Calibri"/>
                  <a:ea typeface="Calibri"/>
                  <a:cs typeface="Calibri"/>
                  <a:sym typeface="Calibri"/>
                </a:rPr>
                <a:t>          </a:t>
              </a:r>
              <a:r>
                <a:rPr lang="en-GB" sz="1800" b="0" i="0" u="none" strike="noStrike" cap="none">
                  <a:solidFill>
                    <a:srgbClr val="003F5E"/>
                  </a:solidFill>
                  <a:latin typeface="Calibri"/>
                  <a:ea typeface="Calibri"/>
                  <a:cs typeface="Calibri"/>
                  <a:sym typeface="Calibri"/>
                </a:rPr>
                <a:t>      </a:t>
              </a:r>
              <a:endParaRPr sz="1800" b="0" i="0" u="none" strike="noStrike" cap="none">
                <a:solidFill>
                  <a:srgbClr val="003F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GB" sz="1800">
                  <a:solidFill>
                    <a:srgbClr val="003F5E"/>
                  </a:solidFill>
                  <a:latin typeface="Calibri"/>
                  <a:ea typeface="Calibri"/>
                  <a:cs typeface="Calibri"/>
                  <a:sym typeface="Calibri"/>
                </a:rPr>
                <a:t>                   </a:t>
              </a:r>
              <a:r>
                <a:rPr lang="en-GB" sz="1800" b="1">
                  <a:solidFill>
                    <a:srgbClr val="003F5E"/>
                  </a:solidFill>
                  <a:latin typeface="Calibri"/>
                  <a:ea typeface="Calibri"/>
                  <a:cs typeface="Calibri"/>
                  <a:sym typeface="Calibri"/>
                </a:rPr>
                <a:t>Core AAI Platform</a:t>
              </a:r>
              <a:endParaRPr sz="1800" b="1">
                <a:solidFill>
                  <a:srgbClr val="003F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1800">
                <a:solidFill>
                  <a:srgbClr val="003F5E"/>
                </a:solidFill>
                <a:latin typeface="Calibri"/>
                <a:ea typeface="Calibri"/>
                <a:cs typeface="Calibri"/>
                <a:sym typeface="Calibri"/>
              </a:endParaRPr>
            </a:p>
          </p:txBody>
        </p:sp>
        <p:sp>
          <p:nvSpPr>
            <p:cNvPr id="56" name="Google Shape;119;g1cd4aa77f50_0_332">
              <a:extLst>
                <a:ext uri="{FF2B5EF4-FFF2-40B4-BE49-F238E27FC236}">
                  <a16:creationId xmlns:a16="http://schemas.microsoft.com/office/drawing/2014/main" id="{7A2CAA4E-303D-8694-62BB-BFF754C9F028}"/>
                </a:ext>
              </a:extLst>
            </p:cNvPr>
            <p:cNvSpPr/>
            <p:nvPr/>
          </p:nvSpPr>
          <p:spPr>
            <a:xfrm>
              <a:off x="449400" y="2137525"/>
              <a:ext cx="6159300" cy="681900"/>
            </a:xfrm>
            <a:prstGeom prst="rect">
              <a:avLst/>
            </a:prstGeom>
            <a:solidFill>
              <a:srgbClr val="FFF2CC">
                <a:alpha val="4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7" name="Google Shape;120;g1cd4aa77f50_0_332">
              <a:extLst>
                <a:ext uri="{FF2B5EF4-FFF2-40B4-BE49-F238E27FC236}">
                  <a16:creationId xmlns:a16="http://schemas.microsoft.com/office/drawing/2014/main" id="{0B967D80-11B5-0F87-F451-159294011D46}"/>
                </a:ext>
              </a:extLst>
            </p:cNvPr>
            <p:cNvSpPr/>
            <p:nvPr/>
          </p:nvSpPr>
          <p:spPr>
            <a:xfrm>
              <a:off x="449400" y="3700175"/>
              <a:ext cx="6159300" cy="681900"/>
            </a:xfrm>
            <a:prstGeom prst="rect">
              <a:avLst/>
            </a:prstGeom>
            <a:solidFill>
              <a:srgbClr val="EE426D">
                <a:alpha val="410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8" name="Google Shape;121;g1cd4aa77f50_0_332">
              <a:extLst>
                <a:ext uri="{FF2B5EF4-FFF2-40B4-BE49-F238E27FC236}">
                  <a16:creationId xmlns:a16="http://schemas.microsoft.com/office/drawing/2014/main" id="{04A07299-DD45-6B8A-133F-6A1ADADF1FFA}"/>
                </a:ext>
              </a:extLst>
            </p:cNvPr>
            <p:cNvSpPr/>
            <p:nvPr/>
          </p:nvSpPr>
          <p:spPr>
            <a:xfrm>
              <a:off x="616475" y="2172486"/>
              <a:ext cx="612000" cy="61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rgbClr val="003F5E"/>
                  </a:solidFill>
                  <a:latin typeface="Calibri"/>
                  <a:ea typeface="Calibri"/>
                  <a:cs typeface="Calibri"/>
                  <a:sym typeface="Calibri"/>
                </a:rPr>
                <a:t>T2</a:t>
              </a:r>
              <a:endParaRPr sz="1800" b="1" i="0" u="none" strike="noStrike" cap="none">
                <a:solidFill>
                  <a:srgbClr val="003F5E"/>
                </a:solidFill>
                <a:latin typeface="Calibri"/>
                <a:ea typeface="Calibri"/>
                <a:cs typeface="Calibri"/>
                <a:sym typeface="Calibri"/>
              </a:endParaRPr>
            </a:p>
          </p:txBody>
        </p:sp>
        <p:sp>
          <p:nvSpPr>
            <p:cNvPr id="59" name="Google Shape;122;g1cd4aa77f50_0_332">
              <a:extLst>
                <a:ext uri="{FF2B5EF4-FFF2-40B4-BE49-F238E27FC236}">
                  <a16:creationId xmlns:a16="http://schemas.microsoft.com/office/drawing/2014/main" id="{29849B27-6683-99FE-1E9A-1F3CB96BF6E2}"/>
                </a:ext>
              </a:extLst>
            </p:cNvPr>
            <p:cNvSpPr/>
            <p:nvPr/>
          </p:nvSpPr>
          <p:spPr>
            <a:xfrm>
              <a:off x="616475" y="2953789"/>
              <a:ext cx="612000" cy="61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rgbClr val="003F5E"/>
                  </a:solidFill>
                  <a:latin typeface="Calibri"/>
                  <a:ea typeface="Calibri"/>
                  <a:cs typeface="Calibri"/>
                  <a:sym typeface="Calibri"/>
                </a:rPr>
                <a:t>T3</a:t>
              </a:r>
              <a:endParaRPr sz="1800" b="1" i="0" u="none" strike="noStrike" cap="none">
                <a:solidFill>
                  <a:srgbClr val="003F5E"/>
                </a:solidFill>
                <a:latin typeface="Calibri"/>
                <a:ea typeface="Calibri"/>
                <a:cs typeface="Calibri"/>
                <a:sym typeface="Calibri"/>
              </a:endParaRPr>
            </a:p>
          </p:txBody>
        </p:sp>
        <p:sp>
          <p:nvSpPr>
            <p:cNvPr id="60" name="Google Shape;123;g1cd4aa77f50_0_332">
              <a:extLst>
                <a:ext uri="{FF2B5EF4-FFF2-40B4-BE49-F238E27FC236}">
                  <a16:creationId xmlns:a16="http://schemas.microsoft.com/office/drawing/2014/main" id="{4312DDF7-A7C8-D1FE-69DF-A19DC4BE6095}"/>
                </a:ext>
              </a:extLst>
            </p:cNvPr>
            <p:cNvSpPr/>
            <p:nvPr/>
          </p:nvSpPr>
          <p:spPr>
            <a:xfrm>
              <a:off x="616475" y="3738902"/>
              <a:ext cx="612000" cy="612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rgbClr val="003F5E"/>
                  </a:solidFill>
                  <a:latin typeface="Calibri"/>
                  <a:ea typeface="Calibri"/>
                  <a:cs typeface="Calibri"/>
                  <a:sym typeface="Calibri"/>
                </a:rPr>
                <a:t>T4</a:t>
              </a:r>
              <a:endParaRPr sz="1800" b="1" i="0" u="none" strike="noStrike" cap="none">
                <a:solidFill>
                  <a:srgbClr val="003F5E"/>
                </a:solidFill>
                <a:latin typeface="Calibri"/>
                <a:ea typeface="Calibri"/>
                <a:cs typeface="Calibri"/>
                <a:sym typeface="Calibri"/>
              </a:endParaRPr>
            </a:p>
          </p:txBody>
        </p:sp>
        <p:pic>
          <p:nvPicPr>
            <p:cNvPr id="61" name="Google Shape;124;g1cd4aa77f50_0_332">
              <a:extLst>
                <a:ext uri="{FF2B5EF4-FFF2-40B4-BE49-F238E27FC236}">
                  <a16:creationId xmlns:a16="http://schemas.microsoft.com/office/drawing/2014/main" id="{146D1849-8526-7CF9-9AE6-3D2B36B8E614}"/>
                </a:ext>
              </a:extLst>
            </p:cNvPr>
            <p:cNvPicPr preferRelativeResize="0"/>
            <p:nvPr/>
          </p:nvPicPr>
          <p:blipFill rotWithShape="1">
            <a:blip r:embed="rId15">
              <a:alphaModFix/>
            </a:blip>
            <a:srcRect/>
            <a:stretch/>
          </p:blipFill>
          <p:spPr>
            <a:xfrm>
              <a:off x="1594825" y="2338038"/>
              <a:ext cx="1645800" cy="361827"/>
            </a:xfrm>
            <a:prstGeom prst="rect">
              <a:avLst/>
            </a:prstGeom>
            <a:noFill/>
            <a:ln>
              <a:noFill/>
            </a:ln>
          </p:spPr>
        </p:pic>
        <p:pic>
          <p:nvPicPr>
            <p:cNvPr id="62" name="Google Shape;125;g1cd4aa77f50_0_332">
              <a:extLst>
                <a:ext uri="{FF2B5EF4-FFF2-40B4-BE49-F238E27FC236}">
                  <a16:creationId xmlns:a16="http://schemas.microsoft.com/office/drawing/2014/main" id="{A11CCE31-CB1C-F772-E183-3BCF3FA6EBBA}"/>
                </a:ext>
              </a:extLst>
            </p:cNvPr>
            <p:cNvPicPr preferRelativeResize="0"/>
            <p:nvPr/>
          </p:nvPicPr>
          <p:blipFill rotWithShape="1">
            <a:blip r:embed="rId16">
              <a:alphaModFix/>
            </a:blip>
            <a:srcRect/>
            <a:stretch/>
          </p:blipFill>
          <p:spPr>
            <a:xfrm>
              <a:off x="1497475" y="3791075"/>
              <a:ext cx="1840500" cy="500124"/>
            </a:xfrm>
            <a:prstGeom prst="rect">
              <a:avLst/>
            </a:prstGeom>
            <a:noFill/>
            <a:ln>
              <a:noFill/>
            </a:ln>
          </p:spPr>
        </p:pic>
        <p:pic>
          <p:nvPicPr>
            <p:cNvPr id="63" name="Google Shape;126;g1cd4aa77f50_0_332">
              <a:extLst>
                <a:ext uri="{FF2B5EF4-FFF2-40B4-BE49-F238E27FC236}">
                  <a16:creationId xmlns:a16="http://schemas.microsoft.com/office/drawing/2014/main" id="{F8E70AF2-F52E-6C81-B54E-78DA5157F18B}"/>
                </a:ext>
              </a:extLst>
            </p:cNvPr>
            <p:cNvPicPr preferRelativeResize="0"/>
            <p:nvPr/>
          </p:nvPicPr>
          <p:blipFill rotWithShape="1">
            <a:blip r:embed="rId17">
              <a:alphaModFix/>
            </a:blip>
            <a:srcRect/>
            <a:stretch/>
          </p:blipFill>
          <p:spPr>
            <a:xfrm>
              <a:off x="6053200" y="3701200"/>
              <a:ext cx="540000" cy="681900"/>
            </a:xfrm>
            <a:prstGeom prst="ellipse">
              <a:avLst/>
            </a:prstGeom>
            <a:noFill/>
            <a:ln>
              <a:noFill/>
            </a:ln>
          </p:spPr>
        </p:pic>
        <p:sp>
          <p:nvSpPr>
            <p:cNvPr id="128" name="Google Shape;127;g1cd4aa77f50_0_332">
              <a:extLst>
                <a:ext uri="{FF2B5EF4-FFF2-40B4-BE49-F238E27FC236}">
                  <a16:creationId xmlns:a16="http://schemas.microsoft.com/office/drawing/2014/main" id="{A8A5D461-D289-47D6-52A6-F14EF6EDBE8F}"/>
                </a:ext>
              </a:extLst>
            </p:cNvPr>
            <p:cNvSpPr txBox="1"/>
            <p:nvPr/>
          </p:nvSpPr>
          <p:spPr>
            <a:xfrm>
              <a:off x="3968200" y="2977500"/>
              <a:ext cx="1867800" cy="564600"/>
            </a:xfrm>
            <a:prstGeom prst="rect">
              <a:avLst/>
            </a:prstGeom>
            <a:no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300"/>
                <a:buFont typeface="Arial"/>
                <a:buNone/>
              </a:pPr>
              <a:r>
                <a:rPr lang="en-GB" b="1" i="0" u="none" strike="noStrike" cap="none">
                  <a:solidFill>
                    <a:srgbClr val="004360"/>
                  </a:solidFill>
                  <a:latin typeface="Calibri"/>
                  <a:ea typeface="Calibri"/>
                  <a:cs typeface="Calibri"/>
                  <a:sym typeface="Calibri"/>
                </a:rPr>
                <a:t>Christos</a:t>
              </a:r>
              <a:r>
                <a:rPr lang="en-GB" b="1">
                  <a:solidFill>
                    <a:srgbClr val="004360"/>
                  </a:solidFill>
                  <a:latin typeface="Calibri"/>
                  <a:ea typeface="Calibri"/>
                  <a:cs typeface="Calibri"/>
                  <a:sym typeface="Calibri"/>
                </a:rPr>
                <a:t> </a:t>
              </a:r>
              <a:r>
                <a:rPr lang="en-GB" b="1" i="0" u="none" strike="noStrike" cap="none">
                  <a:solidFill>
                    <a:srgbClr val="004360"/>
                  </a:solidFill>
                  <a:latin typeface="Calibri"/>
                  <a:ea typeface="Calibri"/>
                  <a:cs typeface="Calibri"/>
                  <a:sym typeface="Calibri"/>
                </a:rPr>
                <a:t>Kanellopoulos</a:t>
              </a:r>
              <a:br>
                <a:rPr lang="en-GB" b="1" i="0" u="none" strike="noStrike" cap="none">
                  <a:solidFill>
                    <a:srgbClr val="004360"/>
                  </a:solidFill>
                  <a:latin typeface="Calibri"/>
                  <a:ea typeface="Calibri"/>
                  <a:cs typeface="Calibri"/>
                  <a:sym typeface="Calibri"/>
                </a:rPr>
              </a:br>
              <a:r>
                <a:rPr lang="en-GB" b="1" i="0" u="none" strike="noStrike" cap="none">
                  <a:solidFill>
                    <a:srgbClr val="004360"/>
                  </a:solidFill>
                  <a:latin typeface="Calibri"/>
                  <a:ea typeface="Calibri"/>
                  <a:cs typeface="Calibri"/>
                  <a:sym typeface="Calibri"/>
                </a:rPr>
                <a:t>GÉANT</a:t>
              </a:r>
              <a:endParaRPr b="0" i="0" u="none" strike="noStrike" cap="none">
                <a:solidFill>
                  <a:srgbClr val="004360"/>
                </a:solidFill>
                <a:latin typeface="Calibri"/>
                <a:ea typeface="Calibri"/>
                <a:cs typeface="Calibri"/>
                <a:sym typeface="Calibri"/>
              </a:endParaRPr>
            </a:p>
          </p:txBody>
        </p:sp>
        <p:sp>
          <p:nvSpPr>
            <p:cNvPr id="129" name="Google Shape;128;g1cd4aa77f50_0_332">
              <a:extLst>
                <a:ext uri="{FF2B5EF4-FFF2-40B4-BE49-F238E27FC236}">
                  <a16:creationId xmlns:a16="http://schemas.microsoft.com/office/drawing/2014/main" id="{F5FED2A2-919B-54B8-CF82-5B33A7F6FC84}"/>
                </a:ext>
              </a:extLst>
            </p:cNvPr>
            <p:cNvSpPr txBox="1"/>
            <p:nvPr/>
          </p:nvSpPr>
          <p:spPr>
            <a:xfrm>
              <a:off x="3751100" y="2159350"/>
              <a:ext cx="2180100" cy="680400"/>
            </a:xfrm>
            <a:prstGeom prst="rect">
              <a:avLst/>
            </a:prstGeom>
            <a:no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300"/>
                <a:buFont typeface="Arial"/>
                <a:buNone/>
              </a:pPr>
              <a:r>
                <a:rPr lang="en-GB" b="1" i="0" u="none" strike="noStrike" cap="none">
                  <a:solidFill>
                    <a:srgbClr val="004359"/>
                  </a:solidFill>
                  <a:latin typeface="Calibri"/>
                  <a:ea typeface="Calibri"/>
                  <a:cs typeface="Calibri"/>
                  <a:sym typeface="Calibri"/>
                </a:rPr>
                <a:t>Davide</a:t>
              </a:r>
              <a:r>
                <a:rPr lang="en-GB" b="1">
                  <a:solidFill>
                    <a:srgbClr val="004359"/>
                  </a:solidFill>
                  <a:latin typeface="Calibri"/>
                  <a:ea typeface="Calibri"/>
                  <a:cs typeface="Calibri"/>
                  <a:sym typeface="Calibri"/>
                </a:rPr>
                <a:t> </a:t>
              </a:r>
              <a:r>
                <a:rPr lang="en-GB" b="1" i="0" u="none" strike="noStrike" cap="none">
                  <a:solidFill>
                    <a:srgbClr val="004359"/>
                  </a:solidFill>
                  <a:latin typeface="Calibri"/>
                  <a:ea typeface="Calibri"/>
                  <a:cs typeface="Calibri"/>
                  <a:sym typeface="Calibri"/>
                </a:rPr>
                <a:t>Vaghetti</a:t>
              </a:r>
              <a:br>
                <a:rPr lang="en-GB" b="1" i="0" u="none" strike="noStrike" cap="none">
                  <a:solidFill>
                    <a:srgbClr val="004359"/>
                  </a:solidFill>
                  <a:latin typeface="Calibri"/>
                  <a:ea typeface="Calibri"/>
                  <a:cs typeface="Calibri"/>
                  <a:sym typeface="Calibri"/>
                </a:rPr>
              </a:br>
              <a:r>
                <a:rPr lang="en-GB" b="1" i="0" u="none" strike="noStrike" cap="none">
                  <a:solidFill>
                    <a:srgbClr val="004359"/>
                  </a:solidFill>
                  <a:latin typeface="Calibri"/>
                  <a:ea typeface="Calibri"/>
                  <a:cs typeface="Calibri"/>
                  <a:sym typeface="Calibri"/>
                </a:rPr>
                <a:t>GARR</a:t>
              </a:r>
              <a:endParaRPr b="1" i="0" u="none" strike="noStrike" cap="none">
                <a:solidFill>
                  <a:srgbClr val="004360"/>
                </a:solidFill>
                <a:latin typeface="Calibri"/>
                <a:ea typeface="Calibri"/>
                <a:cs typeface="Calibri"/>
                <a:sym typeface="Calibri"/>
              </a:endParaRPr>
            </a:p>
          </p:txBody>
        </p:sp>
        <p:sp>
          <p:nvSpPr>
            <p:cNvPr id="130" name="Google Shape;129;g1cd4aa77f50_0_332">
              <a:extLst>
                <a:ext uri="{FF2B5EF4-FFF2-40B4-BE49-F238E27FC236}">
                  <a16:creationId xmlns:a16="http://schemas.microsoft.com/office/drawing/2014/main" id="{32E5D9D1-99FB-739F-AC0D-250B59C6C827}"/>
                </a:ext>
              </a:extLst>
            </p:cNvPr>
            <p:cNvSpPr txBox="1"/>
            <p:nvPr/>
          </p:nvSpPr>
          <p:spPr>
            <a:xfrm>
              <a:off x="4268200" y="3700163"/>
              <a:ext cx="1567800" cy="681900"/>
            </a:xfrm>
            <a:prstGeom prst="rect">
              <a:avLst/>
            </a:prstGeom>
            <a:noFill/>
            <a:ln>
              <a:noFill/>
            </a:ln>
          </p:spPr>
          <p:txBody>
            <a:bodyPr spcFirstLastPara="1" wrap="square" lIns="91425" tIns="45700" rIns="91425" bIns="45700" anchor="ctr" anchorCtr="0">
              <a:noAutofit/>
            </a:bodyPr>
            <a:lstStyle/>
            <a:p>
              <a:pPr marL="0" marR="0" lvl="1" indent="0" algn="l" rtl="0">
                <a:lnSpc>
                  <a:spcPct val="100000"/>
                </a:lnSpc>
                <a:spcBef>
                  <a:spcPts val="0"/>
                </a:spcBef>
                <a:spcAft>
                  <a:spcPts val="0"/>
                </a:spcAft>
                <a:buClr>
                  <a:srgbClr val="000000"/>
                </a:buClr>
                <a:buSzPts val="1300"/>
                <a:buFont typeface="Arial"/>
                <a:buNone/>
              </a:pPr>
              <a:r>
                <a:rPr lang="en-GB" b="1" i="0" u="none" strike="noStrike" cap="none">
                  <a:solidFill>
                    <a:srgbClr val="004360"/>
                  </a:solidFill>
                  <a:latin typeface="Calibri"/>
                  <a:ea typeface="Calibri"/>
                  <a:cs typeface="Calibri"/>
                  <a:sym typeface="Calibri"/>
                </a:rPr>
                <a:t>Michelle Williams</a:t>
              </a:r>
              <a:endParaRPr b="1" i="0" u="none" strike="noStrike" cap="none">
                <a:solidFill>
                  <a:srgbClr val="004360"/>
                </a:solidFill>
                <a:latin typeface="Calibri"/>
                <a:ea typeface="Calibri"/>
                <a:cs typeface="Calibri"/>
                <a:sym typeface="Calibri"/>
              </a:endParaRPr>
            </a:p>
            <a:p>
              <a:pPr marL="0" marR="0" lvl="1" indent="0" algn="ctr" rtl="0">
                <a:lnSpc>
                  <a:spcPct val="100000"/>
                </a:lnSpc>
                <a:spcBef>
                  <a:spcPts val="0"/>
                </a:spcBef>
                <a:spcAft>
                  <a:spcPts val="0"/>
                </a:spcAft>
                <a:buClr>
                  <a:srgbClr val="000000"/>
                </a:buClr>
                <a:buSzPts val="1300"/>
                <a:buFont typeface="Arial"/>
                <a:buNone/>
              </a:pPr>
              <a:r>
                <a:rPr lang="en-GB" b="1" i="0" u="none" strike="noStrike" cap="none">
                  <a:solidFill>
                    <a:srgbClr val="004360"/>
                  </a:solidFill>
                  <a:latin typeface="Calibri"/>
                  <a:ea typeface="Calibri"/>
                  <a:cs typeface="Calibri"/>
                  <a:sym typeface="Calibri"/>
                </a:rPr>
                <a:t>GÉANT</a:t>
              </a:r>
              <a:endParaRPr b="1" i="0" u="none" strike="noStrike" cap="none">
                <a:solidFill>
                  <a:srgbClr val="004360"/>
                </a:solidFill>
                <a:latin typeface="Calibri"/>
                <a:ea typeface="Calibri"/>
                <a:cs typeface="Calibri"/>
                <a:sym typeface="Calibri"/>
              </a:endParaRPr>
            </a:p>
          </p:txBody>
        </p:sp>
        <p:pic>
          <p:nvPicPr>
            <p:cNvPr id="131" name="Google Shape;130;g1cd4aa77f50_0_332">
              <a:extLst>
                <a:ext uri="{FF2B5EF4-FFF2-40B4-BE49-F238E27FC236}">
                  <a16:creationId xmlns:a16="http://schemas.microsoft.com/office/drawing/2014/main" id="{855AE642-9364-7E55-17C8-A0AC8BDBBE7A}"/>
                </a:ext>
              </a:extLst>
            </p:cNvPr>
            <p:cNvPicPr preferRelativeResize="0"/>
            <p:nvPr/>
          </p:nvPicPr>
          <p:blipFill rotWithShape="1">
            <a:blip r:embed="rId18">
              <a:alphaModFix/>
            </a:blip>
            <a:srcRect/>
            <a:stretch/>
          </p:blipFill>
          <p:spPr>
            <a:xfrm>
              <a:off x="6034862" y="2919596"/>
              <a:ext cx="571500" cy="680400"/>
            </a:xfrm>
            <a:prstGeom prst="ellipse">
              <a:avLst/>
            </a:prstGeom>
            <a:noFill/>
            <a:ln>
              <a:noFill/>
            </a:ln>
          </p:spPr>
        </p:pic>
        <p:pic>
          <p:nvPicPr>
            <p:cNvPr id="132" name="Google Shape;131;g1cd4aa77f50_0_332">
              <a:extLst>
                <a:ext uri="{FF2B5EF4-FFF2-40B4-BE49-F238E27FC236}">
                  <a16:creationId xmlns:a16="http://schemas.microsoft.com/office/drawing/2014/main" id="{7B297FCD-B7D2-95E7-AFEE-008FD548328F}"/>
                </a:ext>
              </a:extLst>
            </p:cNvPr>
            <p:cNvPicPr preferRelativeResize="0"/>
            <p:nvPr/>
          </p:nvPicPr>
          <p:blipFill rotWithShape="1">
            <a:blip r:embed="rId19">
              <a:alphaModFix/>
            </a:blip>
            <a:srcRect/>
            <a:stretch/>
          </p:blipFill>
          <p:spPr>
            <a:xfrm>
              <a:off x="6030634" y="2138652"/>
              <a:ext cx="585000" cy="680400"/>
            </a:xfrm>
            <a:prstGeom prst="ellipse">
              <a:avLst/>
            </a:prstGeom>
            <a:noFill/>
            <a:ln>
              <a:noFill/>
            </a:ln>
          </p:spPr>
        </p:pic>
        <p:sp>
          <p:nvSpPr>
            <p:cNvPr id="133" name="Google Shape;132;g1cd4aa77f50_0_332">
              <a:extLst>
                <a:ext uri="{FF2B5EF4-FFF2-40B4-BE49-F238E27FC236}">
                  <a16:creationId xmlns:a16="http://schemas.microsoft.com/office/drawing/2014/main" id="{9C172E37-30AE-5EB8-FB66-D207DB396346}"/>
                </a:ext>
              </a:extLst>
            </p:cNvPr>
            <p:cNvSpPr txBox="1"/>
            <p:nvPr/>
          </p:nvSpPr>
          <p:spPr>
            <a:xfrm>
              <a:off x="3847975" y="1413763"/>
              <a:ext cx="1867800" cy="564600"/>
            </a:xfrm>
            <a:prstGeom prst="rect">
              <a:avLst/>
            </a:prstGeom>
            <a:noFill/>
            <a:ln>
              <a:noFill/>
            </a:ln>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300"/>
                <a:buFont typeface="Arial"/>
                <a:buNone/>
              </a:pPr>
              <a:r>
                <a:rPr lang="en-GB" b="1">
                  <a:solidFill>
                    <a:srgbClr val="004360"/>
                  </a:solidFill>
                  <a:latin typeface="Calibri"/>
                  <a:ea typeface="Calibri"/>
                  <a:cs typeface="Calibri"/>
                  <a:sym typeface="Calibri"/>
                </a:rPr>
                <a:t>Paul Dekkers </a:t>
              </a:r>
              <a:br>
                <a:rPr lang="en-GB" b="1">
                  <a:solidFill>
                    <a:srgbClr val="004360"/>
                  </a:solidFill>
                  <a:latin typeface="Calibri"/>
                  <a:ea typeface="Calibri"/>
                  <a:cs typeface="Calibri"/>
                  <a:sym typeface="Calibri"/>
                </a:rPr>
              </a:br>
              <a:r>
                <a:rPr lang="en-GB" b="1">
                  <a:solidFill>
                    <a:srgbClr val="004360"/>
                  </a:solidFill>
                  <a:latin typeface="Calibri"/>
                  <a:ea typeface="Calibri"/>
                  <a:cs typeface="Calibri"/>
                  <a:sym typeface="Calibri"/>
                </a:rPr>
                <a:t>SURF</a:t>
              </a:r>
              <a:endParaRPr b="0" i="0" u="none" strike="noStrike" cap="none">
                <a:solidFill>
                  <a:srgbClr val="004360"/>
                </a:solidFill>
                <a:latin typeface="Calibri"/>
                <a:ea typeface="Calibri"/>
                <a:cs typeface="Calibri"/>
                <a:sym typeface="Calibri"/>
              </a:endParaRPr>
            </a:p>
          </p:txBody>
        </p:sp>
        <p:pic>
          <p:nvPicPr>
            <p:cNvPr id="134" name="Google Shape;133;g1cd4aa77f50_0_332">
              <a:extLst>
                <a:ext uri="{FF2B5EF4-FFF2-40B4-BE49-F238E27FC236}">
                  <a16:creationId xmlns:a16="http://schemas.microsoft.com/office/drawing/2014/main" id="{BAE55FF9-44C3-A38E-2C88-4412FA3D3B09}"/>
                </a:ext>
              </a:extLst>
            </p:cNvPr>
            <p:cNvPicPr preferRelativeResize="0"/>
            <p:nvPr/>
          </p:nvPicPr>
          <p:blipFill>
            <a:blip r:embed="rId20">
              <a:alphaModFix/>
            </a:blip>
            <a:stretch>
              <a:fillRect/>
            </a:stretch>
          </p:blipFill>
          <p:spPr>
            <a:xfrm>
              <a:off x="6006225" y="1381613"/>
              <a:ext cx="630000" cy="630000"/>
            </a:xfrm>
            <a:prstGeom prst="ellipse">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p:tgtEl>
                                          <p:spTgt spid="5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1000"/>
                                        <p:tgtEl>
                                          <p:spTgt spid="3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20</a:t>
            </a:fld>
            <a:endParaRPr/>
          </a:p>
        </p:txBody>
      </p:sp>
      <p:sp>
        <p:nvSpPr>
          <p:cNvPr id="407" name="Google Shape;407;p18"/>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sp>
        <p:nvSpPr>
          <p:cNvPr id="408" name="Google Shape;408;p18"/>
          <p:cNvSpPr/>
          <p:nvPr/>
        </p:nvSpPr>
        <p:spPr>
          <a:xfrm>
            <a:off x="980012" y="3304720"/>
            <a:ext cx="10515600" cy="3108543"/>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dk1"/>
                </a:solidFill>
                <a:latin typeface="Calibri"/>
                <a:ea typeface="Calibri"/>
                <a:cs typeface="Calibri"/>
                <a:sym typeface="Calibri"/>
              </a:rPr>
              <a:t>The Wise Information Security for Collaborating e-Infrastructures (WISE) community enhances best practice in information security for IT infrastructures for research.</a:t>
            </a:r>
            <a:endParaRPr dirty="0"/>
          </a:p>
          <a:p>
            <a:pPr marL="0" marR="0" lvl="0" indent="0" algn="ctr" rtl="0">
              <a:spcBef>
                <a:spcPts val="0"/>
              </a:spcBef>
              <a:spcAft>
                <a:spcPts val="0"/>
              </a:spcAft>
              <a:buNone/>
            </a:pPr>
            <a:endParaRPr sz="2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2800" dirty="0">
                <a:solidFill>
                  <a:schemeClr val="dk1"/>
                </a:solidFill>
                <a:latin typeface="Calibri"/>
                <a:ea typeface="Calibri"/>
                <a:cs typeface="Calibri"/>
                <a:sym typeface="Calibri"/>
              </a:rPr>
              <a:t>SCI (Security for Collaboration among Infrastructures) Workgroup focusses on best practices, trust and policy standards for collaboration with the aim of managing cross-infrastructure security risks</a:t>
            </a:r>
            <a:endParaRPr dirty="0"/>
          </a:p>
        </p:txBody>
      </p:sp>
      <p:pic>
        <p:nvPicPr>
          <p:cNvPr id="409" name="Google Shape;409;p18"/>
          <p:cNvPicPr preferRelativeResize="0"/>
          <p:nvPr/>
        </p:nvPicPr>
        <p:blipFill rotWithShape="1">
          <a:blip r:embed="rId3">
            <a:alphaModFix/>
          </a:blip>
          <a:srcRect/>
          <a:stretch/>
        </p:blipFill>
        <p:spPr>
          <a:xfrm>
            <a:off x="969852" y="1664727"/>
            <a:ext cx="1821689" cy="1566652"/>
          </a:xfrm>
          <a:prstGeom prst="rect">
            <a:avLst/>
          </a:prstGeom>
          <a:noFill/>
          <a:ln>
            <a:noFill/>
          </a:ln>
        </p:spPr>
      </p:pic>
    </p:spTree>
    <p:extLst>
      <p:ext uri="{BB962C8B-B14F-4D97-AF65-F5344CB8AC3E}">
        <p14:creationId xmlns:p14="http://schemas.microsoft.com/office/powerpoint/2010/main" val="1606990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g11e9a7e912a_0_126"/>
          <p:cNvPicPr preferRelativeResize="0"/>
          <p:nvPr/>
        </p:nvPicPr>
        <p:blipFill rotWithShape="1">
          <a:blip r:embed="rId3">
            <a:alphaModFix/>
          </a:blip>
          <a:srcRect/>
          <a:stretch/>
        </p:blipFill>
        <p:spPr>
          <a:xfrm>
            <a:off x="2516332" y="4895800"/>
            <a:ext cx="1821689" cy="1566652"/>
          </a:xfrm>
          <a:prstGeom prst="rect">
            <a:avLst/>
          </a:prstGeom>
          <a:noFill/>
          <a:ln>
            <a:noFill/>
          </a:ln>
        </p:spPr>
      </p:pic>
      <p:sp>
        <p:nvSpPr>
          <p:cNvPr id="415" name="Google Shape;415;g11e9a7e912a_0_1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416" name="Google Shape;416;g11e9a7e912a_0_126"/>
          <p:cNvSpPr txBox="1">
            <a:spLocks noGrp="1"/>
          </p:cNvSpPr>
          <p:nvPr>
            <p:ph type="title"/>
          </p:nvPr>
        </p:nvSpPr>
        <p:spPr>
          <a:xfrm>
            <a:off x="454525" y="204374"/>
            <a:ext cx="10515600" cy="93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417" name="Google Shape;417;g11e9a7e912a_0_126"/>
          <p:cNvPicPr preferRelativeResize="0"/>
          <p:nvPr/>
        </p:nvPicPr>
        <p:blipFill rotWithShape="1">
          <a:blip r:embed="rId4">
            <a:alphaModFix/>
          </a:blip>
          <a:srcRect/>
          <a:stretch/>
        </p:blipFill>
        <p:spPr>
          <a:xfrm>
            <a:off x="9957438" y="4795682"/>
            <a:ext cx="1766889" cy="1766889"/>
          </a:xfrm>
          <a:prstGeom prst="rect">
            <a:avLst/>
          </a:prstGeom>
          <a:noFill/>
          <a:ln>
            <a:noFill/>
          </a:ln>
        </p:spPr>
      </p:pic>
      <p:sp>
        <p:nvSpPr>
          <p:cNvPr id="418" name="Google Shape;418;g11e9a7e912a_0_126"/>
          <p:cNvSpPr/>
          <p:nvPr/>
        </p:nvSpPr>
        <p:spPr>
          <a:xfrm rot="1233854">
            <a:off x="10092179" y="3684845"/>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Guidance Doc</a:t>
            </a:r>
            <a:endParaRPr/>
          </a:p>
        </p:txBody>
      </p:sp>
      <p:sp>
        <p:nvSpPr>
          <p:cNvPr id="419" name="Google Shape;419;g11e9a7e912a_0_126"/>
          <p:cNvSpPr/>
          <p:nvPr/>
        </p:nvSpPr>
        <p:spPr>
          <a:xfrm rot="1233854">
            <a:off x="10113987" y="1965343"/>
            <a:ext cx="1720961" cy="938518"/>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Self Assessment Tool</a:t>
            </a:r>
            <a:endParaRPr/>
          </a:p>
        </p:txBody>
      </p:sp>
      <p:sp>
        <p:nvSpPr>
          <p:cNvPr id="420" name="Google Shape;420;g11e9a7e912a_0_126"/>
          <p:cNvSpPr/>
          <p:nvPr/>
        </p:nvSpPr>
        <p:spPr>
          <a:xfrm>
            <a:off x="600414" y="1630360"/>
            <a:ext cx="9498600" cy="3539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b="1" dirty="0">
                <a:solidFill>
                  <a:schemeClr val="dk1"/>
                </a:solidFill>
                <a:latin typeface="Calibri"/>
                <a:ea typeface="Calibri"/>
                <a:cs typeface="Calibri"/>
                <a:sym typeface="Calibri"/>
              </a:rPr>
              <a:t>SCI Trust Framework</a:t>
            </a:r>
            <a:endParaRPr dirty="0"/>
          </a:p>
          <a:p>
            <a:pPr marL="285750" marR="0" lvl="0" indent="-285750" algn="l" rtl="0">
              <a:spcBef>
                <a:spcPts val="0"/>
              </a:spcBef>
              <a:spcAft>
                <a:spcPts val="0"/>
              </a:spcAft>
              <a:buClr>
                <a:schemeClr val="dk1"/>
              </a:buClr>
              <a:buSzPts val="2800"/>
              <a:buFont typeface="Arial"/>
              <a:buChar char="•"/>
            </a:pPr>
            <a:r>
              <a:rPr lang="en-GB" sz="2800" dirty="0">
                <a:solidFill>
                  <a:schemeClr val="dk1"/>
                </a:solidFill>
                <a:latin typeface="Calibri"/>
                <a:ea typeface="Calibri"/>
                <a:cs typeface="Calibri"/>
                <a:sym typeface="Calibri"/>
              </a:rPr>
              <a:t>Enable interoperation of collaborating Infrastructures in managing cross-infrastructure operational security risks. </a:t>
            </a:r>
            <a:endParaRPr sz="2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en-GB" sz="2800" dirty="0">
                <a:solidFill>
                  <a:schemeClr val="dk1"/>
                </a:solidFill>
                <a:latin typeface="Calibri"/>
                <a:ea typeface="Calibri"/>
                <a:cs typeface="Calibri"/>
                <a:sym typeface="Calibri"/>
              </a:rPr>
              <a:t>Builds trust between Infrastructures by adopting policy standards for collaboration especially in cases where identical security policy documents cannot be shared. </a:t>
            </a:r>
            <a:endParaRPr sz="2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1408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19"/>
          <p:cNvPicPr preferRelativeResize="0"/>
          <p:nvPr/>
        </p:nvPicPr>
        <p:blipFill rotWithShape="1">
          <a:blip r:embed="rId3">
            <a:alphaModFix/>
          </a:blip>
          <a:srcRect/>
          <a:stretch/>
        </p:blipFill>
        <p:spPr>
          <a:xfrm>
            <a:off x="2516332" y="4895800"/>
            <a:ext cx="1821689" cy="1566652"/>
          </a:xfrm>
          <a:prstGeom prst="rect">
            <a:avLst/>
          </a:prstGeom>
          <a:noFill/>
          <a:ln>
            <a:noFill/>
          </a:ln>
        </p:spPr>
      </p:pic>
      <p:pic>
        <p:nvPicPr>
          <p:cNvPr id="426" name="Google Shape;426;p19"/>
          <p:cNvPicPr preferRelativeResize="0">
            <a:picLocks noGrp="1"/>
          </p:cNvPicPr>
          <p:nvPr>
            <p:ph type="body" idx="1"/>
          </p:nvPr>
        </p:nvPicPr>
        <p:blipFill rotWithShape="1">
          <a:blip r:embed="rId4">
            <a:alphaModFix/>
          </a:blip>
          <a:srcRect/>
          <a:stretch/>
        </p:blipFill>
        <p:spPr>
          <a:xfrm>
            <a:off x="5757853" y="2025635"/>
            <a:ext cx="5033966" cy="2859876"/>
          </a:xfrm>
          <a:prstGeom prst="rect">
            <a:avLst/>
          </a:prstGeom>
          <a:solidFill>
            <a:schemeClr val="lt1"/>
          </a:solidFill>
          <a:ln w="12700" cap="flat" cmpd="sng">
            <a:solidFill>
              <a:schemeClr val="dk1"/>
            </a:solidFill>
            <a:prstDash val="solid"/>
            <a:miter lim="800000"/>
            <a:headEnd type="none" w="sm" len="sm"/>
            <a:tailEnd type="none" w="sm" len="sm"/>
          </a:ln>
        </p:spPr>
      </p:pic>
      <p:sp>
        <p:nvSpPr>
          <p:cNvPr id="427" name="Google Shape;42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22</a:t>
            </a:fld>
            <a:endParaRPr/>
          </a:p>
        </p:txBody>
      </p:sp>
      <p:sp>
        <p:nvSpPr>
          <p:cNvPr id="428" name="Google Shape;428;p19"/>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429" name="Google Shape;429;p19"/>
          <p:cNvPicPr preferRelativeResize="0"/>
          <p:nvPr/>
        </p:nvPicPr>
        <p:blipFill rotWithShape="1">
          <a:blip r:embed="rId5">
            <a:alphaModFix/>
          </a:blip>
          <a:srcRect/>
          <a:stretch/>
        </p:blipFill>
        <p:spPr>
          <a:xfrm>
            <a:off x="9957438" y="4795682"/>
            <a:ext cx="1766889" cy="1766889"/>
          </a:xfrm>
          <a:prstGeom prst="rect">
            <a:avLst/>
          </a:prstGeom>
          <a:noFill/>
          <a:ln>
            <a:noFill/>
          </a:ln>
        </p:spPr>
      </p:pic>
      <p:sp>
        <p:nvSpPr>
          <p:cNvPr id="430" name="Google Shape;430;p19"/>
          <p:cNvSpPr/>
          <p:nvPr/>
        </p:nvSpPr>
        <p:spPr>
          <a:xfrm rot="1233702">
            <a:off x="10092209" y="3684840"/>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Guidance Doc</a:t>
            </a:r>
            <a:endParaRPr/>
          </a:p>
        </p:txBody>
      </p:sp>
      <p:sp>
        <p:nvSpPr>
          <p:cNvPr id="431" name="Google Shape;431;p19"/>
          <p:cNvSpPr/>
          <p:nvPr/>
        </p:nvSpPr>
        <p:spPr>
          <a:xfrm rot="1233702">
            <a:off x="10114017" y="1965338"/>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Self Assessment Tool</a:t>
            </a:r>
            <a:endParaRPr/>
          </a:p>
        </p:txBody>
      </p:sp>
      <p:pic>
        <p:nvPicPr>
          <p:cNvPr id="432" name="Google Shape;432;p19"/>
          <p:cNvPicPr preferRelativeResize="0"/>
          <p:nvPr/>
        </p:nvPicPr>
        <p:blipFill rotWithShape="1">
          <a:blip r:embed="rId6">
            <a:alphaModFix/>
          </a:blip>
          <a:srcRect/>
          <a:stretch/>
        </p:blipFill>
        <p:spPr>
          <a:xfrm>
            <a:off x="429417" y="1846450"/>
            <a:ext cx="5033966" cy="3218247"/>
          </a:xfrm>
          <a:prstGeom prst="rect">
            <a:avLst/>
          </a:prstGeom>
          <a:solidFill>
            <a:schemeClr val="lt1"/>
          </a:solidFill>
          <a:ln w="12700"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3470834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20"/>
          <p:cNvPicPr preferRelativeResize="0"/>
          <p:nvPr/>
        </p:nvPicPr>
        <p:blipFill rotWithShape="1">
          <a:blip r:embed="rId3">
            <a:alphaModFix/>
          </a:blip>
          <a:srcRect/>
          <a:stretch/>
        </p:blipFill>
        <p:spPr>
          <a:xfrm>
            <a:off x="2516332" y="4895800"/>
            <a:ext cx="1821689" cy="1566652"/>
          </a:xfrm>
          <a:prstGeom prst="rect">
            <a:avLst/>
          </a:prstGeom>
          <a:noFill/>
          <a:ln>
            <a:noFill/>
          </a:ln>
        </p:spPr>
      </p:pic>
      <p:pic>
        <p:nvPicPr>
          <p:cNvPr id="438" name="Google Shape;438;p20"/>
          <p:cNvPicPr preferRelativeResize="0">
            <a:picLocks noGrp="1"/>
          </p:cNvPicPr>
          <p:nvPr>
            <p:ph type="body" idx="1"/>
          </p:nvPr>
        </p:nvPicPr>
        <p:blipFill rotWithShape="1">
          <a:blip r:embed="rId4">
            <a:alphaModFix/>
          </a:blip>
          <a:srcRect/>
          <a:stretch/>
        </p:blipFill>
        <p:spPr>
          <a:xfrm>
            <a:off x="3890488" y="1662708"/>
            <a:ext cx="4411023" cy="3218247"/>
          </a:xfrm>
          <a:prstGeom prst="rect">
            <a:avLst/>
          </a:prstGeom>
          <a:solidFill>
            <a:schemeClr val="lt1"/>
          </a:solidFill>
          <a:ln w="12700" cap="flat" cmpd="sng">
            <a:solidFill>
              <a:schemeClr val="dk1"/>
            </a:solidFill>
            <a:prstDash val="solid"/>
            <a:miter lim="800000"/>
            <a:headEnd type="none" w="sm" len="sm"/>
            <a:tailEnd type="none" w="sm" len="sm"/>
          </a:ln>
        </p:spPr>
      </p:pic>
      <p:sp>
        <p:nvSpPr>
          <p:cNvPr id="439" name="Google Shape;4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23</a:t>
            </a:fld>
            <a:endParaRPr/>
          </a:p>
        </p:txBody>
      </p:sp>
      <p:sp>
        <p:nvSpPr>
          <p:cNvPr id="440" name="Google Shape;440;p20"/>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441" name="Google Shape;441;p20"/>
          <p:cNvPicPr preferRelativeResize="0"/>
          <p:nvPr/>
        </p:nvPicPr>
        <p:blipFill rotWithShape="1">
          <a:blip r:embed="rId5">
            <a:alphaModFix/>
          </a:blip>
          <a:srcRect/>
          <a:stretch/>
        </p:blipFill>
        <p:spPr>
          <a:xfrm>
            <a:off x="9957438" y="4795682"/>
            <a:ext cx="1766889" cy="1766889"/>
          </a:xfrm>
          <a:prstGeom prst="rect">
            <a:avLst/>
          </a:prstGeom>
          <a:noFill/>
          <a:ln>
            <a:noFill/>
          </a:ln>
        </p:spPr>
      </p:pic>
      <p:sp>
        <p:nvSpPr>
          <p:cNvPr id="442" name="Google Shape;442;p20"/>
          <p:cNvSpPr/>
          <p:nvPr/>
        </p:nvSpPr>
        <p:spPr>
          <a:xfrm rot="1233702">
            <a:off x="9121665" y="2850994"/>
            <a:ext cx="1721069" cy="1476406"/>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Revision PDK in progress based on feedback and experience</a:t>
            </a:r>
            <a:endParaRPr/>
          </a:p>
        </p:txBody>
      </p:sp>
    </p:spTree>
    <p:extLst>
      <p:ext uri="{BB962C8B-B14F-4D97-AF65-F5344CB8AC3E}">
        <p14:creationId xmlns:p14="http://schemas.microsoft.com/office/powerpoint/2010/main" val="3401603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22"/>
          <p:cNvPicPr preferRelativeResize="0"/>
          <p:nvPr/>
        </p:nvPicPr>
        <p:blipFill rotWithShape="1">
          <a:blip r:embed="rId3">
            <a:alphaModFix/>
          </a:blip>
          <a:srcRect/>
          <a:stretch/>
        </p:blipFill>
        <p:spPr>
          <a:xfrm>
            <a:off x="2516332" y="4895800"/>
            <a:ext cx="1821689" cy="1566652"/>
          </a:xfrm>
          <a:prstGeom prst="rect">
            <a:avLst/>
          </a:prstGeom>
          <a:noFill/>
          <a:ln>
            <a:noFill/>
          </a:ln>
        </p:spPr>
      </p:pic>
      <p:pic>
        <p:nvPicPr>
          <p:cNvPr id="462" name="Google Shape;462;p22"/>
          <p:cNvPicPr preferRelativeResize="0">
            <a:picLocks noGrp="1"/>
          </p:cNvPicPr>
          <p:nvPr>
            <p:ph type="body" idx="1"/>
          </p:nvPr>
        </p:nvPicPr>
        <p:blipFill rotWithShape="1">
          <a:blip r:embed="rId4">
            <a:alphaModFix/>
          </a:blip>
          <a:srcRect/>
          <a:stretch/>
        </p:blipFill>
        <p:spPr>
          <a:xfrm>
            <a:off x="6695051" y="1784875"/>
            <a:ext cx="4298845" cy="2825750"/>
          </a:xfrm>
          <a:prstGeom prst="rect">
            <a:avLst/>
          </a:prstGeom>
          <a:solidFill>
            <a:schemeClr val="lt1"/>
          </a:solidFill>
          <a:ln w="12700" cap="flat" cmpd="sng">
            <a:solidFill>
              <a:schemeClr val="dk1"/>
            </a:solidFill>
            <a:prstDash val="solid"/>
            <a:miter lim="800000"/>
            <a:headEnd type="none" w="sm" len="sm"/>
            <a:tailEnd type="none" w="sm" len="sm"/>
          </a:ln>
        </p:spPr>
      </p:pic>
      <p:sp>
        <p:nvSpPr>
          <p:cNvPr id="463" name="Google Shape;46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24</a:t>
            </a:fld>
            <a:endParaRPr/>
          </a:p>
        </p:txBody>
      </p:sp>
      <p:sp>
        <p:nvSpPr>
          <p:cNvPr id="464" name="Google Shape;464;p22"/>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465" name="Google Shape;465;p22"/>
          <p:cNvPicPr preferRelativeResize="0"/>
          <p:nvPr/>
        </p:nvPicPr>
        <p:blipFill rotWithShape="1">
          <a:blip r:embed="rId5">
            <a:alphaModFix/>
          </a:blip>
          <a:srcRect/>
          <a:stretch/>
        </p:blipFill>
        <p:spPr>
          <a:xfrm>
            <a:off x="9957438" y="4795682"/>
            <a:ext cx="1766889" cy="1766889"/>
          </a:xfrm>
          <a:prstGeom prst="rect">
            <a:avLst/>
          </a:prstGeom>
          <a:noFill/>
          <a:ln>
            <a:noFill/>
          </a:ln>
        </p:spPr>
      </p:pic>
      <p:pic>
        <p:nvPicPr>
          <p:cNvPr id="466" name="Google Shape;466;p22"/>
          <p:cNvPicPr preferRelativeResize="0"/>
          <p:nvPr/>
        </p:nvPicPr>
        <p:blipFill rotWithShape="1">
          <a:blip r:embed="rId6">
            <a:alphaModFix/>
          </a:blip>
          <a:srcRect/>
          <a:stretch/>
        </p:blipFill>
        <p:spPr>
          <a:xfrm>
            <a:off x="8000465" y="5366802"/>
            <a:ext cx="1673164" cy="624648"/>
          </a:xfrm>
          <a:prstGeom prst="rect">
            <a:avLst/>
          </a:prstGeom>
          <a:noFill/>
          <a:ln>
            <a:noFill/>
          </a:ln>
        </p:spPr>
      </p:pic>
      <p:pic>
        <p:nvPicPr>
          <p:cNvPr id="467" name="Google Shape;467;p22"/>
          <p:cNvPicPr preferRelativeResize="0"/>
          <p:nvPr/>
        </p:nvPicPr>
        <p:blipFill rotWithShape="1">
          <a:blip r:embed="rId7">
            <a:alphaModFix/>
          </a:blip>
          <a:srcRect/>
          <a:stretch/>
        </p:blipFill>
        <p:spPr>
          <a:xfrm>
            <a:off x="4621828" y="5252502"/>
            <a:ext cx="3094830" cy="853248"/>
          </a:xfrm>
          <a:prstGeom prst="rect">
            <a:avLst/>
          </a:prstGeom>
          <a:noFill/>
          <a:ln>
            <a:noFill/>
          </a:ln>
        </p:spPr>
      </p:pic>
      <p:pic>
        <p:nvPicPr>
          <p:cNvPr id="468" name="Google Shape;468;p22"/>
          <p:cNvPicPr preferRelativeResize="0"/>
          <p:nvPr/>
        </p:nvPicPr>
        <p:blipFill rotWithShape="1">
          <a:blip r:embed="rId8">
            <a:alphaModFix/>
          </a:blip>
          <a:srcRect/>
          <a:stretch/>
        </p:blipFill>
        <p:spPr>
          <a:xfrm>
            <a:off x="454525" y="5367976"/>
            <a:ext cx="1778000" cy="622300"/>
          </a:xfrm>
          <a:prstGeom prst="rect">
            <a:avLst/>
          </a:prstGeom>
          <a:noFill/>
          <a:ln>
            <a:noFill/>
          </a:ln>
        </p:spPr>
      </p:pic>
      <p:pic>
        <p:nvPicPr>
          <p:cNvPr id="469" name="Google Shape;469;p22"/>
          <p:cNvPicPr preferRelativeResize="0"/>
          <p:nvPr/>
        </p:nvPicPr>
        <p:blipFill rotWithShape="1">
          <a:blip r:embed="rId9">
            <a:alphaModFix/>
          </a:blip>
          <a:srcRect/>
          <a:stretch/>
        </p:blipFill>
        <p:spPr>
          <a:xfrm>
            <a:off x="1198103" y="2233233"/>
            <a:ext cx="4298845" cy="1929035"/>
          </a:xfrm>
          <a:prstGeom prst="rect">
            <a:avLst/>
          </a:prstGeom>
          <a:solidFill>
            <a:schemeClr val="lt1"/>
          </a:solidFill>
          <a:ln w="12700" cap="flat" cmpd="sng">
            <a:solidFill>
              <a:schemeClr val="dk1"/>
            </a:solidFill>
            <a:prstDash val="solid"/>
            <a:miter lim="800000"/>
            <a:headEnd type="none" w="sm" len="sm"/>
            <a:tailEnd type="none" w="sm" len="sm"/>
          </a:ln>
        </p:spPr>
      </p:pic>
      <p:sp>
        <p:nvSpPr>
          <p:cNvPr id="470" name="Google Shape;470;p22"/>
          <p:cNvSpPr/>
          <p:nvPr/>
        </p:nvSpPr>
        <p:spPr>
          <a:xfrm rot="1233702">
            <a:off x="2191698" y="4059722"/>
            <a:ext cx="1721069"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Contributions by EnCo</a:t>
            </a: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70479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a:p>
        </p:txBody>
      </p:sp>
      <p:sp>
        <p:nvSpPr>
          <p:cNvPr id="506" name="Google Shape;506;p25"/>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sp>
        <p:nvSpPr>
          <p:cNvPr id="507" name="Google Shape;507;p25"/>
          <p:cNvSpPr/>
          <p:nvPr/>
        </p:nvSpPr>
        <p:spPr>
          <a:xfrm>
            <a:off x="939978" y="3335200"/>
            <a:ext cx="10873649" cy="3108543"/>
          </a:xfrm>
          <a:prstGeom prst="rect">
            <a:avLst/>
          </a:prstGeom>
          <a:solidFill>
            <a:srgbClr val="F7CA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chemeClr val="dk1"/>
                </a:solidFill>
                <a:latin typeface="Calibri"/>
                <a:ea typeface="Calibri"/>
                <a:cs typeface="Calibri"/>
                <a:sym typeface="Calibri"/>
              </a:rPr>
              <a:t>FIM4R (Federated Identity Management for Research) is a collection of research communities and infrastructures with a shared interest in enabling Federated Identity Management for their research cyber infrastructures. In order to achieve this, FIM4R develops requirements bearing on technical architecture, federated identity management, and operational policies needed to achieve a harmonious integration between research cyber infrastructures and R&amp;E Federations.</a:t>
            </a:r>
            <a:endParaRPr/>
          </a:p>
        </p:txBody>
      </p:sp>
      <p:pic>
        <p:nvPicPr>
          <p:cNvPr id="508" name="Google Shape;508;p25"/>
          <p:cNvPicPr preferRelativeResize="0">
            <a:picLocks noGrp="1"/>
          </p:cNvPicPr>
          <p:nvPr>
            <p:ph type="body" idx="1"/>
          </p:nvPr>
        </p:nvPicPr>
        <p:blipFill rotWithShape="1">
          <a:blip r:embed="rId3">
            <a:alphaModFix/>
          </a:blip>
          <a:srcRect/>
          <a:stretch/>
        </p:blipFill>
        <p:spPr>
          <a:xfrm>
            <a:off x="454525" y="1976600"/>
            <a:ext cx="3947865" cy="10884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26"/>
          <p:cNvPicPr preferRelativeResize="0"/>
          <p:nvPr/>
        </p:nvPicPr>
        <p:blipFill rotWithShape="1">
          <a:blip r:embed="rId3">
            <a:alphaModFix/>
          </a:blip>
          <a:srcRect/>
          <a:stretch/>
        </p:blipFill>
        <p:spPr>
          <a:xfrm>
            <a:off x="2516332" y="4895800"/>
            <a:ext cx="1821689" cy="1566652"/>
          </a:xfrm>
          <a:prstGeom prst="rect">
            <a:avLst/>
          </a:prstGeom>
          <a:noFill/>
          <a:ln>
            <a:noFill/>
          </a:ln>
        </p:spPr>
      </p:pic>
      <p:sp>
        <p:nvSpPr>
          <p:cNvPr id="514" name="Google Shape;5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26</a:t>
            </a:fld>
            <a:endParaRPr/>
          </a:p>
        </p:txBody>
      </p:sp>
      <p:sp>
        <p:nvSpPr>
          <p:cNvPr id="515" name="Google Shape;515;p26"/>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516" name="Google Shape;516;p26"/>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517" name="Google Shape;517;p26"/>
          <p:cNvPicPr preferRelativeResize="0"/>
          <p:nvPr/>
        </p:nvPicPr>
        <p:blipFill rotWithShape="1">
          <a:blip r:embed="rId5">
            <a:alphaModFix/>
          </a:blip>
          <a:srcRect/>
          <a:stretch/>
        </p:blipFill>
        <p:spPr>
          <a:xfrm>
            <a:off x="8000465" y="5366802"/>
            <a:ext cx="1673164" cy="624648"/>
          </a:xfrm>
          <a:prstGeom prst="rect">
            <a:avLst/>
          </a:prstGeom>
          <a:noFill/>
          <a:ln>
            <a:noFill/>
          </a:ln>
        </p:spPr>
      </p:pic>
      <p:pic>
        <p:nvPicPr>
          <p:cNvPr id="518" name="Google Shape;518;p26"/>
          <p:cNvPicPr preferRelativeResize="0"/>
          <p:nvPr/>
        </p:nvPicPr>
        <p:blipFill rotWithShape="1">
          <a:blip r:embed="rId6">
            <a:alphaModFix/>
          </a:blip>
          <a:srcRect/>
          <a:stretch/>
        </p:blipFill>
        <p:spPr>
          <a:xfrm>
            <a:off x="4621828" y="5252502"/>
            <a:ext cx="3094830" cy="853248"/>
          </a:xfrm>
          <a:prstGeom prst="rect">
            <a:avLst/>
          </a:prstGeom>
          <a:noFill/>
          <a:ln>
            <a:noFill/>
          </a:ln>
        </p:spPr>
      </p:pic>
      <p:pic>
        <p:nvPicPr>
          <p:cNvPr id="519" name="Google Shape;519;p26"/>
          <p:cNvPicPr preferRelativeResize="0"/>
          <p:nvPr/>
        </p:nvPicPr>
        <p:blipFill rotWithShape="1">
          <a:blip r:embed="rId7">
            <a:alphaModFix/>
          </a:blip>
          <a:srcRect/>
          <a:stretch/>
        </p:blipFill>
        <p:spPr>
          <a:xfrm>
            <a:off x="454525" y="5367976"/>
            <a:ext cx="1778000" cy="622300"/>
          </a:xfrm>
          <a:prstGeom prst="rect">
            <a:avLst/>
          </a:prstGeom>
          <a:noFill/>
          <a:ln>
            <a:noFill/>
          </a:ln>
        </p:spPr>
      </p:pic>
      <p:pic>
        <p:nvPicPr>
          <p:cNvPr id="520" name="Google Shape;520;p26"/>
          <p:cNvPicPr preferRelativeResize="0">
            <a:picLocks noGrp="1"/>
          </p:cNvPicPr>
          <p:nvPr>
            <p:ph type="body" idx="1"/>
          </p:nvPr>
        </p:nvPicPr>
        <p:blipFill rotWithShape="1">
          <a:blip r:embed="rId6">
            <a:alphaModFix/>
          </a:blip>
          <a:srcRect/>
          <a:stretch/>
        </p:blipFill>
        <p:spPr>
          <a:xfrm>
            <a:off x="1874866" y="2371009"/>
            <a:ext cx="7674918" cy="2115982"/>
          </a:xfrm>
          <a:prstGeom prst="rect">
            <a:avLst/>
          </a:prstGeom>
          <a:noFill/>
          <a:ln>
            <a:noFill/>
          </a:ln>
        </p:spPr>
      </p:pic>
      <p:sp>
        <p:nvSpPr>
          <p:cNvPr id="521" name="Google Shape;521;p26"/>
          <p:cNvSpPr/>
          <p:nvPr/>
        </p:nvSpPr>
        <p:spPr>
          <a:xfrm rot="1233702">
            <a:off x="9173788" y="3192194"/>
            <a:ext cx="2764946"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Support by EnCo</a:t>
            </a:r>
            <a:endParaRPr sz="18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26"/>
          <p:cNvPicPr preferRelativeResize="0"/>
          <p:nvPr/>
        </p:nvPicPr>
        <p:blipFill rotWithShape="1">
          <a:blip r:embed="rId3">
            <a:alphaModFix/>
          </a:blip>
          <a:srcRect/>
          <a:stretch/>
        </p:blipFill>
        <p:spPr>
          <a:xfrm>
            <a:off x="2516332" y="4895800"/>
            <a:ext cx="1821689" cy="1566652"/>
          </a:xfrm>
          <a:prstGeom prst="rect">
            <a:avLst/>
          </a:prstGeom>
          <a:noFill/>
          <a:ln>
            <a:noFill/>
          </a:ln>
        </p:spPr>
      </p:pic>
      <p:sp>
        <p:nvSpPr>
          <p:cNvPr id="514" name="Google Shape;5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27</a:t>
            </a:fld>
            <a:endParaRPr/>
          </a:p>
        </p:txBody>
      </p:sp>
      <p:sp>
        <p:nvSpPr>
          <p:cNvPr id="515" name="Google Shape;515;p26"/>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pic>
        <p:nvPicPr>
          <p:cNvPr id="516" name="Google Shape;516;p26"/>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517" name="Google Shape;517;p26"/>
          <p:cNvPicPr preferRelativeResize="0"/>
          <p:nvPr/>
        </p:nvPicPr>
        <p:blipFill rotWithShape="1">
          <a:blip r:embed="rId5">
            <a:alphaModFix/>
          </a:blip>
          <a:srcRect/>
          <a:stretch/>
        </p:blipFill>
        <p:spPr>
          <a:xfrm>
            <a:off x="8000465" y="5366802"/>
            <a:ext cx="1673164" cy="624648"/>
          </a:xfrm>
          <a:prstGeom prst="rect">
            <a:avLst/>
          </a:prstGeom>
          <a:noFill/>
          <a:ln>
            <a:noFill/>
          </a:ln>
        </p:spPr>
      </p:pic>
      <p:pic>
        <p:nvPicPr>
          <p:cNvPr id="518" name="Google Shape;518;p26"/>
          <p:cNvPicPr preferRelativeResize="0"/>
          <p:nvPr/>
        </p:nvPicPr>
        <p:blipFill rotWithShape="1">
          <a:blip r:embed="rId6">
            <a:alphaModFix/>
          </a:blip>
          <a:srcRect/>
          <a:stretch/>
        </p:blipFill>
        <p:spPr>
          <a:xfrm>
            <a:off x="4621828" y="5252502"/>
            <a:ext cx="3094830" cy="853248"/>
          </a:xfrm>
          <a:prstGeom prst="rect">
            <a:avLst/>
          </a:prstGeom>
          <a:noFill/>
          <a:ln>
            <a:noFill/>
          </a:ln>
        </p:spPr>
      </p:pic>
      <p:pic>
        <p:nvPicPr>
          <p:cNvPr id="519" name="Google Shape;519;p26"/>
          <p:cNvPicPr preferRelativeResize="0"/>
          <p:nvPr/>
        </p:nvPicPr>
        <p:blipFill rotWithShape="1">
          <a:blip r:embed="rId7">
            <a:alphaModFix/>
          </a:blip>
          <a:srcRect/>
          <a:stretch/>
        </p:blipFill>
        <p:spPr>
          <a:xfrm>
            <a:off x="454525" y="5367976"/>
            <a:ext cx="1778000" cy="622300"/>
          </a:xfrm>
          <a:prstGeom prst="rect">
            <a:avLst/>
          </a:prstGeom>
          <a:noFill/>
          <a:ln>
            <a:noFill/>
          </a:ln>
        </p:spPr>
      </p:pic>
      <p:pic>
        <p:nvPicPr>
          <p:cNvPr id="5" name="Picture 4" descr="A group of people posing for a photo&#10;&#10;Description automatically generated">
            <a:extLst>
              <a:ext uri="{FF2B5EF4-FFF2-40B4-BE49-F238E27FC236}">
                <a16:creationId xmlns:a16="http://schemas.microsoft.com/office/drawing/2014/main" id="{68A8E2BD-1C41-CC29-8AF5-78EB9B57764B}"/>
              </a:ext>
            </a:extLst>
          </p:cNvPr>
          <p:cNvPicPr>
            <a:picLocks noChangeAspect="1"/>
          </p:cNvPicPr>
          <p:nvPr/>
        </p:nvPicPr>
        <p:blipFill>
          <a:blip r:embed="rId8"/>
          <a:stretch>
            <a:fillRect/>
          </a:stretch>
        </p:blipFill>
        <p:spPr>
          <a:xfrm>
            <a:off x="4098795" y="1617280"/>
            <a:ext cx="2480006" cy="3306674"/>
          </a:xfrm>
          <a:prstGeom prst="rect">
            <a:avLst/>
          </a:prstGeom>
        </p:spPr>
      </p:pic>
      <p:sp>
        <p:nvSpPr>
          <p:cNvPr id="8" name="Google Shape;521;p26">
            <a:extLst>
              <a:ext uri="{FF2B5EF4-FFF2-40B4-BE49-F238E27FC236}">
                <a16:creationId xmlns:a16="http://schemas.microsoft.com/office/drawing/2014/main" id="{52D77F79-675D-12B8-915D-E906E6A936A1}"/>
              </a:ext>
            </a:extLst>
          </p:cNvPr>
          <p:cNvSpPr/>
          <p:nvPr/>
        </p:nvSpPr>
        <p:spPr>
          <a:xfrm rot="1233702">
            <a:off x="8291156" y="2315422"/>
            <a:ext cx="2764946"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Workshop #16 @ Denver, Dec 2022</a:t>
            </a:r>
            <a:endParaRPr sz="1800" dirty="0">
              <a:solidFill>
                <a:schemeClr val="lt1"/>
              </a:solidFill>
              <a:latin typeface="Calibri"/>
              <a:ea typeface="Calibri"/>
              <a:cs typeface="Calibri"/>
              <a:sym typeface="Calibri"/>
            </a:endParaRPr>
          </a:p>
        </p:txBody>
      </p:sp>
      <p:sp>
        <p:nvSpPr>
          <p:cNvPr id="9" name="Google Shape;521;p26">
            <a:extLst>
              <a:ext uri="{FF2B5EF4-FFF2-40B4-BE49-F238E27FC236}">
                <a16:creationId xmlns:a16="http://schemas.microsoft.com/office/drawing/2014/main" id="{3993BE7D-FFF6-8292-DBFD-651F54862438}"/>
              </a:ext>
            </a:extLst>
          </p:cNvPr>
          <p:cNvSpPr/>
          <p:nvPr/>
        </p:nvSpPr>
        <p:spPr>
          <a:xfrm rot="1233702">
            <a:off x="8128421" y="3638749"/>
            <a:ext cx="2764946" cy="938625"/>
          </a:xfrm>
          <a:prstGeom prst="roundRect">
            <a:avLst>
              <a:gd name="adj" fmla="val 16667"/>
            </a:avLst>
          </a:prstGeom>
          <a:solidFill>
            <a:srgbClr val="003F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Workshop #17 @ CERN,</a:t>
            </a:r>
          </a:p>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Feb 2023</a:t>
            </a:r>
            <a:endParaRPr sz="18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67183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526"/>
        <p:cNvGrpSpPr/>
        <p:nvPr/>
      </p:nvGrpSpPr>
      <p:grpSpPr>
        <a:xfrm>
          <a:off x="0" y="0"/>
          <a:ext cx="0" cy="0"/>
          <a:chOff x="0" y="0"/>
          <a:chExt cx="0" cy="0"/>
        </a:xfrm>
      </p:grpSpPr>
      <p:sp>
        <p:nvSpPr>
          <p:cNvPr id="527" name="Google Shape;527;p27"/>
          <p:cNvSpPr txBox="1">
            <a:spLocks noGrp="1"/>
          </p:cNvSpPr>
          <p:nvPr>
            <p:ph type="title"/>
          </p:nvPr>
        </p:nvSpPr>
        <p:spPr>
          <a:xfrm>
            <a:off x="634987" y="175606"/>
            <a:ext cx="4509236" cy="11391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GB" sz="3600">
                <a:solidFill>
                  <a:schemeClr val="lt1"/>
                </a:solidFill>
                <a:latin typeface="Calibri"/>
                <a:ea typeface="Calibri"/>
                <a:cs typeface="Calibri"/>
                <a:sym typeface="Calibri"/>
              </a:rPr>
              <a:t>Engage!</a:t>
            </a:r>
            <a:endParaRPr/>
          </a:p>
        </p:txBody>
      </p:sp>
      <p:sp>
        <p:nvSpPr>
          <p:cNvPr id="528" name="Google Shape;528;p27"/>
          <p:cNvSpPr txBox="1"/>
          <p:nvPr/>
        </p:nvSpPr>
        <p:spPr>
          <a:xfrm>
            <a:off x="720991" y="1480196"/>
            <a:ext cx="4896361" cy="28802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4B081"/>
              </a:buClr>
              <a:buSzPts val="2000"/>
              <a:buFont typeface="Arial"/>
              <a:buChar char="•"/>
            </a:pPr>
            <a:r>
              <a:rPr lang="en-GB" sz="2000" u="sng">
                <a:solidFill>
                  <a:srgbClr val="F4B08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https://fim4r.org</a:t>
            </a:r>
            <a:endParaRPr sz="2000">
              <a:solidFill>
                <a:srgbClr val="F4B081"/>
              </a:solidFill>
              <a:latin typeface="Calibri"/>
              <a:ea typeface="Calibri"/>
              <a:cs typeface="Calibri"/>
              <a:sym typeface="Calibri"/>
            </a:endParaRPr>
          </a:p>
          <a:p>
            <a:pPr marL="0" marR="0" lvl="0" indent="0" algn="l" rtl="0">
              <a:lnSpc>
                <a:spcPct val="90000"/>
              </a:lnSpc>
              <a:spcBef>
                <a:spcPts val="1000"/>
              </a:spcBef>
              <a:spcAft>
                <a:spcPts val="0"/>
              </a:spcAft>
              <a:buClr>
                <a:srgbClr val="F4B081"/>
              </a:buClr>
              <a:buSzPts val="2000"/>
              <a:buFont typeface="Arial"/>
              <a:buChar char="•"/>
            </a:pPr>
            <a:r>
              <a:rPr lang="en-GB" sz="2000" u="sng">
                <a:solidFill>
                  <a:srgbClr val="F4B08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https://refeds.org</a:t>
            </a:r>
            <a:endParaRPr sz="2000">
              <a:solidFill>
                <a:srgbClr val="F4B081"/>
              </a:solidFill>
              <a:latin typeface="Calibri"/>
              <a:ea typeface="Calibri"/>
              <a:cs typeface="Calibri"/>
              <a:sym typeface="Calibri"/>
            </a:endParaRPr>
          </a:p>
          <a:p>
            <a:pPr marL="0" marR="0" lvl="0" indent="0" algn="l" rtl="0">
              <a:lnSpc>
                <a:spcPct val="90000"/>
              </a:lnSpc>
              <a:spcBef>
                <a:spcPts val="1000"/>
              </a:spcBef>
              <a:spcAft>
                <a:spcPts val="0"/>
              </a:spcAft>
              <a:buClr>
                <a:srgbClr val="F4B081"/>
              </a:buClr>
              <a:buSzPts val="2000"/>
              <a:buFont typeface="Arial"/>
              <a:buChar char="•"/>
            </a:pPr>
            <a:r>
              <a:rPr lang="en-GB" sz="2000" u="sng">
                <a:solidFill>
                  <a:srgbClr val="F4B08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https://wise-community.org</a:t>
            </a:r>
            <a:endParaRPr sz="2000">
              <a:solidFill>
                <a:srgbClr val="F4B081"/>
              </a:solidFill>
              <a:latin typeface="Calibri"/>
              <a:ea typeface="Calibri"/>
              <a:cs typeface="Calibri"/>
              <a:sym typeface="Calibri"/>
            </a:endParaRPr>
          </a:p>
          <a:p>
            <a:pPr marL="0" marR="0" lvl="0" indent="0" algn="l" rtl="0">
              <a:lnSpc>
                <a:spcPct val="90000"/>
              </a:lnSpc>
              <a:spcBef>
                <a:spcPts val="1000"/>
              </a:spcBef>
              <a:spcAft>
                <a:spcPts val="0"/>
              </a:spcAft>
              <a:buClr>
                <a:srgbClr val="F4B081"/>
              </a:buClr>
              <a:buSzPts val="2000"/>
              <a:buFont typeface="Arial"/>
              <a:buChar char="•"/>
            </a:pPr>
            <a:r>
              <a:rPr lang="en-GB" sz="2000" u="sng">
                <a:solidFill>
                  <a:srgbClr val="F4B08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https://www.igtf.net</a:t>
            </a:r>
            <a:endParaRPr sz="2000">
              <a:solidFill>
                <a:srgbClr val="F4B081"/>
              </a:solidFill>
              <a:latin typeface="Calibri"/>
              <a:ea typeface="Calibri"/>
              <a:cs typeface="Calibri"/>
              <a:sym typeface="Calibri"/>
            </a:endParaRPr>
          </a:p>
          <a:p>
            <a:pPr marL="0" marR="0" lvl="0" indent="0" algn="l" rtl="0">
              <a:lnSpc>
                <a:spcPct val="90000"/>
              </a:lnSpc>
              <a:spcBef>
                <a:spcPts val="1000"/>
              </a:spcBef>
              <a:spcAft>
                <a:spcPts val="0"/>
              </a:spcAft>
              <a:buClr>
                <a:srgbClr val="F4B081"/>
              </a:buClr>
              <a:buSzPts val="2000"/>
              <a:buFont typeface="Arial"/>
              <a:buChar char="•"/>
            </a:pPr>
            <a:r>
              <a:rPr lang="en-GB" sz="2000" u="sng">
                <a:solidFill>
                  <a:srgbClr val="F4B08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https://aarc-community.org</a:t>
            </a:r>
            <a:endParaRPr sz="2000">
              <a:solidFill>
                <a:srgbClr val="F4B081"/>
              </a:solidFill>
              <a:latin typeface="Calibri"/>
              <a:ea typeface="Calibri"/>
              <a:cs typeface="Calibri"/>
              <a:sym typeface="Calibri"/>
            </a:endParaRPr>
          </a:p>
          <a:p>
            <a:pPr marL="0" marR="0" lvl="0" indent="127000" algn="l" rtl="0">
              <a:lnSpc>
                <a:spcPct val="90000"/>
              </a:lnSpc>
              <a:spcBef>
                <a:spcPts val="1000"/>
              </a:spcBef>
              <a:spcAft>
                <a:spcPts val="0"/>
              </a:spcAft>
              <a:buClr>
                <a:schemeClr val="lt1"/>
              </a:buClr>
              <a:buSzPts val="2000"/>
              <a:buFont typeface="Arial"/>
              <a:buNone/>
            </a:pPr>
            <a:endParaRPr sz="2000">
              <a:solidFill>
                <a:srgbClr val="F4B081"/>
              </a:solidFill>
              <a:latin typeface="Calibri"/>
              <a:ea typeface="Calibri"/>
              <a:cs typeface="Calibri"/>
              <a:sym typeface="Calibri"/>
            </a:endParaRPr>
          </a:p>
          <a:p>
            <a:pPr marL="0" marR="0" lvl="0" indent="0" algn="l" rtl="0">
              <a:lnSpc>
                <a:spcPct val="90000"/>
              </a:lnSpc>
              <a:spcBef>
                <a:spcPts val="1000"/>
              </a:spcBef>
              <a:spcAft>
                <a:spcPts val="0"/>
              </a:spcAft>
              <a:buClr>
                <a:srgbClr val="F4B081"/>
              </a:buClr>
              <a:buSzPts val="2000"/>
              <a:buFont typeface="Arial"/>
              <a:buChar char="•"/>
            </a:pPr>
            <a:r>
              <a:rPr lang="en-GB" sz="2000">
                <a:solidFill>
                  <a:srgbClr val="F4B081"/>
                </a:solidFill>
                <a:latin typeface="Calibri"/>
                <a:ea typeface="Calibri"/>
                <a:cs typeface="Calibri"/>
                <a:sym typeface="Calibri"/>
              </a:rPr>
              <a:t>Contact us: </a:t>
            </a:r>
            <a:r>
              <a:rPr lang="en-GB" sz="2000" u="sng">
                <a:solidFill>
                  <a:srgbClr val="F4B08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policy@aarc-community.org</a:t>
            </a:r>
            <a:endParaRPr sz="2000">
              <a:solidFill>
                <a:srgbClr val="F4B081"/>
              </a:solidFill>
              <a:latin typeface="Calibri"/>
              <a:ea typeface="Calibri"/>
              <a:cs typeface="Calibri"/>
              <a:sym typeface="Calibri"/>
            </a:endParaRPr>
          </a:p>
        </p:txBody>
      </p:sp>
      <p:sp>
        <p:nvSpPr>
          <p:cNvPr id="529" name="Google Shape;529;p27"/>
          <p:cNvSpPr/>
          <p:nvPr/>
        </p:nvSpPr>
        <p:spPr>
          <a:xfrm>
            <a:off x="5714207" y="361702"/>
            <a:ext cx="1691640" cy="1691640"/>
          </a:xfrm>
          <a:custGeom>
            <a:avLst/>
            <a:gdLst/>
            <a:ahLst/>
            <a:cxnLst/>
            <a:rect l="l" t="t" r="r" b="b"/>
            <a:pathLst>
              <a:path w="1691640" h="1691640" extrusionOk="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0" name="Google Shape;530;p27"/>
          <p:cNvSpPr/>
          <p:nvPr/>
        </p:nvSpPr>
        <p:spPr>
          <a:xfrm>
            <a:off x="5549615" y="197110"/>
            <a:ext cx="2020824" cy="202082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31" name="Google Shape;531;p27"/>
          <p:cNvPicPr preferRelativeResize="0"/>
          <p:nvPr/>
        </p:nvPicPr>
        <p:blipFill rotWithShape="1">
          <a:blip r:embed="rId9">
            <a:alphaModFix/>
          </a:blip>
          <a:srcRect/>
          <a:stretch/>
        </p:blipFill>
        <p:spPr>
          <a:xfrm>
            <a:off x="6050245" y="696037"/>
            <a:ext cx="1017204" cy="1017204"/>
          </a:xfrm>
          <a:prstGeom prst="rect">
            <a:avLst/>
          </a:prstGeom>
          <a:noFill/>
          <a:ln>
            <a:noFill/>
          </a:ln>
        </p:spPr>
      </p:pic>
      <p:sp>
        <p:nvSpPr>
          <p:cNvPr id="532" name="Google Shape;532;p27"/>
          <p:cNvSpPr/>
          <p:nvPr/>
        </p:nvSpPr>
        <p:spPr>
          <a:xfrm>
            <a:off x="8278624" y="2"/>
            <a:ext cx="3913376" cy="3281569"/>
          </a:xfrm>
          <a:custGeom>
            <a:avLst/>
            <a:gdLst/>
            <a:ahLst/>
            <a:cxnLst/>
            <a:rect l="l" t="t" r="r" b="b"/>
            <a:pathLst>
              <a:path w="3913376" h="3281569" extrusionOk="0">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3" name="Google Shape;533;p27"/>
          <p:cNvSpPr/>
          <p:nvPr/>
        </p:nvSpPr>
        <p:spPr>
          <a:xfrm>
            <a:off x="8114932" y="1"/>
            <a:ext cx="4077068" cy="3445261"/>
          </a:xfrm>
          <a:custGeom>
            <a:avLst/>
            <a:gdLst/>
            <a:ahLst/>
            <a:cxnLst/>
            <a:rect l="l" t="t" r="r" b="b"/>
            <a:pathLst>
              <a:path w="4077068" h="3445261" extrusionOk="0">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34" name="Google Shape;534;p27"/>
          <p:cNvPicPr preferRelativeResize="0"/>
          <p:nvPr/>
        </p:nvPicPr>
        <p:blipFill rotWithShape="1">
          <a:blip r:embed="rId10">
            <a:alphaModFix/>
          </a:blip>
          <a:srcRect/>
          <a:stretch/>
        </p:blipFill>
        <p:spPr>
          <a:xfrm>
            <a:off x="9089409" y="957260"/>
            <a:ext cx="2754569" cy="973936"/>
          </a:xfrm>
          <a:prstGeom prst="rect">
            <a:avLst/>
          </a:prstGeom>
          <a:noFill/>
          <a:ln>
            <a:noFill/>
          </a:ln>
        </p:spPr>
      </p:pic>
      <p:sp>
        <p:nvSpPr>
          <p:cNvPr id="535" name="Google Shape;535;p27"/>
          <p:cNvSpPr/>
          <p:nvPr/>
        </p:nvSpPr>
        <p:spPr>
          <a:xfrm>
            <a:off x="1818614" y="4769536"/>
            <a:ext cx="3950208" cy="2088462"/>
          </a:xfrm>
          <a:custGeom>
            <a:avLst/>
            <a:gdLst/>
            <a:ahLst/>
            <a:cxnLst/>
            <a:rect l="l" t="t" r="r" b="b"/>
            <a:pathLst>
              <a:path w="3950208" h="2088462" extrusionOk="0">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27"/>
          <p:cNvSpPr/>
          <p:nvPr/>
        </p:nvSpPr>
        <p:spPr>
          <a:xfrm>
            <a:off x="1653162" y="4604085"/>
            <a:ext cx="4281112" cy="2253913"/>
          </a:xfrm>
          <a:custGeom>
            <a:avLst/>
            <a:gdLst/>
            <a:ahLst/>
            <a:cxnLst/>
            <a:rect l="l" t="t" r="r" b="b"/>
            <a:pathLst>
              <a:path w="4281112" h="2253913" extrusionOk="0">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7" name="Google Shape;537;p27"/>
          <p:cNvSpPr/>
          <p:nvPr/>
        </p:nvSpPr>
        <p:spPr>
          <a:xfrm>
            <a:off x="5886020" y="2715337"/>
            <a:ext cx="2743200" cy="2743200"/>
          </a:xfrm>
          <a:custGeom>
            <a:avLst/>
            <a:gdLst/>
            <a:ahLst/>
            <a:cxnLst/>
            <a:rect l="l" t="t" r="r" b="b"/>
            <a:pathLst>
              <a:path w="2743200" h="2743200" extrusionOk="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27"/>
          <p:cNvSpPr/>
          <p:nvPr/>
        </p:nvSpPr>
        <p:spPr>
          <a:xfrm>
            <a:off x="5721428" y="2550745"/>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39" name="Google Shape;539;p27"/>
          <p:cNvPicPr preferRelativeResize="0"/>
          <p:nvPr/>
        </p:nvPicPr>
        <p:blipFill rotWithShape="1">
          <a:blip r:embed="rId11">
            <a:alphaModFix/>
          </a:blip>
          <a:srcRect/>
          <a:stretch/>
        </p:blipFill>
        <p:spPr>
          <a:xfrm>
            <a:off x="6310806" y="3276163"/>
            <a:ext cx="1885522" cy="1621548"/>
          </a:xfrm>
          <a:prstGeom prst="rect">
            <a:avLst/>
          </a:prstGeom>
          <a:noFill/>
          <a:ln>
            <a:noFill/>
          </a:ln>
        </p:spPr>
      </p:pic>
      <p:pic>
        <p:nvPicPr>
          <p:cNvPr id="540" name="Google Shape;540;p27"/>
          <p:cNvPicPr preferRelativeResize="0"/>
          <p:nvPr/>
        </p:nvPicPr>
        <p:blipFill rotWithShape="1">
          <a:blip r:embed="rId12">
            <a:alphaModFix/>
          </a:blip>
          <a:srcRect/>
          <a:stretch/>
        </p:blipFill>
        <p:spPr>
          <a:xfrm>
            <a:off x="2640841" y="5702785"/>
            <a:ext cx="2210937" cy="608007"/>
          </a:xfrm>
          <a:prstGeom prst="rect">
            <a:avLst/>
          </a:prstGeom>
          <a:noFill/>
          <a:ln>
            <a:noFill/>
          </a:ln>
        </p:spPr>
      </p:pic>
      <p:sp>
        <p:nvSpPr>
          <p:cNvPr id="541" name="Google Shape;541;p27"/>
          <p:cNvSpPr/>
          <p:nvPr/>
        </p:nvSpPr>
        <p:spPr>
          <a:xfrm>
            <a:off x="9009416" y="4131546"/>
            <a:ext cx="3178912" cy="2726454"/>
          </a:xfrm>
          <a:custGeom>
            <a:avLst/>
            <a:gdLst/>
            <a:ahLst/>
            <a:cxnLst/>
            <a:rect l="l" t="t" r="r" b="b"/>
            <a:pathLst>
              <a:path w="3178912" h="2726454" extrusionOk="0">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2" name="Google Shape;542;p27"/>
          <p:cNvSpPr/>
          <p:nvPr/>
        </p:nvSpPr>
        <p:spPr>
          <a:xfrm>
            <a:off x="8848370" y="3966828"/>
            <a:ext cx="3339958" cy="2891173"/>
          </a:xfrm>
          <a:custGeom>
            <a:avLst/>
            <a:gdLst/>
            <a:ahLst/>
            <a:cxnLst/>
            <a:rect l="l" t="t" r="r" b="b"/>
            <a:pathLst>
              <a:path w="3339958" h="2891173" extrusionOk="0">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43" name="Google Shape;543;p27"/>
          <p:cNvPicPr preferRelativeResize="0"/>
          <p:nvPr/>
        </p:nvPicPr>
        <p:blipFill rotWithShape="1">
          <a:blip r:embed="rId13">
            <a:alphaModFix/>
          </a:blip>
          <a:srcRect/>
          <a:stretch/>
        </p:blipFill>
        <p:spPr>
          <a:xfrm>
            <a:off x="9689910" y="5246061"/>
            <a:ext cx="2110556" cy="80201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28"/>
          <p:cNvSpPr txBox="1"/>
          <p:nvPr/>
        </p:nvSpPr>
        <p:spPr>
          <a:xfrm>
            <a:off x="848735" y="2226246"/>
            <a:ext cx="4400273" cy="7101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800" dirty="0">
                <a:solidFill>
                  <a:schemeClr val="lt1"/>
                </a:solidFill>
                <a:latin typeface="Calibri"/>
                <a:ea typeface="Calibri"/>
                <a:cs typeface="Calibri"/>
                <a:sym typeface="Calibri"/>
              </a:rPr>
              <a:t>Any questions?</a:t>
            </a:r>
            <a:endParaRPr dirty="0"/>
          </a:p>
          <a:p>
            <a:pPr lvl="0">
              <a:spcBef>
                <a:spcPts val="480"/>
              </a:spcBef>
            </a:pPr>
            <a:r>
              <a:rPr lang="en-GB" sz="2400" dirty="0" err="1">
                <a:solidFill>
                  <a:schemeClr val="lt1"/>
                </a:solidFill>
                <a:latin typeface="Calibri"/>
                <a:ea typeface="Calibri"/>
                <a:cs typeface="Calibri"/>
                <a:sym typeface="Calibri"/>
              </a:rPr>
              <a:t>maarten.kremers@surf.nl</a:t>
            </a:r>
            <a:br>
              <a:rPr lang="en-GB" sz="2400" dirty="0">
                <a:solidFill>
                  <a:schemeClr val="lt1"/>
                </a:solidFill>
                <a:latin typeface="Calibri"/>
                <a:ea typeface="Calibri"/>
                <a:cs typeface="Calibri"/>
                <a:sym typeface="Calibri"/>
              </a:rPr>
            </a:br>
            <a:endParaRPr lang="en-GB" sz="2400" dirty="0">
              <a:solidFill>
                <a:schemeClr val="lt1"/>
              </a:solidFill>
              <a:latin typeface="Calibri"/>
              <a:ea typeface="Calibri"/>
              <a:cs typeface="Calibri"/>
              <a:sym typeface="Calibri"/>
            </a:endParaRPr>
          </a:p>
          <a:p>
            <a:pPr marL="0" marR="0" lvl="0" indent="0" algn="l" rtl="0">
              <a:spcBef>
                <a:spcPts val="480"/>
              </a:spcBef>
              <a:spcAft>
                <a:spcPts val="0"/>
              </a:spcAft>
              <a:buNone/>
            </a:pPr>
            <a:endParaRPr sz="2400" dirty="0">
              <a:solidFill>
                <a:schemeClr val="lt1"/>
              </a:solidFill>
              <a:latin typeface="Calibri"/>
              <a:ea typeface="Calibri"/>
              <a:cs typeface="Calibri"/>
              <a:sym typeface="Calibri"/>
            </a:endParaRPr>
          </a:p>
          <a:p>
            <a:pPr marL="0" marR="0" lvl="0" indent="0" algn="l" rtl="0">
              <a:spcBef>
                <a:spcPts val="480"/>
              </a:spcBef>
              <a:spcAft>
                <a:spcPts val="0"/>
              </a:spcAft>
              <a:buNone/>
            </a:pPr>
            <a:endParaRPr sz="2400" dirty="0">
              <a:solidFill>
                <a:schemeClr val="lt1"/>
              </a:solidFill>
              <a:latin typeface="Calibri"/>
              <a:ea typeface="Calibri"/>
              <a:cs typeface="Calibri"/>
              <a:sym typeface="Calibri"/>
            </a:endParaRPr>
          </a:p>
          <a:p>
            <a:pPr marL="0" marR="0" lvl="0" indent="0" algn="l" rtl="0">
              <a:spcBef>
                <a:spcPts val="360"/>
              </a:spcBef>
              <a:spcAft>
                <a:spcPts val="0"/>
              </a:spcAft>
              <a:buNone/>
            </a:pPr>
            <a:endParaRPr sz="1800" dirty="0">
              <a:solidFill>
                <a:schemeClr val="lt1"/>
              </a:solidFill>
              <a:latin typeface="Arial"/>
              <a:ea typeface="Arial"/>
              <a:cs typeface="Arial"/>
              <a:sym typeface="Arial"/>
            </a:endParaRPr>
          </a:p>
        </p:txBody>
      </p:sp>
      <p:sp>
        <p:nvSpPr>
          <p:cNvPr id="549" name="Google Shape;549;p28"/>
          <p:cNvSpPr txBox="1"/>
          <p:nvPr/>
        </p:nvSpPr>
        <p:spPr>
          <a:xfrm>
            <a:off x="848735" y="1459258"/>
            <a:ext cx="5397326" cy="10179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800" b="1">
                <a:solidFill>
                  <a:schemeClr val="accent4"/>
                </a:solidFill>
                <a:latin typeface="Calibri"/>
                <a:ea typeface="Calibri"/>
                <a:cs typeface="Calibri"/>
                <a:sym typeface="Calibri"/>
              </a:rPr>
              <a:t>Thank you</a:t>
            </a:r>
            <a:endParaRPr/>
          </a:p>
        </p:txBody>
      </p:sp>
      <p:sp>
        <p:nvSpPr>
          <p:cNvPr id="550" name="Google Shape;550;p28"/>
          <p:cNvSpPr txBox="1"/>
          <p:nvPr/>
        </p:nvSpPr>
        <p:spPr>
          <a:xfrm>
            <a:off x="7720555" y="5717297"/>
            <a:ext cx="447144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lt1"/>
                </a:solidFill>
                <a:latin typeface="Calibri"/>
                <a:ea typeface="Calibri"/>
                <a:cs typeface="Calibri"/>
                <a:sym typeface="Calibri"/>
              </a:rPr>
              <a:t>As part of the GÉANT 2020 Framework Partnership Agreement (FPA), the project receives funding from the European Union's Horizon 2020 research and innovation programme under Grant Agreement No. 856726  (GN4-3).​​​</a:t>
            </a:r>
            <a:endParaRPr/>
          </a:p>
        </p:txBody>
      </p:sp>
      <p:pic>
        <p:nvPicPr>
          <p:cNvPr id="551" name="Google Shape;551;p28"/>
          <p:cNvPicPr preferRelativeResize="0"/>
          <p:nvPr/>
        </p:nvPicPr>
        <p:blipFill rotWithShape="1">
          <a:blip r:embed="rId3">
            <a:alphaModFix/>
          </a:blip>
          <a:srcRect/>
          <a:stretch/>
        </p:blipFill>
        <p:spPr>
          <a:xfrm>
            <a:off x="6967687" y="5771912"/>
            <a:ext cx="621727" cy="4224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5"/>
          <p:cNvSpPr/>
          <p:nvPr/>
        </p:nvSpPr>
        <p:spPr>
          <a:xfrm>
            <a:off x="1114425" y="0"/>
            <a:ext cx="9963150"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w="9525" cap="flat" cmpd="sng">
            <a:solidFill>
              <a:srgbClr val="EFEFEF"/>
            </a:solidFill>
            <a:prstDash val="solid"/>
            <a:miter lim="800000"/>
            <a:headEnd type="none" w="sm" len="sm"/>
            <a:tailEnd type="none" w="sm" len="sm"/>
          </a:ln>
          <a:effectLst>
            <a:outerShdw blurRad="139700" sx="102000" sy="102000" algn="ctr" rotWithShape="0">
              <a:srgbClr val="D8D8D8">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8" name="Google Shape;198;p5"/>
          <p:cNvSpPr/>
          <p:nvPr/>
        </p:nvSpPr>
        <p:spPr>
          <a:xfrm>
            <a:off x="1121664" y="0"/>
            <a:ext cx="9948672" cy="6858000"/>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9" name="Google Shape;199;p5"/>
          <p:cNvSpPr/>
          <p:nvPr/>
        </p:nvSpPr>
        <p:spPr>
          <a:xfrm>
            <a:off x="1524003" y="1999615"/>
            <a:ext cx="9144000" cy="2764028"/>
          </a:xfrm>
          <a:prstGeom prst="roundRect">
            <a:avLst>
              <a:gd name="adj" fmla="val 16667"/>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GB" sz="7200">
                <a:solidFill>
                  <a:schemeClr val="lt1"/>
                </a:solidFill>
                <a:latin typeface="Calibri"/>
                <a:ea typeface="Calibri"/>
                <a:cs typeface="Calibri"/>
                <a:sym typeface="Calibri"/>
              </a:rPr>
              <a:t>Enabling Communities</a:t>
            </a:r>
            <a:endParaRPr/>
          </a:p>
        </p:txBody>
      </p:sp>
      <p:sp>
        <p:nvSpPr>
          <p:cNvPr id="200" name="Google Shape;200;p5"/>
          <p:cNvSpPr/>
          <p:nvPr/>
        </p:nvSpPr>
        <p:spPr>
          <a:xfrm>
            <a:off x="3718560" y="5524786"/>
            <a:ext cx="4754880" cy="274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1" name="Google Shape;201;p5"/>
          <p:cNvSpPr txBox="1">
            <a:spLocks noGrp="1"/>
          </p:cNvSpPr>
          <p:nvPr>
            <p:ph type="sldNum" idx="12"/>
          </p:nvPr>
        </p:nvSpPr>
        <p:spPr>
          <a:xfrm>
            <a:off x="10489019" y="6356350"/>
            <a:ext cx="1268818"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7F7F7F"/>
                </a:solidFill>
              </a:rPr>
              <a:t>3</a:t>
            </a:fld>
            <a:endParaRPr>
              <a:solidFill>
                <a:srgbClr val="7F7F7F"/>
              </a:solidFill>
            </a:endParaRPr>
          </a:p>
        </p:txBody>
      </p:sp>
      <p:pic>
        <p:nvPicPr>
          <p:cNvPr id="202" name="Google Shape;202;p5"/>
          <p:cNvPicPr preferRelativeResize="0"/>
          <p:nvPr/>
        </p:nvPicPr>
        <p:blipFill rotWithShape="1">
          <a:blip r:embed="rId3">
            <a:alphaModFix/>
          </a:blip>
          <a:srcRect/>
          <a:stretch/>
        </p:blipFill>
        <p:spPr>
          <a:xfrm>
            <a:off x="10180511" y="207237"/>
            <a:ext cx="1866261" cy="8114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6"/>
          <p:cNvPicPr preferRelativeResize="0"/>
          <p:nvPr/>
        </p:nvPicPr>
        <p:blipFill rotWithShape="1">
          <a:blip r:embed="rId3">
            <a:alphaModFix/>
          </a:blip>
          <a:srcRect/>
          <a:stretch/>
        </p:blipFill>
        <p:spPr>
          <a:xfrm>
            <a:off x="2516332" y="4895800"/>
            <a:ext cx="1821689" cy="1566652"/>
          </a:xfrm>
          <a:prstGeom prst="rect">
            <a:avLst/>
          </a:prstGeom>
          <a:noFill/>
          <a:ln>
            <a:noFill/>
          </a:ln>
        </p:spPr>
      </p:pic>
      <p:sp>
        <p:nvSpPr>
          <p:cNvPr id="208" name="Google Shape;208;p6"/>
          <p:cNvSpPr txBox="1">
            <a:spLocks noGrp="1"/>
          </p:cNvSpPr>
          <p:nvPr>
            <p:ph type="body" idx="1"/>
          </p:nvPr>
        </p:nvSpPr>
        <p:spPr>
          <a:xfrm>
            <a:off x="454525" y="1860094"/>
            <a:ext cx="8360366" cy="2826206"/>
          </a:xfrm>
          <a:prstGeom prst="rect">
            <a:avLst/>
          </a:prstGeom>
          <a:solidFill>
            <a:srgbClr val="F7CAAC"/>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GB" dirty="0">
                <a:solidFill>
                  <a:schemeClr val="dk1"/>
                </a:solidFill>
                <a:latin typeface="Calibri"/>
                <a:ea typeface="Calibri"/>
                <a:cs typeface="Calibri"/>
                <a:sym typeface="Calibri"/>
              </a:rPr>
              <a:t>The '</a:t>
            </a:r>
            <a:r>
              <a:rPr lang="en-GB" b="1" dirty="0">
                <a:solidFill>
                  <a:schemeClr val="dk1"/>
                </a:solidFill>
                <a:latin typeface="Calibri"/>
                <a:ea typeface="Calibri"/>
                <a:cs typeface="Calibri"/>
                <a:sym typeface="Calibri"/>
              </a:rPr>
              <a:t>eScience Global Engagement</a:t>
            </a:r>
            <a:r>
              <a:rPr lang="en-GB" dirty="0">
                <a:solidFill>
                  <a:schemeClr val="dk1"/>
                </a:solidFill>
                <a:latin typeface="Calibri"/>
                <a:ea typeface="Calibri"/>
                <a:cs typeface="Calibri"/>
                <a:sym typeface="Calibri"/>
              </a:rPr>
              <a:t>' of </a:t>
            </a:r>
            <a:r>
              <a:rPr lang="en-GB" dirty="0" err="1">
                <a:solidFill>
                  <a:schemeClr val="dk1"/>
                </a:solidFill>
                <a:latin typeface="Calibri"/>
                <a:ea typeface="Calibri"/>
                <a:cs typeface="Calibri"/>
                <a:sym typeface="Calibri"/>
              </a:rPr>
              <a:t>EnCo</a:t>
            </a:r>
            <a:r>
              <a:rPr lang="en-GB" dirty="0">
                <a:solidFill>
                  <a:schemeClr val="dk1"/>
                </a:solidFill>
                <a:latin typeface="Calibri"/>
                <a:ea typeface="Calibri"/>
                <a:cs typeface="Calibri"/>
                <a:sym typeface="Calibri"/>
              </a:rPr>
              <a:t> in the GEANT project is there to support those developments in </a:t>
            </a:r>
            <a:r>
              <a:rPr lang="en-GB" b="1" dirty="0">
                <a:solidFill>
                  <a:schemeClr val="dk1"/>
                </a:solidFill>
                <a:latin typeface="Calibri"/>
                <a:ea typeface="Calibri"/>
                <a:cs typeface="Calibri"/>
                <a:sym typeface="Calibri"/>
              </a:rPr>
              <a:t>the policy and best practice areas</a:t>
            </a:r>
            <a:r>
              <a:rPr lang="en-GB" dirty="0">
                <a:solidFill>
                  <a:schemeClr val="dk1"/>
                </a:solidFill>
                <a:latin typeface="Calibri"/>
                <a:ea typeface="Calibri"/>
                <a:cs typeface="Calibri"/>
                <a:sym typeface="Calibri"/>
              </a:rPr>
              <a:t> that would benefit </a:t>
            </a:r>
            <a:r>
              <a:rPr lang="en-GB" b="1" dirty="0">
                <a:solidFill>
                  <a:schemeClr val="dk1"/>
                </a:solidFill>
                <a:latin typeface="Calibri"/>
                <a:ea typeface="Calibri"/>
                <a:cs typeface="Calibri"/>
                <a:sym typeface="Calibri"/>
              </a:rPr>
              <a:t>the community at large</a:t>
            </a:r>
            <a:r>
              <a:rPr lang="en-GB" dirty="0">
                <a:solidFill>
                  <a:schemeClr val="dk1"/>
                </a:solidFill>
                <a:latin typeface="Calibri"/>
                <a:ea typeface="Calibri"/>
                <a:cs typeface="Calibri"/>
                <a:sym typeface="Calibri"/>
              </a:rPr>
              <a:t>, and do that by means of </a:t>
            </a:r>
            <a:r>
              <a:rPr lang="en-GB" b="1" dirty="0">
                <a:solidFill>
                  <a:schemeClr val="dk1"/>
                </a:solidFill>
                <a:latin typeface="Calibri"/>
                <a:ea typeface="Calibri"/>
                <a:cs typeface="Calibri"/>
                <a:sym typeface="Calibri"/>
              </a:rPr>
              <a:t>supporting</a:t>
            </a:r>
            <a:r>
              <a:rPr lang="en-GB" dirty="0">
                <a:solidFill>
                  <a:schemeClr val="dk1"/>
                </a:solidFill>
                <a:latin typeface="Calibri"/>
                <a:ea typeface="Calibri"/>
                <a:cs typeface="Calibri"/>
                <a:sym typeface="Calibri"/>
              </a:rPr>
              <a:t> the work in the </a:t>
            </a:r>
            <a:r>
              <a:rPr lang="en-GB" b="1" dirty="0">
                <a:solidFill>
                  <a:schemeClr val="dk1"/>
                </a:solidFill>
                <a:latin typeface="Calibri"/>
                <a:ea typeface="Calibri"/>
                <a:cs typeface="Calibri"/>
                <a:sym typeface="Calibri"/>
              </a:rPr>
              <a:t>existing forums</a:t>
            </a:r>
            <a:r>
              <a:rPr lang="en-GB" dirty="0">
                <a:solidFill>
                  <a:schemeClr val="dk1"/>
                </a:solidFill>
                <a:latin typeface="Calibri"/>
                <a:ea typeface="Calibri"/>
                <a:cs typeface="Calibri"/>
                <a:sym typeface="Calibri"/>
              </a:rPr>
              <a:t> such as WISE, FIM4R, IGTF, REFEDS, AARC-community, and the research and e-Infra communities directly</a:t>
            </a:r>
            <a:endParaRPr sz="3200" dirty="0">
              <a:solidFill>
                <a:schemeClr val="dk1"/>
              </a:solidFill>
            </a:endParaRPr>
          </a:p>
        </p:txBody>
      </p:sp>
      <p:sp>
        <p:nvSpPr>
          <p:cNvPr id="209" name="Google Shape;20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210" name="Google Shape;210;p6"/>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eScience Global Engagement</a:t>
            </a:r>
            <a:endParaRPr/>
          </a:p>
        </p:txBody>
      </p:sp>
      <p:pic>
        <p:nvPicPr>
          <p:cNvPr id="211" name="Google Shape;211;p6"/>
          <p:cNvPicPr preferRelativeResize="0"/>
          <p:nvPr/>
        </p:nvPicPr>
        <p:blipFill rotWithShape="1">
          <a:blip r:embed="rId4">
            <a:alphaModFix/>
          </a:blip>
          <a:srcRect/>
          <a:stretch/>
        </p:blipFill>
        <p:spPr>
          <a:xfrm>
            <a:off x="9957438" y="4795682"/>
            <a:ext cx="1766889" cy="1766889"/>
          </a:xfrm>
          <a:prstGeom prst="rect">
            <a:avLst/>
          </a:prstGeom>
          <a:noFill/>
          <a:ln>
            <a:noFill/>
          </a:ln>
        </p:spPr>
      </p:pic>
      <p:pic>
        <p:nvPicPr>
          <p:cNvPr id="212" name="Google Shape;212;p6"/>
          <p:cNvPicPr preferRelativeResize="0"/>
          <p:nvPr/>
        </p:nvPicPr>
        <p:blipFill rotWithShape="1">
          <a:blip r:embed="rId5">
            <a:alphaModFix/>
          </a:blip>
          <a:srcRect/>
          <a:stretch/>
        </p:blipFill>
        <p:spPr>
          <a:xfrm>
            <a:off x="8000465" y="5366802"/>
            <a:ext cx="1673164" cy="624648"/>
          </a:xfrm>
          <a:prstGeom prst="rect">
            <a:avLst/>
          </a:prstGeom>
          <a:noFill/>
          <a:ln>
            <a:noFill/>
          </a:ln>
        </p:spPr>
      </p:pic>
      <p:pic>
        <p:nvPicPr>
          <p:cNvPr id="213" name="Google Shape;213;p6"/>
          <p:cNvPicPr preferRelativeResize="0"/>
          <p:nvPr/>
        </p:nvPicPr>
        <p:blipFill rotWithShape="1">
          <a:blip r:embed="rId6">
            <a:alphaModFix/>
          </a:blip>
          <a:srcRect/>
          <a:stretch/>
        </p:blipFill>
        <p:spPr>
          <a:xfrm>
            <a:off x="4621828" y="5252502"/>
            <a:ext cx="3094830" cy="853248"/>
          </a:xfrm>
          <a:prstGeom prst="rect">
            <a:avLst/>
          </a:prstGeom>
          <a:noFill/>
          <a:ln>
            <a:noFill/>
          </a:ln>
        </p:spPr>
      </p:pic>
      <p:pic>
        <p:nvPicPr>
          <p:cNvPr id="214" name="Google Shape;214;p6"/>
          <p:cNvPicPr preferRelativeResize="0"/>
          <p:nvPr/>
        </p:nvPicPr>
        <p:blipFill rotWithShape="1">
          <a:blip r:embed="rId7">
            <a:alphaModFix/>
          </a:blip>
          <a:srcRect/>
          <a:stretch/>
        </p:blipFill>
        <p:spPr>
          <a:xfrm>
            <a:off x="454525" y="5367976"/>
            <a:ext cx="1778000" cy="622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7"/>
          <p:cNvSpPr/>
          <p:nvPr/>
        </p:nvSpPr>
        <p:spPr>
          <a:xfrm flipH="1">
            <a:off x="2" y="0"/>
            <a:ext cx="12191998" cy="1575955"/>
          </a:xfrm>
          <a:prstGeom prst="rect">
            <a:avLst/>
          </a:prstGeom>
          <a:gradFill>
            <a:gsLst>
              <a:gs pos="0">
                <a:srgbClr val="000000">
                  <a:alpha val="95686"/>
                </a:srgbClr>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7"/>
          <p:cNvSpPr/>
          <p:nvPr/>
        </p:nvSpPr>
        <p:spPr>
          <a:xfrm rot="10800000" flipH="1">
            <a:off x="8128857" y="0"/>
            <a:ext cx="4063143" cy="1576412"/>
          </a:xfrm>
          <a:prstGeom prst="rect">
            <a:avLst/>
          </a:prstGeom>
          <a:gradFill>
            <a:gsLst>
              <a:gs pos="0">
                <a:srgbClr val="1F3864">
                  <a:alpha val="67843"/>
                </a:srgbClr>
              </a:gs>
              <a:gs pos="19000">
                <a:srgbClr val="1F3864">
                  <a:alpha val="67843"/>
                </a:srgbClr>
              </a:gs>
              <a:gs pos="100000">
                <a:srgbClr val="4472C4">
                  <a:alpha val="78823"/>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7"/>
          <p:cNvSpPr/>
          <p:nvPr/>
        </p:nvSpPr>
        <p:spPr>
          <a:xfrm rot="5400000">
            <a:off x="5307777" y="-5307778"/>
            <a:ext cx="1576446" cy="12192002"/>
          </a:xfrm>
          <a:prstGeom prst="rect">
            <a:avLst/>
          </a:prstGeom>
          <a:gradFill>
            <a:gsLst>
              <a:gs pos="0">
                <a:srgbClr val="4472C4">
                  <a:alpha val="0"/>
                </a:srgbClr>
              </a:gs>
              <a:gs pos="23000">
                <a:srgbClr val="4472C4">
                  <a:alpha val="0"/>
                </a:srgbClr>
              </a:gs>
              <a:gs pos="99000">
                <a:srgbClr val="000000">
                  <a:alpha val="73725"/>
                </a:srgbClr>
              </a:gs>
              <a:gs pos="100000">
                <a:srgbClr val="000000">
                  <a:alpha val="73725"/>
                </a:srgbClr>
              </a:gs>
            </a:gsLst>
            <a:lin ang="203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7"/>
          <p:cNvSpPr txBox="1">
            <a:spLocks noGrp="1"/>
          </p:cNvSpPr>
          <p:nvPr>
            <p:ph type="title"/>
          </p:nvPr>
        </p:nvSpPr>
        <p:spPr>
          <a:xfrm>
            <a:off x="1371597" y="348865"/>
            <a:ext cx="10044023" cy="8777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GB" sz="4000">
                <a:solidFill>
                  <a:srgbClr val="FFFFFF"/>
                </a:solidFill>
                <a:latin typeface="Calibri"/>
                <a:ea typeface="Calibri"/>
                <a:cs typeface="Calibri"/>
                <a:sym typeface="Calibri"/>
              </a:rPr>
              <a:t>T&amp;I Enabling Communities</a:t>
            </a:r>
            <a:endParaRPr/>
          </a:p>
        </p:txBody>
      </p:sp>
      <p:sp>
        <p:nvSpPr>
          <p:cNvPr id="224" name="Google Shape;224;p7"/>
          <p:cNvSpPr txBox="1">
            <a:spLocks noGrp="1"/>
          </p:cNvSpPr>
          <p:nvPr>
            <p:ph type="sldNum" idx="12"/>
          </p:nvPr>
        </p:nvSpPr>
        <p:spPr>
          <a:xfrm>
            <a:off x="11704320" y="6455664"/>
            <a:ext cx="448056"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sz="1100">
                <a:solidFill>
                  <a:srgbClr val="7F7F7F"/>
                </a:solidFill>
              </a:rPr>
              <a:t>5</a:t>
            </a:fld>
            <a:endParaRPr sz="1100">
              <a:solidFill>
                <a:srgbClr val="7F7F7F"/>
              </a:solidFill>
            </a:endParaRPr>
          </a:p>
        </p:txBody>
      </p:sp>
      <p:grpSp>
        <p:nvGrpSpPr>
          <p:cNvPr id="225" name="Google Shape;225;p7"/>
          <p:cNvGrpSpPr/>
          <p:nvPr/>
        </p:nvGrpSpPr>
        <p:grpSpPr>
          <a:xfrm>
            <a:off x="737500" y="2566481"/>
            <a:ext cx="10740939" cy="3285000"/>
            <a:chOff x="93444" y="453902"/>
            <a:chExt cx="10740939" cy="3285000"/>
          </a:xfrm>
        </p:grpSpPr>
        <p:sp>
          <p:nvSpPr>
            <p:cNvPr id="226" name="Google Shape;226;p7"/>
            <p:cNvSpPr/>
            <p:nvPr/>
          </p:nvSpPr>
          <p:spPr>
            <a:xfrm>
              <a:off x="718664" y="453902"/>
              <a:ext cx="1955812" cy="1955812"/>
            </a:xfrm>
            <a:prstGeom prst="round2DiagRect">
              <a:avLst>
                <a:gd name="adj1" fmla="val 2972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1135476" y="870714"/>
              <a:ext cx="1122187" cy="1122187"/>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93445" y="3018902"/>
              <a:ext cx="32062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txBox="1"/>
            <p:nvPr/>
          </p:nvSpPr>
          <p:spPr>
            <a:xfrm>
              <a:off x="93444" y="3018902"/>
              <a:ext cx="3298471"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3300"/>
                <a:buFont typeface="Calibri"/>
                <a:buNone/>
              </a:pPr>
              <a:r>
                <a:rPr lang="en-GB" sz="3300" cap="none" dirty="0">
                  <a:solidFill>
                    <a:schemeClr val="dk1"/>
                  </a:solidFill>
                  <a:latin typeface="Calibri"/>
                  <a:ea typeface="Calibri"/>
                  <a:cs typeface="Calibri"/>
                  <a:sym typeface="Calibri"/>
                </a:rPr>
                <a:t>INTEROPERABILITY </a:t>
              </a:r>
              <a:endParaRPr sz="3300" dirty="0">
                <a:solidFill>
                  <a:schemeClr val="dk1"/>
                </a:solidFill>
                <a:latin typeface="Calibri"/>
                <a:ea typeface="Calibri"/>
                <a:cs typeface="Calibri"/>
                <a:sym typeface="Calibri"/>
              </a:endParaRPr>
            </a:p>
          </p:txBody>
        </p:sp>
        <p:sp>
          <p:nvSpPr>
            <p:cNvPr id="230" name="Google Shape;230;p7"/>
            <p:cNvSpPr/>
            <p:nvPr/>
          </p:nvSpPr>
          <p:spPr>
            <a:xfrm>
              <a:off x="4486008" y="453902"/>
              <a:ext cx="1955812" cy="1955812"/>
            </a:xfrm>
            <a:prstGeom prst="round2DiagRect">
              <a:avLst>
                <a:gd name="adj1" fmla="val 2972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4902820" y="870714"/>
              <a:ext cx="1122187" cy="1122187"/>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3860789" y="3018902"/>
              <a:ext cx="32062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txBox="1"/>
            <p:nvPr/>
          </p:nvSpPr>
          <p:spPr>
            <a:xfrm>
              <a:off x="3860789" y="3018902"/>
              <a:ext cx="320625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3300"/>
                <a:buFont typeface="Calibri"/>
                <a:buNone/>
              </a:pPr>
              <a:r>
                <a:rPr lang="en-GB" sz="3300" cap="none">
                  <a:solidFill>
                    <a:schemeClr val="dk1"/>
                  </a:solidFill>
                  <a:latin typeface="Calibri"/>
                  <a:ea typeface="Calibri"/>
                  <a:cs typeface="Calibri"/>
                  <a:sym typeface="Calibri"/>
                </a:rPr>
                <a:t>TRUST</a:t>
              </a:r>
              <a:endParaRPr sz="3300">
                <a:solidFill>
                  <a:schemeClr val="dk1"/>
                </a:solidFill>
                <a:latin typeface="Calibri"/>
                <a:ea typeface="Calibri"/>
                <a:cs typeface="Calibri"/>
                <a:sym typeface="Calibri"/>
              </a:endParaRPr>
            </a:p>
          </p:txBody>
        </p:sp>
        <p:sp>
          <p:nvSpPr>
            <p:cNvPr id="234" name="Google Shape;234;p7"/>
            <p:cNvSpPr/>
            <p:nvPr/>
          </p:nvSpPr>
          <p:spPr>
            <a:xfrm>
              <a:off x="8253352" y="453902"/>
              <a:ext cx="1955812" cy="1955812"/>
            </a:xfrm>
            <a:prstGeom prst="round2DiagRect">
              <a:avLst>
                <a:gd name="adj1" fmla="val 2972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8670164" y="870714"/>
              <a:ext cx="1122187" cy="1122187"/>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7628133" y="3018902"/>
              <a:ext cx="320625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txBox="1"/>
            <p:nvPr/>
          </p:nvSpPr>
          <p:spPr>
            <a:xfrm>
              <a:off x="7628133" y="3018902"/>
              <a:ext cx="320625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3300"/>
                <a:buFont typeface="Calibri"/>
                <a:buNone/>
              </a:pPr>
              <a:r>
                <a:rPr lang="en-GB" sz="3300" cap="none">
                  <a:solidFill>
                    <a:schemeClr val="dk1"/>
                  </a:solidFill>
                  <a:latin typeface="Calibri"/>
                  <a:ea typeface="Calibri"/>
                  <a:cs typeface="Calibri"/>
                  <a:sym typeface="Calibri"/>
                </a:rPr>
                <a:t>SECURITY</a:t>
              </a:r>
              <a:endParaRPr sz="33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41"/>
        <p:cNvGrpSpPr/>
        <p:nvPr/>
      </p:nvGrpSpPr>
      <p:grpSpPr>
        <a:xfrm>
          <a:off x="0" y="0"/>
          <a:ext cx="0" cy="0"/>
          <a:chOff x="0" y="0"/>
          <a:chExt cx="0" cy="0"/>
        </a:xfrm>
      </p:grpSpPr>
      <p:sp>
        <p:nvSpPr>
          <p:cNvPr id="242" name="Google Shape;242;p8"/>
          <p:cNvSpPr/>
          <p:nvPr/>
        </p:nvSpPr>
        <p:spPr>
          <a:xfrm>
            <a:off x="5714207" y="361702"/>
            <a:ext cx="1691640" cy="1691640"/>
          </a:xfrm>
          <a:custGeom>
            <a:avLst/>
            <a:gdLst/>
            <a:ahLst/>
            <a:cxnLst/>
            <a:rect l="l" t="t" r="r" b="b"/>
            <a:pathLst>
              <a:path w="1691640" h="1691640" extrusionOk="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8"/>
          <p:cNvSpPr/>
          <p:nvPr/>
        </p:nvSpPr>
        <p:spPr>
          <a:xfrm>
            <a:off x="5549615" y="197110"/>
            <a:ext cx="2020824" cy="202082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44" name="Google Shape;244;p8"/>
          <p:cNvPicPr preferRelativeResize="0"/>
          <p:nvPr/>
        </p:nvPicPr>
        <p:blipFill rotWithShape="1">
          <a:blip r:embed="rId3">
            <a:alphaModFix/>
          </a:blip>
          <a:srcRect/>
          <a:stretch/>
        </p:blipFill>
        <p:spPr>
          <a:xfrm>
            <a:off x="6050245" y="696037"/>
            <a:ext cx="1017204" cy="1017204"/>
          </a:xfrm>
          <a:prstGeom prst="rect">
            <a:avLst/>
          </a:prstGeom>
          <a:noFill/>
          <a:ln>
            <a:noFill/>
          </a:ln>
        </p:spPr>
      </p:pic>
      <p:sp>
        <p:nvSpPr>
          <p:cNvPr id="245" name="Google Shape;245;p8"/>
          <p:cNvSpPr/>
          <p:nvPr/>
        </p:nvSpPr>
        <p:spPr>
          <a:xfrm>
            <a:off x="8278624" y="2"/>
            <a:ext cx="3913376" cy="3281569"/>
          </a:xfrm>
          <a:custGeom>
            <a:avLst/>
            <a:gdLst/>
            <a:ahLst/>
            <a:cxnLst/>
            <a:rect l="l" t="t" r="r" b="b"/>
            <a:pathLst>
              <a:path w="3913376" h="3281569" extrusionOk="0">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8"/>
          <p:cNvSpPr/>
          <p:nvPr/>
        </p:nvSpPr>
        <p:spPr>
          <a:xfrm>
            <a:off x="8114932" y="1"/>
            <a:ext cx="4077068" cy="3445261"/>
          </a:xfrm>
          <a:custGeom>
            <a:avLst/>
            <a:gdLst/>
            <a:ahLst/>
            <a:cxnLst/>
            <a:rect l="l" t="t" r="r" b="b"/>
            <a:pathLst>
              <a:path w="4077068" h="3445261" extrusionOk="0">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47" name="Google Shape;247;p8"/>
          <p:cNvPicPr preferRelativeResize="0"/>
          <p:nvPr/>
        </p:nvPicPr>
        <p:blipFill rotWithShape="1">
          <a:blip r:embed="rId4">
            <a:alphaModFix/>
          </a:blip>
          <a:srcRect/>
          <a:stretch/>
        </p:blipFill>
        <p:spPr>
          <a:xfrm>
            <a:off x="9089409" y="957260"/>
            <a:ext cx="2754569" cy="973936"/>
          </a:xfrm>
          <a:prstGeom prst="rect">
            <a:avLst/>
          </a:prstGeom>
          <a:noFill/>
          <a:ln>
            <a:noFill/>
          </a:ln>
        </p:spPr>
      </p:pic>
      <p:sp>
        <p:nvSpPr>
          <p:cNvPr id="248" name="Google Shape;248;p8"/>
          <p:cNvSpPr/>
          <p:nvPr/>
        </p:nvSpPr>
        <p:spPr>
          <a:xfrm>
            <a:off x="1818614" y="4769536"/>
            <a:ext cx="3950208" cy="2088462"/>
          </a:xfrm>
          <a:custGeom>
            <a:avLst/>
            <a:gdLst/>
            <a:ahLst/>
            <a:cxnLst/>
            <a:rect l="l" t="t" r="r" b="b"/>
            <a:pathLst>
              <a:path w="3950208" h="2088462" extrusionOk="0">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8"/>
          <p:cNvSpPr/>
          <p:nvPr/>
        </p:nvSpPr>
        <p:spPr>
          <a:xfrm>
            <a:off x="1653162" y="4604085"/>
            <a:ext cx="4281112" cy="2253913"/>
          </a:xfrm>
          <a:custGeom>
            <a:avLst/>
            <a:gdLst/>
            <a:ahLst/>
            <a:cxnLst/>
            <a:rect l="l" t="t" r="r" b="b"/>
            <a:pathLst>
              <a:path w="4281112" h="2253913" extrusionOk="0">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0" name="Google Shape;250;p8"/>
          <p:cNvSpPr/>
          <p:nvPr/>
        </p:nvSpPr>
        <p:spPr>
          <a:xfrm>
            <a:off x="5886020" y="2715337"/>
            <a:ext cx="2743200" cy="2743200"/>
          </a:xfrm>
          <a:custGeom>
            <a:avLst/>
            <a:gdLst/>
            <a:ahLst/>
            <a:cxnLst/>
            <a:rect l="l" t="t" r="r" b="b"/>
            <a:pathLst>
              <a:path w="2743200" h="2743200" extrusionOk="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8"/>
          <p:cNvSpPr/>
          <p:nvPr/>
        </p:nvSpPr>
        <p:spPr>
          <a:xfrm>
            <a:off x="5721428" y="2550745"/>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2" name="Google Shape;252;p8"/>
          <p:cNvPicPr preferRelativeResize="0"/>
          <p:nvPr/>
        </p:nvPicPr>
        <p:blipFill rotWithShape="1">
          <a:blip r:embed="rId5">
            <a:alphaModFix/>
          </a:blip>
          <a:srcRect/>
          <a:stretch/>
        </p:blipFill>
        <p:spPr>
          <a:xfrm>
            <a:off x="6310806" y="3276163"/>
            <a:ext cx="1885522" cy="1621548"/>
          </a:xfrm>
          <a:prstGeom prst="rect">
            <a:avLst/>
          </a:prstGeom>
          <a:noFill/>
          <a:ln>
            <a:noFill/>
          </a:ln>
        </p:spPr>
      </p:pic>
      <p:pic>
        <p:nvPicPr>
          <p:cNvPr id="253" name="Google Shape;253;p8"/>
          <p:cNvPicPr preferRelativeResize="0"/>
          <p:nvPr/>
        </p:nvPicPr>
        <p:blipFill rotWithShape="1">
          <a:blip r:embed="rId6">
            <a:alphaModFix/>
          </a:blip>
          <a:srcRect/>
          <a:stretch/>
        </p:blipFill>
        <p:spPr>
          <a:xfrm>
            <a:off x="2640841" y="5702785"/>
            <a:ext cx="2210937" cy="608007"/>
          </a:xfrm>
          <a:prstGeom prst="rect">
            <a:avLst/>
          </a:prstGeom>
          <a:noFill/>
          <a:ln>
            <a:noFill/>
          </a:ln>
        </p:spPr>
      </p:pic>
      <p:sp>
        <p:nvSpPr>
          <p:cNvPr id="254" name="Google Shape;254;p8"/>
          <p:cNvSpPr/>
          <p:nvPr/>
        </p:nvSpPr>
        <p:spPr>
          <a:xfrm>
            <a:off x="9009416" y="4131546"/>
            <a:ext cx="3178912" cy="2726454"/>
          </a:xfrm>
          <a:custGeom>
            <a:avLst/>
            <a:gdLst/>
            <a:ahLst/>
            <a:cxnLst/>
            <a:rect l="l" t="t" r="r" b="b"/>
            <a:pathLst>
              <a:path w="3178912" h="2726454" extrusionOk="0">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8"/>
          <p:cNvSpPr/>
          <p:nvPr/>
        </p:nvSpPr>
        <p:spPr>
          <a:xfrm>
            <a:off x="8848370" y="3966828"/>
            <a:ext cx="3339958" cy="2891173"/>
          </a:xfrm>
          <a:custGeom>
            <a:avLst/>
            <a:gdLst/>
            <a:ahLst/>
            <a:cxnLst/>
            <a:rect l="l" t="t" r="r" b="b"/>
            <a:pathLst>
              <a:path w="3339958" h="2891173" extrusionOk="0">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6" name="Google Shape;256;p8"/>
          <p:cNvPicPr preferRelativeResize="0"/>
          <p:nvPr/>
        </p:nvPicPr>
        <p:blipFill rotWithShape="1">
          <a:blip r:embed="rId7">
            <a:alphaModFix/>
          </a:blip>
          <a:srcRect/>
          <a:stretch/>
        </p:blipFill>
        <p:spPr>
          <a:xfrm>
            <a:off x="9689910" y="5246061"/>
            <a:ext cx="2110556" cy="802011"/>
          </a:xfrm>
          <a:prstGeom prst="rect">
            <a:avLst/>
          </a:prstGeom>
          <a:noFill/>
          <a:ln>
            <a:noFill/>
          </a:ln>
        </p:spPr>
      </p:pic>
      <p:grpSp>
        <p:nvGrpSpPr>
          <p:cNvPr id="257" name="Google Shape;257;p8"/>
          <p:cNvGrpSpPr/>
          <p:nvPr/>
        </p:nvGrpSpPr>
        <p:grpSpPr>
          <a:xfrm>
            <a:off x="-7999" y="613473"/>
            <a:ext cx="5598838" cy="3999170"/>
            <a:chOff x="6353374" y="1417361"/>
            <a:chExt cx="5598838" cy="3999170"/>
          </a:xfrm>
        </p:grpSpPr>
        <p:grpSp>
          <p:nvGrpSpPr>
            <p:cNvPr id="258" name="Google Shape;258;p8"/>
            <p:cNvGrpSpPr/>
            <p:nvPr/>
          </p:nvGrpSpPr>
          <p:grpSpPr>
            <a:xfrm>
              <a:off x="6353374" y="1417361"/>
              <a:ext cx="5598838" cy="3999170"/>
              <a:chOff x="0" y="799770"/>
              <a:chExt cx="5598838" cy="3999170"/>
            </a:xfrm>
          </p:grpSpPr>
          <p:sp>
            <p:nvSpPr>
              <p:cNvPr id="259" name="Google Shape;259;p8"/>
              <p:cNvSpPr/>
              <p:nvPr/>
            </p:nvSpPr>
            <p:spPr>
              <a:xfrm>
                <a:off x="2099564" y="1939533"/>
                <a:ext cx="1399709" cy="1399709"/>
              </a:xfrm>
              <a:prstGeom prst="ellipse">
                <a:avLst/>
              </a:prstGeom>
              <a:solidFill>
                <a:srgbClr val="4372C3">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1599524" y="799770"/>
                <a:ext cx="2399790" cy="93980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txBox="1"/>
              <p:nvPr/>
            </p:nvSpPr>
            <p:spPr>
              <a:xfrm>
                <a:off x="1599524" y="799770"/>
                <a:ext cx="2399790" cy="93980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4200"/>
                  <a:buFont typeface="Calibri"/>
                  <a:buNone/>
                </a:pPr>
                <a:r>
                  <a:rPr lang="en-GB" sz="4200">
                    <a:solidFill>
                      <a:schemeClr val="lt1"/>
                    </a:solidFill>
                    <a:latin typeface="Calibri"/>
                    <a:ea typeface="Calibri"/>
                    <a:cs typeface="Calibri"/>
                    <a:sym typeface="Calibri"/>
                  </a:rPr>
                  <a:t>REFEDS</a:t>
                </a:r>
                <a:endParaRPr/>
              </a:p>
            </p:txBody>
          </p:sp>
          <p:sp>
            <p:nvSpPr>
              <p:cNvPr id="262" name="Google Shape;262;p8"/>
              <p:cNvSpPr/>
              <p:nvPr/>
            </p:nvSpPr>
            <p:spPr>
              <a:xfrm>
                <a:off x="2632014" y="2326253"/>
                <a:ext cx="1399709" cy="1399709"/>
              </a:xfrm>
              <a:prstGeom prst="ellipse">
                <a:avLst/>
              </a:prstGeom>
              <a:solidFill>
                <a:srgbClr val="4372C3">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4143140" y="2039513"/>
                <a:ext cx="1455698" cy="10197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txBox="1"/>
              <p:nvPr/>
            </p:nvSpPr>
            <p:spPr>
              <a:xfrm>
                <a:off x="4143140" y="2039513"/>
                <a:ext cx="1455698" cy="101978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4200"/>
                  <a:buFont typeface="Calibri"/>
                  <a:buNone/>
                </a:pPr>
                <a:r>
                  <a:rPr lang="en-GB" sz="4200">
                    <a:solidFill>
                      <a:schemeClr val="lt1"/>
                    </a:solidFill>
                    <a:latin typeface="Calibri"/>
                    <a:ea typeface="Calibri"/>
                    <a:cs typeface="Calibri"/>
                    <a:sym typeface="Calibri"/>
                  </a:rPr>
                  <a:t>AARC</a:t>
                </a:r>
                <a:endParaRPr/>
              </a:p>
            </p:txBody>
          </p:sp>
          <p:sp>
            <p:nvSpPr>
              <p:cNvPr id="265" name="Google Shape;265;p8"/>
              <p:cNvSpPr/>
              <p:nvPr/>
            </p:nvSpPr>
            <p:spPr>
              <a:xfrm>
                <a:off x="2428776" y="2952523"/>
                <a:ext cx="1399709" cy="1399709"/>
              </a:xfrm>
              <a:prstGeom prst="ellipse">
                <a:avLst/>
              </a:prstGeom>
              <a:solidFill>
                <a:srgbClr val="4372C3">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3919187" y="3779152"/>
                <a:ext cx="1455698" cy="10197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txBox="1"/>
              <p:nvPr/>
            </p:nvSpPr>
            <p:spPr>
              <a:xfrm>
                <a:off x="3919187" y="3779152"/>
                <a:ext cx="1455698" cy="101978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4200"/>
                  <a:buFont typeface="Calibri"/>
                  <a:buNone/>
                </a:pPr>
                <a:r>
                  <a:rPr lang="en-GB" sz="4200">
                    <a:solidFill>
                      <a:schemeClr val="lt1"/>
                    </a:solidFill>
                    <a:latin typeface="Calibri"/>
                    <a:ea typeface="Calibri"/>
                    <a:cs typeface="Calibri"/>
                    <a:sym typeface="Calibri"/>
                  </a:rPr>
                  <a:t>WISE</a:t>
                </a:r>
                <a:endParaRPr/>
              </a:p>
            </p:txBody>
          </p:sp>
          <p:sp>
            <p:nvSpPr>
              <p:cNvPr id="268" name="Google Shape;268;p8"/>
              <p:cNvSpPr/>
              <p:nvPr/>
            </p:nvSpPr>
            <p:spPr>
              <a:xfrm>
                <a:off x="1770352" y="2952523"/>
                <a:ext cx="1399709" cy="1399709"/>
              </a:xfrm>
              <a:prstGeom prst="ellipse">
                <a:avLst/>
              </a:prstGeom>
              <a:solidFill>
                <a:srgbClr val="4372C3">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223953" y="3779152"/>
                <a:ext cx="1455698" cy="10197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txBox="1"/>
              <p:nvPr/>
            </p:nvSpPr>
            <p:spPr>
              <a:xfrm>
                <a:off x="223953" y="3779152"/>
                <a:ext cx="1455698" cy="101978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4200"/>
                  <a:buFont typeface="Calibri"/>
                  <a:buNone/>
                </a:pPr>
                <a:r>
                  <a:rPr lang="en-GB" sz="4200">
                    <a:solidFill>
                      <a:schemeClr val="lt1"/>
                    </a:solidFill>
                    <a:latin typeface="Calibri"/>
                    <a:ea typeface="Calibri"/>
                    <a:cs typeface="Calibri"/>
                    <a:sym typeface="Calibri"/>
                  </a:rPr>
                  <a:t>FIM4R</a:t>
                </a:r>
                <a:endParaRPr/>
              </a:p>
            </p:txBody>
          </p:sp>
          <p:sp>
            <p:nvSpPr>
              <p:cNvPr id="271" name="Google Shape;271;p8"/>
              <p:cNvSpPr/>
              <p:nvPr/>
            </p:nvSpPr>
            <p:spPr>
              <a:xfrm>
                <a:off x="1567115" y="2326253"/>
                <a:ext cx="1399709" cy="1399709"/>
              </a:xfrm>
              <a:prstGeom prst="ellipse">
                <a:avLst/>
              </a:prstGeom>
              <a:solidFill>
                <a:srgbClr val="4372C3">
                  <a:alpha val="49803"/>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0" y="2039513"/>
                <a:ext cx="1455698" cy="10197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txBox="1"/>
              <p:nvPr/>
            </p:nvSpPr>
            <p:spPr>
              <a:xfrm>
                <a:off x="0" y="2039513"/>
                <a:ext cx="1455698" cy="101978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4200"/>
                  <a:buFont typeface="Calibri"/>
                  <a:buNone/>
                </a:pPr>
                <a:r>
                  <a:rPr lang="en-GB" sz="4200">
                    <a:solidFill>
                      <a:schemeClr val="lt1"/>
                    </a:solidFill>
                    <a:latin typeface="Calibri"/>
                    <a:ea typeface="Calibri"/>
                    <a:cs typeface="Calibri"/>
                    <a:sym typeface="Calibri"/>
                  </a:rPr>
                  <a:t>IGTF</a:t>
                </a:r>
                <a:endParaRPr/>
              </a:p>
            </p:txBody>
          </p:sp>
        </p:grpSp>
        <p:sp>
          <p:nvSpPr>
            <p:cNvPr id="274" name="Google Shape;274;p8"/>
            <p:cNvSpPr/>
            <p:nvPr/>
          </p:nvSpPr>
          <p:spPr>
            <a:xfrm>
              <a:off x="8463448" y="3095355"/>
              <a:ext cx="1399709" cy="1399709"/>
            </a:xfrm>
            <a:prstGeom prst="ellipse">
              <a:avLst/>
            </a:prstGeom>
            <a:solidFill>
              <a:schemeClr val="accent2">
                <a:alpha val="49803"/>
              </a:schemeClr>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GB" sz="1800">
                  <a:solidFill>
                    <a:schemeClr val="lt1"/>
                  </a:solidFill>
                  <a:latin typeface="Calibri"/>
                  <a:ea typeface="Calibri"/>
                  <a:cs typeface="Calibri"/>
                  <a:sym typeface="Calibri"/>
                </a:rPr>
                <a:t>EnCo</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280" name="Google Shape;280;p9"/>
          <p:cNvSpPr txBox="1">
            <a:spLocks noGrp="1"/>
          </p:cNvSpPr>
          <p:nvPr>
            <p:ph type="title"/>
          </p:nvPr>
        </p:nvSpPr>
        <p:spPr>
          <a:xfrm>
            <a:off x="454525" y="204374"/>
            <a:ext cx="10515600" cy="9386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sp>
        <p:nvSpPr>
          <p:cNvPr id="281" name="Google Shape;281;p9"/>
          <p:cNvSpPr/>
          <p:nvPr/>
        </p:nvSpPr>
        <p:spPr>
          <a:xfrm>
            <a:off x="2021863" y="3222942"/>
            <a:ext cx="8948262" cy="2677656"/>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GB" sz="2800">
                <a:solidFill>
                  <a:schemeClr val="dk1"/>
                </a:solidFill>
                <a:latin typeface="Calibri"/>
                <a:ea typeface="Calibri"/>
                <a:cs typeface="Calibri"/>
                <a:sym typeface="Calibri"/>
              </a:rPr>
              <a:t>Interoperability, sustainability, integration and compatibility:  </a:t>
            </a:r>
            <a:r>
              <a:rPr lang="en-GB" sz="2800" b="1">
                <a:solidFill>
                  <a:schemeClr val="dk1"/>
                </a:solidFill>
                <a:latin typeface="Calibri"/>
                <a:ea typeface="Calibri"/>
                <a:cs typeface="Calibri"/>
                <a:sym typeface="Calibri"/>
              </a:rPr>
              <a:t>Authentication and Authorisation for Research and Collaboration (AARC)</a:t>
            </a:r>
            <a:r>
              <a:rPr lang="en-GB" sz="2800">
                <a:solidFill>
                  <a:schemeClr val="dk1"/>
                </a:solidFill>
                <a:latin typeface="Calibri"/>
                <a:ea typeface="Calibri"/>
                <a:cs typeface="Calibri"/>
                <a:sym typeface="Calibri"/>
              </a:rPr>
              <a:t> – a set of turn-key AAI solutions bringing research collaborations closer together.</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282" name="Google Shape;282;p9"/>
          <p:cNvPicPr preferRelativeResize="0"/>
          <p:nvPr/>
        </p:nvPicPr>
        <p:blipFill rotWithShape="1">
          <a:blip r:embed="rId3">
            <a:alphaModFix/>
          </a:blip>
          <a:srcRect/>
          <a:stretch/>
        </p:blipFill>
        <p:spPr>
          <a:xfrm>
            <a:off x="969851" y="2030850"/>
            <a:ext cx="1415997" cy="14159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sp>
        <p:nvSpPr>
          <p:cNvPr id="288" name="Google Shape;288;p10"/>
          <p:cNvSpPr/>
          <p:nvPr/>
        </p:nvSpPr>
        <p:spPr>
          <a:xfrm>
            <a:off x="6096000" y="2339009"/>
            <a:ext cx="5101244" cy="3539430"/>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The </a:t>
            </a:r>
            <a:r>
              <a:rPr lang="en-GB" sz="2800" b="1">
                <a:solidFill>
                  <a:schemeClr val="dk1"/>
                </a:solidFill>
                <a:latin typeface="Calibri"/>
                <a:ea typeface="Calibri"/>
                <a:cs typeface="Calibri"/>
                <a:sym typeface="Calibri"/>
              </a:rPr>
              <a:t>AARC Blueprint Architecture (BPA)</a:t>
            </a:r>
            <a:r>
              <a:rPr lang="en-GB" sz="28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en-GB" sz="2800">
                <a:solidFill>
                  <a:schemeClr val="dk1"/>
                </a:solidFill>
                <a:latin typeface="Calibri"/>
                <a:ea typeface="Calibri"/>
                <a:cs typeface="Calibri"/>
                <a:sym typeface="Calibri"/>
              </a:rPr>
              <a:t>is a set of software building blocks that can be used to implement federated access management solutions for international research collaborations. </a:t>
            </a:r>
            <a:endParaRPr/>
          </a:p>
        </p:txBody>
      </p:sp>
      <p:pic>
        <p:nvPicPr>
          <p:cNvPr id="289" name="Google Shape;289;p10"/>
          <p:cNvPicPr preferRelativeResize="0"/>
          <p:nvPr/>
        </p:nvPicPr>
        <p:blipFill rotWithShape="1">
          <a:blip r:embed="rId3">
            <a:alphaModFix/>
          </a:blip>
          <a:srcRect/>
          <a:stretch/>
        </p:blipFill>
        <p:spPr>
          <a:xfrm>
            <a:off x="881530" y="2353817"/>
            <a:ext cx="4643284" cy="3627566"/>
          </a:xfrm>
          <a:prstGeom prst="rect">
            <a:avLst/>
          </a:prstGeom>
          <a:solidFill>
            <a:schemeClr val="lt1"/>
          </a:solidFill>
          <a:ln w="12700" cap="flat" cmpd="sng">
            <a:solidFill>
              <a:schemeClr val="dk1"/>
            </a:solidFill>
            <a:prstDash val="solid"/>
            <a:miter lim="800000"/>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C000"/>
              </a:buClr>
              <a:buSzPts val="4400"/>
              <a:buFont typeface="Calibri"/>
              <a:buNone/>
            </a:pPr>
            <a:r>
              <a:rPr lang="en-GB"/>
              <a:t>T&amp;I Enabling Communities</a:t>
            </a:r>
            <a:endParaRPr/>
          </a:p>
        </p:txBody>
      </p:sp>
      <p:sp>
        <p:nvSpPr>
          <p:cNvPr id="295" name="Google Shape;295;p11"/>
          <p:cNvSpPr/>
          <p:nvPr/>
        </p:nvSpPr>
        <p:spPr>
          <a:xfrm>
            <a:off x="6337070" y="2167634"/>
            <a:ext cx="5101244" cy="3539430"/>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alibri"/>
                <a:ea typeface="Calibri"/>
                <a:cs typeface="Calibri"/>
                <a:sym typeface="Calibri"/>
              </a:rPr>
              <a:t>Harmonising rules for a common infrastructure: The </a:t>
            </a:r>
            <a:r>
              <a:rPr lang="en-GB" sz="2800" b="1">
                <a:solidFill>
                  <a:schemeClr val="dk1"/>
                </a:solidFill>
                <a:latin typeface="Calibri"/>
                <a:ea typeface="Calibri"/>
                <a:cs typeface="Calibri"/>
                <a:sym typeface="Calibri"/>
              </a:rPr>
              <a:t>Policy Development Kit (PDK) </a:t>
            </a:r>
            <a:r>
              <a:rPr lang="en-GB" sz="2800">
                <a:solidFill>
                  <a:schemeClr val="dk1"/>
                </a:solidFill>
                <a:latin typeface="Calibri"/>
                <a:ea typeface="Calibri"/>
                <a:cs typeface="Calibri"/>
                <a:sym typeface="Calibri"/>
              </a:rPr>
              <a:t>Harmonising the rules that organisations apply to identity management is essential for achieving an integrated AAI framework.</a:t>
            </a:r>
            <a:endParaRPr sz="2800" b="1">
              <a:solidFill>
                <a:schemeClr val="dk1"/>
              </a:solidFill>
              <a:latin typeface="Calibri"/>
              <a:ea typeface="Calibri"/>
              <a:cs typeface="Calibri"/>
              <a:sym typeface="Calibri"/>
            </a:endParaRPr>
          </a:p>
        </p:txBody>
      </p:sp>
      <p:pic>
        <p:nvPicPr>
          <p:cNvPr id="296" name="Google Shape;296;p11"/>
          <p:cNvPicPr preferRelativeResize="0"/>
          <p:nvPr/>
        </p:nvPicPr>
        <p:blipFill rotWithShape="1">
          <a:blip r:embed="rId3">
            <a:alphaModFix/>
          </a:blip>
          <a:srcRect/>
          <a:stretch/>
        </p:blipFill>
        <p:spPr>
          <a:xfrm>
            <a:off x="881530" y="2159788"/>
            <a:ext cx="4643284" cy="3466985"/>
          </a:xfrm>
          <a:prstGeom prst="rect">
            <a:avLst/>
          </a:prstGeom>
          <a:solidFill>
            <a:schemeClr val="lt1"/>
          </a:solidFill>
          <a:ln w="12700" cap="flat" cmpd="sng">
            <a:solidFill>
              <a:schemeClr val="dk1"/>
            </a:solidFill>
            <a:prstDash val="solid"/>
            <a:miter lim="800000"/>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1251</Words>
  <Application>Microsoft Macintosh PowerPoint</Application>
  <PresentationFormat>Widescreen</PresentationFormat>
  <Paragraphs>177</Paragraphs>
  <Slides>29</Slides>
  <Notes>29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29</vt:i4>
      </vt:variant>
    </vt:vector>
  </HeadingPairs>
  <TitlesOfParts>
    <vt:vector size="33" baseType="lpstr">
      <vt:lpstr>Arial</vt:lpstr>
      <vt:lpstr>Calibri</vt:lpstr>
      <vt:lpstr>Office Theme</vt:lpstr>
      <vt:lpstr>Office Theme</vt:lpstr>
      <vt:lpstr>PowerPoint Presentation</vt:lpstr>
      <vt:lpstr>PowerPoint Presentation</vt:lpstr>
      <vt:lpstr>PowerPoint Presentation</vt:lpstr>
      <vt:lpstr>T&amp;I eScience Global Engagement</vt:lpstr>
      <vt:lpstr>T&amp;I Enabling Communities</vt:lpstr>
      <vt:lpstr>PowerPoint Presentation</vt:lpstr>
      <vt:lpstr>T&amp;I Enabling Communities</vt:lpstr>
      <vt:lpstr>T&amp;I Enabling Communities</vt:lpstr>
      <vt:lpstr>T&amp;I Enabling Communities</vt:lpstr>
      <vt:lpstr>T&amp;I Enabling Communities</vt:lpstr>
      <vt:lpstr>AEGIS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T&amp;I Enabling Communities</vt:lpstr>
      <vt:lpstr>Engage!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Maarten Kremers</dc:creator>
  <cp:lastModifiedBy>Maarten Kremers</cp:lastModifiedBy>
  <cp:revision>22</cp:revision>
  <dcterms:created xsi:type="dcterms:W3CDTF">2020-05-14T10:15:39Z</dcterms:created>
  <dcterms:modified xsi:type="dcterms:W3CDTF">2023-03-20T01:56:38Z</dcterms:modified>
</cp:coreProperties>
</file>