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sldIdLst>
    <p:sldId id="256" r:id="rId2"/>
    <p:sldId id="304" r:id="rId3"/>
    <p:sldId id="274" r:id="rId4"/>
    <p:sldId id="259" r:id="rId5"/>
    <p:sldId id="264" r:id="rId6"/>
    <p:sldId id="271" r:id="rId7"/>
    <p:sldId id="260" r:id="rId8"/>
    <p:sldId id="272" r:id="rId9"/>
    <p:sldId id="273" r:id="rId10"/>
    <p:sldId id="276" r:id="rId11"/>
    <p:sldId id="279" r:id="rId12"/>
    <p:sldId id="299" r:id="rId13"/>
    <p:sldId id="280" r:id="rId14"/>
    <p:sldId id="281" r:id="rId15"/>
    <p:sldId id="263" r:id="rId16"/>
    <p:sldId id="282" r:id="rId17"/>
    <p:sldId id="295" r:id="rId18"/>
    <p:sldId id="275" r:id="rId19"/>
    <p:sldId id="277" r:id="rId20"/>
    <p:sldId id="305" r:id="rId21"/>
    <p:sldId id="278" r:id="rId22"/>
    <p:sldId id="291" r:id="rId23"/>
    <p:sldId id="288" r:id="rId24"/>
    <p:sldId id="289" r:id="rId25"/>
    <p:sldId id="293" r:id="rId26"/>
    <p:sldId id="294" r:id="rId27"/>
    <p:sldId id="265" r:id="rId28"/>
    <p:sldId id="286" r:id="rId29"/>
    <p:sldId id="284" r:id="rId30"/>
    <p:sldId id="297" r:id="rId31"/>
    <p:sldId id="301" r:id="rId32"/>
    <p:sldId id="302" r:id="rId33"/>
    <p:sldId id="307" r:id="rId34"/>
    <p:sldId id="306" r:id="rId35"/>
    <p:sldId id="308" r:id="rId36"/>
    <p:sldId id="300" r:id="rId37"/>
  </p:sldIdLst>
  <p:sldSz cx="12192000" cy="6858000"/>
  <p:notesSz cx="12192000" cy="6858000"/>
  <p:defaultText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8B"/>
    <a:srgbClr val="007CB1"/>
    <a:srgbClr val="F49200"/>
    <a:srgbClr val="0366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50"/>
    <p:restoredTop sz="94662"/>
  </p:normalViewPr>
  <p:slideViewPr>
    <p:cSldViewPr>
      <p:cViewPr varScale="1">
        <p:scale>
          <a:sx n="117" d="100"/>
          <a:sy n="117" d="100"/>
        </p:scale>
        <p:origin x="37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2B00732-EF6E-8349-96DD-D55B691D5A05}" type="datetimeFigureOut">
              <a:rPr lang="en-DE" smtClean="0"/>
              <a:t>24.03.23</a:t>
            </a:fld>
            <a:endParaRPr lang="en-DE"/>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BCDC738-8333-6748-B641-CDD11BC9C630}" type="slidenum">
              <a:rPr lang="en-DE" smtClean="0"/>
              <a:t>‹#›</a:t>
            </a:fld>
            <a:endParaRPr lang="en-DE"/>
          </a:p>
        </p:txBody>
      </p:sp>
    </p:spTree>
    <p:extLst>
      <p:ext uri="{BB962C8B-B14F-4D97-AF65-F5344CB8AC3E}">
        <p14:creationId xmlns:p14="http://schemas.microsoft.com/office/powerpoint/2010/main" val="2095720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bg>
      <p:bgRef idx="1001">
        <a:schemeClr val="bg1"/>
      </p:bgRef>
    </p:bg>
    <p:spTree>
      <p:nvGrpSpPr>
        <p:cNvPr id="1" name=""/>
        <p:cNvGrpSpPr/>
        <p:nvPr/>
      </p:nvGrpSpPr>
      <p:grpSpPr bwMode="auto">
        <a:xfrm>
          <a:off x="0" y="0"/>
          <a:ext cx="0" cy="0"/>
          <a:chOff x="0" y="0"/>
          <a:chExt cx="0" cy="0"/>
        </a:xfrm>
      </p:grpSpPr>
      <p:pic>
        <p:nvPicPr>
          <p:cNvPr id="5" name="Picture 4" descr="Polygon&#10;&#10;Description automatically generated"/>
          <p:cNvPicPr>
            <a:picLocks noChangeAspect="1"/>
          </p:cNvPicPr>
          <p:nvPr userDrawn="1"/>
        </p:nvPicPr>
        <p:blipFill>
          <a:blip r:embed="rId2"/>
          <a:srcRect l="-1" r="-209" b="17705"/>
          <a:stretch/>
        </p:blipFill>
        <p:spPr bwMode="auto">
          <a:xfrm>
            <a:off x="0" y="-4684"/>
            <a:ext cx="12217588" cy="5760331"/>
          </a:xfrm>
          <a:prstGeom prst="rect">
            <a:avLst/>
          </a:prstGeom>
        </p:spPr>
      </p:pic>
      <p:sp>
        <p:nvSpPr>
          <p:cNvPr id="2" name="Title 1"/>
          <p:cNvSpPr>
            <a:spLocks noGrp="1"/>
          </p:cNvSpPr>
          <p:nvPr>
            <p:ph type="ctrTitle" hasCustomPrompt="1"/>
          </p:nvPr>
        </p:nvSpPr>
        <p:spPr bwMode="auto">
          <a:xfrm>
            <a:off x="820957" y="1878583"/>
            <a:ext cx="6139139" cy="1890273"/>
          </a:xfrm>
        </p:spPr>
        <p:txBody>
          <a:bodyPr anchor="b"/>
          <a:lstStyle>
            <a:lvl1pPr algn="r">
              <a:defRPr sz="6000">
                <a:solidFill>
                  <a:schemeClr val="bg1"/>
                </a:solidFill>
              </a:defRPr>
            </a:lvl1pPr>
          </a:lstStyle>
          <a:p>
            <a:pPr>
              <a:defRPr/>
            </a:pPr>
            <a:r>
              <a:rPr lang="en-GB"/>
              <a:t>Click to add presentation title</a:t>
            </a:r>
            <a:endParaRPr/>
          </a:p>
        </p:txBody>
      </p:sp>
      <p:sp>
        <p:nvSpPr>
          <p:cNvPr id="3" name="Subtitle 2"/>
          <p:cNvSpPr>
            <a:spLocks noGrp="1"/>
          </p:cNvSpPr>
          <p:nvPr>
            <p:ph type="subTitle" idx="1" hasCustomPrompt="1"/>
          </p:nvPr>
        </p:nvSpPr>
        <p:spPr bwMode="auto">
          <a:xfrm>
            <a:off x="820957" y="3787827"/>
            <a:ext cx="10550084" cy="875613"/>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Click to add subtitle</a:t>
            </a:r>
            <a:endParaRPr/>
          </a:p>
        </p:txBody>
      </p:sp>
      <p:pic>
        <p:nvPicPr>
          <p:cNvPr id="7" name="Picture 6"/>
          <p:cNvPicPr>
            <a:picLocks noChangeAspect="1"/>
          </p:cNvPicPr>
          <p:nvPr userDrawn="1"/>
        </p:nvPicPr>
        <p:blipFill>
          <a:blip r:embed="rId3"/>
          <a:stretch/>
        </p:blipFill>
        <p:spPr bwMode="auto">
          <a:xfrm>
            <a:off x="191344" y="6025036"/>
            <a:ext cx="921538" cy="616961"/>
          </a:xfrm>
          <a:prstGeom prst="rect">
            <a:avLst/>
          </a:prstGeom>
          <a:ln>
            <a:solidFill>
              <a:schemeClr val="bg1"/>
            </a:solidFill>
          </a:ln>
        </p:spPr>
      </p:pic>
      <p:sp>
        <p:nvSpPr>
          <p:cNvPr id="9" name="TextBox 8"/>
          <p:cNvSpPr txBox="1"/>
          <p:nvPr userDrawn="1"/>
        </p:nvSpPr>
        <p:spPr bwMode="auto">
          <a:xfrm>
            <a:off x="407368" y="6028555"/>
            <a:ext cx="4536504" cy="646331"/>
          </a:xfrm>
          <a:prstGeom prst="rect">
            <a:avLst/>
          </a:prstGeom>
          <a:noFill/>
        </p:spPr>
        <p:txBody>
          <a:bodyPr wrap="square" rtlCol="0">
            <a:spAutoFit/>
          </a:bodyPr>
          <a:lstStyle/>
          <a:p>
            <a:pPr marL="0" marR="0" indent="0" algn="r" defTabSz="914400">
              <a:lnSpc>
                <a:spcPct val="100000"/>
              </a:lnSpc>
              <a:spcBef>
                <a:spcPts val="0"/>
              </a:spcBef>
              <a:spcAft>
                <a:spcPts val="0"/>
              </a:spcAft>
              <a:buClrTx/>
              <a:buSzTx/>
              <a:buFontTx/>
              <a:buNone/>
              <a:defRPr/>
            </a:pPr>
            <a:r>
              <a:rPr lang="en-GB" sz="1200" dirty="0">
                <a:solidFill>
                  <a:schemeClr val="tx1"/>
                </a:solidFill>
              </a:rPr>
              <a:t>The EOSC Future project is co-funded by the</a:t>
            </a:r>
            <a:br>
              <a:rPr lang="en-GB" sz="1200" dirty="0">
                <a:solidFill>
                  <a:schemeClr val="tx1"/>
                </a:solidFill>
              </a:rPr>
            </a:br>
            <a:r>
              <a:rPr lang="en-GB" sz="1200" dirty="0">
                <a:solidFill>
                  <a:schemeClr val="tx1"/>
                </a:solidFill>
              </a:rPr>
              <a:t> European Union Horizon Programme call </a:t>
            </a:r>
            <a:br>
              <a:rPr lang="en-GB" sz="1200" dirty="0">
                <a:solidFill>
                  <a:schemeClr val="tx1"/>
                </a:solidFill>
              </a:rPr>
            </a:br>
            <a:r>
              <a:rPr lang="en-GB" sz="1200" dirty="0">
                <a:solidFill>
                  <a:schemeClr val="tx1"/>
                </a:solidFill>
              </a:rPr>
              <a:t>INFRAEOSC-03-2020, Grant Agreement 101017536</a:t>
            </a:r>
            <a:endParaRPr lang="en-GB" sz="1200" dirty="0">
              <a:solidFill>
                <a:schemeClr val="bg1"/>
              </a:solidFill>
              <a:highlight>
                <a:srgbClr val="FFFF00"/>
              </a:highlight>
            </a:endParaRPr>
          </a:p>
        </p:txBody>
      </p:sp>
      <p:pic>
        <p:nvPicPr>
          <p:cNvPr id="12" name="Graphic 11"/>
          <p:cNvPicPr>
            <a:picLocks noChangeAspect="1"/>
          </p:cNvPicPr>
          <p:nvPr userDrawn="1"/>
        </p:nvPicPr>
        <p:blipFill>
          <a:blip r:embed="rId4"/>
          <a:stretch/>
        </p:blipFill>
        <p:spPr bwMode="auto">
          <a:xfrm>
            <a:off x="9539633" y="6071847"/>
            <a:ext cx="1807266" cy="622503"/>
          </a:xfrm>
          <a:prstGeom prst="rect">
            <a:avLst/>
          </a:prstGeom>
        </p:spPr>
      </p:pic>
      <p:pic>
        <p:nvPicPr>
          <p:cNvPr id="15" name="Graphic 14"/>
          <p:cNvPicPr>
            <a:picLocks noChangeAspect="1"/>
          </p:cNvPicPr>
          <p:nvPr userDrawn="1"/>
        </p:nvPicPr>
        <p:blipFill>
          <a:blip r:embed="rId5"/>
          <a:stretch/>
        </p:blipFill>
        <p:spPr bwMode="auto">
          <a:xfrm>
            <a:off x="8195732" y="149364"/>
            <a:ext cx="3175309" cy="1711139"/>
          </a:xfrm>
          <a:prstGeom prst="rect">
            <a:avLst/>
          </a:prstGeom>
        </p:spPr>
      </p:pic>
      <p:sp>
        <p:nvSpPr>
          <p:cNvPr id="10" name="Subtitle 2"/>
          <p:cNvSpPr txBox="1"/>
          <p:nvPr userDrawn="1"/>
        </p:nvSpPr>
        <p:spPr bwMode="auto">
          <a:xfrm>
            <a:off x="820957" y="4822140"/>
            <a:ext cx="10550084" cy="311726"/>
          </a:xfrm>
          <a:prstGeom prst="rect">
            <a:avLst/>
          </a:prstGeom>
        </p:spPr>
        <p:txBody>
          <a:bodyPr vert="horz" lIns="91440" tIns="45720" rIns="91440" bIns="45720" rtlCol="0">
            <a:normAutofit fontScale="77500" lnSpcReduction="20000"/>
          </a:bodyPr>
          <a:lstStyle>
            <a:lvl1pPr marL="0" indent="0" algn="r" defTabSz="914400">
              <a:lnSpc>
                <a:spcPct val="90000"/>
              </a:lnSpc>
              <a:spcBef>
                <a:spcPts val="1000"/>
              </a:spcBef>
              <a:buClr>
                <a:schemeClr val="accent2"/>
              </a:buClr>
              <a:buFont typeface="Arial"/>
              <a:buNone/>
              <a:defRPr sz="2400">
                <a:solidFill>
                  <a:schemeClr val="bg1"/>
                </a:solidFill>
                <a:latin typeface="+mn-lt"/>
                <a:ea typeface="+mn-ea"/>
                <a:cs typeface="+mn-cs"/>
              </a:defRPr>
            </a:lvl1pPr>
            <a:lvl2pPr marL="457200" indent="0" algn="ctr" defTabSz="914400">
              <a:lnSpc>
                <a:spcPct val="90000"/>
              </a:lnSpc>
              <a:spcBef>
                <a:spcPts val="500"/>
              </a:spcBef>
              <a:buClr>
                <a:schemeClr val="accent3"/>
              </a:buClr>
              <a:buSzPct val="75000"/>
              <a:buFont typeface="Courier New"/>
              <a:buNone/>
              <a:defRPr sz="2000">
                <a:solidFill>
                  <a:schemeClr val="tx1"/>
                </a:solidFill>
                <a:latin typeface="+mn-lt"/>
                <a:ea typeface="+mn-ea"/>
                <a:cs typeface="+mn-cs"/>
              </a:defRPr>
            </a:lvl2pPr>
            <a:lvl3pPr marL="914400" indent="0" algn="ctr" defTabSz="914400">
              <a:lnSpc>
                <a:spcPct val="90000"/>
              </a:lnSpc>
              <a:spcBef>
                <a:spcPts val="500"/>
              </a:spcBef>
              <a:buClr>
                <a:schemeClr val="accent4"/>
              </a:buClr>
              <a:buFont typeface="Wingdings"/>
              <a:buNone/>
              <a:defRPr sz="1800">
                <a:solidFill>
                  <a:schemeClr val="tx1"/>
                </a:solidFill>
                <a:latin typeface="+mn-lt"/>
                <a:ea typeface="+mn-ea"/>
                <a:cs typeface="+mn-cs"/>
              </a:defRPr>
            </a:lvl3pPr>
            <a:lvl4pPr marL="1371600" indent="0" algn="ctr" defTabSz="914400">
              <a:lnSpc>
                <a:spcPct val="90000"/>
              </a:lnSpc>
              <a:spcBef>
                <a:spcPts val="500"/>
              </a:spcBef>
              <a:buClr>
                <a:schemeClr val="accent2"/>
              </a:buClr>
              <a:buSzPct val="90000"/>
              <a:buFont typeface="Arial"/>
              <a:buNone/>
              <a:defRPr sz="1600">
                <a:solidFill>
                  <a:schemeClr val="tx1"/>
                </a:solidFill>
                <a:latin typeface="+mn-lt"/>
                <a:ea typeface="+mn-ea"/>
                <a:cs typeface="+mn-cs"/>
              </a:defRPr>
            </a:lvl4pPr>
            <a:lvl5pPr marL="1828800" indent="0" algn="ctr" defTabSz="914400">
              <a:lnSpc>
                <a:spcPct val="90000"/>
              </a:lnSpc>
              <a:spcBef>
                <a:spcPts val="500"/>
              </a:spcBef>
              <a:buClr>
                <a:schemeClr val="accent3"/>
              </a:buClr>
              <a:buSzPct val="50000"/>
              <a:buFont typeface="Courier New"/>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endParaRPr/>
          </a:p>
        </p:txBody>
      </p:sp>
      <p:sp>
        <p:nvSpPr>
          <p:cNvPr id="17" name="Text Placeholder 16"/>
          <p:cNvSpPr>
            <a:spLocks noGrp="1"/>
          </p:cNvSpPr>
          <p:nvPr>
            <p:ph type="body" sz="quarter" idx="10" hasCustomPrompt="1"/>
          </p:nvPr>
        </p:nvSpPr>
        <p:spPr bwMode="auto">
          <a:xfrm>
            <a:off x="820959" y="4663679"/>
            <a:ext cx="10550084" cy="344805"/>
          </a:xfrm>
        </p:spPr>
        <p:txBody>
          <a:bodyPr>
            <a:normAutofit/>
          </a:bodyPr>
          <a:lstStyle>
            <a:lvl1pPr marL="0" marR="0" indent="0" algn="r" defTabSz="914400">
              <a:lnSpc>
                <a:spcPct val="100000"/>
              </a:lnSpc>
              <a:spcBef>
                <a:spcPts val="1000"/>
              </a:spcBef>
              <a:spcAft>
                <a:spcPts val="0"/>
              </a:spcAft>
              <a:buClr>
                <a:schemeClr val="tx2"/>
              </a:buClr>
              <a:buSzTx/>
              <a:buFontTx/>
              <a:buNone/>
              <a:defRPr sz="1900">
                <a:solidFill>
                  <a:schemeClr val="bg1"/>
                </a:solidFill>
              </a:defRPr>
            </a:lvl1pPr>
          </a:lstStyle>
          <a:p>
            <a:pPr marL="0" marR="0" lvl="0" indent="0" algn="r" defTabSz="914400">
              <a:lnSpc>
                <a:spcPct val="100000"/>
              </a:lnSpc>
              <a:spcBef>
                <a:spcPts val="1000"/>
              </a:spcBef>
              <a:spcAft>
                <a:spcPts val="0"/>
              </a:spcAft>
              <a:buClr>
                <a:schemeClr val="tx2"/>
              </a:buClr>
              <a:buSzTx/>
              <a:buFontTx/>
              <a:buNone/>
              <a:defRPr/>
            </a:pPr>
            <a:r>
              <a:rPr lang="en-GB" sz="1800"/>
              <a:t>Click to add presenter, organisation</a:t>
            </a:r>
            <a:endParaRPr/>
          </a:p>
          <a:p>
            <a:pPr lvl="0">
              <a:defRPr/>
            </a:pPr>
            <a:endParaRPr lang="en-GB"/>
          </a:p>
        </p:txBody>
      </p:sp>
      <p:sp>
        <p:nvSpPr>
          <p:cNvPr id="19" name="Text Placeholder 18"/>
          <p:cNvSpPr>
            <a:spLocks noGrp="1"/>
          </p:cNvSpPr>
          <p:nvPr>
            <p:ph type="body" sz="quarter" idx="11" hasCustomPrompt="1"/>
          </p:nvPr>
        </p:nvSpPr>
        <p:spPr bwMode="auto">
          <a:xfrm>
            <a:off x="820957" y="5038158"/>
            <a:ext cx="10550084" cy="417451"/>
          </a:xfrm>
        </p:spPr>
        <p:txBody>
          <a:bodyPr>
            <a:noAutofit/>
          </a:bodyPr>
          <a:lstStyle>
            <a:lvl1pPr marL="0" marR="0" indent="0" algn="r" defTabSz="914400">
              <a:lnSpc>
                <a:spcPct val="100000"/>
              </a:lnSpc>
              <a:spcBef>
                <a:spcPts val="1000"/>
              </a:spcBef>
              <a:spcAft>
                <a:spcPts val="0"/>
              </a:spcAft>
              <a:buClr>
                <a:schemeClr val="tx2"/>
              </a:buClr>
              <a:buSzTx/>
              <a:buFontTx/>
              <a:buNone/>
              <a:defRPr sz="1900">
                <a:solidFill>
                  <a:schemeClr val="bg1"/>
                </a:solidFill>
              </a:defRPr>
            </a:lvl1pPr>
            <a:lvl2pPr marL="457200" indent="0" algn="r">
              <a:buFontTx/>
              <a:buNone/>
              <a:defRPr sz="1900">
                <a:solidFill>
                  <a:schemeClr val="bg1"/>
                </a:solidFill>
              </a:defRPr>
            </a:lvl2pPr>
            <a:lvl3pPr marL="914400" indent="0" algn="r">
              <a:buFontTx/>
              <a:buNone/>
              <a:defRPr sz="1900">
                <a:solidFill>
                  <a:schemeClr val="bg1"/>
                </a:solidFill>
              </a:defRPr>
            </a:lvl3pPr>
            <a:lvl4pPr marL="1371600" indent="0" algn="r">
              <a:buFontTx/>
              <a:buNone/>
              <a:defRPr sz="1900">
                <a:solidFill>
                  <a:schemeClr val="bg1"/>
                </a:solidFill>
              </a:defRPr>
            </a:lvl4pPr>
            <a:lvl5pPr algn="r">
              <a:buFontTx/>
              <a:buNone/>
              <a:defRPr sz="1900">
                <a:solidFill>
                  <a:schemeClr val="bg1"/>
                </a:solidFill>
              </a:defRPr>
            </a:lvl5pPr>
          </a:lstStyle>
          <a:p>
            <a:pPr marL="0" marR="0" lvl="0" indent="0" algn="r" defTabSz="914400">
              <a:lnSpc>
                <a:spcPct val="100000"/>
              </a:lnSpc>
              <a:spcBef>
                <a:spcPts val="1000"/>
              </a:spcBef>
              <a:spcAft>
                <a:spcPts val="0"/>
              </a:spcAft>
              <a:buClr>
                <a:schemeClr val="tx2"/>
              </a:buClr>
              <a:buSzTx/>
              <a:buFontTx/>
              <a:buNone/>
              <a:defRPr/>
            </a:pPr>
            <a:r>
              <a:rPr lang="en-GB" sz="1800"/>
              <a:t>Click to add event/occasion, DD Month YYYY</a:t>
            </a:r>
            <a:endParaRPr/>
          </a:p>
          <a:p>
            <a:pPr lvl="0">
              <a:defRPr/>
            </a:pPr>
            <a:endParaRPr lang="en-GB"/>
          </a:p>
        </p:txBody>
      </p:sp>
      <p:pic>
        <p:nvPicPr>
          <p:cNvPr id="11" name="Google Shape;13;p27">
            <a:extLst>
              <a:ext uri="{FF2B5EF4-FFF2-40B4-BE49-F238E27FC236}">
                <a16:creationId xmlns:a16="http://schemas.microsoft.com/office/drawing/2014/main" id="{DBE8BD75-DD72-7F08-5AB0-7AB95DA06677}"/>
              </a:ext>
            </a:extLst>
          </p:cNvPr>
          <p:cNvPicPr preferRelativeResize="0"/>
          <p:nvPr userDrawn="1"/>
        </p:nvPicPr>
        <p:blipFill rotWithShape="1">
          <a:blip r:embed="rId6">
            <a:alphaModFix/>
          </a:blip>
          <a:srcRect/>
          <a:stretch/>
        </p:blipFill>
        <p:spPr>
          <a:xfrm>
            <a:off x="1707577" y="-710688"/>
            <a:ext cx="6874560" cy="458280"/>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a:p>
        </p:txBody>
      </p:sp>
      <p:sp>
        <p:nvSpPr>
          <p:cNvPr id="3" name="Vertical Text Placeholder 2"/>
          <p:cNvSpPr>
            <a:spLocks noGrp="1"/>
          </p:cNvSpPr>
          <p:nvPr>
            <p:ph type="body" orient="vert" idx="1"/>
          </p:nvPr>
        </p:nvSpPr>
        <p:spPr bwMode="auto"/>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Date Placeholder 3"/>
          <p:cNvSpPr>
            <a:spLocks noGrp="1"/>
          </p:cNvSpPr>
          <p:nvPr>
            <p:ph type="dt" sz="half" idx="10"/>
          </p:nvPr>
        </p:nvSpPr>
        <p:spPr bwMode="auto"/>
        <p:txBody>
          <a:bodyPr/>
          <a:lstStyle/>
          <a:p>
            <a:pPr>
              <a:defRPr/>
            </a:pPr>
            <a:r>
              <a:rPr lang="de-DE"/>
              <a:t>24.03.23</a:t>
            </a:r>
            <a:endParaRPr/>
          </a:p>
        </p:txBody>
      </p:sp>
      <p:sp>
        <p:nvSpPr>
          <p:cNvPr id="6" name="Slide Number Placeholder 5"/>
          <p:cNvSpPr>
            <a:spLocks noGrp="1"/>
          </p:cNvSpPr>
          <p:nvPr>
            <p:ph type="sldNum" sz="quarter" idx="12"/>
          </p:nvPr>
        </p:nvSpPr>
        <p:spPr bwMode="auto"/>
        <p:txBody>
          <a:bodyPr/>
          <a:lstStyle/>
          <a:p>
            <a:pPr>
              <a:defRPr/>
            </a:pPr>
            <a:fld id="{20C41AFF-2840-3B42-8A8C-4483F13236C2}" type="slidenum">
              <a:r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11013440" y="172721"/>
            <a:ext cx="970232" cy="5923280"/>
          </a:xfrm>
        </p:spPr>
        <p:txBody>
          <a:bodyPr vert="eaVert"/>
          <a:lstStyle/>
          <a:p>
            <a:pPr>
              <a:defRPr/>
            </a:pPr>
            <a:r>
              <a:rPr lang="en-GB"/>
              <a:t>Click to edit Master title style</a:t>
            </a:r>
            <a:endParaRPr/>
          </a:p>
        </p:txBody>
      </p:sp>
      <p:sp>
        <p:nvSpPr>
          <p:cNvPr id="3" name="Vertical Text Placeholder 2"/>
          <p:cNvSpPr>
            <a:spLocks noGrp="1"/>
          </p:cNvSpPr>
          <p:nvPr>
            <p:ph type="body" orient="vert" idx="1"/>
          </p:nvPr>
        </p:nvSpPr>
        <p:spPr bwMode="auto">
          <a:xfrm>
            <a:off x="208329" y="172721"/>
            <a:ext cx="10789916" cy="6004560"/>
          </a:xfrm>
        </p:spPr>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Empty">
    <p:spTree>
      <p:nvGrpSpPr>
        <p:cNvPr id="1" name=""/>
        <p:cNvGrpSpPr/>
        <p:nvPr/>
      </p:nvGrpSpPr>
      <p:grpSpPr bwMode="auto">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hank you">
    <p:spTree>
      <p:nvGrpSpPr>
        <p:cNvPr id="1" name=""/>
        <p:cNvGrpSpPr/>
        <p:nvPr/>
      </p:nvGrpSpPr>
      <p:grpSpPr bwMode="auto">
        <a:xfrm>
          <a:off x="0" y="0"/>
          <a:ext cx="0" cy="0"/>
          <a:chOff x="0" y="0"/>
          <a:chExt cx="0" cy="0"/>
        </a:xfrm>
      </p:grpSpPr>
      <p:pic>
        <p:nvPicPr>
          <p:cNvPr id="13" name="Picture 12" descr="Polygon&#10;&#10;Description automatically generated"/>
          <p:cNvPicPr>
            <a:picLocks noChangeAspect="1"/>
          </p:cNvPicPr>
          <p:nvPr userDrawn="1"/>
        </p:nvPicPr>
        <p:blipFill>
          <a:blip r:embed="rId2"/>
          <a:srcRect l="-1" r="-209" b="17705"/>
          <a:stretch/>
        </p:blipFill>
        <p:spPr bwMode="auto">
          <a:xfrm>
            <a:off x="0" y="-4684"/>
            <a:ext cx="12217588" cy="5760331"/>
          </a:xfrm>
          <a:prstGeom prst="rect">
            <a:avLst/>
          </a:prstGeom>
        </p:spPr>
      </p:pic>
      <p:pic>
        <p:nvPicPr>
          <p:cNvPr id="16" name="Picture 15"/>
          <p:cNvPicPr>
            <a:picLocks noChangeAspect="1"/>
          </p:cNvPicPr>
          <p:nvPr userDrawn="1"/>
        </p:nvPicPr>
        <p:blipFill>
          <a:blip r:embed="rId3"/>
          <a:stretch/>
        </p:blipFill>
        <p:spPr bwMode="auto">
          <a:xfrm>
            <a:off x="10449504" y="6099581"/>
            <a:ext cx="921538" cy="616961"/>
          </a:xfrm>
          <a:prstGeom prst="rect">
            <a:avLst/>
          </a:prstGeom>
          <a:ln>
            <a:solidFill>
              <a:schemeClr val="bg1"/>
            </a:solidFill>
          </a:ln>
        </p:spPr>
      </p:pic>
      <p:sp>
        <p:nvSpPr>
          <p:cNvPr id="17" name="TextBox 16"/>
          <p:cNvSpPr txBox="1"/>
          <p:nvPr userDrawn="1"/>
        </p:nvSpPr>
        <p:spPr bwMode="auto">
          <a:xfrm>
            <a:off x="6012365" y="6070211"/>
            <a:ext cx="4347266" cy="646331"/>
          </a:xfrm>
          <a:prstGeom prst="rect">
            <a:avLst/>
          </a:prstGeom>
          <a:noFill/>
        </p:spPr>
        <p:txBody>
          <a:bodyPr wrap="square" rtlCol="0">
            <a:spAutoFit/>
          </a:bodyPr>
          <a:lstStyle/>
          <a:p>
            <a:pPr marL="0" marR="0" indent="0" algn="r" defTabSz="914400">
              <a:lnSpc>
                <a:spcPct val="100000"/>
              </a:lnSpc>
              <a:spcBef>
                <a:spcPts val="0"/>
              </a:spcBef>
              <a:spcAft>
                <a:spcPts val="0"/>
              </a:spcAft>
              <a:buClrTx/>
              <a:buSzTx/>
              <a:buFontTx/>
              <a:buNone/>
              <a:defRPr/>
            </a:pPr>
            <a:r>
              <a:rPr lang="en-GB" sz="1200">
                <a:solidFill>
                  <a:schemeClr val="tx1"/>
                </a:solidFill>
              </a:rPr>
              <a:t>The EOSC Future project is co-funded by the</a:t>
            </a:r>
            <a:br>
              <a:rPr lang="en-GB" sz="1200">
                <a:solidFill>
                  <a:schemeClr val="tx1"/>
                </a:solidFill>
              </a:rPr>
            </a:br>
            <a:r>
              <a:rPr lang="en-GB" sz="1200">
                <a:solidFill>
                  <a:schemeClr val="tx1"/>
                </a:solidFill>
              </a:rPr>
              <a:t> European Union Horizon Programme call </a:t>
            </a:r>
            <a:br>
              <a:rPr lang="en-GB" sz="1200">
                <a:solidFill>
                  <a:schemeClr val="tx1"/>
                </a:solidFill>
              </a:rPr>
            </a:br>
            <a:r>
              <a:rPr lang="en-GB" sz="1200">
                <a:solidFill>
                  <a:schemeClr val="tx1"/>
                </a:solidFill>
              </a:rPr>
              <a:t>INFRAEOSC-03-2020, Grant Agreement 101017536</a:t>
            </a:r>
            <a:endParaRPr lang="en-GB" sz="1200">
              <a:solidFill>
                <a:schemeClr val="bg1"/>
              </a:solidFill>
              <a:highlight>
                <a:srgbClr val="FFFF00"/>
              </a:highlight>
            </a:endParaRPr>
          </a:p>
        </p:txBody>
      </p:sp>
      <p:pic>
        <p:nvPicPr>
          <p:cNvPr id="19" name="Graphic 18"/>
          <p:cNvPicPr>
            <a:picLocks noChangeAspect="1"/>
          </p:cNvPicPr>
          <p:nvPr userDrawn="1"/>
        </p:nvPicPr>
        <p:blipFill>
          <a:blip r:embed="rId4"/>
          <a:stretch/>
        </p:blipFill>
        <p:spPr bwMode="auto">
          <a:xfrm>
            <a:off x="8195732" y="149364"/>
            <a:ext cx="3175309" cy="1711139"/>
          </a:xfrm>
          <a:prstGeom prst="rect">
            <a:avLst/>
          </a:prstGeom>
        </p:spPr>
      </p:pic>
      <p:sp>
        <p:nvSpPr>
          <p:cNvPr id="30" name="TextBox 29"/>
          <p:cNvSpPr txBox="1"/>
          <p:nvPr userDrawn="1"/>
        </p:nvSpPr>
        <p:spPr bwMode="auto">
          <a:xfrm>
            <a:off x="1595120" y="1893854"/>
            <a:ext cx="9775922" cy="2677656"/>
          </a:xfrm>
          <a:prstGeom prst="rect">
            <a:avLst/>
          </a:prstGeom>
          <a:noFill/>
        </p:spPr>
        <p:txBody>
          <a:bodyPr wrap="square" rtlCol="0">
            <a:spAutoFit/>
          </a:bodyPr>
          <a:lstStyle/>
          <a:p>
            <a:pPr algn="r">
              <a:defRPr/>
            </a:pPr>
            <a:r>
              <a:rPr lang="en-GB" sz="8400" b="1">
                <a:solidFill>
                  <a:schemeClr val="bg1"/>
                </a:solidFill>
              </a:rPr>
              <a:t>Thank you for </a:t>
            </a:r>
            <a:endParaRPr/>
          </a:p>
          <a:p>
            <a:pPr algn="r">
              <a:defRPr/>
            </a:pPr>
            <a:r>
              <a:rPr lang="en-GB" sz="8400" b="1">
                <a:solidFill>
                  <a:schemeClr val="bg1"/>
                </a:solidFill>
              </a:rPr>
              <a:t>your attention</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ntact - 1p">
    <p:spTree>
      <p:nvGrpSpPr>
        <p:cNvPr id="1" name=""/>
        <p:cNvGrpSpPr/>
        <p:nvPr/>
      </p:nvGrpSpPr>
      <p:grpSpPr bwMode="auto">
        <a:xfrm>
          <a:off x="0" y="0"/>
          <a:ext cx="0" cy="0"/>
          <a:chOff x="0" y="0"/>
          <a:chExt cx="0" cy="0"/>
        </a:xfrm>
      </p:grpSpPr>
      <p:pic>
        <p:nvPicPr>
          <p:cNvPr id="13" name="Picture 12" descr="Polygon&#10;&#10;Description automatically generated"/>
          <p:cNvPicPr>
            <a:picLocks noChangeAspect="1"/>
          </p:cNvPicPr>
          <p:nvPr userDrawn="1"/>
        </p:nvPicPr>
        <p:blipFill>
          <a:blip r:embed="rId2"/>
          <a:srcRect l="-1" r="-209" b="17705"/>
          <a:stretch/>
        </p:blipFill>
        <p:spPr bwMode="auto">
          <a:xfrm>
            <a:off x="0" y="-4684"/>
            <a:ext cx="12217588" cy="5760331"/>
          </a:xfrm>
          <a:prstGeom prst="rect">
            <a:avLst/>
          </a:prstGeom>
        </p:spPr>
      </p:pic>
      <p:pic>
        <p:nvPicPr>
          <p:cNvPr id="16" name="Picture 15"/>
          <p:cNvPicPr>
            <a:picLocks noChangeAspect="1"/>
          </p:cNvPicPr>
          <p:nvPr userDrawn="1"/>
        </p:nvPicPr>
        <p:blipFill>
          <a:blip r:embed="rId3"/>
          <a:stretch/>
        </p:blipFill>
        <p:spPr bwMode="auto">
          <a:xfrm>
            <a:off x="10449504" y="6099581"/>
            <a:ext cx="921538" cy="616961"/>
          </a:xfrm>
          <a:prstGeom prst="rect">
            <a:avLst/>
          </a:prstGeom>
          <a:ln>
            <a:solidFill>
              <a:schemeClr val="bg1"/>
            </a:solidFill>
          </a:ln>
        </p:spPr>
      </p:pic>
      <p:sp>
        <p:nvSpPr>
          <p:cNvPr id="17" name="TextBox 16"/>
          <p:cNvSpPr txBox="1"/>
          <p:nvPr userDrawn="1"/>
        </p:nvSpPr>
        <p:spPr bwMode="auto">
          <a:xfrm>
            <a:off x="6012365" y="6070211"/>
            <a:ext cx="4347266" cy="646331"/>
          </a:xfrm>
          <a:prstGeom prst="rect">
            <a:avLst/>
          </a:prstGeom>
          <a:noFill/>
        </p:spPr>
        <p:txBody>
          <a:bodyPr wrap="square" rtlCol="0">
            <a:spAutoFit/>
          </a:bodyPr>
          <a:lstStyle/>
          <a:p>
            <a:pPr marL="0" marR="0" indent="0" algn="r" defTabSz="914400">
              <a:lnSpc>
                <a:spcPct val="100000"/>
              </a:lnSpc>
              <a:spcBef>
                <a:spcPts val="0"/>
              </a:spcBef>
              <a:spcAft>
                <a:spcPts val="0"/>
              </a:spcAft>
              <a:buClrTx/>
              <a:buSzTx/>
              <a:buFontTx/>
              <a:buNone/>
              <a:defRPr/>
            </a:pPr>
            <a:r>
              <a:rPr lang="en-GB" sz="1200">
                <a:solidFill>
                  <a:schemeClr val="tx1"/>
                </a:solidFill>
              </a:rPr>
              <a:t>The EOSC Future project is co-funded by the</a:t>
            </a:r>
            <a:br>
              <a:rPr lang="en-GB" sz="1200">
                <a:solidFill>
                  <a:schemeClr val="tx1"/>
                </a:solidFill>
              </a:rPr>
            </a:br>
            <a:r>
              <a:rPr lang="en-GB" sz="1200">
                <a:solidFill>
                  <a:schemeClr val="tx1"/>
                </a:solidFill>
              </a:rPr>
              <a:t> European Union Horizon Programme call </a:t>
            </a:r>
            <a:br>
              <a:rPr lang="en-GB" sz="1200">
                <a:solidFill>
                  <a:schemeClr val="tx1"/>
                </a:solidFill>
              </a:rPr>
            </a:br>
            <a:r>
              <a:rPr lang="en-GB" sz="1200">
                <a:solidFill>
                  <a:schemeClr val="tx1"/>
                </a:solidFill>
              </a:rPr>
              <a:t>INFRAEOSC-03-2020, Grant Agreement 101017536</a:t>
            </a:r>
            <a:endParaRPr lang="en-GB" sz="1200">
              <a:solidFill>
                <a:schemeClr val="bg1"/>
              </a:solidFill>
              <a:highlight>
                <a:srgbClr val="FFFF00"/>
              </a:highlight>
            </a:endParaRPr>
          </a:p>
        </p:txBody>
      </p:sp>
      <p:pic>
        <p:nvPicPr>
          <p:cNvPr id="19" name="Graphic 18"/>
          <p:cNvPicPr>
            <a:picLocks noChangeAspect="1"/>
          </p:cNvPicPr>
          <p:nvPr userDrawn="1"/>
        </p:nvPicPr>
        <p:blipFill>
          <a:blip r:embed="rId4"/>
          <a:stretch/>
        </p:blipFill>
        <p:spPr bwMode="auto">
          <a:xfrm>
            <a:off x="8195732" y="149364"/>
            <a:ext cx="3175309" cy="1711139"/>
          </a:xfrm>
          <a:prstGeom prst="rect">
            <a:avLst/>
          </a:prstGeom>
        </p:spPr>
      </p:pic>
      <p:sp>
        <p:nvSpPr>
          <p:cNvPr id="30" name="TextBox 29"/>
          <p:cNvSpPr txBox="1"/>
          <p:nvPr userDrawn="1"/>
        </p:nvSpPr>
        <p:spPr bwMode="auto">
          <a:xfrm>
            <a:off x="599440" y="2645694"/>
            <a:ext cx="4655282" cy="1107996"/>
          </a:xfrm>
          <a:prstGeom prst="rect">
            <a:avLst/>
          </a:prstGeom>
          <a:noFill/>
        </p:spPr>
        <p:txBody>
          <a:bodyPr wrap="square" rtlCol="0">
            <a:spAutoFit/>
          </a:bodyPr>
          <a:lstStyle/>
          <a:p>
            <a:pPr algn="r">
              <a:defRPr/>
            </a:pPr>
            <a:r>
              <a:rPr lang="en-GB" sz="6600" b="1">
                <a:solidFill>
                  <a:schemeClr val="bg1"/>
                </a:solidFill>
              </a:rPr>
              <a:t>Get in touch</a:t>
            </a:r>
            <a:endParaRPr/>
          </a:p>
        </p:txBody>
      </p:sp>
      <p:sp>
        <p:nvSpPr>
          <p:cNvPr id="10" name="Espace réservé du texte 3"/>
          <p:cNvSpPr>
            <a:spLocks noGrp="1"/>
          </p:cNvSpPr>
          <p:nvPr>
            <p:ph type="body" sz="quarter" idx="14" hasCustomPrompt="1"/>
          </p:nvPr>
        </p:nvSpPr>
        <p:spPr bwMode="auto">
          <a:xfrm>
            <a:off x="7559040" y="2550445"/>
            <a:ext cx="4033520" cy="436597"/>
          </a:xfrm>
          <a:prstGeom prst="rect">
            <a:avLst/>
          </a:prstGeom>
        </p:spPr>
        <p:txBody>
          <a:bodyPr>
            <a:noAutofit/>
          </a:bodyPr>
          <a:lstStyle>
            <a:lvl1pPr marL="0" indent="0" algn="r">
              <a:buNone/>
              <a:defRPr sz="2000" b="1">
                <a:solidFill>
                  <a:schemeClr val="bg1"/>
                </a:solidFill>
              </a:defRPr>
            </a:lvl1pPr>
          </a:lstStyle>
          <a:p>
            <a:pPr lvl="0">
              <a:defRPr/>
            </a:pPr>
            <a:r>
              <a:rPr lang="en-GB"/>
              <a:t>First name last name</a:t>
            </a:r>
            <a:endParaRPr/>
          </a:p>
        </p:txBody>
      </p:sp>
      <p:sp>
        <p:nvSpPr>
          <p:cNvPr id="11" name="Text Placeholder 7"/>
          <p:cNvSpPr>
            <a:spLocks noGrp="1"/>
          </p:cNvSpPr>
          <p:nvPr>
            <p:ph type="body" sz="quarter" idx="15" hasCustomPrompt="1"/>
          </p:nvPr>
        </p:nvSpPr>
        <p:spPr bwMode="auto">
          <a:xfrm>
            <a:off x="7558927" y="2992403"/>
            <a:ext cx="4033633" cy="436597"/>
          </a:xfrm>
          <a:prstGeom prst="rect">
            <a:avLst/>
          </a:prstGeom>
        </p:spPr>
        <p:txBody>
          <a:bodyPr>
            <a:noAutofit/>
          </a:bodyPr>
          <a:lstStyle>
            <a:lvl1pPr marL="0" indent="0" algn="r">
              <a:buNone/>
              <a:defRPr sz="1800">
                <a:solidFill>
                  <a:schemeClr val="bg1"/>
                </a:solidFill>
              </a:defRPr>
            </a:lvl1pPr>
          </a:lstStyle>
          <a:p>
            <a:pPr lvl="0">
              <a:defRPr/>
            </a:pPr>
            <a:r>
              <a:rPr lang="en-GB"/>
              <a:t>Organisation</a:t>
            </a:r>
            <a:endParaRPr/>
          </a:p>
        </p:txBody>
      </p:sp>
      <p:sp>
        <p:nvSpPr>
          <p:cNvPr id="12" name="Text Placeholder 7"/>
          <p:cNvSpPr>
            <a:spLocks noGrp="1"/>
          </p:cNvSpPr>
          <p:nvPr>
            <p:ph type="body" sz="quarter" idx="16" hasCustomPrompt="1"/>
          </p:nvPr>
        </p:nvSpPr>
        <p:spPr bwMode="auto">
          <a:xfrm>
            <a:off x="7558926" y="3443168"/>
            <a:ext cx="4033633" cy="436597"/>
          </a:xfrm>
          <a:prstGeom prst="rect">
            <a:avLst/>
          </a:prstGeom>
        </p:spPr>
        <p:txBody>
          <a:bodyPr>
            <a:noAutofit/>
          </a:bodyPr>
          <a:lstStyle>
            <a:lvl1pPr marL="0" indent="0" algn="r">
              <a:buNone/>
              <a:defRPr sz="1800">
                <a:solidFill>
                  <a:schemeClr val="bg1"/>
                </a:solidFill>
              </a:defRPr>
            </a:lvl1pPr>
          </a:lstStyle>
          <a:p>
            <a:pPr lvl="0">
              <a:defRPr/>
            </a:pPr>
            <a:r>
              <a:rPr lang="en-GB"/>
              <a:t>Email address</a:t>
            </a:r>
            <a:endParaRPr/>
          </a:p>
        </p:txBody>
      </p:sp>
      <p:grpSp>
        <p:nvGrpSpPr>
          <p:cNvPr id="14" name="Group 13"/>
          <p:cNvGrpSpPr/>
          <p:nvPr userDrawn="1"/>
        </p:nvGrpSpPr>
        <p:grpSpPr bwMode="auto">
          <a:xfrm>
            <a:off x="599440" y="6237301"/>
            <a:ext cx="4095961" cy="312149"/>
            <a:chOff x="4811175" y="6372860"/>
            <a:chExt cx="4095961" cy="312149"/>
          </a:xfrm>
        </p:grpSpPr>
        <p:grpSp>
          <p:nvGrpSpPr>
            <p:cNvPr id="15" name="Group 14"/>
            <p:cNvGrpSpPr/>
            <p:nvPr userDrawn="1"/>
          </p:nvGrpSpPr>
          <p:grpSpPr bwMode="auto">
            <a:xfrm>
              <a:off x="4811175" y="6372860"/>
              <a:ext cx="4095961" cy="307389"/>
              <a:chOff x="5737553" y="6318930"/>
              <a:chExt cx="4095961" cy="307389"/>
            </a:xfrm>
          </p:grpSpPr>
          <p:sp>
            <p:nvSpPr>
              <p:cNvPr id="20" name="TextBox 19"/>
              <p:cNvSpPr txBox="1"/>
              <p:nvPr userDrawn="1"/>
            </p:nvSpPr>
            <p:spPr bwMode="auto">
              <a:xfrm>
                <a:off x="5980566" y="6334125"/>
                <a:ext cx="3852947" cy="276999"/>
              </a:xfrm>
              <a:prstGeom prst="rect">
                <a:avLst/>
              </a:prstGeom>
              <a:noFill/>
            </p:spPr>
            <p:txBody>
              <a:bodyPr wrap="square" rtlCol="0">
                <a:spAutoFit/>
              </a:bodyPr>
              <a:lstStyle/>
              <a:p>
                <a:pPr>
                  <a:defRPr/>
                </a:pPr>
                <a:r>
                  <a:rPr lang="en-GB" sz="1200">
                    <a:solidFill>
                      <a:schemeClr val="tx2"/>
                    </a:solidFill>
                  </a:rPr>
                  <a:t>e</a:t>
                </a:r>
                <a:r>
                  <a:rPr sz="1200">
                    <a:solidFill>
                      <a:schemeClr val="tx2"/>
                    </a:solidFill>
                  </a:rPr>
                  <a:t>oscfuture</a:t>
                </a:r>
                <a:r>
                  <a:rPr sz="1200">
                    <a:solidFill>
                      <a:schemeClr val="accent2"/>
                    </a:solidFill>
                  </a:rPr>
                  <a:t>.</a:t>
                </a:r>
                <a:r>
                  <a:rPr sz="1200">
                    <a:solidFill>
                      <a:schemeClr val="tx2"/>
                    </a:solidFill>
                  </a:rPr>
                  <a:t>eu                 @EOSCFuture	   EOSCfuture</a:t>
                </a:r>
                <a:endParaRPr/>
              </a:p>
            </p:txBody>
          </p:sp>
          <p:pic>
            <p:nvPicPr>
              <p:cNvPr id="21" name="Graphic 20" descr="World with solid fill"/>
              <p:cNvPicPr>
                <a:picLocks noChangeAspect="1"/>
              </p:cNvPicPr>
              <p:nvPr userDrawn="1"/>
            </p:nvPicPr>
            <p:blipFill>
              <a:blip r:embed="rId5"/>
              <a:stretch/>
            </p:blipFill>
            <p:spPr bwMode="auto">
              <a:xfrm>
                <a:off x="5737553" y="6318930"/>
                <a:ext cx="307389" cy="307389"/>
              </a:xfrm>
              <a:prstGeom prst="rect">
                <a:avLst/>
              </a:prstGeom>
            </p:spPr>
          </p:pic>
          <p:pic>
            <p:nvPicPr>
              <p:cNvPr id="22" name="Picture 21"/>
              <p:cNvPicPr>
                <a:picLocks noChangeAspect="1"/>
              </p:cNvPicPr>
              <p:nvPr userDrawn="1"/>
            </p:nvPicPr>
            <p:blipFill>
              <a:blip r:embed="rId6"/>
              <a:stretch/>
            </p:blipFill>
            <p:spPr bwMode="auto">
              <a:xfrm>
                <a:off x="7128669" y="6318930"/>
                <a:ext cx="307389" cy="307389"/>
              </a:xfrm>
              <a:prstGeom prst="rect">
                <a:avLst/>
              </a:prstGeom>
            </p:spPr>
          </p:pic>
        </p:grpSp>
        <p:pic>
          <p:nvPicPr>
            <p:cNvPr id="18" name="Picture 17"/>
            <p:cNvPicPr>
              <a:picLocks noChangeAspect="1"/>
            </p:cNvPicPr>
            <p:nvPr userDrawn="1"/>
          </p:nvPicPr>
          <p:blipFill>
            <a:blip r:embed="rId7"/>
            <a:stretch/>
          </p:blipFill>
          <p:spPr bwMode="auto">
            <a:xfrm>
              <a:off x="7624691" y="6377620"/>
              <a:ext cx="307389" cy="307389"/>
            </a:xfrm>
            <a:prstGeom prst="rect">
              <a:avLst/>
            </a:prstGeom>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ntact - 2p">
    <p:spTree>
      <p:nvGrpSpPr>
        <p:cNvPr id="1" name=""/>
        <p:cNvGrpSpPr/>
        <p:nvPr/>
      </p:nvGrpSpPr>
      <p:grpSpPr bwMode="auto">
        <a:xfrm>
          <a:off x="0" y="0"/>
          <a:ext cx="0" cy="0"/>
          <a:chOff x="0" y="0"/>
          <a:chExt cx="0" cy="0"/>
        </a:xfrm>
      </p:grpSpPr>
      <p:pic>
        <p:nvPicPr>
          <p:cNvPr id="13" name="Picture 12" descr="Polygon&#10;&#10;Description automatically generated"/>
          <p:cNvPicPr>
            <a:picLocks noChangeAspect="1"/>
          </p:cNvPicPr>
          <p:nvPr userDrawn="1"/>
        </p:nvPicPr>
        <p:blipFill>
          <a:blip r:embed="rId2"/>
          <a:srcRect l="-1" r="-209" b="17705"/>
          <a:stretch/>
        </p:blipFill>
        <p:spPr bwMode="auto">
          <a:xfrm>
            <a:off x="0" y="-4684"/>
            <a:ext cx="12217588" cy="5760331"/>
          </a:xfrm>
          <a:prstGeom prst="rect">
            <a:avLst/>
          </a:prstGeom>
        </p:spPr>
      </p:pic>
      <p:pic>
        <p:nvPicPr>
          <p:cNvPr id="16" name="Picture 15"/>
          <p:cNvPicPr>
            <a:picLocks noChangeAspect="1"/>
          </p:cNvPicPr>
          <p:nvPr userDrawn="1"/>
        </p:nvPicPr>
        <p:blipFill>
          <a:blip r:embed="rId3"/>
          <a:stretch/>
        </p:blipFill>
        <p:spPr bwMode="auto">
          <a:xfrm>
            <a:off x="10449504" y="6099581"/>
            <a:ext cx="921538" cy="616961"/>
          </a:xfrm>
          <a:prstGeom prst="rect">
            <a:avLst/>
          </a:prstGeom>
          <a:ln>
            <a:solidFill>
              <a:schemeClr val="bg1"/>
            </a:solidFill>
          </a:ln>
        </p:spPr>
      </p:pic>
      <p:sp>
        <p:nvSpPr>
          <p:cNvPr id="17" name="TextBox 16"/>
          <p:cNvSpPr txBox="1"/>
          <p:nvPr userDrawn="1"/>
        </p:nvSpPr>
        <p:spPr bwMode="auto">
          <a:xfrm>
            <a:off x="6012365" y="6070211"/>
            <a:ext cx="4347266" cy="646331"/>
          </a:xfrm>
          <a:prstGeom prst="rect">
            <a:avLst/>
          </a:prstGeom>
          <a:noFill/>
        </p:spPr>
        <p:txBody>
          <a:bodyPr wrap="square" rtlCol="0">
            <a:spAutoFit/>
          </a:bodyPr>
          <a:lstStyle/>
          <a:p>
            <a:pPr marL="0" marR="0" indent="0" algn="r" defTabSz="914400">
              <a:lnSpc>
                <a:spcPct val="100000"/>
              </a:lnSpc>
              <a:spcBef>
                <a:spcPts val="0"/>
              </a:spcBef>
              <a:spcAft>
                <a:spcPts val="0"/>
              </a:spcAft>
              <a:buClrTx/>
              <a:buSzTx/>
              <a:buFontTx/>
              <a:buNone/>
              <a:defRPr/>
            </a:pPr>
            <a:r>
              <a:rPr lang="en-GB" sz="1200">
                <a:solidFill>
                  <a:schemeClr val="tx1"/>
                </a:solidFill>
              </a:rPr>
              <a:t>The EOSC Future project is co-funded by the</a:t>
            </a:r>
            <a:br>
              <a:rPr lang="en-GB" sz="1200">
                <a:solidFill>
                  <a:schemeClr val="tx1"/>
                </a:solidFill>
              </a:rPr>
            </a:br>
            <a:r>
              <a:rPr lang="en-GB" sz="1200">
                <a:solidFill>
                  <a:schemeClr val="tx1"/>
                </a:solidFill>
              </a:rPr>
              <a:t> European Union Horizon Programme call </a:t>
            </a:r>
            <a:br>
              <a:rPr lang="en-GB" sz="1200">
                <a:solidFill>
                  <a:schemeClr val="tx1"/>
                </a:solidFill>
              </a:rPr>
            </a:br>
            <a:r>
              <a:rPr lang="en-GB" sz="1200">
                <a:solidFill>
                  <a:schemeClr val="tx1"/>
                </a:solidFill>
              </a:rPr>
              <a:t>INFRAEOSC-03-2020, Grant Agreement 101017536</a:t>
            </a:r>
            <a:endParaRPr lang="en-GB" sz="1200">
              <a:solidFill>
                <a:schemeClr val="bg1"/>
              </a:solidFill>
              <a:highlight>
                <a:srgbClr val="FFFF00"/>
              </a:highlight>
            </a:endParaRPr>
          </a:p>
        </p:txBody>
      </p:sp>
      <p:pic>
        <p:nvPicPr>
          <p:cNvPr id="19" name="Graphic 18"/>
          <p:cNvPicPr>
            <a:picLocks noChangeAspect="1"/>
          </p:cNvPicPr>
          <p:nvPr userDrawn="1"/>
        </p:nvPicPr>
        <p:blipFill>
          <a:blip r:embed="rId4"/>
          <a:stretch/>
        </p:blipFill>
        <p:spPr bwMode="auto">
          <a:xfrm>
            <a:off x="8195732" y="149364"/>
            <a:ext cx="3175309" cy="1711139"/>
          </a:xfrm>
          <a:prstGeom prst="rect">
            <a:avLst/>
          </a:prstGeom>
        </p:spPr>
      </p:pic>
      <p:sp>
        <p:nvSpPr>
          <p:cNvPr id="30" name="TextBox 29"/>
          <p:cNvSpPr txBox="1"/>
          <p:nvPr userDrawn="1"/>
        </p:nvSpPr>
        <p:spPr bwMode="auto">
          <a:xfrm>
            <a:off x="575947" y="2091696"/>
            <a:ext cx="4655282" cy="1107996"/>
          </a:xfrm>
          <a:prstGeom prst="rect">
            <a:avLst/>
          </a:prstGeom>
          <a:noFill/>
        </p:spPr>
        <p:txBody>
          <a:bodyPr wrap="square" rtlCol="0">
            <a:spAutoFit/>
          </a:bodyPr>
          <a:lstStyle/>
          <a:p>
            <a:pPr algn="r">
              <a:defRPr/>
            </a:pPr>
            <a:r>
              <a:rPr lang="en-GB" sz="6600" b="1">
                <a:solidFill>
                  <a:schemeClr val="bg1"/>
                </a:solidFill>
              </a:rPr>
              <a:t>Get in touch</a:t>
            </a:r>
            <a:endParaRPr/>
          </a:p>
        </p:txBody>
      </p:sp>
      <p:sp>
        <p:nvSpPr>
          <p:cNvPr id="10" name="Espace réservé du texte 3"/>
          <p:cNvSpPr>
            <a:spLocks noGrp="1"/>
          </p:cNvSpPr>
          <p:nvPr>
            <p:ph type="body" sz="quarter" idx="14" hasCustomPrompt="1"/>
          </p:nvPr>
        </p:nvSpPr>
        <p:spPr bwMode="auto">
          <a:xfrm>
            <a:off x="7559040" y="2209097"/>
            <a:ext cx="4033520" cy="436597"/>
          </a:xfrm>
          <a:prstGeom prst="rect">
            <a:avLst/>
          </a:prstGeom>
        </p:spPr>
        <p:txBody>
          <a:bodyPr>
            <a:noAutofit/>
          </a:bodyPr>
          <a:lstStyle>
            <a:lvl1pPr marL="0" indent="0" algn="r">
              <a:buNone/>
              <a:defRPr sz="2000" b="1">
                <a:solidFill>
                  <a:schemeClr val="bg1"/>
                </a:solidFill>
              </a:defRPr>
            </a:lvl1pPr>
          </a:lstStyle>
          <a:p>
            <a:pPr lvl="0">
              <a:defRPr/>
            </a:pPr>
            <a:r>
              <a:rPr lang="en-GB"/>
              <a:t>First name last name</a:t>
            </a:r>
            <a:endParaRPr/>
          </a:p>
        </p:txBody>
      </p:sp>
      <p:sp>
        <p:nvSpPr>
          <p:cNvPr id="11" name="Text Placeholder 7"/>
          <p:cNvSpPr>
            <a:spLocks noGrp="1"/>
          </p:cNvSpPr>
          <p:nvPr>
            <p:ph type="body" sz="quarter" idx="15" hasCustomPrompt="1"/>
          </p:nvPr>
        </p:nvSpPr>
        <p:spPr bwMode="auto">
          <a:xfrm>
            <a:off x="7558927" y="2651055"/>
            <a:ext cx="4033633" cy="436597"/>
          </a:xfrm>
          <a:prstGeom prst="rect">
            <a:avLst/>
          </a:prstGeom>
        </p:spPr>
        <p:txBody>
          <a:bodyPr>
            <a:noAutofit/>
          </a:bodyPr>
          <a:lstStyle>
            <a:lvl1pPr marL="0" indent="0" algn="r">
              <a:buNone/>
              <a:defRPr sz="1800">
                <a:solidFill>
                  <a:schemeClr val="bg1"/>
                </a:solidFill>
              </a:defRPr>
            </a:lvl1pPr>
          </a:lstStyle>
          <a:p>
            <a:pPr lvl="0">
              <a:defRPr/>
            </a:pPr>
            <a:r>
              <a:rPr lang="en-GB"/>
              <a:t>Organisation</a:t>
            </a:r>
            <a:endParaRPr/>
          </a:p>
        </p:txBody>
      </p:sp>
      <p:sp>
        <p:nvSpPr>
          <p:cNvPr id="12" name="Text Placeholder 7"/>
          <p:cNvSpPr>
            <a:spLocks noGrp="1"/>
          </p:cNvSpPr>
          <p:nvPr>
            <p:ph type="body" sz="quarter" idx="16" hasCustomPrompt="1"/>
          </p:nvPr>
        </p:nvSpPr>
        <p:spPr bwMode="auto">
          <a:xfrm>
            <a:off x="7558926" y="3101820"/>
            <a:ext cx="4033633" cy="436597"/>
          </a:xfrm>
          <a:prstGeom prst="rect">
            <a:avLst/>
          </a:prstGeom>
        </p:spPr>
        <p:txBody>
          <a:bodyPr>
            <a:noAutofit/>
          </a:bodyPr>
          <a:lstStyle>
            <a:lvl1pPr marL="0" indent="0" algn="r">
              <a:buNone/>
              <a:defRPr sz="1800">
                <a:solidFill>
                  <a:schemeClr val="bg1"/>
                </a:solidFill>
              </a:defRPr>
            </a:lvl1pPr>
          </a:lstStyle>
          <a:p>
            <a:pPr lvl="0">
              <a:defRPr/>
            </a:pPr>
            <a:r>
              <a:rPr lang="en-GB"/>
              <a:t>Email address</a:t>
            </a:r>
            <a:endParaRPr/>
          </a:p>
        </p:txBody>
      </p:sp>
      <p:grpSp>
        <p:nvGrpSpPr>
          <p:cNvPr id="14" name="Group 13"/>
          <p:cNvGrpSpPr/>
          <p:nvPr userDrawn="1"/>
        </p:nvGrpSpPr>
        <p:grpSpPr bwMode="auto">
          <a:xfrm>
            <a:off x="599440" y="6237301"/>
            <a:ext cx="4095961" cy="312149"/>
            <a:chOff x="4811175" y="6372860"/>
            <a:chExt cx="4095961" cy="312149"/>
          </a:xfrm>
        </p:grpSpPr>
        <p:grpSp>
          <p:nvGrpSpPr>
            <p:cNvPr id="15" name="Group 14"/>
            <p:cNvGrpSpPr/>
            <p:nvPr userDrawn="1"/>
          </p:nvGrpSpPr>
          <p:grpSpPr bwMode="auto">
            <a:xfrm>
              <a:off x="4811175" y="6372860"/>
              <a:ext cx="4095961" cy="307389"/>
              <a:chOff x="5737553" y="6318930"/>
              <a:chExt cx="4095961" cy="307389"/>
            </a:xfrm>
          </p:grpSpPr>
          <p:sp>
            <p:nvSpPr>
              <p:cNvPr id="20" name="TextBox 19"/>
              <p:cNvSpPr txBox="1"/>
              <p:nvPr userDrawn="1"/>
            </p:nvSpPr>
            <p:spPr bwMode="auto">
              <a:xfrm>
                <a:off x="5980566" y="6334125"/>
                <a:ext cx="3852947" cy="276999"/>
              </a:xfrm>
              <a:prstGeom prst="rect">
                <a:avLst/>
              </a:prstGeom>
              <a:noFill/>
            </p:spPr>
            <p:txBody>
              <a:bodyPr wrap="square" rtlCol="0">
                <a:spAutoFit/>
              </a:bodyPr>
              <a:lstStyle/>
              <a:p>
                <a:pPr>
                  <a:defRPr/>
                </a:pPr>
                <a:r>
                  <a:rPr lang="en-GB" sz="1200">
                    <a:solidFill>
                      <a:schemeClr val="tx2"/>
                    </a:solidFill>
                  </a:rPr>
                  <a:t>e</a:t>
                </a:r>
                <a:r>
                  <a:rPr sz="1200">
                    <a:solidFill>
                      <a:schemeClr val="tx2"/>
                    </a:solidFill>
                  </a:rPr>
                  <a:t>oscfuture</a:t>
                </a:r>
                <a:r>
                  <a:rPr sz="1200">
                    <a:solidFill>
                      <a:schemeClr val="accent2"/>
                    </a:solidFill>
                  </a:rPr>
                  <a:t>.</a:t>
                </a:r>
                <a:r>
                  <a:rPr sz="1200">
                    <a:solidFill>
                      <a:schemeClr val="tx2"/>
                    </a:solidFill>
                  </a:rPr>
                  <a:t>eu                 @EOSCFuture	   EOSCfuture</a:t>
                </a:r>
                <a:endParaRPr/>
              </a:p>
            </p:txBody>
          </p:sp>
          <p:pic>
            <p:nvPicPr>
              <p:cNvPr id="21" name="Graphic 20" descr="World with solid fill"/>
              <p:cNvPicPr>
                <a:picLocks noChangeAspect="1"/>
              </p:cNvPicPr>
              <p:nvPr userDrawn="1"/>
            </p:nvPicPr>
            <p:blipFill>
              <a:blip r:embed="rId5"/>
              <a:stretch/>
            </p:blipFill>
            <p:spPr bwMode="auto">
              <a:xfrm>
                <a:off x="5737553" y="6318930"/>
                <a:ext cx="307389" cy="307389"/>
              </a:xfrm>
              <a:prstGeom prst="rect">
                <a:avLst/>
              </a:prstGeom>
            </p:spPr>
          </p:pic>
          <p:pic>
            <p:nvPicPr>
              <p:cNvPr id="22" name="Picture 21"/>
              <p:cNvPicPr>
                <a:picLocks noChangeAspect="1"/>
              </p:cNvPicPr>
              <p:nvPr userDrawn="1"/>
            </p:nvPicPr>
            <p:blipFill>
              <a:blip r:embed="rId6"/>
              <a:stretch/>
            </p:blipFill>
            <p:spPr bwMode="auto">
              <a:xfrm>
                <a:off x="7128669" y="6318930"/>
                <a:ext cx="307389" cy="307389"/>
              </a:xfrm>
              <a:prstGeom prst="rect">
                <a:avLst/>
              </a:prstGeom>
            </p:spPr>
          </p:pic>
        </p:grpSp>
        <p:pic>
          <p:nvPicPr>
            <p:cNvPr id="18" name="Picture 17"/>
            <p:cNvPicPr>
              <a:picLocks noChangeAspect="1"/>
            </p:cNvPicPr>
            <p:nvPr userDrawn="1"/>
          </p:nvPicPr>
          <p:blipFill>
            <a:blip r:embed="rId7"/>
            <a:stretch/>
          </p:blipFill>
          <p:spPr bwMode="auto">
            <a:xfrm>
              <a:off x="7624691" y="6377620"/>
              <a:ext cx="307389" cy="307389"/>
            </a:xfrm>
            <a:prstGeom prst="rect">
              <a:avLst/>
            </a:prstGeom>
          </p:spPr>
        </p:pic>
      </p:grpSp>
      <p:sp>
        <p:nvSpPr>
          <p:cNvPr id="23" name="Espace réservé du texte 3"/>
          <p:cNvSpPr>
            <a:spLocks noGrp="1"/>
          </p:cNvSpPr>
          <p:nvPr>
            <p:ph type="body" sz="quarter" idx="17" hasCustomPrompt="1"/>
          </p:nvPr>
        </p:nvSpPr>
        <p:spPr bwMode="auto">
          <a:xfrm>
            <a:off x="7559040" y="4010092"/>
            <a:ext cx="4033520" cy="436597"/>
          </a:xfrm>
          <a:prstGeom prst="rect">
            <a:avLst/>
          </a:prstGeom>
        </p:spPr>
        <p:txBody>
          <a:bodyPr>
            <a:noAutofit/>
          </a:bodyPr>
          <a:lstStyle>
            <a:lvl1pPr marL="0" indent="0" algn="r">
              <a:buNone/>
              <a:defRPr sz="2000" b="1">
                <a:solidFill>
                  <a:schemeClr val="bg1"/>
                </a:solidFill>
              </a:defRPr>
            </a:lvl1pPr>
          </a:lstStyle>
          <a:p>
            <a:pPr lvl="0">
              <a:defRPr/>
            </a:pPr>
            <a:r>
              <a:rPr lang="en-GB"/>
              <a:t>First name last name</a:t>
            </a:r>
            <a:endParaRPr/>
          </a:p>
        </p:txBody>
      </p:sp>
      <p:sp>
        <p:nvSpPr>
          <p:cNvPr id="24" name="Text Placeholder 7"/>
          <p:cNvSpPr>
            <a:spLocks noGrp="1"/>
          </p:cNvSpPr>
          <p:nvPr>
            <p:ph type="body" sz="quarter" idx="18" hasCustomPrompt="1"/>
          </p:nvPr>
        </p:nvSpPr>
        <p:spPr bwMode="auto">
          <a:xfrm>
            <a:off x="7558927" y="4452050"/>
            <a:ext cx="4033633" cy="436597"/>
          </a:xfrm>
          <a:prstGeom prst="rect">
            <a:avLst/>
          </a:prstGeom>
        </p:spPr>
        <p:txBody>
          <a:bodyPr>
            <a:noAutofit/>
          </a:bodyPr>
          <a:lstStyle>
            <a:lvl1pPr marL="0" indent="0" algn="r">
              <a:buNone/>
              <a:defRPr sz="1800">
                <a:solidFill>
                  <a:schemeClr val="bg1"/>
                </a:solidFill>
              </a:defRPr>
            </a:lvl1pPr>
          </a:lstStyle>
          <a:p>
            <a:pPr lvl="0">
              <a:defRPr/>
            </a:pPr>
            <a:r>
              <a:rPr lang="en-GB"/>
              <a:t>Organisation</a:t>
            </a:r>
            <a:endParaRPr/>
          </a:p>
        </p:txBody>
      </p:sp>
      <p:sp>
        <p:nvSpPr>
          <p:cNvPr id="25" name="Text Placeholder 7"/>
          <p:cNvSpPr>
            <a:spLocks noGrp="1"/>
          </p:cNvSpPr>
          <p:nvPr>
            <p:ph type="body" sz="quarter" idx="19" hasCustomPrompt="1"/>
          </p:nvPr>
        </p:nvSpPr>
        <p:spPr bwMode="auto">
          <a:xfrm>
            <a:off x="7558926" y="4902815"/>
            <a:ext cx="4033633" cy="436597"/>
          </a:xfrm>
          <a:prstGeom prst="rect">
            <a:avLst/>
          </a:prstGeom>
        </p:spPr>
        <p:txBody>
          <a:bodyPr>
            <a:noAutofit/>
          </a:bodyPr>
          <a:lstStyle>
            <a:lvl1pPr marL="0" indent="0" algn="r">
              <a:buNone/>
              <a:defRPr sz="1800">
                <a:solidFill>
                  <a:schemeClr val="bg1"/>
                </a:solidFill>
              </a:defRPr>
            </a:lvl1pPr>
          </a:lstStyle>
          <a:p>
            <a:pPr lvl="0">
              <a:defRPr/>
            </a:pPr>
            <a:r>
              <a:rPr lang="en-GB"/>
              <a:t>Email address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dirty="0"/>
              <a:t>Click to edit Master title style</a:t>
            </a:r>
            <a:endParaRPr dirty="0"/>
          </a:p>
        </p:txBody>
      </p:sp>
      <p:sp>
        <p:nvSpPr>
          <p:cNvPr id="3" name="Content Placeholder 2"/>
          <p:cNvSpPr>
            <a:spLocks noGrp="1"/>
          </p:cNvSpPr>
          <p:nvPr>
            <p:ph idx="1"/>
          </p:nvPr>
        </p:nvSpPr>
        <p:spPr bwMode="auto"/>
        <p:txBody>
          <a:bodyPr/>
          <a:lstStyle>
            <a:lvl1pPr marL="514350" indent="-514350">
              <a:buClr>
                <a:schemeClr val="tx2"/>
              </a:buClr>
              <a:buFont typeface="+mj-lt"/>
              <a:buAutoNum type="arabicPeriod"/>
              <a:defRPr/>
            </a:lvl1pPr>
            <a:lvl2pPr marL="914400" indent="-457200">
              <a:buClr>
                <a:schemeClr val="accent2"/>
              </a:buClr>
              <a:buFont typeface="+mj-lt"/>
              <a:buAutoNum type="alphaLcPeriod"/>
              <a:defRPr/>
            </a:lvl2pPr>
            <a:lvl3pPr marL="1371600" indent="-457200">
              <a:buClr>
                <a:schemeClr val="accent3"/>
              </a:buClr>
              <a:buFont typeface="+mj-lt"/>
              <a:buAutoNum type="romanLcPeriod"/>
              <a:defRPr/>
            </a:lvl3pPr>
            <a:lvl4pPr marL="1714500" indent="-342900">
              <a:buClr>
                <a:schemeClr val="tx2"/>
              </a:buClr>
              <a:buFont typeface="+mj-lt"/>
              <a:buAutoNum type="arabicPeriod"/>
              <a:defRPr/>
            </a:lvl4pPr>
            <a:lvl5pPr marL="2171700" indent="-342900">
              <a:buClr>
                <a:schemeClr val="accent2"/>
              </a:buClr>
              <a:buFont typeface="+mj-lt"/>
              <a:buAutoNum type="alphaLcPeriod"/>
              <a:defRPr/>
            </a:lvl5p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Date Placeholder 3"/>
          <p:cNvSpPr>
            <a:spLocks noGrp="1"/>
          </p:cNvSpPr>
          <p:nvPr>
            <p:ph type="dt" sz="half" idx="10"/>
          </p:nvPr>
        </p:nvSpPr>
        <p:spPr bwMode="auto"/>
        <p:txBody>
          <a:bodyPr/>
          <a:lstStyle/>
          <a:p>
            <a:pPr>
              <a:defRPr/>
            </a:pPr>
            <a:r>
              <a:rPr lang="de-DE"/>
              <a:t>24.03.23</a:t>
            </a:r>
            <a:endParaRPr/>
          </a:p>
        </p:txBody>
      </p:sp>
      <p:sp>
        <p:nvSpPr>
          <p:cNvPr id="6" name="Slide Number Placeholder 5"/>
          <p:cNvSpPr>
            <a:spLocks noGrp="1"/>
          </p:cNvSpPr>
          <p:nvPr>
            <p:ph type="sldNum" sz="quarter" idx="12"/>
          </p:nvPr>
        </p:nvSpPr>
        <p:spPr bwMode="auto"/>
        <p:txBody>
          <a:bodyPr/>
          <a:lstStyle/>
          <a:p>
            <a:pPr>
              <a:defRPr/>
            </a:pPr>
            <a:fld id="{20C41AFF-2840-3B42-8A8C-4483F13236C2}" type="slidenum">
              <a:rPr/>
              <a:t>‹#›</a:t>
            </a:fld>
            <a:endParaRPr/>
          </a:p>
        </p:txBody>
      </p:sp>
      <p:sp>
        <p:nvSpPr>
          <p:cNvPr id="9" name="Footer Placeholder 8">
            <a:extLst>
              <a:ext uri="{FF2B5EF4-FFF2-40B4-BE49-F238E27FC236}">
                <a16:creationId xmlns:a16="http://schemas.microsoft.com/office/drawing/2014/main" id="{FA1B27C6-5968-8724-8EC9-099681F213E1}"/>
              </a:ext>
            </a:extLst>
          </p:cNvPr>
          <p:cNvSpPr>
            <a:spLocks noGrp="1"/>
          </p:cNvSpPr>
          <p:nvPr>
            <p:ph type="ftr" sz="quarter" idx="13"/>
          </p:nvPr>
        </p:nvSpPr>
        <p:spPr/>
        <p:txBody>
          <a:bodyPr/>
          <a:lstStyle/>
          <a:p>
            <a:r>
              <a:rPr lang="en-GB"/>
              <a:t>EOSC Future @ ISGC , Patrick Fuhrmann et al.</a:t>
            </a:r>
            <a:endParaRPr lang="en-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Section Header">
    <p:bg>
      <p:bgRef idx="1001">
        <a:schemeClr val="bg1"/>
      </p:bgRef>
    </p:bg>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831850" y="2445189"/>
            <a:ext cx="10515600" cy="2010924"/>
          </a:xfrm>
        </p:spPr>
        <p:txBody>
          <a:bodyPr anchor="b"/>
          <a:lstStyle>
            <a:lvl1pPr algn="l">
              <a:defRPr sz="6000">
                <a:solidFill>
                  <a:schemeClr val="accent3"/>
                </a:solidFill>
              </a:defRPr>
            </a:lvl1pPr>
          </a:lstStyle>
          <a:p>
            <a:pPr>
              <a:defRPr/>
            </a:pPr>
            <a:r>
              <a:rPr lang="en-GB"/>
              <a:t>Click to add section title</a:t>
            </a:r>
            <a:endParaRPr/>
          </a:p>
        </p:txBody>
      </p:sp>
      <p:sp>
        <p:nvSpPr>
          <p:cNvPr id="3" name="Text Placeholder 2"/>
          <p:cNvSpPr>
            <a:spLocks noGrp="1"/>
          </p:cNvSpPr>
          <p:nvPr>
            <p:ph type="body" idx="1" hasCustomPrompt="1"/>
          </p:nvPr>
        </p:nvSpPr>
        <p:spPr bwMode="auto">
          <a:xfrm>
            <a:off x="831850" y="4589463"/>
            <a:ext cx="10515600" cy="1500187"/>
          </a:xfrm>
        </p:spPr>
        <p:txBody>
          <a:bodyPr/>
          <a:lstStyle>
            <a:lvl1pPr marL="0" indent="0" algn="l">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Click to add section subtitle</a:t>
            </a:r>
            <a:endParaRPr/>
          </a:p>
        </p:txBody>
      </p:sp>
      <p:sp>
        <p:nvSpPr>
          <p:cNvPr id="4" name="Date Placeholder 3"/>
          <p:cNvSpPr>
            <a:spLocks noGrp="1"/>
          </p:cNvSpPr>
          <p:nvPr>
            <p:ph type="dt" sz="half" idx="10"/>
          </p:nvPr>
        </p:nvSpPr>
        <p:spPr bwMode="auto"/>
        <p:txBody>
          <a:bodyPr/>
          <a:lstStyle>
            <a:lvl1pPr>
              <a:defRPr>
                <a:solidFill>
                  <a:schemeClr val="tx2"/>
                </a:solidFill>
              </a:defRPr>
            </a:lvl1pPr>
          </a:lstStyle>
          <a:p>
            <a:pPr>
              <a:defRPr/>
            </a:pPr>
            <a:r>
              <a:rPr lang="de-DE"/>
              <a:t>24.03.23</a:t>
            </a:r>
            <a:endParaRPr/>
          </a:p>
        </p:txBody>
      </p:sp>
      <p:sp>
        <p:nvSpPr>
          <p:cNvPr id="6" name="Slide Number Placeholder 5"/>
          <p:cNvSpPr>
            <a:spLocks noGrp="1"/>
          </p:cNvSpPr>
          <p:nvPr>
            <p:ph type="sldNum" sz="quarter" idx="12"/>
          </p:nvPr>
        </p:nvSpPr>
        <p:spPr bwMode="auto"/>
        <p:txBody>
          <a:bodyPr/>
          <a:lstStyle>
            <a:lvl1pPr>
              <a:defRPr>
                <a:solidFill>
                  <a:schemeClr val="tx2"/>
                </a:solidFill>
              </a:defRPr>
            </a:lvl1pPr>
          </a:lstStyle>
          <a:p>
            <a:pPr>
              <a:defRPr/>
            </a:pPr>
            <a:fld id="{20C41AFF-2840-3B42-8A8C-4483F13236C2}" type="slidenum">
              <a:rPr/>
              <a:t>‹#›</a:t>
            </a:fld>
            <a:endParaRPr/>
          </a:p>
        </p:txBody>
      </p:sp>
      <p:sp>
        <p:nvSpPr>
          <p:cNvPr id="21" name="TextBox 20"/>
          <p:cNvSpPr txBox="1"/>
          <p:nvPr userDrawn="1"/>
        </p:nvSpPr>
        <p:spPr bwMode="auto">
          <a:xfrm>
            <a:off x="3271234" y="3296992"/>
            <a:ext cx="184731" cy="369332"/>
          </a:xfrm>
          <a:prstGeom prst="rect">
            <a:avLst/>
          </a:prstGeom>
          <a:noFill/>
        </p:spPr>
        <p:txBody>
          <a:bodyPr wrap="none" rtlCol="0">
            <a:spAutoFit/>
          </a:bodyPr>
          <a:lstStyle/>
          <a:p>
            <a:pPr>
              <a:defRPr/>
            </a:pPr>
            <a:endParaRPr lang="en-GB"/>
          </a:p>
        </p:txBody>
      </p:sp>
      <p:pic>
        <p:nvPicPr>
          <p:cNvPr id="24" name="Picture 23"/>
          <p:cNvPicPr>
            <a:picLocks noChangeAspect="1"/>
          </p:cNvPicPr>
          <p:nvPr userDrawn="1"/>
        </p:nvPicPr>
        <p:blipFill>
          <a:blip r:embed="rId2"/>
          <a:srcRect l="36942" t="-37981" r="-36942" b="37981"/>
          <a:stretch/>
        </p:blipFill>
        <p:spPr bwMode="auto">
          <a:xfrm rot="5400000">
            <a:off x="-474518" y="474519"/>
            <a:ext cx="6089650" cy="5140615"/>
          </a:xfrm>
          <a:prstGeom prst="rtTriangle">
            <a:avLst/>
          </a:prstGeom>
        </p:spPr>
      </p:pic>
      <p:pic>
        <p:nvPicPr>
          <p:cNvPr id="26" name="Graphic 25"/>
          <p:cNvPicPr>
            <a:picLocks noChangeAspect="1"/>
          </p:cNvPicPr>
          <p:nvPr userDrawn="1"/>
        </p:nvPicPr>
        <p:blipFill>
          <a:blip r:embed="rId3"/>
          <a:stretch/>
        </p:blipFill>
        <p:spPr bwMode="auto">
          <a:xfrm>
            <a:off x="8554720" y="222689"/>
            <a:ext cx="2667000" cy="143721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a:p>
        </p:txBody>
      </p:sp>
      <p:sp>
        <p:nvSpPr>
          <p:cNvPr id="3" name="Content Placeholder 2"/>
          <p:cNvSpPr>
            <a:spLocks noGrp="1"/>
          </p:cNvSpPr>
          <p:nvPr>
            <p:ph sz="half" idx="1"/>
          </p:nvPr>
        </p:nvSpPr>
        <p:spPr bwMode="auto">
          <a:xfrm>
            <a:off x="838200" y="1240812"/>
            <a:ext cx="5181600" cy="4936151"/>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Content Placeholder 3"/>
          <p:cNvSpPr>
            <a:spLocks noGrp="1"/>
          </p:cNvSpPr>
          <p:nvPr>
            <p:ph sz="half" idx="2"/>
          </p:nvPr>
        </p:nvSpPr>
        <p:spPr bwMode="auto">
          <a:xfrm>
            <a:off x="6172200" y="1240812"/>
            <a:ext cx="5857240" cy="4936151"/>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5" name="Date Placeholder 4"/>
          <p:cNvSpPr>
            <a:spLocks noGrp="1"/>
          </p:cNvSpPr>
          <p:nvPr>
            <p:ph type="dt" sz="half" idx="10"/>
          </p:nvPr>
        </p:nvSpPr>
        <p:spPr bwMode="auto"/>
        <p:txBody>
          <a:bodyPr/>
          <a:lstStyle/>
          <a:p>
            <a:pPr>
              <a:defRPr/>
            </a:pPr>
            <a:r>
              <a:rPr lang="de-DE"/>
              <a:t>24.03.23</a:t>
            </a:r>
            <a:endParaRPr/>
          </a:p>
        </p:txBody>
      </p:sp>
      <p:sp>
        <p:nvSpPr>
          <p:cNvPr id="7" name="Slide Number Placeholder 6"/>
          <p:cNvSpPr>
            <a:spLocks noGrp="1"/>
          </p:cNvSpPr>
          <p:nvPr>
            <p:ph type="sldNum" sz="quarter" idx="12"/>
          </p:nvPr>
        </p:nvSpPr>
        <p:spPr bwMode="auto">
          <a:xfrm>
            <a:off x="5855804" y="6370569"/>
            <a:ext cx="480391" cy="365125"/>
          </a:xfrm>
        </p:spPr>
        <p:txBody>
          <a:bodyPr/>
          <a:lstStyle/>
          <a:p>
            <a:pPr>
              <a:defRPr/>
            </a:pPr>
            <a:fld id="{20C41AFF-2840-3B42-8A8C-4483F13236C2}"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136525"/>
            <a:ext cx="10515600" cy="1149351"/>
          </a:xfrm>
        </p:spPr>
        <p:txBody>
          <a:bodyPr/>
          <a:lstStyle/>
          <a:p>
            <a:pPr>
              <a:defRPr/>
            </a:pPr>
            <a:r>
              <a:rPr lang="en-GB"/>
              <a:t>Click to edit Master title style</a:t>
            </a:r>
            <a:endParaRPr/>
          </a:p>
        </p:txBody>
      </p:sp>
      <p:sp>
        <p:nvSpPr>
          <p:cNvPr id="3" name="Text Placeholder 2"/>
          <p:cNvSpPr>
            <a:spLocks noGrp="1"/>
          </p:cNvSpPr>
          <p:nvPr>
            <p:ph type="body" idx="1"/>
          </p:nvPr>
        </p:nvSpPr>
        <p:spPr bwMode="auto">
          <a:xfrm>
            <a:off x="839788" y="1285877"/>
            <a:ext cx="5157787" cy="888364"/>
          </a:xfrm>
        </p:spPr>
        <p:txBody>
          <a:bodyPr anchor="ct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4" name="Content Placeholder 3"/>
          <p:cNvSpPr>
            <a:spLocks noGrp="1"/>
          </p:cNvSpPr>
          <p:nvPr>
            <p:ph sz="half" idx="2"/>
          </p:nvPr>
        </p:nvSpPr>
        <p:spPr bwMode="auto">
          <a:xfrm>
            <a:off x="839788" y="2174241"/>
            <a:ext cx="5157787" cy="4015422"/>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5" name="Text Placeholder 4"/>
          <p:cNvSpPr>
            <a:spLocks noGrp="1"/>
          </p:cNvSpPr>
          <p:nvPr>
            <p:ph type="body" sz="quarter" idx="3"/>
          </p:nvPr>
        </p:nvSpPr>
        <p:spPr bwMode="auto">
          <a:xfrm>
            <a:off x="6172200" y="1285876"/>
            <a:ext cx="5183188" cy="888365"/>
          </a:xfrm>
        </p:spPr>
        <p:txBody>
          <a:bodyPr anchor="ctr"/>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6" name="Content Placeholder 5"/>
          <p:cNvSpPr>
            <a:spLocks noGrp="1"/>
          </p:cNvSpPr>
          <p:nvPr>
            <p:ph sz="quarter" idx="4"/>
          </p:nvPr>
        </p:nvSpPr>
        <p:spPr bwMode="auto">
          <a:xfrm>
            <a:off x="6172200" y="2174241"/>
            <a:ext cx="5183188" cy="4015422"/>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7" name="Date Placeholder 6"/>
          <p:cNvSpPr>
            <a:spLocks noGrp="1"/>
          </p:cNvSpPr>
          <p:nvPr>
            <p:ph type="dt" sz="half" idx="10"/>
          </p:nvPr>
        </p:nvSpPr>
        <p:spPr bwMode="auto"/>
        <p:txBody>
          <a:bodyPr/>
          <a:lstStyle/>
          <a:p>
            <a:pPr>
              <a:defRPr/>
            </a:pPr>
            <a:r>
              <a:rPr lang="de-DE"/>
              <a:t>24.03.23</a:t>
            </a:r>
            <a:endParaRPr/>
          </a:p>
        </p:txBody>
      </p:sp>
      <p:sp>
        <p:nvSpPr>
          <p:cNvPr id="9" name="Slide Number Placeholder 8"/>
          <p:cNvSpPr>
            <a:spLocks noGrp="1"/>
          </p:cNvSpPr>
          <p:nvPr>
            <p:ph type="sldNum" sz="quarter" idx="12"/>
          </p:nvPr>
        </p:nvSpPr>
        <p:spPr bwMode="auto"/>
        <p:txBody>
          <a:bodyPr/>
          <a:lstStyle/>
          <a:p>
            <a:pPr>
              <a:defRPr/>
            </a:pPr>
            <a:fld id="{20C41AFF-2840-3B42-8A8C-4483F13236C2}"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a:p>
        </p:txBody>
      </p:sp>
      <p:sp>
        <p:nvSpPr>
          <p:cNvPr id="3" name="Date Placeholder 2"/>
          <p:cNvSpPr>
            <a:spLocks noGrp="1"/>
          </p:cNvSpPr>
          <p:nvPr>
            <p:ph type="dt" sz="half" idx="10"/>
          </p:nvPr>
        </p:nvSpPr>
        <p:spPr bwMode="auto"/>
        <p:txBody>
          <a:bodyPr/>
          <a:lstStyle/>
          <a:p>
            <a:pPr>
              <a:defRPr/>
            </a:pPr>
            <a:r>
              <a:rPr lang="de-DE"/>
              <a:t>24.03.23</a:t>
            </a:r>
            <a:endParaRPr/>
          </a:p>
        </p:txBody>
      </p:sp>
      <p:sp>
        <p:nvSpPr>
          <p:cNvPr id="5" name="Slide Number Placeholder 4"/>
          <p:cNvSpPr>
            <a:spLocks noGrp="1"/>
          </p:cNvSpPr>
          <p:nvPr>
            <p:ph type="sldNum" sz="quarter" idx="12"/>
          </p:nvPr>
        </p:nvSpPr>
        <p:spPr bwMode="auto"/>
        <p:txBody>
          <a:bodyPr/>
          <a:lstStyle/>
          <a:p>
            <a:pPr>
              <a:defRPr/>
            </a:pPr>
            <a:fld id="{20C41AFF-2840-3B42-8A8C-4483F13236C2}" type="slidenum">
              <a:r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r>
              <a:rPr lang="de-DE"/>
              <a:t>24.03.23</a:t>
            </a:r>
            <a:endParaRPr/>
          </a:p>
        </p:txBody>
      </p:sp>
      <p:sp>
        <p:nvSpPr>
          <p:cNvPr id="4" name="Slide Number Placeholder 3"/>
          <p:cNvSpPr>
            <a:spLocks noGrp="1"/>
          </p:cNvSpPr>
          <p:nvPr>
            <p:ph type="sldNum" sz="quarter" idx="12"/>
          </p:nvPr>
        </p:nvSpPr>
        <p:spPr bwMode="auto"/>
        <p:txBody>
          <a:bodyPr/>
          <a:lstStyle/>
          <a:p>
            <a:pPr>
              <a:defRPr/>
            </a:pPr>
            <a:fld id="{20C41AFF-2840-3B42-8A8C-4483F13236C2}" type="slidenum">
              <a:r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136525"/>
            <a:ext cx="3932237" cy="1336675"/>
          </a:xfrm>
        </p:spPr>
        <p:txBody>
          <a:bodyPr anchor="ctr"/>
          <a:lstStyle>
            <a:lvl1pPr>
              <a:defRPr sz="3200"/>
            </a:lvl1pPr>
          </a:lstStyle>
          <a:p>
            <a:pPr>
              <a:defRPr/>
            </a:pPr>
            <a:r>
              <a:rPr lang="en-GB"/>
              <a:t>Click to edit Master title style</a:t>
            </a:r>
            <a:endParaRPr/>
          </a:p>
        </p:txBody>
      </p:sp>
      <p:sp>
        <p:nvSpPr>
          <p:cNvPr id="3" name="Content Placeholder 2"/>
          <p:cNvSpPr>
            <a:spLocks noGrp="1"/>
          </p:cNvSpPr>
          <p:nvPr>
            <p:ph idx="1"/>
          </p:nvPr>
        </p:nvSpPr>
        <p:spPr bwMode="auto">
          <a:xfrm>
            <a:off x="5183188" y="136525"/>
            <a:ext cx="6856412" cy="60813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a:p>
        </p:txBody>
      </p:sp>
      <p:sp>
        <p:nvSpPr>
          <p:cNvPr id="4" name="Text Placeholder 3"/>
          <p:cNvSpPr>
            <a:spLocks noGrp="1"/>
          </p:cNvSpPr>
          <p:nvPr>
            <p:ph type="body" sz="half" idx="2"/>
          </p:nvPr>
        </p:nvSpPr>
        <p:spPr bwMode="auto">
          <a:xfrm>
            <a:off x="839788" y="1473200"/>
            <a:ext cx="3932237" cy="47447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r>
              <a:rPr lang="de-DE"/>
              <a:t>24.03.23</a:t>
            </a:r>
            <a:endParaRPr/>
          </a:p>
        </p:txBody>
      </p:sp>
      <p:sp>
        <p:nvSpPr>
          <p:cNvPr id="7" name="Slide Number Placeholder 6"/>
          <p:cNvSpPr>
            <a:spLocks noGrp="1"/>
          </p:cNvSpPr>
          <p:nvPr>
            <p:ph type="sldNum" sz="quarter" idx="12"/>
          </p:nvPr>
        </p:nvSpPr>
        <p:spPr bwMode="auto"/>
        <p:txBody>
          <a:bodyPr/>
          <a:lstStyle/>
          <a:p>
            <a:pPr>
              <a:defRPr/>
            </a:pPr>
            <a:fld id="{20C41AFF-2840-3B42-8A8C-4483F13236C2}" type="slidenum">
              <a:r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136525"/>
            <a:ext cx="3932237" cy="1433513"/>
          </a:xfrm>
        </p:spPr>
        <p:txBody>
          <a:bodyPr anchor="ctr"/>
          <a:lstStyle>
            <a:lvl1pPr>
              <a:defRPr sz="3200"/>
            </a:lvl1pPr>
          </a:lstStyle>
          <a:p>
            <a:pPr>
              <a:defRPr/>
            </a:pPr>
            <a:r>
              <a:rPr lang="en-GB"/>
              <a:t>Click to edit Master title style</a:t>
            </a:r>
            <a:endParaRPr/>
          </a:p>
        </p:txBody>
      </p:sp>
      <p:sp>
        <p:nvSpPr>
          <p:cNvPr id="3" name="Picture Placeholder 2"/>
          <p:cNvSpPr>
            <a:spLocks noGrp="1"/>
          </p:cNvSpPr>
          <p:nvPr>
            <p:ph type="pic" idx="1"/>
          </p:nvPr>
        </p:nvSpPr>
        <p:spPr bwMode="auto">
          <a:xfrm>
            <a:off x="5183188" y="136525"/>
            <a:ext cx="6846252" cy="60407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GB"/>
              <a:t>Click icon to add picture</a:t>
            </a:r>
            <a:endParaRPr/>
          </a:p>
        </p:txBody>
      </p:sp>
      <p:sp>
        <p:nvSpPr>
          <p:cNvPr id="4" name="Text Placeholder 3"/>
          <p:cNvSpPr>
            <a:spLocks noGrp="1"/>
          </p:cNvSpPr>
          <p:nvPr>
            <p:ph type="body" sz="half" idx="2"/>
          </p:nvPr>
        </p:nvSpPr>
        <p:spPr bwMode="auto">
          <a:xfrm>
            <a:off x="839788" y="1570038"/>
            <a:ext cx="3932237" cy="46072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r>
              <a:rPr lang="de-DE"/>
              <a:t>24.03.23</a:t>
            </a:r>
            <a:endParaRPr/>
          </a:p>
        </p:txBody>
      </p:sp>
      <p:sp>
        <p:nvSpPr>
          <p:cNvPr id="7" name="Slide Number Placeholder 6"/>
          <p:cNvSpPr>
            <a:spLocks noGrp="1"/>
          </p:cNvSpPr>
          <p:nvPr>
            <p:ph type="sldNum" sz="quarter" idx="12"/>
          </p:nvPr>
        </p:nvSpPr>
        <p:spPr bwMode="auto"/>
        <p:txBody>
          <a:bodyPr/>
          <a:lstStyle/>
          <a:p>
            <a:pPr>
              <a:defRPr/>
            </a:pPr>
            <a:fld id="{20C41AFF-2840-3B42-8A8C-4483F13236C2}"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pic>
        <p:nvPicPr>
          <p:cNvPr id="18" name="Picture 17"/>
          <p:cNvPicPr>
            <a:picLocks noChangeAspect="1"/>
          </p:cNvPicPr>
          <p:nvPr userDrawn="1"/>
        </p:nvPicPr>
        <p:blipFill>
          <a:blip r:embed="rId17">
            <a:alphaModFix amt="85000"/>
          </a:blip>
          <a:srcRect l="43019" t="-27059" r="-43019" b="27058"/>
          <a:stretch/>
        </p:blipFill>
        <p:spPr bwMode="auto">
          <a:xfrm rot="5400000">
            <a:off x="-298605" y="278603"/>
            <a:ext cx="1635443" cy="1038232"/>
          </a:xfrm>
          <a:prstGeom prst="rtTriangle">
            <a:avLst/>
          </a:prstGeom>
        </p:spPr>
      </p:pic>
      <p:sp>
        <p:nvSpPr>
          <p:cNvPr id="2" name="Title Placeholder 1"/>
          <p:cNvSpPr>
            <a:spLocks noGrp="1"/>
          </p:cNvSpPr>
          <p:nvPr>
            <p:ph type="title"/>
          </p:nvPr>
        </p:nvSpPr>
        <p:spPr bwMode="auto">
          <a:xfrm>
            <a:off x="838200" y="156481"/>
            <a:ext cx="11191240" cy="1084331"/>
          </a:xfrm>
          <a:prstGeom prst="rect">
            <a:avLst/>
          </a:prstGeom>
        </p:spPr>
        <p:txBody>
          <a:bodyPr vert="horz" lIns="91440" tIns="45720" rIns="91440" bIns="45720" rtlCol="0" anchor="ctr">
            <a:normAutofit/>
          </a:bodyPr>
          <a:lstStyle/>
          <a:p>
            <a:pPr>
              <a:defRPr/>
            </a:pPr>
            <a:r>
              <a:rPr lang="en-GB"/>
              <a:t>Click to edit Master title style</a:t>
            </a:r>
            <a:endParaRPr/>
          </a:p>
        </p:txBody>
      </p:sp>
      <p:sp>
        <p:nvSpPr>
          <p:cNvPr id="3" name="Text Placeholder 2"/>
          <p:cNvSpPr>
            <a:spLocks noGrp="1"/>
          </p:cNvSpPr>
          <p:nvPr>
            <p:ph type="body" idx="1"/>
          </p:nvPr>
        </p:nvSpPr>
        <p:spPr bwMode="auto">
          <a:xfrm>
            <a:off x="838200" y="1251246"/>
            <a:ext cx="11191240" cy="5004100"/>
          </a:xfrm>
          <a:prstGeom prst="rect">
            <a:avLst/>
          </a:prstGeom>
        </p:spPr>
        <p:txBody>
          <a:bodyPr vert="horz" lIns="91440" tIns="45720" rIns="91440" bIns="45720"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p>
        </p:txBody>
      </p:sp>
      <p:sp>
        <p:nvSpPr>
          <p:cNvPr id="4" name="Date Placeholder 3"/>
          <p:cNvSpPr>
            <a:spLocks noGrp="1"/>
          </p:cNvSpPr>
          <p:nvPr>
            <p:ph type="dt" sz="half" idx="2"/>
          </p:nvPr>
        </p:nvSpPr>
        <p:spPr bwMode="auto">
          <a:xfrm>
            <a:off x="838200" y="6356350"/>
            <a:ext cx="939800" cy="365125"/>
          </a:xfrm>
          <a:prstGeom prst="rect">
            <a:avLst/>
          </a:prstGeom>
        </p:spPr>
        <p:txBody>
          <a:bodyPr vert="horz" lIns="91440" tIns="45720" rIns="91440" bIns="45720" rtlCol="0" anchor="ctr"/>
          <a:lstStyle>
            <a:lvl1pPr algn="l">
              <a:defRPr sz="1200">
                <a:solidFill>
                  <a:schemeClr val="accent2"/>
                </a:solidFill>
              </a:defRPr>
            </a:lvl1pPr>
          </a:lstStyle>
          <a:p>
            <a:pPr>
              <a:defRPr/>
            </a:pPr>
            <a:r>
              <a:rPr lang="de-DE"/>
              <a:t>24.03.23</a:t>
            </a:r>
            <a:endParaRPr/>
          </a:p>
        </p:txBody>
      </p:sp>
      <p:sp>
        <p:nvSpPr>
          <p:cNvPr id="6" name="Slide Number Placeholder 5"/>
          <p:cNvSpPr>
            <a:spLocks noGrp="1"/>
          </p:cNvSpPr>
          <p:nvPr>
            <p:ph type="sldNum" sz="quarter" idx="4"/>
          </p:nvPr>
        </p:nvSpPr>
        <p:spPr bwMode="auto">
          <a:xfrm>
            <a:off x="7847857" y="6356350"/>
            <a:ext cx="480391" cy="365125"/>
          </a:xfrm>
          <a:prstGeom prst="rect">
            <a:avLst/>
          </a:prstGeom>
        </p:spPr>
        <p:txBody>
          <a:bodyPr vert="horz" lIns="91440" tIns="45720" rIns="91440" bIns="45720" rtlCol="0" anchor="ctr"/>
          <a:lstStyle>
            <a:lvl1pPr algn="ctr">
              <a:defRPr sz="1200">
                <a:solidFill>
                  <a:schemeClr val="accent2"/>
                </a:solidFill>
              </a:defRPr>
            </a:lvl1pPr>
          </a:lstStyle>
          <a:p>
            <a:pPr>
              <a:defRPr/>
            </a:pPr>
            <a:fld id="{20C41AFF-2840-3B42-8A8C-4483F13236C2}" type="slidenum">
              <a:rPr/>
              <a:t>‹#›</a:t>
            </a:fld>
            <a:endParaRPr/>
          </a:p>
        </p:txBody>
      </p:sp>
      <p:pic>
        <p:nvPicPr>
          <p:cNvPr id="8" name="Graphic 7"/>
          <p:cNvPicPr>
            <a:picLocks noChangeAspect="1"/>
          </p:cNvPicPr>
          <p:nvPr userDrawn="1"/>
        </p:nvPicPr>
        <p:blipFill>
          <a:blip r:embed="rId18"/>
          <a:stretch/>
        </p:blipFill>
        <p:spPr bwMode="auto">
          <a:xfrm>
            <a:off x="10708354" y="6107162"/>
            <a:ext cx="1328651" cy="715996"/>
          </a:xfrm>
          <a:prstGeom prst="rect">
            <a:avLst/>
          </a:prstGeom>
        </p:spPr>
      </p:pic>
      <p:sp>
        <p:nvSpPr>
          <p:cNvPr id="17" name="Footer Placeholder 16">
            <a:extLst>
              <a:ext uri="{FF2B5EF4-FFF2-40B4-BE49-F238E27FC236}">
                <a16:creationId xmlns:a16="http://schemas.microsoft.com/office/drawing/2014/main" id="{D3C2765E-943C-594A-82A7-2047183C0508}"/>
              </a:ext>
            </a:extLst>
          </p:cNvPr>
          <p:cNvSpPr>
            <a:spLocks noGrp="1"/>
          </p:cNvSpPr>
          <p:nvPr>
            <p:ph type="ftr" sz="quarter" idx="3"/>
          </p:nvPr>
        </p:nvSpPr>
        <p:spPr>
          <a:xfrm>
            <a:off x="3061320" y="6356350"/>
            <a:ext cx="4114800" cy="365125"/>
          </a:xfrm>
          <a:prstGeom prst="rect">
            <a:avLst/>
          </a:prstGeom>
        </p:spPr>
        <p:txBody>
          <a:bodyPr vert="horz" lIns="91440" tIns="45720" rIns="91440" bIns="45720" rtlCol="0" anchor="ctr"/>
          <a:lstStyle>
            <a:lvl1pPr algn="ctr">
              <a:defRPr sz="1200">
                <a:solidFill>
                  <a:schemeClr val="accent2"/>
                </a:solidFill>
              </a:defRPr>
            </a:lvl1pPr>
          </a:lstStyle>
          <a:p>
            <a:r>
              <a:rPr lang="en-GB"/>
              <a:t>EOSC Future @ ISGC , Patrick Fuhrmann et al.</a:t>
            </a:r>
            <a:endParaRPr lang="en-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a:lnSpc>
          <a:spcPct val="90000"/>
        </a:lnSpc>
        <a:spcBef>
          <a:spcPts val="0"/>
        </a:spcBef>
        <a:buNone/>
        <a:defRPr sz="3600" b="1">
          <a:solidFill>
            <a:schemeClr val="tx2"/>
          </a:solidFill>
          <a:latin typeface="Corbel"/>
          <a:ea typeface="+mj-ea"/>
          <a:cs typeface="+mj-cs"/>
        </a:defRPr>
      </a:lvl1pPr>
    </p:titleStyle>
    <p:bodyStyle>
      <a:lvl1pPr marL="228600" indent="-228600" algn="l" defTabSz="914400">
        <a:lnSpc>
          <a:spcPct val="100000"/>
        </a:lnSpc>
        <a:spcBef>
          <a:spcPts val="1000"/>
        </a:spcBef>
        <a:buClr>
          <a:schemeClr val="tx2"/>
        </a:buClr>
        <a:buFont typeface="Arial"/>
        <a:buChar char="•"/>
        <a:defRPr sz="2800">
          <a:solidFill>
            <a:schemeClr val="tx1"/>
          </a:solidFill>
          <a:latin typeface="+mn-lt"/>
          <a:ea typeface="+mn-ea"/>
          <a:cs typeface="+mn-cs"/>
        </a:defRPr>
      </a:lvl1pPr>
      <a:lvl2pPr marL="685800" indent="-228600" algn="l" defTabSz="914400">
        <a:lnSpc>
          <a:spcPct val="100000"/>
        </a:lnSpc>
        <a:spcBef>
          <a:spcPts val="500"/>
        </a:spcBef>
        <a:buClr>
          <a:schemeClr val="accent2"/>
        </a:buClr>
        <a:buSzPct val="75000"/>
        <a:buFont typeface="Courier New"/>
        <a:buChar char="o"/>
        <a:defRPr sz="2400">
          <a:solidFill>
            <a:schemeClr val="tx1"/>
          </a:solidFill>
          <a:latin typeface="+mn-lt"/>
          <a:ea typeface="+mn-ea"/>
          <a:cs typeface="+mn-cs"/>
        </a:defRPr>
      </a:lvl2pPr>
      <a:lvl3pPr marL="1143000" indent="-228600" algn="l" defTabSz="914400">
        <a:lnSpc>
          <a:spcPct val="100000"/>
        </a:lnSpc>
        <a:spcBef>
          <a:spcPts val="500"/>
        </a:spcBef>
        <a:buClr>
          <a:schemeClr val="accent3"/>
        </a:buClr>
        <a:buFont typeface="Wingdings"/>
        <a:buChar char="§"/>
        <a:defRPr sz="2000">
          <a:solidFill>
            <a:schemeClr val="tx1"/>
          </a:solidFill>
          <a:latin typeface="+mn-lt"/>
          <a:ea typeface="+mn-ea"/>
          <a:cs typeface="+mn-cs"/>
        </a:defRPr>
      </a:lvl3pPr>
      <a:lvl4pPr marL="1600200" indent="-228600" algn="l" defTabSz="914400">
        <a:lnSpc>
          <a:spcPct val="100000"/>
        </a:lnSpc>
        <a:spcBef>
          <a:spcPts val="500"/>
        </a:spcBef>
        <a:buClr>
          <a:schemeClr val="tx2"/>
        </a:buClr>
        <a:buSzPct val="90000"/>
        <a:buFont typeface="Arial"/>
        <a:buChar char="•"/>
        <a:defRPr sz="1800">
          <a:solidFill>
            <a:schemeClr val="tx1"/>
          </a:solidFill>
          <a:latin typeface="+mn-lt"/>
          <a:ea typeface="+mn-ea"/>
          <a:cs typeface="+mn-cs"/>
        </a:defRPr>
      </a:lvl4pPr>
      <a:lvl5pPr marL="1828800" indent="0" algn="l" defTabSz="914400">
        <a:lnSpc>
          <a:spcPct val="100000"/>
        </a:lnSpc>
        <a:spcBef>
          <a:spcPts val="500"/>
        </a:spcBef>
        <a:buClr>
          <a:schemeClr val="accent2"/>
        </a:buClr>
        <a:buSzPct val="50000"/>
        <a:buFont typeface="Courier New"/>
        <a:buNone/>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jpg"/><Relationship Id="rId7" Type="http://schemas.openxmlformats.org/officeDocument/2006/relationships/image" Target="../media/image29.tif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jpe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50187-A6C8-4125-F54B-2B9F1D310DB8}"/>
              </a:ext>
            </a:extLst>
          </p:cNvPr>
          <p:cNvSpPr>
            <a:spLocks noGrp="1"/>
          </p:cNvSpPr>
          <p:nvPr>
            <p:ph type="ctrTitle"/>
          </p:nvPr>
        </p:nvSpPr>
        <p:spPr/>
        <p:txBody>
          <a:bodyPr>
            <a:normAutofit fontScale="90000"/>
          </a:bodyPr>
          <a:lstStyle/>
          <a:p>
            <a:r>
              <a:rPr lang="en-DE" dirty="0"/>
              <a:t>Building a PaN analysis platform using EOSC</a:t>
            </a:r>
          </a:p>
        </p:txBody>
      </p:sp>
      <p:sp>
        <p:nvSpPr>
          <p:cNvPr id="3" name="Subtitle 2">
            <a:extLst>
              <a:ext uri="{FF2B5EF4-FFF2-40B4-BE49-F238E27FC236}">
                <a16:creationId xmlns:a16="http://schemas.microsoft.com/office/drawing/2014/main" id="{F2E37B20-14F9-42B2-0417-CFC405E33EA6}"/>
              </a:ext>
            </a:extLst>
          </p:cNvPr>
          <p:cNvSpPr>
            <a:spLocks noGrp="1"/>
          </p:cNvSpPr>
          <p:nvPr>
            <p:ph type="subTitle" idx="1"/>
          </p:nvPr>
        </p:nvSpPr>
        <p:spPr/>
        <p:txBody>
          <a:bodyPr/>
          <a:lstStyle/>
          <a:p>
            <a:r>
              <a:rPr lang="en-DE" dirty="0"/>
              <a:t>The PaN Cluster in EOSC Future</a:t>
            </a:r>
          </a:p>
        </p:txBody>
      </p:sp>
      <p:sp>
        <p:nvSpPr>
          <p:cNvPr id="4" name="Text Placeholder 3">
            <a:extLst>
              <a:ext uri="{FF2B5EF4-FFF2-40B4-BE49-F238E27FC236}">
                <a16:creationId xmlns:a16="http://schemas.microsoft.com/office/drawing/2014/main" id="{6893F12A-70F3-E689-3435-D4BC6A767002}"/>
              </a:ext>
            </a:extLst>
          </p:cNvPr>
          <p:cNvSpPr>
            <a:spLocks noGrp="1"/>
          </p:cNvSpPr>
          <p:nvPr>
            <p:ph type="body" sz="quarter" idx="10"/>
          </p:nvPr>
        </p:nvSpPr>
        <p:spPr>
          <a:xfrm>
            <a:off x="479376" y="4244835"/>
            <a:ext cx="11467731" cy="1363607"/>
          </a:xfrm>
        </p:spPr>
        <p:txBody>
          <a:bodyPr>
            <a:normAutofit/>
          </a:bodyPr>
          <a:lstStyle/>
          <a:p>
            <a:pPr algn="l"/>
            <a:r>
              <a:rPr lang="en-DE" dirty="0"/>
              <a:t>Presenter: Patrick Fuhrmann</a:t>
            </a:r>
          </a:p>
          <a:p>
            <a:pPr algn="l"/>
            <a:r>
              <a:rPr lang="en-DE" dirty="0"/>
              <a:t>Work done by: Paul Millar,  </a:t>
            </a:r>
            <a:r>
              <a:rPr lang="en-GB" b="0" i="0" u="none" strike="noStrike" dirty="0">
                <a:effectLst/>
                <a:latin typeface="Roboto" panose="02000000000000000000" pitchFamily="2" charset="0"/>
              </a:rPr>
              <a:t>Gianluca Santoni </a:t>
            </a:r>
            <a:r>
              <a:rPr lang="en-GB" b="0" i="0" dirty="0">
                <a:effectLst/>
                <a:latin typeface="Roboto" panose="02000000000000000000" pitchFamily="2" charset="0"/>
              </a:rPr>
              <a:t>(ESRF</a:t>
            </a:r>
            <a:r>
              <a:rPr lang="en-GB" dirty="0">
                <a:latin typeface="Roboto" panose="02000000000000000000" pitchFamily="2" charset="0"/>
              </a:rPr>
              <a:t>)</a:t>
            </a:r>
            <a:r>
              <a:rPr lang="en-DE" dirty="0">
                <a:latin typeface="Roboto" panose="02000000000000000000" pitchFamily="2" charset="0"/>
              </a:rPr>
              <a:t>, Colleagues from EGI and </a:t>
            </a:r>
            <a:r>
              <a:rPr lang="en-DE" dirty="0"/>
              <a:t>Michael Schuh and Tim Wetzel</a:t>
            </a:r>
          </a:p>
        </p:txBody>
      </p:sp>
      <p:sp>
        <p:nvSpPr>
          <p:cNvPr id="5" name="Text Placeholder 4">
            <a:extLst>
              <a:ext uri="{FF2B5EF4-FFF2-40B4-BE49-F238E27FC236}">
                <a16:creationId xmlns:a16="http://schemas.microsoft.com/office/drawing/2014/main" id="{053378A4-4520-47D0-5DAB-930980E6B5B8}"/>
              </a:ext>
            </a:extLst>
          </p:cNvPr>
          <p:cNvSpPr>
            <a:spLocks noGrp="1"/>
          </p:cNvSpPr>
          <p:nvPr>
            <p:ph type="body" sz="quarter" idx="11"/>
          </p:nvPr>
        </p:nvSpPr>
        <p:spPr/>
        <p:txBody>
          <a:bodyPr/>
          <a:lstStyle/>
          <a:p>
            <a:r>
              <a:rPr lang="en-DE" dirty="0"/>
              <a:t>ISGC 2023, Taipei, 2023 – 03 - 24</a:t>
            </a:r>
          </a:p>
        </p:txBody>
      </p:sp>
    </p:spTree>
    <p:extLst>
      <p:ext uri="{BB962C8B-B14F-4D97-AF65-F5344CB8AC3E}">
        <p14:creationId xmlns:p14="http://schemas.microsoft.com/office/powerpoint/2010/main" val="343598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FD72-BC3F-DBB2-35D5-BCED34E77A81}"/>
              </a:ext>
            </a:extLst>
          </p:cNvPr>
          <p:cNvSpPr>
            <a:spLocks noGrp="1"/>
          </p:cNvSpPr>
          <p:nvPr>
            <p:ph type="title"/>
          </p:nvPr>
        </p:nvSpPr>
        <p:spPr/>
        <p:txBody>
          <a:bodyPr/>
          <a:lstStyle/>
          <a:p>
            <a:r>
              <a:rPr lang="en-DE" dirty="0"/>
              <a:t>EOSC-Future Science Projects</a:t>
            </a:r>
          </a:p>
        </p:txBody>
      </p:sp>
      <p:sp>
        <p:nvSpPr>
          <p:cNvPr id="3" name="Content Placeholder 2">
            <a:extLst>
              <a:ext uri="{FF2B5EF4-FFF2-40B4-BE49-F238E27FC236}">
                <a16:creationId xmlns:a16="http://schemas.microsoft.com/office/drawing/2014/main" id="{FEF9809D-3BD5-2F5A-39EF-EB1B83FE38CE}"/>
              </a:ext>
            </a:extLst>
          </p:cNvPr>
          <p:cNvSpPr>
            <a:spLocks noGrp="1"/>
          </p:cNvSpPr>
          <p:nvPr>
            <p:ph idx="1"/>
          </p:nvPr>
        </p:nvSpPr>
        <p:spPr/>
        <p:txBody>
          <a:bodyPr/>
          <a:lstStyle/>
          <a:p>
            <a:pPr marL="0" indent="0">
              <a:buNone/>
            </a:pPr>
            <a:r>
              <a:rPr lang="en-GB" dirty="0">
                <a:solidFill>
                  <a:srgbClr val="000000"/>
                </a:solidFill>
                <a:effectLst/>
                <a:latin typeface="+mj-lt"/>
              </a:rPr>
              <a:t>Prepared ahead of project start :</a:t>
            </a:r>
          </a:p>
          <a:p>
            <a:r>
              <a:rPr lang="en-GB" dirty="0">
                <a:solidFill>
                  <a:schemeClr val="accent3"/>
                </a:solidFill>
                <a:effectLst/>
                <a:latin typeface="+mj-lt"/>
              </a:rPr>
              <a:t>ESCAPE</a:t>
            </a:r>
            <a:r>
              <a:rPr lang="en-GB" dirty="0">
                <a:solidFill>
                  <a:srgbClr val="000000"/>
                </a:solidFill>
                <a:effectLst/>
                <a:latin typeface="+mj-lt"/>
              </a:rPr>
              <a:t>: </a:t>
            </a:r>
          </a:p>
          <a:p>
            <a:pPr lvl="1"/>
            <a:r>
              <a:rPr lang="en-GB" dirty="0">
                <a:solidFill>
                  <a:srgbClr val="000000"/>
                </a:solidFill>
                <a:effectLst/>
                <a:latin typeface="+mj-lt"/>
              </a:rPr>
              <a:t>Dark Matter Science Project </a:t>
            </a:r>
            <a:endParaRPr lang="en-GB" dirty="0">
              <a:solidFill>
                <a:srgbClr val="000000"/>
              </a:solidFill>
              <a:latin typeface="+mj-lt"/>
            </a:endParaRPr>
          </a:p>
          <a:p>
            <a:pPr lvl="1"/>
            <a:r>
              <a:rPr lang="en-GB" dirty="0">
                <a:solidFill>
                  <a:srgbClr val="000000"/>
                </a:solidFill>
                <a:effectLst/>
                <a:latin typeface="+mj-lt"/>
              </a:rPr>
              <a:t>Extreme Universe and Gravitational Waves</a:t>
            </a:r>
            <a:br>
              <a:rPr lang="en-GB" dirty="0">
                <a:solidFill>
                  <a:srgbClr val="000000"/>
                </a:solidFill>
                <a:effectLst/>
                <a:latin typeface="+mj-lt"/>
              </a:rPr>
            </a:br>
            <a:endParaRPr lang="en-GB" dirty="0">
              <a:solidFill>
                <a:srgbClr val="000000"/>
              </a:solidFill>
              <a:effectLst/>
              <a:latin typeface="+mj-lt"/>
            </a:endParaRPr>
          </a:p>
          <a:p>
            <a:r>
              <a:rPr lang="en-GB" i="1" dirty="0">
                <a:solidFill>
                  <a:srgbClr val="EE048B"/>
                </a:solidFill>
                <a:effectLst/>
                <a:latin typeface="+mj-lt"/>
              </a:rPr>
              <a:t>PANOSC/</a:t>
            </a:r>
            <a:r>
              <a:rPr lang="en-GB" i="1" dirty="0" err="1">
                <a:solidFill>
                  <a:srgbClr val="EE048B"/>
                </a:solidFill>
                <a:effectLst/>
                <a:latin typeface="+mj-lt"/>
              </a:rPr>
              <a:t>ExPaNDS</a:t>
            </a:r>
            <a:r>
              <a:rPr lang="en-GB" i="1" dirty="0">
                <a:solidFill>
                  <a:srgbClr val="000000"/>
                </a:solidFill>
                <a:effectLst/>
                <a:latin typeface="+mj-lt"/>
              </a:rPr>
              <a:t>:</a:t>
            </a:r>
            <a:endParaRPr lang="en-GB" dirty="0">
              <a:solidFill>
                <a:srgbClr val="000000"/>
              </a:solidFill>
              <a:latin typeface="+mj-lt"/>
            </a:endParaRPr>
          </a:p>
          <a:p>
            <a:pPr lvl="1"/>
            <a:r>
              <a:rPr lang="en-GB" dirty="0">
                <a:solidFill>
                  <a:srgbClr val="000000"/>
                </a:solidFill>
                <a:effectLst/>
                <a:latin typeface="+mj-lt"/>
              </a:rPr>
              <a:t>Tracing Bio-Structures </a:t>
            </a:r>
            <a:endParaRPr lang="en-GB" dirty="0">
              <a:solidFill>
                <a:srgbClr val="000000"/>
              </a:solidFill>
              <a:latin typeface="+mj-lt"/>
            </a:endParaRPr>
          </a:p>
          <a:p>
            <a:pPr lvl="1"/>
            <a:r>
              <a:rPr lang="en-GB" dirty="0">
                <a:solidFill>
                  <a:srgbClr val="000000"/>
                </a:solidFill>
                <a:effectLst/>
                <a:latin typeface="+mj-lt"/>
              </a:rPr>
              <a:t>Dynamics of biological processes </a:t>
            </a:r>
            <a:endParaRPr lang="en-GB" dirty="0">
              <a:solidFill>
                <a:srgbClr val="000000"/>
              </a:solidFill>
              <a:latin typeface="+mj-lt"/>
            </a:endParaRPr>
          </a:p>
          <a:p>
            <a:r>
              <a:rPr lang="en-GB" i="1" dirty="0">
                <a:solidFill>
                  <a:schemeClr val="accent5"/>
                </a:solidFill>
                <a:effectLst/>
                <a:latin typeface="+mj-lt"/>
              </a:rPr>
              <a:t>…. Others</a:t>
            </a:r>
            <a:endParaRPr lang="en-GB" dirty="0">
              <a:solidFill>
                <a:schemeClr val="accent5"/>
              </a:solidFill>
              <a:effectLst/>
              <a:latin typeface="+mj-lt"/>
            </a:endParaRPr>
          </a:p>
          <a:p>
            <a:endParaRPr lang="en-DE" dirty="0"/>
          </a:p>
        </p:txBody>
      </p:sp>
      <p:sp>
        <p:nvSpPr>
          <p:cNvPr id="4" name="Date Placeholder 3">
            <a:extLst>
              <a:ext uri="{FF2B5EF4-FFF2-40B4-BE49-F238E27FC236}">
                <a16:creationId xmlns:a16="http://schemas.microsoft.com/office/drawing/2014/main" id="{F45B9425-E94B-8B8A-A270-A8BAAED06BF9}"/>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C5970CD9-0426-1389-EB16-83FDAF5CE535}"/>
              </a:ext>
            </a:extLst>
          </p:cNvPr>
          <p:cNvSpPr>
            <a:spLocks noGrp="1"/>
          </p:cNvSpPr>
          <p:nvPr>
            <p:ph type="sldNum" sz="quarter" idx="12"/>
          </p:nvPr>
        </p:nvSpPr>
        <p:spPr/>
        <p:txBody>
          <a:bodyPr/>
          <a:lstStyle/>
          <a:p>
            <a:pPr>
              <a:defRPr/>
            </a:pPr>
            <a:fld id="{20C41AFF-2840-3B42-8A8C-4483F13236C2}" type="slidenum">
              <a:rPr lang="en-DE" smtClean="0"/>
              <a:t>10</a:t>
            </a:fld>
            <a:endParaRPr lang="en-DE"/>
          </a:p>
        </p:txBody>
      </p:sp>
      <p:sp>
        <p:nvSpPr>
          <p:cNvPr id="6" name="Footer Placeholder 5">
            <a:extLst>
              <a:ext uri="{FF2B5EF4-FFF2-40B4-BE49-F238E27FC236}">
                <a16:creationId xmlns:a16="http://schemas.microsoft.com/office/drawing/2014/main" id="{BD0B9886-D08C-DE78-DE94-276D3B104173}"/>
              </a:ext>
            </a:extLst>
          </p:cNvPr>
          <p:cNvSpPr>
            <a:spLocks noGrp="1"/>
          </p:cNvSpPr>
          <p:nvPr>
            <p:ph type="ftr" sz="quarter" idx="13"/>
          </p:nvPr>
        </p:nvSpPr>
        <p:spPr/>
        <p:txBody>
          <a:bodyPr/>
          <a:lstStyle/>
          <a:p>
            <a:r>
              <a:rPr lang="en-GB"/>
              <a:t>EOSC Future @ ISGC , Patrick Fuhrmann et al.</a:t>
            </a:r>
            <a:endParaRPr lang="en-DE" dirty="0"/>
          </a:p>
        </p:txBody>
      </p:sp>
    </p:spTree>
    <p:extLst>
      <p:ext uri="{BB962C8B-B14F-4D97-AF65-F5344CB8AC3E}">
        <p14:creationId xmlns:p14="http://schemas.microsoft.com/office/powerpoint/2010/main" val="424123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899A3-8C8C-4642-5769-F595843E7F8D}"/>
              </a:ext>
            </a:extLst>
          </p:cNvPr>
          <p:cNvSpPr>
            <a:spLocks noGrp="1"/>
          </p:cNvSpPr>
          <p:nvPr>
            <p:ph type="title"/>
          </p:nvPr>
        </p:nvSpPr>
        <p:spPr>
          <a:xfrm>
            <a:off x="867686" y="770518"/>
            <a:ext cx="10556906" cy="1084331"/>
          </a:xfrm>
        </p:spPr>
        <p:txBody>
          <a:bodyPr/>
          <a:lstStyle/>
          <a:p>
            <a:r>
              <a:rPr lang="en-DE" dirty="0"/>
              <a:t>Diving into a Photon and Neutron Science Project!</a:t>
            </a:r>
          </a:p>
        </p:txBody>
      </p:sp>
      <p:sp>
        <p:nvSpPr>
          <p:cNvPr id="4" name="Date Placeholder 3">
            <a:extLst>
              <a:ext uri="{FF2B5EF4-FFF2-40B4-BE49-F238E27FC236}">
                <a16:creationId xmlns:a16="http://schemas.microsoft.com/office/drawing/2014/main" id="{D15AAEF0-6842-6E59-C8C0-74237A45E28F}"/>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4209000D-6E68-8606-015D-653F742BD096}"/>
              </a:ext>
            </a:extLst>
          </p:cNvPr>
          <p:cNvSpPr>
            <a:spLocks noGrp="1"/>
          </p:cNvSpPr>
          <p:nvPr>
            <p:ph type="sldNum" sz="quarter" idx="12"/>
          </p:nvPr>
        </p:nvSpPr>
        <p:spPr/>
        <p:txBody>
          <a:bodyPr/>
          <a:lstStyle/>
          <a:p>
            <a:pPr>
              <a:defRPr/>
            </a:pPr>
            <a:fld id="{20C41AFF-2840-3B42-8A8C-4483F13236C2}" type="slidenum">
              <a:rPr lang="en-DE" smtClean="0"/>
              <a:t>11</a:t>
            </a:fld>
            <a:endParaRPr lang="en-DE"/>
          </a:p>
        </p:txBody>
      </p:sp>
      <p:sp>
        <p:nvSpPr>
          <p:cNvPr id="6" name="Footer Placeholder 5">
            <a:extLst>
              <a:ext uri="{FF2B5EF4-FFF2-40B4-BE49-F238E27FC236}">
                <a16:creationId xmlns:a16="http://schemas.microsoft.com/office/drawing/2014/main" id="{DFB01F0C-128B-AB52-CE3A-F0179C064B15}"/>
              </a:ext>
            </a:extLst>
          </p:cNvPr>
          <p:cNvSpPr>
            <a:spLocks noGrp="1"/>
          </p:cNvSpPr>
          <p:nvPr>
            <p:ph type="ftr" sz="quarter" idx="13"/>
          </p:nvPr>
        </p:nvSpPr>
        <p:spPr/>
        <p:txBody>
          <a:bodyPr/>
          <a:lstStyle/>
          <a:p>
            <a:r>
              <a:rPr lang="en-GB"/>
              <a:t>EOSC Future @ ISGC , Patrick Fuhrmann et al.</a:t>
            </a:r>
            <a:endParaRPr lang="en-DE" dirty="0"/>
          </a:p>
        </p:txBody>
      </p:sp>
      <p:pic>
        <p:nvPicPr>
          <p:cNvPr id="3078" name="Picture 6" descr="Loyola College Prep - Loyola College Prep presents: Snoopy's Science  Discovery! This summer camp is open to all students entering sixth through  ninth grade for the 2018-19 school year and will be">
            <a:extLst>
              <a:ext uri="{FF2B5EF4-FFF2-40B4-BE49-F238E27FC236}">
                <a16:creationId xmlns:a16="http://schemas.microsoft.com/office/drawing/2014/main" id="{0813C4BF-6AAA-45FB-3110-D1BB04FD5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802" y="1988840"/>
            <a:ext cx="5835836" cy="327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13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094B2-BE1C-F188-3E3A-0E9B0C5102CD}"/>
              </a:ext>
            </a:extLst>
          </p:cNvPr>
          <p:cNvSpPr>
            <a:spLocks noGrp="1"/>
          </p:cNvSpPr>
          <p:nvPr>
            <p:ph type="title"/>
          </p:nvPr>
        </p:nvSpPr>
        <p:spPr>
          <a:xfrm>
            <a:off x="849288" y="517989"/>
            <a:ext cx="11191240" cy="1084331"/>
          </a:xfrm>
        </p:spPr>
        <p:txBody>
          <a:bodyPr/>
          <a:lstStyle/>
          <a:p>
            <a:r>
              <a:rPr lang="en-DE" dirty="0"/>
              <a:t>What is the </a:t>
            </a:r>
            <a:r>
              <a:rPr lang="en-DE" dirty="0">
                <a:solidFill>
                  <a:schemeClr val="accent3"/>
                </a:solidFill>
              </a:rPr>
              <a:t>photon and neutron community </a:t>
            </a:r>
            <a:r>
              <a:rPr lang="en-DE" dirty="0"/>
              <a:t>about?</a:t>
            </a:r>
          </a:p>
        </p:txBody>
      </p:sp>
      <p:sp>
        <p:nvSpPr>
          <p:cNvPr id="4" name="Date Placeholder 3">
            <a:extLst>
              <a:ext uri="{FF2B5EF4-FFF2-40B4-BE49-F238E27FC236}">
                <a16:creationId xmlns:a16="http://schemas.microsoft.com/office/drawing/2014/main" id="{F32398B6-E666-BCE7-6C07-F31E97567858}"/>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A52A7C95-5564-E7F4-82B4-86B52E59A3A7}"/>
              </a:ext>
            </a:extLst>
          </p:cNvPr>
          <p:cNvSpPr>
            <a:spLocks noGrp="1"/>
          </p:cNvSpPr>
          <p:nvPr>
            <p:ph type="sldNum" sz="quarter" idx="12"/>
          </p:nvPr>
        </p:nvSpPr>
        <p:spPr/>
        <p:txBody>
          <a:bodyPr/>
          <a:lstStyle/>
          <a:p>
            <a:pPr>
              <a:defRPr/>
            </a:pPr>
            <a:fld id="{20C41AFF-2840-3B42-8A8C-4483F13236C2}" type="slidenum">
              <a:rPr lang="en-DE" smtClean="0"/>
              <a:t>12</a:t>
            </a:fld>
            <a:endParaRPr lang="en-DE"/>
          </a:p>
        </p:txBody>
      </p:sp>
      <p:sp>
        <p:nvSpPr>
          <p:cNvPr id="6" name="Footer Placeholder 5">
            <a:extLst>
              <a:ext uri="{FF2B5EF4-FFF2-40B4-BE49-F238E27FC236}">
                <a16:creationId xmlns:a16="http://schemas.microsoft.com/office/drawing/2014/main" id="{9F22EC73-D309-EBEF-4482-74713A2E8C8C}"/>
              </a:ext>
            </a:extLst>
          </p:cNvPr>
          <p:cNvSpPr>
            <a:spLocks noGrp="1"/>
          </p:cNvSpPr>
          <p:nvPr>
            <p:ph type="ftr" sz="quarter" idx="13"/>
          </p:nvPr>
        </p:nvSpPr>
        <p:spPr/>
        <p:txBody>
          <a:bodyPr/>
          <a:lstStyle/>
          <a:p>
            <a:r>
              <a:rPr lang="en-GB"/>
              <a:t>EOSC Future @ ISGC , Patrick Fuhrmann et al.</a:t>
            </a:r>
            <a:endParaRPr lang="en-DE" dirty="0"/>
          </a:p>
        </p:txBody>
      </p:sp>
      <p:pic>
        <p:nvPicPr>
          <p:cNvPr id="6146" name="Picture 2" descr="realSnoopy · GitHub">
            <a:extLst>
              <a:ext uri="{FF2B5EF4-FFF2-40B4-BE49-F238E27FC236}">
                <a16:creationId xmlns:a16="http://schemas.microsoft.com/office/drawing/2014/main" id="{4BBAC62A-580C-22E4-3E01-4B9555751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864" y="1692295"/>
            <a:ext cx="3696073" cy="36960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hoton Creation and Absorption – EWT">
            <a:extLst>
              <a:ext uri="{FF2B5EF4-FFF2-40B4-BE49-F238E27FC236}">
                <a16:creationId xmlns:a16="http://schemas.microsoft.com/office/drawing/2014/main" id="{48A96A96-BE18-BED9-B57E-488F12684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11" y="2131298"/>
            <a:ext cx="4445000" cy="292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020134-3186-7C4D-4919-31A5D990D37A}"/>
              </a:ext>
            </a:extLst>
          </p:cNvPr>
          <p:cNvSpPr txBox="1"/>
          <p:nvPr/>
        </p:nvSpPr>
        <p:spPr>
          <a:xfrm>
            <a:off x="4762943" y="5486396"/>
            <a:ext cx="2666114" cy="369332"/>
          </a:xfrm>
          <a:prstGeom prst="rect">
            <a:avLst/>
          </a:prstGeom>
          <a:noFill/>
        </p:spPr>
        <p:txBody>
          <a:bodyPr wrap="none" rtlCol="0">
            <a:spAutoFit/>
          </a:bodyPr>
          <a:lstStyle/>
          <a:p>
            <a:r>
              <a:rPr lang="en-DE" dirty="0"/>
              <a:t>Interacts with the Nucleus</a:t>
            </a:r>
          </a:p>
        </p:txBody>
      </p:sp>
      <p:sp>
        <p:nvSpPr>
          <p:cNvPr id="7" name="TextBox 6">
            <a:extLst>
              <a:ext uri="{FF2B5EF4-FFF2-40B4-BE49-F238E27FC236}">
                <a16:creationId xmlns:a16="http://schemas.microsoft.com/office/drawing/2014/main" id="{4CCE08D8-45BE-E3FA-1883-BC5695DF32F8}"/>
              </a:ext>
            </a:extLst>
          </p:cNvPr>
          <p:cNvSpPr txBox="1"/>
          <p:nvPr/>
        </p:nvSpPr>
        <p:spPr>
          <a:xfrm>
            <a:off x="7752184" y="5486396"/>
            <a:ext cx="3776996" cy="369332"/>
          </a:xfrm>
          <a:prstGeom prst="rect">
            <a:avLst/>
          </a:prstGeom>
          <a:noFill/>
        </p:spPr>
        <p:txBody>
          <a:bodyPr wrap="none" rtlCol="0">
            <a:spAutoFit/>
          </a:bodyPr>
          <a:lstStyle/>
          <a:p>
            <a:r>
              <a:rPr lang="en-DE" dirty="0"/>
              <a:t>Interacts with the Electrons in the hull</a:t>
            </a:r>
          </a:p>
        </p:txBody>
      </p:sp>
    </p:spTree>
    <p:extLst>
      <p:ext uri="{BB962C8B-B14F-4D97-AF65-F5344CB8AC3E}">
        <p14:creationId xmlns:p14="http://schemas.microsoft.com/office/powerpoint/2010/main" val="1675692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57CF0-5F99-721E-9741-BDF780B92C55}"/>
              </a:ext>
            </a:extLst>
          </p:cNvPr>
          <p:cNvSpPr>
            <a:spLocks noGrp="1"/>
          </p:cNvSpPr>
          <p:nvPr>
            <p:ph type="title"/>
          </p:nvPr>
        </p:nvSpPr>
        <p:spPr/>
        <p:txBody>
          <a:bodyPr/>
          <a:lstStyle/>
          <a:p>
            <a:r>
              <a:rPr lang="en-DE" dirty="0"/>
              <a:t>This is how our falicities look like!</a:t>
            </a:r>
          </a:p>
        </p:txBody>
      </p:sp>
      <p:sp>
        <p:nvSpPr>
          <p:cNvPr id="4" name="Date Placeholder 3">
            <a:extLst>
              <a:ext uri="{FF2B5EF4-FFF2-40B4-BE49-F238E27FC236}">
                <a16:creationId xmlns:a16="http://schemas.microsoft.com/office/drawing/2014/main" id="{AE4CA7F1-8D6B-6B46-CAD9-0976679E5EC3}"/>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DE5B9FC3-11EA-EB5E-14C7-32E4F674A8A7}"/>
              </a:ext>
            </a:extLst>
          </p:cNvPr>
          <p:cNvSpPr>
            <a:spLocks noGrp="1"/>
          </p:cNvSpPr>
          <p:nvPr>
            <p:ph type="sldNum" sz="quarter" idx="12"/>
          </p:nvPr>
        </p:nvSpPr>
        <p:spPr/>
        <p:txBody>
          <a:bodyPr/>
          <a:lstStyle/>
          <a:p>
            <a:pPr>
              <a:defRPr/>
            </a:pPr>
            <a:fld id="{20C41AFF-2840-3B42-8A8C-4483F13236C2}" type="slidenum">
              <a:rPr lang="en-DE" smtClean="0"/>
              <a:t>13</a:t>
            </a:fld>
            <a:endParaRPr lang="en-DE"/>
          </a:p>
        </p:txBody>
      </p:sp>
      <p:sp>
        <p:nvSpPr>
          <p:cNvPr id="6" name="Footer Placeholder 5">
            <a:extLst>
              <a:ext uri="{FF2B5EF4-FFF2-40B4-BE49-F238E27FC236}">
                <a16:creationId xmlns:a16="http://schemas.microsoft.com/office/drawing/2014/main" id="{0462C2BC-1872-C2EB-6DCF-1862019B5BDD}"/>
              </a:ext>
            </a:extLst>
          </p:cNvPr>
          <p:cNvSpPr>
            <a:spLocks noGrp="1"/>
          </p:cNvSpPr>
          <p:nvPr>
            <p:ph type="ftr" sz="quarter" idx="13"/>
          </p:nvPr>
        </p:nvSpPr>
        <p:spPr/>
        <p:txBody>
          <a:bodyPr/>
          <a:lstStyle/>
          <a:p>
            <a:r>
              <a:rPr lang="en-GB"/>
              <a:t>EOSC Future @ ISGC , Patrick Fuhrmann et al.</a:t>
            </a:r>
            <a:endParaRPr lang="en-DE" dirty="0"/>
          </a:p>
        </p:txBody>
      </p:sp>
      <p:pic>
        <p:nvPicPr>
          <p:cNvPr id="7" name="Picture 6">
            <a:extLst>
              <a:ext uri="{FF2B5EF4-FFF2-40B4-BE49-F238E27FC236}">
                <a16:creationId xmlns:a16="http://schemas.microsoft.com/office/drawing/2014/main" id="{2612B15A-45F7-EC1F-F476-24C810D08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14" y="3824978"/>
            <a:ext cx="3592482" cy="202077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EA5554A-1472-2948-D959-017EC9739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303" y="1350060"/>
            <a:ext cx="4428431" cy="165584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B8B5528-A141-DD83-F40E-3B83B2BC6613}"/>
              </a:ext>
            </a:extLst>
          </p:cNvPr>
          <p:cNvPicPr>
            <a:picLocks noChangeAspect="1"/>
          </p:cNvPicPr>
          <p:nvPr/>
        </p:nvPicPr>
        <p:blipFill>
          <a:blip r:embed="rId4"/>
          <a:stretch>
            <a:fillRect/>
          </a:stretch>
        </p:blipFill>
        <p:spPr>
          <a:xfrm>
            <a:off x="4311983" y="3751204"/>
            <a:ext cx="3417949" cy="227807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AB1431C-AAC0-E20C-EABF-7B8CF816D46B}"/>
              </a:ext>
            </a:extLst>
          </p:cNvPr>
          <p:cNvPicPr>
            <a:picLocks noChangeAspect="1"/>
          </p:cNvPicPr>
          <p:nvPr/>
        </p:nvPicPr>
        <p:blipFill>
          <a:blip r:embed="rId5"/>
          <a:stretch>
            <a:fillRect/>
          </a:stretch>
        </p:blipFill>
        <p:spPr>
          <a:xfrm>
            <a:off x="4218142" y="1689798"/>
            <a:ext cx="3998736" cy="2197108"/>
          </a:xfrm>
          <a:prstGeom prst="rect">
            <a:avLst/>
          </a:prstGeom>
          <a:effectLst>
            <a:glow rad="63500">
              <a:schemeClr val="bg1">
                <a:alpha val="40000"/>
              </a:schemeClr>
            </a:glow>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D7903BB-2250-3686-6FDA-56D1D05FF307}"/>
              </a:ext>
            </a:extLst>
          </p:cNvPr>
          <p:cNvSpPr txBox="1"/>
          <p:nvPr/>
        </p:nvSpPr>
        <p:spPr>
          <a:xfrm>
            <a:off x="846303" y="980728"/>
            <a:ext cx="992579" cy="369332"/>
          </a:xfrm>
          <a:prstGeom prst="rect">
            <a:avLst/>
          </a:prstGeom>
          <a:noFill/>
        </p:spPr>
        <p:txBody>
          <a:bodyPr wrap="none" rtlCol="0">
            <a:spAutoFit/>
          </a:bodyPr>
          <a:lstStyle/>
          <a:p>
            <a:r>
              <a:rPr lang="en-US" sz="1800" dirty="0">
                <a:solidFill>
                  <a:srgbClr val="164094"/>
                </a:solidFill>
              </a:rPr>
              <a:t>Petra III</a:t>
            </a:r>
          </a:p>
        </p:txBody>
      </p:sp>
      <p:sp>
        <p:nvSpPr>
          <p:cNvPr id="12" name="TextBox 11">
            <a:extLst>
              <a:ext uri="{FF2B5EF4-FFF2-40B4-BE49-F238E27FC236}">
                <a16:creationId xmlns:a16="http://schemas.microsoft.com/office/drawing/2014/main" id="{D2CBD608-C8D6-E124-1E15-A87F8931F467}"/>
              </a:ext>
            </a:extLst>
          </p:cNvPr>
          <p:cNvSpPr txBox="1"/>
          <p:nvPr/>
        </p:nvSpPr>
        <p:spPr>
          <a:xfrm>
            <a:off x="407368" y="5857865"/>
            <a:ext cx="1210588" cy="369332"/>
          </a:xfrm>
          <a:prstGeom prst="rect">
            <a:avLst/>
          </a:prstGeom>
          <a:noFill/>
        </p:spPr>
        <p:txBody>
          <a:bodyPr wrap="none" rtlCol="0">
            <a:spAutoFit/>
          </a:bodyPr>
          <a:lstStyle/>
          <a:p>
            <a:r>
              <a:rPr lang="en-US" sz="1800" dirty="0" err="1">
                <a:solidFill>
                  <a:srgbClr val="164094"/>
                </a:solidFill>
              </a:rPr>
              <a:t>SwissFEL</a:t>
            </a:r>
            <a:endParaRPr lang="en-US" sz="1800" dirty="0">
              <a:solidFill>
                <a:srgbClr val="164094"/>
              </a:solidFill>
            </a:endParaRPr>
          </a:p>
        </p:txBody>
      </p:sp>
      <p:sp>
        <p:nvSpPr>
          <p:cNvPr id="13" name="TextBox 12">
            <a:extLst>
              <a:ext uri="{FF2B5EF4-FFF2-40B4-BE49-F238E27FC236}">
                <a16:creationId xmlns:a16="http://schemas.microsoft.com/office/drawing/2014/main" id="{1B1FBCC0-B786-3FF6-F3E4-64F1BFBF97A2}"/>
              </a:ext>
            </a:extLst>
          </p:cNvPr>
          <p:cNvSpPr txBox="1"/>
          <p:nvPr/>
        </p:nvSpPr>
        <p:spPr>
          <a:xfrm>
            <a:off x="4229696" y="6006766"/>
            <a:ext cx="1107996" cy="369332"/>
          </a:xfrm>
          <a:prstGeom prst="rect">
            <a:avLst/>
          </a:prstGeom>
          <a:noFill/>
        </p:spPr>
        <p:txBody>
          <a:bodyPr wrap="none" rtlCol="0">
            <a:spAutoFit/>
          </a:bodyPr>
          <a:lstStyle/>
          <a:p>
            <a:r>
              <a:rPr lang="en-US" sz="1800" dirty="0">
                <a:solidFill>
                  <a:srgbClr val="164094"/>
                </a:solidFill>
              </a:rPr>
              <a:t>Diamond</a:t>
            </a:r>
          </a:p>
        </p:txBody>
      </p:sp>
      <p:sp>
        <p:nvSpPr>
          <p:cNvPr id="14" name="TextBox 13">
            <a:extLst>
              <a:ext uri="{FF2B5EF4-FFF2-40B4-BE49-F238E27FC236}">
                <a16:creationId xmlns:a16="http://schemas.microsoft.com/office/drawing/2014/main" id="{D851F56A-6022-3CE7-2CC1-D718018CDD24}"/>
              </a:ext>
            </a:extLst>
          </p:cNvPr>
          <p:cNvSpPr txBox="1"/>
          <p:nvPr/>
        </p:nvSpPr>
        <p:spPr>
          <a:xfrm>
            <a:off x="5622421" y="1350060"/>
            <a:ext cx="902811" cy="369332"/>
          </a:xfrm>
          <a:prstGeom prst="rect">
            <a:avLst/>
          </a:prstGeom>
          <a:noFill/>
        </p:spPr>
        <p:txBody>
          <a:bodyPr wrap="none" rtlCol="0">
            <a:spAutoFit/>
          </a:bodyPr>
          <a:lstStyle/>
          <a:p>
            <a:r>
              <a:rPr lang="en-US" sz="1800" dirty="0">
                <a:solidFill>
                  <a:srgbClr val="164094"/>
                </a:solidFill>
              </a:rPr>
              <a:t>SOLEIL</a:t>
            </a:r>
          </a:p>
        </p:txBody>
      </p:sp>
      <p:pic>
        <p:nvPicPr>
          <p:cNvPr id="15" name="Picture 14">
            <a:extLst>
              <a:ext uri="{FF2B5EF4-FFF2-40B4-BE49-F238E27FC236}">
                <a16:creationId xmlns:a16="http://schemas.microsoft.com/office/drawing/2014/main" id="{FEBC514E-1D20-EE92-86BF-DDDE9D0AB15E}"/>
              </a:ext>
            </a:extLst>
          </p:cNvPr>
          <p:cNvPicPr>
            <a:picLocks noChangeAspect="1"/>
          </p:cNvPicPr>
          <p:nvPr/>
        </p:nvPicPr>
        <p:blipFill>
          <a:blip r:embed="rId6"/>
          <a:stretch>
            <a:fillRect/>
          </a:stretch>
        </p:blipFill>
        <p:spPr>
          <a:xfrm>
            <a:off x="7528392" y="2583474"/>
            <a:ext cx="3638973" cy="2043807"/>
          </a:xfrm>
          <a:prstGeom prst="rect">
            <a:avLst/>
          </a:prstGeom>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8325F77D-D685-B566-4E10-6C2466DB9640}"/>
              </a:ext>
            </a:extLst>
          </p:cNvPr>
          <p:cNvGrpSpPr/>
          <p:nvPr/>
        </p:nvGrpSpPr>
        <p:grpSpPr>
          <a:xfrm>
            <a:off x="1583572" y="2760442"/>
            <a:ext cx="3601357" cy="1778809"/>
            <a:chOff x="2898050" y="2576457"/>
            <a:chExt cx="3601357" cy="1778809"/>
          </a:xfrm>
          <a:effectLst/>
        </p:grpSpPr>
        <p:pic>
          <p:nvPicPr>
            <p:cNvPr id="17" name="Picture 16">
              <a:extLst>
                <a:ext uri="{FF2B5EF4-FFF2-40B4-BE49-F238E27FC236}">
                  <a16:creationId xmlns:a16="http://schemas.microsoft.com/office/drawing/2014/main" id="{29232BAF-7931-1B3A-35EA-66E9F088CBFE}"/>
                </a:ext>
              </a:extLst>
            </p:cNvPr>
            <p:cNvPicPr>
              <a:picLocks noChangeAspect="1"/>
            </p:cNvPicPr>
            <p:nvPr/>
          </p:nvPicPr>
          <p:blipFill>
            <a:blip r:embed="rId7"/>
            <a:stretch>
              <a:fillRect/>
            </a:stretch>
          </p:blipFill>
          <p:spPr>
            <a:xfrm>
              <a:off x="2913648" y="2576884"/>
              <a:ext cx="3585759" cy="1778382"/>
            </a:xfrm>
            <a:prstGeom prst="rect">
              <a:avLst/>
            </a:prstGeom>
            <a:effectLst>
              <a:glow rad="228600">
                <a:schemeClr val="bg1">
                  <a:alpha val="40000"/>
                </a:schemeClr>
              </a:glow>
            </a:effectLst>
          </p:spPr>
        </p:pic>
        <p:pic>
          <p:nvPicPr>
            <p:cNvPr id="18" name="Picture 17">
              <a:extLst>
                <a:ext uri="{FF2B5EF4-FFF2-40B4-BE49-F238E27FC236}">
                  <a16:creationId xmlns:a16="http://schemas.microsoft.com/office/drawing/2014/main" id="{911B76CD-62DB-10DF-6123-BDDA120CDED3}"/>
                </a:ext>
              </a:extLst>
            </p:cNvPr>
            <p:cNvPicPr>
              <a:picLocks noChangeAspect="1"/>
            </p:cNvPicPr>
            <p:nvPr/>
          </p:nvPicPr>
          <p:blipFill>
            <a:blip r:embed="rId8"/>
            <a:stretch>
              <a:fillRect/>
            </a:stretch>
          </p:blipFill>
          <p:spPr>
            <a:xfrm>
              <a:off x="2898050" y="2576457"/>
              <a:ext cx="1798541" cy="1018916"/>
            </a:xfrm>
            <a:prstGeom prst="rect">
              <a:avLst/>
            </a:prstGeom>
          </p:spPr>
        </p:pic>
        <p:sp>
          <p:nvSpPr>
            <p:cNvPr id="19" name="TextBox 18">
              <a:extLst>
                <a:ext uri="{FF2B5EF4-FFF2-40B4-BE49-F238E27FC236}">
                  <a16:creationId xmlns:a16="http://schemas.microsoft.com/office/drawing/2014/main" id="{36151994-A22B-EBDC-D522-A908780FB672}"/>
                </a:ext>
              </a:extLst>
            </p:cNvPr>
            <p:cNvSpPr txBox="1"/>
            <p:nvPr/>
          </p:nvSpPr>
          <p:spPr>
            <a:xfrm rot="20755612">
              <a:off x="3087286" y="2588538"/>
              <a:ext cx="1040670" cy="461665"/>
            </a:xfrm>
            <a:prstGeom prst="rect">
              <a:avLst/>
            </a:prstGeom>
            <a:noFill/>
          </p:spPr>
          <p:txBody>
            <a:bodyPr wrap="none" rtlCol="0">
              <a:spAutoFit/>
            </a:bodyPr>
            <a:lstStyle/>
            <a:p>
              <a:r>
                <a:rPr lang="en-US" sz="2400" i="1" dirty="0">
                  <a:solidFill>
                    <a:schemeClr val="bg1"/>
                  </a:solidFill>
                </a:rPr>
                <a:t>HZDR</a:t>
              </a:r>
            </a:p>
          </p:txBody>
        </p:sp>
      </p:grpSp>
      <p:pic>
        <p:nvPicPr>
          <p:cNvPr id="20" name="Picture 19">
            <a:extLst>
              <a:ext uri="{FF2B5EF4-FFF2-40B4-BE49-F238E27FC236}">
                <a16:creationId xmlns:a16="http://schemas.microsoft.com/office/drawing/2014/main" id="{A56CAF0E-E700-C0F6-5F1B-69F2D4F17D62}"/>
              </a:ext>
            </a:extLst>
          </p:cNvPr>
          <p:cNvPicPr>
            <a:picLocks noChangeAspect="1"/>
          </p:cNvPicPr>
          <p:nvPr/>
        </p:nvPicPr>
        <p:blipFill>
          <a:blip r:embed="rId9"/>
          <a:stretch>
            <a:fillRect/>
          </a:stretch>
        </p:blipFill>
        <p:spPr>
          <a:xfrm>
            <a:off x="7230570" y="980728"/>
            <a:ext cx="4000527" cy="1678290"/>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2B7824C5-A9BC-EA40-B6A5-E821D405FBDA}"/>
              </a:ext>
            </a:extLst>
          </p:cNvPr>
          <p:cNvSpPr txBox="1"/>
          <p:nvPr/>
        </p:nvSpPr>
        <p:spPr>
          <a:xfrm>
            <a:off x="11187512" y="1101948"/>
            <a:ext cx="902811" cy="369332"/>
          </a:xfrm>
          <a:prstGeom prst="rect">
            <a:avLst/>
          </a:prstGeom>
          <a:noFill/>
        </p:spPr>
        <p:txBody>
          <a:bodyPr wrap="none" rtlCol="0">
            <a:spAutoFit/>
          </a:bodyPr>
          <a:lstStyle/>
          <a:p>
            <a:r>
              <a:rPr lang="en-US" sz="1800" dirty="0">
                <a:solidFill>
                  <a:srgbClr val="164094"/>
                </a:solidFill>
              </a:rPr>
              <a:t>Max IV</a:t>
            </a:r>
          </a:p>
        </p:txBody>
      </p:sp>
      <p:pic>
        <p:nvPicPr>
          <p:cNvPr id="22" name="Picture 21">
            <a:extLst>
              <a:ext uri="{FF2B5EF4-FFF2-40B4-BE49-F238E27FC236}">
                <a16:creationId xmlns:a16="http://schemas.microsoft.com/office/drawing/2014/main" id="{54FBF14B-3833-B61E-B754-2CDBF2B16621}"/>
              </a:ext>
            </a:extLst>
          </p:cNvPr>
          <p:cNvPicPr>
            <a:picLocks noChangeAspect="1"/>
          </p:cNvPicPr>
          <p:nvPr/>
        </p:nvPicPr>
        <p:blipFill>
          <a:blip r:embed="rId10"/>
          <a:stretch>
            <a:fillRect/>
          </a:stretch>
        </p:blipFill>
        <p:spPr>
          <a:xfrm>
            <a:off x="7344478" y="4102677"/>
            <a:ext cx="3553039" cy="1907644"/>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FE901672-02ED-2E50-21DA-79BB9F78D1DA}"/>
              </a:ext>
            </a:extLst>
          </p:cNvPr>
          <p:cNvSpPr txBox="1"/>
          <p:nvPr/>
        </p:nvSpPr>
        <p:spPr>
          <a:xfrm>
            <a:off x="7763765" y="6006766"/>
            <a:ext cx="1467068" cy="369332"/>
          </a:xfrm>
          <a:prstGeom prst="rect">
            <a:avLst/>
          </a:prstGeom>
          <a:noFill/>
          <a:effectLst/>
        </p:spPr>
        <p:txBody>
          <a:bodyPr wrap="none" rtlCol="0">
            <a:spAutoFit/>
          </a:bodyPr>
          <a:lstStyle/>
          <a:p>
            <a:r>
              <a:rPr lang="en-US" sz="1800" dirty="0">
                <a:solidFill>
                  <a:srgbClr val="164094"/>
                </a:solidFill>
              </a:rPr>
              <a:t>Bessy , HZB</a:t>
            </a:r>
          </a:p>
        </p:txBody>
      </p:sp>
      <p:sp>
        <p:nvSpPr>
          <p:cNvPr id="24" name="TextBox 23">
            <a:extLst>
              <a:ext uri="{FF2B5EF4-FFF2-40B4-BE49-F238E27FC236}">
                <a16:creationId xmlns:a16="http://schemas.microsoft.com/office/drawing/2014/main" id="{7F46C607-5BD9-6F62-92D1-5BC7B671EC84}"/>
              </a:ext>
            </a:extLst>
          </p:cNvPr>
          <p:cNvSpPr txBox="1"/>
          <p:nvPr/>
        </p:nvSpPr>
        <p:spPr>
          <a:xfrm>
            <a:off x="11148318" y="2818689"/>
            <a:ext cx="774571" cy="369332"/>
          </a:xfrm>
          <a:prstGeom prst="rect">
            <a:avLst/>
          </a:prstGeom>
          <a:noFill/>
        </p:spPr>
        <p:txBody>
          <a:bodyPr wrap="none" rtlCol="0">
            <a:spAutoFit/>
          </a:bodyPr>
          <a:lstStyle/>
          <a:p>
            <a:r>
              <a:rPr lang="en-US" sz="1800" dirty="0">
                <a:solidFill>
                  <a:srgbClr val="164094"/>
                </a:solidFill>
              </a:rPr>
              <a:t>ALBA</a:t>
            </a:r>
          </a:p>
        </p:txBody>
      </p:sp>
    </p:spTree>
    <p:extLst>
      <p:ext uri="{BB962C8B-B14F-4D97-AF65-F5344CB8AC3E}">
        <p14:creationId xmlns:p14="http://schemas.microsoft.com/office/powerpoint/2010/main" val="2518881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FF86-5E7D-523B-DC36-30A0E7218D33}"/>
              </a:ext>
            </a:extLst>
          </p:cNvPr>
          <p:cNvSpPr>
            <a:spLocks noGrp="1"/>
          </p:cNvSpPr>
          <p:nvPr>
            <p:ph type="title"/>
          </p:nvPr>
        </p:nvSpPr>
        <p:spPr/>
        <p:txBody>
          <a:bodyPr/>
          <a:lstStyle/>
          <a:p>
            <a:r>
              <a:rPr lang="en-DE" dirty="0"/>
              <a:t>Photon facility upgrade program</a:t>
            </a:r>
          </a:p>
        </p:txBody>
      </p:sp>
      <p:sp>
        <p:nvSpPr>
          <p:cNvPr id="4" name="Date Placeholder 3">
            <a:extLst>
              <a:ext uri="{FF2B5EF4-FFF2-40B4-BE49-F238E27FC236}">
                <a16:creationId xmlns:a16="http://schemas.microsoft.com/office/drawing/2014/main" id="{E8A1D54C-9BC0-6640-92DD-C235CE9EA7E0}"/>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EA790112-EE4A-0015-60F1-F04740937090}"/>
              </a:ext>
            </a:extLst>
          </p:cNvPr>
          <p:cNvSpPr>
            <a:spLocks noGrp="1"/>
          </p:cNvSpPr>
          <p:nvPr>
            <p:ph type="sldNum" sz="quarter" idx="12"/>
          </p:nvPr>
        </p:nvSpPr>
        <p:spPr/>
        <p:txBody>
          <a:bodyPr/>
          <a:lstStyle/>
          <a:p>
            <a:pPr>
              <a:defRPr/>
            </a:pPr>
            <a:fld id="{20C41AFF-2840-3B42-8A8C-4483F13236C2}" type="slidenum">
              <a:rPr lang="en-DE" smtClean="0"/>
              <a:t>14</a:t>
            </a:fld>
            <a:endParaRPr lang="en-DE"/>
          </a:p>
        </p:txBody>
      </p:sp>
      <p:sp>
        <p:nvSpPr>
          <p:cNvPr id="6" name="Footer Placeholder 5">
            <a:extLst>
              <a:ext uri="{FF2B5EF4-FFF2-40B4-BE49-F238E27FC236}">
                <a16:creationId xmlns:a16="http://schemas.microsoft.com/office/drawing/2014/main" id="{FE62E3EE-7C93-1B58-CCE5-81D95A711A08}"/>
              </a:ext>
            </a:extLst>
          </p:cNvPr>
          <p:cNvSpPr>
            <a:spLocks noGrp="1"/>
          </p:cNvSpPr>
          <p:nvPr>
            <p:ph type="ftr" sz="quarter" idx="13"/>
          </p:nvPr>
        </p:nvSpPr>
        <p:spPr/>
        <p:txBody>
          <a:bodyPr/>
          <a:lstStyle/>
          <a:p>
            <a:r>
              <a:rPr lang="en-GB"/>
              <a:t>EOSC Future @ ISGC , Patrick Fuhrmann et al.</a:t>
            </a:r>
            <a:endParaRPr lang="en-DE" dirty="0"/>
          </a:p>
        </p:txBody>
      </p:sp>
      <p:pic>
        <p:nvPicPr>
          <p:cNvPr id="7" name="Picture 6">
            <a:extLst>
              <a:ext uri="{FF2B5EF4-FFF2-40B4-BE49-F238E27FC236}">
                <a16:creationId xmlns:a16="http://schemas.microsoft.com/office/drawing/2014/main" id="{4455A1D4-142C-E34A-C30A-52CD20833281}"/>
              </a:ext>
            </a:extLst>
          </p:cNvPr>
          <p:cNvPicPr>
            <a:picLocks noChangeAspect="1"/>
          </p:cNvPicPr>
          <p:nvPr/>
        </p:nvPicPr>
        <p:blipFill>
          <a:blip r:embed="rId2"/>
          <a:stretch>
            <a:fillRect/>
          </a:stretch>
        </p:blipFill>
        <p:spPr>
          <a:xfrm>
            <a:off x="335360" y="1124744"/>
            <a:ext cx="7167563" cy="5092977"/>
          </a:xfrm>
          <a:prstGeom prst="rect">
            <a:avLst/>
          </a:prstGeom>
        </p:spPr>
      </p:pic>
      <p:sp>
        <p:nvSpPr>
          <p:cNvPr id="8" name="TextBox 7">
            <a:extLst>
              <a:ext uri="{FF2B5EF4-FFF2-40B4-BE49-F238E27FC236}">
                <a16:creationId xmlns:a16="http://schemas.microsoft.com/office/drawing/2014/main" id="{EE28535B-C260-FC3E-AA97-FF69719EB048}"/>
              </a:ext>
            </a:extLst>
          </p:cNvPr>
          <p:cNvSpPr txBox="1"/>
          <p:nvPr/>
        </p:nvSpPr>
        <p:spPr>
          <a:xfrm>
            <a:off x="3188645" y="3555817"/>
            <a:ext cx="466794" cy="230832"/>
          </a:xfrm>
          <a:prstGeom prst="rect">
            <a:avLst/>
          </a:prstGeom>
          <a:noFill/>
        </p:spPr>
        <p:txBody>
          <a:bodyPr wrap="none" rtlCol="0">
            <a:spAutoFit/>
          </a:bodyPr>
          <a:lstStyle/>
          <a:p>
            <a:r>
              <a:rPr lang="de-DE" sz="900" dirty="0" err="1"/>
              <a:t>Soleil</a:t>
            </a:r>
            <a:endParaRPr lang="de-DE" sz="900" dirty="0"/>
          </a:p>
        </p:txBody>
      </p:sp>
      <p:sp>
        <p:nvSpPr>
          <p:cNvPr id="9" name="TextBox 8">
            <a:extLst>
              <a:ext uri="{FF2B5EF4-FFF2-40B4-BE49-F238E27FC236}">
                <a16:creationId xmlns:a16="http://schemas.microsoft.com/office/drawing/2014/main" id="{7BA68B44-061B-1EDA-E594-91F2BC15769A}"/>
              </a:ext>
            </a:extLst>
          </p:cNvPr>
          <p:cNvSpPr txBox="1"/>
          <p:nvPr/>
        </p:nvSpPr>
        <p:spPr>
          <a:xfrm>
            <a:off x="2576056" y="2644405"/>
            <a:ext cx="370614" cy="230832"/>
          </a:xfrm>
          <a:prstGeom prst="rect">
            <a:avLst/>
          </a:prstGeom>
          <a:noFill/>
        </p:spPr>
        <p:txBody>
          <a:bodyPr wrap="none" rtlCol="0">
            <a:spAutoFit/>
          </a:bodyPr>
          <a:lstStyle/>
          <a:p>
            <a:r>
              <a:rPr lang="de-DE" sz="900" dirty="0"/>
              <a:t>PSI</a:t>
            </a:r>
          </a:p>
        </p:txBody>
      </p:sp>
      <p:sp>
        <p:nvSpPr>
          <p:cNvPr id="10" name="TextBox 9">
            <a:extLst>
              <a:ext uri="{FF2B5EF4-FFF2-40B4-BE49-F238E27FC236}">
                <a16:creationId xmlns:a16="http://schemas.microsoft.com/office/drawing/2014/main" id="{54BB5A54-C04D-F756-8BFC-5B91C273A979}"/>
              </a:ext>
            </a:extLst>
          </p:cNvPr>
          <p:cNvSpPr txBox="1"/>
          <p:nvPr/>
        </p:nvSpPr>
        <p:spPr>
          <a:xfrm>
            <a:off x="2371513" y="2339483"/>
            <a:ext cx="409086" cy="230832"/>
          </a:xfrm>
          <a:prstGeom prst="rect">
            <a:avLst/>
          </a:prstGeom>
          <a:noFill/>
        </p:spPr>
        <p:txBody>
          <a:bodyPr wrap="none" rtlCol="0">
            <a:spAutoFit/>
          </a:bodyPr>
          <a:lstStyle/>
          <a:p>
            <a:r>
              <a:rPr lang="de-DE" sz="900" dirty="0"/>
              <a:t>BNL</a:t>
            </a:r>
          </a:p>
        </p:txBody>
      </p:sp>
      <p:sp>
        <p:nvSpPr>
          <p:cNvPr id="11" name="TextBox 10">
            <a:extLst>
              <a:ext uri="{FF2B5EF4-FFF2-40B4-BE49-F238E27FC236}">
                <a16:creationId xmlns:a16="http://schemas.microsoft.com/office/drawing/2014/main" id="{EC7AFB47-BEEC-8933-4201-425CB92F89B4}"/>
              </a:ext>
            </a:extLst>
          </p:cNvPr>
          <p:cNvSpPr txBox="1"/>
          <p:nvPr/>
        </p:nvSpPr>
        <p:spPr>
          <a:xfrm>
            <a:off x="5296995" y="2641416"/>
            <a:ext cx="319318" cy="230832"/>
          </a:xfrm>
          <a:prstGeom prst="rect">
            <a:avLst/>
          </a:prstGeom>
          <a:noFill/>
        </p:spPr>
        <p:txBody>
          <a:bodyPr wrap="none" rtlCol="0">
            <a:spAutoFit/>
          </a:bodyPr>
          <a:lstStyle/>
          <a:p>
            <a:r>
              <a:rPr lang="de-DE" sz="900" dirty="0"/>
              <a:t>JP</a:t>
            </a:r>
          </a:p>
        </p:txBody>
      </p:sp>
      <p:sp>
        <p:nvSpPr>
          <p:cNvPr id="12" name="TextBox 11">
            <a:extLst>
              <a:ext uri="{FF2B5EF4-FFF2-40B4-BE49-F238E27FC236}">
                <a16:creationId xmlns:a16="http://schemas.microsoft.com/office/drawing/2014/main" id="{BFC2FC29-6B36-9D87-265A-EB472D73E178}"/>
              </a:ext>
            </a:extLst>
          </p:cNvPr>
          <p:cNvSpPr txBox="1"/>
          <p:nvPr/>
        </p:nvSpPr>
        <p:spPr>
          <a:xfrm>
            <a:off x="5217271" y="4511720"/>
            <a:ext cx="319318" cy="230832"/>
          </a:xfrm>
          <a:prstGeom prst="rect">
            <a:avLst/>
          </a:prstGeom>
          <a:noFill/>
        </p:spPr>
        <p:txBody>
          <a:bodyPr wrap="none" rtlCol="0">
            <a:spAutoFit/>
          </a:bodyPr>
          <a:lstStyle/>
          <a:p>
            <a:r>
              <a:rPr lang="de-DE" sz="900" dirty="0"/>
              <a:t>JP</a:t>
            </a:r>
          </a:p>
        </p:txBody>
      </p:sp>
      <p:sp>
        <p:nvSpPr>
          <p:cNvPr id="13" name="TextBox 12">
            <a:extLst>
              <a:ext uri="{FF2B5EF4-FFF2-40B4-BE49-F238E27FC236}">
                <a16:creationId xmlns:a16="http://schemas.microsoft.com/office/drawing/2014/main" id="{AE84B702-5466-B5B2-E3DC-899162E84482}"/>
              </a:ext>
            </a:extLst>
          </p:cNvPr>
          <p:cNvSpPr txBox="1"/>
          <p:nvPr/>
        </p:nvSpPr>
        <p:spPr>
          <a:xfrm>
            <a:off x="4054847" y="4676073"/>
            <a:ext cx="620683" cy="230832"/>
          </a:xfrm>
          <a:prstGeom prst="rect">
            <a:avLst/>
          </a:prstGeom>
          <a:noFill/>
        </p:spPr>
        <p:txBody>
          <a:bodyPr wrap="none" rtlCol="0">
            <a:spAutoFit/>
          </a:bodyPr>
          <a:lstStyle/>
          <a:p>
            <a:r>
              <a:rPr lang="de-DE" sz="900" dirty="0" err="1"/>
              <a:t>Argonne</a:t>
            </a:r>
            <a:endParaRPr lang="de-DE" sz="900" dirty="0"/>
          </a:p>
        </p:txBody>
      </p:sp>
      <p:sp>
        <p:nvSpPr>
          <p:cNvPr id="14" name="TextBox 13">
            <a:extLst>
              <a:ext uri="{FF2B5EF4-FFF2-40B4-BE49-F238E27FC236}">
                <a16:creationId xmlns:a16="http://schemas.microsoft.com/office/drawing/2014/main" id="{1649F9D3-0AF1-83E2-551E-F6D226A80975}"/>
              </a:ext>
            </a:extLst>
          </p:cNvPr>
          <p:cNvSpPr txBox="1"/>
          <p:nvPr/>
        </p:nvSpPr>
        <p:spPr>
          <a:xfrm>
            <a:off x="4030119" y="2224067"/>
            <a:ext cx="620683" cy="230832"/>
          </a:xfrm>
          <a:prstGeom prst="rect">
            <a:avLst/>
          </a:prstGeom>
          <a:noFill/>
        </p:spPr>
        <p:txBody>
          <a:bodyPr wrap="none" rtlCol="0">
            <a:spAutoFit/>
          </a:bodyPr>
          <a:lstStyle/>
          <a:p>
            <a:r>
              <a:rPr lang="de-DE" sz="900" dirty="0" err="1"/>
              <a:t>Argonne</a:t>
            </a:r>
            <a:endParaRPr lang="de-DE" sz="900" dirty="0"/>
          </a:p>
        </p:txBody>
      </p:sp>
      <p:sp>
        <p:nvSpPr>
          <p:cNvPr id="15" name="TextBox 14">
            <a:extLst>
              <a:ext uri="{FF2B5EF4-FFF2-40B4-BE49-F238E27FC236}">
                <a16:creationId xmlns:a16="http://schemas.microsoft.com/office/drawing/2014/main" id="{371D0127-0B8A-CDAB-D8F5-9FE61E387FAA}"/>
              </a:ext>
            </a:extLst>
          </p:cNvPr>
          <p:cNvSpPr txBox="1"/>
          <p:nvPr/>
        </p:nvSpPr>
        <p:spPr>
          <a:xfrm>
            <a:off x="3336715" y="4081623"/>
            <a:ext cx="409086" cy="230832"/>
          </a:xfrm>
          <a:prstGeom prst="rect">
            <a:avLst/>
          </a:prstGeom>
          <a:noFill/>
        </p:spPr>
        <p:txBody>
          <a:bodyPr wrap="none" rtlCol="0">
            <a:spAutoFit/>
          </a:bodyPr>
          <a:lstStyle/>
          <a:p>
            <a:r>
              <a:rPr lang="de-DE" sz="900" dirty="0"/>
              <a:t>BNL</a:t>
            </a:r>
          </a:p>
        </p:txBody>
      </p:sp>
      <p:grpSp>
        <p:nvGrpSpPr>
          <p:cNvPr id="16" name="Group 15">
            <a:extLst>
              <a:ext uri="{FF2B5EF4-FFF2-40B4-BE49-F238E27FC236}">
                <a16:creationId xmlns:a16="http://schemas.microsoft.com/office/drawing/2014/main" id="{A74D9DED-98A7-8DC0-6D6C-E519ED78F8E1}"/>
              </a:ext>
            </a:extLst>
          </p:cNvPr>
          <p:cNvGrpSpPr/>
          <p:nvPr/>
        </p:nvGrpSpPr>
        <p:grpSpPr>
          <a:xfrm>
            <a:off x="1897659" y="2029623"/>
            <a:ext cx="4624149" cy="2712929"/>
            <a:chOff x="2952308" y="1922229"/>
            <a:chExt cx="4624149" cy="2712929"/>
          </a:xfrm>
        </p:grpSpPr>
        <p:cxnSp>
          <p:nvCxnSpPr>
            <p:cNvPr id="17" name="Straight Arrow Connector 16">
              <a:extLst>
                <a:ext uri="{FF2B5EF4-FFF2-40B4-BE49-F238E27FC236}">
                  <a16:creationId xmlns:a16="http://schemas.microsoft.com/office/drawing/2014/main" id="{2D2F76EF-2845-1205-487A-DF1EC36DE07E}"/>
                </a:ext>
              </a:extLst>
            </p:cNvPr>
            <p:cNvCxnSpPr/>
            <p:nvPr/>
          </p:nvCxnSpPr>
          <p:spPr>
            <a:xfrm flipV="1">
              <a:off x="7576457" y="1922229"/>
              <a:ext cx="0" cy="205200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CE6DC10-6531-4B1D-C057-49DF67036C10}"/>
                </a:ext>
              </a:extLst>
            </p:cNvPr>
            <p:cNvCxnSpPr/>
            <p:nvPr/>
          </p:nvCxnSpPr>
          <p:spPr>
            <a:xfrm flipV="1">
              <a:off x="4426684" y="2979158"/>
              <a:ext cx="0" cy="165600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86D925-69D8-2520-12C7-C2E31C852248}"/>
                </a:ext>
              </a:extLst>
            </p:cNvPr>
            <p:cNvCxnSpPr/>
            <p:nvPr/>
          </p:nvCxnSpPr>
          <p:spPr>
            <a:xfrm flipV="1">
              <a:off x="3827818" y="3173931"/>
              <a:ext cx="0" cy="136800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Donut 20">
              <a:extLst>
                <a:ext uri="{FF2B5EF4-FFF2-40B4-BE49-F238E27FC236}">
                  <a16:creationId xmlns:a16="http://schemas.microsoft.com/office/drawing/2014/main" id="{700F4148-AAFC-7972-7690-D54D93CC0A3C}"/>
                </a:ext>
              </a:extLst>
            </p:cNvPr>
            <p:cNvSpPr/>
            <p:nvPr/>
          </p:nvSpPr>
          <p:spPr>
            <a:xfrm>
              <a:off x="2952308" y="2702599"/>
              <a:ext cx="737247" cy="1346508"/>
            </a:xfrm>
            <a:prstGeom prst="donut">
              <a:avLst>
                <a:gd name="adj" fmla="val 764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grpSp>
      <p:grpSp>
        <p:nvGrpSpPr>
          <p:cNvPr id="23" name="Group 22">
            <a:extLst>
              <a:ext uri="{FF2B5EF4-FFF2-40B4-BE49-F238E27FC236}">
                <a16:creationId xmlns:a16="http://schemas.microsoft.com/office/drawing/2014/main" id="{8FEDFE54-65A5-74AB-B9CB-81166B97A6B7}"/>
              </a:ext>
            </a:extLst>
          </p:cNvPr>
          <p:cNvGrpSpPr/>
          <p:nvPr/>
        </p:nvGrpSpPr>
        <p:grpSpPr>
          <a:xfrm>
            <a:off x="6936197" y="1922158"/>
            <a:ext cx="4965067" cy="954107"/>
            <a:chOff x="6936197" y="1922158"/>
            <a:chExt cx="4965067" cy="954107"/>
          </a:xfrm>
        </p:grpSpPr>
        <p:sp>
          <p:nvSpPr>
            <p:cNvPr id="21" name="Striped Right Arrow 20">
              <a:extLst>
                <a:ext uri="{FF2B5EF4-FFF2-40B4-BE49-F238E27FC236}">
                  <a16:creationId xmlns:a16="http://schemas.microsoft.com/office/drawing/2014/main" id="{2D72C307-C10C-35F4-E591-0E60303937A2}"/>
                </a:ext>
              </a:extLst>
            </p:cNvPr>
            <p:cNvSpPr/>
            <p:nvPr/>
          </p:nvSpPr>
          <p:spPr>
            <a:xfrm>
              <a:off x="6936197" y="2029624"/>
              <a:ext cx="1245119" cy="780370"/>
            </a:xfrm>
            <a:prstGeom prst="striped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TextBox 21">
              <a:extLst>
                <a:ext uri="{FF2B5EF4-FFF2-40B4-BE49-F238E27FC236}">
                  <a16:creationId xmlns:a16="http://schemas.microsoft.com/office/drawing/2014/main" id="{98F1DE46-018E-4EFB-4E2C-B4FD95891CAE}"/>
                </a:ext>
              </a:extLst>
            </p:cNvPr>
            <p:cNvSpPr txBox="1"/>
            <p:nvPr/>
          </p:nvSpPr>
          <p:spPr>
            <a:xfrm>
              <a:off x="8225940" y="1922158"/>
              <a:ext cx="3675324" cy="954107"/>
            </a:xfrm>
            <a:prstGeom prst="rect">
              <a:avLst/>
            </a:prstGeom>
            <a:noFill/>
          </p:spPr>
          <p:txBody>
            <a:bodyPr wrap="square" rtlCol="0">
              <a:spAutoFit/>
            </a:bodyPr>
            <a:lstStyle/>
            <a:p>
              <a:pPr algn="ctr"/>
              <a:r>
                <a:rPr lang="en-GB" sz="2800" dirty="0">
                  <a:solidFill>
                    <a:schemeClr val="accent1"/>
                  </a:solidFill>
                </a:rPr>
                <a:t>Significant investment worldwide.</a:t>
              </a:r>
              <a:endParaRPr lang="en-DE" sz="2800" dirty="0">
                <a:solidFill>
                  <a:schemeClr val="accent1"/>
                </a:solidFill>
              </a:endParaRPr>
            </a:p>
          </p:txBody>
        </p:sp>
      </p:grpSp>
    </p:spTree>
    <p:extLst>
      <p:ext uri="{BB962C8B-B14F-4D97-AF65-F5344CB8AC3E}">
        <p14:creationId xmlns:p14="http://schemas.microsoft.com/office/powerpoint/2010/main" val="343878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96AD-81A2-CC63-44CC-B8246C0D6C28}"/>
              </a:ext>
            </a:extLst>
          </p:cNvPr>
          <p:cNvSpPr>
            <a:spLocks noGrp="1"/>
          </p:cNvSpPr>
          <p:nvPr>
            <p:ph type="title"/>
          </p:nvPr>
        </p:nvSpPr>
        <p:spPr>
          <a:xfrm>
            <a:off x="761784" y="-72486"/>
            <a:ext cx="11353800" cy="1084331"/>
          </a:xfrm>
        </p:spPr>
        <p:txBody>
          <a:bodyPr>
            <a:normAutofit/>
          </a:bodyPr>
          <a:lstStyle/>
          <a:p>
            <a:r>
              <a:rPr lang="en-DE" sz="3200" dirty="0"/>
              <a:t>The Photon and Neutron community by PaNOSC and ExPaNDS</a:t>
            </a:r>
          </a:p>
        </p:txBody>
      </p:sp>
      <p:sp>
        <p:nvSpPr>
          <p:cNvPr id="4" name="Date Placeholder 3">
            <a:extLst>
              <a:ext uri="{FF2B5EF4-FFF2-40B4-BE49-F238E27FC236}">
                <a16:creationId xmlns:a16="http://schemas.microsoft.com/office/drawing/2014/main" id="{38615909-1553-A599-26B9-5605EB27A100}"/>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0926D401-1932-AFD0-0DFB-6556774C1A5F}"/>
              </a:ext>
            </a:extLst>
          </p:cNvPr>
          <p:cNvSpPr>
            <a:spLocks noGrp="1"/>
          </p:cNvSpPr>
          <p:nvPr>
            <p:ph type="sldNum" sz="quarter" idx="12"/>
          </p:nvPr>
        </p:nvSpPr>
        <p:spPr/>
        <p:txBody>
          <a:bodyPr/>
          <a:lstStyle/>
          <a:p>
            <a:pPr>
              <a:defRPr/>
            </a:pPr>
            <a:fld id="{20C41AFF-2840-3B42-8A8C-4483F13236C2}" type="slidenum">
              <a:rPr lang="en-DE" smtClean="0"/>
              <a:t>15</a:t>
            </a:fld>
            <a:endParaRPr lang="en-DE"/>
          </a:p>
        </p:txBody>
      </p:sp>
      <p:sp>
        <p:nvSpPr>
          <p:cNvPr id="6" name="Footer Placeholder 5">
            <a:extLst>
              <a:ext uri="{FF2B5EF4-FFF2-40B4-BE49-F238E27FC236}">
                <a16:creationId xmlns:a16="http://schemas.microsoft.com/office/drawing/2014/main" id="{AD8C9570-B612-7B49-1880-0AAD12E1BBD8}"/>
              </a:ext>
            </a:extLst>
          </p:cNvPr>
          <p:cNvSpPr>
            <a:spLocks noGrp="1"/>
          </p:cNvSpPr>
          <p:nvPr>
            <p:ph type="ftr" sz="quarter" idx="13"/>
          </p:nvPr>
        </p:nvSpPr>
        <p:spPr/>
        <p:txBody>
          <a:bodyPr/>
          <a:lstStyle/>
          <a:p>
            <a:r>
              <a:rPr lang="en-GB"/>
              <a:t>EOSC Future @ ISGC , Patrick Fuhrmann et al.</a:t>
            </a:r>
            <a:endParaRPr lang="en-DE" dirty="0"/>
          </a:p>
        </p:txBody>
      </p:sp>
      <p:pic>
        <p:nvPicPr>
          <p:cNvPr id="7" name="Content Placeholder 8">
            <a:extLst>
              <a:ext uri="{FF2B5EF4-FFF2-40B4-BE49-F238E27FC236}">
                <a16:creationId xmlns:a16="http://schemas.microsoft.com/office/drawing/2014/main" id="{03419A43-74E8-5E58-DA7F-BB102EA40E59}"/>
              </a:ext>
            </a:extLst>
          </p:cNvPr>
          <p:cNvPicPr>
            <a:picLocks noChangeAspect="1"/>
          </p:cNvPicPr>
          <p:nvPr/>
        </p:nvPicPr>
        <p:blipFill>
          <a:blip r:embed="rId2"/>
          <a:stretch>
            <a:fillRect/>
          </a:stretch>
        </p:blipFill>
        <p:spPr>
          <a:xfrm>
            <a:off x="629327" y="1647973"/>
            <a:ext cx="4649516" cy="4525963"/>
          </a:xfrm>
          <a:prstGeom prst="rect">
            <a:avLst/>
          </a:prstGeom>
        </p:spPr>
      </p:pic>
      <p:sp>
        <p:nvSpPr>
          <p:cNvPr id="8" name="TextBox 7">
            <a:extLst>
              <a:ext uri="{FF2B5EF4-FFF2-40B4-BE49-F238E27FC236}">
                <a16:creationId xmlns:a16="http://schemas.microsoft.com/office/drawing/2014/main" id="{B98EBA8C-6AA0-0E1E-9CC8-DAC05F0EFF1A}"/>
              </a:ext>
            </a:extLst>
          </p:cNvPr>
          <p:cNvSpPr txBox="1"/>
          <p:nvPr/>
        </p:nvSpPr>
        <p:spPr>
          <a:xfrm>
            <a:off x="1740556" y="951364"/>
            <a:ext cx="2579552" cy="523220"/>
          </a:xfrm>
          <a:prstGeom prst="rect">
            <a:avLst/>
          </a:prstGeom>
          <a:noFill/>
        </p:spPr>
        <p:txBody>
          <a:bodyPr wrap="none" rtlCol="0">
            <a:spAutoFit/>
          </a:bodyPr>
          <a:lstStyle/>
          <a:p>
            <a:r>
              <a:rPr lang="en-GB" sz="2800" dirty="0">
                <a:solidFill>
                  <a:schemeClr val="accent1"/>
                </a:solidFill>
              </a:rPr>
              <a:t>Photon (LEAPS)</a:t>
            </a:r>
          </a:p>
        </p:txBody>
      </p:sp>
      <p:sp>
        <p:nvSpPr>
          <p:cNvPr id="9" name="TextBox 8">
            <a:extLst>
              <a:ext uri="{FF2B5EF4-FFF2-40B4-BE49-F238E27FC236}">
                <a16:creationId xmlns:a16="http://schemas.microsoft.com/office/drawing/2014/main" id="{BFD5F4D5-2F63-1153-CE09-BCF858A60331}"/>
              </a:ext>
            </a:extLst>
          </p:cNvPr>
          <p:cNvSpPr txBox="1"/>
          <p:nvPr/>
        </p:nvSpPr>
        <p:spPr>
          <a:xfrm>
            <a:off x="7206331" y="945302"/>
            <a:ext cx="2544286" cy="523220"/>
          </a:xfrm>
          <a:prstGeom prst="rect">
            <a:avLst/>
          </a:prstGeom>
          <a:noFill/>
        </p:spPr>
        <p:txBody>
          <a:bodyPr wrap="none" rtlCol="0">
            <a:spAutoFit/>
          </a:bodyPr>
          <a:lstStyle/>
          <a:p>
            <a:r>
              <a:rPr lang="en-GB" sz="2800" dirty="0">
                <a:solidFill>
                  <a:schemeClr val="accent1"/>
                </a:solidFill>
              </a:rPr>
              <a:t>Neutron (LENS)</a:t>
            </a:r>
          </a:p>
        </p:txBody>
      </p:sp>
      <p:pic>
        <p:nvPicPr>
          <p:cNvPr id="12" name="Picture 11">
            <a:extLst>
              <a:ext uri="{FF2B5EF4-FFF2-40B4-BE49-F238E27FC236}">
                <a16:creationId xmlns:a16="http://schemas.microsoft.com/office/drawing/2014/main" id="{A644706A-C3A2-1DD8-62B9-3652B25939BF}"/>
              </a:ext>
            </a:extLst>
          </p:cNvPr>
          <p:cNvPicPr>
            <a:picLocks noChangeAspect="1"/>
          </p:cNvPicPr>
          <p:nvPr/>
        </p:nvPicPr>
        <p:blipFill rotWithShape="1">
          <a:blip r:embed="rId3">
            <a:extLst>
              <a:ext uri="{28A0092B-C50C-407E-A947-70E740481C1C}">
                <a14:useLocalDpi xmlns:a14="http://schemas.microsoft.com/office/drawing/2010/main" val="0"/>
              </a:ext>
            </a:extLst>
          </a:blip>
          <a:srcRect l="16149" t="13329" r="14844" b="7260"/>
          <a:stretch/>
        </p:blipFill>
        <p:spPr>
          <a:xfrm>
            <a:off x="7702870" y="1400152"/>
            <a:ext cx="3816000" cy="4392000"/>
          </a:xfrm>
          <a:prstGeom prst="rect">
            <a:avLst/>
          </a:prstGeom>
        </p:spPr>
      </p:pic>
      <p:pic>
        <p:nvPicPr>
          <p:cNvPr id="26" name="Picture 25">
            <a:extLst>
              <a:ext uri="{FF2B5EF4-FFF2-40B4-BE49-F238E27FC236}">
                <a16:creationId xmlns:a16="http://schemas.microsoft.com/office/drawing/2014/main" id="{4DA6EAF7-AF84-AAAF-3756-DF9233443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775" y="3310210"/>
            <a:ext cx="947651" cy="947651"/>
          </a:xfrm>
          <a:prstGeom prst="rect">
            <a:avLst/>
          </a:prstGeom>
        </p:spPr>
      </p:pic>
      <p:pic>
        <p:nvPicPr>
          <p:cNvPr id="27" name="Picture 26">
            <a:extLst>
              <a:ext uri="{FF2B5EF4-FFF2-40B4-BE49-F238E27FC236}">
                <a16:creationId xmlns:a16="http://schemas.microsoft.com/office/drawing/2014/main" id="{E37989C8-F190-FF25-F0BA-FFC1AB342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100" y="4491032"/>
            <a:ext cx="1218533" cy="1218533"/>
          </a:xfrm>
          <a:prstGeom prst="rect">
            <a:avLst/>
          </a:prstGeom>
        </p:spPr>
      </p:pic>
      <p:grpSp>
        <p:nvGrpSpPr>
          <p:cNvPr id="49" name="Group 48">
            <a:extLst>
              <a:ext uri="{FF2B5EF4-FFF2-40B4-BE49-F238E27FC236}">
                <a16:creationId xmlns:a16="http://schemas.microsoft.com/office/drawing/2014/main" id="{1B9A96B7-74FA-77C1-6490-161C273C6788}"/>
              </a:ext>
            </a:extLst>
          </p:cNvPr>
          <p:cNvGrpSpPr/>
          <p:nvPr/>
        </p:nvGrpSpPr>
        <p:grpSpPr>
          <a:xfrm>
            <a:off x="636670" y="1744600"/>
            <a:ext cx="9674335" cy="4501344"/>
            <a:chOff x="636670" y="1744600"/>
            <a:chExt cx="9674335" cy="4501344"/>
          </a:xfrm>
        </p:grpSpPr>
        <p:sp>
          <p:nvSpPr>
            <p:cNvPr id="14" name="Donut 14">
              <a:extLst>
                <a:ext uri="{FF2B5EF4-FFF2-40B4-BE49-F238E27FC236}">
                  <a16:creationId xmlns:a16="http://schemas.microsoft.com/office/drawing/2014/main" id="{7B5AF941-A7D6-FA3E-1AF0-EAFD1A04FFDB}"/>
                </a:ext>
              </a:extLst>
            </p:cNvPr>
            <p:cNvSpPr>
              <a:spLocks noChangeAspect="1"/>
            </p:cNvSpPr>
            <p:nvPr/>
          </p:nvSpPr>
          <p:spPr>
            <a:xfrm>
              <a:off x="1199456" y="2157093"/>
              <a:ext cx="778797" cy="778797"/>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5" name="Donut 15">
              <a:extLst>
                <a:ext uri="{FF2B5EF4-FFF2-40B4-BE49-F238E27FC236}">
                  <a16:creationId xmlns:a16="http://schemas.microsoft.com/office/drawing/2014/main" id="{6C9C97B4-CD60-7DB7-07F8-21A66B161C3F}"/>
                </a:ext>
              </a:extLst>
            </p:cNvPr>
            <p:cNvSpPr>
              <a:spLocks noChangeAspect="1"/>
            </p:cNvSpPr>
            <p:nvPr/>
          </p:nvSpPr>
          <p:spPr>
            <a:xfrm>
              <a:off x="3326970" y="1758518"/>
              <a:ext cx="757610" cy="757610"/>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 name="Donut 16">
              <a:extLst>
                <a:ext uri="{FF2B5EF4-FFF2-40B4-BE49-F238E27FC236}">
                  <a16:creationId xmlns:a16="http://schemas.microsoft.com/office/drawing/2014/main" id="{9BC3212F-EB21-7E7E-4FB2-BE798D0B3FFB}"/>
                </a:ext>
              </a:extLst>
            </p:cNvPr>
            <p:cNvSpPr>
              <a:spLocks noChangeAspect="1"/>
            </p:cNvSpPr>
            <p:nvPr/>
          </p:nvSpPr>
          <p:spPr>
            <a:xfrm>
              <a:off x="3975101" y="2182264"/>
              <a:ext cx="755966" cy="755966"/>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7" name="Donut 17">
              <a:extLst>
                <a:ext uri="{FF2B5EF4-FFF2-40B4-BE49-F238E27FC236}">
                  <a16:creationId xmlns:a16="http://schemas.microsoft.com/office/drawing/2014/main" id="{DF2C7502-8233-2AA5-392E-0889234ABB25}"/>
                </a:ext>
              </a:extLst>
            </p:cNvPr>
            <p:cNvSpPr>
              <a:spLocks noChangeAspect="1"/>
            </p:cNvSpPr>
            <p:nvPr/>
          </p:nvSpPr>
          <p:spPr>
            <a:xfrm>
              <a:off x="4502042" y="3528267"/>
              <a:ext cx="795417" cy="795417"/>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8" name="Donut 18">
              <a:extLst>
                <a:ext uri="{FF2B5EF4-FFF2-40B4-BE49-F238E27FC236}">
                  <a16:creationId xmlns:a16="http://schemas.microsoft.com/office/drawing/2014/main" id="{9D51FEAF-CD34-4697-22EE-F14A1D3E9E40}"/>
                </a:ext>
              </a:extLst>
            </p:cNvPr>
            <p:cNvSpPr>
              <a:spLocks noChangeAspect="1"/>
            </p:cNvSpPr>
            <p:nvPr/>
          </p:nvSpPr>
          <p:spPr>
            <a:xfrm>
              <a:off x="2560981" y="5462090"/>
              <a:ext cx="783854" cy="783854"/>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9" name="Donut 19">
              <a:extLst>
                <a:ext uri="{FF2B5EF4-FFF2-40B4-BE49-F238E27FC236}">
                  <a16:creationId xmlns:a16="http://schemas.microsoft.com/office/drawing/2014/main" id="{71617F27-B66A-594E-0A5B-D0F103C541FD}"/>
                </a:ext>
              </a:extLst>
            </p:cNvPr>
            <p:cNvSpPr>
              <a:spLocks noChangeAspect="1"/>
            </p:cNvSpPr>
            <p:nvPr/>
          </p:nvSpPr>
          <p:spPr>
            <a:xfrm>
              <a:off x="1195737" y="4878968"/>
              <a:ext cx="797295" cy="797295"/>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0" name="Donut 20">
              <a:extLst>
                <a:ext uri="{FF2B5EF4-FFF2-40B4-BE49-F238E27FC236}">
                  <a16:creationId xmlns:a16="http://schemas.microsoft.com/office/drawing/2014/main" id="{FA8E088A-E9E6-3FDE-66B3-4C56C8B11988}"/>
                </a:ext>
              </a:extLst>
            </p:cNvPr>
            <p:cNvSpPr>
              <a:spLocks noChangeAspect="1"/>
            </p:cNvSpPr>
            <p:nvPr/>
          </p:nvSpPr>
          <p:spPr>
            <a:xfrm>
              <a:off x="761784" y="4257861"/>
              <a:ext cx="810445" cy="810445"/>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1" name="Donut 21">
              <a:extLst>
                <a:ext uri="{FF2B5EF4-FFF2-40B4-BE49-F238E27FC236}">
                  <a16:creationId xmlns:a16="http://schemas.microsoft.com/office/drawing/2014/main" id="{0F2CF387-E85E-D29E-EAAB-4329CF1D9D1D}"/>
                </a:ext>
              </a:extLst>
            </p:cNvPr>
            <p:cNvSpPr>
              <a:spLocks noChangeAspect="1"/>
            </p:cNvSpPr>
            <p:nvPr/>
          </p:nvSpPr>
          <p:spPr>
            <a:xfrm>
              <a:off x="636670" y="3519931"/>
              <a:ext cx="786375" cy="786375"/>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2" name="Donut 22">
              <a:extLst>
                <a:ext uri="{FF2B5EF4-FFF2-40B4-BE49-F238E27FC236}">
                  <a16:creationId xmlns:a16="http://schemas.microsoft.com/office/drawing/2014/main" id="{227ADF8E-72F4-3B25-CA27-4F7F13B17F18}"/>
                </a:ext>
              </a:extLst>
            </p:cNvPr>
            <p:cNvSpPr>
              <a:spLocks noChangeAspect="1"/>
            </p:cNvSpPr>
            <p:nvPr/>
          </p:nvSpPr>
          <p:spPr>
            <a:xfrm>
              <a:off x="3938938" y="4890741"/>
              <a:ext cx="794728" cy="794728"/>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3" name="Donut 23">
              <a:extLst>
                <a:ext uri="{FF2B5EF4-FFF2-40B4-BE49-F238E27FC236}">
                  <a16:creationId xmlns:a16="http://schemas.microsoft.com/office/drawing/2014/main" id="{823527B0-6144-A31F-8215-11CC4F2CA48E}"/>
                </a:ext>
              </a:extLst>
            </p:cNvPr>
            <p:cNvSpPr>
              <a:spLocks noChangeAspect="1"/>
            </p:cNvSpPr>
            <p:nvPr/>
          </p:nvSpPr>
          <p:spPr>
            <a:xfrm>
              <a:off x="8458151" y="4966863"/>
              <a:ext cx="688217" cy="688086"/>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24" name="Donut 24">
              <a:extLst>
                <a:ext uri="{FF2B5EF4-FFF2-40B4-BE49-F238E27FC236}">
                  <a16:creationId xmlns:a16="http://schemas.microsoft.com/office/drawing/2014/main" id="{26E9059D-CE56-59B1-C6B0-A300D17174A7}"/>
                </a:ext>
              </a:extLst>
            </p:cNvPr>
            <p:cNvSpPr>
              <a:spLocks noChangeAspect="1"/>
            </p:cNvSpPr>
            <p:nvPr/>
          </p:nvSpPr>
          <p:spPr>
            <a:xfrm>
              <a:off x="8099107" y="3078652"/>
              <a:ext cx="688217" cy="688086"/>
            </a:xfrm>
            <a:prstGeom prst="donut">
              <a:avLst>
                <a:gd name="adj" fmla="val 10438"/>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38" name="Donut 29">
              <a:extLst>
                <a:ext uri="{FF2B5EF4-FFF2-40B4-BE49-F238E27FC236}">
                  <a16:creationId xmlns:a16="http://schemas.microsoft.com/office/drawing/2014/main" id="{A57D5356-9D53-2482-8612-B4DC846F9AF8}"/>
                </a:ext>
              </a:extLst>
            </p:cNvPr>
            <p:cNvSpPr>
              <a:spLocks noChangeAspect="1"/>
            </p:cNvSpPr>
            <p:nvPr/>
          </p:nvSpPr>
          <p:spPr>
            <a:xfrm>
              <a:off x="1845219" y="1744600"/>
              <a:ext cx="771699" cy="771699"/>
            </a:xfrm>
            <a:prstGeom prst="donut">
              <a:avLst>
                <a:gd name="adj" fmla="val 10438"/>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9" name="Donut 30">
              <a:extLst>
                <a:ext uri="{FF2B5EF4-FFF2-40B4-BE49-F238E27FC236}">
                  <a16:creationId xmlns:a16="http://schemas.microsoft.com/office/drawing/2014/main" id="{E52F8775-D352-1A40-A784-1B24AB42CA97}"/>
                </a:ext>
              </a:extLst>
            </p:cNvPr>
            <p:cNvSpPr>
              <a:spLocks noChangeAspect="1"/>
            </p:cNvSpPr>
            <p:nvPr/>
          </p:nvSpPr>
          <p:spPr>
            <a:xfrm>
              <a:off x="1814222" y="5309695"/>
              <a:ext cx="809505" cy="809505"/>
            </a:xfrm>
            <a:prstGeom prst="donut">
              <a:avLst>
                <a:gd name="adj" fmla="val 10438"/>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0" name="Donut 31">
              <a:extLst>
                <a:ext uri="{FF2B5EF4-FFF2-40B4-BE49-F238E27FC236}">
                  <a16:creationId xmlns:a16="http://schemas.microsoft.com/office/drawing/2014/main" id="{7DEEE4BD-43E4-7577-F33C-6DF376638254}"/>
                </a:ext>
              </a:extLst>
            </p:cNvPr>
            <p:cNvSpPr>
              <a:spLocks noChangeAspect="1"/>
            </p:cNvSpPr>
            <p:nvPr/>
          </p:nvSpPr>
          <p:spPr>
            <a:xfrm>
              <a:off x="7851370" y="4537729"/>
              <a:ext cx="679913" cy="679913"/>
            </a:xfrm>
            <a:prstGeom prst="donut">
              <a:avLst>
                <a:gd name="adj" fmla="val 10438"/>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1" name="Donut 32">
              <a:extLst>
                <a:ext uri="{FF2B5EF4-FFF2-40B4-BE49-F238E27FC236}">
                  <a16:creationId xmlns:a16="http://schemas.microsoft.com/office/drawing/2014/main" id="{F47FD165-7B8D-FE5E-1B69-85D9365A396A}"/>
                </a:ext>
              </a:extLst>
            </p:cNvPr>
            <p:cNvSpPr>
              <a:spLocks noChangeAspect="1"/>
            </p:cNvSpPr>
            <p:nvPr/>
          </p:nvSpPr>
          <p:spPr>
            <a:xfrm>
              <a:off x="9631092" y="2943986"/>
              <a:ext cx="679913" cy="679913"/>
            </a:xfrm>
            <a:prstGeom prst="donut">
              <a:avLst>
                <a:gd name="adj" fmla="val 10438"/>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2" name="Donut 33">
              <a:extLst>
                <a:ext uri="{FF2B5EF4-FFF2-40B4-BE49-F238E27FC236}">
                  <a16:creationId xmlns:a16="http://schemas.microsoft.com/office/drawing/2014/main" id="{5034F88A-5AC8-3ED7-5B55-C3523486BAA5}"/>
                </a:ext>
              </a:extLst>
            </p:cNvPr>
            <p:cNvSpPr>
              <a:spLocks noChangeAspect="1"/>
            </p:cNvSpPr>
            <p:nvPr/>
          </p:nvSpPr>
          <p:spPr>
            <a:xfrm>
              <a:off x="5687560" y="3127584"/>
              <a:ext cx="1241870" cy="1241870"/>
            </a:xfrm>
            <a:prstGeom prst="donut">
              <a:avLst>
                <a:gd name="adj" fmla="val 644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3" name="Donut 34">
              <a:extLst>
                <a:ext uri="{FF2B5EF4-FFF2-40B4-BE49-F238E27FC236}">
                  <a16:creationId xmlns:a16="http://schemas.microsoft.com/office/drawing/2014/main" id="{E027C145-DBA8-1C20-CA0A-B4E3E3E1D123}"/>
                </a:ext>
              </a:extLst>
            </p:cNvPr>
            <p:cNvSpPr>
              <a:spLocks noChangeAspect="1"/>
            </p:cNvSpPr>
            <p:nvPr/>
          </p:nvSpPr>
          <p:spPr>
            <a:xfrm>
              <a:off x="5665764" y="4393920"/>
              <a:ext cx="1277545" cy="1277545"/>
            </a:xfrm>
            <a:prstGeom prst="donut">
              <a:avLst>
                <a:gd name="adj" fmla="val 6201"/>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36" name="Straight Arrow Connector 35">
              <a:extLst>
                <a:ext uri="{FF2B5EF4-FFF2-40B4-BE49-F238E27FC236}">
                  <a16:creationId xmlns:a16="http://schemas.microsoft.com/office/drawing/2014/main" id="{D0F55F16-DFEC-1CB6-DA1A-0A6D5D655C23}"/>
                </a:ext>
              </a:extLst>
            </p:cNvPr>
            <p:cNvCxnSpPr>
              <a:cxnSpLocks/>
            </p:cNvCxnSpPr>
            <p:nvPr/>
          </p:nvCxnSpPr>
          <p:spPr>
            <a:xfrm flipH="1">
              <a:off x="4826620" y="5100298"/>
              <a:ext cx="795653" cy="233941"/>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ADE4801-05FB-A9D8-21DC-AF4569460CD3}"/>
                </a:ext>
              </a:extLst>
            </p:cNvPr>
            <p:cNvCxnSpPr>
              <a:cxnSpLocks/>
            </p:cNvCxnSpPr>
            <p:nvPr/>
          </p:nvCxnSpPr>
          <p:spPr>
            <a:xfrm flipH="1" flipV="1">
              <a:off x="5077785" y="4749770"/>
              <a:ext cx="544488" cy="127915"/>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38F3FCB3-6DDF-87AC-106A-1EE7E3AA8FA7}"/>
              </a:ext>
            </a:extLst>
          </p:cNvPr>
          <p:cNvSpPr txBox="1"/>
          <p:nvPr/>
        </p:nvSpPr>
        <p:spPr>
          <a:xfrm>
            <a:off x="4095107" y="1473686"/>
            <a:ext cx="5213287" cy="584775"/>
          </a:xfrm>
          <a:prstGeom prst="rect">
            <a:avLst/>
          </a:prstGeom>
          <a:noFill/>
        </p:spPr>
        <p:txBody>
          <a:bodyPr wrap="none" rtlCol="0">
            <a:spAutoFit/>
          </a:bodyPr>
          <a:lstStyle/>
          <a:p>
            <a:r>
              <a:rPr lang="en-DE" sz="3200" dirty="0">
                <a:solidFill>
                  <a:schemeClr val="tx2"/>
                </a:solidFill>
              </a:rPr>
              <a:t>More than 45.000 researchers</a:t>
            </a:r>
          </a:p>
        </p:txBody>
      </p:sp>
    </p:spTree>
    <p:extLst>
      <p:ext uri="{BB962C8B-B14F-4D97-AF65-F5344CB8AC3E}">
        <p14:creationId xmlns:p14="http://schemas.microsoft.com/office/powerpoint/2010/main" val="417492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70CD-262C-2846-DC36-FF1005482768}"/>
              </a:ext>
            </a:extLst>
          </p:cNvPr>
          <p:cNvSpPr>
            <a:spLocks noGrp="1"/>
          </p:cNvSpPr>
          <p:nvPr>
            <p:ph type="title"/>
          </p:nvPr>
        </p:nvSpPr>
        <p:spPr>
          <a:xfrm>
            <a:off x="838200" y="62653"/>
            <a:ext cx="11191240" cy="1084331"/>
          </a:xfrm>
        </p:spPr>
        <p:txBody>
          <a:bodyPr/>
          <a:lstStyle/>
          <a:p>
            <a:r>
              <a:rPr lang="en-DE" dirty="0"/>
              <a:t>Photon / Neutron Science generation and techniques</a:t>
            </a:r>
          </a:p>
        </p:txBody>
      </p:sp>
      <p:sp>
        <p:nvSpPr>
          <p:cNvPr id="4" name="Date Placeholder 3">
            <a:extLst>
              <a:ext uri="{FF2B5EF4-FFF2-40B4-BE49-F238E27FC236}">
                <a16:creationId xmlns:a16="http://schemas.microsoft.com/office/drawing/2014/main" id="{F537527B-B14F-9CBA-A463-C0BB7311D4A2}"/>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31AD4BE3-D6B5-2FC4-D5F2-395342925E97}"/>
              </a:ext>
            </a:extLst>
          </p:cNvPr>
          <p:cNvSpPr>
            <a:spLocks noGrp="1"/>
          </p:cNvSpPr>
          <p:nvPr>
            <p:ph type="sldNum" sz="quarter" idx="12"/>
          </p:nvPr>
        </p:nvSpPr>
        <p:spPr/>
        <p:txBody>
          <a:bodyPr/>
          <a:lstStyle/>
          <a:p>
            <a:pPr>
              <a:defRPr/>
            </a:pPr>
            <a:fld id="{20C41AFF-2840-3B42-8A8C-4483F13236C2}" type="slidenum">
              <a:rPr lang="en-DE" smtClean="0"/>
              <a:t>16</a:t>
            </a:fld>
            <a:endParaRPr lang="en-DE"/>
          </a:p>
        </p:txBody>
      </p:sp>
      <p:sp>
        <p:nvSpPr>
          <p:cNvPr id="6" name="Footer Placeholder 5">
            <a:extLst>
              <a:ext uri="{FF2B5EF4-FFF2-40B4-BE49-F238E27FC236}">
                <a16:creationId xmlns:a16="http://schemas.microsoft.com/office/drawing/2014/main" id="{90194604-F05A-9052-B972-0AEF08C45425}"/>
              </a:ext>
            </a:extLst>
          </p:cNvPr>
          <p:cNvSpPr>
            <a:spLocks noGrp="1"/>
          </p:cNvSpPr>
          <p:nvPr>
            <p:ph type="ftr" sz="quarter" idx="13"/>
          </p:nvPr>
        </p:nvSpPr>
        <p:spPr/>
        <p:txBody>
          <a:bodyPr/>
          <a:lstStyle/>
          <a:p>
            <a:r>
              <a:rPr lang="en-GB"/>
              <a:t>EOSC Future @ ISGC , Patrick Fuhrmann et al.</a:t>
            </a:r>
            <a:endParaRPr lang="en-DE" dirty="0"/>
          </a:p>
        </p:txBody>
      </p:sp>
      <p:grpSp>
        <p:nvGrpSpPr>
          <p:cNvPr id="187" name="Group 186">
            <a:extLst>
              <a:ext uri="{FF2B5EF4-FFF2-40B4-BE49-F238E27FC236}">
                <a16:creationId xmlns:a16="http://schemas.microsoft.com/office/drawing/2014/main" id="{22C9A59C-5B78-B962-FEA8-EB7774A481A2}"/>
              </a:ext>
            </a:extLst>
          </p:cNvPr>
          <p:cNvGrpSpPr/>
          <p:nvPr/>
        </p:nvGrpSpPr>
        <p:grpSpPr>
          <a:xfrm>
            <a:off x="8457712" y="836712"/>
            <a:ext cx="3758968" cy="5406380"/>
            <a:chOff x="8477936" y="663929"/>
            <a:chExt cx="3758968" cy="5406380"/>
          </a:xfrm>
        </p:grpSpPr>
        <p:grpSp>
          <p:nvGrpSpPr>
            <p:cNvPr id="188" name="Group 187">
              <a:extLst>
                <a:ext uri="{FF2B5EF4-FFF2-40B4-BE49-F238E27FC236}">
                  <a16:creationId xmlns:a16="http://schemas.microsoft.com/office/drawing/2014/main" id="{F56B1812-B15C-AABA-7B89-965C5A78A57D}"/>
                </a:ext>
              </a:extLst>
            </p:cNvPr>
            <p:cNvGrpSpPr/>
            <p:nvPr/>
          </p:nvGrpSpPr>
          <p:grpSpPr>
            <a:xfrm>
              <a:off x="8477936" y="663929"/>
              <a:ext cx="3758968" cy="5406380"/>
              <a:chOff x="8477936" y="432281"/>
              <a:chExt cx="3758968" cy="5406380"/>
            </a:xfrm>
          </p:grpSpPr>
          <p:sp>
            <p:nvSpPr>
              <p:cNvPr id="190" name="Right Arrow 189">
                <a:extLst>
                  <a:ext uri="{FF2B5EF4-FFF2-40B4-BE49-F238E27FC236}">
                    <a16:creationId xmlns:a16="http://schemas.microsoft.com/office/drawing/2014/main" id="{F19BC68C-C9F4-199C-7ECB-ADF708B2A71C}"/>
                  </a:ext>
                </a:extLst>
              </p:cNvPr>
              <p:cNvSpPr/>
              <p:nvPr/>
            </p:nvSpPr>
            <p:spPr>
              <a:xfrm>
                <a:off x="8477936" y="1700967"/>
                <a:ext cx="556054" cy="4137694"/>
              </a:xfrm>
              <a:prstGeom prst="rightArrow">
                <a:avLst/>
              </a:prstGeom>
              <a:solidFill>
                <a:srgbClr val="FFFFFF">
                  <a:lumMod val="9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1" name="Picture 190">
                <a:extLst>
                  <a:ext uri="{FF2B5EF4-FFF2-40B4-BE49-F238E27FC236}">
                    <a16:creationId xmlns:a16="http://schemas.microsoft.com/office/drawing/2014/main" id="{8CE626E4-272C-5470-FCC1-6FE95A07FCEA}"/>
                  </a:ext>
                </a:extLst>
              </p:cNvPr>
              <p:cNvPicPr>
                <a:picLocks noChangeAspect="1"/>
              </p:cNvPicPr>
              <p:nvPr/>
            </p:nvPicPr>
            <p:blipFill>
              <a:blip r:embed="rId2"/>
              <a:stretch>
                <a:fillRect/>
              </a:stretch>
            </p:blipFill>
            <p:spPr>
              <a:xfrm>
                <a:off x="10658813" y="1273839"/>
                <a:ext cx="1440000" cy="1021333"/>
              </a:xfrm>
              <a:prstGeom prst="rect">
                <a:avLst/>
              </a:prstGeom>
              <a:effectLst>
                <a:outerShdw blurRad="50800" dist="38100" dir="2700000" algn="tl" rotWithShape="0">
                  <a:prstClr val="black">
                    <a:alpha val="40000"/>
                  </a:prstClr>
                </a:outerShdw>
              </a:effectLst>
            </p:spPr>
          </p:pic>
          <p:pic>
            <p:nvPicPr>
              <p:cNvPr id="192" name="Picture 191">
                <a:extLst>
                  <a:ext uri="{FF2B5EF4-FFF2-40B4-BE49-F238E27FC236}">
                    <a16:creationId xmlns:a16="http://schemas.microsoft.com/office/drawing/2014/main" id="{4B3B0A04-6040-4AA2-3182-0972DE4863DD}"/>
                  </a:ext>
                </a:extLst>
              </p:cNvPr>
              <p:cNvPicPr>
                <a:picLocks noChangeAspect="1"/>
              </p:cNvPicPr>
              <p:nvPr/>
            </p:nvPicPr>
            <p:blipFill>
              <a:blip r:embed="rId3"/>
              <a:stretch>
                <a:fillRect/>
              </a:stretch>
            </p:blipFill>
            <p:spPr>
              <a:xfrm>
                <a:off x="9154715" y="2134364"/>
                <a:ext cx="1440000" cy="1021333"/>
              </a:xfrm>
              <a:prstGeom prst="rect">
                <a:avLst/>
              </a:prstGeom>
              <a:effectLst>
                <a:outerShdw blurRad="50800" dist="38100" dir="2700000" algn="tl" rotWithShape="0">
                  <a:prstClr val="black">
                    <a:alpha val="40000"/>
                  </a:prstClr>
                </a:outerShdw>
              </a:effectLst>
            </p:spPr>
          </p:pic>
          <p:pic>
            <p:nvPicPr>
              <p:cNvPr id="193" name="Picture 192">
                <a:extLst>
                  <a:ext uri="{FF2B5EF4-FFF2-40B4-BE49-F238E27FC236}">
                    <a16:creationId xmlns:a16="http://schemas.microsoft.com/office/drawing/2014/main" id="{23F24EE6-CCEE-7E82-A018-F3D39C7F9BCA}"/>
                  </a:ext>
                </a:extLst>
              </p:cNvPr>
              <p:cNvPicPr>
                <a:picLocks noChangeAspect="1"/>
              </p:cNvPicPr>
              <p:nvPr/>
            </p:nvPicPr>
            <p:blipFill>
              <a:blip r:embed="rId4"/>
              <a:stretch>
                <a:fillRect/>
              </a:stretch>
            </p:blipFill>
            <p:spPr>
              <a:xfrm>
                <a:off x="9154716" y="3784507"/>
                <a:ext cx="1440000" cy="1022000"/>
              </a:xfrm>
              <a:prstGeom prst="rect">
                <a:avLst/>
              </a:prstGeom>
              <a:effectLst>
                <a:outerShdw blurRad="50800" dist="38100" dir="2700000" algn="tl" rotWithShape="0">
                  <a:prstClr val="black">
                    <a:alpha val="40000"/>
                  </a:prstClr>
                </a:outerShdw>
              </a:effectLst>
            </p:spPr>
          </p:pic>
          <p:pic>
            <p:nvPicPr>
              <p:cNvPr id="194" name="Picture 193">
                <a:extLst>
                  <a:ext uri="{FF2B5EF4-FFF2-40B4-BE49-F238E27FC236}">
                    <a16:creationId xmlns:a16="http://schemas.microsoft.com/office/drawing/2014/main" id="{0096D338-7BBE-BDFE-B1FA-6D1704D561C7}"/>
                  </a:ext>
                </a:extLst>
              </p:cNvPr>
              <p:cNvPicPr>
                <a:picLocks noChangeAspect="1"/>
              </p:cNvPicPr>
              <p:nvPr/>
            </p:nvPicPr>
            <p:blipFill>
              <a:blip r:embed="rId5"/>
              <a:stretch>
                <a:fillRect/>
              </a:stretch>
            </p:blipFill>
            <p:spPr>
              <a:xfrm>
                <a:off x="10682910" y="2974453"/>
                <a:ext cx="1440000" cy="1021333"/>
              </a:xfrm>
              <a:prstGeom prst="rect">
                <a:avLst/>
              </a:prstGeom>
              <a:effectLst>
                <a:outerShdw blurRad="50800" dist="38100" dir="2700000" algn="tl" rotWithShape="0">
                  <a:prstClr val="black">
                    <a:alpha val="40000"/>
                  </a:prstClr>
                </a:outerShdw>
              </a:effectLst>
            </p:spPr>
          </p:pic>
          <p:pic>
            <p:nvPicPr>
              <p:cNvPr id="195" name="Picture 194">
                <a:extLst>
                  <a:ext uri="{FF2B5EF4-FFF2-40B4-BE49-F238E27FC236}">
                    <a16:creationId xmlns:a16="http://schemas.microsoft.com/office/drawing/2014/main" id="{F8A5212E-E464-8580-76E4-B5515484ABF9}"/>
                  </a:ext>
                </a:extLst>
              </p:cNvPr>
              <p:cNvPicPr>
                <a:picLocks noChangeAspect="1"/>
              </p:cNvPicPr>
              <p:nvPr/>
            </p:nvPicPr>
            <p:blipFill>
              <a:blip r:embed="rId6"/>
              <a:stretch>
                <a:fillRect/>
              </a:stretch>
            </p:blipFill>
            <p:spPr>
              <a:xfrm>
                <a:off x="10682911" y="4550296"/>
                <a:ext cx="1440000" cy="985501"/>
              </a:xfrm>
              <a:prstGeom prst="rect">
                <a:avLst/>
              </a:prstGeom>
              <a:effectLst>
                <a:outerShdw blurRad="50800" dist="38100" dir="2700000" algn="tl" rotWithShape="0">
                  <a:prstClr val="black">
                    <a:alpha val="40000"/>
                  </a:prstClr>
                </a:outerShdw>
              </a:effectLst>
            </p:spPr>
          </p:pic>
          <p:sp>
            <p:nvSpPr>
              <p:cNvPr id="196" name="TextBox 195">
                <a:extLst>
                  <a:ext uri="{FF2B5EF4-FFF2-40B4-BE49-F238E27FC236}">
                    <a16:creationId xmlns:a16="http://schemas.microsoft.com/office/drawing/2014/main" id="{526DD735-8CB3-A812-919B-FCD68156BCBB}"/>
                  </a:ext>
                </a:extLst>
              </p:cNvPr>
              <p:cNvSpPr txBox="1"/>
              <p:nvPr/>
            </p:nvSpPr>
            <p:spPr>
              <a:xfrm>
                <a:off x="10896635" y="2289034"/>
                <a:ext cx="1279517"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rial"/>
                    <a:sym typeface="Arial"/>
                  </a:rPr>
                  <a:t>Role of Water</a:t>
                </a:r>
              </a:p>
            </p:txBody>
          </p:sp>
          <p:sp>
            <p:nvSpPr>
              <p:cNvPr id="197" name="TextBox 196">
                <a:extLst>
                  <a:ext uri="{FF2B5EF4-FFF2-40B4-BE49-F238E27FC236}">
                    <a16:creationId xmlns:a16="http://schemas.microsoft.com/office/drawing/2014/main" id="{E6D9B4F4-0B22-4B4D-2B69-41569B7A9956}"/>
                  </a:ext>
                </a:extLst>
              </p:cNvPr>
              <p:cNvSpPr txBox="1"/>
              <p:nvPr/>
            </p:nvSpPr>
            <p:spPr>
              <a:xfrm>
                <a:off x="9065435" y="3127739"/>
                <a:ext cx="950901"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rial"/>
                    <a:sym typeface="Arial"/>
                  </a:rPr>
                  <a:t>Fine Dust</a:t>
                </a:r>
              </a:p>
            </p:txBody>
          </p:sp>
          <p:sp>
            <p:nvSpPr>
              <p:cNvPr id="198" name="TextBox 197">
                <a:extLst>
                  <a:ext uri="{FF2B5EF4-FFF2-40B4-BE49-F238E27FC236}">
                    <a16:creationId xmlns:a16="http://schemas.microsoft.com/office/drawing/2014/main" id="{C9C95A8F-6A28-D90E-FBE2-19625E0A6E74}"/>
                  </a:ext>
                </a:extLst>
              </p:cNvPr>
              <p:cNvSpPr txBox="1"/>
              <p:nvPr/>
            </p:nvSpPr>
            <p:spPr>
              <a:xfrm>
                <a:off x="9056494" y="4797617"/>
                <a:ext cx="1537600"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rial"/>
                    <a:sym typeface="Arial"/>
                  </a:rPr>
                  <a:t>Superconductors</a:t>
                </a:r>
              </a:p>
            </p:txBody>
          </p:sp>
          <p:sp>
            <p:nvSpPr>
              <p:cNvPr id="199" name="Text Placeholder 2">
                <a:extLst>
                  <a:ext uri="{FF2B5EF4-FFF2-40B4-BE49-F238E27FC236}">
                    <a16:creationId xmlns:a16="http://schemas.microsoft.com/office/drawing/2014/main" id="{9146DA96-6DA1-7EAA-8E1E-9D5FE6185296}"/>
                  </a:ext>
                </a:extLst>
              </p:cNvPr>
              <p:cNvSpPr txBox="1">
                <a:spLocks/>
              </p:cNvSpPr>
              <p:nvPr/>
            </p:nvSpPr>
            <p:spPr>
              <a:xfrm>
                <a:off x="9033990" y="432281"/>
                <a:ext cx="2720036" cy="3665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01783"/>
                  </a:buClr>
                  <a:buSzPts val="1800"/>
                  <a:buFont typeface="Arial"/>
                  <a:buChar char="•"/>
                  <a:defRPr sz="2800" b="0" i="0" u="none" strike="noStrike" cap="none">
                    <a:solidFill>
                      <a:srgbClr val="201751"/>
                    </a:solidFill>
                    <a:latin typeface="Arial"/>
                    <a:ea typeface="Arial"/>
                    <a:cs typeface="Arial"/>
                    <a:sym typeface="Arial"/>
                  </a:defRPr>
                </a:lvl1pPr>
                <a:lvl2pPr marL="914400" marR="0" lvl="1" indent="-342900" algn="l" rtl="0">
                  <a:lnSpc>
                    <a:spcPct val="90000"/>
                  </a:lnSpc>
                  <a:spcBef>
                    <a:spcPts val="500"/>
                  </a:spcBef>
                  <a:spcAft>
                    <a:spcPts val="0"/>
                  </a:spcAft>
                  <a:buClr>
                    <a:srgbClr val="E01783"/>
                  </a:buClr>
                  <a:buSzPts val="1800"/>
                  <a:buFont typeface="Arial"/>
                  <a:buChar char="•"/>
                  <a:defRPr sz="2400" b="0" i="0" u="none" strike="noStrike" cap="none">
                    <a:solidFill>
                      <a:srgbClr val="201751"/>
                    </a:solidFill>
                    <a:latin typeface="Arial"/>
                    <a:ea typeface="Arial"/>
                    <a:cs typeface="Arial"/>
                    <a:sym typeface="Arial"/>
                  </a:defRPr>
                </a:lvl2pPr>
                <a:lvl3pPr marL="1371600" marR="0" lvl="2" indent="-342900" algn="l" rtl="0">
                  <a:lnSpc>
                    <a:spcPct val="90000"/>
                  </a:lnSpc>
                  <a:spcBef>
                    <a:spcPts val="500"/>
                  </a:spcBef>
                  <a:spcAft>
                    <a:spcPts val="0"/>
                  </a:spcAft>
                  <a:buClr>
                    <a:srgbClr val="E01783"/>
                  </a:buClr>
                  <a:buSzPts val="1800"/>
                  <a:buFont typeface="Arial"/>
                  <a:buChar char="•"/>
                  <a:defRPr sz="2000" b="0" i="0" u="none" strike="noStrike" cap="none">
                    <a:solidFill>
                      <a:srgbClr val="201751"/>
                    </a:solidFill>
                    <a:latin typeface="Arial"/>
                    <a:ea typeface="Arial"/>
                    <a:cs typeface="Arial"/>
                    <a:sym typeface="Arial"/>
                  </a:defRPr>
                </a:lvl3pPr>
                <a:lvl4pPr marL="1828800" marR="0" lvl="3"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4pPr>
                <a:lvl5pPr marL="2286000" marR="0" lvl="4"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5pPr>
                <a:lvl6pPr marL="2743200" marR="0" lvl="5"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6pPr>
                <a:lvl7pPr marL="3200400" marR="0" lvl="6"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7pPr>
                <a:lvl8pPr marL="3657600" marR="0" lvl="7"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8pPr>
                <a:lvl9pPr marL="4114800" marR="0" lvl="8"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9pPr>
              </a:lstStyle>
              <a:p>
                <a:pPr marL="0" marR="0" lvl="1" indent="0" algn="l" defTabSz="914400" rtl="0" eaLnBrk="1" fontAlgn="base" latinLnBrk="0" hangingPunct="1">
                  <a:lnSpc>
                    <a:spcPct val="90000"/>
                  </a:lnSpc>
                  <a:spcBef>
                    <a:spcPts val="500"/>
                  </a:spcBef>
                  <a:spcAft>
                    <a:spcPts val="0"/>
                  </a:spcAft>
                  <a:buClr>
                    <a:srgbClr val="E01783"/>
                  </a:buClr>
                  <a:buSzPts val="1800"/>
                  <a:buFont typeface="Arial"/>
                  <a:buNone/>
                  <a:tabLst/>
                  <a:defRPr/>
                </a:pPr>
                <a:r>
                  <a:rPr kumimoji="0" lang="en-GB" sz="2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Domain Science</a:t>
                </a:r>
              </a:p>
            </p:txBody>
          </p:sp>
          <p:sp>
            <p:nvSpPr>
              <p:cNvPr id="200" name="TextBox 199">
                <a:extLst>
                  <a:ext uri="{FF2B5EF4-FFF2-40B4-BE49-F238E27FC236}">
                    <a16:creationId xmlns:a16="http://schemas.microsoft.com/office/drawing/2014/main" id="{9B8F6525-D987-CBCC-3277-8104EB5D370A}"/>
                  </a:ext>
                </a:extLst>
              </p:cNvPr>
              <p:cNvSpPr txBox="1"/>
              <p:nvPr/>
            </p:nvSpPr>
            <p:spPr>
              <a:xfrm>
                <a:off x="11484775" y="3965452"/>
                <a:ext cx="752129"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rial"/>
                    <a:sym typeface="Arial"/>
                  </a:rPr>
                  <a:t>Battery</a:t>
                </a:r>
              </a:p>
            </p:txBody>
          </p:sp>
          <p:sp>
            <p:nvSpPr>
              <p:cNvPr id="201" name="TextBox 200">
                <a:extLst>
                  <a:ext uri="{FF2B5EF4-FFF2-40B4-BE49-F238E27FC236}">
                    <a16:creationId xmlns:a16="http://schemas.microsoft.com/office/drawing/2014/main" id="{EBD3F8F3-ABF4-1813-095C-47ED9410224A}"/>
                  </a:ext>
                </a:extLst>
              </p:cNvPr>
              <p:cNvSpPr txBox="1"/>
              <p:nvPr/>
            </p:nvSpPr>
            <p:spPr>
              <a:xfrm>
                <a:off x="9208691" y="5343176"/>
                <a:ext cx="1527982"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4472C4"/>
                    </a:solidFill>
                    <a:effectLst/>
                    <a:uLnTx/>
                    <a:uFillTx/>
                    <a:latin typeface="Arial"/>
                    <a:sym typeface="Arial"/>
                  </a:rPr>
                  <a:t>Cultural Heritage</a:t>
                </a:r>
              </a:p>
            </p:txBody>
          </p:sp>
        </p:grpSp>
        <p:sp>
          <p:nvSpPr>
            <p:cNvPr id="189" name="Text Placeholder 2">
              <a:extLst>
                <a:ext uri="{FF2B5EF4-FFF2-40B4-BE49-F238E27FC236}">
                  <a16:creationId xmlns:a16="http://schemas.microsoft.com/office/drawing/2014/main" id="{1A1B03F8-0FED-5DBD-7DA7-F8C04FAB2E0F}"/>
                </a:ext>
              </a:extLst>
            </p:cNvPr>
            <p:cNvSpPr txBox="1">
              <a:spLocks/>
            </p:cNvSpPr>
            <p:nvPr/>
          </p:nvSpPr>
          <p:spPr>
            <a:xfrm>
              <a:off x="9056494" y="1049470"/>
              <a:ext cx="3174733" cy="3665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01783"/>
                </a:buClr>
                <a:buSzPts val="1800"/>
                <a:buFont typeface="Arial"/>
                <a:buChar char="•"/>
                <a:defRPr sz="2800" b="0" i="0" u="none" strike="noStrike" cap="none">
                  <a:solidFill>
                    <a:srgbClr val="201751"/>
                  </a:solidFill>
                  <a:latin typeface="Arial"/>
                  <a:ea typeface="Arial"/>
                  <a:cs typeface="Arial"/>
                  <a:sym typeface="Arial"/>
                </a:defRPr>
              </a:lvl1pPr>
              <a:lvl2pPr marL="914400" marR="0" lvl="1" indent="-342900" algn="l" rtl="0">
                <a:lnSpc>
                  <a:spcPct val="90000"/>
                </a:lnSpc>
                <a:spcBef>
                  <a:spcPts val="500"/>
                </a:spcBef>
                <a:spcAft>
                  <a:spcPts val="0"/>
                </a:spcAft>
                <a:buClr>
                  <a:srgbClr val="E01783"/>
                </a:buClr>
                <a:buSzPts val="1800"/>
                <a:buFont typeface="Arial"/>
                <a:buChar char="•"/>
                <a:defRPr sz="2400" b="0" i="0" u="none" strike="noStrike" cap="none">
                  <a:solidFill>
                    <a:srgbClr val="201751"/>
                  </a:solidFill>
                  <a:latin typeface="Arial"/>
                  <a:ea typeface="Arial"/>
                  <a:cs typeface="Arial"/>
                  <a:sym typeface="Arial"/>
                </a:defRPr>
              </a:lvl2pPr>
              <a:lvl3pPr marL="1371600" marR="0" lvl="2" indent="-342900" algn="l" rtl="0">
                <a:lnSpc>
                  <a:spcPct val="90000"/>
                </a:lnSpc>
                <a:spcBef>
                  <a:spcPts val="500"/>
                </a:spcBef>
                <a:spcAft>
                  <a:spcPts val="0"/>
                </a:spcAft>
                <a:buClr>
                  <a:srgbClr val="E01783"/>
                </a:buClr>
                <a:buSzPts val="1800"/>
                <a:buFont typeface="Arial"/>
                <a:buChar char="•"/>
                <a:defRPr sz="2000" b="0" i="0" u="none" strike="noStrike" cap="none">
                  <a:solidFill>
                    <a:srgbClr val="201751"/>
                  </a:solidFill>
                  <a:latin typeface="Arial"/>
                  <a:ea typeface="Arial"/>
                  <a:cs typeface="Arial"/>
                  <a:sym typeface="Arial"/>
                </a:defRPr>
              </a:lvl3pPr>
              <a:lvl4pPr marL="1828800" marR="0" lvl="3"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4pPr>
              <a:lvl5pPr marL="2286000" marR="0" lvl="4"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5pPr>
              <a:lvl6pPr marL="2743200" marR="0" lvl="5"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6pPr>
              <a:lvl7pPr marL="3200400" marR="0" lvl="6"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7pPr>
              <a:lvl8pPr marL="3657600" marR="0" lvl="7"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8pPr>
              <a:lvl9pPr marL="4114800" marR="0" lvl="8"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9pPr>
            </a:lstStyle>
            <a:p>
              <a:pPr marL="0" marR="0" lvl="1" indent="0" algn="l" defTabSz="914400" rtl="0" eaLnBrk="1" fontAlgn="base" latinLnBrk="0" hangingPunct="1">
                <a:lnSpc>
                  <a:spcPct val="90000"/>
                </a:lnSpc>
                <a:spcBef>
                  <a:spcPts val="500"/>
                </a:spcBef>
                <a:spcAft>
                  <a:spcPts val="0"/>
                </a:spcAft>
                <a:buClr>
                  <a:srgbClr val="E01783"/>
                </a:buClr>
                <a:buSzPts val="1800"/>
                <a:buFont typeface="Arial"/>
                <a:buNone/>
                <a:tabLst/>
                <a:defRPr/>
              </a:pPr>
              <a:r>
                <a:rPr kumimoji="0" lang="en-GB" sz="1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With high significance for bringing society forward. </a:t>
              </a:r>
            </a:p>
          </p:txBody>
        </p:sp>
      </p:grpSp>
      <p:grpSp>
        <p:nvGrpSpPr>
          <p:cNvPr id="202" name="Group 201">
            <a:extLst>
              <a:ext uri="{FF2B5EF4-FFF2-40B4-BE49-F238E27FC236}">
                <a16:creationId xmlns:a16="http://schemas.microsoft.com/office/drawing/2014/main" id="{6D2E23A6-8A53-3578-3282-D32785F6A099}"/>
              </a:ext>
            </a:extLst>
          </p:cNvPr>
          <p:cNvGrpSpPr/>
          <p:nvPr/>
        </p:nvGrpSpPr>
        <p:grpSpPr>
          <a:xfrm>
            <a:off x="3166922" y="841580"/>
            <a:ext cx="5359100" cy="5546503"/>
            <a:chOff x="3187146" y="668797"/>
            <a:chExt cx="5359100" cy="5546503"/>
          </a:xfrm>
        </p:grpSpPr>
        <p:sp>
          <p:nvSpPr>
            <p:cNvPr id="203" name="Right Arrow 202">
              <a:extLst>
                <a:ext uri="{FF2B5EF4-FFF2-40B4-BE49-F238E27FC236}">
                  <a16:creationId xmlns:a16="http://schemas.microsoft.com/office/drawing/2014/main" id="{B7936E92-E2D0-2BEE-8932-74D3CF11C805}"/>
                </a:ext>
              </a:extLst>
            </p:cNvPr>
            <p:cNvSpPr/>
            <p:nvPr/>
          </p:nvSpPr>
          <p:spPr>
            <a:xfrm>
              <a:off x="3187146" y="1678134"/>
              <a:ext cx="556054" cy="4137694"/>
            </a:xfrm>
            <a:prstGeom prst="rightArrow">
              <a:avLst/>
            </a:prstGeom>
            <a:solidFill>
              <a:srgbClr val="FFFFFF">
                <a:lumMod val="95000"/>
              </a:srgbClr>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04" name="Group 203">
              <a:extLst>
                <a:ext uri="{FF2B5EF4-FFF2-40B4-BE49-F238E27FC236}">
                  <a16:creationId xmlns:a16="http://schemas.microsoft.com/office/drawing/2014/main" id="{4F921FAF-ECF2-441F-8D92-C4D53DE0240D}"/>
                </a:ext>
              </a:extLst>
            </p:cNvPr>
            <p:cNvGrpSpPr/>
            <p:nvPr/>
          </p:nvGrpSpPr>
          <p:grpSpPr>
            <a:xfrm>
              <a:off x="3838322" y="1165255"/>
              <a:ext cx="4707924" cy="4741726"/>
              <a:chOff x="3852000" y="1296000"/>
              <a:chExt cx="4707924" cy="4741726"/>
            </a:xfrm>
          </p:grpSpPr>
          <p:sp>
            <p:nvSpPr>
              <p:cNvPr id="207" name="Rounded Rectangle 206">
                <a:extLst>
                  <a:ext uri="{FF2B5EF4-FFF2-40B4-BE49-F238E27FC236}">
                    <a16:creationId xmlns:a16="http://schemas.microsoft.com/office/drawing/2014/main" id="{4E411022-7C3B-EA45-BE79-3DC07EB2130B}"/>
                  </a:ext>
                </a:extLst>
              </p:cNvPr>
              <p:cNvSpPr/>
              <p:nvPr/>
            </p:nvSpPr>
            <p:spPr>
              <a:xfrm>
                <a:off x="3852000" y="183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8" name="Rounded Rectangle 207">
                <a:extLst>
                  <a:ext uri="{FF2B5EF4-FFF2-40B4-BE49-F238E27FC236}">
                    <a16:creationId xmlns:a16="http://schemas.microsoft.com/office/drawing/2014/main" id="{06148DA6-FA4E-6561-79A4-C4D5EFAA9C6B}"/>
                  </a:ext>
                </a:extLst>
              </p:cNvPr>
              <p:cNvSpPr/>
              <p:nvPr/>
            </p:nvSpPr>
            <p:spPr>
              <a:xfrm>
                <a:off x="3852000" y="237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 name="Rounded Rectangle 208">
                <a:extLst>
                  <a:ext uri="{FF2B5EF4-FFF2-40B4-BE49-F238E27FC236}">
                    <a16:creationId xmlns:a16="http://schemas.microsoft.com/office/drawing/2014/main" id="{124511BA-6BDD-D85B-E833-3F87BCF5D059}"/>
                  </a:ext>
                </a:extLst>
              </p:cNvPr>
              <p:cNvSpPr/>
              <p:nvPr/>
            </p:nvSpPr>
            <p:spPr>
              <a:xfrm>
                <a:off x="3852000" y="291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0" name="Rounded Rectangle 209">
                <a:extLst>
                  <a:ext uri="{FF2B5EF4-FFF2-40B4-BE49-F238E27FC236}">
                    <a16:creationId xmlns:a16="http://schemas.microsoft.com/office/drawing/2014/main" id="{BD236838-C129-808C-5AED-48A28E35B42F}"/>
                  </a:ext>
                </a:extLst>
              </p:cNvPr>
              <p:cNvSpPr/>
              <p:nvPr/>
            </p:nvSpPr>
            <p:spPr>
              <a:xfrm>
                <a:off x="3852000" y="345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1" name="Rounded Rectangle 210">
                <a:extLst>
                  <a:ext uri="{FF2B5EF4-FFF2-40B4-BE49-F238E27FC236}">
                    <a16:creationId xmlns:a16="http://schemas.microsoft.com/office/drawing/2014/main" id="{AEC32836-1882-8554-7745-48839D9AB6AA}"/>
                  </a:ext>
                </a:extLst>
              </p:cNvPr>
              <p:cNvSpPr/>
              <p:nvPr/>
            </p:nvSpPr>
            <p:spPr>
              <a:xfrm>
                <a:off x="3852000" y="399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2" name="Rounded Rectangle 211">
                <a:extLst>
                  <a:ext uri="{FF2B5EF4-FFF2-40B4-BE49-F238E27FC236}">
                    <a16:creationId xmlns:a16="http://schemas.microsoft.com/office/drawing/2014/main" id="{A6582A8D-9B1E-0C39-3E0F-610F5C204628}"/>
                  </a:ext>
                </a:extLst>
              </p:cNvPr>
              <p:cNvSpPr/>
              <p:nvPr/>
            </p:nvSpPr>
            <p:spPr>
              <a:xfrm>
                <a:off x="3852000" y="453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3" name="Rounded Rectangle 212">
                <a:extLst>
                  <a:ext uri="{FF2B5EF4-FFF2-40B4-BE49-F238E27FC236}">
                    <a16:creationId xmlns:a16="http://schemas.microsoft.com/office/drawing/2014/main" id="{D9DF1ED6-43BC-4385-E52B-5CA2774000F0}"/>
                  </a:ext>
                </a:extLst>
              </p:cNvPr>
              <p:cNvSpPr/>
              <p:nvPr/>
            </p:nvSpPr>
            <p:spPr>
              <a:xfrm>
                <a:off x="3852000" y="507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4" name="Rounded Rectangle 213">
                <a:extLst>
                  <a:ext uri="{FF2B5EF4-FFF2-40B4-BE49-F238E27FC236}">
                    <a16:creationId xmlns:a16="http://schemas.microsoft.com/office/drawing/2014/main" id="{4EDCD8BA-F7EC-4FA5-B41B-A8B6D8D4222D}"/>
                  </a:ext>
                </a:extLst>
              </p:cNvPr>
              <p:cNvSpPr/>
              <p:nvPr/>
            </p:nvSpPr>
            <p:spPr>
              <a:xfrm>
                <a:off x="3852000" y="561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5" name="Rounded Rectangle 214">
                <a:extLst>
                  <a:ext uri="{FF2B5EF4-FFF2-40B4-BE49-F238E27FC236}">
                    <a16:creationId xmlns:a16="http://schemas.microsoft.com/office/drawing/2014/main" id="{9A83EB76-57DD-2D42-9FE8-3D42F74FF4B1}"/>
                  </a:ext>
                </a:extLst>
              </p:cNvPr>
              <p:cNvSpPr/>
              <p:nvPr/>
            </p:nvSpPr>
            <p:spPr>
              <a:xfrm>
                <a:off x="3852000" y="1296000"/>
                <a:ext cx="4707924" cy="421726"/>
              </a:xfrm>
              <a:prstGeom prst="roundRect">
                <a:avLst/>
              </a:prstGeom>
              <a:solidFill>
                <a:srgbClr val="FFFFFF"/>
              </a:solidFill>
              <a:ln w="127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16" name="Picture 215">
                <a:extLst>
                  <a:ext uri="{FF2B5EF4-FFF2-40B4-BE49-F238E27FC236}">
                    <a16:creationId xmlns:a16="http://schemas.microsoft.com/office/drawing/2014/main" id="{1CCA9B8A-6D19-C0AA-BAA4-0A37940107D5}"/>
                  </a:ext>
                </a:extLst>
              </p:cNvPr>
              <p:cNvPicPr>
                <a:picLocks noChangeAspect="1"/>
              </p:cNvPicPr>
              <p:nvPr/>
            </p:nvPicPr>
            <p:blipFill>
              <a:blip r:embed="rId7"/>
              <a:stretch>
                <a:fillRect/>
              </a:stretch>
            </p:blipFill>
            <p:spPr>
              <a:xfrm>
                <a:off x="6241630" y="1413144"/>
                <a:ext cx="653236" cy="226455"/>
              </a:xfrm>
              <a:prstGeom prst="rect">
                <a:avLst/>
              </a:prstGeom>
            </p:spPr>
          </p:pic>
          <p:pic>
            <p:nvPicPr>
              <p:cNvPr id="217" name="Graphic 216">
                <a:extLst>
                  <a:ext uri="{FF2B5EF4-FFF2-40B4-BE49-F238E27FC236}">
                    <a16:creationId xmlns:a16="http://schemas.microsoft.com/office/drawing/2014/main" id="{25C163FE-B74B-2A55-0BC8-BCFC82AE3B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28983" y="1363502"/>
                <a:ext cx="815550" cy="289974"/>
              </a:xfrm>
              <a:prstGeom prst="rect">
                <a:avLst/>
              </a:prstGeom>
            </p:spPr>
          </p:pic>
          <p:pic>
            <p:nvPicPr>
              <p:cNvPr id="218" name="Picture 217">
                <a:extLst>
                  <a:ext uri="{FF2B5EF4-FFF2-40B4-BE49-F238E27FC236}">
                    <a16:creationId xmlns:a16="http://schemas.microsoft.com/office/drawing/2014/main" id="{7B92EC5E-7F09-A2E9-4243-BD30D6A70D2E}"/>
                  </a:ext>
                </a:extLst>
              </p:cNvPr>
              <p:cNvPicPr>
                <a:picLocks noChangeAspect="1"/>
              </p:cNvPicPr>
              <p:nvPr/>
            </p:nvPicPr>
            <p:blipFill>
              <a:blip r:embed="rId10"/>
              <a:stretch>
                <a:fillRect/>
              </a:stretch>
            </p:blipFill>
            <p:spPr>
              <a:xfrm>
                <a:off x="6958917" y="1911600"/>
                <a:ext cx="960763" cy="271183"/>
              </a:xfrm>
              <a:prstGeom prst="rect">
                <a:avLst/>
              </a:prstGeom>
            </p:spPr>
          </p:pic>
          <p:pic>
            <p:nvPicPr>
              <p:cNvPr id="219" name="Picture 218">
                <a:extLst>
                  <a:ext uri="{FF2B5EF4-FFF2-40B4-BE49-F238E27FC236}">
                    <a16:creationId xmlns:a16="http://schemas.microsoft.com/office/drawing/2014/main" id="{484D44C3-DFE3-BDB9-906C-E7C748435520}"/>
                  </a:ext>
                </a:extLst>
              </p:cNvPr>
              <p:cNvPicPr>
                <a:picLocks noChangeAspect="1"/>
              </p:cNvPicPr>
              <p:nvPr/>
            </p:nvPicPr>
            <p:blipFill>
              <a:blip r:embed="rId11"/>
              <a:stretch>
                <a:fillRect/>
              </a:stretch>
            </p:blipFill>
            <p:spPr>
              <a:xfrm>
                <a:off x="7287142" y="2391845"/>
                <a:ext cx="371845" cy="371845"/>
              </a:xfrm>
              <a:prstGeom prst="rect">
                <a:avLst/>
              </a:prstGeom>
            </p:spPr>
          </p:pic>
          <p:pic>
            <p:nvPicPr>
              <p:cNvPr id="220" name="Picture 219">
                <a:extLst>
                  <a:ext uri="{FF2B5EF4-FFF2-40B4-BE49-F238E27FC236}">
                    <a16:creationId xmlns:a16="http://schemas.microsoft.com/office/drawing/2014/main" id="{E3399B30-7740-0A2C-F7CD-E66122739D69}"/>
                  </a:ext>
                </a:extLst>
              </p:cNvPr>
              <p:cNvPicPr>
                <a:picLocks noChangeAspect="1"/>
              </p:cNvPicPr>
              <p:nvPr/>
            </p:nvPicPr>
            <p:blipFill>
              <a:blip r:embed="rId10"/>
              <a:stretch>
                <a:fillRect/>
              </a:stretch>
            </p:blipFill>
            <p:spPr>
              <a:xfrm>
                <a:off x="6200139" y="2978102"/>
                <a:ext cx="960763" cy="271183"/>
              </a:xfrm>
              <a:prstGeom prst="rect">
                <a:avLst/>
              </a:prstGeom>
            </p:spPr>
          </p:pic>
          <p:pic>
            <p:nvPicPr>
              <p:cNvPr id="221" name="Graphic 220">
                <a:extLst>
                  <a:ext uri="{FF2B5EF4-FFF2-40B4-BE49-F238E27FC236}">
                    <a16:creationId xmlns:a16="http://schemas.microsoft.com/office/drawing/2014/main" id="{C2B15489-6011-6B6F-8B56-E97178382A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8453" y="2989006"/>
                <a:ext cx="815550" cy="289974"/>
              </a:xfrm>
              <a:prstGeom prst="rect">
                <a:avLst/>
              </a:prstGeom>
            </p:spPr>
          </p:pic>
          <p:pic>
            <p:nvPicPr>
              <p:cNvPr id="222" name="Picture 221">
                <a:extLst>
                  <a:ext uri="{FF2B5EF4-FFF2-40B4-BE49-F238E27FC236}">
                    <a16:creationId xmlns:a16="http://schemas.microsoft.com/office/drawing/2014/main" id="{418F56C1-67D8-375F-672A-C096EA6242C2}"/>
                  </a:ext>
                </a:extLst>
              </p:cNvPr>
              <p:cNvPicPr>
                <a:picLocks noChangeAspect="1"/>
              </p:cNvPicPr>
              <p:nvPr/>
            </p:nvPicPr>
            <p:blipFill>
              <a:blip r:embed="rId7"/>
              <a:stretch>
                <a:fillRect/>
              </a:stretch>
            </p:blipFill>
            <p:spPr>
              <a:xfrm>
                <a:off x="5318572" y="2993545"/>
                <a:ext cx="653236" cy="226455"/>
              </a:xfrm>
              <a:prstGeom prst="rect">
                <a:avLst/>
              </a:prstGeom>
            </p:spPr>
          </p:pic>
          <p:pic>
            <p:nvPicPr>
              <p:cNvPr id="223" name="Picture 222">
                <a:extLst>
                  <a:ext uri="{FF2B5EF4-FFF2-40B4-BE49-F238E27FC236}">
                    <a16:creationId xmlns:a16="http://schemas.microsoft.com/office/drawing/2014/main" id="{F30705B9-81FB-5E3F-E1DA-B1A2383DACE8}"/>
                  </a:ext>
                </a:extLst>
              </p:cNvPr>
              <p:cNvPicPr>
                <a:picLocks noChangeAspect="1"/>
              </p:cNvPicPr>
              <p:nvPr/>
            </p:nvPicPr>
            <p:blipFill>
              <a:blip r:embed="rId12"/>
              <a:stretch>
                <a:fillRect/>
              </a:stretch>
            </p:blipFill>
            <p:spPr>
              <a:xfrm>
                <a:off x="7036765" y="3447519"/>
                <a:ext cx="698151" cy="392275"/>
              </a:xfrm>
              <a:prstGeom prst="rect">
                <a:avLst/>
              </a:prstGeom>
            </p:spPr>
          </p:pic>
          <p:pic>
            <p:nvPicPr>
              <p:cNvPr id="224" name="Picture 223">
                <a:extLst>
                  <a:ext uri="{FF2B5EF4-FFF2-40B4-BE49-F238E27FC236}">
                    <a16:creationId xmlns:a16="http://schemas.microsoft.com/office/drawing/2014/main" id="{67BDEE22-17C9-D3E1-5AB8-214D10C387DC}"/>
                  </a:ext>
                </a:extLst>
              </p:cNvPr>
              <p:cNvPicPr>
                <a:picLocks noChangeAspect="1"/>
              </p:cNvPicPr>
              <p:nvPr/>
            </p:nvPicPr>
            <p:blipFill>
              <a:blip r:embed="rId13"/>
              <a:stretch>
                <a:fillRect/>
              </a:stretch>
            </p:blipFill>
            <p:spPr>
              <a:xfrm>
                <a:off x="7041144" y="4038447"/>
                <a:ext cx="1070867" cy="315221"/>
              </a:xfrm>
              <a:prstGeom prst="rect">
                <a:avLst/>
              </a:prstGeom>
            </p:spPr>
          </p:pic>
          <p:pic>
            <p:nvPicPr>
              <p:cNvPr id="225" name="Picture 224">
                <a:extLst>
                  <a:ext uri="{FF2B5EF4-FFF2-40B4-BE49-F238E27FC236}">
                    <a16:creationId xmlns:a16="http://schemas.microsoft.com/office/drawing/2014/main" id="{B83D4B51-D38D-692D-9567-F2A440D76364}"/>
                  </a:ext>
                </a:extLst>
              </p:cNvPr>
              <p:cNvPicPr>
                <a:picLocks noChangeAspect="1"/>
              </p:cNvPicPr>
              <p:nvPr/>
            </p:nvPicPr>
            <p:blipFill>
              <a:blip r:embed="rId10"/>
              <a:stretch>
                <a:fillRect/>
              </a:stretch>
            </p:blipFill>
            <p:spPr>
              <a:xfrm>
                <a:off x="6677636" y="4604447"/>
                <a:ext cx="960763" cy="271183"/>
              </a:xfrm>
              <a:prstGeom prst="rect">
                <a:avLst/>
              </a:prstGeom>
            </p:spPr>
          </p:pic>
          <p:pic>
            <p:nvPicPr>
              <p:cNvPr id="226" name="Picture 225">
                <a:extLst>
                  <a:ext uri="{FF2B5EF4-FFF2-40B4-BE49-F238E27FC236}">
                    <a16:creationId xmlns:a16="http://schemas.microsoft.com/office/drawing/2014/main" id="{7D2349C3-B11E-ECDB-0BAB-2429D438A88C}"/>
                  </a:ext>
                </a:extLst>
              </p:cNvPr>
              <p:cNvPicPr>
                <a:picLocks noChangeAspect="1"/>
              </p:cNvPicPr>
              <p:nvPr/>
            </p:nvPicPr>
            <p:blipFill>
              <a:blip r:embed="rId14"/>
              <a:stretch>
                <a:fillRect/>
              </a:stretch>
            </p:blipFill>
            <p:spPr>
              <a:xfrm>
                <a:off x="6677636" y="5091022"/>
                <a:ext cx="823620" cy="403231"/>
              </a:xfrm>
              <a:prstGeom prst="rect">
                <a:avLst/>
              </a:prstGeom>
            </p:spPr>
          </p:pic>
          <p:pic>
            <p:nvPicPr>
              <p:cNvPr id="227" name="Picture 226">
                <a:extLst>
                  <a:ext uri="{FF2B5EF4-FFF2-40B4-BE49-F238E27FC236}">
                    <a16:creationId xmlns:a16="http://schemas.microsoft.com/office/drawing/2014/main" id="{B686E415-7F98-FBB3-81C4-DFD2B6098563}"/>
                  </a:ext>
                </a:extLst>
              </p:cNvPr>
              <p:cNvPicPr>
                <a:picLocks noChangeAspect="1"/>
              </p:cNvPicPr>
              <p:nvPr/>
            </p:nvPicPr>
            <p:blipFill>
              <a:blip r:embed="rId10"/>
              <a:stretch>
                <a:fillRect/>
              </a:stretch>
            </p:blipFill>
            <p:spPr>
              <a:xfrm>
                <a:off x="6737780" y="5658408"/>
                <a:ext cx="960763" cy="271183"/>
              </a:xfrm>
              <a:prstGeom prst="rect">
                <a:avLst/>
              </a:prstGeom>
            </p:spPr>
          </p:pic>
          <p:sp>
            <p:nvSpPr>
              <p:cNvPr id="228" name="Text Placeholder 2">
                <a:extLst>
                  <a:ext uri="{FF2B5EF4-FFF2-40B4-BE49-F238E27FC236}">
                    <a16:creationId xmlns:a16="http://schemas.microsoft.com/office/drawing/2014/main" id="{27934E23-1F9C-9C6A-59ED-FB0815DF9C33}"/>
                  </a:ext>
                </a:extLst>
              </p:cNvPr>
              <p:cNvSpPr txBox="1">
                <a:spLocks/>
              </p:cNvSpPr>
              <p:nvPr/>
            </p:nvSpPr>
            <p:spPr>
              <a:xfrm>
                <a:off x="3993515" y="1345917"/>
                <a:ext cx="2303330" cy="3665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01783"/>
                  </a:buClr>
                  <a:buSzPts val="1800"/>
                  <a:buFont typeface="Arial"/>
                  <a:buChar char="•"/>
                  <a:defRPr sz="2800" b="0" i="0" u="none" strike="noStrike" cap="none">
                    <a:solidFill>
                      <a:srgbClr val="201751"/>
                    </a:solidFill>
                    <a:latin typeface="Arial"/>
                    <a:ea typeface="Arial"/>
                    <a:cs typeface="Arial"/>
                    <a:sym typeface="Arial"/>
                  </a:defRPr>
                </a:lvl1pPr>
                <a:lvl2pPr marL="914400" marR="0" lvl="1" indent="-342900" algn="l" rtl="0">
                  <a:lnSpc>
                    <a:spcPct val="90000"/>
                  </a:lnSpc>
                  <a:spcBef>
                    <a:spcPts val="500"/>
                  </a:spcBef>
                  <a:spcAft>
                    <a:spcPts val="0"/>
                  </a:spcAft>
                  <a:buClr>
                    <a:srgbClr val="E01783"/>
                  </a:buClr>
                  <a:buSzPts val="1800"/>
                  <a:buFont typeface="Arial"/>
                  <a:buChar char="•"/>
                  <a:defRPr sz="2400" b="0" i="0" u="none" strike="noStrike" cap="none">
                    <a:solidFill>
                      <a:srgbClr val="201751"/>
                    </a:solidFill>
                    <a:latin typeface="Arial"/>
                    <a:ea typeface="Arial"/>
                    <a:cs typeface="Arial"/>
                    <a:sym typeface="Arial"/>
                  </a:defRPr>
                </a:lvl2pPr>
                <a:lvl3pPr marL="1371600" marR="0" lvl="2" indent="-342900" algn="l" rtl="0">
                  <a:lnSpc>
                    <a:spcPct val="90000"/>
                  </a:lnSpc>
                  <a:spcBef>
                    <a:spcPts val="500"/>
                  </a:spcBef>
                  <a:spcAft>
                    <a:spcPts val="0"/>
                  </a:spcAft>
                  <a:buClr>
                    <a:srgbClr val="E01783"/>
                  </a:buClr>
                  <a:buSzPts val="1800"/>
                  <a:buFont typeface="Arial"/>
                  <a:buChar char="•"/>
                  <a:defRPr sz="2000" b="0" i="0" u="none" strike="noStrike" cap="none">
                    <a:solidFill>
                      <a:srgbClr val="201751"/>
                    </a:solidFill>
                    <a:latin typeface="Arial"/>
                    <a:ea typeface="Arial"/>
                    <a:cs typeface="Arial"/>
                    <a:sym typeface="Arial"/>
                  </a:defRPr>
                </a:lvl3pPr>
                <a:lvl4pPr marL="1828800" marR="0" lvl="3"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4pPr>
                <a:lvl5pPr marL="2286000" marR="0" lvl="4"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5pPr>
                <a:lvl6pPr marL="2743200" marR="0" lvl="5"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6pPr>
                <a:lvl7pPr marL="3200400" marR="0" lvl="6"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7pPr>
                <a:lvl8pPr marL="3657600" marR="0" lvl="7"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8pPr>
                <a:lvl9pPr marL="4114800" marR="0" lvl="8"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9pPr>
              </a:lstStyle>
              <a:p>
                <a:pPr marL="0" marR="0" lvl="1" indent="0" algn="l" defTabSz="914400" rtl="0" eaLnBrk="1" fontAlgn="base" latinLnBrk="0" hangingPunct="1">
                  <a:lnSpc>
                    <a:spcPct val="90000"/>
                  </a:lnSpc>
                  <a:spcBef>
                    <a:spcPts val="500"/>
                  </a:spcBef>
                  <a:spcAft>
                    <a:spcPts val="0"/>
                  </a:spcAft>
                  <a:buClr>
                    <a:srgbClr val="E01783"/>
                  </a:buClr>
                  <a:buSzPts val="1800"/>
                  <a:buFont typeface="Arial"/>
                  <a:buNone/>
                  <a:tabLst/>
                  <a:defRPr/>
                </a:pPr>
                <a:r>
                  <a:rPr kumimoji="0" lang="en-GB" sz="1400" b="0" i="0" u="none" strike="noStrike" kern="0" cap="none" spc="0" normalizeH="0" baseline="0" noProof="0" dirty="0">
                    <a:ln>
                      <a:noFill/>
                    </a:ln>
                    <a:solidFill>
                      <a:srgbClr val="44546A"/>
                    </a:solidFill>
                    <a:effectLst/>
                    <a:uLnTx/>
                    <a:uFillTx/>
                    <a:latin typeface="Arial"/>
                    <a:cs typeface="Arial"/>
                    <a:sym typeface="Arial"/>
                  </a:rPr>
                  <a:t>Full field tomography</a:t>
                </a:r>
              </a:p>
            </p:txBody>
          </p:sp>
          <p:sp>
            <p:nvSpPr>
              <p:cNvPr id="229" name="TextBox 228">
                <a:extLst>
                  <a:ext uri="{FF2B5EF4-FFF2-40B4-BE49-F238E27FC236}">
                    <a16:creationId xmlns:a16="http://schemas.microsoft.com/office/drawing/2014/main" id="{55E4E900-FC25-BEF7-7801-4412FF9E3A65}"/>
                  </a:ext>
                </a:extLst>
              </p:cNvPr>
              <p:cNvSpPr txBox="1"/>
              <p:nvPr/>
            </p:nvSpPr>
            <p:spPr>
              <a:xfrm>
                <a:off x="3993515" y="1885917"/>
                <a:ext cx="2553904"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Single crystal X-ray diffraction</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sp>
            <p:nvSpPr>
              <p:cNvPr id="230" name="TextBox 229">
                <a:extLst>
                  <a:ext uri="{FF2B5EF4-FFF2-40B4-BE49-F238E27FC236}">
                    <a16:creationId xmlns:a16="http://schemas.microsoft.com/office/drawing/2014/main" id="{BC2CF7EE-CE5F-5756-4319-3E496B48994D}"/>
                  </a:ext>
                </a:extLst>
              </p:cNvPr>
              <p:cNvSpPr txBox="1"/>
              <p:nvPr/>
            </p:nvSpPr>
            <p:spPr>
              <a:xfrm>
                <a:off x="3993515" y="2425917"/>
                <a:ext cx="1896673"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Serial crystallography</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sp>
            <p:nvSpPr>
              <p:cNvPr id="231" name="TextBox 230">
                <a:extLst>
                  <a:ext uri="{FF2B5EF4-FFF2-40B4-BE49-F238E27FC236}">
                    <a16:creationId xmlns:a16="http://schemas.microsoft.com/office/drawing/2014/main" id="{3D4BB74C-51F0-3B0D-F0D1-F3C440D61F09}"/>
                  </a:ext>
                </a:extLst>
              </p:cNvPr>
              <p:cNvSpPr txBox="1"/>
              <p:nvPr/>
            </p:nvSpPr>
            <p:spPr>
              <a:xfrm>
                <a:off x="3993515" y="2965917"/>
                <a:ext cx="1279517"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Ptychography</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sp>
            <p:nvSpPr>
              <p:cNvPr id="232" name="TextBox 231">
                <a:extLst>
                  <a:ext uri="{FF2B5EF4-FFF2-40B4-BE49-F238E27FC236}">
                    <a16:creationId xmlns:a16="http://schemas.microsoft.com/office/drawing/2014/main" id="{D8AFC715-2849-BEE2-A7B3-41D0A122B093}"/>
                  </a:ext>
                </a:extLst>
              </p:cNvPr>
              <p:cNvSpPr txBox="1"/>
              <p:nvPr/>
            </p:nvSpPr>
            <p:spPr>
              <a:xfrm>
                <a:off x="3993515" y="3505917"/>
                <a:ext cx="2424062"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Small angle X-ray scattering</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sp>
            <p:nvSpPr>
              <p:cNvPr id="233" name="TextBox 232">
                <a:extLst>
                  <a:ext uri="{FF2B5EF4-FFF2-40B4-BE49-F238E27FC236}">
                    <a16:creationId xmlns:a16="http://schemas.microsoft.com/office/drawing/2014/main" id="{AB7717C5-CA09-655D-540A-C4E4BB913278}"/>
                  </a:ext>
                </a:extLst>
              </p:cNvPr>
              <p:cNvSpPr txBox="1"/>
              <p:nvPr/>
            </p:nvSpPr>
            <p:spPr>
              <a:xfrm>
                <a:off x="3993515" y="4045917"/>
                <a:ext cx="3047629"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Neutron diffraction and tomography</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sp>
            <p:nvSpPr>
              <p:cNvPr id="234" name="TextBox 233">
                <a:extLst>
                  <a:ext uri="{FF2B5EF4-FFF2-40B4-BE49-F238E27FC236}">
                    <a16:creationId xmlns:a16="http://schemas.microsoft.com/office/drawing/2014/main" id="{C4506977-E5B5-0F4C-7C8B-70A4E635E38D}"/>
                  </a:ext>
                </a:extLst>
              </p:cNvPr>
              <p:cNvSpPr txBox="1"/>
              <p:nvPr/>
            </p:nvSpPr>
            <p:spPr>
              <a:xfrm>
                <a:off x="3993515" y="4585917"/>
                <a:ext cx="1289135"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Reflectometry</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sp>
            <p:nvSpPr>
              <p:cNvPr id="235" name="TextBox 234">
                <a:extLst>
                  <a:ext uri="{FF2B5EF4-FFF2-40B4-BE49-F238E27FC236}">
                    <a16:creationId xmlns:a16="http://schemas.microsoft.com/office/drawing/2014/main" id="{2FB53B70-2F17-B66D-4DA8-CA295B450CBB}"/>
                  </a:ext>
                </a:extLst>
              </p:cNvPr>
              <p:cNvSpPr txBox="1"/>
              <p:nvPr/>
            </p:nvSpPr>
            <p:spPr>
              <a:xfrm>
                <a:off x="3993515" y="5125917"/>
                <a:ext cx="2053767"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Terahertz spectroscopy</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sp>
            <p:nvSpPr>
              <p:cNvPr id="236" name="TextBox 235">
                <a:extLst>
                  <a:ext uri="{FF2B5EF4-FFF2-40B4-BE49-F238E27FC236}">
                    <a16:creationId xmlns:a16="http://schemas.microsoft.com/office/drawing/2014/main" id="{BE802FA6-2AEF-B461-EF0F-D00A55A21215}"/>
                  </a:ext>
                </a:extLst>
              </p:cNvPr>
              <p:cNvSpPr txBox="1"/>
              <p:nvPr/>
            </p:nvSpPr>
            <p:spPr>
              <a:xfrm>
                <a:off x="3993515" y="5665917"/>
                <a:ext cx="2294218"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Scanning electron imaging</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grpSp>
        <p:sp>
          <p:nvSpPr>
            <p:cNvPr id="205" name="Text Placeholder 2">
              <a:extLst>
                <a:ext uri="{FF2B5EF4-FFF2-40B4-BE49-F238E27FC236}">
                  <a16:creationId xmlns:a16="http://schemas.microsoft.com/office/drawing/2014/main" id="{E39F23BD-8A9D-36DF-BE16-FFEA9CE59DAA}"/>
                </a:ext>
              </a:extLst>
            </p:cNvPr>
            <p:cNvSpPr txBox="1">
              <a:spLocks/>
            </p:cNvSpPr>
            <p:nvPr/>
          </p:nvSpPr>
          <p:spPr>
            <a:xfrm>
              <a:off x="4515543" y="668797"/>
              <a:ext cx="3592530" cy="3665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01783"/>
                </a:buClr>
                <a:buSzPts val="1800"/>
                <a:buFont typeface="Arial"/>
                <a:buChar char="•"/>
                <a:defRPr sz="2800" b="0" i="0" u="none" strike="noStrike" cap="none">
                  <a:solidFill>
                    <a:srgbClr val="201751"/>
                  </a:solidFill>
                  <a:latin typeface="Arial"/>
                  <a:ea typeface="Arial"/>
                  <a:cs typeface="Arial"/>
                  <a:sym typeface="Arial"/>
                </a:defRPr>
              </a:lvl1pPr>
              <a:lvl2pPr marL="914400" marR="0" lvl="1" indent="-342900" algn="l" rtl="0">
                <a:lnSpc>
                  <a:spcPct val="90000"/>
                </a:lnSpc>
                <a:spcBef>
                  <a:spcPts val="500"/>
                </a:spcBef>
                <a:spcAft>
                  <a:spcPts val="0"/>
                </a:spcAft>
                <a:buClr>
                  <a:srgbClr val="E01783"/>
                </a:buClr>
                <a:buSzPts val="1800"/>
                <a:buFont typeface="Arial"/>
                <a:buChar char="•"/>
                <a:defRPr sz="2400" b="0" i="0" u="none" strike="noStrike" cap="none">
                  <a:solidFill>
                    <a:srgbClr val="201751"/>
                  </a:solidFill>
                  <a:latin typeface="Arial"/>
                  <a:ea typeface="Arial"/>
                  <a:cs typeface="Arial"/>
                  <a:sym typeface="Arial"/>
                </a:defRPr>
              </a:lvl2pPr>
              <a:lvl3pPr marL="1371600" marR="0" lvl="2" indent="-342900" algn="l" rtl="0">
                <a:lnSpc>
                  <a:spcPct val="90000"/>
                </a:lnSpc>
                <a:spcBef>
                  <a:spcPts val="500"/>
                </a:spcBef>
                <a:spcAft>
                  <a:spcPts val="0"/>
                </a:spcAft>
                <a:buClr>
                  <a:srgbClr val="E01783"/>
                </a:buClr>
                <a:buSzPts val="1800"/>
                <a:buFont typeface="Arial"/>
                <a:buChar char="•"/>
                <a:defRPr sz="2000" b="0" i="0" u="none" strike="noStrike" cap="none">
                  <a:solidFill>
                    <a:srgbClr val="201751"/>
                  </a:solidFill>
                  <a:latin typeface="Arial"/>
                  <a:ea typeface="Arial"/>
                  <a:cs typeface="Arial"/>
                  <a:sym typeface="Arial"/>
                </a:defRPr>
              </a:lvl3pPr>
              <a:lvl4pPr marL="1828800" marR="0" lvl="3"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4pPr>
              <a:lvl5pPr marL="2286000" marR="0" lvl="4"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5pPr>
              <a:lvl6pPr marL="2743200" marR="0" lvl="5"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6pPr>
              <a:lvl7pPr marL="3200400" marR="0" lvl="6"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7pPr>
              <a:lvl8pPr marL="3657600" marR="0" lvl="7"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8pPr>
              <a:lvl9pPr marL="4114800" marR="0" lvl="8"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9pPr>
            </a:lstStyle>
            <a:p>
              <a:pPr marL="0" marR="0" lvl="1" indent="0" algn="l" defTabSz="914400" rtl="0" eaLnBrk="1" fontAlgn="base" latinLnBrk="0" hangingPunct="1">
                <a:lnSpc>
                  <a:spcPct val="90000"/>
                </a:lnSpc>
                <a:spcBef>
                  <a:spcPts val="500"/>
                </a:spcBef>
                <a:spcAft>
                  <a:spcPts val="0"/>
                </a:spcAft>
                <a:buClr>
                  <a:srgbClr val="E01783"/>
                </a:buClr>
                <a:buSzPts val="1800"/>
                <a:buFont typeface="Arial"/>
                <a:buNone/>
                <a:tabLst/>
                <a:defRPr/>
              </a:pPr>
              <a:r>
                <a:rPr kumimoji="0" lang="en-GB" sz="2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Instrument Technique</a:t>
              </a:r>
            </a:p>
          </p:txBody>
        </p:sp>
        <p:sp>
          <p:nvSpPr>
            <p:cNvPr id="206" name="TextBox 205">
              <a:extLst>
                <a:ext uri="{FF2B5EF4-FFF2-40B4-BE49-F238E27FC236}">
                  <a16:creationId xmlns:a16="http://schemas.microsoft.com/office/drawing/2014/main" id="{1DA5CEB9-234D-DAE0-4FEC-BDE86F78E98E}"/>
                </a:ext>
              </a:extLst>
            </p:cNvPr>
            <p:cNvSpPr txBox="1"/>
            <p:nvPr/>
          </p:nvSpPr>
          <p:spPr>
            <a:xfrm>
              <a:off x="5238753" y="5907523"/>
              <a:ext cx="1895071" cy="307777"/>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44546A"/>
                  </a:solidFill>
                  <a:effectLst/>
                  <a:uLnTx/>
                  <a:uFillTx/>
                  <a:latin typeface="Arial"/>
                  <a:sym typeface="Arial"/>
                </a:rPr>
                <a:t>And many more  .......</a:t>
              </a:r>
              <a:endParaRPr kumimoji="0" lang="de-DE" sz="1400" b="0" i="0" u="none" strike="noStrike" kern="0" cap="none" spc="0" normalizeH="0" baseline="0" noProof="0" dirty="0">
                <a:ln>
                  <a:noFill/>
                </a:ln>
                <a:solidFill>
                  <a:srgbClr val="000000"/>
                </a:solidFill>
                <a:effectLst/>
                <a:uLnTx/>
                <a:uFillTx/>
                <a:latin typeface="Arial"/>
                <a:sym typeface="Arial"/>
              </a:endParaRPr>
            </a:p>
          </p:txBody>
        </p:sp>
      </p:grpSp>
      <p:grpSp>
        <p:nvGrpSpPr>
          <p:cNvPr id="237" name="Group 236">
            <a:extLst>
              <a:ext uri="{FF2B5EF4-FFF2-40B4-BE49-F238E27FC236}">
                <a16:creationId xmlns:a16="http://schemas.microsoft.com/office/drawing/2014/main" id="{5780A625-4492-C25D-8BD0-3EA7FDC98E50}"/>
              </a:ext>
            </a:extLst>
          </p:cNvPr>
          <p:cNvGrpSpPr/>
          <p:nvPr/>
        </p:nvGrpSpPr>
        <p:grpSpPr>
          <a:xfrm>
            <a:off x="120946" y="2693899"/>
            <a:ext cx="3060000" cy="1188000"/>
            <a:chOff x="366954" y="1852102"/>
            <a:chExt cx="3060000" cy="1188000"/>
          </a:xfrm>
        </p:grpSpPr>
        <p:sp>
          <p:nvSpPr>
            <p:cNvPr id="238" name="Rounded Rectangle 237">
              <a:extLst>
                <a:ext uri="{FF2B5EF4-FFF2-40B4-BE49-F238E27FC236}">
                  <a16:creationId xmlns:a16="http://schemas.microsoft.com/office/drawing/2014/main" id="{8F0EE5BE-D1BD-434B-99A1-D2438DA13BCD}"/>
                </a:ext>
              </a:extLst>
            </p:cNvPr>
            <p:cNvSpPr/>
            <p:nvPr/>
          </p:nvSpPr>
          <p:spPr>
            <a:xfrm>
              <a:off x="366954" y="1852102"/>
              <a:ext cx="3060000" cy="1188000"/>
            </a:xfrm>
            <a:prstGeom prst="roundRect">
              <a:avLst/>
            </a:prstGeom>
            <a:solidFill>
              <a:srgbClr val="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39" name="Picture 238">
              <a:extLst>
                <a:ext uri="{FF2B5EF4-FFF2-40B4-BE49-F238E27FC236}">
                  <a16:creationId xmlns:a16="http://schemas.microsoft.com/office/drawing/2014/main" id="{1A0D326D-085E-A89F-A74B-C82BCA6056C0}"/>
                </a:ext>
              </a:extLst>
            </p:cNvPr>
            <p:cNvPicPr>
              <a:picLocks noChangeAspect="1"/>
            </p:cNvPicPr>
            <p:nvPr/>
          </p:nvPicPr>
          <p:blipFill rotWithShape="1">
            <a:blip r:embed="rId15"/>
            <a:srcRect l="3194" t="3361" r="2939" b="4215"/>
            <a:stretch/>
          </p:blipFill>
          <p:spPr>
            <a:xfrm>
              <a:off x="1767881" y="2087400"/>
              <a:ext cx="1549611" cy="885492"/>
            </a:xfrm>
            <a:prstGeom prst="rect">
              <a:avLst/>
            </a:prstGeom>
          </p:spPr>
        </p:pic>
        <p:sp>
          <p:nvSpPr>
            <p:cNvPr id="240" name="TextBox 239">
              <a:extLst>
                <a:ext uri="{FF2B5EF4-FFF2-40B4-BE49-F238E27FC236}">
                  <a16:creationId xmlns:a16="http://schemas.microsoft.com/office/drawing/2014/main" id="{F5247AAF-585C-AC8A-FD0E-6FCBDD8B3346}"/>
                </a:ext>
              </a:extLst>
            </p:cNvPr>
            <p:cNvSpPr txBox="1"/>
            <p:nvPr/>
          </p:nvSpPr>
          <p:spPr>
            <a:xfrm>
              <a:off x="456394" y="1902734"/>
              <a:ext cx="1300356" cy="369332"/>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sym typeface="Arial"/>
                </a:rPr>
                <a:t>Undulators</a:t>
              </a:r>
            </a:p>
          </p:txBody>
        </p:sp>
      </p:grpSp>
      <p:grpSp>
        <p:nvGrpSpPr>
          <p:cNvPr id="241" name="Group 240">
            <a:extLst>
              <a:ext uri="{FF2B5EF4-FFF2-40B4-BE49-F238E27FC236}">
                <a16:creationId xmlns:a16="http://schemas.microsoft.com/office/drawing/2014/main" id="{6378228D-14D6-135A-EF5E-D0CD9C1CCFC0}"/>
              </a:ext>
            </a:extLst>
          </p:cNvPr>
          <p:cNvGrpSpPr/>
          <p:nvPr/>
        </p:nvGrpSpPr>
        <p:grpSpPr>
          <a:xfrm>
            <a:off x="105682" y="1406163"/>
            <a:ext cx="3060000" cy="1190679"/>
            <a:chOff x="360693" y="551849"/>
            <a:chExt cx="3060000" cy="1190679"/>
          </a:xfrm>
        </p:grpSpPr>
        <p:sp>
          <p:nvSpPr>
            <p:cNvPr id="242" name="Rounded Rectangle 241">
              <a:extLst>
                <a:ext uri="{FF2B5EF4-FFF2-40B4-BE49-F238E27FC236}">
                  <a16:creationId xmlns:a16="http://schemas.microsoft.com/office/drawing/2014/main" id="{5BDA9FDF-3232-11D3-4BF4-4575C334CFEE}"/>
                </a:ext>
              </a:extLst>
            </p:cNvPr>
            <p:cNvSpPr/>
            <p:nvPr/>
          </p:nvSpPr>
          <p:spPr>
            <a:xfrm>
              <a:off x="360693" y="551849"/>
              <a:ext cx="3060000" cy="1188000"/>
            </a:xfrm>
            <a:prstGeom prst="roundRect">
              <a:avLst/>
            </a:prstGeom>
            <a:solidFill>
              <a:srgbClr val="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43" name="Picture 242">
              <a:extLst>
                <a:ext uri="{FF2B5EF4-FFF2-40B4-BE49-F238E27FC236}">
                  <a16:creationId xmlns:a16="http://schemas.microsoft.com/office/drawing/2014/main" id="{486F53CD-C72F-D50B-1146-79E5ADD6C0F3}"/>
                </a:ext>
              </a:extLst>
            </p:cNvPr>
            <p:cNvPicPr>
              <a:picLocks noChangeAspect="1"/>
            </p:cNvPicPr>
            <p:nvPr/>
          </p:nvPicPr>
          <p:blipFill>
            <a:blip r:embed="rId16"/>
            <a:stretch>
              <a:fillRect/>
            </a:stretch>
          </p:blipFill>
          <p:spPr>
            <a:xfrm>
              <a:off x="883218" y="1031637"/>
              <a:ext cx="2274851" cy="710891"/>
            </a:xfrm>
            <a:prstGeom prst="rect">
              <a:avLst/>
            </a:prstGeom>
          </p:spPr>
        </p:pic>
        <p:sp>
          <p:nvSpPr>
            <p:cNvPr id="244" name="TextBox 243">
              <a:extLst>
                <a:ext uri="{FF2B5EF4-FFF2-40B4-BE49-F238E27FC236}">
                  <a16:creationId xmlns:a16="http://schemas.microsoft.com/office/drawing/2014/main" id="{5C4FB6BE-1E2C-25CE-4EAB-CF01A12E1A69}"/>
                </a:ext>
              </a:extLst>
            </p:cNvPr>
            <p:cNvSpPr txBox="1"/>
            <p:nvPr/>
          </p:nvSpPr>
          <p:spPr>
            <a:xfrm>
              <a:off x="405423" y="601911"/>
              <a:ext cx="1236236" cy="369332"/>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Arial"/>
                  <a:sym typeface="Arial"/>
                </a:rPr>
                <a:t>Bendering</a:t>
              </a:r>
              <a:endParaRPr kumimoji="0" lang="en-US" sz="1800" b="0" i="0" u="none" strike="noStrike" kern="0" cap="none" spc="0" normalizeH="0" baseline="0" noProof="0" dirty="0">
                <a:ln>
                  <a:noFill/>
                </a:ln>
                <a:solidFill>
                  <a:srgbClr val="000000"/>
                </a:solidFill>
                <a:effectLst/>
                <a:uLnTx/>
                <a:uFillTx/>
                <a:latin typeface="Arial"/>
                <a:sym typeface="Arial"/>
              </a:endParaRPr>
            </a:p>
          </p:txBody>
        </p:sp>
      </p:grpSp>
      <p:grpSp>
        <p:nvGrpSpPr>
          <p:cNvPr id="245" name="Group 244">
            <a:extLst>
              <a:ext uri="{FF2B5EF4-FFF2-40B4-BE49-F238E27FC236}">
                <a16:creationId xmlns:a16="http://schemas.microsoft.com/office/drawing/2014/main" id="{8E653FAE-05FE-43FE-C43F-8F0A0355682F}"/>
              </a:ext>
            </a:extLst>
          </p:cNvPr>
          <p:cNvGrpSpPr/>
          <p:nvPr/>
        </p:nvGrpSpPr>
        <p:grpSpPr>
          <a:xfrm>
            <a:off x="105682" y="3942597"/>
            <a:ext cx="3060000" cy="1220570"/>
            <a:chOff x="354434" y="3199655"/>
            <a:chExt cx="3060000" cy="1220570"/>
          </a:xfrm>
        </p:grpSpPr>
        <p:sp>
          <p:nvSpPr>
            <p:cNvPr id="246" name="Rounded Rectangle 245">
              <a:extLst>
                <a:ext uri="{FF2B5EF4-FFF2-40B4-BE49-F238E27FC236}">
                  <a16:creationId xmlns:a16="http://schemas.microsoft.com/office/drawing/2014/main" id="{AC8B798E-3DF2-E970-464C-9EB2ED62B006}"/>
                </a:ext>
              </a:extLst>
            </p:cNvPr>
            <p:cNvSpPr/>
            <p:nvPr/>
          </p:nvSpPr>
          <p:spPr>
            <a:xfrm>
              <a:off x="354434" y="3232225"/>
              <a:ext cx="3060000" cy="1188000"/>
            </a:xfrm>
            <a:prstGeom prst="roundRect">
              <a:avLst/>
            </a:prstGeom>
            <a:solidFill>
              <a:srgbClr val="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7" name="TextBox 246">
              <a:extLst>
                <a:ext uri="{FF2B5EF4-FFF2-40B4-BE49-F238E27FC236}">
                  <a16:creationId xmlns:a16="http://schemas.microsoft.com/office/drawing/2014/main" id="{55E96EF5-48B6-7DB5-4867-2BA680D7C272}"/>
                </a:ext>
              </a:extLst>
            </p:cNvPr>
            <p:cNvSpPr txBox="1"/>
            <p:nvPr/>
          </p:nvSpPr>
          <p:spPr>
            <a:xfrm>
              <a:off x="430250" y="3199655"/>
              <a:ext cx="121058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pple Chancery" panose="03020702040506060504" pitchFamily="66" charset="-79"/>
                  <a:sym typeface="Arial"/>
                </a:rPr>
                <a:t>Reactors</a:t>
              </a:r>
            </a:p>
          </p:txBody>
        </p:sp>
        <p:sp>
          <p:nvSpPr>
            <p:cNvPr id="248" name="Oval 247">
              <a:extLst>
                <a:ext uri="{FF2B5EF4-FFF2-40B4-BE49-F238E27FC236}">
                  <a16:creationId xmlns:a16="http://schemas.microsoft.com/office/drawing/2014/main" id="{38534F96-310B-EE3C-FCB6-FDC62030535A}"/>
                </a:ext>
              </a:extLst>
            </p:cNvPr>
            <p:cNvSpPr>
              <a:spLocks noChangeAspect="1"/>
            </p:cNvSpPr>
            <p:nvPr/>
          </p:nvSpPr>
          <p:spPr>
            <a:xfrm>
              <a:off x="1201816" y="3601924"/>
              <a:ext cx="610311" cy="610311"/>
            </a:xfrm>
            <a:prstGeom prst="ellipse">
              <a:avLst/>
            </a:prstGeom>
            <a:solidFill>
              <a:srgbClr val="4472C4"/>
            </a:solidFill>
            <a:ln w="50800" cap="flat" cmpd="sng" algn="ctr">
              <a:solidFill>
                <a:srgbClr val="ED7D31">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9" name="Oval 248">
              <a:extLst>
                <a:ext uri="{FF2B5EF4-FFF2-40B4-BE49-F238E27FC236}">
                  <a16:creationId xmlns:a16="http://schemas.microsoft.com/office/drawing/2014/main" id="{E03CE46A-5376-16B6-19B4-C8DD48A2A303}"/>
                </a:ext>
              </a:extLst>
            </p:cNvPr>
            <p:cNvSpPr>
              <a:spLocks noChangeAspect="1"/>
            </p:cNvSpPr>
            <p:nvPr/>
          </p:nvSpPr>
          <p:spPr>
            <a:xfrm>
              <a:off x="2024014" y="3366273"/>
              <a:ext cx="358865" cy="358865"/>
            </a:xfrm>
            <a:prstGeom prst="ellipse">
              <a:avLst/>
            </a:prstGeom>
            <a:solidFill>
              <a:srgbClr val="4472C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50" name="Oval 249">
              <a:extLst>
                <a:ext uri="{FF2B5EF4-FFF2-40B4-BE49-F238E27FC236}">
                  <a16:creationId xmlns:a16="http://schemas.microsoft.com/office/drawing/2014/main" id="{0054E03B-E39D-504C-82F4-7F3CA0E11F47}"/>
                </a:ext>
              </a:extLst>
            </p:cNvPr>
            <p:cNvSpPr>
              <a:spLocks noChangeAspect="1"/>
            </p:cNvSpPr>
            <p:nvPr/>
          </p:nvSpPr>
          <p:spPr>
            <a:xfrm>
              <a:off x="1876913" y="3977164"/>
              <a:ext cx="374346" cy="374346"/>
            </a:xfrm>
            <a:prstGeom prst="ellipse">
              <a:avLst/>
            </a:prstGeom>
            <a:solidFill>
              <a:srgbClr val="4472C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251" name="Group 250">
              <a:extLst>
                <a:ext uri="{FF2B5EF4-FFF2-40B4-BE49-F238E27FC236}">
                  <a16:creationId xmlns:a16="http://schemas.microsoft.com/office/drawing/2014/main" id="{5971B7A6-E0F0-28E8-F9FC-08C8EE55D6BD}"/>
                </a:ext>
              </a:extLst>
            </p:cNvPr>
            <p:cNvGrpSpPr/>
            <p:nvPr/>
          </p:nvGrpSpPr>
          <p:grpSpPr>
            <a:xfrm>
              <a:off x="444119" y="3752916"/>
              <a:ext cx="298480" cy="338554"/>
              <a:chOff x="7746989" y="2465932"/>
              <a:chExt cx="298480" cy="338554"/>
            </a:xfrm>
          </p:grpSpPr>
          <p:sp>
            <p:nvSpPr>
              <p:cNvPr id="268" name="Oval 267">
                <a:extLst>
                  <a:ext uri="{FF2B5EF4-FFF2-40B4-BE49-F238E27FC236}">
                    <a16:creationId xmlns:a16="http://schemas.microsoft.com/office/drawing/2014/main" id="{5BEE5B73-60E4-43F7-B331-7A6761EFB917}"/>
                  </a:ext>
                </a:extLst>
              </p:cNvPr>
              <p:cNvSpPr>
                <a:spLocks noChangeAspect="1"/>
              </p:cNvSpPr>
              <p:nvPr/>
            </p:nvSpPr>
            <p:spPr>
              <a:xfrm>
                <a:off x="7768987" y="2522586"/>
                <a:ext cx="264771" cy="264771"/>
              </a:xfrm>
              <a:prstGeom prst="ellipse">
                <a:avLst/>
              </a:prstGeom>
              <a:solidFill>
                <a:srgbClr val="70AD47">
                  <a:lumMod val="75000"/>
                </a:srgbClr>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9" name="TextBox 268">
                <a:extLst>
                  <a:ext uri="{FF2B5EF4-FFF2-40B4-BE49-F238E27FC236}">
                    <a16:creationId xmlns:a16="http://schemas.microsoft.com/office/drawing/2014/main" id="{3ED59E60-E683-EACB-A83B-294B8F6710B3}"/>
                  </a:ext>
                </a:extLst>
              </p:cNvPr>
              <p:cNvSpPr txBox="1"/>
              <p:nvPr/>
            </p:nvSpPr>
            <p:spPr>
              <a:xfrm>
                <a:off x="7746989" y="2465932"/>
                <a:ext cx="298480" cy="33855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FFFFFF"/>
                    </a:solidFill>
                    <a:effectLst/>
                    <a:uLnTx/>
                    <a:uFillTx/>
                    <a:latin typeface="Arial"/>
                    <a:sym typeface="Arial"/>
                  </a:rPr>
                  <a:t>n</a:t>
                </a:r>
                <a:endParaRPr kumimoji="0" lang="de-DE" sz="1600" b="0" i="0" u="none" strike="noStrike" kern="0" cap="none" spc="0" normalizeH="0" baseline="0" noProof="0" dirty="0">
                  <a:ln>
                    <a:noFill/>
                  </a:ln>
                  <a:solidFill>
                    <a:srgbClr val="FFFFFF"/>
                  </a:solidFill>
                  <a:effectLst/>
                  <a:uLnTx/>
                  <a:uFillTx/>
                  <a:latin typeface="Arial"/>
                  <a:sym typeface="Arial"/>
                </a:endParaRPr>
              </a:p>
            </p:txBody>
          </p:sp>
        </p:grpSp>
        <p:grpSp>
          <p:nvGrpSpPr>
            <p:cNvPr id="252" name="Group 251">
              <a:extLst>
                <a:ext uri="{FF2B5EF4-FFF2-40B4-BE49-F238E27FC236}">
                  <a16:creationId xmlns:a16="http://schemas.microsoft.com/office/drawing/2014/main" id="{E278A29A-4ACD-09A8-F109-7F014356BF68}"/>
                </a:ext>
              </a:extLst>
            </p:cNvPr>
            <p:cNvGrpSpPr/>
            <p:nvPr/>
          </p:nvGrpSpPr>
          <p:grpSpPr>
            <a:xfrm>
              <a:off x="2723205" y="3394622"/>
              <a:ext cx="298480" cy="338554"/>
              <a:chOff x="7759346" y="2465932"/>
              <a:chExt cx="298480" cy="338554"/>
            </a:xfrm>
          </p:grpSpPr>
          <p:sp>
            <p:nvSpPr>
              <p:cNvPr id="266" name="Oval 265">
                <a:extLst>
                  <a:ext uri="{FF2B5EF4-FFF2-40B4-BE49-F238E27FC236}">
                    <a16:creationId xmlns:a16="http://schemas.microsoft.com/office/drawing/2014/main" id="{5720B908-0C2C-7A92-DB25-4632A5CF1D55}"/>
                  </a:ext>
                </a:extLst>
              </p:cNvPr>
              <p:cNvSpPr>
                <a:spLocks noChangeAspect="1"/>
              </p:cNvSpPr>
              <p:nvPr/>
            </p:nvSpPr>
            <p:spPr>
              <a:xfrm>
                <a:off x="7768987" y="2522586"/>
                <a:ext cx="264771" cy="264771"/>
              </a:xfrm>
              <a:prstGeom prst="ellipse">
                <a:avLst/>
              </a:prstGeom>
              <a:solidFill>
                <a:srgbClr val="70AD47">
                  <a:lumMod val="75000"/>
                </a:srgbClr>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7" name="TextBox 266">
                <a:extLst>
                  <a:ext uri="{FF2B5EF4-FFF2-40B4-BE49-F238E27FC236}">
                    <a16:creationId xmlns:a16="http://schemas.microsoft.com/office/drawing/2014/main" id="{81F60BB7-9B1C-19B8-1495-B4866241E40C}"/>
                  </a:ext>
                </a:extLst>
              </p:cNvPr>
              <p:cNvSpPr txBox="1"/>
              <p:nvPr/>
            </p:nvSpPr>
            <p:spPr>
              <a:xfrm>
                <a:off x="7759346" y="2465932"/>
                <a:ext cx="298480" cy="33855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FFFFFF"/>
                    </a:solidFill>
                    <a:effectLst/>
                    <a:uLnTx/>
                    <a:uFillTx/>
                    <a:latin typeface="Arial"/>
                    <a:sym typeface="Arial"/>
                  </a:rPr>
                  <a:t>n</a:t>
                </a:r>
                <a:endParaRPr kumimoji="0" lang="de-DE" sz="1600" b="0" i="0" u="none" strike="noStrike" kern="0" cap="none" spc="0" normalizeH="0" baseline="0" noProof="0" dirty="0">
                  <a:ln>
                    <a:noFill/>
                  </a:ln>
                  <a:solidFill>
                    <a:srgbClr val="FFFFFF"/>
                  </a:solidFill>
                  <a:effectLst/>
                  <a:uLnTx/>
                  <a:uFillTx/>
                  <a:latin typeface="Arial"/>
                  <a:sym typeface="Arial"/>
                </a:endParaRPr>
              </a:p>
            </p:txBody>
          </p:sp>
        </p:grpSp>
        <p:grpSp>
          <p:nvGrpSpPr>
            <p:cNvPr id="253" name="Group 252">
              <a:extLst>
                <a:ext uri="{FF2B5EF4-FFF2-40B4-BE49-F238E27FC236}">
                  <a16:creationId xmlns:a16="http://schemas.microsoft.com/office/drawing/2014/main" id="{5B8CF352-5A16-2B60-9FF2-F6F463176793}"/>
                </a:ext>
              </a:extLst>
            </p:cNvPr>
            <p:cNvGrpSpPr/>
            <p:nvPr/>
          </p:nvGrpSpPr>
          <p:grpSpPr>
            <a:xfrm>
              <a:off x="2907661" y="3689852"/>
              <a:ext cx="298480" cy="338554"/>
              <a:chOff x="7759346" y="2465932"/>
              <a:chExt cx="298480" cy="338554"/>
            </a:xfrm>
          </p:grpSpPr>
          <p:sp>
            <p:nvSpPr>
              <p:cNvPr id="264" name="Oval 263">
                <a:extLst>
                  <a:ext uri="{FF2B5EF4-FFF2-40B4-BE49-F238E27FC236}">
                    <a16:creationId xmlns:a16="http://schemas.microsoft.com/office/drawing/2014/main" id="{BF2C5C97-36EA-C0CC-AED5-C7962C0B2F10}"/>
                  </a:ext>
                </a:extLst>
              </p:cNvPr>
              <p:cNvSpPr>
                <a:spLocks noChangeAspect="1"/>
              </p:cNvSpPr>
              <p:nvPr/>
            </p:nvSpPr>
            <p:spPr>
              <a:xfrm>
                <a:off x="7768987" y="2522586"/>
                <a:ext cx="264771" cy="264771"/>
              </a:xfrm>
              <a:prstGeom prst="ellipse">
                <a:avLst/>
              </a:prstGeom>
              <a:solidFill>
                <a:srgbClr val="70AD47">
                  <a:lumMod val="75000"/>
                </a:srgbClr>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5" name="TextBox 264">
                <a:extLst>
                  <a:ext uri="{FF2B5EF4-FFF2-40B4-BE49-F238E27FC236}">
                    <a16:creationId xmlns:a16="http://schemas.microsoft.com/office/drawing/2014/main" id="{098CD13A-1AF6-F28E-03A1-88612253866A}"/>
                  </a:ext>
                </a:extLst>
              </p:cNvPr>
              <p:cNvSpPr txBox="1"/>
              <p:nvPr/>
            </p:nvSpPr>
            <p:spPr>
              <a:xfrm>
                <a:off x="7759346" y="2465932"/>
                <a:ext cx="298480" cy="33855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FFFFFF"/>
                    </a:solidFill>
                    <a:effectLst/>
                    <a:uLnTx/>
                    <a:uFillTx/>
                    <a:latin typeface="Arial"/>
                    <a:sym typeface="Arial"/>
                  </a:rPr>
                  <a:t>n</a:t>
                </a:r>
                <a:endParaRPr kumimoji="0" lang="de-DE" sz="1600" b="0" i="0" u="none" strike="noStrike" kern="0" cap="none" spc="0" normalizeH="0" baseline="0" noProof="0" dirty="0">
                  <a:ln>
                    <a:noFill/>
                  </a:ln>
                  <a:solidFill>
                    <a:srgbClr val="FFFFFF"/>
                  </a:solidFill>
                  <a:effectLst/>
                  <a:uLnTx/>
                  <a:uFillTx/>
                  <a:latin typeface="Arial"/>
                  <a:sym typeface="Arial"/>
                </a:endParaRPr>
              </a:p>
            </p:txBody>
          </p:sp>
        </p:grpSp>
        <p:grpSp>
          <p:nvGrpSpPr>
            <p:cNvPr id="254" name="Group 253">
              <a:extLst>
                <a:ext uri="{FF2B5EF4-FFF2-40B4-BE49-F238E27FC236}">
                  <a16:creationId xmlns:a16="http://schemas.microsoft.com/office/drawing/2014/main" id="{151868B2-9D31-1A67-25AD-1113B6EDCB25}"/>
                </a:ext>
              </a:extLst>
            </p:cNvPr>
            <p:cNvGrpSpPr/>
            <p:nvPr/>
          </p:nvGrpSpPr>
          <p:grpSpPr>
            <a:xfrm>
              <a:off x="2732242" y="3975701"/>
              <a:ext cx="298480" cy="338554"/>
              <a:chOff x="7759346" y="2465932"/>
              <a:chExt cx="298480" cy="338554"/>
            </a:xfrm>
          </p:grpSpPr>
          <p:sp>
            <p:nvSpPr>
              <p:cNvPr id="262" name="Oval 261">
                <a:extLst>
                  <a:ext uri="{FF2B5EF4-FFF2-40B4-BE49-F238E27FC236}">
                    <a16:creationId xmlns:a16="http://schemas.microsoft.com/office/drawing/2014/main" id="{A9D688EC-7A2A-2981-B06E-49317E7F1DCA}"/>
                  </a:ext>
                </a:extLst>
              </p:cNvPr>
              <p:cNvSpPr>
                <a:spLocks noChangeAspect="1"/>
              </p:cNvSpPr>
              <p:nvPr/>
            </p:nvSpPr>
            <p:spPr>
              <a:xfrm>
                <a:off x="7768987" y="2522586"/>
                <a:ext cx="264771" cy="264771"/>
              </a:xfrm>
              <a:prstGeom prst="ellipse">
                <a:avLst/>
              </a:prstGeom>
              <a:solidFill>
                <a:srgbClr val="70AD47">
                  <a:lumMod val="75000"/>
                </a:srgbClr>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63" name="TextBox 262">
                <a:extLst>
                  <a:ext uri="{FF2B5EF4-FFF2-40B4-BE49-F238E27FC236}">
                    <a16:creationId xmlns:a16="http://schemas.microsoft.com/office/drawing/2014/main" id="{0D62F31E-E961-E56D-5976-DDF2404BB20E}"/>
                  </a:ext>
                </a:extLst>
              </p:cNvPr>
              <p:cNvSpPr txBox="1"/>
              <p:nvPr/>
            </p:nvSpPr>
            <p:spPr>
              <a:xfrm>
                <a:off x="7759346" y="2465932"/>
                <a:ext cx="298480" cy="338554"/>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FFFFFF"/>
                    </a:solidFill>
                    <a:effectLst/>
                    <a:uLnTx/>
                    <a:uFillTx/>
                    <a:latin typeface="Arial"/>
                    <a:sym typeface="Arial"/>
                  </a:rPr>
                  <a:t>n</a:t>
                </a:r>
                <a:endParaRPr kumimoji="0" lang="de-DE" sz="1600" b="0" i="0" u="none" strike="noStrike" kern="0" cap="none" spc="0" normalizeH="0" baseline="0" noProof="0" dirty="0">
                  <a:ln>
                    <a:noFill/>
                  </a:ln>
                  <a:solidFill>
                    <a:srgbClr val="FFFFFF"/>
                  </a:solidFill>
                  <a:effectLst/>
                  <a:uLnTx/>
                  <a:uFillTx/>
                  <a:latin typeface="Arial"/>
                  <a:sym typeface="Arial"/>
                </a:endParaRPr>
              </a:p>
            </p:txBody>
          </p:sp>
        </p:grpSp>
        <p:cxnSp>
          <p:nvCxnSpPr>
            <p:cNvPr id="255" name="Straight Arrow Connector 254">
              <a:extLst>
                <a:ext uri="{FF2B5EF4-FFF2-40B4-BE49-F238E27FC236}">
                  <a16:creationId xmlns:a16="http://schemas.microsoft.com/office/drawing/2014/main" id="{D663FF9A-3ADD-49C6-4AA5-FBAECC8559B1}"/>
                </a:ext>
              </a:extLst>
            </p:cNvPr>
            <p:cNvCxnSpPr>
              <a:cxnSpLocks/>
            </p:cNvCxnSpPr>
            <p:nvPr/>
          </p:nvCxnSpPr>
          <p:spPr>
            <a:xfrm>
              <a:off x="770189" y="3930090"/>
              <a:ext cx="324000" cy="0"/>
            </a:xfrm>
            <a:prstGeom prst="straightConnector1">
              <a:avLst/>
            </a:prstGeom>
            <a:noFill/>
            <a:ln w="44450" cap="flat" cmpd="sng" algn="ctr">
              <a:solidFill>
                <a:srgbClr val="FF0000"/>
              </a:solidFill>
              <a:prstDash val="solid"/>
              <a:tailEnd type="triangle"/>
            </a:ln>
            <a:effectLst/>
          </p:spPr>
        </p:cxnSp>
        <p:cxnSp>
          <p:nvCxnSpPr>
            <p:cNvPr id="256" name="Straight Arrow Connector 255">
              <a:extLst>
                <a:ext uri="{FF2B5EF4-FFF2-40B4-BE49-F238E27FC236}">
                  <a16:creationId xmlns:a16="http://schemas.microsoft.com/office/drawing/2014/main" id="{4DAB7B69-F05D-4889-4E06-19EE03F5F7D5}"/>
                </a:ext>
              </a:extLst>
            </p:cNvPr>
            <p:cNvCxnSpPr>
              <a:cxnSpLocks/>
            </p:cNvCxnSpPr>
            <p:nvPr/>
          </p:nvCxnSpPr>
          <p:spPr>
            <a:xfrm flipV="1">
              <a:off x="1985208" y="3678085"/>
              <a:ext cx="666335" cy="207804"/>
            </a:xfrm>
            <a:prstGeom prst="straightConnector1">
              <a:avLst/>
            </a:prstGeom>
            <a:noFill/>
            <a:ln w="44450" cap="flat" cmpd="sng" algn="ctr">
              <a:solidFill>
                <a:srgbClr val="FF0000"/>
              </a:solidFill>
              <a:prstDash val="solid"/>
              <a:tailEnd type="triangle"/>
            </a:ln>
            <a:effectLst/>
          </p:spPr>
        </p:cxnSp>
        <p:cxnSp>
          <p:nvCxnSpPr>
            <p:cNvPr id="257" name="Straight Arrow Connector 256">
              <a:extLst>
                <a:ext uri="{FF2B5EF4-FFF2-40B4-BE49-F238E27FC236}">
                  <a16:creationId xmlns:a16="http://schemas.microsoft.com/office/drawing/2014/main" id="{9F96241E-BB4B-93C1-783E-1F999F4AAB0D}"/>
                </a:ext>
              </a:extLst>
            </p:cNvPr>
            <p:cNvCxnSpPr>
              <a:cxnSpLocks/>
            </p:cNvCxnSpPr>
            <p:nvPr/>
          </p:nvCxnSpPr>
          <p:spPr>
            <a:xfrm>
              <a:off x="1985018" y="3885889"/>
              <a:ext cx="851002" cy="0"/>
            </a:xfrm>
            <a:prstGeom prst="straightConnector1">
              <a:avLst/>
            </a:prstGeom>
            <a:noFill/>
            <a:ln w="44450" cap="flat" cmpd="sng" algn="ctr">
              <a:solidFill>
                <a:srgbClr val="FF0000"/>
              </a:solidFill>
              <a:prstDash val="solid"/>
              <a:tailEnd type="triangle"/>
            </a:ln>
            <a:effectLst/>
          </p:spPr>
        </p:cxnSp>
        <p:cxnSp>
          <p:nvCxnSpPr>
            <p:cNvPr id="258" name="Straight Arrow Connector 257">
              <a:extLst>
                <a:ext uri="{FF2B5EF4-FFF2-40B4-BE49-F238E27FC236}">
                  <a16:creationId xmlns:a16="http://schemas.microsoft.com/office/drawing/2014/main" id="{3624B16C-BC3A-0ABD-43E5-E30EF57C384A}"/>
                </a:ext>
              </a:extLst>
            </p:cNvPr>
            <p:cNvCxnSpPr>
              <a:cxnSpLocks/>
            </p:cNvCxnSpPr>
            <p:nvPr/>
          </p:nvCxnSpPr>
          <p:spPr>
            <a:xfrm>
              <a:off x="1985018" y="3885889"/>
              <a:ext cx="700167" cy="202099"/>
            </a:xfrm>
            <a:prstGeom prst="straightConnector1">
              <a:avLst/>
            </a:prstGeom>
            <a:noFill/>
            <a:ln w="44450" cap="flat" cmpd="sng" algn="ctr">
              <a:solidFill>
                <a:srgbClr val="FF0000"/>
              </a:solidFill>
              <a:prstDash val="solid"/>
              <a:tailEnd type="triangle"/>
            </a:ln>
            <a:effectLst/>
          </p:spPr>
        </p:cxnSp>
        <p:sp>
          <p:nvSpPr>
            <p:cNvPr id="259" name="TextBox 258">
              <a:extLst>
                <a:ext uri="{FF2B5EF4-FFF2-40B4-BE49-F238E27FC236}">
                  <a16:creationId xmlns:a16="http://schemas.microsoft.com/office/drawing/2014/main" id="{B4D279C2-7AA8-8735-ED34-B4B8BCDEA0AE}"/>
                </a:ext>
              </a:extLst>
            </p:cNvPr>
            <p:cNvSpPr txBox="1"/>
            <p:nvPr/>
          </p:nvSpPr>
          <p:spPr>
            <a:xfrm>
              <a:off x="1182098" y="3740696"/>
              <a:ext cx="606256" cy="369332"/>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FFFFFF"/>
                  </a:solidFill>
                  <a:effectLst/>
                  <a:uLnTx/>
                  <a:uFillTx/>
                  <a:latin typeface="Arial"/>
                  <a:sym typeface="Arial"/>
                </a:rPr>
                <a:t>U</a:t>
              </a:r>
              <a:r>
                <a:rPr kumimoji="0" lang="de-DE" sz="1800" b="0" i="0" u="none" strike="noStrike" kern="0" cap="none" spc="0" normalizeH="0" baseline="30000" noProof="0" dirty="0">
                  <a:ln>
                    <a:noFill/>
                  </a:ln>
                  <a:solidFill>
                    <a:srgbClr val="FFFFFF"/>
                  </a:solidFill>
                  <a:effectLst/>
                  <a:uLnTx/>
                  <a:uFillTx/>
                  <a:latin typeface="Arial"/>
                  <a:sym typeface="Arial"/>
                </a:rPr>
                <a:t>236</a:t>
              </a:r>
            </a:p>
          </p:txBody>
        </p:sp>
        <p:sp>
          <p:nvSpPr>
            <p:cNvPr id="260" name="TextBox 259">
              <a:extLst>
                <a:ext uri="{FF2B5EF4-FFF2-40B4-BE49-F238E27FC236}">
                  <a16:creationId xmlns:a16="http://schemas.microsoft.com/office/drawing/2014/main" id="{9820D964-CB6C-AF46-4493-287C952CDE58}"/>
                </a:ext>
              </a:extLst>
            </p:cNvPr>
            <p:cNvSpPr txBox="1"/>
            <p:nvPr/>
          </p:nvSpPr>
          <p:spPr>
            <a:xfrm>
              <a:off x="1845144" y="3979671"/>
              <a:ext cx="415498" cy="369332"/>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srgbClr val="FFFFFF"/>
                  </a:solidFill>
                  <a:effectLst/>
                  <a:uLnTx/>
                  <a:uFillTx/>
                  <a:latin typeface="Arial"/>
                  <a:sym typeface="Arial"/>
                </a:rPr>
                <a:t>Kr</a:t>
              </a:r>
              <a:endParaRPr kumimoji="0" lang="de-DE" sz="1800" b="0" i="0" u="none" strike="noStrike" kern="0" cap="none" spc="0" normalizeH="0" baseline="30000" noProof="0" dirty="0">
                <a:ln>
                  <a:noFill/>
                </a:ln>
                <a:solidFill>
                  <a:srgbClr val="FFFFFF"/>
                </a:solidFill>
                <a:effectLst/>
                <a:uLnTx/>
                <a:uFillTx/>
                <a:latin typeface="Arial"/>
                <a:sym typeface="Arial"/>
              </a:endParaRPr>
            </a:p>
          </p:txBody>
        </p:sp>
        <p:sp>
          <p:nvSpPr>
            <p:cNvPr id="261" name="TextBox 260">
              <a:extLst>
                <a:ext uri="{FF2B5EF4-FFF2-40B4-BE49-F238E27FC236}">
                  <a16:creationId xmlns:a16="http://schemas.microsoft.com/office/drawing/2014/main" id="{EBF73790-3527-4573-1EAE-E5869BEFC94F}"/>
                </a:ext>
              </a:extLst>
            </p:cNvPr>
            <p:cNvSpPr txBox="1"/>
            <p:nvPr/>
          </p:nvSpPr>
          <p:spPr>
            <a:xfrm>
              <a:off x="1982855" y="3352814"/>
              <a:ext cx="466794" cy="369332"/>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err="1">
                  <a:ln>
                    <a:noFill/>
                  </a:ln>
                  <a:solidFill>
                    <a:srgbClr val="FFFFFF"/>
                  </a:solidFill>
                  <a:effectLst/>
                  <a:uLnTx/>
                  <a:uFillTx/>
                  <a:latin typeface="Arial"/>
                  <a:sym typeface="Arial"/>
                </a:rPr>
                <a:t>Ba</a:t>
              </a:r>
              <a:endParaRPr kumimoji="0" lang="de-DE" sz="1800" b="0" i="0" u="none" strike="noStrike" kern="0" cap="none" spc="0" normalizeH="0" baseline="30000" noProof="0" dirty="0">
                <a:ln>
                  <a:noFill/>
                </a:ln>
                <a:solidFill>
                  <a:srgbClr val="FFFFFF"/>
                </a:solidFill>
                <a:effectLst/>
                <a:uLnTx/>
                <a:uFillTx/>
                <a:latin typeface="Arial"/>
                <a:sym typeface="Arial"/>
              </a:endParaRPr>
            </a:p>
          </p:txBody>
        </p:sp>
      </p:grpSp>
      <p:grpSp>
        <p:nvGrpSpPr>
          <p:cNvPr id="270" name="Group 269">
            <a:extLst>
              <a:ext uri="{FF2B5EF4-FFF2-40B4-BE49-F238E27FC236}">
                <a16:creationId xmlns:a16="http://schemas.microsoft.com/office/drawing/2014/main" id="{0569A899-1075-F84B-1222-01EF29873127}"/>
              </a:ext>
            </a:extLst>
          </p:cNvPr>
          <p:cNvGrpSpPr/>
          <p:nvPr/>
        </p:nvGrpSpPr>
        <p:grpSpPr>
          <a:xfrm>
            <a:off x="100192" y="5232950"/>
            <a:ext cx="3060000" cy="1204562"/>
            <a:chOff x="7317585" y="3396143"/>
            <a:chExt cx="3060000" cy="1204562"/>
          </a:xfrm>
        </p:grpSpPr>
        <p:sp>
          <p:nvSpPr>
            <p:cNvPr id="271" name="Rounded Rectangle 270">
              <a:extLst>
                <a:ext uri="{FF2B5EF4-FFF2-40B4-BE49-F238E27FC236}">
                  <a16:creationId xmlns:a16="http://schemas.microsoft.com/office/drawing/2014/main" id="{249A5477-49ED-A62B-889D-8CCE11007646}"/>
                </a:ext>
              </a:extLst>
            </p:cNvPr>
            <p:cNvSpPr/>
            <p:nvPr/>
          </p:nvSpPr>
          <p:spPr>
            <a:xfrm>
              <a:off x="7317585" y="3403629"/>
              <a:ext cx="3060000" cy="1188000"/>
            </a:xfrm>
            <a:prstGeom prst="roundRect">
              <a:avLst/>
            </a:prstGeom>
            <a:solidFill>
              <a:srgbClr val="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72" name="Picture 271">
              <a:extLst>
                <a:ext uri="{FF2B5EF4-FFF2-40B4-BE49-F238E27FC236}">
                  <a16:creationId xmlns:a16="http://schemas.microsoft.com/office/drawing/2014/main" id="{963DBA4D-D50C-5D48-44D6-2FBDDD118916}"/>
                </a:ext>
              </a:extLst>
            </p:cNvPr>
            <p:cNvPicPr>
              <a:picLocks noChangeAspect="1"/>
            </p:cNvPicPr>
            <p:nvPr/>
          </p:nvPicPr>
          <p:blipFill>
            <a:blip r:embed="rId17"/>
            <a:stretch>
              <a:fillRect/>
            </a:stretch>
          </p:blipFill>
          <p:spPr>
            <a:xfrm>
              <a:off x="7594906" y="3434388"/>
              <a:ext cx="2468956" cy="1166317"/>
            </a:xfrm>
            <a:prstGeom prst="rect">
              <a:avLst/>
            </a:prstGeom>
          </p:spPr>
        </p:pic>
        <p:sp>
          <p:nvSpPr>
            <p:cNvPr id="273" name="TextBox 272">
              <a:extLst>
                <a:ext uri="{FF2B5EF4-FFF2-40B4-BE49-F238E27FC236}">
                  <a16:creationId xmlns:a16="http://schemas.microsoft.com/office/drawing/2014/main" id="{8F5B9729-5631-5D30-C7CF-2CBC4364171D}"/>
                </a:ext>
              </a:extLst>
            </p:cNvPr>
            <p:cNvSpPr txBox="1"/>
            <p:nvPr/>
          </p:nvSpPr>
          <p:spPr>
            <a:xfrm>
              <a:off x="7452140" y="3396143"/>
              <a:ext cx="1393414" cy="369332"/>
            </a:xfrm>
            <a:prstGeom prst="rect">
              <a:avLst/>
            </a:prstGeom>
            <a:solidFill>
              <a:srgbClr val="FFFFFF"/>
            </a:solid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pple Chancery" panose="03020702040506060504" pitchFamily="66" charset="-79"/>
                  <a:sym typeface="Arial"/>
                </a:rPr>
                <a:t>Spallation</a:t>
              </a:r>
            </a:p>
          </p:txBody>
        </p:sp>
        <p:sp>
          <p:nvSpPr>
            <p:cNvPr id="274" name="Rectangle 273">
              <a:extLst>
                <a:ext uri="{FF2B5EF4-FFF2-40B4-BE49-F238E27FC236}">
                  <a16:creationId xmlns:a16="http://schemas.microsoft.com/office/drawing/2014/main" id="{C17DE1A2-D8E6-9137-70F8-C299372A793D}"/>
                </a:ext>
              </a:extLst>
            </p:cNvPr>
            <p:cNvSpPr/>
            <p:nvPr/>
          </p:nvSpPr>
          <p:spPr>
            <a:xfrm>
              <a:off x="8802021" y="3399357"/>
              <a:ext cx="1418614" cy="30242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75" name="Text Placeholder 2">
            <a:extLst>
              <a:ext uri="{FF2B5EF4-FFF2-40B4-BE49-F238E27FC236}">
                <a16:creationId xmlns:a16="http://schemas.microsoft.com/office/drawing/2014/main" id="{2FA85194-CC10-C641-AE1C-C6C7EAAB6B1A}"/>
              </a:ext>
            </a:extLst>
          </p:cNvPr>
          <p:cNvSpPr txBox="1">
            <a:spLocks/>
          </p:cNvSpPr>
          <p:nvPr/>
        </p:nvSpPr>
        <p:spPr>
          <a:xfrm>
            <a:off x="377513" y="849154"/>
            <a:ext cx="2847102" cy="3665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01783"/>
              </a:buClr>
              <a:buSzPts val="1800"/>
              <a:buFont typeface="Arial"/>
              <a:buChar char="•"/>
              <a:defRPr sz="2800" b="0" i="0" u="none" strike="noStrike" cap="none">
                <a:solidFill>
                  <a:srgbClr val="201751"/>
                </a:solidFill>
                <a:latin typeface="Arial"/>
                <a:ea typeface="Arial"/>
                <a:cs typeface="Arial"/>
                <a:sym typeface="Arial"/>
              </a:defRPr>
            </a:lvl1pPr>
            <a:lvl2pPr marL="914400" marR="0" lvl="1" indent="-342900" algn="l" rtl="0">
              <a:lnSpc>
                <a:spcPct val="90000"/>
              </a:lnSpc>
              <a:spcBef>
                <a:spcPts val="500"/>
              </a:spcBef>
              <a:spcAft>
                <a:spcPts val="0"/>
              </a:spcAft>
              <a:buClr>
                <a:srgbClr val="E01783"/>
              </a:buClr>
              <a:buSzPts val="1800"/>
              <a:buFont typeface="Arial"/>
              <a:buChar char="•"/>
              <a:defRPr sz="2400" b="0" i="0" u="none" strike="noStrike" cap="none">
                <a:solidFill>
                  <a:srgbClr val="201751"/>
                </a:solidFill>
                <a:latin typeface="Arial"/>
                <a:ea typeface="Arial"/>
                <a:cs typeface="Arial"/>
                <a:sym typeface="Arial"/>
              </a:defRPr>
            </a:lvl2pPr>
            <a:lvl3pPr marL="1371600" marR="0" lvl="2" indent="-342900" algn="l" rtl="0">
              <a:lnSpc>
                <a:spcPct val="90000"/>
              </a:lnSpc>
              <a:spcBef>
                <a:spcPts val="500"/>
              </a:spcBef>
              <a:spcAft>
                <a:spcPts val="0"/>
              </a:spcAft>
              <a:buClr>
                <a:srgbClr val="E01783"/>
              </a:buClr>
              <a:buSzPts val="1800"/>
              <a:buFont typeface="Arial"/>
              <a:buChar char="•"/>
              <a:defRPr sz="2000" b="0" i="0" u="none" strike="noStrike" cap="none">
                <a:solidFill>
                  <a:srgbClr val="201751"/>
                </a:solidFill>
                <a:latin typeface="Arial"/>
                <a:ea typeface="Arial"/>
                <a:cs typeface="Arial"/>
                <a:sym typeface="Arial"/>
              </a:defRPr>
            </a:lvl3pPr>
            <a:lvl4pPr marL="1828800" marR="0" lvl="3"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4pPr>
            <a:lvl5pPr marL="2286000" marR="0" lvl="4"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5pPr>
            <a:lvl6pPr marL="2743200" marR="0" lvl="5"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6pPr>
            <a:lvl7pPr marL="3200400" marR="0" lvl="6"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7pPr>
            <a:lvl8pPr marL="3657600" marR="0" lvl="7"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8pPr>
            <a:lvl9pPr marL="4114800" marR="0" lvl="8"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9pPr>
          </a:lstStyle>
          <a:p>
            <a:pPr marL="0" marR="0" lvl="1" indent="0" algn="l" defTabSz="914400" rtl="0" eaLnBrk="1" fontAlgn="base" latinLnBrk="0" hangingPunct="1">
              <a:lnSpc>
                <a:spcPct val="90000"/>
              </a:lnSpc>
              <a:spcBef>
                <a:spcPts val="500"/>
              </a:spcBef>
              <a:spcAft>
                <a:spcPts val="0"/>
              </a:spcAft>
              <a:buClr>
                <a:srgbClr val="E01783"/>
              </a:buClr>
              <a:buSzPts val="1800"/>
              <a:buFont typeface="Arial"/>
              <a:buNone/>
              <a:tabLst/>
              <a:defRPr/>
            </a:pPr>
            <a:r>
              <a:rPr kumimoji="0" lang="en-GB" sz="2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Beam Generation</a:t>
            </a:r>
          </a:p>
        </p:txBody>
      </p:sp>
      <p:sp>
        <p:nvSpPr>
          <p:cNvPr id="276" name="Text Placeholder 2">
            <a:extLst>
              <a:ext uri="{FF2B5EF4-FFF2-40B4-BE49-F238E27FC236}">
                <a16:creationId xmlns:a16="http://schemas.microsoft.com/office/drawing/2014/main" id="{050E4EA1-B529-8767-AE07-4A06DC1E3490}"/>
              </a:ext>
            </a:extLst>
          </p:cNvPr>
          <p:cNvSpPr txBox="1">
            <a:spLocks/>
          </p:cNvSpPr>
          <p:nvPr/>
        </p:nvSpPr>
        <p:spPr>
          <a:xfrm>
            <a:off x="8577084" y="5962322"/>
            <a:ext cx="1996786" cy="36657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01783"/>
              </a:buClr>
              <a:buSzPts val="1800"/>
              <a:buFont typeface="Arial"/>
              <a:buChar char="•"/>
              <a:defRPr sz="2800" b="0" i="0" u="none" strike="noStrike" cap="none">
                <a:solidFill>
                  <a:srgbClr val="201751"/>
                </a:solidFill>
                <a:latin typeface="Arial"/>
                <a:ea typeface="Arial"/>
                <a:cs typeface="Arial"/>
                <a:sym typeface="Arial"/>
              </a:defRPr>
            </a:lvl1pPr>
            <a:lvl2pPr marL="914400" marR="0" lvl="1" indent="-342900" algn="l" rtl="0">
              <a:lnSpc>
                <a:spcPct val="90000"/>
              </a:lnSpc>
              <a:spcBef>
                <a:spcPts val="500"/>
              </a:spcBef>
              <a:spcAft>
                <a:spcPts val="0"/>
              </a:spcAft>
              <a:buClr>
                <a:srgbClr val="E01783"/>
              </a:buClr>
              <a:buSzPts val="1800"/>
              <a:buFont typeface="Arial"/>
              <a:buChar char="•"/>
              <a:defRPr sz="2400" b="0" i="0" u="none" strike="noStrike" cap="none">
                <a:solidFill>
                  <a:srgbClr val="201751"/>
                </a:solidFill>
                <a:latin typeface="Arial"/>
                <a:ea typeface="Arial"/>
                <a:cs typeface="Arial"/>
                <a:sym typeface="Arial"/>
              </a:defRPr>
            </a:lvl2pPr>
            <a:lvl3pPr marL="1371600" marR="0" lvl="2" indent="-342900" algn="l" rtl="0">
              <a:lnSpc>
                <a:spcPct val="90000"/>
              </a:lnSpc>
              <a:spcBef>
                <a:spcPts val="500"/>
              </a:spcBef>
              <a:spcAft>
                <a:spcPts val="0"/>
              </a:spcAft>
              <a:buClr>
                <a:srgbClr val="E01783"/>
              </a:buClr>
              <a:buSzPts val="1800"/>
              <a:buFont typeface="Arial"/>
              <a:buChar char="•"/>
              <a:defRPr sz="2000" b="0" i="0" u="none" strike="noStrike" cap="none">
                <a:solidFill>
                  <a:srgbClr val="201751"/>
                </a:solidFill>
                <a:latin typeface="Arial"/>
                <a:ea typeface="Arial"/>
                <a:cs typeface="Arial"/>
                <a:sym typeface="Arial"/>
              </a:defRPr>
            </a:lvl3pPr>
            <a:lvl4pPr marL="1828800" marR="0" lvl="3"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4pPr>
            <a:lvl5pPr marL="2286000" marR="0" lvl="4"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5pPr>
            <a:lvl6pPr marL="2743200" marR="0" lvl="5"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6pPr>
            <a:lvl7pPr marL="3200400" marR="0" lvl="6"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7pPr>
            <a:lvl8pPr marL="3657600" marR="0" lvl="7"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8pPr>
            <a:lvl9pPr marL="4114800" marR="0" lvl="8" indent="-342900" algn="l" rtl="0">
              <a:lnSpc>
                <a:spcPct val="90000"/>
              </a:lnSpc>
              <a:spcBef>
                <a:spcPts val="500"/>
              </a:spcBef>
              <a:spcAft>
                <a:spcPts val="0"/>
              </a:spcAft>
              <a:buClr>
                <a:srgbClr val="E01783"/>
              </a:buClr>
              <a:buSzPts val="1800"/>
              <a:buFont typeface="Arial"/>
              <a:buChar char="•"/>
              <a:defRPr sz="1800" b="0" i="0" u="none" strike="noStrike" cap="none">
                <a:solidFill>
                  <a:srgbClr val="201751"/>
                </a:solidFill>
                <a:latin typeface="Arial"/>
                <a:ea typeface="Arial"/>
                <a:cs typeface="Arial"/>
                <a:sym typeface="Arial"/>
              </a:defRPr>
            </a:lvl9pPr>
          </a:lstStyle>
          <a:p>
            <a:pPr marL="0" marR="0" lvl="1" indent="0" algn="l" defTabSz="914400" rtl="0" eaLnBrk="1" fontAlgn="base" latinLnBrk="0" hangingPunct="1">
              <a:lnSpc>
                <a:spcPct val="90000"/>
              </a:lnSpc>
              <a:spcBef>
                <a:spcPts val="500"/>
              </a:spcBef>
              <a:spcAft>
                <a:spcPts val="0"/>
              </a:spcAft>
              <a:buClr>
                <a:srgbClr val="E01783"/>
              </a:buClr>
              <a:buSzPts val="1800"/>
              <a:buFont typeface="Arial"/>
              <a:buNone/>
              <a:tabLst/>
              <a:defRPr/>
            </a:pPr>
            <a:r>
              <a:rPr kumimoji="0" lang="en-GB" sz="1100" b="0" i="1" u="none" strike="noStrike" kern="0" cap="none" spc="0" normalizeH="0" baseline="0" noProof="0" dirty="0">
                <a:ln>
                  <a:noFill/>
                </a:ln>
                <a:solidFill>
                  <a:srgbClr val="000000">
                    <a:lumMod val="50000"/>
                    <a:lumOff val="50000"/>
                  </a:srgbClr>
                </a:solidFill>
                <a:effectLst/>
                <a:uLnTx/>
                <a:uFillTx/>
                <a:latin typeface="Arial"/>
                <a:cs typeface="Arial"/>
                <a:sym typeface="Arial"/>
              </a:rPr>
              <a:t>Stolen from Petra IV TDR.</a:t>
            </a:r>
          </a:p>
        </p:txBody>
      </p:sp>
    </p:spTree>
    <p:extLst>
      <p:ext uri="{BB962C8B-B14F-4D97-AF65-F5344CB8AC3E}">
        <p14:creationId xmlns:p14="http://schemas.microsoft.com/office/powerpoint/2010/main" val="404803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0EDA-E097-DDC5-30F2-D163F5B34607}"/>
              </a:ext>
            </a:extLst>
          </p:cNvPr>
          <p:cNvSpPr>
            <a:spLocks noGrp="1"/>
          </p:cNvSpPr>
          <p:nvPr>
            <p:ph type="title"/>
          </p:nvPr>
        </p:nvSpPr>
        <p:spPr/>
        <p:txBody>
          <a:bodyPr/>
          <a:lstStyle/>
          <a:p>
            <a:pPr algn="ctr"/>
            <a:r>
              <a:rPr lang="en-DE" dirty="0"/>
              <a:t>Two projects in preparation of the EOSC Future Science Projects</a:t>
            </a:r>
          </a:p>
        </p:txBody>
      </p:sp>
      <p:sp>
        <p:nvSpPr>
          <p:cNvPr id="4" name="Date Placeholder 3">
            <a:extLst>
              <a:ext uri="{FF2B5EF4-FFF2-40B4-BE49-F238E27FC236}">
                <a16:creationId xmlns:a16="http://schemas.microsoft.com/office/drawing/2014/main" id="{E2F2D0F7-5CC5-EBF1-FE53-AE0DF013E10A}"/>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DD02652C-818E-F81E-B137-B0A977FC5B7C}"/>
              </a:ext>
            </a:extLst>
          </p:cNvPr>
          <p:cNvSpPr>
            <a:spLocks noGrp="1"/>
          </p:cNvSpPr>
          <p:nvPr>
            <p:ph type="sldNum" sz="quarter" idx="12"/>
          </p:nvPr>
        </p:nvSpPr>
        <p:spPr/>
        <p:txBody>
          <a:bodyPr/>
          <a:lstStyle/>
          <a:p>
            <a:pPr>
              <a:defRPr/>
            </a:pPr>
            <a:fld id="{20C41AFF-2840-3B42-8A8C-4483F13236C2}" type="slidenum">
              <a:rPr lang="en-DE" smtClean="0"/>
              <a:t>17</a:t>
            </a:fld>
            <a:endParaRPr lang="en-DE"/>
          </a:p>
        </p:txBody>
      </p:sp>
      <p:sp>
        <p:nvSpPr>
          <p:cNvPr id="6" name="Footer Placeholder 5">
            <a:extLst>
              <a:ext uri="{FF2B5EF4-FFF2-40B4-BE49-F238E27FC236}">
                <a16:creationId xmlns:a16="http://schemas.microsoft.com/office/drawing/2014/main" id="{1E9AFC51-8920-6A9B-F7FA-EAC0E8F91693}"/>
              </a:ext>
            </a:extLst>
          </p:cNvPr>
          <p:cNvSpPr>
            <a:spLocks noGrp="1"/>
          </p:cNvSpPr>
          <p:nvPr>
            <p:ph type="ftr" sz="quarter" idx="13"/>
          </p:nvPr>
        </p:nvSpPr>
        <p:spPr/>
        <p:txBody>
          <a:bodyPr/>
          <a:lstStyle/>
          <a:p>
            <a:r>
              <a:rPr lang="en-GB"/>
              <a:t>EOSC Future @ ISGC , Patrick Fuhrmann et al.</a:t>
            </a:r>
            <a:endParaRPr lang="en-DE" dirty="0"/>
          </a:p>
        </p:txBody>
      </p:sp>
      <p:pic>
        <p:nvPicPr>
          <p:cNvPr id="7" name="Google Shape;15;p27">
            <a:extLst>
              <a:ext uri="{FF2B5EF4-FFF2-40B4-BE49-F238E27FC236}">
                <a16:creationId xmlns:a16="http://schemas.microsoft.com/office/drawing/2014/main" id="{7C00BE15-B6FA-DC4D-5D96-6C8A52EC844D}"/>
              </a:ext>
            </a:extLst>
          </p:cNvPr>
          <p:cNvPicPr preferRelativeResize="0"/>
          <p:nvPr/>
        </p:nvPicPr>
        <p:blipFill rotWithShape="1">
          <a:blip r:embed="rId2">
            <a:alphaModFix/>
          </a:blip>
          <a:srcRect/>
          <a:stretch/>
        </p:blipFill>
        <p:spPr>
          <a:xfrm>
            <a:off x="5807968" y="2968089"/>
            <a:ext cx="1005908" cy="443972"/>
          </a:xfrm>
          <a:prstGeom prst="rect">
            <a:avLst/>
          </a:prstGeom>
          <a:noFill/>
          <a:ln>
            <a:noFill/>
          </a:ln>
        </p:spPr>
      </p:pic>
      <p:pic>
        <p:nvPicPr>
          <p:cNvPr id="8" name="Google Shape;16;p27">
            <a:extLst>
              <a:ext uri="{FF2B5EF4-FFF2-40B4-BE49-F238E27FC236}">
                <a16:creationId xmlns:a16="http://schemas.microsoft.com/office/drawing/2014/main" id="{A0B35348-71CC-C923-5E38-A8059458B2CD}"/>
              </a:ext>
            </a:extLst>
          </p:cNvPr>
          <p:cNvPicPr preferRelativeResize="0"/>
          <p:nvPr/>
        </p:nvPicPr>
        <p:blipFill rotWithShape="1">
          <a:blip r:embed="rId3">
            <a:alphaModFix/>
          </a:blip>
          <a:srcRect/>
          <a:stretch/>
        </p:blipFill>
        <p:spPr>
          <a:xfrm>
            <a:off x="8186431" y="2924944"/>
            <a:ext cx="1194069" cy="616764"/>
          </a:xfrm>
          <a:prstGeom prst="rect">
            <a:avLst/>
          </a:prstGeom>
          <a:noFill/>
          <a:ln>
            <a:noFill/>
          </a:ln>
        </p:spPr>
      </p:pic>
      <p:graphicFrame>
        <p:nvGraphicFramePr>
          <p:cNvPr id="9" name="Table 8">
            <a:extLst>
              <a:ext uri="{FF2B5EF4-FFF2-40B4-BE49-F238E27FC236}">
                <a16:creationId xmlns:a16="http://schemas.microsoft.com/office/drawing/2014/main" id="{CFAA2F27-40E8-1942-4E40-CE7569B9BF77}"/>
              </a:ext>
            </a:extLst>
          </p:cNvPr>
          <p:cNvGraphicFramePr>
            <a:graphicFrameLocks noGrp="1"/>
          </p:cNvGraphicFramePr>
          <p:nvPr>
            <p:extLst>
              <p:ext uri="{D42A27DB-BD31-4B8C-83A1-F6EECF244321}">
                <p14:modId xmlns:p14="http://schemas.microsoft.com/office/powerpoint/2010/main" val="2864819858"/>
              </p:ext>
            </p:extLst>
          </p:nvPr>
        </p:nvGraphicFramePr>
        <p:xfrm>
          <a:off x="1559496" y="3563960"/>
          <a:ext cx="8856984" cy="2745360"/>
        </p:xfrm>
        <a:graphic>
          <a:graphicData uri="http://schemas.openxmlformats.org/drawingml/2006/table">
            <a:tbl>
              <a:tblPr firstRow="1" bandRow="1">
                <a:tableStyleId>{5C22544A-7EE6-4342-B048-85BDC9FD1C3A}</a:tableStyleId>
              </a:tblPr>
              <a:tblGrid>
                <a:gridCol w="3554810">
                  <a:extLst>
                    <a:ext uri="{9D8B030D-6E8A-4147-A177-3AD203B41FA5}">
                      <a16:colId xmlns:a16="http://schemas.microsoft.com/office/drawing/2014/main" val="2239071823"/>
                    </a:ext>
                  </a:extLst>
                </a:gridCol>
                <a:gridCol w="2349846">
                  <a:extLst>
                    <a:ext uri="{9D8B030D-6E8A-4147-A177-3AD203B41FA5}">
                      <a16:colId xmlns:a16="http://schemas.microsoft.com/office/drawing/2014/main" val="1089631348"/>
                    </a:ext>
                  </a:extLst>
                </a:gridCol>
                <a:gridCol w="2952328">
                  <a:extLst>
                    <a:ext uri="{9D8B030D-6E8A-4147-A177-3AD203B41FA5}">
                      <a16:colId xmlns:a16="http://schemas.microsoft.com/office/drawing/2014/main" val="3450332305"/>
                    </a:ext>
                  </a:extLst>
                </a:gridCol>
              </a:tblGrid>
              <a:tr h="0">
                <a:tc>
                  <a:txBody>
                    <a:bodyPr/>
                    <a:lstStyle/>
                    <a:p>
                      <a:endParaRPr lang="en-GB" dirty="0"/>
                    </a:p>
                  </a:txBody>
                  <a:tcPr>
                    <a:solidFill>
                      <a:schemeClr val="bg1"/>
                    </a:solidFill>
                  </a:tcPr>
                </a:tc>
                <a:tc>
                  <a:txBody>
                    <a:bodyPr/>
                    <a:lstStyle/>
                    <a:p>
                      <a:pPr algn="ctr"/>
                      <a:r>
                        <a:rPr lang="en-GB" dirty="0"/>
                        <a:t>PaNOSC</a:t>
                      </a:r>
                    </a:p>
                  </a:txBody>
                  <a:tcPr>
                    <a:solidFill>
                      <a:schemeClr val="accent6">
                        <a:lumMod val="60000"/>
                        <a:lumOff val="40000"/>
                      </a:schemeClr>
                    </a:solidFill>
                  </a:tcPr>
                </a:tc>
                <a:tc>
                  <a:txBody>
                    <a:bodyPr/>
                    <a:lstStyle/>
                    <a:p>
                      <a:pPr algn="ctr"/>
                      <a:r>
                        <a:rPr lang="en-GB" dirty="0"/>
                        <a:t>ExPaNDS</a:t>
                      </a:r>
                    </a:p>
                  </a:txBody>
                  <a:tcPr/>
                </a:tc>
                <a:extLst>
                  <a:ext uri="{0D108BD9-81ED-4DB2-BD59-A6C34878D82A}">
                    <a16:rowId xmlns:a16="http://schemas.microsoft.com/office/drawing/2014/main" val="4170256046"/>
                  </a:ext>
                </a:extLst>
              </a:tr>
              <a:tr h="299463">
                <a:tc>
                  <a:txBody>
                    <a:bodyPr/>
                    <a:lstStyle/>
                    <a:p>
                      <a:r>
                        <a:rPr lang="en-GB" dirty="0"/>
                        <a:t>Call</a:t>
                      </a:r>
                    </a:p>
                  </a:txBody>
                  <a:tcPr/>
                </a:tc>
                <a:tc>
                  <a:txBody>
                    <a:bodyPr/>
                    <a:lstStyle/>
                    <a:p>
                      <a:r>
                        <a:rPr lang="en-GB" dirty="0"/>
                        <a:t>INFRAEOSC 04</a:t>
                      </a:r>
                    </a:p>
                  </a:txBody>
                  <a:tcPr>
                    <a:solidFill>
                      <a:schemeClr val="accent6">
                        <a:lumMod val="40000"/>
                        <a:lumOff val="60000"/>
                      </a:schemeClr>
                    </a:solidFill>
                  </a:tcPr>
                </a:tc>
                <a:tc>
                  <a:txBody>
                    <a:bodyPr/>
                    <a:lstStyle/>
                    <a:p>
                      <a:r>
                        <a:rPr lang="en-GB" dirty="0"/>
                        <a:t>INFRAEOSC 5B</a:t>
                      </a:r>
                    </a:p>
                  </a:txBody>
                  <a:tcPr>
                    <a:solidFill>
                      <a:schemeClr val="accent1">
                        <a:lumMod val="40000"/>
                        <a:lumOff val="60000"/>
                      </a:schemeClr>
                    </a:solidFill>
                  </a:tcPr>
                </a:tc>
                <a:extLst>
                  <a:ext uri="{0D108BD9-81ED-4DB2-BD59-A6C34878D82A}">
                    <a16:rowId xmlns:a16="http://schemas.microsoft.com/office/drawing/2014/main" val="3950482670"/>
                  </a:ext>
                </a:extLst>
              </a:tr>
              <a:tr h="299463">
                <a:tc>
                  <a:txBody>
                    <a:bodyPr/>
                    <a:lstStyle/>
                    <a:p>
                      <a:r>
                        <a:rPr lang="en-GB" dirty="0"/>
                        <a:t>Budget</a:t>
                      </a:r>
                    </a:p>
                  </a:txBody>
                  <a:tcPr/>
                </a:tc>
                <a:tc>
                  <a:txBody>
                    <a:bodyPr/>
                    <a:lstStyle/>
                    <a:p>
                      <a:r>
                        <a:rPr lang="en-GB" dirty="0"/>
                        <a:t>12 M Euro</a:t>
                      </a:r>
                    </a:p>
                  </a:txBody>
                  <a:tcPr>
                    <a:solidFill>
                      <a:schemeClr val="accent6">
                        <a:lumMod val="20000"/>
                        <a:lumOff val="80000"/>
                      </a:schemeClr>
                    </a:solidFill>
                  </a:tcPr>
                </a:tc>
                <a:tc>
                  <a:txBody>
                    <a:bodyPr/>
                    <a:lstStyle/>
                    <a:p>
                      <a:r>
                        <a:rPr lang="en-GB" dirty="0"/>
                        <a:t>6 M Euro</a:t>
                      </a:r>
                    </a:p>
                  </a:txBody>
                  <a:tcPr>
                    <a:solidFill>
                      <a:schemeClr val="accent1">
                        <a:lumMod val="20000"/>
                        <a:lumOff val="80000"/>
                      </a:schemeClr>
                    </a:solidFill>
                  </a:tcPr>
                </a:tc>
                <a:extLst>
                  <a:ext uri="{0D108BD9-81ED-4DB2-BD59-A6C34878D82A}">
                    <a16:rowId xmlns:a16="http://schemas.microsoft.com/office/drawing/2014/main" val="3006940467"/>
                  </a:ext>
                </a:extLst>
              </a:tr>
              <a:tr h="299463">
                <a:tc>
                  <a:txBody>
                    <a:bodyPr/>
                    <a:lstStyle/>
                    <a:p>
                      <a:r>
                        <a:rPr lang="en-GB" dirty="0"/>
                        <a:t>Number of Partners/Facilities</a:t>
                      </a:r>
                    </a:p>
                  </a:txBody>
                  <a:tcPr/>
                </a:tc>
                <a:tc>
                  <a:txBody>
                    <a:bodyPr/>
                    <a:lstStyle/>
                    <a:p>
                      <a:r>
                        <a:rPr lang="en-GB" dirty="0"/>
                        <a:t>1 ERIC / 5 </a:t>
                      </a:r>
                      <a:r>
                        <a:rPr lang="en-GB" dirty="0">
                          <a:solidFill>
                            <a:srgbClr val="EE048B"/>
                          </a:solidFill>
                        </a:rPr>
                        <a:t>ESFRI</a:t>
                      </a:r>
                      <a:r>
                        <a:rPr lang="en-GB" dirty="0"/>
                        <a:t> + EGI</a:t>
                      </a:r>
                    </a:p>
                  </a:txBody>
                  <a:tcPr>
                    <a:solidFill>
                      <a:schemeClr val="accent6">
                        <a:lumMod val="40000"/>
                        <a:lumOff val="60000"/>
                      </a:schemeClr>
                    </a:solidFill>
                  </a:tcPr>
                </a:tc>
                <a:tc>
                  <a:txBody>
                    <a:bodyPr/>
                    <a:lstStyle/>
                    <a:p>
                      <a:r>
                        <a:rPr lang="en-GB" dirty="0"/>
                        <a:t>10 </a:t>
                      </a:r>
                      <a:r>
                        <a:rPr lang="en-GB" dirty="0">
                          <a:solidFill>
                            <a:srgbClr val="EE048B"/>
                          </a:solidFill>
                        </a:rPr>
                        <a:t>National</a:t>
                      </a:r>
                      <a:r>
                        <a:rPr lang="en-GB" dirty="0"/>
                        <a:t> + EGI</a:t>
                      </a:r>
                    </a:p>
                  </a:txBody>
                  <a:tcPr>
                    <a:solidFill>
                      <a:schemeClr val="accent1">
                        <a:lumMod val="40000"/>
                        <a:lumOff val="60000"/>
                      </a:schemeClr>
                    </a:solidFill>
                  </a:tcPr>
                </a:tc>
                <a:extLst>
                  <a:ext uri="{0D108BD9-81ED-4DB2-BD59-A6C34878D82A}">
                    <a16:rowId xmlns:a16="http://schemas.microsoft.com/office/drawing/2014/main" val="995329404"/>
                  </a:ext>
                </a:extLst>
              </a:tr>
              <a:tr h="299463">
                <a:tc>
                  <a:txBody>
                    <a:bodyPr/>
                    <a:lstStyle/>
                    <a:p>
                      <a:r>
                        <a:rPr lang="en-GB" dirty="0"/>
                        <a:t>Start</a:t>
                      </a:r>
                    </a:p>
                  </a:txBody>
                  <a:tcPr/>
                </a:tc>
                <a:tc>
                  <a:txBody>
                    <a:bodyPr/>
                    <a:lstStyle/>
                    <a:p>
                      <a:r>
                        <a:rPr lang="en-GB" dirty="0"/>
                        <a:t>2018-12-01</a:t>
                      </a:r>
                    </a:p>
                  </a:txBody>
                  <a:tcPr>
                    <a:solidFill>
                      <a:schemeClr val="accent6">
                        <a:lumMod val="20000"/>
                        <a:lumOff val="80000"/>
                      </a:schemeClr>
                    </a:solidFill>
                  </a:tcPr>
                </a:tc>
                <a:tc>
                  <a:txBody>
                    <a:bodyPr/>
                    <a:lstStyle/>
                    <a:p>
                      <a:r>
                        <a:rPr lang="en-GB" dirty="0"/>
                        <a:t>2019-09-01</a:t>
                      </a:r>
                    </a:p>
                  </a:txBody>
                  <a:tcPr/>
                </a:tc>
                <a:extLst>
                  <a:ext uri="{0D108BD9-81ED-4DB2-BD59-A6C34878D82A}">
                    <a16:rowId xmlns:a16="http://schemas.microsoft.com/office/drawing/2014/main" val="2610928017"/>
                  </a:ext>
                </a:extLst>
              </a:tr>
              <a:tr h="458280">
                <a:tc>
                  <a:txBody>
                    <a:bodyPr/>
                    <a:lstStyle/>
                    <a:p>
                      <a:r>
                        <a:rPr lang="en-GB" dirty="0"/>
                        <a:t>End</a:t>
                      </a:r>
                    </a:p>
                  </a:txBody>
                  <a:tcPr/>
                </a:tc>
                <a:tc>
                  <a:txBody>
                    <a:bodyPr/>
                    <a:lstStyle/>
                    <a:p>
                      <a:r>
                        <a:rPr lang="en-GB" dirty="0"/>
                        <a:t>2022-11-30</a:t>
                      </a:r>
                    </a:p>
                  </a:txBody>
                  <a:tcPr>
                    <a:solidFill>
                      <a:schemeClr val="accent6">
                        <a:lumMod val="40000"/>
                        <a:lumOff val="60000"/>
                      </a:schemeClr>
                    </a:solidFill>
                  </a:tcPr>
                </a:tc>
                <a:tc>
                  <a:txBody>
                    <a:bodyPr/>
                    <a:lstStyle/>
                    <a:p>
                      <a:r>
                        <a:rPr lang="en-GB" dirty="0"/>
                        <a:t>2022-08-31 / 2023-02-30</a:t>
                      </a:r>
                    </a:p>
                  </a:txBody>
                  <a:tcPr>
                    <a:solidFill>
                      <a:schemeClr val="accent1">
                        <a:lumMod val="40000"/>
                        <a:lumOff val="60000"/>
                      </a:schemeClr>
                    </a:solidFill>
                  </a:tcPr>
                </a:tc>
                <a:extLst>
                  <a:ext uri="{0D108BD9-81ED-4DB2-BD59-A6C34878D82A}">
                    <a16:rowId xmlns:a16="http://schemas.microsoft.com/office/drawing/2014/main" val="1356220697"/>
                  </a:ext>
                </a:extLst>
              </a:tr>
              <a:tr h="458280">
                <a:tc>
                  <a:txBody>
                    <a:bodyPr/>
                    <a:lstStyle/>
                    <a:p>
                      <a:r>
                        <a:rPr lang="en-GB" dirty="0"/>
                        <a:t>Target facilities</a:t>
                      </a:r>
                    </a:p>
                  </a:txBody>
                  <a:tcPr/>
                </a:tc>
                <a:tc>
                  <a:txBody>
                    <a:bodyPr/>
                    <a:lstStyle/>
                    <a:p>
                      <a:r>
                        <a:rPr lang="en-GB" dirty="0"/>
                        <a:t>European/ESFRI</a:t>
                      </a:r>
                    </a:p>
                  </a:txBody>
                  <a:tcPr>
                    <a:solidFill>
                      <a:schemeClr val="accent6">
                        <a:lumMod val="40000"/>
                        <a:lumOff val="60000"/>
                      </a:schemeClr>
                    </a:solidFill>
                  </a:tcPr>
                </a:tc>
                <a:tc>
                  <a:txBody>
                    <a:bodyPr/>
                    <a:lstStyle/>
                    <a:p>
                      <a:r>
                        <a:rPr lang="en-GB" dirty="0"/>
                        <a:t>National</a:t>
                      </a:r>
                    </a:p>
                  </a:txBody>
                  <a:tcPr>
                    <a:solidFill>
                      <a:schemeClr val="accent1">
                        <a:lumMod val="40000"/>
                        <a:lumOff val="60000"/>
                      </a:schemeClr>
                    </a:solidFill>
                  </a:tcPr>
                </a:tc>
                <a:extLst>
                  <a:ext uri="{0D108BD9-81ED-4DB2-BD59-A6C34878D82A}">
                    <a16:rowId xmlns:a16="http://schemas.microsoft.com/office/drawing/2014/main" val="3682768040"/>
                  </a:ext>
                </a:extLst>
              </a:tr>
            </a:tbl>
          </a:graphicData>
        </a:graphic>
      </p:graphicFrame>
      <p:sp>
        <p:nvSpPr>
          <p:cNvPr id="10" name="TextBox 9">
            <a:extLst>
              <a:ext uri="{FF2B5EF4-FFF2-40B4-BE49-F238E27FC236}">
                <a16:creationId xmlns:a16="http://schemas.microsoft.com/office/drawing/2014/main" id="{8B7F576B-E989-DB00-86D2-279A81789C4B}"/>
              </a:ext>
            </a:extLst>
          </p:cNvPr>
          <p:cNvSpPr txBox="1"/>
          <p:nvPr/>
        </p:nvSpPr>
        <p:spPr>
          <a:xfrm>
            <a:off x="604441" y="1263064"/>
            <a:ext cx="10983118" cy="1569660"/>
          </a:xfrm>
          <a:prstGeom prst="rect">
            <a:avLst/>
          </a:prstGeom>
          <a:noFill/>
        </p:spPr>
        <p:txBody>
          <a:bodyPr wrap="square" rtlCol="0">
            <a:spAutoFit/>
          </a:bodyPr>
          <a:lstStyle/>
          <a:p>
            <a:pPr algn="ctr"/>
            <a:r>
              <a:rPr lang="en-DE" sz="3200" dirty="0">
                <a:solidFill>
                  <a:schemeClr val="accent1"/>
                </a:solidFill>
              </a:rPr>
              <a:t>High level objective was to make Photon and Neutron data FAIR, use EOSC core services and integrate Photon and Neutron analyis pipelines and catalogues into the EOSC</a:t>
            </a:r>
            <a:r>
              <a:rPr lang="en-DE" sz="3200" dirty="0"/>
              <a:t>.</a:t>
            </a:r>
          </a:p>
        </p:txBody>
      </p:sp>
    </p:spTree>
    <p:extLst>
      <p:ext uri="{BB962C8B-B14F-4D97-AF65-F5344CB8AC3E}">
        <p14:creationId xmlns:p14="http://schemas.microsoft.com/office/powerpoint/2010/main" val="4173892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D087-CD05-A4C7-912C-C64995B9DC05}"/>
              </a:ext>
            </a:extLst>
          </p:cNvPr>
          <p:cNvSpPr>
            <a:spLocks noGrp="1"/>
          </p:cNvSpPr>
          <p:nvPr>
            <p:ph type="title"/>
          </p:nvPr>
        </p:nvSpPr>
        <p:spPr>
          <a:xfrm>
            <a:off x="994532" y="-39461"/>
            <a:ext cx="11191240" cy="1084331"/>
          </a:xfrm>
        </p:spPr>
        <p:txBody>
          <a:bodyPr/>
          <a:lstStyle/>
          <a:p>
            <a:r>
              <a:rPr lang="en-DE" dirty="0"/>
              <a:t>PaNOSC/ExPaNDS high level objectives</a:t>
            </a:r>
          </a:p>
        </p:txBody>
      </p:sp>
      <p:sp>
        <p:nvSpPr>
          <p:cNvPr id="4" name="Date Placeholder 3">
            <a:extLst>
              <a:ext uri="{FF2B5EF4-FFF2-40B4-BE49-F238E27FC236}">
                <a16:creationId xmlns:a16="http://schemas.microsoft.com/office/drawing/2014/main" id="{31BC4228-A06C-A9C9-BA50-4821AD92F719}"/>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2481896C-8571-0EBC-0453-D6A2B186C136}"/>
              </a:ext>
            </a:extLst>
          </p:cNvPr>
          <p:cNvSpPr>
            <a:spLocks noGrp="1"/>
          </p:cNvSpPr>
          <p:nvPr>
            <p:ph type="sldNum" sz="quarter" idx="12"/>
          </p:nvPr>
        </p:nvSpPr>
        <p:spPr/>
        <p:txBody>
          <a:bodyPr/>
          <a:lstStyle/>
          <a:p>
            <a:pPr>
              <a:defRPr/>
            </a:pPr>
            <a:fld id="{20C41AFF-2840-3B42-8A8C-4483F13236C2}" type="slidenum">
              <a:rPr lang="en-DE" smtClean="0"/>
              <a:t>18</a:t>
            </a:fld>
            <a:endParaRPr lang="en-DE"/>
          </a:p>
        </p:txBody>
      </p:sp>
      <p:sp>
        <p:nvSpPr>
          <p:cNvPr id="6" name="Footer Placeholder 5">
            <a:extLst>
              <a:ext uri="{FF2B5EF4-FFF2-40B4-BE49-F238E27FC236}">
                <a16:creationId xmlns:a16="http://schemas.microsoft.com/office/drawing/2014/main" id="{2082BF7C-D80C-A93B-B7B0-9F5611F0B715}"/>
              </a:ext>
            </a:extLst>
          </p:cNvPr>
          <p:cNvSpPr>
            <a:spLocks noGrp="1"/>
          </p:cNvSpPr>
          <p:nvPr>
            <p:ph type="ftr" sz="quarter" idx="13"/>
          </p:nvPr>
        </p:nvSpPr>
        <p:spPr/>
        <p:txBody>
          <a:bodyPr/>
          <a:lstStyle/>
          <a:p>
            <a:r>
              <a:rPr lang="en-GB"/>
              <a:t>EOSC Future @ ISGC , Patrick Fuhrmann et al.</a:t>
            </a:r>
            <a:endParaRPr lang="en-DE" dirty="0"/>
          </a:p>
        </p:txBody>
      </p:sp>
      <p:sp>
        <p:nvSpPr>
          <p:cNvPr id="129" name="Rectangle 128">
            <a:extLst>
              <a:ext uri="{FF2B5EF4-FFF2-40B4-BE49-F238E27FC236}">
                <a16:creationId xmlns:a16="http://schemas.microsoft.com/office/drawing/2014/main" id="{B392D635-ABC5-612B-2FCF-B2C010DE6E99}"/>
              </a:ext>
            </a:extLst>
          </p:cNvPr>
          <p:cNvSpPr/>
          <p:nvPr/>
        </p:nvSpPr>
        <p:spPr>
          <a:xfrm>
            <a:off x="4096512" y="3854289"/>
            <a:ext cx="5760000" cy="2023872"/>
          </a:xfrm>
          <a:prstGeom prst="rect">
            <a:avLst/>
          </a:prstGeom>
          <a:solidFill>
            <a:srgbClr val="FFFFFF">
              <a:lumMod val="6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rtl="0">
              <a:defRPr/>
            </a:pPr>
            <a:endParaRPr lang="de-DE" dirty="0">
              <a:solidFill>
                <a:srgbClr val="FFFFFF"/>
              </a:solidFill>
              <a:latin typeface="Arial"/>
              <a:sym typeface="Arial"/>
            </a:endParaRPr>
          </a:p>
        </p:txBody>
      </p:sp>
      <p:sp>
        <p:nvSpPr>
          <p:cNvPr id="130" name="Rounded Rectangle 129">
            <a:extLst>
              <a:ext uri="{FF2B5EF4-FFF2-40B4-BE49-F238E27FC236}">
                <a16:creationId xmlns:a16="http://schemas.microsoft.com/office/drawing/2014/main" id="{0367C967-D4A8-065F-B80D-497B3CEAC06C}"/>
              </a:ext>
            </a:extLst>
          </p:cNvPr>
          <p:cNvSpPr/>
          <p:nvPr/>
        </p:nvSpPr>
        <p:spPr>
          <a:xfrm>
            <a:off x="447248" y="3512913"/>
            <a:ext cx="3342392" cy="2023872"/>
          </a:xfrm>
          <a:prstGeom prst="roundRect">
            <a:avLst/>
          </a:prstGeom>
          <a:solidFill>
            <a:srgbClr val="FFFFFF"/>
          </a:solidFill>
          <a:ln w="1270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algn="ctr" rtl="0">
              <a:defRPr/>
            </a:pPr>
            <a:endParaRPr lang="de-DE">
              <a:solidFill>
                <a:srgbClr val="FFFFFF"/>
              </a:solidFill>
              <a:latin typeface="Arial"/>
              <a:sym typeface="Arial"/>
            </a:endParaRPr>
          </a:p>
        </p:txBody>
      </p:sp>
      <p:sp>
        <p:nvSpPr>
          <p:cNvPr id="131" name="Rounded Rectangle 130">
            <a:extLst>
              <a:ext uri="{FF2B5EF4-FFF2-40B4-BE49-F238E27FC236}">
                <a16:creationId xmlns:a16="http://schemas.microsoft.com/office/drawing/2014/main" id="{8387A4FA-E945-1917-4E8D-C23F644ECD6D}"/>
              </a:ext>
            </a:extLst>
          </p:cNvPr>
          <p:cNvSpPr/>
          <p:nvPr/>
        </p:nvSpPr>
        <p:spPr>
          <a:xfrm>
            <a:off x="50770" y="980728"/>
            <a:ext cx="12073321" cy="2179315"/>
          </a:xfrm>
          <a:prstGeom prst="roundRect">
            <a:avLst/>
          </a:prstGeom>
          <a:solidFill>
            <a:srgbClr val="FFFFFF">
              <a:lumMod val="95000"/>
            </a:srgbClr>
          </a:solidFill>
          <a:ln w="25400" cap="flat" cmpd="sng" algn="ctr">
            <a:solidFill>
              <a:srgbClr val="000000">
                <a:lumMod val="50000"/>
                <a:lumOff val="50000"/>
              </a:srgbClr>
            </a:solidFill>
            <a:prstDash val="solid"/>
          </a:ln>
          <a:effectLst/>
        </p:spPr>
        <p:txBody>
          <a:bodyPr rtlCol="0" anchor="ctr"/>
          <a:lstStyle/>
          <a:p>
            <a:pPr algn="ctr" rtl="0">
              <a:defRPr/>
            </a:pPr>
            <a:endParaRPr lang="de-DE">
              <a:solidFill>
                <a:srgbClr val="FFFFFF"/>
              </a:solidFill>
              <a:latin typeface="Arial"/>
              <a:sym typeface="Arial"/>
            </a:endParaRPr>
          </a:p>
        </p:txBody>
      </p:sp>
      <p:sp>
        <p:nvSpPr>
          <p:cNvPr id="132" name="Rounded Rectangle 131">
            <a:extLst>
              <a:ext uri="{FF2B5EF4-FFF2-40B4-BE49-F238E27FC236}">
                <a16:creationId xmlns:a16="http://schemas.microsoft.com/office/drawing/2014/main" id="{1594232E-0463-F8F3-C807-5540918586DD}"/>
              </a:ext>
            </a:extLst>
          </p:cNvPr>
          <p:cNvSpPr/>
          <p:nvPr/>
        </p:nvSpPr>
        <p:spPr>
          <a:xfrm>
            <a:off x="1158242" y="1268635"/>
            <a:ext cx="10918471" cy="1706516"/>
          </a:xfrm>
          <a:prstGeom prst="roundRect">
            <a:avLst/>
          </a:prstGeom>
          <a:gradFill flip="none" rotWithShape="1">
            <a:gsLst>
              <a:gs pos="0">
                <a:srgbClr val="ED7D31">
                  <a:lumMod val="5000"/>
                  <a:lumOff val="95000"/>
                </a:srgbClr>
              </a:gs>
              <a:gs pos="74000">
                <a:srgbClr val="ED7D31">
                  <a:lumMod val="45000"/>
                  <a:lumOff val="55000"/>
                </a:srgbClr>
              </a:gs>
              <a:gs pos="83000">
                <a:srgbClr val="ED7D31">
                  <a:lumMod val="45000"/>
                  <a:lumOff val="55000"/>
                </a:srgbClr>
              </a:gs>
              <a:gs pos="100000">
                <a:srgbClr val="ED7D31">
                  <a:lumMod val="30000"/>
                  <a:lumOff val="70000"/>
                </a:srgbClr>
              </a:gs>
            </a:gsLst>
            <a:lin ang="5400000" scaled="1"/>
            <a:tileRect/>
          </a:gra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33" name="TextBox 132">
            <a:extLst>
              <a:ext uri="{FF2B5EF4-FFF2-40B4-BE49-F238E27FC236}">
                <a16:creationId xmlns:a16="http://schemas.microsoft.com/office/drawing/2014/main" id="{3856C8DD-1946-3D26-B088-7FEF34C5C462}"/>
              </a:ext>
            </a:extLst>
          </p:cNvPr>
          <p:cNvSpPr txBox="1"/>
          <p:nvPr/>
        </p:nvSpPr>
        <p:spPr>
          <a:xfrm>
            <a:off x="1187959" y="1840305"/>
            <a:ext cx="1236236" cy="646331"/>
          </a:xfrm>
          <a:prstGeom prst="rect">
            <a:avLst/>
          </a:prstGeom>
          <a:noFill/>
        </p:spPr>
        <p:txBody>
          <a:bodyPr wrap="none" rtlCol="0">
            <a:spAutoFit/>
          </a:bodyPr>
          <a:lstStyle/>
          <a:p>
            <a:pPr algn="ctr" rtl="0">
              <a:defRPr/>
            </a:pPr>
            <a:r>
              <a:rPr lang="en-US" dirty="0">
                <a:solidFill>
                  <a:srgbClr val="44546A"/>
                </a:solidFill>
                <a:latin typeface="Arial"/>
                <a:sym typeface="Arial"/>
              </a:rPr>
              <a:t>Federated</a:t>
            </a:r>
          </a:p>
          <a:p>
            <a:pPr algn="ctr" rtl="0">
              <a:defRPr/>
            </a:pPr>
            <a:r>
              <a:rPr lang="de-DE" dirty="0">
                <a:solidFill>
                  <a:srgbClr val="44546A"/>
                </a:solidFill>
                <a:latin typeface="Arial"/>
                <a:sym typeface="Arial"/>
              </a:rPr>
              <a:t>Services</a:t>
            </a:r>
          </a:p>
        </p:txBody>
      </p:sp>
      <p:sp>
        <p:nvSpPr>
          <p:cNvPr id="134" name="TextBox 133">
            <a:extLst>
              <a:ext uri="{FF2B5EF4-FFF2-40B4-BE49-F238E27FC236}">
                <a16:creationId xmlns:a16="http://schemas.microsoft.com/office/drawing/2014/main" id="{879A0F21-FEBB-3145-B7C2-53F1B1870D78}"/>
              </a:ext>
            </a:extLst>
          </p:cNvPr>
          <p:cNvSpPr txBox="1"/>
          <p:nvPr/>
        </p:nvSpPr>
        <p:spPr>
          <a:xfrm>
            <a:off x="50770" y="1739034"/>
            <a:ext cx="1056701" cy="830997"/>
          </a:xfrm>
          <a:prstGeom prst="rect">
            <a:avLst/>
          </a:prstGeom>
          <a:noFill/>
        </p:spPr>
        <p:txBody>
          <a:bodyPr wrap="none" rtlCol="0">
            <a:spAutoFit/>
          </a:bodyPr>
          <a:lstStyle/>
          <a:p>
            <a:pPr algn="ctr" rtl="0">
              <a:defRPr/>
            </a:pPr>
            <a:r>
              <a:rPr lang="de-DE" sz="2400" b="1" dirty="0">
                <a:solidFill>
                  <a:srgbClr val="44546A"/>
                </a:solidFill>
                <a:latin typeface="Arial"/>
                <a:sym typeface="Arial"/>
              </a:rPr>
              <a:t>EOSC</a:t>
            </a:r>
          </a:p>
          <a:p>
            <a:pPr algn="ctr" rtl="0">
              <a:defRPr/>
            </a:pPr>
            <a:r>
              <a:rPr lang="de-DE" sz="2400" b="1" dirty="0">
                <a:solidFill>
                  <a:srgbClr val="44546A"/>
                </a:solidFill>
                <a:latin typeface="Arial"/>
                <a:sym typeface="Arial"/>
              </a:rPr>
              <a:t>Portal</a:t>
            </a:r>
          </a:p>
        </p:txBody>
      </p:sp>
      <p:sp>
        <p:nvSpPr>
          <p:cNvPr id="135" name="Rounded Rectangle 134">
            <a:extLst>
              <a:ext uri="{FF2B5EF4-FFF2-40B4-BE49-F238E27FC236}">
                <a16:creationId xmlns:a16="http://schemas.microsoft.com/office/drawing/2014/main" id="{BCB873ED-23EE-43A5-A5E9-4BBBCB326484}"/>
              </a:ext>
            </a:extLst>
          </p:cNvPr>
          <p:cNvSpPr/>
          <p:nvPr/>
        </p:nvSpPr>
        <p:spPr>
          <a:xfrm>
            <a:off x="8125968" y="1444811"/>
            <a:ext cx="2632544" cy="752859"/>
          </a:xfrm>
          <a:prstGeom prst="roundRect">
            <a:avLst/>
          </a:prstGeom>
          <a:solidFill>
            <a:srgbClr val="A5A5A5"/>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rtl="0">
              <a:defRPr/>
            </a:pPr>
            <a:endParaRPr lang="de-DE">
              <a:solidFill>
                <a:srgbClr val="FFFFFF"/>
              </a:solidFill>
              <a:latin typeface="Arial"/>
              <a:sym typeface="Arial"/>
            </a:endParaRPr>
          </a:p>
        </p:txBody>
      </p:sp>
      <p:sp>
        <p:nvSpPr>
          <p:cNvPr id="136" name="Rounded Rectangle 135">
            <a:extLst>
              <a:ext uri="{FF2B5EF4-FFF2-40B4-BE49-F238E27FC236}">
                <a16:creationId xmlns:a16="http://schemas.microsoft.com/office/drawing/2014/main" id="{7BB92F90-258D-A1E6-0212-6B20252C99F4}"/>
              </a:ext>
            </a:extLst>
          </p:cNvPr>
          <p:cNvSpPr/>
          <p:nvPr/>
        </p:nvSpPr>
        <p:spPr>
          <a:xfrm>
            <a:off x="6448312" y="1458919"/>
            <a:ext cx="1519158" cy="764145"/>
          </a:xfrm>
          <a:prstGeom prst="roundRect">
            <a:avLst/>
          </a:prstGeom>
          <a:solidFill>
            <a:srgbClr val="ED7D31"/>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rtl="0">
              <a:defRPr/>
            </a:pPr>
            <a:endParaRPr lang="de-DE">
              <a:solidFill>
                <a:srgbClr val="ED7D31">
                  <a:lumMod val="60000"/>
                  <a:lumOff val="40000"/>
                </a:srgbClr>
              </a:solidFill>
              <a:latin typeface="Arial"/>
              <a:sym typeface="Arial"/>
            </a:endParaRPr>
          </a:p>
        </p:txBody>
      </p:sp>
      <p:sp>
        <p:nvSpPr>
          <p:cNvPr id="137" name="Rounded Rectangle 136">
            <a:extLst>
              <a:ext uri="{FF2B5EF4-FFF2-40B4-BE49-F238E27FC236}">
                <a16:creationId xmlns:a16="http://schemas.microsoft.com/office/drawing/2014/main" id="{6AB56E25-BE14-5B27-A74C-811DF0EC22CF}"/>
              </a:ext>
            </a:extLst>
          </p:cNvPr>
          <p:cNvSpPr/>
          <p:nvPr/>
        </p:nvSpPr>
        <p:spPr>
          <a:xfrm>
            <a:off x="2656229" y="1451803"/>
            <a:ext cx="1158989" cy="785644"/>
          </a:xfrm>
          <a:prstGeom prst="roundRect">
            <a:avLst/>
          </a:prstGeom>
          <a:solidFill>
            <a:srgbClr val="A5A5A5"/>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rtl="0">
              <a:defRPr/>
            </a:pPr>
            <a:endParaRPr lang="de-DE">
              <a:solidFill>
                <a:srgbClr val="FFFFFF"/>
              </a:solidFill>
              <a:latin typeface="Arial"/>
              <a:sym typeface="Arial"/>
            </a:endParaRPr>
          </a:p>
        </p:txBody>
      </p:sp>
      <p:sp>
        <p:nvSpPr>
          <p:cNvPr id="138" name="TextBox 137">
            <a:extLst>
              <a:ext uri="{FF2B5EF4-FFF2-40B4-BE49-F238E27FC236}">
                <a16:creationId xmlns:a16="http://schemas.microsoft.com/office/drawing/2014/main" id="{29B715DC-3144-FCF5-2BFD-1A16E1988F8E}"/>
              </a:ext>
            </a:extLst>
          </p:cNvPr>
          <p:cNvSpPr txBox="1"/>
          <p:nvPr/>
        </p:nvSpPr>
        <p:spPr>
          <a:xfrm>
            <a:off x="2656229" y="1539988"/>
            <a:ext cx="1184940" cy="584775"/>
          </a:xfrm>
          <a:prstGeom prst="rect">
            <a:avLst/>
          </a:prstGeom>
          <a:noFill/>
        </p:spPr>
        <p:txBody>
          <a:bodyPr wrap="none" rtlCol="0">
            <a:spAutoFit/>
          </a:bodyPr>
          <a:lstStyle/>
          <a:p>
            <a:pPr algn="ctr" rtl="0">
              <a:defRPr/>
            </a:pPr>
            <a:r>
              <a:rPr lang="en-US" dirty="0">
                <a:solidFill>
                  <a:srgbClr val="FFFFFF"/>
                </a:solidFill>
                <a:latin typeface="Arial"/>
                <a:sym typeface="Arial"/>
              </a:rPr>
              <a:t>Bio Portal</a:t>
            </a:r>
          </a:p>
          <a:p>
            <a:pPr algn="ctr" rtl="0">
              <a:defRPr/>
            </a:pPr>
            <a:r>
              <a:rPr lang="en-US" dirty="0">
                <a:solidFill>
                  <a:srgbClr val="FFFFFF"/>
                </a:solidFill>
                <a:latin typeface="Arial"/>
                <a:sym typeface="Arial"/>
              </a:rPr>
              <a:t>by NCBO</a:t>
            </a:r>
            <a:endParaRPr lang="de-DE" dirty="0">
              <a:solidFill>
                <a:srgbClr val="FFFFFF"/>
              </a:solidFill>
              <a:latin typeface="Arial"/>
              <a:sym typeface="Arial"/>
            </a:endParaRPr>
          </a:p>
        </p:txBody>
      </p:sp>
      <p:sp>
        <p:nvSpPr>
          <p:cNvPr id="139" name="TextBox 138">
            <a:extLst>
              <a:ext uri="{FF2B5EF4-FFF2-40B4-BE49-F238E27FC236}">
                <a16:creationId xmlns:a16="http://schemas.microsoft.com/office/drawing/2014/main" id="{0D37F60E-9E27-124C-5D80-BF4FE948A9DF}"/>
              </a:ext>
            </a:extLst>
          </p:cNvPr>
          <p:cNvSpPr txBox="1"/>
          <p:nvPr/>
        </p:nvSpPr>
        <p:spPr>
          <a:xfrm>
            <a:off x="6590152" y="1478526"/>
            <a:ext cx="1221808" cy="584775"/>
          </a:xfrm>
          <a:prstGeom prst="rect">
            <a:avLst/>
          </a:prstGeom>
          <a:noFill/>
        </p:spPr>
        <p:txBody>
          <a:bodyPr wrap="none" rtlCol="0">
            <a:spAutoFit/>
          </a:bodyPr>
          <a:lstStyle/>
          <a:p>
            <a:pPr algn="ctr" rtl="0">
              <a:defRPr/>
            </a:pPr>
            <a:r>
              <a:rPr lang="en-US" sz="1600" dirty="0">
                <a:solidFill>
                  <a:srgbClr val="FFFFFF"/>
                </a:solidFill>
                <a:latin typeface="Arial"/>
                <a:sym typeface="Arial"/>
              </a:rPr>
              <a:t>B2FIND</a:t>
            </a:r>
          </a:p>
          <a:p>
            <a:pPr algn="ctr" rtl="0">
              <a:defRPr/>
            </a:pPr>
            <a:r>
              <a:rPr lang="en-US" sz="1600" dirty="0">
                <a:solidFill>
                  <a:srgbClr val="FFFFFF"/>
                </a:solidFill>
                <a:latin typeface="Arial"/>
                <a:sym typeface="Arial"/>
              </a:rPr>
              <a:t>Open AIRE</a:t>
            </a:r>
            <a:endParaRPr lang="de-DE" sz="1600" dirty="0">
              <a:solidFill>
                <a:srgbClr val="FFFFFF"/>
              </a:solidFill>
              <a:latin typeface="Arial"/>
              <a:sym typeface="Arial"/>
            </a:endParaRPr>
          </a:p>
        </p:txBody>
      </p:sp>
      <p:sp>
        <p:nvSpPr>
          <p:cNvPr id="140" name="TextBox 139">
            <a:extLst>
              <a:ext uri="{FF2B5EF4-FFF2-40B4-BE49-F238E27FC236}">
                <a16:creationId xmlns:a16="http://schemas.microsoft.com/office/drawing/2014/main" id="{0E4439C6-70DF-0D3D-FFF4-8FECD428FB2F}"/>
              </a:ext>
            </a:extLst>
          </p:cNvPr>
          <p:cNvSpPr txBox="1"/>
          <p:nvPr/>
        </p:nvSpPr>
        <p:spPr>
          <a:xfrm>
            <a:off x="736465" y="4271169"/>
            <a:ext cx="1553630" cy="830997"/>
          </a:xfrm>
          <a:prstGeom prst="rect">
            <a:avLst/>
          </a:prstGeom>
          <a:noFill/>
        </p:spPr>
        <p:txBody>
          <a:bodyPr wrap="none" rtlCol="0">
            <a:spAutoFit/>
          </a:bodyPr>
          <a:lstStyle/>
          <a:p>
            <a:pPr algn="ctr" rtl="0">
              <a:defRPr/>
            </a:pPr>
            <a:r>
              <a:rPr lang="en-US" sz="2400" b="1" dirty="0">
                <a:solidFill>
                  <a:srgbClr val="44546A"/>
                </a:solidFill>
                <a:latin typeface="Arial"/>
                <a:sym typeface="Arial"/>
              </a:rPr>
              <a:t>FAIR</a:t>
            </a:r>
          </a:p>
          <a:p>
            <a:pPr algn="ctr" rtl="0">
              <a:defRPr/>
            </a:pPr>
            <a:r>
              <a:rPr lang="en-US" sz="2400" b="1" dirty="0">
                <a:solidFill>
                  <a:srgbClr val="44546A"/>
                </a:solidFill>
                <a:latin typeface="Arial"/>
                <a:sym typeface="Arial"/>
              </a:rPr>
              <a:t>Activities</a:t>
            </a:r>
            <a:endParaRPr lang="de-DE" sz="2400" b="1" dirty="0">
              <a:solidFill>
                <a:srgbClr val="44546A"/>
              </a:solidFill>
              <a:latin typeface="Arial"/>
              <a:sym typeface="Arial"/>
            </a:endParaRPr>
          </a:p>
        </p:txBody>
      </p:sp>
      <p:sp>
        <p:nvSpPr>
          <p:cNvPr id="141" name="Rounded Rectangle 140">
            <a:extLst>
              <a:ext uri="{FF2B5EF4-FFF2-40B4-BE49-F238E27FC236}">
                <a16:creationId xmlns:a16="http://schemas.microsoft.com/office/drawing/2014/main" id="{E80C36A7-72B4-21C6-3A81-5622B37142E9}"/>
              </a:ext>
            </a:extLst>
          </p:cNvPr>
          <p:cNvSpPr/>
          <p:nvPr/>
        </p:nvSpPr>
        <p:spPr>
          <a:xfrm>
            <a:off x="4194049" y="1451803"/>
            <a:ext cx="1975104" cy="771261"/>
          </a:xfrm>
          <a:prstGeom prst="roundRect">
            <a:avLst/>
          </a:prstGeom>
          <a:solidFill>
            <a:srgbClr val="A5A5A5"/>
          </a:solidFill>
          <a:ln w="50800" cap="flat" cmpd="sng" algn="ctr">
            <a:noFill/>
            <a:prstDash val="solid"/>
          </a:ln>
          <a:effectLst>
            <a:outerShdw blurRad="50800" dist="38100" dir="2700000" algn="tl" rotWithShape="0">
              <a:prstClr val="black">
                <a:alpha val="40000"/>
              </a:prstClr>
            </a:outerShdw>
          </a:effectLst>
        </p:spPr>
        <p:txBody>
          <a:bodyPr rtlCol="0" anchor="ctr"/>
          <a:lstStyle/>
          <a:p>
            <a:pPr algn="ctr" rtl="0">
              <a:defRPr/>
            </a:pPr>
            <a:endParaRPr lang="de-DE">
              <a:solidFill>
                <a:srgbClr val="FFFFFF"/>
              </a:solidFill>
              <a:latin typeface="Arial"/>
              <a:sym typeface="Arial"/>
            </a:endParaRPr>
          </a:p>
        </p:txBody>
      </p:sp>
      <p:sp>
        <p:nvSpPr>
          <p:cNvPr id="142" name="TextBox 141">
            <a:extLst>
              <a:ext uri="{FF2B5EF4-FFF2-40B4-BE49-F238E27FC236}">
                <a16:creationId xmlns:a16="http://schemas.microsoft.com/office/drawing/2014/main" id="{9A2CA439-CFF7-C374-620C-F6F4CD93CB30}"/>
              </a:ext>
            </a:extLst>
          </p:cNvPr>
          <p:cNvSpPr txBox="1"/>
          <p:nvPr/>
        </p:nvSpPr>
        <p:spPr>
          <a:xfrm>
            <a:off x="4186349" y="1464918"/>
            <a:ext cx="1983235" cy="461665"/>
          </a:xfrm>
          <a:prstGeom prst="rect">
            <a:avLst/>
          </a:prstGeom>
          <a:noFill/>
        </p:spPr>
        <p:txBody>
          <a:bodyPr wrap="none" rtlCol="0">
            <a:spAutoFit/>
          </a:bodyPr>
          <a:lstStyle/>
          <a:p>
            <a:pPr algn="ctr" rtl="0">
              <a:defRPr/>
            </a:pPr>
            <a:r>
              <a:rPr lang="en-US" sz="2400" dirty="0">
                <a:solidFill>
                  <a:srgbClr val="FFFFFF"/>
                </a:solidFill>
                <a:latin typeface="Arial"/>
                <a:sym typeface="Arial"/>
              </a:rPr>
              <a:t>PaN Training</a:t>
            </a:r>
            <a:endParaRPr lang="de-DE" sz="2400" dirty="0">
              <a:solidFill>
                <a:srgbClr val="FFFFFF"/>
              </a:solidFill>
              <a:latin typeface="Arial"/>
              <a:sym typeface="Arial"/>
            </a:endParaRPr>
          </a:p>
        </p:txBody>
      </p:sp>
      <p:sp>
        <p:nvSpPr>
          <p:cNvPr id="143" name="TextBox 142">
            <a:extLst>
              <a:ext uri="{FF2B5EF4-FFF2-40B4-BE49-F238E27FC236}">
                <a16:creationId xmlns:a16="http://schemas.microsoft.com/office/drawing/2014/main" id="{26E2FB5D-D3D2-4154-46AE-3D8DCBBBAE7B}"/>
              </a:ext>
            </a:extLst>
          </p:cNvPr>
          <p:cNvSpPr txBox="1"/>
          <p:nvPr/>
        </p:nvSpPr>
        <p:spPr>
          <a:xfrm>
            <a:off x="8469754" y="1457411"/>
            <a:ext cx="1827744" cy="461665"/>
          </a:xfrm>
          <a:prstGeom prst="rect">
            <a:avLst/>
          </a:prstGeom>
          <a:noFill/>
        </p:spPr>
        <p:txBody>
          <a:bodyPr wrap="none" rtlCol="0">
            <a:spAutoFit/>
          </a:bodyPr>
          <a:lstStyle/>
          <a:p>
            <a:pPr algn="ctr" rtl="0">
              <a:defRPr/>
            </a:pPr>
            <a:r>
              <a:rPr lang="en-US" sz="2400" dirty="0">
                <a:solidFill>
                  <a:srgbClr val="FFFFFF"/>
                </a:solidFill>
                <a:latin typeface="Arial"/>
                <a:sym typeface="Arial"/>
              </a:rPr>
              <a:t>PaN Portals</a:t>
            </a:r>
            <a:endParaRPr lang="de-DE" sz="2400" dirty="0">
              <a:solidFill>
                <a:srgbClr val="FFFFFF"/>
              </a:solidFill>
              <a:latin typeface="Arial"/>
              <a:sym typeface="Arial"/>
            </a:endParaRPr>
          </a:p>
        </p:txBody>
      </p:sp>
      <p:grpSp>
        <p:nvGrpSpPr>
          <p:cNvPr id="144" name="Group 143">
            <a:extLst>
              <a:ext uri="{FF2B5EF4-FFF2-40B4-BE49-F238E27FC236}">
                <a16:creationId xmlns:a16="http://schemas.microsoft.com/office/drawing/2014/main" id="{ADC43B0B-045D-96BD-A14A-1EBFDEED5A23}"/>
              </a:ext>
            </a:extLst>
          </p:cNvPr>
          <p:cNvGrpSpPr/>
          <p:nvPr/>
        </p:nvGrpSpPr>
        <p:grpSpPr>
          <a:xfrm>
            <a:off x="10758512" y="2788062"/>
            <a:ext cx="1072031" cy="3148011"/>
            <a:chOff x="10758512" y="2606741"/>
            <a:chExt cx="1072031" cy="3148011"/>
          </a:xfrm>
        </p:grpSpPr>
        <p:sp>
          <p:nvSpPr>
            <p:cNvPr id="145" name="Rectangle 144">
              <a:extLst>
                <a:ext uri="{FF2B5EF4-FFF2-40B4-BE49-F238E27FC236}">
                  <a16:creationId xmlns:a16="http://schemas.microsoft.com/office/drawing/2014/main" id="{C501A4C7-224B-5B2C-4E11-304F7CD3ACBC}"/>
                </a:ext>
              </a:extLst>
            </p:cNvPr>
            <p:cNvSpPr/>
            <p:nvPr/>
          </p:nvSpPr>
          <p:spPr>
            <a:xfrm>
              <a:off x="10758512" y="3331592"/>
              <a:ext cx="1072031" cy="2423160"/>
            </a:xfrm>
            <a:prstGeom prst="rect">
              <a:avLst/>
            </a:prstGeom>
            <a:solidFill>
              <a:srgbClr val="FFFFFF">
                <a:lumMod val="9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rtl="0">
                <a:defRPr/>
              </a:pPr>
              <a:endParaRPr lang="de-DE" dirty="0">
                <a:solidFill>
                  <a:srgbClr val="FFFFFF"/>
                </a:solidFill>
                <a:latin typeface="Arial"/>
                <a:sym typeface="Arial"/>
              </a:endParaRPr>
            </a:p>
          </p:txBody>
        </p:sp>
        <p:sp>
          <p:nvSpPr>
            <p:cNvPr id="146" name="Rounded Rectangle 145">
              <a:extLst>
                <a:ext uri="{FF2B5EF4-FFF2-40B4-BE49-F238E27FC236}">
                  <a16:creationId xmlns:a16="http://schemas.microsoft.com/office/drawing/2014/main" id="{539125B2-A7FA-4BA5-4AA7-428D38434FCD}"/>
                </a:ext>
              </a:extLst>
            </p:cNvPr>
            <p:cNvSpPr/>
            <p:nvPr/>
          </p:nvSpPr>
          <p:spPr>
            <a:xfrm>
              <a:off x="10888174" y="2606741"/>
              <a:ext cx="850929" cy="1806163"/>
            </a:xfrm>
            <a:prstGeom prst="roundRect">
              <a:avLst/>
            </a:prstGeom>
            <a:solidFill>
              <a:srgbClr val="4472C4"/>
            </a:solidFill>
            <a:ln w="50800" cap="flat" cmpd="sng" algn="ctr">
              <a:solidFill>
                <a:srgbClr val="4472C4"/>
              </a:solidFill>
              <a:prstDash val="solid"/>
            </a:ln>
            <a:effectLst/>
          </p:spPr>
          <p:txBody>
            <a:bodyPr rtlCol="0" anchor="ctr"/>
            <a:lstStyle/>
            <a:p>
              <a:pPr algn="ctr" rtl="0">
                <a:defRPr/>
              </a:pPr>
              <a:endParaRPr lang="de-DE">
                <a:solidFill>
                  <a:srgbClr val="FFFFFF"/>
                </a:solidFill>
                <a:latin typeface="Arial"/>
                <a:sym typeface="Arial"/>
              </a:endParaRPr>
            </a:p>
          </p:txBody>
        </p:sp>
        <p:sp>
          <p:nvSpPr>
            <p:cNvPr id="147" name="TextBox 146">
              <a:extLst>
                <a:ext uri="{FF2B5EF4-FFF2-40B4-BE49-F238E27FC236}">
                  <a16:creationId xmlns:a16="http://schemas.microsoft.com/office/drawing/2014/main" id="{0BF2313B-944E-D1BB-3057-5CEC9916A064}"/>
                </a:ext>
              </a:extLst>
            </p:cNvPr>
            <p:cNvSpPr txBox="1"/>
            <p:nvPr/>
          </p:nvSpPr>
          <p:spPr>
            <a:xfrm rot="16200000">
              <a:off x="10529687" y="3119437"/>
              <a:ext cx="1544012" cy="646331"/>
            </a:xfrm>
            <a:prstGeom prst="rect">
              <a:avLst/>
            </a:prstGeom>
            <a:noFill/>
          </p:spPr>
          <p:txBody>
            <a:bodyPr wrap="none" rtlCol="0">
              <a:spAutoFit/>
            </a:bodyPr>
            <a:lstStyle/>
            <a:p>
              <a:pPr algn="ctr" rtl="0">
                <a:defRPr/>
              </a:pPr>
              <a:r>
                <a:rPr lang="en-US" dirty="0">
                  <a:solidFill>
                    <a:srgbClr val="FFFFFF"/>
                  </a:solidFill>
                  <a:latin typeface="Arial"/>
                  <a:sym typeface="Arial"/>
                </a:rPr>
                <a:t>Horizontal</a:t>
              </a:r>
            </a:p>
            <a:p>
              <a:pPr algn="ctr" rtl="0">
                <a:defRPr/>
              </a:pPr>
              <a:r>
                <a:rPr lang="en-US" dirty="0">
                  <a:solidFill>
                    <a:srgbClr val="FFFFFF"/>
                  </a:solidFill>
                  <a:latin typeface="Arial"/>
                  <a:sym typeface="Arial"/>
                </a:rPr>
                <a:t>Infrastructure</a:t>
              </a:r>
              <a:endParaRPr lang="de-DE" dirty="0">
                <a:solidFill>
                  <a:srgbClr val="FFFFFF"/>
                </a:solidFill>
                <a:latin typeface="Arial"/>
                <a:sym typeface="Arial"/>
              </a:endParaRPr>
            </a:p>
          </p:txBody>
        </p:sp>
        <p:sp>
          <p:nvSpPr>
            <p:cNvPr id="148" name="TextBox 147">
              <a:extLst>
                <a:ext uri="{FF2B5EF4-FFF2-40B4-BE49-F238E27FC236}">
                  <a16:creationId xmlns:a16="http://schemas.microsoft.com/office/drawing/2014/main" id="{5A2416B7-05E5-0F0B-A403-FA6103B04B06}"/>
                </a:ext>
              </a:extLst>
            </p:cNvPr>
            <p:cNvSpPr txBox="1"/>
            <p:nvPr/>
          </p:nvSpPr>
          <p:spPr>
            <a:xfrm>
              <a:off x="10888175" y="5028264"/>
              <a:ext cx="801823" cy="523220"/>
            </a:xfrm>
            <a:prstGeom prst="rect">
              <a:avLst/>
            </a:prstGeom>
            <a:noFill/>
          </p:spPr>
          <p:txBody>
            <a:bodyPr wrap="none" rtlCol="0">
              <a:spAutoFit/>
            </a:bodyPr>
            <a:lstStyle/>
            <a:p>
              <a:pPr algn="ctr" rtl="0">
                <a:defRPr/>
              </a:pPr>
              <a:r>
                <a:rPr lang="en-US" sz="2800" dirty="0">
                  <a:solidFill>
                    <a:sysClr val="windowText" lastClr="000000"/>
                  </a:solidFill>
                  <a:latin typeface="Arial"/>
                  <a:sym typeface="Arial"/>
                </a:rPr>
                <a:t>EGI</a:t>
              </a:r>
              <a:endParaRPr lang="de-DE" sz="2800" dirty="0">
                <a:solidFill>
                  <a:sysClr val="windowText" lastClr="000000"/>
                </a:solidFill>
                <a:latin typeface="Arial"/>
                <a:sym typeface="Arial"/>
              </a:endParaRPr>
            </a:p>
          </p:txBody>
        </p:sp>
      </p:grpSp>
      <p:sp>
        <p:nvSpPr>
          <p:cNvPr id="149" name="Rectangle 148">
            <a:extLst>
              <a:ext uri="{FF2B5EF4-FFF2-40B4-BE49-F238E27FC236}">
                <a16:creationId xmlns:a16="http://schemas.microsoft.com/office/drawing/2014/main" id="{7D955C2E-4CF9-944C-7FF8-3EA9735C734B}"/>
              </a:ext>
            </a:extLst>
          </p:cNvPr>
          <p:cNvSpPr/>
          <p:nvPr/>
        </p:nvSpPr>
        <p:spPr>
          <a:xfrm>
            <a:off x="8966696" y="1999401"/>
            <a:ext cx="1684932" cy="144000"/>
          </a:xfrm>
          <a:prstGeom prst="rect">
            <a:avLst/>
          </a:prstGeom>
          <a:solidFill>
            <a:srgbClr val="4472C4"/>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50" name="Rectangle 149">
            <a:extLst>
              <a:ext uri="{FF2B5EF4-FFF2-40B4-BE49-F238E27FC236}">
                <a16:creationId xmlns:a16="http://schemas.microsoft.com/office/drawing/2014/main" id="{9CE8DB1B-687E-F042-537E-326D3FE9E9AB}"/>
              </a:ext>
            </a:extLst>
          </p:cNvPr>
          <p:cNvSpPr/>
          <p:nvPr/>
        </p:nvSpPr>
        <p:spPr>
          <a:xfrm>
            <a:off x="8239311" y="2006373"/>
            <a:ext cx="432000" cy="144000"/>
          </a:xfrm>
          <a:prstGeom prst="rect">
            <a:avLst/>
          </a:prstGeom>
          <a:solidFill>
            <a:srgbClr val="ED7D31"/>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51" name="Rectangle 150">
            <a:extLst>
              <a:ext uri="{FF2B5EF4-FFF2-40B4-BE49-F238E27FC236}">
                <a16:creationId xmlns:a16="http://schemas.microsoft.com/office/drawing/2014/main" id="{00273A0E-5B75-F848-336B-74B06259D0A4}"/>
              </a:ext>
            </a:extLst>
          </p:cNvPr>
          <p:cNvSpPr/>
          <p:nvPr/>
        </p:nvSpPr>
        <p:spPr>
          <a:xfrm>
            <a:off x="6647172" y="2019471"/>
            <a:ext cx="1116000" cy="144000"/>
          </a:xfrm>
          <a:prstGeom prst="rect">
            <a:avLst/>
          </a:prstGeom>
          <a:solidFill>
            <a:srgbClr val="ED7D31"/>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52" name="Rectangle 151">
            <a:extLst>
              <a:ext uri="{FF2B5EF4-FFF2-40B4-BE49-F238E27FC236}">
                <a16:creationId xmlns:a16="http://schemas.microsoft.com/office/drawing/2014/main" id="{61A50301-B54B-6DCA-7475-5BF263F6D983}"/>
              </a:ext>
            </a:extLst>
          </p:cNvPr>
          <p:cNvSpPr/>
          <p:nvPr/>
        </p:nvSpPr>
        <p:spPr>
          <a:xfrm>
            <a:off x="4410998" y="2024996"/>
            <a:ext cx="1501402" cy="144000"/>
          </a:xfrm>
          <a:prstGeom prst="rect">
            <a:avLst/>
          </a:prstGeom>
          <a:solidFill>
            <a:srgbClr val="70AD47"/>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grpSp>
        <p:nvGrpSpPr>
          <p:cNvPr id="153" name="Group 152">
            <a:extLst>
              <a:ext uri="{FF2B5EF4-FFF2-40B4-BE49-F238E27FC236}">
                <a16:creationId xmlns:a16="http://schemas.microsoft.com/office/drawing/2014/main" id="{848171FD-A742-7924-222A-42D09EDA1C69}"/>
              </a:ext>
            </a:extLst>
          </p:cNvPr>
          <p:cNvGrpSpPr/>
          <p:nvPr/>
        </p:nvGrpSpPr>
        <p:grpSpPr>
          <a:xfrm>
            <a:off x="4449483" y="2212088"/>
            <a:ext cx="1528004" cy="2904203"/>
            <a:chOff x="4449483" y="2030767"/>
            <a:chExt cx="1528004" cy="2904203"/>
          </a:xfrm>
        </p:grpSpPr>
        <p:grpSp>
          <p:nvGrpSpPr>
            <p:cNvPr id="154" name="Group 153">
              <a:extLst>
                <a:ext uri="{FF2B5EF4-FFF2-40B4-BE49-F238E27FC236}">
                  <a16:creationId xmlns:a16="http://schemas.microsoft.com/office/drawing/2014/main" id="{FF2EE79A-E0E0-9B4E-A35D-9D6C6F8A43C8}"/>
                </a:ext>
              </a:extLst>
            </p:cNvPr>
            <p:cNvGrpSpPr/>
            <p:nvPr/>
          </p:nvGrpSpPr>
          <p:grpSpPr>
            <a:xfrm>
              <a:off x="4449483" y="2030767"/>
              <a:ext cx="1528004" cy="2904203"/>
              <a:chOff x="4449483" y="2030767"/>
              <a:chExt cx="1528004" cy="2904203"/>
            </a:xfrm>
          </p:grpSpPr>
          <p:sp>
            <p:nvSpPr>
              <p:cNvPr id="158" name="Rounded Rectangle 157">
                <a:extLst>
                  <a:ext uri="{FF2B5EF4-FFF2-40B4-BE49-F238E27FC236}">
                    <a16:creationId xmlns:a16="http://schemas.microsoft.com/office/drawing/2014/main" id="{35A6471E-0AF4-ACFA-6541-25CD69938936}"/>
                  </a:ext>
                </a:extLst>
              </p:cNvPr>
              <p:cNvSpPr/>
              <p:nvPr/>
            </p:nvSpPr>
            <p:spPr>
              <a:xfrm>
                <a:off x="4449483" y="2996173"/>
                <a:ext cx="1528004" cy="1938797"/>
              </a:xfrm>
              <a:prstGeom prst="roundRect">
                <a:avLst/>
              </a:prstGeom>
              <a:solidFill>
                <a:srgbClr val="70AD47"/>
              </a:solidFill>
              <a:ln w="50800" cap="flat" cmpd="sng" algn="ctr">
                <a:solidFill>
                  <a:srgbClr val="70AD47"/>
                </a:solidFill>
                <a:prstDash val="solid"/>
              </a:ln>
              <a:effectLst/>
            </p:spPr>
            <p:txBody>
              <a:bodyPr rtlCol="0" anchor="ctr"/>
              <a:lstStyle/>
              <a:p>
                <a:pPr algn="ctr" rtl="0">
                  <a:defRPr/>
                </a:pPr>
                <a:endParaRPr lang="de-DE">
                  <a:solidFill>
                    <a:srgbClr val="FFFFFF"/>
                  </a:solidFill>
                  <a:latin typeface="Arial"/>
                  <a:sym typeface="Arial"/>
                </a:endParaRPr>
              </a:p>
            </p:txBody>
          </p:sp>
          <p:sp>
            <p:nvSpPr>
              <p:cNvPr id="159" name="Up Arrow 158">
                <a:extLst>
                  <a:ext uri="{FF2B5EF4-FFF2-40B4-BE49-F238E27FC236}">
                    <a16:creationId xmlns:a16="http://schemas.microsoft.com/office/drawing/2014/main" id="{7C227EF2-3B5A-4264-DEA1-E19F0872C719}"/>
                  </a:ext>
                </a:extLst>
              </p:cNvPr>
              <p:cNvSpPr/>
              <p:nvPr/>
            </p:nvSpPr>
            <p:spPr>
              <a:xfrm>
                <a:off x="4758562" y="2572957"/>
                <a:ext cx="465096" cy="548130"/>
              </a:xfrm>
              <a:prstGeom prst="upArrow">
                <a:avLst/>
              </a:prstGeom>
              <a:solidFill>
                <a:srgbClr val="70AD47"/>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60" name="Up Arrow 159">
                <a:extLst>
                  <a:ext uri="{FF2B5EF4-FFF2-40B4-BE49-F238E27FC236}">
                    <a16:creationId xmlns:a16="http://schemas.microsoft.com/office/drawing/2014/main" id="{1A8C2C48-E4F0-E34E-003B-3EE8359AEFB7}"/>
                  </a:ext>
                </a:extLst>
              </p:cNvPr>
              <p:cNvSpPr/>
              <p:nvPr/>
            </p:nvSpPr>
            <p:spPr>
              <a:xfrm>
                <a:off x="5365054" y="2030767"/>
                <a:ext cx="465096" cy="1174838"/>
              </a:xfrm>
              <a:prstGeom prst="upArrow">
                <a:avLst/>
              </a:prstGeom>
              <a:solidFill>
                <a:srgbClr val="70AD47"/>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grpSp>
        <p:sp>
          <p:nvSpPr>
            <p:cNvPr id="155" name="TextBox 154">
              <a:extLst>
                <a:ext uri="{FF2B5EF4-FFF2-40B4-BE49-F238E27FC236}">
                  <a16:creationId xmlns:a16="http://schemas.microsoft.com/office/drawing/2014/main" id="{1EE04D63-2B36-6213-D74F-73B3D49F1E4A}"/>
                </a:ext>
              </a:extLst>
            </p:cNvPr>
            <p:cNvSpPr txBox="1"/>
            <p:nvPr/>
          </p:nvSpPr>
          <p:spPr>
            <a:xfrm>
              <a:off x="4579763" y="3262578"/>
              <a:ext cx="941283" cy="369332"/>
            </a:xfrm>
            <a:prstGeom prst="rect">
              <a:avLst/>
            </a:prstGeom>
            <a:noFill/>
          </p:spPr>
          <p:txBody>
            <a:bodyPr wrap="none" rtlCol="0">
              <a:spAutoFit/>
            </a:bodyPr>
            <a:lstStyle/>
            <a:p>
              <a:pPr algn="ctr" rtl="0">
                <a:defRPr/>
              </a:pPr>
              <a:r>
                <a:rPr lang="en-US" dirty="0">
                  <a:solidFill>
                    <a:srgbClr val="FFFFFF"/>
                  </a:solidFill>
                  <a:latin typeface="Arial"/>
                  <a:sym typeface="Arial"/>
                </a:rPr>
                <a:t>Moodle</a:t>
              </a:r>
              <a:endParaRPr lang="de-DE" dirty="0">
                <a:solidFill>
                  <a:srgbClr val="FFFFFF"/>
                </a:solidFill>
                <a:latin typeface="Arial"/>
                <a:sym typeface="Arial"/>
              </a:endParaRPr>
            </a:p>
          </p:txBody>
        </p:sp>
        <p:sp>
          <p:nvSpPr>
            <p:cNvPr id="156" name="TextBox 155">
              <a:extLst>
                <a:ext uri="{FF2B5EF4-FFF2-40B4-BE49-F238E27FC236}">
                  <a16:creationId xmlns:a16="http://schemas.microsoft.com/office/drawing/2014/main" id="{8CA369EF-56FC-9C84-C4CE-F696D2868028}"/>
                </a:ext>
              </a:extLst>
            </p:cNvPr>
            <p:cNvSpPr txBox="1"/>
            <p:nvPr/>
          </p:nvSpPr>
          <p:spPr>
            <a:xfrm>
              <a:off x="4579892" y="3533781"/>
              <a:ext cx="1287532" cy="369332"/>
            </a:xfrm>
            <a:prstGeom prst="rect">
              <a:avLst/>
            </a:prstGeom>
            <a:noFill/>
          </p:spPr>
          <p:txBody>
            <a:bodyPr wrap="none" rtlCol="0">
              <a:spAutoFit/>
            </a:bodyPr>
            <a:lstStyle/>
            <a:p>
              <a:pPr algn="ctr" rtl="0">
                <a:defRPr/>
              </a:pPr>
              <a:r>
                <a:rPr lang="en-US" dirty="0">
                  <a:solidFill>
                    <a:srgbClr val="FFFFFF"/>
                  </a:solidFill>
                  <a:latin typeface="Arial"/>
                  <a:sym typeface="Arial"/>
                </a:rPr>
                <a:t>Notebooks</a:t>
              </a:r>
              <a:endParaRPr lang="de-DE" dirty="0">
                <a:solidFill>
                  <a:srgbClr val="FFFFFF"/>
                </a:solidFill>
                <a:latin typeface="Arial"/>
                <a:sym typeface="Arial"/>
              </a:endParaRPr>
            </a:p>
          </p:txBody>
        </p:sp>
        <p:sp>
          <p:nvSpPr>
            <p:cNvPr id="157" name="TextBox 156">
              <a:extLst>
                <a:ext uri="{FF2B5EF4-FFF2-40B4-BE49-F238E27FC236}">
                  <a16:creationId xmlns:a16="http://schemas.microsoft.com/office/drawing/2014/main" id="{06367143-1241-9DD3-1000-602C0FA77833}"/>
                </a:ext>
              </a:extLst>
            </p:cNvPr>
            <p:cNvSpPr txBox="1"/>
            <p:nvPr/>
          </p:nvSpPr>
          <p:spPr>
            <a:xfrm>
              <a:off x="4584157" y="2996173"/>
              <a:ext cx="761747" cy="369332"/>
            </a:xfrm>
            <a:prstGeom prst="rect">
              <a:avLst/>
            </a:prstGeom>
            <a:noFill/>
          </p:spPr>
          <p:txBody>
            <a:bodyPr wrap="none" rtlCol="0">
              <a:spAutoFit/>
            </a:bodyPr>
            <a:lstStyle/>
            <a:p>
              <a:pPr algn="ctr" rtl="0">
                <a:defRPr/>
              </a:pPr>
              <a:r>
                <a:rPr lang="en-US" dirty="0">
                  <a:solidFill>
                    <a:srgbClr val="FFFFFF"/>
                  </a:solidFill>
                  <a:latin typeface="Arial"/>
                  <a:sym typeface="Arial"/>
                </a:rPr>
                <a:t>Doc’s</a:t>
              </a:r>
              <a:endParaRPr lang="de-DE" dirty="0">
                <a:solidFill>
                  <a:srgbClr val="FFFFFF"/>
                </a:solidFill>
                <a:latin typeface="Arial"/>
                <a:sym typeface="Arial"/>
              </a:endParaRPr>
            </a:p>
          </p:txBody>
        </p:sp>
      </p:grpSp>
      <p:grpSp>
        <p:nvGrpSpPr>
          <p:cNvPr id="161" name="Group 160">
            <a:extLst>
              <a:ext uri="{FF2B5EF4-FFF2-40B4-BE49-F238E27FC236}">
                <a16:creationId xmlns:a16="http://schemas.microsoft.com/office/drawing/2014/main" id="{30482AEB-76C0-1F20-B734-8884047997C3}"/>
              </a:ext>
            </a:extLst>
          </p:cNvPr>
          <p:cNvGrpSpPr/>
          <p:nvPr/>
        </p:nvGrpSpPr>
        <p:grpSpPr>
          <a:xfrm>
            <a:off x="6549958" y="2174262"/>
            <a:ext cx="2139532" cy="2947995"/>
            <a:chOff x="6549958" y="1992941"/>
            <a:chExt cx="2139532" cy="2947995"/>
          </a:xfrm>
        </p:grpSpPr>
        <p:sp>
          <p:nvSpPr>
            <p:cNvPr id="162" name="Rounded Rectangle 161">
              <a:extLst>
                <a:ext uri="{FF2B5EF4-FFF2-40B4-BE49-F238E27FC236}">
                  <a16:creationId xmlns:a16="http://schemas.microsoft.com/office/drawing/2014/main" id="{361CF7FA-05BB-2A26-9DC3-F21FD2CE94D7}"/>
                </a:ext>
              </a:extLst>
            </p:cNvPr>
            <p:cNvSpPr/>
            <p:nvPr/>
          </p:nvSpPr>
          <p:spPr>
            <a:xfrm>
              <a:off x="6602554" y="3026792"/>
              <a:ext cx="2055404" cy="1914144"/>
            </a:xfrm>
            <a:prstGeom prst="roundRect">
              <a:avLst/>
            </a:prstGeom>
            <a:solidFill>
              <a:srgbClr val="ED7D31"/>
            </a:solidFill>
            <a:ln w="50800" cap="flat" cmpd="sng" algn="ctr">
              <a:solidFill>
                <a:srgbClr val="ED7D31"/>
              </a:solidFill>
              <a:prstDash val="solid"/>
            </a:ln>
            <a:effectLst/>
          </p:spPr>
          <p:txBody>
            <a:bodyPr rtlCol="0" anchor="ctr"/>
            <a:lstStyle/>
            <a:p>
              <a:pPr algn="ctr" rtl="0">
                <a:defRPr/>
              </a:pPr>
              <a:endParaRPr lang="de-DE">
                <a:solidFill>
                  <a:srgbClr val="FFFFFF"/>
                </a:solidFill>
                <a:latin typeface="Arial"/>
                <a:sym typeface="Arial"/>
              </a:endParaRPr>
            </a:p>
          </p:txBody>
        </p:sp>
        <p:sp>
          <p:nvSpPr>
            <p:cNvPr id="163" name="TextBox 162">
              <a:extLst>
                <a:ext uri="{FF2B5EF4-FFF2-40B4-BE49-F238E27FC236}">
                  <a16:creationId xmlns:a16="http://schemas.microsoft.com/office/drawing/2014/main" id="{50841198-C7F6-EDEF-63C5-97D031DD4A45}"/>
                </a:ext>
              </a:extLst>
            </p:cNvPr>
            <p:cNvSpPr txBox="1"/>
            <p:nvPr/>
          </p:nvSpPr>
          <p:spPr>
            <a:xfrm>
              <a:off x="6549958" y="3314594"/>
              <a:ext cx="966932" cy="369332"/>
            </a:xfrm>
            <a:prstGeom prst="rect">
              <a:avLst/>
            </a:prstGeom>
            <a:noFill/>
            <a:ln>
              <a:noFill/>
            </a:ln>
          </p:spPr>
          <p:txBody>
            <a:bodyPr wrap="none" rtlCol="0">
              <a:spAutoFit/>
            </a:bodyPr>
            <a:lstStyle/>
            <a:p>
              <a:pPr algn="ctr" rtl="0">
                <a:defRPr/>
              </a:pPr>
              <a:r>
                <a:rPr lang="en-US" dirty="0" err="1">
                  <a:solidFill>
                    <a:srgbClr val="FFFFFF"/>
                  </a:solidFill>
                  <a:latin typeface="Arial"/>
                  <a:sym typeface="Arial"/>
                </a:rPr>
                <a:t>SciCAT</a:t>
              </a:r>
              <a:endParaRPr lang="de-DE" dirty="0">
                <a:solidFill>
                  <a:srgbClr val="FFFFFF"/>
                </a:solidFill>
                <a:latin typeface="Arial"/>
                <a:sym typeface="Arial"/>
              </a:endParaRPr>
            </a:p>
          </p:txBody>
        </p:sp>
        <p:sp>
          <p:nvSpPr>
            <p:cNvPr id="164" name="TextBox 163">
              <a:extLst>
                <a:ext uri="{FF2B5EF4-FFF2-40B4-BE49-F238E27FC236}">
                  <a16:creationId xmlns:a16="http://schemas.microsoft.com/office/drawing/2014/main" id="{A9EDCDE5-D1E0-71BC-AEBA-41320FDCA13D}"/>
                </a:ext>
              </a:extLst>
            </p:cNvPr>
            <p:cNvSpPr txBox="1"/>
            <p:nvPr/>
          </p:nvSpPr>
          <p:spPr>
            <a:xfrm>
              <a:off x="7480274" y="3490214"/>
              <a:ext cx="697627" cy="369332"/>
            </a:xfrm>
            <a:prstGeom prst="rect">
              <a:avLst/>
            </a:prstGeom>
            <a:noFill/>
          </p:spPr>
          <p:txBody>
            <a:bodyPr wrap="none" rtlCol="0">
              <a:spAutoFit/>
            </a:bodyPr>
            <a:lstStyle/>
            <a:p>
              <a:pPr algn="ctr" rtl="0">
                <a:defRPr/>
              </a:pPr>
              <a:r>
                <a:rPr lang="en-US" dirty="0" err="1">
                  <a:solidFill>
                    <a:srgbClr val="FFFFFF"/>
                  </a:solidFill>
                  <a:latin typeface="Arial"/>
                  <a:sym typeface="Arial"/>
                </a:rPr>
                <a:t>iCAT</a:t>
              </a:r>
              <a:endParaRPr lang="de-DE" dirty="0">
                <a:solidFill>
                  <a:srgbClr val="FFFFFF"/>
                </a:solidFill>
                <a:latin typeface="Arial"/>
                <a:sym typeface="Arial"/>
              </a:endParaRPr>
            </a:p>
          </p:txBody>
        </p:sp>
        <p:sp>
          <p:nvSpPr>
            <p:cNvPr id="165" name="TextBox 164">
              <a:extLst>
                <a:ext uri="{FF2B5EF4-FFF2-40B4-BE49-F238E27FC236}">
                  <a16:creationId xmlns:a16="http://schemas.microsoft.com/office/drawing/2014/main" id="{10F7262B-5281-E1A2-1474-BBD3D0840FE2}"/>
                </a:ext>
              </a:extLst>
            </p:cNvPr>
            <p:cNvSpPr txBox="1"/>
            <p:nvPr/>
          </p:nvSpPr>
          <p:spPr>
            <a:xfrm>
              <a:off x="7927743" y="3286221"/>
              <a:ext cx="761747" cy="369332"/>
            </a:xfrm>
            <a:prstGeom prst="rect">
              <a:avLst/>
            </a:prstGeom>
            <a:noFill/>
          </p:spPr>
          <p:txBody>
            <a:bodyPr wrap="none" rtlCol="0">
              <a:spAutoFit/>
            </a:bodyPr>
            <a:lstStyle/>
            <a:p>
              <a:pPr algn="ctr" rtl="0">
                <a:defRPr/>
              </a:pPr>
              <a:r>
                <a:rPr lang="en-US" dirty="0">
                  <a:solidFill>
                    <a:srgbClr val="FFFFFF"/>
                  </a:solidFill>
                  <a:latin typeface="Arial"/>
                  <a:sym typeface="Arial"/>
                </a:rPr>
                <a:t>Other</a:t>
              </a:r>
              <a:endParaRPr lang="de-DE" dirty="0">
                <a:solidFill>
                  <a:srgbClr val="FFFFFF"/>
                </a:solidFill>
                <a:latin typeface="Arial"/>
                <a:sym typeface="Arial"/>
              </a:endParaRPr>
            </a:p>
          </p:txBody>
        </p:sp>
        <p:sp>
          <p:nvSpPr>
            <p:cNvPr id="166" name="Up Arrow 165">
              <a:extLst>
                <a:ext uri="{FF2B5EF4-FFF2-40B4-BE49-F238E27FC236}">
                  <a16:creationId xmlns:a16="http://schemas.microsoft.com/office/drawing/2014/main" id="{F6503495-355E-7245-88A1-07F71E83C707}"/>
                </a:ext>
              </a:extLst>
            </p:cNvPr>
            <p:cNvSpPr/>
            <p:nvPr/>
          </p:nvSpPr>
          <p:spPr>
            <a:xfrm>
              <a:off x="6752826" y="2578846"/>
              <a:ext cx="465096" cy="548130"/>
            </a:xfrm>
            <a:prstGeom prst="upArrow">
              <a:avLst/>
            </a:prstGeom>
            <a:solidFill>
              <a:srgbClr val="ED7D31"/>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67" name="Up Arrow 166">
              <a:extLst>
                <a:ext uri="{FF2B5EF4-FFF2-40B4-BE49-F238E27FC236}">
                  <a16:creationId xmlns:a16="http://schemas.microsoft.com/office/drawing/2014/main" id="{0C33C2D4-62B3-9F96-8872-FC48689528AC}"/>
                </a:ext>
              </a:extLst>
            </p:cNvPr>
            <p:cNvSpPr/>
            <p:nvPr/>
          </p:nvSpPr>
          <p:spPr>
            <a:xfrm>
              <a:off x="7344375" y="2022174"/>
              <a:ext cx="465096" cy="1098913"/>
            </a:xfrm>
            <a:prstGeom prst="upArrow">
              <a:avLst/>
            </a:prstGeom>
            <a:solidFill>
              <a:srgbClr val="ED7D31"/>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68" name="Up Arrow 167">
              <a:extLst>
                <a:ext uri="{FF2B5EF4-FFF2-40B4-BE49-F238E27FC236}">
                  <a16:creationId xmlns:a16="http://schemas.microsoft.com/office/drawing/2014/main" id="{B6F7C616-C2CE-7975-D00F-450D35AAABBC}"/>
                </a:ext>
              </a:extLst>
            </p:cNvPr>
            <p:cNvSpPr/>
            <p:nvPr/>
          </p:nvSpPr>
          <p:spPr>
            <a:xfrm>
              <a:off x="8177901" y="1992941"/>
              <a:ext cx="465096" cy="1098913"/>
            </a:xfrm>
            <a:prstGeom prst="upArrow">
              <a:avLst/>
            </a:prstGeom>
            <a:solidFill>
              <a:srgbClr val="ED7D31"/>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grpSp>
      <p:grpSp>
        <p:nvGrpSpPr>
          <p:cNvPr id="169" name="Group 168">
            <a:extLst>
              <a:ext uri="{FF2B5EF4-FFF2-40B4-BE49-F238E27FC236}">
                <a16:creationId xmlns:a16="http://schemas.microsoft.com/office/drawing/2014/main" id="{E5D5CC0A-99C2-31DD-AC4D-B35387DCBF0A}"/>
              </a:ext>
            </a:extLst>
          </p:cNvPr>
          <p:cNvGrpSpPr/>
          <p:nvPr/>
        </p:nvGrpSpPr>
        <p:grpSpPr>
          <a:xfrm>
            <a:off x="9034178" y="2184459"/>
            <a:ext cx="1499710" cy="2937798"/>
            <a:chOff x="9034178" y="2003138"/>
            <a:chExt cx="1499710" cy="2937798"/>
          </a:xfrm>
        </p:grpSpPr>
        <p:sp>
          <p:nvSpPr>
            <p:cNvPr id="170" name="Rounded Rectangle 169">
              <a:extLst>
                <a:ext uri="{FF2B5EF4-FFF2-40B4-BE49-F238E27FC236}">
                  <a16:creationId xmlns:a16="http://schemas.microsoft.com/office/drawing/2014/main" id="{7E45047F-E120-328C-6A6F-946FF2D8AFA9}"/>
                </a:ext>
              </a:extLst>
            </p:cNvPr>
            <p:cNvSpPr/>
            <p:nvPr/>
          </p:nvSpPr>
          <p:spPr>
            <a:xfrm>
              <a:off x="9034178" y="3026792"/>
              <a:ext cx="1499710" cy="1914144"/>
            </a:xfrm>
            <a:prstGeom prst="roundRect">
              <a:avLst/>
            </a:prstGeom>
            <a:solidFill>
              <a:srgbClr val="4472C4"/>
            </a:solidFill>
            <a:ln w="50800" cap="flat" cmpd="sng" algn="ctr">
              <a:solidFill>
                <a:srgbClr val="4472C4"/>
              </a:solidFill>
              <a:prstDash val="solid"/>
            </a:ln>
            <a:effectLst/>
          </p:spPr>
          <p:txBody>
            <a:bodyPr rtlCol="0" anchor="ctr"/>
            <a:lstStyle/>
            <a:p>
              <a:pPr algn="ctr" rtl="0">
                <a:defRPr/>
              </a:pPr>
              <a:endParaRPr lang="de-DE">
                <a:solidFill>
                  <a:srgbClr val="FFFFFF"/>
                </a:solidFill>
                <a:latin typeface="Arial"/>
                <a:sym typeface="Arial"/>
              </a:endParaRPr>
            </a:p>
          </p:txBody>
        </p:sp>
        <p:sp>
          <p:nvSpPr>
            <p:cNvPr id="171" name="TextBox 170">
              <a:extLst>
                <a:ext uri="{FF2B5EF4-FFF2-40B4-BE49-F238E27FC236}">
                  <a16:creationId xmlns:a16="http://schemas.microsoft.com/office/drawing/2014/main" id="{EB2947E5-3E10-D14C-C5B3-ECFEE395CEE2}"/>
                </a:ext>
              </a:extLst>
            </p:cNvPr>
            <p:cNvSpPr txBox="1"/>
            <p:nvPr/>
          </p:nvSpPr>
          <p:spPr>
            <a:xfrm>
              <a:off x="9246356" y="2986256"/>
              <a:ext cx="1287532" cy="369332"/>
            </a:xfrm>
            <a:prstGeom prst="rect">
              <a:avLst/>
            </a:prstGeom>
            <a:noFill/>
          </p:spPr>
          <p:txBody>
            <a:bodyPr wrap="none" rtlCol="0">
              <a:spAutoFit/>
            </a:bodyPr>
            <a:lstStyle/>
            <a:p>
              <a:pPr algn="ctr" rtl="0">
                <a:defRPr/>
              </a:pPr>
              <a:r>
                <a:rPr lang="en-US" dirty="0">
                  <a:solidFill>
                    <a:srgbClr val="FFFFFF"/>
                  </a:solidFill>
                  <a:latin typeface="Arial"/>
                  <a:sym typeface="Arial"/>
                </a:rPr>
                <a:t>Notebooks</a:t>
              </a:r>
              <a:endParaRPr lang="de-DE" dirty="0">
                <a:solidFill>
                  <a:srgbClr val="FFFFFF"/>
                </a:solidFill>
                <a:latin typeface="Arial"/>
                <a:sym typeface="Arial"/>
              </a:endParaRPr>
            </a:p>
          </p:txBody>
        </p:sp>
        <p:sp>
          <p:nvSpPr>
            <p:cNvPr id="172" name="TextBox 171">
              <a:extLst>
                <a:ext uri="{FF2B5EF4-FFF2-40B4-BE49-F238E27FC236}">
                  <a16:creationId xmlns:a16="http://schemas.microsoft.com/office/drawing/2014/main" id="{CE386C40-0618-E57D-9F6E-E0BFEE84B4D9}"/>
                </a:ext>
              </a:extLst>
            </p:cNvPr>
            <p:cNvSpPr txBox="1"/>
            <p:nvPr/>
          </p:nvSpPr>
          <p:spPr>
            <a:xfrm>
              <a:off x="9077482" y="3238246"/>
              <a:ext cx="992580" cy="369332"/>
            </a:xfrm>
            <a:prstGeom prst="rect">
              <a:avLst/>
            </a:prstGeom>
            <a:noFill/>
          </p:spPr>
          <p:txBody>
            <a:bodyPr wrap="none" rtlCol="0">
              <a:spAutoFit/>
            </a:bodyPr>
            <a:lstStyle/>
            <a:p>
              <a:pPr algn="ctr" rtl="0">
                <a:defRPr/>
              </a:pPr>
              <a:r>
                <a:rPr lang="en-US" dirty="0">
                  <a:solidFill>
                    <a:srgbClr val="FFFFFF"/>
                  </a:solidFill>
                  <a:latin typeface="Arial"/>
                  <a:sym typeface="Arial"/>
                </a:rPr>
                <a:t>K8/VMs</a:t>
              </a:r>
              <a:endParaRPr lang="de-DE" dirty="0">
                <a:solidFill>
                  <a:srgbClr val="FFFFFF"/>
                </a:solidFill>
                <a:latin typeface="Arial"/>
                <a:sym typeface="Arial"/>
              </a:endParaRPr>
            </a:p>
          </p:txBody>
        </p:sp>
        <p:sp>
          <p:nvSpPr>
            <p:cNvPr id="173" name="TextBox 172">
              <a:extLst>
                <a:ext uri="{FF2B5EF4-FFF2-40B4-BE49-F238E27FC236}">
                  <a16:creationId xmlns:a16="http://schemas.microsoft.com/office/drawing/2014/main" id="{8F43ED5C-8223-6649-5789-08F3DF3A0AA4}"/>
                </a:ext>
              </a:extLst>
            </p:cNvPr>
            <p:cNvSpPr txBox="1"/>
            <p:nvPr/>
          </p:nvSpPr>
          <p:spPr>
            <a:xfrm>
              <a:off x="9646899" y="3508621"/>
              <a:ext cx="774571" cy="369332"/>
            </a:xfrm>
            <a:prstGeom prst="rect">
              <a:avLst/>
            </a:prstGeom>
            <a:noFill/>
          </p:spPr>
          <p:txBody>
            <a:bodyPr wrap="none" rtlCol="0">
              <a:spAutoFit/>
            </a:bodyPr>
            <a:lstStyle/>
            <a:p>
              <a:pPr algn="ctr" rtl="0">
                <a:defRPr/>
              </a:pPr>
              <a:r>
                <a:rPr lang="en-US" dirty="0">
                  <a:solidFill>
                    <a:srgbClr val="FFFFFF"/>
                  </a:solidFill>
                  <a:latin typeface="Arial"/>
                  <a:sym typeface="Arial"/>
                </a:rPr>
                <a:t>Batch</a:t>
              </a:r>
              <a:endParaRPr lang="de-DE" dirty="0">
                <a:solidFill>
                  <a:srgbClr val="FFFFFF"/>
                </a:solidFill>
                <a:latin typeface="Arial"/>
                <a:sym typeface="Arial"/>
              </a:endParaRPr>
            </a:p>
          </p:txBody>
        </p:sp>
        <p:sp>
          <p:nvSpPr>
            <p:cNvPr id="174" name="Up Arrow 173">
              <a:extLst>
                <a:ext uri="{FF2B5EF4-FFF2-40B4-BE49-F238E27FC236}">
                  <a16:creationId xmlns:a16="http://schemas.microsoft.com/office/drawing/2014/main" id="{55DA61F7-8E51-3AAD-66EF-E82ECEF387C6}"/>
                </a:ext>
              </a:extLst>
            </p:cNvPr>
            <p:cNvSpPr/>
            <p:nvPr/>
          </p:nvSpPr>
          <p:spPr>
            <a:xfrm>
              <a:off x="9220041" y="2572957"/>
              <a:ext cx="465096" cy="548130"/>
            </a:xfrm>
            <a:prstGeom prst="upArrow">
              <a:avLst/>
            </a:prstGeom>
            <a:solidFill>
              <a:srgbClr val="4472C4"/>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75" name="Up Arrow 174">
              <a:extLst>
                <a:ext uri="{FF2B5EF4-FFF2-40B4-BE49-F238E27FC236}">
                  <a16:creationId xmlns:a16="http://schemas.microsoft.com/office/drawing/2014/main" id="{DA5A4222-6771-BB70-13EE-CED3C3373053}"/>
                </a:ext>
              </a:extLst>
            </p:cNvPr>
            <p:cNvSpPr/>
            <p:nvPr/>
          </p:nvSpPr>
          <p:spPr>
            <a:xfrm>
              <a:off x="9837514" y="2003138"/>
              <a:ext cx="465096" cy="1098913"/>
            </a:xfrm>
            <a:prstGeom prst="upArrow">
              <a:avLst/>
            </a:prstGeom>
            <a:solidFill>
              <a:srgbClr val="4472C4"/>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grpSp>
      <p:sp>
        <p:nvSpPr>
          <p:cNvPr id="176" name="Rectangle 175">
            <a:extLst>
              <a:ext uri="{FF2B5EF4-FFF2-40B4-BE49-F238E27FC236}">
                <a16:creationId xmlns:a16="http://schemas.microsoft.com/office/drawing/2014/main" id="{01CE25A7-DF37-C8E0-2E81-9B9A743808E7}"/>
              </a:ext>
            </a:extLst>
          </p:cNvPr>
          <p:cNvSpPr/>
          <p:nvPr/>
        </p:nvSpPr>
        <p:spPr>
          <a:xfrm>
            <a:off x="4358640" y="4043265"/>
            <a:ext cx="5760000" cy="2023872"/>
          </a:xfrm>
          <a:prstGeom prst="rect">
            <a:avLst/>
          </a:prstGeom>
          <a:solidFill>
            <a:srgbClr val="FFFFFF">
              <a:lumMod val="7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rtl="0">
              <a:defRPr/>
            </a:pPr>
            <a:endParaRPr lang="de-DE" dirty="0">
              <a:solidFill>
                <a:srgbClr val="FFFFFF"/>
              </a:solidFill>
              <a:latin typeface="Arial"/>
              <a:sym typeface="Arial"/>
            </a:endParaRPr>
          </a:p>
        </p:txBody>
      </p:sp>
      <p:sp>
        <p:nvSpPr>
          <p:cNvPr id="177" name="Rectangle 176">
            <a:extLst>
              <a:ext uri="{FF2B5EF4-FFF2-40B4-BE49-F238E27FC236}">
                <a16:creationId xmlns:a16="http://schemas.microsoft.com/office/drawing/2014/main" id="{010C4708-2FB2-74AF-0823-5AADF38EF229}"/>
              </a:ext>
            </a:extLst>
          </p:cNvPr>
          <p:cNvSpPr/>
          <p:nvPr/>
        </p:nvSpPr>
        <p:spPr>
          <a:xfrm>
            <a:off x="4742687" y="4253577"/>
            <a:ext cx="5838176" cy="2023872"/>
          </a:xfrm>
          <a:prstGeom prst="rect">
            <a:avLst/>
          </a:prstGeom>
          <a:solidFill>
            <a:srgbClr val="FFFFFF">
              <a:lumMod val="85000"/>
            </a:srgb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rtl="0">
              <a:defRPr/>
            </a:pPr>
            <a:endParaRPr lang="de-DE" dirty="0">
              <a:solidFill>
                <a:srgbClr val="FFFFFF"/>
              </a:solidFill>
              <a:latin typeface="Arial"/>
              <a:sym typeface="Arial"/>
            </a:endParaRPr>
          </a:p>
        </p:txBody>
      </p:sp>
      <p:sp>
        <p:nvSpPr>
          <p:cNvPr id="178" name="TextBox 177">
            <a:extLst>
              <a:ext uri="{FF2B5EF4-FFF2-40B4-BE49-F238E27FC236}">
                <a16:creationId xmlns:a16="http://schemas.microsoft.com/office/drawing/2014/main" id="{2B445857-4E3F-4CDB-BC41-860CB671DB99}"/>
              </a:ext>
            </a:extLst>
          </p:cNvPr>
          <p:cNvSpPr txBox="1"/>
          <p:nvPr/>
        </p:nvSpPr>
        <p:spPr>
          <a:xfrm>
            <a:off x="5142596" y="5428324"/>
            <a:ext cx="4921540" cy="523220"/>
          </a:xfrm>
          <a:prstGeom prst="rect">
            <a:avLst/>
          </a:prstGeom>
          <a:noFill/>
        </p:spPr>
        <p:txBody>
          <a:bodyPr wrap="none" rtlCol="0">
            <a:spAutoFit/>
          </a:bodyPr>
          <a:lstStyle/>
          <a:p>
            <a:pPr algn="ctr" rtl="0">
              <a:defRPr/>
            </a:pPr>
            <a:r>
              <a:rPr lang="en-US" sz="2800" dirty="0">
                <a:solidFill>
                  <a:sysClr val="windowText" lastClr="000000"/>
                </a:solidFill>
                <a:latin typeface="Arial"/>
                <a:sym typeface="Arial"/>
              </a:rPr>
              <a:t>PaN Research Infrastructures</a:t>
            </a:r>
            <a:endParaRPr lang="de-DE" sz="2800" dirty="0">
              <a:solidFill>
                <a:sysClr val="windowText" lastClr="000000"/>
              </a:solidFill>
              <a:latin typeface="Arial"/>
              <a:sym typeface="Arial"/>
            </a:endParaRPr>
          </a:p>
        </p:txBody>
      </p:sp>
      <p:grpSp>
        <p:nvGrpSpPr>
          <p:cNvPr id="179" name="Group 178">
            <a:extLst>
              <a:ext uri="{FF2B5EF4-FFF2-40B4-BE49-F238E27FC236}">
                <a16:creationId xmlns:a16="http://schemas.microsoft.com/office/drawing/2014/main" id="{B0EA6427-FE90-9B7B-6D96-1B499F412375}"/>
              </a:ext>
            </a:extLst>
          </p:cNvPr>
          <p:cNvGrpSpPr/>
          <p:nvPr/>
        </p:nvGrpSpPr>
        <p:grpSpPr>
          <a:xfrm>
            <a:off x="2514959" y="2244248"/>
            <a:ext cx="8018929" cy="2963926"/>
            <a:chOff x="2514959" y="2062927"/>
            <a:chExt cx="8018929" cy="2963926"/>
          </a:xfrm>
        </p:grpSpPr>
        <p:grpSp>
          <p:nvGrpSpPr>
            <p:cNvPr id="180" name="Group 179">
              <a:extLst>
                <a:ext uri="{FF2B5EF4-FFF2-40B4-BE49-F238E27FC236}">
                  <a16:creationId xmlns:a16="http://schemas.microsoft.com/office/drawing/2014/main" id="{64908BA8-EAF9-043B-BE06-1B07CC639BAE}"/>
                </a:ext>
              </a:extLst>
            </p:cNvPr>
            <p:cNvGrpSpPr/>
            <p:nvPr/>
          </p:nvGrpSpPr>
          <p:grpSpPr>
            <a:xfrm>
              <a:off x="2514959" y="2062927"/>
              <a:ext cx="8018929" cy="2963926"/>
              <a:chOff x="2514959" y="2062927"/>
              <a:chExt cx="8018929" cy="2963926"/>
            </a:xfrm>
          </p:grpSpPr>
          <p:sp>
            <p:nvSpPr>
              <p:cNvPr id="182" name="Rounded Rectangle 181">
                <a:extLst>
                  <a:ext uri="{FF2B5EF4-FFF2-40B4-BE49-F238E27FC236}">
                    <a16:creationId xmlns:a16="http://schemas.microsoft.com/office/drawing/2014/main" id="{4B79E6CD-98D5-9432-4285-7774D6A05659}"/>
                  </a:ext>
                </a:extLst>
              </p:cNvPr>
              <p:cNvSpPr/>
              <p:nvPr/>
            </p:nvSpPr>
            <p:spPr>
              <a:xfrm>
                <a:off x="2514959" y="4002725"/>
                <a:ext cx="6252877" cy="481584"/>
              </a:xfrm>
              <a:prstGeom prst="roundRect">
                <a:avLst/>
              </a:prstGeom>
              <a:solidFill>
                <a:srgbClr val="FFC000">
                  <a:lumMod val="40000"/>
                  <a:lumOff val="60000"/>
                  <a:alpha val="81000"/>
                </a:srgbClr>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83" name="Rounded Rectangle 182">
                <a:extLst>
                  <a:ext uri="{FF2B5EF4-FFF2-40B4-BE49-F238E27FC236}">
                    <a16:creationId xmlns:a16="http://schemas.microsoft.com/office/drawing/2014/main" id="{F5478269-DA4D-4544-4A8E-C4BC03344822}"/>
                  </a:ext>
                </a:extLst>
              </p:cNvPr>
              <p:cNvSpPr/>
              <p:nvPr/>
            </p:nvSpPr>
            <p:spPr>
              <a:xfrm>
                <a:off x="2514960" y="4545269"/>
                <a:ext cx="8018928" cy="481584"/>
              </a:xfrm>
              <a:prstGeom prst="roundRect">
                <a:avLst/>
              </a:prstGeom>
              <a:solidFill>
                <a:srgbClr val="FFC000">
                  <a:lumMod val="75000"/>
                  <a:alpha val="57000"/>
                </a:srgbClr>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sp>
            <p:nvSpPr>
              <p:cNvPr id="184" name="TextBox 183">
                <a:extLst>
                  <a:ext uri="{FF2B5EF4-FFF2-40B4-BE49-F238E27FC236}">
                    <a16:creationId xmlns:a16="http://schemas.microsoft.com/office/drawing/2014/main" id="{410843D7-924F-FBCA-C89E-4EC71292037E}"/>
                  </a:ext>
                </a:extLst>
              </p:cNvPr>
              <p:cNvSpPr txBox="1"/>
              <p:nvPr/>
            </p:nvSpPr>
            <p:spPr>
              <a:xfrm>
                <a:off x="4511901" y="4602030"/>
                <a:ext cx="5788765" cy="369332"/>
              </a:xfrm>
              <a:prstGeom prst="rect">
                <a:avLst/>
              </a:prstGeom>
              <a:noFill/>
            </p:spPr>
            <p:txBody>
              <a:bodyPr wrap="none" rtlCol="0">
                <a:spAutoFit/>
              </a:bodyPr>
              <a:lstStyle/>
              <a:p>
                <a:pPr algn="ctr" rtl="0">
                  <a:defRPr/>
                </a:pPr>
                <a:r>
                  <a:rPr lang="en-US" dirty="0">
                    <a:solidFill>
                      <a:sysClr val="windowText" lastClr="000000"/>
                    </a:solidFill>
                    <a:latin typeface="Arial"/>
                    <a:sym typeface="Arial"/>
                  </a:rPr>
                  <a:t>Data Policies and DMP’s (21 data policy key elements)</a:t>
                </a:r>
                <a:endParaRPr lang="de-DE" dirty="0">
                  <a:solidFill>
                    <a:sysClr val="windowText" lastClr="000000"/>
                  </a:solidFill>
                  <a:latin typeface="Arial"/>
                  <a:sym typeface="Arial"/>
                </a:endParaRPr>
              </a:p>
            </p:txBody>
          </p:sp>
          <p:sp>
            <p:nvSpPr>
              <p:cNvPr id="185" name="TextBox 184">
                <a:extLst>
                  <a:ext uri="{FF2B5EF4-FFF2-40B4-BE49-F238E27FC236}">
                    <a16:creationId xmlns:a16="http://schemas.microsoft.com/office/drawing/2014/main" id="{D22F1554-FB03-4FAC-100F-9E97775D8D5E}"/>
                  </a:ext>
                </a:extLst>
              </p:cNvPr>
              <p:cNvSpPr txBox="1"/>
              <p:nvPr/>
            </p:nvSpPr>
            <p:spPr>
              <a:xfrm>
                <a:off x="2568376" y="4089848"/>
                <a:ext cx="5942652" cy="369332"/>
              </a:xfrm>
              <a:prstGeom prst="rect">
                <a:avLst/>
              </a:prstGeom>
              <a:noFill/>
            </p:spPr>
            <p:txBody>
              <a:bodyPr wrap="none" rtlCol="0">
                <a:spAutoFit/>
              </a:bodyPr>
              <a:lstStyle/>
              <a:p>
                <a:pPr algn="ctr" rtl="0">
                  <a:defRPr/>
                </a:pPr>
                <a:r>
                  <a:rPr lang="en-US" dirty="0">
                    <a:solidFill>
                      <a:sysClr val="windowText" lastClr="000000"/>
                    </a:solidFill>
                    <a:latin typeface="Arial"/>
                    <a:sym typeface="Arial"/>
                  </a:rPr>
                  <a:t>Ontologies for use in catalogues and data sets (NEXUS)</a:t>
                </a:r>
                <a:endParaRPr lang="de-DE" dirty="0">
                  <a:solidFill>
                    <a:sysClr val="windowText" lastClr="000000"/>
                  </a:solidFill>
                  <a:latin typeface="Arial"/>
                  <a:sym typeface="Arial"/>
                </a:endParaRPr>
              </a:p>
            </p:txBody>
          </p:sp>
          <p:sp>
            <p:nvSpPr>
              <p:cNvPr id="186" name="Rounded Rectangle 185">
                <a:extLst>
                  <a:ext uri="{FF2B5EF4-FFF2-40B4-BE49-F238E27FC236}">
                    <a16:creationId xmlns:a16="http://schemas.microsoft.com/office/drawing/2014/main" id="{C3AABB32-3F81-53EB-4F60-E89E33E640DD}"/>
                  </a:ext>
                </a:extLst>
              </p:cNvPr>
              <p:cNvSpPr/>
              <p:nvPr/>
            </p:nvSpPr>
            <p:spPr>
              <a:xfrm>
                <a:off x="2977931" y="2062927"/>
                <a:ext cx="537432" cy="2064194"/>
              </a:xfrm>
              <a:prstGeom prst="roundRect">
                <a:avLst/>
              </a:prstGeom>
              <a:solidFill>
                <a:srgbClr val="FFC000">
                  <a:lumMod val="40000"/>
                  <a:lumOff val="60000"/>
                  <a:alpha val="83000"/>
                </a:srgbClr>
              </a:solidFill>
              <a:ln w="25400" cap="flat" cmpd="sng" algn="ctr">
                <a:noFill/>
                <a:prstDash val="solid"/>
              </a:ln>
              <a:effectLst/>
            </p:spPr>
            <p:txBody>
              <a:bodyPr rtlCol="0" anchor="ctr"/>
              <a:lstStyle/>
              <a:p>
                <a:pPr algn="ctr" rtl="0">
                  <a:defRPr/>
                </a:pPr>
                <a:endParaRPr lang="de-DE">
                  <a:solidFill>
                    <a:srgbClr val="FFFFFF"/>
                  </a:solidFill>
                  <a:latin typeface="Arial"/>
                  <a:sym typeface="Arial"/>
                </a:endParaRPr>
              </a:p>
            </p:txBody>
          </p:sp>
        </p:grpSp>
        <p:sp>
          <p:nvSpPr>
            <p:cNvPr id="181" name="TextBox 180">
              <a:extLst>
                <a:ext uri="{FF2B5EF4-FFF2-40B4-BE49-F238E27FC236}">
                  <a16:creationId xmlns:a16="http://schemas.microsoft.com/office/drawing/2014/main" id="{022F6ED3-2AB3-0301-1B08-49EEFC673BE0}"/>
                </a:ext>
              </a:extLst>
            </p:cNvPr>
            <p:cNvSpPr txBox="1"/>
            <p:nvPr/>
          </p:nvSpPr>
          <p:spPr>
            <a:xfrm>
              <a:off x="2609902" y="4597110"/>
              <a:ext cx="1467068" cy="369332"/>
            </a:xfrm>
            <a:prstGeom prst="rect">
              <a:avLst/>
            </a:prstGeom>
            <a:noFill/>
          </p:spPr>
          <p:txBody>
            <a:bodyPr wrap="none" rtlCol="0">
              <a:spAutoFit/>
            </a:bodyPr>
            <a:lstStyle/>
            <a:p>
              <a:pPr algn="ctr" rtl="0">
                <a:defRPr/>
              </a:pPr>
              <a:r>
                <a:rPr lang="en-US" dirty="0">
                  <a:solidFill>
                    <a:sysClr val="windowText" lastClr="000000"/>
                  </a:solidFill>
                  <a:latin typeface="Arial"/>
                  <a:sym typeface="Arial"/>
                </a:rPr>
                <a:t>Consultation</a:t>
              </a:r>
              <a:endParaRPr lang="de-DE" dirty="0">
                <a:solidFill>
                  <a:sysClr val="windowText" lastClr="000000"/>
                </a:solidFill>
                <a:latin typeface="Arial"/>
                <a:sym typeface="Arial"/>
              </a:endParaRPr>
            </a:p>
          </p:txBody>
        </p:sp>
      </p:grpSp>
      <p:sp>
        <p:nvSpPr>
          <p:cNvPr id="187" name="TextBox 186">
            <a:extLst>
              <a:ext uri="{FF2B5EF4-FFF2-40B4-BE49-F238E27FC236}">
                <a16:creationId xmlns:a16="http://schemas.microsoft.com/office/drawing/2014/main" id="{171A1030-ED79-A7C2-2AD7-7FE528BB27B5}"/>
              </a:ext>
            </a:extLst>
          </p:cNvPr>
          <p:cNvSpPr txBox="1"/>
          <p:nvPr/>
        </p:nvSpPr>
        <p:spPr>
          <a:xfrm>
            <a:off x="6420195" y="1014706"/>
            <a:ext cx="2313455" cy="369332"/>
          </a:xfrm>
          <a:prstGeom prst="rect">
            <a:avLst/>
          </a:prstGeom>
          <a:noFill/>
        </p:spPr>
        <p:txBody>
          <a:bodyPr wrap="none" rtlCol="0">
            <a:spAutoFit/>
          </a:bodyPr>
          <a:lstStyle/>
          <a:p>
            <a:pPr algn="ctr" rtl="0">
              <a:defRPr/>
            </a:pPr>
            <a:r>
              <a:rPr lang="en-US" b="1" dirty="0">
                <a:solidFill>
                  <a:srgbClr val="44546A"/>
                </a:solidFill>
                <a:latin typeface="Arial"/>
                <a:sym typeface="Arial"/>
              </a:rPr>
              <a:t>Catalogue Services</a:t>
            </a:r>
            <a:endParaRPr lang="de-DE" b="1" dirty="0">
              <a:solidFill>
                <a:srgbClr val="44546A"/>
              </a:solidFill>
              <a:latin typeface="Arial"/>
              <a:sym typeface="Arial"/>
            </a:endParaRPr>
          </a:p>
        </p:txBody>
      </p:sp>
      <p:sp>
        <p:nvSpPr>
          <p:cNvPr id="188" name="TextBox 187">
            <a:extLst>
              <a:ext uri="{FF2B5EF4-FFF2-40B4-BE49-F238E27FC236}">
                <a16:creationId xmlns:a16="http://schemas.microsoft.com/office/drawing/2014/main" id="{49758D2F-1D08-20C8-C5C0-D2A4353767E9}"/>
              </a:ext>
            </a:extLst>
          </p:cNvPr>
          <p:cNvSpPr txBox="1"/>
          <p:nvPr/>
        </p:nvSpPr>
        <p:spPr>
          <a:xfrm>
            <a:off x="9069908" y="1018379"/>
            <a:ext cx="2146742" cy="369332"/>
          </a:xfrm>
          <a:prstGeom prst="rect">
            <a:avLst/>
          </a:prstGeom>
          <a:noFill/>
        </p:spPr>
        <p:txBody>
          <a:bodyPr wrap="none" rtlCol="0">
            <a:spAutoFit/>
          </a:bodyPr>
          <a:lstStyle/>
          <a:p>
            <a:pPr algn="ctr" rtl="0">
              <a:defRPr/>
            </a:pPr>
            <a:r>
              <a:rPr lang="en-US" b="1" dirty="0">
                <a:solidFill>
                  <a:srgbClr val="44546A"/>
                </a:solidFill>
                <a:latin typeface="Arial"/>
                <a:sym typeface="Arial"/>
              </a:rPr>
              <a:t>Analysis Services</a:t>
            </a:r>
            <a:endParaRPr lang="de-DE" b="1" dirty="0">
              <a:solidFill>
                <a:srgbClr val="44546A"/>
              </a:solidFill>
              <a:latin typeface="Arial"/>
              <a:sym typeface="Arial"/>
            </a:endParaRPr>
          </a:p>
        </p:txBody>
      </p:sp>
      <p:sp>
        <p:nvSpPr>
          <p:cNvPr id="189" name="TextBox 188">
            <a:extLst>
              <a:ext uri="{FF2B5EF4-FFF2-40B4-BE49-F238E27FC236}">
                <a16:creationId xmlns:a16="http://schemas.microsoft.com/office/drawing/2014/main" id="{15FD56C5-24A1-0894-13FF-2B3196D0C6FC}"/>
              </a:ext>
            </a:extLst>
          </p:cNvPr>
          <p:cNvSpPr txBox="1"/>
          <p:nvPr/>
        </p:nvSpPr>
        <p:spPr>
          <a:xfrm>
            <a:off x="6686956" y="3210935"/>
            <a:ext cx="1930336" cy="338554"/>
          </a:xfrm>
          <a:prstGeom prst="rect">
            <a:avLst/>
          </a:prstGeom>
          <a:noFill/>
        </p:spPr>
        <p:txBody>
          <a:bodyPr wrap="none" rtlCol="0">
            <a:spAutoFit/>
          </a:bodyPr>
          <a:lstStyle/>
          <a:p>
            <a:pPr algn="ctr" rtl="0">
              <a:defRPr/>
            </a:pPr>
            <a:r>
              <a:rPr lang="en-US" sz="1600" dirty="0">
                <a:solidFill>
                  <a:srgbClr val="FFFFFF"/>
                </a:solidFill>
                <a:latin typeface="Arial"/>
                <a:sym typeface="Arial"/>
              </a:rPr>
              <a:t>Metadata and Data</a:t>
            </a:r>
            <a:endParaRPr lang="de-DE" sz="1600" dirty="0">
              <a:solidFill>
                <a:srgbClr val="FFFFFF"/>
              </a:solidFill>
              <a:latin typeface="Arial"/>
              <a:sym typeface="Arial"/>
            </a:endParaRPr>
          </a:p>
        </p:txBody>
      </p:sp>
    </p:spTree>
    <p:extLst>
      <p:ext uri="{BB962C8B-B14F-4D97-AF65-F5344CB8AC3E}">
        <p14:creationId xmlns:p14="http://schemas.microsoft.com/office/powerpoint/2010/main" val="180125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D4EC-25C5-61D9-FED8-46303DEEB4AC}"/>
              </a:ext>
            </a:extLst>
          </p:cNvPr>
          <p:cNvSpPr>
            <a:spLocks noGrp="1"/>
          </p:cNvSpPr>
          <p:nvPr>
            <p:ph type="title"/>
          </p:nvPr>
        </p:nvSpPr>
        <p:spPr/>
        <p:txBody>
          <a:bodyPr/>
          <a:lstStyle/>
          <a:p>
            <a:r>
              <a:rPr lang="en-DE" dirty="0"/>
              <a:t>PaN facilities NG</a:t>
            </a:r>
          </a:p>
        </p:txBody>
      </p:sp>
      <p:sp>
        <p:nvSpPr>
          <p:cNvPr id="4" name="Date Placeholder 3">
            <a:extLst>
              <a:ext uri="{FF2B5EF4-FFF2-40B4-BE49-F238E27FC236}">
                <a16:creationId xmlns:a16="http://schemas.microsoft.com/office/drawing/2014/main" id="{E7255853-01EB-4E74-8164-84045153BCBE}"/>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A88635D8-4884-9577-92B3-DA54B3064358}"/>
              </a:ext>
            </a:extLst>
          </p:cNvPr>
          <p:cNvSpPr>
            <a:spLocks noGrp="1"/>
          </p:cNvSpPr>
          <p:nvPr>
            <p:ph type="sldNum" sz="quarter" idx="12"/>
          </p:nvPr>
        </p:nvSpPr>
        <p:spPr/>
        <p:txBody>
          <a:bodyPr/>
          <a:lstStyle/>
          <a:p>
            <a:pPr>
              <a:defRPr/>
            </a:pPr>
            <a:fld id="{20C41AFF-2840-3B42-8A8C-4483F13236C2}" type="slidenum">
              <a:rPr lang="en-DE" smtClean="0"/>
              <a:t>19</a:t>
            </a:fld>
            <a:endParaRPr lang="en-DE"/>
          </a:p>
        </p:txBody>
      </p:sp>
      <p:sp>
        <p:nvSpPr>
          <p:cNvPr id="6" name="Footer Placeholder 5">
            <a:extLst>
              <a:ext uri="{FF2B5EF4-FFF2-40B4-BE49-F238E27FC236}">
                <a16:creationId xmlns:a16="http://schemas.microsoft.com/office/drawing/2014/main" id="{AF3540F0-16CA-9405-2185-F3EEDCF45F58}"/>
              </a:ext>
            </a:extLst>
          </p:cNvPr>
          <p:cNvSpPr>
            <a:spLocks noGrp="1"/>
          </p:cNvSpPr>
          <p:nvPr>
            <p:ph type="ftr" sz="quarter" idx="13"/>
          </p:nvPr>
        </p:nvSpPr>
        <p:spPr/>
        <p:txBody>
          <a:bodyPr/>
          <a:lstStyle/>
          <a:p>
            <a:r>
              <a:rPr lang="en-GB"/>
              <a:t>EOSC Future @ ISGC , Patrick Fuhrmann et al.</a:t>
            </a:r>
            <a:endParaRPr lang="en-DE" dirty="0"/>
          </a:p>
        </p:txBody>
      </p:sp>
      <p:grpSp>
        <p:nvGrpSpPr>
          <p:cNvPr id="62" name="Group 61">
            <a:extLst>
              <a:ext uri="{FF2B5EF4-FFF2-40B4-BE49-F238E27FC236}">
                <a16:creationId xmlns:a16="http://schemas.microsoft.com/office/drawing/2014/main" id="{3B055F51-AA19-BEE2-E230-DEA92B055B80}"/>
              </a:ext>
            </a:extLst>
          </p:cNvPr>
          <p:cNvGrpSpPr/>
          <p:nvPr/>
        </p:nvGrpSpPr>
        <p:grpSpPr>
          <a:xfrm>
            <a:off x="604014" y="1982476"/>
            <a:ext cx="11004215" cy="3422721"/>
            <a:chOff x="604014" y="1982476"/>
            <a:chExt cx="11004215" cy="3422721"/>
          </a:xfrm>
        </p:grpSpPr>
        <p:sp>
          <p:nvSpPr>
            <p:cNvPr id="63" name="Rounded Rectangle 62">
              <a:extLst>
                <a:ext uri="{FF2B5EF4-FFF2-40B4-BE49-F238E27FC236}">
                  <a16:creationId xmlns:a16="http://schemas.microsoft.com/office/drawing/2014/main" id="{EF9508FA-DD7D-DE6B-4341-E9A51C49F69B}"/>
                </a:ext>
              </a:extLst>
            </p:cNvPr>
            <p:cNvSpPr/>
            <p:nvPr/>
          </p:nvSpPr>
          <p:spPr>
            <a:xfrm>
              <a:off x="604014" y="2261440"/>
              <a:ext cx="11004215" cy="3143757"/>
            </a:xfrm>
            <a:prstGeom prst="roundRect">
              <a:avLst/>
            </a:prstGeom>
            <a:solidFill>
              <a:srgbClr val="FFFFFF">
                <a:lumMod val="85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solidFill>
                  <a:effectLst/>
                  <a:uLnTx/>
                  <a:uFillTx/>
                  <a:latin typeface="Arial"/>
                  <a:ea typeface="+mn-ea"/>
                  <a:cs typeface="+mn-cs"/>
                  <a:sym typeface="Arial"/>
                </a:rPr>
                <a:t>P</a:t>
              </a:r>
            </a:p>
          </p:txBody>
        </p:sp>
        <p:sp>
          <p:nvSpPr>
            <p:cNvPr id="64" name="Regular Pentagon 63">
              <a:extLst>
                <a:ext uri="{FF2B5EF4-FFF2-40B4-BE49-F238E27FC236}">
                  <a16:creationId xmlns:a16="http://schemas.microsoft.com/office/drawing/2014/main" id="{7D6E1112-5A85-EE15-B61F-3E808A4770E7}"/>
                </a:ext>
              </a:extLst>
            </p:cNvPr>
            <p:cNvSpPr/>
            <p:nvPr/>
          </p:nvSpPr>
          <p:spPr>
            <a:xfrm>
              <a:off x="1850153" y="1982476"/>
              <a:ext cx="1371603" cy="762038"/>
            </a:xfrm>
            <a:prstGeom prst="pentagon">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5" name="Regular Pentagon 64">
              <a:extLst>
                <a:ext uri="{FF2B5EF4-FFF2-40B4-BE49-F238E27FC236}">
                  <a16:creationId xmlns:a16="http://schemas.microsoft.com/office/drawing/2014/main" id="{4B1005E8-484A-2295-FC41-6B0C8209947E}"/>
                </a:ext>
              </a:extLst>
            </p:cNvPr>
            <p:cNvSpPr/>
            <p:nvPr/>
          </p:nvSpPr>
          <p:spPr>
            <a:xfrm>
              <a:off x="3323007" y="1982476"/>
              <a:ext cx="1371603" cy="762038"/>
            </a:xfrm>
            <a:prstGeom prst="pentagon">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6" name="TextBox 65">
              <a:extLst>
                <a:ext uri="{FF2B5EF4-FFF2-40B4-BE49-F238E27FC236}">
                  <a16:creationId xmlns:a16="http://schemas.microsoft.com/office/drawing/2014/main" id="{F83B7E16-2CCF-CCCF-CE56-CBD503B78A51}"/>
                </a:ext>
              </a:extLst>
            </p:cNvPr>
            <p:cNvSpPr txBox="1"/>
            <p:nvPr/>
          </p:nvSpPr>
          <p:spPr>
            <a:xfrm>
              <a:off x="1966239" y="2224160"/>
              <a:ext cx="1172116" cy="369332"/>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1F497D"/>
                  </a:solidFill>
                  <a:effectLst/>
                  <a:uLnTx/>
                  <a:uFillTx/>
                  <a:latin typeface="Arial"/>
                  <a:sym typeface="Arial"/>
                </a:rPr>
                <a:t>OAI-PMH</a:t>
              </a:r>
            </a:p>
          </p:txBody>
        </p:sp>
        <p:sp>
          <p:nvSpPr>
            <p:cNvPr id="67" name="TextBox 66">
              <a:extLst>
                <a:ext uri="{FF2B5EF4-FFF2-40B4-BE49-F238E27FC236}">
                  <a16:creationId xmlns:a16="http://schemas.microsoft.com/office/drawing/2014/main" id="{757D0590-0CC3-1A37-D721-4C1CB7E58654}"/>
                </a:ext>
              </a:extLst>
            </p:cNvPr>
            <p:cNvSpPr txBox="1"/>
            <p:nvPr/>
          </p:nvSpPr>
          <p:spPr>
            <a:xfrm>
              <a:off x="3558764" y="2113681"/>
              <a:ext cx="97975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1F497D"/>
                  </a:solidFill>
                  <a:effectLst/>
                  <a:uLnTx/>
                  <a:uFillTx/>
                  <a:latin typeface="Arial"/>
                  <a:sym typeface="Arial"/>
                </a:rPr>
                <a:t>Search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1F497D"/>
                  </a:solidFill>
                  <a:effectLst/>
                  <a:uLnTx/>
                  <a:uFillTx/>
                  <a:latin typeface="Arial"/>
                  <a:sym typeface="Arial"/>
                </a:rPr>
                <a:t>API</a:t>
              </a:r>
            </a:p>
          </p:txBody>
        </p:sp>
      </p:grpSp>
      <p:grpSp>
        <p:nvGrpSpPr>
          <p:cNvPr id="68" name="Group 67">
            <a:extLst>
              <a:ext uri="{FF2B5EF4-FFF2-40B4-BE49-F238E27FC236}">
                <a16:creationId xmlns:a16="http://schemas.microsoft.com/office/drawing/2014/main" id="{2DD2B443-2B7C-B8AC-3561-E85F6461CA0D}"/>
              </a:ext>
            </a:extLst>
          </p:cNvPr>
          <p:cNvGrpSpPr/>
          <p:nvPr/>
        </p:nvGrpSpPr>
        <p:grpSpPr>
          <a:xfrm>
            <a:off x="610489" y="1033334"/>
            <a:ext cx="11004215" cy="4379295"/>
            <a:chOff x="596841" y="1033334"/>
            <a:chExt cx="11004215" cy="4379295"/>
          </a:xfrm>
        </p:grpSpPr>
        <p:sp>
          <p:nvSpPr>
            <p:cNvPr id="69" name="Rounded Rectangle 68">
              <a:extLst>
                <a:ext uri="{FF2B5EF4-FFF2-40B4-BE49-F238E27FC236}">
                  <a16:creationId xmlns:a16="http://schemas.microsoft.com/office/drawing/2014/main" id="{52B0446E-7909-3703-5A2A-A9673FBD090C}"/>
                </a:ext>
              </a:extLst>
            </p:cNvPr>
            <p:cNvSpPr/>
            <p:nvPr/>
          </p:nvSpPr>
          <p:spPr>
            <a:xfrm>
              <a:off x="596841" y="1441343"/>
              <a:ext cx="11004215" cy="3971286"/>
            </a:xfrm>
            <a:prstGeom prst="roundRect">
              <a:avLst/>
            </a:prstGeom>
            <a:solidFill>
              <a:srgbClr val="FFFFFF">
                <a:lumMod val="75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0" name="Regular Pentagon 69">
              <a:extLst>
                <a:ext uri="{FF2B5EF4-FFF2-40B4-BE49-F238E27FC236}">
                  <a16:creationId xmlns:a16="http://schemas.microsoft.com/office/drawing/2014/main" id="{8125477F-D066-023B-BFB9-DD81C9938E95}"/>
                </a:ext>
              </a:extLst>
            </p:cNvPr>
            <p:cNvSpPr/>
            <p:nvPr/>
          </p:nvSpPr>
          <p:spPr>
            <a:xfrm>
              <a:off x="4848562" y="1039120"/>
              <a:ext cx="1773820" cy="1040588"/>
            </a:xfrm>
            <a:prstGeom prst="pentagon">
              <a:avLst/>
            </a:prstGeom>
            <a:solidFill>
              <a:srgbClr val="4F81BD"/>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1" name="TextBox 70">
              <a:extLst>
                <a:ext uri="{FF2B5EF4-FFF2-40B4-BE49-F238E27FC236}">
                  <a16:creationId xmlns:a16="http://schemas.microsoft.com/office/drawing/2014/main" id="{78639028-DE8D-33F0-EA6C-FA1B45CC5E15}"/>
                </a:ext>
              </a:extLst>
            </p:cNvPr>
            <p:cNvSpPr txBox="1"/>
            <p:nvPr/>
          </p:nvSpPr>
          <p:spPr>
            <a:xfrm>
              <a:off x="5098219" y="1288422"/>
              <a:ext cx="130035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FFFFFF"/>
                  </a:solidFill>
                  <a:effectLst/>
                  <a:uLnTx/>
                  <a:uFillTx/>
                  <a:latin typeface="Arial"/>
                  <a:sym typeface="Arial"/>
                </a:rPr>
                <a:t>Open Data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FFFFFF"/>
                  </a:solidFill>
                  <a:effectLst/>
                  <a:uLnTx/>
                  <a:uFillTx/>
                  <a:latin typeface="Arial"/>
                  <a:sym typeface="Arial"/>
                </a:rPr>
                <a:t>Portal</a:t>
              </a:r>
            </a:p>
          </p:txBody>
        </p:sp>
        <p:sp>
          <p:nvSpPr>
            <p:cNvPr id="72" name="Regular Pentagon 71">
              <a:extLst>
                <a:ext uri="{FF2B5EF4-FFF2-40B4-BE49-F238E27FC236}">
                  <a16:creationId xmlns:a16="http://schemas.microsoft.com/office/drawing/2014/main" id="{EEE402F8-5ADA-7ACF-08DC-938E08229D7D}"/>
                </a:ext>
              </a:extLst>
            </p:cNvPr>
            <p:cNvSpPr/>
            <p:nvPr/>
          </p:nvSpPr>
          <p:spPr>
            <a:xfrm>
              <a:off x="1137304" y="1091183"/>
              <a:ext cx="1571198" cy="935037"/>
            </a:xfrm>
            <a:prstGeom prst="pentagon">
              <a:avLst/>
            </a:prstGeom>
            <a:solidFill>
              <a:srgbClr val="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3" name="TextBox 72">
              <a:extLst>
                <a:ext uri="{FF2B5EF4-FFF2-40B4-BE49-F238E27FC236}">
                  <a16:creationId xmlns:a16="http://schemas.microsoft.com/office/drawing/2014/main" id="{2281CA57-DC50-0AEB-0DE4-CEE44425D0E1}"/>
                </a:ext>
              </a:extLst>
            </p:cNvPr>
            <p:cNvSpPr txBox="1"/>
            <p:nvPr/>
          </p:nvSpPr>
          <p:spPr>
            <a:xfrm>
              <a:off x="1282715" y="1398500"/>
              <a:ext cx="1172116" cy="369332"/>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1F497D"/>
                  </a:solidFill>
                  <a:effectLst/>
                  <a:uLnTx/>
                  <a:uFillTx/>
                  <a:latin typeface="Arial"/>
                  <a:sym typeface="Arial"/>
                </a:rPr>
                <a:t>OAI-PMH</a:t>
              </a:r>
            </a:p>
          </p:txBody>
        </p:sp>
        <p:sp>
          <p:nvSpPr>
            <p:cNvPr id="74" name="Regular Pentagon 73">
              <a:extLst>
                <a:ext uri="{FF2B5EF4-FFF2-40B4-BE49-F238E27FC236}">
                  <a16:creationId xmlns:a16="http://schemas.microsoft.com/office/drawing/2014/main" id="{EB00B703-6A32-FD17-33EF-9F8140B80D46}"/>
                </a:ext>
              </a:extLst>
            </p:cNvPr>
            <p:cNvSpPr/>
            <p:nvPr/>
          </p:nvSpPr>
          <p:spPr>
            <a:xfrm>
              <a:off x="2948924" y="1033334"/>
              <a:ext cx="1596222" cy="1027463"/>
            </a:xfrm>
            <a:prstGeom prst="pentagon">
              <a:avLst/>
            </a:prstGeom>
            <a:solidFill>
              <a:srgbClr val="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5" name="TextBox 74">
              <a:extLst>
                <a:ext uri="{FF2B5EF4-FFF2-40B4-BE49-F238E27FC236}">
                  <a16:creationId xmlns:a16="http://schemas.microsoft.com/office/drawing/2014/main" id="{64D8519B-BF71-C942-6371-71EA4C4C547D}"/>
                </a:ext>
              </a:extLst>
            </p:cNvPr>
            <p:cNvSpPr txBox="1"/>
            <p:nvPr/>
          </p:nvSpPr>
          <p:spPr>
            <a:xfrm>
              <a:off x="3296185" y="1123059"/>
              <a:ext cx="979755"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1F497D"/>
                  </a:solidFill>
                  <a:effectLst/>
                  <a:uLnTx/>
                  <a:uFillTx/>
                  <a:latin typeface="Arial"/>
                  <a:sym typeface="Arial"/>
                </a:rPr>
                <a:t>PaN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1F497D"/>
                  </a:solidFill>
                  <a:effectLst/>
                  <a:uLnTx/>
                  <a:uFillTx/>
                  <a:latin typeface="Arial"/>
                  <a:sym typeface="Arial"/>
                </a:rPr>
                <a:t>Search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1F497D"/>
                  </a:solidFill>
                  <a:effectLst/>
                  <a:uLnTx/>
                  <a:uFillTx/>
                  <a:latin typeface="Arial"/>
                  <a:sym typeface="Arial"/>
                </a:rPr>
                <a:t>API</a:t>
              </a:r>
            </a:p>
          </p:txBody>
        </p:sp>
      </p:grpSp>
      <p:sp>
        <p:nvSpPr>
          <p:cNvPr id="76" name="Rounded Rectangle 75">
            <a:extLst>
              <a:ext uri="{FF2B5EF4-FFF2-40B4-BE49-F238E27FC236}">
                <a16:creationId xmlns:a16="http://schemas.microsoft.com/office/drawing/2014/main" id="{7C4F8424-8CBF-8D4F-9370-06C7D3A6DD4E}"/>
              </a:ext>
            </a:extLst>
          </p:cNvPr>
          <p:cNvSpPr/>
          <p:nvPr/>
        </p:nvSpPr>
        <p:spPr>
          <a:xfrm>
            <a:off x="604015" y="3084582"/>
            <a:ext cx="11004214" cy="2869180"/>
          </a:xfrm>
          <a:prstGeom prst="roundRect">
            <a:avLst/>
          </a:prstGeom>
          <a:solidFill>
            <a:srgbClr val="FFFFFF">
              <a:lumMod val="95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solidFill>
                <a:effectLst/>
                <a:uLnTx/>
                <a:uFillTx/>
                <a:latin typeface="Arial"/>
                <a:ea typeface="+mn-ea"/>
                <a:cs typeface="+mn-cs"/>
                <a:sym typeface="Arial"/>
              </a:rPr>
              <a:t>P</a:t>
            </a:r>
          </a:p>
        </p:txBody>
      </p:sp>
      <p:sp>
        <p:nvSpPr>
          <p:cNvPr id="77" name="Magnetic Disk 76">
            <a:extLst>
              <a:ext uri="{FF2B5EF4-FFF2-40B4-BE49-F238E27FC236}">
                <a16:creationId xmlns:a16="http://schemas.microsoft.com/office/drawing/2014/main" id="{E8D64A66-4AEF-3CAE-69BC-0516CA190F91}"/>
              </a:ext>
            </a:extLst>
          </p:cNvPr>
          <p:cNvSpPr/>
          <p:nvPr/>
        </p:nvSpPr>
        <p:spPr>
          <a:xfrm>
            <a:off x="4944447" y="4315964"/>
            <a:ext cx="1890306" cy="852722"/>
          </a:xfrm>
          <a:prstGeom prst="flowChartMagneticDisk">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Cube 77">
            <a:extLst>
              <a:ext uri="{FF2B5EF4-FFF2-40B4-BE49-F238E27FC236}">
                <a16:creationId xmlns:a16="http://schemas.microsoft.com/office/drawing/2014/main" id="{BA33DF4E-4765-782B-94E2-C7693BC69C8C}"/>
              </a:ext>
            </a:extLst>
          </p:cNvPr>
          <p:cNvSpPr/>
          <p:nvPr/>
        </p:nvSpPr>
        <p:spPr>
          <a:xfrm>
            <a:off x="7557877" y="4370523"/>
            <a:ext cx="3771384" cy="751669"/>
          </a:xfrm>
          <a:prstGeom prst="cube">
            <a:avLst/>
          </a:prstGeom>
          <a:solidFill>
            <a:srgbClr val="9BBB59">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Vertical Scroll 78">
            <a:extLst>
              <a:ext uri="{FF2B5EF4-FFF2-40B4-BE49-F238E27FC236}">
                <a16:creationId xmlns:a16="http://schemas.microsoft.com/office/drawing/2014/main" id="{6E1917B3-A865-A7C6-3433-DD1044399C41}"/>
              </a:ext>
            </a:extLst>
          </p:cNvPr>
          <p:cNvSpPr/>
          <p:nvPr/>
        </p:nvSpPr>
        <p:spPr>
          <a:xfrm>
            <a:off x="1134976" y="4082603"/>
            <a:ext cx="1448011" cy="1082207"/>
          </a:xfrm>
          <a:prstGeom prst="verticalScroll">
            <a:avLst/>
          </a:prstGeom>
          <a:solidFill>
            <a:srgbClr val="FFF2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Regular Pentagon 79">
            <a:extLst>
              <a:ext uri="{FF2B5EF4-FFF2-40B4-BE49-F238E27FC236}">
                <a16:creationId xmlns:a16="http://schemas.microsoft.com/office/drawing/2014/main" id="{7EDC7B8E-56CC-47E9-5470-BAF412D0CAEB}"/>
              </a:ext>
            </a:extLst>
          </p:cNvPr>
          <p:cNvSpPr/>
          <p:nvPr/>
        </p:nvSpPr>
        <p:spPr>
          <a:xfrm>
            <a:off x="5881965" y="2791525"/>
            <a:ext cx="1371603" cy="762038"/>
          </a:xfrm>
          <a:prstGeom prst="pentagon">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1" name="TextBox 80">
            <a:extLst>
              <a:ext uri="{FF2B5EF4-FFF2-40B4-BE49-F238E27FC236}">
                <a16:creationId xmlns:a16="http://schemas.microsoft.com/office/drawing/2014/main" id="{23107E48-1954-63D5-B14D-F39AEE73FA76}"/>
              </a:ext>
            </a:extLst>
          </p:cNvPr>
          <p:cNvSpPr txBox="1"/>
          <p:nvPr/>
        </p:nvSpPr>
        <p:spPr>
          <a:xfrm>
            <a:off x="6031560" y="2937531"/>
            <a:ext cx="1095172" cy="646331"/>
          </a:xfrm>
          <a:prstGeom prst="rect">
            <a:avLst/>
          </a:prstGeom>
          <a:noFill/>
        </p:spPr>
        <p:txBody>
          <a:bodyPr wrap="none" rtlCol="0">
            <a:spAutoFit/>
          </a:bodyPr>
          <a:lstStyle/>
          <a:p>
            <a:pPr algn="ctr" rtl="0">
              <a:buClr>
                <a:srgbClr val="000000"/>
              </a:buClr>
              <a:buFont typeface="Arial"/>
              <a:buNone/>
            </a:pPr>
            <a:r>
              <a:rPr lang="en-US" dirty="0">
                <a:solidFill>
                  <a:srgbClr val="FFFFFF"/>
                </a:solidFill>
                <a:latin typeface="Arial"/>
                <a:sym typeface="Arial"/>
              </a:rPr>
              <a:t>Proposal</a:t>
            </a:r>
          </a:p>
          <a:p>
            <a:pPr algn="ctr" rtl="0">
              <a:buClr>
                <a:srgbClr val="000000"/>
              </a:buClr>
              <a:buFont typeface="Arial"/>
              <a:buNone/>
            </a:pPr>
            <a:r>
              <a:rPr lang="de-DE" dirty="0">
                <a:solidFill>
                  <a:srgbClr val="FFFFFF"/>
                </a:solidFill>
                <a:latin typeface="Arial"/>
                <a:sym typeface="Arial"/>
              </a:rPr>
              <a:t>Portal</a:t>
            </a:r>
          </a:p>
        </p:txBody>
      </p:sp>
      <p:sp>
        <p:nvSpPr>
          <p:cNvPr id="82" name="Vertical Scroll 81">
            <a:extLst>
              <a:ext uri="{FF2B5EF4-FFF2-40B4-BE49-F238E27FC236}">
                <a16:creationId xmlns:a16="http://schemas.microsoft.com/office/drawing/2014/main" id="{C1B10465-5012-16BD-68DD-70C8B0AE08B6}"/>
              </a:ext>
            </a:extLst>
          </p:cNvPr>
          <p:cNvSpPr/>
          <p:nvPr/>
        </p:nvSpPr>
        <p:spPr>
          <a:xfrm>
            <a:off x="3073637" y="4082604"/>
            <a:ext cx="1401927" cy="1078332"/>
          </a:xfrm>
          <a:prstGeom prst="verticalScroll">
            <a:avLst/>
          </a:prstGeom>
          <a:solidFill>
            <a:srgbClr val="FFF2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Regular Pentagon 82">
            <a:extLst>
              <a:ext uri="{FF2B5EF4-FFF2-40B4-BE49-F238E27FC236}">
                <a16:creationId xmlns:a16="http://schemas.microsoft.com/office/drawing/2014/main" id="{D8479D54-02B0-1889-9403-4098E6E40C27}"/>
              </a:ext>
            </a:extLst>
          </p:cNvPr>
          <p:cNvSpPr/>
          <p:nvPr/>
        </p:nvSpPr>
        <p:spPr>
          <a:xfrm>
            <a:off x="9950912" y="2791525"/>
            <a:ext cx="1371603" cy="762038"/>
          </a:xfrm>
          <a:prstGeom prst="pentagon">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84" name="Straight Arrow Connector 83">
            <a:extLst>
              <a:ext uri="{FF2B5EF4-FFF2-40B4-BE49-F238E27FC236}">
                <a16:creationId xmlns:a16="http://schemas.microsoft.com/office/drawing/2014/main" id="{3DE953F7-16B8-FB68-1553-5356085ABFE1}"/>
              </a:ext>
            </a:extLst>
          </p:cNvPr>
          <p:cNvCxnSpPr>
            <a:cxnSpLocks/>
          </p:cNvCxnSpPr>
          <p:nvPr/>
        </p:nvCxnSpPr>
        <p:spPr>
          <a:xfrm flipV="1">
            <a:off x="9403750" y="3618843"/>
            <a:ext cx="0" cy="689687"/>
          </a:xfrm>
          <a:prstGeom prst="straightConnector1">
            <a:avLst/>
          </a:prstGeom>
          <a:noFill/>
          <a:ln w="76200" cap="flat" cmpd="sng" algn="ctr">
            <a:solidFill>
              <a:srgbClr val="9BBB59"/>
            </a:solidFill>
            <a:prstDash val="solid"/>
            <a:tailEnd type="triangle"/>
          </a:ln>
          <a:effectLst/>
        </p:spPr>
      </p:cxnSp>
      <p:cxnSp>
        <p:nvCxnSpPr>
          <p:cNvPr id="85" name="Straight Arrow Connector 84">
            <a:extLst>
              <a:ext uri="{FF2B5EF4-FFF2-40B4-BE49-F238E27FC236}">
                <a16:creationId xmlns:a16="http://schemas.microsoft.com/office/drawing/2014/main" id="{55D526D0-A1AF-8C58-C26A-90045E991ECD}"/>
              </a:ext>
            </a:extLst>
          </p:cNvPr>
          <p:cNvCxnSpPr>
            <a:cxnSpLocks/>
          </p:cNvCxnSpPr>
          <p:nvPr/>
        </p:nvCxnSpPr>
        <p:spPr>
          <a:xfrm>
            <a:off x="6685633" y="4819972"/>
            <a:ext cx="1146500" cy="0"/>
          </a:xfrm>
          <a:prstGeom prst="straightConnector1">
            <a:avLst/>
          </a:prstGeom>
          <a:noFill/>
          <a:ln w="76200" cap="flat" cmpd="sng" algn="ctr">
            <a:solidFill>
              <a:srgbClr val="C0504D"/>
            </a:solidFill>
            <a:prstDash val="solid"/>
            <a:tailEnd type="triangle"/>
          </a:ln>
          <a:effectLst/>
        </p:spPr>
      </p:cxnSp>
      <p:cxnSp>
        <p:nvCxnSpPr>
          <p:cNvPr id="86" name="Straight Arrow Connector 85">
            <a:extLst>
              <a:ext uri="{FF2B5EF4-FFF2-40B4-BE49-F238E27FC236}">
                <a16:creationId xmlns:a16="http://schemas.microsoft.com/office/drawing/2014/main" id="{60AAE664-9E82-E9FE-7EA7-50D841364911}"/>
              </a:ext>
            </a:extLst>
          </p:cNvPr>
          <p:cNvCxnSpPr>
            <a:cxnSpLocks/>
          </p:cNvCxnSpPr>
          <p:nvPr/>
        </p:nvCxnSpPr>
        <p:spPr>
          <a:xfrm flipV="1">
            <a:off x="6480888" y="3659630"/>
            <a:ext cx="0" cy="767832"/>
          </a:xfrm>
          <a:prstGeom prst="straightConnector1">
            <a:avLst/>
          </a:prstGeom>
          <a:noFill/>
          <a:ln w="76200" cap="flat" cmpd="sng" algn="ctr">
            <a:solidFill>
              <a:srgbClr val="C0504D"/>
            </a:solidFill>
            <a:prstDash val="solid"/>
            <a:tailEnd type="triangle"/>
          </a:ln>
          <a:effectLst/>
        </p:spPr>
      </p:cxnSp>
      <p:sp>
        <p:nvSpPr>
          <p:cNvPr id="87" name="TextBox 86">
            <a:extLst>
              <a:ext uri="{FF2B5EF4-FFF2-40B4-BE49-F238E27FC236}">
                <a16:creationId xmlns:a16="http://schemas.microsoft.com/office/drawing/2014/main" id="{B5026782-D1F4-E17E-062C-6D019E90F3F1}"/>
              </a:ext>
            </a:extLst>
          </p:cNvPr>
          <p:cNvSpPr txBox="1"/>
          <p:nvPr/>
        </p:nvSpPr>
        <p:spPr>
          <a:xfrm>
            <a:off x="1232157" y="4248451"/>
            <a:ext cx="1261884" cy="646331"/>
          </a:xfrm>
          <a:prstGeom prst="rect">
            <a:avLst/>
          </a:prstGeom>
          <a:noFill/>
        </p:spPr>
        <p:txBody>
          <a:bodyPr wrap="none" rtlCol="0">
            <a:spAutoFit/>
          </a:bodyPr>
          <a:lstStyle/>
          <a:p>
            <a:pPr algn="ctr" rtl="0">
              <a:buClr>
                <a:srgbClr val="000000"/>
              </a:buClr>
              <a:buFont typeface="Arial"/>
              <a:buNone/>
            </a:pPr>
            <a:r>
              <a:rPr lang="de-DE" dirty="0">
                <a:solidFill>
                  <a:srgbClr val="1F497D"/>
                </a:solidFill>
                <a:latin typeface="Arial"/>
                <a:sym typeface="Arial"/>
              </a:rPr>
              <a:t>Meta-Data</a:t>
            </a:r>
          </a:p>
          <a:p>
            <a:pPr algn="ctr" rtl="0">
              <a:buClr>
                <a:srgbClr val="000000"/>
              </a:buClr>
              <a:buFont typeface="Arial"/>
              <a:buNone/>
            </a:pPr>
            <a:r>
              <a:rPr lang="de-DE" dirty="0">
                <a:solidFill>
                  <a:srgbClr val="1F497D"/>
                </a:solidFill>
                <a:latin typeface="Arial"/>
                <a:sym typeface="Arial"/>
              </a:rPr>
              <a:t>Catalogue</a:t>
            </a:r>
          </a:p>
        </p:txBody>
      </p:sp>
      <p:sp>
        <p:nvSpPr>
          <p:cNvPr id="88" name="TextBox 87">
            <a:extLst>
              <a:ext uri="{FF2B5EF4-FFF2-40B4-BE49-F238E27FC236}">
                <a16:creationId xmlns:a16="http://schemas.microsoft.com/office/drawing/2014/main" id="{FE5D5E6C-B1C4-361E-03CF-D548CEF8F026}"/>
              </a:ext>
            </a:extLst>
          </p:cNvPr>
          <p:cNvSpPr txBox="1"/>
          <p:nvPr/>
        </p:nvSpPr>
        <p:spPr>
          <a:xfrm>
            <a:off x="3108436" y="4235820"/>
            <a:ext cx="1364587" cy="923330"/>
          </a:xfrm>
          <a:prstGeom prst="rect">
            <a:avLst/>
          </a:prstGeom>
          <a:noFill/>
        </p:spPr>
        <p:txBody>
          <a:bodyPr wrap="square" rtlCol="0">
            <a:spAutoFit/>
          </a:bodyPr>
          <a:lstStyle/>
          <a:p>
            <a:pPr algn="ctr" rtl="0">
              <a:buClr>
                <a:srgbClr val="000000"/>
              </a:buClr>
              <a:buFont typeface="Arial"/>
              <a:buNone/>
            </a:pPr>
            <a:r>
              <a:rPr lang="de-DE" dirty="0" err="1">
                <a:solidFill>
                  <a:srgbClr val="1F497D"/>
                </a:solidFill>
                <a:latin typeface="Arial"/>
                <a:sym typeface="Arial"/>
              </a:rPr>
              <a:t>Proposals</a:t>
            </a:r>
            <a:endParaRPr lang="de-DE" dirty="0">
              <a:solidFill>
                <a:srgbClr val="1F497D"/>
              </a:solidFill>
              <a:latin typeface="Arial"/>
              <a:sym typeface="Arial"/>
            </a:endParaRPr>
          </a:p>
          <a:p>
            <a:pPr algn="ctr" rtl="0">
              <a:buClr>
                <a:srgbClr val="000000"/>
              </a:buClr>
              <a:buFont typeface="Arial"/>
              <a:buNone/>
            </a:pPr>
            <a:r>
              <a:rPr lang="de-DE" dirty="0">
                <a:solidFill>
                  <a:srgbClr val="1F497D"/>
                </a:solidFill>
                <a:latin typeface="Arial"/>
                <a:sym typeface="Arial"/>
              </a:rPr>
              <a:t>&amp;</a:t>
            </a:r>
          </a:p>
          <a:p>
            <a:pPr algn="ctr" rtl="0">
              <a:buClr>
                <a:srgbClr val="000000"/>
              </a:buClr>
              <a:buFont typeface="Arial"/>
              <a:buNone/>
            </a:pPr>
            <a:r>
              <a:rPr lang="de-DE" dirty="0">
                <a:solidFill>
                  <a:srgbClr val="1F497D"/>
                </a:solidFill>
                <a:latin typeface="Arial"/>
                <a:sym typeface="Arial"/>
              </a:rPr>
              <a:t>People</a:t>
            </a:r>
          </a:p>
        </p:txBody>
      </p:sp>
      <p:cxnSp>
        <p:nvCxnSpPr>
          <p:cNvPr id="89" name="Straight Arrow Connector 88">
            <a:extLst>
              <a:ext uri="{FF2B5EF4-FFF2-40B4-BE49-F238E27FC236}">
                <a16:creationId xmlns:a16="http://schemas.microsoft.com/office/drawing/2014/main" id="{B0BACA04-E04C-E0A6-8C1C-0846D6E5D2BD}"/>
              </a:ext>
            </a:extLst>
          </p:cNvPr>
          <p:cNvCxnSpPr>
            <a:cxnSpLocks/>
          </p:cNvCxnSpPr>
          <p:nvPr/>
        </p:nvCxnSpPr>
        <p:spPr>
          <a:xfrm flipV="1">
            <a:off x="10532313" y="3616263"/>
            <a:ext cx="0" cy="689687"/>
          </a:xfrm>
          <a:prstGeom prst="straightConnector1">
            <a:avLst/>
          </a:prstGeom>
          <a:noFill/>
          <a:ln w="76200" cap="flat" cmpd="sng" algn="ctr">
            <a:solidFill>
              <a:srgbClr val="9BBB59"/>
            </a:solidFill>
            <a:prstDash val="solid"/>
            <a:tailEnd type="triangle"/>
          </a:ln>
          <a:effectLst/>
        </p:spPr>
      </p:cxnSp>
      <p:sp>
        <p:nvSpPr>
          <p:cNvPr id="90" name="TextBox 89">
            <a:extLst>
              <a:ext uri="{FF2B5EF4-FFF2-40B4-BE49-F238E27FC236}">
                <a16:creationId xmlns:a16="http://schemas.microsoft.com/office/drawing/2014/main" id="{69CF53F6-8DFA-F8F9-A920-1DA33E7A0D3D}"/>
              </a:ext>
            </a:extLst>
          </p:cNvPr>
          <p:cNvSpPr txBox="1"/>
          <p:nvPr/>
        </p:nvSpPr>
        <p:spPr>
          <a:xfrm>
            <a:off x="8091540" y="4648598"/>
            <a:ext cx="2287807" cy="369332"/>
          </a:xfrm>
          <a:prstGeom prst="rect">
            <a:avLst/>
          </a:prstGeom>
          <a:noFill/>
        </p:spPr>
        <p:txBody>
          <a:bodyPr wrap="none" rtlCol="0">
            <a:spAutoFit/>
          </a:bodyPr>
          <a:lstStyle/>
          <a:p>
            <a:pPr algn="ctr" rtl="0">
              <a:buClr>
                <a:srgbClr val="000000"/>
              </a:buClr>
              <a:buFont typeface="Arial"/>
              <a:buNone/>
            </a:pPr>
            <a:r>
              <a:rPr lang="en-US" dirty="0">
                <a:solidFill>
                  <a:srgbClr val="1F497D"/>
                </a:solidFill>
                <a:latin typeface="Arial"/>
                <a:sym typeface="Arial"/>
              </a:rPr>
              <a:t>Compute Resources</a:t>
            </a:r>
          </a:p>
        </p:txBody>
      </p:sp>
      <p:sp>
        <p:nvSpPr>
          <p:cNvPr id="91" name="TextBox 90">
            <a:extLst>
              <a:ext uri="{FF2B5EF4-FFF2-40B4-BE49-F238E27FC236}">
                <a16:creationId xmlns:a16="http://schemas.microsoft.com/office/drawing/2014/main" id="{D8FCF7C1-93A5-6D8B-7E71-A27298A77098}"/>
              </a:ext>
            </a:extLst>
          </p:cNvPr>
          <p:cNvSpPr txBox="1"/>
          <p:nvPr/>
        </p:nvSpPr>
        <p:spPr>
          <a:xfrm>
            <a:off x="5542230" y="4643451"/>
            <a:ext cx="671979" cy="369332"/>
          </a:xfrm>
          <a:prstGeom prst="rect">
            <a:avLst/>
          </a:prstGeom>
          <a:noFill/>
        </p:spPr>
        <p:txBody>
          <a:bodyPr wrap="none" rtlCol="0">
            <a:spAutoFit/>
          </a:bodyPr>
          <a:lstStyle/>
          <a:p>
            <a:pPr algn="ctr" rtl="0">
              <a:buClr>
                <a:srgbClr val="000000"/>
              </a:buClr>
              <a:buFont typeface="Arial"/>
              <a:buNone/>
            </a:pPr>
            <a:r>
              <a:rPr lang="en-US" dirty="0">
                <a:solidFill>
                  <a:srgbClr val="1F497D"/>
                </a:solidFill>
                <a:latin typeface="Arial"/>
                <a:sym typeface="Arial"/>
              </a:rPr>
              <a:t>Data</a:t>
            </a:r>
          </a:p>
        </p:txBody>
      </p:sp>
      <p:sp>
        <p:nvSpPr>
          <p:cNvPr id="92" name="TextBox 91">
            <a:extLst>
              <a:ext uri="{FF2B5EF4-FFF2-40B4-BE49-F238E27FC236}">
                <a16:creationId xmlns:a16="http://schemas.microsoft.com/office/drawing/2014/main" id="{30A7610D-2A32-FAC6-B567-A190AD815902}"/>
              </a:ext>
            </a:extLst>
          </p:cNvPr>
          <p:cNvSpPr txBox="1"/>
          <p:nvPr/>
        </p:nvSpPr>
        <p:spPr>
          <a:xfrm>
            <a:off x="4250153" y="5274123"/>
            <a:ext cx="3352201" cy="769441"/>
          </a:xfrm>
          <a:prstGeom prst="rect">
            <a:avLst/>
          </a:prstGeom>
          <a:noFill/>
        </p:spPr>
        <p:txBody>
          <a:bodyPr wrap="none" rtlCol="0">
            <a:spAutoFit/>
          </a:bodyPr>
          <a:lstStyle/>
          <a:p>
            <a:pPr algn="ctr" rtl="0">
              <a:buClr>
                <a:srgbClr val="000000"/>
              </a:buClr>
              <a:buFont typeface="Arial"/>
              <a:buNone/>
            </a:pPr>
            <a:r>
              <a:rPr lang="en-US" sz="4400" dirty="0">
                <a:solidFill>
                  <a:srgbClr val="1F497D"/>
                </a:solidFill>
                <a:latin typeface="Arial"/>
                <a:sym typeface="Arial"/>
              </a:rPr>
              <a:t>PaN Facility </a:t>
            </a:r>
          </a:p>
        </p:txBody>
      </p:sp>
      <p:cxnSp>
        <p:nvCxnSpPr>
          <p:cNvPr id="93" name="Straight Arrow Connector 92">
            <a:extLst>
              <a:ext uri="{FF2B5EF4-FFF2-40B4-BE49-F238E27FC236}">
                <a16:creationId xmlns:a16="http://schemas.microsoft.com/office/drawing/2014/main" id="{D384D82F-6C1B-48D1-0E0B-978C6DF71D94}"/>
              </a:ext>
            </a:extLst>
          </p:cNvPr>
          <p:cNvCxnSpPr>
            <a:cxnSpLocks/>
          </p:cNvCxnSpPr>
          <p:nvPr/>
        </p:nvCxnSpPr>
        <p:spPr>
          <a:xfrm flipV="1">
            <a:off x="3831190" y="3532891"/>
            <a:ext cx="2200369" cy="467288"/>
          </a:xfrm>
          <a:prstGeom prst="straightConnector1">
            <a:avLst/>
          </a:prstGeom>
          <a:noFill/>
          <a:ln w="76200" cap="flat" cmpd="sng" algn="ctr">
            <a:solidFill>
              <a:srgbClr val="FFC000"/>
            </a:solidFill>
            <a:prstDash val="solid"/>
            <a:tailEnd type="triangle"/>
          </a:ln>
          <a:effectLst/>
        </p:spPr>
      </p:cxnSp>
      <p:cxnSp>
        <p:nvCxnSpPr>
          <p:cNvPr id="94" name="Straight Arrow Connector 93">
            <a:extLst>
              <a:ext uri="{FF2B5EF4-FFF2-40B4-BE49-F238E27FC236}">
                <a16:creationId xmlns:a16="http://schemas.microsoft.com/office/drawing/2014/main" id="{DE8530C8-ABDD-F9AD-5086-83E984889E8B}"/>
              </a:ext>
            </a:extLst>
          </p:cNvPr>
          <p:cNvCxnSpPr>
            <a:cxnSpLocks/>
            <a:endCxn id="104" idx="1"/>
          </p:cNvCxnSpPr>
          <p:nvPr/>
        </p:nvCxnSpPr>
        <p:spPr>
          <a:xfrm flipV="1">
            <a:off x="1882421" y="3260310"/>
            <a:ext cx="2716554" cy="700796"/>
          </a:xfrm>
          <a:prstGeom prst="straightConnector1">
            <a:avLst/>
          </a:prstGeom>
          <a:noFill/>
          <a:ln w="76200" cap="flat" cmpd="sng" algn="ctr">
            <a:solidFill>
              <a:srgbClr val="FFC000"/>
            </a:solidFill>
            <a:prstDash val="solid"/>
            <a:tailEnd type="triangle"/>
          </a:ln>
          <a:effectLst/>
        </p:spPr>
      </p:cxnSp>
      <p:grpSp>
        <p:nvGrpSpPr>
          <p:cNvPr id="98" name="Group 97">
            <a:extLst>
              <a:ext uri="{FF2B5EF4-FFF2-40B4-BE49-F238E27FC236}">
                <a16:creationId xmlns:a16="http://schemas.microsoft.com/office/drawing/2014/main" id="{CBEAB917-A77C-D936-14C9-64B7129C37AE}"/>
              </a:ext>
            </a:extLst>
          </p:cNvPr>
          <p:cNvGrpSpPr/>
          <p:nvPr/>
        </p:nvGrpSpPr>
        <p:grpSpPr>
          <a:xfrm>
            <a:off x="1896070" y="2026220"/>
            <a:ext cx="3304911" cy="1955104"/>
            <a:chOff x="1896070" y="2026220"/>
            <a:chExt cx="3304911" cy="1955104"/>
          </a:xfrm>
        </p:grpSpPr>
        <p:cxnSp>
          <p:nvCxnSpPr>
            <p:cNvPr id="99" name="Straight Arrow Connector 98">
              <a:extLst>
                <a:ext uri="{FF2B5EF4-FFF2-40B4-BE49-F238E27FC236}">
                  <a16:creationId xmlns:a16="http://schemas.microsoft.com/office/drawing/2014/main" id="{2A067B8B-3967-057A-98ED-514C037EEA33}"/>
                </a:ext>
              </a:extLst>
            </p:cNvPr>
            <p:cNvCxnSpPr>
              <a:cxnSpLocks/>
              <a:endCxn id="72" idx="3"/>
            </p:cNvCxnSpPr>
            <p:nvPr/>
          </p:nvCxnSpPr>
          <p:spPr>
            <a:xfrm flipV="1">
              <a:off x="1898161" y="2026220"/>
              <a:ext cx="38390" cy="1955104"/>
            </a:xfrm>
            <a:prstGeom prst="straightConnector1">
              <a:avLst/>
            </a:prstGeom>
            <a:noFill/>
            <a:ln w="76200" cap="flat" cmpd="sng" algn="ctr">
              <a:solidFill>
                <a:srgbClr val="FFC000"/>
              </a:solidFill>
              <a:prstDash val="solid"/>
              <a:tailEnd type="triangle"/>
            </a:ln>
            <a:effectLst/>
          </p:spPr>
        </p:cxnSp>
        <p:cxnSp>
          <p:nvCxnSpPr>
            <p:cNvPr id="100" name="Straight Arrow Connector 99">
              <a:extLst>
                <a:ext uri="{FF2B5EF4-FFF2-40B4-BE49-F238E27FC236}">
                  <a16:creationId xmlns:a16="http://schemas.microsoft.com/office/drawing/2014/main" id="{673D77A8-B7E9-849E-CFA7-7E639D377B7D}"/>
                </a:ext>
              </a:extLst>
            </p:cNvPr>
            <p:cNvCxnSpPr>
              <a:cxnSpLocks/>
              <a:endCxn id="70" idx="2"/>
            </p:cNvCxnSpPr>
            <p:nvPr/>
          </p:nvCxnSpPr>
          <p:spPr>
            <a:xfrm flipV="1">
              <a:off x="1920200" y="2079705"/>
              <a:ext cx="3280781" cy="1881401"/>
            </a:xfrm>
            <a:prstGeom prst="straightConnector1">
              <a:avLst/>
            </a:prstGeom>
            <a:noFill/>
            <a:ln w="76200" cap="flat" cmpd="sng" algn="ctr">
              <a:solidFill>
                <a:srgbClr val="FFC000"/>
              </a:solidFill>
              <a:prstDash val="solid"/>
              <a:tailEnd type="triangle"/>
            </a:ln>
            <a:effectLst/>
          </p:spPr>
        </p:cxnSp>
        <p:cxnSp>
          <p:nvCxnSpPr>
            <p:cNvPr id="101" name="Straight Arrow Connector 100">
              <a:extLst>
                <a:ext uri="{FF2B5EF4-FFF2-40B4-BE49-F238E27FC236}">
                  <a16:creationId xmlns:a16="http://schemas.microsoft.com/office/drawing/2014/main" id="{5A305657-20DF-B304-404F-11B3C3BFF726}"/>
                </a:ext>
              </a:extLst>
            </p:cNvPr>
            <p:cNvCxnSpPr>
              <a:cxnSpLocks/>
              <a:endCxn id="74" idx="3"/>
            </p:cNvCxnSpPr>
            <p:nvPr/>
          </p:nvCxnSpPr>
          <p:spPr>
            <a:xfrm flipV="1">
              <a:off x="1896070" y="2060797"/>
              <a:ext cx="1864613" cy="1900309"/>
            </a:xfrm>
            <a:prstGeom prst="straightConnector1">
              <a:avLst/>
            </a:prstGeom>
            <a:noFill/>
            <a:ln w="76200" cap="flat" cmpd="sng" algn="ctr">
              <a:solidFill>
                <a:srgbClr val="FFC000"/>
              </a:solidFill>
              <a:prstDash val="solid"/>
              <a:tailEnd type="triangle"/>
            </a:ln>
            <a:effectLst/>
          </p:spPr>
        </p:cxnSp>
      </p:grpSp>
      <p:sp>
        <p:nvSpPr>
          <p:cNvPr id="102" name="TextBox 101">
            <a:extLst>
              <a:ext uri="{FF2B5EF4-FFF2-40B4-BE49-F238E27FC236}">
                <a16:creationId xmlns:a16="http://schemas.microsoft.com/office/drawing/2014/main" id="{3E8D9CBC-947E-73CB-563F-E410B8BF75EA}"/>
              </a:ext>
            </a:extLst>
          </p:cNvPr>
          <p:cNvSpPr txBox="1"/>
          <p:nvPr/>
        </p:nvSpPr>
        <p:spPr>
          <a:xfrm>
            <a:off x="7731935" y="5272236"/>
            <a:ext cx="1031052" cy="769441"/>
          </a:xfrm>
          <a:prstGeom prst="rect">
            <a:avLst/>
          </a:prstGeom>
          <a:noFill/>
        </p:spPr>
        <p:txBody>
          <a:bodyPr wrap="none" rtlCol="0">
            <a:spAutoFit/>
          </a:bodyPr>
          <a:lstStyle/>
          <a:p>
            <a:pPr algn="ctr" rtl="0">
              <a:buClr>
                <a:srgbClr val="000000"/>
              </a:buClr>
              <a:buFont typeface="Arial"/>
              <a:buNone/>
            </a:pPr>
            <a:r>
              <a:rPr lang="en-US" sz="4400" dirty="0">
                <a:solidFill>
                  <a:srgbClr val="FF0000"/>
                </a:solidFill>
                <a:latin typeface="Arial"/>
                <a:sym typeface="Arial"/>
              </a:rPr>
              <a:t>NG</a:t>
            </a:r>
          </a:p>
        </p:txBody>
      </p:sp>
      <p:sp>
        <p:nvSpPr>
          <p:cNvPr id="103" name="Regular Pentagon 102">
            <a:extLst>
              <a:ext uri="{FF2B5EF4-FFF2-40B4-BE49-F238E27FC236}">
                <a16:creationId xmlns:a16="http://schemas.microsoft.com/office/drawing/2014/main" id="{A5C2DC58-F5C4-DE6A-857E-12794F0C8510}"/>
              </a:ext>
            </a:extLst>
          </p:cNvPr>
          <p:cNvSpPr/>
          <p:nvPr/>
        </p:nvSpPr>
        <p:spPr>
          <a:xfrm>
            <a:off x="4494264" y="2791138"/>
            <a:ext cx="1371603" cy="762038"/>
          </a:xfrm>
          <a:prstGeom prst="pentagon">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 name="TextBox 103">
            <a:extLst>
              <a:ext uri="{FF2B5EF4-FFF2-40B4-BE49-F238E27FC236}">
                <a16:creationId xmlns:a16="http://schemas.microsoft.com/office/drawing/2014/main" id="{7062F815-2387-179B-8318-230483CEC6E2}"/>
              </a:ext>
            </a:extLst>
          </p:cNvPr>
          <p:cNvSpPr txBox="1"/>
          <p:nvPr/>
        </p:nvSpPr>
        <p:spPr>
          <a:xfrm>
            <a:off x="4598975" y="2937144"/>
            <a:ext cx="1184941" cy="646331"/>
          </a:xfrm>
          <a:prstGeom prst="rect">
            <a:avLst/>
          </a:prstGeom>
          <a:noFill/>
        </p:spPr>
        <p:txBody>
          <a:bodyPr wrap="none" rtlCol="0">
            <a:spAutoFit/>
          </a:bodyPr>
          <a:lstStyle/>
          <a:p>
            <a:pPr algn="ctr" rtl="0">
              <a:buClr>
                <a:srgbClr val="000000"/>
              </a:buClr>
              <a:buFont typeface="Arial"/>
              <a:buNone/>
            </a:pPr>
            <a:r>
              <a:rPr lang="en-US" dirty="0" err="1">
                <a:solidFill>
                  <a:srgbClr val="FFFFFF"/>
                </a:solidFill>
                <a:latin typeface="Arial"/>
                <a:sym typeface="Arial"/>
              </a:rPr>
              <a:t>MetaData</a:t>
            </a:r>
            <a:endParaRPr lang="en-US" dirty="0">
              <a:solidFill>
                <a:srgbClr val="FFFFFF"/>
              </a:solidFill>
              <a:latin typeface="Arial"/>
              <a:sym typeface="Arial"/>
            </a:endParaRPr>
          </a:p>
          <a:p>
            <a:pPr algn="ctr" rtl="0">
              <a:buClr>
                <a:srgbClr val="000000"/>
              </a:buClr>
              <a:buFont typeface="Arial"/>
              <a:buNone/>
            </a:pPr>
            <a:r>
              <a:rPr lang="de-DE" dirty="0">
                <a:solidFill>
                  <a:srgbClr val="FFFFFF"/>
                </a:solidFill>
                <a:latin typeface="Arial"/>
                <a:sym typeface="Arial"/>
              </a:rPr>
              <a:t>Portal</a:t>
            </a:r>
          </a:p>
        </p:txBody>
      </p:sp>
      <p:sp>
        <p:nvSpPr>
          <p:cNvPr id="105" name="Regular Pentagon 104">
            <a:extLst>
              <a:ext uri="{FF2B5EF4-FFF2-40B4-BE49-F238E27FC236}">
                <a16:creationId xmlns:a16="http://schemas.microsoft.com/office/drawing/2014/main" id="{A58A535D-A429-9354-8EC0-2CD0BC51FD3A}"/>
              </a:ext>
            </a:extLst>
          </p:cNvPr>
          <p:cNvSpPr/>
          <p:nvPr/>
        </p:nvSpPr>
        <p:spPr>
          <a:xfrm>
            <a:off x="8768841" y="2791525"/>
            <a:ext cx="1371603" cy="762038"/>
          </a:xfrm>
          <a:prstGeom prst="pentagon">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 name="TextBox 105">
            <a:extLst>
              <a:ext uri="{FF2B5EF4-FFF2-40B4-BE49-F238E27FC236}">
                <a16:creationId xmlns:a16="http://schemas.microsoft.com/office/drawing/2014/main" id="{6C06395C-6B6F-53B2-284D-BEBFBC6E95A1}"/>
              </a:ext>
            </a:extLst>
          </p:cNvPr>
          <p:cNvSpPr txBox="1"/>
          <p:nvPr/>
        </p:nvSpPr>
        <p:spPr>
          <a:xfrm>
            <a:off x="8947665" y="3069175"/>
            <a:ext cx="992579" cy="369332"/>
          </a:xfrm>
          <a:prstGeom prst="rect">
            <a:avLst/>
          </a:prstGeom>
          <a:noFill/>
        </p:spPr>
        <p:txBody>
          <a:bodyPr wrap="none" rtlCol="0">
            <a:spAutoFit/>
          </a:bodyPr>
          <a:lstStyle/>
          <a:p>
            <a:pPr algn="ctr" rtl="0">
              <a:buClr>
                <a:srgbClr val="000000"/>
              </a:buClr>
              <a:buFont typeface="Arial"/>
              <a:buNone/>
            </a:pPr>
            <a:r>
              <a:rPr lang="de-DE" dirty="0">
                <a:solidFill>
                  <a:srgbClr val="1F497D"/>
                </a:solidFill>
                <a:latin typeface="Arial"/>
                <a:sym typeface="Arial"/>
              </a:rPr>
              <a:t>SLURM</a:t>
            </a:r>
          </a:p>
        </p:txBody>
      </p:sp>
      <p:sp>
        <p:nvSpPr>
          <p:cNvPr id="107" name="TextBox 106">
            <a:extLst>
              <a:ext uri="{FF2B5EF4-FFF2-40B4-BE49-F238E27FC236}">
                <a16:creationId xmlns:a16="http://schemas.microsoft.com/office/drawing/2014/main" id="{F750EEBA-D22D-6A17-9A72-44D9CE6AC17C}"/>
              </a:ext>
            </a:extLst>
          </p:cNvPr>
          <p:cNvSpPr txBox="1"/>
          <p:nvPr/>
        </p:nvSpPr>
        <p:spPr>
          <a:xfrm>
            <a:off x="10166071" y="3051696"/>
            <a:ext cx="941284" cy="369332"/>
          </a:xfrm>
          <a:prstGeom prst="rect">
            <a:avLst/>
          </a:prstGeom>
          <a:noFill/>
        </p:spPr>
        <p:txBody>
          <a:bodyPr wrap="none" rtlCol="0">
            <a:spAutoFit/>
          </a:bodyPr>
          <a:lstStyle/>
          <a:p>
            <a:pPr algn="ctr" rtl="0">
              <a:buClr>
                <a:srgbClr val="000000"/>
              </a:buClr>
              <a:buFont typeface="Arial"/>
              <a:buNone/>
            </a:pPr>
            <a:r>
              <a:rPr lang="de-DE" dirty="0">
                <a:solidFill>
                  <a:srgbClr val="1F497D"/>
                </a:solidFill>
                <a:latin typeface="Arial"/>
                <a:sym typeface="Arial"/>
              </a:rPr>
              <a:t>Jupyter</a:t>
            </a:r>
          </a:p>
        </p:txBody>
      </p:sp>
      <p:sp>
        <p:nvSpPr>
          <p:cNvPr id="108" name="Regular Pentagon 107">
            <a:extLst>
              <a:ext uri="{FF2B5EF4-FFF2-40B4-BE49-F238E27FC236}">
                <a16:creationId xmlns:a16="http://schemas.microsoft.com/office/drawing/2014/main" id="{6F16F51D-A4A0-7752-612D-C3764B8A7215}"/>
              </a:ext>
            </a:extLst>
          </p:cNvPr>
          <p:cNvSpPr/>
          <p:nvPr/>
        </p:nvSpPr>
        <p:spPr>
          <a:xfrm>
            <a:off x="7651691" y="2782283"/>
            <a:ext cx="1371603" cy="762038"/>
          </a:xfrm>
          <a:prstGeom prst="pentagon">
            <a:avLst/>
          </a:prstGeom>
          <a:solidFill>
            <a:srgbClr val="FFFFFF"/>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 name="TextBox 108">
            <a:extLst>
              <a:ext uri="{FF2B5EF4-FFF2-40B4-BE49-F238E27FC236}">
                <a16:creationId xmlns:a16="http://schemas.microsoft.com/office/drawing/2014/main" id="{F103549B-BD02-D8D3-155D-5BE8D1669E51}"/>
              </a:ext>
            </a:extLst>
          </p:cNvPr>
          <p:cNvSpPr txBox="1"/>
          <p:nvPr/>
        </p:nvSpPr>
        <p:spPr>
          <a:xfrm>
            <a:off x="7813765" y="2892091"/>
            <a:ext cx="1031052" cy="646331"/>
          </a:xfrm>
          <a:prstGeom prst="rect">
            <a:avLst/>
          </a:prstGeom>
          <a:noFill/>
        </p:spPr>
        <p:txBody>
          <a:bodyPr wrap="none" rtlCol="0">
            <a:spAutoFit/>
          </a:bodyPr>
          <a:lstStyle/>
          <a:p>
            <a:pPr algn="ctr" rtl="0">
              <a:buClr>
                <a:srgbClr val="000000"/>
              </a:buClr>
              <a:buFont typeface="Arial"/>
              <a:buNone/>
            </a:pPr>
            <a:r>
              <a:rPr lang="de-DE" dirty="0">
                <a:solidFill>
                  <a:srgbClr val="1F497D"/>
                </a:solidFill>
                <a:latin typeface="Arial"/>
                <a:sym typeface="Arial"/>
              </a:rPr>
              <a:t>Remote</a:t>
            </a:r>
          </a:p>
          <a:p>
            <a:pPr algn="ctr" rtl="0">
              <a:buClr>
                <a:srgbClr val="000000"/>
              </a:buClr>
              <a:buFont typeface="Arial"/>
              <a:buNone/>
            </a:pPr>
            <a:r>
              <a:rPr lang="de-DE" dirty="0">
                <a:solidFill>
                  <a:srgbClr val="1F497D"/>
                </a:solidFill>
                <a:latin typeface="Arial"/>
                <a:sym typeface="Arial"/>
              </a:rPr>
              <a:t>Desktop</a:t>
            </a:r>
          </a:p>
        </p:txBody>
      </p:sp>
      <p:cxnSp>
        <p:nvCxnSpPr>
          <p:cNvPr id="110" name="Straight Arrow Connector 109">
            <a:extLst>
              <a:ext uri="{FF2B5EF4-FFF2-40B4-BE49-F238E27FC236}">
                <a16:creationId xmlns:a16="http://schemas.microsoft.com/office/drawing/2014/main" id="{7DF3C095-7725-74DE-24C3-90BAEA46087C}"/>
              </a:ext>
            </a:extLst>
          </p:cNvPr>
          <p:cNvCxnSpPr>
            <a:cxnSpLocks/>
          </p:cNvCxnSpPr>
          <p:nvPr/>
        </p:nvCxnSpPr>
        <p:spPr>
          <a:xfrm flipV="1">
            <a:off x="8409731" y="3621115"/>
            <a:ext cx="0" cy="689687"/>
          </a:xfrm>
          <a:prstGeom prst="straightConnector1">
            <a:avLst/>
          </a:prstGeom>
          <a:noFill/>
          <a:ln w="76200" cap="flat" cmpd="sng" algn="ctr">
            <a:solidFill>
              <a:srgbClr val="9BBB59"/>
            </a:solidFill>
            <a:prstDash val="solid"/>
            <a:tailEnd type="triangle"/>
          </a:ln>
          <a:effectLst/>
        </p:spPr>
      </p:cxnSp>
      <p:grpSp>
        <p:nvGrpSpPr>
          <p:cNvPr id="111" name="Group 110">
            <a:extLst>
              <a:ext uri="{FF2B5EF4-FFF2-40B4-BE49-F238E27FC236}">
                <a16:creationId xmlns:a16="http://schemas.microsoft.com/office/drawing/2014/main" id="{231F32E2-976E-D239-7D9B-01F10E0156E5}"/>
              </a:ext>
            </a:extLst>
          </p:cNvPr>
          <p:cNvGrpSpPr/>
          <p:nvPr/>
        </p:nvGrpSpPr>
        <p:grpSpPr>
          <a:xfrm>
            <a:off x="6962985" y="964605"/>
            <a:ext cx="4359530" cy="2051413"/>
            <a:chOff x="6962985" y="964605"/>
            <a:chExt cx="4359530" cy="2051413"/>
          </a:xfrm>
        </p:grpSpPr>
        <p:sp>
          <p:nvSpPr>
            <p:cNvPr id="112" name="Regular Pentagon 111">
              <a:extLst>
                <a:ext uri="{FF2B5EF4-FFF2-40B4-BE49-F238E27FC236}">
                  <a16:creationId xmlns:a16="http://schemas.microsoft.com/office/drawing/2014/main" id="{AF02F1D2-6DA1-E327-8732-5099CF0A64DA}"/>
                </a:ext>
              </a:extLst>
            </p:cNvPr>
            <p:cNvSpPr/>
            <p:nvPr/>
          </p:nvSpPr>
          <p:spPr>
            <a:xfrm>
              <a:off x="7945772" y="964605"/>
              <a:ext cx="2003785" cy="1256968"/>
            </a:xfrm>
            <a:prstGeom prst="pentagon">
              <a:avLst/>
            </a:prstGeom>
            <a:solidFill>
              <a:srgbClr val="4F81BD"/>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 name="TextBox 112">
              <a:extLst>
                <a:ext uri="{FF2B5EF4-FFF2-40B4-BE49-F238E27FC236}">
                  <a16:creationId xmlns:a16="http://schemas.microsoft.com/office/drawing/2014/main" id="{97876685-8180-0F15-B914-55EAD7585847}"/>
                </a:ext>
              </a:extLst>
            </p:cNvPr>
            <p:cNvSpPr txBox="1"/>
            <p:nvPr/>
          </p:nvSpPr>
          <p:spPr>
            <a:xfrm>
              <a:off x="8290690" y="1167120"/>
              <a:ext cx="131318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FFFFFF"/>
                  </a:solidFill>
                  <a:effectLst/>
                  <a:uLnTx/>
                  <a:uFillTx/>
                  <a:latin typeface="Arial"/>
                  <a:sym typeface="Arial"/>
                </a:rPr>
                <a:t>Remote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FFFFFF"/>
                  </a:solidFill>
                  <a:effectLst/>
                  <a:uLnTx/>
                  <a:uFillTx/>
                  <a:latin typeface="Arial"/>
                  <a:sym typeface="Arial"/>
                </a:rPr>
                <a:t>Access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FFFFFF"/>
                  </a:solidFill>
                  <a:effectLst/>
                  <a:uLnTx/>
                  <a:uFillTx/>
                  <a:latin typeface="Arial"/>
                  <a:sym typeface="Arial"/>
                </a:rPr>
                <a:t>(e.g. VISA)</a:t>
              </a:r>
            </a:p>
          </p:txBody>
        </p:sp>
        <p:cxnSp>
          <p:nvCxnSpPr>
            <p:cNvPr id="114" name="Straight Arrow Connector 113">
              <a:extLst>
                <a:ext uri="{FF2B5EF4-FFF2-40B4-BE49-F238E27FC236}">
                  <a16:creationId xmlns:a16="http://schemas.microsoft.com/office/drawing/2014/main" id="{AB8C7450-6946-7522-D0D8-A643C2BDD109}"/>
                </a:ext>
              </a:extLst>
            </p:cNvPr>
            <p:cNvCxnSpPr>
              <a:cxnSpLocks/>
            </p:cNvCxnSpPr>
            <p:nvPr/>
          </p:nvCxnSpPr>
          <p:spPr>
            <a:xfrm flipV="1">
              <a:off x="8955661" y="2072649"/>
              <a:ext cx="0" cy="520843"/>
            </a:xfrm>
            <a:prstGeom prst="straightConnector1">
              <a:avLst/>
            </a:prstGeom>
            <a:noFill/>
            <a:ln w="76200" cap="flat" cmpd="sng" algn="ctr">
              <a:solidFill>
                <a:srgbClr val="C0504D"/>
              </a:solidFill>
              <a:prstDash val="solid"/>
              <a:tailEnd type="triangle"/>
            </a:ln>
            <a:effectLst/>
          </p:spPr>
        </p:cxnSp>
        <p:cxnSp>
          <p:nvCxnSpPr>
            <p:cNvPr id="115" name="Straight Arrow Connector 114">
              <a:extLst>
                <a:ext uri="{FF2B5EF4-FFF2-40B4-BE49-F238E27FC236}">
                  <a16:creationId xmlns:a16="http://schemas.microsoft.com/office/drawing/2014/main" id="{FACF659B-D189-63F0-5A83-8317808BE04D}"/>
                </a:ext>
              </a:extLst>
            </p:cNvPr>
            <p:cNvCxnSpPr>
              <a:cxnSpLocks/>
            </p:cNvCxnSpPr>
            <p:nvPr/>
          </p:nvCxnSpPr>
          <p:spPr>
            <a:xfrm flipV="1">
              <a:off x="6962985" y="1916713"/>
              <a:ext cx="1128555" cy="1029047"/>
            </a:xfrm>
            <a:prstGeom prst="straightConnector1">
              <a:avLst/>
            </a:prstGeom>
            <a:noFill/>
            <a:ln w="76200" cap="flat" cmpd="sng" algn="ctr">
              <a:solidFill>
                <a:srgbClr val="C0504D"/>
              </a:solidFill>
              <a:prstDash val="solid"/>
              <a:tailEnd type="triangle"/>
            </a:ln>
            <a:effectLst/>
          </p:spPr>
        </p:cxnSp>
        <p:sp>
          <p:nvSpPr>
            <p:cNvPr id="116" name="Right Brace 115">
              <a:extLst>
                <a:ext uri="{FF2B5EF4-FFF2-40B4-BE49-F238E27FC236}">
                  <a16:creationId xmlns:a16="http://schemas.microsoft.com/office/drawing/2014/main" id="{71045C65-CED0-1CB3-E3FE-704B9FB55DD7}"/>
                </a:ext>
              </a:extLst>
            </p:cNvPr>
            <p:cNvSpPr/>
            <p:nvPr/>
          </p:nvSpPr>
          <p:spPr>
            <a:xfrm rot="16200000">
              <a:off x="9145414" y="838918"/>
              <a:ext cx="620393" cy="3733808"/>
            </a:xfrm>
            <a:prstGeom prst="rightBrace">
              <a:avLst>
                <a:gd name="adj1" fmla="val 8333"/>
                <a:gd name="adj2" fmla="val 36533"/>
              </a:avLst>
            </a:prstGeom>
            <a:noFill/>
            <a:ln w="2540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Tree>
    <p:extLst>
      <p:ext uri="{BB962C8B-B14F-4D97-AF65-F5344CB8AC3E}">
        <p14:creationId xmlns:p14="http://schemas.microsoft.com/office/powerpoint/2010/main" val="18354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47B8-04B3-3320-03A8-60BB81F0F6F9}"/>
              </a:ext>
            </a:extLst>
          </p:cNvPr>
          <p:cNvSpPr>
            <a:spLocks noGrp="1"/>
          </p:cNvSpPr>
          <p:nvPr>
            <p:ph type="title"/>
          </p:nvPr>
        </p:nvSpPr>
        <p:spPr>
          <a:xfrm>
            <a:off x="3053159" y="136525"/>
            <a:ext cx="4987057" cy="1084331"/>
          </a:xfrm>
        </p:spPr>
        <p:txBody>
          <a:bodyPr/>
          <a:lstStyle/>
          <a:p>
            <a:r>
              <a:rPr lang="en-DE" dirty="0"/>
              <a:t>Plan for today</a:t>
            </a:r>
          </a:p>
        </p:txBody>
      </p:sp>
      <p:sp>
        <p:nvSpPr>
          <p:cNvPr id="3" name="Content Placeholder 2">
            <a:extLst>
              <a:ext uri="{FF2B5EF4-FFF2-40B4-BE49-F238E27FC236}">
                <a16:creationId xmlns:a16="http://schemas.microsoft.com/office/drawing/2014/main" id="{F5A7708C-0001-CCD6-8D41-E628744FC120}"/>
              </a:ext>
            </a:extLst>
          </p:cNvPr>
          <p:cNvSpPr>
            <a:spLocks noGrp="1"/>
          </p:cNvSpPr>
          <p:nvPr>
            <p:ph idx="1"/>
          </p:nvPr>
        </p:nvSpPr>
        <p:spPr/>
        <p:txBody>
          <a:bodyPr/>
          <a:lstStyle/>
          <a:p>
            <a:r>
              <a:rPr lang="en-DE" dirty="0"/>
              <a:t>Science Clusters in Europe</a:t>
            </a:r>
          </a:p>
          <a:p>
            <a:r>
              <a:rPr lang="en-DE" dirty="0"/>
              <a:t>Science clusters and the EOSC</a:t>
            </a:r>
          </a:p>
          <a:p>
            <a:r>
              <a:rPr lang="en-DE" dirty="0"/>
              <a:t>The Photon and Neutron Community</a:t>
            </a:r>
          </a:p>
          <a:p>
            <a:pPr lvl="1"/>
            <a:r>
              <a:rPr lang="en-DE" dirty="0"/>
              <a:t>EOSC Future</a:t>
            </a:r>
          </a:p>
          <a:p>
            <a:pPr lvl="1"/>
            <a:r>
              <a:rPr lang="en-DE" dirty="0"/>
              <a:t>PaNOSC/ExPaNDS</a:t>
            </a:r>
          </a:p>
          <a:p>
            <a:r>
              <a:rPr lang="en-DE" dirty="0"/>
              <a:t>Photon Science science projects</a:t>
            </a:r>
          </a:p>
          <a:p>
            <a:pPr lvl="1"/>
            <a:r>
              <a:rPr lang="en-DE" dirty="0"/>
              <a:t>VISA</a:t>
            </a:r>
          </a:p>
          <a:p>
            <a:pPr lvl="1"/>
            <a:r>
              <a:rPr lang="en-DE" dirty="0"/>
              <a:t>Science pipeline (data and analysis)</a:t>
            </a:r>
          </a:p>
          <a:p>
            <a:r>
              <a:rPr lang="en-DE" dirty="0"/>
              <a:t>DEMO</a:t>
            </a:r>
          </a:p>
        </p:txBody>
      </p:sp>
      <p:sp>
        <p:nvSpPr>
          <p:cNvPr id="4" name="Date Placeholder 3">
            <a:extLst>
              <a:ext uri="{FF2B5EF4-FFF2-40B4-BE49-F238E27FC236}">
                <a16:creationId xmlns:a16="http://schemas.microsoft.com/office/drawing/2014/main" id="{B3A9EFDE-B0CC-1266-8859-8C3BCB7ED5B6}"/>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D08BEA7A-C5C1-5539-B0DC-F8564944B2E1}"/>
              </a:ext>
            </a:extLst>
          </p:cNvPr>
          <p:cNvSpPr>
            <a:spLocks noGrp="1"/>
          </p:cNvSpPr>
          <p:nvPr>
            <p:ph type="sldNum" sz="quarter" idx="12"/>
          </p:nvPr>
        </p:nvSpPr>
        <p:spPr/>
        <p:txBody>
          <a:bodyPr/>
          <a:lstStyle/>
          <a:p>
            <a:pPr>
              <a:defRPr/>
            </a:pPr>
            <a:fld id="{20C41AFF-2840-3B42-8A8C-4483F13236C2}" type="slidenum">
              <a:rPr lang="en-DE" smtClean="0"/>
              <a:t>2</a:t>
            </a:fld>
            <a:endParaRPr lang="en-DE"/>
          </a:p>
        </p:txBody>
      </p:sp>
      <p:sp>
        <p:nvSpPr>
          <p:cNvPr id="6" name="Footer Placeholder 5">
            <a:extLst>
              <a:ext uri="{FF2B5EF4-FFF2-40B4-BE49-F238E27FC236}">
                <a16:creationId xmlns:a16="http://schemas.microsoft.com/office/drawing/2014/main" id="{FB8B3FAB-F1D9-0473-2946-DFC86F398F5F}"/>
              </a:ext>
            </a:extLst>
          </p:cNvPr>
          <p:cNvSpPr>
            <a:spLocks noGrp="1"/>
          </p:cNvSpPr>
          <p:nvPr>
            <p:ph type="ftr" sz="quarter" idx="13"/>
          </p:nvPr>
        </p:nvSpPr>
        <p:spPr/>
        <p:txBody>
          <a:bodyPr/>
          <a:lstStyle/>
          <a:p>
            <a:r>
              <a:rPr lang="en-GB"/>
              <a:t>EOSC Future @ ISGC , Patrick Fuhrmann et al.</a:t>
            </a:r>
            <a:endParaRPr lang="en-DE" dirty="0"/>
          </a:p>
        </p:txBody>
      </p:sp>
      <p:pic>
        <p:nvPicPr>
          <p:cNvPr id="7" name="Picture 2" descr="The career and power of imagination Ann Patchett drew from Peanuts comic  strip star Snoopy">
            <a:extLst>
              <a:ext uri="{FF2B5EF4-FFF2-40B4-BE49-F238E27FC236}">
                <a16:creationId xmlns:a16="http://schemas.microsoft.com/office/drawing/2014/main" id="{7B0548F2-9E66-B7BA-59E4-D8B71B06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51384" y="64256"/>
            <a:ext cx="2160240" cy="1086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85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2BFE-8286-0D24-D6C7-94C54EAF807A}"/>
              </a:ext>
            </a:extLst>
          </p:cNvPr>
          <p:cNvSpPr>
            <a:spLocks noGrp="1"/>
          </p:cNvSpPr>
          <p:nvPr>
            <p:ph type="title"/>
          </p:nvPr>
        </p:nvSpPr>
        <p:spPr>
          <a:xfrm>
            <a:off x="838200" y="-27384"/>
            <a:ext cx="11191240" cy="1084331"/>
          </a:xfrm>
        </p:spPr>
        <p:txBody>
          <a:bodyPr/>
          <a:lstStyle/>
          <a:p>
            <a:r>
              <a:rPr lang="en-DE" dirty="0">
                <a:solidFill>
                  <a:schemeClr val="accent3"/>
                </a:solidFill>
              </a:rPr>
              <a:t>Architecture of the EOSC Future Data Transfer Service</a:t>
            </a:r>
          </a:p>
        </p:txBody>
      </p:sp>
      <p:sp>
        <p:nvSpPr>
          <p:cNvPr id="4" name="Date Placeholder 3">
            <a:extLst>
              <a:ext uri="{FF2B5EF4-FFF2-40B4-BE49-F238E27FC236}">
                <a16:creationId xmlns:a16="http://schemas.microsoft.com/office/drawing/2014/main" id="{6B64EA4D-A0C0-0F5B-3283-862163218832}"/>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F60882BD-231E-4A34-777E-8BBAF7886B72}"/>
              </a:ext>
            </a:extLst>
          </p:cNvPr>
          <p:cNvSpPr>
            <a:spLocks noGrp="1"/>
          </p:cNvSpPr>
          <p:nvPr>
            <p:ph type="sldNum" sz="quarter" idx="12"/>
          </p:nvPr>
        </p:nvSpPr>
        <p:spPr/>
        <p:txBody>
          <a:bodyPr/>
          <a:lstStyle/>
          <a:p>
            <a:pPr>
              <a:defRPr/>
            </a:pPr>
            <a:fld id="{20C41AFF-2840-3B42-8A8C-4483F13236C2}" type="slidenum">
              <a:rPr lang="en-DE" smtClean="0"/>
              <a:t>20</a:t>
            </a:fld>
            <a:endParaRPr lang="en-DE"/>
          </a:p>
        </p:txBody>
      </p:sp>
      <p:sp>
        <p:nvSpPr>
          <p:cNvPr id="6" name="Footer Placeholder 5">
            <a:extLst>
              <a:ext uri="{FF2B5EF4-FFF2-40B4-BE49-F238E27FC236}">
                <a16:creationId xmlns:a16="http://schemas.microsoft.com/office/drawing/2014/main" id="{8C50BA55-FC95-66F3-DDF2-1A88CEA98DB9}"/>
              </a:ext>
            </a:extLst>
          </p:cNvPr>
          <p:cNvSpPr>
            <a:spLocks noGrp="1"/>
          </p:cNvSpPr>
          <p:nvPr>
            <p:ph type="ftr" sz="quarter" idx="13"/>
          </p:nvPr>
        </p:nvSpPr>
        <p:spPr/>
        <p:txBody>
          <a:bodyPr/>
          <a:lstStyle/>
          <a:p>
            <a:r>
              <a:rPr lang="en-GB"/>
              <a:t>EOSC Future @ ISGC , Patrick Fuhrmann et al.</a:t>
            </a:r>
            <a:endParaRPr lang="en-DE" dirty="0"/>
          </a:p>
        </p:txBody>
      </p:sp>
      <p:pic>
        <p:nvPicPr>
          <p:cNvPr id="9" name="Picture 8">
            <a:extLst>
              <a:ext uri="{FF2B5EF4-FFF2-40B4-BE49-F238E27FC236}">
                <a16:creationId xmlns:a16="http://schemas.microsoft.com/office/drawing/2014/main" id="{44F05502-0A0D-293B-667C-33EADC9986C6}"/>
              </a:ext>
            </a:extLst>
          </p:cNvPr>
          <p:cNvPicPr>
            <a:picLocks noChangeAspect="1"/>
          </p:cNvPicPr>
          <p:nvPr/>
        </p:nvPicPr>
        <p:blipFill>
          <a:blip r:embed="rId2"/>
          <a:stretch>
            <a:fillRect/>
          </a:stretch>
        </p:blipFill>
        <p:spPr>
          <a:xfrm>
            <a:off x="402196" y="980728"/>
            <a:ext cx="9433048" cy="5067653"/>
          </a:xfrm>
          <a:prstGeom prst="rect">
            <a:avLst/>
          </a:prstGeom>
          <a:ln>
            <a:solidFill>
              <a:schemeClr val="accent1">
                <a:shade val="50000"/>
              </a:schemeClr>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C4118AF-4DA9-E83D-D447-B82FE7F0CEC9}"/>
              </a:ext>
            </a:extLst>
          </p:cNvPr>
          <p:cNvSpPr txBox="1"/>
          <p:nvPr/>
        </p:nvSpPr>
        <p:spPr>
          <a:xfrm>
            <a:off x="402196" y="6084004"/>
            <a:ext cx="6606296" cy="369332"/>
          </a:xfrm>
          <a:prstGeom prst="rect">
            <a:avLst/>
          </a:prstGeom>
          <a:noFill/>
        </p:spPr>
        <p:txBody>
          <a:bodyPr wrap="none" rtlCol="0">
            <a:spAutoFit/>
          </a:bodyPr>
          <a:lstStyle/>
          <a:p>
            <a:r>
              <a:rPr lang="en-DE" dirty="0"/>
              <a:t>Courtesy: EOSC Future WP3: The EOSC Interoperability Framework</a:t>
            </a:r>
          </a:p>
        </p:txBody>
      </p:sp>
      <p:pic>
        <p:nvPicPr>
          <p:cNvPr id="1026" name="Picture 2" descr="Oh My God! I Stepped Into Woodstock! by BradSnoopy97 on DeviantArt">
            <a:extLst>
              <a:ext uri="{FF2B5EF4-FFF2-40B4-BE49-F238E27FC236}">
                <a16:creationId xmlns:a16="http://schemas.microsoft.com/office/drawing/2014/main" id="{F8D81E1E-1E4A-0831-2BB5-35CFFFF83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993" y="2240868"/>
            <a:ext cx="1872958"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072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a:extLst>
              <a:ext uri="{FF2B5EF4-FFF2-40B4-BE49-F238E27FC236}">
                <a16:creationId xmlns:a16="http://schemas.microsoft.com/office/drawing/2014/main" id="{81701B5A-3371-B7BD-6ED6-728A49FD4B77}"/>
              </a:ext>
            </a:extLst>
          </p:cNvPr>
          <p:cNvSpPr/>
          <p:nvPr/>
        </p:nvSpPr>
        <p:spPr>
          <a:xfrm>
            <a:off x="7896200" y="1323473"/>
            <a:ext cx="1877374" cy="201770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1" name="Rounded Rectangle 30">
            <a:extLst>
              <a:ext uri="{FF2B5EF4-FFF2-40B4-BE49-F238E27FC236}">
                <a16:creationId xmlns:a16="http://schemas.microsoft.com/office/drawing/2014/main" id="{19CB697C-3ABF-1E2F-212D-C1E4DA1D0DA9}"/>
              </a:ext>
            </a:extLst>
          </p:cNvPr>
          <p:cNvSpPr/>
          <p:nvPr/>
        </p:nvSpPr>
        <p:spPr>
          <a:xfrm>
            <a:off x="5298746" y="1325827"/>
            <a:ext cx="1877374" cy="204965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0" name="Rounded Rectangle 29">
            <a:extLst>
              <a:ext uri="{FF2B5EF4-FFF2-40B4-BE49-F238E27FC236}">
                <a16:creationId xmlns:a16="http://schemas.microsoft.com/office/drawing/2014/main" id="{E5A67AFF-0A57-23A1-BE51-7893FF1950BC}"/>
              </a:ext>
            </a:extLst>
          </p:cNvPr>
          <p:cNvSpPr/>
          <p:nvPr/>
        </p:nvSpPr>
        <p:spPr>
          <a:xfrm>
            <a:off x="2634450" y="1339286"/>
            <a:ext cx="1877374" cy="201770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2" name="Rounded Rectangle 11">
            <a:extLst>
              <a:ext uri="{FF2B5EF4-FFF2-40B4-BE49-F238E27FC236}">
                <a16:creationId xmlns:a16="http://schemas.microsoft.com/office/drawing/2014/main" id="{07F9597A-9DE9-0C4A-E716-5F5CB84E1BDF}"/>
              </a:ext>
            </a:extLst>
          </p:cNvPr>
          <p:cNvSpPr/>
          <p:nvPr/>
        </p:nvSpPr>
        <p:spPr>
          <a:xfrm>
            <a:off x="191344" y="1268760"/>
            <a:ext cx="11377264" cy="2143529"/>
          </a:xfrm>
          <a:prstGeom prst="roundRect">
            <a:avLst/>
          </a:prstGeom>
          <a:noFill/>
          <a:ln w="50800">
            <a:solidFill>
              <a:srgbClr val="0366B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B495DDF5-F6E0-96A5-A1C9-C6FE3C0E14F4}"/>
              </a:ext>
            </a:extLst>
          </p:cNvPr>
          <p:cNvSpPr>
            <a:spLocks noGrp="1"/>
          </p:cNvSpPr>
          <p:nvPr>
            <p:ph type="title"/>
          </p:nvPr>
        </p:nvSpPr>
        <p:spPr/>
        <p:txBody>
          <a:bodyPr/>
          <a:lstStyle/>
          <a:p>
            <a:r>
              <a:rPr lang="en-DE" dirty="0"/>
              <a:t>PaN analysis and the EOSC</a:t>
            </a:r>
          </a:p>
        </p:txBody>
      </p:sp>
      <p:sp>
        <p:nvSpPr>
          <p:cNvPr id="4" name="Date Placeholder 3">
            <a:extLst>
              <a:ext uri="{FF2B5EF4-FFF2-40B4-BE49-F238E27FC236}">
                <a16:creationId xmlns:a16="http://schemas.microsoft.com/office/drawing/2014/main" id="{E99575DF-8993-70EA-25C6-ADB368ACC86C}"/>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74698F33-377C-5422-DACE-87D6A08116E5}"/>
              </a:ext>
            </a:extLst>
          </p:cNvPr>
          <p:cNvSpPr>
            <a:spLocks noGrp="1"/>
          </p:cNvSpPr>
          <p:nvPr>
            <p:ph type="sldNum" sz="quarter" idx="12"/>
          </p:nvPr>
        </p:nvSpPr>
        <p:spPr/>
        <p:txBody>
          <a:bodyPr/>
          <a:lstStyle/>
          <a:p>
            <a:pPr>
              <a:defRPr/>
            </a:pPr>
            <a:fld id="{20C41AFF-2840-3B42-8A8C-4483F13236C2}" type="slidenum">
              <a:rPr lang="en-DE" smtClean="0"/>
              <a:t>21</a:t>
            </a:fld>
            <a:endParaRPr lang="en-DE"/>
          </a:p>
        </p:txBody>
      </p:sp>
      <p:sp>
        <p:nvSpPr>
          <p:cNvPr id="6" name="Footer Placeholder 5">
            <a:extLst>
              <a:ext uri="{FF2B5EF4-FFF2-40B4-BE49-F238E27FC236}">
                <a16:creationId xmlns:a16="http://schemas.microsoft.com/office/drawing/2014/main" id="{4D9BC83A-DCC1-24A2-FDA5-1095F6D2BECF}"/>
              </a:ext>
            </a:extLst>
          </p:cNvPr>
          <p:cNvSpPr>
            <a:spLocks noGrp="1"/>
          </p:cNvSpPr>
          <p:nvPr>
            <p:ph type="ftr" sz="quarter" idx="13"/>
          </p:nvPr>
        </p:nvSpPr>
        <p:spPr/>
        <p:txBody>
          <a:bodyPr/>
          <a:lstStyle/>
          <a:p>
            <a:r>
              <a:rPr lang="en-GB"/>
              <a:t>EOSC Future @ ISGC , Patrick Fuhrmann et al.</a:t>
            </a:r>
            <a:endParaRPr lang="en-DE" dirty="0"/>
          </a:p>
        </p:txBody>
      </p:sp>
      <p:pic>
        <p:nvPicPr>
          <p:cNvPr id="2054" name="Picture 6" descr="EOSC Portal |">
            <a:extLst>
              <a:ext uri="{FF2B5EF4-FFF2-40B4-BE49-F238E27FC236}">
                <a16:creationId xmlns:a16="http://schemas.microsoft.com/office/drawing/2014/main" id="{DDA1C97F-2B69-CFE0-B6C5-70EED17D8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22" y="1877000"/>
            <a:ext cx="2148067" cy="8101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B76834-CFC1-5283-9B0D-EF514732C3A9}"/>
              </a:ext>
            </a:extLst>
          </p:cNvPr>
          <p:cNvSpPr txBox="1"/>
          <p:nvPr/>
        </p:nvSpPr>
        <p:spPr>
          <a:xfrm>
            <a:off x="2759410" y="1268760"/>
            <a:ext cx="1694109" cy="954107"/>
          </a:xfrm>
          <a:prstGeom prst="rect">
            <a:avLst/>
          </a:prstGeom>
          <a:noFill/>
        </p:spPr>
        <p:txBody>
          <a:bodyPr wrap="square" rtlCol="0">
            <a:spAutoFit/>
          </a:bodyPr>
          <a:lstStyle/>
          <a:p>
            <a:pPr algn="ctr"/>
            <a:r>
              <a:rPr lang="en-DE" sz="2800" b="1" dirty="0">
                <a:solidFill>
                  <a:schemeClr val="accent5"/>
                </a:solidFill>
              </a:rPr>
              <a:t>Domain</a:t>
            </a:r>
          </a:p>
          <a:p>
            <a:pPr algn="ctr"/>
            <a:r>
              <a:rPr lang="en-DE" sz="2800" b="1" dirty="0">
                <a:solidFill>
                  <a:schemeClr val="accent5"/>
                </a:solidFill>
              </a:rPr>
              <a:t>Services</a:t>
            </a:r>
          </a:p>
        </p:txBody>
      </p:sp>
      <p:sp>
        <p:nvSpPr>
          <p:cNvPr id="9" name="TextBox 8">
            <a:extLst>
              <a:ext uri="{FF2B5EF4-FFF2-40B4-BE49-F238E27FC236}">
                <a16:creationId xmlns:a16="http://schemas.microsoft.com/office/drawing/2014/main" id="{77160493-611D-DE0C-0043-0B508C6EF7D4}"/>
              </a:ext>
            </a:extLst>
          </p:cNvPr>
          <p:cNvSpPr txBox="1"/>
          <p:nvPr/>
        </p:nvSpPr>
        <p:spPr>
          <a:xfrm>
            <a:off x="8129506" y="1278169"/>
            <a:ext cx="1409360" cy="954107"/>
          </a:xfrm>
          <a:prstGeom prst="rect">
            <a:avLst/>
          </a:prstGeom>
          <a:noFill/>
        </p:spPr>
        <p:txBody>
          <a:bodyPr wrap="none" rtlCol="0">
            <a:spAutoFit/>
          </a:bodyPr>
          <a:lstStyle/>
          <a:p>
            <a:pPr algn="ctr"/>
            <a:r>
              <a:rPr lang="en-DE" sz="2800" b="1" dirty="0">
                <a:solidFill>
                  <a:schemeClr val="accent1"/>
                </a:solidFill>
              </a:rPr>
              <a:t>Domain</a:t>
            </a:r>
          </a:p>
          <a:p>
            <a:pPr algn="ctr"/>
            <a:r>
              <a:rPr lang="en-DE" sz="2800" b="1" dirty="0">
                <a:solidFill>
                  <a:schemeClr val="accent1"/>
                </a:solidFill>
              </a:rPr>
              <a:t>Data</a:t>
            </a:r>
          </a:p>
        </p:txBody>
      </p:sp>
      <p:grpSp>
        <p:nvGrpSpPr>
          <p:cNvPr id="23" name="Group 22">
            <a:extLst>
              <a:ext uri="{FF2B5EF4-FFF2-40B4-BE49-F238E27FC236}">
                <a16:creationId xmlns:a16="http://schemas.microsoft.com/office/drawing/2014/main" id="{B77869DA-151C-E9DC-5AFC-06FF1F60BE4A}"/>
              </a:ext>
            </a:extLst>
          </p:cNvPr>
          <p:cNvGrpSpPr/>
          <p:nvPr/>
        </p:nvGrpSpPr>
        <p:grpSpPr>
          <a:xfrm>
            <a:off x="5514770" y="1252924"/>
            <a:ext cx="1555234" cy="2083574"/>
            <a:chOff x="6166233" y="1252924"/>
            <a:chExt cx="1555234" cy="2083574"/>
          </a:xfrm>
        </p:grpSpPr>
        <p:sp>
          <p:nvSpPr>
            <p:cNvPr id="8" name="TextBox 7">
              <a:extLst>
                <a:ext uri="{FF2B5EF4-FFF2-40B4-BE49-F238E27FC236}">
                  <a16:creationId xmlns:a16="http://schemas.microsoft.com/office/drawing/2014/main" id="{11EBBD6E-AED1-6A6D-A7CA-21F97C5B441D}"/>
                </a:ext>
              </a:extLst>
            </p:cNvPr>
            <p:cNvSpPr txBox="1"/>
            <p:nvPr/>
          </p:nvSpPr>
          <p:spPr>
            <a:xfrm>
              <a:off x="6212720" y="1252924"/>
              <a:ext cx="1462260" cy="954107"/>
            </a:xfrm>
            <a:prstGeom prst="rect">
              <a:avLst/>
            </a:prstGeom>
            <a:noFill/>
          </p:spPr>
          <p:txBody>
            <a:bodyPr wrap="none" rtlCol="0">
              <a:spAutoFit/>
            </a:bodyPr>
            <a:lstStyle/>
            <a:p>
              <a:pPr algn="ctr"/>
              <a:r>
                <a:rPr lang="en-DE" sz="2800" b="1" dirty="0">
                  <a:solidFill>
                    <a:schemeClr val="accent3"/>
                  </a:solidFill>
                </a:rPr>
                <a:t>Core</a:t>
              </a:r>
            </a:p>
            <a:p>
              <a:pPr algn="ctr"/>
              <a:r>
                <a:rPr lang="en-DE" sz="2800" b="1" dirty="0">
                  <a:solidFill>
                    <a:schemeClr val="accent3"/>
                  </a:solidFill>
                </a:rPr>
                <a:t>Services</a:t>
              </a:r>
            </a:p>
          </p:txBody>
        </p:sp>
        <p:sp>
          <p:nvSpPr>
            <p:cNvPr id="10" name="TextBox 9">
              <a:extLst>
                <a:ext uri="{FF2B5EF4-FFF2-40B4-BE49-F238E27FC236}">
                  <a16:creationId xmlns:a16="http://schemas.microsoft.com/office/drawing/2014/main" id="{467E9978-7181-259A-198C-9277EE894E5E}"/>
                </a:ext>
              </a:extLst>
            </p:cNvPr>
            <p:cNvSpPr txBox="1"/>
            <p:nvPr/>
          </p:nvSpPr>
          <p:spPr>
            <a:xfrm>
              <a:off x="6166233" y="2936388"/>
              <a:ext cx="1555234" cy="400110"/>
            </a:xfrm>
            <a:prstGeom prst="rect">
              <a:avLst/>
            </a:prstGeom>
            <a:noFill/>
          </p:spPr>
          <p:txBody>
            <a:bodyPr wrap="none" rtlCol="0">
              <a:spAutoFit/>
            </a:bodyPr>
            <a:lstStyle/>
            <a:p>
              <a:pPr algn="ctr"/>
              <a:r>
                <a:rPr lang="en-DE" sz="2000" b="1" dirty="0">
                  <a:solidFill>
                    <a:schemeClr val="accent3"/>
                  </a:solidFill>
                </a:rPr>
                <a:t>File Transfer</a:t>
              </a:r>
            </a:p>
          </p:txBody>
        </p:sp>
      </p:grpSp>
      <p:pic>
        <p:nvPicPr>
          <p:cNvPr id="2062" name="Picture 14" descr="External link symbol - Free interface icons">
            <a:extLst>
              <a:ext uri="{FF2B5EF4-FFF2-40B4-BE49-F238E27FC236}">
                <a16:creationId xmlns:a16="http://schemas.microsoft.com/office/drawing/2014/main" id="{187586BB-9017-D826-8451-51DF711E74EA}"/>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7728" y="2833959"/>
            <a:ext cx="541522" cy="5415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External link symbol - Free interface icons">
            <a:extLst>
              <a:ext uri="{FF2B5EF4-FFF2-40B4-BE49-F238E27FC236}">
                <a16:creationId xmlns:a16="http://schemas.microsoft.com/office/drawing/2014/main" id="{BDB62CFE-FE34-4B6D-37AD-8901214369D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80527" y="2841119"/>
            <a:ext cx="515873" cy="51587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earch interface symbol - Free interface icons">
            <a:extLst>
              <a:ext uri="{FF2B5EF4-FFF2-40B4-BE49-F238E27FC236}">
                <a16:creationId xmlns:a16="http://schemas.microsoft.com/office/drawing/2014/main" id="{62E4FA1A-BA07-F9A7-2079-3EB642E6D3A7}"/>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921151" y="2293408"/>
            <a:ext cx="801089" cy="7782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Search interface symbol - Free interface icons">
            <a:extLst>
              <a:ext uri="{FF2B5EF4-FFF2-40B4-BE49-F238E27FC236}">
                <a16:creationId xmlns:a16="http://schemas.microsoft.com/office/drawing/2014/main" id="{0CBCA63C-1185-976A-E0C4-788B12E7C40C}"/>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288164" y="2148440"/>
            <a:ext cx="801089" cy="778272"/>
          </a:xfrm>
          <a:prstGeom prst="rect">
            <a:avLst/>
          </a:prstGeom>
          <a:noFill/>
          <a:extLst>
            <a:ext uri="{909E8E84-426E-40DD-AFC4-6F175D3DCCD1}">
              <a14:hiddenFill xmlns:a14="http://schemas.microsoft.com/office/drawing/2010/main">
                <a:solidFill>
                  <a:srgbClr val="FFFFFF"/>
                </a:solidFill>
              </a14:hiddenFill>
            </a:ext>
          </a:extLst>
        </p:spPr>
      </p:pic>
      <p:sp>
        <p:nvSpPr>
          <p:cNvPr id="19" name="Left Arrow 18">
            <a:extLst>
              <a:ext uri="{FF2B5EF4-FFF2-40B4-BE49-F238E27FC236}">
                <a16:creationId xmlns:a16="http://schemas.microsoft.com/office/drawing/2014/main" id="{3C7886B2-AE67-A41D-5FDB-A3EA8A368060}"/>
              </a:ext>
            </a:extLst>
          </p:cNvPr>
          <p:cNvSpPr/>
          <p:nvPr/>
        </p:nvSpPr>
        <p:spPr>
          <a:xfrm rot="16200000">
            <a:off x="3029186" y="3298899"/>
            <a:ext cx="642222" cy="541522"/>
          </a:xfrm>
          <a:prstGeom prst="lef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Left Arrow 19">
            <a:extLst>
              <a:ext uri="{FF2B5EF4-FFF2-40B4-BE49-F238E27FC236}">
                <a16:creationId xmlns:a16="http://schemas.microsoft.com/office/drawing/2014/main" id="{5107B698-EB86-F8F7-D975-FACB549292FA}"/>
              </a:ext>
            </a:extLst>
          </p:cNvPr>
          <p:cNvSpPr/>
          <p:nvPr/>
        </p:nvSpPr>
        <p:spPr>
          <a:xfrm rot="16200000">
            <a:off x="8565930" y="3341184"/>
            <a:ext cx="642222" cy="54152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nvGrpSpPr>
          <p:cNvPr id="26" name="Group 25">
            <a:extLst>
              <a:ext uri="{FF2B5EF4-FFF2-40B4-BE49-F238E27FC236}">
                <a16:creationId xmlns:a16="http://schemas.microsoft.com/office/drawing/2014/main" id="{BEDD4F1B-0DD0-40DE-708B-2AE2610AE1B2}"/>
              </a:ext>
            </a:extLst>
          </p:cNvPr>
          <p:cNvGrpSpPr/>
          <p:nvPr/>
        </p:nvGrpSpPr>
        <p:grpSpPr>
          <a:xfrm>
            <a:off x="983431" y="4057770"/>
            <a:ext cx="4320480" cy="2135262"/>
            <a:chOff x="983431" y="4057770"/>
            <a:chExt cx="4320480" cy="2135262"/>
          </a:xfrm>
        </p:grpSpPr>
        <p:sp>
          <p:nvSpPr>
            <p:cNvPr id="21" name="Rounded Rectangle 20">
              <a:extLst>
                <a:ext uri="{FF2B5EF4-FFF2-40B4-BE49-F238E27FC236}">
                  <a16:creationId xmlns:a16="http://schemas.microsoft.com/office/drawing/2014/main" id="{38B9550A-7605-2AFC-9816-F3C453569801}"/>
                </a:ext>
              </a:extLst>
            </p:cNvPr>
            <p:cNvSpPr/>
            <p:nvPr/>
          </p:nvSpPr>
          <p:spPr>
            <a:xfrm>
              <a:off x="983431" y="4068632"/>
              <a:ext cx="4320480" cy="2124400"/>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056" name="Picture 8" descr="Virtual Infrastructure for Scientific Analysis (VISA) Workshop – expands.eu">
              <a:extLst>
                <a:ext uri="{FF2B5EF4-FFF2-40B4-BE49-F238E27FC236}">
                  <a16:creationId xmlns:a16="http://schemas.microsoft.com/office/drawing/2014/main" id="{6EDBBCDC-505A-2F99-37B3-B09C6A79D4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963" y="4093186"/>
              <a:ext cx="1098378" cy="109837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6DD5EECD-330B-CCA5-400A-83BE272697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901" y="4615014"/>
              <a:ext cx="1218846" cy="1412776"/>
            </a:xfrm>
            <a:prstGeom prst="rect">
              <a:avLst/>
            </a:prstGeom>
            <a:noFill/>
            <a:extLst>
              <a:ext uri="{909E8E84-426E-40DD-AFC4-6F175D3DCCD1}">
                <a14:hiddenFill xmlns:a14="http://schemas.microsoft.com/office/drawing/2010/main">
                  <a:solidFill>
                    <a:srgbClr val="FFFFFF"/>
                  </a:solidFill>
                </a14:hiddenFill>
              </a:ext>
            </a:extLst>
          </p:spPr>
        </p:pic>
        <p:sp>
          <p:nvSpPr>
            <p:cNvPr id="16" name="Can 15">
              <a:extLst>
                <a:ext uri="{FF2B5EF4-FFF2-40B4-BE49-F238E27FC236}">
                  <a16:creationId xmlns:a16="http://schemas.microsoft.com/office/drawing/2014/main" id="{1F24BFC7-5A91-54B6-9CE8-C5CD1EBC158D}"/>
                </a:ext>
              </a:extLst>
            </p:cNvPr>
            <p:cNvSpPr/>
            <p:nvPr/>
          </p:nvSpPr>
          <p:spPr>
            <a:xfrm>
              <a:off x="3982323" y="5254956"/>
              <a:ext cx="792088" cy="812549"/>
            </a:xfrm>
            <a:prstGeom prst="can">
              <a:avLst/>
            </a:prstGeom>
            <a:gradFill>
              <a:gsLst>
                <a:gs pos="0">
                  <a:srgbClr val="007CB1"/>
                </a:gs>
                <a:gs pos="100000">
                  <a:srgbClr val="F492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2" name="TextBox 21">
              <a:extLst>
                <a:ext uri="{FF2B5EF4-FFF2-40B4-BE49-F238E27FC236}">
                  <a16:creationId xmlns:a16="http://schemas.microsoft.com/office/drawing/2014/main" id="{6EE2193B-4CB9-007A-10F7-A6706D7875FE}"/>
                </a:ext>
              </a:extLst>
            </p:cNvPr>
            <p:cNvSpPr txBox="1"/>
            <p:nvPr/>
          </p:nvSpPr>
          <p:spPr>
            <a:xfrm>
              <a:off x="1122423" y="4057770"/>
              <a:ext cx="2669320" cy="523220"/>
            </a:xfrm>
            <a:prstGeom prst="rect">
              <a:avLst/>
            </a:prstGeom>
            <a:noFill/>
          </p:spPr>
          <p:txBody>
            <a:bodyPr wrap="none" rtlCol="0">
              <a:spAutoFit/>
            </a:bodyPr>
            <a:lstStyle/>
            <a:p>
              <a:pPr algn="ctr"/>
              <a:r>
                <a:rPr lang="en-DE" sz="2800" b="1" dirty="0">
                  <a:solidFill>
                    <a:schemeClr val="accent5"/>
                  </a:solidFill>
                </a:rPr>
                <a:t>Analysis Facility</a:t>
              </a:r>
            </a:p>
          </p:txBody>
        </p:sp>
      </p:grpSp>
      <p:grpSp>
        <p:nvGrpSpPr>
          <p:cNvPr id="27" name="Group 26">
            <a:extLst>
              <a:ext uri="{FF2B5EF4-FFF2-40B4-BE49-F238E27FC236}">
                <a16:creationId xmlns:a16="http://schemas.microsoft.com/office/drawing/2014/main" id="{A6A4204E-E9EB-8C8D-CA85-1B420242123A}"/>
              </a:ext>
            </a:extLst>
          </p:cNvPr>
          <p:cNvGrpSpPr/>
          <p:nvPr/>
        </p:nvGrpSpPr>
        <p:grpSpPr>
          <a:xfrm>
            <a:off x="7392144" y="4065855"/>
            <a:ext cx="4320480" cy="2124400"/>
            <a:chOff x="6749097" y="4065855"/>
            <a:chExt cx="4320480" cy="2124400"/>
          </a:xfrm>
        </p:grpSpPr>
        <p:pic>
          <p:nvPicPr>
            <p:cNvPr id="2060" name="Picture 12" descr="Zenodo">
              <a:extLst>
                <a:ext uri="{FF2B5EF4-FFF2-40B4-BE49-F238E27FC236}">
                  <a16:creationId xmlns:a16="http://schemas.microsoft.com/office/drawing/2014/main" id="{A2645876-5222-AADB-5B37-C7759ABB5FDD}"/>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93161" y="4309827"/>
              <a:ext cx="1916430" cy="7665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Can 12">
              <a:extLst>
                <a:ext uri="{FF2B5EF4-FFF2-40B4-BE49-F238E27FC236}">
                  <a16:creationId xmlns:a16="http://schemas.microsoft.com/office/drawing/2014/main" id="{3653A1C6-337B-9905-7D4A-106BE194B1DB}"/>
                </a:ext>
              </a:extLst>
            </p:cNvPr>
            <p:cNvSpPr/>
            <p:nvPr/>
          </p:nvSpPr>
          <p:spPr>
            <a:xfrm>
              <a:off x="7645117" y="5240886"/>
              <a:ext cx="792088" cy="812549"/>
            </a:xfrm>
            <a:prstGeom prst="ca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4" name="Rounded Rectangle 23">
              <a:extLst>
                <a:ext uri="{FF2B5EF4-FFF2-40B4-BE49-F238E27FC236}">
                  <a16:creationId xmlns:a16="http://schemas.microsoft.com/office/drawing/2014/main" id="{299F3532-602E-9321-D0A9-3087E2EC6A78}"/>
                </a:ext>
              </a:extLst>
            </p:cNvPr>
            <p:cNvSpPr/>
            <p:nvPr/>
          </p:nvSpPr>
          <p:spPr>
            <a:xfrm>
              <a:off x="6749097" y="4065855"/>
              <a:ext cx="4320480" cy="2124400"/>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5" name="TextBox 24">
              <a:extLst>
                <a:ext uri="{FF2B5EF4-FFF2-40B4-BE49-F238E27FC236}">
                  <a16:creationId xmlns:a16="http://schemas.microsoft.com/office/drawing/2014/main" id="{BF1510B1-2718-FC19-1F21-0589A7BC58C3}"/>
                </a:ext>
              </a:extLst>
            </p:cNvPr>
            <p:cNvSpPr txBox="1"/>
            <p:nvPr/>
          </p:nvSpPr>
          <p:spPr>
            <a:xfrm>
              <a:off x="9290757" y="4189840"/>
              <a:ext cx="1491114" cy="954107"/>
            </a:xfrm>
            <a:prstGeom prst="rect">
              <a:avLst/>
            </a:prstGeom>
            <a:noFill/>
          </p:spPr>
          <p:txBody>
            <a:bodyPr wrap="none" rtlCol="0">
              <a:spAutoFit/>
            </a:bodyPr>
            <a:lstStyle/>
            <a:p>
              <a:pPr algn="ctr"/>
              <a:r>
                <a:rPr lang="en-DE" sz="2800" b="1" dirty="0">
                  <a:solidFill>
                    <a:schemeClr val="accent6"/>
                  </a:solidFill>
                </a:rPr>
                <a:t>Storage </a:t>
              </a:r>
            </a:p>
            <a:p>
              <a:pPr algn="ctr"/>
              <a:r>
                <a:rPr lang="en-DE" sz="2800" b="1" dirty="0">
                  <a:solidFill>
                    <a:schemeClr val="accent6"/>
                  </a:solidFill>
                </a:rPr>
                <a:t>Facility</a:t>
              </a:r>
            </a:p>
          </p:txBody>
        </p:sp>
      </p:grpSp>
      <p:grpSp>
        <p:nvGrpSpPr>
          <p:cNvPr id="37" name="Group 36">
            <a:extLst>
              <a:ext uri="{FF2B5EF4-FFF2-40B4-BE49-F238E27FC236}">
                <a16:creationId xmlns:a16="http://schemas.microsoft.com/office/drawing/2014/main" id="{458D6C94-6CD5-8931-5E1C-18B8C29087D8}"/>
              </a:ext>
            </a:extLst>
          </p:cNvPr>
          <p:cNvGrpSpPr/>
          <p:nvPr/>
        </p:nvGrpSpPr>
        <p:grpSpPr>
          <a:xfrm>
            <a:off x="4842323" y="3290834"/>
            <a:ext cx="3005534" cy="2776671"/>
            <a:chOff x="4842323" y="3290834"/>
            <a:chExt cx="3005534" cy="2776671"/>
          </a:xfrm>
        </p:grpSpPr>
        <p:sp>
          <p:nvSpPr>
            <p:cNvPr id="18" name="Left Arrow 17">
              <a:extLst>
                <a:ext uri="{FF2B5EF4-FFF2-40B4-BE49-F238E27FC236}">
                  <a16:creationId xmlns:a16="http://schemas.microsoft.com/office/drawing/2014/main" id="{C8F17C51-8C13-CE06-CC23-023E07F833D2}"/>
                </a:ext>
              </a:extLst>
            </p:cNvPr>
            <p:cNvSpPr/>
            <p:nvPr/>
          </p:nvSpPr>
          <p:spPr>
            <a:xfrm>
              <a:off x="4842323" y="5373216"/>
              <a:ext cx="3005534" cy="595410"/>
            </a:xfrm>
            <a:prstGeom prst="leftArrow">
              <a:avLst>
                <a:gd name="adj1" fmla="val 28223"/>
                <a:gd name="adj2" fmla="val 50000"/>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3" name="Left Arrow 32">
              <a:extLst>
                <a:ext uri="{FF2B5EF4-FFF2-40B4-BE49-F238E27FC236}">
                  <a16:creationId xmlns:a16="http://schemas.microsoft.com/office/drawing/2014/main" id="{D1C5813B-AEB9-52C3-EBC4-195CBF2C0954}"/>
                </a:ext>
              </a:extLst>
            </p:cNvPr>
            <p:cNvSpPr/>
            <p:nvPr/>
          </p:nvSpPr>
          <p:spPr>
            <a:xfrm rot="16200000">
              <a:off x="5279743" y="4025447"/>
              <a:ext cx="1964122" cy="494896"/>
            </a:xfrm>
            <a:prstGeom prst="leftArrow">
              <a:avLst>
                <a:gd name="adj1" fmla="val 22627"/>
                <a:gd name="adj2"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Pie 35">
              <a:extLst>
                <a:ext uri="{FF2B5EF4-FFF2-40B4-BE49-F238E27FC236}">
                  <a16:creationId xmlns:a16="http://schemas.microsoft.com/office/drawing/2014/main" id="{8EEF428B-91E2-581F-7053-A719D378ECC3}"/>
                </a:ext>
              </a:extLst>
            </p:cNvPr>
            <p:cNvSpPr>
              <a:spLocks noChangeAspect="1"/>
            </p:cNvSpPr>
            <p:nvPr/>
          </p:nvSpPr>
          <p:spPr>
            <a:xfrm rot="5400000">
              <a:off x="5880020" y="5275461"/>
              <a:ext cx="792088" cy="792000"/>
            </a:xfrm>
            <a:prstGeom prst="pie">
              <a:avLst>
                <a:gd name="adj1" fmla="val 5388647"/>
                <a:gd name="adj2" fmla="val 16200000"/>
              </a:avLst>
            </a:prstGeom>
            <a:noFill/>
            <a:ln w="952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grpSp>
      <p:pic>
        <p:nvPicPr>
          <p:cNvPr id="38" name="Picture 37">
            <a:extLst>
              <a:ext uri="{FF2B5EF4-FFF2-40B4-BE49-F238E27FC236}">
                <a16:creationId xmlns:a16="http://schemas.microsoft.com/office/drawing/2014/main" id="{093E61B6-72B5-E45E-9FFB-BB0217C0A53B}"/>
              </a:ext>
            </a:extLst>
          </p:cNvPr>
          <p:cNvPicPr>
            <a:picLocks noChangeAspect="1"/>
          </p:cNvPicPr>
          <p:nvPr/>
        </p:nvPicPr>
        <p:blipFill>
          <a:blip r:embed="rId8">
            <a:duotone>
              <a:schemeClr val="accent3">
                <a:shade val="45000"/>
                <a:satMod val="135000"/>
              </a:schemeClr>
              <a:prstClr val="white"/>
            </a:duotone>
          </a:blip>
          <a:stretch>
            <a:fillRect/>
          </a:stretch>
        </p:blipFill>
        <p:spPr>
          <a:xfrm>
            <a:off x="5705463" y="2076240"/>
            <a:ext cx="1141201" cy="896658"/>
          </a:xfrm>
          <a:prstGeom prst="rect">
            <a:avLst/>
          </a:prstGeom>
        </p:spPr>
      </p:pic>
    </p:spTree>
    <p:extLst>
      <p:ext uri="{BB962C8B-B14F-4D97-AF65-F5344CB8AC3E}">
        <p14:creationId xmlns:p14="http://schemas.microsoft.com/office/powerpoint/2010/main" val="164267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AEA82C-8AFF-6346-13AC-EF655388400D}"/>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6BD79522-E1D3-30B2-604A-868CDFD2095E}"/>
              </a:ext>
            </a:extLst>
          </p:cNvPr>
          <p:cNvSpPr>
            <a:spLocks noGrp="1"/>
          </p:cNvSpPr>
          <p:nvPr>
            <p:ph type="sldNum" sz="quarter" idx="12"/>
          </p:nvPr>
        </p:nvSpPr>
        <p:spPr/>
        <p:txBody>
          <a:bodyPr/>
          <a:lstStyle/>
          <a:p>
            <a:pPr>
              <a:defRPr/>
            </a:pPr>
            <a:fld id="{20C41AFF-2840-3B42-8A8C-4483F13236C2}" type="slidenum">
              <a:rPr lang="en-DE" smtClean="0"/>
              <a:t>22</a:t>
            </a:fld>
            <a:endParaRPr lang="en-DE"/>
          </a:p>
        </p:txBody>
      </p:sp>
      <p:sp>
        <p:nvSpPr>
          <p:cNvPr id="6" name="Footer Placeholder 5">
            <a:extLst>
              <a:ext uri="{FF2B5EF4-FFF2-40B4-BE49-F238E27FC236}">
                <a16:creationId xmlns:a16="http://schemas.microsoft.com/office/drawing/2014/main" id="{8A0EC01C-A689-C219-C5F8-0B9DD68A6050}"/>
              </a:ext>
            </a:extLst>
          </p:cNvPr>
          <p:cNvSpPr>
            <a:spLocks noGrp="1"/>
          </p:cNvSpPr>
          <p:nvPr>
            <p:ph type="ftr" sz="quarter" idx="13"/>
          </p:nvPr>
        </p:nvSpPr>
        <p:spPr/>
        <p:txBody>
          <a:bodyPr/>
          <a:lstStyle/>
          <a:p>
            <a:r>
              <a:rPr lang="en-GB"/>
              <a:t>EOSC Future @ ISGC , Patrick Fuhrmann et al.</a:t>
            </a:r>
            <a:endParaRPr lang="en-DE" dirty="0"/>
          </a:p>
        </p:txBody>
      </p:sp>
      <p:grpSp>
        <p:nvGrpSpPr>
          <p:cNvPr id="12" name="Group 11">
            <a:extLst>
              <a:ext uri="{FF2B5EF4-FFF2-40B4-BE49-F238E27FC236}">
                <a16:creationId xmlns:a16="http://schemas.microsoft.com/office/drawing/2014/main" id="{0830EA19-128F-C9B4-31BF-C4D65A6D3C28}"/>
              </a:ext>
            </a:extLst>
          </p:cNvPr>
          <p:cNvGrpSpPr/>
          <p:nvPr/>
        </p:nvGrpSpPr>
        <p:grpSpPr>
          <a:xfrm>
            <a:off x="-541214" y="688742"/>
            <a:ext cx="6662560" cy="5480516"/>
            <a:chOff x="5529440" y="431134"/>
            <a:chExt cx="6662560" cy="5480516"/>
          </a:xfrm>
        </p:grpSpPr>
        <p:grpSp>
          <p:nvGrpSpPr>
            <p:cNvPr id="9" name="Group 8">
              <a:extLst>
                <a:ext uri="{FF2B5EF4-FFF2-40B4-BE49-F238E27FC236}">
                  <a16:creationId xmlns:a16="http://schemas.microsoft.com/office/drawing/2014/main" id="{8B6F33EB-253C-5C0C-A859-2112A9B76957}"/>
                </a:ext>
              </a:extLst>
            </p:cNvPr>
            <p:cNvGrpSpPr/>
            <p:nvPr/>
          </p:nvGrpSpPr>
          <p:grpSpPr>
            <a:xfrm>
              <a:off x="5969099" y="431134"/>
              <a:ext cx="6222901" cy="5207852"/>
              <a:chOff x="887412" y="741428"/>
              <a:chExt cx="6222901" cy="5207852"/>
            </a:xfrm>
          </p:grpSpPr>
          <p:pic>
            <p:nvPicPr>
              <p:cNvPr id="4100" name="Picture 4" descr="Pirate Snoopy Searching for his Next Victim | Snoopy and woodstock, Snoopy,  Victims">
                <a:extLst>
                  <a:ext uri="{FF2B5EF4-FFF2-40B4-BE49-F238E27FC236}">
                    <a16:creationId xmlns:a16="http://schemas.microsoft.com/office/drawing/2014/main" id="{A4E678AB-3314-9563-A8C6-7F45CB6DB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2" y="741428"/>
                <a:ext cx="6222901" cy="52078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1B259CF-FF1C-EAD9-5A8D-2059B6F1F764}"/>
                  </a:ext>
                </a:extLst>
              </p:cNvPr>
              <p:cNvSpPr/>
              <p:nvPr/>
            </p:nvSpPr>
            <p:spPr>
              <a:xfrm>
                <a:off x="1165932" y="968340"/>
                <a:ext cx="3345892" cy="152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FDF16180-1214-7B53-5629-F14EC68A9D4A}"/>
                  </a:ext>
                </a:extLst>
              </p:cNvPr>
              <p:cNvSpPr/>
              <p:nvPr/>
            </p:nvSpPr>
            <p:spPr>
              <a:xfrm>
                <a:off x="2430010" y="1199270"/>
                <a:ext cx="631310" cy="152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0" name="Rectangle 9">
              <a:extLst>
                <a:ext uri="{FF2B5EF4-FFF2-40B4-BE49-F238E27FC236}">
                  <a16:creationId xmlns:a16="http://schemas.microsoft.com/office/drawing/2014/main" id="{86A8DF17-B6F6-DBAD-BCA1-FBFEAD9E1C52}"/>
                </a:ext>
              </a:extLst>
            </p:cNvPr>
            <p:cNvSpPr/>
            <p:nvPr/>
          </p:nvSpPr>
          <p:spPr>
            <a:xfrm>
              <a:off x="9621837" y="4149080"/>
              <a:ext cx="1082675" cy="1762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2A866110-B4E4-7E07-DBD2-08E062BDAFCE}"/>
                </a:ext>
              </a:extLst>
            </p:cNvPr>
            <p:cNvSpPr/>
            <p:nvPr/>
          </p:nvSpPr>
          <p:spPr>
            <a:xfrm>
              <a:off x="5529440" y="4869160"/>
              <a:ext cx="4743024" cy="921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grpSp>
      <p:sp>
        <p:nvSpPr>
          <p:cNvPr id="2" name="Title 1">
            <a:extLst>
              <a:ext uri="{FF2B5EF4-FFF2-40B4-BE49-F238E27FC236}">
                <a16:creationId xmlns:a16="http://schemas.microsoft.com/office/drawing/2014/main" id="{DFFB106F-2D8B-3180-33AB-1B36E8953FB8}"/>
              </a:ext>
            </a:extLst>
          </p:cNvPr>
          <p:cNvSpPr>
            <a:spLocks noGrp="1"/>
          </p:cNvSpPr>
          <p:nvPr>
            <p:ph type="title"/>
          </p:nvPr>
        </p:nvSpPr>
        <p:spPr>
          <a:xfrm>
            <a:off x="5101952" y="1355346"/>
            <a:ext cx="6318688" cy="1084331"/>
          </a:xfrm>
        </p:spPr>
        <p:txBody>
          <a:bodyPr>
            <a:normAutofit/>
          </a:bodyPr>
          <a:lstStyle/>
          <a:p>
            <a:r>
              <a:rPr lang="en-DE" dirty="0"/>
              <a:t>Starting with finding my data ?</a:t>
            </a:r>
          </a:p>
        </p:txBody>
      </p:sp>
    </p:spTree>
    <p:extLst>
      <p:ext uri="{BB962C8B-B14F-4D97-AF65-F5344CB8AC3E}">
        <p14:creationId xmlns:p14="http://schemas.microsoft.com/office/powerpoint/2010/main" val="1367956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CBA490-52A6-C892-C293-44C08E16512F}"/>
              </a:ext>
            </a:extLst>
          </p:cNvPr>
          <p:cNvPicPr>
            <a:picLocks noChangeAspect="1"/>
          </p:cNvPicPr>
          <p:nvPr/>
        </p:nvPicPr>
        <p:blipFill>
          <a:blip r:embed="rId2"/>
          <a:stretch>
            <a:fillRect/>
          </a:stretch>
        </p:blipFill>
        <p:spPr>
          <a:xfrm>
            <a:off x="7032104" y="2392923"/>
            <a:ext cx="4656162" cy="391639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4E3CC9C-D7D8-B06B-332B-1DED0A0BA329}"/>
              </a:ext>
            </a:extLst>
          </p:cNvPr>
          <p:cNvSpPr>
            <a:spLocks noGrp="1"/>
          </p:cNvSpPr>
          <p:nvPr>
            <p:ph type="title"/>
          </p:nvPr>
        </p:nvSpPr>
        <p:spPr/>
        <p:txBody>
          <a:bodyPr/>
          <a:lstStyle/>
          <a:p>
            <a:r>
              <a:rPr lang="en-DE" dirty="0"/>
              <a:t>Find your data in the EOSC Marketplace </a:t>
            </a:r>
          </a:p>
        </p:txBody>
      </p:sp>
      <p:sp>
        <p:nvSpPr>
          <p:cNvPr id="4" name="Date Placeholder 3">
            <a:extLst>
              <a:ext uri="{FF2B5EF4-FFF2-40B4-BE49-F238E27FC236}">
                <a16:creationId xmlns:a16="http://schemas.microsoft.com/office/drawing/2014/main" id="{9C0954D0-44E7-4814-7625-14E52EE8FE99}"/>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576FDFB1-D73E-D9A0-5B48-56D2C09B8D3C}"/>
              </a:ext>
            </a:extLst>
          </p:cNvPr>
          <p:cNvSpPr>
            <a:spLocks noGrp="1"/>
          </p:cNvSpPr>
          <p:nvPr>
            <p:ph type="sldNum" sz="quarter" idx="12"/>
          </p:nvPr>
        </p:nvSpPr>
        <p:spPr/>
        <p:txBody>
          <a:bodyPr/>
          <a:lstStyle/>
          <a:p>
            <a:pPr>
              <a:defRPr/>
            </a:pPr>
            <a:fld id="{20C41AFF-2840-3B42-8A8C-4483F13236C2}" type="slidenum">
              <a:rPr lang="en-DE" smtClean="0"/>
              <a:t>23</a:t>
            </a:fld>
            <a:endParaRPr lang="en-DE"/>
          </a:p>
        </p:txBody>
      </p:sp>
      <p:sp>
        <p:nvSpPr>
          <p:cNvPr id="6" name="Footer Placeholder 5">
            <a:extLst>
              <a:ext uri="{FF2B5EF4-FFF2-40B4-BE49-F238E27FC236}">
                <a16:creationId xmlns:a16="http://schemas.microsoft.com/office/drawing/2014/main" id="{6FBE044F-B621-AF46-679F-C8B592103ADE}"/>
              </a:ext>
            </a:extLst>
          </p:cNvPr>
          <p:cNvSpPr>
            <a:spLocks noGrp="1"/>
          </p:cNvSpPr>
          <p:nvPr>
            <p:ph type="ftr" sz="quarter" idx="13"/>
          </p:nvPr>
        </p:nvSpPr>
        <p:spPr/>
        <p:txBody>
          <a:bodyPr/>
          <a:lstStyle/>
          <a:p>
            <a:r>
              <a:rPr lang="en-GB"/>
              <a:t>EOSC Future @ ISGC , Patrick Fuhrmann et al.</a:t>
            </a:r>
            <a:endParaRPr lang="en-DE" dirty="0"/>
          </a:p>
        </p:txBody>
      </p:sp>
      <p:grpSp>
        <p:nvGrpSpPr>
          <p:cNvPr id="16" name="Group 15">
            <a:extLst>
              <a:ext uri="{FF2B5EF4-FFF2-40B4-BE49-F238E27FC236}">
                <a16:creationId xmlns:a16="http://schemas.microsoft.com/office/drawing/2014/main" id="{9DAE422A-A25F-59EE-7376-62EEE735DADC}"/>
              </a:ext>
            </a:extLst>
          </p:cNvPr>
          <p:cNvGrpSpPr/>
          <p:nvPr/>
        </p:nvGrpSpPr>
        <p:grpSpPr>
          <a:xfrm>
            <a:off x="5375920" y="1464934"/>
            <a:ext cx="4189823" cy="937855"/>
            <a:chOff x="5362560" y="1412776"/>
            <a:chExt cx="4189823" cy="937855"/>
          </a:xfrm>
        </p:grpSpPr>
        <p:sp>
          <p:nvSpPr>
            <p:cNvPr id="11" name="Bent Arrow 10">
              <a:extLst>
                <a:ext uri="{FF2B5EF4-FFF2-40B4-BE49-F238E27FC236}">
                  <a16:creationId xmlns:a16="http://schemas.microsoft.com/office/drawing/2014/main" id="{58E92F9D-8F0F-6BB1-FA24-60AE4AFAFD44}"/>
                </a:ext>
              </a:extLst>
            </p:cNvPr>
            <p:cNvSpPr/>
            <p:nvPr/>
          </p:nvSpPr>
          <p:spPr>
            <a:xfrm rot="5400000">
              <a:off x="7005723" y="-196029"/>
              <a:ext cx="903497" cy="4189823"/>
            </a:xfrm>
            <a:prstGeom prst="bentArrow">
              <a:avLst>
                <a:gd name="adj1" fmla="val 39668"/>
                <a:gd name="adj2" fmla="val 49202"/>
                <a:gd name="adj3" fmla="val 27934"/>
                <a:gd name="adj4" fmla="val 43750"/>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2" name="TextBox 11">
              <a:extLst>
                <a:ext uri="{FF2B5EF4-FFF2-40B4-BE49-F238E27FC236}">
                  <a16:creationId xmlns:a16="http://schemas.microsoft.com/office/drawing/2014/main" id="{DE6584A0-511F-975E-5FF0-76867183250E}"/>
                </a:ext>
              </a:extLst>
            </p:cNvPr>
            <p:cNvSpPr txBox="1"/>
            <p:nvPr/>
          </p:nvSpPr>
          <p:spPr>
            <a:xfrm>
              <a:off x="5447928" y="1412776"/>
              <a:ext cx="3512500" cy="400110"/>
            </a:xfrm>
            <a:prstGeom prst="rect">
              <a:avLst/>
            </a:prstGeom>
            <a:noFill/>
          </p:spPr>
          <p:txBody>
            <a:bodyPr wrap="none" rtlCol="0">
              <a:spAutoFit/>
            </a:bodyPr>
            <a:lstStyle/>
            <a:p>
              <a:r>
                <a:rPr lang="en-DE" sz="2000" b="1" dirty="0">
                  <a:solidFill>
                    <a:schemeClr val="bg1"/>
                  </a:solidFill>
                </a:rPr>
                <a:t>Search: Serial Crystallography</a:t>
              </a:r>
            </a:p>
          </p:txBody>
        </p:sp>
      </p:grpSp>
      <p:pic>
        <p:nvPicPr>
          <p:cNvPr id="8" name="Picture 7">
            <a:extLst>
              <a:ext uri="{FF2B5EF4-FFF2-40B4-BE49-F238E27FC236}">
                <a16:creationId xmlns:a16="http://schemas.microsoft.com/office/drawing/2014/main" id="{27E51A94-D185-E7EE-13EE-F679F090D616}"/>
              </a:ext>
            </a:extLst>
          </p:cNvPr>
          <p:cNvPicPr>
            <a:picLocks noChangeAspect="1"/>
          </p:cNvPicPr>
          <p:nvPr/>
        </p:nvPicPr>
        <p:blipFill>
          <a:blip r:embed="rId3"/>
          <a:stretch>
            <a:fillRect/>
          </a:stretch>
        </p:blipFill>
        <p:spPr>
          <a:xfrm>
            <a:off x="263352" y="1124744"/>
            <a:ext cx="6082770" cy="4286122"/>
          </a:xfrm>
          <a:prstGeom prst="rect">
            <a:avLst/>
          </a:prstGeom>
          <a:effectLst>
            <a:outerShdw blurRad="50800" dist="38100" dir="2700000" algn="tl" rotWithShape="0">
              <a:prstClr val="black">
                <a:alpha val="40000"/>
              </a:prstClr>
            </a:outerShdw>
          </a:effectLst>
        </p:spPr>
      </p:pic>
      <p:sp>
        <p:nvSpPr>
          <p:cNvPr id="14" name="Doughnut 13">
            <a:extLst>
              <a:ext uri="{FF2B5EF4-FFF2-40B4-BE49-F238E27FC236}">
                <a16:creationId xmlns:a16="http://schemas.microsoft.com/office/drawing/2014/main" id="{4417E1FB-B481-FDB5-AF21-5A591BF90E54}"/>
              </a:ext>
            </a:extLst>
          </p:cNvPr>
          <p:cNvSpPr/>
          <p:nvPr/>
        </p:nvSpPr>
        <p:spPr>
          <a:xfrm>
            <a:off x="1991544" y="3100853"/>
            <a:ext cx="983754" cy="937855"/>
          </a:xfrm>
          <a:prstGeom prst="donut">
            <a:avLst>
              <a:gd name="adj" fmla="val 12283"/>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5" name="Doughnut 14">
            <a:extLst>
              <a:ext uri="{FF2B5EF4-FFF2-40B4-BE49-F238E27FC236}">
                <a16:creationId xmlns:a16="http://schemas.microsoft.com/office/drawing/2014/main" id="{EADB26B4-064B-9EB3-CC44-8F85D6521A02}"/>
              </a:ext>
            </a:extLst>
          </p:cNvPr>
          <p:cNvSpPr/>
          <p:nvPr/>
        </p:nvSpPr>
        <p:spPr>
          <a:xfrm>
            <a:off x="8165326" y="3346818"/>
            <a:ext cx="2611193" cy="937855"/>
          </a:xfrm>
          <a:prstGeom prst="donut">
            <a:avLst>
              <a:gd name="adj" fmla="val 12283"/>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7" name="Oval Callout 16">
            <a:extLst>
              <a:ext uri="{FF2B5EF4-FFF2-40B4-BE49-F238E27FC236}">
                <a16:creationId xmlns:a16="http://schemas.microsoft.com/office/drawing/2014/main" id="{4D1F1FE1-7698-71A2-03F6-494FE812201C}"/>
              </a:ext>
            </a:extLst>
          </p:cNvPr>
          <p:cNvSpPr/>
          <p:nvPr/>
        </p:nvSpPr>
        <p:spPr>
          <a:xfrm>
            <a:off x="4160438" y="4924138"/>
            <a:ext cx="2655642" cy="1224136"/>
          </a:xfrm>
          <a:prstGeom prst="wedgeEllipseCallout">
            <a:avLst>
              <a:gd name="adj1" fmla="val 159508"/>
              <a:gd name="adj2" fmla="val -102051"/>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3600" dirty="0">
                <a:solidFill>
                  <a:schemeClr val="accent3"/>
                </a:solidFill>
              </a:rPr>
              <a:t>Zenodo DOI</a:t>
            </a:r>
          </a:p>
        </p:txBody>
      </p:sp>
      <p:sp>
        <p:nvSpPr>
          <p:cNvPr id="3" name="TextBox 2">
            <a:extLst>
              <a:ext uri="{FF2B5EF4-FFF2-40B4-BE49-F238E27FC236}">
                <a16:creationId xmlns:a16="http://schemas.microsoft.com/office/drawing/2014/main" id="{8CE06AF4-2B57-26DD-BA43-D9173E0A3249}"/>
              </a:ext>
            </a:extLst>
          </p:cNvPr>
          <p:cNvSpPr txBox="1"/>
          <p:nvPr/>
        </p:nvSpPr>
        <p:spPr>
          <a:xfrm>
            <a:off x="983432" y="2555612"/>
            <a:ext cx="3794629" cy="369332"/>
          </a:xfrm>
          <a:prstGeom prst="rect">
            <a:avLst/>
          </a:prstGeom>
          <a:noFill/>
        </p:spPr>
        <p:txBody>
          <a:bodyPr wrap="none" rtlCol="0">
            <a:spAutoFit/>
          </a:bodyPr>
          <a:lstStyle/>
          <a:p>
            <a:r>
              <a:rPr lang="en-DE" b="1" dirty="0">
                <a:highlight>
                  <a:srgbClr val="C0C0C0"/>
                </a:highlight>
              </a:rPr>
              <a:t>Serial Crystallography                       .     </a:t>
            </a:r>
          </a:p>
        </p:txBody>
      </p:sp>
    </p:spTree>
    <p:extLst>
      <p:ext uri="{BB962C8B-B14F-4D97-AF65-F5344CB8AC3E}">
        <p14:creationId xmlns:p14="http://schemas.microsoft.com/office/powerpoint/2010/main" val="200795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D410-9C49-EFA9-BF9A-AE0A2164DBB9}"/>
              </a:ext>
            </a:extLst>
          </p:cNvPr>
          <p:cNvSpPr>
            <a:spLocks noGrp="1"/>
          </p:cNvSpPr>
          <p:nvPr>
            <p:ph type="title"/>
          </p:nvPr>
        </p:nvSpPr>
        <p:spPr/>
        <p:txBody>
          <a:bodyPr/>
          <a:lstStyle/>
          <a:p>
            <a:r>
              <a:rPr lang="en-DE" dirty="0"/>
              <a:t>Prepare and transfer the datasets</a:t>
            </a:r>
          </a:p>
        </p:txBody>
      </p:sp>
      <p:sp>
        <p:nvSpPr>
          <p:cNvPr id="4" name="Date Placeholder 3">
            <a:extLst>
              <a:ext uri="{FF2B5EF4-FFF2-40B4-BE49-F238E27FC236}">
                <a16:creationId xmlns:a16="http://schemas.microsoft.com/office/drawing/2014/main" id="{EE3DDFF6-5CFA-E6C9-6A8E-DB21D6859881}"/>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D4985C58-B47D-980E-9F0C-924DF0F20B9C}"/>
              </a:ext>
            </a:extLst>
          </p:cNvPr>
          <p:cNvSpPr>
            <a:spLocks noGrp="1"/>
          </p:cNvSpPr>
          <p:nvPr>
            <p:ph type="sldNum" sz="quarter" idx="12"/>
          </p:nvPr>
        </p:nvSpPr>
        <p:spPr/>
        <p:txBody>
          <a:bodyPr/>
          <a:lstStyle/>
          <a:p>
            <a:pPr>
              <a:defRPr/>
            </a:pPr>
            <a:fld id="{20C41AFF-2840-3B42-8A8C-4483F13236C2}" type="slidenum">
              <a:rPr lang="en-DE" smtClean="0"/>
              <a:t>24</a:t>
            </a:fld>
            <a:endParaRPr lang="en-DE"/>
          </a:p>
        </p:txBody>
      </p:sp>
      <p:sp>
        <p:nvSpPr>
          <p:cNvPr id="6" name="Footer Placeholder 5">
            <a:extLst>
              <a:ext uri="{FF2B5EF4-FFF2-40B4-BE49-F238E27FC236}">
                <a16:creationId xmlns:a16="http://schemas.microsoft.com/office/drawing/2014/main" id="{C01E4243-D981-BC29-FB69-4E6CFD17BBEF}"/>
              </a:ext>
            </a:extLst>
          </p:cNvPr>
          <p:cNvSpPr>
            <a:spLocks noGrp="1"/>
          </p:cNvSpPr>
          <p:nvPr>
            <p:ph type="ftr" sz="quarter" idx="13"/>
          </p:nvPr>
        </p:nvSpPr>
        <p:spPr/>
        <p:txBody>
          <a:bodyPr/>
          <a:lstStyle/>
          <a:p>
            <a:r>
              <a:rPr lang="en-GB"/>
              <a:t>EOSC Future @ ISGC , Patrick Fuhrmann et al.</a:t>
            </a:r>
            <a:endParaRPr lang="en-DE" dirty="0"/>
          </a:p>
        </p:txBody>
      </p:sp>
      <p:pic>
        <p:nvPicPr>
          <p:cNvPr id="8" name="Picture 7">
            <a:extLst>
              <a:ext uri="{FF2B5EF4-FFF2-40B4-BE49-F238E27FC236}">
                <a16:creationId xmlns:a16="http://schemas.microsoft.com/office/drawing/2014/main" id="{49B963AF-21CD-F730-F210-CB746B313343}"/>
              </a:ext>
            </a:extLst>
          </p:cNvPr>
          <p:cNvPicPr>
            <a:picLocks noChangeAspect="1"/>
          </p:cNvPicPr>
          <p:nvPr/>
        </p:nvPicPr>
        <p:blipFill>
          <a:blip r:embed="rId2"/>
          <a:stretch>
            <a:fillRect/>
          </a:stretch>
        </p:blipFill>
        <p:spPr>
          <a:xfrm>
            <a:off x="267816" y="1555205"/>
            <a:ext cx="7772400" cy="4610099"/>
          </a:xfrm>
          <a:prstGeom prst="rect">
            <a:avLst/>
          </a:prstGeom>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321D3536-B4A1-07AC-D6FD-655D07B87351}"/>
              </a:ext>
            </a:extLst>
          </p:cNvPr>
          <p:cNvGrpSpPr/>
          <p:nvPr/>
        </p:nvGrpSpPr>
        <p:grpSpPr>
          <a:xfrm>
            <a:off x="1779984" y="5043857"/>
            <a:ext cx="1728192" cy="864096"/>
            <a:chOff x="4367808" y="4957302"/>
            <a:chExt cx="1728192" cy="864096"/>
          </a:xfrm>
        </p:grpSpPr>
        <p:sp>
          <p:nvSpPr>
            <p:cNvPr id="9" name="Rounded Rectangular Callout 8">
              <a:extLst>
                <a:ext uri="{FF2B5EF4-FFF2-40B4-BE49-F238E27FC236}">
                  <a16:creationId xmlns:a16="http://schemas.microsoft.com/office/drawing/2014/main" id="{CCB112C0-317F-DFE3-5EC1-1C3272DCC225}"/>
                </a:ext>
              </a:extLst>
            </p:cNvPr>
            <p:cNvSpPr/>
            <p:nvPr/>
          </p:nvSpPr>
          <p:spPr>
            <a:xfrm>
              <a:off x="4367808" y="4957302"/>
              <a:ext cx="1728192" cy="864096"/>
            </a:xfrm>
            <a:prstGeom prst="wedgeRoundRectCallout">
              <a:avLst>
                <a:gd name="adj1" fmla="val -108251"/>
                <a:gd name="adj2" fmla="val 48697"/>
                <a:gd name="adj3" fmla="val 16667"/>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TextBox 9">
              <a:extLst>
                <a:ext uri="{FF2B5EF4-FFF2-40B4-BE49-F238E27FC236}">
                  <a16:creationId xmlns:a16="http://schemas.microsoft.com/office/drawing/2014/main" id="{56C38D32-FA33-0E19-CB12-A06E4ABB91BD}"/>
                </a:ext>
              </a:extLst>
            </p:cNvPr>
            <p:cNvSpPr txBox="1"/>
            <p:nvPr/>
          </p:nvSpPr>
          <p:spPr>
            <a:xfrm>
              <a:off x="4459096" y="5066184"/>
              <a:ext cx="1545616" cy="646331"/>
            </a:xfrm>
            <a:prstGeom prst="rect">
              <a:avLst/>
            </a:prstGeom>
            <a:noFill/>
          </p:spPr>
          <p:txBody>
            <a:bodyPr wrap="none" rtlCol="0">
              <a:spAutoFit/>
            </a:bodyPr>
            <a:lstStyle/>
            <a:p>
              <a:pPr algn="ctr"/>
              <a:r>
                <a:rPr lang="en-DE" dirty="0">
                  <a:solidFill>
                    <a:schemeClr val="bg1"/>
                  </a:solidFill>
                </a:rPr>
                <a:t>Send data to</a:t>
              </a:r>
            </a:p>
            <a:p>
              <a:pPr algn="ctr"/>
              <a:r>
                <a:rPr lang="en-DE" dirty="0">
                  <a:solidFill>
                    <a:schemeClr val="bg1"/>
                  </a:solidFill>
                </a:rPr>
                <a:t>Cloud Storage</a:t>
              </a:r>
            </a:p>
          </p:txBody>
        </p:sp>
      </p:grpSp>
      <p:pic>
        <p:nvPicPr>
          <p:cNvPr id="12" name="Picture 11">
            <a:extLst>
              <a:ext uri="{FF2B5EF4-FFF2-40B4-BE49-F238E27FC236}">
                <a16:creationId xmlns:a16="http://schemas.microsoft.com/office/drawing/2014/main" id="{FF736036-D5B1-1BDF-512A-A0D194C3E2AA}"/>
              </a:ext>
            </a:extLst>
          </p:cNvPr>
          <p:cNvPicPr>
            <a:picLocks noChangeAspect="1"/>
          </p:cNvPicPr>
          <p:nvPr/>
        </p:nvPicPr>
        <p:blipFill>
          <a:blip r:embed="rId3"/>
          <a:stretch>
            <a:fillRect/>
          </a:stretch>
        </p:blipFill>
        <p:spPr>
          <a:xfrm>
            <a:off x="4271375" y="1584475"/>
            <a:ext cx="7772400" cy="3117568"/>
          </a:xfrm>
          <a:prstGeom prst="rect">
            <a:avLst/>
          </a:prstGeom>
        </p:spPr>
      </p:pic>
      <p:sp>
        <p:nvSpPr>
          <p:cNvPr id="13" name="Doughnut 12">
            <a:extLst>
              <a:ext uri="{FF2B5EF4-FFF2-40B4-BE49-F238E27FC236}">
                <a16:creationId xmlns:a16="http://schemas.microsoft.com/office/drawing/2014/main" id="{757C587D-3651-961D-85E3-875D1F044080}"/>
              </a:ext>
            </a:extLst>
          </p:cNvPr>
          <p:cNvSpPr/>
          <p:nvPr/>
        </p:nvSpPr>
        <p:spPr>
          <a:xfrm>
            <a:off x="40146" y="4338165"/>
            <a:ext cx="983754" cy="2141532"/>
          </a:xfrm>
          <a:prstGeom prst="donut">
            <a:avLst>
              <a:gd name="adj" fmla="val 12283"/>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Tree>
    <p:extLst>
      <p:ext uri="{BB962C8B-B14F-4D97-AF65-F5344CB8AC3E}">
        <p14:creationId xmlns:p14="http://schemas.microsoft.com/office/powerpoint/2010/main" val="311345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BEBB6-2EFA-4C82-5F6E-3E54E372CC88}"/>
              </a:ext>
            </a:extLst>
          </p:cNvPr>
          <p:cNvSpPr>
            <a:spLocks noGrp="1"/>
          </p:cNvSpPr>
          <p:nvPr>
            <p:ph type="title"/>
          </p:nvPr>
        </p:nvSpPr>
        <p:spPr/>
        <p:txBody>
          <a:bodyPr/>
          <a:lstStyle/>
          <a:p>
            <a:r>
              <a:rPr lang="en-DE" dirty="0"/>
              <a:t>Specify the data transfer parameter</a:t>
            </a:r>
          </a:p>
        </p:txBody>
      </p:sp>
      <p:sp>
        <p:nvSpPr>
          <p:cNvPr id="4" name="Date Placeholder 3">
            <a:extLst>
              <a:ext uri="{FF2B5EF4-FFF2-40B4-BE49-F238E27FC236}">
                <a16:creationId xmlns:a16="http://schemas.microsoft.com/office/drawing/2014/main" id="{54497228-C7D8-70C1-6FC8-19F66ADDF974}"/>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8B5B8D3D-520D-A0E3-26A9-860BE8C0C508}"/>
              </a:ext>
            </a:extLst>
          </p:cNvPr>
          <p:cNvSpPr>
            <a:spLocks noGrp="1"/>
          </p:cNvSpPr>
          <p:nvPr>
            <p:ph type="sldNum" sz="quarter" idx="12"/>
          </p:nvPr>
        </p:nvSpPr>
        <p:spPr/>
        <p:txBody>
          <a:bodyPr/>
          <a:lstStyle/>
          <a:p>
            <a:pPr>
              <a:defRPr/>
            </a:pPr>
            <a:fld id="{20C41AFF-2840-3B42-8A8C-4483F13236C2}" type="slidenum">
              <a:rPr lang="en-DE" smtClean="0"/>
              <a:t>25</a:t>
            </a:fld>
            <a:endParaRPr lang="en-DE"/>
          </a:p>
        </p:txBody>
      </p:sp>
      <p:sp>
        <p:nvSpPr>
          <p:cNvPr id="6" name="Footer Placeholder 5">
            <a:extLst>
              <a:ext uri="{FF2B5EF4-FFF2-40B4-BE49-F238E27FC236}">
                <a16:creationId xmlns:a16="http://schemas.microsoft.com/office/drawing/2014/main" id="{D589EC19-15AF-E01E-5674-62E132E31676}"/>
              </a:ext>
            </a:extLst>
          </p:cNvPr>
          <p:cNvSpPr>
            <a:spLocks noGrp="1"/>
          </p:cNvSpPr>
          <p:nvPr>
            <p:ph type="ftr" sz="quarter" idx="13"/>
          </p:nvPr>
        </p:nvSpPr>
        <p:spPr/>
        <p:txBody>
          <a:bodyPr/>
          <a:lstStyle/>
          <a:p>
            <a:r>
              <a:rPr lang="en-GB"/>
              <a:t>EOSC Future @ ISGC , Patrick Fuhrmann et al.</a:t>
            </a:r>
            <a:endParaRPr lang="en-DE" dirty="0"/>
          </a:p>
        </p:txBody>
      </p:sp>
      <p:pic>
        <p:nvPicPr>
          <p:cNvPr id="8" name="Picture 7">
            <a:extLst>
              <a:ext uri="{FF2B5EF4-FFF2-40B4-BE49-F238E27FC236}">
                <a16:creationId xmlns:a16="http://schemas.microsoft.com/office/drawing/2014/main" id="{0C6EF85B-1FC1-8467-FC81-BC1D0B60B524}"/>
              </a:ext>
            </a:extLst>
          </p:cNvPr>
          <p:cNvPicPr>
            <a:picLocks noChangeAspect="1"/>
          </p:cNvPicPr>
          <p:nvPr/>
        </p:nvPicPr>
        <p:blipFill>
          <a:blip r:embed="rId2"/>
          <a:stretch>
            <a:fillRect/>
          </a:stretch>
        </p:blipFill>
        <p:spPr>
          <a:xfrm>
            <a:off x="569702" y="1235876"/>
            <a:ext cx="9324404" cy="5063786"/>
          </a:xfrm>
          <a:prstGeom prst="rect">
            <a:avLst/>
          </a:prstGeom>
        </p:spPr>
      </p:pic>
      <p:sp>
        <p:nvSpPr>
          <p:cNvPr id="3" name="Doughnut 2">
            <a:extLst>
              <a:ext uri="{FF2B5EF4-FFF2-40B4-BE49-F238E27FC236}">
                <a16:creationId xmlns:a16="http://schemas.microsoft.com/office/drawing/2014/main" id="{EC4D421F-8826-22B6-AD9D-9F2A202AF2CB}"/>
              </a:ext>
            </a:extLst>
          </p:cNvPr>
          <p:cNvSpPr/>
          <p:nvPr/>
        </p:nvSpPr>
        <p:spPr>
          <a:xfrm>
            <a:off x="191344" y="2923193"/>
            <a:ext cx="5040560" cy="937855"/>
          </a:xfrm>
          <a:prstGeom prst="donut">
            <a:avLst>
              <a:gd name="adj" fmla="val 12283"/>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7" name="Oval Callout 6">
            <a:extLst>
              <a:ext uri="{FF2B5EF4-FFF2-40B4-BE49-F238E27FC236}">
                <a16:creationId xmlns:a16="http://schemas.microsoft.com/office/drawing/2014/main" id="{1DC1B199-1D26-F982-5C8A-DF12B007A82F}"/>
              </a:ext>
            </a:extLst>
          </p:cNvPr>
          <p:cNvSpPr/>
          <p:nvPr/>
        </p:nvSpPr>
        <p:spPr>
          <a:xfrm>
            <a:off x="1271464" y="4931361"/>
            <a:ext cx="2655642" cy="1224136"/>
          </a:xfrm>
          <a:prstGeom prst="wedgeEllipseCallout">
            <a:avLst>
              <a:gd name="adj1" fmla="val -24131"/>
              <a:gd name="adj2" fmla="val -140956"/>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3600" dirty="0">
                <a:solidFill>
                  <a:schemeClr val="accent3"/>
                </a:solidFill>
              </a:rPr>
              <a:t>Source DOI</a:t>
            </a:r>
          </a:p>
        </p:txBody>
      </p:sp>
      <p:sp>
        <p:nvSpPr>
          <p:cNvPr id="9" name="Doughnut 8">
            <a:extLst>
              <a:ext uri="{FF2B5EF4-FFF2-40B4-BE49-F238E27FC236}">
                <a16:creationId xmlns:a16="http://schemas.microsoft.com/office/drawing/2014/main" id="{99764F41-9F51-9013-CF30-0DB722123D11}"/>
              </a:ext>
            </a:extLst>
          </p:cNvPr>
          <p:cNvSpPr/>
          <p:nvPr/>
        </p:nvSpPr>
        <p:spPr>
          <a:xfrm>
            <a:off x="4856994" y="2923193"/>
            <a:ext cx="5040560" cy="937855"/>
          </a:xfrm>
          <a:prstGeom prst="donut">
            <a:avLst>
              <a:gd name="adj" fmla="val 12283"/>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0" name="Oval Callout 9">
            <a:extLst>
              <a:ext uri="{FF2B5EF4-FFF2-40B4-BE49-F238E27FC236}">
                <a16:creationId xmlns:a16="http://schemas.microsoft.com/office/drawing/2014/main" id="{64715D42-F4D3-E45D-464C-D24F8F89614D}"/>
              </a:ext>
            </a:extLst>
          </p:cNvPr>
          <p:cNvSpPr/>
          <p:nvPr/>
        </p:nvSpPr>
        <p:spPr>
          <a:xfrm>
            <a:off x="8090756" y="698646"/>
            <a:ext cx="3531542" cy="1224136"/>
          </a:xfrm>
          <a:prstGeom prst="wedgeEllipseCallout">
            <a:avLst>
              <a:gd name="adj1" fmla="val -78649"/>
              <a:gd name="adj2" fmla="val 137604"/>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3600" dirty="0">
                <a:solidFill>
                  <a:schemeClr val="accent4"/>
                </a:solidFill>
              </a:rPr>
              <a:t>Destination</a:t>
            </a:r>
          </a:p>
          <a:p>
            <a:pPr algn="ctr"/>
            <a:r>
              <a:rPr lang="en-DE" sz="3600" dirty="0">
                <a:solidFill>
                  <a:schemeClr val="accent4"/>
                </a:solidFill>
              </a:rPr>
              <a:t>Site</a:t>
            </a:r>
          </a:p>
        </p:txBody>
      </p:sp>
      <p:sp>
        <p:nvSpPr>
          <p:cNvPr id="11" name="Doughnut 10">
            <a:extLst>
              <a:ext uri="{FF2B5EF4-FFF2-40B4-BE49-F238E27FC236}">
                <a16:creationId xmlns:a16="http://schemas.microsoft.com/office/drawing/2014/main" id="{2C2AEDF2-3CB9-0E05-A55B-36546A662431}"/>
              </a:ext>
            </a:extLst>
          </p:cNvPr>
          <p:cNvSpPr/>
          <p:nvPr/>
        </p:nvSpPr>
        <p:spPr>
          <a:xfrm>
            <a:off x="4815967" y="3662012"/>
            <a:ext cx="5040560" cy="937855"/>
          </a:xfrm>
          <a:prstGeom prst="donut">
            <a:avLst>
              <a:gd name="adj" fmla="val 12283"/>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2" name="Oval Callout 11">
            <a:extLst>
              <a:ext uri="{FF2B5EF4-FFF2-40B4-BE49-F238E27FC236}">
                <a16:creationId xmlns:a16="http://schemas.microsoft.com/office/drawing/2014/main" id="{A8C79BF0-A54C-3884-480D-016D055A0229}"/>
              </a:ext>
            </a:extLst>
          </p:cNvPr>
          <p:cNvSpPr/>
          <p:nvPr/>
        </p:nvSpPr>
        <p:spPr>
          <a:xfrm>
            <a:off x="8662690" y="4397988"/>
            <a:ext cx="3531542" cy="1224136"/>
          </a:xfrm>
          <a:prstGeom prst="wedgeEllipseCallout">
            <a:avLst>
              <a:gd name="adj1" fmla="val -103771"/>
              <a:gd name="adj2" fmla="val -3669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3600" dirty="0">
                <a:solidFill>
                  <a:schemeClr val="accent4"/>
                </a:solidFill>
              </a:rPr>
              <a:t>Destination</a:t>
            </a:r>
          </a:p>
          <a:p>
            <a:pPr algn="ctr"/>
            <a:r>
              <a:rPr lang="en-DE" sz="3600" dirty="0">
                <a:solidFill>
                  <a:schemeClr val="accent4"/>
                </a:solidFill>
              </a:rPr>
              <a:t>Path</a:t>
            </a:r>
          </a:p>
        </p:txBody>
      </p:sp>
    </p:spTree>
    <p:extLst>
      <p:ext uri="{BB962C8B-B14F-4D97-AF65-F5344CB8AC3E}">
        <p14:creationId xmlns:p14="http://schemas.microsoft.com/office/powerpoint/2010/main" val="35420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106F-2D8B-3180-33AB-1B36E8953FB8}"/>
              </a:ext>
            </a:extLst>
          </p:cNvPr>
          <p:cNvSpPr>
            <a:spLocks noGrp="1"/>
          </p:cNvSpPr>
          <p:nvPr>
            <p:ph type="title"/>
          </p:nvPr>
        </p:nvSpPr>
        <p:spPr>
          <a:xfrm>
            <a:off x="623392" y="1608691"/>
            <a:ext cx="5616624" cy="1084331"/>
          </a:xfrm>
        </p:spPr>
        <p:txBody>
          <a:bodyPr>
            <a:normAutofit/>
          </a:bodyPr>
          <a:lstStyle/>
          <a:p>
            <a:pPr algn="ctr"/>
            <a:r>
              <a:rPr lang="en-DE" dirty="0"/>
              <a:t>Find the infrastructure and prepare the pipeline!</a:t>
            </a:r>
          </a:p>
        </p:txBody>
      </p:sp>
      <p:sp>
        <p:nvSpPr>
          <p:cNvPr id="4" name="Date Placeholder 3">
            <a:extLst>
              <a:ext uri="{FF2B5EF4-FFF2-40B4-BE49-F238E27FC236}">
                <a16:creationId xmlns:a16="http://schemas.microsoft.com/office/drawing/2014/main" id="{4AAEA82C-8AFF-6346-13AC-EF655388400D}"/>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6BD79522-E1D3-30B2-604A-868CDFD2095E}"/>
              </a:ext>
            </a:extLst>
          </p:cNvPr>
          <p:cNvSpPr>
            <a:spLocks noGrp="1"/>
          </p:cNvSpPr>
          <p:nvPr>
            <p:ph type="sldNum" sz="quarter" idx="12"/>
          </p:nvPr>
        </p:nvSpPr>
        <p:spPr/>
        <p:txBody>
          <a:bodyPr/>
          <a:lstStyle/>
          <a:p>
            <a:pPr>
              <a:defRPr/>
            </a:pPr>
            <a:fld id="{20C41AFF-2840-3B42-8A8C-4483F13236C2}" type="slidenum">
              <a:rPr lang="en-DE" smtClean="0"/>
              <a:t>26</a:t>
            </a:fld>
            <a:endParaRPr lang="en-DE"/>
          </a:p>
        </p:txBody>
      </p:sp>
      <p:sp>
        <p:nvSpPr>
          <p:cNvPr id="6" name="Footer Placeholder 5">
            <a:extLst>
              <a:ext uri="{FF2B5EF4-FFF2-40B4-BE49-F238E27FC236}">
                <a16:creationId xmlns:a16="http://schemas.microsoft.com/office/drawing/2014/main" id="{8A0EC01C-A689-C219-C5F8-0B9DD68A6050}"/>
              </a:ext>
            </a:extLst>
          </p:cNvPr>
          <p:cNvSpPr>
            <a:spLocks noGrp="1"/>
          </p:cNvSpPr>
          <p:nvPr>
            <p:ph type="ftr" sz="quarter" idx="13"/>
          </p:nvPr>
        </p:nvSpPr>
        <p:spPr/>
        <p:txBody>
          <a:bodyPr/>
          <a:lstStyle/>
          <a:p>
            <a:r>
              <a:rPr lang="en-GB"/>
              <a:t>EOSC Future @ ISGC , Patrick Fuhrmann et al.</a:t>
            </a:r>
            <a:endParaRPr lang="en-DE" dirty="0"/>
          </a:p>
        </p:txBody>
      </p:sp>
      <p:pic>
        <p:nvPicPr>
          <p:cNvPr id="5122" name="Picture 2" descr="Handyman Snoopy | Charlie brown and snoopy, Cartoon quotes, Snoopy">
            <a:extLst>
              <a:ext uri="{FF2B5EF4-FFF2-40B4-BE49-F238E27FC236}">
                <a16:creationId xmlns:a16="http://schemas.microsoft.com/office/drawing/2014/main" id="{47E1DC16-08BB-C941-10FC-6CBECD160E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30" t="19786" r="22625" b="28515"/>
          <a:stretch/>
        </p:blipFill>
        <p:spPr bwMode="auto">
          <a:xfrm>
            <a:off x="6672064" y="1124744"/>
            <a:ext cx="4223952" cy="41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693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FD32F-43C5-48BC-EB2E-89E68A3B6BB0}"/>
              </a:ext>
            </a:extLst>
          </p:cNvPr>
          <p:cNvSpPr>
            <a:spLocks noGrp="1"/>
          </p:cNvSpPr>
          <p:nvPr>
            <p:ph type="title"/>
          </p:nvPr>
        </p:nvSpPr>
        <p:spPr/>
        <p:txBody>
          <a:bodyPr/>
          <a:lstStyle/>
          <a:p>
            <a:r>
              <a:rPr lang="en-DE" dirty="0"/>
              <a:t>Let’s find a analysis facility first!</a:t>
            </a:r>
          </a:p>
        </p:txBody>
      </p:sp>
      <p:sp>
        <p:nvSpPr>
          <p:cNvPr id="4" name="Date Placeholder 3">
            <a:extLst>
              <a:ext uri="{FF2B5EF4-FFF2-40B4-BE49-F238E27FC236}">
                <a16:creationId xmlns:a16="http://schemas.microsoft.com/office/drawing/2014/main" id="{C81FE4C0-4B2D-D343-BB4F-867EA098A97A}"/>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5E9DD04F-964B-F215-07D3-89424EC3D670}"/>
              </a:ext>
            </a:extLst>
          </p:cNvPr>
          <p:cNvSpPr>
            <a:spLocks noGrp="1"/>
          </p:cNvSpPr>
          <p:nvPr>
            <p:ph type="sldNum" sz="quarter" idx="12"/>
          </p:nvPr>
        </p:nvSpPr>
        <p:spPr/>
        <p:txBody>
          <a:bodyPr/>
          <a:lstStyle/>
          <a:p>
            <a:pPr>
              <a:defRPr/>
            </a:pPr>
            <a:fld id="{20C41AFF-2840-3B42-8A8C-4483F13236C2}" type="slidenum">
              <a:rPr lang="en-DE" smtClean="0"/>
              <a:t>27</a:t>
            </a:fld>
            <a:endParaRPr lang="en-DE"/>
          </a:p>
        </p:txBody>
      </p:sp>
      <p:sp>
        <p:nvSpPr>
          <p:cNvPr id="6" name="Footer Placeholder 5">
            <a:extLst>
              <a:ext uri="{FF2B5EF4-FFF2-40B4-BE49-F238E27FC236}">
                <a16:creationId xmlns:a16="http://schemas.microsoft.com/office/drawing/2014/main" id="{810091BA-9BAB-9F67-4A1F-1E5F298A1383}"/>
              </a:ext>
            </a:extLst>
          </p:cNvPr>
          <p:cNvSpPr>
            <a:spLocks noGrp="1"/>
          </p:cNvSpPr>
          <p:nvPr>
            <p:ph type="ftr" sz="quarter" idx="13"/>
          </p:nvPr>
        </p:nvSpPr>
        <p:spPr/>
        <p:txBody>
          <a:bodyPr/>
          <a:lstStyle/>
          <a:p>
            <a:r>
              <a:rPr lang="en-GB"/>
              <a:t>EOSC Future @ ISGC , Patrick Fuhrmann et al.</a:t>
            </a:r>
            <a:endParaRPr lang="en-DE" dirty="0"/>
          </a:p>
        </p:txBody>
      </p:sp>
      <p:grpSp>
        <p:nvGrpSpPr>
          <p:cNvPr id="12" name="Group 11">
            <a:extLst>
              <a:ext uri="{FF2B5EF4-FFF2-40B4-BE49-F238E27FC236}">
                <a16:creationId xmlns:a16="http://schemas.microsoft.com/office/drawing/2014/main" id="{4668B732-9E62-66C5-988E-945EBA8E9722}"/>
              </a:ext>
            </a:extLst>
          </p:cNvPr>
          <p:cNvGrpSpPr/>
          <p:nvPr/>
        </p:nvGrpSpPr>
        <p:grpSpPr>
          <a:xfrm>
            <a:off x="28558" y="1026147"/>
            <a:ext cx="6787521" cy="5177259"/>
            <a:chOff x="5303912" y="1198055"/>
            <a:chExt cx="6049888" cy="4613497"/>
          </a:xfrm>
          <a:effectLst>
            <a:outerShdw blurRad="50800" dist="38100" dir="2700000" algn="tl" rotWithShape="0">
              <a:prstClr val="black">
                <a:alpha val="40000"/>
              </a:prstClr>
            </a:outerShdw>
          </a:effectLst>
        </p:grpSpPr>
        <p:pic>
          <p:nvPicPr>
            <p:cNvPr id="9" name="Picture 8">
              <a:extLst>
                <a:ext uri="{FF2B5EF4-FFF2-40B4-BE49-F238E27FC236}">
                  <a16:creationId xmlns:a16="http://schemas.microsoft.com/office/drawing/2014/main" id="{BBCBDD4F-C82E-0C91-552D-756CEA4AB896}"/>
                </a:ext>
              </a:extLst>
            </p:cNvPr>
            <p:cNvPicPr>
              <a:picLocks noChangeAspect="1"/>
            </p:cNvPicPr>
            <p:nvPr/>
          </p:nvPicPr>
          <p:blipFill>
            <a:blip r:embed="rId2"/>
            <a:stretch>
              <a:fillRect/>
            </a:stretch>
          </p:blipFill>
          <p:spPr>
            <a:xfrm>
              <a:off x="5435320" y="1198055"/>
              <a:ext cx="5918480" cy="4613497"/>
            </a:xfrm>
            <a:prstGeom prst="rect">
              <a:avLst/>
            </a:prstGeom>
          </p:spPr>
        </p:pic>
        <p:sp>
          <p:nvSpPr>
            <p:cNvPr id="10" name="Rectangle 9">
              <a:extLst>
                <a:ext uri="{FF2B5EF4-FFF2-40B4-BE49-F238E27FC236}">
                  <a16:creationId xmlns:a16="http://schemas.microsoft.com/office/drawing/2014/main" id="{B2222026-BAEB-E34D-DC92-F7311E499209}"/>
                </a:ext>
              </a:extLst>
            </p:cNvPr>
            <p:cNvSpPr/>
            <p:nvPr/>
          </p:nvSpPr>
          <p:spPr>
            <a:xfrm>
              <a:off x="5303912" y="3212976"/>
              <a:ext cx="651877" cy="259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10">
              <a:extLst>
                <a:ext uri="{FF2B5EF4-FFF2-40B4-BE49-F238E27FC236}">
                  <a16:creationId xmlns:a16="http://schemas.microsoft.com/office/drawing/2014/main" id="{7B439415-9CE0-9E4C-4EBF-B2C95CA78927}"/>
                </a:ext>
              </a:extLst>
            </p:cNvPr>
            <p:cNvSpPr/>
            <p:nvPr/>
          </p:nvSpPr>
          <p:spPr>
            <a:xfrm>
              <a:off x="10701923" y="3087264"/>
              <a:ext cx="651877" cy="2724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14" name="Picture 13">
            <a:extLst>
              <a:ext uri="{FF2B5EF4-FFF2-40B4-BE49-F238E27FC236}">
                <a16:creationId xmlns:a16="http://schemas.microsoft.com/office/drawing/2014/main" id="{37B4BEE3-A53A-EF33-9BFA-A4E14EC0EFF1}"/>
              </a:ext>
            </a:extLst>
          </p:cNvPr>
          <p:cNvPicPr>
            <a:picLocks noChangeAspect="1"/>
          </p:cNvPicPr>
          <p:nvPr/>
        </p:nvPicPr>
        <p:blipFill>
          <a:blip r:embed="rId3"/>
          <a:stretch>
            <a:fillRect/>
          </a:stretch>
        </p:blipFill>
        <p:spPr>
          <a:xfrm>
            <a:off x="4943872" y="2481594"/>
            <a:ext cx="7165424" cy="3539694"/>
          </a:xfrm>
          <a:prstGeom prst="rect">
            <a:avLst/>
          </a:prstGeom>
          <a:effectLst>
            <a:outerShdw blurRad="50800" dist="38100" dir="2700000" algn="tl" rotWithShape="0">
              <a:prstClr val="black">
                <a:alpha val="40000"/>
              </a:prstClr>
            </a:outerShdw>
          </a:effectLst>
        </p:spPr>
      </p:pic>
      <p:sp>
        <p:nvSpPr>
          <p:cNvPr id="15" name="Doughnut 14">
            <a:extLst>
              <a:ext uri="{FF2B5EF4-FFF2-40B4-BE49-F238E27FC236}">
                <a16:creationId xmlns:a16="http://schemas.microsoft.com/office/drawing/2014/main" id="{80214C0E-2918-8C63-E88E-3AA384746D7F}"/>
              </a:ext>
            </a:extLst>
          </p:cNvPr>
          <p:cNvSpPr/>
          <p:nvPr/>
        </p:nvSpPr>
        <p:spPr>
          <a:xfrm>
            <a:off x="119219" y="3326556"/>
            <a:ext cx="2611193" cy="2505296"/>
          </a:xfrm>
          <a:prstGeom prst="donut">
            <a:avLst>
              <a:gd name="adj" fmla="val 4662"/>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6" name="Doughnut 15">
            <a:extLst>
              <a:ext uri="{FF2B5EF4-FFF2-40B4-BE49-F238E27FC236}">
                <a16:creationId xmlns:a16="http://schemas.microsoft.com/office/drawing/2014/main" id="{CF8007E0-3EF1-E8F0-902A-A3B13D4AF5F2}"/>
              </a:ext>
            </a:extLst>
          </p:cNvPr>
          <p:cNvSpPr/>
          <p:nvPr/>
        </p:nvSpPr>
        <p:spPr>
          <a:xfrm>
            <a:off x="9468189" y="2607423"/>
            <a:ext cx="2611193" cy="719133"/>
          </a:xfrm>
          <a:prstGeom prst="donut">
            <a:avLst>
              <a:gd name="adj" fmla="val 4662"/>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
        <p:nvSpPr>
          <p:cNvPr id="17" name="Oval Callout 16">
            <a:extLst>
              <a:ext uri="{FF2B5EF4-FFF2-40B4-BE49-F238E27FC236}">
                <a16:creationId xmlns:a16="http://schemas.microsoft.com/office/drawing/2014/main" id="{FCB3BEC7-F01F-E15A-88C8-ED8C22418E60}"/>
              </a:ext>
            </a:extLst>
          </p:cNvPr>
          <p:cNvSpPr/>
          <p:nvPr/>
        </p:nvSpPr>
        <p:spPr>
          <a:xfrm>
            <a:off x="7405782" y="1026147"/>
            <a:ext cx="2655642" cy="1224136"/>
          </a:xfrm>
          <a:prstGeom prst="wedgeEllipseCallout">
            <a:avLst>
              <a:gd name="adj1" fmla="val 61926"/>
              <a:gd name="adj2" fmla="val 132200"/>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3600" dirty="0">
                <a:solidFill>
                  <a:schemeClr val="accent3"/>
                </a:solidFill>
              </a:rPr>
              <a:t>Order</a:t>
            </a:r>
          </a:p>
          <a:p>
            <a:pPr algn="ctr"/>
            <a:r>
              <a:rPr lang="en-DE" sz="3600" dirty="0">
                <a:solidFill>
                  <a:schemeClr val="accent3"/>
                </a:solidFill>
              </a:rPr>
              <a:t>required</a:t>
            </a:r>
          </a:p>
        </p:txBody>
      </p:sp>
      <p:sp>
        <p:nvSpPr>
          <p:cNvPr id="3" name="TextBox 2">
            <a:extLst>
              <a:ext uri="{FF2B5EF4-FFF2-40B4-BE49-F238E27FC236}">
                <a16:creationId xmlns:a16="http://schemas.microsoft.com/office/drawing/2014/main" id="{57583558-1E4B-B76D-6AED-885B4C36332F}"/>
              </a:ext>
            </a:extLst>
          </p:cNvPr>
          <p:cNvSpPr txBox="1"/>
          <p:nvPr/>
        </p:nvSpPr>
        <p:spPr>
          <a:xfrm>
            <a:off x="335360" y="1491871"/>
            <a:ext cx="4107215" cy="369332"/>
          </a:xfrm>
          <a:prstGeom prst="rect">
            <a:avLst/>
          </a:prstGeom>
          <a:noFill/>
        </p:spPr>
        <p:txBody>
          <a:bodyPr wrap="none" rtlCol="0">
            <a:spAutoFit/>
          </a:bodyPr>
          <a:lstStyle/>
          <a:p>
            <a:r>
              <a:rPr lang="en-DE" b="1" dirty="0">
                <a:highlight>
                  <a:srgbClr val="C0C0C0"/>
                </a:highlight>
              </a:rPr>
              <a:t> VISA DESY                                                        .</a:t>
            </a:r>
          </a:p>
        </p:txBody>
      </p:sp>
    </p:spTree>
    <p:extLst>
      <p:ext uri="{BB962C8B-B14F-4D97-AF65-F5344CB8AC3E}">
        <p14:creationId xmlns:p14="http://schemas.microsoft.com/office/powerpoint/2010/main" val="270716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F65B-6462-EDAF-96D8-A7B3246D9A3A}"/>
              </a:ext>
            </a:extLst>
          </p:cNvPr>
          <p:cNvSpPr>
            <a:spLocks noGrp="1"/>
          </p:cNvSpPr>
          <p:nvPr>
            <p:ph type="title"/>
          </p:nvPr>
        </p:nvSpPr>
        <p:spPr>
          <a:xfrm>
            <a:off x="2524472" y="131335"/>
            <a:ext cx="11191240" cy="1084331"/>
          </a:xfrm>
        </p:spPr>
        <p:txBody>
          <a:bodyPr/>
          <a:lstStyle/>
          <a:p>
            <a:r>
              <a:rPr lang="en-DE" dirty="0">
                <a:solidFill>
                  <a:schemeClr val="accent3"/>
                </a:solidFill>
              </a:rPr>
              <a:t>What’s the VISA portal analysis system</a:t>
            </a:r>
          </a:p>
        </p:txBody>
      </p:sp>
      <p:sp>
        <p:nvSpPr>
          <p:cNvPr id="3" name="Content Placeholder 2">
            <a:extLst>
              <a:ext uri="{FF2B5EF4-FFF2-40B4-BE49-F238E27FC236}">
                <a16:creationId xmlns:a16="http://schemas.microsoft.com/office/drawing/2014/main" id="{3929EB13-EDD8-A11C-D945-9E34B3B01B7B}"/>
              </a:ext>
            </a:extLst>
          </p:cNvPr>
          <p:cNvSpPr>
            <a:spLocks noGrp="1"/>
          </p:cNvSpPr>
          <p:nvPr>
            <p:ph idx="1"/>
          </p:nvPr>
        </p:nvSpPr>
        <p:spPr>
          <a:xfrm>
            <a:off x="838200" y="1377228"/>
            <a:ext cx="11191240" cy="5004100"/>
          </a:xfrm>
        </p:spPr>
        <p:txBody>
          <a:bodyPr>
            <a:normAutofit fontScale="92500" lnSpcReduction="20000"/>
          </a:bodyPr>
          <a:lstStyle/>
          <a:p>
            <a:r>
              <a:rPr lang="en-US" dirty="0">
                <a:latin typeface="+mj-lt"/>
              </a:rPr>
              <a:t>VISA = “</a:t>
            </a:r>
            <a:r>
              <a:rPr lang="en-US" b="0" i="0" dirty="0">
                <a:solidFill>
                  <a:srgbClr val="4E4848"/>
                </a:solidFill>
                <a:effectLst/>
                <a:latin typeface="+mj-lt"/>
              </a:rPr>
              <a:t>Virtual Infrastructure for Scientific Analysis “</a:t>
            </a:r>
          </a:p>
          <a:p>
            <a:r>
              <a:rPr lang="en-US" dirty="0">
                <a:latin typeface="+mj-lt"/>
              </a:rPr>
              <a:t>It is</a:t>
            </a:r>
          </a:p>
          <a:p>
            <a:pPr lvl="1"/>
            <a:r>
              <a:rPr lang="en-US" dirty="0">
                <a:latin typeface="+mj-lt"/>
              </a:rPr>
              <a:t>Open Source, </a:t>
            </a:r>
          </a:p>
          <a:p>
            <a:pPr lvl="1"/>
            <a:r>
              <a:rPr lang="en-US" dirty="0">
                <a:latin typeface="+mj-lt"/>
              </a:rPr>
              <a:t>Science Agnostic , </a:t>
            </a:r>
          </a:p>
          <a:p>
            <a:pPr lvl="1"/>
            <a:r>
              <a:rPr lang="en-US" dirty="0">
                <a:latin typeface="+mj-lt"/>
              </a:rPr>
              <a:t>provided by ILL (“</a:t>
            </a:r>
            <a:r>
              <a:rPr lang="en-US" b="0" i="0" dirty="0" err="1">
                <a:solidFill>
                  <a:srgbClr val="4D5156"/>
                </a:solidFill>
                <a:effectLst/>
                <a:latin typeface="+mj-lt"/>
              </a:rPr>
              <a:t>Institut</a:t>
            </a:r>
            <a:r>
              <a:rPr lang="en-US" b="0" i="0" dirty="0">
                <a:solidFill>
                  <a:srgbClr val="4D5156"/>
                </a:solidFill>
                <a:effectLst/>
                <a:latin typeface="+mj-lt"/>
              </a:rPr>
              <a:t> Laue-Langevin” in Grenoble)</a:t>
            </a:r>
          </a:p>
          <a:p>
            <a:pPr lvl="1"/>
            <a:r>
              <a:rPr lang="en-US" dirty="0">
                <a:solidFill>
                  <a:srgbClr val="4D5156"/>
                </a:solidFill>
                <a:latin typeface="+mj-lt"/>
              </a:rPr>
              <a:t>Small collaboration with Photon @ Neutron facilities.</a:t>
            </a:r>
            <a:endParaRPr lang="en-US" dirty="0">
              <a:latin typeface="+mj-lt"/>
            </a:endParaRPr>
          </a:p>
          <a:p>
            <a:r>
              <a:rPr lang="en-US" dirty="0">
                <a:latin typeface="+mj-lt"/>
              </a:rPr>
              <a:t>Web based portal </a:t>
            </a:r>
          </a:p>
          <a:p>
            <a:r>
              <a:rPr lang="en-US" dirty="0">
                <a:latin typeface="+mj-lt"/>
              </a:rPr>
              <a:t>Creates environment (applications, data) depending on membership at proposals (or Open Data)</a:t>
            </a:r>
          </a:p>
          <a:p>
            <a:r>
              <a:rPr lang="en-US" dirty="0">
                <a:latin typeface="+mj-lt"/>
              </a:rPr>
              <a:t>Technology:</a:t>
            </a:r>
          </a:p>
          <a:p>
            <a:pPr lvl="1"/>
            <a:r>
              <a:rPr lang="en-US" dirty="0">
                <a:latin typeface="+mj-lt"/>
              </a:rPr>
              <a:t>Starts pre-configured virtual machines</a:t>
            </a:r>
          </a:p>
          <a:p>
            <a:pPr lvl="1"/>
            <a:r>
              <a:rPr lang="en-US" dirty="0">
                <a:latin typeface="+mj-lt"/>
              </a:rPr>
              <a:t>Mounts predefined (user depended) data space (experiment)</a:t>
            </a:r>
          </a:p>
          <a:p>
            <a:r>
              <a:rPr lang="en-US" dirty="0">
                <a:latin typeface="+mj-lt"/>
              </a:rPr>
              <a:t>Allows sharing analysis environments amongst ‘proposal members’.</a:t>
            </a:r>
          </a:p>
        </p:txBody>
      </p:sp>
      <p:sp>
        <p:nvSpPr>
          <p:cNvPr id="4" name="Date Placeholder 3">
            <a:extLst>
              <a:ext uri="{FF2B5EF4-FFF2-40B4-BE49-F238E27FC236}">
                <a16:creationId xmlns:a16="http://schemas.microsoft.com/office/drawing/2014/main" id="{B7C07C8B-2DB4-76B4-4765-F8EDCB425085}"/>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6DE4B55A-11BF-1D1C-C47E-9B960FCBB514}"/>
              </a:ext>
            </a:extLst>
          </p:cNvPr>
          <p:cNvSpPr>
            <a:spLocks noGrp="1"/>
          </p:cNvSpPr>
          <p:nvPr>
            <p:ph type="sldNum" sz="quarter" idx="12"/>
          </p:nvPr>
        </p:nvSpPr>
        <p:spPr/>
        <p:txBody>
          <a:bodyPr/>
          <a:lstStyle/>
          <a:p>
            <a:pPr>
              <a:defRPr/>
            </a:pPr>
            <a:fld id="{20C41AFF-2840-3B42-8A8C-4483F13236C2}" type="slidenum">
              <a:rPr lang="en-DE" smtClean="0"/>
              <a:t>28</a:t>
            </a:fld>
            <a:endParaRPr lang="en-DE"/>
          </a:p>
        </p:txBody>
      </p:sp>
      <p:sp>
        <p:nvSpPr>
          <p:cNvPr id="6" name="Footer Placeholder 5">
            <a:extLst>
              <a:ext uri="{FF2B5EF4-FFF2-40B4-BE49-F238E27FC236}">
                <a16:creationId xmlns:a16="http://schemas.microsoft.com/office/drawing/2014/main" id="{836F955A-F305-66AB-8216-77F6E8E000BB}"/>
              </a:ext>
            </a:extLst>
          </p:cNvPr>
          <p:cNvSpPr>
            <a:spLocks noGrp="1"/>
          </p:cNvSpPr>
          <p:nvPr>
            <p:ph type="ftr" sz="quarter" idx="13"/>
          </p:nvPr>
        </p:nvSpPr>
        <p:spPr/>
        <p:txBody>
          <a:bodyPr/>
          <a:lstStyle/>
          <a:p>
            <a:r>
              <a:rPr lang="en-GB"/>
              <a:t>EOSC Future @ ISGC , Patrick Fuhrmann et al.</a:t>
            </a:r>
            <a:endParaRPr lang="en-DE" dirty="0"/>
          </a:p>
        </p:txBody>
      </p:sp>
      <p:pic>
        <p:nvPicPr>
          <p:cNvPr id="7" name="Picture 6">
            <a:extLst>
              <a:ext uri="{FF2B5EF4-FFF2-40B4-BE49-F238E27FC236}">
                <a16:creationId xmlns:a16="http://schemas.microsoft.com/office/drawing/2014/main" id="{E4F96202-4678-18DD-A15B-EBE923A80391}"/>
              </a:ext>
            </a:extLst>
          </p:cNvPr>
          <p:cNvPicPr>
            <a:picLocks noChangeAspect="1"/>
          </p:cNvPicPr>
          <p:nvPr/>
        </p:nvPicPr>
        <p:blipFill>
          <a:blip r:embed="rId2"/>
          <a:stretch>
            <a:fillRect/>
          </a:stretch>
        </p:blipFill>
        <p:spPr>
          <a:xfrm>
            <a:off x="1031528" y="44624"/>
            <a:ext cx="1492944" cy="1257754"/>
          </a:xfrm>
          <a:prstGeom prst="rect">
            <a:avLst/>
          </a:prstGeom>
        </p:spPr>
      </p:pic>
    </p:spTree>
    <p:extLst>
      <p:ext uri="{BB962C8B-B14F-4D97-AF65-F5344CB8AC3E}">
        <p14:creationId xmlns:p14="http://schemas.microsoft.com/office/powerpoint/2010/main" val="1286352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C3DD-42AD-1888-BB6E-F9B092F89D22}"/>
              </a:ext>
            </a:extLst>
          </p:cNvPr>
          <p:cNvSpPr>
            <a:spLocks noGrp="1"/>
          </p:cNvSpPr>
          <p:nvPr>
            <p:ph type="title"/>
          </p:nvPr>
        </p:nvSpPr>
        <p:spPr/>
        <p:txBody>
          <a:bodyPr/>
          <a:lstStyle/>
          <a:p>
            <a:r>
              <a:rPr lang="en-DE" dirty="0"/>
              <a:t>Select your data space</a:t>
            </a:r>
          </a:p>
        </p:txBody>
      </p:sp>
      <p:sp>
        <p:nvSpPr>
          <p:cNvPr id="4" name="Date Placeholder 3">
            <a:extLst>
              <a:ext uri="{FF2B5EF4-FFF2-40B4-BE49-F238E27FC236}">
                <a16:creationId xmlns:a16="http://schemas.microsoft.com/office/drawing/2014/main" id="{BF21865F-6C45-C6F7-C5AC-32655F47FB91}"/>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2FF61F33-AD45-9098-5353-3CBE52AD96A3}"/>
              </a:ext>
            </a:extLst>
          </p:cNvPr>
          <p:cNvSpPr>
            <a:spLocks noGrp="1"/>
          </p:cNvSpPr>
          <p:nvPr>
            <p:ph type="sldNum" sz="quarter" idx="12"/>
          </p:nvPr>
        </p:nvSpPr>
        <p:spPr/>
        <p:txBody>
          <a:bodyPr/>
          <a:lstStyle/>
          <a:p>
            <a:pPr>
              <a:defRPr/>
            </a:pPr>
            <a:fld id="{20C41AFF-2840-3B42-8A8C-4483F13236C2}" type="slidenum">
              <a:rPr lang="en-DE" smtClean="0"/>
              <a:t>29</a:t>
            </a:fld>
            <a:endParaRPr lang="en-DE"/>
          </a:p>
        </p:txBody>
      </p:sp>
      <p:sp>
        <p:nvSpPr>
          <p:cNvPr id="6" name="Footer Placeholder 5">
            <a:extLst>
              <a:ext uri="{FF2B5EF4-FFF2-40B4-BE49-F238E27FC236}">
                <a16:creationId xmlns:a16="http://schemas.microsoft.com/office/drawing/2014/main" id="{022101A7-23D6-50E4-28EA-B8E3CA1CC47B}"/>
              </a:ext>
            </a:extLst>
          </p:cNvPr>
          <p:cNvSpPr>
            <a:spLocks noGrp="1"/>
          </p:cNvSpPr>
          <p:nvPr>
            <p:ph type="ftr" sz="quarter" idx="13"/>
          </p:nvPr>
        </p:nvSpPr>
        <p:spPr/>
        <p:txBody>
          <a:bodyPr/>
          <a:lstStyle/>
          <a:p>
            <a:r>
              <a:rPr lang="en-GB"/>
              <a:t>EOSC Future @ ISGC , Patrick Fuhrmann et al.</a:t>
            </a:r>
            <a:endParaRPr lang="en-DE" dirty="0"/>
          </a:p>
        </p:txBody>
      </p:sp>
      <p:pic>
        <p:nvPicPr>
          <p:cNvPr id="7" name="Picture 6">
            <a:extLst>
              <a:ext uri="{FF2B5EF4-FFF2-40B4-BE49-F238E27FC236}">
                <a16:creationId xmlns:a16="http://schemas.microsoft.com/office/drawing/2014/main" id="{35C5A609-A411-9FED-7B39-E90135098E49}"/>
              </a:ext>
            </a:extLst>
          </p:cNvPr>
          <p:cNvPicPr>
            <a:picLocks noChangeAspect="1"/>
          </p:cNvPicPr>
          <p:nvPr/>
        </p:nvPicPr>
        <p:blipFill>
          <a:blip r:embed="rId2"/>
          <a:stretch>
            <a:fillRect/>
          </a:stretch>
        </p:blipFill>
        <p:spPr>
          <a:xfrm>
            <a:off x="217004" y="1088340"/>
            <a:ext cx="5688632" cy="3199516"/>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F4E163B-8AC3-E792-A6C5-09729CD7C198}"/>
              </a:ext>
            </a:extLst>
          </p:cNvPr>
          <p:cNvSpPr txBox="1"/>
          <p:nvPr/>
        </p:nvSpPr>
        <p:spPr>
          <a:xfrm>
            <a:off x="6354554" y="395842"/>
            <a:ext cx="5844614" cy="1384995"/>
          </a:xfrm>
          <a:prstGeom prst="rect">
            <a:avLst/>
          </a:prstGeom>
          <a:noFill/>
        </p:spPr>
        <p:txBody>
          <a:bodyPr wrap="square" rtlCol="0">
            <a:spAutoFit/>
          </a:bodyPr>
          <a:lstStyle/>
          <a:p>
            <a:pPr algn="ctr"/>
            <a:r>
              <a:rPr lang="en-DE" sz="2800" dirty="0"/>
              <a:t>You log in and you’ll find your already running pipelines and the option to start new pipelines.</a:t>
            </a:r>
          </a:p>
        </p:txBody>
      </p:sp>
      <p:pic>
        <p:nvPicPr>
          <p:cNvPr id="26" name="Picture 25">
            <a:extLst>
              <a:ext uri="{FF2B5EF4-FFF2-40B4-BE49-F238E27FC236}">
                <a16:creationId xmlns:a16="http://schemas.microsoft.com/office/drawing/2014/main" id="{6941B0C3-EF59-A847-3C74-92AB86A59F5F}"/>
              </a:ext>
            </a:extLst>
          </p:cNvPr>
          <p:cNvPicPr>
            <a:picLocks noChangeAspect="1"/>
          </p:cNvPicPr>
          <p:nvPr/>
        </p:nvPicPr>
        <p:blipFill>
          <a:blip r:embed="rId3"/>
          <a:stretch>
            <a:fillRect/>
          </a:stretch>
        </p:blipFill>
        <p:spPr>
          <a:xfrm>
            <a:off x="4079776" y="1968166"/>
            <a:ext cx="7632848" cy="4197138"/>
          </a:xfrm>
          <a:prstGeom prst="rect">
            <a:avLst/>
          </a:prstGeom>
          <a:effectLst>
            <a:outerShdw blurRad="50800" dist="38100" dir="2700000" algn="tl" rotWithShape="0">
              <a:prstClr val="black">
                <a:alpha val="40000"/>
              </a:prstClr>
            </a:outerShdw>
          </a:effectLst>
        </p:spPr>
      </p:pic>
      <p:sp>
        <p:nvSpPr>
          <p:cNvPr id="27" name="Striped Right Arrow 26">
            <a:extLst>
              <a:ext uri="{FF2B5EF4-FFF2-40B4-BE49-F238E27FC236}">
                <a16:creationId xmlns:a16="http://schemas.microsoft.com/office/drawing/2014/main" id="{FA6BF368-EEBA-E4A1-EE72-92B96C81FEB5}"/>
              </a:ext>
            </a:extLst>
          </p:cNvPr>
          <p:cNvSpPr/>
          <p:nvPr/>
        </p:nvSpPr>
        <p:spPr>
          <a:xfrm rot="16200000">
            <a:off x="4002596" y="3267255"/>
            <a:ext cx="1296144" cy="936104"/>
          </a:xfrm>
          <a:prstGeom prst="strip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8" name="Striped Right Arrow 27">
            <a:extLst>
              <a:ext uri="{FF2B5EF4-FFF2-40B4-BE49-F238E27FC236}">
                <a16:creationId xmlns:a16="http://schemas.microsoft.com/office/drawing/2014/main" id="{3BB5B75A-D7E6-AE08-6655-EA73AB608A50}"/>
              </a:ext>
            </a:extLst>
          </p:cNvPr>
          <p:cNvSpPr/>
          <p:nvPr/>
        </p:nvSpPr>
        <p:spPr>
          <a:xfrm rot="16200000">
            <a:off x="5257564" y="3267255"/>
            <a:ext cx="1296144" cy="936104"/>
          </a:xfrm>
          <a:prstGeom prst="strip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 name="Striped Right Arrow 2">
            <a:extLst>
              <a:ext uri="{FF2B5EF4-FFF2-40B4-BE49-F238E27FC236}">
                <a16:creationId xmlns:a16="http://schemas.microsoft.com/office/drawing/2014/main" id="{5D7D268B-C3E2-DABB-A880-1A303974F6B0}"/>
              </a:ext>
            </a:extLst>
          </p:cNvPr>
          <p:cNvSpPr/>
          <p:nvPr/>
        </p:nvSpPr>
        <p:spPr>
          <a:xfrm rot="16200000">
            <a:off x="9876420" y="2528900"/>
            <a:ext cx="1296144" cy="936104"/>
          </a:xfrm>
          <a:prstGeom prst="striped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73158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786DFC6C-7D6D-8505-30A5-26DEB422F81E}"/>
              </a:ext>
            </a:extLst>
          </p:cNvPr>
          <p:cNvGrpSpPr/>
          <p:nvPr/>
        </p:nvGrpSpPr>
        <p:grpSpPr>
          <a:xfrm>
            <a:off x="4799856" y="1819250"/>
            <a:ext cx="4309843" cy="4418062"/>
            <a:chOff x="4799856" y="1819250"/>
            <a:chExt cx="4309843" cy="4418062"/>
          </a:xfrm>
        </p:grpSpPr>
        <p:sp>
          <p:nvSpPr>
            <p:cNvPr id="32" name="Rounded Rectangle 31">
              <a:extLst>
                <a:ext uri="{FF2B5EF4-FFF2-40B4-BE49-F238E27FC236}">
                  <a16:creationId xmlns:a16="http://schemas.microsoft.com/office/drawing/2014/main" id="{612ABB6C-D60B-3582-F638-C5F2F275AB19}"/>
                </a:ext>
              </a:extLst>
            </p:cNvPr>
            <p:cNvSpPr/>
            <p:nvPr/>
          </p:nvSpPr>
          <p:spPr>
            <a:xfrm>
              <a:off x="4799856" y="1819250"/>
              <a:ext cx="4309843" cy="4418062"/>
            </a:xfrm>
            <a:prstGeom prst="roundRect">
              <a:avLst>
                <a:gd name="adj" fmla="val 5121"/>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3"/>
                </a:solidFill>
              </a:endParaRPr>
            </a:p>
          </p:txBody>
        </p:sp>
        <p:pic>
          <p:nvPicPr>
            <p:cNvPr id="33" name="Graphic 14">
              <a:extLst>
                <a:ext uri="{FF2B5EF4-FFF2-40B4-BE49-F238E27FC236}">
                  <a16:creationId xmlns:a16="http://schemas.microsoft.com/office/drawing/2014/main" id="{8EE80DD7-A28C-329E-7B85-28299DDF6E22}"/>
                </a:ext>
              </a:extLst>
            </p:cNvPr>
            <p:cNvPicPr>
              <a:picLocks noChangeAspect="1"/>
            </p:cNvPicPr>
            <p:nvPr/>
          </p:nvPicPr>
          <p:blipFill>
            <a:blip r:embed="rId2"/>
            <a:stretch/>
          </p:blipFill>
          <p:spPr bwMode="auto">
            <a:xfrm>
              <a:off x="6096000" y="1861857"/>
              <a:ext cx="1512168" cy="814890"/>
            </a:xfrm>
            <a:prstGeom prst="rect">
              <a:avLst/>
            </a:prstGeom>
          </p:spPr>
        </p:pic>
      </p:grpSp>
      <p:sp>
        <p:nvSpPr>
          <p:cNvPr id="2" name="Title 1">
            <a:extLst>
              <a:ext uri="{FF2B5EF4-FFF2-40B4-BE49-F238E27FC236}">
                <a16:creationId xmlns:a16="http://schemas.microsoft.com/office/drawing/2014/main" id="{802E8C46-68D2-6B47-02FB-A107F9BB73A5}"/>
              </a:ext>
            </a:extLst>
          </p:cNvPr>
          <p:cNvSpPr>
            <a:spLocks noGrp="1"/>
          </p:cNvSpPr>
          <p:nvPr>
            <p:ph type="title"/>
          </p:nvPr>
        </p:nvSpPr>
        <p:spPr>
          <a:xfrm>
            <a:off x="996666" y="-26295"/>
            <a:ext cx="11191240" cy="1084331"/>
          </a:xfrm>
        </p:spPr>
        <p:txBody>
          <a:bodyPr/>
          <a:lstStyle/>
          <a:p>
            <a:r>
              <a:rPr lang="en-DE" dirty="0"/>
              <a:t>The full landscape </a:t>
            </a:r>
            <a:r>
              <a:rPr lang="en-DE" dirty="0">
                <a:solidFill>
                  <a:schemeClr val="bg1">
                    <a:lumMod val="65000"/>
                  </a:schemeClr>
                </a:solidFill>
              </a:rPr>
              <a:t>aka</a:t>
            </a:r>
            <a:r>
              <a:rPr lang="en-DE" dirty="0"/>
              <a:t> </a:t>
            </a:r>
            <a:r>
              <a:rPr lang="en-DE" dirty="0">
                <a:solidFill>
                  <a:schemeClr val="accent3"/>
                </a:solidFill>
              </a:rPr>
              <a:t>How it began</a:t>
            </a:r>
          </a:p>
        </p:txBody>
      </p:sp>
      <p:sp>
        <p:nvSpPr>
          <p:cNvPr id="4" name="Date Placeholder 3">
            <a:extLst>
              <a:ext uri="{FF2B5EF4-FFF2-40B4-BE49-F238E27FC236}">
                <a16:creationId xmlns:a16="http://schemas.microsoft.com/office/drawing/2014/main" id="{DE91F5C2-308D-3ED1-E769-3868A6D1A8B6}"/>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B221E1D8-8B33-D3F4-0A22-11CE266594D8}"/>
              </a:ext>
            </a:extLst>
          </p:cNvPr>
          <p:cNvSpPr>
            <a:spLocks noGrp="1"/>
          </p:cNvSpPr>
          <p:nvPr>
            <p:ph type="sldNum" sz="quarter" idx="12"/>
          </p:nvPr>
        </p:nvSpPr>
        <p:spPr/>
        <p:txBody>
          <a:bodyPr/>
          <a:lstStyle/>
          <a:p>
            <a:pPr>
              <a:defRPr/>
            </a:pPr>
            <a:fld id="{20C41AFF-2840-3B42-8A8C-4483F13236C2}" type="slidenum">
              <a:rPr lang="en-DE" smtClean="0"/>
              <a:t>3</a:t>
            </a:fld>
            <a:endParaRPr lang="en-DE"/>
          </a:p>
        </p:txBody>
      </p:sp>
      <p:sp>
        <p:nvSpPr>
          <p:cNvPr id="6" name="Footer Placeholder 5">
            <a:extLst>
              <a:ext uri="{FF2B5EF4-FFF2-40B4-BE49-F238E27FC236}">
                <a16:creationId xmlns:a16="http://schemas.microsoft.com/office/drawing/2014/main" id="{DAE2411F-8BAD-DCEE-F0C1-315D5920A43F}"/>
              </a:ext>
            </a:extLst>
          </p:cNvPr>
          <p:cNvSpPr>
            <a:spLocks noGrp="1"/>
          </p:cNvSpPr>
          <p:nvPr>
            <p:ph type="ftr" sz="quarter" idx="13"/>
          </p:nvPr>
        </p:nvSpPr>
        <p:spPr/>
        <p:txBody>
          <a:bodyPr/>
          <a:lstStyle/>
          <a:p>
            <a:r>
              <a:rPr lang="en-GB"/>
              <a:t>EOSC Future @ ISGC , Patrick Fuhrmann et al.</a:t>
            </a:r>
            <a:endParaRPr lang="en-DE" dirty="0"/>
          </a:p>
        </p:txBody>
      </p:sp>
      <p:sp>
        <p:nvSpPr>
          <p:cNvPr id="8" name="TextBox 7">
            <a:extLst>
              <a:ext uri="{FF2B5EF4-FFF2-40B4-BE49-F238E27FC236}">
                <a16:creationId xmlns:a16="http://schemas.microsoft.com/office/drawing/2014/main" id="{58CC9C89-AEE4-41E6-B063-59D7685F8B3D}"/>
              </a:ext>
            </a:extLst>
          </p:cNvPr>
          <p:cNvSpPr txBox="1"/>
          <p:nvPr/>
        </p:nvSpPr>
        <p:spPr>
          <a:xfrm>
            <a:off x="785557" y="836712"/>
            <a:ext cx="899605" cy="523220"/>
          </a:xfrm>
          <a:prstGeom prst="rect">
            <a:avLst/>
          </a:prstGeom>
          <a:noFill/>
        </p:spPr>
        <p:txBody>
          <a:bodyPr wrap="none" rtlCol="0">
            <a:spAutoFit/>
          </a:bodyPr>
          <a:lstStyle/>
          <a:p>
            <a:r>
              <a:rPr lang="en-DE" sz="2800" dirty="0">
                <a:solidFill>
                  <a:schemeClr val="accent3"/>
                </a:solidFill>
              </a:rPr>
              <a:t>2019</a:t>
            </a:r>
          </a:p>
        </p:txBody>
      </p:sp>
      <p:sp>
        <p:nvSpPr>
          <p:cNvPr id="9" name="TextBox 8">
            <a:extLst>
              <a:ext uri="{FF2B5EF4-FFF2-40B4-BE49-F238E27FC236}">
                <a16:creationId xmlns:a16="http://schemas.microsoft.com/office/drawing/2014/main" id="{771CB269-1D38-F9E8-09DE-93154FE38712}"/>
              </a:ext>
            </a:extLst>
          </p:cNvPr>
          <p:cNvSpPr txBox="1"/>
          <p:nvPr/>
        </p:nvSpPr>
        <p:spPr>
          <a:xfrm>
            <a:off x="2660354" y="853957"/>
            <a:ext cx="918841" cy="523220"/>
          </a:xfrm>
          <a:prstGeom prst="rect">
            <a:avLst/>
          </a:prstGeom>
          <a:noFill/>
        </p:spPr>
        <p:txBody>
          <a:bodyPr wrap="none" rtlCol="0">
            <a:spAutoFit/>
          </a:bodyPr>
          <a:lstStyle/>
          <a:p>
            <a:r>
              <a:rPr lang="en-DE" sz="2800" dirty="0">
                <a:solidFill>
                  <a:schemeClr val="accent4"/>
                </a:solidFill>
              </a:rPr>
              <a:t>2020</a:t>
            </a:r>
          </a:p>
        </p:txBody>
      </p:sp>
      <p:sp>
        <p:nvSpPr>
          <p:cNvPr id="10" name="TextBox 9">
            <a:extLst>
              <a:ext uri="{FF2B5EF4-FFF2-40B4-BE49-F238E27FC236}">
                <a16:creationId xmlns:a16="http://schemas.microsoft.com/office/drawing/2014/main" id="{AFB488C6-8132-1F4B-DEE2-0491D74CAA99}"/>
              </a:ext>
            </a:extLst>
          </p:cNvPr>
          <p:cNvSpPr txBox="1"/>
          <p:nvPr/>
        </p:nvSpPr>
        <p:spPr>
          <a:xfrm>
            <a:off x="4628064" y="854333"/>
            <a:ext cx="894797" cy="523220"/>
          </a:xfrm>
          <a:prstGeom prst="rect">
            <a:avLst/>
          </a:prstGeom>
          <a:noFill/>
        </p:spPr>
        <p:txBody>
          <a:bodyPr wrap="none" rtlCol="0">
            <a:spAutoFit/>
          </a:bodyPr>
          <a:lstStyle/>
          <a:p>
            <a:r>
              <a:rPr lang="en-DE" sz="2800" dirty="0">
                <a:solidFill>
                  <a:schemeClr val="accent5"/>
                </a:solidFill>
              </a:rPr>
              <a:t>2021</a:t>
            </a:r>
          </a:p>
        </p:txBody>
      </p:sp>
      <p:sp>
        <p:nvSpPr>
          <p:cNvPr id="11" name="TextBox 10">
            <a:extLst>
              <a:ext uri="{FF2B5EF4-FFF2-40B4-BE49-F238E27FC236}">
                <a16:creationId xmlns:a16="http://schemas.microsoft.com/office/drawing/2014/main" id="{A64DAC20-410E-536C-664F-6FF43E9DCC5A}"/>
              </a:ext>
            </a:extLst>
          </p:cNvPr>
          <p:cNvSpPr txBox="1"/>
          <p:nvPr/>
        </p:nvSpPr>
        <p:spPr>
          <a:xfrm>
            <a:off x="6457771" y="853957"/>
            <a:ext cx="917239" cy="523220"/>
          </a:xfrm>
          <a:prstGeom prst="rect">
            <a:avLst/>
          </a:prstGeom>
          <a:noFill/>
        </p:spPr>
        <p:txBody>
          <a:bodyPr wrap="none" rtlCol="0">
            <a:spAutoFit/>
          </a:bodyPr>
          <a:lstStyle/>
          <a:p>
            <a:r>
              <a:rPr lang="en-DE" sz="2800" dirty="0">
                <a:solidFill>
                  <a:schemeClr val="accent6"/>
                </a:solidFill>
              </a:rPr>
              <a:t>2022</a:t>
            </a:r>
          </a:p>
        </p:txBody>
      </p:sp>
      <p:sp>
        <p:nvSpPr>
          <p:cNvPr id="13" name="TextBox 12">
            <a:extLst>
              <a:ext uri="{FF2B5EF4-FFF2-40B4-BE49-F238E27FC236}">
                <a16:creationId xmlns:a16="http://schemas.microsoft.com/office/drawing/2014/main" id="{9053B507-00D9-C1DE-4FE8-CD86E7C1678F}"/>
              </a:ext>
            </a:extLst>
          </p:cNvPr>
          <p:cNvSpPr txBox="1"/>
          <p:nvPr/>
        </p:nvSpPr>
        <p:spPr>
          <a:xfrm>
            <a:off x="8350034" y="836712"/>
            <a:ext cx="898003" cy="523220"/>
          </a:xfrm>
          <a:prstGeom prst="rect">
            <a:avLst/>
          </a:prstGeom>
          <a:noFill/>
        </p:spPr>
        <p:txBody>
          <a:bodyPr wrap="none" rtlCol="0">
            <a:spAutoFit/>
          </a:bodyPr>
          <a:lstStyle/>
          <a:p>
            <a:r>
              <a:rPr lang="en-DE" sz="2800" dirty="0">
                <a:solidFill>
                  <a:schemeClr val="accent2"/>
                </a:solidFill>
              </a:rPr>
              <a:t>2023</a:t>
            </a:r>
          </a:p>
        </p:txBody>
      </p:sp>
      <p:sp>
        <p:nvSpPr>
          <p:cNvPr id="14" name="Rounded Rectangle 13">
            <a:extLst>
              <a:ext uri="{FF2B5EF4-FFF2-40B4-BE49-F238E27FC236}">
                <a16:creationId xmlns:a16="http://schemas.microsoft.com/office/drawing/2014/main" id="{EE870529-DBCB-DBE2-3220-41059DFCD6FA}"/>
              </a:ext>
            </a:extLst>
          </p:cNvPr>
          <p:cNvSpPr/>
          <p:nvPr/>
        </p:nvSpPr>
        <p:spPr>
          <a:xfrm>
            <a:off x="335360" y="2704968"/>
            <a:ext cx="8640960" cy="540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tangle 14">
            <a:extLst>
              <a:ext uri="{FF2B5EF4-FFF2-40B4-BE49-F238E27FC236}">
                <a16:creationId xmlns:a16="http://schemas.microsoft.com/office/drawing/2014/main" id="{6054FDA9-C91B-F7EF-25CB-CF1E42F7220E}"/>
              </a:ext>
            </a:extLst>
          </p:cNvPr>
          <p:cNvSpPr/>
          <p:nvPr/>
        </p:nvSpPr>
        <p:spPr>
          <a:xfrm>
            <a:off x="335360" y="1359932"/>
            <a:ext cx="1800000" cy="360000"/>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6" name="Rectangle 15">
            <a:extLst>
              <a:ext uri="{FF2B5EF4-FFF2-40B4-BE49-F238E27FC236}">
                <a16:creationId xmlns:a16="http://schemas.microsoft.com/office/drawing/2014/main" id="{1DC17C0E-825D-BFF0-D7FE-FCE5A5D90E2D}"/>
              </a:ext>
            </a:extLst>
          </p:cNvPr>
          <p:cNvSpPr/>
          <p:nvPr/>
        </p:nvSpPr>
        <p:spPr>
          <a:xfrm>
            <a:off x="2231865" y="1359932"/>
            <a:ext cx="180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7" name="Rectangle 16">
            <a:extLst>
              <a:ext uri="{FF2B5EF4-FFF2-40B4-BE49-F238E27FC236}">
                <a16:creationId xmlns:a16="http://schemas.microsoft.com/office/drawing/2014/main" id="{8B0EFD56-E6BA-CB59-C22D-76B5F054DE1E}"/>
              </a:ext>
            </a:extLst>
          </p:cNvPr>
          <p:cNvSpPr/>
          <p:nvPr/>
        </p:nvSpPr>
        <p:spPr>
          <a:xfrm>
            <a:off x="4124128" y="1359932"/>
            <a:ext cx="180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8" name="Rectangle 17">
            <a:extLst>
              <a:ext uri="{FF2B5EF4-FFF2-40B4-BE49-F238E27FC236}">
                <a16:creationId xmlns:a16="http://schemas.microsoft.com/office/drawing/2014/main" id="{AEFFE7D1-E11D-2CF9-0DF3-CCE9D1156089}"/>
              </a:ext>
            </a:extLst>
          </p:cNvPr>
          <p:cNvSpPr/>
          <p:nvPr/>
        </p:nvSpPr>
        <p:spPr>
          <a:xfrm>
            <a:off x="6016391" y="1359932"/>
            <a:ext cx="1800000" cy="360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9" name="Rectangle 18">
            <a:extLst>
              <a:ext uri="{FF2B5EF4-FFF2-40B4-BE49-F238E27FC236}">
                <a16:creationId xmlns:a16="http://schemas.microsoft.com/office/drawing/2014/main" id="{54B488FC-48DF-F0E0-96C2-E300A19BE7B3}"/>
              </a:ext>
            </a:extLst>
          </p:cNvPr>
          <p:cNvSpPr/>
          <p:nvPr/>
        </p:nvSpPr>
        <p:spPr>
          <a:xfrm>
            <a:off x="7908654" y="1359932"/>
            <a:ext cx="180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0" name="Rectangle 19">
            <a:extLst>
              <a:ext uri="{FF2B5EF4-FFF2-40B4-BE49-F238E27FC236}">
                <a16:creationId xmlns:a16="http://schemas.microsoft.com/office/drawing/2014/main" id="{839711AF-6F03-C7B6-FC52-BFE147FC14A8}"/>
              </a:ext>
            </a:extLst>
          </p:cNvPr>
          <p:cNvSpPr/>
          <p:nvPr/>
        </p:nvSpPr>
        <p:spPr>
          <a:xfrm>
            <a:off x="9800916" y="1359932"/>
            <a:ext cx="2236587" cy="360000"/>
          </a:xfrm>
          <a:prstGeom prst="rect">
            <a:avLst/>
          </a:prstGeom>
          <a:gradFill>
            <a:gsLst>
              <a:gs pos="0">
                <a:schemeClr val="bg1">
                  <a:lumMod val="5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21" name="TextBox 20">
            <a:extLst>
              <a:ext uri="{FF2B5EF4-FFF2-40B4-BE49-F238E27FC236}">
                <a16:creationId xmlns:a16="http://schemas.microsoft.com/office/drawing/2014/main" id="{1564203B-A617-D6E0-1509-95E02BDD719C}"/>
              </a:ext>
            </a:extLst>
          </p:cNvPr>
          <p:cNvSpPr txBox="1"/>
          <p:nvPr/>
        </p:nvSpPr>
        <p:spPr>
          <a:xfrm>
            <a:off x="10234744" y="868156"/>
            <a:ext cx="1545616" cy="523220"/>
          </a:xfrm>
          <a:prstGeom prst="rect">
            <a:avLst/>
          </a:prstGeom>
          <a:noFill/>
        </p:spPr>
        <p:txBody>
          <a:bodyPr wrap="none" rtlCol="0">
            <a:spAutoFit/>
          </a:bodyPr>
          <a:lstStyle/>
          <a:p>
            <a:r>
              <a:rPr lang="en-DE" sz="2800" dirty="0">
                <a:solidFill>
                  <a:schemeClr val="bg1">
                    <a:lumMod val="50000"/>
                  </a:schemeClr>
                </a:solidFill>
              </a:rPr>
              <a:t>2024 +++</a:t>
            </a:r>
          </a:p>
        </p:txBody>
      </p:sp>
      <p:pic>
        <p:nvPicPr>
          <p:cNvPr id="22" name="Picture 2" descr="ENVRI Community">
            <a:extLst>
              <a:ext uri="{FF2B5EF4-FFF2-40B4-BE49-F238E27FC236}">
                <a16:creationId xmlns:a16="http://schemas.microsoft.com/office/drawing/2014/main" id="{306087D9-521F-DA3E-BC2E-4BFEC7FC8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717" y="2761171"/>
            <a:ext cx="614012" cy="405248"/>
          </a:xfrm>
          <a:prstGeom prst="rect">
            <a:avLst/>
          </a:prstGeom>
          <a:noFill/>
          <a:extLst>
            <a:ext uri="{909E8E84-426E-40DD-AFC4-6F175D3DCCD1}">
              <a14:hiddenFill xmlns:a14="http://schemas.microsoft.com/office/drawing/2010/main">
                <a:solidFill>
                  <a:srgbClr val="FFFFFF"/>
                </a:solidFill>
              </a14:hiddenFill>
            </a:ext>
          </a:extLst>
        </p:spPr>
      </p:pic>
      <p:sp>
        <p:nvSpPr>
          <p:cNvPr id="29" name="Rounded Rectangle 28">
            <a:extLst>
              <a:ext uri="{FF2B5EF4-FFF2-40B4-BE49-F238E27FC236}">
                <a16:creationId xmlns:a16="http://schemas.microsoft.com/office/drawing/2014/main" id="{C29AB71B-3E46-5F12-7A68-FB48B9BFEE7D}"/>
              </a:ext>
            </a:extLst>
          </p:cNvPr>
          <p:cNvSpPr/>
          <p:nvPr/>
        </p:nvSpPr>
        <p:spPr>
          <a:xfrm>
            <a:off x="204701" y="5453934"/>
            <a:ext cx="8339571" cy="72000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3"/>
              </a:solidFill>
            </a:endParaRPr>
          </a:p>
        </p:txBody>
      </p:sp>
      <p:pic>
        <p:nvPicPr>
          <p:cNvPr id="30" name="Google Shape;15;p27">
            <a:extLst>
              <a:ext uri="{FF2B5EF4-FFF2-40B4-BE49-F238E27FC236}">
                <a16:creationId xmlns:a16="http://schemas.microsoft.com/office/drawing/2014/main" id="{8D48B284-03EC-A91C-7921-383CB65F0691}"/>
              </a:ext>
            </a:extLst>
          </p:cNvPr>
          <p:cNvPicPr preferRelativeResize="0"/>
          <p:nvPr/>
        </p:nvPicPr>
        <p:blipFill rotWithShape="1">
          <a:blip r:embed="rId4">
            <a:alphaModFix/>
          </a:blip>
          <a:srcRect/>
          <a:stretch/>
        </p:blipFill>
        <p:spPr>
          <a:xfrm>
            <a:off x="598621" y="5503487"/>
            <a:ext cx="1324781" cy="612591"/>
          </a:xfrm>
          <a:prstGeom prst="rect">
            <a:avLst/>
          </a:prstGeom>
          <a:noFill/>
          <a:ln>
            <a:noFill/>
          </a:ln>
        </p:spPr>
      </p:pic>
      <p:pic>
        <p:nvPicPr>
          <p:cNvPr id="31" name="Google Shape;16;p27">
            <a:extLst>
              <a:ext uri="{FF2B5EF4-FFF2-40B4-BE49-F238E27FC236}">
                <a16:creationId xmlns:a16="http://schemas.microsoft.com/office/drawing/2014/main" id="{DBF28D4A-4C63-2722-343D-702F8E382246}"/>
              </a:ext>
            </a:extLst>
          </p:cNvPr>
          <p:cNvPicPr preferRelativeResize="0"/>
          <p:nvPr/>
        </p:nvPicPr>
        <p:blipFill rotWithShape="1">
          <a:blip r:embed="rId5">
            <a:alphaModFix/>
          </a:blip>
          <a:srcRect/>
          <a:stretch/>
        </p:blipFill>
        <p:spPr>
          <a:xfrm>
            <a:off x="2116690" y="5579804"/>
            <a:ext cx="1324781" cy="556544"/>
          </a:xfrm>
          <a:prstGeom prst="rect">
            <a:avLst/>
          </a:prstGeom>
          <a:noFill/>
          <a:ln>
            <a:noFill/>
          </a:ln>
        </p:spPr>
      </p:pic>
      <p:sp>
        <p:nvSpPr>
          <p:cNvPr id="34" name="Rounded Rectangle 33">
            <a:extLst>
              <a:ext uri="{FF2B5EF4-FFF2-40B4-BE49-F238E27FC236}">
                <a16:creationId xmlns:a16="http://schemas.microsoft.com/office/drawing/2014/main" id="{23C0D20E-B716-B9F2-7875-7B7321B4BCC4}"/>
              </a:ext>
            </a:extLst>
          </p:cNvPr>
          <p:cNvSpPr/>
          <p:nvPr/>
        </p:nvSpPr>
        <p:spPr>
          <a:xfrm>
            <a:off x="335361" y="3387382"/>
            <a:ext cx="8424936" cy="540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5" name="Picture 6">
            <a:extLst>
              <a:ext uri="{FF2B5EF4-FFF2-40B4-BE49-F238E27FC236}">
                <a16:creationId xmlns:a16="http://schemas.microsoft.com/office/drawing/2014/main" id="{0DAA7221-AE19-8B96-93AC-49BBB93DF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978" y="3479822"/>
            <a:ext cx="1062306" cy="348643"/>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a:extLst>
              <a:ext uri="{FF2B5EF4-FFF2-40B4-BE49-F238E27FC236}">
                <a16:creationId xmlns:a16="http://schemas.microsoft.com/office/drawing/2014/main" id="{D08DDF66-4418-60F5-845A-A65A60D2760D}"/>
              </a:ext>
            </a:extLst>
          </p:cNvPr>
          <p:cNvSpPr/>
          <p:nvPr/>
        </p:nvSpPr>
        <p:spPr>
          <a:xfrm>
            <a:off x="838201" y="4069873"/>
            <a:ext cx="8138120" cy="540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6" name="Rounded Rectangle 35">
            <a:extLst>
              <a:ext uri="{FF2B5EF4-FFF2-40B4-BE49-F238E27FC236}">
                <a16:creationId xmlns:a16="http://schemas.microsoft.com/office/drawing/2014/main" id="{00624C16-7E3A-1CA6-B775-B3EBCB47851B}"/>
              </a:ext>
            </a:extLst>
          </p:cNvPr>
          <p:cNvSpPr/>
          <p:nvPr/>
        </p:nvSpPr>
        <p:spPr>
          <a:xfrm>
            <a:off x="623392" y="4751730"/>
            <a:ext cx="7632848" cy="540000"/>
          </a:xfrm>
          <a:prstGeom prst="round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8" name="Picture 4" descr="Home">
            <a:extLst>
              <a:ext uri="{FF2B5EF4-FFF2-40B4-BE49-F238E27FC236}">
                <a16:creationId xmlns:a16="http://schemas.microsoft.com/office/drawing/2014/main" id="{46FEEA26-8237-4293-998E-EF18B03E1A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1504" y="4646542"/>
            <a:ext cx="1289988" cy="80739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a:extLst>
              <a:ext uri="{FF2B5EF4-FFF2-40B4-BE49-F238E27FC236}">
                <a16:creationId xmlns:a16="http://schemas.microsoft.com/office/drawing/2014/main" id="{C513B9B6-D8E0-8AA5-A159-2EB0ED36FF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98339" y="4141173"/>
            <a:ext cx="524994" cy="448353"/>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856C5903-E3FA-1FA6-95AC-3CA871965BB7}"/>
              </a:ext>
            </a:extLst>
          </p:cNvPr>
          <p:cNvGrpSpPr/>
          <p:nvPr/>
        </p:nvGrpSpPr>
        <p:grpSpPr>
          <a:xfrm>
            <a:off x="9800918" y="1819250"/>
            <a:ext cx="2062502" cy="4418062"/>
            <a:chOff x="9800918" y="1819250"/>
            <a:chExt cx="2062502" cy="4418062"/>
          </a:xfrm>
        </p:grpSpPr>
        <p:sp>
          <p:nvSpPr>
            <p:cNvPr id="37" name="Rounded Rectangle 36">
              <a:extLst>
                <a:ext uri="{FF2B5EF4-FFF2-40B4-BE49-F238E27FC236}">
                  <a16:creationId xmlns:a16="http://schemas.microsoft.com/office/drawing/2014/main" id="{2AFD51C4-3B67-7E45-0293-ED0BB8357242}"/>
                </a:ext>
              </a:extLst>
            </p:cNvPr>
            <p:cNvSpPr/>
            <p:nvPr/>
          </p:nvSpPr>
          <p:spPr>
            <a:xfrm>
              <a:off x="9800918" y="1819250"/>
              <a:ext cx="2062502" cy="4418062"/>
            </a:xfrm>
            <a:prstGeom prst="roundRect">
              <a:avLst>
                <a:gd name="adj" fmla="val 5121"/>
              </a:avLst>
            </a:prstGeom>
            <a:gradFill flip="none" rotWithShape="1">
              <a:gsLst>
                <a:gs pos="0">
                  <a:schemeClr val="bg1">
                    <a:lumMod val="50000"/>
                  </a:schemeClr>
                </a:gs>
                <a:gs pos="100000">
                  <a:schemeClr val="bg1"/>
                </a:gs>
              </a:gsLst>
              <a:lin ang="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accent3"/>
                </a:solidFill>
              </a:endParaRPr>
            </a:p>
          </p:txBody>
        </p:sp>
        <p:sp>
          <p:nvSpPr>
            <p:cNvPr id="42" name="TextBox 41">
              <a:extLst>
                <a:ext uri="{FF2B5EF4-FFF2-40B4-BE49-F238E27FC236}">
                  <a16:creationId xmlns:a16="http://schemas.microsoft.com/office/drawing/2014/main" id="{F557560E-D392-BEF5-0646-3060E6ECFACC}"/>
                </a:ext>
              </a:extLst>
            </p:cNvPr>
            <p:cNvSpPr txBox="1"/>
            <p:nvPr/>
          </p:nvSpPr>
          <p:spPr>
            <a:xfrm>
              <a:off x="9873854" y="1922669"/>
              <a:ext cx="1771639" cy="707886"/>
            </a:xfrm>
            <a:prstGeom prst="rect">
              <a:avLst/>
            </a:prstGeom>
            <a:noFill/>
          </p:spPr>
          <p:txBody>
            <a:bodyPr wrap="none" rtlCol="0">
              <a:spAutoFit/>
            </a:bodyPr>
            <a:lstStyle/>
            <a:p>
              <a:r>
                <a:rPr lang="en-DE" sz="2800" dirty="0"/>
                <a:t>OSCARS</a:t>
              </a:r>
            </a:p>
            <a:p>
              <a:r>
                <a:rPr lang="en-DE" sz="1200" b="1" dirty="0"/>
                <a:t>EOSC INFRA 2023  01 01</a:t>
              </a:r>
            </a:p>
          </p:txBody>
        </p:sp>
      </p:grpSp>
      <p:sp>
        <p:nvSpPr>
          <p:cNvPr id="45" name="TextBox 44">
            <a:extLst>
              <a:ext uri="{FF2B5EF4-FFF2-40B4-BE49-F238E27FC236}">
                <a16:creationId xmlns:a16="http://schemas.microsoft.com/office/drawing/2014/main" id="{90F26C5E-BC50-D596-263C-27C1B3DF9BD4}"/>
              </a:ext>
            </a:extLst>
          </p:cNvPr>
          <p:cNvSpPr txBox="1"/>
          <p:nvPr/>
        </p:nvSpPr>
        <p:spPr>
          <a:xfrm>
            <a:off x="3615709" y="2797087"/>
            <a:ext cx="6096000" cy="369332"/>
          </a:xfrm>
          <a:prstGeom prst="rect">
            <a:avLst/>
          </a:prstGeom>
          <a:noFill/>
        </p:spPr>
        <p:txBody>
          <a:bodyPr wrap="square">
            <a:spAutoFit/>
          </a:bodyPr>
          <a:lstStyle/>
          <a:p>
            <a:r>
              <a:rPr lang="en-GB" b="1" dirty="0">
                <a:solidFill>
                  <a:schemeClr val="tx1">
                    <a:lumMod val="50000"/>
                    <a:lumOff val="50000"/>
                  </a:schemeClr>
                </a:solidFill>
                <a:latin typeface="Arial" panose="020B0604020202020204" pitchFamily="34" charset="0"/>
              </a:rPr>
              <a:t>E</a:t>
            </a:r>
            <a:r>
              <a:rPr lang="en-GB" b="1" i="0" dirty="0">
                <a:solidFill>
                  <a:schemeClr val="tx1">
                    <a:lumMod val="50000"/>
                    <a:lumOff val="50000"/>
                  </a:schemeClr>
                </a:solidFill>
                <a:effectLst/>
                <a:latin typeface="Arial" panose="020B0604020202020204" pitchFamily="34" charset="0"/>
              </a:rPr>
              <a:t>nvironmental research</a:t>
            </a:r>
          </a:p>
        </p:txBody>
      </p:sp>
      <p:sp>
        <p:nvSpPr>
          <p:cNvPr id="47" name="TextBox 46">
            <a:extLst>
              <a:ext uri="{FF2B5EF4-FFF2-40B4-BE49-F238E27FC236}">
                <a16:creationId xmlns:a16="http://schemas.microsoft.com/office/drawing/2014/main" id="{2FD3A10B-EB71-5CE8-6AA3-86274EA78422}"/>
              </a:ext>
            </a:extLst>
          </p:cNvPr>
          <p:cNvSpPr txBox="1"/>
          <p:nvPr/>
        </p:nvSpPr>
        <p:spPr>
          <a:xfrm>
            <a:off x="3615709" y="3482597"/>
            <a:ext cx="6096000" cy="369332"/>
          </a:xfrm>
          <a:prstGeom prst="rect">
            <a:avLst/>
          </a:prstGeom>
          <a:noFill/>
        </p:spPr>
        <p:txBody>
          <a:bodyPr wrap="square">
            <a:spAutoFit/>
          </a:bodyPr>
          <a:lstStyle/>
          <a:p>
            <a:r>
              <a:rPr lang="en-GB" b="1" dirty="0">
                <a:solidFill>
                  <a:schemeClr val="tx1">
                    <a:lumMod val="50000"/>
                    <a:lumOff val="50000"/>
                  </a:schemeClr>
                </a:solidFill>
                <a:latin typeface="Arial" panose="020B0604020202020204" pitchFamily="34" charset="0"/>
              </a:rPr>
              <a:t>S</a:t>
            </a:r>
            <a:r>
              <a:rPr lang="en-GB" b="1" i="0" dirty="0">
                <a:solidFill>
                  <a:schemeClr val="tx1">
                    <a:lumMod val="50000"/>
                    <a:lumOff val="50000"/>
                  </a:schemeClr>
                </a:solidFill>
                <a:effectLst/>
                <a:latin typeface="Arial" panose="020B0604020202020204" pitchFamily="34" charset="0"/>
              </a:rPr>
              <a:t>ocial </a:t>
            </a:r>
            <a:r>
              <a:rPr lang="en-GB" b="1" dirty="0">
                <a:solidFill>
                  <a:schemeClr val="tx1">
                    <a:lumMod val="50000"/>
                    <a:lumOff val="50000"/>
                  </a:schemeClr>
                </a:solidFill>
                <a:latin typeface="Arial" panose="020B0604020202020204" pitchFamily="34" charset="0"/>
              </a:rPr>
              <a:t>S</a:t>
            </a:r>
            <a:r>
              <a:rPr lang="en-GB" b="1" i="0" dirty="0">
                <a:solidFill>
                  <a:schemeClr val="tx1">
                    <a:lumMod val="50000"/>
                    <a:lumOff val="50000"/>
                  </a:schemeClr>
                </a:solidFill>
                <a:effectLst/>
                <a:latin typeface="Arial" panose="020B0604020202020204" pitchFamily="34" charset="0"/>
              </a:rPr>
              <a:t>ciences and Humanities</a:t>
            </a:r>
          </a:p>
        </p:txBody>
      </p:sp>
      <p:sp>
        <p:nvSpPr>
          <p:cNvPr id="49" name="TextBox 48">
            <a:extLst>
              <a:ext uri="{FF2B5EF4-FFF2-40B4-BE49-F238E27FC236}">
                <a16:creationId xmlns:a16="http://schemas.microsoft.com/office/drawing/2014/main" id="{82565B3B-E220-9F16-83F1-492CAE2525A4}"/>
              </a:ext>
            </a:extLst>
          </p:cNvPr>
          <p:cNvSpPr txBox="1"/>
          <p:nvPr/>
        </p:nvSpPr>
        <p:spPr>
          <a:xfrm>
            <a:off x="3641427" y="4145403"/>
            <a:ext cx="3409771" cy="369332"/>
          </a:xfrm>
          <a:prstGeom prst="rect">
            <a:avLst/>
          </a:prstGeom>
          <a:noFill/>
        </p:spPr>
        <p:txBody>
          <a:bodyPr wrap="square">
            <a:spAutoFit/>
          </a:bodyPr>
          <a:lstStyle/>
          <a:p>
            <a:r>
              <a:rPr lang="en-GB" b="1" dirty="0">
                <a:solidFill>
                  <a:schemeClr val="tx1">
                    <a:lumMod val="50000"/>
                    <a:lumOff val="50000"/>
                  </a:schemeClr>
                </a:solidFill>
                <a:latin typeface="Arial" panose="020B0604020202020204" pitchFamily="34" charset="0"/>
              </a:rPr>
              <a:t>L</a:t>
            </a:r>
            <a:r>
              <a:rPr lang="en-GB" b="1" i="0" dirty="0">
                <a:solidFill>
                  <a:schemeClr val="tx1">
                    <a:lumMod val="50000"/>
                    <a:lumOff val="50000"/>
                  </a:schemeClr>
                </a:solidFill>
                <a:effectLst/>
                <a:latin typeface="Arial" panose="020B0604020202020204" pitchFamily="34" charset="0"/>
              </a:rPr>
              <a:t>ife sciences (ELIXIR)</a:t>
            </a:r>
          </a:p>
        </p:txBody>
      </p:sp>
      <p:sp>
        <p:nvSpPr>
          <p:cNvPr id="50" name="TextBox 49">
            <a:extLst>
              <a:ext uri="{FF2B5EF4-FFF2-40B4-BE49-F238E27FC236}">
                <a16:creationId xmlns:a16="http://schemas.microsoft.com/office/drawing/2014/main" id="{B838723C-41C4-2F93-E39F-ABF6ABF92F77}"/>
              </a:ext>
            </a:extLst>
          </p:cNvPr>
          <p:cNvSpPr txBox="1"/>
          <p:nvPr/>
        </p:nvSpPr>
        <p:spPr>
          <a:xfrm>
            <a:off x="3674490" y="4837064"/>
            <a:ext cx="3685624" cy="369332"/>
          </a:xfrm>
          <a:prstGeom prst="rect">
            <a:avLst/>
          </a:prstGeom>
          <a:noFill/>
        </p:spPr>
        <p:txBody>
          <a:bodyPr wrap="none" rtlCol="0">
            <a:spAutoFit/>
          </a:bodyPr>
          <a:lstStyle/>
          <a:p>
            <a:r>
              <a:rPr lang="en-GB" b="1" dirty="0">
                <a:solidFill>
                  <a:schemeClr val="tx1">
                    <a:lumMod val="50000"/>
                    <a:lumOff val="50000"/>
                  </a:schemeClr>
                </a:solidFill>
                <a:latin typeface="Arial" panose="020B0604020202020204" pitchFamily="34" charset="0"/>
              </a:rPr>
              <a:t>A</a:t>
            </a:r>
            <a:r>
              <a:rPr lang="en-GB" b="1" i="0" dirty="0">
                <a:solidFill>
                  <a:schemeClr val="tx1">
                    <a:lumMod val="50000"/>
                    <a:lumOff val="50000"/>
                  </a:schemeClr>
                </a:solidFill>
                <a:effectLst/>
                <a:latin typeface="Arial" panose="020B0604020202020204" pitchFamily="34" charset="0"/>
              </a:rPr>
              <a:t>stronomy and Particle </a:t>
            </a:r>
            <a:r>
              <a:rPr lang="en-GB" b="1" dirty="0">
                <a:solidFill>
                  <a:schemeClr val="tx1">
                    <a:lumMod val="50000"/>
                    <a:lumOff val="50000"/>
                  </a:schemeClr>
                </a:solidFill>
                <a:latin typeface="Arial" panose="020B0604020202020204" pitchFamily="34" charset="0"/>
              </a:rPr>
              <a:t>P</a:t>
            </a:r>
            <a:r>
              <a:rPr lang="en-GB" b="1" i="0" dirty="0">
                <a:solidFill>
                  <a:schemeClr val="tx1">
                    <a:lumMod val="50000"/>
                    <a:lumOff val="50000"/>
                  </a:schemeClr>
                </a:solidFill>
                <a:effectLst/>
                <a:latin typeface="Arial" panose="020B0604020202020204" pitchFamily="34" charset="0"/>
              </a:rPr>
              <a:t>hysics</a:t>
            </a:r>
          </a:p>
        </p:txBody>
      </p:sp>
      <p:sp>
        <p:nvSpPr>
          <p:cNvPr id="51" name="TextBox 50">
            <a:extLst>
              <a:ext uri="{FF2B5EF4-FFF2-40B4-BE49-F238E27FC236}">
                <a16:creationId xmlns:a16="http://schemas.microsoft.com/office/drawing/2014/main" id="{FC2D2147-A4FE-CAFD-4DE9-02565D7DF7D7}"/>
              </a:ext>
            </a:extLst>
          </p:cNvPr>
          <p:cNvSpPr txBox="1"/>
          <p:nvPr/>
        </p:nvSpPr>
        <p:spPr>
          <a:xfrm>
            <a:off x="3715831" y="5625116"/>
            <a:ext cx="3339376" cy="369332"/>
          </a:xfrm>
          <a:prstGeom prst="rect">
            <a:avLst/>
          </a:prstGeom>
          <a:noFill/>
        </p:spPr>
        <p:txBody>
          <a:bodyPr wrap="none" rtlCol="0">
            <a:spAutoFit/>
          </a:bodyPr>
          <a:lstStyle/>
          <a:p>
            <a:r>
              <a:rPr lang="en-GB" b="1" i="0" dirty="0">
                <a:solidFill>
                  <a:srgbClr val="EE048B"/>
                </a:solidFill>
                <a:effectLst/>
                <a:latin typeface="Arial" panose="020B0604020202020204" pitchFamily="34" charset="0"/>
              </a:rPr>
              <a:t>Photon and Neutron Physics</a:t>
            </a:r>
          </a:p>
        </p:txBody>
      </p:sp>
      <p:grpSp>
        <p:nvGrpSpPr>
          <p:cNvPr id="54" name="Group 53">
            <a:extLst>
              <a:ext uri="{FF2B5EF4-FFF2-40B4-BE49-F238E27FC236}">
                <a16:creationId xmlns:a16="http://schemas.microsoft.com/office/drawing/2014/main" id="{620B0A48-CE59-4E3B-AAC1-68BDF09ED03C}"/>
              </a:ext>
            </a:extLst>
          </p:cNvPr>
          <p:cNvGrpSpPr/>
          <p:nvPr/>
        </p:nvGrpSpPr>
        <p:grpSpPr>
          <a:xfrm>
            <a:off x="8350034" y="2693795"/>
            <a:ext cx="3961785" cy="3487205"/>
            <a:chOff x="8350034" y="2693795"/>
            <a:chExt cx="3961785" cy="3487205"/>
          </a:xfrm>
        </p:grpSpPr>
        <p:sp>
          <p:nvSpPr>
            <p:cNvPr id="38" name="Rounded Rectangle 37">
              <a:extLst>
                <a:ext uri="{FF2B5EF4-FFF2-40B4-BE49-F238E27FC236}">
                  <a16:creationId xmlns:a16="http://schemas.microsoft.com/office/drawing/2014/main" id="{4D23362F-5E69-0F67-7E3F-1D247011BFF1}"/>
                </a:ext>
              </a:extLst>
            </p:cNvPr>
            <p:cNvSpPr/>
            <p:nvPr/>
          </p:nvSpPr>
          <p:spPr>
            <a:xfrm>
              <a:off x="9023963" y="2693795"/>
              <a:ext cx="2962190" cy="540000"/>
            </a:xfrm>
            <a:prstGeom prst="roundRect">
              <a:avLst/>
            </a:prstGeom>
            <a:gradFill>
              <a:gsLst>
                <a:gs pos="0">
                  <a:schemeClr val="bg1">
                    <a:lumMod val="8500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39" name="Rounded Rectangle 38">
              <a:extLst>
                <a:ext uri="{FF2B5EF4-FFF2-40B4-BE49-F238E27FC236}">
                  <a16:creationId xmlns:a16="http://schemas.microsoft.com/office/drawing/2014/main" id="{34D6496E-4C4E-D8F8-86F7-8F078CF435E8}"/>
                </a:ext>
              </a:extLst>
            </p:cNvPr>
            <p:cNvSpPr/>
            <p:nvPr/>
          </p:nvSpPr>
          <p:spPr>
            <a:xfrm>
              <a:off x="8843454" y="3376247"/>
              <a:ext cx="3019966" cy="540000"/>
            </a:xfrm>
            <a:prstGeom prst="roundRect">
              <a:avLst/>
            </a:prstGeom>
            <a:gradFill>
              <a:gsLst>
                <a:gs pos="0">
                  <a:schemeClr val="bg1">
                    <a:lumMod val="8500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0" name="Rounded Rectangle 39">
              <a:extLst>
                <a:ext uri="{FF2B5EF4-FFF2-40B4-BE49-F238E27FC236}">
                  <a16:creationId xmlns:a16="http://schemas.microsoft.com/office/drawing/2014/main" id="{61049CA6-90ED-489E-F387-F2A844A8E2BF}"/>
                </a:ext>
              </a:extLst>
            </p:cNvPr>
            <p:cNvSpPr/>
            <p:nvPr/>
          </p:nvSpPr>
          <p:spPr>
            <a:xfrm>
              <a:off x="9032026" y="4071637"/>
              <a:ext cx="3005478" cy="540000"/>
            </a:xfrm>
            <a:prstGeom prst="roundRect">
              <a:avLst/>
            </a:prstGeom>
            <a:gradFill>
              <a:gsLst>
                <a:gs pos="0">
                  <a:schemeClr val="bg1">
                    <a:lumMod val="8500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1" name="Rounded Rectangle 40">
              <a:extLst>
                <a:ext uri="{FF2B5EF4-FFF2-40B4-BE49-F238E27FC236}">
                  <a16:creationId xmlns:a16="http://schemas.microsoft.com/office/drawing/2014/main" id="{B79423E5-2B3A-AEC4-3C45-3A4685DDE80B}"/>
                </a:ext>
              </a:extLst>
            </p:cNvPr>
            <p:cNvSpPr/>
            <p:nvPr/>
          </p:nvSpPr>
          <p:spPr>
            <a:xfrm>
              <a:off x="8350034" y="4752720"/>
              <a:ext cx="3687470" cy="540000"/>
            </a:xfrm>
            <a:prstGeom prst="roundRect">
              <a:avLst/>
            </a:prstGeom>
            <a:gradFill>
              <a:gsLst>
                <a:gs pos="0">
                  <a:schemeClr val="bg1">
                    <a:lumMod val="8500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52" name="Rounded Rectangle 51">
              <a:extLst>
                <a:ext uri="{FF2B5EF4-FFF2-40B4-BE49-F238E27FC236}">
                  <a16:creationId xmlns:a16="http://schemas.microsoft.com/office/drawing/2014/main" id="{F81C0321-BDD2-42E5-BB23-4E1DB0B447B3}"/>
                </a:ext>
              </a:extLst>
            </p:cNvPr>
            <p:cNvSpPr/>
            <p:nvPr/>
          </p:nvSpPr>
          <p:spPr>
            <a:xfrm>
              <a:off x="8624349" y="5461000"/>
              <a:ext cx="3687470" cy="720000"/>
            </a:xfrm>
            <a:prstGeom prst="roundRect">
              <a:avLst/>
            </a:prstGeom>
            <a:gradFill>
              <a:gsLst>
                <a:gs pos="0">
                  <a:schemeClr val="bg1">
                    <a:lumMod val="8500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56" name="TextBox 55">
            <a:extLst>
              <a:ext uri="{FF2B5EF4-FFF2-40B4-BE49-F238E27FC236}">
                <a16:creationId xmlns:a16="http://schemas.microsoft.com/office/drawing/2014/main" id="{032438DC-9A7B-0823-E563-8A6B045273E6}"/>
              </a:ext>
            </a:extLst>
          </p:cNvPr>
          <p:cNvSpPr txBox="1"/>
          <p:nvPr/>
        </p:nvSpPr>
        <p:spPr>
          <a:xfrm>
            <a:off x="234538" y="2019030"/>
            <a:ext cx="2686954" cy="523220"/>
          </a:xfrm>
          <a:prstGeom prst="rect">
            <a:avLst/>
          </a:prstGeom>
          <a:noFill/>
        </p:spPr>
        <p:txBody>
          <a:bodyPr wrap="none" rtlCol="0">
            <a:spAutoFit/>
          </a:bodyPr>
          <a:lstStyle/>
          <a:p>
            <a:r>
              <a:rPr lang="en-DE" sz="2800" b="1" dirty="0">
                <a:solidFill>
                  <a:schemeClr val="accent3"/>
                </a:solidFill>
              </a:rPr>
              <a:t>Science Clusters</a:t>
            </a:r>
          </a:p>
        </p:txBody>
      </p:sp>
    </p:spTree>
    <p:extLst>
      <p:ext uri="{BB962C8B-B14F-4D97-AF65-F5344CB8AC3E}">
        <p14:creationId xmlns:p14="http://schemas.microsoft.com/office/powerpoint/2010/main" val="30531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BC3DD-42AD-1888-BB6E-F9B092F89D22}"/>
              </a:ext>
            </a:extLst>
          </p:cNvPr>
          <p:cNvSpPr>
            <a:spLocks noGrp="1"/>
          </p:cNvSpPr>
          <p:nvPr>
            <p:ph type="title"/>
          </p:nvPr>
        </p:nvSpPr>
        <p:spPr/>
        <p:txBody>
          <a:bodyPr/>
          <a:lstStyle/>
          <a:p>
            <a:r>
              <a:rPr lang="en-DE" dirty="0"/>
              <a:t>Create a new instance and </a:t>
            </a:r>
            <a:r>
              <a:rPr lang="en-DE" dirty="0">
                <a:solidFill>
                  <a:schemeClr val="accent3"/>
                </a:solidFill>
              </a:rPr>
              <a:t>select you data space</a:t>
            </a:r>
          </a:p>
        </p:txBody>
      </p:sp>
      <p:sp>
        <p:nvSpPr>
          <p:cNvPr id="4" name="Date Placeholder 3">
            <a:extLst>
              <a:ext uri="{FF2B5EF4-FFF2-40B4-BE49-F238E27FC236}">
                <a16:creationId xmlns:a16="http://schemas.microsoft.com/office/drawing/2014/main" id="{BF21865F-6C45-C6F7-C5AC-32655F47FB91}"/>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2FF61F33-AD45-9098-5353-3CBE52AD96A3}"/>
              </a:ext>
            </a:extLst>
          </p:cNvPr>
          <p:cNvSpPr>
            <a:spLocks noGrp="1"/>
          </p:cNvSpPr>
          <p:nvPr>
            <p:ph type="sldNum" sz="quarter" idx="12"/>
          </p:nvPr>
        </p:nvSpPr>
        <p:spPr/>
        <p:txBody>
          <a:bodyPr/>
          <a:lstStyle/>
          <a:p>
            <a:pPr>
              <a:defRPr/>
            </a:pPr>
            <a:fld id="{20C41AFF-2840-3B42-8A8C-4483F13236C2}" type="slidenum">
              <a:rPr lang="en-DE" smtClean="0"/>
              <a:t>30</a:t>
            </a:fld>
            <a:endParaRPr lang="en-DE"/>
          </a:p>
        </p:txBody>
      </p:sp>
      <p:sp>
        <p:nvSpPr>
          <p:cNvPr id="6" name="Footer Placeholder 5">
            <a:extLst>
              <a:ext uri="{FF2B5EF4-FFF2-40B4-BE49-F238E27FC236}">
                <a16:creationId xmlns:a16="http://schemas.microsoft.com/office/drawing/2014/main" id="{022101A7-23D6-50E4-28EA-B8E3CA1CC47B}"/>
              </a:ext>
            </a:extLst>
          </p:cNvPr>
          <p:cNvSpPr>
            <a:spLocks noGrp="1"/>
          </p:cNvSpPr>
          <p:nvPr>
            <p:ph type="ftr" sz="quarter" idx="13"/>
          </p:nvPr>
        </p:nvSpPr>
        <p:spPr/>
        <p:txBody>
          <a:bodyPr/>
          <a:lstStyle/>
          <a:p>
            <a:r>
              <a:rPr lang="en-GB"/>
              <a:t>EOSC Future @ ISGC , Patrick Fuhrmann et al.</a:t>
            </a:r>
            <a:endParaRPr lang="en-DE" dirty="0"/>
          </a:p>
        </p:txBody>
      </p:sp>
      <p:pic>
        <p:nvPicPr>
          <p:cNvPr id="13" name="Picture 12">
            <a:extLst>
              <a:ext uri="{FF2B5EF4-FFF2-40B4-BE49-F238E27FC236}">
                <a16:creationId xmlns:a16="http://schemas.microsoft.com/office/drawing/2014/main" id="{A0CDD266-2CC7-AA6C-BC92-862BAA551759}"/>
              </a:ext>
            </a:extLst>
          </p:cNvPr>
          <p:cNvPicPr>
            <a:picLocks noChangeAspect="1"/>
          </p:cNvPicPr>
          <p:nvPr/>
        </p:nvPicPr>
        <p:blipFill>
          <a:blip r:embed="rId2"/>
          <a:stretch>
            <a:fillRect/>
          </a:stretch>
        </p:blipFill>
        <p:spPr>
          <a:xfrm>
            <a:off x="322821" y="1093788"/>
            <a:ext cx="8509483" cy="5068621"/>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4787C16A-CF3F-85B3-F1E2-51F8AC19E3D7}"/>
              </a:ext>
            </a:extLst>
          </p:cNvPr>
          <p:cNvPicPr>
            <a:picLocks noChangeAspect="1"/>
          </p:cNvPicPr>
          <p:nvPr/>
        </p:nvPicPr>
        <p:blipFill rotWithShape="1">
          <a:blip r:embed="rId3"/>
          <a:srcRect l="8518" t="15578" r="2802" b="10958"/>
          <a:stretch/>
        </p:blipFill>
        <p:spPr>
          <a:xfrm>
            <a:off x="876299" y="1628799"/>
            <a:ext cx="8975631" cy="4533609"/>
          </a:xfrm>
          <a:prstGeom prst="rect">
            <a:avLst/>
          </a:prstGeom>
          <a:ln>
            <a:solidFill>
              <a:schemeClr val="accent1">
                <a:shade val="50000"/>
              </a:schemeClr>
            </a:solidFill>
          </a:ln>
          <a:effectLst>
            <a:outerShdw blurRad="50800" dist="38100" dir="2700000" algn="tl" rotWithShape="0">
              <a:prstClr val="black">
                <a:alpha val="40000"/>
              </a:prstClr>
            </a:outerShdw>
          </a:effectLst>
        </p:spPr>
      </p:pic>
      <p:sp>
        <p:nvSpPr>
          <p:cNvPr id="21" name="Doughnut 20">
            <a:extLst>
              <a:ext uri="{FF2B5EF4-FFF2-40B4-BE49-F238E27FC236}">
                <a16:creationId xmlns:a16="http://schemas.microsoft.com/office/drawing/2014/main" id="{9EE4FC36-254A-885D-7F31-18CAD01C019A}"/>
              </a:ext>
            </a:extLst>
          </p:cNvPr>
          <p:cNvSpPr/>
          <p:nvPr/>
        </p:nvSpPr>
        <p:spPr>
          <a:xfrm>
            <a:off x="807490" y="3355241"/>
            <a:ext cx="9536982" cy="937855"/>
          </a:xfrm>
          <a:prstGeom prst="donut">
            <a:avLst>
              <a:gd name="adj" fmla="val 12283"/>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pic>
        <p:nvPicPr>
          <p:cNvPr id="3" name="Picture 2">
            <a:extLst>
              <a:ext uri="{FF2B5EF4-FFF2-40B4-BE49-F238E27FC236}">
                <a16:creationId xmlns:a16="http://schemas.microsoft.com/office/drawing/2014/main" id="{6EDB2B60-AB68-4E88-A110-B66EFF342C83}"/>
              </a:ext>
            </a:extLst>
          </p:cNvPr>
          <p:cNvPicPr>
            <a:picLocks noChangeAspect="1"/>
          </p:cNvPicPr>
          <p:nvPr/>
        </p:nvPicPr>
        <p:blipFill rotWithShape="1">
          <a:blip r:embed="rId4"/>
          <a:srcRect t="-3" b="37694"/>
          <a:stretch/>
        </p:blipFill>
        <p:spPr>
          <a:xfrm>
            <a:off x="3961657" y="1988840"/>
            <a:ext cx="7772400" cy="4032000"/>
          </a:xfrm>
          <a:prstGeom prst="rect">
            <a:avLst/>
          </a:prstGeom>
          <a:ln w="12700">
            <a:solidFill>
              <a:schemeClr val="accent1">
                <a:shade val="50000"/>
              </a:schemeClr>
            </a:solidFill>
          </a:ln>
          <a:effectLst>
            <a:outerShdw blurRad="50800" dist="38100" dir="2700000" algn="tl" rotWithShape="0">
              <a:prstClr val="black">
                <a:alpha val="40000"/>
              </a:prstClr>
            </a:outerShdw>
          </a:effectLst>
        </p:spPr>
      </p:pic>
      <p:sp>
        <p:nvSpPr>
          <p:cNvPr id="8" name="Doughnut 7">
            <a:extLst>
              <a:ext uri="{FF2B5EF4-FFF2-40B4-BE49-F238E27FC236}">
                <a16:creationId xmlns:a16="http://schemas.microsoft.com/office/drawing/2014/main" id="{AA38ED2B-0390-F357-D70D-D91FD05BD757}"/>
              </a:ext>
            </a:extLst>
          </p:cNvPr>
          <p:cNvSpPr/>
          <p:nvPr/>
        </p:nvSpPr>
        <p:spPr>
          <a:xfrm>
            <a:off x="3581727" y="3894953"/>
            <a:ext cx="8287451" cy="937855"/>
          </a:xfrm>
          <a:prstGeom prst="donut">
            <a:avLst>
              <a:gd name="adj" fmla="val 12283"/>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solidFill>
                <a:schemeClr val="tx1"/>
              </a:solidFill>
            </a:endParaRPr>
          </a:p>
        </p:txBody>
      </p:sp>
      <p:sp>
        <p:nvSpPr>
          <p:cNvPr id="11" name="Left Arrow 10">
            <a:extLst>
              <a:ext uri="{FF2B5EF4-FFF2-40B4-BE49-F238E27FC236}">
                <a16:creationId xmlns:a16="http://schemas.microsoft.com/office/drawing/2014/main" id="{83337AD3-CB8F-17B9-164F-0D96C85D00C7}"/>
              </a:ext>
            </a:extLst>
          </p:cNvPr>
          <p:cNvSpPr/>
          <p:nvPr/>
        </p:nvSpPr>
        <p:spPr>
          <a:xfrm rot="16200000">
            <a:off x="8600166" y="3014346"/>
            <a:ext cx="1224136" cy="433799"/>
          </a:xfrm>
          <a:prstGeom prst="leftArrow">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2" name="Left Arrow 11">
            <a:extLst>
              <a:ext uri="{FF2B5EF4-FFF2-40B4-BE49-F238E27FC236}">
                <a16:creationId xmlns:a16="http://schemas.microsoft.com/office/drawing/2014/main" id="{177A83C4-DC4C-5E52-9FFE-32BEDDC7EC9C}"/>
              </a:ext>
            </a:extLst>
          </p:cNvPr>
          <p:cNvSpPr/>
          <p:nvPr/>
        </p:nvSpPr>
        <p:spPr>
          <a:xfrm>
            <a:off x="6564052" y="3322298"/>
            <a:ext cx="1224136" cy="433799"/>
          </a:xfrm>
          <a:prstGeom prst="leftArrow">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4" name="Left Arrow 13">
            <a:extLst>
              <a:ext uri="{FF2B5EF4-FFF2-40B4-BE49-F238E27FC236}">
                <a16:creationId xmlns:a16="http://schemas.microsoft.com/office/drawing/2014/main" id="{8B8D9B90-EDC1-653D-4642-AFF6221C003D}"/>
              </a:ext>
            </a:extLst>
          </p:cNvPr>
          <p:cNvSpPr/>
          <p:nvPr/>
        </p:nvSpPr>
        <p:spPr>
          <a:xfrm>
            <a:off x="7585670" y="5209924"/>
            <a:ext cx="1224136" cy="433799"/>
          </a:xfrm>
          <a:prstGeom prst="leftArrow">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2610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1" nodeType="clickEffect">
                                  <p:stCondLst>
                                    <p:cond delay="0"/>
                                  </p:stCondLst>
                                  <p:childTnLst>
                                    <p:animEffect transition="out" filter="blinds(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P spid="11" grpId="0" animBg="1"/>
      <p:bldP spid="11" grpId="1" animBg="1"/>
      <p:bldP spid="12" grpId="0" animBg="1"/>
      <p:bldP spid="12" grpId="1"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984B-42F6-E21C-A962-F059F261081F}"/>
              </a:ext>
            </a:extLst>
          </p:cNvPr>
          <p:cNvSpPr>
            <a:spLocks noGrp="1"/>
          </p:cNvSpPr>
          <p:nvPr>
            <p:ph type="title"/>
          </p:nvPr>
        </p:nvSpPr>
        <p:spPr/>
        <p:txBody>
          <a:bodyPr/>
          <a:lstStyle/>
          <a:p>
            <a:endParaRPr lang="en-DE"/>
          </a:p>
        </p:txBody>
      </p:sp>
      <p:sp>
        <p:nvSpPr>
          <p:cNvPr id="4" name="Date Placeholder 3">
            <a:extLst>
              <a:ext uri="{FF2B5EF4-FFF2-40B4-BE49-F238E27FC236}">
                <a16:creationId xmlns:a16="http://schemas.microsoft.com/office/drawing/2014/main" id="{E167AB3F-340A-C137-649E-CEB7EE97D872}"/>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87699203-A0F4-BA8F-013A-05E49E98B531}"/>
              </a:ext>
            </a:extLst>
          </p:cNvPr>
          <p:cNvSpPr>
            <a:spLocks noGrp="1"/>
          </p:cNvSpPr>
          <p:nvPr>
            <p:ph type="sldNum" sz="quarter" idx="12"/>
          </p:nvPr>
        </p:nvSpPr>
        <p:spPr/>
        <p:txBody>
          <a:bodyPr/>
          <a:lstStyle/>
          <a:p>
            <a:pPr>
              <a:defRPr/>
            </a:pPr>
            <a:fld id="{20C41AFF-2840-3B42-8A8C-4483F13236C2}" type="slidenum">
              <a:rPr lang="en-DE" smtClean="0"/>
              <a:t>31</a:t>
            </a:fld>
            <a:endParaRPr lang="en-DE"/>
          </a:p>
        </p:txBody>
      </p:sp>
      <p:sp>
        <p:nvSpPr>
          <p:cNvPr id="6" name="Footer Placeholder 5">
            <a:extLst>
              <a:ext uri="{FF2B5EF4-FFF2-40B4-BE49-F238E27FC236}">
                <a16:creationId xmlns:a16="http://schemas.microsoft.com/office/drawing/2014/main" id="{0FF5F830-E3E6-9B7F-545E-7C8704ADDB35}"/>
              </a:ext>
            </a:extLst>
          </p:cNvPr>
          <p:cNvSpPr>
            <a:spLocks noGrp="1"/>
          </p:cNvSpPr>
          <p:nvPr>
            <p:ph type="ftr" sz="quarter" idx="13"/>
          </p:nvPr>
        </p:nvSpPr>
        <p:spPr/>
        <p:txBody>
          <a:bodyPr/>
          <a:lstStyle/>
          <a:p>
            <a:r>
              <a:rPr lang="en-GB"/>
              <a:t>EOSC Future @ ISGC , Patrick Fuhrmann et al.</a:t>
            </a:r>
            <a:endParaRPr lang="en-DE" dirty="0"/>
          </a:p>
        </p:txBody>
      </p:sp>
      <p:pic>
        <p:nvPicPr>
          <p:cNvPr id="8194" name="Picture 2" descr="Peanuts: Go for It' Posters - Charles Schulz | AllPosters.com | Snoopy  pictures, Snoopy quotes, Snoopy love">
            <a:extLst>
              <a:ext uri="{FF2B5EF4-FFF2-40B4-BE49-F238E27FC236}">
                <a16:creationId xmlns:a16="http://schemas.microsoft.com/office/drawing/2014/main" id="{1EEAC43C-04FD-2DF4-AB30-6C0DE1A16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800" y="1412776"/>
            <a:ext cx="3339711" cy="417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278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052314-3A18-4330-9CE8-620A1725B8D8}"/>
              </a:ext>
            </a:extLst>
          </p:cNvPr>
          <p:cNvPicPr>
            <a:picLocks noChangeAspect="1"/>
          </p:cNvPicPr>
          <p:nvPr/>
        </p:nvPicPr>
        <p:blipFill>
          <a:blip r:embed="rId2"/>
          <a:stretch>
            <a:fillRect/>
          </a:stretch>
        </p:blipFill>
        <p:spPr>
          <a:xfrm>
            <a:off x="2777713" y="1010411"/>
            <a:ext cx="8796813" cy="4837177"/>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1DB9268-64EA-212B-4E6C-D1AFCDE7302F}"/>
              </a:ext>
            </a:extLst>
          </p:cNvPr>
          <p:cNvSpPr>
            <a:spLocks noGrp="1"/>
          </p:cNvSpPr>
          <p:nvPr>
            <p:ph type="title"/>
          </p:nvPr>
        </p:nvSpPr>
        <p:spPr/>
        <p:txBody>
          <a:bodyPr/>
          <a:lstStyle/>
          <a:p>
            <a:r>
              <a:rPr lang="en-DE" dirty="0"/>
              <a:t>Select your preferred interface!</a:t>
            </a:r>
          </a:p>
        </p:txBody>
      </p:sp>
      <p:sp>
        <p:nvSpPr>
          <p:cNvPr id="4" name="Date Placeholder 3">
            <a:extLst>
              <a:ext uri="{FF2B5EF4-FFF2-40B4-BE49-F238E27FC236}">
                <a16:creationId xmlns:a16="http://schemas.microsoft.com/office/drawing/2014/main" id="{D1513344-E5D3-A0DB-F264-0EA778F25AA1}"/>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1CACDD22-B0A4-57F4-202D-E40FCE838F51}"/>
              </a:ext>
            </a:extLst>
          </p:cNvPr>
          <p:cNvSpPr>
            <a:spLocks noGrp="1"/>
          </p:cNvSpPr>
          <p:nvPr>
            <p:ph type="sldNum" sz="quarter" idx="12"/>
          </p:nvPr>
        </p:nvSpPr>
        <p:spPr/>
        <p:txBody>
          <a:bodyPr/>
          <a:lstStyle/>
          <a:p>
            <a:pPr>
              <a:defRPr/>
            </a:pPr>
            <a:fld id="{20C41AFF-2840-3B42-8A8C-4483F13236C2}" type="slidenum">
              <a:rPr lang="en-DE" smtClean="0"/>
              <a:t>32</a:t>
            </a:fld>
            <a:endParaRPr lang="en-DE"/>
          </a:p>
        </p:txBody>
      </p:sp>
      <p:sp>
        <p:nvSpPr>
          <p:cNvPr id="6" name="Footer Placeholder 5">
            <a:extLst>
              <a:ext uri="{FF2B5EF4-FFF2-40B4-BE49-F238E27FC236}">
                <a16:creationId xmlns:a16="http://schemas.microsoft.com/office/drawing/2014/main" id="{02260550-82A6-1DE9-97DA-3A36CDC27435}"/>
              </a:ext>
            </a:extLst>
          </p:cNvPr>
          <p:cNvSpPr>
            <a:spLocks noGrp="1"/>
          </p:cNvSpPr>
          <p:nvPr>
            <p:ph type="ftr" sz="quarter" idx="13"/>
          </p:nvPr>
        </p:nvSpPr>
        <p:spPr/>
        <p:txBody>
          <a:bodyPr/>
          <a:lstStyle/>
          <a:p>
            <a:r>
              <a:rPr lang="en-GB"/>
              <a:t>EOSC Future @ ISGC , Patrick Fuhrmann et al.</a:t>
            </a:r>
            <a:endParaRPr lang="en-DE" dirty="0"/>
          </a:p>
        </p:txBody>
      </p:sp>
      <p:grpSp>
        <p:nvGrpSpPr>
          <p:cNvPr id="12" name="Group 11">
            <a:extLst>
              <a:ext uri="{FF2B5EF4-FFF2-40B4-BE49-F238E27FC236}">
                <a16:creationId xmlns:a16="http://schemas.microsoft.com/office/drawing/2014/main" id="{8446B13A-FE03-19EE-2061-4EEE9E65F586}"/>
              </a:ext>
            </a:extLst>
          </p:cNvPr>
          <p:cNvGrpSpPr/>
          <p:nvPr/>
        </p:nvGrpSpPr>
        <p:grpSpPr>
          <a:xfrm>
            <a:off x="185856" y="1586970"/>
            <a:ext cx="6552728" cy="4032448"/>
            <a:chOff x="185856" y="1586970"/>
            <a:chExt cx="6552728" cy="4032448"/>
          </a:xfrm>
        </p:grpSpPr>
        <p:grpSp>
          <p:nvGrpSpPr>
            <p:cNvPr id="10" name="Group 9">
              <a:extLst>
                <a:ext uri="{FF2B5EF4-FFF2-40B4-BE49-F238E27FC236}">
                  <a16:creationId xmlns:a16="http://schemas.microsoft.com/office/drawing/2014/main" id="{9981E4EC-B0E6-C655-9E11-F193FBAA6598}"/>
                </a:ext>
              </a:extLst>
            </p:cNvPr>
            <p:cNvGrpSpPr/>
            <p:nvPr/>
          </p:nvGrpSpPr>
          <p:grpSpPr>
            <a:xfrm>
              <a:off x="185856" y="1586970"/>
              <a:ext cx="6552728" cy="4032448"/>
              <a:chOff x="185856" y="1586970"/>
              <a:chExt cx="6552728" cy="4032448"/>
            </a:xfrm>
          </p:grpSpPr>
          <p:sp>
            <p:nvSpPr>
              <p:cNvPr id="9" name="Rounded Rectangular Callout 8">
                <a:extLst>
                  <a:ext uri="{FF2B5EF4-FFF2-40B4-BE49-F238E27FC236}">
                    <a16:creationId xmlns:a16="http://schemas.microsoft.com/office/drawing/2014/main" id="{180F1146-8F49-BAE5-FD96-CE03C96251AB}"/>
                  </a:ext>
                </a:extLst>
              </p:cNvPr>
              <p:cNvSpPr/>
              <p:nvPr/>
            </p:nvSpPr>
            <p:spPr>
              <a:xfrm>
                <a:off x="185856" y="1586970"/>
                <a:ext cx="6552728" cy="4032448"/>
              </a:xfrm>
              <a:prstGeom prst="wedgeRoundRectCallout">
                <a:avLst>
                  <a:gd name="adj1" fmla="val 96690"/>
                  <a:gd name="adj2" fmla="val -21118"/>
                  <a:gd name="adj3" fmla="val 1666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8" name="Picture 7">
                <a:extLst>
                  <a:ext uri="{FF2B5EF4-FFF2-40B4-BE49-F238E27FC236}">
                    <a16:creationId xmlns:a16="http://schemas.microsoft.com/office/drawing/2014/main" id="{DA3954CF-3183-B67D-2D43-1E47DBB45B76}"/>
                  </a:ext>
                </a:extLst>
              </p:cNvPr>
              <p:cNvPicPr>
                <a:picLocks noChangeAspect="1"/>
              </p:cNvPicPr>
              <p:nvPr/>
            </p:nvPicPr>
            <p:blipFill rotWithShape="1">
              <a:blip r:embed="rId3"/>
              <a:srcRect l="71412" r="229"/>
              <a:stretch/>
            </p:blipFill>
            <p:spPr>
              <a:xfrm>
                <a:off x="351529" y="2132856"/>
                <a:ext cx="6176519" cy="3210182"/>
              </a:xfrm>
              <a:prstGeom prst="rect">
                <a:avLst/>
              </a:prstGeom>
              <a:ln>
                <a:noFill/>
              </a:ln>
              <a:effectLst/>
            </p:spPr>
          </p:pic>
        </p:grpSp>
        <p:sp>
          <p:nvSpPr>
            <p:cNvPr id="11" name="TextBox 10">
              <a:extLst>
                <a:ext uri="{FF2B5EF4-FFF2-40B4-BE49-F238E27FC236}">
                  <a16:creationId xmlns:a16="http://schemas.microsoft.com/office/drawing/2014/main" id="{BCB81CE0-EB79-EAC1-D8C8-7E4924679D3D}"/>
                </a:ext>
              </a:extLst>
            </p:cNvPr>
            <p:cNvSpPr txBox="1"/>
            <p:nvPr/>
          </p:nvSpPr>
          <p:spPr>
            <a:xfrm>
              <a:off x="648082" y="1698167"/>
              <a:ext cx="4033476" cy="523220"/>
            </a:xfrm>
            <a:prstGeom prst="rect">
              <a:avLst/>
            </a:prstGeom>
            <a:noFill/>
          </p:spPr>
          <p:txBody>
            <a:bodyPr wrap="none" rtlCol="0">
              <a:spAutoFit/>
            </a:bodyPr>
            <a:lstStyle/>
            <a:p>
              <a:r>
                <a:rPr lang="en-DE" sz="2800" b="1" dirty="0">
                  <a:solidFill>
                    <a:schemeClr val="accent3"/>
                  </a:solidFill>
                </a:rPr>
                <a:t>Connect to your instance</a:t>
              </a:r>
            </a:p>
          </p:txBody>
        </p:sp>
      </p:grpSp>
      <p:grpSp>
        <p:nvGrpSpPr>
          <p:cNvPr id="14" name="Group 13">
            <a:extLst>
              <a:ext uri="{FF2B5EF4-FFF2-40B4-BE49-F238E27FC236}">
                <a16:creationId xmlns:a16="http://schemas.microsoft.com/office/drawing/2014/main" id="{0113EB48-2306-7167-281E-75D52E3BB3C2}"/>
              </a:ext>
            </a:extLst>
          </p:cNvPr>
          <p:cNvGrpSpPr/>
          <p:nvPr/>
        </p:nvGrpSpPr>
        <p:grpSpPr>
          <a:xfrm>
            <a:off x="7336946" y="2249280"/>
            <a:ext cx="4159654" cy="1533919"/>
            <a:chOff x="7323551" y="2238903"/>
            <a:chExt cx="4159654" cy="1533919"/>
          </a:xfrm>
        </p:grpSpPr>
        <p:sp>
          <p:nvSpPr>
            <p:cNvPr id="13" name="Rectangle 12">
              <a:extLst>
                <a:ext uri="{FF2B5EF4-FFF2-40B4-BE49-F238E27FC236}">
                  <a16:creationId xmlns:a16="http://schemas.microsoft.com/office/drawing/2014/main" id="{EE594380-D75A-91F5-1EDB-D33253C4D4BE}"/>
                </a:ext>
              </a:extLst>
            </p:cNvPr>
            <p:cNvSpPr/>
            <p:nvPr/>
          </p:nvSpPr>
          <p:spPr>
            <a:xfrm>
              <a:off x="8314853" y="2260654"/>
              <a:ext cx="3168352"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3" name="TextBox 2">
              <a:extLst>
                <a:ext uri="{FF2B5EF4-FFF2-40B4-BE49-F238E27FC236}">
                  <a16:creationId xmlns:a16="http://schemas.microsoft.com/office/drawing/2014/main" id="{B6BABBFD-080B-8BCE-E216-E7C6F61665FF}"/>
                </a:ext>
              </a:extLst>
            </p:cNvPr>
            <p:cNvSpPr txBox="1"/>
            <p:nvPr/>
          </p:nvSpPr>
          <p:spPr>
            <a:xfrm>
              <a:off x="7323551" y="2238903"/>
              <a:ext cx="3986989" cy="461665"/>
            </a:xfrm>
            <a:prstGeom prst="rect">
              <a:avLst/>
            </a:prstGeom>
            <a:noFill/>
          </p:spPr>
          <p:txBody>
            <a:bodyPr wrap="none" rtlCol="0">
              <a:spAutoFit/>
            </a:bodyPr>
            <a:lstStyle/>
            <a:p>
              <a:r>
                <a:rPr lang="en-DE" sz="2400" b="1" dirty="0"/>
                <a:t>Building        Launching     ---- </a:t>
              </a:r>
            </a:p>
          </p:txBody>
        </p:sp>
      </p:grpSp>
    </p:spTree>
    <p:extLst>
      <p:ext uri="{BB962C8B-B14F-4D97-AF65-F5344CB8AC3E}">
        <p14:creationId xmlns:p14="http://schemas.microsoft.com/office/powerpoint/2010/main" val="14325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59A46-6086-8CEB-6F3D-C443BA36A5E9}"/>
              </a:ext>
            </a:extLst>
          </p:cNvPr>
          <p:cNvSpPr>
            <a:spLocks noGrp="1"/>
          </p:cNvSpPr>
          <p:nvPr>
            <p:ph type="title"/>
          </p:nvPr>
        </p:nvSpPr>
        <p:spPr/>
        <p:txBody>
          <a:bodyPr/>
          <a:lstStyle/>
          <a:p>
            <a:r>
              <a:rPr lang="en-DE" dirty="0"/>
              <a:t>Jupyther Notebook</a:t>
            </a:r>
          </a:p>
        </p:txBody>
      </p:sp>
      <p:sp>
        <p:nvSpPr>
          <p:cNvPr id="4" name="Date Placeholder 3">
            <a:extLst>
              <a:ext uri="{FF2B5EF4-FFF2-40B4-BE49-F238E27FC236}">
                <a16:creationId xmlns:a16="http://schemas.microsoft.com/office/drawing/2014/main" id="{075437EF-4415-C4F7-7B08-C9607A4CC490}"/>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8948316C-E680-E2D0-DE83-2799EB43657A}"/>
              </a:ext>
            </a:extLst>
          </p:cNvPr>
          <p:cNvSpPr>
            <a:spLocks noGrp="1"/>
          </p:cNvSpPr>
          <p:nvPr>
            <p:ph type="sldNum" sz="quarter" idx="12"/>
          </p:nvPr>
        </p:nvSpPr>
        <p:spPr/>
        <p:txBody>
          <a:bodyPr/>
          <a:lstStyle/>
          <a:p>
            <a:pPr>
              <a:defRPr/>
            </a:pPr>
            <a:fld id="{20C41AFF-2840-3B42-8A8C-4483F13236C2}" type="slidenum">
              <a:rPr lang="en-DE" smtClean="0"/>
              <a:t>33</a:t>
            </a:fld>
            <a:endParaRPr lang="en-DE"/>
          </a:p>
        </p:txBody>
      </p:sp>
      <p:sp>
        <p:nvSpPr>
          <p:cNvPr id="6" name="Footer Placeholder 5">
            <a:extLst>
              <a:ext uri="{FF2B5EF4-FFF2-40B4-BE49-F238E27FC236}">
                <a16:creationId xmlns:a16="http://schemas.microsoft.com/office/drawing/2014/main" id="{E752E03E-136F-C96C-DD9A-2E7FCBE31532}"/>
              </a:ext>
            </a:extLst>
          </p:cNvPr>
          <p:cNvSpPr>
            <a:spLocks noGrp="1"/>
          </p:cNvSpPr>
          <p:nvPr>
            <p:ph type="ftr" sz="quarter" idx="13"/>
          </p:nvPr>
        </p:nvSpPr>
        <p:spPr/>
        <p:txBody>
          <a:bodyPr/>
          <a:lstStyle/>
          <a:p>
            <a:r>
              <a:rPr lang="en-GB"/>
              <a:t>EOSC Future @ ISGC , Patrick Fuhrmann et al.</a:t>
            </a:r>
            <a:endParaRPr lang="en-DE" dirty="0"/>
          </a:p>
        </p:txBody>
      </p:sp>
      <p:pic>
        <p:nvPicPr>
          <p:cNvPr id="12" name="Picture 11">
            <a:extLst>
              <a:ext uri="{FF2B5EF4-FFF2-40B4-BE49-F238E27FC236}">
                <a16:creationId xmlns:a16="http://schemas.microsoft.com/office/drawing/2014/main" id="{0E0CF915-3108-F5A4-E1AE-022286CCD77C}"/>
              </a:ext>
            </a:extLst>
          </p:cNvPr>
          <p:cNvPicPr>
            <a:picLocks noChangeAspect="1"/>
          </p:cNvPicPr>
          <p:nvPr/>
        </p:nvPicPr>
        <p:blipFill>
          <a:blip r:embed="rId2"/>
          <a:stretch>
            <a:fillRect/>
          </a:stretch>
        </p:blipFill>
        <p:spPr>
          <a:xfrm>
            <a:off x="99273" y="1412776"/>
            <a:ext cx="11930167" cy="4564678"/>
          </a:xfrm>
          <a:prstGeom prst="rect">
            <a:avLst/>
          </a:prstGeom>
        </p:spPr>
      </p:pic>
      <p:pic>
        <p:nvPicPr>
          <p:cNvPr id="14" name="Picture 13">
            <a:extLst>
              <a:ext uri="{FF2B5EF4-FFF2-40B4-BE49-F238E27FC236}">
                <a16:creationId xmlns:a16="http://schemas.microsoft.com/office/drawing/2014/main" id="{FF1C5F44-88E9-F4E4-6219-A01A4483EDD7}"/>
              </a:ext>
            </a:extLst>
          </p:cNvPr>
          <p:cNvPicPr>
            <a:picLocks noChangeAspect="1"/>
          </p:cNvPicPr>
          <p:nvPr/>
        </p:nvPicPr>
        <p:blipFill>
          <a:blip r:embed="rId3"/>
          <a:stretch>
            <a:fillRect/>
          </a:stretch>
        </p:blipFill>
        <p:spPr>
          <a:xfrm>
            <a:off x="5712953" y="248193"/>
            <a:ext cx="6316487" cy="5312932"/>
          </a:xfrm>
          <a:prstGeom prst="rect">
            <a:avLst/>
          </a:prstGeom>
          <a:ln w="12700">
            <a:solidFill>
              <a:schemeClr val="accent1">
                <a:shade val="50000"/>
              </a:schemeClr>
            </a:solidFill>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C7415FC0-AA19-7DB7-B828-A8F6D3E7DD91}"/>
              </a:ext>
            </a:extLst>
          </p:cNvPr>
          <p:cNvGrpSpPr/>
          <p:nvPr/>
        </p:nvGrpSpPr>
        <p:grpSpPr>
          <a:xfrm>
            <a:off x="7503044" y="1805738"/>
            <a:ext cx="2985444" cy="2742468"/>
            <a:chOff x="7503044" y="1805738"/>
            <a:chExt cx="2985444" cy="2742468"/>
          </a:xfrm>
        </p:grpSpPr>
        <p:sp>
          <p:nvSpPr>
            <p:cNvPr id="10" name="Rounded Rectangular Callout 9">
              <a:extLst>
                <a:ext uri="{FF2B5EF4-FFF2-40B4-BE49-F238E27FC236}">
                  <a16:creationId xmlns:a16="http://schemas.microsoft.com/office/drawing/2014/main" id="{46E02E04-F7DB-F3FA-8B4D-F0339BECEF83}"/>
                </a:ext>
              </a:extLst>
            </p:cNvPr>
            <p:cNvSpPr/>
            <p:nvPr/>
          </p:nvSpPr>
          <p:spPr>
            <a:xfrm>
              <a:off x="7503044" y="1805738"/>
              <a:ext cx="2841428" cy="615150"/>
            </a:xfrm>
            <a:prstGeom prst="wedgeRoundRectCallout">
              <a:avLst>
                <a:gd name="adj1" fmla="val -121937"/>
                <a:gd name="adj2" fmla="val 118286"/>
                <a:gd name="adj3" fmla="val 16667"/>
              </a:avLst>
            </a:prstGeom>
            <a:noFill/>
            <a:ln w="34925">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ounded Rectangular Callout 14">
              <a:extLst>
                <a:ext uri="{FF2B5EF4-FFF2-40B4-BE49-F238E27FC236}">
                  <a16:creationId xmlns:a16="http://schemas.microsoft.com/office/drawing/2014/main" id="{CF03D3B7-3879-2575-A4A2-D8B48B2BA738}"/>
                </a:ext>
              </a:extLst>
            </p:cNvPr>
            <p:cNvSpPr/>
            <p:nvPr/>
          </p:nvSpPr>
          <p:spPr>
            <a:xfrm>
              <a:off x="7503044" y="3933056"/>
              <a:ext cx="2985444" cy="615150"/>
            </a:xfrm>
            <a:prstGeom prst="wedgeRoundRectCallout">
              <a:avLst>
                <a:gd name="adj1" fmla="val -149216"/>
                <a:gd name="adj2" fmla="val -192943"/>
                <a:gd name="adj3" fmla="val 16667"/>
              </a:avLst>
            </a:prstGeom>
            <a:noFill/>
            <a:ln w="34925">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Tree>
    <p:extLst>
      <p:ext uri="{BB962C8B-B14F-4D97-AF65-F5344CB8AC3E}">
        <p14:creationId xmlns:p14="http://schemas.microsoft.com/office/powerpoint/2010/main" val="153506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AF076-8254-1A36-17F7-401960D8235C}"/>
              </a:ext>
            </a:extLst>
          </p:cNvPr>
          <p:cNvSpPr>
            <a:spLocks noGrp="1"/>
          </p:cNvSpPr>
          <p:nvPr>
            <p:ph type="title"/>
          </p:nvPr>
        </p:nvSpPr>
        <p:spPr>
          <a:xfrm>
            <a:off x="838200" y="-31595"/>
            <a:ext cx="11191240" cy="1084331"/>
          </a:xfrm>
        </p:spPr>
        <p:txBody>
          <a:bodyPr/>
          <a:lstStyle/>
          <a:p>
            <a:r>
              <a:rPr lang="en-DE" dirty="0"/>
              <a:t>Remote Desktop</a:t>
            </a:r>
          </a:p>
        </p:txBody>
      </p:sp>
      <p:sp>
        <p:nvSpPr>
          <p:cNvPr id="4" name="Date Placeholder 3">
            <a:extLst>
              <a:ext uri="{FF2B5EF4-FFF2-40B4-BE49-F238E27FC236}">
                <a16:creationId xmlns:a16="http://schemas.microsoft.com/office/drawing/2014/main" id="{C64339FC-D20D-1BEF-5F65-E77D5136DBF5}"/>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45E3CC18-0CA3-E4C9-3FD5-23EFD473B5E8}"/>
              </a:ext>
            </a:extLst>
          </p:cNvPr>
          <p:cNvSpPr>
            <a:spLocks noGrp="1"/>
          </p:cNvSpPr>
          <p:nvPr>
            <p:ph type="sldNum" sz="quarter" idx="12"/>
          </p:nvPr>
        </p:nvSpPr>
        <p:spPr/>
        <p:txBody>
          <a:bodyPr/>
          <a:lstStyle/>
          <a:p>
            <a:pPr>
              <a:defRPr/>
            </a:pPr>
            <a:fld id="{20C41AFF-2840-3B42-8A8C-4483F13236C2}" type="slidenum">
              <a:rPr lang="en-DE" smtClean="0"/>
              <a:t>34</a:t>
            </a:fld>
            <a:endParaRPr lang="en-DE"/>
          </a:p>
        </p:txBody>
      </p:sp>
      <p:sp>
        <p:nvSpPr>
          <p:cNvPr id="6" name="Footer Placeholder 5">
            <a:extLst>
              <a:ext uri="{FF2B5EF4-FFF2-40B4-BE49-F238E27FC236}">
                <a16:creationId xmlns:a16="http://schemas.microsoft.com/office/drawing/2014/main" id="{89BD294D-4AD7-8ABE-2B48-0CBE5EEBE854}"/>
              </a:ext>
            </a:extLst>
          </p:cNvPr>
          <p:cNvSpPr>
            <a:spLocks noGrp="1"/>
          </p:cNvSpPr>
          <p:nvPr>
            <p:ph type="ftr" sz="quarter" idx="13"/>
          </p:nvPr>
        </p:nvSpPr>
        <p:spPr/>
        <p:txBody>
          <a:bodyPr/>
          <a:lstStyle/>
          <a:p>
            <a:r>
              <a:rPr lang="en-GB"/>
              <a:t>EOSC Future @ ISGC , Patrick Fuhrmann et al.</a:t>
            </a:r>
            <a:endParaRPr lang="en-DE" dirty="0"/>
          </a:p>
        </p:txBody>
      </p:sp>
      <p:pic>
        <p:nvPicPr>
          <p:cNvPr id="10" name="Picture 9">
            <a:extLst>
              <a:ext uri="{FF2B5EF4-FFF2-40B4-BE49-F238E27FC236}">
                <a16:creationId xmlns:a16="http://schemas.microsoft.com/office/drawing/2014/main" id="{12E90FFA-FB6D-25E8-7B2A-FD55C2AEF46C}"/>
              </a:ext>
            </a:extLst>
          </p:cNvPr>
          <p:cNvPicPr>
            <a:picLocks noChangeAspect="1"/>
          </p:cNvPicPr>
          <p:nvPr/>
        </p:nvPicPr>
        <p:blipFill>
          <a:blip r:embed="rId2"/>
          <a:stretch>
            <a:fillRect/>
          </a:stretch>
        </p:blipFill>
        <p:spPr>
          <a:xfrm>
            <a:off x="232758" y="1035106"/>
            <a:ext cx="6404556" cy="4760142"/>
          </a:xfrm>
          <a:prstGeom prst="rect">
            <a:avLst/>
          </a:prstGeom>
        </p:spPr>
      </p:pic>
      <p:pic>
        <p:nvPicPr>
          <p:cNvPr id="13" name="Picture 12">
            <a:extLst>
              <a:ext uri="{FF2B5EF4-FFF2-40B4-BE49-F238E27FC236}">
                <a16:creationId xmlns:a16="http://schemas.microsoft.com/office/drawing/2014/main" id="{5C65698C-9644-79A6-0ED7-1DB536BC9CC8}"/>
              </a:ext>
            </a:extLst>
          </p:cNvPr>
          <p:cNvPicPr>
            <a:picLocks noChangeAspect="1"/>
          </p:cNvPicPr>
          <p:nvPr/>
        </p:nvPicPr>
        <p:blipFill>
          <a:blip r:embed="rId3"/>
          <a:stretch>
            <a:fillRect/>
          </a:stretch>
        </p:blipFill>
        <p:spPr>
          <a:xfrm>
            <a:off x="4814534" y="663217"/>
            <a:ext cx="7027428" cy="5521551"/>
          </a:xfrm>
          <a:prstGeom prst="rect">
            <a:avLst/>
          </a:prstGeom>
        </p:spPr>
      </p:pic>
      <p:sp>
        <p:nvSpPr>
          <p:cNvPr id="17" name="Bent Up Arrow 16">
            <a:extLst>
              <a:ext uri="{FF2B5EF4-FFF2-40B4-BE49-F238E27FC236}">
                <a16:creationId xmlns:a16="http://schemas.microsoft.com/office/drawing/2014/main" id="{AA449F7C-8654-9616-0768-254777CF86F8}"/>
              </a:ext>
            </a:extLst>
          </p:cNvPr>
          <p:cNvSpPr/>
          <p:nvPr/>
        </p:nvSpPr>
        <p:spPr>
          <a:xfrm>
            <a:off x="3402920" y="2564904"/>
            <a:ext cx="5501392" cy="2395728"/>
          </a:xfrm>
          <a:prstGeom prst="bentUpArrow">
            <a:avLst>
              <a:gd name="adj1" fmla="val 14862"/>
              <a:gd name="adj2" fmla="val 25000"/>
              <a:gd name="adj3" fmla="val 17247"/>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85727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F9153-1057-6A59-B791-47B3F69C8D9F}"/>
              </a:ext>
            </a:extLst>
          </p:cNvPr>
          <p:cNvSpPr>
            <a:spLocks noGrp="1"/>
          </p:cNvSpPr>
          <p:nvPr>
            <p:ph type="title"/>
          </p:nvPr>
        </p:nvSpPr>
        <p:spPr/>
        <p:txBody>
          <a:bodyPr/>
          <a:lstStyle/>
          <a:p>
            <a:r>
              <a:rPr lang="en-DE" dirty="0"/>
              <a:t>Conclusion</a:t>
            </a:r>
          </a:p>
        </p:txBody>
      </p:sp>
      <p:sp>
        <p:nvSpPr>
          <p:cNvPr id="3" name="Content Placeholder 2">
            <a:extLst>
              <a:ext uri="{FF2B5EF4-FFF2-40B4-BE49-F238E27FC236}">
                <a16:creationId xmlns:a16="http://schemas.microsoft.com/office/drawing/2014/main" id="{873E733C-D563-30B8-3E9A-2D4F440656FE}"/>
              </a:ext>
            </a:extLst>
          </p:cNvPr>
          <p:cNvSpPr>
            <a:spLocks noGrp="1"/>
          </p:cNvSpPr>
          <p:nvPr>
            <p:ph idx="1"/>
          </p:nvPr>
        </p:nvSpPr>
        <p:spPr/>
        <p:txBody>
          <a:bodyPr/>
          <a:lstStyle/>
          <a:p>
            <a:r>
              <a:rPr lang="en-DE" dirty="0"/>
              <a:t>EOSC Future is supposed to build a </a:t>
            </a:r>
            <a:r>
              <a:rPr lang="en-DE" dirty="0">
                <a:solidFill>
                  <a:schemeClr val="accent3"/>
                </a:solidFill>
              </a:rPr>
              <a:t>common infrastructure for core and domain specific services </a:t>
            </a:r>
            <a:r>
              <a:rPr lang="en-GB" dirty="0">
                <a:solidFill>
                  <a:schemeClr val="accent3"/>
                </a:solidFill>
              </a:rPr>
              <a:t>in the EOSC</a:t>
            </a:r>
            <a:r>
              <a:rPr lang="en-DE" dirty="0"/>
              <a:t>.</a:t>
            </a:r>
          </a:p>
          <a:p>
            <a:r>
              <a:rPr lang="en-DE" dirty="0"/>
              <a:t>The PaN cluster, respresented by ExPaNDS and PaNOSC. worked on this vision to </a:t>
            </a:r>
            <a:r>
              <a:rPr lang="en-DE" dirty="0">
                <a:solidFill>
                  <a:schemeClr val="accent3"/>
                </a:solidFill>
              </a:rPr>
              <a:t>provide PaN specific services</a:t>
            </a:r>
            <a:r>
              <a:rPr lang="en-DE" dirty="0"/>
              <a:t>, like catalogues and and analysis frameworks, into the EOSC.</a:t>
            </a:r>
          </a:p>
          <a:p>
            <a:r>
              <a:rPr lang="en-DE" dirty="0"/>
              <a:t>The EOSC Future PaN science project combined the </a:t>
            </a:r>
            <a:r>
              <a:rPr lang="en-DE" dirty="0">
                <a:solidFill>
                  <a:schemeClr val="accent3"/>
                </a:solidFill>
              </a:rPr>
              <a:t>PaN specific analysis</a:t>
            </a:r>
            <a:r>
              <a:rPr lang="en-DE" dirty="0"/>
              <a:t> with a </a:t>
            </a:r>
            <a:r>
              <a:rPr lang="en-DE" dirty="0">
                <a:solidFill>
                  <a:schemeClr val="accent3"/>
                </a:solidFill>
              </a:rPr>
              <a:t>file transfer services provided by the EOSC core</a:t>
            </a:r>
            <a:r>
              <a:rPr lang="en-DE" dirty="0"/>
              <a:t>.</a:t>
            </a:r>
          </a:p>
          <a:p>
            <a:r>
              <a:rPr lang="en-DE" dirty="0"/>
              <a:t>The ‘user’ can find </a:t>
            </a:r>
            <a:r>
              <a:rPr lang="en-DE" dirty="0">
                <a:solidFill>
                  <a:schemeClr val="accent3"/>
                </a:solidFill>
              </a:rPr>
              <a:t>data and matching services in the EOSC marketplace </a:t>
            </a:r>
            <a:r>
              <a:rPr lang="en-DE" dirty="0"/>
              <a:t>and can bind them together for his/her analysis. </a:t>
            </a:r>
          </a:p>
          <a:p>
            <a:pPr marL="0" indent="0">
              <a:buNone/>
            </a:pPr>
            <a:endParaRPr lang="en-DE" dirty="0"/>
          </a:p>
          <a:p>
            <a:endParaRPr lang="en-DE" dirty="0"/>
          </a:p>
        </p:txBody>
      </p:sp>
      <p:sp>
        <p:nvSpPr>
          <p:cNvPr id="4" name="Date Placeholder 3">
            <a:extLst>
              <a:ext uri="{FF2B5EF4-FFF2-40B4-BE49-F238E27FC236}">
                <a16:creationId xmlns:a16="http://schemas.microsoft.com/office/drawing/2014/main" id="{EB434371-21CF-84EE-370F-D17CC2991FDC}"/>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29517999-DB29-89CE-DA22-1F87736123D0}"/>
              </a:ext>
            </a:extLst>
          </p:cNvPr>
          <p:cNvSpPr>
            <a:spLocks noGrp="1"/>
          </p:cNvSpPr>
          <p:nvPr>
            <p:ph type="sldNum" sz="quarter" idx="12"/>
          </p:nvPr>
        </p:nvSpPr>
        <p:spPr/>
        <p:txBody>
          <a:bodyPr/>
          <a:lstStyle/>
          <a:p>
            <a:pPr>
              <a:defRPr/>
            </a:pPr>
            <a:fld id="{20C41AFF-2840-3B42-8A8C-4483F13236C2}" type="slidenum">
              <a:rPr lang="en-DE" smtClean="0"/>
              <a:t>35</a:t>
            </a:fld>
            <a:endParaRPr lang="en-DE"/>
          </a:p>
        </p:txBody>
      </p:sp>
      <p:sp>
        <p:nvSpPr>
          <p:cNvPr id="6" name="Footer Placeholder 5">
            <a:extLst>
              <a:ext uri="{FF2B5EF4-FFF2-40B4-BE49-F238E27FC236}">
                <a16:creationId xmlns:a16="http://schemas.microsoft.com/office/drawing/2014/main" id="{15847CA0-8B2D-EAD1-5F63-7837C64FF277}"/>
              </a:ext>
            </a:extLst>
          </p:cNvPr>
          <p:cNvSpPr>
            <a:spLocks noGrp="1"/>
          </p:cNvSpPr>
          <p:nvPr>
            <p:ph type="ftr" sz="quarter" idx="13"/>
          </p:nvPr>
        </p:nvSpPr>
        <p:spPr/>
        <p:txBody>
          <a:bodyPr/>
          <a:lstStyle/>
          <a:p>
            <a:r>
              <a:rPr lang="en-GB"/>
              <a:t>EOSC Future @ ISGC , Patrick Fuhrmann et al.</a:t>
            </a:r>
            <a:endParaRPr lang="en-DE" dirty="0"/>
          </a:p>
        </p:txBody>
      </p:sp>
    </p:spTree>
    <p:extLst>
      <p:ext uri="{BB962C8B-B14F-4D97-AF65-F5344CB8AC3E}">
        <p14:creationId xmlns:p14="http://schemas.microsoft.com/office/powerpoint/2010/main" val="3621602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97940F6-122C-EDC9-B4F8-EA2F5C15F7A8}"/>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457AE2DF-323F-F746-5179-79AD909EF33C}"/>
              </a:ext>
            </a:extLst>
          </p:cNvPr>
          <p:cNvSpPr>
            <a:spLocks noGrp="1"/>
          </p:cNvSpPr>
          <p:nvPr>
            <p:ph type="sldNum" sz="quarter" idx="12"/>
          </p:nvPr>
        </p:nvSpPr>
        <p:spPr/>
        <p:txBody>
          <a:bodyPr/>
          <a:lstStyle/>
          <a:p>
            <a:pPr>
              <a:defRPr/>
            </a:pPr>
            <a:fld id="{20C41AFF-2840-3B42-8A8C-4483F13236C2}" type="slidenum">
              <a:rPr lang="en-DE" smtClean="0"/>
              <a:t>36</a:t>
            </a:fld>
            <a:endParaRPr lang="en-DE"/>
          </a:p>
        </p:txBody>
      </p:sp>
      <p:sp>
        <p:nvSpPr>
          <p:cNvPr id="6" name="Footer Placeholder 5">
            <a:extLst>
              <a:ext uri="{FF2B5EF4-FFF2-40B4-BE49-F238E27FC236}">
                <a16:creationId xmlns:a16="http://schemas.microsoft.com/office/drawing/2014/main" id="{081151DC-79D8-6521-FFEF-087091244F88}"/>
              </a:ext>
            </a:extLst>
          </p:cNvPr>
          <p:cNvSpPr>
            <a:spLocks noGrp="1"/>
          </p:cNvSpPr>
          <p:nvPr>
            <p:ph type="ftr" sz="quarter" idx="13"/>
          </p:nvPr>
        </p:nvSpPr>
        <p:spPr/>
        <p:txBody>
          <a:bodyPr/>
          <a:lstStyle/>
          <a:p>
            <a:r>
              <a:rPr lang="en-GB"/>
              <a:t>EOSC Future @ ISGC , Patrick Fuhrmann et al.</a:t>
            </a:r>
            <a:endParaRPr lang="en-DE" dirty="0"/>
          </a:p>
        </p:txBody>
      </p:sp>
      <p:pic>
        <p:nvPicPr>
          <p:cNvPr id="7170" name="Picture 2" descr="Snoopy - The end of the week! #TGIF | Facebook">
            <a:extLst>
              <a:ext uri="{FF2B5EF4-FFF2-40B4-BE49-F238E27FC236}">
                <a16:creationId xmlns:a16="http://schemas.microsoft.com/office/drawing/2014/main" id="{EBBBAE4B-B050-9888-F7C9-9AEA0B82B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759" y="1304764"/>
            <a:ext cx="4248472" cy="42484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814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3A324-BAF0-FF02-C825-E2BD93625346}"/>
              </a:ext>
            </a:extLst>
          </p:cNvPr>
          <p:cNvSpPr>
            <a:spLocks noGrp="1"/>
          </p:cNvSpPr>
          <p:nvPr>
            <p:ph type="title"/>
          </p:nvPr>
        </p:nvSpPr>
        <p:spPr/>
        <p:txBody>
          <a:bodyPr/>
          <a:lstStyle/>
          <a:p>
            <a:r>
              <a:rPr lang="en-DE" dirty="0"/>
              <a:t>The five European science clusters </a:t>
            </a:r>
          </a:p>
        </p:txBody>
      </p:sp>
      <p:sp>
        <p:nvSpPr>
          <p:cNvPr id="4" name="Date Placeholder 3">
            <a:extLst>
              <a:ext uri="{FF2B5EF4-FFF2-40B4-BE49-F238E27FC236}">
                <a16:creationId xmlns:a16="http://schemas.microsoft.com/office/drawing/2014/main" id="{B3D37AB7-5B76-89B9-D3B6-C4CAEEC5F41E}"/>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9580FD34-BD28-314D-66F8-F7EE537C5BEB}"/>
              </a:ext>
            </a:extLst>
          </p:cNvPr>
          <p:cNvSpPr>
            <a:spLocks noGrp="1"/>
          </p:cNvSpPr>
          <p:nvPr>
            <p:ph type="sldNum" sz="quarter" idx="12"/>
          </p:nvPr>
        </p:nvSpPr>
        <p:spPr/>
        <p:txBody>
          <a:bodyPr/>
          <a:lstStyle/>
          <a:p>
            <a:pPr>
              <a:defRPr/>
            </a:pPr>
            <a:fld id="{20C41AFF-2840-3B42-8A8C-4483F13236C2}" type="slidenum">
              <a:rPr lang="en-DE" smtClean="0"/>
              <a:t>4</a:t>
            </a:fld>
            <a:endParaRPr lang="en-DE"/>
          </a:p>
        </p:txBody>
      </p:sp>
      <p:sp>
        <p:nvSpPr>
          <p:cNvPr id="6" name="Footer Placeholder 5">
            <a:extLst>
              <a:ext uri="{FF2B5EF4-FFF2-40B4-BE49-F238E27FC236}">
                <a16:creationId xmlns:a16="http://schemas.microsoft.com/office/drawing/2014/main" id="{03CC681C-329D-E02C-3814-836064C7D172}"/>
              </a:ext>
            </a:extLst>
          </p:cNvPr>
          <p:cNvSpPr>
            <a:spLocks noGrp="1"/>
          </p:cNvSpPr>
          <p:nvPr>
            <p:ph type="ftr" sz="quarter" idx="13"/>
          </p:nvPr>
        </p:nvSpPr>
        <p:spPr/>
        <p:txBody>
          <a:bodyPr/>
          <a:lstStyle/>
          <a:p>
            <a:r>
              <a:rPr lang="en-GB"/>
              <a:t>EOSC Future @ ISGC , Patrick Fuhrmann et al.</a:t>
            </a:r>
            <a:endParaRPr lang="en-DE" dirty="0"/>
          </a:p>
        </p:txBody>
      </p:sp>
      <p:grpSp>
        <p:nvGrpSpPr>
          <p:cNvPr id="21" name="Group 20">
            <a:extLst>
              <a:ext uri="{FF2B5EF4-FFF2-40B4-BE49-F238E27FC236}">
                <a16:creationId xmlns:a16="http://schemas.microsoft.com/office/drawing/2014/main" id="{C968228C-85AB-F2CB-5723-66F0B8E05559}"/>
              </a:ext>
            </a:extLst>
          </p:cNvPr>
          <p:cNvGrpSpPr/>
          <p:nvPr/>
        </p:nvGrpSpPr>
        <p:grpSpPr>
          <a:xfrm>
            <a:off x="432324" y="5206133"/>
            <a:ext cx="11333277" cy="1031179"/>
            <a:chOff x="432324" y="5206133"/>
            <a:chExt cx="11333277" cy="1031179"/>
          </a:xfrm>
        </p:grpSpPr>
        <p:pic>
          <p:nvPicPr>
            <p:cNvPr id="13" name="Picture 8">
              <a:extLst>
                <a:ext uri="{FF2B5EF4-FFF2-40B4-BE49-F238E27FC236}">
                  <a16:creationId xmlns:a16="http://schemas.microsoft.com/office/drawing/2014/main" id="{3D889073-FA89-4546-B3E7-DA8F0D883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24" y="5206133"/>
              <a:ext cx="1121935" cy="9581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07F489-32AF-D503-BC31-33E36BE53A61}"/>
                </a:ext>
              </a:extLst>
            </p:cNvPr>
            <p:cNvSpPr txBox="1"/>
            <p:nvPr/>
          </p:nvSpPr>
          <p:spPr>
            <a:xfrm>
              <a:off x="2108425" y="5219908"/>
              <a:ext cx="3134191" cy="369332"/>
            </a:xfrm>
            <a:prstGeom prst="rect">
              <a:avLst/>
            </a:prstGeom>
            <a:noFill/>
          </p:spPr>
          <p:txBody>
            <a:bodyPr wrap="none" rtlCol="0">
              <a:spAutoFit/>
            </a:bodyPr>
            <a:lstStyle/>
            <a:p>
              <a:r>
                <a:rPr lang="en-GB" b="1" i="0" dirty="0">
                  <a:solidFill>
                    <a:srgbClr val="333333"/>
                  </a:solidFill>
                  <a:effectLst/>
                  <a:latin typeface="Arial" panose="020B0604020202020204" pitchFamily="34" charset="0"/>
                </a:rPr>
                <a:t>EOSC-Life for life sciences</a:t>
              </a:r>
            </a:p>
          </p:txBody>
        </p:sp>
        <p:sp>
          <p:nvSpPr>
            <p:cNvPr id="15" name="TextBox 14">
              <a:extLst>
                <a:ext uri="{FF2B5EF4-FFF2-40B4-BE49-F238E27FC236}">
                  <a16:creationId xmlns:a16="http://schemas.microsoft.com/office/drawing/2014/main" id="{79203ECF-71F2-8A54-2DF7-67D4FE12BF50}"/>
                </a:ext>
              </a:extLst>
            </p:cNvPr>
            <p:cNvSpPr txBox="1"/>
            <p:nvPr/>
          </p:nvSpPr>
          <p:spPr>
            <a:xfrm>
              <a:off x="2135560" y="5590981"/>
              <a:ext cx="9630041" cy="646331"/>
            </a:xfrm>
            <a:prstGeom prst="rect">
              <a:avLst/>
            </a:prstGeom>
            <a:noFill/>
          </p:spPr>
          <p:txBody>
            <a:bodyPr wrap="square" rtlCol="0">
              <a:spAutoFit/>
            </a:bodyPr>
            <a:lstStyle/>
            <a:p>
              <a:r>
                <a:rPr lang="en-GB" sz="1200" b="0" i="0" u="none" strike="noStrike" dirty="0">
                  <a:solidFill>
                    <a:srgbClr val="B58A2E"/>
                  </a:solidFill>
                  <a:effectLst/>
                  <a:latin typeface="Arial" panose="020B0604020202020204" pitchFamily="34" charset="0"/>
                </a:rPr>
                <a:t>EOSC-Life</a:t>
              </a:r>
              <a:r>
                <a:rPr lang="en-GB" sz="1200" b="0" i="0" dirty="0">
                  <a:solidFill>
                    <a:srgbClr val="333333"/>
                  </a:solidFill>
                  <a:effectLst/>
                  <a:latin typeface="Arial" panose="020B0604020202020204" pitchFamily="34" charset="0"/>
                </a:rPr>
                <a:t> brings together biological and medical RIs to create an open collaborative space for digital biology. It aims to publish FAIR life science data resources for cloud use creating an ecosystem of innovative tools in EOSC and enabling </a:t>
              </a:r>
              <a:r>
                <a:rPr lang="en-GB" sz="1200" b="0" i="0" dirty="0" err="1">
                  <a:solidFill>
                    <a:srgbClr val="333333"/>
                  </a:solidFill>
                  <a:effectLst/>
                  <a:latin typeface="Arial" panose="020B0604020202020204" pitchFamily="34" charset="0"/>
                </a:rPr>
                <a:t>groundbreaking</a:t>
              </a:r>
              <a:r>
                <a:rPr lang="en-GB" sz="1200" b="0" i="0" dirty="0">
                  <a:solidFill>
                    <a:srgbClr val="333333"/>
                  </a:solidFill>
                  <a:effectLst/>
                  <a:latin typeface="Arial" panose="020B0604020202020204" pitchFamily="34" charset="0"/>
                </a:rPr>
                <a:t> data-driven research in Europe by connecting life scientists to EOSC.</a:t>
              </a:r>
              <a:endParaRPr lang="en-DE" sz="1200" dirty="0"/>
            </a:p>
          </p:txBody>
        </p:sp>
      </p:grpSp>
      <p:grpSp>
        <p:nvGrpSpPr>
          <p:cNvPr id="20" name="Group 19">
            <a:extLst>
              <a:ext uri="{FF2B5EF4-FFF2-40B4-BE49-F238E27FC236}">
                <a16:creationId xmlns:a16="http://schemas.microsoft.com/office/drawing/2014/main" id="{DAD47408-F1A9-6B80-313C-C0B6913401D5}"/>
              </a:ext>
            </a:extLst>
          </p:cNvPr>
          <p:cNvGrpSpPr/>
          <p:nvPr/>
        </p:nvGrpSpPr>
        <p:grpSpPr>
          <a:xfrm>
            <a:off x="244654" y="4077072"/>
            <a:ext cx="11493811" cy="1002627"/>
            <a:chOff x="244654" y="4077072"/>
            <a:chExt cx="11493811" cy="1002627"/>
          </a:xfrm>
        </p:grpSpPr>
        <p:pic>
          <p:nvPicPr>
            <p:cNvPr id="11" name="Picture 6">
              <a:extLst>
                <a:ext uri="{FF2B5EF4-FFF2-40B4-BE49-F238E27FC236}">
                  <a16:creationId xmlns:a16="http://schemas.microsoft.com/office/drawing/2014/main" id="{1B010B6F-A858-E614-36DA-B500CAC1E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54" y="4354374"/>
              <a:ext cx="1655852" cy="5434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F62B82-AFAD-14E7-E709-2FF40C42DEAA}"/>
                </a:ext>
              </a:extLst>
            </p:cNvPr>
            <p:cNvSpPr txBox="1"/>
            <p:nvPr/>
          </p:nvSpPr>
          <p:spPr>
            <a:xfrm>
              <a:off x="2108425" y="4077072"/>
              <a:ext cx="4891083" cy="369332"/>
            </a:xfrm>
            <a:prstGeom prst="rect">
              <a:avLst/>
            </a:prstGeom>
            <a:noFill/>
          </p:spPr>
          <p:txBody>
            <a:bodyPr wrap="none" rtlCol="0">
              <a:spAutoFit/>
            </a:bodyPr>
            <a:lstStyle/>
            <a:p>
              <a:r>
                <a:rPr lang="en-GB" b="1" i="0" dirty="0">
                  <a:solidFill>
                    <a:srgbClr val="333333"/>
                  </a:solidFill>
                  <a:effectLst/>
                  <a:latin typeface="Arial" panose="020B0604020202020204" pitchFamily="34" charset="0"/>
                </a:rPr>
                <a:t>SSHOC for social sciences and humanities</a:t>
              </a:r>
            </a:p>
          </p:txBody>
        </p:sp>
        <p:sp>
          <p:nvSpPr>
            <p:cNvPr id="16" name="TextBox 15">
              <a:extLst>
                <a:ext uri="{FF2B5EF4-FFF2-40B4-BE49-F238E27FC236}">
                  <a16:creationId xmlns:a16="http://schemas.microsoft.com/office/drawing/2014/main" id="{B48FCE43-9880-B74D-C17F-F44E932E36B0}"/>
                </a:ext>
              </a:extLst>
            </p:cNvPr>
            <p:cNvSpPr txBox="1"/>
            <p:nvPr/>
          </p:nvSpPr>
          <p:spPr>
            <a:xfrm>
              <a:off x="2108425" y="4433368"/>
              <a:ext cx="9630040" cy="646331"/>
            </a:xfrm>
            <a:prstGeom prst="rect">
              <a:avLst/>
            </a:prstGeom>
            <a:noFill/>
          </p:spPr>
          <p:txBody>
            <a:bodyPr wrap="square" rtlCol="0">
              <a:spAutoFit/>
            </a:bodyPr>
            <a:lstStyle/>
            <a:p>
              <a:r>
                <a:rPr lang="en-GB" sz="1200" b="0" i="0" u="none" strike="noStrike" dirty="0">
                  <a:solidFill>
                    <a:srgbClr val="B58A2E"/>
                  </a:solidFill>
                  <a:effectLst/>
                  <a:latin typeface="Arial" panose="020B0604020202020204" pitchFamily="34" charset="0"/>
                </a:rPr>
                <a:t>SSHOC</a:t>
              </a:r>
              <a:r>
                <a:rPr lang="en-GB" sz="1200" b="0" i="0" dirty="0">
                  <a:solidFill>
                    <a:srgbClr val="333333"/>
                  </a:solidFill>
                  <a:effectLst/>
                  <a:latin typeface="Arial" panose="020B0604020202020204" pitchFamily="34" charset="0"/>
                </a:rPr>
                <a:t> aims to provide an open cloud for social sciences and humanities where data, tools, and training are available and accessible for users. This open cloud aims to be a part of the EOSC. The consortium covers the whole data cycle, from data creation and curation, to optimal data reuse, and can address training and advocacy to increase actual reuse of data.</a:t>
              </a:r>
              <a:endParaRPr lang="en-DE" sz="1200" dirty="0"/>
            </a:p>
          </p:txBody>
        </p:sp>
      </p:grpSp>
      <p:grpSp>
        <p:nvGrpSpPr>
          <p:cNvPr id="19" name="Group 18">
            <a:extLst>
              <a:ext uri="{FF2B5EF4-FFF2-40B4-BE49-F238E27FC236}">
                <a16:creationId xmlns:a16="http://schemas.microsoft.com/office/drawing/2014/main" id="{D2CF51FB-771D-47A8-6B2D-1B92B106C68A}"/>
              </a:ext>
            </a:extLst>
          </p:cNvPr>
          <p:cNvGrpSpPr/>
          <p:nvPr/>
        </p:nvGrpSpPr>
        <p:grpSpPr>
          <a:xfrm>
            <a:off x="36735" y="2459022"/>
            <a:ext cx="11701730" cy="1392734"/>
            <a:chOff x="36735" y="2459022"/>
            <a:chExt cx="11701730" cy="1392734"/>
          </a:xfrm>
        </p:grpSpPr>
        <p:pic>
          <p:nvPicPr>
            <p:cNvPr id="9" name="Picture 4" descr="Home">
              <a:extLst>
                <a:ext uri="{FF2B5EF4-FFF2-40B4-BE49-F238E27FC236}">
                  <a16:creationId xmlns:a16="http://schemas.microsoft.com/office/drawing/2014/main" id="{9981EBD4-5078-56FF-42F1-B557059B1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5" y="2459022"/>
              <a:ext cx="2071690" cy="12966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B35447-C322-22B0-DE5D-B2C6F9F57536}"/>
                </a:ext>
              </a:extLst>
            </p:cNvPr>
            <p:cNvSpPr txBox="1"/>
            <p:nvPr/>
          </p:nvSpPr>
          <p:spPr>
            <a:xfrm>
              <a:off x="2108425" y="2742553"/>
              <a:ext cx="5032147" cy="369332"/>
            </a:xfrm>
            <a:prstGeom prst="rect">
              <a:avLst/>
            </a:prstGeom>
            <a:noFill/>
          </p:spPr>
          <p:txBody>
            <a:bodyPr wrap="none" rtlCol="0">
              <a:spAutoFit/>
            </a:bodyPr>
            <a:lstStyle/>
            <a:p>
              <a:r>
                <a:rPr lang="en-GB" b="1" i="0" dirty="0">
                  <a:solidFill>
                    <a:srgbClr val="333333"/>
                  </a:solidFill>
                  <a:effectLst/>
                  <a:latin typeface="Arial" panose="020B0604020202020204" pitchFamily="34" charset="0"/>
                </a:rPr>
                <a:t>ESCAPE for astronomy and particle physics</a:t>
              </a:r>
            </a:p>
          </p:txBody>
        </p:sp>
        <p:sp>
          <p:nvSpPr>
            <p:cNvPr id="17" name="TextBox 16">
              <a:extLst>
                <a:ext uri="{FF2B5EF4-FFF2-40B4-BE49-F238E27FC236}">
                  <a16:creationId xmlns:a16="http://schemas.microsoft.com/office/drawing/2014/main" id="{FD49823F-3DFC-2E91-A3EF-2ABAE2F3D032}"/>
                </a:ext>
              </a:extLst>
            </p:cNvPr>
            <p:cNvSpPr txBox="1"/>
            <p:nvPr/>
          </p:nvSpPr>
          <p:spPr>
            <a:xfrm>
              <a:off x="2108424" y="3020759"/>
              <a:ext cx="9630041" cy="830997"/>
            </a:xfrm>
            <a:prstGeom prst="rect">
              <a:avLst/>
            </a:prstGeom>
            <a:noFill/>
          </p:spPr>
          <p:txBody>
            <a:bodyPr wrap="square" rtlCol="0">
              <a:spAutoFit/>
            </a:bodyPr>
            <a:lstStyle/>
            <a:p>
              <a:r>
                <a:rPr lang="en-GB" sz="1200" b="0" i="0" u="none" strike="noStrike" dirty="0">
                  <a:solidFill>
                    <a:srgbClr val="B58A2E"/>
                  </a:solidFill>
                  <a:effectLst/>
                  <a:latin typeface="Arial" panose="020B0604020202020204" pitchFamily="34" charset="0"/>
                </a:rPr>
                <a:t>ESCAPE</a:t>
              </a:r>
              <a:r>
                <a:rPr lang="en-GB" sz="1200" b="0" i="0" dirty="0">
                  <a:solidFill>
                    <a:srgbClr val="333333"/>
                  </a:solidFill>
                  <a:effectLst/>
                  <a:latin typeface="Arial" panose="020B0604020202020204" pitchFamily="34" charset="0"/>
                </a:rPr>
                <a:t> brings together ESFRI facilities of astronomy, </a:t>
              </a:r>
              <a:r>
                <a:rPr lang="en-GB" sz="1200" b="0" i="0" dirty="0" err="1">
                  <a:solidFill>
                    <a:srgbClr val="333333"/>
                  </a:solidFill>
                  <a:effectLst/>
                  <a:latin typeface="Arial" panose="020B0604020202020204" pitchFamily="34" charset="0"/>
                </a:rPr>
                <a:t>astroparticle</a:t>
              </a:r>
              <a:r>
                <a:rPr lang="en-GB" sz="1200" b="0" i="0" dirty="0">
                  <a:solidFill>
                    <a:srgbClr val="333333"/>
                  </a:solidFill>
                  <a:effectLst/>
                  <a:latin typeface="Arial" panose="020B0604020202020204" pitchFamily="34" charset="0"/>
                </a:rPr>
                <a:t> &amp; particle physics into a single EU collaborative cluster. Plus, it will create a cross-border &amp; multi-disciplinary environment that will benefit EOSC thanks to the management of extremely large data volumes at the multi-exabyte level. It will also support “scientific software” as a major component of RI data to be preserved and exposed in EOSC through dedicated catalogues.</a:t>
              </a:r>
              <a:endParaRPr lang="en-DE" sz="1200" dirty="0"/>
            </a:p>
          </p:txBody>
        </p:sp>
      </p:grpSp>
      <p:grpSp>
        <p:nvGrpSpPr>
          <p:cNvPr id="3" name="Group 2">
            <a:extLst>
              <a:ext uri="{FF2B5EF4-FFF2-40B4-BE49-F238E27FC236}">
                <a16:creationId xmlns:a16="http://schemas.microsoft.com/office/drawing/2014/main" id="{85172A67-6C9A-9AD7-A87B-7805F73323B0}"/>
              </a:ext>
            </a:extLst>
          </p:cNvPr>
          <p:cNvGrpSpPr/>
          <p:nvPr/>
        </p:nvGrpSpPr>
        <p:grpSpPr>
          <a:xfrm>
            <a:off x="407368" y="1412776"/>
            <a:ext cx="11331097" cy="1090042"/>
            <a:chOff x="407368" y="1412776"/>
            <a:chExt cx="11331097" cy="1090042"/>
          </a:xfrm>
        </p:grpSpPr>
        <p:pic>
          <p:nvPicPr>
            <p:cNvPr id="7" name="Picture 2" descr="ENVRI Community">
              <a:extLst>
                <a:ext uri="{FF2B5EF4-FFF2-40B4-BE49-F238E27FC236}">
                  <a16:creationId xmlns:a16="http://schemas.microsoft.com/office/drawing/2014/main" id="{CAFC62A9-EEF8-B0D2-5BBC-0C51CB73D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68" y="1487741"/>
              <a:ext cx="1171848" cy="7734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6CC452-C5C0-EF75-A30E-07EB12641111}"/>
                </a:ext>
              </a:extLst>
            </p:cNvPr>
            <p:cNvSpPr txBox="1"/>
            <p:nvPr/>
          </p:nvSpPr>
          <p:spPr>
            <a:xfrm>
              <a:off x="2108425" y="1412776"/>
              <a:ext cx="4544834" cy="369332"/>
            </a:xfrm>
            <a:prstGeom prst="rect">
              <a:avLst/>
            </a:prstGeom>
            <a:noFill/>
          </p:spPr>
          <p:txBody>
            <a:bodyPr wrap="none" rtlCol="0">
              <a:spAutoFit/>
            </a:bodyPr>
            <a:lstStyle/>
            <a:p>
              <a:r>
                <a:rPr lang="en-GB" b="1" i="0" dirty="0">
                  <a:solidFill>
                    <a:srgbClr val="333333"/>
                  </a:solidFill>
                  <a:effectLst/>
                  <a:latin typeface="Arial" panose="020B0604020202020204" pitchFamily="34" charset="0"/>
                </a:rPr>
                <a:t>ENVRI-FAIR for environmental research</a:t>
              </a:r>
            </a:p>
          </p:txBody>
        </p:sp>
        <p:sp>
          <p:nvSpPr>
            <p:cNvPr id="18" name="TextBox 17">
              <a:extLst>
                <a:ext uri="{FF2B5EF4-FFF2-40B4-BE49-F238E27FC236}">
                  <a16:creationId xmlns:a16="http://schemas.microsoft.com/office/drawing/2014/main" id="{E7A5E1F1-F393-5394-400B-76245FF9740A}"/>
                </a:ext>
              </a:extLst>
            </p:cNvPr>
            <p:cNvSpPr txBox="1"/>
            <p:nvPr/>
          </p:nvSpPr>
          <p:spPr>
            <a:xfrm>
              <a:off x="2108423" y="1856487"/>
              <a:ext cx="9630042" cy="646331"/>
            </a:xfrm>
            <a:prstGeom prst="rect">
              <a:avLst/>
            </a:prstGeom>
            <a:noFill/>
          </p:spPr>
          <p:txBody>
            <a:bodyPr wrap="square" rtlCol="0">
              <a:spAutoFit/>
            </a:bodyPr>
            <a:lstStyle/>
            <a:p>
              <a:r>
                <a:rPr lang="en-GB" sz="1200" b="0" i="0" u="none" strike="noStrike" dirty="0">
                  <a:solidFill>
                    <a:srgbClr val="B58A2E"/>
                  </a:solidFill>
                  <a:effectLst/>
                  <a:latin typeface="Arial" panose="020B0604020202020204" pitchFamily="34" charset="0"/>
                </a:rPr>
                <a:t>ENVRI-FAIR</a:t>
              </a:r>
              <a:r>
                <a:rPr lang="en-GB" sz="1200" b="0" i="0" dirty="0">
                  <a:solidFill>
                    <a:srgbClr val="333333"/>
                  </a:solidFill>
                  <a:effectLst/>
                  <a:latin typeface="Arial" panose="020B0604020202020204" pitchFamily="34" charset="0"/>
                </a:rPr>
                <a:t> will implement the ENVRI-hub - a virtual, federated machine-to-machine interface to access environmental data and services provided by the contributing RIs. The complete set of thematic data services and tools will be incorporated into the EOSC service catalogue, through the EOSC-hub Marketplace.</a:t>
              </a:r>
              <a:endParaRPr lang="en-DE" sz="1200" dirty="0"/>
            </a:p>
          </p:txBody>
        </p:sp>
      </p:grpSp>
    </p:spTree>
    <p:extLst>
      <p:ext uri="{BB962C8B-B14F-4D97-AF65-F5344CB8AC3E}">
        <p14:creationId xmlns:p14="http://schemas.microsoft.com/office/powerpoint/2010/main" val="307417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C0E3-D272-F95E-E8C8-D4C89AD3C371}"/>
              </a:ext>
            </a:extLst>
          </p:cNvPr>
          <p:cNvSpPr>
            <a:spLocks noGrp="1"/>
          </p:cNvSpPr>
          <p:nvPr>
            <p:ph type="title"/>
          </p:nvPr>
        </p:nvSpPr>
        <p:spPr/>
        <p:txBody>
          <a:bodyPr/>
          <a:lstStyle/>
          <a:p>
            <a:r>
              <a:rPr lang="en-DE" dirty="0"/>
              <a:t>The Photon and Neutron Science Cluster</a:t>
            </a:r>
          </a:p>
        </p:txBody>
      </p:sp>
      <p:sp>
        <p:nvSpPr>
          <p:cNvPr id="4" name="Date Placeholder 3">
            <a:extLst>
              <a:ext uri="{FF2B5EF4-FFF2-40B4-BE49-F238E27FC236}">
                <a16:creationId xmlns:a16="http://schemas.microsoft.com/office/drawing/2014/main" id="{EB108F06-7D18-B198-72B5-BCCEA5ACF444}"/>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34950763-4006-362C-2875-65D397E5F921}"/>
              </a:ext>
            </a:extLst>
          </p:cNvPr>
          <p:cNvSpPr>
            <a:spLocks noGrp="1"/>
          </p:cNvSpPr>
          <p:nvPr>
            <p:ph type="sldNum" sz="quarter" idx="12"/>
          </p:nvPr>
        </p:nvSpPr>
        <p:spPr/>
        <p:txBody>
          <a:bodyPr/>
          <a:lstStyle/>
          <a:p>
            <a:pPr>
              <a:defRPr/>
            </a:pPr>
            <a:fld id="{20C41AFF-2840-3B42-8A8C-4483F13236C2}" type="slidenum">
              <a:rPr lang="en-DE" smtClean="0"/>
              <a:t>5</a:t>
            </a:fld>
            <a:endParaRPr lang="en-DE"/>
          </a:p>
        </p:txBody>
      </p:sp>
      <p:sp>
        <p:nvSpPr>
          <p:cNvPr id="6" name="Footer Placeholder 5">
            <a:extLst>
              <a:ext uri="{FF2B5EF4-FFF2-40B4-BE49-F238E27FC236}">
                <a16:creationId xmlns:a16="http://schemas.microsoft.com/office/drawing/2014/main" id="{290D5FEA-2EE0-4120-A0BA-6EB97D2054E1}"/>
              </a:ext>
            </a:extLst>
          </p:cNvPr>
          <p:cNvSpPr>
            <a:spLocks noGrp="1"/>
          </p:cNvSpPr>
          <p:nvPr>
            <p:ph type="ftr" sz="quarter" idx="13"/>
          </p:nvPr>
        </p:nvSpPr>
        <p:spPr/>
        <p:txBody>
          <a:bodyPr/>
          <a:lstStyle/>
          <a:p>
            <a:r>
              <a:rPr lang="en-GB"/>
              <a:t>EOSC Future @ ISGC , Patrick Fuhrmann et al.</a:t>
            </a:r>
            <a:endParaRPr lang="en-DE" dirty="0"/>
          </a:p>
        </p:txBody>
      </p:sp>
      <p:pic>
        <p:nvPicPr>
          <p:cNvPr id="7" name="Google Shape;15;p27">
            <a:extLst>
              <a:ext uri="{FF2B5EF4-FFF2-40B4-BE49-F238E27FC236}">
                <a16:creationId xmlns:a16="http://schemas.microsoft.com/office/drawing/2014/main" id="{B7784613-8E95-F69C-E8C2-3D44EB72CF5A}"/>
              </a:ext>
            </a:extLst>
          </p:cNvPr>
          <p:cNvPicPr preferRelativeResize="0"/>
          <p:nvPr/>
        </p:nvPicPr>
        <p:blipFill rotWithShape="1">
          <a:blip r:embed="rId2">
            <a:alphaModFix/>
          </a:blip>
          <a:srcRect/>
          <a:stretch/>
        </p:blipFill>
        <p:spPr>
          <a:xfrm>
            <a:off x="644574" y="2858332"/>
            <a:ext cx="2094169" cy="1084331"/>
          </a:xfrm>
          <a:prstGeom prst="rect">
            <a:avLst/>
          </a:prstGeom>
          <a:noFill/>
          <a:ln>
            <a:noFill/>
          </a:ln>
        </p:spPr>
      </p:pic>
      <p:pic>
        <p:nvPicPr>
          <p:cNvPr id="8" name="Google Shape;16;p27">
            <a:extLst>
              <a:ext uri="{FF2B5EF4-FFF2-40B4-BE49-F238E27FC236}">
                <a16:creationId xmlns:a16="http://schemas.microsoft.com/office/drawing/2014/main" id="{14A5A494-9B5B-7B76-BE87-B22AA9A893BB}"/>
              </a:ext>
            </a:extLst>
          </p:cNvPr>
          <p:cNvPicPr preferRelativeResize="0"/>
          <p:nvPr/>
        </p:nvPicPr>
        <p:blipFill rotWithShape="1">
          <a:blip r:embed="rId3">
            <a:alphaModFix/>
          </a:blip>
          <a:srcRect/>
          <a:stretch/>
        </p:blipFill>
        <p:spPr>
          <a:xfrm>
            <a:off x="673182" y="1817348"/>
            <a:ext cx="2388138" cy="936105"/>
          </a:xfrm>
          <a:prstGeom prst="rect">
            <a:avLst/>
          </a:prstGeom>
          <a:noFill/>
          <a:ln>
            <a:noFill/>
          </a:ln>
        </p:spPr>
      </p:pic>
      <p:sp>
        <p:nvSpPr>
          <p:cNvPr id="9" name="TextBox 8">
            <a:extLst>
              <a:ext uri="{FF2B5EF4-FFF2-40B4-BE49-F238E27FC236}">
                <a16:creationId xmlns:a16="http://schemas.microsoft.com/office/drawing/2014/main" id="{512BF41A-4F0D-548A-5446-75532D423787}"/>
              </a:ext>
            </a:extLst>
          </p:cNvPr>
          <p:cNvSpPr txBox="1"/>
          <p:nvPr/>
        </p:nvSpPr>
        <p:spPr>
          <a:xfrm>
            <a:off x="364145" y="4171752"/>
            <a:ext cx="11665295" cy="1200329"/>
          </a:xfrm>
          <a:prstGeom prst="rect">
            <a:avLst/>
          </a:prstGeom>
          <a:noFill/>
        </p:spPr>
        <p:txBody>
          <a:bodyPr wrap="square" rtlCol="0">
            <a:spAutoFit/>
          </a:bodyPr>
          <a:lstStyle/>
          <a:p>
            <a:r>
              <a:rPr lang="en-GB" b="0" i="0" u="none" strike="noStrike" dirty="0" err="1">
                <a:solidFill>
                  <a:srgbClr val="B58A2E"/>
                </a:solidFill>
                <a:effectLst/>
                <a:latin typeface="Arial" panose="020B0604020202020204" pitchFamily="34" charset="0"/>
              </a:rPr>
              <a:t>PaNOSC</a:t>
            </a:r>
            <a:r>
              <a:rPr lang="en-GB" b="0" i="0" u="none" strike="noStrike" dirty="0">
                <a:solidFill>
                  <a:srgbClr val="B58A2E"/>
                </a:solidFill>
                <a:effectLst/>
                <a:latin typeface="Arial" panose="020B0604020202020204" pitchFamily="34" charset="0"/>
              </a:rPr>
              <a:t>/</a:t>
            </a:r>
            <a:r>
              <a:rPr lang="en-GB" b="0" i="0" u="none" strike="noStrike" dirty="0" err="1">
                <a:solidFill>
                  <a:srgbClr val="B58A2E"/>
                </a:solidFill>
                <a:effectLst/>
                <a:latin typeface="Arial" panose="020B0604020202020204" pitchFamily="34" charset="0"/>
              </a:rPr>
              <a:t>ExPaNDS</a:t>
            </a:r>
            <a:r>
              <a:rPr lang="en-GB" b="0" i="0" dirty="0">
                <a:solidFill>
                  <a:srgbClr val="333333"/>
                </a:solidFill>
                <a:effectLst/>
                <a:latin typeface="Arial" panose="020B0604020202020204" pitchFamily="34" charset="0"/>
              </a:rPr>
              <a:t> will help the Photon and Neutron facilities to adopt and implement data management, simulation and analysis services, and to make their open data available to the EOSC. It will work closely with EOSC-hub partners to integrate general-purpose distributed computing and data management solutions and promote its products through the EOSC Portal.</a:t>
            </a:r>
            <a:endParaRPr lang="en-DE" dirty="0"/>
          </a:p>
        </p:txBody>
      </p:sp>
      <p:sp>
        <p:nvSpPr>
          <p:cNvPr id="11" name="TextBox 10">
            <a:extLst>
              <a:ext uri="{FF2B5EF4-FFF2-40B4-BE49-F238E27FC236}">
                <a16:creationId xmlns:a16="http://schemas.microsoft.com/office/drawing/2014/main" id="{DD4B97D9-2CBF-8732-2381-02D37E727569}"/>
              </a:ext>
            </a:extLst>
          </p:cNvPr>
          <p:cNvSpPr txBox="1"/>
          <p:nvPr/>
        </p:nvSpPr>
        <p:spPr>
          <a:xfrm>
            <a:off x="3194498" y="2631605"/>
            <a:ext cx="8834942" cy="461665"/>
          </a:xfrm>
          <a:prstGeom prst="rect">
            <a:avLst/>
          </a:prstGeom>
          <a:noFill/>
        </p:spPr>
        <p:txBody>
          <a:bodyPr wrap="square">
            <a:spAutoFit/>
          </a:bodyPr>
          <a:lstStyle/>
          <a:p>
            <a:pPr algn="l"/>
            <a:r>
              <a:rPr lang="en-GB" sz="2400" b="1" i="0" dirty="0" err="1">
                <a:solidFill>
                  <a:srgbClr val="EE048B"/>
                </a:solidFill>
                <a:effectLst/>
                <a:latin typeface="Arial" panose="020B0604020202020204" pitchFamily="34" charset="0"/>
              </a:rPr>
              <a:t>PaNOSC</a:t>
            </a:r>
            <a:r>
              <a:rPr lang="en-GB" sz="2400" b="1" i="0" dirty="0">
                <a:solidFill>
                  <a:srgbClr val="EE048B"/>
                </a:solidFill>
                <a:effectLst/>
                <a:latin typeface="Arial" panose="020B0604020202020204" pitchFamily="34" charset="0"/>
              </a:rPr>
              <a:t>/</a:t>
            </a:r>
            <a:r>
              <a:rPr lang="en-GB" sz="2400" b="1" i="0" dirty="0" err="1">
                <a:solidFill>
                  <a:srgbClr val="EE048B"/>
                </a:solidFill>
                <a:effectLst/>
                <a:latin typeface="Arial" panose="020B0604020202020204" pitchFamily="34" charset="0"/>
              </a:rPr>
              <a:t>ExPaNDS</a:t>
            </a:r>
            <a:r>
              <a:rPr lang="en-GB" sz="2400" b="1" i="0" dirty="0">
                <a:solidFill>
                  <a:srgbClr val="EE048B"/>
                </a:solidFill>
                <a:effectLst/>
                <a:latin typeface="Arial" panose="020B0604020202020204" pitchFamily="34" charset="0"/>
              </a:rPr>
              <a:t> </a:t>
            </a:r>
            <a:r>
              <a:rPr lang="en-GB" sz="2400" b="1" i="0" dirty="0">
                <a:solidFill>
                  <a:schemeClr val="tx1">
                    <a:lumMod val="50000"/>
                    <a:lumOff val="50000"/>
                  </a:schemeClr>
                </a:solidFill>
                <a:effectLst/>
                <a:latin typeface="Arial" panose="020B0604020202020204" pitchFamily="34" charset="0"/>
              </a:rPr>
              <a:t>for multidisciplinary scientific analysis</a:t>
            </a:r>
          </a:p>
        </p:txBody>
      </p:sp>
    </p:spTree>
    <p:extLst>
      <p:ext uri="{BB962C8B-B14F-4D97-AF65-F5344CB8AC3E}">
        <p14:creationId xmlns:p14="http://schemas.microsoft.com/office/powerpoint/2010/main" val="123057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531-2AAA-8074-4141-493B118E98A2}"/>
              </a:ext>
            </a:extLst>
          </p:cNvPr>
          <p:cNvSpPr>
            <a:spLocks noGrp="1"/>
          </p:cNvSpPr>
          <p:nvPr>
            <p:ph type="title"/>
          </p:nvPr>
        </p:nvSpPr>
        <p:spPr/>
        <p:txBody>
          <a:bodyPr/>
          <a:lstStyle/>
          <a:p>
            <a:r>
              <a:rPr lang="en-DE" dirty="0">
                <a:solidFill>
                  <a:schemeClr val="accent1"/>
                </a:solidFill>
              </a:rPr>
              <a:t>EOSC-Future Cheat Sheet</a:t>
            </a:r>
          </a:p>
        </p:txBody>
      </p:sp>
      <p:sp>
        <p:nvSpPr>
          <p:cNvPr id="3" name="Content Placeholder 2">
            <a:extLst>
              <a:ext uri="{FF2B5EF4-FFF2-40B4-BE49-F238E27FC236}">
                <a16:creationId xmlns:a16="http://schemas.microsoft.com/office/drawing/2014/main" id="{BE9C1898-7BAB-B066-5F30-4C2384087324}"/>
              </a:ext>
            </a:extLst>
          </p:cNvPr>
          <p:cNvSpPr>
            <a:spLocks noGrp="1"/>
          </p:cNvSpPr>
          <p:nvPr>
            <p:ph idx="1"/>
          </p:nvPr>
        </p:nvSpPr>
        <p:spPr>
          <a:xfrm>
            <a:off x="331470" y="1808447"/>
            <a:ext cx="11529060" cy="3545906"/>
          </a:xfrm>
        </p:spPr>
        <p:txBody>
          <a:bodyPr>
            <a:normAutofit/>
          </a:bodyPr>
          <a:lstStyle/>
          <a:p>
            <a:r>
              <a:rPr lang="en-DE" sz="3200" dirty="0">
                <a:latin typeface="+mj-lt"/>
              </a:rPr>
              <a:t>Call H2020: </a:t>
            </a:r>
            <a:r>
              <a:rPr lang="en-GB" sz="3200" b="0" i="0" dirty="0">
                <a:effectLst/>
                <a:latin typeface="+mj-lt"/>
              </a:rPr>
              <a:t>H2020-INFRAEOSC-2020-</a:t>
            </a:r>
            <a:r>
              <a:rPr lang="en-DE" sz="3200" b="0" i="0" dirty="0">
                <a:effectLst/>
                <a:latin typeface="+mj-lt"/>
              </a:rPr>
              <a:t>2</a:t>
            </a:r>
            <a:endParaRPr lang="en-DE" sz="3200" dirty="0">
              <a:latin typeface="+mj-lt"/>
            </a:endParaRPr>
          </a:p>
          <a:p>
            <a:r>
              <a:rPr lang="en-DE" sz="3200" dirty="0">
                <a:latin typeface="+mj-lt"/>
              </a:rPr>
              <a:t>Coordinator: Technopolis Consulting Group</a:t>
            </a:r>
          </a:p>
          <a:p>
            <a:r>
              <a:rPr lang="en-DE" sz="3200" dirty="0">
                <a:latin typeface="+mj-lt"/>
              </a:rPr>
              <a:t>Number of partners : </a:t>
            </a:r>
            <a:r>
              <a:rPr lang="en-DE" sz="3200" dirty="0">
                <a:solidFill>
                  <a:schemeClr val="accent3"/>
                </a:solidFill>
                <a:latin typeface="+mj-lt"/>
              </a:rPr>
              <a:t>34</a:t>
            </a:r>
          </a:p>
          <a:p>
            <a:r>
              <a:rPr lang="en-DE" sz="3200" dirty="0">
                <a:latin typeface="+mj-lt"/>
              </a:rPr>
              <a:t>Total Amount funding: </a:t>
            </a:r>
            <a:r>
              <a:rPr lang="en-DE" sz="3200" b="0" i="0" dirty="0">
                <a:solidFill>
                  <a:schemeClr val="accent3"/>
                </a:solidFill>
                <a:effectLst/>
                <a:latin typeface="+mj-lt"/>
              </a:rPr>
              <a:t>40,877,088.83 Euros</a:t>
            </a:r>
          </a:p>
          <a:p>
            <a:r>
              <a:rPr lang="en-DE" sz="3200" dirty="0">
                <a:latin typeface="+mj-lt"/>
              </a:rPr>
              <a:t>Timing: started  </a:t>
            </a:r>
            <a:r>
              <a:rPr lang="en-DE" sz="3200" dirty="0">
                <a:solidFill>
                  <a:schemeClr val="accent3"/>
                </a:solidFill>
                <a:latin typeface="+mj-lt"/>
              </a:rPr>
              <a:t>2021 - April,1 </a:t>
            </a:r>
            <a:r>
              <a:rPr lang="en-DE" sz="3200" dirty="0">
                <a:latin typeface="+mj-lt"/>
              </a:rPr>
              <a:t>…  for 30 months … </a:t>
            </a:r>
            <a:r>
              <a:rPr lang="en-DE" sz="3200" dirty="0">
                <a:solidFill>
                  <a:schemeClr val="accent3"/>
                </a:solidFill>
                <a:latin typeface="+mj-lt"/>
              </a:rPr>
              <a:t>2023 – Sep, 30</a:t>
            </a:r>
          </a:p>
        </p:txBody>
      </p:sp>
      <p:sp>
        <p:nvSpPr>
          <p:cNvPr id="4" name="Date Placeholder 3">
            <a:extLst>
              <a:ext uri="{FF2B5EF4-FFF2-40B4-BE49-F238E27FC236}">
                <a16:creationId xmlns:a16="http://schemas.microsoft.com/office/drawing/2014/main" id="{513F1097-2D60-6496-9A0E-8CDA2F8177F7}"/>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26609A28-0667-FBBF-DEFA-0DC819322A69}"/>
              </a:ext>
            </a:extLst>
          </p:cNvPr>
          <p:cNvSpPr>
            <a:spLocks noGrp="1"/>
          </p:cNvSpPr>
          <p:nvPr>
            <p:ph type="sldNum" sz="quarter" idx="12"/>
          </p:nvPr>
        </p:nvSpPr>
        <p:spPr/>
        <p:txBody>
          <a:bodyPr/>
          <a:lstStyle/>
          <a:p>
            <a:pPr>
              <a:defRPr/>
            </a:pPr>
            <a:fld id="{20C41AFF-2840-3B42-8A8C-4483F13236C2}" type="slidenum">
              <a:rPr lang="en-DE" smtClean="0"/>
              <a:t>6</a:t>
            </a:fld>
            <a:endParaRPr lang="en-DE"/>
          </a:p>
        </p:txBody>
      </p:sp>
      <p:sp>
        <p:nvSpPr>
          <p:cNvPr id="6" name="Footer Placeholder 5">
            <a:extLst>
              <a:ext uri="{FF2B5EF4-FFF2-40B4-BE49-F238E27FC236}">
                <a16:creationId xmlns:a16="http://schemas.microsoft.com/office/drawing/2014/main" id="{C84BB19C-4181-81D5-B87C-BB47BD65ECF1}"/>
              </a:ext>
            </a:extLst>
          </p:cNvPr>
          <p:cNvSpPr>
            <a:spLocks noGrp="1"/>
          </p:cNvSpPr>
          <p:nvPr>
            <p:ph type="ftr" sz="quarter" idx="13"/>
          </p:nvPr>
        </p:nvSpPr>
        <p:spPr/>
        <p:txBody>
          <a:bodyPr/>
          <a:lstStyle/>
          <a:p>
            <a:r>
              <a:rPr lang="en-GB"/>
              <a:t>EOSC Future @ ISGC , Patrick Fuhrmann et al.</a:t>
            </a:r>
            <a:endParaRPr lang="en-DE" dirty="0"/>
          </a:p>
        </p:txBody>
      </p:sp>
      <p:sp>
        <p:nvSpPr>
          <p:cNvPr id="7" name="AutoShape 2" descr="EOSC Future - EOSC Future will establish a trusted platform with open and FAIR data, resources and services for all scientific disciplines.">
            <a:extLst>
              <a:ext uri="{FF2B5EF4-FFF2-40B4-BE49-F238E27FC236}">
                <a16:creationId xmlns:a16="http://schemas.microsoft.com/office/drawing/2014/main" id="{047CE891-EAF3-6591-7983-E0C5298A57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DE"/>
          </a:p>
        </p:txBody>
      </p:sp>
      <p:pic>
        <p:nvPicPr>
          <p:cNvPr id="11" name="Picture 10">
            <a:extLst>
              <a:ext uri="{FF2B5EF4-FFF2-40B4-BE49-F238E27FC236}">
                <a16:creationId xmlns:a16="http://schemas.microsoft.com/office/drawing/2014/main" id="{70877CE5-0676-816B-1471-DFC5BBA289C0}"/>
              </a:ext>
            </a:extLst>
          </p:cNvPr>
          <p:cNvPicPr>
            <a:picLocks noChangeAspect="1"/>
          </p:cNvPicPr>
          <p:nvPr/>
        </p:nvPicPr>
        <p:blipFill>
          <a:blip r:embed="rId2"/>
          <a:stretch>
            <a:fillRect/>
          </a:stretch>
        </p:blipFill>
        <p:spPr>
          <a:xfrm>
            <a:off x="8591828" y="188640"/>
            <a:ext cx="3432136" cy="19442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5144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BF738-D8EC-8995-BDF2-1759FD551E4A}"/>
              </a:ext>
            </a:extLst>
          </p:cNvPr>
          <p:cNvSpPr>
            <a:spLocks noGrp="1"/>
          </p:cNvSpPr>
          <p:nvPr>
            <p:ph type="title"/>
          </p:nvPr>
        </p:nvSpPr>
        <p:spPr/>
        <p:txBody>
          <a:bodyPr/>
          <a:lstStyle/>
          <a:p>
            <a:r>
              <a:rPr lang="en-DE" dirty="0"/>
              <a:t>T</a:t>
            </a:r>
            <a:r>
              <a:rPr lang="en-GB" dirty="0"/>
              <a:t>he</a:t>
            </a:r>
            <a:r>
              <a:rPr lang="en-DE" dirty="0"/>
              <a:t> EOSC Future Ambition</a:t>
            </a:r>
          </a:p>
        </p:txBody>
      </p:sp>
      <p:sp>
        <p:nvSpPr>
          <p:cNvPr id="4" name="Date Placeholder 3">
            <a:extLst>
              <a:ext uri="{FF2B5EF4-FFF2-40B4-BE49-F238E27FC236}">
                <a16:creationId xmlns:a16="http://schemas.microsoft.com/office/drawing/2014/main" id="{7075818A-A065-162E-FD87-4500B12D8B3D}"/>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903C9930-1CB1-686F-9FFE-18938A680824}"/>
              </a:ext>
            </a:extLst>
          </p:cNvPr>
          <p:cNvSpPr>
            <a:spLocks noGrp="1"/>
          </p:cNvSpPr>
          <p:nvPr>
            <p:ph type="sldNum" sz="quarter" idx="12"/>
          </p:nvPr>
        </p:nvSpPr>
        <p:spPr/>
        <p:txBody>
          <a:bodyPr/>
          <a:lstStyle/>
          <a:p>
            <a:pPr>
              <a:defRPr/>
            </a:pPr>
            <a:fld id="{20C41AFF-2840-3B42-8A8C-4483F13236C2}" type="slidenum">
              <a:rPr lang="en-DE" smtClean="0"/>
              <a:t>7</a:t>
            </a:fld>
            <a:endParaRPr lang="en-DE"/>
          </a:p>
        </p:txBody>
      </p:sp>
      <p:sp>
        <p:nvSpPr>
          <p:cNvPr id="6" name="Footer Placeholder 5">
            <a:extLst>
              <a:ext uri="{FF2B5EF4-FFF2-40B4-BE49-F238E27FC236}">
                <a16:creationId xmlns:a16="http://schemas.microsoft.com/office/drawing/2014/main" id="{27A94178-DA10-EB3A-0F7C-185F7399784B}"/>
              </a:ext>
            </a:extLst>
          </p:cNvPr>
          <p:cNvSpPr>
            <a:spLocks noGrp="1"/>
          </p:cNvSpPr>
          <p:nvPr>
            <p:ph type="ftr" sz="quarter" idx="13"/>
          </p:nvPr>
        </p:nvSpPr>
        <p:spPr/>
        <p:txBody>
          <a:bodyPr/>
          <a:lstStyle/>
          <a:p>
            <a:r>
              <a:rPr lang="en-GB"/>
              <a:t>EOSC Future @ ISGC , Patrick Fuhrmann et al.</a:t>
            </a:r>
            <a:endParaRPr lang="en-DE" dirty="0"/>
          </a:p>
        </p:txBody>
      </p:sp>
      <p:sp>
        <p:nvSpPr>
          <p:cNvPr id="7" name="TextBox 6">
            <a:extLst>
              <a:ext uri="{FF2B5EF4-FFF2-40B4-BE49-F238E27FC236}">
                <a16:creationId xmlns:a16="http://schemas.microsoft.com/office/drawing/2014/main" id="{3269937F-DC7C-CC29-13E3-B4A0E4B6184F}"/>
              </a:ext>
            </a:extLst>
          </p:cNvPr>
          <p:cNvSpPr txBox="1"/>
          <p:nvPr/>
        </p:nvSpPr>
        <p:spPr>
          <a:xfrm>
            <a:off x="281039" y="1427857"/>
            <a:ext cx="11622072" cy="830997"/>
          </a:xfrm>
          <a:prstGeom prst="rect">
            <a:avLst/>
          </a:prstGeom>
          <a:noFill/>
        </p:spPr>
        <p:txBody>
          <a:bodyPr wrap="square" rtlCol="0">
            <a:spAutoFit/>
          </a:bodyPr>
          <a:lstStyle/>
          <a:p>
            <a:r>
              <a:rPr lang="en-GB" sz="2400" b="0" i="0" dirty="0">
                <a:effectLst/>
                <a:latin typeface="Ubuntu" panose="020F0502020204030204" pitchFamily="34" charset="0"/>
              </a:rPr>
              <a:t>EOSC Future will work with key stakeholders to ensure a </a:t>
            </a:r>
            <a:r>
              <a:rPr lang="en-GB" sz="2400" b="0" i="0" dirty="0">
                <a:solidFill>
                  <a:schemeClr val="accent3"/>
                </a:solidFill>
                <a:effectLst/>
                <a:latin typeface="Ubuntu" panose="020F0502020204030204" pitchFamily="34" charset="0"/>
              </a:rPr>
              <a:t>smooth user experience</a:t>
            </a:r>
            <a:r>
              <a:rPr lang="en-GB" sz="2400" b="0" i="0" dirty="0">
                <a:effectLst/>
                <a:latin typeface="Ubuntu" panose="020F0502020204030204" pitchFamily="34" charset="0"/>
              </a:rPr>
              <a:t>, developing:</a:t>
            </a:r>
            <a:endParaRPr lang="en-DE" sz="2400" dirty="0"/>
          </a:p>
        </p:txBody>
      </p:sp>
      <p:sp>
        <p:nvSpPr>
          <p:cNvPr id="8" name="TextBox 7">
            <a:extLst>
              <a:ext uri="{FF2B5EF4-FFF2-40B4-BE49-F238E27FC236}">
                <a16:creationId xmlns:a16="http://schemas.microsoft.com/office/drawing/2014/main" id="{4AEE8B9E-BFD6-1FD8-1D33-DE9FB8433360}"/>
              </a:ext>
            </a:extLst>
          </p:cNvPr>
          <p:cNvSpPr txBox="1"/>
          <p:nvPr/>
        </p:nvSpPr>
        <p:spPr>
          <a:xfrm>
            <a:off x="411341" y="2639801"/>
            <a:ext cx="11364534" cy="2954655"/>
          </a:xfrm>
          <a:prstGeom prst="rect">
            <a:avLst/>
          </a:prstGeom>
          <a:noFill/>
        </p:spPr>
        <p:txBody>
          <a:bodyPr wrap="square" rtlCol="0">
            <a:spAutoFit/>
          </a:bodyPr>
          <a:lstStyle/>
          <a:p>
            <a:pPr marL="285750" indent="-285750" algn="l" fontAlgn="base">
              <a:buFont typeface="Arial" panose="020B0604020202020204" pitchFamily="34" charset="0"/>
              <a:buChar char="•"/>
            </a:pPr>
            <a:r>
              <a:rPr lang="en-GB" sz="2800" b="1" i="0" dirty="0">
                <a:solidFill>
                  <a:schemeClr val="accent3"/>
                </a:solidFill>
                <a:effectLst/>
                <a:latin typeface="+mj-lt"/>
              </a:rPr>
              <a:t>EOSC core</a:t>
            </a:r>
            <a:r>
              <a:rPr lang="en-GB" sz="2800" b="0" i="0" dirty="0">
                <a:effectLst/>
                <a:latin typeface="+mj-lt"/>
              </a:rPr>
              <a:t>, the set of enabling services needed to operate the EOSC</a:t>
            </a:r>
          </a:p>
          <a:p>
            <a:pPr marL="285750" indent="-285750" algn="l" fontAlgn="base">
              <a:buFont typeface="Arial" panose="020B0604020202020204" pitchFamily="34" charset="0"/>
              <a:buChar char="•"/>
            </a:pPr>
            <a:r>
              <a:rPr lang="en-GB" sz="2800" b="1" i="0" dirty="0">
                <a:solidFill>
                  <a:schemeClr val="accent3"/>
                </a:solidFill>
                <a:effectLst/>
                <a:latin typeface="+mj-lt"/>
              </a:rPr>
              <a:t>EOSC exchange</a:t>
            </a:r>
            <a:r>
              <a:rPr lang="en-GB" sz="2800" b="0" i="0" dirty="0">
                <a:solidFill>
                  <a:schemeClr val="accent3"/>
                </a:solidFill>
                <a:effectLst/>
                <a:latin typeface="+mj-lt"/>
              </a:rPr>
              <a:t> </a:t>
            </a:r>
            <a:r>
              <a:rPr lang="en-GB" sz="2800" b="0" i="0" dirty="0">
                <a:effectLst/>
                <a:latin typeface="+mj-lt"/>
              </a:rPr>
              <a:t>registering resources and services from research infrastructures, other EOSC projects and </a:t>
            </a:r>
            <a:r>
              <a:rPr lang="en-GB" sz="2800" b="1" i="0" dirty="0">
                <a:solidFill>
                  <a:schemeClr val="accent3"/>
                </a:solidFill>
                <a:effectLst/>
                <a:latin typeface="+mj-lt"/>
              </a:rPr>
              <a:t>science clusters </a:t>
            </a:r>
            <a:r>
              <a:rPr lang="en-GB" sz="2800" b="0" i="0" dirty="0">
                <a:effectLst/>
                <a:latin typeface="+mj-lt"/>
              </a:rPr>
              <a:t>to the EOSC and integrating them with the EOSC core functionalities</a:t>
            </a:r>
          </a:p>
          <a:p>
            <a:pPr marL="285750" indent="-285750" algn="l" fontAlgn="base">
              <a:buFont typeface="Arial" panose="020B0604020202020204" pitchFamily="34" charset="0"/>
              <a:buChar char="•"/>
            </a:pPr>
            <a:r>
              <a:rPr lang="en-GB" sz="2800" dirty="0">
                <a:latin typeface="+mj-lt"/>
              </a:rPr>
              <a:t>T</a:t>
            </a:r>
            <a:r>
              <a:rPr lang="en-GB" sz="2800" b="0" i="0" dirty="0">
                <a:effectLst/>
                <a:latin typeface="+mj-lt"/>
              </a:rPr>
              <a:t>he </a:t>
            </a:r>
            <a:r>
              <a:rPr lang="en-GB" sz="2800" b="1" i="0" dirty="0">
                <a:solidFill>
                  <a:schemeClr val="accent3"/>
                </a:solidFill>
                <a:effectLst/>
                <a:latin typeface="+mj-lt"/>
              </a:rPr>
              <a:t>EOSC interoperability framework </a:t>
            </a:r>
            <a:r>
              <a:rPr lang="en-GB" sz="2800" b="0" i="0" dirty="0">
                <a:effectLst/>
                <a:latin typeface="+mj-lt"/>
              </a:rPr>
              <a:t>will provide guidelines for providers that want to integrate services or data into EOSC</a:t>
            </a:r>
          </a:p>
          <a:p>
            <a:endParaRPr lang="en-DE" dirty="0"/>
          </a:p>
        </p:txBody>
      </p:sp>
    </p:spTree>
    <p:extLst>
      <p:ext uri="{BB962C8B-B14F-4D97-AF65-F5344CB8AC3E}">
        <p14:creationId xmlns:p14="http://schemas.microsoft.com/office/powerpoint/2010/main" val="3495119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0A944-F71E-2659-A422-99C3DDCB279D}"/>
              </a:ext>
            </a:extLst>
          </p:cNvPr>
          <p:cNvPicPr>
            <a:picLocks noChangeAspect="1"/>
          </p:cNvPicPr>
          <p:nvPr/>
        </p:nvPicPr>
        <p:blipFill>
          <a:blip r:embed="rId2"/>
          <a:stretch>
            <a:fillRect/>
          </a:stretch>
        </p:blipFill>
        <p:spPr>
          <a:xfrm>
            <a:off x="6734495" y="836712"/>
            <a:ext cx="5410177" cy="4854414"/>
          </a:xfrm>
          <a:prstGeom prst="rect">
            <a:avLst/>
          </a:prstGeom>
        </p:spPr>
      </p:pic>
      <p:sp>
        <p:nvSpPr>
          <p:cNvPr id="9" name="Rectangle 8">
            <a:extLst>
              <a:ext uri="{FF2B5EF4-FFF2-40B4-BE49-F238E27FC236}">
                <a16:creationId xmlns:a16="http://schemas.microsoft.com/office/drawing/2014/main" id="{5DBFF074-013A-1095-C94B-A242B3F8149C}"/>
              </a:ext>
            </a:extLst>
          </p:cNvPr>
          <p:cNvSpPr/>
          <p:nvPr/>
        </p:nvSpPr>
        <p:spPr>
          <a:xfrm>
            <a:off x="6600056" y="3531445"/>
            <a:ext cx="2880320" cy="329603"/>
          </a:xfrm>
          <a:prstGeom prst="rect">
            <a:avLst/>
          </a:prstGeom>
          <a:solidFill>
            <a:schemeClr val="bg1">
              <a:alpha val="834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2038410B-0263-14FE-1442-0DFEAA623AD4}"/>
              </a:ext>
            </a:extLst>
          </p:cNvPr>
          <p:cNvSpPr>
            <a:spLocks noGrp="1"/>
          </p:cNvSpPr>
          <p:nvPr>
            <p:ph type="title"/>
          </p:nvPr>
        </p:nvSpPr>
        <p:spPr/>
        <p:txBody>
          <a:bodyPr/>
          <a:lstStyle/>
          <a:p>
            <a:r>
              <a:rPr lang="en-DE" dirty="0"/>
              <a:t>EOSC Future WP Structure</a:t>
            </a:r>
          </a:p>
        </p:txBody>
      </p:sp>
      <p:sp>
        <p:nvSpPr>
          <p:cNvPr id="3" name="Content Placeholder 2">
            <a:extLst>
              <a:ext uri="{FF2B5EF4-FFF2-40B4-BE49-F238E27FC236}">
                <a16:creationId xmlns:a16="http://schemas.microsoft.com/office/drawing/2014/main" id="{592B5EA8-26E8-17AC-D5F2-22E0F6A7CF61}"/>
              </a:ext>
            </a:extLst>
          </p:cNvPr>
          <p:cNvSpPr>
            <a:spLocks noGrp="1"/>
          </p:cNvSpPr>
          <p:nvPr>
            <p:ph idx="1"/>
          </p:nvPr>
        </p:nvSpPr>
        <p:spPr>
          <a:xfrm>
            <a:off x="162560" y="1209415"/>
            <a:ext cx="11191240" cy="5004100"/>
          </a:xfrm>
        </p:spPr>
        <p:txBody>
          <a:bodyPr>
            <a:normAutofit fontScale="92500" lnSpcReduction="10000"/>
          </a:bodyPr>
          <a:lstStyle/>
          <a:p>
            <a:pPr>
              <a:buFont typeface="Arial" panose="020B0604020202020204" pitchFamily="34" charset="0"/>
              <a:buChar char="•"/>
            </a:pPr>
            <a:r>
              <a:rPr lang="en-GB" sz="2600" dirty="0">
                <a:solidFill>
                  <a:schemeClr val="accent1"/>
                </a:solidFill>
                <a:effectLst/>
                <a:latin typeface="+mj-lt"/>
              </a:rPr>
              <a:t>WP1 : Project Management </a:t>
            </a:r>
          </a:p>
          <a:p>
            <a:pPr>
              <a:buFont typeface="Arial" panose="020B0604020202020204" pitchFamily="34" charset="0"/>
              <a:buChar char="•"/>
            </a:pPr>
            <a:r>
              <a:rPr lang="en-GB" sz="2600" dirty="0">
                <a:solidFill>
                  <a:schemeClr val="accent1"/>
                </a:solidFill>
                <a:effectLst/>
                <a:latin typeface="+mj-lt"/>
              </a:rPr>
              <a:t>WP2 : Project Strategy and EOSC Alignment </a:t>
            </a:r>
          </a:p>
          <a:p>
            <a:pPr>
              <a:buFont typeface="Arial" panose="020B0604020202020204" pitchFamily="34" charset="0"/>
              <a:buChar char="•"/>
            </a:pPr>
            <a:r>
              <a:rPr lang="en-GB" sz="2600" dirty="0">
                <a:solidFill>
                  <a:schemeClr val="accent1"/>
                </a:solidFill>
                <a:effectLst/>
                <a:latin typeface="+mj-lt"/>
              </a:rPr>
              <a:t>WP3: Architecture and Interoperability </a:t>
            </a:r>
          </a:p>
          <a:p>
            <a:pPr>
              <a:buFont typeface="Arial" panose="020B0604020202020204" pitchFamily="34" charset="0"/>
              <a:buChar char="•"/>
            </a:pPr>
            <a:r>
              <a:rPr lang="en-GB" sz="2600" dirty="0">
                <a:solidFill>
                  <a:schemeClr val="accent1"/>
                </a:solidFill>
                <a:effectLst/>
                <a:latin typeface="+mj-lt"/>
              </a:rPr>
              <a:t>WP4: Design and Development of Portal Supply Layer </a:t>
            </a:r>
          </a:p>
          <a:p>
            <a:pPr>
              <a:buFont typeface="Arial" panose="020B0604020202020204" pitchFamily="34" charset="0"/>
              <a:buChar char="•"/>
            </a:pPr>
            <a:r>
              <a:rPr lang="en-GB" sz="2600" dirty="0">
                <a:solidFill>
                  <a:schemeClr val="accent1"/>
                </a:solidFill>
                <a:effectLst/>
                <a:latin typeface="+mj-lt"/>
              </a:rPr>
              <a:t>WP5: Design and Development of Portal Demand Layer </a:t>
            </a:r>
          </a:p>
          <a:p>
            <a:pPr>
              <a:buFont typeface="Arial" panose="020B0604020202020204" pitchFamily="34" charset="0"/>
              <a:buChar char="•"/>
            </a:pPr>
            <a:r>
              <a:rPr lang="en-GB" sz="2600" b="1" dirty="0">
                <a:solidFill>
                  <a:schemeClr val="accent3"/>
                </a:solidFill>
                <a:effectLst/>
                <a:latin typeface="+mj-lt"/>
              </a:rPr>
              <a:t>WP6: Integration of Community Services and Products into EOSC</a:t>
            </a:r>
          </a:p>
          <a:p>
            <a:pPr>
              <a:buFont typeface="Arial" panose="020B0604020202020204" pitchFamily="34" charset="0"/>
              <a:buChar char="•"/>
            </a:pPr>
            <a:r>
              <a:rPr lang="en-GB" sz="2600" dirty="0">
                <a:solidFill>
                  <a:schemeClr val="accent1"/>
                </a:solidFill>
                <a:effectLst/>
                <a:latin typeface="+mj-lt"/>
              </a:rPr>
              <a:t>WP7: EOSC Service Planning and Delivery </a:t>
            </a:r>
          </a:p>
          <a:p>
            <a:pPr>
              <a:buFont typeface="Arial" panose="020B0604020202020204" pitchFamily="34" charset="0"/>
              <a:buChar char="•"/>
            </a:pPr>
            <a:r>
              <a:rPr lang="en-GB" sz="2600" dirty="0">
                <a:solidFill>
                  <a:schemeClr val="accent1"/>
                </a:solidFill>
                <a:effectLst/>
                <a:latin typeface="+mj-lt"/>
              </a:rPr>
              <a:t>WP8: Commercial Services </a:t>
            </a:r>
          </a:p>
          <a:p>
            <a:pPr>
              <a:buFont typeface="Arial" panose="020B0604020202020204" pitchFamily="34" charset="0"/>
              <a:buChar char="•"/>
            </a:pPr>
            <a:r>
              <a:rPr lang="en-GB" sz="2600" dirty="0">
                <a:solidFill>
                  <a:schemeClr val="accent1"/>
                </a:solidFill>
                <a:effectLst/>
                <a:latin typeface="+mj-lt"/>
              </a:rPr>
              <a:t>WP9: Training and skills</a:t>
            </a:r>
          </a:p>
          <a:p>
            <a:pPr>
              <a:buFont typeface="Arial" panose="020B0604020202020204" pitchFamily="34" charset="0"/>
              <a:buChar char="•"/>
            </a:pPr>
            <a:r>
              <a:rPr lang="en-GB" sz="2600" dirty="0">
                <a:solidFill>
                  <a:schemeClr val="accent1"/>
                </a:solidFill>
                <a:effectLst/>
                <a:latin typeface="+mj-lt"/>
              </a:rPr>
              <a:t>WP10: Stakeholder engagement</a:t>
            </a:r>
          </a:p>
          <a:p>
            <a:pPr>
              <a:buFont typeface="Arial" panose="020B0604020202020204" pitchFamily="34" charset="0"/>
              <a:buChar char="•"/>
            </a:pPr>
            <a:r>
              <a:rPr lang="en-GB" sz="2600" dirty="0">
                <a:solidFill>
                  <a:schemeClr val="accent1"/>
                </a:solidFill>
                <a:effectLst/>
                <a:latin typeface="+mj-lt"/>
              </a:rPr>
              <a:t>WP11: EOSC Marketing and Communications </a:t>
            </a:r>
          </a:p>
          <a:p>
            <a:endParaRPr lang="en-DE" dirty="0"/>
          </a:p>
        </p:txBody>
      </p:sp>
      <p:sp>
        <p:nvSpPr>
          <p:cNvPr id="4" name="Date Placeholder 3">
            <a:extLst>
              <a:ext uri="{FF2B5EF4-FFF2-40B4-BE49-F238E27FC236}">
                <a16:creationId xmlns:a16="http://schemas.microsoft.com/office/drawing/2014/main" id="{F6AB3D60-EA31-7EA1-7F5F-A9923CE91199}"/>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0D11ECBB-F03D-B0BE-5813-B257EEF9528E}"/>
              </a:ext>
            </a:extLst>
          </p:cNvPr>
          <p:cNvSpPr>
            <a:spLocks noGrp="1"/>
          </p:cNvSpPr>
          <p:nvPr>
            <p:ph type="sldNum" sz="quarter" idx="12"/>
          </p:nvPr>
        </p:nvSpPr>
        <p:spPr/>
        <p:txBody>
          <a:bodyPr/>
          <a:lstStyle/>
          <a:p>
            <a:pPr>
              <a:defRPr/>
            </a:pPr>
            <a:fld id="{20C41AFF-2840-3B42-8A8C-4483F13236C2}" type="slidenum">
              <a:rPr lang="en-DE" smtClean="0"/>
              <a:t>8</a:t>
            </a:fld>
            <a:endParaRPr lang="en-DE"/>
          </a:p>
        </p:txBody>
      </p:sp>
      <p:sp>
        <p:nvSpPr>
          <p:cNvPr id="6" name="Footer Placeholder 5">
            <a:extLst>
              <a:ext uri="{FF2B5EF4-FFF2-40B4-BE49-F238E27FC236}">
                <a16:creationId xmlns:a16="http://schemas.microsoft.com/office/drawing/2014/main" id="{C7EC3E89-35DA-F01C-E698-79180091DC7F}"/>
              </a:ext>
            </a:extLst>
          </p:cNvPr>
          <p:cNvSpPr>
            <a:spLocks noGrp="1"/>
          </p:cNvSpPr>
          <p:nvPr>
            <p:ph type="ftr" sz="quarter" idx="13"/>
          </p:nvPr>
        </p:nvSpPr>
        <p:spPr/>
        <p:txBody>
          <a:bodyPr/>
          <a:lstStyle/>
          <a:p>
            <a:r>
              <a:rPr lang="en-GB"/>
              <a:t>EOSC Future @ ISGC , Patrick Fuhrmann et al.</a:t>
            </a:r>
            <a:endParaRPr lang="en-DE" dirty="0"/>
          </a:p>
        </p:txBody>
      </p:sp>
    </p:spTree>
    <p:extLst>
      <p:ext uri="{BB962C8B-B14F-4D97-AF65-F5344CB8AC3E}">
        <p14:creationId xmlns:p14="http://schemas.microsoft.com/office/powerpoint/2010/main" val="2407532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880E-268F-8103-5786-95731ECD5393}"/>
              </a:ext>
            </a:extLst>
          </p:cNvPr>
          <p:cNvSpPr>
            <a:spLocks noGrp="1"/>
          </p:cNvSpPr>
          <p:nvPr>
            <p:ph type="title"/>
          </p:nvPr>
        </p:nvSpPr>
        <p:spPr>
          <a:xfrm>
            <a:off x="965820" y="-15875"/>
            <a:ext cx="11191240" cy="1084331"/>
          </a:xfrm>
        </p:spPr>
        <p:txBody>
          <a:bodyPr/>
          <a:lstStyle/>
          <a:p>
            <a:r>
              <a:rPr lang="en-DE" dirty="0"/>
              <a:t>EOSC Future WP6 Objectives</a:t>
            </a:r>
          </a:p>
        </p:txBody>
      </p:sp>
      <p:sp>
        <p:nvSpPr>
          <p:cNvPr id="3" name="Content Placeholder 2">
            <a:extLst>
              <a:ext uri="{FF2B5EF4-FFF2-40B4-BE49-F238E27FC236}">
                <a16:creationId xmlns:a16="http://schemas.microsoft.com/office/drawing/2014/main" id="{725D1968-2A42-D681-5E4C-C035AB54AA8C}"/>
              </a:ext>
            </a:extLst>
          </p:cNvPr>
          <p:cNvSpPr>
            <a:spLocks noGrp="1"/>
          </p:cNvSpPr>
          <p:nvPr>
            <p:ph idx="1"/>
          </p:nvPr>
        </p:nvSpPr>
        <p:spPr>
          <a:xfrm>
            <a:off x="500380" y="764045"/>
            <a:ext cx="11191240" cy="6264696"/>
          </a:xfrm>
        </p:spPr>
        <p:txBody>
          <a:bodyPr>
            <a:normAutofit fontScale="92500" lnSpcReduction="10000"/>
          </a:bodyPr>
          <a:lstStyle/>
          <a:p>
            <a:pPr marL="0" indent="0">
              <a:buNone/>
            </a:pPr>
            <a:r>
              <a:rPr lang="en-GB" dirty="0">
                <a:solidFill>
                  <a:schemeClr val="tx1">
                    <a:lumMod val="50000"/>
                    <a:lumOff val="50000"/>
                  </a:schemeClr>
                </a:solidFill>
                <a:effectLst/>
                <a:latin typeface="+mj-lt"/>
              </a:rPr>
              <a:t>The objectives of WP6 are threefold, as reflected in the three tasks it contains: </a:t>
            </a:r>
          </a:p>
          <a:p>
            <a:r>
              <a:rPr lang="en-GB" dirty="0">
                <a:solidFill>
                  <a:schemeClr val="accent3"/>
                </a:solidFill>
                <a:effectLst/>
                <a:latin typeface="+mj-lt"/>
              </a:rPr>
              <a:t>To coordinate and </a:t>
            </a:r>
            <a:r>
              <a:rPr lang="en-GB" b="1" dirty="0">
                <a:solidFill>
                  <a:schemeClr val="accent3"/>
                </a:solidFill>
                <a:effectLst/>
                <a:latin typeface="+mj-lt"/>
              </a:rPr>
              <a:t>implement the pipeline </a:t>
            </a:r>
            <a:r>
              <a:rPr lang="en-GB" dirty="0">
                <a:solidFill>
                  <a:schemeClr val="accent3"/>
                </a:solidFill>
                <a:effectLst/>
                <a:latin typeface="+mj-lt"/>
              </a:rPr>
              <a:t>which populates the EOSC with Providers and their Resources </a:t>
            </a:r>
            <a:endParaRPr lang="en-GB" dirty="0">
              <a:solidFill>
                <a:schemeClr val="accent3"/>
              </a:solidFill>
              <a:latin typeface="+mj-lt"/>
            </a:endParaRPr>
          </a:p>
          <a:p>
            <a:pPr lvl="1"/>
            <a:r>
              <a:rPr lang="en-GB" b="1" dirty="0">
                <a:solidFill>
                  <a:schemeClr val="accent3"/>
                </a:solidFill>
                <a:effectLst/>
                <a:latin typeface="+mj-lt"/>
              </a:rPr>
              <a:t>Services</a:t>
            </a:r>
          </a:p>
          <a:p>
            <a:pPr lvl="1"/>
            <a:r>
              <a:rPr lang="en-GB" b="1" dirty="0">
                <a:solidFill>
                  <a:schemeClr val="accent3"/>
                </a:solidFill>
                <a:latin typeface="+mj-lt"/>
              </a:rPr>
              <a:t>D</a:t>
            </a:r>
            <a:r>
              <a:rPr lang="en-GB" b="1" dirty="0">
                <a:solidFill>
                  <a:schemeClr val="accent3"/>
                </a:solidFill>
                <a:effectLst/>
                <a:latin typeface="+mj-lt"/>
              </a:rPr>
              <a:t>ata sets</a:t>
            </a:r>
            <a:r>
              <a:rPr lang="en-GB" dirty="0">
                <a:solidFill>
                  <a:schemeClr val="accent3"/>
                </a:solidFill>
                <a:effectLst/>
                <a:latin typeface="+mj-lt"/>
              </a:rPr>
              <a:t> and </a:t>
            </a:r>
          </a:p>
          <a:p>
            <a:pPr lvl="1"/>
            <a:r>
              <a:rPr lang="en-GB" dirty="0">
                <a:solidFill>
                  <a:schemeClr val="accent3"/>
                </a:solidFill>
                <a:effectLst/>
                <a:latin typeface="+mj-lt"/>
              </a:rPr>
              <a:t>other research products. </a:t>
            </a:r>
          </a:p>
          <a:p>
            <a:r>
              <a:rPr lang="en-GB" dirty="0">
                <a:solidFill>
                  <a:schemeClr val="accent5"/>
                </a:solidFill>
                <a:effectLst/>
                <a:latin typeface="+mj-lt"/>
              </a:rPr>
              <a:t>To </a:t>
            </a:r>
            <a:r>
              <a:rPr lang="en-GB" b="1" dirty="0">
                <a:solidFill>
                  <a:schemeClr val="accent5"/>
                </a:solidFill>
                <a:effectLst/>
                <a:latin typeface="+mj-lt"/>
              </a:rPr>
              <a:t>improve the offerings </a:t>
            </a:r>
            <a:r>
              <a:rPr lang="en-GB" dirty="0">
                <a:solidFill>
                  <a:schemeClr val="accent5"/>
                </a:solidFill>
                <a:effectLst/>
                <a:latin typeface="+mj-lt"/>
              </a:rPr>
              <a:t>of Providers (including scientific communities) in EOSC by integrating their  Resources into the EOSC-Core functions. </a:t>
            </a:r>
          </a:p>
          <a:p>
            <a:pPr>
              <a:lnSpc>
                <a:spcPct val="120000"/>
              </a:lnSpc>
            </a:pPr>
            <a:r>
              <a:rPr lang="en-GB" sz="2600" dirty="0">
                <a:solidFill>
                  <a:schemeClr val="tx1">
                    <a:lumMod val="50000"/>
                    <a:lumOff val="50000"/>
                  </a:schemeClr>
                </a:solidFill>
                <a:effectLst/>
                <a:latin typeface="+mj-lt"/>
              </a:rPr>
              <a:t>To bring together research communities from the scientific clusters with each other and with the EOSC  Portal and EOSC-Core and validate the EOSC vision through </a:t>
            </a:r>
            <a:r>
              <a:rPr lang="en-GB" sz="2600" dirty="0">
                <a:solidFill>
                  <a:schemeClr val="accent3"/>
                </a:solidFill>
                <a:effectLst/>
                <a:latin typeface="+mj-lt"/>
              </a:rPr>
              <a:t>Test Science Projects </a:t>
            </a:r>
            <a:r>
              <a:rPr lang="en-GB" sz="2600" dirty="0">
                <a:solidFill>
                  <a:schemeClr val="tx1">
                    <a:lumMod val="50000"/>
                    <a:lumOff val="50000"/>
                  </a:schemeClr>
                </a:solidFill>
                <a:effectLst/>
                <a:latin typeface="+mj-lt"/>
              </a:rPr>
              <a:t>which highlight added value, multidisciplinary and composability of EOSC Resources. This WP populates, connects and supports both the supply and the demand use sides of the EOSC, ensuring there are valuable resources to empower digital research in Europe </a:t>
            </a:r>
            <a:br>
              <a:rPr lang="en-GB" dirty="0">
                <a:solidFill>
                  <a:schemeClr val="tx1">
                    <a:lumMod val="50000"/>
                    <a:lumOff val="50000"/>
                  </a:schemeClr>
                </a:solidFill>
                <a:effectLst/>
                <a:latin typeface="+mj-lt"/>
              </a:rPr>
            </a:br>
            <a:endParaRPr lang="en-GB" dirty="0">
              <a:solidFill>
                <a:schemeClr val="tx1">
                  <a:lumMod val="50000"/>
                  <a:lumOff val="50000"/>
                </a:schemeClr>
              </a:solidFill>
              <a:effectLst/>
              <a:latin typeface="+mj-lt"/>
            </a:endParaRPr>
          </a:p>
          <a:p>
            <a:endParaRPr lang="en-DE" dirty="0"/>
          </a:p>
        </p:txBody>
      </p:sp>
      <p:sp>
        <p:nvSpPr>
          <p:cNvPr id="4" name="Date Placeholder 3">
            <a:extLst>
              <a:ext uri="{FF2B5EF4-FFF2-40B4-BE49-F238E27FC236}">
                <a16:creationId xmlns:a16="http://schemas.microsoft.com/office/drawing/2014/main" id="{88AFBF09-268A-9B4B-5630-917C3B1CD3C0}"/>
              </a:ext>
            </a:extLst>
          </p:cNvPr>
          <p:cNvSpPr>
            <a:spLocks noGrp="1"/>
          </p:cNvSpPr>
          <p:nvPr>
            <p:ph type="dt" sz="half" idx="10"/>
          </p:nvPr>
        </p:nvSpPr>
        <p:spPr/>
        <p:txBody>
          <a:bodyPr/>
          <a:lstStyle/>
          <a:p>
            <a:pPr>
              <a:defRPr/>
            </a:pPr>
            <a:r>
              <a:rPr lang="de-DE"/>
              <a:t>24.03.23</a:t>
            </a:r>
          </a:p>
        </p:txBody>
      </p:sp>
      <p:sp>
        <p:nvSpPr>
          <p:cNvPr id="5" name="Slide Number Placeholder 4">
            <a:extLst>
              <a:ext uri="{FF2B5EF4-FFF2-40B4-BE49-F238E27FC236}">
                <a16:creationId xmlns:a16="http://schemas.microsoft.com/office/drawing/2014/main" id="{1CDE90E3-3A7C-19E0-D814-561BC2ECCC2E}"/>
              </a:ext>
            </a:extLst>
          </p:cNvPr>
          <p:cNvSpPr>
            <a:spLocks noGrp="1"/>
          </p:cNvSpPr>
          <p:nvPr>
            <p:ph type="sldNum" sz="quarter" idx="12"/>
          </p:nvPr>
        </p:nvSpPr>
        <p:spPr/>
        <p:txBody>
          <a:bodyPr/>
          <a:lstStyle/>
          <a:p>
            <a:pPr>
              <a:defRPr/>
            </a:pPr>
            <a:fld id="{20C41AFF-2840-3B42-8A8C-4483F13236C2}" type="slidenum">
              <a:rPr lang="en-DE" smtClean="0"/>
              <a:t>9</a:t>
            </a:fld>
            <a:endParaRPr lang="en-DE"/>
          </a:p>
        </p:txBody>
      </p:sp>
      <p:sp>
        <p:nvSpPr>
          <p:cNvPr id="6" name="Footer Placeholder 5">
            <a:extLst>
              <a:ext uri="{FF2B5EF4-FFF2-40B4-BE49-F238E27FC236}">
                <a16:creationId xmlns:a16="http://schemas.microsoft.com/office/drawing/2014/main" id="{511B8A6C-A7B1-8254-AC15-8E8AE4C34D27}"/>
              </a:ext>
            </a:extLst>
          </p:cNvPr>
          <p:cNvSpPr>
            <a:spLocks noGrp="1"/>
          </p:cNvSpPr>
          <p:nvPr>
            <p:ph type="ftr" sz="quarter" idx="13"/>
          </p:nvPr>
        </p:nvSpPr>
        <p:spPr/>
        <p:txBody>
          <a:bodyPr/>
          <a:lstStyle/>
          <a:p>
            <a:r>
              <a:rPr lang="en-GB"/>
              <a:t>EOSC Future @ ISGC , Patrick Fuhrmann et al.</a:t>
            </a:r>
            <a:endParaRPr lang="en-DE" dirty="0"/>
          </a:p>
        </p:txBody>
      </p:sp>
    </p:spTree>
    <p:extLst>
      <p:ext uri="{BB962C8B-B14F-4D97-AF65-F5344CB8AC3E}">
        <p14:creationId xmlns:p14="http://schemas.microsoft.com/office/powerpoint/2010/main" val="3971967528"/>
      </p:ext>
    </p:extLst>
  </p:cSld>
  <p:clrMapOvr>
    <a:masterClrMapping/>
  </p:clrMapOvr>
</p:sld>
</file>

<file path=ppt/theme/theme1.xml><?xml version="1.0" encoding="utf-8"?>
<a:theme xmlns:a="http://schemas.openxmlformats.org/drawingml/2006/main" name="Office Theme">
  <a:themeElements>
    <a:clrScheme name="EOSC Future">
      <a:dk1>
        <a:srgbClr val="000000"/>
      </a:dk1>
      <a:lt1>
        <a:srgbClr val="FFFFFF"/>
      </a:lt1>
      <a:dk2>
        <a:srgbClr val="0C2AD5"/>
      </a:dk2>
      <a:lt2>
        <a:srgbClr val="E7E6E6"/>
      </a:lt2>
      <a:accent1>
        <a:srgbClr val="0C2AD5"/>
      </a:accent1>
      <a:accent2>
        <a:srgbClr val="08C8E9"/>
      </a:accent2>
      <a:accent3>
        <a:srgbClr val="FE6F5B"/>
      </a:accent3>
      <a:accent4>
        <a:srgbClr val="FFCC00"/>
      </a:accent4>
      <a:accent5>
        <a:srgbClr val="0CA88B"/>
      </a:accent5>
      <a:accent6>
        <a:srgbClr val="8A3FFF"/>
      </a:accent6>
      <a:hlink>
        <a:srgbClr val="08C8E9"/>
      </a:hlink>
      <a:folHlink>
        <a:srgbClr val="8A3FFF"/>
      </a:folHlink>
    </a:clrScheme>
    <a:fontScheme name="Corbel">
      <a:majorFont>
        <a:latin typeface="Corbel"/>
        <a:ea typeface="Arial"/>
        <a:cs typeface="Arial"/>
      </a:majorFont>
      <a:minorFont>
        <a:latin typeface="Corbe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7982</TotalTime>
  <Words>1934</Words>
  <Application>Microsoft Macintosh PowerPoint</Application>
  <DocSecurity>0</DocSecurity>
  <PresentationFormat>Widescreen</PresentationFormat>
  <Paragraphs>390</Paragraphs>
  <Slides>36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Corbel</vt:lpstr>
      <vt:lpstr>Courier New</vt:lpstr>
      <vt:lpstr>Roboto</vt:lpstr>
      <vt:lpstr>Ubuntu</vt:lpstr>
      <vt:lpstr>Wingdings</vt:lpstr>
      <vt:lpstr>Office Theme</vt:lpstr>
      <vt:lpstr>Building a PaN analysis platform using EOSC</vt:lpstr>
      <vt:lpstr>Plan for today</vt:lpstr>
      <vt:lpstr>The full landscape aka How it began</vt:lpstr>
      <vt:lpstr>The five European science clusters </vt:lpstr>
      <vt:lpstr>The Photon and Neutron Science Cluster</vt:lpstr>
      <vt:lpstr>EOSC-Future Cheat Sheet</vt:lpstr>
      <vt:lpstr>The EOSC Future Ambition</vt:lpstr>
      <vt:lpstr>EOSC Future WP Structure</vt:lpstr>
      <vt:lpstr>EOSC Future WP6 Objectives</vt:lpstr>
      <vt:lpstr>EOSC-Future Science Projects</vt:lpstr>
      <vt:lpstr>Diving into a Photon and Neutron Science Project!</vt:lpstr>
      <vt:lpstr>What is the photon and neutron community about?</vt:lpstr>
      <vt:lpstr>This is how our falicities look like!</vt:lpstr>
      <vt:lpstr>Photon facility upgrade program</vt:lpstr>
      <vt:lpstr>The Photon and Neutron community by PaNOSC and ExPaNDS</vt:lpstr>
      <vt:lpstr>Photon / Neutron Science generation and techniques</vt:lpstr>
      <vt:lpstr>Two projects in preparation of the EOSC Future Science Projects</vt:lpstr>
      <vt:lpstr>PaNOSC/ExPaNDS high level objectives</vt:lpstr>
      <vt:lpstr>PaN facilities NG</vt:lpstr>
      <vt:lpstr>Architecture of the EOSC Future Data Transfer Service</vt:lpstr>
      <vt:lpstr>PaN analysis and the EOSC</vt:lpstr>
      <vt:lpstr>Starting with finding my data ?</vt:lpstr>
      <vt:lpstr>Find your data in the EOSC Marketplace </vt:lpstr>
      <vt:lpstr>Prepare and transfer the datasets</vt:lpstr>
      <vt:lpstr>Specify the data transfer parameter</vt:lpstr>
      <vt:lpstr>Find the infrastructure and prepare the pipeline!</vt:lpstr>
      <vt:lpstr>Let’s find a analysis facility first!</vt:lpstr>
      <vt:lpstr>What’s the VISA portal analysis system</vt:lpstr>
      <vt:lpstr>Select your data space</vt:lpstr>
      <vt:lpstr>Create a new instance and select you data space</vt:lpstr>
      <vt:lpstr>PowerPoint Presentation</vt:lpstr>
      <vt:lpstr>Select your preferred interface!</vt:lpstr>
      <vt:lpstr>Jupyther Notebook</vt:lpstr>
      <vt:lpstr>Remote Desktop</vt:lpstr>
      <vt:lpstr>Conclusion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EOSC Future</dc:title>
  <dc:subject/>
  <dc:creator>Veronica Bertacchini</dc:creator>
  <cp:keywords/>
  <dc:description/>
  <cp:lastModifiedBy>Patrick Fuhrmann</cp:lastModifiedBy>
  <cp:revision>67</cp:revision>
  <cp:lastPrinted>2023-03-23T22:04:29Z</cp:lastPrinted>
  <dcterms:created xsi:type="dcterms:W3CDTF">2021-10-08T08:42:15Z</dcterms:created>
  <dcterms:modified xsi:type="dcterms:W3CDTF">2023-03-23T23:47:02Z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0x0101000192ECF2C30F744D9B9686E2A04B0D7F</vt:lpwstr>
  </property>
</Properties>
</file>