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y="13716000" cx="24384000"/>
  <p:notesSz cx="6858000" cy="9144000"/>
  <p:embeddedFontLst>
    <p:embeddedFont>
      <p:font typeface="DM Sans Medium"/>
      <p:regular r:id="rId86"/>
      <p:bold r:id="rId87"/>
      <p:italic r:id="rId88"/>
      <p:boldItalic r:id="rId89"/>
    </p:embeddedFont>
    <p:embeddedFont>
      <p:font typeface="Roboto"/>
      <p:regular r:id="rId90"/>
      <p:bold r:id="rId91"/>
      <p:italic r:id="rId92"/>
      <p:boldItalic r:id="rId93"/>
    </p:embeddedFont>
    <p:embeddedFont>
      <p:font typeface="Montserrat"/>
      <p:regular r:id="rId94"/>
      <p:bold r:id="rId95"/>
      <p:italic r:id="rId96"/>
      <p:boldItalic r:id="rId97"/>
    </p:embeddedFont>
    <p:embeddedFont>
      <p:font typeface="Helvetica Neue"/>
      <p:regular r:id="rId98"/>
      <p:bold r:id="rId99"/>
      <p:italic r:id="rId100"/>
      <p:boldItalic r:id="rId101"/>
    </p:embeddedFont>
    <p:embeddedFont>
      <p:font typeface="DM Sans"/>
      <p:regular r:id="rId102"/>
      <p:bold r:id="rId103"/>
      <p:italic r:id="rId104"/>
      <p:boldItalic r:id="rId10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06" roundtripDataSignature="AMtx7mjTRXGnjPLwPemXSCYB+E0WOc7Y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6" Type="http://customschemas.google.com/relationships/presentationmetadata" Target="metadata"/><Relationship Id="rId105" Type="http://schemas.openxmlformats.org/officeDocument/2006/relationships/font" Target="fonts/DMSans-boldItalic.fntdata"/><Relationship Id="rId104" Type="http://schemas.openxmlformats.org/officeDocument/2006/relationships/font" Target="fonts/DMSans-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DMSans-bold.fntdata"/><Relationship Id="rId102" Type="http://schemas.openxmlformats.org/officeDocument/2006/relationships/font" Target="fonts/DMSans-regular.fntdata"/><Relationship Id="rId101" Type="http://schemas.openxmlformats.org/officeDocument/2006/relationships/font" Target="fonts/HelveticaNeue-boldItalic.fntdata"/><Relationship Id="rId100" Type="http://schemas.openxmlformats.org/officeDocument/2006/relationships/font" Target="fonts/HelveticaNeue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Montserrat-bold.fntdata"/><Relationship Id="rId94" Type="http://schemas.openxmlformats.org/officeDocument/2006/relationships/font" Target="fonts/Montserrat-regular.fntdata"/><Relationship Id="rId97" Type="http://schemas.openxmlformats.org/officeDocument/2006/relationships/font" Target="fonts/Montserrat-boldItalic.fntdata"/><Relationship Id="rId96" Type="http://schemas.openxmlformats.org/officeDocument/2006/relationships/font" Target="fonts/Montserrat-italic.fntdata"/><Relationship Id="rId11" Type="http://schemas.openxmlformats.org/officeDocument/2006/relationships/slide" Target="slides/slide6.xml"/><Relationship Id="rId99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98" Type="http://schemas.openxmlformats.org/officeDocument/2006/relationships/font" Target="fonts/HelveticaNeu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Roboto-bold.fntdata"/><Relationship Id="rId90" Type="http://schemas.openxmlformats.org/officeDocument/2006/relationships/font" Target="fonts/Roboto-regular.fntdata"/><Relationship Id="rId93" Type="http://schemas.openxmlformats.org/officeDocument/2006/relationships/font" Target="fonts/Roboto-boldItalic.fntdata"/><Relationship Id="rId92" Type="http://schemas.openxmlformats.org/officeDocument/2006/relationships/font" Target="fonts/Robo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font" Target="fonts/DMSansMedium-regular.fntdata"/><Relationship Id="rId85" Type="http://schemas.openxmlformats.org/officeDocument/2006/relationships/slide" Target="slides/slide80.xml"/><Relationship Id="rId88" Type="http://schemas.openxmlformats.org/officeDocument/2006/relationships/font" Target="fonts/DMSansMedium-italic.fntdata"/><Relationship Id="rId87" Type="http://schemas.openxmlformats.org/officeDocument/2006/relationships/font" Target="fonts/DMSansMedium-bold.fntdata"/><Relationship Id="rId89" Type="http://schemas.openxmlformats.org/officeDocument/2006/relationships/font" Target="fonts/DMSansMedium-bold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2" name="Google Shape;57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1" name="Google Shape;6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3" name="Google Shape;703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1ddda532b9_3_11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2" name="Google Shape;762;g21ddda532b9_3_11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1ddda532b9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1ddda532b9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1ddda532b9_3_1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8" name="Google Shape;778;g21ddda532b9_3_1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9" name="Google Shape;779;g21ddda532b9_3_1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1ddda532b9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6" name="Google Shape;786;g21ddda532b9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1f6fba822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g21f6fba822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7" name="Google Shape;797;g21f6fba822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20acf06e29_0_6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20acf06e29_0_6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20acf06e2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4" name="Google Shape;824;g220acf06e29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20acf06e2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84" name="Google Shape;584;g220acf06e2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20cad5a20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220cad5a20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2" name="Google Shape;84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2" name="Google Shape;8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9" name="Google Shape;85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9" name="Google Shape;879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7" name="Google Shape;88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6" name="Google Shape;89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2" name="Google Shape;922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9" name="Google Shape;92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5" name="Google Shape;935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20acf06e29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92" name="Google Shape;592;g220acf06e29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1c9e632db2_0_7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1c9e632db2_0_7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1c9e632db2_0_7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2" name="Google Shape;952;g21c9e632db2_0_7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1ddda532b9_0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0" name="Google Shape;960;g21ddda532b9_0_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1c9e632db2_0_7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8" name="Google Shape;968;g21c9e632db2_0_7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1c9e632db2_0_7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6" name="Google Shape;976;g21c9e632db2_0_7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1c9e632db2_0_7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2" name="Google Shape;982;g21c9e632db2_0_7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0" name="Google Shape;990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1c9e632db2_0_7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0" name="Google Shape;1000;g21c9e632db2_0_7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1ddda532b9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0" name="Google Shape;1010;g21ddda532b9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0" name="Google Shape;1020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Create a GitHub repository for the ipynb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Google Shape;59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1ddda532b9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9" name="Google Shape;1029;g21ddda532b9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Create a GitHub repository for the ipynb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9" name="Google Shape;1039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7" name="Google Shape;1047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4" name="Google Shape;105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4" name="Google Shape;1064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1ddda532b9_0_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1" name="Google Shape;1071;g21ddda532b9_0_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9" name="Google Shape;1079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9" name="Google Shape;108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7" name="Google Shape;1097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Generate interactive notebooks from repositories</a:t>
            </a:r>
            <a:endParaRPr/>
          </a:p>
        </p:txBody>
      </p:sp>
      <p:sp>
        <p:nvSpPr>
          <p:cNvPr id="1103" name="Google Shape;110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Google Shape;60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1" name="Google Shape;1111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1c9e632db2_0_5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g21c9e632db2_0_5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1" name="Google Shape;1121;g21c9e632db2_0_5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21c9e632db2_0_6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2" name="Google Shape;1132;g21c9e632db2_0_6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2" name="Google Shape;1142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0" name="Google Shape;1150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8" name="Google Shape;1158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https://github.com/glarocca/isgc2013_rainfall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21c9e632db2_0_6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8" name="Google Shape;1178;g21c9e632db2_0_6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7" name="Google Shape;1187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0" name="Google Shape;1200;p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9" name="Google Shape;1209;p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2" name="Google Shape;62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6" name="Google Shape;1216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6" name="Google Shape;1226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0" name="Google Shape;1240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2" name="Google Shape;1252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2" name="Google Shape;1262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DOI: 10.5281/zenodo.7729979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5" name="Google Shape;1275;p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21fe6472a6e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2" name="Google Shape;1282;g21fe6472a6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10.5281/zenodo.7729979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0" name="Google Shape;1290;p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9" name="Google Shape;1299;p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1e4984d98c_1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1e4984d98c_1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1e4984d98c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21e4984d98c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1c9e632db2_0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6" name="Google Shape;1326;g21c9e632db2_0_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7" name="Google Shape;1327;g21c9e632db2_0_6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1c9e632db2_0_6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g21c9e632db2_0_6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6" name="Google Shape;1336;g21c9e632db2_0_6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1c9e632db2_0_6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7" name="Google Shape;1347;g21c9e632db2_0_6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8" name="Google Shape;1348;g21c9e632db2_0_6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1c9e632db2_0_6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7" name="Google Shape;1357;g21c9e632db2_0_6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8" name="Google Shape;1358;g21c9e632db2_0_6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1ddda532b9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8" name="Google Shape;1368;g21ddda532b9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9" name="Google Shape;1369;g21ddda532b9_0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1ddda532b9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8" name="Google Shape;1378;g21ddda532b9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9" name="Google Shape;1379;g21ddda532b9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21ddda532b9_0_1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7" name="Google Shape;1387;g21ddda532b9_0_1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21ddda532b9_0_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7" name="Google Shape;1397;g21ddda532b9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8" name="Google Shape;1398;g21ddda532b9_0_1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4" name="Google Shape;1404;p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1ddda532b9_3_6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1ddda532b9_3_6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3" name="Google Shape;1413;p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2" name="Google Shape;67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www.youtube.com/c/EGIFederation" TargetMode="Externa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32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32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11" Type="http://schemas.openxmlformats.org/officeDocument/2006/relationships/image" Target="../media/image6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4.png"/><Relationship Id="rId9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www.linkedin.com/company/1024536" TargetMode="Externa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" name="Google Shape;15;p76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7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" name="Google Shape;17;p7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" name="Google Shape;18;p7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76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20" name="Google Shape;20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7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7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7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" name="Google Shape;2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5" name="Google Shape;85;p85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8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87" name="Google Shape;87;p8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88" name="Google Shape;88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8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8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85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" name="Google Shape;92;p8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93" name="Google Shape;9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6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86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97" name="Google Shape;97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8" name="Google Shape;9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6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00" name="Google Shape;100;p8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1" name="Google Shape;101;p8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2" name="Google Shape;102;p8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86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86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86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6" name="Google Shape;106;p8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8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8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113" name="Google Shape;11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89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89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89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7" name="Google Shape;117;p89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8" name="Google Shape;118;p89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89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0" name="Google Shape;120;p89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1" name="Google Shape;121;p89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2" name="Google Shape;122;p8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3" name="Google Shape;12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25" name="Google Shape;125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0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7" name="Google Shape;127;p90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90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90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90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1" name="Google Shape;131;p90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2" name="Google Shape;132;p90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3" name="Google Shape;133;p90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90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135" name="Google Shape;13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" name="Google Shape;137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139" name="Google Shape;139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91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1" name="Google Shape;141;p91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142" name="Google Shape;14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9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5" name="Google Shape;14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147" name="Google Shape;147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48" name="Google Shape;148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2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0" name="Google Shape;150;p92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1" name="Google Shape;151;p9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9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3" name="Google Shape;153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55" name="Google Shape;15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3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157" name="Google Shape;15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58" name="Google Shape;15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3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0" name="Google Shape;160;p93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1" name="Google Shape;161;p9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93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3" name="Google Shape;16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5" name="Google Shape;165;p94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9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67" name="Google Shape;167;p9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68" name="Google Shape;168;p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9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0" name="Google Shape;170;p94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1" name="Google Shape;171;p94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94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94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4" name="Google Shape;174;p94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94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94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9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94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9" name="Google Shape;179;p94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0" name="Google Shape;180;p9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7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77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77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2" name="Google Shape;182;p95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5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4" name="Google Shape;184;p95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5" name="Google Shape;185;p95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86" name="Google Shape;186;p9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87" name="Google Shape;187;p9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88" name="Google Shape;188;p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9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0" name="Google Shape;190;p95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1" name="Google Shape;191;p95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2" name="Google Shape;192;p95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3" name="Google Shape;193;p95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95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95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9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95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8" name="Google Shape;198;p95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9" name="Google Shape;199;p95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" name="Google Shape;200;p9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2" name="Google Shape;202;p96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9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04" name="Google Shape;204;p9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05" name="Google Shape;205;p9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" name="Google Shape;206;p9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7" name="Google Shape;207;p96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8" name="Google Shape;208;p96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9" name="Google Shape;209;p96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0" name="Google Shape;210;p96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1" name="Google Shape;211;p96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96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96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9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9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16" name="Google Shape;216;p96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7" name="Google Shape;217;p96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8" name="Google Shape;218;p96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9" name="Google Shape;219;p96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21" name="Google Shape;221;p97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9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23" name="Google Shape;223;p9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24" name="Google Shape;224;p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9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97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7" name="Google Shape;227;p97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8" name="Google Shape;228;p97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9" name="Google Shape;229;p97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0" name="Google Shape;230;p97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97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2" name="Google Shape;232;p97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3" name="Google Shape;233;p97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4" name="Google Shape;234;p97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97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97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97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9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9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1" name="Google Shape;241;p98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9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43" name="Google Shape;243;p9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44" name="Google Shape;244;p9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9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6" name="Google Shape;246;p98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7" name="Google Shape;247;p98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8" name="Google Shape;248;p98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98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98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98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98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3" name="Google Shape;253;p98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" name="Google Shape;254;p98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55" name="Google Shape;255;p98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56" name="Google Shape;256;p9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98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8" name="Google Shape;258;p9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0" name="Google Shape;260;p99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9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62" name="Google Shape;262;p9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63" name="Google Shape;263;p9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9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99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99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67" name="Google Shape;267;p9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68" name="Google Shape;268;p9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9" name="Google Shape;269;p99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0" name="Google Shape;270;p99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1" name="Google Shape;271;p99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2" name="Google Shape;272;p9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99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9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75" name="Google Shape;275;p99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99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7" name="Google Shape;277;p99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79" name="Google Shape;279;p100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0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1" name="Google Shape;281;p10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2" name="Google Shape;282;p10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10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5" name="Google Shape;285;p100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6" name="Google Shape;286;p100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7" name="Google Shape;287;p100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8" name="Google Shape;288;p100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9" name="Google Shape;289;p100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100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100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0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00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0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100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100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10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10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0" name="Google Shape;300;p101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10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2" name="Google Shape;302;p10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03" name="Google Shape;303;p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10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5" name="Google Shape;305;p101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101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101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101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101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101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10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10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14" name="Google Shape;314;p102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10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16" name="Google Shape;316;p10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17" name="Google Shape;317;p1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10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9" name="Google Shape;319;p102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102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102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102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102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4" name="Google Shape;324;p102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5" name="Google Shape;325;p102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6" name="Google Shape;326;p102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7" name="Google Shape;327;p10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10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30" name="Google Shape;330;p103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10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2" name="Google Shape;332;p10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33" name="Google Shape;333;p1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0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103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103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103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103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9" name="Google Shape;339;p103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0" name="Google Shape;340;p103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1" name="Google Shape;341;p103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2" name="Google Shape;342;p103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3" name="Google Shape;343;p103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4" name="Google Shape;344;p103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5" name="Google Shape;345;p103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6" name="Google Shape;346;p103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7" name="Google Shape;347;p10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10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4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1" name="Google Shape;351;p104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2" name="Google Shape;352;p104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104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104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5" name="Google Shape;355;p104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104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57" name="Google Shape;35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04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10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10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61" name="Google Shape;361;p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7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1" name="Google Shape;31;p7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2" name="Google Shape;32;p7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33;p7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78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5" name="Google Shape;35;p78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6" name="Google Shape;36;p78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78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" name="Google Shape;38;p78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" name="Google Shape;39;p78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7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0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4" name="Google Shape;364;p105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5" name="Google Shape;365;p105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6" name="Google Shape;366;p105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7" name="Google Shape;367;p105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8" name="Google Shape;368;p10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10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70" name="Google Shape;370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0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10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10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74" name="Google Shape;374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0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7" name="Google Shape;377;p10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8" name="Google Shape;378;p10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10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0" name="Google Shape;380;p106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1" name="Google Shape;381;p106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2" name="Google Shape;382;p106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3" name="Google Shape;383;p106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84" name="Google Shape;384;p10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85" name="Google Shape;38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86" name="Google Shape;386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06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88" name="Google Shape;388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10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7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3" name="Google Shape;393;p107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4" name="Google Shape;394;p107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5" name="Google Shape;395;p107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6" name="Google Shape;396;p107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107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107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107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0" name="Google Shape;400;p107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01" name="Google Shape;401;p10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2" name="Google Shape;402;p10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03" name="Google Shape;403;p10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" name="Google Shape;404;p107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107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06" name="Google Shape;406;p107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07" name="Google Shape;407;p107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08" name="Google Shape;408;p10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10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10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12" name="Google Shape;412;p10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3" name="Google Shape;413;p10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0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5" name="Google Shape;415;p108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416" name="Google Shape;41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08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108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9" name="Google Shape;419;p10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0" name="Google Shape;420;p10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0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3" name="Google Shape;423;p10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4" name="Google Shape;424;p10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10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6" name="Google Shape;426;p109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27" name="Google Shape;427;p109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28" name="Google Shape;428;p109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9" name="Google Shape;429;p109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0" name="Google Shape;430;p109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1" name="Google Shape;431;p109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2" name="Google Shape;432;p10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3" name="Google Shape;433;p10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0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6" name="Google Shape;436;p110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7" name="Google Shape;437;p110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38" name="Google Shape;438;p110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9" name="Google Shape;439;p110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40" name="Google Shape;440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11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2" name="Google Shape;442;p11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3" name="Google Shape;443;p1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110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5" name="Google Shape;445;p11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110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8" name="Google Shape;44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11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0" name="Google Shape;450;p111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51" name="Google Shape;451;p111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52" name="Google Shape;452;p11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3" name="Google Shape;453;p11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54" name="Google Shape;454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" name="Google Shape;455;p111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6" name="Google Shape;456;p111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7" name="Google Shape;457;p11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9" name="Google Shape;459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12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1" name="Google Shape;461;p112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62" name="Google Shape;462;p1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63" name="Google Shape;463;p1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4" name="Google Shape;464;p1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112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6" name="Google Shape;466;p11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7" name="Google Shape;467;p112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69" name="Google Shape;469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13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1" name="Google Shape;471;p113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72" name="Google Shape;472;p1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73" name="Google Shape;473;p1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74" name="Google Shape;474;p1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Google Shape;475;p113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6" name="Google Shape;476;p11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7" name="Google Shape;477;p11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80" name="Google Shape;480;p1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81" name="Google Shape;481;p1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11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" name="Google Shape;43;p79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7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7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84" name="Google Shape;484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15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6" name="Google Shape;486;p115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7" name="Google Shape;487;p115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8" name="Google Shape;48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15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15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15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15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3" name="Google Shape;493;p115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4" name="Google Shape;494;p115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5" name="Google Shape;49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16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8" name="Google Shape;498;p116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9" name="Google Shape;499;p116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00" name="Google Shape;500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1" name="Google Shape;50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2" name="Google Shape;502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16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504" name="Google Shape;504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5" name="Google Shape;505;p11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6" name="Google Shape;506;p11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7" name="Google Shape;507;p116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116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9" name="Google Shape;509;p116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116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116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2" name="Google Shape;512;p1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7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15" name="Google Shape;51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1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7" name="Google Shape;517;p117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8" name="Google Shape;518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20" name="Google Shape;520;p118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1" name="Google Shape;521;p1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22" name="Google Shape;522;p1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23" name="Google Shape;523;p1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" name="Google Shape;524;p118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1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6" name="Google Shape;526;p118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7" name="Google Shape;527;p118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8" name="Google Shape;528;p118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9" name="Google Shape;529;p118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0" name="Google Shape;530;p118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1" name="Google Shape;531;p118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2" name="Google Shape;532;p118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18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18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18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6" name="Google Shape;536;p118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7" name="Google Shape;537;p118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8" name="Google Shape;538;p11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9" name="Google Shape;539;p118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0" name="Google Shape;540;p118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1" name="Google Shape;541;p118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2" name="Google Shape;542;p118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3" name="Google Shape;543;p11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9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46" name="Google Shape;546;p119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7" name="Google Shape;547;p119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48" name="Google Shape;548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1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20"/>
          <p:cNvSpPr txBox="1"/>
          <p:nvPr>
            <p:ph idx="1" type="subTitle"/>
          </p:nvPr>
        </p:nvSpPr>
        <p:spPr>
          <a:xfrm>
            <a:off x="879784" y="6642157"/>
            <a:ext cx="12116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0" i="1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2" name="Google Shape;552;p120"/>
          <p:cNvSpPr txBox="1"/>
          <p:nvPr>
            <p:ph type="title"/>
          </p:nvPr>
        </p:nvSpPr>
        <p:spPr>
          <a:xfrm>
            <a:off x="879784" y="5196571"/>
            <a:ext cx="12840900" cy="13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b="1" i="0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3" name="Google Shape;553;p120"/>
          <p:cNvSpPr txBox="1"/>
          <p:nvPr>
            <p:ph idx="2" type="body"/>
          </p:nvPr>
        </p:nvSpPr>
        <p:spPr>
          <a:xfrm>
            <a:off x="945691" y="969654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1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120"/>
          <p:cNvSpPr txBox="1"/>
          <p:nvPr>
            <p:ph idx="3" type="body"/>
          </p:nvPr>
        </p:nvSpPr>
        <p:spPr>
          <a:xfrm>
            <a:off x="945691" y="292301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b="1" i="0" sz="5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1"/>
          <p:cNvSpPr txBox="1"/>
          <p:nvPr>
            <p:ph idx="10" type="dt"/>
          </p:nvPr>
        </p:nvSpPr>
        <p:spPr>
          <a:xfrm>
            <a:off x="7918227" y="12724760"/>
            <a:ext cx="56895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121"/>
          <p:cNvSpPr txBox="1"/>
          <p:nvPr>
            <p:ph idx="11" type="ftr"/>
          </p:nvPr>
        </p:nvSpPr>
        <p:spPr>
          <a:xfrm>
            <a:off x="13820682" y="12712704"/>
            <a:ext cx="77217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121"/>
          <p:cNvSpPr txBox="1"/>
          <p:nvPr>
            <p:ph idx="12" type="sldNum"/>
          </p:nvPr>
        </p:nvSpPr>
        <p:spPr>
          <a:xfrm>
            <a:off x="21827673" y="12712704"/>
            <a:ext cx="13368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">
  <p:cSld name="Text_1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22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1" name="Google Shape;561;p122"/>
          <p:cNvSpPr txBox="1"/>
          <p:nvPr>
            <p:ph type="title"/>
          </p:nvPr>
        </p:nvSpPr>
        <p:spPr>
          <a:xfrm>
            <a:off x="6877536" y="451053"/>
            <a:ext cx="16938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2" name="Google Shape;562;p122"/>
          <p:cNvSpPr txBox="1"/>
          <p:nvPr>
            <p:ph idx="2" type="subTitle"/>
          </p:nvPr>
        </p:nvSpPr>
        <p:spPr>
          <a:xfrm>
            <a:off x="6877536" y="1675621"/>
            <a:ext cx="169383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>
  <p:cSld name="end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3"/>
          <p:cNvSpPr txBox="1"/>
          <p:nvPr/>
        </p:nvSpPr>
        <p:spPr>
          <a:xfrm>
            <a:off x="1928267" y="12156821"/>
            <a:ext cx="5796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00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1363" y="12156821"/>
            <a:ext cx="1256841" cy="82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24"/>
          <p:cNvSpPr txBox="1"/>
          <p:nvPr>
            <p:ph type="title"/>
          </p:nvPr>
        </p:nvSpPr>
        <p:spPr>
          <a:xfrm>
            <a:off x="2532011" y="4913221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4800"/>
            </a:lvl9pPr>
          </a:lstStyle>
          <a:p/>
        </p:txBody>
      </p:sp>
      <p:sp>
        <p:nvSpPr>
          <p:cNvPr id="568" name="Google Shape;568;p124"/>
          <p:cNvSpPr txBox="1"/>
          <p:nvPr>
            <p:ph idx="1" type="subTitle"/>
          </p:nvPr>
        </p:nvSpPr>
        <p:spPr>
          <a:xfrm>
            <a:off x="2532008" y="6137790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9" name="Google Shape;569;p124"/>
          <p:cNvSpPr txBox="1"/>
          <p:nvPr>
            <p:ph idx="12" type="sldNum"/>
          </p:nvPr>
        </p:nvSpPr>
        <p:spPr>
          <a:xfrm>
            <a:off x="22818090" y="12666269"/>
            <a:ext cx="146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">
  <p:cSld name="1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0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8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0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1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" name="Google Shape;53;p81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" name="Google Shape;54;p81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" name="Google Shape;55;p81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" name="Google Shape;56;p81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" name="Google Shape;57;p81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" name="Google Shape;58;p81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9" name="Google Shape;59;p81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81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1" name="Google Shape;61;p81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2" name="Google Shape;62;p8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8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2 columns">
  <p:cSld name="1_Text 2 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2"/>
          <p:cNvSpPr txBox="1"/>
          <p:nvPr>
            <p:ph idx="10" type="dt"/>
          </p:nvPr>
        </p:nvSpPr>
        <p:spPr>
          <a:xfrm>
            <a:off x="21063706" y="12747829"/>
            <a:ext cx="21441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82"/>
          <p:cNvSpPr txBox="1"/>
          <p:nvPr>
            <p:ph idx="11" type="ftr"/>
          </p:nvPr>
        </p:nvSpPr>
        <p:spPr>
          <a:xfrm>
            <a:off x="14785446" y="12730294"/>
            <a:ext cx="54177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7" name="Google Shape;67;p82"/>
          <p:cNvSpPr txBox="1"/>
          <p:nvPr>
            <p:ph idx="12" type="sldNum"/>
          </p:nvPr>
        </p:nvSpPr>
        <p:spPr>
          <a:xfrm>
            <a:off x="23355656" y="12730294"/>
            <a:ext cx="88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82"/>
          <p:cNvSpPr txBox="1"/>
          <p:nvPr>
            <p:ph idx="1" type="subTitle"/>
          </p:nvPr>
        </p:nvSpPr>
        <p:spPr>
          <a:xfrm>
            <a:off x="926317" y="1944304"/>
            <a:ext cx="20077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82"/>
          <p:cNvSpPr txBox="1"/>
          <p:nvPr>
            <p:ph type="title"/>
          </p:nvPr>
        </p:nvSpPr>
        <p:spPr>
          <a:xfrm>
            <a:off x="926315" y="958331"/>
            <a:ext cx="20077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82"/>
          <p:cNvSpPr txBox="1"/>
          <p:nvPr>
            <p:ph idx="2" type="body"/>
          </p:nvPr>
        </p:nvSpPr>
        <p:spPr>
          <a:xfrm>
            <a:off x="926317" y="3078651"/>
            <a:ext cx="10189500" cy="9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82"/>
          <p:cNvSpPr txBox="1"/>
          <p:nvPr>
            <p:ph idx="3" type="body"/>
          </p:nvPr>
        </p:nvSpPr>
        <p:spPr>
          <a:xfrm>
            <a:off x="11999016" y="3078651"/>
            <a:ext cx="10189500" cy="9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3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83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6" name="Google Shape;76;p84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8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78" name="Google Shape;78;p8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9" name="Google Shape;79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Google Shape;80;p8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" name="Google Shape;81;p8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84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" name="Google Shape;83;p8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5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7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75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21 March 2023  |  ISGC2023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75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75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7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7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jpg"/><Relationship Id="rId4" Type="http://schemas.openxmlformats.org/officeDocument/2006/relationships/image" Target="../media/image35.jpg"/><Relationship Id="rId5" Type="http://schemas.openxmlformats.org/officeDocument/2006/relationships/image" Target="../media/image37.png"/><Relationship Id="rId6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hyperlink" Target="https://www.egi.eu/case-study/emso-eric/" TargetMode="External"/><Relationship Id="rId11" Type="http://schemas.openxmlformats.org/officeDocument/2006/relationships/image" Target="../media/image45.png"/><Relationship Id="rId10" Type="http://schemas.openxmlformats.org/officeDocument/2006/relationships/image" Target="../media/image51.png"/><Relationship Id="rId13" Type="http://schemas.openxmlformats.org/officeDocument/2006/relationships/hyperlink" Target="https://documents.egi.eu/document/3539" TargetMode="External"/><Relationship Id="rId12" Type="http://schemas.openxmlformats.org/officeDocument/2006/relationships/image" Target="../media/image42.png"/><Relationship Id="rId15" Type="http://schemas.openxmlformats.org/officeDocument/2006/relationships/image" Target="../media/image56.png"/><Relationship Id="rId14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9.png"/><Relationship Id="rId4" Type="http://schemas.openxmlformats.org/officeDocument/2006/relationships/image" Target="../media/image59.png"/><Relationship Id="rId5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Relationship Id="rId4" Type="http://schemas.openxmlformats.org/officeDocument/2006/relationships/image" Target="../media/image73.png"/><Relationship Id="rId5" Type="http://schemas.openxmlformats.org/officeDocument/2006/relationships/image" Target="../media/image61.png"/><Relationship Id="rId6" Type="http://schemas.openxmlformats.org/officeDocument/2006/relationships/image" Target="../media/image1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6" Type="http://schemas.openxmlformats.org/officeDocument/2006/relationships/image" Target="../media/image109.png"/><Relationship Id="rId7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4.png"/><Relationship Id="rId4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png"/><Relationship Id="rId4" Type="http://schemas.openxmlformats.org/officeDocument/2006/relationships/image" Target="../media/image8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Relationship Id="rId4" Type="http://schemas.openxmlformats.org/officeDocument/2006/relationships/image" Target="../media/image76.png"/><Relationship Id="rId9" Type="http://schemas.openxmlformats.org/officeDocument/2006/relationships/image" Target="../media/image70.png"/><Relationship Id="rId5" Type="http://schemas.openxmlformats.org/officeDocument/2006/relationships/image" Target="../media/image75.png"/><Relationship Id="rId6" Type="http://schemas.openxmlformats.org/officeDocument/2006/relationships/image" Target="../media/image79.png"/><Relationship Id="rId7" Type="http://schemas.openxmlformats.org/officeDocument/2006/relationships/image" Target="../media/image115.png"/><Relationship Id="rId8" Type="http://schemas.openxmlformats.org/officeDocument/2006/relationships/image" Target="../media/image71.png"/><Relationship Id="rId11" Type="http://schemas.openxmlformats.org/officeDocument/2006/relationships/image" Target="../media/image118.png"/><Relationship Id="rId10" Type="http://schemas.openxmlformats.org/officeDocument/2006/relationships/image" Target="../media/image7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png"/><Relationship Id="rId4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hub.jupyter.org/nbgitpuller/link.html" TargetMode="External"/><Relationship Id="rId4" Type="http://schemas.openxmlformats.org/officeDocument/2006/relationships/image" Target="../media/image1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png"/><Relationship Id="rId4" Type="http://schemas.openxmlformats.org/officeDocument/2006/relationships/image" Target="../media/image10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b2drop.eudat.eu/settings/user/security" TargetMode="External"/><Relationship Id="rId4" Type="http://schemas.openxmlformats.org/officeDocument/2006/relationships/image" Target="../media/image81.png"/><Relationship Id="rId5" Type="http://schemas.openxmlformats.org/officeDocument/2006/relationships/image" Target="../media/image1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aai.egi.eu/signup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5.png"/><Relationship Id="rId6" Type="http://schemas.openxmlformats.org/officeDocument/2006/relationships/image" Target="../media/image8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png"/><Relationship Id="rId4" Type="http://schemas.openxmlformats.org/officeDocument/2006/relationships/image" Target="../media/image1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5.png"/><Relationship Id="rId4" Type="http://schemas.openxmlformats.org/officeDocument/2006/relationships/image" Target="../media/image101.png"/><Relationship Id="rId5" Type="http://schemas.openxmlformats.org/officeDocument/2006/relationships/hyperlink" Target="https://go.egi.eu/KWIsA" TargetMode="External"/><Relationship Id="rId6" Type="http://schemas.openxmlformats.org/officeDocument/2006/relationships/hyperlink" Target="https://docs.egi.eu/users/getting-started/communities/dmcc/#how-to-make-datasets-and-applications-available-in-cvmfs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png"/><Relationship Id="rId4" Type="http://schemas.openxmlformats.org/officeDocument/2006/relationships/image" Target="../media/image100.png"/><Relationship Id="rId5" Type="http://schemas.openxmlformats.org/officeDocument/2006/relationships/image" Target="../media/image9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6.png"/><Relationship Id="rId4" Type="http://schemas.openxmlformats.org/officeDocument/2006/relationships/image" Target="../media/image8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8.png"/><Relationship Id="rId4" Type="http://schemas.openxmlformats.org/officeDocument/2006/relationships/image" Target="../media/image8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3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github.com/enolfc/isgc-2023-enes" TargetMode="External"/><Relationship Id="rId4" Type="http://schemas.openxmlformats.org/officeDocument/2006/relationships/image" Target="../media/image85.png"/><Relationship Id="rId9" Type="http://schemas.openxmlformats.org/officeDocument/2006/relationships/hyperlink" Target="https://docs.egi.eu/users/getting-started/communities/dmcc/#how-to-make-your-datasets-available-in-datahub" TargetMode="External"/><Relationship Id="rId5" Type="http://schemas.openxmlformats.org/officeDocument/2006/relationships/image" Target="../media/image140.png"/><Relationship Id="rId6" Type="http://schemas.openxmlformats.org/officeDocument/2006/relationships/hyperlink" Target="https://replay.notebooks.egi.eu/v2/gh/enolfc/isgc-2023-enes/HEAD" TargetMode="External"/><Relationship Id="rId7" Type="http://schemas.openxmlformats.org/officeDocument/2006/relationships/image" Target="../media/image105.png"/><Relationship Id="rId8" Type="http://schemas.openxmlformats.org/officeDocument/2006/relationships/hyperlink" Target="https://docs.egi.eu/users/getting-started/communities/dmcc/#how-to-make-your-datasets-available-in-datahub" TargetMode="External"/><Relationship Id="rId10" Type="http://schemas.openxmlformats.org/officeDocument/2006/relationships/hyperlink" Target="https://docs.egi.eu/users/getting-started/communities/dmcc/#how-to-make-your-datasets-available-in-datahub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8.png"/><Relationship Id="rId4" Type="http://schemas.openxmlformats.org/officeDocument/2006/relationships/image" Target="../media/image119.png"/><Relationship Id="rId5" Type="http://schemas.openxmlformats.org/officeDocument/2006/relationships/image" Target="../media/image10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50.png"/><Relationship Id="rId4" Type="http://schemas.openxmlformats.org/officeDocument/2006/relationships/image" Target="../media/image13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6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replay.notebooks.egi.eu/hub/hub/home" TargetMode="External"/><Relationship Id="rId4" Type="http://schemas.openxmlformats.org/officeDocument/2006/relationships/image" Target="../media/image121.png"/><Relationship Id="rId5" Type="http://schemas.openxmlformats.org/officeDocument/2006/relationships/image" Target="../media/image1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2.png"/><Relationship Id="rId4" Type="http://schemas.openxmlformats.org/officeDocument/2006/relationships/image" Target="../media/image12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4.png"/><Relationship Id="rId4" Type="http://schemas.openxmlformats.org/officeDocument/2006/relationships/image" Target="../media/image133.png"/><Relationship Id="rId5" Type="http://schemas.openxmlformats.org/officeDocument/2006/relationships/image" Target="../media/image1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8.png"/><Relationship Id="rId4" Type="http://schemas.openxmlformats.org/officeDocument/2006/relationships/image" Target="../media/image13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5.png"/><Relationship Id="rId4" Type="http://schemas.openxmlformats.org/officeDocument/2006/relationships/image" Target="../media/image13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5.png"/><Relationship Id="rId4" Type="http://schemas.openxmlformats.org/officeDocument/2006/relationships/image" Target="../media/image136.png"/><Relationship Id="rId5" Type="http://schemas.openxmlformats.org/officeDocument/2006/relationships/image" Target="../media/image12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5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41.png"/><Relationship Id="rId4" Type="http://schemas.openxmlformats.org/officeDocument/2006/relationships/image" Target="../media/image13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eosc.eu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4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4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44.png"/><Relationship Id="rId4" Type="http://schemas.openxmlformats.org/officeDocument/2006/relationships/hyperlink" Target="https://marketplace.eosc-portal.eu/" TargetMode="External"/><Relationship Id="rId5" Type="http://schemas.openxmlformats.org/officeDocument/2006/relationships/image" Target="../media/image15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44.png"/><Relationship Id="rId4" Type="http://schemas.openxmlformats.org/officeDocument/2006/relationships/image" Target="../media/image14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44.png"/><Relationship Id="rId4" Type="http://schemas.openxmlformats.org/officeDocument/2006/relationships/image" Target="../media/image15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44.png"/><Relationship Id="rId4" Type="http://schemas.openxmlformats.org/officeDocument/2006/relationships/image" Target="../media/image15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44.png"/><Relationship Id="rId4" Type="http://schemas.openxmlformats.org/officeDocument/2006/relationships/image" Target="../media/image15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docs.egi.eu/users/getting-started/communities/dmcc/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46.png"/><Relationship Id="rId5" Type="http://schemas.openxmlformats.org/officeDocument/2006/relationships/image" Target="../media/image142.png"/><Relationship Id="rId6" Type="http://schemas.openxmlformats.org/officeDocument/2006/relationships/image" Target="../media/image3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"/>
          <p:cNvSpPr txBox="1"/>
          <p:nvPr>
            <p:ph idx="2" type="body"/>
          </p:nvPr>
        </p:nvSpPr>
        <p:spPr>
          <a:xfrm>
            <a:off x="1079500" y="5707173"/>
            <a:ext cx="230634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EGI Tutorial at ISGC 2023</a:t>
            </a:r>
            <a:endParaRPr/>
          </a:p>
        </p:txBody>
      </p:sp>
      <p:sp>
        <p:nvSpPr>
          <p:cNvPr id="575" name="Google Shape;575;p1"/>
          <p:cNvSpPr txBox="1"/>
          <p:nvPr>
            <p:ph idx="3" type="body"/>
          </p:nvPr>
        </p:nvSpPr>
        <p:spPr>
          <a:xfrm>
            <a:off x="1132982" y="96627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Giuseppe La Rocca</a:t>
            </a:r>
            <a:endParaRPr/>
          </a:p>
        </p:txBody>
      </p:sp>
      <p:sp>
        <p:nvSpPr>
          <p:cNvPr id="576" name="Google Shape;576;p1"/>
          <p:cNvSpPr txBox="1"/>
          <p:nvPr>
            <p:ph idx="4" type="body"/>
          </p:nvPr>
        </p:nvSpPr>
        <p:spPr>
          <a:xfrm>
            <a:off x="1132982" y="105818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Community Support Team Lead.</a:t>
            </a:r>
            <a:endParaRPr/>
          </a:p>
        </p:txBody>
      </p:sp>
      <p:sp>
        <p:nvSpPr>
          <p:cNvPr id="577" name="Google Shape;577;p1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578" name="Google Shape;578;p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579" name="Google Shape;579;p1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580" name="Google Shape;580;p1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1" name="Google Shape;581;p1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Access policies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4" name="Google Shape;694;p10"/>
          <p:cNvSpPr txBox="1"/>
          <p:nvPr/>
        </p:nvSpPr>
        <p:spPr>
          <a:xfrm>
            <a:off x="8273205" y="4110525"/>
            <a:ext cx="7907100" cy="48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Policy-based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are granted access based on policies defined by the EGI resource providers or by the EGI Foundation</a:t>
            </a:r>
            <a:endParaRPr b="0"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5" name="Google Shape;695;p10"/>
          <p:cNvSpPr txBox="1"/>
          <p:nvPr/>
        </p:nvSpPr>
        <p:spPr>
          <a:xfrm>
            <a:off x="16962784" y="4110544"/>
            <a:ext cx="6812100" cy="55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 Market-driven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negotiate a fee to access services either directly with EGI resource providers or indirectly with the EGI Foundation</a:t>
            </a:r>
            <a:endParaRPr b="0" i="0" sz="75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6" name="Google Shape;696;p10"/>
          <p:cNvSpPr txBox="1"/>
          <p:nvPr/>
        </p:nvSpPr>
        <p:spPr>
          <a:xfrm>
            <a:off x="419133" y="4055107"/>
            <a:ext cx="7458300" cy="51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Wide access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freely access scientific data and digital services provided by EGI resource providers</a:t>
            </a:r>
            <a:endParaRPr b="0" i="0" sz="43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7" name="Google Shape;697;p10"/>
          <p:cNvSpPr txBox="1"/>
          <p:nvPr/>
        </p:nvSpPr>
        <p:spPr>
          <a:xfrm>
            <a:off x="652376" y="9730634"/>
            <a:ext cx="75288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Notebooks open instance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Cloud pool for application piloting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8" name="Google Shape;698;p10"/>
          <p:cNvSpPr txBox="1"/>
          <p:nvPr/>
        </p:nvSpPr>
        <p:spPr>
          <a:xfrm>
            <a:off x="7947810" y="9687234"/>
            <a:ext cx="95313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4699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Biomed HTC VO pool for life sciences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INFN-Bari (IT), IN2P3-IRES (FR), ULAKBIM (TR) provide Clouds for the National Bioinformatics Infrastructure of Sweden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9" name="Google Shape;699;p10"/>
          <p:cNvSpPr txBox="1"/>
          <p:nvPr/>
        </p:nvSpPr>
        <p:spPr>
          <a:xfrm>
            <a:off x="17165253" y="9839771"/>
            <a:ext cx="68121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FitSM training by EGI Foundation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4 EGI Cloud providers deliver to Exprivia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2"/>
          <p:cNvSpPr txBox="1"/>
          <p:nvPr/>
        </p:nvSpPr>
        <p:spPr>
          <a:xfrm>
            <a:off x="18782175" y="9918125"/>
            <a:ext cx="5016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" sz="4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Federation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"/>
          <p:cNvSpPr txBox="1"/>
          <p:nvPr>
            <p:ph type="title"/>
          </p:nvPr>
        </p:nvSpPr>
        <p:spPr>
          <a:xfrm>
            <a:off x="3366824" y="491800"/>
            <a:ext cx="19353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400"/>
              <a:buFont typeface="Calibri"/>
              <a:buNone/>
            </a:pPr>
            <a:r>
              <a:rPr b="0" lang="en" sz="6400">
                <a:latin typeface="DM Sans"/>
                <a:ea typeface="DM Sans"/>
                <a:cs typeface="DM Sans"/>
                <a:sym typeface="DM Sans"/>
              </a:rPr>
              <a:t>Allocating services and resources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07" name="Google Shape;707;p12"/>
          <p:cNvGrpSpPr/>
          <p:nvPr/>
        </p:nvGrpSpPr>
        <p:grpSpPr>
          <a:xfrm>
            <a:off x="294850" y="5526450"/>
            <a:ext cx="5952874" cy="4107300"/>
            <a:chOff x="-423985" y="3530274"/>
            <a:chExt cx="2232300" cy="1540218"/>
          </a:xfrm>
        </p:grpSpPr>
        <p:sp>
          <p:nvSpPr>
            <p:cNvPr id="708" name="Google Shape;708;p12"/>
            <p:cNvSpPr txBox="1"/>
            <p:nvPr/>
          </p:nvSpPr>
          <p:spPr>
            <a:xfrm>
              <a:off x="-423985" y="4470192"/>
              <a:ext cx="223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" sz="4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Users’ representative</a:t>
              </a:r>
              <a:endParaRPr b="0" i="0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C:\Users\Krakowian\Google Drive\EGI\Images - icons\women-icon.png" id="709" name="Google Shape;709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0" name="Google Shape;710;p12"/>
          <p:cNvGrpSpPr/>
          <p:nvPr/>
        </p:nvGrpSpPr>
        <p:grpSpPr>
          <a:xfrm>
            <a:off x="20307421" y="6510719"/>
            <a:ext cx="1821889" cy="2020041"/>
            <a:chOff x="7514631" y="3952019"/>
            <a:chExt cx="878400" cy="973936"/>
          </a:xfrm>
        </p:grpSpPr>
        <p:pic>
          <p:nvPicPr>
            <p:cNvPr id="711" name="Google Shape;71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12"/>
            <p:cNvSpPr txBox="1"/>
            <p:nvPr/>
          </p:nvSpPr>
          <p:spPr>
            <a:xfrm>
              <a:off x="7514631" y="4436055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HTC</a:t>
              </a:r>
              <a:br>
                <a:rPr b="1" i="0" lang="en" sz="25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13" name="Google Shape;713;p12"/>
          <p:cNvGrpSpPr/>
          <p:nvPr/>
        </p:nvGrpSpPr>
        <p:grpSpPr>
          <a:xfrm>
            <a:off x="22314307" y="4979506"/>
            <a:ext cx="1821631" cy="2167965"/>
            <a:chOff x="7803570" y="2852936"/>
            <a:chExt cx="756900" cy="900804"/>
          </a:xfrm>
        </p:grpSpPr>
        <p:pic>
          <p:nvPicPr>
            <p:cNvPr id="714" name="Google Shape;714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12"/>
            <p:cNvSpPr txBox="1"/>
            <p:nvPr/>
          </p:nvSpPr>
          <p:spPr>
            <a:xfrm>
              <a:off x="7803570" y="3331640"/>
              <a:ext cx="756900" cy="4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Cloud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16" name="Google Shape;716;p12"/>
          <p:cNvSpPr/>
          <p:nvPr/>
        </p:nvSpPr>
        <p:spPr>
          <a:xfrm>
            <a:off x="12090944" y="8685128"/>
            <a:ext cx="4013280" cy="4270482"/>
          </a:xfrm>
          <a:prstGeom prst="flowChartMulti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8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Operation Level Agreement</a:t>
            </a:r>
            <a:endParaRPr b="0" i="0" sz="2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7" name="Google Shape;717;p12"/>
          <p:cNvSpPr/>
          <p:nvPr/>
        </p:nvSpPr>
        <p:spPr>
          <a:xfrm>
            <a:off x="8209483" y="8700872"/>
            <a:ext cx="3696894" cy="3973806"/>
          </a:xfrm>
          <a:prstGeom prst="flowChart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1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Service Level Agreement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8" name="Google Shape;718;p12"/>
          <p:cNvSpPr/>
          <p:nvPr/>
        </p:nvSpPr>
        <p:spPr>
          <a:xfrm>
            <a:off x="2962600" y="10951051"/>
            <a:ext cx="4800900" cy="1723500"/>
          </a:xfrm>
          <a:prstGeom prst="wedgeRoundRectCallout">
            <a:avLst>
              <a:gd fmla="val 64842" name="adj1"/>
              <a:gd fmla="val -241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Ensure satisfaction, capture achievements, </a:t>
            </a:r>
            <a:endParaRPr b="0" i="0" sz="30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record feedback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19" name="Google Shape;719;p12"/>
          <p:cNvGrpSpPr/>
          <p:nvPr/>
        </p:nvGrpSpPr>
        <p:grpSpPr>
          <a:xfrm>
            <a:off x="18393599" y="4974560"/>
            <a:ext cx="1821889" cy="1993319"/>
            <a:chOff x="7531108" y="3952019"/>
            <a:chExt cx="878400" cy="961053"/>
          </a:xfrm>
        </p:grpSpPr>
        <p:pic>
          <p:nvPicPr>
            <p:cNvPr id="720" name="Google Shape;720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12"/>
            <p:cNvSpPr txBox="1"/>
            <p:nvPr/>
          </p:nvSpPr>
          <p:spPr>
            <a:xfrm>
              <a:off x="7531108" y="4423172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Storage</a:t>
              </a:r>
              <a:b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22" name="Google Shape;722;p12"/>
          <p:cNvSpPr/>
          <p:nvPr/>
        </p:nvSpPr>
        <p:spPr>
          <a:xfrm>
            <a:off x="5168555" y="5551096"/>
            <a:ext cx="4800900" cy="268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Instance requirements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3" name="Google Shape;723;p12"/>
          <p:cNvSpPr/>
          <p:nvPr/>
        </p:nvSpPr>
        <p:spPr>
          <a:xfrm>
            <a:off x="13617491" y="5743115"/>
            <a:ext cx="4224900" cy="24960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p12"/>
          <p:cNvGrpSpPr/>
          <p:nvPr/>
        </p:nvGrpSpPr>
        <p:grpSpPr>
          <a:xfrm>
            <a:off x="20379234" y="3630404"/>
            <a:ext cx="1821889" cy="1980788"/>
            <a:chOff x="7562649" y="3952019"/>
            <a:chExt cx="878400" cy="955011"/>
          </a:xfrm>
        </p:grpSpPr>
        <p:pic>
          <p:nvPicPr>
            <p:cNvPr id="725" name="Google Shape;725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6" name="Google Shape;726;p12"/>
            <p:cNvSpPr txBox="1"/>
            <p:nvPr/>
          </p:nvSpPr>
          <p:spPr>
            <a:xfrm>
              <a:off x="7562649" y="4417130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Applic.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27" name="Google Shape;727;p12"/>
          <p:cNvSpPr/>
          <p:nvPr/>
        </p:nvSpPr>
        <p:spPr>
          <a:xfrm>
            <a:off x="16708901" y="10951050"/>
            <a:ext cx="4446900" cy="1480800"/>
          </a:xfrm>
          <a:prstGeom prst="wedgeRoundRectCallout">
            <a:avLst>
              <a:gd fmla="val -70292" name="adj1"/>
              <a:gd fmla="val -223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Ensuring that agreed targets are met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28" name="Google Shape;72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50473" y="8017936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2"/>
          <p:cNvSpPr/>
          <p:nvPr/>
        </p:nvSpPr>
        <p:spPr>
          <a:xfrm>
            <a:off x="22359460" y="9337313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Support</a:t>
            </a:r>
            <a:endParaRPr b="0"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30" name="Google Shape;73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10048" y="7825920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2"/>
          <p:cNvSpPr/>
          <p:nvPr/>
        </p:nvSpPr>
        <p:spPr>
          <a:xfrm>
            <a:off x="18400775" y="9213971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Training</a:t>
            </a:r>
            <a:endParaRPr b="0"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2" name="Google Shape;732;p12"/>
          <p:cNvSpPr/>
          <p:nvPr/>
        </p:nvSpPr>
        <p:spPr>
          <a:xfrm>
            <a:off x="882950" y="3126324"/>
            <a:ext cx="5663100" cy="1536300"/>
          </a:xfrm>
          <a:prstGeom prst="wedgeRoundRectCallout">
            <a:avLst>
              <a:gd fmla="val 37823" name="adj1"/>
              <a:gd fmla="val 163720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Type, number, size, cost, availability, etc.</a:t>
            </a:r>
            <a:endParaRPr b="0" i="0" sz="3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3" name="Google Shape;733;p12"/>
          <p:cNvSpPr txBox="1"/>
          <p:nvPr/>
        </p:nvSpPr>
        <p:spPr>
          <a:xfrm rot="-1478245">
            <a:off x="835172" y="10069542"/>
            <a:ext cx="2772057" cy="172378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satisfaction interviews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2081920">
            <a:off x="20561205" y="10223768"/>
            <a:ext cx="3096123" cy="2216352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service delivery reports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35" name="Google Shape;73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4808" y="4595659"/>
            <a:ext cx="3446968" cy="3446968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2"/>
          <p:cNvSpPr txBox="1"/>
          <p:nvPr/>
        </p:nvSpPr>
        <p:spPr>
          <a:xfrm>
            <a:off x="10190234" y="3630391"/>
            <a:ext cx="3236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Negotiator</a:t>
            </a:r>
            <a:endParaRPr b="0" i="0" sz="31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7" name="Google Shape;737;p12"/>
          <p:cNvSpPr txBox="1"/>
          <p:nvPr/>
        </p:nvSpPr>
        <p:spPr>
          <a:xfrm>
            <a:off x="10114023" y="7364200"/>
            <a:ext cx="3807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Foundation</a:t>
            </a:r>
            <a:endParaRPr b="0"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3"/>
          <p:cNvSpPr txBox="1"/>
          <p:nvPr>
            <p:ph type="title"/>
          </p:nvPr>
        </p:nvSpPr>
        <p:spPr>
          <a:xfrm>
            <a:off x="2882189" y="5334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An SLA example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44" name="Google Shape;7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5733" y="700000"/>
            <a:ext cx="3594266" cy="24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58" y="3924286"/>
            <a:ext cx="12610400" cy="561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7800" y="9640867"/>
            <a:ext cx="1597200" cy="1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5600" y="11828034"/>
            <a:ext cx="2987800" cy="12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63400" y="11642947"/>
            <a:ext cx="2169139" cy="159720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3"/>
          <p:cNvSpPr txBox="1"/>
          <p:nvPr/>
        </p:nvSpPr>
        <p:spPr>
          <a:xfrm>
            <a:off x="170750" y="9130300"/>
            <a:ext cx="43938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Read the full story: </a:t>
            </a:r>
            <a:r>
              <a:rPr b="0" i="0" lang="en" sz="29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https://www.egi.eu/case-study/emso-eric/</a:t>
            </a:r>
            <a:r>
              <a:rPr b="0" i="0" lang="en" sz="2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29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50" name="Google Shape;750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81067" y="1645659"/>
            <a:ext cx="3594267" cy="2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29067" y="2016592"/>
            <a:ext cx="3234467" cy="188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24133" y="2116925"/>
            <a:ext cx="2987802" cy="168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6886600" y="841587"/>
            <a:ext cx="7021201" cy="1023453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4" name="Google Shape;754;p13"/>
          <p:cNvSpPr txBox="1"/>
          <p:nvPr/>
        </p:nvSpPr>
        <p:spPr>
          <a:xfrm>
            <a:off x="170750" y="10831000"/>
            <a:ext cx="38865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Check the SLA-OLA documents and reports: </a:t>
            </a:r>
            <a:r>
              <a:rPr b="0" i="0" lang="en" sz="2700" u="sng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https://documents.egi.eu/document/3539</a:t>
            </a:r>
            <a:r>
              <a:rPr b="0" i="0" lang="en" sz="27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27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5" name="Google Shape;755;p13"/>
          <p:cNvSpPr txBox="1"/>
          <p:nvPr/>
        </p:nvSpPr>
        <p:spPr>
          <a:xfrm>
            <a:off x="6740133" y="8886667"/>
            <a:ext cx="1597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" sz="3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SLA</a:t>
            </a:r>
            <a:endParaRPr b="0" i="1" sz="37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955730" y="4095563"/>
            <a:ext cx="6042466" cy="89414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7" name="Google Shape;757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905806" y="6027219"/>
            <a:ext cx="5274999" cy="846524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8" name="Google Shape;758;p13"/>
          <p:cNvSpPr txBox="1"/>
          <p:nvPr/>
        </p:nvSpPr>
        <p:spPr>
          <a:xfrm>
            <a:off x="5313902" y="10961800"/>
            <a:ext cx="2324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" sz="3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OLA-1</a:t>
            </a:r>
            <a:endParaRPr b="0" i="1" sz="37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3"/>
          <p:cNvSpPr txBox="1"/>
          <p:nvPr/>
        </p:nvSpPr>
        <p:spPr>
          <a:xfrm>
            <a:off x="7752302" y="10961800"/>
            <a:ext cx="2324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" sz="3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OLA-2</a:t>
            </a:r>
            <a:endParaRPr b="0" i="1" sz="37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1ddda532b9_3_1193"/>
          <p:cNvSpPr txBox="1"/>
          <p:nvPr>
            <p:ph idx="2" type="body"/>
          </p:nvPr>
        </p:nvSpPr>
        <p:spPr>
          <a:xfrm>
            <a:off x="850900" y="4640373"/>
            <a:ext cx="230634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EGI allocations for the Asian Pacific (AP)</a:t>
            </a:r>
            <a:endParaRPr sz="8600"/>
          </a:p>
        </p:txBody>
      </p:sp>
      <p:sp>
        <p:nvSpPr>
          <p:cNvPr id="765" name="Google Shape;765;g21ddda532b9_3_1193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766" name="Google Shape;766;g21ddda532b9_3_119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767" name="Google Shape;767;g21ddda532b9_3_1193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768" name="Google Shape;768;g21ddda532b9_3_1193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9" name="Google Shape;769;g21ddda532b9_3_1193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1ddda532b9_0_15"/>
          <p:cNvSpPr txBox="1"/>
          <p:nvPr>
            <p:ph idx="1" type="body"/>
          </p:nvPr>
        </p:nvSpPr>
        <p:spPr>
          <a:xfrm>
            <a:off x="471053" y="22034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565150" lvl="0" marL="457200" rtl="0" algn="l">
              <a:spcBef>
                <a:spcPts val="2000"/>
              </a:spcBef>
              <a:spcAft>
                <a:spcPts val="0"/>
              </a:spcAft>
              <a:buSzPts val="5300"/>
              <a:buFont typeface="DM Sans"/>
              <a:buChar char="•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A Virtual Organisation (alias resource pool) in the EGI cloud federation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Font typeface="DM Sans"/>
              <a:buChar char="•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With a community specific Notebooks installation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Font typeface="DM Sans"/>
              <a:buChar char="•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With a community specific Replay installation</a:t>
            </a:r>
            <a:br>
              <a:rPr lang="en">
                <a:latin typeface="DM Sans"/>
                <a:ea typeface="DM Sans"/>
                <a:cs typeface="DM Sans"/>
                <a:sym typeface="DM Sans"/>
              </a:rPr>
            </a:b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SzPts val="5300"/>
              <a:buFont typeface="DM Sans"/>
              <a:buChar char="•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Purposes: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Font typeface="DM Sans"/>
              <a:buChar char="o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To facilitate open science in the region  → IN THE SCOPE OF THE TUTORIAL TODAY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Font typeface="DM Sans"/>
              <a:buChar char="o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To enable sharing of cloud resources from the region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Font typeface="DM Sans"/>
              <a:buChar char="o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To facilitate application sharing from the region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01650" lvl="2" marL="1371600" rtl="0" algn="l">
              <a:spcBef>
                <a:spcPts val="0"/>
              </a:spcBef>
              <a:spcAft>
                <a:spcPts val="0"/>
              </a:spcAft>
              <a:buSzPts val="4300"/>
              <a:buFont typeface="DM Sans"/>
              <a:buChar char="o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To facilitate data sharing related to environmental sciences from the region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75" name="Google Shape;775;g21ddda532b9_0_15"/>
          <p:cNvSpPr txBox="1"/>
          <p:nvPr>
            <p:ph type="title"/>
          </p:nvPr>
        </p:nvSpPr>
        <p:spPr>
          <a:xfrm>
            <a:off x="2915155" y="451050"/>
            <a:ext cx="17901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resource pool for Asia Pacific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1ddda532b9_3_1222"/>
          <p:cNvSpPr txBox="1"/>
          <p:nvPr>
            <p:ph idx="2" type="subTitle"/>
          </p:nvPr>
        </p:nvSpPr>
        <p:spPr>
          <a:xfrm>
            <a:off x="2915120" y="1370825"/>
            <a:ext cx="185298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https://docs.egi.eu/users/getting-started/communities/dmcc/</a:t>
            </a:r>
            <a:endParaRPr sz="4600"/>
          </a:p>
        </p:txBody>
      </p:sp>
      <p:sp>
        <p:nvSpPr>
          <p:cNvPr id="782" name="Google Shape;782;g21ddda532b9_3_1222"/>
          <p:cNvSpPr txBox="1"/>
          <p:nvPr>
            <p:ph type="title"/>
          </p:nvPr>
        </p:nvSpPr>
        <p:spPr>
          <a:xfrm>
            <a:off x="2915155" y="451050"/>
            <a:ext cx="17901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Documentation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83" name="Google Shape;783;g21ddda532b9_3_1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2406725"/>
            <a:ext cx="16049625" cy="10648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1ddda532b9_0_4"/>
          <p:cNvSpPr txBox="1"/>
          <p:nvPr>
            <p:ph idx="2" type="body"/>
          </p:nvPr>
        </p:nvSpPr>
        <p:spPr>
          <a:xfrm>
            <a:off x="850900" y="4640373"/>
            <a:ext cx="230634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Demo</a:t>
            </a:r>
            <a:r>
              <a:rPr lang="en" sz="8600"/>
              <a:t>: </a:t>
            </a:r>
            <a:r>
              <a:rPr lang="en" sz="8600"/>
              <a:t>How to use the EGI Cloud </a:t>
            </a:r>
            <a:r>
              <a:rPr lang="en" sz="8600"/>
              <a:t>resources pool for Asia Pacific</a:t>
            </a:r>
            <a:r>
              <a:rPr lang="en" sz="8600"/>
              <a:t> </a:t>
            </a:r>
            <a:endParaRPr sz="8600"/>
          </a:p>
        </p:txBody>
      </p:sp>
      <p:sp>
        <p:nvSpPr>
          <p:cNvPr id="789" name="Google Shape;789;g21ddda532b9_0_4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790" name="Google Shape;790;g21ddda532b9_0_4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791" name="Google Shape;791;g21ddda532b9_0_4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792" name="Google Shape;792;g21ddda532b9_0_4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3" name="Google Shape;793;g21ddda532b9_0_4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1f6fba8229_0_0"/>
          <p:cNvSpPr txBox="1"/>
          <p:nvPr>
            <p:ph type="title"/>
          </p:nvPr>
        </p:nvSpPr>
        <p:spPr>
          <a:xfrm>
            <a:off x="2855751" y="613800"/>
            <a:ext cx="16987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EGI Cloud Federation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800" name="Google Shape;800;g21f6fba8229_0_0"/>
          <p:cNvGrpSpPr/>
          <p:nvPr/>
        </p:nvGrpSpPr>
        <p:grpSpPr>
          <a:xfrm>
            <a:off x="17061314" y="487538"/>
            <a:ext cx="5221689" cy="8824376"/>
            <a:chOff x="841287" y="554735"/>
            <a:chExt cx="1958109" cy="3309100"/>
          </a:xfrm>
        </p:grpSpPr>
        <p:sp>
          <p:nvSpPr>
            <p:cNvPr id="801" name="Google Shape;801;g21f6fba8229_0_0"/>
            <p:cNvSpPr/>
            <p:nvPr/>
          </p:nvSpPr>
          <p:spPr>
            <a:xfrm>
              <a:off x="1805343" y="554735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21f6fba8229_0_0"/>
            <p:cNvSpPr/>
            <p:nvPr/>
          </p:nvSpPr>
          <p:spPr>
            <a:xfrm>
              <a:off x="841287" y="680645"/>
              <a:ext cx="1532400" cy="1532400"/>
            </a:xfrm>
            <a:custGeom>
              <a:rect b="b" l="l" r="r" t="t"/>
              <a:pathLst>
                <a:path extrusionOk="0" h="120000" w="120000">
                  <a:moveTo>
                    <a:pt x="96480" y="23523"/>
                  </a:moveTo>
                  <a:lnTo>
                    <a:pt x="87164" y="32839"/>
                  </a:lnTo>
                  <a:lnTo>
                    <a:pt x="87164" y="32839"/>
                  </a:lnTo>
                  <a:cubicBezTo>
                    <a:pt x="75944" y="21617"/>
                    <a:pt x="58979" y="18450"/>
                    <a:pt x="44466" y="24867"/>
                  </a:cubicBezTo>
                  <a:cubicBezTo>
                    <a:pt x="29954" y="31284"/>
                    <a:pt x="20880" y="45966"/>
                    <a:pt x="21631" y="61817"/>
                  </a:cubicBezTo>
                  <a:cubicBezTo>
                    <a:pt x="22382" y="77668"/>
                    <a:pt x="32801" y="91427"/>
                    <a:pt x="47856" y="96444"/>
                  </a:cubicBezTo>
                  <a:lnTo>
                    <a:pt x="47295" y="88507"/>
                  </a:lnTo>
                  <a:lnTo>
                    <a:pt x="63170" y="104890"/>
                  </a:lnTo>
                  <a:lnTo>
                    <a:pt x="49408" y="118429"/>
                  </a:lnTo>
                  <a:lnTo>
                    <a:pt x="48839" y="110367"/>
                  </a:lnTo>
                  <a:lnTo>
                    <a:pt x="48839" y="110367"/>
                  </a:lnTo>
                  <a:cubicBezTo>
                    <a:pt x="27395" y="105615"/>
                    <a:pt x="11312" y="87807"/>
                    <a:pt x="8761" y="65991"/>
                  </a:cubicBezTo>
                  <a:cubicBezTo>
                    <a:pt x="6210" y="44176"/>
                    <a:pt x="17752" y="23137"/>
                    <a:pt x="37521" y="13566"/>
                  </a:cubicBezTo>
                  <a:cubicBezTo>
                    <a:pt x="57290" y="3996"/>
                    <a:pt x="80951" y="7991"/>
                    <a:pt x="96480" y="2352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g21f6fba8229_0_0"/>
            <p:cNvSpPr/>
            <p:nvPr/>
          </p:nvSpPr>
          <p:spPr>
            <a:xfrm>
              <a:off x="1377910" y="1437030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g21f6fba8229_0_0"/>
            <p:cNvSpPr txBox="1"/>
            <p:nvPr/>
          </p:nvSpPr>
          <p:spPr>
            <a:xfrm>
              <a:off x="1177887" y="1208433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&gt;1.2 Million computing cores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g21f6fba8229_0_0"/>
            <p:cNvSpPr/>
            <p:nvPr/>
          </p:nvSpPr>
          <p:spPr>
            <a:xfrm>
              <a:off x="1266997" y="1564566"/>
              <a:ext cx="1532400" cy="1532400"/>
            </a:xfrm>
            <a:custGeom>
              <a:rect b="b" l="l" r="r" t="t"/>
              <a:pathLst>
                <a:path extrusionOk="0" h="120000" w="120000">
                  <a:moveTo>
                    <a:pt x="23520" y="23523"/>
                  </a:moveTo>
                  <a:lnTo>
                    <a:pt x="23520" y="23523"/>
                  </a:lnTo>
                  <a:cubicBezTo>
                    <a:pt x="39049" y="7991"/>
                    <a:pt x="62710" y="3996"/>
                    <a:pt x="82479" y="13566"/>
                  </a:cubicBezTo>
                  <a:cubicBezTo>
                    <a:pt x="102248" y="23137"/>
                    <a:pt x="113790" y="44176"/>
                    <a:pt x="111239" y="65991"/>
                  </a:cubicBezTo>
                  <a:cubicBezTo>
                    <a:pt x="108688" y="87807"/>
                    <a:pt x="92605" y="105615"/>
                    <a:pt x="71161" y="110367"/>
                  </a:cubicBezTo>
                  <a:lnTo>
                    <a:pt x="70592" y="118429"/>
                  </a:lnTo>
                  <a:lnTo>
                    <a:pt x="56830" y="104890"/>
                  </a:lnTo>
                  <a:lnTo>
                    <a:pt x="72705" y="88507"/>
                  </a:lnTo>
                  <a:lnTo>
                    <a:pt x="72144" y="96444"/>
                  </a:lnTo>
                  <a:cubicBezTo>
                    <a:pt x="87199" y="91427"/>
                    <a:pt x="97618" y="77668"/>
                    <a:pt x="98369" y="61817"/>
                  </a:cubicBezTo>
                  <a:cubicBezTo>
                    <a:pt x="99120" y="45966"/>
                    <a:pt x="90046" y="31284"/>
                    <a:pt x="75534" y="24867"/>
                  </a:cubicBezTo>
                  <a:cubicBezTo>
                    <a:pt x="61021" y="18450"/>
                    <a:pt x="44056" y="21617"/>
                    <a:pt x="32836" y="3283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g21f6fba8229_0_0"/>
            <p:cNvSpPr/>
            <p:nvPr/>
          </p:nvSpPr>
          <p:spPr>
            <a:xfrm>
              <a:off x="1805343" y="2319324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g21f6fba8229_0_0"/>
            <p:cNvSpPr txBox="1"/>
            <p:nvPr/>
          </p:nvSpPr>
          <p:spPr>
            <a:xfrm>
              <a:off x="1605320" y="2119302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&gt; 1 EB disk &amp; tape 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g21f6fba8229_0_0"/>
            <p:cNvSpPr/>
            <p:nvPr/>
          </p:nvSpPr>
          <p:spPr>
            <a:xfrm>
              <a:off x="950518" y="2546835"/>
              <a:ext cx="1316400" cy="1317000"/>
            </a:xfrm>
            <a:prstGeom prst="blockArc">
              <a:avLst>
                <a:gd fmla="val 0" name="adj1"/>
                <a:gd fmla="val 18900000" name="adj2"/>
                <a:gd fmla="val 12740" name="adj3"/>
              </a:avLst>
            </a:pr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g21f6fba8229_0_0"/>
            <p:cNvSpPr/>
            <p:nvPr/>
          </p:nvSpPr>
          <p:spPr>
            <a:xfrm>
              <a:off x="1377910" y="3201619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g21f6fba8229_0_0"/>
            <p:cNvSpPr txBox="1"/>
            <p:nvPr/>
          </p:nvSpPr>
          <p:spPr>
            <a:xfrm>
              <a:off x="1177887" y="3001596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lang="en" sz="32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816</a:t>
              </a: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 service </a:t>
              </a:r>
              <a:r>
                <a:rPr b="1" lang="en" sz="32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endpoints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1" name="Google Shape;811;g21f6fba822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425" y="1772400"/>
            <a:ext cx="9840926" cy="6642225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2" name="Google Shape;812;g21f6fba822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2339" y="5102175"/>
            <a:ext cx="5874100" cy="3173225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3" name="Google Shape;813;g21f6fba8229_0_0"/>
          <p:cNvPicPr preferRelativeResize="0"/>
          <p:nvPr/>
        </p:nvPicPr>
        <p:blipFill rotWithShape="1">
          <a:blip r:embed="rId5">
            <a:alphaModFix/>
          </a:blip>
          <a:srcRect b="24167" l="0" r="0" t="0"/>
          <a:stretch/>
        </p:blipFill>
        <p:spPr>
          <a:xfrm>
            <a:off x="10910575" y="1772400"/>
            <a:ext cx="5874100" cy="3173229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4" name="Google Shape;814;g21f6fba8229_0_0"/>
          <p:cNvSpPr txBox="1"/>
          <p:nvPr>
            <p:ph idx="1" type="body"/>
          </p:nvPr>
        </p:nvSpPr>
        <p:spPr>
          <a:xfrm>
            <a:off x="923375" y="8419000"/>
            <a:ext cx="21323100" cy="43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Operational since 2013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28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Cloud Providers (OpenStack)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Providing different functionalities and more dynamic platforms for scientists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69,863,034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Cloud CPU/h consumed in 2022</a:t>
            </a:r>
            <a:endParaRPr b="1"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105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Virtual Organisations supported  (Virtual Organisation = Resource pool)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Access via GUI, CLI, OpenStack native and libcloud APIs, Terraform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20acf06e29_0_61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0" name="Google Shape;820;g220acf06e29_0_611"/>
          <p:cNvSpPr txBox="1"/>
          <p:nvPr>
            <p:ph idx="2" type="body"/>
          </p:nvPr>
        </p:nvSpPr>
        <p:spPr>
          <a:xfrm>
            <a:off x="1016000" y="2141618"/>
            <a:ext cx="225789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</a:rPr>
              <a:t>Self-deployed by users</a:t>
            </a:r>
            <a:endParaRPr sz="4400">
              <a:solidFill>
                <a:schemeClr val="accent2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0" lang="en" sz="4400"/>
              <a:t>Spin up some VMs and deploy kubernetes (works with existing tooling targeting OpenStack)</a:t>
            </a:r>
            <a:endParaRPr b="0" sz="4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</a:rPr>
              <a:t>Automated deployment with Infrastructure Manager (IM)</a:t>
            </a:r>
            <a:endParaRPr sz="4400">
              <a:solidFill>
                <a:schemeClr val="accent2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0" lang="en" sz="4400"/>
              <a:t>Select site, size of VMs and go  </a:t>
            </a:r>
            <a:endParaRPr b="0"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</a:rPr>
              <a:t>Rancher-based access to managed clusters (under development)</a:t>
            </a:r>
            <a:endParaRPr sz="4400">
              <a:solidFill>
                <a:schemeClr val="accent2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0" lang="en" sz="4400"/>
              <a:t>Rancher integrated with EGI Check-in</a:t>
            </a:r>
            <a:endParaRPr b="0" sz="44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0" lang="en" sz="4400"/>
              <a:t>Access to pre-configured clusters managed by expert operators</a:t>
            </a:r>
            <a:endParaRPr b="0"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</p:txBody>
      </p:sp>
      <p:sp>
        <p:nvSpPr>
          <p:cNvPr id="821" name="Google Shape;821;g220acf06e29_0_61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Kubernetes (Containers) in the EGI Cloud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20acf06e29_0_42"/>
          <p:cNvSpPr txBox="1"/>
          <p:nvPr>
            <p:ph idx="1" type="body"/>
          </p:nvPr>
        </p:nvSpPr>
        <p:spPr>
          <a:xfrm>
            <a:off x="1076925" y="1861825"/>
            <a:ext cx="21756600" cy="75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4500" u="sng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Infrastructure Manager</a:t>
            </a: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orchestrates deployment of Virtual Infrastructures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Multi-cloud following Infrastructure as a Code (IaC) paradigm 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Rely on Ansible and Helm to manage definition of complex infrastructure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Manages whole life-cycle: deployment, monitoring, reconfiguration (such as scaling-up or down) and removal.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Support for TOSCA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7" name="Google Shape;827;g220acf06e29_0_4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Federation services for Cloud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8" name="Google Shape;828;g220acf06e29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8450" y="1490400"/>
            <a:ext cx="2828625" cy="28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20acf06e29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675" y="6248400"/>
            <a:ext cx="9230223" cy="59634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0" name="Google Shape;830;g220acf06e29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925" y="7398499"/>
            <a:ext cx="10224973" cy="57560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1" name="Google Shape;831;g220acf06e29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8325" y="6019800"/>
            <a:ext cx="12005821" cy="67231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20acf06e29_0_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About me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87" name="Google Shape;587;g220acf06e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071100"/>
            <a:ext cx="9688500" cy="968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88" name="Google Shape;588;g220acf06e29_0_0"/>
          <p:cNvSpPr txBox="1"/>
          <p:nvPr/>
        </p:nvSpPr>
        <p:spPr>
          <a:xfrm>
            <a:off x="11251600" y="1908675"/>
            <a:ext cx="129273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latin typeface="DM Sans"/>
                <a:ea typeface="DM Sans"/>
                <a:cs typeface="DM Sans"/>
                <a:sym typeface="DM Sans"/>
              </a:rPr>
              <a:t>Community Support Team Lead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. @ EGI Foundation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Member of the EGI Foundation team since Dec. 2015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MSc in Computer Science Engineering from the University of Catania (Italy).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EGI-ACE Community Manager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Based on Catania, Italy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9" name="Google Shape;589;g220acf06e29_0_0"/>
          <p:cNvSpPr txBox="1"/>
          <p:nvPr/>
        </p:nvSpPr>
        <p:spPr>
          <a:xfrm>
            <a:off x="11175400" y="10290675"/>
            <a:ext cx="12927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giuseppe.larocca@egi.eu</a:t>
            </a:r>
            <a:br>
              <a:rPr lang="en" sz="4100">
                <a:latin typeface="DM Sans"/>
                <a:ea typeface="DM Sans"/>
                <a:cs typeface="DM Sans"/>
                <a:sym typeface="DM Sans"/>
              </a:rPr>
            </a:b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https://www.egi.eu/people/giuseppe-la-rocca/ 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20cad5a20c_0_0"/>
          <p:cNvSpPr txBox="1"/>
          <p:nvPr>
            <p:ph idx="2" type="body"/>
          </p:nvPr>
        </p:nvSpPr>
        <p:spPr>
          <a:xfrm>
            <a:off x="726475" y="2903625"/>
            <a:ext cx="116178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Common registry for Virtual Appliances (VA)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b="0" lang="en"/>
              <a:t>VM image + metadata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Available for running at the EGI cloud or on any hypervisor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Community-level management of VAs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b="0" lang="en"/>
              <a:t>Automatic distribution to providers</a:t>
            </a:r>
            <a:endParaRPr b="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837" name="Google Shape;837;g220cad5a20c_0_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8" name="Google Shape;838;g220cad5a20c_0_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AppDB: an application store for EGI Cloud</a:t>
            </a:r>
            <a:endParaRPr/>
          </a:p>
        </p:txBody>
      </p:sp>
      <p:pic>
        <p:nvPicPr>
          <p:cNvPr descr="Graphical user interface, website&#10;&#10;Description automatically generated" id="839" name="Google Shape;839;g220cad5a20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382" y="2289186"/>
            <a:ext cx="12387862" cy="1090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9"/>
          <p:cNvSpPr txBox="1"/>
          <p:nvPr>
            <p:ph idx="2" type="body"/>
          </p:nvPr>
        </p:nvSpPr>
        <p:spPr>
          <a:xfrm>
            <a:off x="1079500" y="4868973"/>
            <a:ext cx="230634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EGI Notebooks in the Asia Pacific VO</a:t>
            </a:r>
            <a:endParaRPr sz="8600"/>
          </a:p>
        </p:txBody>
      </p:sp>
      <p:sp>
        <p:nvSpPr>
          <p:cNvPr id="845" name="Google Shape;845;p19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846" name="Google Shape;846;p19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847" name="Google Shape;847;p19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848" name="Google Shape;848;p19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49" name="Google Shape;849;p19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 txBox="1"/>
          <p:nvPr>
            <p:ph idx="2" type="body"/>
          </p:nvPr>
        </p:nvSpPr>
        <p:spPr>
          <a:xfrm>
            <a:off x="926325" y="2291250"/>
            <a:ext cx="7984500" cy="7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" sz="48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The Jupyter Notebook is an open-source web application that allows you to create and share documents that contain live code, equations, visualizations and narrative text. </a:t>
            </a:r>
            <a:endParaRPr sz="48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5" name="Google Shape;8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9075" y="776375"/>
            <a:ext cx="15478326" cy="109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8572" y="166628"/>
            <a:ext cx="3759400" cy="18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" id="861" name="Google Shape;8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0274" y="1233249"/>
            <a:ext cx="15127524" cy="12192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21"/>
          <p:cNvGrpSpPr/>
          <p:nvPr/>
        </p:nvGrpSpPr>
        <p:grpSpPr>
          <a:xfrm>
            <a:off x="308281" y="1895379"/>
            <a:ext cx="4481228" cy="4018924"/>
            <a:chOff x="215336" y="2524729"/>
            <a:chExt cx="1602900" cy="1383403"/>
          </a:xfrm>
        </p:grpSpPr>
        <p:pic>
          <p:nvPicPr>
            <p:cNvPr id="863" name="Google Shape;863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0011" y="2524729"/>
              <a:ext cx="546403" cy="546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4" name="Google Shape;864;p21"/>
            <p:cNvSpPr txBox="1"/>
            <p:nvPr/>
          </p:nvSpPr>
          <p:spPr>
            <a:xfrm>
              <a:off x="215336" y="3071132"/>
              <a:ext cx="1602900" cy="8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1" i="0" lang="en" sz="3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Documentation</a:t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0" i="0" lang="en" sz="3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 formatted using Markdown/LaTeX</a:t>
              </a:r>
              <a:endPara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65" name="Google Shape;865;p21"/>
          <p:cNvCxnSpPr/>
          <p:nvPr/>
        </p:nvCxnSpPr>
        <p:spPr>
          <a:xfrm>
            <a:off x="3557909" y="3235008"/>
            <a:ext cx="3051300" cy="107190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866" name="Google Shape;866;p21"/>
          <p:cNvGrpSpPr/>
          <p:nvPr/>
        </p:nvGrpSpPr>
        <p:grpSpPr>
          <a:xfrm>
            <a:off x="20086259" y="3615182"/>
            <a:ext cx="4106451" cy="3729065"/>
            <a:chOff x="2801978" y="1799079"/>
            <a:chExt cx="1539900" cy="1398382"/>
          </a:xfrm>
        </p:grpSpPr>
        <p:pic>
          <p:nvPicPr>
            <p:cNvPr id="867" name="Google Shape;86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78282" y="1799079"/>
              <a:ext cx="534355" cy="474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8" name="Google Shape;868;p21"/>
            <p:cNvSpPr txBox="1"/>
            <p:nvPr/>
          </p:nvSpPr>
          <p:spPr>
            <a:xfrm>
              <a:off x="2801978" y="2274061"/>
              <a:ext cx="1539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1" i="0" lang="en" sz="3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Code</a:t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0" i="0" lang="en" sz="3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your favourite language</a:t>
              </a:r>
              <a:endParaRPr b="0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69" name="Google Shape;869;p21"/>
          <p:cNvCxnSpPr/>
          <p:nvPr/>
        </p:nvCxnSpPr>
        <p:spPr>
          <a:xfrm rot="10800000">
            <a:off x="16899040" y="6499115"/>
            <a:ext cx="3106500" cy="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870" name="Google Shape;870;p21"/>
          <p:cNvGrpSpPr/>
          <p:nvPr/>
        </p:nvGrpSpPr>
        <p:grpSpPr>
          <a:xfrm>
            <a:off x="19358201" y="8845130"/>
            <a:ext cx="4524057" cy="3273678"/>
            <a:chOff x="5068099" y="2553318"/>
            <a:chExt cx="1696500" cy="1227614"/>
          </a:xfrm>
        </p:grpSpPr>
        <p:pic>
          <p:nvPicPr>
            <p:cNvPr id="871" name="Google Shape;871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24251" y="2553318"/>
              <a:ext cx="584115" cy="519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2" name="Google Shape;872;p21"/>
            <p:cNvSpPr txBox="1"/>
            <p:nvPr/>
          </p:nvSpPr>
          <p:spPr>
            <a:xfrm>
              <a:off x="5068099" y="3071132"/>
              <a:ext cx="1696500" cy="7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1" i="0" lang="en" sz="3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Output</a:t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0" i="0" lang="en" sz="3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Results of the code execution(e.g. plots)</a:t>
              </a:r>
              <a:endParaRPr b="1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73" name="Google Shape;873;p21"/>
          <p:cNvCxnSpPr/>
          <p:nvPr/>
        </p:nvCxnSpPr>
        <p:spPr>
          <a:xfrm rot="10800000">
            <a:off x="14083023" y="10925629"/>
            <a:ext cx="4944900" cy="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74" name="Google Shape;87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2941" y="9399458"/>
            <a:ext cx="216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21"/>
          <p:cNvSpPr txBox="1"/>
          <p:nvPr/>
        </p:nvSpPr>
        <p:spPr>
          <a:xfrm>
            <a:off x="308120" y="9686877"/>
            <a:ext cx="44817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Interactive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browser based environment</a:t>
            </a:r>
            <a:endParaRPr b="0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1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Jupyter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2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JupyterHub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2" name="Google Shape;882;p22"/>
          <p:cNvSpPr txBox="1"/>
          <p:nvPr>
            <p:ph idx="1" type="body"/>
          </p:nvPr>
        </p:nvSpPr>
        <p:spPr>
          <a:xfrm>
            <a:off x="793775" y="2540475"/>
            <a:ext cx="13107900" cy="77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4800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  <a:t>Jupyter is single user by design</a:t>
            </a:r>
            <a:endParaRPr sz="4800">
              <a:solidFill>
                <a:srgbClr val="E46C0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 sz="4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4800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  <a:t>JupyterHub</a:t>
            </a:r>
            <a:r>
              <a:rPr lang="en" sz="48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 is a multi-user version designed for companies, classrooms and research labs:</a:t>
            </a:r>
            <a:endParaRPr sz="4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44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600"/>
              <a:buFont typeface="DM Sans"/>
              <a:buChar char="▪"/>
            </a:pPr>
            <a:r>
              <a:rPr lang="en" sz="46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Manages Authentication</a:t>
            </a:r>
            <a:endParaRPr sz="4600">
              <a:solidFill>
                <a:srgbClr val="33333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44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600"/>
              <a:buFont typeface="DM Sans"/>
              <a:buChar char="▪"/>
            </a:pPr>
            <a:r>
              <a:rPr lang="en" sz="46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Spawns single-users notebooks servers on-demand</a:t>
            </a:r>
            <a:endParaRPr sz="4600">
              <a:solidFill>
                <a:srgbClr val="33333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44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600"/>
              <a:buFont typeface="DM Sans"/>
              <a:buChar char="▪"/>
            </a:pPr>
            <a:r>
              <a:rPr lang="en" sz="46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Gives each user a complete Jupyter server</a:t>
            </a:r>
            <a:endParaRPr sz="4600">
              <a:solidFill>
                <a:srgbClr val="33333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 sz="4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83" name="Google Shape;883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17928" y="3424205"/>
            <a:ext cx="8076900" cy="802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arhub logo" id="884" name="Google Shape;88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97660" y="735288"/>
            <a:ext cx="4808081" cy="211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Notebooks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0" name="Google Shape;890;p23"/>
          <p:cNvSpPr txBox="1"/>
          <p:nvPr>
            <p:ph idx="1" type="body"/>
          </p:nvPr>
        </p:nvSpPr>
        <p:spPr>
          <a:xfrm>
            <a:off x="488975" y="2540475"/>
            <a:ext cx="13107900" cy="77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" sz="4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JupyterHub hosted in the EGI Cloud</a:t>
            </a:r>
            <a:endParaRPr sz="44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Offers Jupyter notebooks ‘as Service’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One-click solution: login and start using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4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" sz="4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Main Features:</a:t>
            </a:r>
            <a:endParaRPr sz="44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Easy access: Login with the EGI AAI Check-In service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Persistent storage for notebooks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Use EGI computing and storage resources from your notebooks</a:t>
            </a:r>
            <a:endParaRPr sz="7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 sz="7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1" name="Google Shape;891;p23"/>
          <p:cNvSpPr txBox="1"/>
          <p:nvPr/>
        </p:nvSpPr>
        <p:spPr>
          <a:xfrm>
            <a:off x="15110175" y="683550"/>
            <a:ext cx="733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" sz="4600" u="none" cap="none" strike="noStrike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https//notebooks.egi.eu</a:t>
            </a:r>
            <a:endParaRPr b="0" i="0" sz="4600" u="none" cap="none" strike="noStrike">
              <a:solidFill>
                <a:srgbClr val="000000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pic>
        <p:nvPicPr>
          <p:cNvPr id="892" name="Google Shape;89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4475" y="1696350"/>
            <a:ext cx="10482326" cy="103594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893" name="Google Shape;89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3925" y="0"/>
            <a:ext cx="2886866" cy="288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899" name="Google Shape;899;p2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0" name="Google Shape;900;p24"/>
          <p:cNvSpPr txBox="1"/>
          <p:nvPr>
            <p:ph idx="2" type="body"/>
          </p:nvPr>
        </p:nvSpPr>
        <p:spPr>
          <a:xfrm>
            <a:off x="791250" y="3132125"/>
            <a:ext cx="12179400" cy="8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AutoNum type="arabicPeriod"/>
            </a:pPr>
            <a:r>
              <a:rPr b="0" lang="en">
                <a:solidFill>
                  <a:schemeClr val="accent2"/>
                </a:solidFill>
              </a:rPr>
              <a:t>Runs on EGI Cloud providers (Cloud Compute / Online Storage)</a:t>
            </a:r>
            <a:endParaRPr b="0">
              <a:solidFill>
                <a:schemeClr val="accent2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AutoNum type="arabicPeriod"/>
            </a:pPr>
            <a:r>
              <a:rPr b="0" lang="en">
                <a:solidFill>
                  <a:schemeClr val="accent2"/>
                </a:solidFill>
              </a:rPr>
              <a:t>Uses Check-in for authentication + access to other services</a:t>
            </a:r>
            <a:endParaRPr b="0">
              <a:solidFill>
                <a:schemeClr val="accent2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AutoNum type="arabicPeriod"/>
            </a:pPr>
            <a:r>
              <a:rPr b="0" lang="en">
                <a:solidFill>
                  <a:schemeClr val="accent2"/>
                </a:solidFill>
              </a:rPr>
              <a:t>Makes user-level software available from CVMFS</a:t>
            </a:r>
            <a:endParaRPr b="0">
              <a:solidFill>
                <a:schemeClr val="accent2"/>
              </a:solidFill>
            </a:endParaRPr>
          </a:p>
          <a:p>
            <a:pPr indent="-431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0" lang="en">
                <a:solidFill>
                  <a:schemeClr val="dk1"/>
                </a:solidFill>
              </a:rPr>
              <a:t>DIRAC client for submission of jobs to Workload Manager / High Throughput Compute</a:t>
            </a:r>
            <a:endParaRPr b="0">
              <a:solidFill>
                <a:schemeClr val="dk1"/>
              </a:solidFill>
            </a:endParaRPr>
          </a:p>
          <a:p>
            <a:pPr indent="-431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0" lang="en">
                <a:solidFill>
                  <a:schemeClr val="dk1"/>
                </a:solidFill>
              </a:rPr>
              <a:t>Fedcloudclient for interaction with Cloud Compute</a:t>
            </a:r>
            <a:endParaRPr b="0">
              <a:solidFill>
                <a:schemeClr val="dk1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AutoNum type="arabicPeriod"/>
            </a:pPr>
            <a:r>
              <a:rPr b="0" lang="en">
                <a:solidFill>
                  <a:schemeClr val="accent2"/>
                </a:solidFill>
              </a:rPr>
              <a:t>Transparent access to Datahub spaces</a:t>
            </a:r>
            <a:endParaRPr b="0">
              <a:solidFill>
                <a:schemeClr val="accent2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AutoNum type="arabicPeriod"/>
            </a:pPr>
            <a:r>
              <a:rPr b="0" lang="en">
                <a:solidFill>
                  <a:schemeClr val="accent2"/>
                </a:solidFill>
              </a:rPr>
              <a:t>Access to 3rd party services: B2DROP</a:t>
            </a:r>
            <a:endParaRPr b="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/>
          </a:p>
        </p:txBody>
      </p:sp>
      <p:sp>
        <p:nvSpPr>
          <p:cNvPr id="901" name="Google Shape;901;p2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Notebooks integrations</a:t>
            </a:r>
            <a:endParaRPr/>
          </a:p>
        </p:txBody>
      </p:sp>
      <p:pic>
        <p:nvPicPr>
          <p:cNvPr id="902" name="Google Shape;9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3337" y="4434794"/>
            <a:ext cx="1689400" cy="183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72134" y="4478242"/>
            <a:ext cx="1822267" cy="175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08760" y="10035035"/>
            <a:ext cx="2545348" cy="155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38834" y="6424734"/>
            <a:ext cx="1822267" cy="201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863569" y="9958635"/>
            <a:ext cx="2972773" cy="192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180497" y="9985671"/>
            <a:ext cx="3008767" cy="1651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8" name="Google Shape;908;p24"/>
          <p:cNvCxnSpPr>
            <a:stCxn id="902" idx="3"/>
            <a:endCxn id="903" idx="1"/>
          </p:cNvCxnSpPr>
          <p:nvPr/>
        </p:nvCxnSpPr>
        <p:spPr>
          <a:xfrm>
            <a:off x="16102737" y="5353882"/>
            <a:ext cx="166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9" name="Google Shape;909;p24"/>
          <p:cNvCxnSpPr>
            <a:stCxn id="903" idx="3"/>
            <a:endCxn id="905" idx="0"/>
          </p:cNvCxnSpPr>
          <p:nvPr/>
        </p:nvCxnSpPr>
        <p:spPr>
          <a:xfrm>
            <a:off x="19594401" y="5353854"/>
            <a:ext cx="2755500" cy="1071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cxnSp>
      <p:cxnSp>
        <p:nvCxnSpPr>
          <p:cNvPr id="910" name="Google Shape;910;p24"/>
          <p:cNvCxnSpPr>
            <a:stCxn id="905" idx="2"/>
            <a:endCxn id="906" idx="0"/>
          </p:cNvCxnSpPr>
          <p:nvPr/>
        </p:nvCxnSpPr>
        <p:spPr>
          <a:xfrm>
            <a:off x="22349968" y="8441998"/>
            <a:ext cx="0" cy="151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1" name="Google Shape;911;p24"/>
          <p:cNvCxnSpPr>
            <a:stCxn id="903" idx="2"/>
            <a:endCxn id="907" idx="0"/>
          </p:cNvCxnSpPr>
          <p:nvPr/>
        </p:nvCxnSpPr>
        <p:spPr>
          <a:xfrm>
            <a:off x="18683268" y="6229465"/>
            <a:ext cx="1500" cy="375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912" name="Google Shape;912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909400" y="3303867"/>
            <a:ext cx="1174400" cy="1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3" name="Google Shape;913;p24"/>
          <p:cNvCxnSpPr>
            <a:stCxn id="903" idx="3"/>
            <a:endCxn id="912" idx="2"/>
          </p:cNvCxnSpPr>
          <p:nvPr/>
        </p:nvCxnSpPr>
        <p:spPr>
          <a:xfrm flipH="1" rot="10800000">
            <a:off x="19594401" y="4478154"/>
            <a:ext cx="1902300" cy="8757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4" name="Google Shape;914;p24"/>
          <p:cNvSpPr txBox="1"/>
          <p:nvPr/>
        </p:nvSpPr>
        <p:spPr>
          <a:xfrm>
            <a:off x="20286233" y="2347133"/>
            <a:ext cx="2438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9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CVMFS</a:t>
            </a:r>
            <a:endParaRPr b="1" i="0" sz="29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15" name="Google Shape;915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036700" y="7421533"/>
            <a:ext cx="1689413" cy="1780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6" name="Google Shape;916;p24"/>
          <p:cNvCxnSpPr>
            <a:stCxn id="903" idx="2"/>
            <a:endCxn id="904" idx="3"/>
          </p:cNvCxnSpPr>
          <p:nvPr/>
        </p:nvCxnSpPr>
        <p:spPr>
          <a:xfrm flipH="1">
            <a:off x="16153968" y="6229465"/>
            <a:ext cx="2529300" cy="45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7" name="Google Shape;917;p24"/>
          <p:cNvCxnSpPr>
            <a:stCxn id="903" idx="2"/>
            <a:endCxn id="915" idx="3"/>
          </p:cNvCxnSpPr>
          <p:nvPr/>
        </p:nvCxnSpPr>
        <p:spPr>
          <a:xfrm flipH="1">
            <a:off x="15726168" y="6229465"/>
            <a:ext cx="2957100" cy="20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918" name="Google Shape;918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579125" y="2621670"/>
            <a:ext cx="2209800" cy="121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9" name="Google Shape;919;p24"/>
          <p:cNvCxnSpPr>
            <a:stCxn id="903" idx="0"/>
            <a:endCxn id="918" idx="2"/>
          </p:cNvCxnSpPr>
          <p:nvPr/>
        </p:nvCxnSpPr>
        <p:spPr>
          <a:xfrm flipH="1" rot="10800000">
            <a:off x="18683268" y="3840742"/>
            <a:ext cx="900" cy="6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6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Starting your server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5" name="Google Shape;925;p26"/>
          <p:cNvSpPr txBox="1"/>
          <p:nvPr>
            <p:ph idx="1" type="body"/>
          </p:nvPr>
        </p:nvSpPr>
        <p:spPr>
          <a:xfrm>
            <a:off x="336575" y="2540475"/>
            <a:ext cx="13107900" cy="77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" sz="4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EGI Notebooks offers different computing environments: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b="1"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Default</a:t>
            </a: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Python, R, Julia, Octave and a wide range of data science libraries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1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▪"/>
            </a:pPr>
            <a:r>
              <a:rPr b="1"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MATLAB</a:t>
            </a:r>
            <a:r>
              <a:rPr lang="en" sz="4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(Basic/Full): Run MATLAB on EGI resources (requires a license!)</a:t>
            </a:r>
            <a:endParaRPr sz="44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 sz="7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6" name="Google Shape;9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2075" y="2505153"/>
            <a:ext cx="10634723" cy="792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7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JupyterLab interface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32" name="Google Shape;9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275" y="1708450"/>
            <a:ext cx="16208952" cy="11396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8"/>
          <p:cNvSpPr txBox="1"/>
          <p:nvPr>
            <p:ph idx="1" type="body"/>
          </p:nvPr>
        </p:nvSpPr>
        <p:spPr>
          <a:xfrm>
            <a:off x="471050" y="2355850"/>
            <a:ext cx="112431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(Most) software in the environment is managed with conda (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mamba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Adding packages can be done at any time with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mamba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pip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This is installed in /opt/conda which is wiped out for every new server session!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Include a installation cell on your notebooks to avoid not having the needed libraries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Ask us for adding them to the environment!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8" name="Google Shape;938;p28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Installing Software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39" name="Google Shape;9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7350" y="3465148"/>
            <a:ext cx="11910927" cy="91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251" y="10302351"/>
            <a:ext cx="10311201" cy="26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20acf06e29_0_3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Agenda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5" name="Google Shape;595;g220acf06e29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3868" y="1896800"/>
            <a:ext cx="17876354" cy="542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20acf06e29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600" y="7500406"/>
            <a:ext cx="18123625" cy="517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1c9e632db2_0_76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g21c9e632db2_0_76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7" name="Google Shape;947;g21c9e632db2_0_766"/>
          <p:cNvSpPr txBox="1"/>
          <p:nvPr>
            <p:ph idx="2" type="body"/>
          </p:nvPr>
        </p:nvSpPr>
        <p:spPr>
          <a:xfrm>
            <a:off x="11915775" y="3003900"/>
            <a:ext cx="11138400" cy="976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Persistent home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Can be used to store data (10GB limit)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Files will be kept even if the notebook server dies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nbgitpuller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b="0" lang="en">
                <a:solidFill>
                  <a:schemeClr val="accent5"/>
                </a:solidFill>
              </a:rPr>
              <a:t>Get code from any git repository from a single URL</a:t>
            </a:r>
            <a:endParaRPr b="0">
              <a:solidFill>
                <a:schemeClr val="accent5"/>
              </a:solidFill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b="0" lang="en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https://hub.jupyter.org/nbgitpuller/link.html</a:t>
            </a:r>
            <a:r>
              <a:rPr b="0" lang="en">
                <a:solidFill>
                  <a:schemeClr val="accent5"/>
                </a:solidFill>
              </a:rPr>
              <a:t> 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CMVFS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b="0" lang="en">
                <a:solidFill>
                  <a:schemeClr val="accent5"/>
                </a:solidFill>
              </a:rPr>
              <a:t>Selected CVMFS repositories available</a:t>
            </a:r>
            <a:endParaRPr b="0">
              <a:solidFill>
                <a:schemeClr val="accent5"/>
              </a:solidFill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 sz="3200">
                <a:solidFill>
                  <a:schemeClr val="accent5"/>
                </a:solidFill>
              </a:rPr>
              <a:t>Easy to add community specific ones</a:t>
            </a:r>
            <a:endParaRPr b="0" sz="3200">
              <a:solidFill>
                <a:schemeClr val="accent5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DataHub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Access to your accessible spaces in datahub 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Share data and assign PIDs to shared spaces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B2DROP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b="0" lang="en">
                <a:solidFill>
                  <a:schemeClr val="accent5"/>
                </a:solidFill>
              </a:rPr>
              <a:t>Access data stored in EUDAT’s B2DROP service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b="0" lang="en"/>
              <a:t>External web server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….</a:t>
            </a:r>
            <a:endParaRPr b="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948" name="Google Shape;948;g21c9e632db2_0_76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Accessing your data and code</a:t>
            </a:r>
            <a:endParaRPr/>
          </a:p>
        </p:txBody>
      </p:sp>
      <p:pic>
        <p:nvPicPr>
          <p:cNvPr id="949" name="Google Shape;949;g21c9e632db2_0_7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067" y="3003904"/>
            <a:ext cx="9499140" cy="997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1c9e632db2_0_791"/>
          <p:cNvSpPr txBox="1"/>
          <p:nvPr>
            <p:ph type="title"/>
          </p:nvPr>
        </p:nvSpPr>
        <p:spPr>
          <a:xfrm>
            <a:off x="26103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nbgitpuller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5" name="Google Shape;955;g21c9e632db2_0_791"/>
          <p:cNvSpPr txBox="1"/>
          <p:nvPr/>
        </p:nvSpPr>
        <p:spPr>
          <a:xfrm>
            <a:off x="347364" y="2449900"/>
            <a:ext cx="210111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Easily clone GitHub repositories into your home with a shareable link.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Try it: </a:t>
            </a:r>
            <a:r>
              <a:rPr b="0" i="0" lang="en" sz="4800" u="none" cap="none" strike="noStrike">
                <a:solidFill>
                  <a:srgbClr val="000000"/>
                </a:solidFill>
                <a:highlight>
                  <a:srgbClr val="F1F2F4"/>
                </a:highlight>
                <a:latin typeface="DM Sans"/>
                <a:ea typeface="DM Sans"/>
                <a:cs typeface="DM Sans"/>
                <a:sym typeface="DM Sans"/>
              </a:rPr>
              <a:t>https://go.egi.eu/x8oui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56" name="Google Shape;956;g21c9e632db2_0_7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1625" y="4939976"/>
            <a:ext cx="16544323" cy="83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g21c9e632db2_0_791"/>
          <p:cNvSpPr txBox="1"/>
          <p:nvPr>
            <p:ph idx="1" type="body"/>
          </p:nvPr>
        </p:nvSpPr>
        <p:spPr>
          <a:xfrm>
            <a:off x="2563814" y="1222375"/>
            <a:ext cx="21031200" cy="5334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https://hub.jupyter.org/nbgitpuller/link.html</a:t>
            </a:r>
            <a:endParaRPr sz="31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1ddda532b9_0_145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CernVM-FS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3" name="Google Shape;963;g21ddda532b9_0_145"/>
          <p:cNvSpPr txBox="1"/>
          <p:nvPr/>
        </p:nvSpPr>
        <p:spPr>
          <a:xfrm>
            <a:off x="347364" y="2068900"/>
            <a:ext cx="210111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CernVM-FS (CVMFS) is implemented as a POSIX read-only file system in user space (a FUSE module). 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Files and directories are hosted on standard web servers and mounted in the universal namespace </a:t>
            </a:r>
            <a:r>
              <a:rPr b="1" lang="en" sz="4800">
                <a:latin typeface="DM Sans"/>
                <a:ea typeface="DM Sans"/>
                <a:cs typeface="DM Sans"/>
                <a:sym typeface="DM Sans"/>
              </a:rPr>
              <a:t>/cvmfs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.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4" name="Google Shape;964;g21ddda532b9_0_145"/>
          <p:cNvSpPr txBox="1"/>
          <p:nvPr/>
        </p:nvSpPr>
        <p:spPr>
          <a:xfrm>
            <a:off x="347364" y="5650300"/>
            <a:ext cx="210111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 u="sng">
                <a:latin typeface="DM Sans"/>
                <a:ea typeface="DM Sans"/>
                <a:cs typeface="DM Sans"/>
                <a:sym typeface="DM Sans"/>
              </a:rPr>
              <a:t>Main features</a:t>
            </a:r>
            <a:endParaRPr b="1" sz="4800" u="sng"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Allows centrally managed software distribution across federated environments.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Allows to make content available as a read-only file system that efficiently downloads and caches files on demand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5" name="Google Shape;965;g21ddda532b9_0_145"/>
          <p:cNvSpPr txBox="1"/>
          <p:nvPr/>
        </p:nvSpPr>
        <p:spPr>
          <a:xfrm>
            <a:off x="347375" y="10069900"/>
            <a:ext cx="210111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 u="sng">
                <a:latin typeface="DM Sans"/>
                <a:ea typeface="DM Sans"/>
                <a:cs typeface="DM Sans"/>
                <a:sym typeface="DM Sans"/>
              </a:rPr>
              <a:t>Documentation</a:t>
            </a:r>
            <a:endParaRPr b="1" sz="4800" u="sng"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 https://docs.egi.eu/users/compute/software-distribution/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1c9e632db2_0_774"/>
          <p:cNvSpPr txBox="1"/>
          <p:nvPr>
            <p:ph idx="1" type="body"/>
          </p:nvPr>
        </p:nvSpPr>
        <p:spPr>
          <a:xfrm>
            <a:off x="775850" y="1822450"/>
            <a:ext cx="22897800" cy="9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Service based on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Onedata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technology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It allows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transparent data access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under a common namespace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regardless of the location open access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Access restricted to members of a Virtual Organization (VO)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Data can be accessed via a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GUI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APIs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Allows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replication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of data from data providers for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resiliency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and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availability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purposes. Replication may take place either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on­ demand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automatically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Easy integration with other EGI components thanks to integration with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EGI Check-in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service, the EGI  Authentication and Authorization Infrastructure (AAI)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71" name="Google Shape;971;g21c9e632db2_0_774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DataHub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picture containing text, clipart&#10;&#10;Description automatically generated" id="972" name="Google Shape;972;g21c9e632db2_0_7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7558" y="10960514"/>
            <a:ext cx="6722999" cy="11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g21c9e632db2_0_7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39125" y="1198500"/>
            <a:ext cx="4943750" cy="51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21c9e632db2_0_780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DataHub - Architecture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79" name="Google Shape;979;g21c9e632db2_0_7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2124150"/>
            <a:ext cx="21065498" cy="101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1c9e632db2_0_785"/>
          <p:cNvSpPr txBox="1"/>
          <p:nvPr>
            <p:ph idx="1" type="body"/>
          </p:nvPr>
        </p:nvSpPr>
        <p:spPr>
          <a:xfrm>
            <a:off x="627900" y="1889200"/>
            <a:ext cx="15591300" cy="9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B2DROP is EUDAT Sync &amp; Share solution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Based on NextCloud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WebDav interface that can be accessed remotely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If you want to access your space from the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EGI Notebooks: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Go to 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B2DROP security configuration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Create an app password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Copy credentials into the EGI Notebooks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Tick the “Remember B2DROP credentials” box to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not keep these credentials in your settings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5" name="Google Shape;985;g21c9e632db2_0_785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B2DROP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86" name="Google Shape;986;g21c9e632db2_0_7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56725" y="304800"/>
            <a:ext cx="9074873" cy="91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21c9e632db2_0_7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33400" y="9660850"/>
            <a:ext cx="3178662" cy="364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9"/>
          <p:cNvSpPr txBox="1"/>
          <p:nvPr>
            <p:ph idx="2" type="body"/>
          </p:nvPr>
        </p:nvSpPr>
        <p:spPr>
          <a:xfrm>
            <a:off x="165100" y="5097573"/>
            <a:ext cx="23063400" cy="29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Getting access with the EGI Notebooks </a:t>
            </a:r>
            <a:br>
              <a:rPr lang="en"/>
            </a:br>
            <a:r>
              <a:rPr lang="en"/>
              <a:t>in the Asia Pacific VO</a:t>
            </a:r>
            <a:endParaRPr/>
          </a:p>
        </p:txBody>
      </p:sp>
      <p:sp>
        <p:nvSpPr>
          <p:cNvPr id="993" name="Google Shape;993;p29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994" name="Google Shape;994;p29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996" name="Google Shape;996;p29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7" name="Google Shape;997;p29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1c9e632db2_0_705"/>
          <p:cNvSpPr txBox="1"/>
          <p:nvPr>
            <p:ph type="title"/>
          </p:nvPr>
        </p:nvSpPr>
        <p:spPr>
          <a:xfrm>
            <a:off x="2915155" y="451050"/>
            <a:ext cx="17901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Sign-up and join the VO for the AP region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3" name="Google Shape;1003;g21c9e632db2_0_705"/>
          <p:cNvSpPr txBox="1"/>
          <p:nvPr>
            <p:ph idx="1" type="body"/>
          </p:nvPr>
        </p:nvSpPr>
        <p:spPr>
          <a:xfrm>
            <a:off x="793775" y="1930875"/>
            <a:ext cx="21917100" cy="77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AutoNum type="arabicPeriod"/>
            </a:pPr>
            <a:r>
              <a:rPr b="1" lang="en" sz="4800">
                <a:latin typeface="DM Sans"/>
                <a:ea typeface="DM Sans"/>
                <a:cs typeface="DM Sans"/>
                <a:sym typeface="DM Sans"/>
              </a:rPr>
              <a:t>Sign-up 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(</a:t>
            </a:r>
            <a:r>
              <a:rPr lang="en" sz="4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https://aai.egi.eu/signup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) for an EGI Check-In account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AutoNum type="arabicPeriod"/>
            </a:pPr>
            <a:r>
              <a:rPr b="1" lang="en" sz="4600">
                <a:latin typeface="DM Sans"/>
                <a:ea typeface="DM Sans"/>
                <a:cs typeface="DM Sans"/>
                <a:sym typeface="DM Sans"/>
              </a:rPr>
              <a:t>Subscribe</a:t>
            </a:r>
            <a:r>
              <a:rPr lang="en" sz="4600">
                <a:latin typeface="DM Sans"/>
                <a:ea typeface="DM Sans"/>
                <a:cs typeface="DM Sans"/>
                <a:sym typeface="DM Sans"/>
              </a:rPr>
              <a:t> the </a:t>
            </a:r>
            <a:r>
              <a:rPr b="1" lang="en" sz="4600">
                <a:latin typeface="DM Sans"/>
                <a:ea typeface="DM Sans"/>
                <a:cs typeface="DM Sans"/>
                <a:sym typeface="DM Sans"/>
              </a:rPr>
              <a:t>vo.environmental.egi.eu</a:t>
            </a:r>
            <a:r>
              <a:rPr lang="en" sz="4600">
                <a:latin typeface="DM Sans"/>
                <a:ea typeface="DM Sans"/>
                <a:cs typeface="DM Sans"/>
                <a:sym typeface="DM Sans"/>
              </a:rPr>
              <a:t> Virtual Organisation (VO) by visiting the enrollment URL (</a:t>
            </a:r>
            <a:r>
              <a:rPr lang="en" sz="4600">
                <a:solidFill>
                  <a:srgbClr val="4472C4"/>
                </a:solidFill>
                <a:latin typeface="DM Sans"/>
                <a:ea typeface="DM Sans"/>
                <a:cs typeface="DM Sans"/>
                <a:sym typeface="DM Sans"/>
              </a:rPr>
              <a:t>https://go.egi.eu/8Hspz</a:t>
            </a:r>
            <a:r>
              <a:rPr lang="en" sz="4600">
                <a:latin typeface="DM Sans"/>
                <a:ea typeface="DM Sans"/>
                <a:cs typeface="DM Sans"/>
                <a:sym typeface="DM Sans"/>
              </a:rPr>
              <a:t>) with your EGI Check-In account. </a:t>
            </a:r>
            <a:endParaRPr sz="4600">
              <a:latin typeface="DM Sans"/>
              <a:ea typeface="DM Sans"/>
              <a:cs typeface="DM Sans"/>
              <a:sym typeface="DM Sans"/>
            </a:endParaRPr>
          </a:p>
          <a:p>
            <a:pPr indent="-901700" lvl="0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DM Sans"/>
              <a:buChar char="•"/>
            </a:pPr>
            <a:r>
              <a:rPr lang="en" sz="4600">
                <a:latin typeface="DM Sans"/>
                <a:ea typeface="DM Sans"/>
                <a:cs typeface="DM Sans"/>
                <a:sym typeface="DM Sans"/>
              </a:rPr>
              <a:t>The subscription requires approval from the VO Manager.</a:t>
            </a:r>
            <a:endParaRPr sz="48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04" name="Google Shape;1004;g21c9e632db2_0_7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250" y="8329150"/>
            <a:ext cx="13665075" cy="4464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005" name="Google Shape;1005;g21c9e632db2_0_7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04391" y="5464125"/>
            <a:ext cx="9059460" cy="73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g21c9e632db2_0_705"/>
          <p:cNvSpPr/>
          <p:nvPr/>
        </p:nvSpPr>
        <p:spPr>
          <a:xfrm>
            <a:off x="14176825" y="9707225"/>
            <a:ext cx="1412100" cy="163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7" name="Google Shape;1007;g21c9e632db2_0_7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75" y="5464120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1ddda532b9_0_31"/>
          <p:cNvSpPr txBox="1"/>
          <p:nvPr>
            <p:ph idx="2" type="body"/>
          </p:nvPr>
        </p:nvSpPr>
        <p:spPr>
          <a:xfrm>
            <a:off x="317500" y="5097573"/>
            <a:ext cx="23063400" cy="14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900"/>
              <a:t>Hands-on: </a:t>
            </a:r>
            <a:r>
              <a:rPr lang="en" sz="8900"/>
              <a:t>Running your first notebooks</a:t>
            </a:r>
            <a:endParaRPr sz="8900"/>
          </a:p>
        </p:txBody>
      </p:sp>
      <p:sp>
        <p:nvSpPr>
          <p:cNvPr id="1013" name="Google Shape;1013;g21ddda532b9_0_31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014" name="Google Shape;1014;g21ddda532b9_0_3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1015" name="Google Shape;1015;g21ddda532b9_0_31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1016" name="Google Shape;1016;g21ddda532b9_0_31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17" name="Google Shape;1017;g21ddda532b9_0_31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0"/>
          <p:cNvSpPr txBox="1"/>
          <p:nvPr>
            <p:ph type="title"/>
          </p:nvPr>
        </p:nvSpPr>
        <p:spPr>
          <a:xfrm>
            <a:off x="2915152" y="451050"/>
            <a:ext cx="150462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 very simple notebook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3" name="Google Shape;102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2325" y="10332483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024" name="Google Shape;10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40150"/>
            <a:ext cx="6705601" cy="1123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30"/>
          <p:cNvSpPr txBox="1"/>
          <p:nvPr/>
        </p:nvSpPr>
        <p:spPr>
          <a:xfrm>
            <a:off x="8305800" y="2895600"/>
            <a:ext cx="148074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launch the notebook ⇒ go.egi.eu/xABiu</a:t>
            </a:r>
            <a:endParaRPr/>
          </a:p>
        </p:txBody>
      </p:sp>
      <p:sp>
        <p:nvSpPr>
          <p:cNvPr id="1026" name="Google Shape;1026;p30"/>
          <p:cNvSpPr txBox="1"/>
          <p:nvPr>
            <p:ph idx="1" type="body"/>
          </p:nvPr>
        </p:nvSpPr>
        <p:spPr>
          <a:xfrm>
            <a:off x="8308025" y="4610725"/>
            <a:ext cx="13354800" cy="25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00-first-notebook.ipynb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GitHub repo for this notebook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Notebook fetched with the </a:t>
            </a:r>
            <a:r>
              <a:rPr b="1" lang="en" sz="4700" u="sng">
                <a:latin typeface="DM Sans"/>
                <a:ea typeface="DM Sans"/>
                <a:cs typeface="DM Sans"/>
                <a:sym typeface="DM Sans"/>
              </a:rPr>
              <a:t>nbgitpuller</a:t>
            </a:r>
            <a:endParaRPr b="1" sz="4700" u="sng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"/>
          <p:cNvSpPr txBox="1"/>
          <p:nvPr>
            <p:ph idx="2" type="body"/>
          </p:nvPr>
        </p:nvSpPr>
        <p:spPr>
          <a:xfrm>
            <a:off x="1079500" y="4640373"/>
            <a:ext cx="230634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Introduction about </a:t>
            </a:r>
            <a:br>
              <a:rPr lang="en" sz="8600"/>
            </a:br>
            <a:r>
              <a:rPr lang="en" sz="8600"/>
              <a:t>the EGI and the EGI Infrastructure</a:t>
            </a:r>
            <a:endParaRPr sz="8600"/>
          </a:p>
        </p:txBody>
      </p:sp>
      <p:sp>
        <p:nvSpPr>
          <p:cNvPr id="602" name="Google Shape;602;p3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603" name="Google Shape;603;p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604" name="Google Shape;604;p3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605" name="Google Shape;605;p3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6" name="Google Shape;606;p3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1ddda532b9_0_42"/>
          <p:cNvSpPr txBox="1"/>
          <p:nvPr>
            <p:ph type="title"/>
          </p:nvPr>
        </p:nvSpPr>
        <p:spPr>
          <a:xfrm>
            <a:off x="2915152" y="451050"/>
            <a:ext cx="150462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Climate Change Knowledge Portal (CCKP)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32" name="Google Shape;1032;g21ddda532b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2325" y="10332483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033" name="Google Shape;1033;g21ddda532b9_0_42"/>
          <p:cNvSpPr txBox="1"/>
          <p:nvPr>
            <p:ph idx="1" type="body"/>
          </p:nvPr>
        </p:nvSpPr>
        <p:spPr>
          <a:xfrm>
            <a:off x="13032425" y="2400928"/>
            <a:ext cx="11243100" cy="4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cckp_historical_rainfall.ipynb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Monthly and annual precipitation by country for the period 1961-1999.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Values are in millimeters (mm).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Datasets are stored in </a:t>
            </a:r>
            <a:r>
              <a:rPr b="1" lang="en" sz="4700" u="sng">
                <a:latin typeface="DM Sans"/>
                <a:ea typeface="DM Sans"/>
                <a:cs typeface="DM Sans"/>
                <a:sym typeface="DM Sans"/>
              </a:rPr>
              <a:t>CVMFS</a:t>
            </a:r>
            <a:endParaRPr b="1" sz="4700" u="sng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34" name="Google Shape;1034;g21ddda532b9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925" y="2082375"/>
            <a:ext cx="11861660" cy="719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g21ddda532b9_0_42"/>
          <p:cNvSpPr txBox="1"/>
          <p:nvPr>
            <p:ph idx="1" type="body"/>
          </p:nvPr>
        </p:nvSpPr>
        <p:spPr>
          <a:xfrm>
            <a:off x="611825" y="9868525"/>
            <a:ext cx="20979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To launch the notebook ⇒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https://go.egi.eu/KWIsA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6" name="Google Shape;1036;g21ddda532b9_0_42"/>
          <p:cNvSpPr txBox="1"/>
          <p:nvPr>
            <p:ph idx="1" type="body"/>
          </p:nvPr>
        </p:nvSpPr>
        <p:spPr>
          <a:xfrm>
            <a:off x="611825" y="11316325"/>
            <a:ext cx="20979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See: 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“How to make datasets and application in CVMFS”</a:t>
            </a:r>
            <a:endParaRPr sz="4700"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1"/>
          <p:cNvSpPr txBox="1"/>
          <p:nvPr>
            <p:ph idx="2" type="body"/>
          </p:nvPr>
        </p:nvSpPr>
        <p:spPr>
          <a:xfrm>
            <a:off x="241300" y="3954573"/>
            <a:ext cx="230634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Coffee break</a:t>
            </a:r>
            <a:endParaRPr/>
          </a:p>
        </p:txBody>
      </p:sp>
      <p:sp>
        <p:nvSpPr>
          <p:cNvPr id="1042" name="Google Shape;1042;p31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043" name="Google Shape;1043;p3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044" name="Google Shape;104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3007" y="5504073"/>
            <a:ext cx="7620000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3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Check-in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0" name="Google Shape;1050;p43"/>
          <p:cNvSpPr txBox="1"/>
          <p:nvPr/>
        </p:nvSpPr>
        <p:spPr>
          <a:xfrm>
            <a:off x="728364" y="2297500"/>
            <a:ext cx="210111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Check-in provides authentication, authorization and user management for the EOSC Compute Platform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Standards based: </a:t>
            </a:r>
            <a:endParaRPr b="1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●"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SAML 2.0 / OpenID Connect 1.0 / OAuth 2.0 / LDAP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Interoperable: </a:t>
            </a:r>
            <a:endParaRPr b="1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●"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AARC and EOSC AAI compliant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●"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Support for legacy X.509 services via MasterPortal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Community management:</a:t>
            </a:r>
            <a:endParaRPr b="1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●"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Comanage and Perun supported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DM Sans"/>
              <a:buChar char="●"/>
            </a:pPr>
            <a:r>
              <a:rPr b="0" i="0" lang="en" sz="4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Other Community AAIs pluggable</a:t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con&#10;&#10;Description automatically generated" id="1051" name="Google Shape;105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91378" y="9534700"/>
            <a:ext cx="2473050" cy="24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44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Where to found the token in the EGI Notebooks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7" name="Google Shape;10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800" y="1626700"/>
            <a:ext cx="21328829" cy="1112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600" y="6561824"/>
            <a:ext cx="20654408" cy="462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9" name="Google Shape;1059;p44"/>
          <p:cNvCxnSpPr/>
          <p:nvPr/>
        </p:nvCxnSpPr>
        <p:spPr>
          <a:xfrm flipH="1">
            <a:off x="439550" y="2137275"/>
            <a:ext cx="5801400" cy="43437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0" name="Google Shape;1060;p44"/>
          <p:cNvCxnSpPr/>
          <p:nvPr/>
        </p:nvCxnSpPr>
        <p:spPr>
          <a:xfrm>
            <a:off x="11046575" y="2103900"/>
            <a:ext cx="9878100" cy="43719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61" name="Google Shape;106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8842875"/>
            <a:ext cx="23402826" cy="4205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46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Get info about yourself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67" name="Google Shape;106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2302" y="1414925"/>
            <a:ext cx="18471751" cy="1145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325" y="9944170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1ddda532b9_0_115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Sentinel image processing and analysis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4" name="Google Shape;1074;g21ddda532b9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750" y="1569950"/>
            <a:ext cx="21192800" cy="115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g21ddda532b9_0_115"/>
          <p:cNvSpPr txBox="1"/>
          <p:nvPr/>
        </p:nvSpPr>
        <p:spPr>
          <a:xfrm>
            <a:off x="60300" y="8131911"/>
            <a:ext cx="786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Sentinel_notebook_tutorial_token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6" name="Google Shape;1076;g21ddda532b9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325" y="9944170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8"/>
          <p:cNvSpPr txBox="1"/>
          <p:nvPr>
            <p:ph idx="2" type="body"/>
          </p:nvPr>
        </p:nvSpPr>
        <p:spPr>
          <a:xfrm>
            <a:off x="165100" y="4640373"/>
            <a:ext cx="23063400" cy="29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Approach to reproducible </a:t>
            </a:r>
            <a:br>
              <a:rPr lang="en"/>
            </a:br>
            <a:r>
              <a:rPr lang="en"/>
              <a:t>Open Science with EGI and EOSC</a:t>
            </a:r>
            <a:endParaRPr/>
          </a:p>
        </p:txBody>
      </p:sp>
      <p:sp>
        <p:nvSpPr>
          <p:cNvPr id="1082" name="Google Shape;1082;p48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083" name="Google Shape;1083;p48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1084" name="Google Shape;1084;p48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1085" name="Google Shape;1085;p48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86" name="Google Shape;1086;p48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9"/>
          <p:cNvSpPr txBox="1"/>
          <p:nvPr>
            <p:ph type="title"/>
          </p:nvPr>
        </p:nvSpPr>
        <p:spPr>
          <a:xfrm>
            <a:off x="2564146" y="790816"/>
            <a:ext cx="219711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600"/>
              <a:buNone/>
            </a:pPr>
            <a:r>
              <a:rPr lang="en" sz="5200"/>
              <a:t>Reproducibility: beyond sharing code and data</a:t>
            </a:r>
            <a:endParaRPr sz="5200"/>
          </a:p>
        </p:txBody>
      </p:sp>
      <p:pic>
        <p:nvPicPr>
          <p:cNvPr descr="A screenshot of a cell phone&#10;&#10;Description automatically generated" id="1092" name="Google Shape;109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9744"/>
            <a:ext cx="24384000" cy="75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49"/>
          <p:cNvSpPr/>
          <p:nvPr/>
        </p:nvSpPr>
        <p:spPr>
          <a:xfrm>
            <a:off x="3" y="11274508"/>
            <a:ext cx="24384000" cy="9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00" lIns="182800" spcFirstLastPara="1" rIns="1828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Peng, Science, 2011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0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Reproducible Open Science in EGI/EOSC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00" name="Google Shape;110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276550"/>
            <a:ext cx="23562348" cy="939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51"/>
          <p:cNvSpPr txBox="1"/>
          <p:nvPr>
            <p:ph type="title"/>
          </p:nvPr>
        </p:nvSpPr>
        <p:spPr>
          <a:xfrm>
            <a:off x="2564146" y="790816"/>
            <a:ext cx="21971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lang="en"/>
              <a:t>Binder: reproducing execution environments</a:t>
            </a:r>
            <a:endParaRPr/>
          </a:p>
        </p:txBody>
      </p:sp>
      <p:pic>
        <p:nvPicPr>
          <p:cNvPr descr="https://lh3.googleusercontent.com/QmS2SsWBVodASGvT-k2T6K7q8fH2J4cTxsBuG2Vt7_lTJeMWf6eZAtGk7R4qCC2Pk4OxR2fa43FzCT4t1lGGSLSTQqsXSg1XXqARzKSmBcPcDlODB0TLwf-AohBQBXOs2gUwDJ26mjI" id="1106" name="Google Shape;110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1658" y="3265491"/>
            <a:ext cx="12819508" cy="929792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5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8" name="Google Shape;1108;p51"/>
          <p:cNvSpPr txBox="1"/>
          <p:nvPr>
            <p:ph idx="2" type="body"/>
          </p:nvPr>
        </p:nvSpPr>
        <p:spPr>
          <a:xfrm>
            <a:off x="1016000" y="2921000"/>
            <a:ext cx="9640200" cy="91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400">
                <a:solidFill>
                  <a:srgbClr val="000000"/>
                </a:solidFill>
              </a:rPr>
              <a:t>An open-source web application to turn repositories in interactive notebooks</a:t>
            </a:r>
            <a:endParaRPr sz="4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400">
                <a:solidFill>
                  <a:srgbClr val="000000"/>
                </a:solidFill>
              </a:rPr>
              <a:t>It uses modern technology in cloud orchestration (Kubernetes), interactive computing (Jupyter), scientific computing (the open-science ecosystem)</a:t>
            </a:r>
            <a:endParaRPr sz="4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"/>
          <p:cNvSpPr txBox="1"/>
          <p:nvPr>
            <p:ph idx="4" type="body"/>
          </p:nvPr>
        </p:nvSpPr>
        <p:spPr>
          <a:xfrm>
            <a:off x="11782290" y="4184755"/>
            <a:ext cx="1136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2010</a:t>
            </a:r>
            <a:endParaRPr/>
          </a:p>
        </p:txBody>
      </p:sp>
      <p:sp>
        <p:nvSpPr>
          <p:cNvPr id="612" name="Google Shape;612;p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3" name="Google Shape;613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0" r="4701" t="0"/>
          <a:stretch/>
        </p:blipFill>
        <p:spPr>
          <a:xfrm>
            <a:off x="1143100" y="2939925"/>
            <a:ext cx="9848700" cy="379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14" name="Google Shape;614;p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738" l="0" r="0" t="748"/>
          <a:stretch/>
        </p:blipFill>
        <p:spPr>
          <a:xfrm>
            <a:off x="1143101" y="7267228"/>
            <a:ext cx="8077200" cy="546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15" name="Google Shape;615;p4"/>
          <p:cNvSpPr txBox="1"/>
          <p:nvPr>
            <p:ph idx="5" type="body"/>
          </p:nvPr>
        </p:nvSpPr>
        <p:spPr>
          <a:xfrm>
            <a:off x="11782290" y="5162550"/>
            <a:ext cx="11366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From the high-energy physics compute grid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(WLCG)</a:t>
            </a:r>
            <a:endParaRPr/>
          </a:p>
        </p:txBody>
      </p:sp>
      <p:sp>
        <p:nvSpPr>
          <p:cNvPr id="616" name="Google Shape;616;p4"/>
          <p:cNvSpPr txBox="1"/>
          <p:nvPr>
            <p:ph idx="6" type="body"/>
          </p:nvPr>
        </p:nvSpPr>
        <p:spPr>
          <a:xfrm>
            <a:off x="11782290" y="9231540"/>
            <a:ext cx="1136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617" name="Google Shape;617;p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The EGI Federation is an international e-infrastructure </a:t>
            </a:r>
            <a:endParaRPr/>
          </a:p>
        </p:txBody>
      </p:sp>
      <p:sp>
        <p:nvSpPr>
          <p:cNvPr id="618" name="Google Shape;618;p4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5"/>
                </a:solidFill>
              </a:rPr>
              <a:t>We provide advanced computing and data analytics for research and innovation</a:t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619" name="Google Shape;619;p4"/>
          <p:cNvSpPr txBox="1"/>
          <p:nvPr>
            <p:ph idx="7" type="body"/>
          </p:nvPr>
        </p:nvSpPr>
        <p:spPr>
          <a:xfrm>
            <a:off x="11782290" y="10209335"/>
            <a:ext cx="11366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To a multi-disciplinary, multi-technology infrastructure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5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4" name="Google Shape;1114;p52"/>
          <p:cNvSpPr txBox="1"/>
          <p:nvPr>
            <p:ph idx="2" type="body"/>
          </p:nvPr>
        </p:nvSpPr>
        <p:spPr>
          <a:xfrm>
            <a:off x="1016000" y="2903625"/>
            <a:ext cx="12864000" cy="8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">
                <a:solidFill>
                  <a:schemeClr val="accent2"/>
                </a:solidFill>
              </a:rPr>
              <a:t>BinderHub hosted by EGI</a:t>
            </a:r>
            <a:endParaRPr b="0">
              <a:solidFill>
                <a:schemeClr val="accent2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b="0" lang="en">
                <a:solidFill>
                  <a:schemeClr val="dk1"/>
                </a:solidFill>
              </a:rPr>
              <a:t>Offered ‘as Service’</a:t>
            </a:r>
            <a:endParaRPr b="0">
              <a:solidFill>
                <a:schemeClr val="dk1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b="0" lang="en">
                <a:solidFill>
                  <a:schemeClr val="dk1"/>
                </a:solidFill>
              </a:rPr>
              <a:t>Same access conditions as EGI Notebooks</a:t>
            </a:r>
            <a:endParaRPr b="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">
                <a:solidFill>
                  <a:schemeClr val="accent2"/>
                </a:solidFill>
              </a:rPr>
              <a:t>Main Features:</a:t>
            </a:r>
            <a:endParaRPr b="0">
              <a:solidFill>
                <a:schemeClr val="accent2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b="0" lang="en">
                <a:solidFill>
                  <a:schemeClr val="dk1"/>
                </a:solidFill>
              </a:rPr>
              <a:t>Use any binder-compatible repository</a:t>
            </a:r>
            <a:endParaRPr b="0">
              <a:solidFill>
                <a:schemeClr val="dk1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b="0" lang="en">
                <a:solidFill>
                  <a:schemeClr val="dk1"/>
                </a:solidFill>
              </a:rPr>
              <a:t>Reproduce your notebooks with access </a:t>
            </a:r>
            <a:br>
              <a:rPr b="0" lang="en">
                <a:solidFill>
                  <a:schemeClr val="dk1"/>
                </a:solidFill>
              </a:rPr>
            </a:br>
            <a:r>
              <a:rPr b="0" lang="en">
                <a:solidFill>
                  <a:schemeClr val="dk1"/>
                </a:solidFill>
              </a:rPr>
              <a:t>to EGI resources (e.g. DataHub)</a:t>
            </a:r>
            <a:endParaRPr b="0">
              <a:solidFill>
                <a:schemeClr val="dk1"/>
              </a:solidFill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b="0" lang="en">
                <a:solidFill>
                  <a:schemeClr val="dk1"/>
                </a:solidFill>
              </a:rPr>
              <a:t>No hard limits on sessions duration, customisable resource limits for users/communities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1115" name="Google Shape;1115;p5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Replay</a:t>
            </a:r>
            <a:endParaRPr/>
          </a:p>
        </p:txBody>
      </p:sp>
      <p:pic>
        <p:nvPicPr>
          <p:cNvPr id="1116" name="Google Shape;111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4625" y="44513"/>
            <a:ext cx="1626750" cy="23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87500" y="1020149"/>
            <a:ext cx="10991700" cy="104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1c9e632db2_0_563"/>
          <p:cNvSpPr txBox="1"/>
          <p:nvPr>
            <p:ph type="title"/>
          </p:nvPr>
        </p:nvSpPr>
        <p:spPr>
          <a:xfrm>
            <a:off x="2915149" y="451050"/>
            <a:ext cx="20598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Example: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Number of Summer Days in Taipei with EGI Replay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4" name="Google Shape;1124;g21c9e632db2_0_563"/>
          <p:cNvSpPr txBox="1"/>
          <p:nvPr/>
        </p:nvSpPr>
        <p:spPr>
          <a:xfrm>
            <a:off x="350800" y="1671513"/>
            <a:ext cx="1379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b="0" i="0" lang="en" sz="36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https://github.com/enolfc/isgc-2023-enes</a:t>
            </a: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25" name="Google Shape;1125;g21c9e632db2_0_5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00800" y="10396920"/>
            <a:ext cx="4583200" cy="21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126" name="Google Shape;1126;g21c9e632db2_0_5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200" y="2723400"/>
            <a:ext cx="8524566" cy="8592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127" name="Google Shape;1127;g21c9e632db2_0_56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42507" y="1806275"/>
            <a:ext cx="4026918" cy="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g21c9e632db2_0_563"/>
          <p:cNvSpPr txBox="1"/>
          <p:nvPr>
            <p:ph idx="1" type="body"/>
          </p:nvPr>
        </p:nvSpPr>
        <p:spPr>
          <a:xfrm>
            <a:off x="11203625" y="3239128"/>
            <a:ext cx="11243100" cy="4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QuickStart_GeoPy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Calculate the number of summer days in the specific location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From the ENES Data Spaces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▪"/>
            </a:pP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Datasets are stored in </a:t>
            </a:r>
            <a:r>
              <a:rPr b="1" lang="en" sz="4700" u="sng">
                <a:latin typeface="DM Sans"/>
                <a:ea typeface="DM Sans"/>
                <a:cs typeface="DM Sans"/>
                <a:sym typeface="DM Sans"/>
              </a:rPr>
              <a:t>DataHub</a:t>
            </a:r>
            <a:endParaRPr b="1" sz="4700" u="sng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9" name="Google Shape;1129;g21c9e632db2_0_563"/>
          <p:cNvSpPr txBox="1"/>
          <p:nvPr>
            <p:ph idx="1" type="body"/>
          </p:nvPr>
        </p:nvSpPr>
        <p:spPr>
          <a:xfrm>
            <a:off x="611825" y="11544925"/>
            <a:ext cx="20979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See: 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“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How to make your datasets available in DataHub</a:t>
            </a: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10"/>
              </a:rPr>
              <a:t>”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endParaRPr sz="4700"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1c9e632db2_0_616"/>
          <p:cNvSpPr txBox="1"/>
          <p:nvPr>
            <p:ph idx="2" type="body"/>
          </p:nvPr>
        </p:nvSpPr>
        <p:spPr>
          <a:xfrm>
            <a:off x="165100" y="4640373"/>
            <a:ext cx="23063400" cy="29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How </a:t>
            </a:r>
            <a:r>
              <a:rPr lang="en"/>
              <a:t>to make notebooks </a:t>
            </a:r>
            <a:br>
              <a:rPr lang="en"/>
            </a:br>
            <a:r>
              <a:rPr lang="en"/>
              <a:t>Reproducible and Shareable </a:t>
            </a:r>
            <a:endParaRPr/>
          </a:p>
        </p:txBody>
      </p:sp>
      <p:sp>
        <p:nvSpPr>
          <p:cNvPr id="1135" name="Google Shape;1135;g21c9e632db2_0_616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136" name="Google Shape;1136;g21c9e632db2_0_616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1137" name="Google Shape;1137;g21c9e632db2_0_616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1138" name="Google Shape;1138;g21c9e632db2_0_616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39" name="Google Shape;1139;g21c9e632db2_0_616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53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DM Sans"/>
              <a:buAutoNum type="arabicPeriod"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Create your first sharable notebook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45" name="Google Shape;1145;p53"/>
          <p:cNvSpPr txBox="1"/>
          <p:nvPr/>
        </p:nvSpPr>
        <p:spPr>
          <a:xfrm>
            <a:off x="349025" y="11128425"/>
            <a:ext cx="19539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" sz="45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Download your first notebook in your laptop (*.ipynb) </a:t>
            </a:r>
            <a:endParaRPr sz="45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46" name="Google Shape;114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895550"/>
            <a:ext cx="19507200" cy="90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53"/>
          <p:cNvSpPr/>
          <p:nvPr/>
        </p:nvSpPr>
        <p:spPr>
          <a:xfrm>
            <a:off x="674025" y="7010400"/>
            <a:ext cx="2088600" cy="9111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4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2. Getting a GitHub account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53" name="Google Shape;115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90750"/>
            <a:ext cx="19507200" cy="100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4"/>
          <p:cNvSpPr/>
          <p:nvPr/>
        </p:nvSpPr>
        <p:spPr>
          <a:xfrm>
            <a:off x="15786264" y="1314575"/>
            <a:ext cx="1284600" cy="12333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54"/>
          <p:cNvSpPr txBox="1"/>
          <p:nvPr/>
        </p:nvSpPr>
        <p:spPr>
          <a:xfrm>
            <a:off x="19951850" y="1625850"/>
            <a:ext cx="44112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Sign-up if you don’t have an account already </a:t>
            </a:r>
            <a:endParaRPr b="0" i="0" sz="33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55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3. Creating a new GitHub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161" name="Google Shape;1161;p55"/>
          <p:cNvGrpSpPr/>
          <p:nvPr/>
        </p:nvGrpSpPr>
        <p:grpSpPr>
          <a:xfrm>
            <a:off x="5124450" y="1971750"/>
            <a:ext cx="12315825" cy="11096625"/>
            <a:chOff x="5124450" y="1971750"/>
            <a:chExt cx="12315825" cy="11096625"/>
          </a:xfrm>
        </p:grpSpPr>
        <p:pic>
          <p:nvPicPr>
            <p:cNvPr id="1162" name="Google Shape;1162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4450" y="1971750"/>
              <a:ext cx="12315825" cy="110966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sp>
          <p:nvSpPr>
            <p:cNvPr id="1163" name="Google Shape;1163;p55"/>
            <p:cNvSpPr/>
            <p:nvPr/>
          </p:nvSpPr>
          <p:spPr>
            <a:xfrm>
              <a:off x="5203700" y="9022900"/>
              <a:ext cx="7991100" cy="10278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5"/>
            <p:cNvSpPr/>
            <p:nvPr/>
          </p:nvSpPr>
          <p:spPr>
            <a:xfrm>
              <a:off x="5203700" y="11994700"/>
              <a:ext cx="7991100" cy="10278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5"/>
            <p:cNvSpPr/>
            <p:nvPr/>
          </p:nvSpPr>
          <p:spPr>
            <a:xfrm>
              <a:off x="7743994" y="5949200"/>
              <a:ext cx="4515000" cy="10278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55"/>
          <p:cNvGrpSpPr/>
          <p:nvPr/>
        </p:nvGrpSpPr>
        <p:grpSpPr>
          <a:xfrm>
            <a:off x="304800" y="1971750"/>
            <a:ext cx="4514850" cy="8879825"/>
            <a:chOff x="304800" y="1971750"/>
            <a:chExt cx="4514850" cy="8879825"/>
          </a:xfrm>
        </p:grpSpPr>
        <p:pic>
          <p:nvPicPr>
            <p:cNvPr id="1167" name="Google Shape;1167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800" y="1971750"/>
              <a:ext cx="4514850" cy="6076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8" name="Google Shape;1168;p55"/>
            <p:cNvSpPr/>
            <p:nvPr/>
          </p:nvSpPr>
          <p:spPr>
            <a:xfrm>
              <a:off x="3289464" y="3371975"/>
              <a:ext cx="1284600" cy="1233300"/>
            </a:xfrm>
            <a:prstGeom prst="ellipse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5"/>
            <p:cNvSpPr/>
            <p:nvPr/>
          </p:nvSpPr>
          <p:spPr>
            <a:xfrm flipH="1" rot="10800000">
              <a:off x="1981250" y="7982675"/>
              <a:ext cx="1810200" cy="2868900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70" name="Google Shape;117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92675" y="1971750"/>
            <a:ext cx="6638924" cy="50943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171" name="Google Shape;1171;p55"/>
          <p:cNvSpPr/>
          <p:nvPr/>
        </p:nvSpPr>
        <p:spPr>
          <a:xfrm>
            <a:off x="17790425" y="4860400"/>
            <a:ext cx="6218100" cy="59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55"/>
          <p:cNvSpPr/>
          <p:nvPr/>
        </p:nvSpPr>
        <p:spPr>
          <a:xfrm>
            <a:off x="20781544" y="1971750"/>
            <a:ext cx="1556700" cy="59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55"/>
          <p:cNvSpPr/>
          <p:nvPr/>
        </p:nvSpPr>
        <p:spPr>
          <a:xfrm flipH="1" rot="5400000">
            <a:off x="18946675" y="7493528"/>
            <a:ext cx="2697900" cy="233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55"/>
          <p:cNvSpPr txBox="1"/>
          <p:nvPr/>
        </p:nvSpPr>
        <p:spPr>
          <a:xfrm>
            <a:off x="2829250" y="2853075"/>
            <a:ext cx="850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DM Sans"/>
                <a:ea typeface="DM Sans"/>
                <a:cs typeface="DM Sans"/>
                <a:sym typeface="DM Sans"/>
              </a:rPr>
              <a:t>1.</a:t>
            </a:r>
            <a:endParaRPr b="1" sz="4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75" name="Google Shape;1175;p55"/>
          <p:cNvSpPr txBox="1"/>
          <p:nvPr/>
        </p:nvSpPr>
        <p:spPr>
          <a:xfrm>
            <a:off x="20660050" y="1176675"/>
            <a:ext cx="850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b="1" lang="en" sz="4900">
                <a:latin typeface="DM Sans"/>
                <a:ea typeface="DM Sans"/>
                <a:cs typeface="DM Sans"/>
                <a:sym typeface="DM Sans"/>
              </a:rPr>
              <a:t>.</a:t>
            </a:r>
            <a:endParaRPr b="1" sz="49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1c9e632db2_0_629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4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. Adding dependencies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81" name="Google Shape;1181;g21c9e632db2_0_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74" y="2643450"/>
            <a:ext cx="23166602" cy="47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g21c9e632db2_0_629"/>
          <p:cNvSpPr txBox="1"/>
          <p:nvPr/>
        </p:nvSpPr>
        <p:spPr>
          <a:xfrm>
            <a:off x="703625" y="1828475"/>
            <a:ext cx="1379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>
                <a:latin typeface="DM Sans"/>
                <a:ea typeface="DM Sans"/>
                <a:cs typeface="DM Sans"/>
                <a:sym typeface="DM Sans"/>
              </a:rPr>
              <a:t>Create the ‘requirements.txt’ file in your repo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83" name="Google Shape;1183;g21c9e632db2_0_6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525" y="7433300"/>
            <a:ext cx="17985249" cy="543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84" name="Google Shape;1184;g21c9e632db2_0_629"/>
          <p:cNvSpPr/>
          <p:nvPr/>
        </p:nvSpPr>
        <p:spPr>
          <a:xfrm rot="-5400000">
            <a:off x="2084075" y="7256250"/>
            <a:ext cx="2697900" cy="3120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56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5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. Executing Notebooks in Replay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0" name="Google Shape;1190;p56"/>
          <p:cNvSpPr txBox="1"/>
          <p:nvPr>
            <p:ph idx="2" type="subTitle"/>
          </p:nvPr>
        </p:nvSpPr>
        <p:spPr>
          <a:xfrm>
            <a:off x="2915136" y="1294621"/>
            <a:ext cx="12610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https://replay.notebooks.egi.eu/</a:t>
            </a:r>
            <a:endParaRPr sz="4600"/>
          </a:p>
        </p:txBody>
      </p:sp>
      <p:grpSp>
        <p:nvGrpSpPr>
          <p:cNvPr id="1191" name="Google Shape;1191;p56"/>
          <p:cNvGrpSpPr/>
          <p:nvPr/>
        </p:nvGrpSpPr>
        <p:grpSpPr>
          <a:xfrm>
            <a:off x="152400" y="2178125"/>
            <a:ext cx="16674299" cy="10366675"/>
            <a:chOff x="152400" y="2330525"/>
            <a:chExt cx="16674299" cy="10366675"/>
          </a:xfrm>
        </p:grpSpPr>
        <p:pic>
          <p:nvPicPr>
            <p:cNvPr id="1192" name="Google Shape;1192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400" y="2330525"/>
              <a:ext cx="16674299" cy="10366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3" name="Google Shape;1193;p56"/>
            <p:cNvSpPr/>
            <p:nvPr/>
          </p:nvSpPr>
          <p:spPr>
            <a:xfrm>
              <a:off x="924517" y="4072700"/>
              <a:ext cx="15093000" cy="5910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6"/>
            <p:cNvSpPr/>
            <p:nvPr/>
          </p:nvSpPr>
          <p:spPr>
            <a:xfrm>
              <a:off x="924525" y="8873300"/>
              <a:ext cx="15093000" cy="13314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6"/>
            <p:cNvSpPr/>
            <p:nvPr/>
          </p:nvSpPr>
          <p:spPr>
            <a:xfrm>
              <a:off x="13653628" y="5291894"/>
              <a:ext cx="2466600" cy="7506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6" name="Google Shape;119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1172" y="6728300"/>
            <a:ext cx="7252501" cy="396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79099" y="2200350"/>
            <a:ext cx="7208673" cy="43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57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Unable to launch the server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03" name="Google Shape;1203;p57"/>
          <p:cNvSpPr txBox="1"/>
          <p:nvPr>
            <p:ph idx="2" type="subTitle"/>
          </p:nvPr>
        </p:nvSpPr>
        <p:spPr>
          <a:xfrm>
            <a:off x="2915136" y="1294621"/>
            <a:ext cx="12610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https://replay.notebooks.egi.eu/</a:t>
            </a:r>
            <a:endParaRPr sz="4600"/>
          </a:p>
        </p:txBody>
      </p:sp>
      <p:sp>
        <p:nvSpPr>
          <p:cNvPr id="1204" name="Google Shape;1204;p57"/>
          <p:cNvSpPr txBox="1"/>
          <p:nvPr/>
        </p:nvSpPr>
        <p:spPr>
          <a:xfrm>
            <a:off x="475025" y="9981875"/>
            <a:ext cx="16808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Only 1 server per user is allowed!</a:t>
            </a:r>
            <a:br>
              <a:rPr b="0" i="0" lang="en" sz="3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Stop server at: </a:t>
            </a:r>
            <a:r>
              <a:rPr b="0" i="0" lang="en" sz="39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https://replay.notebooks.egi.eu/hub/hub/home</a:t>
            </a:r>
            <a:r>
              <a:rPr b="0" i="0" lang="en" sz="3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39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05" name="Google Shape;120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8111" y="2286725"/>
            <a:ext cx="13707615" cy="75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752" y="11367271"/>
            <a:ext cx="5838825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9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6. Adding Binder badge in the GitHub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12" name="Google Shape;121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971750"/>
            <a:ext cx="19418450" cy="39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59"/>
          <p:cNvSpPr/>
          <p:nvPr/>
        </p:nvSpPr>
        <p:spPr>
          <a:xfrm>
            <a:off x="1686074" y="4638750"/>
            <a:ext cx="15628800" cy="671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5" name="Google Shape;6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9800" y="62300"/>
            <a:ext cx="15344210" cy="13411199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"/>
          <p:cNvSpPr txBox="1"/>
          <p:nvPr/>
        </p:nvSpPr>
        <p:spPr>
          <a:xfrm>
            <a:off x="533799" y="3826925"/>
            <a:ext cx="7905000" cy="61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" sz="40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Vision</a:t>
            </a:r>
            <a:endParaRPr b="0" i="0" sz="4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7" name="Google Shape;627;p5"/>
          <p:cNvSpPr txBox="1"/>
          <p:nvPr/>
        </p:nvSpPr>
        <p:spPr>
          <a:xfrm>
            <a:off x="543975" y="4587125"/>
            <a:ext cx="757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All researchers have seamless access to services, resources and expertise to collaborate and conduct world-class research and innovation</a:t>
            </a:r>
            <a:endParaRPr b="0" i="0" sz="33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8" name="Google Shape;628;p5"/>
          <p:cNvSpPr txBox="1"/>
          <p:nvPr/>
        </p:nvSpPr>
        <p:spPr>
          <a:xfrm>
            <a:off x="543975" y="7214650"/>
            <a:ext cx="7894800" cy="5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EGI Federation</a:t>
            </a:r>
            <a:endParaRPr b="0" i="0" sz="37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9" name="Google Shape;629;p5"/>
          <p:cNvSpPr txBox="1"/>
          <p:nvPr/>
        </p:nvSpPr>
        <p:spPr>
          <a:xfrm>
            <a:off x="543975" y="7884900"/>
            <a:ext cx="7700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Deliver open solutions </a:t>
            </a:r>
            <a:b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for advanced computing and data analytics in research and innovation</a:t>
            </a:r>
            <a:endParaRPr b="0" i="0" sz="31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0" name="Google Shape;630;p5"/>
          <p:cNvSpPr txBox="1"/>
          <p:nvPr/>
        </p:nvSpPr>
        <p:spPr>
          <a:xfrm>
            <a:off x="543975" y="10262650"/>
            <a:ext cx="7894800" cy="5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EGI Foundation</a:t>
            </a:r>
            <a:endParaRPr b="0" i="0" sz="37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1" name="Google Shape;631;p5"/>
          <p:cNvSpPr txBox="1"/>
          <p:nvPr/>
        </p:nvSpPr>
        <p:spPr>
          <a:xfrm>
            <a:off x="533799" y="10944050"/>
            <a:ext cx="77001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Enable the EGI Federation </a:t>
            </a:r>
            <a:b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serve international research and innovation together</a:t>
            </a:r>
            <a:endParaRPr b="0" i="0" sz="3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62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7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. Create a new Release for the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19" name="Google Shape;121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047950"/>
            <a:ext cx="18897600" cy="54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20" name="Google Shape;1220;p62"/>
          <p:cNvSpPr/>
          <p:nvPr/>
        </p:nvSpPr>
        <p:spPr>
          <a:xfrm>
            <a:off x="14219200" y="6250188"/>
            <a:ext cx="3930900" cy="1205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1" name="Google Shape;122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7791525"/>
            <a:ext cx="10963149" cy="4775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22" name="Google Shape;1222;p62"/>
          <p:cNvSpPr/>
          <p:nvPr/>
        </p:nvSpPr>
        <p:spPr>
          <a:xfrm rot="10800000">
            <a:off x="15028825" y="7735857"/>
            <a:ext cx="2913600" cy="233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62"/>
          <p:cNvSpPr/>
          <p:nvPr/>
        </p:nvSpPr>
        <p:spPr>
          <a:xfrm>
            <a:off x="4095300" y="9821100"/>
            <a:ext cx="2548500" cy="911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0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8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. Making repository citable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29" name="Google Shape;1229;p60"/>
          <p:cNvSpPr/>
          <p:nvPr/>
        </p:nvSpPr>
        <p:spPr>
          <a:xfrm flipH="1" rot="10800000">
            <a:off x="4256525" y="4295703"/>
            <a:ext cx="2697900" cy="233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0" name="Google Shape;123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025" y="2747900"/>
            <a:ext cx="17754600" cy="138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grpSp>
        <p:nvGrpSpPr>
          <p:cNvPr id="1231" name="Google Shape;1231;p60"/>
          <p:cNvGrpSpPr/>
          <p:nvPr/>
        </p:nvGrpSpPr>
        <p:grpSpPr>
          <a:xfrm>
            <a:off x="7202876" y="4480300"/>
            <a:ext cx="12286001" cy="8137900"/>
            <a:chOff x="6898076" y="4480300"/>
            <a:chExt cx="12286001" cy="8137900"/>
          </a:xfrm>
        </p:grpSpPr>
        <p:pic>
          <p:nvPicPr>
            <p:cNvPr id="1232" name="Google Shape;1232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98076" y="4480300"/>
              <a:ext cx="12286001" cy="8137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sp>
          <p:nvSpPr>
            <p:cNvPr id="1233" name="Google Shape;1233;p60"/>
            <p:cNvSpPr/>
            <p:nvPr/>
          </p:nvSpPr>
          <p:spPr>
            <a:xfrm>
              <a:off x="13165425" y="8123600"/>
              <a:ext cx="5909700" cy="6423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4" name="Google Shape;1234;p60"/>
          <p:cNvSpPr/>
          <p:nvPr/>
        </p:nvSpPr>
        <p:spPr>
          <a:xfrm>
            <a:off x="17050742" y="3094400"/>
            <a:ext cx="1520700" cy="642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60"/>
          <p:cNvSpPr/>
          <p:nvPr/>
        </p:nvSpPr>
        <p:spPr>
          <a:xfrm flipH="1" rot="2347171">
            <a:off x="18656483" y="3489789"/>
            <a:ext cx="2697879" cy="2333639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6" name="Google Shape;1236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700" y="2733750"/>
            <a:ext cx="1775460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60"/>
          <p:cNvSpPr txBox="1"/>
          <p:nvPr>
            <p:ph idx="2" type="subTitle"/>
          </p:nvPr>
        </p:nvSpPr>
        <p:spPr>
          <a:xfrm>
            <a:off x="2915136" y="1294621"/>
            <a:ext cx="12610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https://zenodo.org/</a:t>
            </a:r>
            <a:endParaRPr sz="4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61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9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. Synch Zenodo with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43" name="Google Shape;124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2809950"/>
            <a:ext cx="3838575" cy="4429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44" name="Google Shape;1244;p61"/>
          <p:cNvSpPr/>
          <p:nvPr/>
        </p:nvSpPr>
        <p:spPr>
          <a:xfrm>
            <a:off x="3274525" y="5917125"/>
            <a:ext cx="1691700" cy="487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61"/>
          <p:cNvSpPr/>
          <p:nvPr/>
        </p:nvSpPr>
        <p:spPr>
          <a:xfrm flipH="1" rot="10800000">
            <a:off x="3875525" y="7343703"/>
            <a:ext cx="2697900" cy="233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6" name="Google Shape;1246;p61"/>
          <p:cNvGrpSpPr/>
          <p:nvPr/>
        </p:nvGrpSpPr>
        <p:grpSpPr>
          <a:xfrm>
            <a:off x="6734818" y="2429039"/>
            <a:ext cx="13990890" cy="8218022"/>
            <a:chOff x="6734175" y="3190950"/>
            <a:chExt cx="13011150" cy="7096125"/>
          </a:xfrm>
        </p:grpSpPr>
        <p:pic>
          <p:nvPicPr>
            <p:cNvPr id="1247" name="Google Shape;1247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34175" y="3190950"/>
              <a:ext cx="13011150" cy="70961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sp>
          <p:nvSpPr>
            <p:cNvPr id="1248" name="Google Shape;1248;p61"/>
            <p:cNvSpPr/>
            <p:nvPr/>
          </p:nvSpPr>
          <p:spPr>
            <a:xfrm>
              <a:off x="6932125" y="9422325"/>
              <a:ext cx="3838500" cy="5913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61"/>
            <p:cNvSpPr/>
            <p:nvPr/>
          </p:nvSpPr>
          <p:spPr>
            <a:xfrm>
              <a:off x="18078450" y="9422325"/>
              <a:ext cx="1518000" cy="4872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63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10. Get Zenodo DOI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55" name="Google Shape;1255;p63"/>
          <p:cNvSpPr txBox="1"/>
          <p:nvPr/>
        </p:nvSpPr>
        <p:spPr>
          <a:xfrm>
            <a:off x="703625" y="1828475"/>
            <a:ext cx="1379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Click on the Enabled Repository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56" name="Google Shape;125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3453" y="2733846"/>
            <a:ext cx="11559400" cy="3390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257" name="Google Shape;125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424" y="2733848"/>
            <a:ext cx="11363074" cy="6674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58" name="Google Shape;1258;p63"/>
          <p:cNvSpPr/>
          <p:nvPr/>
        </p:nvSpPr>
        <p:spPr>
          <a:xfrm>
            <a:off x="623075" y="8502600"/>
            <a:ext cx="3600600" cy="68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63"/>
          <p:cNvSpPr/>
          <p:nvPr/>
        </p:nvSpPr>
        <p:spPr>
          <a:xfrm flipH="1" rot="5400000">
            <a:off x="13428625" y="6488164"/>
            <a:ext cx="2913600" cy="2627700"/>
          </a:xfrm>
          <a:prstGeom prst="bentArrow">
            <a:avLst>
              <a:gd fmla="val 25000" name="adj1"/>
              <a:gd fmla="val 22425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64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11. Add Zenodo badge in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5" name="Google Shape;1265;p64"/>
          <p:cNvSpPr txBox="1"/>
          <p:nvPr/>
        </p:nvSpPr>
        <p:spPr>
          <a:xfrm>
            <a:off x="703625" y="1828475"/>
            <a:ext cx="1379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Click on the DOI icon to view details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66" name="Google Shape;126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250" y="2733850"/>
            <a:ext cx="13032174" cy="3822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267" name="Google Shape;126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53925" y="1514550"/>
            <a:ext cx="9020175" cy="8362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68" name="Google Shape;1268;p64"/>
          <p:cNvSpPr/>
          <p:nvPr/>
        </p:nvSpPr>
        <p:spPr>
          <a:xfrm>
            <a:off x="623075" y="3473400"/>
            <a:ext cx="3112500" cy="68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64"/>
          <p:cNvSpPr/>
          <p:nvPr/>
        </p:nvSpPr>
        <p:spPr>
          <a:xfrm>
            <a:off x="14847664" y="3473400"/>
            <a:ext cx="8749800" cy="911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0" name="Google Shape;127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9344100"/>
            <a:ext cx="14177478" cy="3533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71" name="Google Shape;1271;p64"/>
          <p:cNvSpPr/>
          <p:nvPr/>
        </p:nvSpPr>
        <p:spPr>
          <a:xfrm rot="10800000">
            <a:off x="14952625" y="10098057"/>
            <a:ext cx="2913600" cy="233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64"/>
          <p:cNvSpPr/>
          <p:nvPr/>
        </p:nvSpPr>
        <p:spPr>
          <a:xfrm>
            <a:off x="165875" y="9289525"/>
            <a:ext cx="5048400" cy="68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65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12. Check if the DOI is valid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78" name="Google Shape;1278;p65"/>
          <p:cNvSpPr txBox="1"/>
          <p:nvPr>
            <p:ph idx="2" type="subTitle"/>
          </p:nvPr>
        </p:nvSpPr>
        <p:spPr>
          <a:xfrm>
            <a:off x="2915136" y="1294621"/>
            <a:ext cx="12610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https://www.doi.org/</a:t>
            </a:r>
            <a:endParaRPr sz="4600"/>
          </a:p>
        </p:txBody>
      </p:sp>
      <p:pic>
        <p:nvPicPr>
          <p:cNvPr id="1279" name="Google Shape;127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2787721"/>
            <a:ext cx="18202275" cy="3009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21fe6472a6e_0_1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13. Use the DOI to reproduce the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85" name="Google Shape;1285;g21fe6472a6e_0_1"/>
          <p:cNvSpPr txBox="1"/>
          <p:nvPr>
            <p:ph idx="2" type="subTitle"/>
          </p:nvPr>
        </p:nvSpPr>
        <p:spPr>
          <a:xfrm>
            <a:off x="3067536" y="1447021"/>
            <a:ext cx="12610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600"/>
              <a:t>https://replay.notebooks.egi.eu/</a:t>
            </a:r>
            <a:endParaRPr sz="4600"/>
          </a:p>
        </p:txBody>
      </p:sp>
      <p:pic>
        <p:nvPicPr>
          <p:cNvPr id="1286" name="Google Shape;1286;g21fe6472a6e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2406721"/>
            <a:ext cx="15722708" cy="1108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g21fe6472a6e_0_1"/>
          <p:cNvSpPr/>
          <p:nvPr/>
        </p:nvSpPr>
        <p:spPr>
          <a:xfrm>
            <a:off x="5553625" y="8873300"/>
            <a:ext cx="14274000" cy="59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66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14. About CITATION files to your GitHub repository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93" name="Google Shape;1293;p66"/>
          <p:cNvSpPr txBox="1"/>
          <p:nvPr/>
        </p:nvSpPr>
        <p:spPr>
          <a:xfrm>
            <a:off x="703625" y="1828475"/>
            <a:ext cx="1379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Add a </a:t>
            </a:r>
            <a:r>
              <a:rPr b="1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CITATION.cff</a:t>
            </a: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file to the root of a repository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94" name="Google Shape;129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795975"/>
            <a:ext cx="10919350" cy="5841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295" name="Google Shape;129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27500" y="3033700"/>
            <a:ext cx="10067836" cy="767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96" name="Google Shape;1296;p66"/>
          <p:cNvSpPr/>
          <p:nvPr/>
        </p:nvSpPr>
        <p:spPr>
          <a:xfrm flipH="1" rot="10800000">
            <a:off x="8170825" y="8774164"/>
            <a:ext cx="2913600" cy="2627700"/>
          </a:xfrm>
          <a:prstGeom prst="bentArrow">
            <a:avLst>
              <a:gd fmla="val 25000" name="adj1"/>
              <a:gd fmla="val 22425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67"/>
          <p:cNvSpPr txBox="1"/>
          <p:nvPr>
            <p:ph idx="2" type="body"/>
          </p:nvPr>
        </p:nvSpPr>
        <p:spPr>
          <a:xfrm>
            <a:off x="165100" y="4640373"/>
            <a:ext cx="23063400" cy="42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9000"/>
              <a:t>Future outlook: </a:t>
            </a:r>
            <a:br>
              <a:rPr lang="en" sz="9000"/>
            </a:br>
            <a:r>
              <a:rPr lang="en" sz="9000"/>
              <a:t>How to access and process data </a:t>
            </a:r>
            <a:br>
              <a:rPr lang="en" sz="9000"/>
            </a:br>
            <a:r>
              <a:rPr lang="en" sz="9000"/>
              <a:t>from the European Open Science Cloud</a:t>
            </a:r>
            <a:endParaRPr sz="9000"/>
          </a:p>
        </p:txBody>
      </p:sp>
      <p:sp>
        <p:nvSpPr>
          <p:cNvPr id="1302" name="Google Shape;1302;p67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303" name="Google Shape;1303;p67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1304" name="Google Shape;1304;p67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1305" name="Google Shape;1305;p67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06" name="Google Shape;1306;p67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1e4984d98c_1_11"/>
          <p:cNvSpPr txBox="1"/>
          <p:nvPr>
            <p:ph idx="1" type="body"/>
          </p:nvPr>
        </p:nvSpPr>
        <p:spPr>
          <a:xfrm>
            <a:off x="471053" y="24320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b="1" lang="en" sz="4500">
                <a:latin typeface="DM Sans"/>
                <a:ea typeface="DM Sans"/>
                <a:cs typeface="DM Sans"/>
                <a:sym typeface="DM Sans"/>
              </a:rPr>
              <a:t>European Open Science Cloud (EOSC)</a:t>
            </a: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 is an environment for hosting and processing research data to support EU science.</a:t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b="1" lang="en" sz="4500">
                <a:latin typeface="DM Sans"/>
                <a:ea typeface="DM Sans"/>
                <a:cs typeface="DM Sans"/>
                <a:sym typeface="DM Sans"/>
              </a:rPr>
              <a:t>ambition </a:t>
            </a: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of the European Open Science Cloud (EOSC) is to provide European researchers, innovators, companies and citizens with a federated and open multi-disciplinary environment where they can publish, find and re-use data, tools and services for research, innovation and educational purposes.</a:t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This environment </a:t>
            </a:r>
            <a:r>
              <a:rPr b="1" lang="en" sz="4500">
                <a:latin typeface="DM Sans"/>
                <a:ea typeface="DM Sans"/>
                <a:cs typeface="DM Sans"/>
                <a:sym typeface="DM Sans"/>
              </a:rPr>
              <a:t>will operate </a:t>
            </a: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under well-defined conditions to ensure trust and safeguard the public interest.</a:t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EOSC ultimately </a:t>
            </a:r>
            <a:r>
              <a:rPr b="1" lang="en" sz="4500">
                <a:latin typeface="DM Sans"/>
                <a:ea typeface="DM Sans"/>
                <a:cs typeface="DM Sans"/>
                <a:sym typeface="DM Sans"/>
              </a:rPr>
              <a:t>aims to develop</a:t>
            </a:r>
            <a:r>
              <a:rPr lang="en" sz="4500">
                <a:latin typeface="DM Sans"/>
                <a:ea typeface="DM Sans"/>
                <a:cs typeface="DM Sans"/>
                <a:sym typeface="DM Sans"/>
              </a:rPr>
              <a:t> a Web of FAIR Data and services for science in Europe upon which a wide range of value-added services can be built. These range from visualisation and analytics to long-term information preservation or the monitoring of the uptake of open science practices.</a:t>
            </a:r>
            <a:endParaRPr sz="45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2" name="Google Shape;1312;g21e4984d98c_1_11"/>
          <p:cNvSpPr txBox="1"/>
          <p:nvPr>
            <p:ph type="title"/>
          </p:nvPr>
        </p:nvSpPr>
        <p:spPr>
          <a:xfrm>
            <a:off x="28389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European Open Science Cloud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13" name="Google Shape;1313;g21e4984d98c_1_11"/>
          <p:cNvSpPr txBox="1"/>
          <p:nvPr>
            <p:ph idx="2" type="subTitle"/>
          </p:nvPr>
        </p:nvSpPr>
        <p:spPr>
          <a:xfrm>
            <a:off x="2838936" y="1294621"/>
            <a:ext cx="12610500" cy="8835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600" u="sng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https://eosc.eu/</a:t>
            </a:r>
            <a:r>
              <a:rPr lang="en" sz="4600">
                <a:solidFill>
                  <a:schemeClr val="accent6"/>
                </a:solidFill>
              </a:rPr>
              <a:t> </a:t>
            </a:r>
            <a:endParaRPr sz="46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485900"/>
            <a:ext cx="19715299" cy="110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"/>
          <p:cNvSpPr txBox="1"/>
          <p:nvPr>
            <p:ph type="title"/>
          </p:nvPr>
        </p:nvSpPr>
        <p:spPr>
          <a:xfrm>
            <a:off x="3380088" y="400562"/>
            <a:ext cx="14820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/>
              <a:t>International Partnerships</a:t>
            </a:r>
            <a:endParaRPr b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21e4984d98c_1_0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Architecture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19" name="Google Shape;1319;g21e4984d98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901" y="4350074"/>
            <a:ext cx="14874076" cy="608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21e4984d98c_1_0"/>
          <p:cNvSpPr txBox="1"/>
          <p:nvPr/>
        </p:nvSpPr>
        <p:spPr>
          <a:xfrm>
            <a:off x="1451600" y="10787170"/>
            <a:ext cx="873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EOSC Multi-Annual Roadmap 2023-2024 (May 2022)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1" name="Google Shape;1321;g21e4984d98c_1_0"/>
          <p:cNvSpPr/>
          <p:nvPr/>
        </p:nvSpPr>
        <p:spPr>
          <a:xfrm>
            <a:off x="15248550" y="3775750"/>
            <a:ext cx="7491000" cy="1810800"/>
          </a:xfrm>
          <a:prstGeom prst="wedgeRectCallout">
            <a:avLst>
              <a:gd fmla="val -79714" name="adj1"/>
              <a:gd fmla="val 4286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Processing services </a:t>
            </a:r>
            <a:br>
              <a:rPr lang="en" sz="3000"/>
            </a:br>
            <a:r>
              <a:rPr lang="en" sz="3000"/>
              <a:t>(incl. OpenStack, Notebooks)</a:t>
            </a:r>
            <a:endParaRPr sz="3000"/>
          </a:p>
        </p:txBody>
      </p:sp>
      <p:sp>
        <p:nvSpPr>
          <p:cNvPr id="1322" name="Google Shape;1322;g21e4984d98c_1_0"/>
          <p:cNvSpPr/>
          <p:nvPr/>
        </p:nvSpPr>
        <p:spPr>
          <a:xfrm>
            <a:off x="17863900" y="5971000"/>
            <a:ext cx="4875600" cy="1810800"/>
          </a:xfrm>
          <a:prstGeom prst="wedgeRectCallout">
            <a:avLst>
              <a:gd fmla="val -76898" name="adj1"/>
              <a:gd fmla="val -1586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EOSC Data Transfer</a:t>
            </a:r>
            <a:r>
              <a:rPr lang="en" sz="3000"/>
              <a:t> service </a:t>
            </a:r>
            <a:br>
              <a:rPr lang="en" sz="3000"/>
            </a:br>
            <a:r>
              <a:rPr lang="en" sz="3000"/>
              <a:t>(currently prototype level)</a:t>
            </a:r>
            <a:endParaRPr sz="3000"/>
          </a:p>
        </p:txBody>
      </p:sp>
      <p:sp>
        <p:nvSpPr>
          <p:cNvPr id="1323" name="Google Shape;1323;g21e4984d98c_1_0"/>
          <p:cNvSpPr/>
          <p:nvPr/>
        </p:nvSpPr>
        <p:spPr>
          <a:xfrm>
            <a:off x="13632100" y="8166250"/>
            <a:ext cx="9107400" cy="1810800"/>
          </a:xfrm>
          <a:prstGeom prst="wedgeRectCallout">
            <a:avLst>
              <a:gd fmla="val -65660" name="adj1"/>
              <a:gd fmla="val -191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Portal, Marketplace, Rules of Participation, Order Management, Helpdesk, Monitoring, etc.</a:t>
            </a:r>
            <a:endParaRPr sz="3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1c9e632db2_0_640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0" name="Google Shape;1330;g21c9e632db2_0_640"/>
          <p:cNvSpPr txBox="1"/>
          <p:nvPr>
            <p:ph idx="1" type="body"/>
          </p:nvPr>
        </p:nvSpPr>
        <p:spPr>
          <a:xfrm>
            <a:off x="627900" y="2879800"/>
            <a:ext cx="22552500" cy="7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1.)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Use the EOSC Marketplace to find a dataset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2.) Get the DOI of the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dataset to be transferred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3.) Click on the dataset and open the EOSC Explore interface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4.) Select the settings for the data transfer (using the dev instance!)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5.) Initiate the data transfer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6.) Use the AWS CLI to check the files transferred to the destination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31" name="Google Shape;1331;g21c9e632db2_0_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g21c9e632db2_0_640"/>
          <p:cNvSpPr txBox="1"/>
          <p:nvPr/>
        </p:nvSpPr>
        <p:spPr>
          <a:xfrm>
            <a:off x="703625" y="1828475"/>
            <a:ext cx="13797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What we will see in this demo: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21c9e632db2_0_651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39" name="Google Shape;1339;g21c9e632db2_0_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g21c9e632db2_0_651"/>
          <p:cNvSpPr txBox="1"/>
          <p:nvPr/>
        </p:nvSpPr>
        <p:spPr>
          <a:xfrm>
            <a:off x="703625" y="1828475"/>
            <a:ext cx="13797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1.)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Find the dataset in the EOSC Marketplace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1" name="Google Shape;1341;g21c9e632db2_0_651"/>
          <p:cNvSpPr txBox="1"/>
          <p:nvPr>
            <p:ph idx="1" type="body"/>
          </p:nvPr>
        </p:nvSpPr>
        <p:spPr>
          <a:xfrm>
            <a:off x="627900" y="2879800"/>
            <a:ext cx="22552500" cy="2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Access the EOSC Marketplace: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lang="en" sz="4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https://marketplace.eosc-portal.eu/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700"/>
              <a:buFont typeface="DM Sans"/>
              <a:buChar char="•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Select Data as “Category”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342" name="Google Shape;1342;g21c9e632db2_0_651"/>
          <p:cNvGrpSpPr/>
          <p:nvPr/>
        </p:nvGrpSpPr>
        <p:grpSpPr>
          <a:xfrm>
            <a:off x="11583353" y="3156345"/>
            <a:ext cx="12620712" cy="8559414"/>
            <a:chOff x="10913538" y="3882710"/>
            <a:chExt cx="13518330" cy="9204660"/>
          </a:xfrm>
        </p:grpSpPr>
        <p:pic>
          <p:nvPicPr>
            <p:cNvPr id="1343" name="Google Shape;1343;g21c9e632db2_0_6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913538" y="3882710"/>
              <a:ext cx="13518330" cy="90885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344" name="Google Shape;1344;g21c9e632db2_0_651"/>
            <p:cNvSpPr/>
            <p:nvPr/>
          </p:nvSpPr>
          <p:spPr>
            <a:xfrm>
              <a:off x="17052161" y="11771570"/>
              <a:ext cx="1588800" cy="1315800"/>
            </a:xfrm>
            <a:prstGeom prst="ellipse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21c9e632db2_0_663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51" name="Google Shape;1351;g21c9e632db2_0_6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g21c9e632db2_0_663"/>
          <p:cNvSpPr txBox="1"/>
          <p:nvPr/>
        </p:nvSpPr>
        <p:spPr>
          <a:xfrm>
            <a:off x="703625" y="18284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2.) Get the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dataset to be transferred (e.g.: Trialstreamer)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53" name="Google Shape;1353;g21c9e632db2_0_663"/>
          <p:cNvSpPr txBox="1"/>
          <p:nvPr/>
        </p:nvSpPr>
        <p:spPr>
          <a:xfrm>
            <a:off x="703625" y="109724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DOI: 10.5281/zenodo.5734208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54" name="Google Shape;1354;g21c9e632db2_0_6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822" y="3074550"/>
            <a:ext cx="20601251" cy="755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21c9e632db2_0_678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1" name="Google Shape;1361;g21c9e632db2_0_6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g21c9e632db2_0_678"/>
          <p:cNvSpPr txBox="1"/>
          <p:nvPr/>
        </p:nvSpPr>
        <p:spPr>
          <a:xfrm>
            <a:off x="703625" y="18284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.) Click on the dataset to access the file in the EOSC Explorer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3" name="Google Shape;1363;g21c9e632db2_0_6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2888975"/>
            <a:ext cx="14554200" cy="99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g21c9e632db2_0_678"/>
          <p:cNvSpPr/>
          <p:nvPr/>
        </p:nvSpPr>
        <p:spPr>
          <a:xfrm>
            <a:off x="457197" y="12096877"/>
            <a:ext cx="1048800" cy="9111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g21c9e632db2_0_678"/>
          <p:cNvSpPr txBox="1"/>
          <p:nvPr/>
        </p:nvSpPr>
        <p:spPr>
          <a:xfrm>
            <a:off x="15424700" y="4717775"/>
            <a:ext cx="8365200" cy="5972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 u="sng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WARNING</a:t>
            </a:r>
            <a:br>
              <a:rPr b="1" lang="en" sz="4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4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- Datasets must be stored in Zenodo!</a:t>
            </a:r>
            <a:br>
              <a:rPr b="1" lang="en" sz="4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4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4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- S3 support in EOSC Data Transfer portal is not fully working. It will be available in production in April 2023.</a:t>
            </a:r>
            <a:endParaRPr b="1" sz="47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1ddda532b9_0_69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2" name="Google Shape;1372;g21ddda532b9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g21ddda532b9_0_69"/>
          <p:cNvSpPr txBox="1"/>
          <p:nvPr/>
        </p:nvSpPr>
        <p:spPr>
          <a:xfrm>
            <a:off x="703625" y="18284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4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.) Start the data transfer using the dev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instance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74" name="Google Shape;1374;g21ddda532b9_0_69"/>
          <p:cNvSpPr txBox="1"/>
          <p:nvPr/>
        </p:nvSpPr>
        <p:spPr>
          <a:xfrm>
            <a:off x="703625" y="118106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5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.) Click on “Transfer” to initiate the data transfer 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5" name="Google Shape;1375;g21ddda532b9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3488" y="2888975"/>
            <a:ext cx="16191430" cy="876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1ddda532b9_0_82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EOSC Data Transfer 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82" name="Google Shape;1382;g21ddda532b9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2929" y="633025"/>
            <a:ext cx="2457463" cy="1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g21ddda532b9_0_82"/>
          <p:cNvSpPr txBox="1"/>
          <p:nvPr/>
        </p:nvSpPr>
        <p:spPr>
          <a:xfrm>
            <a:off x="703625" y="1828475"/>
            <a:ext cx="19019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6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.) Use the AWS client to check the files 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transferred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in the S3 bucket</a:t>
            </a:r>
            <a:endParaRPr b="0" i="0" sz="4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84" name="Google Shape;1384;g21ddda532b9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3117575"/>
            <a:ext cx="18640425" cy="803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1ddda532b9_0_123"/>
          <p:cNvSpPr txBox="1"/>
          <p:nvPr>
            <p:ph idx="2" type="body"/>
          </p:nvPr>
        </p:nvSpPr>
        <p:spPr>
          <a:xfrm>
            <a:off x="165100" y="4640373"/>
            <a:ext cx="23063400" cy="14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9000"/>
              <a:t>Take-away message and next steps</a:t>
            </a:r>
            <a:endParaRPr sz="9000"/>
          </a:p>
        </p:txBody>
      </p:sp>
      <p:sp>
        <p:nvSpPr>
          <p:cNvPr id="1390" name="Google Shape;1390;g21ddda532b9_0_123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ISGC 2023</a:t>
            </a:r>
            <a:endParaRPr/>
          </a:p>
        </p:txBody>
      </p:sp>
      <p:sp>
        <p:nvSpPr>
          <p:cNvPr id="1391" name="Google Shape;1391;g21ddda532b9_0_12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1392" name="Google Shape;1392;g21ddda532b9_0_123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1393" name="Google Shape;1393;g21ddda532b9_0_123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94" name="Google Shape;1394;g21ddda532b9_0_123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1ddda532b9_0_134"/>
          <p:cNvSpPr txBox="1"/>
          <p:nvPr/>
        </p:nvSpPr>
        <p:spPr>
          <a:xfrm>
            <a:off x="703625" y="1828475"/>
            <a:ext cx="22837200" cy="88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EGI established a cloud + Notebooks + Replay services to facilitate big data science in the Asia Pacific region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Current provider: CESNET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Documentation: </a:t>
            </a:r>
            <a:r>
              <a:rPr lang="en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https://docs.egi.eu/users/getting-started/communities/dmcc/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Use the EGI Notebooks and the EGI Replay services to facilitate applications sharing and reproducible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Use the EGI DataHub, B2DROP, CVMFS services to store and share datasets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Open to scientists to run simulations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Open for application developers to share big data applications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Open for data providers to share data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Open for OpenStack providers to share compute/storage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1" name="Google Shape;1401;g21ddda532b9_0_134"/>
          <p:cNvSpPr txBox="1"/>
          <p:nvPr>
            <p:ph type="title"/>
          </p:nvPr>
        </p:nvSpPr>
        <p:spPr>
          <a:xfrm>
            <a:off x="2381739" y="6034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Key messages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7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/>
              <a:t>https://indico.egi.eu/event/6071/abstracts/</a:t>
            </a:r>
            <a:endParaRPr/>
          </a:p>
        </p:txBody>
      </p:sp>
      <p:sp>
        <p:nvSpPr>
          <p:cNvPr id="1407" name="Google Shape;1407;p7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8" name="Google Shape;1408;p7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Upcoming EGI Conference</a:t>
            </a:r>
            <a:endParaRPr/>
          </a:p>
        </p:txBody>
      </p:sp>
      <p:pic>
        <p:nvPicPr>
          <p:cNvPr id="1409" name="Google Shape;140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6075" y="2534900"/>
            <a:ext cx="16481199" cy="824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73"/>
          <p:cNvSpPr txBox="1"/>
          <p:nvPr/>
        </p:nvSpPr>
        <p:spPr>
          <a:xfrm>
            <a:off x="7220500" y="10974400"/>
            <a:ext cx="8762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0" i="0" lang="en" sz="4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Call for Contributions is open!</a:t>
            </a:r>
            <a:endParaRPr b="0" i="0" sz="49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1ddda532b9_3_604"/>
          <p:cNvSpPr/>
          <p:nvPr/>
        </p:nvSpPr>
        <p:spPr>
          <a:xfrm>
            <a:off x="5095275" y="1189250"/>
            <a:ext cx="13716000" cy="11575500"/>
          </a:xfrm>
          <a:prstGeom prst="donut">
            <a:avLst>
              <a:gd fmla="val 9818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643" name="Google Shape;643;g21ddda532b9_3_604"/>
          <p:cNvSpPr txBox="1"/>
          <p:nvPr>
            <p:ph idx="12" type="sldNum"/>
          </p:nvPr>
        </p:nvSpPr>
        <p:spPr>
          <a:xfrm>
            <a:off x="236701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4" name="Google Shape;644;g21ddda532b9_3_604"/>
          <p:cNvSpPr txBox="1"/>
          <p:nvPr>
            <p:ph type="title"/>
          </p:nvPr>
        </p:nvSpPr>
        <p:spPr>
          <a:xfrm>
            <a:off x="2564148" y="333625"/>
            <a:ext cx="99708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EGI Infrastructure</a:t>
            </a:r>
            <a:endParaRPr/>
          </a:p>
        </p:txBody>
      </p:sp>
      <p:cxnSp>
        <p:nvCxnSpPr>
          <p:cNvPr id="645" name="Google Shape;645;g21ddda532b9_3_604"/>
          <p:cNvCxnSpPr/>
          <p:nvPr/>
        </p:nvCxnSpPr>
        <p:spPr>
          <a:xfrm>
            <a:off x="6733675" y="4040200"/>
            <a:ext cx="3396300" cy="1161900"/>
          </a:xfrm>
          <a:prstGeom prst="straightConnector1">
            <a:avLst/>
          </a:prstGeom>
          <a:noFill/>
          <a:ln cap="flat" cmpd="sng" w="19050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46" name="Google Shape;646;g21ddda532b9_3_604"/>
          <p:cNvCxnSpPr/>
          <p:nvPr/>
        </p:nvCxnSpPr>
        <p:spPr>
          <a:xfrm flipH="1" rot="10800000">
            <a:off x="6775125" y="9257625"/>
            <a:ext cx="3352200" cy="1101900"/>
          </a:xfrm>
          <a:prstGeom prst="straightConnector1">
            <a:avLst/>
          </a:prstGeom>
          <a:noFill/>
          <a:ln cap="flat" cmpd="sng" w="19050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47" name="Google Shape;647;g21ddda532b9_3_604"/>
          <p:cNvCxnSpPr/>
          <p:nvPr/>
        </p:nvCxnSpPr>
        <p:spPr>
          <a:xfrm rot="10800000">
            <a:off x="14607000" y="9289725"/>
            <a:ext cx="2693400" cy="1090500"/>
          </a:xfrm>
          <a:prstGeom prst="straightConnector1">
            <a:avLst/>
          </a:prstGeom>
          <a:noFill/>
          <a:ln cap="flat" cmpd="sng" w="19050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48" name="Google Shape;648;g21ddda532b9_3_604"/>
          <p:cNvCxnSpPr/>
          <p:nvPr/>
        </p:nvCxnSpPr>
        <p:spPr>
          <a:xfrm flipH="1">
            <a:off x="14627750" y="3957325"/>
            <a:ext cx="2734800" cy="1429500"/>
          </a:xfrm>
          <a:prstGeom prst="straightConnector1">
            <a:avLst/>
          </a:prstGeom>
          <a:noFill/>
          <a:ln cap="flat" cmpd="sng" w="19050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cxnSp>
      <p:grpSp>
        <p:nvGrpSpPr>
          <p:cNvPr id="649" name="Google Shape;649;g21ddda532b9_3_604"/>
          <p:cNvGrpSpPr/>
          <p:nvPr/>
        </p:nvGrpSpPr>
        <p:grpSpPr>
          <a:xfrm>
            <a:off x="7557506" y="2449491"/>
            <a:ext cx="8931926" cy="9548972"/>
            <a:chOff x="7557506" y="2449491"/>
            <a:chExt cx="8931926" cy="9548972"/>
          </a:xfrm>
        </p:grpSpPr>
        <p:sp>
          <p:nvSpPr>
            <p:cNvPr id="650" name="Google Shape;650;g21ddda532b9_3_604"/>
            <p:cNvSpPr/>
            <p:nvPr/>
          </p:nvSpPr>
          <p:spPr>
            <a:xfrm flipH="1" rot="-1904199">
              <a:off x="8710638" y="3785965"/>
              <a:ext cx="6644288" cy="6876595"/>
            </a:xfrm>
            <a:prstGeom prst="blockArc">
              <a:avLst>
                <a:gd fmla="val 14348563" name="adj1"/>
                <a:gd fmla="val 19872341" name="adj2"/>
                <a:gd fmla="val 9100" name="adj3"/>
              </a:avLst>
            </a:prstGeom>
            <a:solidFill>
              <a:srgbClr val="0E945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g21ddda532b9_3_604"/>
            <p:cNvSpPr/>
            <p:nvPr/>
          </p:nvSpPr>
          <p:spPr>
            <a:xfrm rot="1904199">
              <a:off x="8705630" y="3785965"/>
              <a:ext cx="6644288" cy="6876595"/>
            </a:xfrm>
            <a:prstGeom prst="blockArc">
              <a:avLst>
                <a:gd fmla="val 14545937" name="adj1"/>
                <a:gd fmla="val 19902139" name="adj2"/>
                <a:gd fmla="val 9115" name="adj3"/>
              </a:avLst>
            </a:prstGeom>
            <a:solidFill>
              <a:srgbClr val="08563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g21ddda532b9_3_604"/>
            <p:cNvSpPr/>
            <p:nvPr/>
          </p:nvSpPr>
          <p:spPr>
            <a:xfrm rot="8896613">
              <a:off x="8691526" y="3784656"/>
              <a:ext cx="6642261" cy="6875071"/>
            </a:xfrm>
            <a:prstGeom prst="blockArc">
              <a:avLst>
                <a:gd fmla="val 18041678" name="adj1"/>
                <a:gd fmla="val 1798478" name="adj2"/>
                <a:gd fmla="val 9595" name="adj3"/>
              </a:avLst>
            </a:prstGeom>
            <a:solidFill>
              <a:srgbClr val="085631"/>
            </a:solidFill>
            <a:ln>
              <a:noFill/>
            </a:ln>
            <a:effectLst>
              <a:outerShdw blurRad="71438" rotWithShape="0" algn="bl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g21ddda532b9_3_604"/>
            <p:cNvSpPr/>
            <p:nvPr/>
          </p:nvSpPr>
          <p:spPr>
            <a:xfrm flipH="1" rot="-8896613">
              <a:off x="8710012" y="3786604"/>
              <a:ext cx="6642261" cy="6875071"/>
            </a:xfrm>
            <a:prstGeom prst="blockArc">
              <a:avLst>
                <a:gd fmla="val 17967225" name="adj1"/>
                <a:gd fmla="val 1529547" name="adj2"/>
                <a:gd fmla="val 9279" name="adj3"/>
              </a:avLst>
            </a:prstGeom>
            <a:solidFill>
              <a:srgbClr val="0E945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g21ddda532b9_3_604"/>
            <p:cNvSpPr/>
            <p:nvPr/>
          </p:nvSpPr>
          <p:spPr>
            <a:xfrm rot="7981724">
              <a:off x="8618800" y="6786496"/>
              <a:ext cx="912708" cy="912708"/>
            </a:xfrm>
            <a:prstGeom prst="rtTriangl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g21ddda532b9_3_604"/>
            <p:cNvSpPr/>
            <p:nvPr/>
          </p:nvSpPr>
          <p:spPr>
            <a:xfrm rot="-2818276">
              <a:off x="14517368" y="6767892"/>
              <a:ext cx="912708" cy="912708"/>
            </a:xfrm>
            <a:prstGeom prst="rtTriangl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g21ddda532b9_3_604"/>
            <p:cNvSpPr/>
            <p:nvPr/>
          </p:nvSpPr>
          <p:spPr>
            <a:xfrm rot="2818276">
              <a:off x="11567233" y="9918328"/>
              <a:ext cx="912708" cy="912708"/>
            </a:xfrm>
            <a:prstGeom prst="rtTriangl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g21ddda532b9_3_604"/>
            <p:cNvSpPr/>
            <p:nvPr/>
          </p:nvSpPr>
          <p:spPr>
            <a:xfrm rot="-7981724">
              <a:off x="11568912" y="3591164"/>
              <a:ext cx="912708" cy="912708"/>
            </a:xfrm>
            <a:prstGeom prst="rtTriangl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8" name="Google Shape;658;g21ddda532b9_3_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25" y="2165325"/>
            <a:ext cx="6057649" cy="28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1ddda532b9_3_6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6525" y="1735575"/>
            <a:ext cx="6484673" cy="3316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0" name="Google Shape;660;g21ddda532b9_3_6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2775" y="9335825"/>
            <a:ext cx="6146052" cy="3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21ddda532b9_3_604"/>
          <p:cNvPicPr preferRelativeResize="0"/>
          <p:nvPr/>
        </p:nvPicPr>
        <p:blipFill rotWithShape="1">
          <a:blip r:embed="rId6">
            <a:alphaModFix/>
          </a:blip>
          <a:srcRect b="6200" l="0" r="0" t="0"/>
          <a:stretch/>
        </p:blipFill>
        <p:spPr>
          <a:xfrm>
            <a:off x="815076" y="9064525"/>
            <a:ext cx="5823122" cy="3567900"/>
          </a:xfrm>
          <a:prstGeom prst="rect">
            <a:avLst/>
          </a:prstGeom>
          <a:noFill/>
          <a:ln cap="flat" cmpd="sng" w="19050">
            <a:solidFill>
              <a:srgbClr val="09142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2" name="Google Shape;662;g21ddda532b9_3_604"/>
          <p:cNvSpPr txBox="1"/>
          <p:nvPr/>
        </p:nvSpPr>
        <p:spPr>
          <a:xfrm>
            <a:off x="1379325" y="12408075"/>
            <a:ext cx="466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High Performance Compute 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(since 2022)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…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g21ddda532b9_3_604"/>
          <p:cNvSpPr txBox="1"/>
          <p:nvPr/>
        </p:nvSpPr>
        <p:spPr>
          <a:xfrm>
            <a:off x="18407250" y="4886925"/>
            <a:ext cx="61461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Cloud Compute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(based on OpenStack. Since 2013)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g21ddda532b9_3_604"/>
          <p:cNvSpPr txBox="1"/>
          <p:nvPr/>
        </p:nvSpPr>
        <p:spPr>
          <a:xfrm>
            <a:off x="629625" y="4973675"/>
            <a:ext cx="48018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High-Throughput Compute 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(ARC-CE, HTCondorCE, SRM, webdav, XrootD)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g21ddda532b9_3_604"/>
          <p:cNvSpPr txBox="1"/>
          <p:nvPr/>
        </p:nvSpPr>
        <p:spPr>
          <a:xfrm>
            <a:off x="18437150" y="12426125"/>
            <a:ext cx="46617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Data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(based on OneData)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g21ddda532b9_3_604"/>
          <p:cNvSpPr txBox="1"/>
          <p:nvPr/>
        </p:nvSpPr>
        <p:spPr>
          <a:xfrm>
            <a:off x="9987275" y="5270700"/>
            <a:ext cx="407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EGI Internal services</a:t>
            </a:r>
            <a:endParaRPr b="1" sz="3000"/>
          </a:p>
        </p:txBody>
      </p:sp>
      <p:sp>
        <p:nvSpPr>
          <p:cNvPr id="667" name="Google Shape;667;g21ddda532b9_3_604"/>
          <p:cNvSpPr txBox="1"/>
          <p:nvPr/>
        </p:nvSpPr>
        <p:spPr>
          <a:xfrm>
            <a:off x="10297350" y="5959650"/>
            <a:ext cx="38241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Service registry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Monitoring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Accounting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Helpdesk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Single sign-in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Security oversight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Capacity management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etc.</a:t>
            </a:r>
            <a:endParaRPr sz="2500"/>
          </a:p>
        </p:txBody>
      </p:sp>
      <p:sp>
        <p:nvSpPr>
          <p:cNvPr id="668" name="Google Shape;668;g21ddda532b9_3_604"/>
          <p:cNvSpPr/>
          <p:nvPr/>
        </p:nvSpPr>
        <p:spPr>
          <a:xfrm>
            <a:off x="1269625" y="960650"/>
            <a:ext cx="22681500" cy="12560700"/>
          </a:xfrm>
          <a:prstGeom prst="donut">
            <a:avLst>
              <a:gd fmla="val 19805" name="adj"/>
            </a:avLst>
          </a:prstGeom>
          <a:solidFill>
            <a:srgbClr val="005FAA">
              <a:alpha val="494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lt1"/>
              </a:solidFill>
              <a:highlight>
                <a:srgbClr val="F0801A"/>
              </a:highlight>
            </a:endParaRPr>
          </a:p>
        </p:txBody>
      </p:sp>
      <p:sp>
        <p:nvSpPr>
          <p:cNvPr id="669" name="Google Shape;669;g21ddda532b9_3_604"/>
          <p:cNvSpPr txBox="1"/>
          <p:nvPr/>
        </p:nvSpPr>
        <p:spPr>
          <a:xfrm>
            <a:off x="4108825" y="1962988"/>
            <a:ext cx="171555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</a:rPr>
              <a:t>Platform and community specific services built on top: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</a:rPr>
              <a:t>Scientific gateways, Virtual Research Environments, Application portals, etc.</a:t>
            </a:r>
            <a:endParaRPr b="1" sz="9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74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416" name="Google Shape;1416;p74"/>
          <p:cNvSpPr txBox="1"/>
          <p:nvPr>
            <p:ph idx="2" type="body"/>
          </p:nvPr>
        </p:nvSpPr>
        <p:spPr>
          <a:xfrm>
            <a:off x="2438049" y="6667500"/>
            <a:ext cx="12317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Q &amp; 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/>
              <a:t>Feedback form: https://survey.egi.eu/576676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"/>
          <p:cNvSpPr/>
          <p:nvPr/>
        </p:nvSpPr>
        <p:spPr>
          <a:xfrm>
            <a:off x="705925" y="2739075"/>
            <a:ext cx="7707000" cy="94119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7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676" name="Google Shape;676;p7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77" name="Google Shape;677;p7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678" name="Google Shape;678;p7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679" name="Google Shape;679;p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0" name="Google Shape;680;p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681" name="Google Shape;681;p7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682" name="Google Shape;682;p7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683" name="Google Shape;683;p7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84" name="Google Shape;684;p7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85" name="Google Shape;685;p7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686" name="Google Shape;686;p7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687" name="Google Shape;687;p7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688" name="Google Shape;688;p7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