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50"/>
  </p:notesMasterIdLst>
  <p:handoutMasterIdLst>
    <p:handoutMasterId r:id="rId51"/>
  </p:handoutMasterIdLst>
  <p:sldIdLst>
    <p:sldId id="256" r:id="rId2"/>
    <p:sldId id="391" r:id="rId3"/>
    <p:sldId id="313" r:id="rId4"/>
    <p:sldId id="314" r:id="rId5"/>
    <p:sldId id="389" r:id="rId6"/>
    <p:sldId id="353" r:id="rId7"/>
    <p:sldId id="392" r:id="rId8"/>
    <p:sldId id="394" r:id="rId9"/>
    <p:sldId id="395" r:id="rId10"/>
    <p:sldId id="396" r:id="rId11"/>
    <p:sldId id="397" r:id="rId12"/>
    <p:sldId id="398" r:id="rId13"/>
    <p:sldId id="404" r:id="rId14"/>
    <p:sldId id="405" r:id="rId15"/>
    <p:sldId id="406" r:id="rId16"/>
    <p:sldId id="407" r:id="rId17"/>
    <p:sldId id="408" r:id="rId18"/>
    <p:sldId id="410" r:id="rId19"/>
    <p:sldId id="354" r:id="rId20"/>
    <p:sldId id="378" r:id="rId21"/>
    <p:sldId id="379" r:id="rId22"/>
    <p:sldId id="355" r:id="rId23"/>
    <p:sldId id="381" r:id="rId24"/>
    <p:sldId id="385" r:id="rId25"/>
    <p:sldId id="384" r:id="rId26"/>
    <p:sldId id="387" r:id="rId27"/>
    <p:sldId id="411" r:id="rId28"/>
    <p:sldId id="356" r:id="rId29"/>
    <p:sldId id="357" r:id="rId30"/>
    <p:sldId id="359" r:id="rId31"/>
    <p:sldId id="360" r:id="rId32"/>
    <p:sldId id="361" r:id="rId33"/>
    <p:sldId id="363" r:id="rId34"/>
    <p:sldId id="364" r:id="rId35"/>
    <p:sldId id="365" r:id="rId36"/>
    <p:sldId id="362" r:id="rId37"/>
    <p:sldId id="412" r:id="rId38"/>
    <p:sldId id="417" r:id="rId39"/>
    <p:sldId id="418" r:id="rId40"/>
    <p:sldId id="421" r:id="rId41"/>
    <p:sldId id="419" r:id="rId42"/>
    <p:sldId id="420" r:id="rId43"/>
    <p:sldId id="413" r:id="rId44"/>
    <p:sldId id="414" r:id="rId45"/>
    <p:sldId id="415" r:id="rId46"/>
    <p:sldId id="416" r:id="rId47"/>
    <p:sldId id="259" r:id="rId48"/>
    <p:sldId id="272" r:id="rId49"/>
  </p:sldIdLst>
  <p:sldSz cx="12192000" cy="6858000"/>
  <p:notesSz cx="4683125" cy="86868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4361"/>
    <a:srgbClr val="6F2575"/>
    <a:srgbClr val="000000"/>
    <a:srgbClr val="F57A1E"/>
    <a:srgbClr val="ED1544"/>
    <a:srgbClr val="EAEAEA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6746" autoAdjust="0"/>
    <p:restoredTop sz="92407" autoAdjust="0"/>
  </p:normalViewPr>
  <p:slideViewPr>
    <p:cSldViewPr>
      <p:cViewPr varScale="1">
        <p:scale>
          <a:sx n="87" d="100"/>
          <a:sy n="87" d="100"/>
        </p:scale>
        <p:origin x="1008" y="78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25" d="100"/>
        <a:sy n="125" d="100"/>
      </p:scale>
      <p:origin x="0" y="-14082"/>
    </p:cViewPr>
  </p:sorterViewPr>
  <p:notesViewPr>
    <p:cSldViewPr>
      <p:cViewPr varScale="1">
        <p:scale>
          <a:sx n="87" d="100"/>
          <a:sy n="87" d="100"/>
        </p:scale>
        <p:origin x="3648" y="10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029354" cy="435849"/>
          </a:xfrm>
          <a:prstGeom prst="rect">
            <a:avLst/>
          </a:prstGeom>
        </p:spPr>
        <p:txBody>
          <a:bodyPr vert="horz" lIns="76396" tIns="38198" rIns="76396" bIns="38198" rtlCol="0"/>
          <a:lstStyle>
            <a:lvl1pPr algn="l">
              <a:defRPr sz="10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2652688" y="0"/>
            <a:ext cx="2029354" cy="435849"/>
          </a:xfrm>
          <a:prstGeom prst="rect">
            <a:avLst/>
          </a:prstGeom>
        </p:spPr>
        <p:txBody>
          <a:bodyPr vert="horz" lIns="76396" tIns="38198" rIns="76396" bIns="38198" rtlCol="0"/>
          <a:lstStyle>
            <a:lvl1pPr algn="r">
              <a:defRPr sz="1000"/>
            </a:lvl1pPr>
          </a:lstStyle>
          <a:p>
            <a:fld id="{AA59789D-99D0-4A39-8CF4-F055636CD800}" type="datetimeFigureOut">
              <a:rPr lang="en-US" smtClean="0"/>
              <a:t>2023-03-21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250953"/>
            <a:ext cx="2029354" cy="435848"/>
          </a:xfrm>
          <a:prstGeom prst="rect">
            <a:avLst/>
          </a:prstGeom>
        </p:spPr>
        <p:txBody>
          <a:bodyPr vert="horz" lIns="76396" tIns="38198" rIns="76396" bIns="38198" rtlCol="0" anchor="b"/>
          <a:lstStyle>
            <a:lvl1pPr algn="l">
              <a:defRPr sz="10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2652688" y="8250953"/>
            <a:ext cx="2029354" cy="435848"/>
          </a:xfrm>
          <a:prstGeom prst="rect">
            <a:avLst/>
          </a:prstGeom>
        </p:spPr>
        <p:txBody>
          <a:bodyPr vert="horz" lIns="76396" tIns="38198" rIns="76396" bIns="38198" rtlCol="0" anchor="b"/>
          <a:lstStyle>
            <a:lvl1pPr algn="r">
              <a:defRPr sz="1000"/>
            </a:lvl1pPr>
          </a:lstStyle>
          <a:p>
            <a:fld id="{3978B75B-593A-4925-A86E-4B8422E939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6054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029354" cy="434340"/>
          </a:xfrm>
          <a:prstGeom prst="rect">
            <a:avLst/>
          </a:prstGeom>
        </p:spPr>
        <p:txBody>
          <a:bodyPr vert="horz" lIns="76396" tIns="38198" rIns="76396" bIns="38198" rtlCol="0"/>
          <a:lstStyle>
            <a:lvl1pPr algn="l">
              <a:defRPr sz="10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2652688" y="1"/>
            <a:ext cx="2029354" cy="434340"/>
          </a:xfrm>
          <a:prstGeom prst="rect">
            <a:avLst/>
          </a:prstGeom>
        </p:spPr>
        <p:txBody>
          <a:bodyPr vert="horz" lIns="76396" tIns="38198" rIns="76396" bIns="38198" rtlCol="0"/>
          <a:lstStyle>
            <a:lvl1pPr algn="r">
              <a:defRPr sz="1000"/>
            </a:lvl1pPr>
          </a:lstStyle>
          <a:p>
            <a:fld id="{7AF8201F-1A73-4492-BF25-A91C82CADB2C}" type="datetimeFigureOut">
              <a:rPr lang="en-GB" smtClean="0"/>
              <a:t>21/03/2023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-552450" y="652463"/>
            <a:ext cx="5788025" cy="32559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76396" tIns="38198" rIns="76396" bIns="38198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468313" y="4126230"/>
            <a:ext cx="3746500" cy="3909060"/>
          </a:xfrm>
          <a:prstGeom prst="rect">
            <a:avLst/>
          </a:prstGeom>
        </p:spPr>
        <p:txBody>
          <a:bodyPr vert="horz" lIns="76396" tIns="38198" rIns="76396" bIns="38198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250953"/>
            <a:ext cx="2029354" cy="434340"/>
          </a:xfrm>
          <a:prstGeom prst="rect">
            <a:avLst/>
          </a:prstGeom>
        </p:spPr>
        <p:txBody>
          <a:bodyPr vert="horz" lIns="76396" tIns="38198" rIns="76396" bIns="38198" rtlCol="0" anchor="b"/>
          <a:lstStyle>
            <a:lvl1pPr algn="l">
              <a:defRPr sz="10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2652688" y="8250953"/>
            <a:ext cx="2029354" cy="434340"/>
          </a:xfrm>
          <a:prstGeom prst="rect">
            <a:avLst/>
          </a:prstGeom>
        </p:spPr>
        <p:txBody>
          <a:bodyPr vert="horz" lIns="76396" tIns="38198" rIns="76396" bIns="38198" rtlCol="0" anchor="b"/>
          <a:lstStyle>
            <a:lvl1pPr algn="r">
              <a:defRPr sz="1000"/>
            </a:lvl1pPr>
          </a:lstStyle>
          <a:p>
            <a:fld id="{F165E2C5-6477-4E64-9897-86E98B054B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71808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And dwells also on naming since that is</a:t>
            </a:r>
            <a:r>
              <a:rPr lang="en-US" baseline="0" dirty="0" smtClean="0"/>
              <a:t> the unique hook for the service providers to actually track back persistently to the proper community as well as operator …</a:t>
            </a:r>
            <a:endParaRPr lang="en-GB" dirty="0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GB" smtClean="0"/>
              <a:t>AARC Policy and Best Practice Harmonisation (AARC2 Review)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r>
              <a:rPr lang="en-US" smtClean="0"/>
              <a:t>June 2019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00267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65E2C5-6477-4E64-9897-86E98B054BC6}" type="slidenum">
              <a:rPr lang="en-GB" smtClean="0"/>
              <a:t>45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92770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jpe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jpe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27700" y="1412777"/>
            <a:ext cx="8136919" cy="2187674"/>
          </a:xfrm>
        </p:spPr>
        <p:txBody>
          <a:bodyPr anchor="t">
            <a:normAutofit/>
          </a:bodyPr>
          <a:lstStyle>
            <a:lvl1pPr>
              <a:defRPr sz="4800" b="1"/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27700" y="3886200"/>
            <a:ext cx="8136919" cy="1752600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527700" y="6324069"/>
            <a:ext cx="1735876" cy="365125"/>
          </a:xfrm>
        </p:spPr>
        <p:txBody>
          <a:bodyPr/>
          <a:lstStyle/>
          <a:p>
            <a:r>
              <a:rPr lang="en-US" smtClean="0"/>
              <a:t>March 2023</a:t>
            </a:r>
            <a:endParaRPr lang="en-GB" dirty="0"/>
          </a:p>
        </p:txBody>
      </p:sp>
      <p:cxnSp>
        <p:nvCxnSpPr>
          <p:cNvPr id="9" name="Straight Connector 8"/>
          <p:cNvCxnSpPr/>
          <p:nvPr userDrawn="1"/>
        </p:nvCxnSpPr>
        <p:spPr>
          <a:xfrm rot="5400000">
            <a:off x="-62272" y="3426522"/>
            <a:ext cx="6525344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H:\Home\davidg\EUGridPMA\IGTF\IGTF-logos\IGTF_logo-interop.wmf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7333" y="175548"/>
            <a:ext cx="2675768" cy="123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304403" y="5105400"/>
            <a:ext cx="2568698" cy="533400"/>
          </a:xfrm>
        </p:spPr>
        <p:txBody>
          <a:bodyPr anchor="b">
            <a:normAutofit/>
          </a:bodyPr>
          <a:lstStyle>
            <a:lvl1pPr marL="0" indent="0" algn="r">
              <a:buNone/>
              <a:defRPr sz="1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March 2023</a:t>
            </a: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European and EUGridPMA developments - APGridPMA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3C6C7-C0F9-497B-BEFB-D2FC0D2E643A}" type="slidenum">
              <a:rPr lang="en-GB" smtClean="0"/>
              <a:t>‹#›</a:t>
            </a:fld>
            <a:endParaRPr lang="en-GB"/>
          </a:p>
        </p:txBody>
      </p:sp>
      <p:cxnSp>
        <p:nvCxnSpPr>
          <p:cNvPr id="8" name="Straight Connector 7"/>
          <p:cNvCxnSpPr/>
          <p:nvPr userDrawn="1"/>
        </p:nvCxnSpPr>
        <p:spPr>
          <a:xfrm rot="5400000">
            <a:off x="-3093640" y="3429000"/>
            <a:ext cx="6858000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March 2023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European and EUGridPMA developments - APGridPMA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3C6C7-C0F9-497B-BEFB-D2FC0D2E643A}" type="slidenum">
              <a:rPr lang="en-GB" smtClean="0"/>
              <a:t>‹#›</a:t>
            </a:fld>
            <a:endParaRPr lang="en-GB"/>
          </a:p>
        </p:txBody>
      </p:sp>
      <p:cxnSp>
        <p:nvCxnSpPr>
          <p:cNvPr id="7" name="Straight Connector 6"/>
          <p:cNvCxnSpPr/>
          <p:nvPr userDrawn="1"/>
        </p:nvCxnSpPr>
        <p:spPr>
          <a:xfrm rot="5400000">
            <a:off x="-3093640" y="3429000"/>
            <a:ext cx="6858000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March 2023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European and EUGridPMA developments - APGridPMA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3C6C7-C0F9-497B-BEFB-D2FC0D2E643A}" type="slidenum">
              <a:rPr lang="en-GB" smtClean="0"/>
              <a:t>‹#›</a:t>
            </a:fld>
            <a:endParaRPr lang="en-GB"/>
          </a:p>
        </p:txBody>
      </p:sp>
      <p:cxnSp>
        <p:nvCxnSpPr>
          <p:cNvPr id="7" name="Straight Connector 6"/>
          <p:cNvCxnSpPr/>
          <p:nvPr userDrawn="1"/>
        </p:nvCxnSpPr>
        <p:spPr>
          <a:xfrm rot="5400000">
            <a:off x="-3093640" y="3429000"/>
            <a:ext cx="6858000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losing Slide for GN4 related presenta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576E6A-F32A-4612-884C-86870357C6B4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7" name="Rectangle 1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C41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1" dirty="0"/>
          </a:p>
        </p:txBody>
      </p:sp>
      <p:sp>
        <p:nvSpPr>
          <p:cNvPr id="14" name="Title 3"/>
          <p:cNvSpPr txBox="1">
            <a:spLocks/>
          </p:cNvSpPr>
          <p:nvPr userDrawn="1"/>
        </p:nvSpPr>
        <p:spPr>
          <a:xfrm>
            <a:off x="0" y="2970259"/>
            <a:ext cx="12192000" cy="589228"/>
          </a:xfrm>
          <a:prstGeom prst="rect">
            <a:avLst/>
          </a:prstGeom>
        </p:spPr>
        <p:txBody>
          <a:bodyPr vert="horz" lIns="68580" tIns="34291" rIns="68580" bIns="34291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1" kern="1200" baseline="0">
                <a:solidFill>
                  <a:srgbClr val="004361"/>
                </a:solidFill>
                <a:latin typeface="Calibri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algn="ctr"/>
            <a:r>
              <a:rPr lang="en-GB" sz="2100" b="0" dirty="0">
                <a:solidFill>
                  <a:schemeClr val="bg1"/>
                </a:solidFill>
              </a:rPr>
              <a:t>Thank </a:t>
            </a:r>
            <a:r>
              <a:rPr lang="en-GB" sz="2100" b="0" dirty="0" smtClean="0">
                <a:solidFill>
                  <a:schemeClr val="bg1"/>
                </a:solidFill>
              </a:rPr>
              <a:t>you</a:t>
            </a:r>
            <a:endParaRPr lang="en-GB" sz="2100" b="0" dirty="0">
              <a:solidFill>
                <a:schemeClr val="bg1"/>
              </a:solidFill>
            </a:endParaRPr>
          </a:p>
        </p:txBody>
      </p:sp>
      <p:sp>
        <p:nvSpPr>
          <p:cNvPr id="26" name="Rectangle 25"/>
          <p:cNvSpPr/>
          <p:nvPr userDrawn="1"/>
        </p:nvSpPr>
        <p:spPr>
          <a:xfrm>
            <a:off x="3294576" y="997227"/>
            <a:ext cx="5602848" cy="3984691"/>
          </a:xfrm>
          <a:prstGeom prst="rect">
            <a:avLst/>
          </a:prstGeom>
          <a:blipFill dpi="0" rotWithShape="1">
            <a:blip r:embed="rId2">
              <a:alphaModFix amt="12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1"/>
          </a:p>
        </p:txBody>
      </p:sp>
      <p:grpSp>
        <p:nvGrpSpPr>
          <p:cNvPr id="29" name="Group 28"/>
          <p:cNvGrpSpPr/>
          <p:nvPr userDrawn="1"/>
        </p:nvGrpSpPr>
        <p:grpSpPr>
          <a:xfrm>
            <a:off x="4018845" y="4773548"/>
            <a:ext cx="4154312" cy="1167623"/>
            <a:chOff x="4003396" y="4773547"/>
            <a:chExt cx="4154312" cy="1167623"/>
          </a:xfrm>
        </p:grpSpPr>
        <p:sp>
          <p:nvSpPr>
            <p:cNvPr id="21" name="TextBox 20"/>
            <p:cNvSpPr txBox="1"/>
            <p:nvPr userDrawn="1"/>
          </p:nvSpPr>
          <p:spPr>
            <a:xfrm>
              <a:off x="4003396" y="5294839"/>
              <a:ext cx="415431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1200" dirty="0" smtClean="0">
                  <a:solidFill>
                    <a:schemeClr val="bg1"/>
                  </a:solidFill>
                </a:rPr>
                <a:t>Networks </a:t>
              </a:r>
              <a:r>
                <a:rPr lang="en-GB" sz="1200" baseline="0" dirty="0" smtClean="0">
                  <a:solidFill>
                    <a:schemeClr val="bg1"/>
                  </a:solidFill>
                </a:rPr>
                <a:t>∙ Services ∙ People         </a:t>
              </a:r>
            </a:p>
            <a:p>
              <a:pPr marL="0" marR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1200" b="0" i="0" dirty="0" smtClean="0">
                  <a:solidFill>
                    <a:schemeClr val="bg1"/>
                  </a:solidFill>
                </a:rPr>
                <a:t>www.geant.org</a:t>
              </a:r>
            </a:p>
            <a:p>
              <a:pPr algn="ctr"/>
              <a:r>
                <a:rPr lang="en-GB" sz="1200" i="0" baseline="0" dirty="0" smtClean="0">
                  <a:solidFill>
                    <a:schemeClr val="bg1"/>
                  </a:solidFill>
                </a:rPr>
                <a:t> </a:t>
              </a:r>
              <a:endParaRPr lang="en-GB" sz="1200" i="0" dirty="0">
                <a:solidFill>
                  <a:schemeClr val="bg1"/>
                </a:solidFill>
              </a:endParaRPr>
            </a:p>
          </p:txBody>
        </p:sp>
        <p:pic>
          <p:nvPicPr>
            <p:cNvPr id="28" name="Picture 27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70880" y="4773547"/>
              <a:ext cx="1219200" cy="529760"/>
            </a:xfrm>
            <a:prstGeom prst="rect">
              <a:avLst/>
            </a:prstGeom>
          </p:spPr>
        </p:pic>
      </p:grpSp>
      <p:grpSp>
        <p:nvGrpSpPr>
          <p:cNvPr id="2" name="Group 1"/>
          <p:cNvGrpSpPr/>
          <p:nvPr userDrawn="1"/>
        </p:nvGrpSpPr>
        <p:grpSpPr>
          <a:xfrm>
            <a:off x="1286861" y="6218532"/>
            <a:ext cx="8827531" cy="392885"/>
            <a:chOff x="1162308" y="4642549"/>
            <a:chExt cx="6620648" cy="294664"/>
          </a:xfrm>
        </p:grpSpPr>
        <p:sp>
          <p:nvSpPr>
            <p:cNvPr id="30" name="TextBox 29"/>
            <p:cNvSpPr txBox="1"/>
            <p:nvPr userDrawn="1"/>
          </p:nvSpPr>
          <p:spPr>
            <a:xfrm>
              <a:off x="1588712" y="4697548"/>
              <a:ext cx="6194244" cy="1615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sz="800" kern="1200" dirty="0" smtClean="0">
                  <a:solidFill>
                    <a:schemeClr val="bg1"/>
                  </a:solidFill>
                  <a:effectLst/>
                  <a:latin typeface="+mn-lt"/>
                  <a:ea typeface="+mn-ea"/>
                  <a:cs typeface="+mn-cs"/>
                </a:rPr>
                <a:t>This</a:t>
              </a:r>
              <a:r>
                <a:rPr lang="en-GB" sz="800" kern="1200" baseline="0" dirty="0" smtClean="0">
                  <a:solidFill>
                    <a:schemeClr val="bg1"/>
                  </a:solidFill>
                  <a:effectLst/>
                  <a:latin typeface="+mn-lt"/>
                  <a:ea typeface="+mn-ea"/>
                  <a:cs typeface="+mn-cs"/>
                </a:rPr>
                <a:t> work IS ALSO SUPPORTED BY A project that has received </a:t>
              </a:r>
              <a:r>
                <a:rPr lang="en-GB" sz="800" kern="1200" dirty="0" smtClean="0">
                  <a:solidFill>
                    <a:schemeClr val="bg1"/>
                  </a:solidFill>
                  <a:effectLst/>
                  <a:latin typeface="+mn-lt"/>
                  <a:ea typeface="+mn-ea"/>
                  <a:cs typeface="+mn-cs"/>
                </a:rPr>
                <a:t>funding from the European Union’s Horizon 2020 research and innovation programme under Grant Agreement No. 856726  (GN4-3).</a:t>
              </a:r>
              <a:endParaRPr lang="en-GB" sz="800" dirty="0">
                <a:solidFill>
                  <a:schemeClr val="bg1"/>
                </a:solidFill>
              </a:endParaRPr>
            </a:p>
          </p:txBody>
        </p:sp>
        <p:pic>
          <p:nvPicPr>
            <p:cNvPr id="31" name="Picture 30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2308" y="4642549"/>
              <a:ext cx="433675" cy="294664"/>
            </a:xfrm>
            <a:prstGeom prst="rect">
              <a:avLst/>
            </a:prstGeom>
          </p:spPr>
        </p:pic>
      </p:grpSp>
      <p:sp>
        <p:nvSpPr>
          <p:cNvPr id="13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3565358" y="4090834"/>
            <a:ext cx="5061285" cy="350836"/>
          </a:xfrm>
        </p:spPr>
        <p:txBody>
          <a:bodyPr>
            <a:normAutofit/>
          </a:bodyPr>
          <a:lstStyle>
            <a:lvl1pPr marL="0" indent="0" algn="ctr">
              <a:buNone/>
              <a:defRPr sz="12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 smtClean="0"/>
              <a:t>Presenter email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2" hasCustomPrompt="1"/>
          </p:nvPr>
        </p:nvSpPr>
        <p:spPr>
          <a:xfrm>
            <a:off x="3594100" y="3559176"/>
            <a:ext cx="5003800" cy="428625"/>
          </a:xfrm>
        </p:spPr>
        <p:txBody>
          <a:bodyPr>
            <a:noAutofit/>
          </a:bodyPr>
          <a:lstStyle>
            <a:lvl1pPr marL="0" indent="0" algn="ctr">
              <a:buNone/>
              <a:defRPr sz="21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Optional “Any Questions?” Text here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455084" y="321733"/>
            <a:ext cx="11347749" cy="445600"/>
          </a:xfrm>
        </p:spPr>
        <p:txBody>
          <a:bodyPr/>
          <a:lstStyle>
            <a:lvl1pPr marL="0" indent="0">
              <a:buNone/>
              <a:defRPr baseline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This end slide to be used for all GN4-1 Presentations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693497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 for GN5 and AARC+related presenta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576E6A-F32A-4612-884C-86870357C6B4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7" name="Rectangle 1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C41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1" dirty="0"/>
          </a:p>
        </p:txBody>
      </p:sp>
      <p:sp>
        <p:nvSpPr>
          <p:cNvPr id="14" name="Title 3"/>
          <p:cNvSpPr txBox="1">
            <a:spLocks/>
          </p:cNvSpPr>
          <p:nvPr userDrawn="1"/>
        </p:nvSpPr>
        <p:spPr>
          <a:xfrm>
            <a:off x="0" y="2970259"/>
            <a:ext cx="12192000" cy="589228"/>
          </a:xfrm>
          <a:prstGeom prst="rect">
            <a:avLst/>
          </a:prstGeom>
        </p:spPr>
        <p:txBody>
          <a:bodyPr vert="horz" lIns="68580" tIns="34291" rIns="68580" bIns="34291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1" kern="1200" baseline="0">
                <a:solidFill>
                  <a:srgbClr val="004361"/>
                </a:solidFill>
                <a:latin typeface="Calibri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algn="ctr"/>
            <a:r>
              <a:rPr lang="en-GB" sz="2100" b="0" dirty="0">
                <a:solidFill>
                  <a:schemeClr val="bg1"/>
                </a:solidFill>
              </a:rPr>
              <a:t>Thank </a:t>
            </a:r>
            <a:r>
              <a:rPr lang="en-GB" sz="2100" b="0" dirty="0" smtClean="0">
                <a:solidFill>
                  <a:schemeClr val="bg1"/>
                </a:solidFill>
              </a:rPr>
              <a:t>you</a:t>
            </a:r>
            <a:endParaRPr lang="en-GB" sz="2100" b="0" dirty="0">
              <a:solidFill>
                <a:schemeClr val="bg1"/>
              </a:solidFill>
            </a:endParaRPr>
          </a:p>
        </p:txBody>
      </p:sp>
      <p:sp>
        <p:nvSpPr>
          <p:cNvPr id="26" name="Rectangle 25"/>
          <p:cNvSpPr/>
          <p:nvPr userDrawn="1"/>
        </p:nvSpPr>
        <p:spPr>
          <a:xfrm>
            <a:off x="3294576" y="997227"/>
            <a:ext cx="5602848" cy="3984691"/>
          </a:xfrm>
          <a:prstGeom prst="rect">
            <a:avLst/>
          </a:prstGeom>
          <a:blipFill dpi="0" rotWithShape="1">
            <a:blip r:embed="rId2">
              <a:alphaModFix amt="12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1"/>
          </a:p>
        </p:txBody>
      </p:sp>
      <p:grpSp>
        <p:nvGrpSpPr>
          <p:cNvPr id="29" name="Group 28"/>
          <p:cNvGrpSpPr/>
          <p:nvPr userDrawn="1"/>
        </p:nvGrpSpPr>
        <p:grpSpPr>
          <a:xfrm>
            <a:off x="4018845" y="4773548"/>
            <a:ext cx="4154312" cy="1167623"/>
            <a:chOff x="4003396" y="4773547"/>
            <a:chExt cx="4154312" cy="1167623"/>
          </a:xfrm>
        </p:grpSpPr>
        <p:sp>
          <p:nvSpPr>
            <p:cNvPr id="21" name="TextBox 20"/>
            <p:cNvSpPr txBox="1"/>
            <p:nvPr userDrawn="1"/>
          </p:nvSpPr>
          <p:spPr>
            <a:xfrm>
              <a:off x="4003396" y="5294839"/>
              <a:ext cx="415431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1200" dirty="0" smtClean="0">
                  <a:solidFill>
                    <a:schemeClr val="bg1"/>
                  </a:solidFill>
                </a:rPr>
                <a:t>Networks </a:t>
              </a:r>
              <a:r>
                <a:rPr lang="en-GB" sz="1200" baseline="0" dirty="0" smtClean="0">
                  <a:solidFill>
                    <a:schemeClr val="bg1"/>
                  </a:solidFill>
                </a:rPr>
                <a:t>∙ Services ∙ People         </a:t>
              </a:r>
            </a:p>
            <a:p>
              <a:pPr marL="0" marR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1200" b="0" i="0" dirty="0" smtClean="0">
                  <a:solidFill>
                    <a:schemeClr val="bg1"/>
                  </a:solidFill>
                </a:rPr>
                <a:t>www.geant.org</a:t>
              </a:r>
            </a:p>
            <a:p>
              <a:pPr algn="ctr"/>
              <a:r>
                <a:rPr lang="en-GB" sz="1200" i="0" baseline="0" dirty="0" smtClean="0">
                  <a:solidFill>
                    <a:schemeClr val="bg1"/>
                  </a:solidFill>
                </a:rPr>
                <a:t> </a:t>
              </a:r>
              <a:endParaRPr lang="en-GB" sz="1200" i="0" dirty="0">
                <a:solidFill>
                  <a:schemeClr val="bg1"/>
                </a:solidFill>
              </a:endParaRPr>
            </a:p>
          </p:txBody>
        </p:sp>
        <p:pic>
          <p:nvPicPr>
            <p:cNvPr id="28" name="Picture 27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70880" y="4773547"/>
              <a:ext cx="1219200" cy="529760"/>
            </a:xfrm>
            <a:prstGeom prst="rect">
              <a:avLst/>
            </a:prstGeom>
          </p:spPr>
        </p:pic>
      </p:grpSp>
      <p:grpSp>
        <p:nvGrpSpPr>
          <p:cNvPr id="2" name="Group 1"/>
          <p:cNvGrpSpPr/>
          <p:nvPr userDrawn="1"/>
        </p:nvGrpSpPr>
        <p:grpSpPr>
          <a:xfrm>
            <a:off x="1286861" y="6218563"/>
            <a:ext cx="9321640" cy="392887"/>
            <a:chOff x="1162308" y="4642549"/>
            <a:chExt cx="6991229" cy="294664"/>
          </a:xfrm>
        </p:grpSpPr>
        <p:sp>
          <p:nvSpPr>
            <p:cNvPr id="30" name="TextBox 29"/>
            <p:cNvSpPr txBox="1"/>
            <p:nvPr userDrawn="1"/>
          </p:nvSpPr>
          <p:spPr>
            <a:xfrm>
              <a:off x="1588712" y="4682068"/>
              <a:ext cx="656482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kkurat Std"/>
                  <a:sym typeface="Arial"/>
                </a:rPr>
                <a:t>This work has been co-supported by projects that have received funding from the European Union’s Horizon research and innovation programmes under Grant </a:t>
              </a:r>
              <a:r>
                <a:rPr kumimoji="0" lang="en-GB" sz="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kkurat Std"/>
                  <a:sym typeface="Arial"/>
                </a:rPr>
                <a:t>Agreemen</a:t>
              </a:r>
              <a:r>
                <a:rPr kumimoji="0" lang="en-GB" sz="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kkurat Std"/>
                  <a:sym typeface="Arial"/>
                </a:rPr>
                <a:t> No. </a:t>
              </a:r>
              <a:br>
                <a:rPr kumimoji="0" lang="en-GB" sz="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kkurat Std"/>
                  <a:sym typeface="Arial"/>
                </a:rPr>
              </a:br>
              <a:r>
                <a:rPr kumimoji="0" lang="en-GB" sz="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kkurat Std"/>
                  <a:sym typeface="Arial"/>
                </a:rPr>
                <a:t>101100680 (GN5-1), 856726  (GN4-3), and 730941 (AARC2).</a:t>
              </a:r>
              <a:endParaRPr kumimoji="0" lang="en-GB" sz="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kkurat Std"/>
                <a:sym typeface="Arial"/>
              </a:endParaRPr>
            </a:p>
          </p:txBody>
        </p:sp>
        <p:pic>
          <p:nvPicPr>
            <p:cNvPr id="31" name="Picture 30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2308" y="4642549"/>
              <a:ext cx="433675" cy="294664"/>
            </a:xfrm>
            <a:prstGeom prst="rect">
              <a:avLst/>
            </a:prstGeom>
          </p:spPr>
        </p:pic>
      </p:grpSp>
      <p:sp>
        <p:nvSpPr>
          <p:cNvPr id="13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3565358" y="4090834"/>
            <a:ext cx="5061285" cy="350836"/>
          </a:xfrm>
        </p:spPr>
        <p:txBody>
          <a:bodyPr>
            <a:normAutofit/>
          </a:bodyPr>
          <a:lstStyle>
            <a:lvl1pPr marL="0" indent="0" algn="ctr">
              <a:buNone/>
              <a:defRPr sz="12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 smtClean="0"/>
              <a:t>Presenter email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2" hasCustomPrompt="1"/>
          </p:nvPr>
        </p:nvSpPr>
        <p:spPr>
          <a:xfrm>
            <a:off x="3594100" y="3559176"/>
            <a:ext cx="5003800" cy="428625"/>
          </a:xfrm>
        </p:spPr>
        <p:txBody>
          <a:bodyPr>
            <a:noAutofit/>
          </a:bodyPr>
          <a:lstStyle>
            <a:lvl1pPr marL="0" indent="0" algn="ctr">
              <a:buNone/>
              <a:defRPr sz="21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Optional “Any Questions?” Text here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455084" y="321733"/>
            <a:ext cx="11347749" cy="445600"/>
          </a:xfrm>
        </p:spPr>
        <p:txBody>
          <a:bodyPr/>
          <a:lstStyle>
            <a:lvl1pPr marL="0" indent="0">
              <a:buNone/>
              <a:defRPr baseline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This end slide to be used for all GN4-1 Presentations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774340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[A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317501" y="1290396"/>
            <a:ext cx="11559679" cy="4497377"/>
          </a:xfrm>
          <a:prstGeom prst="rect">
            <a:avLst/>
          </a:prstGeom>
        </p:spPr>
        <p:txBody>
          <a:bodyPr/>
          <a:lstStyle>
            <a:lvl1pPr>
              <a:defRPr sz="2751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27149" y="6143096"/>
            <a:ext cx="8776971" cy="66780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500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European and EUGridPMA developments - APGridPMA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12ACE7C3-24DA-554C-BDDF-E97B05F32320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317500" y="317500"/>
            <a:ext cx="11557000" cy="62587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3467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80365061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 descr="H:\Home\davidg\EUGridPMA\IGTF\IGTF-logos\IGTF-colors.wmf"/>
          <p:cNvPicPr>
            <a:picLocks noChangeAspect="1" noChangeArrowheads="1"/>
          </p:cNvPicPr>
          <p:nvPr userDrawn="1"/>
        </p:nvPicPr>
        <p:blipFill>
          <a:blip r:embed="rId2" cstate="print">
            <a:lum bright="90000" contrast="-89000"/>
          </a:blip>
          <a:stretch>
            <a:fillRect/>
          </a:stretch>
        </p:blipFill>
        <p:spPr bwMode="auto">
          <a:xfrm>
            <a:off x="0" y="0"/>
            <a:ext cx="6505359" cy="68580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447800" y="6356351"/>
            <a:ext cx="1255779" cy="365125"/>
          </a:xfrm>
        </p:spPr>
        <p:txBody>
          <a:bodyPr/>
          <a:lstStyle/>
          <a:p>
            <a:r>
              <a:rPr lang="en-US" smtClean="0"/>
              <a:t>March 2023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95600" y="6356351"/>
            <a:ext cx="7520880" cy="365125"/>
          </a:xfrm>
        </p:spPr>
        <p:txBody>
          <a:bodyPr/>
          <a:lstStyle/>
          <a:p>
            <a:r>
              <a:rPr lang="en-US" smtClean="0"/>
              <a:t>European and EUGridPMA developments - APGridPMA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3C6C7-C0F9-497B-BEFB-D2FC0D2E643A}" type="slidenum">
              <a:rPr lang="en-GB" smtClean="0"/>
              <a:t>‹#›</a:t>
            </a:fld>
            <a:endParaRPr lang="en-GB"/>
          </a:p>
        </p:txBody>
      </p:sp>
      <p:cxnSp>
        <p:nvCxnSpPr>
          <p:cNvPr id="9" name="Straight Connector 8"/>
          <p:cNvCxnSpPr/>
          <p:nvPr userDrawn="1"/>
        </p:nvCxnSpPr>
        <p:spPr>
          <a:xfrm rot="5400000">
            <a:off x="-3093640" y="3429000"/>
            <a:ext cx="6858000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2" descr="H:\Home\davidg\EUGridPMA\IGTF\IGTF-logos\IGTF-logo-mini.wmf"/>
          <p:cNvPicPr>
            <a:picLocks noChangeAspect="1" noChangeArrowheads="1"/>
          </p:cNvPicPr>
          <p:nvPr userDrawn="1"/>
        </p:nvPicPr>
        <p:blipFill>
          <a:blip r:embed="rId3" cstate="print"/>
          <a:stretch>
            <a:fillRect/>
          </a:stretch>
        </p:blipFill>
        <p:spPr bwMode="auto">
          <a:xfrm>
            <a:off x="609599" y="6356351"/>
            <a:ext cx="791685" cy="4179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447800" y="6356351"/>
            <a:ext cx="1255779" cy="365125"/>
          </a:xfrm>
        </p:spPr>
        <p:txBody>
          <a:bodyPr/>
          <a:lstStyle/>
          <a:p>
            <a:r>
              <a:rPr lang="en-US" smtClean="0"/>
              <a:t>March 2023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95600" y="6356351"/>
            <a:ext cx="7520880" cy="365125"/>
          </a:xfrm>
        </p:spPr>
        <p:txBody>
          <a:bodyPr/>
          <a:lstStyle/>
          <a:p>
            <a:r>
              <a:rPr lang="en-US" smtClean="0"/>
              <a:t>European and EUGridPMA developments - APGridPMA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3C6C7-C0F9-497B-BEFB-D2FC0D2E643A}" type="slidenum">
              <a:rPr lang="en-GB" smtClean="0"/>
              <a:t>‹#›</a:t>
            </a:fld>
            <a:endParaRPr lang="en-GB"/>
          </a:p>
        </p:txBody>
      </p:sp>
      <p:cxnSp>
        <p:nvCxnSpPr>
          <p:cNvPr id="9" name="Straight Connector 8"/>
          <p:cNvCxnSpPr/>
          <p:nvPr userDrawn="1"/>
        </p:nvCxnSpPr>
        <p:spPr>
          <a:xfrm rot="5400000">
            <a:off x="-3093640" y="3429000"/>
            <a:ext cx="6858000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2" descr="H:\Home\davidg\EUGridPMA\IGTF\IGTF-logos\IGTF-logo-mini.wmf"/>
          <p:cNvPicPr>
            <a:picLocks noChangeAspect="1" noChangeArrowheads="1"/>
          </p:cNvPicPr>
          <p:nvPr userDrawn="1"/>
        </p:nvPicPr>
        <p:blipFill>
          <a:blip r:embed="rId2" cstate="print"/>
          <a:stretch>
            <a:fillRect/>
          </a:stretch>
        </p:blipFill>
        <p:spPr bwMode="auto">
          <a:xfrm>
            <a:off x="609599" y="6356351"/>
            <a:ext cx="791685" cy="4179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224351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lIns="0" rIns="0"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lIns="0" rIns="0"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63085" y="6356351"/>
            <a:ext cx="7876115" cy="365125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smtClean="0"/>
              <a:t>European and EUGridPMA developments - APGridPMA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33205" y="6356351"/>
            <a:ext cx="973899" cy="365125"/>
          </a:xfrm>
        </p:spPr>
        <p:txBody>
          <a:bodyPr/>
          <a:lstStyle/>
          <a:p>
            <a:fld id="{A423C6C7-C0F9-497B-BEFB-D2FC0D2E643A}" type="slidenum">
              <a:rPr lang="en-GB" smtClean="0"/>
              <a:t>‹#›</a:t>
            </a:fld>
            <a:endParaRPr lang="en-GB"/>
          </a:p>
        </p:txBody>
      </p:sp>
      <p:pic>
        <p:nvPicPr>
          <p:cNvPr id="2050" name="Picture 2" descr="H:\Home\davidg\EUGridPMA\IGTF\IGTF-logos\IGTF-logo-mini.wmf"/>
          <p:cNvPicPr>
            <a:picLocks noChangeAspect="1" noChangeArrowheads="1"/>
          </p:cNvPicPr>
          <p:nvPr userDrawn="1"/>
        </p:nvPicPr>
        <p:blipFill>
          <a:blip r:embed="rId2" cstate="print"/>
          <a:stretch>
            <a:fillRect/>
          </a:stretch>
        </p:blipFill>
        <p:spPr bwMode="auto">
          <a:xfrm>
            <a:off x="968107" y="2123620"/>
            <a:ext cx="1317893" cy="695779"/>
          </a:xfrm>
          <a:prstGeom prst="rect">
            <a:avLst/>
          </a:prstGeom>
          <a:noFill/>
        </p:spPr>
      </p:pic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8958313" y="6356351"/>
            <a:ext cx="1255779" cy="365125"/>
          </a:xfrm>
        </p:spPr>
        <p:txBody>
          <a:bodyPr/>
          <a:lstStyle/>
          <a:p>
            <a:r>
              <a:rPr lang="en-US" smtClean="0"/>
              <a:t>March 2023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5" descr="H:\Home\davidg\EUGridPMA\IGTF\IGTF-logos\IGTF-colors.wmf"/>
          <p:cNvPicPr>
            <a:picLocks noChangeAspect="1" noChangeArrowheads="1"/>
          </p:cNvPicPr>
          <p:nvPr userDrawn="1"/>
        </p:nvPicPr>
        <p:blipFill>
          <a:blip r:embed="rId2" cstate="print">
            <a:lum bright="90000" contrast="-89000"/>
          </a:blip>
          <a:stretch>
            <a:fillRect/>
          </a:stretch>
        </p:blipFill>
        <p:spPr bwMode="auto">
          <a:xfrm>
            <a:off x="0" y="0"/>
            <a:ext cx="6505359" cy="68580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cxnSp>
        <p:nvCxnSpPr>
          <p:cNvPr id="9" name="Straight Connector 8"/>
          <p:cNvCxnSpPr/>
          <p:nvPr userDrawn="1"/>
        </p:nvCxnSpPr>
        <p:spPr>
          <a:xfrm rot="5400000">
            <a:off x="-3093640" y="3429000"/>
            <a:ext cx="6858000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Date Placeholder 3"/>
          <p:cNvSpPr>
            <a:spLocks noGrp="1"/>
          </p:cNvSpPr>
          <p:nvPr>
            <p:ph type="dt" sz="half" idx="10"/>
          </p:nvPr>
        </p:nvSpPr>
        <p:spPr>
          <a:xfrm>
            <a:off x="1447800" y="6356351"/>
            <a:ext cx="1255779" cy="365125"/>
          </a:xfrm>
        </p:spPr>
        <p:txBody>
          <a:bodyPr/>
          <a:lstStyle/>
          <a:p>
            <a:r>
              <a:rPr lang="en-US" smtClean="0"/>
              <a:t>March 2023</a:t>
            </a:r>
            <a:endParaRPr lang="en-GB" dirty="0"/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95600" y="6356351"/>
            <a:ext cx="7520880" cy="365125"/>
          </a:xfrm>
        </p:spPr>
        <p:txBody>
          <a:bodyPr/>
          <a:lstStyle/>
          <a:p>
            <a:r>
              <a:rPr lang="en-US" smtClean="0"/>
              <a:t>European and EUGridPMA developments - APGridPMA</a:t>
            </a:r>
            <a:endParaRPr lang="en-GB" dirty="0"/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8501" y="6356351"/>
            <a:ext cx="973899" cy="365125"/>
          </a:xfrm>
        </p:spPr>
        <p:txBody>
          <a:bodyPr/>
          <a:lstStyle/>
          <a:p>
            <a:fld id="{A423C6C7-C0F9-497B-BEFB-D2FC0D2E643A}" type="slidenum">
              <a:rPr lang="en-GB" smtClean="0"/>
              <a:t>‹#›</a:t>
            </a:fld>
            <a:endParaRPr lang="en-GB"/>
          </a:p>
        </p:txBody>
      </p:sp>
      <p:pic>
        <p:nvPicPr>
          <p:cNvPr id="18" name="Picture 2" descr="H:\Home\davidg\EUGridPMA\IGTF\IGTF-logos\IGTF-logo-mini.wmf"/>
          <p:cNvPicPr>
            <a:picLocks noChangeAspect="1" noChangeArrowheads="1"/>
          </p:cNvPicPr>
          <p:nvPr userDrawn="1"/>
        </p:nvPicPr>
        <p:blipFill>
          <a:blip r:embed="rId3" cstate="print"/>
          <a:stretch>
            <a:fillRect/>
          </a:stretch>
        </p:blipFill>
        <p:spPr bwMode="auto">
          <a:xfrm>
            <a:off x="609599" y="6356351"/>
            <a:ext cx="791685" cy="4179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cxnSp>
        <p:nvCxnSpPr>
          <p:cNvPr id="10" name="Straight Connector 9"/>
          <p:cNvCxnSpPr/>
          <p:nvPr userDrawn="1"/>
        </p:nvCxnSpPr>
        <p:spPr>
          <a:xfrm rot="5400000">
            <a:off x="-3093640" y="3429000"/>
            <a:ext cx="6858000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>
          <a:xfrm>
            <a:off x="1447800" y="6356351"/>
            <a:ext cx="1255779" cy="365125"/>
          </a:xfrm>
        </p:spPr>
        <p:txBody>
          <a:bodyPr/>
          <a:lstStyle/>
          <a:p>
            <a:r>
              <a:rPr lang="en-US" smtClean="0"/>
              <a:t>March 2023</a:t>
            </a:r>
            <a:endParaRPr lang="en-GB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95600" y="6356351"/>
            <a:ext cx="7520880" cy="365125"/>
          </a:xfrm>
        </p:spPr>
        <p:txBody>
          <a:bodyPr/>
          <a:lstStyle/>
          <a:p>
            <a:r>
              <a:rPr lang="en-US" smtClean="0"/>
              <a:t>European and EUGridPMA developments - APGridPMA</a:t>
            </a:r>
            <a:endParaRPr lang="en-GB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8501" y="6356351"/>
            <a:ext cx="973899" cy="365125"/>
          </a:xfrm>
        </p:spPr>
        <p:txBody>
          <a:bodyPr/>
          <a:lstStyle/>
          <a:p>
            <a:fld id="{A423C6C7-C0F9-497B-BEFB-D2FC0D2E643A}" type="slidenum">
              <a:rPr lang="en-GB" smtClean="0"/>
              <a:t>‹#›</a:t>
            </a:fld>
            <a:endParaRPr lang="en-GB"/>
          </a:p>
        </p:txBody>
      </p:sp>
      <p:pic>
        <p:nvPicPr>
          <p:cNvPr id="14" name="Picture 2" descr="H:\Home\davidg\EUGridPMA\IGTF\IGTF-logos\IGTF-logo-mini.wmf"/>
          <p:cNvPicPr>
            <a:picLocks noChangeAspect="1" noChangeArrowheads="1"/>
          </p:cNvPicPr>
          <p:nvPr userDrawn="1"/>
        </p:nvPicPr>
        <p:blipFill>
          <a:blip r:embed="rId2" cstate="print"/>
          <a:stretch>
            <a:fillRect/>
          </a:stretch>
        </p:blipFill>
        <p:spPr bwMode="auto">
          <a:xfrm>
            <a:off x="609599" y="6356351"/>
            <a:ext cx="791685" cy="4179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cxnSp>
        <p:nvCxnSpPr>
          <p:cNvPr id="6" name="Straight Connector 5"/>
          <p:cNvCxnSpPr/>
          <p:nvPr userDrawn="1"/>
        </p:nvCxnSpPr>
        <p:spPr>
          <a:xfrm rot="5400000">
            <a:off x="-3093640" y="3429000"/>
            <a:ext cx="6858000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1447800" y="6356351"/>
            <a:ext cx="1255779" cy="365125"/>
          </a:xfrm>
        </p:spPr>
        <p:txBody>
          <a:bodyPr/>
          <a:lstStyle/>
          <a:p>
            <a:r>
              <a:rPr lang="en-US" smtClean="0"/>
              <a:t>March 2023</a:t>
            </a:r>
            <a:endParaRPr lang="en-GB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95600" y="6356351"/>
            <a:ext cx="7520880" cy="365125"/>
          </a:xfrm>
        </p:spPr>
        <p:txBody>
          <a:bodyPr/>
          <a:lstStyle/>
          <a:p>
            <a:r>
              <a:rPr lang="en-US" smtClean="0"/>
              <a:t>European and EUGridPMA developments - APGridPMA</a:t>
            </a:r>
            <a:endParaRPr lang="en-GB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8501" y="6356351"/>
            <a:ext cx="973899" cy="365125"/>
          </a:xfrm>
        </p:spPr>
        <p:txBody>
          <a:bodyPr/>
          <a:lstStyle/>
          <a:p>
            <a:fld id="{A423C6C7-C0F9-497B-BEFB-D2FC0D2E643A}" type="slidenum">
              <a:rPr lang="en-GB" smtClean="0"/>
              <a:t>‹#›</a:t>
            </a:fld>
            <a:endParaRPr lang="en-GB"/>
          </a:p>
        </p:txBody>
      </p:sp>
      <p:pic>
        <p:nvPicPr>
          <p:cNvPr id="10" name="Picture 2" descr="H:\Home\davidg\EUGridPMA\IGTF\IGTF-logos\IGTF-logo-mini.wmf"/>
          <p:cNvPicPr>
            <a:picLocks noChangeAspect="1" noChangeArrowheads="1"/>
          </p:cNvPicPr>
          <p:nvPr userDrawn="1"/>
        </p:nvPicPr>
        <p:blipFill>
          <a:blip r:embed="rId2" cstate="print"/>
          <a:stretch>
            <a:fillRect/>
          </a:stretch>
        </p:blipFill>
        <p:spPr bwMode="auto">
          <a:xfrm>
            <a:off x="609599" y="6356351"/>
            <a:ext cx="791685" cy="4179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March 2023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European and EUGridPMA developments - APGridPMA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3C6C7-C0F9-497B-BEFB-D2FC0D2E643A}" type="slidenum">
              <a:rPr lang="en-GB" smtClean="0"/>
              <a:t>‹#›</a:t>
            </a:fld>
            <a:endParaRPr lang="en-GB"/>
          </a:p>
        </p:txBody>
      </p:sp>
      <p:cxnSp>
        <p:nvCxnSpPr>
          <p:cNvPr id="5" name="Straight Connector 4"/>
          <p:cNvCxnSpPr/>
          <p:nvPr userDrawn="1"/>
        </p:nvCxnSpPr>
        <p:spPr>
          <a:xfrm rot="5400000">
            <a:off x="-3093640" y="3429000"/>
            <a:ext cx="6858000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March 2023</a:t>
            </a: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European and EUGridPMA developments - APGridPMA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3C6C7-C0F9-497B-BEFB-D2FC0D2E643A}" type="slidenum">
              <a:rPr lang="en-GB" smtClean="0"/>
              <a:t>‹#›</a:t>
            </a:fld>
            <a:endParaRPr lang="en-GB"/>
          </a:p>
        </p:txBody>
      </p:sp>
      <p:cxnSp>
        <p:nvCxnSpPr>
          <p:cNvPr id="8" name="Straight Connector 7"/>
          <p:cNvCxnSpPr/>
          <p:nvPr userDrawn="1"/>
        </p:nvCxnSpPr>
        <p:spPr>
          <a:xfrm rot="5400000">
            <a:off x="-3093640" y="3429000"/>
            <a:ext cx="6858000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0" tIns="45720" rIns="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15499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March 2023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59563" y="6356351"/>
            <a:ext cx="82569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European and EUGridPMA developments - APGridPMA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08501" y="6356351"/>
            <a:ext cx="9738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23C6C7-C0F9-497B-BEFB-D2FC0D2E643A}" type="slidenum">
              <a:rPr lang="en-GB" smtClean="0"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1" r:id="rId13"/>
    <p:sldLayoutId id="2147483813" r:id="rId14"/>
    <p:sldLayoutId id="2147483812" r:id="rId15"/>
  </p:sldLayoutIdLst>
  <p:timing>
    <p:tnLst>
      <p:par>
        <p:cTn id="1" dur="indefinite" restart="never" nodeType="tmRoot"/>
      </p:par>
    </p:tnLst>
  </p:timing>
  <p:hf hdr="0"/>
  <p:txStyles>
    <p:titleStyle>
      <a:lvl1pPr algn="l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w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wmf"/><Relationship Id="rId5" Type="http://schemas.openxmlformats.org/officeDocument/2006/relationships/image" Target="../media/image10.png"/><Relationship Id="rId4" Type="http://schemas.openxmlformats.org/officeDocument/2006/relationships/image" Target="../media/image9.wm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2.png"/><Relationship Id="rId7" Type="http://schemas.openxmlformats.org/officeDocument/2006/relationships/image" Target="../media/image14.em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../word/media/image6.svg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tiff"/><Relationship Id="rId5" Type="http://schemas.openxmlformats.org/officeDocument/2006/relationships/image" Target="../media/image26.tiff"/><Relationship Id="rId4" Type="http://schemas.openxmlformats.org/officeDocument/2006/relationships/image" Target="../media/image25.tiff"/><Relationship Id="rId9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hyperlink" Target="https://wiki.eoscfuture.eu/display/PUBLIC/EOSC+Security+Operational+Baseline" TargetMode="Externa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wmf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wm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gif"/><Relationship Id="rId2" Type="http://schemas.openxmlformats.org/officeDocument/2006/relationships/image" Target="../media/image47.gi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8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.wmf"/><Relationship Id="rId4" Type="http://schemas.openxmlformats.org/officeDocument/2006/relationships/image" Target="../media/image7.wm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w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27700" y="1412777"/>
            <a:ext cx="8435700" cy="2187674"/>
          </a:xfrm>
        </p:spPr>
        <p:txBody>
          <a:bodyPr>
            <a:normAutofit fontScale="90000"/>
          </a:bodyPr>
          <a:lstStyle/>
          <a:p>
            <a:r>
              <a:rPr lang="en-US" sz="5400" dirty="0" smtClean="0"/>
              <a:t>Building Trust </a:t>
            </a:r>
            <a:r>
              <a:rPr lang="en-US" sz="5400" dirty="0"/>
              <a:t>and Security </a:t>
            </a:r>
            <a:r>
              <a:rPr lang="en-US" sz="5400" dirty="0" smtClean="0"/>
              <a:t/>
            </a:r>
            <a:br>
              <a:rPr lang="en-US" sz="5400" dirty="0" smtClean="0"/>
            </a:br>
            <a:r>
              <a:rPr lang="en-US" sz="5400" dirty="0" smtClean="0"/>
              <a:t>with AARC, IGTF, EOSC, &amp; </a:t>
            </a:r>
            <a:r>
              <a:rPr lang="en-US" sz="5400" dirty="0" err="1" smtClean="0"/>
              <a:t>EnCo</a:t>
            </a:r>
            <a:endParaRPr lang="en-GB" sz="5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494172" y="3886200"/>
            <a:ext cx="8136919" cy="1752600"/>
          </a:xfrm>
        </p:spPr>
        <p:txBody>
          <a:bodyPr/>
          <a:lstStyle/>
          <a:p>
            <a:r>
              <a:rPr lang="en-GB" i="1" dirty="0" smtClean="0"/>
              <a:t>Enabling Communities through Trust, Identity, and Security in our Open Science era</a:t>
            </a:r>
            <a:endParaRPr lang="en-GB" i="1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370681" y="3105398"/>
            <a:ext cx="2568698" cy="685800"/>
          </a:xfrm>
        </p:spPr>
        <p:txBody>
          <a:bodyPr anchor="t">
            <a:normAutofit lnSpcReduction="10000"/>
          </a:bodyPr>
          <a:lstStyle/>
          <a:p>
            <a:r>
              <a:rPr lang="en-GB" dirty="0" smtClean="0"/>
              <a:t>David Groep</a:t>
            </a:r>
            <a:endParaRPr lang="en-GB" dirty="0"/>
          </a:p>
          <a:p>
            <a:r>
              <a:rPr lang="en-GB" i="1" dirty="0" smtClean="0"/>
              <a:t>davidg@nikhef.nl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9995" y="3910891"/>
            <a:ext cx="1143000" cy="443737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228600" y="6019800"/>
            <a:ext cx="2743200" cy="369332"/>
            <a:chOff x="76200" y="3115549"/>
            <a:chExt cx="2743200" cy="369332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37237" y="3165560"/>
              <a:ext cx="382163" cy="254708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76200" y="3115549"/>
              <a:ext cx="2295704" cy="369332"/>
            </a:xfrm>
            <a:prstGeom prst="rect">
              <a:avLst/>
            </a:prstGeom>
            <a:noFill/>
          </p:spPr>
          <p:txBody>
            <a:bodyPr wrap="square" lIns="0" rIns="0" rtlCol="0" anchor="b">
              <a:spAutoFit/>
            </a:bodyPr>
            <a:lstStyle/>
            <a:p>
              <a:pPr algn="r"/>
              <a:r>
                <a:rPr lang="en-GB" sz="900" i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the work has received co-funding from the Horizon programme of the European Union</a:t>
              </a:r>
              <a:endParaRPr lang="en-GB" sz="900" i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304403" y="6386074"/>
            <a:ext cx="2819395" cy="369332"/>
            <a:chOff x="152003" y="3481823"/>
            <a:chExt cx="2819395" cy="369332"/>
          </a:xfrm>
        </p:grpSpPr>
        <p:sp>
          <p:nvSpPr>
            <p:cNvPr id="7" name="TextBox 6"/>
            <p:cNvSpPr txBox="1"/>
            <p:nvPr/>
          </p:nvSpPr>
          <p:spPr>
            <a:xfrm>
              <a:off x="152003" y="3481823"/>
              <a:ext cx="2219901" cy="369332"/>
            </a:xfrm>
            <a:prstGeom prst="rect">
              <a:avLst/>
            </a:prstGeom>
            <a:noFill/>
          </p:spPr>
          <p:txBody>
            <a:bodyPr wrap="square" lIns="0" rIns="0" rtlCol="0" anchor="b">
              <a:spAutoFit/>
            </a:bodyPr>
            <a:lstStyle/>
            <a:p>
              <a:pPr algn="r"/>
              <a:r>
                <a:rPr lang="en-GB" sz="900" i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co-supported by </a:t>
              </a:r>
              <a:r>
                <a:rPr lang="en-GB" sz="900" i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Nikhef and the  Dutch </a:t>
              </a:r>
              <a:br>
                <a:rPr lang="en-GB" sz="900" i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</a:br>
              <a:r>
                <a:rPr lang="en-GB" sz="900" i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National e-Infrastructure </a:t>
              </a:r>
              <a:r>
                <a:rPr lang="en-GB" sz="900" i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coordinated </a:t>
              </a:r>
              <a:r>
                <a:rPr lang="en-GB" sz="900" i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by SURF</a:t>
              </a: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37237" y="3539961"/>
              <a:ext cx="534161" cy="272250"/>
            </a:xfrm>
            <a:prstGeom prst="rect">
              <a:avLst/>
            </a:prstGeom>
          </p:spPr>
        </p:pic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971" y="4932235"/>
            <a:ext cx="1238124" cy="53099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28600" y="5582926"/>
            <a:ext cx="2743200" cy="369332"/>
          </a:xfrm>
          <a:prstGeom prst="rect">
            <a:avLst/>
          </a:prstGeom>
          <a:noFill/>
        </p:spPr>
        <p:txBody>
          <a:bodyPr wrap="square" lIns="0" rIns="0" rtlCol="0" anchor="b">
            <a:spAutoFit/>
          </a:bodyPr>
          <a:lstStyle/>
          <a:p>
            <a:pPr algn="r"/>
            <a:r>
              <a:rPr lang="en-GB" sz="9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part of the work programme of </a:t>
            </a:r>
            <a:br>
              <a:rPr lang="en-GB" sz="9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GB" sz="9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GEANT 5-1 </a:t>
            </a:r>
            <a:r>
              <a:rPr lang="en-GB" sz="9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EnCo</a:t>
            </a:r>
            <a:r>
              <a:rPr lang="en-GB" sz="9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, EGI-ACE, and EOSC-Future</a:t>
            </a:r>
            <a:endParaRPr lang="en-GB" sz="900" i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595" y="4434062"/>
            <a:ext cx="1854730" cy="38558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Different ‘profiles’ and validations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5638800" cy="4756150"/>
          </a:xfrm>
        </p:spPr>
        <p:txBody>
          <a:bodyPr>
            <a:noAutofit/>
          </a:bodyPr>
          <a:lstStyle/>
          <a:p>
            <a:r>
              <a:rPr lang="en-US" sz="2000" b="1" dirty="0" smtClean="0"/>
              <a:t>Strict</a:t>
            </a:r>
          </a:p>
          <a:p>
            <a:pPr lvl="1"/>
            <a:r>
              <a:rPr lang="en-US" sz="1800" dirty="0" smtClean="0"/>
              <a:t>825-days (2yr), limited RDN attributes allowed</a:t>
            </a:r>
          </a:p>
          <a:p>
            <a:pPr lvl="1"/>
            <a:r>
              <a:rPr lang="en-US" sz="1800" dirty="0" smtClean="0"/>
              <a:t>intended only for S/MIME</a:t>
            </a:r>
          </a:p>
          <a:p>
            <a:r>
              <a:rPr lang="en-US" sz="2000" b="1" dirty="0" smtClean="0"/>
              <a:t>Multi-purpose</a:t>
            </a:r>
          </a:p>
          <a:p>
            <a:pPr lvl="1"/>
            <a:r>
              <a:rPr lang="en-US" sz="1800" dirty="0" smtClean="0"/>
              <a:t>825 days (2yr), slightly more </a:t>
            </a:r>
            <a:r>
              <a:rPr lang="en-US" sz="1800" dirty="0" err="1" smtClean="0"/>
              <a:t>eKUs</a:t>
            </a:r>
            <a:r>
              <a:rPr lang="en-US" sz="1800" dirty="0" smtClean="0"/>
              <a:t> allowed</a:t>
            </a:r>
          </a:p>
          <a:p>
            <a:pPr lvl="1"/>
            <a:r>
              <a:rPr lang="en-US" sz="1800" dirty="0" smtClean="0"/>
              <a:t>crossover use cases between document signing and secure </a:t>
            </a:r>
            <a:r>
              <a:rPr lang="en-US" sz="1800" dirty="0" err="1" smtClean="0"/>
              <a:t>erossover</a:t>
            </a:r>
            <a:r>
              <a:rPr lang="en-US" sz="1800" dirty="0" smtClean="0"/>
              <a:t> use cases between document signing and secure </a:t>
            </a:r>
            <a:r>
              <a:rPr lang="en-US" sz="1800" dirty="0" err="1" smtClean="0"/>
              <a:t>emailmail</a:t>
            </a:r>
            <a:endParaRPr lang="en-US" sz="1800" dirty="0" smtClean="0"/>
          </a:p>
          <a:p>
            <a:r>
              <a:rPr lang="en-US" sz="2000" b="1" dirty="0" smtClean="0"/>
              <a:t>Legacy</a:t>
            </a:r>
          </a:p>
          <a:p>
            <a:pPr lvl="1"/>
            <a:r>
              <a:rPr lang="en-US" sz="1800" dirty="0" smtClean="0"/>
              <a:t>1185 days (3yr)</a:t>
            </a:r>
          </a:p>
          <a:p>
            <a:pPr lvl="1"/>
            <a:r>
              <a:rPr lang="en-US" sz="1800" dirty="0" smtClean="0"/>
              <a:t>transitional profile (likely to be phased out in the end)</a:t>
            </a:r>
          </a:p>
          <a:p>
            <a:pPr lvl="1"/>
            <a:r>
              <a:rPr lang="en-US" sz="1800" dirty="0" smtClean="0"/>
              <a:t>bit more freedom in subject, still allows DC naming, but otherwise not much more than MP</a:t>
            </a:r>
            <a:endParaRPr lang="en-GB" sz="1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European and EUGridPMA developments - APGridPMA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3C6C7-C0F9-497B-BEFB-D2FC0D2E643A}" type="slidenum">
              <a:rPr lang="en-GB" smtClean="0"/>
              <a:t>10</a:t>
            </a:fld>
            <a:endParaRPr lang="en-GB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6248400" y="1600201"/>
            <a:ext cx="5638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 smtClean="0"/>
              <a:t>mailbox-validated</a:t>
            </a:r>
          </a:p>
          <a:p>
            <a:pPr lvl="1"/>
            <a:r>
              <a:rPr lang="en-US" sz="1800" dirty="0" smtClean="0"/>
              <a:t>just the rfc822name (only!)</a:t>
            </a:r>
          </a:p>
          <a:p>
            <a:r>
              <a:rPr lang="en-US" sz="2000" b="1" dirty="0" smtClean="0"/>
              <a:t>organization-validated</a:t>
            </a:r>
          </a:p>
          <a:p>
            <a:pPr lvl="1"/>
            <a:r>
              <a:rPr lang="en-US" sz="1800" dirty="0" smtClean="0"/>
              <a:t>includes </a:t>
            </a:r>
            <a:r>
              <a:rPr lang="en-US" sz="1800" dirty="0"/>
              <a:t>only Organizational (Legal Entity) attributes in the </a:t>
            </a:r>
            <a:r>
              <a:rPr lang="en-US" sz="1800" dirty="0" smtClean="0"/>
              <a:t>Subject</a:t>
            </a:r>
          </a:p>
          <a:p>
            <a:r>
              <a:rPr lang="en-US" sz="2000" b="1" dirty="0" smtClean="0"/>
              <a:t>sponsor-validated</a:t>
            </a:r>
          </a:p>
          <a:p>
            <a:pPr lvl="1"/>
            <a:r>
              <a:rPr lang="en-US" sz="1800" dirty="0"/>
              <a:t>Combines Individual (Natural Person) attributes </a:t>
            </a:r>
            <a:r>
              <a:rPr lang="en-US" sz="1800" dirty="0" smtClean="0"/>
              <a:t>and </a:t>
            </a:r>
            <a:r>
              <a:rPr lang="en-US" sz="1800" dirty="0" err="1" smtClean="0"/>
              <a:t>organizationName</a:t>
            </a:r>
            <a:r>
              <a:rPr lang="en-US" sz="1800" dirty="0" smtClean="0"/>
              <a:t> (associated </a:t>
            </a:r>
            <a:r>
              <a:rPr lang="en-US" sz="1800" dirty="0"/>
              <a:t>Legal Entity) </a:t>
            </a:r>
            <a:r>
              <a:rPr lang="en-US" sz="1800" dirty="0" smtClean="0"/>
              <a:t>attribute</a:t>
            </a:r>
          </a:p>
          <a:p>
            <a:r>
              <a:rPr lang="en-US" sz="2000" b="1" dirty="0" smtClean="0"/>
              <a:t>individual-validated</a:t>
            </a:r>
          </a:p>
          <a:p>
            <a:pPr lvl="1"/>
            <a:r>
              <a:rPr lang="en-US" sz="1800" dirty="0"/>
              <a:t>Includes only Individual (Natural Person) attributes in the Subject</a:t>
            </a:r>
            <a:endParaRPr lang="en-GB" sz="1800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March 2023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38328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Sponsor validated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295401"/>
            <a:ext cx="10972800" cy="48307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Sponsor‐validated</a:t>
            </a:r>
            <a:r>
              <a:rPr lang="en-US" dirty="0"/>
              <a:t>: </a:t>
            </a:r>
          </a:p>
          <a:p>
            <a:pPr marL="396875" indent="0">
              <a:buNone/>
            </a:pPr>
            <a:r>
              <a:rPr lang="en-US" sz="2400" i="1" dirty="0" smtClean="0"/>
              <a:t>‘Refers </a:t>
            </a:r>
            <a:r>
              <a:rPr lang="en-US" sz="2400" i="1" dirty="0"/>
              <a:t>to a Certificate Subject which combines Individual (Natural </a:t>
            </a:r>
            <a:r>
              <a:rPr lang="en-US" sz="2400" i="1" dirty="0" smtClean="0"/>
              <a:t>Person) attributes </a:t>
            </a:r>
            <a:r>
              <a:rPr lang="en-US" sz="2400" i="1" dirty="0"/>
              <a:t>in conjunction with an </a:t>
            </a:r>
            <a:r>
              <a:rPr lang="en-US" sz="2400" i="1" dirty="0" err="1"/>
              <a:t>subject:organizationName</a:t>
            </a:r>
            <a:r>
              <a:rPr lang="en-US" sz="2400" i="1" dirty="0"/>
              <a:t> (an associated Legal </a:t>
            </a:r>
            <a:r>
              <a:rPr lang="en-US" sz="2400" i="1" dirty="0" smtClean="0"/>
              <a:t>Entity) attribute</a:t>
            </a:r>
            <a:r>
              <a:rPr lang="en-US" sz="2400" i="1" dirty="0"/>
              <a:t>. </a:t>
            </a:r>
            <a:r>
              <a:rPr lang="en-US" sz="2400" i="1" dirty="0" smtClean="0"/>
              <a:t>Registration </a:t>
            </a:r>
            <a:r>
              <a:rPr lang="en-US" sz="2400" i="1" dirty="0"/>
              <a:t>for Sponsor‐validated Certificates MAY be performed by an Enterprise </a:t>
            </a:r>
            <a:r>
              <a:rPr lang="en-US" sz="2400" i="1" dirty="0" smtClean="0"/>
              <a:t>RA where </a:t>
            </a:r>
            <a:r>
              <a:rPr lang="en-US" sz="2400" i="1" dirty="0"/>
              <a:t>the </a:t>
            </a:r>
            <a:r>
              <a:rPr lang="en-US" sz="2400" i="1" dirty="0" err="1"/>
              <a:t>subject:organizationName</a:t>
            </a:r>
            <a:r>
              <a:rPr lang="en-US" sz="2400" i="1" dirty="0"/>
              <a:t> is either that of the delegated enterprise, or an </a:t>
            </a:r>
            <a:r>
              <a:rPr lang="en-US" sz="2400" i="1" dirty="0" smtClean="0"/>
              <a:t>Affiliate of </a:t>
            </a:r>
            <a:r>
              <a:rPr lang="en-US" sz="2400" i="1" dirty="0"/>
              <a:t>the delegated enterprise, or that the delegated enterprise is an agent of the named </a:t>
            </a:r>
            <a:r>
              <a:rPr lang="en-US" sz="2400" i="1" dirty="0" smtClean="0"/>
              <a:t>Subject Organization.’</a:t>
            </a:r>
            <a:endParaRPr lang="en-GB" sz="2400" i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European and EUGridPMA developments - APGridPMA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3C6C7-C0F9-497B-BEFB-D2FC0D2E643A}" type="slidenum">
              <a:rPr lang="en-GB" smtClean="0"/>
              <a:t>11</a:t>
            </a:fld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4192438"/>
            <a:ext cx="7920332" cy="2048820"/>
          </a:xfrm>
          <a:prstGeom prst="rect">
            <a:avLst/>
          </a:prstGeom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March 2023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30869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Validation requirements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European and EUGridPMA developments - APGridPMA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3C6C7-C0F9-497B-BEFB-D2FC0D2E643A}" type="slidenum">
              <a:rPr lang="en-GB" smtClean="0"/>
              <a:t>12</a:t>
            </a:fld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1600201"/>
            <a:ext cx="10972800" cy="3209385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March 2023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14758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commonName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European and EUGridPMA developments - APGridPMA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3C6C7-C0F9-497B-BEFB-D2FC0D2E643A}" type="slidenum">
              <a:rPr lang="en-GB" smtClean="0"/>
              <a:t>13</a:t>
            </a:fld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1405099"/>
            <a:ext cx="9601200" cy="4640580"/>
          </a:xfrm>
          <a:prstGeom prst="rect">
            <a:avLst/>
          </a:prstGeom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March 2023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15080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Where does that leave us?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1125200" cy="4525963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The ‘Legacy’ profile (still) allowed ‘other’ attributes, so for the moment e.g. DC prefixing would be OK</a:t>
            </a:r>
          </a:p>
          <a:p>
            <a:endParaRPr lang="en-US" dirty="0" smtClean="0"/>
          </a:p>
          <a:p>
            <a:r>
              <a:rPr lang="en-US" dirty="0" smtClean="0"/>
              <a:t>However the </a:t>
            </a:r>
            <a:r>
              <a:rPr lang="en-US" dirty="0" err="1" smtClean="0"/>
              <a:t>commonName</a:t>
            </a:r>
            <a:r>
              <a:rPr lang="en-US" dirty="0" smtClean="0"/>
              <a:t> is regulated, which </a:t>
            </a:r>
          </a:p>
          <a:p>
            <a:pPr lvl="1"/>
            <a:r>
              <a:rPr lang="en-US" dirty="0" smtClean="0"/>
              <a:t>impacts uniqueness identifiers (like </a:t>
            </a:r>
            <a:r>
              <a:rPr lang="en-US" dirty="0" err="1" smtClean="0"/>
              <a:t>ePPN</a:t>
            </a:r>
            <a:r>
              <a:rPr lang="en-US" dirty="0" smtClean="0"/>
              <a:t> as used in TCS)</a:t>
            </a:r>
          </a:p>
          <a:p>
            <a:pPr lvl="1"/>
            <a:r>
              <a:rPr lang="en-US" dirty="0" smtClean="0"/>
              <a:t>does not allow for ‘Robot’s in the </a:t>
            </a:r>
            <a:r>
              <a:rPr lang="en-US" dirty="0" err="1" smtClean="0"/>
              <a:t>commonName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these would go to Pseudonym, which is an ill-supported attribute, </a:t>
            </a:r>
            <a:br>
              <a:rPr lang="en-US" dirty="0" smtClean="0"/>
            </a:br>
            <a:r>
              <a:rPr lang="en-US" dirty="0" smtClean="0"/>
              <a:t>and anyway inflicts a </a:t>
            </a:r>
            <a:r>
              <a:rPr lang="en-US" dirty="0" err="1" smtClean="0"/>
              <a:t>subjectDN</a:t>
            </a:r>
            <a:r>
              <a:rPr lang="en-US" dirty="0" smtClean="0"/>
              <a:t> change</a:t>
            </a:r>
          </a:p>
          <a:p>
            <a:pPr lvl="1"/>
            <a:endParaRPr lang="en-US" dirty="0"/>
          </a:p>
          <a:p>
            <a:r>
              <a:rPr lang="en-US" dirty="0" smtClean="0"/>
              <a:t>who knows when the legacy profile will be deprecated! Will not be long </a:t>
            </a:r>
            <a:r>
              <a:rPr lang="en-US" dirty="0" smtClean="0">
                <a:sym typeface="Wingdings" panose="05000000000000000000" pitchFamily="2" charset="2"/>
              </a:rPr>
              <a:t></a:t>
            </a:r>
            <a:endParaRPr lang="en-US" dirty="0" smtClean="0"/>
          </a:p>
          <a:p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European and EUGridPMA developments - APGridPMA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3C6C7-C0F9-497B-BEFB-D2FC0D2E643A}" type="slidenum">
              <a:rPr lang="en-GB" smtClean="0"/>
              <a:t>14</a:t>
            </a:fld>
            <a:endParaRPr lang="en-GB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March 2023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57386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However …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… contrary to the host-cert issue, there is no joint-trust needed for email signing and client authentication!</a:t>
            </a:r>
          </a:p>
          <a:p>
            <a:endParaRPr lang="en-US" dirty="0" smtClean="0"/>
          </a:p>
          <a:p>
            <a:r>
              <a:rPr lang="en-US" dirty="0" smtClean="0"/>
              <a:t>separating these should always have been done:</a:t>
            </a:r>
            <a:br>
              <a:rPr lang="en-US" dirty="0" smtClean="0"/>
            </a:br>
            <a:r>
              <a:rPr lang="en-US" dirty="0" smtClean="0"/>
              <a:t>using TCS Personal certs for authentication is bad (since they are not unique), and </a:t>
            </a:r>
            <a:br>
              <a:rPr lang="en-US" dirty="0" smtClean="0"/>
            </a:br>
            <a:r>
              <a:rPr lang="en-US" dirty="0" smtClean="0"/>
              <a:t>using TCS IGTF MICS client certs for S/MIME email is bad (since it’s 7-bit ASCII only)</a:t>
            </a:r>
          </a:p>
          <a:p>
            <a:r>
              <a:rPr lang="en-US" dirty="0" smtClean="0"/>
              <a:t>this just formalizes that move beyond restricting </a:t>
            </a:r>
            <a:r>
              <a:rPr lang="en-US" dirty="0" err="1" smtClean="0"/>
              <a:t>keyUsage</a:t>
            </a:r>
            <a:r>
              <a:rPr lang="en-US" dirty="0"/>
              <a:t> </a:t>
            </a:r>
            <a:r>
              <a:rPr lang="en-US" dirty="0" smtClean="0"/>
              <a:t>&amp; </a:t>
            </a:r>
            <a:r>
              <a:rPr lang="en-US" dirty="0" err="1" smtClean="0"/>
              <a:t>eKU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European and EUGridPMA developments - APGridPMA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3C6C7-C0F9-497B-BEFB-D2FC0D2E643A}" type="slidenum">
              <a:rPr lang="en-GB" smtClean="0"/>
              <a:t>15</a:t>
            </a:fld>
            <a:endParaRPr lang="en-GB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March 2023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69307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Anticipated moves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Have the S/MIME personal certs move to sponsor-validated (multi-purpose) BR-compliant certificates</a:t>
            </a:r>
          </a:p>
          <a:p>
            <a:endParaRPr lang="en-US" dirty="0"/>
          </a:p>
          <a:p>
            <a:r>
              <a:rPr lang="en-US" dirty="0" smtClean="0"/>
              <a:t>Move the </a:t>
            </a:r>
            <a:r>
              <a:rPr lang="en-US" i="1" dirty="0" smtClean="0"/>
              <a:t>client authentication </a:t>
            </a:r>
            <a:r>
              <a:rPr lang="en-US" dirty="0" smtClean="0"/>
              <a:t>trust to a ‘private CA’ (non-public trust anchor), retaining </a:t>
            </a:r>
            <a:r>
              <a:rPr lang="en-US" i="1" dirty="0" smtClean="0"/>
              <a:t>exactly the same subject DNs</a:t>
            </a:r>
            <a:r>
              <a:rPr lang="en-US" dirty="0" smtClean="0"/>
              <a:t>, just a different ICA </a:t>
            </a:r>
            <a:r>
              <a:rPr lang="en-US" dirty="0" err="1" smtClean="0"/>
              <a:t>issuerDN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Add some additional ICAs and non-public Roots to the IGTF distribution</a:t>
            </a:r>
            <a:br>
              <a:rPr lang="en-US" dirty="0" smtClean="0"/>
            </a:br>
            <a:r>
              <a:rPr lang="en-US" dirty="0" smtClean="0"/>
              <a:t>and for IGTF RPs the change is minimal and transparent</a:t>
            </a:r>
          </a:p>
          <a:p>
            <a:endParaRPr lang="en-US" dirty="0"/>
          </a:p>
          <a:p>
            <a:r>
              <a:rPr lang="en-US" dirty="0" smtClean="0"/>
              <a:t>Inform relying parties, </a:t>
            </a:r>
            <a:r>
              <a:rPr lang="en-US" i="1" dirty="0" smtClean="0"/>
              <a:t>also outside of the IGTF</a:t>
            </a:r>
            <a:r>
              <a:rPr lang="en-US" dirty="0" smtClean="0"/>
              <a:t>, that client trust will become a specific decision. This is probably good, also for </a:t>
            </a:r>
            <a:r>
              <a:rPr lang="en-US" dirty="0" err="1" smtClean="0"/>
              <a:t>OpenVPN</a:t>
            </a:r>
            <a:r>
              <a:rPr lang="en-US" dirty="0" smtClean="0"/>
              <a:t> services, web access (.</a:t>
            </a:r>
            <a:r>
              <a:rPr lang="en-US" dirty="0" err="1" smtClean="0"/>
              <a:t>htpasswd</a:t>
            </a:r>
            <a:r>
              <a:rPr lang="en-US" dirty="0" smtClean="0"/>
              <a:t>), &amp;c. The IGTF RPs are not impacted, others likely will be.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European and EUGridPMA developments - APGridPMA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3C6C7-C0F9-497B-BEFB-D2FC0D2E643A}" type="slidenum">
              <a:rPr lang="en-GB" smtClean="0"/>
              <a:t>16</a:t>
            </a:fld>
            <a:endParaRPr lang="en-GB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March 2023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44344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User awareness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This is a change in communications and documentation as well, </a:t>
            </a:r>
            <a:br>
              <a:rPr lang="en-US" dirty="0" smtClean="0"/>
            </a:br>
            <a:r>
              <a:rPr lang="en-US" dirty="0" smtClean="0"/>
              <a:t>not only a set of technical changes</a:t>
            </a:r>
            <a:endParaRPr lang="en-US" dirty="0"/>
          </a:p>
          <a:p>
            <a:r>
              <a:rPr lang="en-US" dirty="0" smtClean="0"/>
              <a:t>In request systems, have to clearly distinguish for users </a:t>
            </a:r>
            <a:br>
              <a:rPr lang="en-US" dirty="0" smtClean="0"/>
            </a:br>
            <a:r>
              <a:rPr lang="en-US" i="1" dirty="0" smtClean="0"/>
              <a:t>which product to order</a:t>
            </a:r>
            <a:r>
              <a:rPr lang="en-US" dirty="0" smtClean="0"/>
              <a:t>. For example:</a:t>
            </a:r>
          </a:p>
          <a:p>
            <a:pPr lvl="1"/>
            <a:r>
              <a:rPr lang="en-US" dirty="0" smtClean="0"/>
              <a:t>“Personal” == only for EMAIL and NOT for authentication</a:t>
            </a:r>
          </a:p>
          <a:p>
            <a:pPr lvl="1"/>
            <a:r>
              <a:rPr lang="en-US" dirty="0" smtClean="0"/>
              <a:t>renaming “IGTF MICS Personal” to “Personal Authentication” and explain</a:t>
            </a:r>
          </a:p>
          <a:p>
            <a:pPr lvl="1"/>
            <a:r>
              <a:rPr lang="en-US" dirty="0" smtClean="0"/>
              <a:t>renaming “IGTF MICS Robot Personal” to “Personal Automated Authentication”?</a:t>
            </a:r>
          </a:p>
          <a:p>
            <a:pPr lvl="1"/>
            <a:r>
              <a:rPr lang="en-US" dirty="0" smtClean="0"/>
              <a:t>forking “IGTF Classic Robot Email”</a:t>
            </a:r>
          </a:p>
          <a:p>
            <a:pPr lvl="2"/>
            <a:r>
              <a:rPr lang="en-US" dirty="0" smtClean="0"/>
              <a:t>Authentication-only (IGTF) profile “Classic Robot Email”</a:t>
            </a:r>
          </a:p>
          <a:p>
            <a:pPr lvl="2"/>
            <a:r>
              <a:rPr lang="en-US" dirty="0" smtClean="0"/>
              <a:t>Email signing profile “</a:t>
            </a:r>
            <a:r>
              <a:rPr lang="en-US" dirty="0" err="1" smtClean="0"/>
              <a:t>Organisation</a:t>
            </a:r>
            <a:r>
              <a:rPr lang="en-US" dirty="0" smtClean="0"/>
              <a:t>-validated S/MIME signing” (i.e. team-based or role-based)</a:t>
            </a:r>
          </a:p>
          <a:p>
            <a:pPr lvl="1"/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European and EUGridPMA developments - APGridPMA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3C6C7-C0F9-497B-BEFB-D2FC0D2E643A}" type="slidenum">
              <a:rPr lang="en-GB" smtClean="0"/>
              <a:t>17</a:t>
            </a:fld>
            <a:endParaRPr lang="en-GB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March 2023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39832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Other CABF things to keep in mind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Server SSL BR has already been updated</a:t>
            </a:r>
          </a:p>
          <a:p>
            <a:pPr lvl="1"/>
            <a:r>
              <a:rPr lang="en-GB" dirty="0" smtClean="0"/>
              <a:t>the provision for using DC prefixing has been retained</a:t>
            </a:r>
          </a:p>
          <a:p>
            <a:pPr lvl="1"/>
            <a:endParaRPr lang="en-GB" dirty="0" smtClean="0"/>
          </a:p>
          <a:p>
            <a:r>
              <a:rPr lang="en-GB" dirty="0" smtClean="0"/>
              <a:t>But expect shorter </a:t>
            </a:r>
            <a:r>
              <a:rPr lang="en-GB" dirty="0"/>
              <a:t>validity </a:t>
            </a:r>
            <a:r>
              <a:rPr lang="en-GB" dirty="0" smtClean="0"/>
              <a:t>periods in the future</a:t>
            </a:r>
            <a:endParaRPr lang="en-GB" dirty="0"/>
          </a:p>
          <a:p>
            <a:pPr lvl="1"/>
            <a:r>
              <a:rPr lang="en-GB" dirty="0"/>
              <a:t>start preparing for 90-day </a:t>
            </a:r>
            <a:r>
              <a:rPr lang="en-GB" dirty="0" smtClean="0"/>
              <a:t>max in your service deployment automation systems</a:t>
            </a:r>
            <a:endParaRPr lang="en-GB" dirty="0"/>
          </a:p>
          <a:p>
            <a:pPr lvl="1"/>
            <a:r>
              <a:rPr lang="en-GB" dirty="0"/>
              <a:t>increased use of automation (ACME OV using client </a:t>
            </a:r>
            <a:r>
              <a:rPr lang="en-GB" dirty="0" err="1"/>
              <a:t>ID+secret</a:t>
            </a:r>
            <a:r>
              <a:rPr lang="en-GB" dirty="0"/>
              <a:t>)</a:t>
            </a:r>
          </a:p>
          <a:p>
            <a:pPr lvl="1"/>
            <a:endParaRPr lang="en-GB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European and EUGridPMA developments - APGridPMA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3C6C7-C0F9-497B-BEFB-D2FC0D2E643A}" type="slidenum">
              <a:rPr lang="en-GB" smtClean="0"/>
              <a:t>18</a:t>
            </a:fld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1143000" y="4495800"/>
            <a:ext cx="10287000" cy="147732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b="1" dirty="0">
                <a:latin typeface="Courier" pitchFamily="49" charset="0"/>
              </a:rPr>
              <a:t>[</a:t>
            </a:r>
            <a:r>
              <a:rPr lang="en-GB" b="1" dirty="0" err="1">
                <a:latin typeface="Courier" pitchFamily="49" charset="0"/>
              </a:rPr>
              <a:t>root@hekel</a:t>
            </a:r>
            <a:r>
              <a:rPr lang="en-GB" b="1" dirty="0">
                <a:latin typeface="Courier" pitchFamily="49" charset="0"/>
              </a:rPr>
              <a:t> ~]# </a:t>
            </a:r>
            <a:r>
              <a:rPr lang="en-GB" b="1" dirty="0" err="1">
                <a:latin typeface="Courier" pitchFamily="49" charset="0"/>
              </a:rPr>
              <a:t>certbot</a:t>
            </a:r>
            <a:r>
              <a:rPr lang="en-GB" b="1" dirty="0">
                <a:latin typeface="Courier" pitchFamily="49" charset="0"/>
              </a:rPr>
              <a:t> </a:t>
            </a:r>
            <a:r>
              <a:rPr lang="en-GB" b="1" dirty="0" err="1">
                <a:latin typeface="Courier" pitchFamily="49" charset="0"/>
              </a:rPr>
              <a:t>certonly</a:t>
            </a:r>
            <a:r>
              <a:rPr lang="en-GB" b="1" dirty="0">
                <a:latin typeface="Courier" pitchFamily="49" charset="0"/>
              </a:rPr>
              <a:t> </a:t>
            </a:r>
            <a:r>
              <a:rPr lang="en-GB" b="1" dirty="0" smtClean="0">
                <a:latin typeface="Courier" pitchFamily="49" charset="0"/>
              </a:rPr>
              <a:t>\</a:t>
            </a:r>
          </a:p>
          <a:p>
            <a:r>
              <a:rPr lang="en-GB" b="1" dirty="0">
                <a:latin typeface="Courier" pitchFamily="49" charset="0"/>
              </a:rPr>
              <a:t> </a:t>
            </a:r>
            <a:r>
              <a:rPr lang="en-GB" b="1" dirty="0" smtClean="0">
                <a:latin typeface="Courier" pitchFamily="49" charset="0"/>
              </a:rPr>
              <a:t> --</a:t>
            </a:r>
            <a:r>
              <a:rPr lang="en-GB" b="1" dirty="0">
                <a:latin typeface="Courier" pitchFamily="49" charset="0"/>
              </a:rPr>
              <a:t>standalone --non-interactive --agree-</a:t>
            </a:r>
            <a:r>
              <a:rPr lang="en-GB" b="1" dirty="0" err="1">
                <a:latin typeface="Courier" pitchFamily="49" charset="0"/>
              </a:rPr>
              <a:t>tos</a:t>
            </a:r>
            <a:r>
              <a:rPr lang="en-GB" b="1" dirty="0">
                <a:latin typeface="Courier" pitchFamily="49" charset="0"/>
              </a:rPr>
              <a:t> --email davidg@nikhef.nl </a:t>
            </a:r>
            <a:r>
              <a:rPr lang="en-GB" b="1" dirty="0" smtClean="0">
                <a:latin typeface="Courier" pitchFamily="49" charset="0"/>
              </a:rPr>
              <a:t>\</a:t>
            </a:r>
          </a:p>
          <a:p>
            <a:r>
              <a:rPr lang="en-GB" b="1" dirty="0" smtClean="0">
                <a:latin typeface="Courier" pitchFamily="49" charset="0"/>
              </a:rPr>
              <a:t>  --</a:t>
            </a:r>
            <a:r>
              <a:rPr lang="en-GB" b="1" dirty="0">
                <a:latin typeface="Courier" pitchFamily="49" charset="0"/>
              </a:rPr>
              <a:t>server https://acme.sectigo.com/v2/GEANTOV </a:t>
            </a:r>
            <a:r>
              <a:rPr lang="en-GB" b="1" dirty="0" smtClean="0">
                <a:latin typeface="Courier" pitchFamily="49" charset="0"/>
              </a:rPr>
              <a:t>\</a:t>
            </a:r>
          </a:p>
          <a:p>
            <a:r>
              <a:rPr lang="en-GB" b="1" dirty="0" smtClean="0">
                <a:latin typeface="Courier" pitchFamily="49" charset="0"/>
              </a:rPr>
              <a:t>  --</a:t>
            </a:r>
            <a:r>
              <a:rPr lang="en-GB" b="1" dirty="0" err="1">
                <a:latin typeface="Courier" pitchFamily="49" charset="0"/>
              </a:rPr>
              <a:t>eab</a:t>
            </a:r>
            <a:r>
              <a:rPr lang="en-GB" b="1" dirty="0">
                <a:latin typeface="Courier" pitchFamily="49" charset="0"/>
              </a:rPr>
              <a:t>-kid </a:t>
            </a:r>
            <a:r>
              <a:rPr lang="en-GB" b="1" dirty="0" err="1" smtClean="0">
                <a:latin typeface="Courier" pitchFamily="49" charset="0"/>
              </a:rPr>
              <a:t>DUniqueID_forthisclient</a:t>
            </a:r>
            <a:r>
              <a:rPr lang="en-GB" b="1" dirty="0" smtClean="0">
                <a:latin typeface="Courier" pitchFamily="49" charset="0"/>
              </a:rPr>
              <a:t> </a:t>
            </a:r>
            <a:r>
              <a:rPr lang="en-GB" b="1" dirty="0">
                <a:latin typeface="Courier" pitchFamily="49" charset="0"/>
              </a:rPr>
              <a:t>--</a:t>
            </a:r>
            <a:r>
              <a:rPr lang="en-GB" b="1" dirty="0" err="1">
                <a:latin typeface="Courier" pitchFamily="49" charset="0"/>
              </a:rPr>
              <a:t>eab</a:t>
            </a:r>
            <a:r>
              <a:rPr lang="en-GB" b="1" dirty="0">
                <a:latin typeface="Courier" pitchFamily="49" charset="0"/>
              </a:rPr>
              <a:t>-</a:t>
            </a:r>
            <a:r>
              <a:rPr lang="en-GB" b="1" dirty="0" err="1">
                <a:latin typeface="Courier" pitchFamily="49" charset="0"/>
              </a:rPr>
              <a:t>hmac</a:t>
            </a:r>
            <a:r>
              <a:rPr lang="en-GB" b="1" dirty="0">
                <a:latin typeface="Courier" pitchFamily="49" charset="0"/>
              </a:rPr>
              <a:t>-key </a:t>
            </a:r>
            <a:r>
              <a:rPr lang="en-GB" b="1" dirty="0" smtClean="0">
                <a:latin typeface="Courier" pitchFamily="49" charset="0"/>
              </a:rPr>
              <a:t>mv_v3ryl0n9s3cr3tK3y \</a:t>
            </a:r>
          </a:p>
          <a:p>
            <a:r>
              <a:rPr lang="en-GB" b="1" dirty="0" smtClean="0">
                <a:latin typeface="Courier" pitchFamily="49" charset="0"/>
              </a:rPr>
              <a:t>  --</a:t>
            </a:r>
            <a:r>
              <a:rPr lang="en-GB" b="1" dirty="0">
                <a:latin typeface="Courier" pitchFamily="49" charset="0"/>
              </a:rPr>
              <a:t>domain hekel.nikhef.nl --cert-name </a:t>
            </a:r>
            <a:r>
              <a:rPr lang="en-GB" b="1" dirty="0" err="1">
                <a:latin typeface="Courier" pitchFamily="49" charset="0"/>
              </a:rPr>
              <a:t>OVGEANTcert</a:t>
            </a:r>
            <a:endParaRPr lang="en-GB" b="1" dirty="0">
              <a:latin typeface="Courier" pitchFamily="49" charset="0"/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March 2023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46650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Security Baseline </a:t>
            </a:r>
            <a:br>
              <a:rPr lang="en-US" dirty="0" smtClean="0"/>
            </a:br>
            <a:r>
              <a:rPr lang="en-US" dirty="0" smtClean="0"/>
              <a:t>for diverse infrastructures and the EOSC</a:t>
            </a:r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European Open Science Cloud</a:t>
            </a:r>
          </a:p>
          <a:p>
            <a:r>
              <a:rPr lang="en-US" dirty="0" smtClean="0"/>
              <a:t>EOSC Security </a:t>
            </a:r>
            <a:r>
              <a:rPr lang="en-US" dirty="0" smtClean="0"/>
              <a:t>Baseline</a:t>
            </a:r>
            <a:endParaRPr lang="en-U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European and EUGridPMA developments - APGridPMA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3C6C7-C0F9-497B-BEFB-D2FC0D2E643A}" type="slidenum">
              <a:rPr lang="en-GB" smtClean="0"/>
              <a:t>19</a:t>
            </a:fld>
            <a:endParaRPr lang="en-GB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March 2023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27098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Meanwhile in the </a:t>
            </a:r>
            <a:r>
              <a:rPr lang="en-US" dirty="0" err="1" smtClean="0"/>
              <a:t>EUGridPMA</a:t>
            </a:r>
            <a:r>
              <a:rPr lang="en-US" dirty="0" smtClean="0"/>
              <a:t>+ …</a:t>
            </a:r>
            <a:endParaRPr lang="en-GB" dirty="0"/>
          </a:p>
        </p:txBody>
      </p:sp>
      <p:sp>
        <p:nvSpPr>
          <p:cNvPr id="13" name="Content Placeholder 12"/>
          <p:cNvSpPr>
            <a:spLocks noGrp="1"/>
          </p:cNvSpPr>
          <p:nvPr>
            <p:ph idx="1"/>
          </p:nvPr>
        </p:nvSpPr>
        <p:spPr>
          <a:xfrm>
            <a:off x="609600" y="3048000"/>
            <a:ext cx="10972800" cy="3078164"/>
          </a:xfrm>
        </p:spPr>
        <p:txBody>
          <a:bodyPr>
            <a:normAutofit fontScale="92500"/>
          </a:bodyPr>
          <a:lstStyle/>
          <a:p>
            <a:r>
              <a:rPr lang="en-US" dirty="0" err="1" smtClean="0"/>
              <a:t>EUGridPMA</a:t>
            </a:r>
            <a:r>
              <a:rPr lang="en-US" dirty="0" smtClean="0"/>
              <a:t> - constituency and developments</a:t>
            </a:r>
          </a:p>
          <a:p>
            <a:r>
              <a:rPr lang="en-US" dirty="0" smtClean="0"/>
              <a:t>S/MIME </a:t>
            </a:r>
            <a:r>
              <a:rPr lang="en-US" dirty="0"/>
              <a:t>BR – separating authentication and email signing</a:t>
            </a:r>
          </a:p>
          <a:p>
            <a:r>
              <a:rPr lang="en-US" dirty="0" smtClean="0"/>
              <a:t>European Open Science – Security in the EOSC Interoperability Framework</a:t>
            </a:r>
          </a:p>
          <a:p>
            <a:r>
              <a:rPr lang="en-US" dirty="0" smtClean="0"/>
              <a:t>Attribute Authority Operations guideline</a:t>
            </a:r>
          </a:p>
          <a:p>
            <a:r>
              <a:rPr lang="en-US" dirty="0" smtClean="0"/>
              <a:t>Enabling Communities with GÉANT in GN5-1</a:t>
            </a:r>
          </a:p>
          <a:p>
            <a:r>
              <a:rPr lang="en-US" dirty="0" smtClean="0"/>
              <a:t>AARC’s Technical Revision for Enhanced Effectiveness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European and EUGridPMA developments - APGridPMA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3C6C7-C0F9-497B-BEFB-D2FC0D2E643A}" type="slidenum">
              <a:rPr lang="en-GB" smtClean="0"/>
              <a:t>2</a:t>
            </a:fld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330" y="1623552"/>
            <a:ext cx="1581955" cy="67845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4A93147-F511-F248-B98B-983D3157B9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6361" y="1471593"/>
            <a:ext cx="976351" cy="976351"/>
          </a:xfrm>
          <a:prstGeom prst="rect">
            <a:avLst/>
          </a:prstGeom>
        </p:spPr>
      </p:pic>
      <p:pic>
        <p:nvPicPr>
          <p:cNvPr id="9" name="Graphic 8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wpc="http://schemas.microsoft.com/office/word/2010/wordprocessingCanvas" xmlns:cx="http://schemas.microsoft.com/office/drawing/2014/chartex" xmlns:cx1="http://schemas.microsoft.com/office/drawing/2015/9/8/chartex" xmlns:mc="http://schemas.openxmlformats.org/markup-compatibility/2006" xmlns:m="http://schemas.openxmlformats.org/officeDocument/2006/math" xmlns:wp14="http://schemas.microsoft.com/office/word/2010/wordprocessingDrawing" xmlns:wp="http://schemas.openxmlformats.org/drawingml/2006/wordprocessingDrawing" xmlns:w14="http://schemas.microsoft.com/office/word/2010/wordml" xmlns:w15="http://schemas.microsoft.com/office/word/2012/wordml" xmlns:w16se="http://schemas.microsoft.com/office/word/2015/wordml/symex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pic="http://schemas.openxmlformats.org/drawingml/2006/picture" xmlns="" xmlns:cx2="http://schemas.microsoft.com/office/drawing/2015/10/21/chartex" xmlns:cx3="http://schemas.microsoft.com/office/drawing/2016/5/9/chartex" xmlns:cx4="http://schemas.microsoft.com/office/drawing/2016/5/10/chartex" xmlns:cx5="http://schemas.microsoft.com/office/drawing/2016/5/11/chartex" xmlns:cx6="http://schemas.microsoft.com/office/drawing/2016/5/12/chartex" xmlns:cx7="http://schemas.microsoft.com/office/drawing/2016/5/13/chartex" xmlns:cx8="http://schemas.microsoft.com/office/drawing/2016/5/14/chartex" xmlns:aink="http://schemas.microsoft.com/office/drawing/2016/ink" xmlns:am3d="http://schemas.microsoft.com/office/drawing/2017/model3d" xmlns:o="urn:schemas-microsoft-com:office:office" xmlns:v="urn:schemas-microsoft-com:vml" xmlns:w10="urn:schemas-microsoft-com:office:word" xmlns:w="http://schemas.openxmlformats.org/wordprocessingml/2006/main" xmlns:w16cex="http://schemas.microsoft.com/office/word/2018/wordml/cex" xmlns:w16cid="http://schemas.microsoft.com/office/word/2016/wordml/cid" xmlns:w16="http://schemas.microsoft.com/office/word/2018/wordml" xmlns:w16sdtdh="http://schemas.microsoft.com/office/word/2020/wordml/sdtdatahash" xmlns:asvg="http://schemas.microsoft.com/office/drawing/2016/SVG/main" xmlns:lc="http://schemas.openxmlformats.org/drawingml/2006/lockedCanvas" r:embed="rId6"/>
              </a:ext>
            </a:extLst>
          </a:blip>
          <a:stretch>
            <a:fillRect/>
          </a:stretch>
        </p:blipFill>
        <p:spPr>
          <a:xfrm>
            <a:off x="7350064" y="1623552"/>
            <a:ext cx="1333668" cy="72116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1788" y="1636050"/>
            <a:ext cx="1219200" cy="69617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7840" y="1395766"/>
            <a:ext cx="1691160" cy="1128004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March 2023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81594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1582400" cy="820479"/>
          </a:xfrm>
        </p:spPr>
        <p:txBody>
          <a:bodyPr>
            <a:noAutofit/>
          </a:bodyPr>
          <a:lstStyle/>
          <a:p>
            <a:r>
              <a:rPr lang="en-US" sz="3600" dirty="0"/>
              <a:t>European Open Science </a:t>
            </a:r>
            <a:r>
              <a:rPr lang="en-US" sz="3600" dirty="0" smtClean="0"/>
              <a:t>Cloud - Interconnecting communities</a:t>
            </a:r>
            <a:endParaRPr lang="en-GB" sz="36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11218863" y="6356350"/>
            <a:ext cx="973137" cy="365125"/>
          </a:xfrm>
        </p:spPr>
        <p:txBody>
          <a:bodyPr/>
          <a:lstStyle/>
          <a:p>
            <a:pPr defTabSz="412740" hangingPunct="0"/>
            <a:fld id="{86CB4B4D-7CA3-9044-876B-883B54F8677D}" type="slidenum">
              <a:rPr lang="en-US" kern="0">
                <a:latin typeface="Arial"/>
                <a:cs typeface="Arial"/>
                <a:sym typeface="Arial"/>
              </a:rPr>
              <a:pPr defTabSz="412740" hangingPunct="0"/>
              <a:t>20</a:t>
            </a:fld>
            <a:endParaRPr lang="en-US" kern="0">
              <a:latin typeface="Arial"/>
              <a:cs typeface="Arial"/>
              <a:sym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0" y="6143625"/>
            <a:ext cx="8777288" cy="666750"/>
          </a:xfrm>
        </p:spPr>
        <p:txBody>
          <a:bodyPr/>
          <a:lstStyle/>
          <a:p>
            <a:pPr defTabSz="412740" hangingPunct="0"/>
            <a:r>
              <a:rPr lang="en-US" kern="0" smtClean="0">
                <a:latin typeface="Arial"/>
                <a:cs typeface="Arial"/>
              </a:rPr>
              <a:t>European and EUGridPMA developments - APGridPMA</a:t>
            </a:r>
            <a:endParaRPr lang="nl-NL" kern="0" dirty="0">
              <a:latin typeface="Arial"/>
              <a:cs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E9C9C3A-180D-104A-A16F-0914FEBF92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3535" y="980311"/>
            <a:ext cx="9123152" cy="5646420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3665724A-A682-9140-AE4A-F2950381FE2B}"/>
              </a:ext>
            </a:extLst>
          </p:cNvPr>
          <p:cNvSpPr/>
          <p:nvPr/>
        </p:nvSpPr>
        <p:spPr>
          <a:xfrm>
            <a:off x="3223472" y="4413018"/>
            <a:ext cx="1186688" cy="959104"/>
          </a:xfrm>
          <a:prstGeom prst="ellipse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2740" hangingPunct="0"/>
            <a:endParaRPr lang="en-US" sz="3500" kern="0" cap="all">
              <a:solidFill>
                <a:srgbClr val="E6223C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A81E177-AA52-564B-A522-8FE77F35D27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" r="47334"/>
          <a:stretch/>
        </p:blipFill>
        <p:spPr>
          <a:xfrm>
            <a:off x="1976787" y="5122351"/>
            <a:ext cx="1840029" cy="559008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9FA9BC31-5329-B949-88F4-BEF118F83773}"/>
              </a:ext>
            </a:extLst>
          </p:cNvPr>
          <p:cNvSpPr/>
          <p:nvPr/>
        </p:nvSpPr>
        <p:spPr>
          <a:xfrm>
            <a:off x="6705685" y="1784260"/>
            <a:ext cx="1069945" cy="864751"/>
          </a:xfrm>
          <a:prstGeom prst="ellipse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2740" hangingPunct="0"/>
            <a:endParaRPr lang="en-US" sz="3500" kern="0" cap="all">
              <a:solidFill>
                <a:srgbClr val="E6223C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9773AED3-D676-EA40-931F-9C2218CD5FBF}"/>
              </a:ext>
            </a:extLst>
          </p:cNvPr>
          <p:cNvSpPr/>
          <p:nvPr/>
        </p:nvSpPr>
        <p:spPr>
          <a:xfrm>
            <a:off x="7632884" y="2337086"/>
            <a:ext cx="1022377" cy="826305"/>
          </a:xfrm>
          <a:prstGeom prst="ellipse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2740" hangingPunct="0"/>
            <a:endParaRPr lang="en-US" sz="3500" kern="0" cap="all">
              <a:solidFill>
                <a:srgbClr val="E6223C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6E28737-55C0-FF41-850A-881D17E7CA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02417" y="2326513"/>
            <a:ext cx="2629719" cy="54959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70AA901-F7D4-A84B-8919-4F6448BC812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15423" y="2125280"/>
            <a:ext cx="3172432" cy="617081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8446851" y="5889416"/>
            <a:ext cx="3745149" cy="38301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7733" tIns="67733" rIns="67733" bIns="67733" numCol="1" spcCol="38100" rtlCol="0" anchor="ctr">
            <a:spAutoFit/>
          </a:bodyPr>
          <a:lstStyle/>
          <a:p>
            <a:pPr defTabSz="1100639" hangingPunct="0"/>
            <a:r>
              <a:rPr lang="en-US" sz="1600" kern="0" dirty="0">
                <a:solidFill>
                  <a:srgbClr val="6F2575"/>
                </a:solidFill>
                <a:latin typeface="Arial"/>
                <a:cs typeface="Arial"/>
                <a:sym typeface="Arial"/>
              </a:rPr>
              <a:t>https://aarc-community.org/about/aegis/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94099" y="1027931"/>
            <a:ext cx="1105504" cy="845385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E7858C7E-1421-0543-B7D4-D0DACE0EC0CE}"/>
              </a:ext>
            </a:extLst>
          </p:cNvPr>
          <p:cNvSpPr/>
          <p:nvPr/>
        </p:nvSpPr>
        <p:spPr>
          <a:xfrm>
            <a:off x="3377851" y="1787671"/>
            <a:ext cx="1186688" cy="959104"/>
          </a:xfrm>
          <a:prstGeom prst="ellipse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2740" hangingPunct="0"/>
            <a:endParaRPr lang="en-US" sz="3500" kern="0" cap="all">
              <a:solidFill>
                <a:srgbClr val="E6223C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4099" y="4525152"/>
            <a:ext cx="1571379" cy="1277892"/>
          </a:xfrm>
          <a:prstGeom prst="rect">
            <a:avLst/>
          </a:prstGeom>
        </p:spPr>
      </p:pic>
      <p:sp>
        <p:nvSpPr>
          <p:cNvPr id="23" name="Oval 22">
            <a:extLst>
              <a:ext uri="{FF2B5EF4-FFF2-40B4-BE49-F238E27FC236}">
                <a16:creationId xmlns:a16="http://schemas.microsoft.com/office/drawing/2014/main" id="{3665724A-A682-9140-AE4A-F2950381FE2B}"/>
              </a:ext>
            </a:extLst>
          </p:cNvPr>
          <p:cNvSpPr/>
          <p:nvPr/>
        </p:nvSpPr>
        <p:spPr>
          <a:xfrm>
            <a:off x="7165095" y="4374558"/>
            <a:ext cx="1186688" cy="959104"/>
          </a:xfrm>
          <a:prstGeom prst="ellipse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2740" hangingPunct="0"/>
            <a:endParaRPr lang="en-US" sz="3500" kern="0" cap="all">
              <a:solidFill>
                <a:srgbClr val="E6223C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1966" y="5204851"/>
            <a:ext cx="1330719" cy="832884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March 2023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54187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An ecosystem more than just the </a:t>
            </a:r>
            <a:r>
              <a:rPr lang="en-US" dirty="0" smtClean="0"/>
              <a:t>infrastructure</a:t>
            </a:r>
            <a:endParaRPr lang="en-GB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March 2023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12740" hangingPunct="0"/>
            <a:r>
              <a:rPr lang="en-US" kern="0" dirty="0" smtClean="0">
                <a:latin typeface="Arial"/>
                <a:cs typeface="Arial"/>
              </a:rPr>
              <a:t>European and </a:t>
            </a:r>
            <a:r>
              <a:rPr lang="en-US" kern="0" dirty="0" err="1" smtClean="0">
                <a:latin typeface="Arial"/>
                <a:cs typeface="Arial"/>
              </a:rPr>
              <a:t>EUGridPMA</a:t>
            </a:r>
            <a:r>
              <a:rPr lang="en-US" kern="0" dirty="0" smtClean="0">
                <a:latin typeface="Arial"/>
                <a:cs typeface="Arial"/>
              </a:rPr>
              <a:t> developments - </a:t>
            </a:r>
            <a:r>
              <a:rPr lang="en-US" kern="0" dirty="0" err="1" smtClean="0">
                <a:latin typeface="Arial"/>
                <a:cs typeface="Arial"/>
              </a:rPr>
              <a:t>APGridPMA</a:t>
            </a:r>
            <a:endParaRPr lang="nl-NL" kern="0" dirty="0">
              <a:latin typeface="Arial"/>
              <a:cs typeface="Arial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12740" hangingPunct="0"/>
            <a:fld id="{86CB4B4D-7CA3-9044-876B-883B54F8677D}" type="slidenum">
              <a:rPr lang="en-GB" kern="0">
                <a:latin typeface="Arial"/>
                <a:cs typeface="Arial"/>
                <a:sym typeface="Arial"/>
              </a:rPr>
              <a:pPr defTabSz="412740" hangingPunct="0"/>
              <a:t>21</a:t>
            </a:fld>
            <a:endParaRPr lang="en-GB" kern="0">
              <a:latin typeface="Arial"/>
              <a:cs typeface="Arial"/>
              <a:sym typeface="Arial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3742" y="1037833"/>
            <a:ext cx="5591174" cy="3161065"/>
          </a:xfrm>
          <a:prstGeom prst="rect">
            <a:avLst/>
          </a:prstGeom>
          <a:effectLst>
            <a:glow rad="101600">
              <a:srgbClr val="6F2575">
                <a:alpha val="60000"/>
              </a:srgbClr>
            </a:glow>
          </a:effectLst>
        </p:spPr>
      </p:pic>
      <p:sp>
        <p:nvSpPr>
          <p:cNvPr id="8" name="TextBox 7"/>
          <p:cNvSpPr txBox="1"/>
          <p:nvPr/>
        </p:nvSpPr>
        <p:spPr>
          <a:xfrm>
            <a:off x="575733" y="5941861"/>
            <a:ext cx="4612373" cy="32145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7733" tIns="67733" rIns="67733" bIns="67733" numCol="1" spcCol="38100" rtlCol="0" anchor="ctr">
            <a:spAutoFit/>
          </a:bodyPr>
          <a:lstStyle/>
          <a:p>
            <a:pPr defTabSz="1100639" hangingPunct="0"/>
            <a:r>
              <a:rPr lang="en-GB" sz="1200" kern="0" dirty="0">
                <a:solidFill>
                  <a:srgbClr val="6F2575"/>
                </a:solidFill>
                <a:latin typeface="Arial"/>
                <a:cs typeface="Arial"/>
                <a:sym typeface="Arial"/>
              </a:rPr>
              <a:t>EOSC Portal (https://www.eosc-portal.eu/) – as built by </a:t>
            </a:r>
            <a:r>
              <a:rPr lang="en-GB" sz="1200" kern="0" dirty="0" err="1">
                <a:solidFill>
                  <a:srgbClr val="6F2575"/>
                </a:solidFill>
                <a:latin typeface="Arial"/>
                <a:cs typeface="Arial"/>
                <a:sym typeface="Arial"/>
              </a:rPr>
              <a:t>EOSChub</a:t>
            </a:r>
            <a:endParaRPr lang="en-GB" sz="1200" kern="0" dirty="0">
              <a:solidFill>
                <a:srgbClr val="6F2575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10478" r="14647" b="18447"/>
          <a:stretch/>
        </p:blipFill>
        <p:spPr>
          <a:xfrm>
            <a:off x="575733" y="2837841"/>
            <a:ext cx="4767298" cy="3064692"/>
          </a:xfrm>
          <a:prstGeom prst="rect">
            <a:avLst/>
          </a:prstGeom>
          <a:effectLst>
            <a:glow rad="101600">
              <a:srgbClr val="6F2575">
                <a:alpha val="60000"/>
              </a:srgbClr>
            </a:glow>
          </a:effectLst>
        </p:spPr>
      </p:pic>
      <p:sp>
        <p:nvSpPr>
          <p:cNvPr id="5" name="TextBox 4"/>
          <p:cNvSpPr txBox="1"/>
          <p:nvPr/>
        </p:nvSpPr>
        <p:spPr>
          <a:xfrm>
            <a:off x="8686800" y="5782842"/>
            <a:ext cx="34252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1000" dirty="0" smtClean="0">
                <a:solidFill>
                  <a:srgbClr val="C00000"/>
                </a:solidFill>
              </a:rPr>
              <a:t>circle diagram: from Ignacio </a:t>
            </a:r>
            <a:r>
              <a:rPr lang="en-GB" sz="1000" dirty="0" err="1" smtClean="0">
                <a:solidFill>
                  <a:srgbClr val="C00000"/>
                </a:solidFill>
              </a:rPr>
              <a:t>Blanquer’s</a:t>
            </a:r>
            <a:r>
              <a:rPr lang="en-GB" sz="1000" dirty="0" smtClean="0">
                <a:solidFill>
                  <a:srgbClr val="C00000"/>
                </a:solidFill>
              </a:rPr>
              <a:t> ISGC 2022 keynote</a:t>
            </a:r>
            <a:br>
              <a:rPr lang="en-GB" sz="1000" dirty="0" smtClean="0">
                <a:solidFill>
                  <a:srgbClr val="C00000"/>
                </a:solidFill>
              </a:rPr>
            </a:br>
            <a:r>
              <a:rPr lang="en-US" sz="1000" spc="-5" dirty="0">
                <a:solidFill>
                  <a:srgbClr val="C00000"/>
                </a:solidFill>
                <a:cs typeface="Calibri"/>
              </a:rPr>
              <a:t>Digital Skills </a:t>
            </a:r>
            <a:r>
              <a:rPr lang="en-US" sz="1000" spc="-10" dirty="0">
                <a:solidFill>
                  <a:srgbClr val="C00000"/>
                </a:solidFill>
                <a:cs typeface="Calibri"/>
              </a:rPr>
              <a:t>for </a:t>
            </a:r>
            <a:r>
              <a:rPr lang="en-US" sz="1000" spc="-25" dirty="0">
                <a:solidFill>
                  <a:srgbClr val="C00000"/>
                </a:solidFill>
                <a:cs typeface="Calibri"/>
              </a:rPr>
              <a:t>FAIR </a:t>
            </a:r>
            <a:r>
              <a:rPr lang="en-US" sz="1000" spc="-20" dirty="0">
                <a:solidFill>
                  <a:srgbClr val="C00000"/>
                </a:solidFill>
                <a:cs typeface="Calibri"/>
              </a:rPr>
              <a:t> </a:t>
            </a:r>
            <a:r>
              <a:rPr lang="en-US" sz="1000" dirty="0">
                <a:solidFill>
                  <a:srgbClr val="C00000"/>
                </a:solidFill>
                <a:cs typeface="Calibri"/>
              </a:rPr>
              <a:t>and </a:t>
            </a:r>
            <a:r>
              <a:rPr lang="en-US" sz="1000" spc="-5" dirty="0">
                <a:solidFill>
                  <a:srgbClr val="C00000"/>
                </a:solidFill>
                <a:cs typeface="Calibri"/>
              </a:rPr>
              <a:t>open science </a:t>
            </a:r>
            <a:r>
              <a:rPr lang="en-US" sz="1000" dirty="0">
                <a:solidFill>
                  <a:srgbClr val="C00000"/>
                </a:solidFill>
                <a:cs typeface="Calibri"/>
              </a:rPr>
              <a:t> </a:t>
            </a:r>
            <a:r>
              <a:rPr lang="en-US" sz="1000" spc="-5" dirty="0" smtClean="0">
                <a:solidFill>
                  <a:srgbClr val="C00000"/>
                </a:solidFill>
                <a:cs typeface="Calibri"/>
              </a:rPr>
              <a:t>doi.org/10.2777/59065</a:t>
            </a:r>
            <a:endParaRPr lang="en-US" sz="1000" dirty="0">
              <a:solidFill>
                <a:srgbClr val="C00000"/>
              </a:solidFill>
              <a:cs typeface="Calibri"/>
            </a:endParaRPr>
          </a:p>
        </p:txBody>
      </p:sp>
      <p:pic>
        <p:nvPicPr>
          <p:cNvPr id="10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629400" y="1272325"/>
            <a:ext cx="5803586" cy="4106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809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EOSC ecosystem – core and an ‘exchange’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European and EUGridPMA developments - APGridPMA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3C6C7-C0F9-497B-BEFB-D2FC0D2E643A}" type="slidenum">
              <a:rPr lang="en-GB" smtClean="0"/>
              <a:t>22</a:t>
            </a:fld>
            <a:endParaRPr lang="en-GB"/>
          </a:p>
        </p:txBody>
      </p:sp>
      <p:pic>
        <p:nvPicPr>
          <p:cNvPr id="6" name="Google Shape;142;gf1d7537519_0_56"/>
          <p:cNvPicPr preferRelativeResize="0">
            <a:picLocks/>
          </p:cNvPicPr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799227" y="1293475"/>
            <a:ext cx="7559261" cy="511254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1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89066" y="5460967"/>
            <a:ext cx="1328652" cy="715996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tangle 7"/>
          <p:cNvSpPr/>
          <p:nvPr/>
        </p:nvSpPr>
        <p:spPr>
          <a:xfrm>
            <a:off x="3194756" y="4289778"/>
            <a:ext cx="4865511" cy="204328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/>
          <p:cNvSpPr/>
          <p:nvPr/>
        </p:nvSpPr>
        <p:spPr>
          <a:xfrm>
            <a:off x="8319912" y="2246490"/>
            <a:ext cx="282221" cy="101600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/>
          <p:cNvSpPr/>
          <p:nvPr/>
        </p:nvSpPr>
        <p:spPr>
          <a:xfrm>
            <a:off x="8594090" y="3262490"/>
            <a:ext cx="282221" cy="101600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/>
          <p:cNvSpPr/>
          <p:nvPr/>
        </p:nvSpPr>
        <p:spPr>
          <a:xfrm>
            <a:off x="5226757" y="4605867"/>
            <a:ext cx="1219200" cy="282222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March 2023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48448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1" r="8151"/>
          <a:stretch/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sp>
        <p:nvSpPr>
          <p:cNvPr id="7" name="Text Placeholder 6"/>
          <p:cNvSpPr>
            <a:spLocks noGrp="1"/>
          </p:cNvSpPr>
          <p:nvPr>
            <p:ph type="body" sz="half" idx="4294967295"/>
          </p:nvPr>
        </p:nvSpPr>
        <p:spPr>
          <a:xfrm>
            <a:off x="0" y="2624138"/>
            <a:ext cx="3735388" cy="1462087"/>
          </a:xfrm>
          <a:solidFill>
            <a:srgbClr val="000000">
              <a:alpha val="60000"/>
            </a:srgbClr>
          </a:solidFill>
          <a:ln>
            <a:solidFill>
              <a:srgbClr val="E3D88B"/>
            </a:solidFill>
          </a:ln>
        </p:spPr>
        <p:txBody>
          <a:bodyPr lIns="121920" tIns="121920" rIns="121920" bIns="121920">
            <a:normAutofit fontScale="92500"/>
          </a:bodyPr>
          <a:lstStyle/>
          <a:p>
            <a:r>
              <a:rPr lang="en-GB" b="1" dirty="0" smtClean="0">
                <a:solidFill>
                  <a:srgbClr val="E3D88B"/>
                </a:solidFill>
              </a:rPr>
              <a:t>From</a:t>
            </a:r>
            <a:r>
              <a:rPr lang="en-GB" dirty="0" smtClean="0">
                <a:solidFill>
                  <a:srgbClr val="E3D88B"/>
                </a:solidFill>
              </a:rPr>
              <a:t> </a:t>
            </a:r>
            <a:r>
              <a:rPr lang="en-GB" i="1" dirty="0" smtClean="0">
                <a:solidFill>
                  <a:srgbClr val="E3D88B"/>
                </a:solidFill>
              </a:rPr>
              <a:t>promoting and monitoring capabilities </a:t>
            </a:r>
            <a:br>
              <a:rPr lang="en-GB" i="1" dirty="0" smtClean="0">
                <a:solidFill>
                  <a:srgbClr val="E3D88B"/>
                </a:solidFill>
              </a:rPr>
            </a:br>
            <a:r>
              <a:rPr lang="en-GB" b="1" dirty="0">
                <a:solidFill>
                  <a:srgbClr val="E3D88B"/>
                </a:solidFill>
              </a:rPr>
              <a:t>t</a:t>
            </a:r>
            <a:r>
              <a:rPr lang="en-GB" b="1" dirty="0" smtClean="0">
                <a:solidFill>
                  <a:srgbClr val="E3D88B"/>
                </a:solidFill>
              </a:rPr>
              <a:t>o</a:t>
            </a:r>
            <a:r>
              <a:rPr lang="en-GB" dirty="0" smtClean="0">
                <a:solidFill>
                  <a:srgbClr val="E3D88B"/>
                </a:solidFill>
              </a:rPr>
              <a:t> </a:t>
            </a:r>
            <a:r>
              <a:rPr lang="en-GB" i="1" dirty="0" smtClean="0">
                <a:solidFill>
                  <a:srgbClr val="E3D88B"/>
                </a:solidFill>
              </a:rPr>
              <a:t>managing core risk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11218863" y="6356350"/>
            <a:ext cx="973137" cy="365125"/>
          </a:xfrm>
        </p:spPr>
        <p:txBody>
          <a:bodyPr/>
          <a:lstStyle/>
          <a:p>
            <a:pPr defTabSz="412740" hangingPunct="0"/>
            <a:fld id="{86CB4B4D-7CA3-9044-876B-883B54F8677D}" type="slidenum">
              <a:rPr lang="en-GB" kern="0">
                <a:latin typeface="Arial"/>
                <a:cs typeface="Arial"/>
                <a:sym typeface="Arial"/>
              </a:rPr>
              <a:pPr defTabSz="412740" hangingPunct="0"/>
              <a:t>23</a:t>
            </a:fld>
            <a:endParaRPr lang="en-GB" kern="0"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0" y="6143625"/>
            <a:ext cx="8777288" cy="666750"/>
          </a:xfrm>
        </p:spPr>
        <p:txBody>
          <a:bodyPr/>
          <a:lstStyle/>
          <a:p>
            <a:pPr defTabSz="412740" hangingPunct="0"/>
            <a:r>
              <a:rPr lang="en-US" kern="0" smtClean="0">
                <a:latin typeface="Arial"/>
                <a:cs typeface="Arial"/>
              </a:rPr>
              <a:t>European and EUGridPMA developments - APGridPMA</a:t>
            </a:r>
            <a:endParaRPr lang="nl-NL" kern="0" dirty="0">
              <a:latin typeface="Arial"/>
              <a:cs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894454" y="6049252"/>
            <a:ext cx="3607291" cy="46521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7733" tIns="67733" rIns="67733" bIns="67733" numCol="1" spcCol="38100" rtlCol="0" anchor="ctr">
            <a:spAutoFit/>
          </a:bodyPr>
          <a:lstStyle/>
          <a:p>
            <a:pPr algn="r" defTabSz="1100639" hangingPunct="0"/>
            <a:r>
              <a:rPr lang="en-GB" sz="1067" kern="0" dirty="0">
                <a:solidFill>
                  <a:srgbClr val="847820"/>
                </a:solidFill>
                <a:latin typeface="Arial"/>
                <a:cs typeface="Arial"/>
                <a:sym typeface="Arial"/>
              </a:rPr>
              <a:t>Photo </a:t>
            </a:r>
            <a:r>
              <a:rPr lang="en-GB" sz="1067" kern="0" dirty="0" err="1">
                <a:solidFill>
                  <a:srgbClr val="847820"/>
                </a:solidFill>
                <a:latin typeface="Arial"/>
                <a:cs typeface="Arial"/>
                <a:sym typeface="Arial"/>
              </a:rPr>
              <a:t>Hippokrates</a:t>
            </a:r>
            <a:r>
              <a:rPr lang="en-GB" sz="1067" kern="0" dirty="0">
                <a:solidFill>
                  <a:srgbClr val="847820"/>
                </a:solidFill>
                <a:latin typeface="Arial"/>
                <a:cs typeface="Arial"/>
                <a:sym typeface="Arial"/>
              </a:rPr>
              <a:t> tomb: </a:t>
            </a:r>
            <a:r>
              <a:rPr lang="en-GB" sz="1067" kern="0" dirty="0" err="1">
                <a:solidFill>
                  <a:srgbClr val="847820"/>
                </a:solidFill>
                <a:latin typeface="Arial"/>
                <a:cs typeface="Arial"/>
                <a:sym typeface="Arial"/>
              </a:rPr>
              <a:t>Melania</a:t>
            </a:r>
            <a:r>
              <a:rPr lang="en-GB" sz="1067" kern="0" dirty="0">
                <a:solidFill>
                  <a:srgbClr val="84782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GB" sz="1067" kern="0" dirty="0" err="1">
                <a:solidFill>
                  <a:srgbClr val="847820"/>
                </a:solidFill>
                <a:latin typeface="Arial"/>
                <a:cs typeface="Arial"/>
                <a:sym typeface="Arial"/>
              </a:rPr>
              <a:t>Stubos</a:t>
            </a:r>
            <a:r>
              <a:rPr lang="en-GB" sz="1067" kern="0" dirty="0">
                <a:solidFill>
                  <a:srgbClr val="847820"/>
                </a:solidFill>
                <a:latin typeface="Arial"/>
                <a:cs typeface="Arial"/>
                <a:sym typeface="Arial"/>
              </a:rPr>
              <a:t>, CC-BY-SA-3.0</a:t>
            </a:r>
            <a:br>
              <a:rPr lang="en-GB" sz="1067" kern="0" dirty="0">
                <a:solidFill>
                  <a:srgbClr val="847820"/>
                </a:solidFill>
                <a:latin typeface="Arial"/>
                <a:cs typeface="Arial"/>
                <a:sym typeface="Arial"/>
              </a:rPr>
            </a:br>
            <a:r>
              <a:rPr lang="en-GB" sz="1067" kern="0" dirty="0">
                <a:solidFill>
                  <a:srgbClr val="847820"/>
                </a:solidFill>
                <a:latin typeface="Arial"/>
                <a:cs typeface="Arial"/>
                <a:sym typeface="Arial"/>
              </a:rPr>
              <a:t>http://himetop.wikidot.com/hippocrates-funeral-monument</a:t>
            </a:r>
          </a:p>
        </p:txBody>
      </p:sp>
      <p:sp>
        <p:nvSpPr>
          <p:cNvPr id="10" name="Text Placeholder 6"/>
          <p:cNvSpPr txBox="1">
            <a:spLocks/>
          </p:cNvSpPr>
          <p:nvPr/>
        </p:nvSpPr>
        <p:spPr>
          <a:xfrm>
            <a:off x="5477165" y="1659255"/>
            <a:ext cx="6592303" cy="2754429"/>
          </a:xfrm>
          <a:prstGeom prst="rect">
            <a:avLst/>
          </a:prstGeom>
          <a:solidFill>
            <a:srgbClr val="000000">
              <a:alpha val="60000"/>
            </a:srgbClr>
          </a:solidFill>
          <a:ln w="12700">
            <a:solidFill>
              <a:srgbClr val="E3D88B"/>
            </a:solidFill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121920" tIns="121920" rIns="121920" bIns="121920"/>
          <a:lstStyle>
            <a:lvl1pPr marL="0" marR="0" indent="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63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85725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75" b="0" i="0" u="none" strike="noStrike" cap="none" spc="0" baseline="0">
                <a:ln>
                  <a:noFill/>
                </a:ln>
                <a:solidFill>
                  <a:schemeClr val="tx2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17145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88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257175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34290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428625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13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51435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13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600075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13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68580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13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defTabSz="412740"/>
            <a:r>
              <a:rPr lang="en-GB" sz="2400" b="1" kern="0" dirty="0">
                <a:solidFill>
                  <a:srgbClr val="E3D88B"/>
                </a:solidFill>
                <a:latin typeface="Arial"/>
                <a:cs typeface="Arial"/>
              </a:rPr>
              <a:t>A service provider should</a:t>
            </a:r>
          </a:p>
          <a:p>
            <a:pPr marL="457189" indent="-457189" defTabSz="412740">
              <a:buFont typeface="Arial" panose="020B0604020202020204" pitchFamily="34" charset="0"/>
              <a:buChar char="•"/>
            </a:pPr>
            <a:r>
              <a:rPr lang="en-GB" sz="2400" b="1" kern="0" dirty="0">
                <a:solidFill>
                  <a:srgbClr val="E3D88B"/>
                </a:solidFill>
                <a:latin typeface="Arial"/>
                <a:cs typeface="Arial"/>
              </a:rPr>
              <a:t>do no harm</a:t>
            </a:r>
            <a:r>
              <a:rPr lang="en-GB" sz="2400" kern="0" dirty="0">
                <a:solidFill>
                  <a:srgbClr val="E3D88B"/>
                </a:solidFill>
                <a:latin typeface="Arial"/>
                <a:cs typeface="Arial"/>
              </a:rPr>
              <a:t> to interests &amp; assets of users</a:t>
            </a:r>
          </a:p>
          <a:p>
            <a:pPr marL="457189" indent="-457189" defTabSz="412740">
              <a:buFont typeface="Arial" panose="020B0604020202020204" pitchFamily="34" charset="0"/>
              <a:buChar char="•"/>
            </a:pPr>
            <a:r>
              <a:rPr lang="en-GB" sz="2400" b="1" kern="0" dirty="0">
                <a:solidFill>
                  <a:srgbClr val="E3D88B"/>
                </a:solidFill>
                <a:latin typeface="Arial"/>
                <a:cs typeface="Arial"/>
              </a:rPr>
              <a:t>not expose </a:t>
            </a:r>
            <a:r>
              <a:rPr lang="en-GB" sz="2400" b="1" i="1" kern="0" dirty="0">
                <a:solidFill>
                  <a:srgbClr val="E3D88B"/>
                </a:solidFill>
                <a:latin typeface="Arial"/>
                <a:cs typeface="Arial"/>
              </a:rPr>
              <a:t>other </a:t>
            </a:r>
            <a:r>
              <a:rPr lang="en-GB" sz="2400" kern="0" dirty="0">
                <a:solidFill>
                  <a:srgbClr val="E3D88B"/>
                </a:solidFill>
                <a:latin typeface="Arial"/>
                <a:cs typeface="Arial"/>
              </a:rPr>
              <a:t>service providers </a:t>
            </a:r>
            <a:br>
              <a:rPr lang="en-GB" sz="2400" kern="0" dirty="0">
                <a:solidFill>
                  <a:srgbClr val="E3D88B"/>
                </a:solidFill>
                <a:latin typeface="Arial"/>
                <a:cs typeface="Arial"/>
              </a:rPr>
            </a:br>
            <a:r>
              <a:rPr lang="en-GB" sz="2400" kern="0" dirty="0">
                <a:solidFill>
                  <a:srgbClr val="E3D88B"/>
                </a:solidFill>
                <a:latin typeface="Arial"/>
                <a:cs typeface="Arial"/>
              </a:rPr>
              <a:t>in the EOSC ecosystem to enlarged risk </a:t>
            </a:r>
            <a:br>
              <a:rPr lang="en-GB" sz="2400" kern="0" dirty="0">
                <a:solidFill>
                  <a:srgbClr val="E3D88B"/>
                </a:solidFill>
                <a:latin typeface="Arial"/>
                <a:cs typeface="Arial"/>
              </a:rPr>
            </a:br>
            <a:r>
              <a:rPr lang="en-GB" sz="2400" kern="0" dirty="0">
                <a:solidFill>
                  <a:srgbClr val="E3D88B"/>
                </a:solidFill>
                <a:latin typeface="Arial"/>
                <a:cs typeface="Arial"/>
              </a:rPr>
              <a:t>as a result of </a:t>
            </a:r>
            <a:r>
              <a:rPr lang="en-GB" sz="2400" i="1" kern="0" dirty="0">
                <a:solidFill>
                  <a:srgbClr val="E3D88B"/>
                </a:solidFill>
                <a:latin typeface="Arial"/>
                <a:cs typeface="Arial"/>
              </a:rPr>
              <a:t>their </a:t>
            </a:r>
            <a:r>
              <a:rPr lang="en-GB" sz="2400" kern="0" dirty="0">
                <a:solidFill>
                  <a:srgbClr val="E3D88B"/>
                </a:solidFill>
                <a:latin typeface="Arial"/>
                <a:cs typeface="Arial"/>
              </a:rPr>
              <a:t>participation in EOSC</a:t>
            </a:r>
          </a:p>
          <a:p>
            <a:pPr marL="457189" indent="-457189" defTabSz="412740">
              <a:buFont typeface="Arial" panose="020B0604020202020204" pitchFamily="34" charset="0"/>
              <a:buChar char="•"/>
            </a:pPr>
            <a:r>
              <a:rPr lang="en-GB" sz="2400" b="1" kern="0" dirty="0">
                <a:solidFill>
                  <a:srgbClr val="E3D88B"/>
                </a:solidFill>
                <a:latin typeface="Arial"/>
                <a:cs typeface="Arial"/>
              </a:rPr>
              <a:t>be transparent</a:t>
            </a:r>
            <a:r>
              <a:rPr lang="en-GB" sz="2400" kern="0" dirty="0">
                <a:solidFill>
                  <a:srgbClr val="E3D88B"/>
                </a:solidFill>
                <a:latin typeface="Arial"/>
                <a:cs typeface="Arial"/>
              </a:rPr>
              <a:t> about its </a:t>
            </a:r>
            <a:r>
              <a:rPr lang="en-GB" sz="2400" kern="0" dirty="0" err="1">
                <a:solidFill>
                  <a:srgbClr val="E3D88B"/>
                </a:solidFill>
                <a:latin typeface="Arial"/>
                <a:cs typeface="Arial"/>
              </a:rPr>
              <a:t>infosec</a:t>
            </a:r>
            <a:r>
              <a:rPr lang="en-GB" sz="2400" kern="0" dirty="0">
                <a:solidFill>
                  <a:srgbClr val="E3D88B"/>
                </a:solidFill>
                <a:latin typeface="Arial"/>
                <a:cs typeface="Arial"/>
              </a:rPr>
              <a:t> maturity and risk to its customers and suppliers </a:t>
            </a:r>
          </a:p>
        </p:txBody>
      </p:sp>
      <p:sp>
        <p:nvSpPr>
          <p:cNvPr id="11" name="Text Placeholder 6"/>
          <p:cNvSpPr txBox="1">
            <a:spLocks/>
          </p:cNvSpPr>
          <p:nvPr/>
        </p:nvSpPr>
        <p:spPr>
          <a:xfrm>
            <a:off x="123536" y="4679064"/>
            <a:ext cx="11945931" cy="437933"/>
          </a:xfrm>
          <a:prstGeom prst="rect">
            <a:avLst/>
          </a:prstGeom>
          <a:solidFill>
            <a:srgbClr val="000000">
              <a:alpha val="60000"/>
            </a:srgbClr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121920" tIns="0" rIns="121920" bIns="0"/>
          <a:lstStyle>
            <a:lvl1pPr marL="0" marR="0" indent="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63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85725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75" b="0" i="0" u="none" strike="noStrike" cap="none" spc="0" baseline="0">
                <a:ln>
                  <a:noFill/>
                </a:ln>
                <a:solidFill>
                  <a:schemeClr val="tx2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17145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88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257175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34290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428625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13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51435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13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600075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13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68580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13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 defTabSz="412740"/>
            <a:r>
              <a:rPr lang="en-GB" sz="2751" kern="0" dirty="0">
                <a:solidFill>
                  <a:srgbClr val="E3D88B"/>
                </a:solidFill>
                <a:latin typeface="Arial"/>
                <a:cs typeface="Arial"/>
              </a:rPr>
              <a:t>this will mean </a:t>
            </a:r>
            <a:r>
              <a:rPr lang="en-GB" sz="2751" i="1" kern="0" dirty="0">
                <a:solidFill>
                  <a:srgbClr val="E3D88B"/>
                </a:solidFill>
                <a:latin typeface="Arial"/>
                <a:cs typeface="Arial"/>
              </a:rPr>
              <a:t>some minimum requirements </a:t>
            </a:r>
            <a:r>
              <a:rPr lang="en-GB" sz="2751" kern="0" dirty="0">
                <a:solidFill>
                  <a:srgbClr val="E3D88B"/>
                </a:solidFill>
                <a:latin typeface="Arial"/>
                <a:cs typeface="Arial"/>
              </a:rPr>
              <a:t>in the Rules of Participation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>
            <a:normAutofit fontScale="90000"/>
          </a:bodyPr>
          <a:lstStyle/>
          <a:p>
            <a:pPr marL="0" indent="0">
              <a:buNone/>
            </a:pPr>
            <a:r>
              <a:rPr lang="en-GB" dirty="0" smtClean="0">
                <a:solidFill>
                  <a:srgbClr val="ED1544"/>
                </a:solidFill>
              </a:rPr>
              <a:t>Back to Basics: </a:t>
            </a:r>
            <a:br>
              <a:rPr lang="en-GB" dirty="0" smtClean="0">
                <a:solidFill>
                  <a:srgbClr val="ED1544"/>
                </a:solidFill>
              </a:rPr>
            </a:br>
            <a:r>
              <a:rPr lang="en-GB" dirty="0" smtClean="0">
                <a:solidFill>
                  <a:srgbClr val="ED1544"/>
                </a:solidFill>
              </a:rPr>
              <a:t>the few tenets for the ecosystem security</a:t>
            </a:r>
            <a:endParaRPr lang="en-GB" dirty="0">
              <a:solidFill>
                <a:srgbClr val="ED1544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March 2023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75647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5646" y="1400212"/>
            <a:ext cx="10745754" cy="4338431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GB" dirty="0" smtClean="0"/>
              <a:t>Original AARC PDK version of “Service </a:t>
            </a:r>
            <a:r>
              <a:rPr lang="en-GB" dirty="0"/>
              <a:t>Operations” </a:t>
            </a:r>
            <a:r>
              <a:rPr lang="en-GB" dirty="0" smtClean="0"/>
              <a:t>was specific &amp; prescriptive</a:t>
            </a:r>
            <a:endParaRPr lang="en-GB" dirty="0"/>
          </a:p>
          <a:p>
            <a:endParaRPr lang="en-GB" dirty="0" smtClean="0">
              <a:solidFill>
                <a:srgbClr val="F6791C"/>
              </a:solidFill>
            </a:endParaRPr>
          </a:p>
          <a:p>
            <a:r>
              <a:rPr lang="en-GB" dirty="0" smtClean="0">
                <a:solidFill>
                  <a:srgbClr val="F6791C"/>
                </a:solidFill>
              </a:rPr>
              <a:t>includes ‘</a:t>
            </a:r>
            <a:r>
              <a:rPr lang="en-GB" dirty="0">
                <a:solidFill>
                  <a:srgbClr val="F6791C"/>
                </a:solidFill>
              </a:rPr>
              <a:t>service-internal’ </a:t>
            </a:r>
            <a:r>
              <a:rPr lang="en-GB" dirty="0" smtClean="0">
                <a:solidFill>
                  <a:srgbClr val="F6791C"/>
                </a:solidFill>
              </a:rPr>
              <a:t/>
            </a:r>
            <a:br>
              <a:rPr lang="en-GB" dirty="0" smtClean="0">
                <a:solidFill>
                  <a:srgbClr val="F6791C"/>
                </a:solidFill>
              </a:rPr>
            </a:br>
            <a:r>
              <a:rPr lang="en-GB" dirty="0" smtClean="0">
                <a:solidFill>
                  <a:srgbClr val="F6791C"/>
                </a:solidFill>
              </a:rPr>
              <a:t>operations </a:t>
            </a:r>
            <a:r>
              <a:rPr lang="en-GB" dirty="0">
                <a:solidFill>
                  <a:srgbClr val="F6791C"/>
                </a:solidFill>
              </a:rPr>
              <a:t>and software</a:t>
            </a:r>
          </a:p>
          <a:p>
            <a:r>
              <a:rPr lang="en-GB" dirty="0">
                <a:solidFill>
                  <a:srgbClr val="F6791C"/>
                </a:solidFill>
              </a:rPr>
              <a:t>embedded in the PDK </a:t>
            </a:r>
            <a:r>
              <a:rPr lang="en-GB" dirty="0" smtClean="0">
                <a:solidFill>
                  <a:srgbClr val="F6791C"/>
                </a:solidFill>
              </a:rPr>
              <a:t/>
            </a:r>
            <a:br>
              <a:rPr lang="en-GB" dirty="0" smtClean="0">
                <a:solidFill>
                  <a:srgbClr val="F6791C"/>
                </a:solidFill>
              </a:rPr>
            </a:br>
            <a:r>
              <a:rPr lang="en-GB" dirty="0" smtClean="0">
                <a:solidFill>
                  <a:srgbClr val="F6791C"/>
                </a:solidFill>
              </a:rPr>
              <a:t>document suite:</a:t>
            </a:r>
            <a:br>
              <a:rPr lang="en-GB" dirty="0" smtClean="0">
                <a:solidFill>
                  <a:srgbClr val="F6791C"/>
                </a:solidFill>
              </a:rPr>
            </a:br>
            <a:r>
              <a:rPr lang="en-GB" dirty="0" smtClean="0">
                <a:solidFill>
                  <a:srgbClr val="F6791C"/>
                </a:solidFill>
              </a:rPr>
              <a:t>does not </a:t>
            </a:r>
            <a:r>
              <a:rPr lang="en-GB" dirty="0">
                <a:solidFill>
                  <a:srgbClr val="F6791C"/>
                </a:solidFill>
              </a:rPr>
              <a:t>work well as </a:t>
            </a:r>
            <a:r>
              <a:rPr lang="en-GB" dirty="0" smtClean="0">
                <a:solidFill>
                  <a:srgbClr val="F6791C"/>
                </a:solidFill>
              </a:rPr>
              <a:t/>
            </a:r>
            <a:br>
              <a:rPr lang="en-GB" dirty="0" smtClean="0">
                <a:solidFill>
                  <a:srgbClr val="F6791C"/>
                </a:solidFill>
              </a:rPr>
            </a:br>
            <a:r>
              <a:rPr lang="en-GB" dirty="0" smtClean="0">
                <a:solidFill>
                  <a:srgbClr val="F6791C"/>
                </a:solidFill>
              </a:rPr>
              <a:t>a </a:t>
            </a:r>
            <a:r>
              <a:rPr lang="en-GB" dirty="0">
                <a:solidFill>
                  <a:srgbClr val="F6791C"/>
                </a:solidFill>
              </a:rPr>
              <a:t>‘stand-alone’ document</a:t>
            </a:r>
          </a:p>
          <a:p>
            <a:r>
              <a:rPr lang="en-GB" dirty="0" smtClean="0">
                <a:solidFill>
                  <a:srgbClr val="F6791C"/>
                </a:solidFill>
              </a:rPr>
              <a:t>has built-in assumption of </a:t>
            </a:r>
            <a:br>
              <a:rPr lang="en-GB" dirty="0" smtClean="0">
                <a:solidFill>
                  <a:srgbClr val="F6791C"/>
                </a:solidFill>
              </a:rPr>
            </a:br>
            <a:r>
              <a:rPr lang="en-GB" dirty="0" smtClean="0">
                <a:solidFill>
                  <a:srgbClr val="F6791C"/>
                </a:solidFill>
              </a:rPr>
              <a:t>coherent </a:t>
            </a:r>
            <a:r>
              <a:rPr lang="en-GB" dirty="0">
                <a:solidFill>
                  <a:srgbClr val="F6791C"/>
                </a:solidFill>
              </a:rPr>
              <a:t>and </a:t>
            </a:r>
            <a:r>
              <a:rPr lang="en-GB" dirty="0" smtClean="0">
                <a:solidFill>
                  <a:srgbClr val="F6791C"/>
                </a:solidFill>
              </a:rPr>
              <a:t>coordinated </a:t>
            </a:r>
            <a:br>
              <a:rPr lang="en-GB" dirty="0" smtClean="0">
                <a:solidFill>
                  <a:srgbClr val="F6791C"/>
                </a:solidFill>
              </a:rPr>
            </a:br>
            <a:r>
              <a:rPr lang="en-GB" dirty="0" smtClean="0">
                <a:solidFill>
                  <a:srgbClr val="F6791C"/>
                </a:solidFill>
              </a:rPr>
              <a:t>single infrastructure </a:t>
            </a:r>
            <a:endParaRPr lang="en-GB" dirty="0">
              <a:solidFill>
                <a:srgbClr val="F6791C"/>
              </a:solidFill>
            </a:endParaRPr>
          </a:p>
          <a:p>
            <a:endParaRPr lang="en-GB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76E6A-F32A-4612-884C-86870357C6B4}" type="slidenum">
              <a:rPr lang="en-GB" smtClean="0"/>
              <a:t>24</a:t>
            </a:fld>
            <a:endParaRPr lang="en-GB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Security: from infrastructure to ecosystem view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6515" y="2292412"/>
            <a:ext cx="7346318" cy="3446231"/>
          </a:xfrm>
          <a:prstGeom prst="rect">
            <a:avLst/>
          </a:prstGeom>
          <a:ln>
            <a:solidFill>
              <a:srgbClr val="003F5E"/>
            </a:solidFill>
          </a:ln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European and EUGridPMA developments - APGridPMA</a:t>
            </a:r>
            <a:endParaRPr lang="en-GB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March 2023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76659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EOSC Baseline Process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European and EUGridPMA developments - APGridPMA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3C6C7-C0F9-497B-BEFB-D2FC0D2E643A}" type="slidenum">
              <a:rPr lang="en-GB" smtClean="0"/>
              <a:t>25</a:t>
            </a:fld>
            <a:endParaRPr lang="en-GB"/>
          </a:p>
        </p:txBody>
      </p:sp>
      <p:sp>
        <p:nvSpPr>
          <p:cNvPr id="6" name="Content Placeholder 1"/>
          <p:cNvSpPr txBox="1">
            <a:spLocks/>
          </p:cNvSpPr>
          <p:nvPr/>
        </p:nvSpPr>
        <p:spPr>
          <a:xfrm>
            <a:off x="444502" y="1439333"/>
            <a:ext cx="6489698" cy="473763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GB" sz="2000" b="1" dirty="0" smtClean="0"/>
              <a:t>Co-development of EOSC Future &amp; AARC Policy Community</a:t>
            </a:r>
          </a:p>
          <a:p>
            <a:r>
              <a:rPr lang="en-GB" sz="2000" dirty="0" smtClean="0"/>
              <a:t>version based on UK-IRIS evolution of the AARC PDK</a:t>
            </a:r>
          </a:p>
          <a:p>
            <a:r>
              <a:rPr lang="en-GB" sz="2000" dirty="0" smtClean="0"/>
              <a:t>specifically geared towards the looser EOSC ecosystem</a:t>
            </a:r>
          </a:p>
          <a:p>
            <a:r>
              <a:rPr lang="en-GB" sz="2000" dirty="0" smtClean="0"/>
              <a:t>mindful of urgent need for collective coherent response</a:t>
            </a:r>
          </a:p>
          <a:p>
            <a:endParaRPr lang="en-GB" sz="2000" dirty="0" smtClean="0"/>
          </a:p>
          <a:p>
            <a:pPr marL="0" indent="0">
              <a:buFont typeface="Arial" pitchFamily="34" charset="0"/>
              <a:buNone/>
            </a:pPr>
            <a:r>
              <a:rPr lang="en-GB" sz="2000" b="1" dirty="0" smtClean="0"/>
              <a:t>AARC Policy team consultation &gt; AEGIS &gt; EOSC</a:t>
            </a:r>
          </a:p>
          <a:p>
            <a:r>
              <a:rPr lang="en-GB" sz="2000" dirty="0" smtClean="0"/>
              <a:t>just 12 itemised points: </a:t>
            </a:r>
            <a:r>
              <a:rPr lang="en-GB" sz="2000" dirty="0" smtClean="0">
                <a:hlinkClick r:id="rId2"/>
              </a:rPr>
              <a:t>https</a:t>
            </a:r>
            <a:r>
              <a:rPr lang="en-GB" sz="2000" dirty="0">
                <a:hlinkClick r:id="rId2"/>
              </a:rPr>
              <a:t>://</a:t>
            </a:r>
            <a:r>
              <a:rPr lang="en-GB" sz="2000" dirty="0" smtClean="0">
                <a:hlinkClick r:id="rId2"/>
              </a:rPr>
              <a:t>wiki.eoscfuture.eu/display/PUBLIC/EOSC+Security+Operational+Baseline</a:t>
            </a:r>
            <a:endParaRPr lang="en-GB" sz="2000" dirty="0" smtClean="0"/>
          </a:p>
          <a:p>
            <a:r>
              <a:rPr lang="en-GB" sz="2000" dirty="0" smtClean="0"/>
              <a:t>complemented by an ‘FAQ’ with guidance and refs</a:t>
            </a:r>
            <a:br>
              <a:rPr lang="en-GB" sz="2000" dirty="0" smtClean="0"/>
            </a:br>
            <a:r>
              <a:rPr lang="en-GB" sz="2000" dirty="0" smtClean="0"/>
              <a:t>(no new standards, there is enough good stuff out there)</a:t>
            </a:r>
          </a:p>
          <a:p>
            <a:r>
              <a:rPr lang="en-GB" sz="2000" dirty="0" smtClean="0"/>
              <a:t>leverages </a:t>
            </a:r>
            <a:r>
              <a:rPr lang="en-GB" sz="2000" i="1" dirty="0" smtClean="0"/>
              <a:t>Sirtfi </a:t>
            </a:r>
            <a:r>
              <a:rPr lang="en-GB" sz="2000" dirty="0" smtClean="0"/>
              <a:t>framework</a:t>
            </a:r>
          </a:p>
          <a:p>
            <a:r>
              <a:rPr lang="en-GB" sz="2000" dirty="0" smtClean="0"/>
              <a:t>connects to the Core Security Team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March 2023</a:t>
            </a:r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9390" y="248596"/>
            <a:ext cx="4753487" cy="6107756"/>
          </a:xfrm>
          <a:prstGeom prst="rect">
            <a:avLst/>
          </a:prstGeom>
          <a:ln>
            <a:solidFill>
              <a:srgbClr val="004361"/>
            </a:solidFill>
          </a:ln>
          <a:effectLst>
            <a:glow rad="101600">
              <a:srgbClr val="004361">
                <a:alpha val="60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2358927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But an FAQ is almost mandatory</a:t>
            </a:r>
            <a:endParaRPr lang="en-GB" sz="36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European and EUGridPMA developments - APGridPMA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3C6C7-C0F9-497B-BEFB-D2FC0D2E643A}" type="slidenum">
              <a:rPr lang="en-GB" smtClean="0"/>
              <a:t>26</a:t>
            </a:fld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1295400"/>
            <a:ext cx="6324600" cy="4783606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96052" y="3070298"/>
            <a:ext cx="3755524" cy="2590800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7989579" y="1417638"/>
            <a:ext cx="396846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ED1544"/>
                </a:solidFill>
              </a:rPr>
              <a:t>and a way to both get the required information out of providers, gauge maturity, and raise awareness …</a:t>
            </a:r>
            <a:endParaRPr lang="en-GB" sz="2400" dirty="0">
              <a:solidFill>
                <a:srgbClr val="ED1544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March 2023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49445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EOSC Interoperability Framework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European and EUGridPMA developments - APGridPMA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3C6C7-C0F9-497B-BEFB-D2FC0D2E643A}" type="slidenum">
              <a:rPr lang="en-GB" smtClean="0"/>
              <a:t>27</a:t>
            </a:fld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244700"/>
            <a:ext cx="9475033" cy="4953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771337" y="6221513"/>
            <a:ext cx="42276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rgbClr val="004361"/>
                </a:solidFill>
              </a:rPr>
              <a:t>https://eosc-portal.eu/eosc-interoperability-framework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March 2023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84258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Attribute Authority operational security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AARC-G071</a:t>
            </a:r>
          </a:p>
          <a:p>
            <a:r>
              <a:rPr lang="en-US" dirty="0" smtClean="0"/>
              <a:t>IGTF AAOPS </a:t>
            </a:r>
            <a:r>
              <a:rPr lang="en-US" dirty="0"/>
              <a:t>(https://www.eugridpma.org/guidelines/aaops</a:t>
            </a:r>
            <a:r>
              <a:rPr lang="en-US" dirty="0" smtClean="0"/>
              <a:t>/)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European and EUGridPMA developments - APGridPMA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3C6C7-C0F9-497B-BEFB-D2FC0D2E643A}" type="slidenum">
              <a:rPr lang="en-GB" smtClean="0"/>
              <a:t>28</a:t>
            </a:fld>
            <a:endParaRPr lang="en-GB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9687" y="2064326"/>
            <a:ext cx="1024344" cy="925513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March 2023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5133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Taking proper care of trust sources</a:t>
            </a:r>
            <a:endParaRPr lang="en-GB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7199948" y="1456441"/>
            <a:ext cx="4611052" cy="304799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The AAI relies also on other attribute sources, and on the hubs &amp; AARC Proxies </a:t>
            </a:r>
          </a:p>
          <a:p>
            <a:r>
              <a:rPr lang="en-US" dirty="0" smtClean="0"/>
              <a:t>only generic guidance</a:t>
            </a:r>
          </a:p>
          <a:p>
            <a:r>
              <a:rPr lang="en-US" dirty="0" smtClean="0"/>
              <a:t>proxies fully hide ID source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European and EUGridPMA developments - APGridPMA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3C6C7-C0F9-497B-BEFB-D2FC0D2E643A}" type="slidenum">
              <a:rPr lang="en-GB" smtClean="0"/>
              <a:t>29</a:t>
            </a:fld>
            <a:endParaRPr lang="en-GB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4542" y="2652530"/>
            <a:ext cx="2924564" cy="3991340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10" name="Content Placeholder 7"/>
          <p:cNvSpPr txBox="1">
            <a:spLocks/>
          </p:cNvSpPr>
          <p:nvPr/>
        </p:nvSpPr>
        <p:spPr>
          <a:xfrm>
            <a:off x="762000" y="1752601"/>
            <a:ext cx="4343400" cy="30479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mtClean="0"/>
              <a:t>Protections for (IGTF) identity providers are known and documented</a:t>
            </a:r>
          </a:p>
          <a:p>
            <a:r>
              <a:rPr lang="en-US" smtClean="0"/>
              <a:t>RFC3647</a:t>
            </a:r>
          </a:p>
          <a:p>
            <a:r>
              <a:rPr lang="en-US" smtClean="0"/>
              <a:t>IGTF Guidelines</a:t>
            </a:r>
          </a:p>
          <a:p>
            <a:r>
              <a:rPr lang="en-US" smtClean="0"/>
              <a:t>Technical profiles</a:t>
            </a:r>
            <a:endParaRPr lang="en-US" dirty="0" smtClean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4101" y="4073356"/>
            <a:ext cx="3485408" cy="2644960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March 2023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21207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EMEA area membership evolution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524001"/>
            <a:ext cx="10972800" cy="4602164"/>
          </a:xfrm>
        </p:spPr>
        <p:txBody>
          <a:bodyPr>
            <a:normAutofit/>
          </a:bodyPr>
          <a:lstStyle/>
          <a:p>
            <a:r>
              <a:rPr lang="en-GB" dirty="0" smtClean="0"/>
              <a:t>Europe</a:t>
            </a:r>
            <a:r>
              <a:rPr lang="en-GB" baseline="30000" dirty="0" smtClean="0"/>
              <a:t>+</a:t>
            </a:r>
            <a:r>
              <a:rPr lang="en-GB" dirty="0" smtClean="0"/>
              <a:t>: GEANT TCS, and CZ</a:t>
            </a:r>
            <a:r>
              <a:rPr lang="en-GB" dirty="0"/>
              <a:t>, DE, </a:t>
            </a:r>
            <a:r>
              <a:rPr lang="en-GB" dirty="0" smtClean="0"/>
              <a:t>DK(+FI+IS+NO+SE), FR</a:t>
            </a:r>
            <a:r>
              <a:rPr lang="en-GB" dirty="0"/>
              <a:t>, GR, HR, HU, </a:t>
            </a:r>
            <a:r>
              <a:rPr lang="en-GB" dirty="0" smtClean="0"/>
              <a:t>NL</a:t>
            </a:r>
            <a:r>
              <a:rPr lang="en-GB" dirty="0"/>
              <a:t>, PL, PT, RO, </a:t>
            </a:r>
            <a:r>
              <a:rPr lang="en-GB" dirty="0" smtClean="0"/>
              <a:t>SI</a:t>
            </a:r>
            <a:r>
              <a:rPr lang="en-GB" dirty="0"/>
              <a:t>, </a:t>
            </a:r>
            <a:r>
              <a:rPr lang="en-GB" dirty="0" smtClean="0"/>
              <a:t>SK; AM</a:t>
            </a:r>
            <a:r>
              <a:rPr lang="en-GB" dirty="0"/>
              <a:t>, GE, </a:t>
            </a:r>
            <a:r>
              <a:rPr lang="en-GB" dirty="0" smtClean="0"/>
              <a:t>MD</a:t>
            </a:r>
            <a:r>
              <a:rPr lang="en-GB" dirty="0"/>
              <a:t>, ME, MK, </a:t>
            </a:r>
            <a:r>
              <a:rPr lang="en-GB" dirty="0" smtClean="0"/>
              <a:t>RS</a:t>
            </a:r>
            <a:r>
              <a:rPr lang="en-GB" dirty="0"/>
              <a:t>, </a:t>
            </a:r>
            <a:r>
              <a:rPr lang="en-GB" dirty="0" smtClean="0"/>
              <a:t>RU, </a:t>
            </a:r>
            <a:r>
              <a:rPr lang="en-GB" dirty="0"/>
              <a:t>TR, </a:t>
            </a:r>
            <a:r>
              <a:rPr lang="en-GB" dirty="0" smtClean="0"/>
              <a:t>UA, UK</a:t>
            </a:r>
          </a:p>
          <a:p>
            <a:r>
              <a:rPr lang="en-GB" dirty="0" smtClean="0"/>
              <a:t>Middle East: AE, IR, PK</a:t>
            </a:r>
            <a:endParaRPr lang="en-GB" dirty="0"/>
          </a:p>
          <a:p>
            <a:r>
              <a:rPr lang="en-GB" dirty="0"/>
              <a:t>Africa: </a:t>
            </a:r>
            <a:r>
              <a:rPr lang="en-GB" dirty="0" smtClean="0"/>
              <a:t>DZ, KE, MA</a:t>
            </a:r>
          </a:p>
          <a:p>
            <a:r>
              <a:rPr lang="en-GB" dirty="0" smtClean="0"/>
              <a:t>CERN, RCauth.eu, </a:t>
            </a:r>
            <a:br>
              <a:rPr lang="en-GB" dirty="0" smtClean="0"/>
            </a:br>
            <a:r>
              <a:rPr lang="en-GB" dirty="0" err="1" smtClean="0"/>
              <a:t>DigitalTrust</a:t>
            </a:r>
            <a:r>
              <a:rPr lang="en-GB" dirty="0" smtClean="0"/>
              <a:t> (AE)</a:t>
            </a:r>
          </a:p>
          <a:p>
            <a:endParaRPr lang="en-GB" dirty="0"/>
          </a:p>
          <a:p>
            <a:pPr marL="0" indent="0">
              <a:buNone/>
            </a:pPr>
            <a:r>
              <a:rPr lang="en-GB" b="1" dirty="0" smtClean="0">
                <a:solidFill>
                  <a:srgbClr val="004361"/>
                </a:solidFill>
              </a:rPr>
              <a:t>Emphasis on collaboration</a:t>
            </a:r>
            <a:br>
              <a:rPr lang="en-GB" b="1" dirty="0" smtClean="0">
                <a:solidFill>
                  <a:srgbClr val="004361"/>
                </a:solidFill>
              </a:rPr>
            </a:br>
            <a:r>
              <a:rPr lang="en-GB" b="1" dirty="0" smtClean="0">
                <a:solidFill>
                  <a:srgbClr val="004361"/>
                </a:solidFill>
              </a:rPr>
              <a:t>across the whole T&amp;I space </a:t>
            </a:r>
            <a:endParaRPr lang="en-GB" b="1" dirty="0">
              <a:solidFill>
                <a:srgbClr val="004361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3C6C7-C0F9-497B-BEFB-D2FC0D2E643A}" type="slidenum">
              <a:rPr lang="en-GB" smtClean="0"/>
              <a:t>3</a:t>
            </a:fld>
            <a:endParaRPr lang="en-GB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8501" y="580639"/>
            <a:ext cx="1238124" cy="53099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8514" y="2341504"/>
            <a:ext cx="6833886" cy="4532972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European and EUGridPMA developments - APGridPMA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March 2023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27817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76E6A-F32A-4612-884C-86870357C6B4}" type="slidenum">
              <a:rPr lang="en-GB" smtClean="0"/>
              <a:pPr/>
              <a:t>30</a:t>
            </a:fld>
            <a:endParaRPr lang="en-GB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Operational guideline landscape for - proxy or source - AAI components</a:t>
            </a:r>
            <a:endParaRPr lang="en-GB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6095" y="1830973"/>
            <a:ext cx="5691187" cy="4446001"/>
          </a:xfrm>
          <a:prstGeom prst="rect">
            <a:avLst/>
          </a:prstGeom>
        </p:spPr>
      </p:pic>
      <p:sp>
        <p:nvSpPr>
          <p:cNvPr id="10" name="Rounded Rectangular Callout 9"/>
          <p:cNvSpPr/>
          <p:nvPr/>
        </p:nvSpPr>
        <p:spPr>
          <a:xfrm>
            <a:off x="8558211" y="1400211"/>
            <a:ext cx="3367089" cy="1962113"/>
          </a:xfrm>
          <a:prstGeom prst="wedgeRoundRectCallout">
            <a:avLst>
              <a:gd name="adj1" fmla="val -81145"/>
              <a:gd name="adj2" fmla="val 45101"/>
              <a:gd name="adj3" fmla="val 16667"/>
            </a:avLst>
          </a:prstGeom>
          <a:solidFill>
            <a:srgbClr val="FFFFFF"/>
          </a:solidFill>
          <a:ln>
            <a:solidFill>
              <a:srgbClr val="0C3959"/>
            </a:solidFill>
          </a:ln>
          <a:effectLst>
            <a:glow rad="101600">
              <a:srgbClr val="0C3959">
                <a:alpha val="6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 smtClean="0">
                <a:solidFill>
                  <a:srgbClr val="F57A1E"/>
                </a:solidFill>
              </a:rPr>
              <a:t>Authentication/identity sources</a:t>
            </a:r>
          </a:p>
          <a:p>
            <a:r>
              <a:rPr lang="en-GB" dirty="0" smtClean="0">
                <a:solidFill>
                  <a:srgbClr val="003F5E"/>
                </a:solidFill>
              </a:rPr>
              <a:t>Sirtfi</a:t>
            </a:r>
            <a:endParaRPr lang="en-GB" dirty="0">
              <a:solidFill>
                <a:srgbClr val="003F5E"/>
              </a:solidFill>
            </a:endParaRPr>
          </a:p>
          <a:p>
            <a:r>
              <a:rPr lang="en-GB" dirty="0" smtClean="0">
                <a:solidFill>
                  <a:srgbClr val="003F5E"/>
                </a:solidFill>
              </a:rPr>
              <a:t>(eduGAIN) baselining, RAF</a:t>
            </a:r>
          </a:p>
          <a:p>
            <a:r>
              <a:rPr lang="en-GB" dirty="0" smtClean="0">
                <a:solidFill>
                  <a:srgbClr val="003F5E"/>
                </a:solidFill>
              </a:rPr>
              <a:t>IGTF AP Profiles</a:t>
            </a:r>
          </a:p>
          <a:p>
            <a:r>
              <a:rPr lang="en-GB" dirty="0" smtClean="0">
                <a:solidFill>
                  <a:srgbClr val="003F5E"/>
                </a:solidFill>
              </a:rPr>
              <a:t>NIST SP800-63</a:t>
            </a:r>
          </a:p>
          <a:p>
            <a:r>
              <a:rPr lang="en-GB" dirty="0" smtClean="0">
                <a:solidFill>
                  <a:srgbClr val="003F5E"/>
                </a:solidFill>
              </a:rPr>
              <a:t>eduGAIN sec. team workflow</a:t>
            </a:r>
          </a:p>
        </p:txBody>
      </p:sp>
      <p:sp>
        <p:nvSpPr>
          <p:cNvPr id="11" name="Rounded Rectangular Callout 10"/>
          <p:cNvSpPr/>
          <p:nvPr/>
        </p:nvSpPr>
        <p:spPr>
          <a:xfrm>
            <a:off x="1481136" y="1598723"/>
            <a:ext cx="1709739" cy="1152488"/>
          </a:xfrm>
          <a:prstGeom prst="wedgeRoundRectCallout">
            <a:avLst>
              <a:gd name="adj1" fmla="val 70944"/>
              <a:gd name="adj2" fmla="val 40969"/>
              <a:gd name="adj3" fmla="val 16667"/>
            </a:avLst>
          </a:prstGeom>
          <a:solidFill>
            <a:srgbClr val="FFFFFF"/>
          </a:solidFill>
          <a:ln>
            <a:solidFill>
              <a:srgbClr val="0C3959"/>
            </a:solidFill>
          </a:ln>
          <a:effectLst>
            <a:glow rad="101600">
              <a:srgbClr val="0C3959">
                <a:alpha val="6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 smtClean="0">
                <a:solidFill>
                  <a:srgbClr val="003F5E"/>
                </a:solidFill>
              </a:rPr>
              <a:t>RFC6238/4226</a:t>
            </a:r>
            <a:br>
              <a:rPr lang="en-GB" dirty="0" smtClean="0">
                <a:solidFill>
                  <a:srgbClr val="003F5E"/>
                </a:solidFill>
              </a:rPr>
            </a:br>
            <a:r>
              <a:rPr lang="en-GB" dirty="0" smtClean="0">
                <a:solidFill>
                  <a:srgbClr val="003F5E"/>
                </a:solidFill>
              </a:rPr>
              <a:t>FIPS140</a:t>
            </a:r>
          </a:p>
          <a:p>
            <a:r>
              <a:rPr lang="en-GB" dirty="0" smtClean="0">
                <a:solidFill>
                  <a:srgbClr val="003F5E"/>
                </a:solidFill>
              </a:rPr>
              <a:t>NISTSP800-53</a:t>
            </a:r>
          </a:p>
        </p:txBody>
      </p:sp>
      <p:sp>
        <p:nvSpPr>
          <p:cNvPr id="12" name="Rounded Rectangular Callout 11"/>
          <p:cNvSpPr/>
          <p:nvPr/>
        </p:nvSpPr>
        <p:spPr>
          <a:xfrm>
            <a:off x="8205786" y="4543462"/>
            <a:ext cx="3367089" cy="1549510"/>
          </a:xfrm>
          <a:prstGeom prst="wedgeRoundRectCallout">
            <a:avLst>
              <a:gd name="adj1" fmla="val -81145"/>
              <a:gd name="adj2" fmla="val 45101"/>
              <a:gd name="adj3" fmla="val 16667"/>
            </a:avLst>
          </a:prstGeom>
          <a:solidFill>
            <a:srgbClr val="FFFFFF"/>
          </a:solidFill>
          <a:ln>
            <a:solidFill>
              <a:srgbClr val="0C3959"/>
            </a:solidFill>
          </a:ln>
          <a:effectLst>
            <a:glow rad="101600">
              <a:srgbClr val="0C3959">
                <a:alpha val="6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 smtClean="0">
                <a:solidFill>
                  <a:srgbClr val="F57A1E"/>
                </a:solidFill>
              </a:rPr>
              <a:t>Service provider operations</a:t>
            </a:r>
          </a:p>
          <a:p>
            <a:r>
              <a:rPr lang="en-GB" dirty="0" smtClean="0">
                <a:solidFill>
                  <a:srgbClr val="003F5E"/>
                </a:solidFill>
              </a:rPr>
              <a:t>ISO27k</a:t>
            </a:r>
          </a:p>
          <a:p>
            <a:r>
              <a:rPr lang="en-GB" dirty="0" smtClean="0">
                <a:solidFill>
                  <a:srgbClr val="003F5E"/>
                </a:solidFill>
              </a:rPr>
              <a:t>Sirtfi</a:t>
            </a:r>
          </a:p>
          <a:p>
            <a:r>
              <a:rPr lang="en-GB" dirty="0" smtClean="0">
                <a:solidFill>
                  <a:srgbClr val="003F5E"/>
                </a:solidFill>
              </a:rPr>
              <a:t>Infrastructure response plans</a:t>
            </a:r>
            <a:endParaRPr lang="en-GB" dirty="0">
              <a:solidFill>
                <a:srgbClr val="003F5E"/>
              </a:solidFill>
            </a:endParaRPr>
          </a:p>
        </p:txBody>
      </p:sp>
      <p:sp>
        <p:nvSpPr>
          <p:cNvPr id="13" name="Rounded Rectangular Callout 12"/>
          <p:cNvSpPr/>
          <p:nvPr/>
        </p:nvSpPr>
        <p:spPr>
          <a:xfrm>
            <a:off x="466566" y="3789171"/>
            <a:ext cx="2997200" cy="1001146"/>
          </a:xfrm>
          <a:prstGeom prst="wedgeRoundRectCallout">
            <a:avLst>
              <a:gd name="adj1" fmla="val 107176"/>
              <a:gd name="adj2" fmla="val 34640"/>
              <a:gd name="adj3" fmla="val 16667"/>
            </a:avLst>
          </a:prstGeom>
          <a:solidFill>
            <a:srgbClr val="FFFFFF"/>
          </a:solidFill>
          <a:ln>
            <a:solidFill>
              <a:srgbClr val="003F5E"/>
            </a:solidFill>
          </a:ln>
          <a:effectLst>
            <a:glow rad="101600">
              <a:srgbClr val="0C3959">
                <a:alpha val="30196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>
                <a:solidFill>
                  <a:srgbClr val="F6791C"/>
                </a:solidFill>
              </a:rPr>
              <a:t>Ephemeral credentials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3F5E"/>
                </a:solidFill>
              </a:rPr>
              <a:t>trusted credential stores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3F5E"/>
                </a:solidFill>
              </a:rPr>
              <a:t>protection at rest</a:t>
            </a:r>
            <a:endParaRPr lang="en-GB" dirty="0">
              <a:solidFill>
                <a:srgbClr val="003F5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European and EUGridPMA developments - APGridPMA</a:t>
            </a:r>
            <a:endParaRPr lang="en-GB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March 2023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34660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1419617"/>
            <a:ext cx="5344772" cy="405597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76E6A-F32A-4612-884C-86870357C6B4}" type="slidenum">
              <a:rPr lang="en-GB" smtClean="0"/>
              <a:pPr/>
              <a:t>31</a:t>
            </a:fld>
            <a:endParaRPr lang="en-GB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Operational security focus in the BPA: beyond just the IdPs</a:t>
            </a:r>
            <a:endParaRPr lang="en-GB" dirty="0"/>
          </a:p>
        </p:txBody>
      </p:sp>
      <p:sp>
        <p:nvSpPr>
          <p:cNvPr id="922" name="TextBox 921"/>
          <p:cNvSpPr txBox="1"/>
          <p:nvPr/>
        </p:nvSpPr>
        <p:spPr>
          <a:xfrm>
            <a:off x="888938" y="5474851"/>
            <a:ext cx="542319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0C3959"/>
                </a:solidFill>
              </a:rPr>
              <a:t>Guidelines for Secure Operation of </a:t>
            </a:r>
            <a:r>
              <a:rPr lang="en-GB" dirty="0" smtClean="0">
                <a:solidFill>
                  <a:srgbClr val="0C3959"/>
                </a:solidFill>
              </a:rPr>
              <a:t>Attribute Authorities </a:t>
            </a:r>
            <a:r>
              <a:rPr lang="en-GB" dirty="0">
                <a:solidFill>
                  <a:srgbClr val="0C3959"/>
                </a:solidFill>
              </a:rPr>
              <a:t>and other issuers of </a:t>
            </a:r>
            <a:r>
              <a:rPr lang="en-GB" dirty="0" smtClean="0">
                <a:solidFill>
                  <a:srgbClr val="0C3959"/>
                </a:solidFill>
              </a:rPr>
              <a:t>access-granting statements </a:t>
            </a:r>
            <a:br>
              <a:rPr lang="en-GB" dirty="0" smtClean="0">
                <a:solidFill>
                  <a:srgbClr val="0C3959"/>
                </a:solidFill>
              </a:rPr>
            </a:br>
            <a:r>
              <a:rPr lang="en-GB" i="1" dirty="0" smtClean="0">
                <a:solidFill>
                  <a:srgbClr val="0C3959"/>
                </a:solidFill>
              </a:rPr>
              <a:t>(AARC-I048, in collaboration with IGTF AAOPS)</a:t>
            </a:r>
          </a:p>
        </p:txBody>
      </p:sp>
      <p:sp>
        <p:nvSpPr>
          <p:cNvPr id="8" name="Rounded Rectangular Callout 7"/>
          <p:cNvSpPr/>
          <p:nvPr/>
        </p:nvSpPr>
        <p:spPr>
          <a:xfrm>
            <a:off x="888937" y="1898092"/>
            <a:ext cx="3262313" cy="3099020"/>
          </a:xfrm>
          <a:prstGeom prst="wedgeRoundRectCallout">
            <a:avLst>
              <a:gd name="adj1" fmla="val 159799"/>
              <a:gd name="adj2" fmla="val 4124"/>
              <a:gd name="adj3" fmla="val 16667"/>
            </a:avLst>
          </a:prstGeom>
          <a:solidFill>
            <a:srgbClr val="FFFFFF"/>
          </a:solidFill>
          <a:ln>
            <a:solidFill>
              <a:srgbClr val="0C3959"/>
            </a:solidFill>
          </a:ln>
          <a:effectLst>
            <a:glow rad="101600">
              <a:srgbClr val="0C3959">
                <a:alpha val="6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rgbClr val="0C3959"/>
                </a:solidFill>
              </a:rPr>
              <a:t>Community membership management directories and attribute authorities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F57A1E"/>
                </a:solidFill>
              </a:rPr>
              <a:t>integrity of membership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F57A1E"/>
                </a:solidFill>
              </a:rPr>
              <a:t>identification, naming and traceability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F57A1E"/>
                </a:solidFill>
              </a:rPr>
              <a:t>site and service security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F57A1E"/>
                </a:solidFill>
              </a:rPr>
              <a:t>protection on the network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F57A1E"/>
                </a:solidFill>
              </a:rPr>
              <a:t>assertion integrity</a:t>
            </a:r>
            <a:endParaRPr lang="en-GB" dirty="0">
              <a:solidFill>
                <a:srgbClr val="F57A1E"/>
              </a:solidFill>
            </a:endParaRPr>
          </a:p>
        </p:txBody>
      </p:sp>
      <p:sp>
        <p:nvSpPr>
          <p:cNvPr id="920" name="Rounded Rectangular Callout 919"/>
          <p:cNvSpPr/>
          <p:nvPr/>
        </p:nvSpPr>
        <p:spPr>
          <a:xfrm>
            <a:off x="888937" y="1898092"/>
            <a:ext cx="3262313" cy="3099020"/>
          </a:xfrm>
          <a:prstGeom prst="wedgeRoundRectCallout">
            <a:avLst>
              <a:gd name="adj1" fmla="val 107617"/>
              <a:gd name="adj2" fmla="val 38339"/>
              <a:gd name="adj3" fmla="val 16667"/>
            </a:avLst>
          </a:prstGeom>
          <a:solidFill>
            <a:srgbClr val="FFFFFF"/>
          </a:solidFill>
          <a:ln>
            <a:solidFill>
              <a:srgbClr val="0C3959"/>
            </a:solidFill>
          </a:ln>
          <a:effectLst>
            <a:glow rad="101600">
              <a:srgbClr val="0C3959">
                <a:alpha val="6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rgbClr val="0C3959"/>
                </a:solidFill>
              </a:rPr>
              <a:t>Community membership management directories and attribute authorities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F57A1E"/>
                </a:solidFill>
              </a:rPr>
              <a:t>integrity of membership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F57A1E"/>
                </a:solidFill>
              </a:rPr>
              <a:t>identification, naming and traceability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F57A1E"/>
                </a:solidFill>
              </a:rPr>
              <a:t>site and service security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F57A1E"/>
                </a:solidFill>
              </a:rPr>
              <a:t>protection on the network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F57A1E"/>
                </a:solidFill>
              </a:rPr>
              <a:t>assertion integrity</a:t>
            </a:r>
            <a:endParaRPr lang="en-GB" dirty="0">
              <a:solidFill>
                <a:srgbClr val="F57A1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European and EUGridPMA developments - APGridPMA</a:t>
            </a:r>
            <a:endParaRPr lang="en-GB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March 2023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3323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5646" y="2807706"/>
            <a:ext cx="6769098" cy="1925658"/>
          </a:xfrm>
          <a:noFill/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en-US" dirty="0" smtClean="0"/>
              <a:t>Structured around concept of “</a:t>
            </a:r>
            <a:r>
              <a:rPr lang="en-US" b="1" dirty="0" smtClean="0"/>
              <a:t>AA Operators</a:t>
            </a:r>
            <a:r>
              <a:rPr lang="en-US" dirty="0" smtClean="0"/>
              <a:t>”, </a:t>
            </a:r>
          </a:p>
          <a:p>
            <a:pPr marL="0" indent="0" algn="ctr">
              <a:buNone/>
            </a:pPr>
            <a:r>
              <a:rPr lang="en-US" dirty="0" smtClean="0"/>
              <a:t>operating “</a:t>
            </a:r>
            <a:r>
              <a:rPr lang="en-US" b="1" dirty="0" smtClean="0"/>
              <a:t>Attribute Authorities</a:t>
            </a:r>
            <a:r>
              <a:rPr lang="en-US" dirty="0" smtClean="0"/>
              <a:t>” </a:t>
            </a:r>
            <a:endParaRPr lang="en-US" dirty="0"/>
          </a:p>
          <a:p>
            <a:pPr marL="0" indent="0" algn="ctr">
              <a:buNone/>
            </a:pPr>
            <a:r>
              <a:rPr lang="en-US" dirty="0" smtClean="0"/>
              <a:t>(technological entities or proxies), </a:t>
            </a:r>
          </a:p>
          <a:p>
            <a:pPr marL="0" indent="0" algn="ctr">
              <a:buNone/>
            </a:pPr>
            <a:r>
              <a:rPr lang="en-US" dirty="0" smtClean="0"/>
              <a:t>on behalf of, one or more, </a:t>
            </a:r>
            <a:r>
              <a:rPr lang="en-US" b="1" dirty="0" smtClean="0"/>
              <a:t>Communities</a:t>
            </a:r>
            <a:r>
              <a:rPr lang="en-US" dirty="0" smtClean="0"/>
              <a:t>, that are</a:t>
            </a:r>
          </a:p>
          <a:p>
            <a:pPr marL="0" indent="0" algn="ctr">
              <a:buNone/>
            </a:pPr>
            <a:r>
              <a:rPr lang="en-US" dirty="0" smtClean="0"/>
              <a:t>trusted by </a:t>
            </a:r>
            <a:r>
              <a:rPr lang="en-US" b="1" dirty="0" smtClean="0"/>
              <a:t>Relying Parties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76E6A-F32A-4612-884C-86870357C6B4}" type="slidenum">
              <a:rPr lang="en-GB" smtClean="0"/>
              <a:pPr/>
              <a:t>32</a:t>
            </a:fld>
            <a:endParaRPr lang="en-GB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5646" y="74649"/>
            <a:ext cx="9863104" cy="132556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AARC-G071: </a:t>
            </a:r>
            <a:r>
              <a:rPr lang="en-US" dirty="0">
                <a:solidFill>
                  <a:srgbClr val="0C3959"/>
                </a:solidFill>
              </a:rPr>
              <a:t>keeping users </a:t>
            </a:r>
            <a:r>
              <a:rPr lang="en-US" dirty="0" smtClean="0">
                <a:solidFill>
                  <a:srgbClr val="0C3959"/>
                </a:solidFill>
              </a:rPr>
              <a:t>&amp; communities protected, moving </a:t>
            </a:r>
            <a:r>
              <a:rPr lang="en-US" dirty="0">
                <a:solidFill>
                  <a:srgbClr val="0C3959"/>
                </a:solidFill>
              </a:rPr>
              <a:t>across </a:t>
            </a:r>
            <a:r>
              <a:rPr lang="en-US" dirty="0" smtClean="0">
                <a:solidFill>
                  <a:srgbClr val="0C3959"/>
                </a:solidFill>
              </a:rPr>
              <a:t>models</a:t>
            </a:r>
            <a:endParaRPr lang="en-GB" dirty="0"/>
          </a:p>
        </p:txBody>
      </p:sp>
      <p:sp>
        <p:nvSpPr>
          <p:cNvPr id="5" name="Rectangle 4"/>
          <p:cNvSpPr/>
          <p:nvPr/>
        </p:nvSpPr>
        <p:spPr>
          <a:xfrm>
            <a:off x="2348621" y="6488668"/>
            <a:ext cx="40101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rgbClr val="0C3959"/>
                </a:solidFill>
              </a:rPr>
              <a:t>https://www.igtf.net/guidelines/aaops/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754656" y="6488668"/>
            <a:ext cx="50481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 smtClean="0">
                <a:solidFill>
                  <a:srgbClr val="0C3959"/>
                </a:solidFill>
              </a:rPr>
              <a:t>https://aarc-community.org/guidelines/aarc-g071/</a:t>
            </a:r>
            <a:endParaRPr lang="en-GB" b="1" dirty="0">
              <a:solidFill>
                <a:srgbClr val="0C3959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2281" y="1652436"/>
            <a:ext cx="4337752" cy="4608548"/>
          </a:xfrm>
          <a:prstGeom prst="rect">
            <a:avLst/>
          </a:prstGeom>
          <a:effectLst>
            <a:glow rad="101600">
              <a:srgbClr val="003F5E">
                <a:alpha val="60000"/>
              </a:srgbClr>
            </a:glow>
          </a:effectLst>
        </p:spPr>
      </p:pic>
      <p:sp>
        <p:nvSpPr>
          <p:cNvPr id="10" name="TextBox 9"/>
          <p:cNvSpPr txBox="1"/>
          <p:nvPr/>
        </p:nvSpPr>
        <p:spPr>
          <a:xfrm>
            <a:off x="455646" y="5891652"/>
            <a:ext cx="23866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formerly AARC-G048bis</a:t>
            </a:r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European and EUGridPMA developments - APGridPMA</a:t>
            </a:r>
            <a:endParaRPr lang="en-GB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March 2023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05872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44502" y="1439334"/>
            <a:ext cx="10909300" cy="1544824"/>
          </a:xfrm>
        </p:spPr>
        <p:txBody>
          <a:bodyPr>
            <a:normAutofit fontScale="85000" lnSpcReduction="10000"/>
          </a:bodyPr>
          <a:lstStyle/>
          <a:p>
            <a:pPr marL="0" indent="0" algn="ctr">
              <a:buNone/>
            </a:pPr>
            <a:r>
              <a:rPr lang="en-US" dirty="0" smtClean="0"/>
              <a:t>Intentionally targeted broader than just the push model, since operational security spans </a:t>
            </a:r>
            <a:br>
              <a:rPr lang="en-US" dirty="0" smtClean="0"/>
            </a:br>
            <a:r>
              <a:rPr lang="en-US" dirty="0" smtClean="0"/>
              <a:t>data </a:t>
            </a:r>
            <a:r>
              <a:rPr lang="en-US" dirty="0" err="1" smtClean="0"/>
              <a:t>centres</a:t>
            </a:r>
            <a:r>
              <a:rPr lang="en-US" dirty="0" smtClean="0"/>
              <a:t> and infrastructures using other forms of AA membership management </a:t>
            </a:r>
            <a:br>
              <a:rPr lang="en-US" dirty="0" smtClean="0"/>
            </a:br>
            <a:r>
              <a:rPr lang="en-US" dirty="0" smtClean="0"/>
              <a:t>(SAML, OIDC, LDAP, …)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76E6A-F32A-4612-884C-86870357C6B4}" type="slidenum">
              <a:rPr lang="en-GB" smtClean="0"/>
              <a:pPr/>
              <a:t>33</a:t>
            </a:fld>
            <a:endParaRPr lang="en-GB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Protecting the community membership data and its proxy</a:t>
            </a:r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1143697" y="5628309"/>
            <a:ext cx="41463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i="1" dirty="0" smtClean="0">
                <a:solidFill>
                  <a:srgbClr val="F57A1E"/>
                </a:solidFill>
              </a:rPr>
              <a:t>push model – the common BPA method</a:t>
            </a:r>
            <a:br>
              <a:rPr lang="en-US" i="1" dirty="0" smtClean="0">
                <a:solidFill>
                  <a:srgbClr val="F57A1E"/>
                </a:solidFill>
              </a:rPr>
            </a:br>
            <a:r>
              <a:rPr lang="en-US" i="1" dirty="0" smtClean="0">
                <a:solidFill>
                  <a:srgbClr val="F57A1E"/>
                </a:solidFill>
              </a:rPr>
              <a:t>(e.g. SAML </a:t>
            </a:r>
            <a:r>
              <a:rPr lang="en-US" i="1" dirty="0" err="1" smtClean="0">
                <a:solidFill>
                  <a:srgbClr val="F57A1E"/>
                </a:solidFill>
              </a:rPr>
              <a:t>AttributeStatement</a:t>
            </a:r>
            <a:r>
              <a:rPr lang="en-US" i="1" dirty="0" smtClean="0">
                <a:solidFill>
                  <a:srgbClr val="F57A1E"/>
                </a:solidFill>
              </a:rPr>
              <a:t>, VOMS AC)</a:t>
            </a:r>
            <a:endParaRPr lang="en-GB" i="1" dirty="0">
              <a:solidFill>
                <a:srgbClr val="F57A1E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508330" y="5628309"/>
            <a:ext cx="45917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i="1" dirty="0" smtClean="0">
                <a:solidFill>
                  <a:srgbClr val="F57A1E"/>
                </a:solidFill>
              </a:rPr>
              <a:t>pull model – common when using directories </a:t>
            </a:r>
            <a:br>
              <a:rPr lang="en-US" i="1" dirty="0" smtClean="0">
                <a:solidFill>
                  <a:srgbClr val="F57A1E"/>
                </a:solidFill>
              </a:rPr>
            </a:br>
            <a:r>
              <a:rPr lang="en-US" i="1" dirty="0" smtClean="0">
                <a:solidFill>
                  <a:srgbClr val="F57A1E"/>
                </a:solidFill>
              </a:rPr>
              <a:t>(e.g. LDAP in PRACE, </a:t>
            </a:r>
            <a:r>
              <a:rPr lang="en-US" i="1" dirty="0" err="1" smtClean="0">
                <a:solidFill>
                  <a:srgbClr val="F57A1E"/>
                </a:solidFill>
              </a:rPr>
              <a:t>userinfo</a:t>
            </a:r>
            <a:r>
              <a:rPr lang="en-US" i="1" dirty="0" smtClean="0">
                <a:solidFill>
                  <a:srgbClr val="F57A1E"/>
                </a:solidFill>
              </a:rPr>
              <a:t> endpoint in OIDC)</a:t>
            </a:r>
            <a:endParaRPr lang="en-GB" i="1" dirty="0">
              <a:solidFill>
                <a:srgbClr val="F57A1E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262127" y="6550223"/>
            <a:ext cx="105407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i="1" dirty="0" smtClean="0">
                <a:solidFill>
                  <a:srgbClr val="F57A1E"/>
                </a:solidFill>
              </a:rPr>
              <a:t>push and pull model diagrams as per RFC2904 – the 3</a:t>
            </a:r>
            <a:r>
              <a:rPr lang="en-US" sz="1400" i="1" baseline="30000" dirty="0" smtClean="0">
                <a:solidFill>
                  <a:srgbClr val="F57A1E"/>
                </a:solidFill>
              </a:rPr>
              <a:t>rd</a:t>
            </a:r>
            <a:r>
              <a:rPr lang="en-US" sz="1400" i="1" dirty="0" smtClean="0">
                <a:solidFill>
                  <a:srgbClr val="F57A1E"/>
                </a:solidFill>
              </a:rPr>
              <a:t> (agent) model is uncommon in research/collaboration scenarios except for provisioning</a:t>
            </a:r>
            <a:endParaRPr lang="en-GB" sz="1400" i="1" dirty="0">
              <a:solidFill>
                <a:srgbClr val="F57A1E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912342"/>
            <a:ext cx="3110898" cy="261903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2902919"/>
            <a:ext cx="3458715" cy="2643679"/>
          </a:xfrm>
          <a:prstGeom prst="rect">
            <a:avLst/>
          </a:prstGeom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European and EUGridPMA developments - APGridPMA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March 2023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89964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GB" b="1" dirty="0" smtClean="0"/>
              <a:t>Many of the recommendations are already implemented ‘implicitly’</a:t>
            </a:r>
          </a:p>
          <a:p>
            <a:r>
              <a:rPr lang="en-GB" dirty="0" smtClean="0"/>
              <a:t>because common software implements it: e.g. signing SAML assertions and JWTs</a:t>
            </a:r>
          </a:p>
          <a:p>
            <a:r>
              <a:rPr lang="en-GB" dirty="0" smtClean="0"/>
              <a:t>because a good data centre already has network monitoring and central logging in place</a:t>
            </a:r>
          </a:p>
          <a:p>
            <a:r>
              <a:rPr lang="en-GB" dirty="0" smtClean="0"/>
              <a:t>because you signed up to Sirtfi (didn’t you?) – so you collaborate in incident response</a:t>
            </a:r>
            <a:endParaRPr lang="en-GB" dirty="0"/>
          </a:p>
          <a:p>
            <a:r>
              <a:rPr lang="en-GB" dirty="0" smtClean="0"/>
              <a:t>because you have trained IT operations personnel looking after the service</a:t>
            </a:r>
          </a:p>
          <a:p>
            <a:endParaRPr lang="en-GB" dirty="0" smtClean="0"/>
          </a:p>
          <a:p>
            <a:pPr marL="0" indent="0">
              <a:buNone/>
            </a:pPr>
            <a:r>
              <a:rPr lang="en-GB" b="1" dirty="0" smtClean="0"/>
              <a:t>And some are intuitive best practice</a:t>
            </a:r>
          </a:p>
          <a:p>
            <a:r>
              <a:rPr lang="en-GB" dirty="0" smtClean="0"/>
              <a:t>like assigning a unique and lasting name to a group</a:t>
            </a:r>
          </a:p>
          <a:p>
            <a:r>
              <a:rPr lang="en-GB" dirty="0"/>
              <a:t>because implemented controls </a:t>
            </a:r>
            <a:r>
              <a:rPr lang="en-GB" dirty="0" smtClean="0"/>
              <a:t>ought </a:t>
            </a:r>
            <a:r>
              <a:rPr lang="en-GB" dirty="0"/>
              <a:t>to be those that have been </a:t>
            </a:r>
            <a:r>
              <a:rPr lang="en-GB" dirty="0" smtClean="0"/>
              <a:t>documented</a:t>
            </a:r>
          </a:p>
          <a:p>
            <a:endParaRPr lang="en-GB" dirty="0"/>
          </a:p>
          <a:p>
            <a:pPr marL="0" indent="0">
              <a:buNone/>
            </a:pPr>
            <a:r>
              <a:rPr lang="en-GB" i="1" dirty="0" smtClean="0"/>
              <a:t>	Some items contain reminders about appropriate values and recommendations </a:t>
            </a:r>
            <a:br>
              <a:rPr lang="en-GB" i="1" dirty="0" smtClean="0"/>
            </a:br>
            <a:r>
              <a:rPr lang="en-GB" i="1" dirty="0" smtClean="0"/>
              <a:t>	that are good practice</a:t>
            </a:r>
            <a:r>
              <a:rPr lang="en-GB" i="1" dirty="0"/>
              <a:t> </a:t>
            </a:r>
            <a:r>
              <a:rPr lang="en-GB" i="1" dirty="0" smtClean="0"/>
              <a:t>- based on the relevant standards involved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76E6A-F32A-4612-884C-86870357C6B4}" type="slidenum">
              <a:rPr lang="en-GB" smtClean="0"/>
              <a:pPr/>
              <a:t>34</a:t>
            </a:fld>
            <a:endParaRPr lang="en-GB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When the AA is in a </a:t>
            </a:r>
            <a:r>
              <a:rPr lang="en-GB" smtClean="0"/>
              <a:t>managed environment …</a:t>
            </a: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European and EUGridPMA developments - APGridPMA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March 2023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85282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44502" y="1637607"/>
            <a:ext cx="10909300" cy="4539359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GB" sz="2400" dirty="0" smtClean="0"/>
              <a:t>Major RPs and Infrastructures reviewed it based on current use cases and models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400" dirty="0" smtClean="0"/>
              <a:t>Guideline aimed at both Infrastructure and Community use cases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400" dirty="0" smtClean="0"/>
              <a:t>Useful input to e.g. ‘EOSC’ connected proxies as a good practice guideline 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400" dirty="0" smtClean="0"/>
              <a:t>Assessment or review process is separate – could be IGTF or an RP consortium, </a:t>
            </a:r>
            <a:br>
              <a:rPr lang="en-GB" sz="2400" dirty="0" smtClean="0"/>
            </a:br>
            <a:r>
              <a:rPr lang="en-GB" sz="2400" dirty="0" smtClean="0"/>
              <a:t>but does state what needs to be logged and saved to do a (self) assessment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76E6A-F32A-4612-884C-86870357C6B4}" type="slidenum">
              <a:rPr lang="en-GB" smtClean="0"/>
              <a:pPr/>
              <a:t>35</a:t>
            </a:fld>
            <a:endParaRPr lang="en-GB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Implementation of the AA Operations (“AAI proxy”) Security guidelines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2011581" y="3797302"/>
            <a:ext cx="77751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b="1" dirty="0">
                <a:solidFill>
                  <a:srgbClr val="F6791C"/>
                </a:solidFill>
              </a:rPr>
              <a:t>https</a:t>
            </a:r>
            <a:r>
              <a:rPr lang="en-GB" sz="2800" b="1" dirty="0" smtClean="0">
                <a:solidFill>
                  <a:srgbClr val="F6791C"/>
                </a:solidFill>
              </a:rPr>
              <a:t>://aarc-community.org/guidelines/aarc-g071/</a:t>
            </a:r>
            <a:endParaRPr lang="en-GB" sz="2800" b="1" dirty="0">
              <a:solidFill>
                <a:srgbClr val="F6791C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European and EUGridPMA developments - APGridPMA</a:t>
            </a:r>
            <a:endParaRPr lang="en-GB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8819" y="4430506"/>
            <a:ext cx="9054361" cy="2254727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March 2023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50972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76E6A-F32A-4612-884C-86870357C6B4}" type="slidenum">
              <a:rPr lang="en-GB" smtClean="0"/>
              <a:pPr/>
              <a:t>36</a:t>
            </a:fld>
            <a:endParaRPr lang="en-GB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Deployment guidance included … 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8327" y="1400212"/>
            <a:ext cx="6844051" cy="4914696"/>
          </a:xfrm>
          <a:prstGeom prst="rect">
            <a:avLst/>
          </a:prstGeom>
          <a:effectLst>
            <a:glow rad="101600">
              <a:srgbClr val="003F5E">
                <a:alpha val="60000"/>
              </a:srgbClr>
            </a:glow>
          </a:effectLst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European and EUGridPMA developments - APGridPMA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March 2023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98195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G071 self-assessment process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1219199"/>
          </a:xfrm>
        </p:spPr>
        <p:txBody>
          <a:bodyPr/>
          <a:lstStyle/>
          <a:p>
            <a:r>
              <a:rPr lang="en-GB" dirty="0" smtClean="0"/>
              <a:t>Self-assessment by WLCG, UK-IRIS and </a:t>
            </a:r>
            <a:r>
              <a:rPr lang="en-GB" dirty="0" err="1" smtClean="0"/>
              <a:t>eduTEAMS</a:t>
            </a:r>
            <a:endParaRPr lang="en-GB" dirty="0" smtClean="0"/>
          </a:p>
          <a:p>
            <a:r>
              <a:rPr lang="en-GB" dirty="0" smtClean="0"/>
              <a:t>mutual review process also improves on the G071 guideline itself!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European and EUGridPMA developments - APGridPMA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3C6C7-C0F9-497B-BEFB-D2FC0D2E643A}" type="slidenum">
              <a:rPr lang="en-GB" smtClean="0"/>
              <a:t>37</a:t>
            </a:fld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2622590"/>
            <a:ext cx="5920680" cy="376233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523989" y="4340553"/>
            <a:ext cx="34457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004361"/>
                </a:solidFill>
              </a:rPr>
              <a:t>https://edu.nl/88dwf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March 2023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10193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Enabled Communities in GÉANT GN5-1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Federated Services</a:t>
            </a:r>
          </a:p>
          <a:p>
            <a:r>
              <a:rPr lang="en-US" dirty="0" smtClean="0"/>
              <a:t>eduGAIN</a:t>
            </a:r>
          </a:p>
          <a:p>
            <a:r>
              <a:rPr lang="en-US" dirty="0" smtClean="0"/>
              <a:t>T&amp;I Incubator</a:t>
            </a:r>
          </a:p>
          <a:p>
            <a:r>
              <a:rPr lang="en-US" dirty="0" smtClean="0"/>
              <a:t>and … (ask Maarten </a:t>
            </a:r>
            <a:r>
              <a:rPr lang="en-US" dirty="0" err="1" smtClean="0"/>
              <a:t>Kremers</a:t>
            </a:r>
            <a:r>
              <a:rPr lang="en-US" dirty="0" smtClean="0"/>
              <a:t>!)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European and EUGridPMA developments - APGridPMA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3C6C7-C0F9-497B-BEFB-D2FC0D2E643A}" type="slidenum">
              <a:rPr lang="en-GB" smtClean="0"/>
              <a:t>38</a:t>
            </a:fld>
            <a:endParaRPr lang="en-GB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March 2023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3240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159563" y="6648585"/>
            <a:ext cx="8256917" cy="206104"/>
          </a:xfrm>
        </p:spPr>
        <p:txBody>
          <a:bodyPr/>
          <a:lstStyle/>
          <a:p>
            <a:r>
              <a:rPr lang="en-US" smtClean="0"/>
              <a:t>European and EUGridPMA developments - APGridPMA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608501" y="6648585"/>
            <a:ext cx="973899" cy="206104"/>
          </a:xfrm>
        </p:spPr>
        <p:txBody>
          <a:bodyPr/>
          <a:lstStyle/>
          <a:p>
            <a:fld id="{A423C6C7-C0F9-497B-BEFB-D2FC0D2E643A}" type="slidenum">
              <a:rPr lang="en-GB" smtClean="0"/>
              <a:t>39</a:t>
            </a:fld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375" y="-1"/>
            <a:ext cx="11858625" cy="660127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812389" y="6613137"/>
            <a:ext cx="22830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4361"/>
                </a:solidFill>
              </a:rPr>
              <a:t>slides by: Maarten </a:t>
            </a:r>
            <a:r>
              <a:rPr lang="en-US" sz="1200" dirty="0" err="1" smtClean="0">
                <a:solidFill>
                  <a:srgbClr val="004361"/>
                </a:solidFill>
              </a:rPr>
              <a:t>Kremers</a:t>
            </a:r>
            <a:r>
              <a:rPr lang="en-US" sz="1200" dirty="0" smtClean="0">
                <a:solidFill>
                  <a:srgbClr val="004361"/>
                </a:solidFill>
              </a:rPr>
              <a:t>, SURF</a:t>
            </a:r>
            <a:endParaRPr lang="en-GB" sz="1200" dirty="0">
              <a:solidFill>
                <a:srgbClr val="004361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March 2023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03506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Membership and other changes</a:t>
            </a:r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>
          <a:xfrm>
            <a:off x="609599" y="1600201"/>
            <a:ext cx="11360967" cy="4525963"/>
          </a:xfrm>
        </p:spPr>
        <p:txBody>
          <a:bodyPr>
            <a:noAutofit/>
          </a:bodyPr>
          <a:lstStyle/>
          <a:p>
            <a:r>
              <a:rPr lang="en-GB" dirty="0" smtClean="0"/>
              <a:t>Identity </a:t>
            </a:r>
            <a:r>
              <a:rPr lang="en-GB" dirty="0"/>
              <a:t>providers: both reduction and growth</a:t>
            </a:r>
          </a:p>
          <a:p>
            <a:pPr lvl="1"/>
            <a:r>
              <a:rPr lang="en-US" dirty="0" smtClean="0"/>
              <a:t>migration to GEANT TCS is still </a:t>
            </a:r>
            <a:r>
              <a:rPr lang="en-US" dirty="0"/>
              <a:t>ongoing</a:t>
            </a:r>
            <a:br>
              <a:rPr lang="en-US" dirty="0"/>
            </a:br>
            <a:r>
              <a:rPr lang="en-US" sz="1800" i="1" dirty="0"/>
              <a:t>https://wiki.geant.org/display/TCSNT/TCS+Participants+Sectigo</a:t>
            </a:r>
            <a:endParaRPr lang="en-US" i="1" dirty="0" smtClean="0"/>
          </a:p>
          <a:p>
            <a:pPr lvl="1"/>
            <a:r>
              <a:rPr lang="en-GB" dirty="0" smtClean="0"/>
              <a:t>CERN joining TCS via </a:t>
            </a:r>
            <a:r>
              <a:rPr lang="en-GB" dirty="0" err="1" smtClean="0"/>
              <a:t>Renater</a:t>
            </a:r>
            <a:r>
              <a:rPr lang="en-GB" dirty="0" smtClean="0"/>
              <a:t> (FR)</a:t>
            </a:r>
          </a:p>
          <a:p>
            <a:r>
              <a:rPr lang="en-GB" dirty="0" smtClean="0"/>
              <a:t>Self-audit review</a:t>
            </a:r>
          </a:p>
          <a:p>
            <a:pPr lvl="1"/>
            <a:r>
              <a:rPr lang="en-GB" dirty="0" smtClean="0"/>
              <a:t>Cosmin </a:t>
            </a:r>
            <a:r>
              <a:rPr lang="en-GB" dirty="0" err="1"/>
              <a:t>Nistor</a:t>
            </a:r>
            <a:r>
              <a:rPr lang="en-GB" dirty="0"/>
              <a:t> as review coordinator</a:t>
            </a:r>
          </a:p>
          <a:p>
            <a:pPr lvl="1"/>
            <a:r>
              <a:rPr lang="en-GB" dirty="0" smtClean="0"/>
              <a:t>new self-audit model: real-time interaction </a:t>
            </a:r>
            <a:br>
              <a:rPr lang="en-GB" dirty="0" smtClean="0"/>
            </a:br>
            <a:r>
              <a:rPr lang="en-GB" dirty="0" smtClean="0"/>
              <a:t>between authority and reviewers helps!</a:t>
            </a:r>
            <a:endParaRPr lang="en-US" dirty="0"/>
          </a:p>
          <a:p>
            <a:endParaRPr lang="en-US" dirty="0" smtClean="0"/>
          </a:p>
          <a:p>
            <a:r>
              <a:rPr lang="en-US" b="1" dirty="0" smtClean="0"/>
              <a:t>Next meeting in Amsterdam, NL (SURF offices) May 22-23, 2023!</a:t>
            </a:r>
            <a:endParaRPr lang="en-GB" b="1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European and EUGridPMA developments - APGridPMA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3C6C7-C0F9-497B-BEFB-D2FC0D2E643A}" type="slidenum">
              <a:rPr lang="en-GB" smtClean="0"/>
              <a:t>4</a:t>
            </a:fld>
            <a:endParaRPr lang="en-GB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8501" y="580639"/>
            <a:ext cx="1238124" cy="53099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4685" y="3602833"/>
            <a:ext cx="4836356" cy="1752600"/>
          </a:xfrm>
          <a:prstGeom prst="rect">
            <a:avLst/>
          </a:prstGeom>
          <a:effectLst>
            <a:glow rad="101600">
              <a:srgbClr val="000000">
                <a:alpha val="60000"/>
              </a:srgbClr>
            </a:glow>
          </a:effec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March 2023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39574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569075"/>
            <a:ext cx="1549963" cy="365125"/>
          </a:xfrm>
        </p:spPr>
        <p:txBody>
          <a:bodyPr/>
          <a:lstStyle/>
          <a:p>
            <a:r>
              <a:rPr lang="en-US" smtClean="0"/>
              <a:t>March 2023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159563" y="6569075"/>
            <a:ext cx="8256917" cy="365125"/>
          </a:xfrm>
        </p:spPr>
        <p:txBody>
          <a:bodyPr/>
          <a:lstStyle/>
          <a:p>
            <a:r>
              <a:rPr lang="en-US" smtClean="0"/>
              <a:t>European and EUGridPMA developments - APGridPMA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608501" y="6569075"/>
            <a:ext cx="973899" cy="365125"/>
          </a:xfrm>
        </p:spPr>
        <p:txBody>
          <a:bodyPr/>
          <a:lstStyle/>
          <a:p>
            <a:fld id="{A423C6C7-C0F9-497B-BEFB-D2FC0D2E643A}" type="slidenum">
              <a:rPr lang="en-GB" smtClean="0"/>
              <a:pPr/>
              <a:t>40</a:t>
            </a:fld>
            <a:endParaRPr lang="en-GB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" y="-1"/>
            <a:ext cx="11849100" cy="656890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610600" y="6613137"/>
            <a:ext cx="22830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4361"/>
                </a:solidFill>
              </a:rPr>
              <a:t>slides by: Maarten </a:t>
            </a:r>
            <a:r>
              <a:rPr lang="en-US" sz="1200" dirty="0" err="1" smtClean="0">
                <a:solidFill>
                  <a:srgbClr val="004361"/>
                </a:solidFill>
              </a:rPr>
              <a:t>Kremers</a:t>
            </a:r>
            <a:r>
              <a:rPr lang="en-US" sz="1200" dirty="0" smtClean="0">
                <a:solidFill>
                  <a:srgbClr val="004361"/>
                </a:solidFill>
              </a:rPr>
              <a:t>, SURF</a:t>
            </a:r>
            <a:endParaRPr lang="en-GB" sz="1200" dirty="0">
              <a:solidFill>
                <a:srgbClr val="00436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45961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159563" y="6648585"/>
            <a:ext cx="8256917" cy="206104"/>
          </a:xfrm>
        </p:spPr>
        <p:txBody>
          <a:bodyPr/>
          <a:lstStyle/>
          <a:p>
            <a:r>
              <a:rPr lang="en-US" smtClean="0"/>
              <a:t>European and EUGridPMA developments - APGridPMA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608501" y="6648585"/>
            <a:ext cx="973899" cy="206104"/>
          </a:xfrm>
        </p:spPr>
        <p:txBody>
          <a:bodyPr/>
          <a:lstStyle/>
          <a:p>
            <a:fld id="{A423C6C7-C0F9-497B-BEFB-D2FC0D2E643A}" type="slidenum">
              <a:rPr lang="en-GB" smtClean="0"/>
              <a:t>41</a:t>
            </a:fld>
            <a:endParaRPr lang="en-GB"/>
          </a:p>
        </p:txBody>
      </p:sp>
      <p:sp>
        <p:nvSpPr>
          <p:cNvPr id="7" name="TextBox 6"/>
          <p:cNvSpPr txBox="1"/>
          <p:nvPr/>
        </p:nvSpPr>
        <p:spPr>
          <a:xfrm>
            <a:off x="8686800" y="6634161"/>
            <a:ext cx="22830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4361"/>
                </a:solidFill>
              </a:rPr>
              <a:t>slides by: Maarten </a:t>
            </a:r>
            <a:r>
              <a:rPr lang="en-US" sz="1200" dirty="0" err="1" smtClean="0">
                <a:solidFill>
                  <a:srgbClr val="004361"/>
                </a:solidFill>
              </a:rPr>
              <a:t>Kremers</a:t>
            </a:r>
            <a:r>
              <a:rPr lang="en-US" sz="1200" dirty="0" smtClean="0">
                <a:solidFill>
                  <a:srgbClr val="004361"/>
                </a:solidFill>
              </a:rPr>
              <a:t>, SURF</a:t>
            </a:r>
            <a:endParaRPr lang="en-GB" sz="1200" dirty="0">
              <a:solidFill>
                <a:srgbClr val="00436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" y="0"/>
            <a:ext cx="11849100" cy="6642466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569075"/>
            <a:ext cx="1549963" cy="365125"/>
          </a:xfrm>
        </p:spPr>
        <p:txBody>
          <a:bodyPr/>
          <a:lstStyle/>
          <a:p>
            <a:r>
              <a:rPr lang="en-US" dirty="0" smtClean="0"/>
              <a:t>March 2023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89089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159563" y="6648585"/>
            <a:ext cx="8256917" cy="206104"/>
          </a:xfrm>
        </p:spPr>
        <p:txBody>
          <a:bodyPr/>
          <a:lstStyle/>
          <a:p>
            <a:r>
              <a:rPr lang="en-US" smtClean="0"/>
              <a:t>European and EUGridPMA developments - APGridPMA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608501" y="6648585"/>
            <a:ext cx="973899" cy="206104"/>
          </a:xfrm>
        </p:spPr>
        <p:txBody>
          <a:bodyPr/>
          <a:lstStyle/>
          <a:p>
            <a:fld id="{A423C6C7-C0F9-497B-BEFB-D2FC0D2E643A}" type="slidenum">
              <a:rPr lang="en-GB" smtClean="0"/>
              <a:t>42</a:t>
            </a:fld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8991600" y="6613137"/>
            <a:ext cx="22830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4361"/>
                </a:solidFill>
              </a:rPr>
              <a:t>slides by: Maarten </a:t>
            </a:r>
            <a:r>
              <a:rPr lang="en-US" sz="1200" dirty="0" err="1" smtClean="0">
                <a:solidFill>
                  <a:srgbClr val="004361"/>
                </a:solidFill>
              </a:rPr>
              <a:t>Kremers</a:t>
            </a:r>
            <a:r>
              <a:rPr lang="en-US" sz="1200" dirty="0" smtClean="0">
                <a:solidFill>
                  <a:srgbClr val="004361"/>
                </a:solidFill>
              </a:rPr>
              <a:t>, SURF</a:t>
            </a:r>
            <a:endParaRPr lang="en-GB" sz="1200" dirty="0">
              <a:solidFill>
                <a:srgbClr val="00436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" y="0"/>
            <a:ext cx="11839575" cy="6583722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569075"/>
            <a:ext cx="1549963" cy="365125"/>
          </a:xfrm>
        </p:spPr>
        <p:txBody>
          <a:bodyPr/>
          <a:lstStyle/>
          <a:p>
            <a:r>
              <a:rPr lang="en-US" dirty="0" smtClean="0"/>
              <a:t>March 2023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80722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Technical Revision for</a:t>
            </a:r>
            <a:br>
              <a:rPr lang="en-GB" dirty="0" smtClean="0"/>
            </a:br>
            <a:r>
              <a:rPr lang="en-GB" dirty="0" smtClean="0"/>
              <a:t>Enhanced Effectiveness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AARC Community – you can check in, but never leave!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European and EUGridPMA developments - APGridPMA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3C6C7-C0F9-497B-BEFB-D2FC0D2E643A}" type="slidenum">
              <a:rPr lang="en-GB" smtClean="0"/>
              <a:t>43</a:t>
            </a:fld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3764756"/>
            <a:ext cx="2928956" cy="2646364"/>
          </a:xfrm>
          <a:prstGeom prst="rect">
            <a:avLst/>
          </a:prstGeom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March 2023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87699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Collaboration and sharing </a:t>
            </a:r>
            <a:r>
              <a:rPr lang="en-GB" dirty="0" smtClean="0"/>
              <a:t>is </a:t>
            </a:r>
            <a:r>
              <a:rPr lang="en-GB" dirty="0"/>
              <a:t>critical for research</a:t>
            </a:r>
            <a:endParaRPr lang="en-GB" b="1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 smtClean="0"/>
              <a:t>“Authentication and Authorisation Infrastructures (AAIs) play a key role in enabling federated interoperable access to resources.”</a:t>
            </a:r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r>
              <a:rPr lang="en-GB" dirty="0" smtClean="0"/>
              <a:t>AARC </a:t>
            </a:r>
            <a:r>
              <a:rPr lang="en-GB" dirty="0"/>
              <a:t>Technical Revision to Enhance Effectiveness (AARC TREE) </a:t>
            </a:r>
            <a:r>
              <a:rPr lang="en-GB" dirty="0" smtClean="0"/>
              <a:t>plans to </a:t>
            </a:r>
          </a:p>
          <a:p>
            <a:r>
              <a:rPr lang="en-GB" dirty="0" smtClean="0"/>
              <a:t>define </a:t>
            </a:r>
            <a:r>
              <a:rPr lang="en-GB" dirty="0"/>
              <a:t>common strategies for the development and deployment of AAIs in the pan European Research Infrastructures at </a:t>
            </a:r>
            <a:r>
              <a:rPr lang="en-GB" dirty="0" smtClean="0"/>
              <a:t>large</a:t>
            </a:r>
          </a:p>
          <a:p>
            <a:r>
              <a:rPr lang="en-GB" dirty="0" smtClean="0"/>
              <a:t>to </a:t>
            </a:r>
            <a:r>
              <a:rPr lang="en-GB" dirty="0"/>
              <a:t>improve access and sharing of scientific resources and </a:t>
            </a:r>
            <a:endParaRPr lang="en-GB" dirty="0" smtClean="0"/>
          </a:p>
          <a:p>
            <a:r>
              <a:rPr lang="en-GB" dirty="0" smtClean="0"/>
              <a:t>to </a:t>
            </a:r>
            <a:r>
              <a:rPr lang="en-GB" dirty="0"/>
              <a:t>improve interoperability </a:t>
            </a:r>
            <a:r>
              <a:rPr lang="en-GB" dirty="0" smtClean="0"/>
              <a:t>among </a:t>
            </a:r>
            <a:r>
              <a:rPr lang="en-GB" dirty="0"/>
              <a:t>research infrastructure communities across the thematic areas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European and EUGridPMA developments - APGridPMA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3C6C7-C0F9-497B-BEFB-D2FC0D2E643A}" type="slidenum">
              <a:rPr lang="en-GB" smtClean="0"/>
              <a:t>44</a:t>
            </a:fld>
            <a:endParaRPr lang="en-GB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March 2023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07954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Technical Revision objectives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514350" indent="-514350">
              <a:spcBef>
                <a:spcPts val="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n-GB" b="1" dirty="0"/>
              <a:t>Capture and analyse</a:t>
            </a:r>
            <a:r>
              <a:rPr lang="en-GB" dirty="0"/>
              <a:t> new </a:t>
            </a:r>
            <a:r>
              <a:rPr lang="en-GB" b="1" dirty="0"/>
              <a:t>Authentication</a:t>
            </a:r>
            <a:r>
              <a:rPr lang="en-GB" dirty="0"/>
              <a:t> and </a:t>
            </a:r>
            <a:r>
              <a:rPr lang="en-GB" b="1" dirty="0"/>
              <a:t>Authorisation</a:t>
            </a:r>
            <a:r>
              <a:rPr lang="en-GB" dirty="0"/>
              <a:t> </a:t>
            </a:r>
            <a:r>
              <a:rPr lang="en-GB" b="1" dirty="0"/>
              <a:t>interoperability requirements </a:t>
            </a:r>
            <a:br>
              <a:rPr lang="en-GB" b="1" dirty="0"/>
            </a:br>
            <a:r>
              <a:rPr lang="en-GB" dirty="0"/>
              <a:t>(as emerging that support integration use-cases across the thematic area) and</a:t>
            </a:r>
            <a:r>
              <a:rPr lang="en-GB" b="1" dirty="0"/>
              <a:t> </a:t>
            </a:r>
            <a:br>
              <a:rPr lang="en-GB" b="1" dirty="0"/>
            </a:br>
            <a:r>
              <a:rPr lang="en-GB" dirty="0"/>
              <a:t>provide a </a:t>
            </a:r>
            <a:r>
              <a:rPr lang="en-GB" b="1" dirty="0"/>
              <a:t>landscape analysis</a:t>
            </a:r>
            <a:r>
              <a:rPr lang="en-GB" dirty="0"/>
              <a:t> of AAIs services (including gaps) in the RIs represented in AARC TREE </a:t>
            </a:r>
          </a:p>
          <a:p>
            <a:pPr marL="514350" indent="-514350">
              <a:spcBef>
                <a:spcPts val="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n-GB" b="1" dirty="0" smtClean="0"/>
              <a:t>Define </a:t>
            </a:r>
            <a:r>
              <a:rPr lang="en-GB" b="1" dirty="0"/>
              <a:t>and validate </a:t>
            </a:r>
            <a:r>
              <a:rPr lang="en-GB" dirty="0"/>
              <a:t> new technical and policy guidelines for the AARC BPA that address RIs use-cases. This will </a:t>
            </a:r>
            <a:r>
              <a:rPr lang="en-GB" b="1" dirty="0"/>
              <a:t>improve </a:t>
            </a:r>
            <a:r>
              <a:rPr lang="en-GB" dirty="0"/>
              <a:t>the </a:t>
            </a:r>
            <a:r>
              <a:rPr lang="en-GB" b="1" dirty="0"/>
              <a:t>integration</a:t>
            </a:r>
            <a:r>
              <a:rPr lang="en-GB" dirty="0"/>
              <a:t> of RIs across thematic areas and increase the ability of RIs to support emerging needs</a:t>
            </a:r>
          </a:p>
          <a:p>
            <a:pPr marL="514350" indent="-514350">
              <a:spcBef>
                <a:spcPts val="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n-GB" b="1" dirty="0" smtClean="0"/>
              <a:t>Expand </a:t>
            </a:r>
            <a:r>
              <a:rPr lang="en-GB" b="1" dirty="0"/>
              <a:t>the number of research communities </a:t>
            </a:r>
            <a:r>
              <a:rPr lang="en-GB" dirty="0"/>
              <a:t>that can implement the AARC BPA and/or the AARC guidelines, by providing a </a:t>
            </a:r>
            <a:r>
              <a:rPr lang="en-GB" b="1" dirty="0"/>
              <a:t>validation environment and toolkits</a:t>
            </a:r>
            <a:r>
              <a:rPr lang="en-GB" dirty="0"/>
              <a:t>. </a:t>
            </a:r>
            <a:r>
              <a:rPr lang="en-GB" b="1" dirty="0"/>
              <a:t> </a:t>
            </a:r>
            <a:r>
              <a:rPr lang="en-GB" dirty="0"/>
              <a:t>At the same time </a:t>
            </a:r>
            <a:r>
              <a:rPr lang="en-GB" b="1" dirty="0"/>
              <a:t>support </a:t>
            </a:r>
            <a:r>
              <a:rPr lang="en-GB" dirty="0"/>
              <a:t>existing AARC communities in adopting new guidelines </a:t>
            </a:r>
          </a:p>
          <a:p>
            <a:pPr marL="514350" indent="-514350">
              <a:spcBef>
                <a:spcPts val="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n-GB" b="1" dirty="0" smtClean="0"/>
              <a:t>Bring</a:t>
            </a:r>
            <a:r>
              <a:rPr lang="en-GB" dirty="0" smtClean="0"/>
              <a:t> </a:t>
            </a:r>
            <a:r>
              <a:rPr lang="en-GB" b="1" dirty="0"/>
              <a:t>RIs</a:t>
            </a:r>
            <a:r>
              <a:rPr lang="en-GB" dirty="0"/>
              <a:t>, e-Infrastructures and relevant stakeholders together to </a:t>
            </a:r>
            <a:r>
              <a:rPr lang="en-GB" b="1" dirty="0"/>
              <a:t>align strategies </a:t>
            </a:r>
            <a:r>
              <a:rPr lang="en-GB" dirty="0"/>
              <a:t>to integrate new technologies, </a:t>
            </a:r>
            <a:r>
              <a:rPr lang="en-GB" b="1" dirty="0"/>
              <a:t> </a:t>
            </a:r>
            <a:r>
              <a:rPr lang="en-GB" dirty="0"/>
              <a:t>better interoperate and share resources across thematic areas  and produce a compendium and recommendations for different stakeholders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European and EUGridPMA developments - APGridPMA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3C6C7-C0F9-497B-BEFB-D2FC0D2E643A}" type="slidenum">
              <a:rPr lang="en-GB" smtClean="0"/>
              <a:t>45</a:t>
            </a:fld>
            <a:endParaRPr lang="en-GB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March 2023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42682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Leveraging our AARC community &amp; structures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European and EUGridPMA developments - APGridPMA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3C6C7-C0F9-497B-BEFB-D2FC0D2E643A}" type="slidenum">
              <a:rPr lang="en-GB" smtClean="0"/>
              <a:t>46</a:t>
            </a:fld>
            <a:endParaRPr lang="en-GB"/>
          </a:p>
        </p:txBody>
      </p:sp>
      <p:pic>
        <p:nvPicPr>
          <p:cNvPr id="6" name="image3.png"/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1295400" y="1201658"/>
            <a:ext cx="9601200" cy="5548393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3128171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Building OUR global trust fabric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Questions?</a:t>
            </a:r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2286000" y="6134278"/>
            <a:ext cx="9862131" cy="585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defTabSz="309563" hangingPunct="0">
              <a:defRPr sz="4800" b="0" i="0">
                <a:solidFill>
                  <a:srgbClr val="FFFFFF"/>
                </a:solidFill>
                <a:latin typeface="Akkurat Std"/>
                <a:ea typeface="Akkurat Std"/>
                <a:cs typeface="Akkurat Std"/>
                <a:sym typeface="Akkurat Std"/>
              </a:defRPr>
            </a:pPr>
            <a:r>
              <a:rPr lang="sv-SE" sz="2000" b="1" kern="0" dirty="0">
                <a:solidFill>
                  <a:srgbClr val="000000"/>
                </a:solidFill>
                <a:latin typeface="+mj-lt"/>
                <a:sym typeface="Akkurat Std"/>
              </a:rPr>
              <a:t>David </a:t>
            </a:r>
            <a:r>
              <a:rPr lang="sv-SE" sz="2000" b="1" kern="0" dirty="0" smtClean="0">
                <a:solidFill>
                  <a:srgbClr val="000000"/>
                </a:solidFill>
                <a:latin typeface="+mj-lt"/>
                <a:sym typeface="Akkurat Std"/>
              </a:rPr>
              <a:t>Groep </a:t>
            </a:r>
            <a:r>
              <a:rPr lang="sv-SE" sz="2000" i="1" kern="0" dirty="0" smtClean="0">
                <a:solidFill>
                  <a:srgbClr val="000000"/>
                </a:solidFill>
                <a:latin typeface="+mj-lt"/>
                <a:sym typeface="Akkurat Std"/>
              </a:rPr>
              <a:t>davidg@nikhef.nl</a:t>
            </a:r>
            <a:endParaRPr lang="sv-SE" sz="2000" i="1" kern="0" dirty="0">
              <a:solidFill>
                <a:srgbClr val="000000"/>
              </a:solidFill>
              <a:latin typeface="+mj-lt"/>
              <a:sym typeface="Akkurat Std"/>
            </a:endParaRPr>
          </a:p>
          <a:p>
            <a:pPr lvl="0" algn="r" defTabSz="309563" hangingPunct="0">
              <a:defRPr sz="4800" b="0" i="0">
                <a:solidFill>
                  <a:srgbClr val="FFFFFF"/>
                </a:solidFill>
                <a:latin typeface="Akkurat Std"/>
                <a:ea typeface="Akkurat Std"/>
                <a:cs typeface="Akkurat Std"/>
                <a:sym typeface="Akkurat Std"/>
              </a:defRPr>
            </a:pPr>
            <a:r>
              <a:rPr lang="sv-SE" sz="2000" kern="0" dirty="0">
                <a:solidFill>
                  <a:srgbClr val="000000"/>
                </a:solidFill>
                <a:latin typeface="+mj-lt"/>
                <a:sym typeface="Akkurat Std"/>
              </a:rPr>
              <a:t>https://www.nikhef.nl/~</a:t>
            </a:r>
            <a:r>
              <a:rPr lang="sv-SE" sz="2000" kern="0" dirty="0" smtClean="0">
                <a:solidFill>
                  <a:srgbClr val="000000"/>
                </a:solidFill>
                <a:latin typeface="+mj-lt"/>
                <a:sym typeface="Akkurat Std"/>
              </a:rPr>
              <a:t>davidg/presentations/      https</a:t>
            </a:r>
            <a:r>
              <a:rPr lang="sv-SE" sz="2000" kern="0" dirty="0">
                <a:solidFill>
                  <a:srgbClr val="000000"/>
                </a:solidFill>
                <a:latin typeface="+mj-lt"/>
                <a:sym typeface="Akkurat Std"/>
              </a:rPr>
              <a:t>://</a:t>
            </a:r>
            <a:r>
              <a:rPr lang="sv-SE" sz="2000" kern="0" dirty="0" smtClean="0">
                <a:solidFill>
                  <a:srgbClr val="000000"/>
                </a:solidFill>
                <a:latin typeface="+mj-lt"/>
                <a:sym typeface="Akkurat Std"/>
              </a:rPr>
              <a:t>orcid.org/0000-0003-1026-6606</a:t>
            </a:r>
            <a:endParaRPr lang="sv-SE" sz="2000" kern="0" dirty="0">
              <a:solidFill>
                <a:srgbClr val="000000"/>
              </a:solidFill>
              <a:latin typeface="+mj-lt"/>
              <a:sym typeface="Akkurat Std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6553200"/>
            <a:ext cx="198537" cy="19853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083" y="6553200"/>
            <a:ext cx="937001" cy="17546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083" y="5717583"/>
            <a:ext cx="922533" cy="35814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6109112"/>
            <a:ext cx="1731119" cy="35989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en-GB" sz="1600" dirty="0" smtClean="0"/>
              <a:t>davidg@nikhef.nl</a:t>
            </a:r>
            <a:endParaRPr lang="en-GB" sz="1600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304800" y="914400"/>
            <a:ext cx="11658600" cy="428625"/>
          </a:xfrm>
        </p:spPr>
        <p:txBody>
          <a:bodyPr/>
          <a:lstStyle/>
          <a:p>
            <a:r>
              <a:rPr lang="en-GB" sz="1600" i="1" dirty="0" smtClean="0"/>
              <a:t>in collaboration with many, many people in the AARC+ Community, including Christos </a:t>
            </a:r>
            <a:r>
              <a:rPr lang="en-GB" sz="1600" i="1" dirty="0" err="1" smtClean="0"/>
              <a:t>Kanellopoulos</a:t>
            </a:r>
            <a:r>
              <a:rPr lang="en-GB" sz="1600" i="1" dirty="0" smtClean="0"/>
              <a:t>, </a:t>
            </a:r>
            <a:r>
              <a:rPr lang="en-GB" sz="1600" i="1" dirty="0"/>
              <a:t>Nicolas </a:t>
            </a:r>
            <a:r>
              <a:rPr lang="en-GB" sz="1600" i="1" dirty="0" err="1"/>
              <a:t>Liampotis</a:t>
            </a:r>
            <a:r>
              <a:rPr lang="en-GB" sz="1600" i="1" dirty="0"/>
              <a:t>, </a:t>
            </a:r>
            <a:r>
              <a:rPr lang="en-GB" sz="1600" i="1" dirty="0" err="1" smtClean="0"/>
              <a:t>Licia</a:t>
            </a:r>
            <a:r>
              <a:rPr lang="en-GB" sz="1600" i="1" dirty="0" smtClean="0"/>
              <a:t> Florio, </a:t>
            </a:r>
            <a:br>
              <a:rPr lang="en-GB" sz="1600" i="1" dirty="0" smtClean="0"/>
            </a:br>
            <a:r>
              <a:rPr lang="en-GB" sz="1600" i="1" dirty="0" smtClean="0"/>
              <a:t>Hannah Short, Maarten </a:t>
            </a:r>
            <a:r>
              <a:rPr lang="en-GB" sz="1600" i="1" dirty="0" err="1" smtClean="0"/>
              <a:t>Kremers</a:t>
            </a:r>
            <a:r>
              <a:rPr lang="en-GB" sz="1600" i="1" dirty="0" smtClean="0"/>
              <a:t>, Niels van </a:t>
            </a:r>
            <a:r>
              <a:rPr lang="en-GB" sz="1600" i="1" dirty="0" err="1" smtClean="0"/>
              <a:t>Dijk</a:t>
            </a:r>
            <a:r>
              <a:rPr lang="en-GB" sz="1600" i="1" dirty="0" smtClean="0"/>
              <a:t>, David Crooks, Dave Kelsey, Ian Neilson, Mischa </a:t>
            </a:r>
            <a:r>
              <a:rPr lang="en-GB" sz="1600" i="1" dirty="0" err="1" smtClean="0"/>
              <a:t>Sallé</a:t>
            </a:r>
            <a:r>
              <a:rPr lang="en-GB" sz="1600" i="1" dirty="0" smtClean="0"/>
              <a:t>, Jens Jensen, and so many others!</a:t>
            </a:r>
            <a:endParaRPr lang="en-US" sz="1600" i="1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77500" lnSpcReduction="20000"/>
          </a:bodyPr>
          <a:lstStyle/>
          <a:p>
            <a:pPr algn="ctr"/>
            <a:r>
              <a:rPr lang="en-GB" dirty="0"/>
              <a:t>t</a:t>
            </a:r>
            <a:r>
              <a:rPr lang="en-GB" dirty="0" smtClean="0"/>
              <a:t>his work is co-supported by the Trust and Identity work package of the GEANT project (GN5-1)</a:t>
            </a:r>
            <a:endParaRPr lang="en-GB" dirty="0"/>
          </a:p>
        </p:txBody>
      </p:sp>
      <p:grpSp>
        <p:nvGrpSpPr>
          <p:cNvPr id="9" name="Group 8"/>
          <p:cNvGrpSpPr/>
          <p:nvPr/>
        </p:nvGrpSpPr>
        <p:grpSpPr>
          <a:xfrm>
            <a:off x="7255043" y="4572000"/>
            <a:ext cx="1371600" cy="1371600"/>
            <a:chOff x="8762999" y="4289270"/>
            <a:chExt cx="1371600" cy="1371600"/>
          </a:xfrm>
        </p:grpSpPr>
        <p:sp>
          <p:nvSpPr>
            <p:cNvPr id="4" name="Rectangle 3"/>
            <p:cNvSpPr/>
            <p:nvPr/>
          </p:nvSpPr>
          <p:spPr>
            <a:xfrm>
              <a:off x="8762999" y="4289270"/>
              <a:ext cx="1371600" cy="1371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19543" y="4587229"/>
              <a:ext cx="858513" cy="775682"/>
            </a:xfrm>
            <a:prstGeom prst="rect">
              <a:avLst/>
            </a:prstGeom>
          </p:spPr>
        </p:pic>
      </p:grpSp>
      <p:sp>
        <p:nvSpPr>
          <p:cNvPr id="10" name="Rectangle 9"/>
          <p:cNvSpPr/>
          <p:nvPr/>
        </p:nvSpPr>
        <p:spPr>
          <a:xfrm>
            <a:off x="1866900" y="6540728"/>
            <a:ext cx="845003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800" dirty="0" smtClean="0">
                <a:solidFill>
                  <a:srgbClr val="FFFFFF"/>
                </a:solidFill>
                <a:latin typeface="Akkurat Std"/>
                <a:sym typeface="Arial"/>
              </a:rPr>
              <a:t>EOSC Security work has </a:t>
            </a:r>
            <a:r>
              <a:rPr lang="en-US" sz="800" dirty="0">
                <a:solidFill>
                  <a:srgbClr val="FFFFFF"/>
                </a:solidFill>
                <a:latin typeface="Akkurat Std"/>
                <a:sym typeface="Arial"/>
              </a:rPr>
              <a:t>received funding from the European Union’s Horizon research and </a:t>
            </a:r>
            <a:r>
              <a:rPr lang="en-US" sz="800" dirty="0" smtClean="0">
                <a:solidFill>
                  <a:srgbClr val="FFFFFF"/>
                </a:solidFill>
                <a:latin typeface="Akkurat Std"/>
                <a:sym typeface="Arial"/>
              </a:rPr>
              <a:t>innovation </a:t>
            </a:r>
            <a:r>
              <a:rPr lang="en-US" sz="800" dirty="0" err="1">
                <a:solidFill>
                  <a:srgbClr val="FFFFFF"/>
                </a:solidFill>
                <a:latin typeface="Akkurat Std"/>
                <a:sym typeface="Arial"/>
              </a:rPr>
              <a:t>programmes</a:t>
            </a:r>
            <a:r>
              <a:rPr lang="en-US" sz="800" dirty="0">
                <a:solidFill>
                  <a:srgbClr val="FFFFFF"/>
                </a:solidFill>
                <a:latin typeface="Akkurat Std"/>
                <a:sym typeface="Arial"/>
              </a:rPr>
              <a:t> under Grant Agreement No. </a:t>
            </a:r>
            <a:r>
              <a:rPr lang="en-GB" sz="800" dirty="0" smtClean="0">
                <a:solidFill>
                  <a:srgbClr val="FFFFFF"/>
                </a:solidFill>
                <a:latin typeface="Akkurat Std"/>
                <a:sym typeface="Arial"/>
              </a:rPr>
              <a:t>101017536 </a:t>
            </a:r>
            <a:r>
              <a:rPr lang="en-GB" sz="800" dirty="0">
                <a:solidFill>
                  <a:srgbClr val="FFFFFF"/>
                </a:solidFill>
                <a:latin typeface="Akkurat Std"/>
                <a:sym typeface="Arial"/>
              </a:rPr>
              <a:t>(EOSC Future</a:t>
            </a:r>
            <a:r>
              <a:rPr lang="en-GB" sz="800" dirty="0" smtClean="0">
                <a:solidFill>
                  <a:srgbClr val="FFFFFF"/>
                </a:solidFill>
                <a:latin typeface="Akkurat Std"/>
                <a:sym typeface="Arial"/>
              </a:rPr>
              <a:t>).</a:t>
            </a:r>
            <a:endParaRPr lang="en-GB" dirty="0"/>
          </a:p>
        </p:txBody>
      </p:sp>
      <p:grpSp>
        <p:nvGrpSpPr>
          <p:cNvPr id="14" name="Group 13"/>
          <p:cNvGrpSpPr/>
          <p:nvPr/>
        </p:nvGrpSpPr>
        <p:grpSpPr>
          <a:xfrm>
            <a:off x="2895600" y="4593436"/>
            <a:ext cx="2009144" cy="1371600"/>
            <a:chOff x="2486657" y="4572000"/>
            <a:chExt cx="2009144" cy="1371600"/>
          </a:xfrm>
        </p:grpSpPr>
        <p:sp>
          <p:nvSpPr>
            <p:cNvPr id="13" name="Rectangle 12"/>
            <p:cNvSpPr/>
            <p:nvPr/>
          </p:nvSpPr>
          <p:spPr>
            <a:xfrm>
              <a:off x="2486657" y="4572000"/>
              <a:ext cx="2009144" cy="1371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7329" y="4869959"/>
              <a:ext cx="1447800" cy="78271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46525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RCauth.eu – a ubiquitous federated IOTA</a:t>
            </a:r>
            <a:endParaRPr lang="en-GB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3200" dirty="0" err="1"/>
              <a:t>RCauth</a:t>
            </a:r>
            <a:r>
              <a:rPr lang="en-GB" sz="3200" dirty="0"/>
              <a:t> is an IGTF accredited IOTA (DOGWOOD class) CA</a:t>
            </a:r>
          </a:p>
          <a:p>
            <a:pPr lvl="1"/>
            <a:r>
              <a:rPr lang="en-GB" sz="2800" dirty="0"/>
              <a:t>Online credential conversion</a:t>
            </a:r>
          </a:p>
          <a:p>
            <a:pPr lvl="1"/>
            <a:r>
              <a:rPr lang="en-GB" sz="2800" dirty="0"/>
              <a:t>Connected to eduGAIN (</a:t>
            </a:r>
            <a:r>
              <a:rPr lang="en-GB" sz="2800" dirty="0" err="1"/>
              <a:t>R&amp;S+Sirtfi</a:t>
            </a:r>
            <a:r>
              <a:rPr lang="en-GB" sz="2800" dirty="0"/>
              <a:t>) plus direct,</a:t>
            </a:r>
            <a:br>
              <a:rPr lang="en-GB" sz="2800" dirty="0"/>
            </a:br>
            <a:r>
              <a:rPr lang="en-GB" sz="2800" dirty="0"/>
              <a:t>e.g. EGI Check-in and </a:t>
            </a:r>
            <a:r>
              <a:rPr lang="en-GB" sz="2800" dirty="0" err="1" smtClean="0"/>
              <a:t>eduTEAMS</a:t>
            </a:r>
            <a:endParaRPr lang="en-GB" sz="2800" dirty="0" smtClean="0"/>
          </a:p>
          <a:p>
            <a:r>
              <a:rPr lang="en-US" sz="3200" dirty="0" smtClean="0"/>
              <a:t>Inspired by and leveraging the delegation service from </a:t>
            </a:r>
            <a:r>
              <a:rPr lang="en-US" sz="3200" dirty="0" err="1" smtClean="0"/>
              <a:t>CILogon</a:t>
            </a:r>
            <a:endParaRPr lang="en-GB" sz="2800" dirty="0"/>
          </a:p>
          <a:p>
            <a:r>
              <a:rPr lang="en-GB" sz="3200" dirty="0" smtClean="0"/>
              <a:t>EOSC </a:t>
            </a:r>
            <a:r>
              <a:rPr lang="en-GB" sz="3200" dirty="0"/>
              <a:t>Future </a:t>
            </a:r>
            <a:r>
              <a:rPr lang="en-GB" sz="3200" dirty="0" smtClean="0"/>
              <a:t>implemented High </a:t>
            </a:r>
            <a:r>
              <a:rPr lang="en-GB" sz="3200" dirty="0"/>
              <a:t>Availability setup across 3 sites</a:t>
            </a:r>
          </a:p>
          <a:p>
            <a:endParaRPr lang="en-GB" sz="32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European and EUGridPMA developments - APGridPMA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3C6C7-C0F9-497B-BEFB-D2FC0D2E643A}" type="slidenum">
              <a:rPr lang="en-GB" smtClean="0"/>
              <a:t>5</a:t>
            </a:fld>
            <a:endParaRPr lang="en-GB"/>
          </a:p>
        </p:txBody>
      </p:sp>
      <p:pic>
        <p:nvPicPr>
          <p:cNvPr id="9" name="Picture 2" descr="H:\Home\davidg\DutchGrid\CA\RCauth-Pilot-CA\RCauth-eu-logo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4953000"/>
            <a:ext cx="2148100" cy="1039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March 2023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60254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WLCG and server credentials study WG</a:t>
            </a:r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Increased use of automatic public cloud deployment (and at times lack of documentation) highlight the fact that in ‘conventional’ grid middleware server-trust and client-trust cannot be distinguished</a:t>
            </a:r>
          </a:p>
          <a:p>
            <a:r>
              <a:rPr lang="en-US" dirty="0" smtClean="0"/>
              <a:t>Similarly, while combined-assurance (DOGWOOD) is available for client-</a:t>
            </a:r>
            <a:r>
              <a:rPr lang="en-US" dirty="0" err="1" smtClean="0"/>
              <a:t>auth</a:t>
            </a:r>
            <a:r>
              <a:rPr lang="en-US" dirty="0" smtClean="0"/>
              <a:t>, there is no equivalent for server trust</a:t>
            </a:r>
          </a:p>
          <a:p>
            <a:r>
              <a:rPr lang="en-US" dirty="0" smtClean="0"/>
              <a:t>Although issues will change on introduction of ‘token-based’ access (which does distinguish client &amp; channel trust), of limited help now</a:t>
            </a:r>
          </a:p>
          <a:p>
            <a:pPr marL="0" indent="0">
              <a:buNone/>
            </a:pPr>
            <a:r>
              <a:rPr lang="en-US" dirty="0" smtClean="0"/>
              <a:t>WLCG, with participants from the IGTF, set up a WG to study </a:t>
            </a:r>
            <a:r>
              <a:rPr lang="en-US" dirty="0"/>
              <a:t>the issues</a:t>
            </a:r>
            <a:br>
              <a:rPr lang="en-US" dirty="0"/>
            </a:br>
            <a:r>
              <a:rPr lang="en-US" sz="2200" i="1" dirty="0"/>
              <a:t>https://docs.google.com/document/d/1Sl0C_q-lGMCifChmFArHjsGzdnd-RM7O7jbpsGa8XRw</a:t>
            </a:r>
            <a:endParaRPr lang="en-GB" i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European and EUGridPMA developments - APGridPMA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3C6C7-C0F9-497B-BEFB-D2FC0D2E643A}" type="slidenum">
              <a:rPr lang="en-GB" smtClean="0"/>
              <a:t>6</a:t>
            </a:fld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March 2023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842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S/MIME Baseline Requirements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CA/B Forum developments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European and EUGridPMA developments - APGridPMA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3C6C7-C0F9-497B-BEFB-D2FC0D2E643A}" type="slidenum">
              <a:rPr lang="en-GB" smtClean="0"/>
              <a:t>7</a:t>
            </a:fld>
            <a:endParaRPr lang="en-GB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March 2023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19426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CA/BROWSER Forum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European and EUGridPMA developments - APGridPMA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3C6C7-C0F9-497B-BEFB-D2FC0D2E643A}" type="slidenum">
              <a:rPr lang="en-GB" smtClean="0"/>
              <a:t>8</a:t>
            </a:fld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1431" y="1450689"/>
            <a:ext cx="7149138" cy="5181416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March 2023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76278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Public Trust S/MIME (personal) is getting regulated</a:t>
            </a:r>
            <a:endParaRPr lang="en-GB" dirty="0"/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038599"/>
          </a:xfrm>
        </p:spPr>
        <p:txBody>
          <a:bodyPr/>
          <a:lstStyle/>
          <a:p>
            <a:r>
              <a:rPr lang="en-US" dirty="0" smtClean="0"/>
              <a:t>It was basically a ‘free-for-all’, as long as the email address worked</a:t>
            </a:r>
          </a:p>
          <a:p>
            <a:r>
              <a:rPr lang="en-US" dirty="0" smtClean="0"/>
              <a:t>most ‘useful use’ for the general public signing was in bespoke certificates types (Adobe) or in Qualified Certificates (EC regulated)</a:t>
            </a:r>
          </a:p>
          <a:p>
            <a:endParaRPr lang="en-US" dirty="0"/>
          </a:p>
          <a:p>
            <a:r>
              <a:rPr lang="en-US" dirty="0" smtClean="0"/>
              <a:t>until now, the IGTF personal requirements were much stricter than ‘public’ email signing, in that we did insist on a reasonable name and a ‘sponsor’ (organization) that was validated</a:t>
            </a:r>
          </a:p>
          <a:p>
            <a:r>
              <a:rPr lang="en-US" dirty="0" smtClean="0"/>
              <a:t>Now CA/BF is putting requirements on S/MIME for the first time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European and EUGridPMA developments - APGridPMA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3C6C7-C0F9-497B-BEFB-D2FC0D2E643A}" type="slidenum">
              <a:rPr lang="en-GB" smtClean="0"/>
              <a:t>9</a:t>
            </a:fld>
            <a:endParaRPr lang="en-GB"/>
          </a:p>
        </p:txBody>
      </p:sp>
      <p:sp>
        <p:nvSpPr>
          <p:cNvPr id="13" name="TextBox 12"/>
          <p:cNvSpPr txBox="1"/>
          <p:nvPr/>
        </p:nvSpPr>
        <p:spPr>
          <a:xfrm>
            <a:off x="609600" y="5812909"/>
            <a:ext cx="1097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https://cabforum.org/wp-content/uploads/CA-Browser-Forum-SMIMEBR-1.0.0.pdf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March 2023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28243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GTF-template-davidg-9x16.potx" id="{F88861DC-B770-4CDE-955A-243752A50076}" vid="{E3E9ED40-0286-43CB-860C-09554CE4D4C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IGTF-template-davidg-9x16</Template>
  <TotalTime>16734</TotalTime>
  <Words>3014</Words>
  <Application>Microsoft Office PowerPoint</Application>
  <PresentationFormat>Widescreen</PresentationFormat>
  <Paragraphs>403</Paragraphs>
  <Slides>48</Slides>
  <Notes>2</Notes>
  <HiddenSlides>3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5" baseType="lpstr">
      <vt:lpstr>Akkurat Std</vt:lpstr>
      <vt:lpstr>Arial</vt:lpstr>
      <vt:lpstr>Calibri</vt:lpstr>
      <vt:lpstr>Courier</vt:lpstr>
      <vt:lpstr>Verdana</vt:lpstr>
      <vt:lpstr>Wingdings</vt:lpstr>
      <vt:lpstr>Office Theme</vt:lpstr>
      <vt:lpstr>Building Trust and Security  with AARC, IGTF, EOSC, &amp; EnCo</vt:lpstr>
      <vt:lpstr>Meanwhile in the EUGridPMA+ …</vt:lpstr>
      <vt:lpstr>EMEA area membership evolution</vt:lpstr>
      <vt:lpstr>Membership and other changes</vt:lpstr>
      <vt:lpstr>RCauth.eu – a ubiquitous federated IOTA</vt:lpstr>
      <vt:lpstr>WLCG and server credentials study WG</vt:lpstr>
      <vt:lpstr>S/MIME Baseline Requirements</vt:lpstr>
      <vt:lpstr>CA/BROWSER Forum</vt:lpstr>
      <vt:lpstr>Public Trust S/MIME (personal) is getting regulated</vt:lpstr>
      <vt:lpstr>Different ‘profiles’ and validations</vt:lpstr>
      <vt:lpstr>Sponsor validated</vt:lpstr>
      <vt:lpstr>Validation requirements</vt:lpstr>
      <vt:lpstr>commonName</vt:lpstr>
      <vt:lpstr>Where does that leave us?</vt:lpstr>
      <vt:lpstr>However …</vt:lpstr>
      <vt:lpstr>Anticipated moves</vt:lpstr>
      <vt:lpstr>User awareness</vt:lpstr>
      <vt:lpstr>Other CABF things to keep in mind</vt:lpstr>
      <vt:lpstr>A Security Baseline  for diverse infrastructures and the EOSC</vt:lpstr>
      <vt:lpstr>European Open Science Cloud - Interconnecting communities</vt:lpstr>
      <vt:lpstr>An ecosystem more than just the infrastructure</vt:lpstr>
      <vt:lpstr>The EOSC ecosystem – core and an ‘exchange’</vt:lpstr>
      <vt:lpstr>Back to Basics:  the few tenets for the ecosystem security</vt:lpstr>
      <vt:lpstr>Security: from infrastructure to ecosystem view</vt:lpstr>
      <vt:lpstr>New EOSC Baseline Process</vt:lpstr>
      <vt:lpstr>But an FAQ is almost mandatory</vt:lpstr>
      <vt:lpstr>EOSC Interoperability Framework</vt:lpstr>
      <vt:lpstr>Attribute Authority operational security</vt:lpstr>
      <vt:lpstr>Taking proper care of trust sources</vt:lpstr>
      <vt:lpstr>Operational guideline landscape for - proxy or source - AAI components</vt:lpstr>
      <vt:lpstr>Operational security focus in the BPA: beyond just the IdPs</vt:lpstr>
      <vt:lpstr>AARC-G071: keeping users &amp; communities protected, moving across models</vt:lpstr>
      <vt:lpstr>Protecting the community membership data and its proxy</vt:lpstr>
      <vt:lpstr>When the AA is in a managed environment …</vt:lpstr>
      <vt:lpstr>Implementation of the AA Operations (“AAI proxy”) Security guidelines</vt:lpstr>
      <vt:lpstr>Deployment guidance included … </vt:lpstr>
      <vt:lpstr>G071 self-assessment process</vt:lpstr>
      <vt:lpstr>Enabled Communities in GÉANT GN5-1</vt:lpstr>
      <vt:lpstr>PowerPoint Presentation</vt:lpstr>
      <vt:lpstr>PowerPoint Presentation</vt:lpstr>
      <vt:lpstr>PowerPoint Presentation</vt:lpstr>
      <vt:lpstr>PowerPoint Presentation</vt:lpstr>
      <vt:lpstr>Technical Revision for Enhanced Effectiveness</vt:lpstr>
      <vt:lpstr>Collaboration and sharing is critical for research</vt:lpstr>
      <vt:lpstr>Technical Revision objectives</vt:lpstr>
      <vt:lpstr>Leveraging our AARC community &amp; structures</vt:lpstr>
      <vt:lpstr>Building OUR global trust fabric</vt:lpstr>
      <vt:lpstr>PowerPoint Presentation</vt:lpstr>
    </vt:vector>
  </TitlesOfParts>
  <Company>Nikhef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Trust and Security developments in the EUGridPMA and EOSC</dc:title>
  <dc:creator>davidg</dc:creator>
  <cp:lastModifiedBy>davidg</cp:lastModifiedBy>
  <cp:revision>276</cp:revision>
  <cp:lastPrinted>2021-03-20T13:35:45Z</cp:lastPrinted>
  <dcterms:created xsi:type="dcterms:W3CDTF">2021-03-15T10:18:01Z</dcterms:created>
  <dcterms:modified xsi:type="dcterms:W3CDTF">2023-03-21T03:25:30Z</dcterms:modified>
</cp:coreProperties>
</file>