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3"/>
  </p:notesMasterIdLst>
  <p:sldIdLst>
    <p:sldId id="288" r:id="rId5"/>
    <p:sldId id="342" r:id="rId6"/>
    <p:sldId id="344" r:id="rId7"/>
    <p:sldId id="343" r:id="rId8"/>
    <p:sldId id="345" r:id="rId9"/>
    <p:sldId id="326" r:id="rId10"/>
    <p:sldId id="327" r:id="rId11"/>
    <p:sldId id="329" r:id="rId12"/>
    <p:sldId id="330" r:id="rId13"/>
    <p:sldId id="350" r:id="rId14"/>
    <p:sldId id="333" r:id="rId15"/>
    <p:sldId id="334" r:id="rId16"/>
    <p:sldId id="335" r:id="rId17"/>
    <p:sldId id="336" r:id="rId18"/>
    <p:sldId id="296" r:id="rId19"/>
    <p:sldId id="299" r:id="rId20"/>
    <p:sldId id="311" r:id="rId21"/>
    <p:sldId id="313" r:id="rId22"/>
    <p:sldId id="314" r:id="rId23"/>
    <p:sldId id="315" r:id="rId24"/>
    <p:sldId id="316" r:id="rId25"/>
    <p:sldId id="317" r:id="rId26"/>
    <p:sldId id="346" r:id="rId27"/>
    <p:sldId id="347" r:id="rId28"/>
    <p:sldId id="348" r:id="rId29"/>
    <p:sldId id="349" r:id="rId30"/>
    <p:sldId id="325" r:id="rId31"/>
    <p:sldId id="287" r:id="rId32"/>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5E"/>
    <a:srgbClr val="F6791C"/>
    <a:srgbClr val="FFFFFF"/>
    <a:srgbClr val="F8D0B4"/>
    <a:srgbClr val="F57B20"/>
    <a:srgbClr val="F57A1E"/>
    <a:srgbClr val="013F5E"/>
    <a:srgbClr val="003959"/>
    <a:srgbClr val="ED1556"/>
    <a:srgbClr val="003F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96" autoAdjust="0"/>
    <p:restoredTop sz="94660"/>
  </p:normalViewPr>
  <p:slideViewPr>
    <p:cSldViewPr snapToGrid="0">
      <p:cViewPr varScale="1">
        <p:scale>
          <a:sx n="100" d="100"/>
          <a:sy n="100" d="100"/>
        </p:scale>
        <p:origin x="84" y="78"/>
      </p:cViewPr>
      <p:guideLst/>
    </p:cSldViewPr>
  </p:slideViewPr>
  <p:notesTextViewPr>
    <p:cViewPr>
      <p:scale>
        <a:sx n="3" d="2"/>
        <a:sy n="3" d="2"/>
      </p:scale>
      <p:origin x="0" y="0"/>
    </p:cViewPr>
  </p:notesTextViewPr>
  <p:sorterViewPr>
    <p:cViewPr varScale="1">
      <p:scale>
        <a:sx n="1" d="1"/>
        <a:sy n="1" d="1"/>
      </p:scale>
      <p:origin x="0" y="-52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41D8A83-A817-41E3-A602-3B517E18334E}" type="datetimeFigureOut">
              <a:rPr lang="en-GB" smtClean="0"/>
              <a:t>28/03/2024</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CBC110B-1C27-4A5B-8007-E6BF4BB6C5F7}" type="slidenum">
              <a:rPr lang="en-GB" smtClean="0"/>
              <a:t>‹#›</a:t>
            </a:fld>
            <a:endParaRPr lang="en-GB"/>
          </a:p>
        </p:txBody>
      </p:sp>
    </p:spTree>
    <p:extLst>
      <p:ext uri="{BB962C8B-B14F-4D97-AF65-F5344CB8AC3E}">
        <p14:creationId xmlns:p14="http://schemas.microsoft.com/office/powerpoint/2010/main" val="403172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7f26ee30aa_0_56: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g27f26ee30aa_0_56:notes"/>
          <p:cNvSpPr txBox="1">
            <a:spLocks noGrp="1"/>
          </p:cNvSpPr>
          <p:nvPr>
            <p:ph type="body" idx="1"/>
          </p:nvPr>
        </p:nvSpPr>
        <p:spPr>
          <a:xfrm>
            <a:off x="673577" y="4748163"/>
            <a:ext cx="5388600" cy="3885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7" name="Google Shape;337;g27f26ee30aa_0_56:notes"/>
          <p:cNvSpPr txBox="1">
            <a:spLocks noGrp="1"/>
          </p:cNvSpPr>
          <p:nvPr>
            <p:ph type="sldNum" idx="12"/>
          </p:nvPr>
        </p:nvSpPr>
        <p:spPr>
          <a:xfrm>
            <a:off x="3815373" y="9371286"/>
            <a:ext cx="2918700" cy="49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3</a:t>
            </a:fld>
            <a:endParaRPr/>
          </a:p>
        </p:txBody>
      </p:sp>
    </p:spTree>
    <p:extLst>
      <p:ext uri="{BB962C8B-B14F-4D97-AF65-F5344CB8AC3E}">
        <p14:creationId xmlns:p14="http://schemas.microsoft.com/office/powerpoint/2010/main" val="1479498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Rectangle 20"/>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userDrawn="1"/>
        </p:nvSpPr>
        <p:spPr>
          <a:xfrm>
            <a:off x="0" y="0"/>
            <a:ext cx="1625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p:cNvSpPr>
            <a:spLocks noGrp="1"/>
          </p:cNvSpPr>
          <p:nvPr>
            <p:ph type="body" sz="quarter" idx="11" hasCustomPrompt="1"/>
          </p:nvPr>
        </p:nvSpPr>
        <p:spPr>
          <a:xfrm>
            <a:off x="1240257" y="3625009"/>
            <a:ext cx="6795911" cy="375289"/>
          </a:xfrm>
        </p:spPr>
        <p:txBody>
          <a:bodyPr>
            <a:normAutofit/>
          </a:bodyPr>
          <a:lstStyle>
            <a:lvl1pPr marL="0" indent="0">
              <a:buNone/>
              <a:defRPr sz="2000" b="1" baseline="0"/>
            </a:lvl1pPr>
          </a:lstStyle>
          <a:p>
            <a:pPr lvl="0"/>
            <a:r>
              <a:rPr lang="en-US" dirty="0" smtClean="0"/>
              <a:t>Presenter</a:t>
            </a:r>
          </a:p>
        </p:txBody>
      </p:sp>
      <p:sp>
        <p:nvSpPr>
          <p:cNvPr id="7" name="Text Placeholder 6"/>
          <p:cNvSpPr>
            <a:spLocks noGrp="1"/>
          </p:cNvSpPr>
          <p:nvPr>
            <p:ph type="body" sz="quarter" idx="12" hasCustomPrompt="1"/>
          </p:nvPr>
        </p:nvSpPr>
        <p:spPr>
          <a:xfrm>
            <a:off x="1240256" y="5484095"/>
            <a:ext cx="6671027" cy="436340"/>
          </a:xfrm>
        </p:spPr>
        <p:txBody>
          <a:bodyPr>
            <a:normAutofit/>
          </a:bodyPr>
          <a:lstStyle>
            <a:lvl1pPr marL="0" indent="0">
              <a:buNone/>
              <a:defRPr sz="1800"/>
            </a:lvl1pPr>
          </a:lstStyle>
          <a:p>
            <a:pPr lvl="0"/>
            <a:r>
              <a:rPr lang="en-US" dirty="0" smtClean="0"/>
              <a:t>Event, Location</a:t>
            </a:r>
            <a:endParaRPr lang="en-GB" dirty="0"/>
          </a:p>
        </p:txBody>
      </p:sp>
      <p:sp>
        <p:nvSpPr>
          <p:cNvPr id="12" name="Text Placeholder 10"/>
          <p:cNvSpPr>
            <a:spLocks noGrp="1"/>
          </p:cNvSpPr>
          <p:nvPr>
            <p:ph type="body" sz="quarter" idx="17" hasCustomPrompt="1"/>
          </p:nvPr>
        </p:nvSpPr>
        <p:spPr>
          <a:xfrm>
            <a:off x="1240257" y="2804346"/>
            <a:ext cx="6683727" cy="503459"/>
          </a:xfrm>
        </p:spPr>
        <p:txBody>
          <a:bodyPr>
            <a:normAutofit/>
          </a:bodyPr>
          <a:lstStyle>
            <a:lvl1pPr marL="0" indent="0">
              <a:buNone/>
              <a:defRPr sz="1950">
                <a:solidFill>
                  <a:srgbClr val="F6791C"/>
                </a:solidFill>
              </a:defRPr>
            </a:lvl1pPr>
          </a:lstStyle>
          <a:p>
            <a:pPr lvl="0"/>
            <a:r>
              <a:rPr lang="en-US" dirty="0" smtClean="0"/>
              <a:t>Subtitle</a:t>
            </a:r>
          </a:p>
        </p:txBody>
      </p:sp>
      <p:sp>
        <p:nvSpPr>
          <p:cNvPr id="11" name="Text Placeholder 10"/>
          <p:cNvSpPr>
            <a:spLocks noGrp="1"/>
          </p:cNvSpPr>
          <p:nvPr>
            <p:ph type="body" sz="quarter" idx="14" hasCustomPrompt="1"/>
          </p:nvPr>
        </p:nvSpPr>
        <p:spPr>
          <a:xfrm>
            <a:off x="1240257" y="2398309"/>
            <a:ext cx="6683727" cy="473242"/>
          </a:xfrm>
        </p:spPr>
        <p:txBody>
          <a:bodyPr>
            <a:noAutofit/>
          </a:bodyPr>
          <a:lstStyle>
            <a:lvl1pPr marL="0" indent="0">
              <a:buNone/>
              <a:defRPr sz="2400" b="1"/>
            </a:lvl1pPr>
          </a:lstStyle>
          <a:p>
            <a:pPr lvl="0"/>
            <a:r>
              <a:rPr lang="en-US" dirty="0" smtClean="0"/>
              <a:t>Title</a:t>
            </a:r>
          </a:p>
        </p:txBody>
      </p:sp>
      <p:sp>
        <p:nvSpPr>
          <p:cNvPr id="13" name="Text Placeholder 6"/>
          <p:cNvSpPr>
            <a:spLocks noGrp="1"/>
          </p:cNvSpPr>
          <p:nvPr>
            <p:ph type="body" sz="quarter" idx="18" hasCustomPrompt="1"/>
          </p:nvPr>
        </p:nvSpPr>
        <p:spPr>
          <a:xfrm>
            <a:off x="1240256" y="5785332"/>
            <a:ext cx="6671027" cy="428319"/>
          </a:xfrm>
        </p:spPr>
        <p:txBody>
          <a:bodyPr>
            <a:normAutofit/>
          </a:bodyPr>
          <a:lstStyle>
            <a:lvl1pPr marL="0" indent="0">
              <a:buNone/>
              <a:defRPr sz="1800"/>
            </a:lvl1pPr>
          </a:lstStyle>
          <a:p>
            <a:pPr lvl="0"/>
            <a:r>
              <a:rPr lang="en-US" dirty="0" smtClean="0"/>
              <a:t>Date</a:t>
            </a:r>
            <a:endParaRPr lang="en-GB" dirty="0"/>
          </a:p>
        </p:txBody>
      </p:sp>
      <p:sp>
        <p:nvSpPr>
          <p:cNvPr id="16" name="Text Placeholder 4"/>
          <p:cNvSpPr>
            <a:spLocks noGrp="1"/>
          </p:cNvSpPr>
          <p:nvPr>
            <p:ph type="body" sz="quarter" idx="19" hasCustomPrompt="1"/>
          </p:nvPr>
        </p:nvSpPr>
        <p:spPr>
          <a:xfrm>
            <a:off x="1240257" y="3947187"/>
            <a:ext cx="6795911" cy="347215"/>
          </a:xfrm>
        </p:spPr>
        <p:txBody>
          <a:bodyPr>
            <a:normAutofit/>
          </a:bodyPr>
          <a:lstStyle>
            <a:lvl1pPr marL="0" indent="0">
              <a:buNone/>
              <a:defRPr sz="1800" b="0" baseline="0"/>
            </a:lvl1pPr>
          </a:lstStyle>
          <a:p>
            <a:pPr lvl="0"/>
            <a:r>
              <a:rPr lang="en-US" dirty="0" smtClean="0"/>
              <a:t>Role in Community, AARC (if applicable)</a:t>
            </a:r>
          </a:p>
        </p:txBody>
      </p:sp>
      <p:sp>
        <p:nvSpPr>
          <p:cNvPr id="18" name="Text Placeholder 4"/>
          <p:cNvSpPr>
            <a:spLocks noGrp="1"/>
          </p:cNvSpPr>
          <p:nvPr>
            <p:ph type="body" sz="quarter" idx="20" hasCustomPrompt="1"/>
          </p:nvPr>
        </p:nvSpPr>
        <p:spPr>
          <a:xfrm>
            <a:off x="1240257" y="4249757"/>
            <a:ext cx="8818145" cy="347215"/>
          </a:xfrm>
        </p:spPr>
        <p:txBody>
          <a:bodyPr>
            <a:normAutofit/>
          </a:bodyPr>
          <a:lstStyle>
            <a:lvl1pPr marL="0" indent="0">
              <a:buNone/>
              <a:defRPr sz="1800" b="0" baseline="0"/>
            </a:lvl1pPr>
          </a:lstStyle>
          <a:p>
            <a:pPr lvl="0"/>
            <a:r>
              <a:rPr lang="en-US" dirty="0" smtClean="0"/>
              <a:t>Role in Organisation, Organisation Name (if Applicable)</a:t>
            </a:r>
          </a:p>
        </p:txBody>
      </p:sp>
      <p:sp>
        <p:nvSpPr>
          <p:cNvPr id="4" name="Text Placeholder 3"/>
          <p:cNvSpPr>
            <a:spLocks noGrp="1"/>
          </p:cNvSpPr>
          <p:nvPr>
            <p:ph type="body" sz="quarter" idx="21" hasCustomPrompt="1"/>
          </p:nvPr>
        </p:nvSpPr>
        <p:spPr>
          <a:xfrm>
            <a:off x="1486792" y="4765917"/>
            <a:ext cx="1219200" cy="190399"/>
          </a:xfrm>
        </p:spPr>
        <p:txBody>
          <a:bodyPr>
            <a:normAutofit/>
          </a:bodyPr>
          <a:lstStyle>
            <a:lvl1pPr marL="0" indent="0">
              <a:buNone/>
              <a:defRPr sz="600"/>
            </a:lvl1pPr>
          </a:lstStyle>
          <a:p>
            <a:pPr lvl="0"/>
            <a:r>
              <a:rPr lang="en-US" dirty="0" smtClean="0"/>
              <a:t>Logo (optional)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6358" y="-42332"/>
            <a:ext cx="4389920" cy="6942667"/>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682" y="480622"/>
            <a:ext cx="1482776" cy="1339714"/>
          </a:xfrm>
          <a:prstGeom prst="rect">
            <a:avLst/>
          </a:prstGeom>
        </p:spPr>
      </p:pic>
      <p:sp>
        <p:nvSpPr>
          <p:cNvPr id="23" name="TextBox 22"/>
          <p:cNvSpPr txBox="1"/>
          <p:nvPr userDrawn="1"/>
        </p:nvSpPr>
        <p:spPr>
          <a:xfrm>
            <a:off x="2818932" y="927797"/>
            <a:ext cx="5918159" cy="353943"/>
          </a:xfrm>
          <a:prstGeom prst="rect">
            <a:avLst/>
          </a:prstGeom>
          <a:noFill/>
        </p:spPr>
        <p:txBody>
          <a:bodyPr wrap="none" rtlCol="0">
            <a:spAutoFit/>
          </a:bodyPr>
          <a:lstStyle/>
          <a:p>
            <a:r>
              <a:rPr lang="en-GB" sz="1700" dirty="0" smtClean="0">
                <a:solidFill>
                  <a:srgbClr val="003F5E"/>
                </a:solidFill>
              </a:rPr>
              <a:t>Authentication and Authorisation for Research and Collaboration</a:t>
            </a:r>
            <a:endParaRPr lang="en-GB" sz="1700" dirty="0">
              <a:solidFill>
                <a:srgbClr val="003F5E"/>
              </a:solidFill>
            </a:endParaRPr>
          </a:p>
        </p:txBody>
      </p:sp>
    </p:spTree>
    <p:extLst>
      <p:ext uri="{BB962C8B-B14F-4D97-AF65-F5344CB8AC3E}">
        <p14:creationId xmlns:p14="http://schemas.microsoft.com/office/powerpoint/2010/main" val="416442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651518"/>
            <a:ext cx="6172200" cy="4209532"/>
          </a:xfrm>
        </p:spPr>
        <p:txBody>
          <a:bodyPr/>
          <a:lstStyle>
            <a:lvl1pPr>
              <a:defRPr sz="1800"/>
            </a:lvl1pPr>
            <a:lvl2pPr>
              <a:defRPr sz="165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2" y="1642188"/>
            <a:ext cx="4314825" cy="42268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334033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716837"/>
            <a:ext cx="6172200" cy="414421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457202" y="1716837"/>
            <a:ext cx="4314825" cy="415215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989188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yle Gu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2" name="TextBox 1"/>
          <p:cNvSpPr txBox="1"/>
          <p:nvPr userDrawn="1"/>
        </p:nvSpPr>
        <p:spPr>
          <a:xfrm>
            <a:off x="652382" y="304802"/>
            <a:ext cx="3601692" cy="646331"/>
          </a:xfrm>
          <a:prstGeom prst="rect">
            <a:avLst/>
          </a:prstGeom>
          <a:noFill/>
        </p:spPr>
        <p:txBody>
          <a:bodyPr wrap="none" rtlCol="0">
            <a:spAutoFit/>
          </a:bodyPr>
          <a:lstStyle/>
          <a:p>
            <a:r>
              <a:rPr lang="en-GB" sz="1800" b="1" dirty="0" smtClean="0">
                <a:solidFill>
                  <a:srgbClr val="003F5D"/>
                </a:solidFill>
              </a:rPr>
              <a:t>Style</a:t>
            </a:r>
            <a:r>
              <a:rPr lang="en-GB" sz="1800" b="1" baseline="0" dirty="0" smtClean="0">
                <a:solidFill>
                  <a:srgbClr val="003F5D"/>
                </a:solidFill>
              </a:rPr>
              <a:t> Guide</a:t>
            </a:r>
          </a:p>
          <a:p>
            <a:r>
              <a:rPr lang="en-GB" sz="1800" baseline="0" dirty="0" smtClean="0">
                <a:solidFill>
                  <a:srgbClr val="F57A1E"/>
                </a:solidFill>
              </a:rPr>
              <a:t>A Guide to Using the AARC Template</a:t>
            </a:r>
            <a:endParaRPr lang="en-GB" sz="1800" dirty="0">
              <a:solidFill>
                <a:srgbClr val="F57A1E"/>
              </a:solidFill>
            </a:endParaRPr>
          </a:p>
        </p:txBody>
      </p:sp>
      <p:sp>
        <p:nvSpPr>
          <p:cNvPr id="4" name="TextBox 3"/>
          <p:cNvSpPr txBox="1"/>
          <p:nvPr userDrawn="1"/>
        </p:nvSpPr>
        <p:spPr>
          <a:xfrm>
            <a:off x="780366" y="2025770"/>
            <a:ext cx="10149657" cy="3139321"/>
          </a:xfrm>
          <a:prstGeom prst="rect">
            <a:avLst/>
          </a:prstGeom>
          <a:noFill/>
        </p:spPr>
        <p:txBody>
          <a:bodyPr wrap="square" rtlCol="0">
            <a:spAutoFit/>
          </a:bodyPr>
          <a:lstStyle/>
          <a:p>
            <a:pPr marL="214313" indent="-214313">
              <a:buFont typeface="Arial" panose="020B0604020202020204" pitchFamily="34" charset="0"/>
              <a:buChar char="•"/>
            </a:pPr>
            <a:r>
              <a:rPr lang="en-GB" sz="1800" dirty="0" smtClean="0">
                <a:solidFill>
                  <a:srgbClr val="003F5D"/>
                </a:solidFill>
              </a:rPr>
              <a:t>This template is to</a:t>
            </a:r>
            <a:r>
              <a:rPr lang="en-GB" sz="1800" baseline="0" dirty="0" smtClean="0">
                <a:solidFill>
                  <a:srgbClr val="003F5D"/>
                </a:solidFill>
              </a:rPr>
              <a:t> present information on behalf of the AARC Project</a:t>
            </a:r>
          </a:p>
          <a:p>
            <a:pPr marL="214313" indent="-214313">
              <a:buFont typeface="Arial" panose="020B0604020202020204" pitchFamily="34" charset="0"/>
              <a:buChar char="•"/>
            </a:pPr>
            <a:r>
              <a:rPr lang="en-GB" sz="1800" baseline="0" dirty="0" smtClean="0">
                <a:solidFill>
                  <a:srgbClr val="003F5D"/>
                </a:solidFill>
              </a:rPr>
              <a:t>Font is Calibri and will auto-size. Avoid using a font size less than 18pt.  Main font colour is Teal, </a:t>
            </a:r>
            <a:r>
              <a:rPr lang="en-GB" sz="1800" baseline="0" dirty="0" smtClean="0">
                <a:solidFill>
                  <a:srgbClr val="F57B20"/>
                </a:solidFill>
              </a:rPr>
              <a:t>highlight colour is Orange and should be used sparingly.</a:t>
            </a:r>
            <a:r>
              <a:rPr lang="en-GB" sz="1800" baseline="0" dirty="0" smtClean="0">
                <a:solidFill>
                  <a:srgbClr val="ED1556"/>
                </a:solidFill>
              </a:rPr>
              <a:t> </a:t>
            </a:r>
            <a:r>
              <a:rPr lang="en-GB" sz="1800" baseline="0" dirty="0" smtClean="0">
                <a:solidFill>
                  <a:srgbClr val="003F5D"/>
                </a:solidFill>
              </a:rPr>
              <a:t>If the colours are not shown in PowerPoint use the colour picker to select the correct colour from the logo or these samples</a:t>
            </a:r>
            <a:endParaRPr lang="en-GB" sz="1800" baseline="0" dirty="0" smtClean="0">
              <a:solidFill>
                <a:srgbClr val="ED1556"/>
              </a:solidFill>
            </a:endParaRPr>
          </a:p>
          <a:p>
            <a:pPr marL="214313" indent="-214313">
              <a:buFont typeface="Arial" panose="020B0604020202020204" pitchFamily="34" charset="0"/>
              <a:buChar char="•"/>
            </a:pPr>
            <a:endParaRPr lang="en-GB" sz="1800" baseline="0" dirty="0" smtClean="0">
              <a:solidFill>
                <a:srgbClr val="ED1556"/>
              </a:solidFill>
            </a:endParaRPr>
          </a:p>
          <a:p>
            <a:pPr marL="214313" indent="-214313">
              <a:buFont typeface="Arial" panose="020B0604020202020204" pitchFamily="34" charset="0"/>
              <a:buChar char="•"/>
            </a:pPr>
            <a:r>
              <a:rPr lang="en-GB" sz="1800" baseline="0" dirty="0" smtClean="0">
                <a:solidFill>
                  <a:srgbClr val="003F5D"/>
                </a:solidFill>
              </a:rPr>
              <a:t>The title slide has space for the speaker’s own organisation logo which should be no larger than the main AARC logo </a:t>
            </a:r>
          </a:p>
          <a:p>
            <a:pPr marL="214313" indent="-214313">
              <a:buFont typeface="Arial" panose="020B0604020202020204" pitchFamily="34" charset="0"/>
              <a:buChar char="•"/>
            </a:pPr>
            <a:endParaRPr lang="en-GB" sz="1800" baseline="0" dirty="0" smtClean="0">
              <a:solidFill>
                <a:srgbClr val="003F5D"/>
              </a:solidFill>
            </a:endParaRPr>
          </a:p>
          <a:p>
            <a:pPr marL="214313" indent="-214313">
              <a:buFont typeface="Arial" panose="020B0604020202020204" pitchFamily="34" charset="0"/>
              <a:buChar char="•"/>
            </a:pPr>
            <a:r>
              <a:rPr lang="en-GB" sz="1800" baseline="0" dirty="0" smtClean="0">
                <a:solidFill>
                  <a:srgbClr val="003F5D"/>
                </a:solidFill>
              </a:rPr>
              <a:t>The end slide includes EU logo, copyright, and funding statement. Adapt the funding statement and supporting organisations at the end (but likely keep the EU Logo and reference to H2020, since it supported the AARC and AARC2 projects)</a:t>
            </a:r>
          </a:p>
        </p:txBody>
      </p:sp>
      <p:sp>
        <p:nvSpPr>
          <p:cNvPr id="5" name="Oval 4"/>
          <p:cNvSpPr/>
          <p:nvPr userDrawn="1"/>
        </p:nvSpPr>
        <p:spPr>
          <a:xfrm>
            <a:off x="10890209" y="5560973"/>
            <a:ext cx="727243" cy="529390"/>
          </a:xfrm>
          <a:prstGeom prst="ellipse">
            <a:avLst/>
          </a:prstGeom>
          <a:solidFill>
            <a:srgbClr val="003F5D"/>
          </a:solidFill>
          <a:ln>
            <a:solidFill>
              <a:srgbClr val="003F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p:cNvSpPr/>
          <p:nvPr userDrawn="1"/>
        </p:nvSpPr>
        <p:spPr>
          <a:xfrm>
            <a:off x="9884901" y="5560973"/>
            <a:ext cx="727243" cy="529390"/>
          </a:xfrm>
          <a:prstGeom prst="ellipse">
            <a:avLst/>
          </a:prstGeom>
          <a:solidFill>
            <a:srgbClr val="F6791C"/>
          </a:solidFill>
          <a:ln>
            <a:solidFill>
              <a:srgbClr val="F67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178045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Must be included)">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7067" y="4837092"/>
            <a:ext cx="1385319" cy="785666"/>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831" y="5927157"/>
            <a:ext cx="433675" cy="294664"/>
          </a:xfrm>
          <a:prstGeom prst="rect">
            <a:avLst/>
          </a:prstGeom>
        </p:spPr>
      </p:pic>
      <p:sp>
        <p:nvSpPr>
          <p:cNvPr id="8" name="TextBox 7"/>
          <p:cNvSpPr txBox="1"/>
          <p:nvPr userDrawn="1"/>
        </p:nvSpPr>
        <p:spPr>
          <a:xfrm>
            <a:off x="4111444" y="2395574"/>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63166" y="4113541"/>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3492533" y="6289305"/>
            <a:ext cx="4945586" cy="276999"/>
          </a:xfrm>
          <a:prstGeom prst="rect">
            <a:avLst/>
          </a:prstGeom>
          <a:noFill/>
        </p:spPr>
        <p:txBody>
          <a:bodyPr wrap="none" rtlCol="0">
            <a:spAutoFit/>
          </a:bodyPr>
          <a:lstStyle/>
          <a:p>
            <a:pPr algn="ctr"/>
            <a:r>
              <a:rPr lang="en-GB" sz="600" kern="1200" dirty="0" smtClean="0">
                <a:solidFill>
                  <a:schemeClr val="bg1"/>
                </a:solidFill>
                <a:effectLst/>
                <a:latin typeface="+mn-lt"/>
                <a:ea typeface="+mn-ea"/>
                <a:cs typeface="+mn-cs"/>
              </a:rPr>
              <a:t>© members of the AARC Community. </a:t>
            </a:r>
          </a:p>
          <a:p>
            <a:pPr marL="0" marR="0" indent="0" algn="ctr" defTabSz="914400" rtl="0" eaLnBrk="1" fontAlgn="auto" latinLnBrk="0" hangingPunct="1">
              <a:lnSpc>
                <a:spcPct val="100000"/>
              </a:lnSpc>
              <a:spcBef>
                <a:spcPts val="0"/>
              </a:spcBef>
              <a:spcAft>
                <a:spcPts val="0"/>
              </a:spcAft>
              <a:buClrTx/>
              <a:buSzTx/>
              <a:buFontTx/>
              <a:buNone/>
              <a:tabLst/>
              <a:defRPr/>
            </a:pPr>
            <a:r>
              <a:rPr lang="en-GB" sz="600" kern="1200" dirty="0" smtClean="0">
                <a:solidFill>
                  <a:schemeClr val="bg1"/>
                </a:solidFill>
                <a:effectLst/>
                <a:latin typeface="+mn-lt"/>
                <a:ea typeface="+mn-ea"/>
                <a:cs typeface="+mn-cs"/>
              </a:rPr>
              <a:t>The work leading to these results has received funding from the European Union’s Horizon 2020 research and innovation programme</a:t>
            </a:r>
            <a:r>
              <a:rPr lang="en-GB" sz="600" kern="1200" baseline="0" dirty="0" smtClean="0">
                <a:solidFill>
                  <a:schemeClr val="bg1"/>
                </a:solidFill>
                <a:effectLst/>
                <a:latin typeface="+mn-lt"/>
                <a:ea typeface="+mn-ea"/>
                <a:cs typeface="+mn-cs"/>
              </a:rPr>
              <a:t> and other sources</a:t>
            </a:r>
            <a:r>
              <a:rPr lang="en-GB" sz="600" kern="1200" dirty="0" smtClean="0">
                <a:solidFill>
                  <a:schemeClr val="bg1"/>
                </a:solidFill>
                <a:effectLst/>
                <a:latin typeface="+mn-lt"/>
                <a:ea typeface="+mn-ea"/>
                <a:cs typeface="+mn-cs"/>
              </a:rPr>
              <a:t>.</a:t>
            </a:r>
            <a:endParaRPr lang="en-GB" sz="600" dirty="0">
              <a:solidFill>
                <a:schemeClr val="bg1"/>
              </a:solidFill>
            </a:endParaRPr>
          </a:p>
        </p:txBody>
      </p:sp>
      <p:sp>
        <p:nvSpPr>
          <p:cNvPr id="11" name="TextBox 10"/>
          <p:cNvSpPr txBox="1"/>
          <p:nvPr userDrawn="1"/>
        </p:nvSpPr>
        <p:spPr>
          <a:xfrm>
            <a:off x="5142826" y="5591160"/>
            <a:ext cx="1645002" cy="246221"/>
          </a:xfrm>
          <a:prstGeom prst="rect">
            <a:avLst/>
          </a:prstGeom>
          <a:noFill/>
        </p:spPr>
        <p:txBody>
          <a:bodyPr wrap="none" rtlCol="0">
            <a:spAutoFit/>
          </a:bodyPr>
          <a:lstStyle/>
          <a:p>
            <a:pPr algn="ctr"/>
            <a:r>
              <a:rPr lang="en-GB" sz="1000" dirty="0" smtClean="0">
                <a:solidFill>
                  <a:schemeClr val="bg1"/>
                </a:solidFill>
              </a:rPr>
              <a:t>https://aarc-community.org</a:t>
            </a:r>
            <a:endParaRPr lang="en-GB" sz="1000" dirty="0">
              <a:solidFill>
                <a:schemeClr val="bg1"/>
              </a:solidFill>
            </a:endParaRPr>
          </a:p>
        </p:txBody>
      </p:sp>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46749" y="5927156"/>
            <a:ext cx="796527" cy="280595"/>
          </a:xfrm>
          <a:prstGeom prst="rect">
            <a:avLst/>
          </a:prstGeom>
        </p:spPr>
      </p:pic>
      <p:sp>
        <p:nvSpPr>
          <p:cNvPr id="3" name="Text Placeholder 2"/>
          <p:cNvSpPr>
            <a:spLocks noGrp="1"/>
          </p:cNvSpPr>
          <p:nvPr>
            <p:ph type="body" sz="quarter" idx="12" hasCustomPrompt="1"/>
          </p:nvPr>
        </p:nvSpPr>
        <p:spPr>
          <a:xfrm>
            <a:off x="3511550" y="6591300"/>
            <a:ext cx="4946650" cy="185057"/>
          </a:xfrm>
        </p:spPr>
        <p:txBody>
          <a:bodyPr>
            <a:normAutofit/>
          </a:bodyPr>
          <a:lstStyle>
            <a:lvl1pPr marL="0" indent="0">
              <a:buNone/>
              <a:defRPr sz="600" baseline="0">
                <a:solidFill>
                  <a:schemeClr val="bg1"/>
                </a:solidFill>
              </a:defRPr>
            </a:lvl1pPr>
          </a:lstStyle>
          <a:p>
            <a:pPr lvl="0"/>
            <a:r>
              <a:rPr lang="en-GB" dirty="0" smtClean="0"/>
              <a:t>Supporting projects and organisations: </a:t>
            </a:r>
            <a:endParaRPr lang="en-GB" dirty="0"/>
          </a:p>
        </p:txBody>
      </p:sp>
    </p:spTree>
    <p:extLst>
      <p:ext uri="{BB962C8B-B14F-4D97-AF65-F5344CB8AC3E}">
        <p14:creationId xmlns:p14="http://schemas.microsoft.com/office/powerpoint/2010/main" val="3512339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losing Slide (Must be included)">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0976" y="4445683"/>
            <a:ext cx="1385319" cy="785666"/>
          </a:xfrm>
          <a:prstGeom prst="rect">
            <a:avLst/>
          </a:prstGeom>
        </p:spPr>
      </p:pic>
      <p:sp>
        <p:nvSpPr>
          <p:cNvPr id="8" name="TextBox 7"/>
          <p:cNvSpPr txBox="1"/>
          <p:nvPr userDrawn="1"/>
        </p:nvSpPr>
        <p:spPr>
          <a:xfrm>
            <a:off x="4107382" y="2189636"/>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59104" y="3907603"/>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4072908" y="5517223"/>
            <a:ext cx="3783450" cy="553998"/>
          </a:xfrm>
          <a:prstGeom prst="rect">
            <a:avLst/>
          </a:prstGeom>
          <a:noFill/>
        </p:spPr>
        <p:txBody>
          <a:bodyPr wrap="square" rtlCol="0">
            <a:spAutoFit/>
          </a:bodyPr>
          <a:lstStyle/>
          <a:p>
            <a:pPr algn="ctr"/>
            <a:r>
              <a:rPr lang="en-GB" sz="1000" kern="1200" dirty="0" smtClean="0">
                <a:solidFill>
                  <a:schemeClr val="bg1"/>
                </a:solidFill>
                <a:effectLst/>
                <a:latin typeface="+mn-lt"/>
                <a:ea typeface="+mn-ea"/>
                <a:cs typeface="+mn-cs"/>
              </a:rPr>
              <a:t>© members of the AARC Community and the AARC TREE consortium.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bg1"/>
                </a:solidFill>
                <a:effectLst/>
                <a:latin typeface="+mn-lt"/>
                <a:ea typeface="+mn-ea"/>
                <a:cs typeface="+mn-cs"/>
              </a:rPr>
              <a:t>The work leading to these results has received funding from the European Union </a:t>
            </a:r>
            <a:r>
              <a:rPr lang="en-GB" sz="1000" kern="1200" baseline="0" dirty="0" smtClean="0">
                <a:solidFill>
                  <a:schemeClr val="bg1"/>
                </a:solidFill>
                <a:effectLst/>
                <a:latin typeface="+mn-lt"/>
                <a:ea typeface="+mn-ea"/>
                <a:cs typeface="+mn-cs"/>
              </a:rPr>
              <a:t>and other sources</a:t>
            </a:r>
            <a:r>
              <a:rPr lang="en-GB" sz="1000" kern="1200" dirty="0" smtClean="0">
                <a:solidFill>
                  <a:schemeClr val="bg1"/>
                </a:solidFill>
                <a:effectLst/>
                <a:latin typeface="+mn-lt"/>
                <a:ea typeface="+mn-ea"/>
                <a:cs typeface="+mn-cs"/>
              </a:rPr>
              <a:t>.</a:t>
            </a:r>
            <a:endParaRPr lang="en-GB" sz="1000" dirty="0">
              <a:solidFill>
                <a:schemeClr val="bg1"/>
              </a:solidFill>
            </a:endParaRPr>
          </a:p>
        </p:txBody>
      </p:sp>
      <p:sp>
        <p:nvSpPr>
          <p:cNvPr id="11" name="TextBox 10"/>
          <p:cNvSpPr txBox="1"/>
          <p:nvPr userDrawn="1"/>
        </p:nvSpPr>
        <p:spPr>
          <a:xfrm>
            <a:off x="4700301" y="5136161"/>
            <a:ext cx="2563138" cy="338554"/>
          </a:xfrm>
          <a:prstGeom prst="rect">
            <a:avLst/>
          </a:prstGeom>
          <a:noFill/>
        </p:spPr>
        <p:txBody>
          <a:bodyPr wrap="none" rtlCol="0">
            <a:spAutoFit/>
          </a:bodyPr>
          <a:lstStyle/>
          <a:p>
            <a:pPr algn="ctr"/>
            <a:r>
              <a:rPr lang="en-GB" sz="1600" b="1" dirty="0" smtClean="0">
                <a:solidFill>
                  <a:schemeClr val="bg1"/>
                </a:solidFill>
              </a:rPr>
              <a:t>https://aarc-community.org</a:t>
            </a:r>
            <a:endParaRPr lang="en-GB" sz="1600" b="1" dirty="0">
              <a:solidFill>
                <a:schemeClr val="bg1"/>
              </a:solidFill>
            </a:endParaRPr>
          </a:p>
        </p:txBody>
      </p:sp>
      <p:grpSp>
        <p:nvGrpSpPr>
          <p:cNvPr id="18" name="Group 17"/>
          <p:cNvGrpSpPr/>
          <p:nvPr userDrawn="1"/>
        </p:nvGrpSpPr>
        <p:grpSpPr>
          <a:xfrm>
            <a:off x="210208" y="6202883"/>
            <a:ext cx="8187897" cy="523220"/>
            <a:chOff x="210208" y="6202883"/>
            <a:chExt cx="8187897" cy="523220"/>
          </a:xfrm>
        </p:grpSpPr>
        <p:grpSp>
          <p:nvGrpSpPr>
            <p:cNvPr id="6" name="Group 5"/>
            <p:cNvGrpSpPr/>
            <p:nvPr userDrawn="1"/>
          </p:nvGrpSpPr>
          <p:grpSpPr>
            <a:xfrm>
              <a:off x="210208" y="6202883"/>
              <a:ext cx="8187897" cy="523220"/>
              <a:chOff x="210208" y="6202883"/>
              <a:chExt cx="8187897" cy="523220"/>
            </a:xfrm>
          </p:grpSpPr>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03506" y="6307040"/>
                <a:ext cx="894599" cy="315143"/>
              </a:xfrm>
              <a:prstGeom prst="rect">
                <a:avLst/>
              </a:prstGeom>
            </p:spPr>
          </p:pic>
          <p:sp>
            <p:nvSpPr>
              <p:cNvPr id="14" name="TextBox 13"/>
              <p:cNvSpPr txBox="1"/>
              <p:nvPr userDrawn="1"/>
            </p:nvSpPr>
            <p:spPr>
              <a:xfrm>
                <a:off x="2572532" y="6219399"/>
                <a:ext cx="50465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FFFFFF"/>
                    </a:solidFill>
                    <a:effectLst/>
                    <a:uLnTx/>
                    <a:uFillTx/>
                    <a:latin typeface="Akkurat Std"/>
                    <a:sym typeface="Arial"/>
                  </a:rPr>
                  <a:t>Co-funded by the European Union. Views and opinions expressed are however those of the author(s) only and do not necessarily reflect those of the European Union. Neither the European Union nor the granting authority can be held responsible for them. </a:t>
                </a:r>
                <a:r>
                  <a:rPr kumimoji="0" lang="en-GB" sz="800" b="0" i="0" u="none" strike="noStrike" kern="1200" cap="none" spc="0" normalizeH="0" baseline="0" noProof="0" dirty="0" smtClean="0">
                    <a:ln>
                      <a:noFill/>
                    </a:ln>
                    <a:solidFill>
                      <a:srgbClr val="FFFFFF"/>
                    </a:solidFill>
                    <a:effectLst/>
                    <a:uLnTx/>
                    <a:uFillTx/>
                    <a:latin typeface="Akkurat Std"/>
                    <a:sym typeface="Arial"/>
                  </a:rPr>
                  <a:t>Grant Agreement No. 101131237 (AARC TREE).</a:t>
                </a:r>
                <a:endParaRPr kumimoji="0" lang="en-GB" sz="800" b="0" i="0" u="none" strike="noStrike" kern="0" cap="none" spc="0" normalizeH="0" baseline="0" noProof="0" dirty="0" smtClean="0">
                  <a:ln>
                    <a:noFill/>
                  </a:ln>
                  <a:solidFill>
                    <a:srgbClr val="FFFFFF"/>
                  </a:solidFill>
                  <a:effectLst/>
                  <a:uLnTx/>
                  <a:uFillTx/>
                  <a:latin typeface="Akkurat Std"/>
                  <a:sym typeface="Arial"/>
                </a:endParaRPr>
              </a:p>
            </p:txBody>
          </p:sp>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10208" y="6225258"/>
                <a:ext cx="704192" cy="478470"/>
              </a:xfrm>
              <a:prstGeom prst="rect">
                <a:avLst/>
              </a:prstGeom>
            </p:spPr>
          </p:pic>
          <p:sp>
            <p:nvSpPr>
              <p:cNvPr id="5" name="TextBox 4"/>
              <p:cNvSpPr txBox="1"/>
              <p:nvPr userDrawn="1"/>
            </p:nvSpPr>
            <p:spPr>
              <a:xfrm>
                <a:off x="932915" y="6202883"/>
                <a:ext cx="2253953" cy="523220"/>
              </a:xfrm>
              <a:prstGeom prst="rect">
                <a:avLst/>
              </a:prstGeom>
              <a:noFill/>
            </p:spPr>
            <p:txBody>
              <a:bodyPr wrap="square" rtlCol="0">
                <a:spAutoFit/>
              </a:bodyPr>
              <a:lstStyle/>
              <a:p>
                <a:r>
                  <a:rPr lang="en-US" sz="1400" b="1" dirty="0" smtClean="0">
                    <a:solidFill>
                      <a:schemeClr val="bg1">
                        <a:lumMod val="85000"/>
                      </a:schemeClr>
                    </a:solidFill>
                  </a:rPr>
                  <a:t>Co-funded by </a:t>
                </a:r>
                <a:br>
                  <a:rPr lang="en-US" sz="1400" b="1" dirty="0" smtClean="0">
                    <a:solidFill>
                      <a:schemeClr val="bg1">
                        <a:lumMod val="85000"/>
                      </a:schemeClr>
                    </a:solidFill>
                  </a:rPr>
                </a:br>
                <a:r>
                  <a:rPr lang="en-US" sz="1400" b="1" dirty="0" smtClean="0">
                    <a:solidFill>
                      <a:schemeClr val="bg1">
                        <a:lumMod val="85000"/>
                      </a:schemeClr>
                    </a:solidFill>
                  </a:rPr>
                  <a:t>the European Union</a:t>
                </a:r>
                <a:endParaRPr lang="en-GB" sz="1400" b="1" dirty="0">
                  <a:solidFill>
                    <a:schemeClr val="bg1">
                      <a:lumMod val="85000"/>
                    </a:schemeClr>
                  </a:solidFill>
                </a:endParaRPr>
              </a:p>
            </p:txBody>
          </p:sp>
        </p:grpSp>
        <p:cxnSp>
          <p:nvCxnSpPr>
            <p:cNvPr id="17" name="Straight Connector 16"/>
            <p:cNvCxnSpPr/>
            <p:nvPr userDrawn="1"/>
          </p:nvCxnSpPr>
          <p:spPr>
            <a:xfrm>
              <a:off x="2572532" y="6225258"/>
              <a:ext cx="0" cy="4639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47693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non-EU">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7067" y="4837092"/>
            <a:ext cx="1385319" cy="785666"/>
          </a:xfrm>
          <a:prstGeom prst="rect">
            <a:avLst/>
          </a:prstGeom>
        </p:spPr>
      </p:pic>
      <p:sp>
        <p:nvSpPr>
          <p:cNvPr id="8" name="TextBox 7"/>
          <p:cNvSpPr txBox="1"/>
          <p:nvPr userDrawn="1"/>
        </p:nvSpPr>
        <p:spPr>
          <a:xfrm>
            <a:off x="4111444" y="2395574"/>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63166" y="4113541"/>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5278279" y="6289305"/>
            <a:ext cx="1374094" cy="184666"/>
          </a:xfrm>
          <a:prstGeom prst="rect">
            <a:avLst/>
          </a:prstGeom>
          <a:noFill/>
        </p:spPr>
        <p:txBody>
          <a:bodyPr wrap="none" rtlCol="0">
            <a:spAutoFit/>
          </a:bodyPr>
          <a:lstStyle/>
          <a:p>
            <a:pPr algn="ctr"/>
            <a:r>
              <a:rPr lang="en-GB" sz="600" kern="1200" dirty="0" smtClean="0">
                <a:solidFill>
                  <a:schemeClr val="bg1"/>
                </a:solidFill>
                <a:effectLst/>
                <a:latin typeface="+mn-lt"/>
                <a:ea typeface="+mn-ea"/>
                <a:cs typeface="+mn-cs"/>
              </a:rPr>
              <a:t>© members of the AARC Community.</a:t>
            </a:r>
          </a:p>
        </p:txBody>
      </p:sp>
      <p:sp>
        <p:nvSpPr>
          <p:cNvPr id="11" name="TextBox 10"/>
          <p:cNvSpPr txBox="1"/>
          <p:nvPr userDrawn="1"/>
        </p:nvSpPr>
        <p:spPr>
          <a:xfrm>
            <a:off x="5142826" y="5591160"/>
            <a:ext cx="1645002" cy="246221"/>
          </a:xfrm>
          <a:prstGeom prst="rect">
            <a:avLst/>
          </a:prstGeom>
          <a:noFill/>
        </p:spPr>
        <p:txBody>
          <a:bodyPr wrap="none" rtlCol="0">
            <a:spAutoFit/>
          </a:bodyPr>
          <a:lstStyle/>
          <a:p>
            <a:pPr algn="ctr"/>
            <a:r>
              <a:rPr lang="en-GB" sz="1000" dirty="0" smtClean="0">
                <a:solidFill>
                  <a:schemeClr val="bg1"/>
                </a:solidFill>
              </a:rPr>
              <a:t>https://aarc-community.org</a:t>
            </a:r>
            <a:endParaRPr lang="en-GB" sz="1000" dirty="0">
              <a:solidFill>
                <a:schemeClr val="bg1"/>
              </a:solidFill>
            </a:endParaRPr>
          </a:p>
        </p:txBody>
      </p:sp>
      <p:sp>
        <p:nvSpPr>
          <p:cNvPr id="3" name="Text Placeholder 2"/>
          <p:cNvSpPr>
            <a:spLocks noGrp="1"/>
          </p:cNvSpPr>
          <p:nvPr>
            <p:ph type="body" sz="quarter" idx="12" hasCustomPrompt="1"/>
          </p:nvPr>
        </p:nvSpPr>
        <p:spPr>
          <a:xfrm>
            <a:off x="3511550" y="6591300"/>
            <a:ext cx="4946650" cy="185057"/>
          </a:xfrm>
        </p:spPr>
        <p:txBody>
          <a:bodyPr>
            <a:normAutofit/>
          </a:bodyPr>
          <a:lstStyle>
            <a:lvl1pPr marL="0" indent="0">
              <a:buNone/>
              <a:defRPr sz="600" baseline="0">
                <a:solidFill>
                  <a:schemeClr val="bg1"/>
                </a:solidFill>
              </a:defRPr>
            </a:lvl1pPr>
          </a:lstStyle>
          <a:p>
            <a:pPr lvl="0"/>
            <a:r>
              <a:rPr lang="en-GB" dirty="0" smtClean="0"/>
              <a:t>Supporting projects and organisations: </a:t>
            </a:r>
            <a:endParaRPr lang="en-GB" dirty="0"/>
          </a:p>
        </p:txBody>
      </p:sp>
    </p:spTree>
    <p:extLst>
      <p:ext uri="{BB962C8B-B14F-4D97-AF65-F5344CB8AC3E}">
        <p14:creationId xmlns:p14="http://schemas.microsoft.com/office/powerpoint/2010/main" val="1373917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defRPr sz="2200">
                <a:latin typeface="+mn-lt"/>
              </a:defRPr>
            </a:lvl1pPr>
            <a:lvl2pPr>
              <a:lnSpc>
                <a:spcPct val="100000"/>
              </a:lnSpc>
              <a:defRPr sz="1800">
                <a:solidFill>
                  <a:srgbClr val="004361"/>
                </a:solidFill>
                <a:latin typeface="+mn-lt"/>
              </a:defRPr>
            </a:lvl2pPr>
            <a:lvl3pPr>
              <a:lnSpc>
                <a:spcPct val="100000"/>
              </a:lnSpc>
              <a:defRPr sz="1800">
                <a:solidFill>
                  <a:srgbClr val="003F5E"/>
                </a:solidFill>
                <a:latin typeface="+mn-lt"/>
              </a:defRPr>
            </a:lvl3pPr>
            <a:lvl4pPr>
              <a:lnSpc>
                <a:spcPct val="100000"/>
              </a:lnSpc>
              <a:defRPr sz="1800">
                <a:latin typeface="+mn-lt"/>
              </a:defRPr>
            </a:lvl4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63139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5625"/>
            <a:ext cx="5562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sz="15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1087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2603" y="1681163"/>
            <a:ext cx="551497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82601" y="2489204"/>
            <a:ext cx="5553075" cy="37004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p:txBody>
          <a:bodyPr/>
          <a:lstStyle/>
          <a:p>
            <a:fld id="{6F576E6A-F32A-4612-884C-86870357C6B4}" type="slidenum">
              <a:rPr lang="en-GB" smtClean="0"/>
              <a:t>‹#›</a:t>
            </a:fld>
            <a:endParaRPr lang="en-GB"/>
          </a:p>
        </p:txBody>
      </p:sp>
      <p:sp>
        <p:nvSpPr>
          <p:cNvPr id="10"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88948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6:33 Text Image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1" y="1524003"/>
            <a:ext cx="7864123" cy="4652963"/>
          </a:xfrm>
        </p:spPr>
        <p:txBody>
          <a:bodyPr/>
          <a:lstStyle>
            <a:lvl1pPr>
              <a:defRPr sz="1500">
                <a:latin typeface="+mn-lt"/>
              </a:defRPr>
            </a:lvl1pPr>
            <a:lvl2pPr>
              <a:defRPr>
                <a:solidFill>
                  <a:srgbClr val="004361"/>
                </a:solidFill>
                <a:latin typeface="+mn-lt"/>
              </a:defRPr>
            </a:lvl2pPr>
            <a:lvl3pPr>
              <a:defRPr>
                <a:solidFill>
                  <a:srgbClr val="003F5E"/>
                </a:solidFill>
                <a:latin typeface="+mn-lt"/>
              </a:defRPr>
            </a:lvl3pPr>
            <a:lvl4pPr>
              <a:defRPr>
                <a:latin typeface="+mn-lt"/>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cxnSp>
        <p:nvCxnSpPr>
          <p:cNvPr id="4" name="Straight Connector 3"/>
          <p:cNvCxnSpPr/>
          <p:nvPr userDrawn="1"/>
        </p:nvCxnSpPr>
        <p:spPr>
          <a:xfrm>
            <a:off x="8319911" y="153246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8602125" y="1532467"/>
            <a:ext cx="3" cy="468206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5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F576E6A-F32A-4612-884C-86870357C6B4}" type="slidenum">
              <a:rPr lang="en-GB" smtClean="0"/>
              <a:t>‹#›</a:t>
            </a:fld>
            <a:endParaRPr lang="en-GB"/>
          </a:p>
        </p:txBody>
      </p:sp>
      <p:sp>
        <p:nvSpPr>
          <p:cNvPr id="6"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27507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2" name="Rectangle 1"/>
          <p:cNvSpPr/>
          <p:nvPr userDrawn="1"/>
        </p:nvSpPr>
        <p:spPr>
          <a:xfrm>
            <a:off x="0" y="1676400"/>
            <a:ext cx="12192000" cy="2165684"/>
          </a:xfrm>
          <a:prstGeom prst="rect">
            <a:avLst/>
          </a:prstGeom>
          <a:solidFill>
            <a:srgbClr val="013F5E"/>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 Placeholder 5"/>
          <p:cNvSpPr>
            <a:spLocks noGrp="1"/>
          </p:cNvSpPr>
          <p:nvPr>
            <p:ph type="body" sz="quarter" idx="13"/>
          </p:nvPr>
        </p:nvSpPr>
        <p:spPr>
          <a:xfrm>
            <a:off x="470572" y="4083050"/>
            <a:ext cx="11208083" cy="21813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47250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6" name="Rectangle 5"/>
          <p:cNvSpPr/>
          <p:nvPr userDrawn="1"/>
        </p:nvSpPr>
        <p:spPr>
          <a:xfrm>
            <a:off x="0" y="3858126"/>
            <a:ext cx="12192000" cy="2165684"/>
          </a:xfrm>
          <a:prstGeom prst="rect">
            <a:avLst/>
          </a:prstGeom>
          <a:solidFill>
            <a:srgbClr val="004361"/>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 Placeholder 6"/>
          <p:cNvSpPr>
            <a:spLocks noGrp="1"/>
          </p:cNvSpPr>
          <p:nvPr>
            <p:ph type="body" sz="quarter" idx="13"/>
          </p:nvPr>
        </p:nvSpPr>
        <p:spPr>
          <a:xfrm>
            <a:off x="448287" y="1524586"/>
            <a:ext cx="11315924" cy="210093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9725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Image Bar with Subtit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6" name="Rectangle 5"/>
          <p:cNvSpPr/>
          <p:nvPr userDrawn="1"/>
        </p:nvSpPr>
        <p:spPr>
          <a:xfrm>
            <a:off x="0" y="3858126"/>
            <a:ext cx="12192000" cy="2165684"/>
          </a:xfrm>
          <a:prstGeom prst="rect">
            <a:avLst/>
          </a:prstGeom>
          <a:solidFill>
            <a:srgbClr val="004361"/>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 Placeholder 6"/>
          <p:cNvSpPr>
            <a:spLocks noGrp="1"/>
          </p:cNvSpPr>
          <p:nvPr>
            <p:ph type="body" sz="quarter" idx="13"/>
          </p:nvPr>
        </p:nvSpPr>
        <p:spPr>
          <a:xfrm>
            <a:off x="448287" y="1524586"/>
            <a:ext cx="11315924" cy="210093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itle Placeholder 1"/>
          <p:cNvSpPr>
            <a:spLocks noGrp="1"/>
          </p:cNvSpPr>
          <p:nvPr>
            <p:ph type="title"/>
          </p:nvPr>
        </p:nvSpPr>
        <p:spPr>
          <a:xfrm>
            <a:off x="448287" y="4393800"/>
            <a:ext cx="11315924" cy="1325563"/>
          </a:xfrm>
          <a:prstGeom prst="rect">
            <a:avLst/>
          </a:prstGeom>
        </p:spPr>
        <p:txBody>
          <a:bodyPr vert="horz" lIns="91440" tIns="45720" rIns="91440" bIns="45720" rtlCol="0" anchor="b">
            <a:normAutofit/>
          </a:bodyPr>
          <a:lstStyle>
            <a:lvl1pPr>
              <a:defRPr sz="3200">
                <a:solidFill>
                  <a:srgbClr val="F6791C"/>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2641943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935" y="203200"/>
            <a:ext cx="9040688" cy="927768"/>
          </a:xfrm>
          <a:prstGeom prst="rect">
            <a:avLst/>
          </a:prstGeom>
        </p:spPr>
        <p:txBody>
          <a:bodyPr vert="horz" lIns="91440" tIns="45720" rIns="91440" bIns="45720" rtlCol="0" anchor="ctr">
            <a:normAutofit/>
          </a:bodyPr>
          <a:lstStyle/>
          <a:p>
            <a:r>
              <a:rPr lang="en-US" dirty="0" smtClean="0"/>
              <a:t>Slide Title</a:t>
            </a:r>
            <a:br>
              <a:rPr lang="en-US" dirty="0" smtClean="0"/>
            </a:br>
            <a:r>
              <a:rPr lang="en-US" dirty="0" smtClean="0"/>
              <a:t>subtitle</a:t>
            </a:r>
            <a:endParaRPr lang="en-GB" dirty="0"/>
          </a:p>
        </p:txBody>
      </p:sp>
      <p:sp>
        <p:nvSpPr>
          <p:cNvPr id="3" name="Text Placeholder 2"/>
          <p:cNvSpPr>
            <a:spLocks noGrp="1"/>
          </p:cNvSpPr>
          <p:nvPr>
            <p:ph type="body" idx="1"/>
          </p:nvPr>
        </p:nvSpPr>
        <p:spPr>
          <a:xfrm>
            <a:off x="444502" y="1439333"/>
            <a:ext cx="10909300" cy="473763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11061812" y="6406019"/>
            <a:ext cx="741021" cy="274873"/>
          </a:xfrm>
          <a:prstGeom prst="rect">
            <a:avLst/>
          </a:prstGeom>
        </p:spPr>
        <p:txBody>
          <a:bodyPr vert="horz" lIns="91440" tIns="45720" rIns="91440" bIns="45720" rtlCol="0" anchor="ctr"/>
          <a:lstStyle>
            <a:lvl1pPr algn="r">
              <a:defRPr sz="675">
                <a:solidFill>
                  <a:schemeClr val="tx1">
                    <a:tint val="75000"/>
                  </a:schemeClr>
                </a:solidFill>
              </a:defRPr>
            </a:lvl1pPr>
          </a:lstStyle>
          <a:p>
            <a:fld id="{6F576E6A-F32A-4612-884C-86870357C6B4}" type="slidenum">
              <a:rPr lang="en-GB" smtClean="0"/>
              <a:pPr/>
              <a:t>‹#›</a:t>
            </a:fld>
            <a:endParaRPr lang="en-GB" dirty="0"/>
          </a:p>
        </p:txBody>
      </p:sp>
      <p:cxnSp>
        <p:nvCxnSpPr>
          <p:cNvPr id="13" name="Straight Connector 12"/>
          <p:cNvCxnSpPr/>
          <p:nvPr userDrawn="1"/>
        </p:nvCxnSpPr>
        <p:spPr>
          <a:xfrm>
            <a:off x="444502" y="6406019"/>
            <a:ext cx="11274749" cy="7229"/>
          </a:xfrm>
          <a:prstGeom prst="line">
            <a:avLst/>
          </a:prstGeom>
          <a:ln w="12700" cap="rnd">
            <a:solidFill>
              <a:srgbClr val="F57B2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253997" y="6492496"/>
            <a:ext cx="1817512" cy="20774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GB" sz="750" baseline="0" dirty="0" smtClean="0">
                <a:solidFill>
                  <a:srgbClr val="003F5E"/>
                </a:solidFill>
              </a:rPr>
              <a:t>https://aarc-community.org</a:t>
            </a:r>
            <a:endParaRPr lang="en-GB" sz="750" dirty="0">
              <a:solidFill>
                <a:srgbClr val="003F5E"/>
              </a:solidFill>
            </a:endParaRPr>
          </a:p>
        </p:txBody>
      </p:sp>
      <p:cxnSp>
        <p:nvCxnSpPr>
          <p:cNvPr id="8" name="Straight Connector 7"/>
          <p:cNvCxnSpPr/>
          <p:nvPr userDrawn="1"/>
        </p:nvCxnSpPr>
        <p:spPr>
          <a:xfrm flipH="1">
            <a:off x="444503" y="1224327"/>
            <a:ext cx="10274297" cy="2887"/>
          </a:xfrm>
          <a:prstGeom prst="line">
            <a:avLst/>
          </a:prstGeom>
          <a:ln w="12700">
            <a:solidFill>
              <a:srgbClr val="003959"/>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658149" y="143931"/>
            <a:ext cx="1144684" cy="1034242"/>
          </a:xfrm>
          <a:prstGeom prst="rect">
            <a:avLst/>
          </a:prstGeom>
        </p:spPr>
      </p:pic>
      <p:pic>
        <p:nvPicPr>
          <p:cNvPr id="22" name="Picture 2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68543" y="6460279"/>
            <a:ext cx="331798" cy="299785"/>
          </a:xfrm>
          <a:prstGeom prst="rect">
            <a:avLst/>
          </a:prstGeom>
        </p:spPr>
      </p:pic>
    </p:spTree>
    <p:extLst>
      <p:ext uri="{BB962C8B-B14F-4D97-AF65-F5344CB8AC3E}">
        <p14:creationId xmlns:p14="http://schemas.microsoft.com/office/powerpoint/2010/main" val="176233165"/>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2" r:id="rId3"/>
    <p:sldLayoutId id="2147483653" r:id="rId4"/>
    <p:sldLayoutId id="2147483660" r:id="rId5"/>
    <p:sldLayoutId id="2147483654" r:id="rId6"/>
    <p:sldLayoutId id="2147483655" r:id="rId7"/>
    <p:sldLayoutId id="2147483659" r:id="rId8"/>
    <p:sldLayoutId id="2147483667" r:id="rId9"/>
    <p:sldLayoutId id="2147483656" r:id="rId10"/>
    <p:sldLayoutId id="2147483657" r:id="rId11"/>
    <p:sldLayoutId id="2147483663" r:id="rId12"/>
    <p:sldLayoutId id="2147483662" r:id="rId13"/>
    <p:sldLayoutId id="2147483666" r:id="rId14"/>
    <p:sldLayoutId id="2147483664" r:id="rId15"/>
  </p:sldLayoutIdLst>
  <p:hf hdr="0" ftr="0" dt="0"/>
  <p:txStyles>
    <p:titleStyle>
      <a:lvl1pPr algn="l" defTabSz="685800" rtl="0" eaLnBrk="1" latinLnBrk="0" hangingPunct="1">
        <a:lnSpc>
          <a:spcPct val="90000"/>
        </a:lnSpc>
        <a:spcBef>
          <a:spcPct val="0"/>
        </a:spcBef>
        <a:buNone/>
        <a:defRPr sz="2400" b="1" kern="1200">
          <a:solidFill>
            <a:srgbClr val="004361"/>
          </a:solidFill>
          <a:latin typeface="+mn-lt"/>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100000"/>
        </a:lnSpc>
        <a:spcBef>
          <a:spcPts val="750"/>
        </a:spcBef>
        <a:spcAft>
          <a:spcPts val="300"/>
        </a:spcAft>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hyperlink" Target="https://aarc-community.org/aarc-g021/" TargetMode="External"/><Relationship Id="rId3" Type="http://schemas.openxmlformats.org/officeDocument/2006/relationships/hyperlink" Target="https://aarc-community.org/aarc-g069/" TargetMode="External"/><Relationship Id="rId7" Type="http://schemas.openxmlformats.org/officeDocument/2006/relationships/hyperlink" Target="https://wiki.refeds.org/display/ASS/REFEDS+Assurance+Framework+ver+1.0" TargetMode="External"/><Relationship Id="rId2" Type="http://schemas.openxmlformats.org/officeDocument/2006/relationships/hyperlink" Target="https://aarc-community.org/aarc-g026/" TargetMode="External"/><Relationship Id="rId1" Type="http://schemas.openxmlformats.org/officeDocument/2006/relationships/slideLayout" Target="../slideLayouts/slideLayout6.xml"/><Relationship Id="rId6" Type="http://schemas.openxmlformats.org/officeDocument/2006/relationships/hyperlink" Target="https://aarc-community.org/aarc-g025/" TargetMode="External"/><Relationship Id="rId11" Type="http://schemas.openxmlformats.org/officeDocument/2006/relationships/image" Target="../media/image30.png"/><Relationship Id="rId5" Type="http://schemas.openxmlformats.org/officeDocument/2006/relationships/hyperlink" Target="https://aarc-community.org/aarc-g027/" TargetMode="External"/><Relationship Id="rId10" Type="http://schemas.openxmlformats.org/officeDocument/2006/relationships/hyperlink" Target="https://docs.google.com/document/d/1jO1X7GSXWf_R604j5LXinr37ZUf96YVdIXSvjpS_Vyk/edit" TargetMode="External"/><Relationship Id="rId4" Type="http://schemas.openxmlformats.org/officeDocument/2006/relationships/hyperlink" Target="https://aarc-community.org/aarc-g002/" TargetMode="External"/><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emf"/><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jp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jp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s://doi.org/10.5281/zenodo.3727545" TargetMode="External"/><Relationship Id="rId2" Type="http://schemas.openxmlformats.org/officeDocument/2006/relationships/hyperlink" Target="http://doi.org/10.5281/zenodo.1296031"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aarc-project.eu/about/aegis/" TargetMode="External"/><Relationship Id="rId1" Type="http://schemas.openxmlformats.org/officeDocument/2006/relationships/slideLayout" Target="../slideLayouts/slideLayout6.xml"/><Relationship Id="rId5" Type="http://schemas.openxmlformats.org/officeDocument/2006/relationships/hyperlink" Target="https://lists.geant.org/sympa/info/aarc-na3" TargetMode="External"/><Relationship Id="rId4" Type="http://schemas.openxmlformats.org/officeDocument/2006/relationships/hyperlink" Target="mailto:policy@aarc-community.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normAutofit lnSpcReduction="10000"/>
          </a:bodyPr>
          <a:lstStyle/>
          <a:p>
            <a:r>
              <a:rPr lang="en-GB" dirty="0" smtClean="0"/>
              <a:t>David Groep</a:t>
            </a:r>
            <a:endParaRPr lang="en-GB" dirty="0"/>
          </a:p>
        </p:txBody>
      </p:sp>
      <p:sp>
        <p:nvSpPr>
          <p:cNvPr id="6" name="Text Placeholder 5"/>
          <p:cNvSpPr>
            <a:spLocks noGrp="1"/>
          </p:cNvSpPr>
          <p:nvPr>
            <p:ph type="body" sz="quarter" idx="12"/>
          </p:nvPr>
        </p:nvSpPr>
        <p:spPr/>
        <p:txBody>
          <a:bodyPr/>
          <a:lstStyle/>
          <a:p>
            <a:r>
              <a:rPr lang="en-GB" dirty="0" smtClean="0"/>
              <a:t>International Symposium on Grids and Clouds (ISGC) 2024</a:t>
            </a:r>
            <a:endParaRPr lang="en-GB" i="1" dirty="0"/>
          </a:p>
        </p:txBody>
      </p:sp>
      <p:sp>
        <p:nvSpPr>
          <p:cNvPr id="8" name="Text Placeholder 7"/>
          <p:cNvSpPr>
            <a:spLocks noGrp="1"/>
          </p:cNvSpPr>
          <p:nvPr>
            <p:ph type="body" sz="quarter" idx="17"/>
          </p:nvPr>
        </p:nvSpPr>
        <p:spPr>
          <a:xfrm>
            <a:off x="1240257" y="2915530"/>
            <a:ext cx="7566213" cy="503459"/>
          </a:xfrm>
        </p:spPr>
        <p:txBody>
          <a:bodyPr>
            <a:normAutofit fontScale="92500"/>
          </a:bodyPr>
          <a:lstStyle/>
          <a:p>
            <a:r>
              <a:rPr lang="en-US" dirty="0"/>
              <a:t>making authentication </a:t>
            </a:r>
            <a:r>
              <a:rPr lang="en-US" dirty="0" smtClean="0"/>
              <a:t>&amp; </a:t>
            </a:r>
            <a:r>
              <a:rPr lang="en-US" dirty="0"/>
              <a:t>authorization for research collaboration even better</a:t>
            </a:r>
            <a:endParaRPr lang="en-GB" dirty="0"/>
          </a:p>
        </p:txBody>
      </p:sp>
      <p:sp>
        <p:nvSpPr>
          <p:cNvPr id="7" name="Text Placeholder 6"/>
          <p:cNvSpPr>
            <a:spLocks noGrp="1"/>
          </p:cNvSpPr>
          <p:nvPr>
            <p:ph type="body" sz="quarter" idx="14"/>
          </p:nvPr>
        </p:nvSpPr>
        <p:spPr>
          <a:xfrm>
            <a:off x="1240257" y="2398309"/>
            <a:ext cx="8386343" cy="473242"/>
          </a:xfrm>
        </p:spPr>
        <p:txBody>
          <a:bodyPr/>
          <a:lstStyle/>
          <a:p>
            <a:r>
              <a:rPr lang="en-US" dirty="0"/>
              <a:t>Sitting under a broad-leaved AARC-TREE</a:t>
            </a:r>
          </a:p>
        </p:txBody>
      </p:sp>
      <p:sp>
        <p:nvSpPr>
          <p:cNvPr id="9" name="Text Placeholder 8"/>
          <p:cNvSpPr>
            <a:spLocks noGrp="1"/>
          </p:cNvSpPr>
          <p:nvPr>
            <p:ph type="body" sz="quarter" idx="18"/>
          </p:nvPr>
        </p:nvSpPr>
        <p:spPr/>
        <p:txBody>
          <a:bodyPr/>
          <a:lstStyle/>
          <a:p>
            <a:r>
              <a:rPr lang="en-GB" dirty="0" smtClean="0"/>
              <a:t>Taipei, March 2024</a:t>
            </a:r>
            <a:endParaRPr lang="en-GB" dirty="0"/>
          </a:p>
        </p:txBody>
      </p:sp>
      <p:sp>
        <p:nvSpPr>
          <p:cNvPr id="10" name="Text Placeholder 9"/>
          <p:cNvSpPr>
            <a:spLocks noGrp="1"/>
          </p:cNvSpPr>
          <p:nvPr>
            <p:ph type="body" sz="quarter" idx="19"/>
          </p:nvPr>
        </p:nvSpPr>
        <p:spPr/>
        <p:txBody>
          <a:bodyPr>
            <a:normAutofit lnSpcReduction="10000"/>
          </a:bodyPr>
          <a:lstStyle/>
          <a:p>
            <a:endParaRPr lang="en-GB" dirty="0"/>
          </a:p>
        </p:txBody>
      </p:sp>
      <p:sp>
        <p:nvSpPr>
          <p:cNvPr id="11" name="Text Placeholder 10"/>
          <p:cNvSpPr>
            <a:spLocks noGrp="1"/>
          </p:cNvSpPr>
          <p:nvPr>
            <p:ph type="body" sz="quarter" idx="20"/>
          </p:nvPr>
        </p:nvSpPr>
        <p:spPr>
          <a:xfrm>
            <a:off x="1240256" y="5081710"/>
            <a:ext cx="5028659" cy="347215"/>
          </a:xfrm>
        </p:spPr>
        <p:txBody>
          <a:bodyPr>
            <a:normAutofit/>
          </a:bodyPr>
          <a:lstStyle/>
          <a:p>
            <a:r>
              <a:rPr lang="en-GB" sz="1050" dirty="0" smtClean="0"/>
              <a:t>Nikhef Physics Data Processing programme and UM Dept. Advanced Computing Sciences</a:t>
            </a:r>
            <a:endParaRPr lang="en-GB" sz="1050" dirty="0"/>
          </a:p>
        </p:txBody>
      </p:sp>
      <p:sp>
        <p:nvSpPr>
          <p:cNvPr id="3" name="Slide Number Placeholder 2"/>
          <p:cNvSpPr>
            <a:spLocks noGrp="1"/>
          </p:cNvSpPr>
          <p:nvPr>
            <p:ph type="sldNum" sz="quarter" idx="4294967295"/>
          </p:nvPr>
        </p:nvSpPr>
        <p:spPr>
          <a:xfrm>
            <a:off x="11450638" y="6405563"/>
            <a:ext cx="741362" cy="274637"/>
          </a:xfrm>
        </p:spPr>
        <p:txBody>
          <a:bodyPr/>
          <a:lstStyle/>
          <a:p>
            <a:fld id="{6F576E6A-F32A-4612-884C-86870357C6B4}" type="slidenum">
              <a:rPr lang="en-GB" smtClean="0"/>
              <a:pPr/>
              <a:t>1</a:t>
            </a:fld>
            <a:endParaRPr lang="en-GB"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7376" y="4667872"/>
            <a:ext cx="923876" cy="358668"/>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4453" y="4640951"/>
            <a:ext cx="1854730" cy="385589"/>
          </a:xfrm>
          <a:prstGeom prst="rect">
            <a:avLst/>
          </a:prstGeom>
        </p:spPr>
      </p:pic>
    </p:spTree>
    <p:extLst>
      <p:ext uri="{BB962C8B-B14F-4D97-AF65-F5344CB8AC3E}">
        <p14:creationId xmlns:p14="http://schemas.microsoft.com/office/powerpoint/2010/main" val="600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576E6A-F32A-4612-884C-86870357C6B4}" type="slidenum">
              <a:rPr lang="en-GB" smtClean="0"/>
              <a:t>10</a:t>
            </a:fld>
            <a:endParaRPr lang="en-GB"/>
          </a:p>
        </p:txBody>
      </p:sp>
      <p:sp>
        <p:nvSpPr>
          <p:cNvPr id="3" name="Title 2"/>
          <p:cNvSpPr>
            <a:spLocks noGrp="1"/>
          </p:cNvSpPr>
          <p:nvPr>
            <p:ph type="title"/>
          </p:nvPr>
        </p:nvSpPr>
        <p:spPr/>
        <p:txBody>
          <a:bodyPr/>
          <a:lstStyle/>
          <a:p>
            <a:r>
              <a:rPr lang="en-GB" dirty="0" smtClean="0"/>
              <a:t>Evolve the BPA to address the more complex (and the simpler) worlds</a:t>
            </a:r>
            <a:endParaRPr lang="en-GB" dirty="0"/>
          </a:p>
        </p:txBody>
      </p:sp>
      <p:sp>
        <p:nvSpPr>
          <p:cNvPr id="4" name="Rounded Rectangle 3"/>
          <p:cNvSpPr/>
          <p:nvPr/>
        </p:nvSpPr>
        <p:spPr>
          <a:xfrm>
            <a:off x="1226693" y="1645842"/>
            <a:ext cx="5993998" cy="1819322"/>
          </a:xfrm>
          <a:prstGeom prst="roundRect">
            <a:avLst/>
          </a:prstGeom>
          <a:solidFill>
            <a:srgbClr val="F8D0B4"/>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3F5E"/>
                </a:solidFill>
                <a:ea typeface="Calibri"/>
                <a:cs typeface="Calibri"/>
                <a:sym typeface="Calibri"/>
              </a:rPr>
              <a:t>guidelines for </a:t>
            </a:r>
            <a:r>
              <a:rPr lang="en-GB" sz="2800" b="1" dirty="0">
                <a:solidFill>
                  <a:srgbClr val="003F5E"/>
                </a:solidFill>
                <a:ea typeface="Calibri"/>
                <a:cs typeface="Calibri"/>
                <a:sym typeface="Calibri"/>
              </a:rPr>
              <a:t>harmonising </a:t>
            </a:r>
            <a:r>
              <a:rPr lang="en-GB" sz="2800" b="1" dirty="0" smtClean="0">
                <a:solidFill>
                  <a:srgbClr val="003F5E"/>
                </a:solidFill>
                <a:ea typeface="Calibri"/>
                <a:cs typeface="Calibri"/>
                <a:sym typeface="Calibri"/>
              </a:rPr>
              <a:t>expression </a:t>
            </a:r>
            <a:r>
              <a:rPr lang="en-GB" sz="2800" b="1" dirty="0">
                <a:solidFill>
                  <a:srgbClr val="003F5E"/>
                </a:solidFill>
                <a:ea typeface="Calibri"/>
                <a:cs typeface="Calibri"/>
                <a:sym typeface="Calibri"/>
              </a:rPr>
              <a:t>of community user </a:t>
            </a:r>
            <a:r>
              <a:rPr lang="en-GB" sz="2800" b="1" dirty="0" smtClean="0">
                <a:solidFill>
                  <a:srgbClr val="003F5E"/>
                </a:solidFill>
                <a:ea typeface="Calibri"/>
                <a:cs typeface="Calibri"/>
                <a:sym typeface="Calibri"/>
              </a:rPr>
              <a:t>attributes</a:t>
            </a:r>
            <a:endParaRPr lang="en-GB" sz="2800" dirty="0" smtClean="0">
              <a:solidFill>
                <a:srgbClr val="003F5E"/>
              </a:solidFill>
              <a:ea typeface="Calibri"/>
              <a:cs typeface="Calibri"/>
              <a:sym typeface="Calibri"/>
            </a:endParaRPr>
          </a:p>
          <a:p>
            <a:pPr marL="285750" indent="-285750">
              <a:buFont typeface="Arial" panose="020B0604020202020204" pitchFamily="34" charset="0"/>
              <a:buChar char="•"/>
            </a:pPr>
            <a:r>
              <a:rPr lang="en-GB" b="1" dirty="0" smtClean="0">
                <a:solidFill>
                  <a:srgbClr val="003F5E"/>
                </a:solidFill>
                <a:ea typeface="Calibri"/>
                <a:cs typeface="Calibri"/>
                <a:sym typeface="Calibri"/>
              </a:rPr>
              <a:t>reduce inconsistencies </a:t>
            </a:r>
            <a:r>
              <a:rPr lang="en-GB" dirty="0" smtClean="0">
                <a:solidFill>
                  <a:srgbClr val="003F5E"/>
                </a:solidFill>
                <a:ea typeface="Calibri"/>
                <a:cs typeface="Calibri"/>
                <a:sym typeface="Calibri"/>
              </a:rPr>
              <a:t>between implementations</a:t>
            </a:r>
          </a:p>
          <a:p>
            <a:pPr marL="285750" indent="-285750">
              <a:buFont typeface="Arial" panose="020B0604020202020204" pitchFamily="34" charset="0"/>
              <a:buChar char="•"/>
            </a:pPr>
            <a:r>
              <a:rPr lang="en-GB" dirty="0" smtClean="0">
                <a:solidFill>
                  <a:srgbClr val="003F5E"/>
                </a:solidFill>
                <a:ea typeface="Calibri"/>
                <a:cs typeface="Calibri"/>
                <a:sym typeface="Calibri"/>
              </a:rPr>
              <a:t>improve </a:t>
            </a:r>
            <a:r>
              <a:rPr lang="en-GB" b="1" dirty="0">
                <a:solidFill>
                  <a:srgbClr val="003F5E"/>
                </a:solidFill>
                <a:ea typeface="Calibri"/>
                <a:cs typeface="Calibri"/>
                <a:sym typeface="Calibri"/>
              </a:rPr>
              <a:t>interoperability</a:t>
            </a:r>
            <a:r>
              <a:rPr lang="en-GB" dirty="0">
                <a:solidFill>
                  <a:srgbClr val="003F5E"/>
                </a:solidFill>
                <a:ea typeface="Calibri"/>
                <a:cs typeface="Calibri"/>
                <a:sym typeface="Calibri"/>
              </a:rPr>
              <a:t> </a:t>
            </a:r>
            <a:r>
              <a:rPr lang="en-GB" dirty="0" smtClean="0">
                <a:solidFill>
                  <a:srgbClr val="003F5E"/>
                </a:solidFill>
                <a:ea typeface="Calibri"/>
                <a:cs typeface="Calibri"/>
                <a:sym typeface="Calibri"/>
              </a:rPr>
              <a:t>&amp; </a:t>
            </a:r>
            <a:r>
              <a:rPr lang="en-GB" b="1" dirty="0" smtClean="0">
                <a:solidFill>
                  <a:srgbClr val="003F5E"/>
                </a:solidFill>
                <a:ea typeface="Calibri"/>
                <a:cs typeface="Calibri"/>
                <a:sym typeface="Calibri"/>
              </a:rPr>
              <a:t>end-user </a:t>
            </a:r>
            <a:r>
              <a:rPr lang="en-GB" b="1" dirty="0">
                <a:solidFill>
                  <a:srgbClr val="003F5E"/>
                </a:solidFill>
                <a:ea typeface="Calibri"/>
                <a:cs typeface="Calibri"/>
                <a:sym typeface="Calibri"/>
              </a:rPr>
              <a:t>usability </a:t>
            </a:r>
            <a:r>
              <a:rPr lang="en-GB" dirty="0">
                <a:solidFill>
                  <a:srgbClr val="003F5E"/>
                </a:solidFill>
                <a:ea typeface="Calibri"/>
                <a:cs typeface="Calibri"/>
                <a:sym typeface="Calibri"/>
              </a:rPr>
              <a:t>across </a:t>
            </a:r>
            <a:r>
              <a:rPr lang="en-GB" dirty="0" smtClean="0">
                <a:solidFill>
                  <a:srgbClr val="003F5E"/>
                </a:solidFill>
                <a:ea typeface="Calibri"/>
                <a:cs typeface="Calibri"/>
                <a:sym typeface="Calibri"/>
              </a:rPr>
              <a:t>research </a:t>
            </a:r>
            <a:r>
              <a:rPr lang="en-GB" dirty="0">
                <a:solidFill>
                  <a:srgbClr val="003F5E"/>
                </a:solidFill>
                <a:ea typeface="Calibri"/>
                <a:cs typeface="Calibri"/>
                <a:sym typeface="Calibri"/>
              </a:rPr>
              <a:t>community communities and infrastructures</a:t>
            </a:r>
            <a:endParaRPr lang="en-GB" dirty="0"/>
          </a:p>
        </p:txBody>
      </p:sp>
      <p:sp>
        <p:nvSpPr>
          <p:cNvPr id="5" name="Rounded Rectangle 4"/>
          <p:cNvSpPr/>
          <p:nvPr/>
        </p:nvSpPr>
        <p:spPr>
          <a:xfrm>
            <a:off x="778605" y="3650767"/>
            <a:ext cx="4399888" cy="1243752"/>
          </a:xfrm>
          <a:prstGeom prst="roundRect">
            <a:avLst/>
          </a:prstGeom>
          <a:solidFill>
            <a:srgbClr val="F8D0B4"/>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3F5E"/>
                </a:solidFill>
                <a:ea typeface="Calibri"/>
                <a:cs typeface="Calibri"/>
                <a:sym typeface="Calibri"/>
              </a:rPr>
              <a:t>Authorisation</a:t>
            </a:r>
            <a:r>
              <a:rPr lang="en-US" sz="2800" b="1" dirty="0" smtClean="0">
                <a:solidFill>
                  <a:srgbClr val="003F5E"/>
                </a:solidFill>
                <a:ea typeface="Calibri"/>
                <a:cs typeface="Calibri"/>
                <a:sym typeface="Calibri"/>
              </a:rPr>
              <a:t> guidelines</a:t>
            </a:r>
          </a:p>
          <a:p>
            <a:pPr marL="285750" indent="-285750">
              <a:buFont typeface="Arial" panose="020B0604020202020204" pitchFamily="34" charset="0"/>
              <a:buChar char="•"/>
            </a:pPr>
            <a:r>
              <a:rPr lang="en-US" dirty="0" smtClean="0">
                <a:solidFill>
                  <a:srgbClr val="003F5E"/>
                </a:solidFill>
                <a:ea typeface="Calibri"/>
                <a:cs typeface="Calibri"/>
                <a:sym typeface="Calibri"/>
              </a:rPr>
              <a:t>best </a:t>
            </a:r>
            <a:r>
              <a:rPr lang="en-US" dirty="0" err="1">
                <a:solidFill>
                  <a:srgbClr val="003F5E"/>
                </a:solidFill>
                <a:ea typeface="Calibri"/>
                <a:cs typeface="Calibri"/>
                <a:sym typeface="Calibri"/>
              </a:rPr>
              <a:t>practises</a:t>
            </a:r>
            <a:r>
              <a:rPr lang="en-US" dirty="0">
                <a:solidFill>
                  <a:srgbClr val="003F5E"/>
                </a:solidFill>
                <a:ea typeface="Calibri"/>
                <a:cs typeface="Calibri"/>
                <a:sym typeface="Calibri"/>
              </a:rPr>
              <a:t> to enable </a:t>
            </a:r>
            <a:r>
              <a:rPr lang="en-US" dirty="0" smtClean="0">
                <a:solidFill>
                  <a:srgbClr val="003F5E"/>
                </a:solidFill>
                <a:ea typeface="Calibri"/>
                <a:cs typeface="Calibri"/>
                <a:sym typeface="Calibri"/>
              </a:rPr>
              <a:t>efficient &amp; effective </a:t>
            </a:r>
            <a:r>
              <a:rPr lang="en-US" b="1" dirty="0">
                <a:solidFill>
                  <a:srgbClr val="003F5E"/>
                </a:solidFill>
                <a:ea typeface="Calibri"/>
                <a:cs typeface="Calibri"/>
                <a:sym typeface="Calibri"/>
              </a:rPr>
              <a:t>sharing of federated resources</a:t>
            </a:r>
          </a:p>
        </p:txBody>
      </p:sp>
      <p:sp>
        <p:nvSpPr>
          <p:cNvPr id="6" name="Rounded Rectangle 5"/>
          <p:cNvSpPr/>
          <p:nvPr/>
        </p:nvSpPr>
        <p:spPr>
          <a:xfrm>
            <a:off x="2820803" y="5080123"/>
            <a:ext cx="4399888" cy="1243752"/>
          </a:xfrm>
          <a:prstGeom prst="roundRect">
            <a:avLst/>
          </a:prstGeom>
          <a:solidFill>
            <a:srgbClr val="F8D0B4"/>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3F5E"/>
                </a:solidFill>
                <a:ea typeface="Calibri"/>
                <a:cs typeface="Calibri"/>
                <a:sym typeface="Calibri"/>
              </a:rPr>
              <a:t>Decentralised</a:t>
            </a:r>
            <a:r>
              <a:rPr lang="en-US" sz="2800" b="1" dirty="0" smtClean="0">
                <a:solidFill>
                  <a:srgbClr val="003F5E"/>
                </a:solidFill>
                <a:ea typeface="Calibri"/>
                <a:cs typeface="Calibri"/>
                <a:sym typeface="Calibri"/>
              </a:rPr>
              <a:t> identities</a:t>
            </a:r>
          </a:p>
          <a:p>
            <a:pPr marL="285750" indent="-285750">
              <a:buFont typeface="Arial" panose="020B0604020202020204" pitchFamily="34" charset="0"/>
              <a:buChar char="•"/>
            </a:pPr>
            <a:r>
              <a:rPr lang="en-US" dirty="0" smtClean="0">
                <a:solidFill>
                  <a:srgbClr val="003F5E"/>
                </a:solidFill>
                <a:ea typeface="Calibri"/>
                <a:cs typeface="Calibri"/>
                <a:sym typeface="Calibri"/>
              </a:rPr>
              <a:t>guidance for </a:t>
            </a:r>
            <a:r>
              <a:rPr lang="en-US" b="1" dirty="0" smtClean="0">
                <a:solidFill>
                  <a:srgbClr val="003F5E"/>
                </a:solidFill>
                <a:ea typeface="Calibri"/>
                <a:cs typeface="Calibri"/>
                <a:sym typeface="Calibri"/>
              </a:rPr>
              <a:t>digital wallets </a:t>
            </a:r>
            <a:r>
              <a:rPr lang="en-US" dirty="0" smtClean="0">
                <a:solidFill>
                  <a:srgbClr val="003F5E"/>
                </a:solidFill>
                <a:ea typeface="Calibri"/>
                <a:cs typeface="Calibri"/>
                <a:sym typeface="Calibri"/>
              </a:rPr>
              <a:t>linked to BPA</a:t>
            </a:r>
            <a:endParaRPr lang="en-US" dirty="0">
              <a:solidFill>
                <a:srgbClr val="003F5E"/>
              </a:solidFill>
              <a:ea typeface="Calibri"/>
              <a:cs typeface="Calibri"/>
              <a:sym typeface="Calibri"/>
            </a:endParaRPr>
          </a:p>
        </p:txBody>
      </p:sp>
      <p:sp>
        <p:nvSpPr>
          <p:cNvPr id="7" name="Rounded Rectangle 6"/>
          <p:cNvSpPr/>
          <p:nvPr/>
        </p:nvSpPr>
        <p:spPr>
          <a:xfrm>
            <a:off x="7997515" y="1515932"/>
            <a:ext cx="3434807" cy="1448238"/>
          </a:xfrm>
          <a:prstGeom prst="roundRect">
            <a:avLst/>
          </a:prstGeom>
          <a:solidFill>
            <a:srgbClr val="F8D0B4"/>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3F5E"/>
                </a:solidFill>
                <a:ea typeface="Calibri"/>
                <a:cs typeface="Calibri"/>
                <a:sym typeface="Calibri"/>
              </a:rPr>
              <a:t>Extend AARC BPA</a:t>
            </a:r>
          </a:p>
          <a:p>
            <a:pPr marL="285750" indent="-285750">
              <a:buFont typeface="Arial" panose="020B0604020202020204" pitchFamily="34" charset="0"/>
              <a:buChar char="•"/>
            </a:pPr>
            <a:r>
              <a:rPr lang="en-US" dirty="0" smtClean="0">
                <a:solidFill>
                  <a:srgbClr val="003F5E"/>
                </a:solidFill>
                <a:ea typeface="Calibri"/>
                <a:cs typeface="Calibri"/>
                <a:sym typeface="Calibri"/>
              </a:rPr>
              <a:t>improve </a:t>
            </a:r>
            <a:r>
              <a:rPr lang="en-US" b="1" dirty="0" smtClean="0">
                <a:solidFill>
                  <a:srgbClr val="003F5E"/>
                </a:solidFill>
                <a:ea typeface="Calibri"/>
                <a:cs typeface="Calibri"/>
                <a:sym typeface="Calibri"/>
              </a:rPr>
              <a:t>scalability</a:t>
            </a:r>
          </a:p>
          <a:p>
            <a:pPr marL="285750" indent="-285750">
              <a:buFont typeface="Arial" panose="020B0604020202020204" pitchFamily="34" charset="0"/>
              <a:buChar char="•"/>
            </a:pPr>
            <a:r>
              <a:rPr lang="en-US" dirty="0">
                <a:solidFill>
                  <a:srgbClr val="003F5E"/>
                </a:solidFill>
                <a:ea typeface="Calibri"/>
                <a:cs typeface="Calibri"/>
                <a:sym typeface="Calibri"/>
              </a:rPr>
              <a:t>leverage emerging </a:t>
            </a:r>
            <a:r>
              <a:rPr lang="en-US" dirty="0" smtClean="0">
                <a:solidFill>
                  <a:srgbClr val="003F5E"/>
                </a:solidFill>
                <a:ea typeface="Calibri"/>
                <a:cs typeface="Calibri"/>
                <a:sym typeface="Calibri"/>
              </a:rPr>
              <a:t>standards </a:t>
            </a:r>
            <a:br>
              <a:rPr lang="en-US" dirty="0" smtClean="0">
                <a:solidFill>
                  <a:srgbClr val="003F5E"/>
                </a:solidFill>
                <a:ea typeface="Calibri"/>
                <a:cs typeface="Calibri"/>
                <a:sym typeface="Calibri"/>
              </a:rPr>
            </a:br>
            <a:r>
              <a:rPr lang="en-US" dirty="0" smtClean="0">
                <a:solidFill>
                  <a:srgbClr val="003F5E"/>
                </a:solidFill>
                <a:ea typeface="Calibri"/>
                <a:cs typeface="Calibri"/>
                <a:sym typeface="Calibri"/>
              </a:rPr>
              <a:t>like </a:t>
            </a:r>
            <a:r>
              <a:rPr lang="en-US" b="1" dirty="0" err="1" smtClean="0">
                <a:solidFill>
                  <a:srgbClr val="003F5E"/>
                </a:solidFill>
                <a:ea typeface="Calibri"/>
                <a:cs typeface="Calibri"/>
                <a:sym typeface="Calibri"/>
              </a:rPr>
              <a:t>OpenID</a:t>
            </a:r>
            <a:r>
              <a:rPr lang="en-US" b="1" dirty="0" smtClean="0">
                <a:solidFill>
                  <a:srgbClr val="003F5E"/>
                </a:solidFill>
                <a:ea typeface="Calibri"/>
                <a:cs typeface="Calibri"/>
                <a:sym typeface="Calibri"/>
              </a:rPr>
              <a:t> Federation</a:t>
            </a:r>
            <a:endParaRPr lang="en-US" b="1" dirty="0">
              <a:solidFill>
                <a:srgbClr val="003F5E"/>
              </a:solidFill>
              <a:ea typeface="Calibri"/>
              <a:cs typeface="Calibri"/>
              <a:sym typeface="Calibri"/>
            </a:endParaRPr>
          </a:p>
        </p:txBody>
      </p:sp>
      <p:grpSp>
        <p:nvGrpSpPr>
          <p:cNvPr id="21" name="Group 20"/>
          <p:cNvGrpSpPr/>
          <p:nvPr/>
        </p:nvGrpSpPr>
        <p:grpSpPr>
          <a:xfrm>
            <a:off x="8836204" y="3893063"/>
            <a:ext cx="2966629" cy="2323174"/>
            <a:chOff x="4990398" y="5076725"/>
            <a:chExt cx="1567545" cy="1192016"/>
          </a:xfrm>
        </p:grpSpPr>
        <p:pic>
          <p:nvPicPr>
            <p:cNvPr id="19" name="Google Shape;198;g27f26ee30aa_0_6"/>
            <p:cNvPicPr preferRelativeResize="0"/>
            <p:nvPr/>
          </p:nvPicPr>
          <p:blipFill rotWithShape="1">
            <a:blip r:embed="rId2">
              <a:alphaModFix/>
            </a:blip>
            <a:srcRect/>
            <a:stretch/>
          </p:blipFill>
          <p:spPr>
            <a:xfrm>
              <a:off x="4990398" y="5076725"/>
              <a:ext cx="1530157" cy="1192016"/>
            </a:xfrm>
            <a:prstGeom prst="rect">
              <a:avLst/>
            </a:prstGeom>
            <a:noFill/>
            <a:ln>
              <a:solidFill>
                <a:srgbClr val="003F5E"/>
              </a:solidFill>
            </a:ln>
          </p:spPr>
        </p:pic>
        <p:sp>
          <p:nvSpPr>
            <p:cNvPr id="20" name="TextBox 19"/>
            <p:cNvSpPr txBox="1"/>
            <p:nvPr/>
          </p:nvSpPr>
          <p:spPr>
            <a:xfrm rot="18900000" flipH="1">
              <a:off x="5083206" y="5258035"/>
              <a:ext cx="1474737" cy="829397"/>
            </a:xfrm>
            <a:prstGeom prst="rect">
              <a:avLst/>
            </a:prstGeom>
            <a:noFill/>
          </p:spPr>
          <p:txBody>
            <a:bodyPr wrap="square" rtlCol="0">
              <a:spAutoFit/>
            </a:bodyPr>
            <a:lstStyle/>
            <a:p>
              <a:pPr algn="ctr"/>
              <a:r>
                <a:rPr lang="en-GB" sz="9600" b="1" dirty="0" smtClean="0">
                  <a:solidFill>
                    <a:srgbClr val="003F5E"/>
                  </a:solidFill>
                </a:rPr>
                <a:t>2025</a:t>
              </a:r>
              <a:endParaRPr lang="en-GB" sz="9600" b="1" dirty="0">
                <a:solidFill>
                  <a:srgbClr val="003F5E"/>
                </a:solidFill>
              </a:endParaRPr>
            </a:p>
          </p:txBody>
        </p:sp>
      </p:grpSp>
    </p:spTree>
    <p:extLst>
      <p:ext uri="{BB962C8B-B14F-4D97-AF65-F5344CB8AC3E}">
        <p14:creationId xmlns:p14="http://schemas.microsoft.com/office/powerpoint/2010/main" val="1743494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576E6A-F32A-4612-884C-86870357C6B4}" type="slidenum">
              <a:rPr lang="en-GB" smtClean="0"/>
              <a:t>11</a:t>
            </a:fld>
            <a:endParaRPr lang="en-GB"/>
          </a:p>
        </p:txBody>
      </p:sp>
      <p:sp>
        <p:nvSpPr>
          <p:cNvPr id="3" name="Title 2"/>
          <p:cNvSpPr>
            <a:spLocks noGrp="1"/>
          </p:cNvSpPr>
          <p:nvPr>
            <p:ph type="title"/>
          </p:nvPr>
        </p:nvSpPr>
        <p:spPr/>
        <p:txBody>
          <a:bodyPr/>
          <a:lstStyle/>
          <a:p>
            <a:pPr>
              <a:spcBef>
                <a:spcPts val="1000"/>
              </a:spcBef>
            </a:pPr>
            <a:r>
              <a:rPr lang="en-US" dirty="0"/>
              <a:t>How to </a:t>
            </a:r>
            <a:r>
              <a:rPr lang="en-US" i="1" dirty="0"/>
              <a:t>express</a:t>
            </a:r>
            <a:r>
              <a:rPr lang="en-US" dirty="0"/>
              <a:t> community identity attributes?</a:t>
            </a:r>
          </a:p>
        </p:txBody>
      </p:sp>
      <p:sp>
        <p:nvSpPr>
          <p:cNvPr id="4" name="Google Shape;136;g2c1797f74e0_1_1364"/>
          <p:cNvSpPr txBox="1">
            <a:spLocks/>
          </p:cNvSpPr>
          <p:nvPr/>
        </p:nvSpPr>
        <p:spPr>
          <a:xfrm>
            <a:off x="444499" y="1439325"/>
            <a:ext cx="6615519" cy="4737600"/>
          </a:xfrm>
          <a:prstGeom prst="rect">
            <a:avLst/>
          </a:prstGeom>
        </p:spPr>
        <p:txBody>
          <a:bodyPr spcFirstLastPara="1" wrap="square" lIns="91425" tIns="45700" rIns="91425" bIns="45700" anchor="t" anchorCtr="0">
            <a:normAutofit fontScale="92500"/>
          </a:bodyPr>
          <a:lstStyle>
            <a:lvl1pPr marL="171450" indent="-171450" algn="l" defTabSz="685800" rtl="0" eaLnBrk="1" latinLnBrk="0" hangingPunct="1">
              <a:lnSpc>
                <a:spcPct val="100000"/>
              </a:lnSpc>
              <a:spcBef>
                <a:spcPts val="750"/>
              </a:spcBef>
              <a:spcAft>
                <a:spcPts val="300"/>
              </a:spcAft>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90000"/>
              </a:lnSpc>
              <a:spcBef>
                <a:spcPts val="1000"/>
              </a:spcBef>
              <a:spcAft>
                <a:spcPts val="0"/>
              </a:spcAft>
              <a:buFont typeface="Arial" panose="020B0604020202020204" pitchFamily="34" charset="0"/>
              <a:buNone/>
            </a:pPr>
            <a:endParaRPr lang="en-US" sz="2400" dirty="0" smtClean="0"/>
          </a:p>
          <a:p>
            <a:pPr marL="457200" indent="-335280">
              <a:lnSpc>
                <a:spcPct val="90000"/>
              </a:lnSpc>
              <a:spcBef>
                <a:spcPts val="1000"/>
              </a:spcBef>
              <a:spcAft>
                <a:spcPts val="0"/>
              </a:spcAft>
              <a:buSzPct val="100000"/>
            </a:pPr>
            <a:r>
              <a:rPr lang="en-US" sz="2400" i="1" dirty="0" smtClean="0"/>
              <a:t>“How to express the </a:t>
            </a:r>
            <a:r>
              <a:rPr lang="en-US" sz="2400" b="1" i="1" dirty="0" smtClean="0"/>
              <a:t>identifier</a:t>
            </a:r>
            <a:r>
              <a:rPr lang="en-US" sz="2400" i="1" dirty="0" smtClean="0"/>
              <a:t> of a user?”</a:t>
            </a:r>
            <a:r>
              <a:rPr lang="en-US" sz="2400" dirty="0" smtClean="0"/>
              <a:t> </a:t>
            </a:r>
            <a:br>
              <a:rPr lang="en-US" sz="2400" dirty="0" smtClean="0"/>
            </a:br>
            <a:r>
              <a:rPr lang="en-US" sz="2400" dirty="0" smtClean="0"/>
              <a:t>→ </a:t>
            </a:r>
            <a:r>
              <a:rPr lang="en-US" sz="2400" u="sng" dirty="0" smtClean="0">
                <a:solidFill>
                  <a:schemeClr val="hlink"/>
                </a:solidFill>
                <a:hlinkClick r:id="rId2"/>
              </a:rPr>
              <a:t>AARC-G026</a:t>
            </a:r>
            <a:endParaRPr lang="en-US" sz="2400" dirty="0" smtClean="0"/>
          </a:p>
          <a:p>
            <a:pPr marL="457200" indent="-335280">
              <a:lnSpc>
                <a:spcPct val="90000"/>
              </a:lnSpc>
              <a:spcBef>
                <a:spcPts val="1000"/>
              </a:spcBef>
              <a:spcAft>
                <a:spcPts val="0"/>
              </a:spcAft>
              <a:buSzPct val="100000"/>
            </a:pPr>
            <a:r>
              <a:rPr lang="en-US" sz="2400" i="1" dirty="0" smtClean="0"/>
              <a:t>“How to express the </a:t>
            </a:r>
            <a:r>
              <a:rPr lang="en-US" sz="2400" b="1" i="1" dirty="0" smtClean="0"/>
              <a:t>groups and roles</a:t>
            </a:r>
            <a:r>
              <a:rPr lang="en-US" sz="2400" i="1" dirty="0" smtClean="0"/>
              <a:t> of a user?”</a:t>
            </a:r>
            <a:r>
              <a:rPr lang="en-US" sz="2400" dirty="0" smtClean="0"/>
              <a:t> </a:t>
            </a:r>
            <a:br>
              <a:rPr lang="en-US" sz="2400" dirty="0" smtClean="0"/>
            </a:br>
            <a:r>
              <a:rPr lang="en-US" sz="2400" dirty="0" smtClean="0"/>
              <a:t>→ </a:t>
            </a:r>
            <a:r>
              <a:rPr lang="en-US" sz="2400" u="sng" dirty="0" smtClean="0">
                <a:solidFill>
                  <a:schemeClr val="hlink"/>
                </a:solidFill>
                <a:hlinkClick r:id="rId3"/>
              </a:rPr>
              <a:t>AARC-G069</a:t>
            </a:r>
            <a:r>
              <a:rPr lang="en-US" sz="2400" dirty="0" smtClean="0"/>
              <a:t> (was </a:t>
            </a:r>
            <a:r>
              <a:rPr lang="en-US" sz="2400" u="sng" dirty="0" smtClean="0">
                <a:solidFill>
                  <a:schemeClr val="hlink"/>
                </a:solidFill>
                <a:hlinkClick r:id="rId4"/>
              </a:rPr>
              <a:t>AARC-G002</a:t>
            </a:r>
            <a:r>
              <a:rPr lang="en-US" sz="2400" dirty="0" smtClean="0"/>
              <a:t>)</a:t>
            </a:r>
          </a:p>
          <a:p>
            <a:pPr marL="457200" indent="-335280">
              <a:lnSpc>
                <a:spcPct val="90000"/>
              </a:lnSpc>
              <a:spcBef>
                <a:spcPts val="1000"/>
              </a:spcBef>
              <a:spcAft>
                <a:spcPts val="0"/>
              </a:spcAft>
              <a:buSzPct val="100000"/>
            </a:pPr>
            <a:r>
              <a:rPr lang="en-US" sz="2400" i="1" dirty="0" smtClean="0"/>
              <a:t>“How to express </a:t>
            </a:r>
            <a:r>
              <a:rPr lang="en-US" sz="2400" b="1" i="1" dirty="0" smtClean="0"/>
              <a:t>resource capabilities</a:t>
            </a:r>
            <a:r>
              <a:rPr lang="en-US" sz="2400" i="1" dirty="0" smtClean="0"/>
              <a:t> of a user?”</a:t>
            </a:r>
            <a:r>
              <a:rPr lang="en-US" sz="2400" dirty="0" smtClean="0"/>
              <a:t> </a:t>
            </a:r>
            <a:br>
              <a:rPr lang="en-US" sz="2400" dirty="0" smtClean="0"/>
            </a:br>
            <a:r>
              <a:rPr lang="en-US" sz="2400" dirty="0" smtClean="0"/>
              <a:t>→ </a:t>
            </a:r>
            <a:r>
              <a:rPr lang="en-US" sz="2400" u="sng" dirty="0" smtClean="0">
                <a:solidFill>
                  <a:schemeClr val="hlink"/>
                </a:solidFill>
                <a:hlinkClick r:id="rId5"/>
              </a:rPr>
              <a:t>AARC-G027</a:t>
            </a:r>
            <a:endParaRPr lang="en-US" sz="2400" i="1" dirty="0" smtClean="0"/>
          </a:p>
          <a:p>
            <a:pPr marL="457200" indent="-335280">
              <a:lnSpc>
                <a:spcPct val="90000"/>
              </a:lnSpc>
              <a:spcBef>
                <a:spcPts val="1000"/>
              </a:spcBef>
              <a:spcAft>
                <a:spcPts val="0"/>
              </a:spcAft>
              <a:buSzPct val="100000"/>
            </a:pPr>
            <a:r>
              <a:rPr lang="en-US" sz="2400" i="1" dirty="0" smtClean="0"/>
              <a:t>“How to express the </a:t>
            </a:r>
            <a:r>
              <a:rPr lang="en-US" sz="2400" b="1" i="1" dirty="0" smtClean="0"/>
              <a:t>home institute</a:t>
            </a:r>
            <a:r>
              <a:rPr lang="en-US" sz="2400" i="1" dirty="0" smtClean="0"/>
              <a:t> of a user?”</a:t>
            </a:r>
            <a:r>
              <a:rPr lang="en-US" sz="2400" dirty="0" smtClean="0"/>
              <a:t> </a:t>
            </a:r>
            <a:br>
              <a:rPr lang="en-US" sz="2400" dirty="0" smtClean="0"/>
            </a:br>
            <a:r>
              <a:rPr lang="en-US" sz="2400" dirty="0" smtClean="0"/>
              <a:t>→ </a:t>
            </a:r>
            <a:r>
              <a:rPr lang="en-US" sz="2400" u="sng" dirty="0" smtClean="0">
                <a:solidFill>
                  <a:schemeClr val="hlink"/>
                </a:solidFill>
                <a:hlinkClick r:id="rId6"/>
              </a:rPr>
              <a:t>AARC-G025</a:t>
            </a:r>
            <a:endParaRPr lang="en-US" sz="2400" i="1" dirty="0" smtClean="0"/>
          </a:p>
          <a:p>
            <a:pPr marL="457200" indent="-335280">
              <a:lnSpc>
                <a:spcPct val="90000"/>
              </a:lnSpc>
              <a:spcBef>
                <a:spcPts val="1000"/>
              </a:spcBef>
              <a:spcAft>
                <a:spcPts val="0"/>
              </a:spcAft>
              <a:buSzPct val="100000"/>
            </a:pPr>
            <a:r>
              <a:rPr lang="en-US" sz="2400" i="1" dirty="0" smtClean="0"/>
              <a:t>How to express user </a:t>
            </a:r>
            <a:r>
              <a:rPr lang="en-US" sz="2400" b="1" i="1" dirty="0" smtClean="0"/>
              <a:t>assurance</a:t>
            </a:r>
            <a:r>
              <a:rPr lang="en-US" sz="2400" i="1" dirty="0" smtClean="0"/>
              <a:t> information</a:t>
            </a:r>
            <a:br>
              <a:rPr lang="en-US" sz="2400" i="1" dirty="0" smtClean="0"/>
            </a:br>
            <a:r>
              <a:rPr lang="en-US" sz="2400" i="1" dirty="0" smtClean="0"/>
              <a:t>when interacting with another proxy?”</a:t>
            </a:r>
            <a:r>
              <a:rPr lang="en-US" sz="2400" dirty="0" smtClean="0"/>
              <a:t> </a:t>
            </a:r>
            <a:br>
              <a:rPr lang="en-US" sz="2400" dirty="0" smtClean="0"/>
            </a:br>
            <a:r>
              <a:rPr lang="en-US" sz="2400" dirty="0" smtClean="0"/>
              <a:t>→ </a:t>
            </a:r>
            <a:r>
              <a:rPr lang="en-US" sz="2400" u="sng" dirty="0" smtClean="0">
                <a:solidFill>
                  <a:schemeClr val="hlink"/>
                </a:solidFill>
                <a:hlinkClick r:id="rId7"/>
              </a:rPr>
              <a:t>RAF</a:t>
            </a:r>
            <a:r>
              <a:rPr lang="en-US" sz="2400" dirty="0" smtClean="0"/>
              <a:t> &amp; </a:t>
            </a:r>
            <a:r>
              <a:rPr lang="en-US" sz="2400" u="sng" dirty="0" smtClean="0">
                <a:solidFill>
                  <a:schemeClr val="hlink"/>
                </a:solidFill>
                <a:hlinkClick r:id="rId8"/>
              </a:rPr>
              <a:t>AARC-G021</a:t>
            </a:r>
            <a:endParaRPr lang="en-US" sz="2400" i="1" dirty="0" smtClean="0"/>
          </a:p>
          <a:p>
            <a:pPr marL="0" indent="0">
              <a:spcAft>
                <a:spcPts val="0"/>
              </a:spcAft>
              <a:buFont typeface="Arial" panose="020B0604020202020204" pitchFamily="34" charset="0"/>
              <a:buNone/>
            </a:pPr>
            <a:endParaRPr lang="en-US" dirty="0"/>
          </a:p>
        </p:txBody>
      </p:sp>
      <p:pic>
        <p:nvPicPr>
          <p:cNvPr id="5" name="Google Shape;139;g2c1797f74e0_1_1364"/>
          <p:cNvPicPr preferRelativeResize="0"/>
          <p:nvPr/>
        </p:nvPicPr>
        <p:blipFill>
          <a:blip r:embed="rId9">
            <a:alphaModFix/>
          </a:blip>
          <a:stretch>
            <a:fillRect/>
          </a:stretch>
        </p:blipFill>
        <p:spPr>
          <a:xfrm>
            <a:off x="7015025" y="1027881"/>
            <a:ext cx="4992850" cy="5515574"/>
          </a:xfrm>
          <a:prstGeom prst="rect">
            <a:avLst/>
          </a:prstGeom>
          <a:noFill/>
          <a:ln>
            <a:solidFill>
              <a:srgbClr val="003F5E"/>
            </a:solidFill>
          </a:ln>
        </p:spPr>
      </p:pic>
      <p:sp>
        <p:nvSpPr>
          <p:cNvPr id="6" name="Google Shape;140;g2c1797f74e0_1_1364"/>
          <p:cNvSpPr/>
          <p:nvPr/>
        </p:nvSpPr>
        <p:spPr>
          <a:xfrm>
            <a:off x="6622468" y="3524209"/>
            <a:ext cx="991200" cy="1006800"/>
          </a:xfrm>
          <a:prstGeom prst="stripedRightArrow">
            <a:avLst>
              <a:gd name="adj1" fmla="val 50000"/>
              <a:gd name="adj2" fmla="val 50000"/>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8" name="Google Shape;141;g2c1797f74e0_1_1364"/>
          <p:cNvSpPr txBox="1"/>
          <p:nvPr/>
        </p:nvSpPr>
        <p:spPr>
          <a:xfrm>
            <a:off x="8673594" y="1190512"/>
            <a:ext cx="1524000" cy="4194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2200" b="1" u="sng">
                <a:solidFill>
                  <a:schemeClr val="hlink"/>
                </a:solidFill>
                <a:latin typeface="Calibri"/>
                <a:ea typeface="Calibri"/>
                <a:cs typeface="Calibri"/>
                <a:sym typeface="Calibri"/>
                <a:hlinkClick r:id="rId10"/>
              </a:rPr>
              <a:t>AARC-G056</a:t>
            </a:r>
            <a:endParaRPr sz="2200" b="1">
              <a:solidFill>
                <a:srgbClr val="004360"/>
              </a:solidFill>
              <a:latin typeface="Calibri"/>
              <a:ea typeface="Calibri"/>
              <a:cs typeface="Calibri"/>
              <a:sym typeface="Calibri"/>
            </a:endParaRPr>
          </a:p>
        </p:txBody>
      </p:sp>
      <p:sp>
        <p:nvSpPr>
          <p:cNvPr id="9" name="Google Shape;142;g2c1797f74e0_1_1364"/>
          <p:cNvSpPr/>
          <p:nvPr/>
        </p:nvSpPr>
        <p:spPr>
          <a:xfrm>
            <a:off x="7568550" y="5248527"/>
            <a:ext cx="90000" cy="900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0" name="Google Shape;143;g2c1797f74e0_1_1364"/>
          <p:cNvSpPr/>
          <p:nvPr/>
        </p:nvSpPr>
        <p:spPr>
          <a:xfrm>
            <a:off x="7568550" y="5377977"/>
            <a:ext cx="90000" cy="900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1" name="Google Shape;144;g2c1797f74e0_1_1364"/>
          <p:cNvSpPr/>
          <p:nvPr/>
        </p:nvSpPr>
        <p:spPr>
          <a:xfrm>
            <a:off x="7568550" y="5507427"/>
            <a:ext cx="90000" cy="900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2" name="Google Shape;145;g2c1797f74e0_1_1364"/>
          <p:cNvSpPr/>
          <p:nvPr/>
        </p:nvSpPr>
        <p:spPr>
          <a:xfrm>
            <a:off x="7568550" y="5636877"/>
            <a:ext cx="90000" cy="900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3" name="Google Shape;146;g2c1797f74e0_1_1364"/>
          <p:cNvSpPr/>
          <p:nvPr/>
        </p:nvSpPr>
        <p:spPr>
          <a:xfrm>
            <a:off x="7568550" y="5766327"/>
            <a:ext cx="90000" cy="900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4" name="Google Shape;147;g2c1797f74e0_1_1364"/>
          <p:cNvSpPr/>
          <p:nvPr/>
        </p:nvSpPr>
        <p:spPr>
          <a:xfrm>
            <a:off x="7568550" y="5895777"/>
            <a:ext cx="90000" cy="900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5" name="Google Shape;148;g2c1797f74e0_1_1364"/>
          <p:cNvSpPr/>
          <p:nvPr/>
        </p:nvSpPr>
        <p:spPr>
          <a:xfrm>
            <a:off x="7568550" y="6317877"/>
            <a:ext cx="90000" cy="900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6" name="Google Shape;149;g2c1797f74e0_1_1364"/>
          <p:cNvSpPr/>
          <p:nvPr/>
        </p:nvSpPr>
        <p:spPr>
          <a:xfrm>
            <a:off x="7568550" y="6177227"/>
            <a:ext cx="90000" cy="900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7" name="Google Shape;150;g2c1797f74e0_1_1364"/>
          <p:cNvSpPr/>
          <p:nvPr/>
        </p:nvSpPr>
        <p:spPr>
          <a:xfrm>
            <a:off x="7568550" y="6036502"/>
            <a:ext cx="90000" cy="90000"/>
          </a:xfrm>
          <a:prstGeom prst="ellipse">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8" name="Google Shape;151;g2c1797f74e0_1_1364"/>
          <p:cNvSpPr/>
          <p:nvPr/>
        </p:nvSpPr>
        <p:spPr>
          <a:xfrm>
            <a:off x="6461375" y="5189827"/>
            <a:ext cx="1107300" cy="1169700"/>
          </a:xfrm>
          <a:prstGeom prst="mathPlus">
            <a:avLst>
              <a:gd name="adj1" fmla="val 2352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7" name="Picture 6"/>
          <p:cNvPicPr>
            <a:picLocks noChangeAspect="1"/>
          </p:cNvPicPr>
          <p:nvPr/>
        </p:nvPicPr>
        <p:blipFill>
          <a:blip r:embed="rId11"/>
          <a:stretch>
            <a:fillRect/>
          </a:stretch>
        </p:blipFill>
        <p:spPr>
          <a:xfrm>
            <a:off x="5944416" y="5076826"/>
            <a:ext cx="6238059" cy="1757034"/>
          </a:xfrm>
          <a:prstGeom prst="rect">
            <a:avLst/>
          </a:prstGeom>
          <a:ln>
            <a:solidFill>
              <a:srgbClr val="003F5E"/>
            </a:solidFill>
          </a:ln>
        </p:spPr>
      </p:pic>
    </p:spTree>
    <p:extLst>
      <p:ext uri="{BB962C8B-B14F-4D97-AF65-F5344CB8AC3E}">
        <p14:creationId xmlns:p14="http://schemas.microsoft.com/office/powerpoint/2010/main" val="1540128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576E6A-F32A-4612-884C-86870357C6B4}" type="slidenum">
              <a:rPr lang="en-GB" smtClean="0"/>
              <a:t>12</a:t>
            </a:fld>
            <a:endParaRPr lang="en-GB"/>
          </a:p>
        </p:txBody>
      </p:sp>
      <p:sp>
        <p:nvSpPr>
          <p:cNvPr id="3" name="Title 2"/>
          <p:cNvSpPr>
            <a:spLocks noGrp="1"/>
          </p:cNvSpPr>
          <p:nvPr>
            <p:ph type="title"/>
          </p:nvPr>
        </p:nvSpPr>
        <p:spPr/>
        <p:txBody>
          <a:bodyPr/>
          <a:lstStyle/>
          <a:p>
            <a:r>
              <a:rPr lang="en-GB" dirty="0" smtClean="0"/>
              <a:t>Decentralised identities</a:t>
            </a:r>
            <a:endParaRPr lang="en-GB" dirty="0"/>
          </a:p>
        </p:txBody>
      </p:sp>
      <p:sp>
        <p:nvSpPr>
          <p:cNvPr id="4" name="Google Shape;178;g2c1797f74e0_1_1392"/>
          <p:cNvSpPr txBox="1">
            <a:spLocks/>
          </p:cNvSpPr>
          <p:nvPr/>
        </p:nvSpPr>
        <p:spPr>
          <a:xfrm>
            <a:off x="369520" y="2753408"/>
            <a:ext cx="5953800" cy="2186377"/>
          </a:xfrm>
          <a:prstGeom prst="rect">
            <a:avLst/>
          </a:prstGeom>
        </p:spPr>
        <p:txBody>
          <a:bodyPr spcFirstLastPara="1" wrap="square" lIns="91425" tIns="45700" rIns="91425" bIns="45700" anchor="t" anchorCtr="0">
            <a:normAutofit/>
          </a:bodyPr>
          <a:lstStyle>
            <a:lvl1pPr marL="171450" indent="-171450" algn="l" defTabSz="685800" rtl="0" eaLnBrk="1" latinLnBrk="0" hangingPunct="1">
              <a:lnSpc>
                <a:spcPct val="100000"/>
              </a:lnSpc>
              <a:spcBef>
                <a:spcPts val="750"/>
              </a:spcBef>
              <a:spcAft>
                <a:spcPts val="300"/>
              </a:spcAft>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31800" indent="-342900">
              <a:spcAft>
                <a:spcPts val="0"/>
              </a:spcAft>
              <a:buSzPts val="2200"/>
            </a:pPr>
            <a:r>
              <a:rPr lang="en-GB" dirty="0" smtClean="0"/>
              <a:t>Provide guidance on the use of decentralised identities and digital identity wallets</a:t>
            </a:r>
          </a:p>
          <a:p>
            <a:pPr marL="914400" lvl="1" indent="-342900">
              <a:spcBef>
                <a:spcPts val="0"/>
              </a:spcBef>
              <a:spcAft>
                <a:spcPts val="0"/>
              </a:spcAft>
              <a:buSzPts val="1800"/>
            </a:pPr>
            <a:r>
              <a:rPr lang="en-GB" dirty="0" smtClean="0"/>
              <a:t>Explore Distributed Identifiers, Verifiable Credentials/Presentations &amp; trust frameworks</a:t>
            </a:r>
          </a:p>
          <a:p>
            <a:pPr marL="457200" indent="-368300">
              <a:spcBef>
                <a:spcPts val="0"/>
              </a:spcBef>
              <a:spcAft>
                <a:spcPts val="0"/>
              </a:spcAft>
              <a:buSzPts val="2200"/>
            </a:pPr>
            <a:r>
              <a:rPr lang="en-GB" dirty="0" smtClean="0"/>
              <a:t>Support the EU Digital Identity Wallet (EDIW) initiative</a:t>
            </a:r>
          </a:p>
          <a:p>
            <a:pPr marL="0" indent="0">
              <a:spcAft>
                <a:spcPts val="0"/>
              </a:spcAft>
              <a:buFont typeface="Arial" panose="020B0604020202020204" pitchFamily="34" charset="0"/>
              <a:buNone/>
            </a:pPr>
            <a:endParaRPr lang="en-GB" dirty="0"/>
          </a:p>
        </p:txBody>
      </p:sp>
      <p:grpSp>
        <p:nvGrpSpPr>
          <p:cNvPr id="5" name="Google Shape;181;g2c1797f74e0_1_1392"/>
          <p:cNvGrpSpPr/>
          <p:nvPr/>
        </p:nvGrpSpPr>
        <p:grpSpPr>
          <a:xfrm>
            <a:off x="6323320" y="2552585"/>
            <a:ext cx="5719825" cy="2917275"/>
            <a:chOff x="6472175" y="3031050"/>
            <a:chExt cx="5719825" cy="2917275"/>
          </a:xfrm>
        </p:grpSpPr>
        <p:pic>
          <p:nvPicPr>
            <p:cNvPr id="6" name="Google Shape;182;g2c1797f74e0_1_1392"/>
            <p:cNvPicPr preferRelativeResize="0"/>
            <p:nvPr/>
          </p:nvPicPr>
          <p:blipFill>
            <a:blip r:embed="rId2">
              <a:alphaModFix/>
            </a:blip>
            <a:stretch>
              <a:fillRect/>
            </a:stretch>
          </p:blipFill>
          <p:spPr>
            <a:xfrm>
              <a:off x="6472175" y="3031050"/>
              <a:ext cx="5719825" cy="2588025"/>
            </a:xfrm>
            <a:prstGeom prst="rect">
              <a:avLst/>
            </a:prstGeom>
            <a:noFill/>
            <a:ln>
              <a:noFill/>
            </a:ln>
          </p:spPr>
        </p:pic>
        <p:sp>
          <p:nvSpPr>
            <p:cNvPr id="7" name="Google Shape;183;g2c1797f74e0_1_1392"/>
            <p:cNvSpPr txBox="1"/>
            <p:nvPr/>
          </p:nvSpPr>
          <p:spPr>
            <a:xfrm>
              <a:off x="7886088" y="5549925"/>
              <a:ext cx="2892000" cy="39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a:solidFill>
                    <a:srgbClr val="004360"/>
                  </a:solidFill>
                  <a:latin typeface="Calibri"/>
                  <a:ea typeface="Calibri"/>
                  <a:cs typeface="Calibri"/>
                  <a:sym typeface="Calibri"/>
                </a:rPr>
                <a:t>https://www.w3.org/TR/vc-data-model/</a:t>
              </a:r>
              <a:endParaRPr sz="1200">
                <a:solidFill>
                  <a:srgbClr val="004360"/>
                </a:solidFill>
                <a:latin typeface="Calibri"/>
                <a:ea typeface="Calibri"/>
                <a:cs typeface="Calibri"/>
                <a:sym typeface="Calibri"/>
              </a:endParaRPr>
            </a:p>
          </p:txBody>
        </p:sp>
      </p:grpSp>
    </p:spTree>
    <p:extLst>
      <p:ext uri="{BB962C8B-B14F-4D97-AF65-F5344CB8AC3E}">
        <p14:creationId xmlns:p14="http://schemas.microsoft.com/office/powerpoint/2010/main" val="702057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576E6A-F32A-4612-884C-86870357C6B4}" type="slidenum">
              <a:rPr lang="en-GB" smtClean="0"/>
              <a:t>13</a:t>
            </a:fld>
            <a:endParaRPr lang="en-GB"/>
          </a:p>
        </p:txBody>
      </p:sp>
      <p:sp>
        <p:nvSpPr>
          <p:cNvPr id="3" name="Title 2"/>
          <p:cNvSpPr>
            <a:spLocks noGrp="1"/>
          </p:cNvSpPr>
          <p:nvPr>
            <p:ph type="title"/>
          </p:nvPr>
        </p:nvSpPr>
        <p:spPr/>
        <p:txBody>
          <a:bodyPr/>
          <a:lstStyle/>
          <a:p>
            <a:r>
              <a:rPr lang="en-GB" dirty="0" smtClean="0"/>
              <a:t>AARC Blueprint Architecture ‘BPA2025’!</a:t>
            </a:r>
            <a:endParaRPr lang="en-GB" dirty="0"/>
          </a:p>
        </p:txBody>
      </p:sp>
      <p:grpSp>
        <p:nvGrpSpPr>
          <p:cNvPr id="25" name="Group 24"/>
          <p:cNvGrpSpPr/>
          <p:nvPr/>
        </p:nvGrpSpPr>
        <p:grpSpPr>
          <a:xfrm>
            <a:off x="1628804" y="1400212"/>
            <a:ext cx="8769838" cy="4860399"/>
            <a:chOff x="969585" y="1400212"/>
            <a:chExt cx="7763006" cy="4302395"/>
          </a:xfrm>
        </p:grpSpPr>
        <p:pic>
          <p:nvPicPr>
            <p:cNvPr id="4" name="Google Shape;189;g2c1797f74e0_1_1899"/>
            <p:cNvPicPr preferRelativeResize="0"/>
            <p:nvPr/>
          </p:nvPicPr>
          <p:blipFill>
            <a:blip r:embed="rId2">
              <a:alphaModFix/>
            </a:blip>
            <a:stretch>
              <a:fillRect/>
            </a:stretch>
          </p:blipFill>
          <p:spPr>
            <a:xfrm>
              <a:off x="1599466" y="1844032"/>
              <a:ext cx="3294075" cy="2569375"/>
            </a:xfrm>
            <a:prstGeom prst="rect">
              <a:avLst/>
            </a:prstGeom>
            <a:noFill/>
            <a:ln>
              <a:noFill/>
            </a:ln>
          </p:spPr>
        </p:pic>
        <p:pic>
          <p:nvPicPr>
            <p:cNvPr id="5" name="Google Shape;190;g2c1797f74e0_1_1899"/>
            <p:cNvPicPr preferRelativeResize="0"/>
            <p:nvPr/>
          </p:nvPicPr>
          <p:blipFill rotWithShape="1">
            <a:blip r:embed="rId3">
              <a:alphaModFix/>
            </a:blip>
            <a:srcRect/>
            <a:stretch/>
          </p:blipFill>
          <p:spPr>
            <a:xfrm>
              <a:off x="5206014" y="1866104"/>
              <a:ext cx="1881900" cy="1844500"/>
            </a:xfrm>
            <a:prstGeom prst="rect">
              <a:avLst/>
            </a:prstGeom>
            <a:noFill/>
            <a:ln>
              <a:noFill/>
            </a:ln>
          </p:spPr>
        </p:pic>
        <p:grpSp>
          <p:nvGrpSpPr>
            <p:cNvPr id="6" name="Google Shape;193;g2c1797f74e0_1_1899"/>
            <p:cNvGrpSpPr/>
            <p:nvPr/>
          </p:nvGrpSpPr>
          <p:grpSpPr>
            <a:xfrm>
              <a:off x="970350" y="3563773"/>
              <a:ext cx="2590335" cy="1084280"/>
              <a:chOff x="1660800" y="1171213"/>
              <a:chExt cx="1942800" cy="1569600"/>
            </a:xfrm>
          </p:grpSpPr>
          <p:sp>
            <p:nvSpPr>
              <p:cNvPr id="7" name="Google Shape;194;g2c1797f74e0_1_1899"/>
              <p:cNvSpPr/>
              <p:nvPr/>
            </p:nvSpPr>
            <p:spPr>
              <a:xfrm>
                <a:off x="1660800" y="1171213"/>
                <a:ext cx="1942800" cy="1569600"/>
              </a:xfrm>
              <a:prstGeom prst="round1Rect">
                <a:avLst>
                  <a:gd name="adj" fmla="val 17446"/>
                </a:avLst>
              </a:prstGeom>
              <a:solidFill>
                <a:srgbClr val="307A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 name="Google Shape;195;g2c1797f74e0_1_1899"/>
              <p:cNvSpPr txBox="1"/>
              <p:nvPr/>
            </p:nvSpPr>
            <p:spPr>
              <a:xfrm>
                <a:off x="1906341" y="1725928"/>
                <a:ext cx="1451700" cy="459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GB" sz="1500" b="1">
                    <a:solidFill>
                      <a:srgbClr val="FFFFFF"/>
                    </a:solidFill>
                    <a:latin typeface="Roboto"/>
                    <a:ea typeface="Roboto"/>
                    <a:cs typeface="Roboto"/>
                    <a:sym typeface="Roboto"/>
                  </a:rPr>
                  <a:t>OpenID Federations</a:t>
                </a:r>
                <a:endParaRPr sz="1500">
                  <a:solidFill>
                    <a:srgbClr val="FFFFFF"/>
                  </a:solidFill>
                  <a:latin typeface="Roboto"/>
                  <a:ea typeface="Roboto"/>
                  <a:cs typeface="Roboto"/>
                  <a:sym typeface="Roboto"/>
                </a:endParaRPr>
              </a:p>
            </p:txBody>
          </p:sp>
        </p:grpSp>
        <p:grpSp>
          <p:nvGrpSpPr>
            <p:cNvPr id="9" name="Google Shape;196;g2c1797f74e0_1_1899"/>
            <p:cNvGrpSpPr/>
            <p:nvPr/>
          </p:nvGrpSpPr>
          <p:grpSpPr>
            <a:xfrm>
              <a:off x="3556639" y="3563686"/>
              <a:ext cx="2590335" cy="1084280"/>
              <a:chOff x="3600600" y="1170963"/>
              <a:chExt cx="1942800" cy="1569600"/>
            </a:xfrm>
          </p:grpSpPr>
          <p:sp>
            <p:nvSpPr>
              <p:cNvPr id="10" name="Google Shape;197;g2c1797f74e0_1_1899"/>
              <p:cNvSpPr/>
              <p:nvPr/>
            </p:nvSpPr>
            <p:spPr>
              <a:xfrm>
                <a:off x="3600600" y="1170963"/>
                <a:ext cx="1942800" cy="1569600"/>
              </a:xfrm>
              <a:prstGeom prst="round2SameRect">
                <a:avLst>
                  <a:gd name="adj1" fmla="val 18098"/>
                  <a:gd name="adj2" fmla="val 0"/>
                </a:avLst>
              </a:prstGeom>
              <a:solidFill>
                <a:srgbClr val="0E63F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 name="Google Shape;198;g2c1797f74e0_1_1899"/>
              <p:cNvSpPr txBox="1"/>
              <p:nvPr/>
            </p:nvSpPr>
            <p:spPr>
              <a:xfrm>
                <a:off x="3839998" y="1550010"/>
                <a:ext cx="1594200" cy="8115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GB" sz="1500" b="1">
                    <a:solidFill>
                      <a:srgbClr val="FFFFFF"/>
                    </a:solidFill>
                    <a:latin typeface="Roboto"/>
                    <a:ea typeface="Roboto"/>
                    <a:cs typeface="Roboto"/>
                    <a:sym typeface="Roboto"/>
                  </a:rPr>
                  <a:t>AuthZ for Federated Resources</a:t>
                </a:r>
                <a:endParaRPr sz="1500">
                  <a:solidFill>
                    <a:srgbClr val="FFFFFF"/>
                  </a:solidFill>
                  <a:latin typeface="Roboto"/>
                  <a:ea typeface="Roboto"/>
                  <a:cs typeface="Roboto"/>
                  <a:sym typeface="Roboto"/>
                </a:endParaRPr>
              </a:p>
            </p:txBody>
          </p:sp>
        </p:grpSp>
        <p:grpSp>
          <p:nvGrpSpPr>
            <p:cNvPr id="12" name="Google Shape;199;g2c1797f74e0_1_1899"/>
            <p:cNvGrpSpPr/>
            <p:nvPr/>
          </p:nvGrpSpPr>
          <p:grpSpPr>
            <a:xfrm>
              <a:off x="6142199" y="3563686"/>
              <a:ext cx="2590335" cy="1084280"/>
              <a:chOff x="5539816" y="1171213"/>
              <a:chExt cx="1942800" cy="1569600"/>
            </a:xfrm>
          </p:grpSpPr>
          <p:sp>
            <p:nvSpPr>
              <p:cNvPr id="13" name="Google Shape;200;g2c1797f74e0_1_1899"/>
              <p:cNvSpPr/>
              <p:nvPr/>
            </p:nvSpPr>
            <p:spPr>
              <a:xfrm flipH="1">
                <a:off x="5539816" y="1171213"/>
                <a:ext cx="1942800" cy="1569600"/>
              </a:xfrm>
              <a:prstGeom prst="round1Rect">
                <a:avLst>
                  <a:gd name="adj" fmla="val 17446"/>
                </a:avLst>
              </a:prstGeom>
              <a:solidFill>
                <a:srgbClr val="0C57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 name="Google Shape;201;g2c1797f74e0_1_1899"/>
              <p:cNvSpPr txBox="1"/>
              <p:nvPr/>
            </p:nvSpPr>
            <p:spPr>
              <a:xfrm>
                <a:off x="5785368" y="1513855"/>
                <a:ext cx="1451700" cy="4599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GB" sz="1500" b="1">
                    <a:solidFill>
                      <a:srgbClr val="FFFFFF"/>
                    </a:solidFill>
                    <a:latin typeface="Roboto"/>
                    <a:ea typeface="Roboto"/>
                    <a:cs typeface="Roboto"/>
                    <a:sym typeface="Roboto"/>
                  </a:rPr>
                  <a:t>Decentralised Identities &amp; Wallets</a:t>
                </a:r>
                <a:endParaRPr sz="1500">
                  <a:solidFill>
                    <a:srgbClr val="FFFFFF"/>
                  </a:solidFill>
                  <a:latin typeface="Roboto"/>
                  <a:ea typeface="Roboto"/>
                  <a:cs typeface="Roboto"/>
                  <a:sym typeface="Roboto"/>
                </a:endParaRPr>
              </a:p>
            </p:txBody>
          </p:sp>
        </p:grpSp>
        <p:grpSp>
          <p:nvGrpSpPr>
            <p:cNvPr id="15" name="Google Shape;202;g2c1797f74e0_1_1899"/>
            <p:cNvGrpSpPr/>
            <p:nvPr/>
          </p:nvGrpSpPr>
          <p:grpSpPr>
            <a:xfrm>
              <a:off x="3387848" y="3944726"/>
              <a:ext cx="347155" cy="347155"/>
              <a:chOff x="3157188" y="909150"/>
              <a:chExt cx="470400" cy="470400"/>
            </a:xfrm>
          </p:grpSpPr>
          <p:sp>
            <p:nvSpPr>
              <p:cNvPr id="16" name="Google Shape;203;g2c1797f74e0_1_1899"/>
              <p:cNvSpPr/>
              <p:nvPr/>
            </p:nvSpPr>
            <p:spPr>
              <a:xfrm>
                <a:off x="3157188" y="909150"/>
                <a:ext cx="470400" cy="4704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 name="Google Shape;204;g2c1797f74e0_1_1899"/>
              <p:cNvSpPr/>
              <p:nvPr/>
            </p:nvSpPr>
            <p:spPr>
              <a:xfrm>
                <a:off x="3243138" y="995100"/>
                <a:ext cx="298500" cy="298500"/>
              </a:xfrm>
              <a:prstGeom prst="mathPlus">
                <a:avLst>
                  <a:gd name="adj1" fmla="val 9900"/>
                </a:avLst>
              </a:prstGeom>
              <a:solidFill>
                <a:srgbClr val="307A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8" name="Google Shape;205;g2c1797f74e0_1_1899"/>
            <p:cNvGrpSpPr/>
            <p:nvPr/>
          </p:nvGrpSpPr>
          <p:grpSpPr>
            <a:xfrm>
              <a:off x="5973394" y="3944726"/>
              <a:ext cx="347155" cy="347155"/>
              <a:chOff x="3157188" y="909150"/>
              <a:chExt cx="470400" cy="470400"/>
            </a:xfrm>
          </p:grpSpPr>
          <p:sp>
            <p:nvSpPr>
              <p:cNvPr id="19" name="Google Shape;206;g2c1797f74e0_1_1899"/>
              <p:cNvSpPr/>
              <p:nvPr/>
            </p:nvSpPr>
            <p:spPr>
              <a:xfrm>
                <a:off x="3157188" y="909150"/>
                <a:ext cx="470400" cy="4704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 name="Google Shape;207;g2c1797f74e0_1_1899"/>
              <p:cNvSpPr/>
              <p:nvPr/>
            </p:nvSpPr>
            <p:spPr>
              <a:xfrm>
                <a:off x="3243138" y="995100"/>
                <a:ext cx="298500" cy="298500"/>
              </a:xfrm>
              <a:prstGeom prst="mathPlus">
                <a:avLst>
                  <a:gd name="adj1" fmla="val 9900"/>
                </a:avLst>
              </a:prstGeom>
              <a:solidFill>
                <a:srgbClr val="0D5CD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1" name="Google Shape;208;g2c1797f74e0_1_1899"/>
            <p:cNvGrpSpPr/>
            <p:nvPr/>
          </p:nvGrpSpPr>
          <p:grpSpPr>
            <a:xfrm>
              <a:off x="969585" y="4625434"/>
              <a:ext cx="7763006" cy="1077173"/>
              <a:chOff x="1660803" y="2723920"/>
              <a:chExt cx="5822400" cy="807900"/>
            </a:xfrm>
          </p:grpSpPr>
          <p:sp>
            <p:nvSpPr>
              <p:cNvPr id="22" name="Google Shape;209;g2c1797f74e0_1_1899"/>
              <p:cNvSpPr/>
              <p:nvPr/>
            </p:nvSpPr>
            <p:spPr>
              <a:xfrm rot="10800000">
                <a:off x="1660803" y="2723920"/>
                <a:ext cx="5822400" cy="807900"/>
              </a:xfrm>
              <a:prstGeom prst="round2SameRect">
                <a:avLst>
                  <a:gd name="adj1" fmla="val 18098"/>
                  <a:gd name="adj2" fmla="val 0"/>
                </a:avLst>
              </a:prstGeom>
              <a:solidFill>
                <a:srgbClr val="0942A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 name="Google Shape;210;g2c1797f74e0_1_1899"/>
              <p:cNvSpPr txBox="1"/>
              <p:nvPr/>
            </p:nvSpPr>
            <p:spPr>
              <a:xfrm>
                <a:off x="2583300" y="2913714"/>
                <a:ext cx="3977400" cy="3495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GB" sz="2400" b="1">
                    <a:solidFill>
                      <a:schemeClr val="accent2"/>
                    </a:solidFill>
                    <a:latin typeface="Roboto"/>
                    <a:ea typeface="Roboto"/>
                    <a:cs typeface="Roboto"/>
                    <a:sym typeface="Roboto"/>
                  </a:rPr>
                  <a:t>AARC BPA 2025</a:t>
                </a:r>
                <a:endParaRPr sz="2400">
                  <a:solidFill>
                    <a:schemeClr val="accent2"/>
                  </a:solidFill>
                  <a:latin typeface="Roboto"/>
                  <a:ea typeface="Roboto"/>
                  <a:cs typeface="Roboto"/>
                  <a:sym typeface="Roboto"/>
                </a:endParaRPr>
              </a:p>
            </p:txBody>
          </p:sp>
        </p:grpSp>
        <p:sp>
          <p:nvSpPr>
            <p:cNvPr id="24" name="Google Shape;211;g2c1797f74e0_1_1899"/>
            <p:cNvSpPr txBox="1"/>
            <p:nvPr/>
          </p:nvSpPr>
          <p:spPr>
            <a:xfrm>
              <a:off x="2199538" y="1400212"/>
              <a:ext cx="5303100" cy="4659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GB" sz="2400" b="1">
                  <a:solidFill>
                    <a:schemeClr val="accent5"/>
                  </a:solidFill>
                  <a:latin typeface="Roboto"/>
                  <a:ea typeface="Roboto"/>
                  <a:cs typeface="Roboto"/>
                  <a:sym typeface="Roboto"/>
                </a:rPr>
                <a:t>AARC BPA 2019</a:t>
              </a:r>
              <a:endParaRPr sz="2400">
                <a:solidFill>
                  <a:schemeClr val="accent5"/>
                </a:solidFill>
                <a:latin typeface="Roboto"/>
                <a:ea typeface="Roboto"/>
                <a:cs typeface="Roboto"/>
                <a:sym typeface="Roboto"/>
              </a:endParaRPr>
            </a:p>
          </p:txBody>
        </p:sp>
      </p:grpSp>
    </p:spTree>
    <p:extLst>
      <p:ext uri="{BB962C8B-B14F-4D97-AF65-F5344CB8AC3E}">
        <p14:creationId xmlns:p14="http://schemas.microsoft.com/office/powerpoint/2010/main" val="132337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576E6A-F32A-4612-884C-86870357C6B4}" type="slidenum">
              <a:rPr lang="en-GB" smtClean="0"/>
              <a:t>14</a:t>
            </a:fld>
            <a:endParaRPr lang="en-GB"/>
          </a:p>
        </p:txBody>
      </p:sp>
      <p:sp>
        <p:nvSpPr>
          <p:cNvPr id="6" name="Text Placeholder 5"/>
          <p:cNvSpPr>
            <a:spLocks noGrp="1"/>
          </p:cNvSpPr>
          <p:nvPr>
            <p:ph type="body" sz="quarter" idx="13"/>
          </p:nvPr>
        </p:nvSpPr>
        <p:spPr/>
        <p:txBody>
          <a:bodyPr/>
          <a:lstStyle/>
          <a:p>
            <a:endParaRPr lang="en-GB"/>
          </a:p>
        </p:txBody>
      </p:sp>
      <p:sp>
        <p:nvSpPr>
          <p:cNvPr id="4" name="Title 3"/>
          <p:cNvSpPr>
            <a:spLocks noGrp="1"/>
          </p:cNvSpPr>
          <p:nvPr>
            <p:ph type="title"/>
          </p:nvPr>
        </p:nvSpPr>
        <p:spPr/>
        <p:txBody>
          <a:bodyPr/>
          <a:lstStyle/>
          <a:p>
            <a:r>
              <a:rPr lang="en-GB" dirty="0" smtClean="0"/>
              <a:t>Policy and good practice harmonisation</a:t>
            </a:r>
            <a:endParaRPr lang="en-GB" dirty="0"/>
          </a:p>
        </p:txBody>
      </p:sp>
    </p:spTree>
    <p:extLst>
      <p:ext uri="{BB962C8B-B14F-4D97-AF65-F5344CB8AC3E}">
        <p14:creationId xmlns:p14="http://schemas.microsoft.com/office/powerpoint/2010/main" val="3837953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15</a:t>
            </a:fld>
            <a:endParaRPr lang="en-GB"/>
          </a:p>
        </p:txBody>
      </p:sp>
      <p:sp>
        <p:nvSpPr>
          <p:cNvPr id="4" name="Title 3"/>
          <p:cNvSpPr>
            <a:spLocks noGrp="1"/>
          </p:cNvSpPr>
          <p:nvPr>
            <p:ph type="title"/>
          </p:nvPr>
        </p:nvSpPr>
        <p:spPr/>
        <p:txBody>
          <a:bodyPr/>
          <a:lstStyle/>
          <a:p>
            <a:r>
              <a:rPr lang="en-GB" dirty="0" smtClean="0"/>
              <a:t>An AARC beyond the Policy Development Kit?</a:t>
            </a:r>
            <a:endParaRPr lang="en-GB" dirty="0"/>
          </a:p>
        </p:txBody>
      </p:sp>
      <p:pic>
        <p:nvPicPr>
          <p:cNvPr id="6" name="Picture 5"/>
          <p:cNvPicPr>
            <a:picLocks noChangeAspect="1"/>
          </p:cNvPicPr>
          <p:nvPr/>
        </p:nvPicPr>
        <p:blipFill>
          <a:blip r:embed="rId2"/>
          <a:stretch>
            <a:fillRect/>
          </a:stretch>
        </p:blipFill>
        <p:spPr>
          <a:xfrm>
            <a:off x="8706339" y="1401908"/>
            <a:ext cx="3241494" cy="2480448"/>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stretch>
            <a:fillRect/>
          </a:stretch>
        </p:blipFill>
        <p:spPr>
          <a:xfrm>
            <a:off x="862046" y="2031088"/>
            <a:ext cx="3572410" cy="433456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994" y="4517911"/>
            <a:ext cx="2413569" cy="1556752"/>
          </a:xfrm>
          <a:prstGeom prst="rect">
            <a:avLst/>
          </a:prstGeom>
        </p:spPr>
      </p:pic>
      <p:pic>
        <p:nvPicPr>
          <p:cNvPr id="9" name="Content Placeholder 4"/>
          <p:cNvPicPr>
            <a:picLocks noGrp="1" noChangeAspect="1"/>
          </p:cNvPicPr>
          <p:nvPr>
            <p:ph idx="1"/>
          </p:nvPr>
        </p:nvPicPr>
        <p:blipFill>
          <a:blip r:embed="rId5"/>
          <a:stretch>
            <a:fillRect/>
          </a:stretch>
        </p:blipFill>
        <p:spPr>
          <a:xfrm>
            <a:off x="4909542" y="3749526"/>
            <a:ext cx="5587678" cy="2623272"/>
          </a:xfrm>
          <a:prstGeom prst="rect">
            <a:avLst/>
          </a:prstGeom>
        </p:spPr>
      </p:pic>
      <p:pic>
        <p:nvPicPr>
          <p:cNvPr id="10" name="Picture 9"/>
          <p:cNvPicPr>
            <a:picLocks noChangeAspect="1"/>
          </p:cNvPicPr>
          <p:nvPr/>
        </p:nvPicPr>
        <p:blipFill>
          <a:blip r:embed="rId6"/>
          <a:stretch>
            <a:fillRect/>
          </a:stretch>
        </p:blipFill>
        <p:spPr>
          <a:xfrm>
            <a:off x="7630049" y="5630223"/>
            <a:ext cx="4105422" cy="597238"/>
          </a:xfrm>
          <a:prstGeom prst="rect">
            <a:avLst/>
          </a:prstGeom>
          <a:effectLst>
            <a:glow rad="101600">
              <a:srgbClr val="003F5E">
                <a:alpha val="60000"/>
              </a:srgbClr>
            </a:glow>
          </a:effectLst>
        </p:spPr>
      </p:pic>
      <p:pic>
        <p:nvPicPr>
          <p:cNvPr id="13" name="Picture 12"/>
          <p:cNvPicPr>
            <a:picLocks noChangeAspect="1"/>
          </p:cNvPicPr>
          <p:nvPr/>
        </p:nvPicPr>
        <p:blipFill>
          <a:blip r:embed="rId7"/>
          <a:stretch>
            <a:fillRect/>
          </a:stretch>
        </p:blipFill>
        <p:spPr>
          <a:xfrm>
            <a:off x="4591708" y="3073903"/>
            <a:ext cx="1920412" cy="3062936"/>
          </a:xfrm>
          <a:prstGeom prst="rect">
            <a:avLst/>
          </a:prstGeom>
          <a:ln>
            <a:solidFill>
              <a:srgbClr val="F6791C"/>
            </a:solidFill>
          </a:ln>
          <a:effectLst>
            <a:glow rad="101600">
              <a:srgbClr val="F6791C">
                <a:alpha val="60000"/>
              </a:srgbClr>
            </a:glow>
          </a:effectLst>
        </p:spPr>
      </p:pic>
      <p:pic>
        <p:nvPicPr>
          <p:cNvPr id="11" name="Picture 10"/>
          <p:cNvPicPr>
            <a:picLocks noChangeAspect="1"/>
          </p:cNvPicPr>
          <p:nvPr/>
        </p:nvPicPr>
        <p:blipFill>
          <a:blip r:embed="rId8"/>
          <a:stretch>
            <a:fillRect/>
          </a:stretch>
        </p:blipFill>
        <p:spPr>
          <a:xfrm>
            <a:off x="4789273" y="2030928"/>
            <a:ext cx="2564927" cy="1248148"/>
          </a:xfrm>
          <a:prstGeom prst="rect">
            <a:avLst/>
          </a:prstGeom>
          <a:ln>
            <a:solidFill>
              <a:srgbClr val="F6791C"/>
            </a:solidFill>
          </a:ln>
        </p:spPr>
      </p:pic>
      <p:sp>
        <p:nvSpPr>
          <p:cNvPr id="2" name="TextBox 1"/>
          <p:cNvSpPr txBox="1"/>
          <p:nvPr/>
        </p:nvSpPr>
        <p:spPr>
          <a:xfrm>
            <a:off x="7966040" y="6407740"/>
            <a:ext cx="3433440" cy="369332"/>
          </a:xfrm>
          <a:prstGeom prst="rect">
            <a:avLst/>
          </a:prstGeom>
          <a:noFill/>
        </p:spPr>
        <p:txBody>
          <a:bodyPr wrap="none" rtlCol="0">
            <a:spAutoFit/>
          </a:bodyPr>
          <a:lstStyle/>
          <a:p>
            <a:r>
              <a:rPr lang="en-GB" dirty="0">
                <a:solidFill>
                  <a:srgbClr val="F6791C"/>
                </a:solidFill>
              </a:rPr>
              <a:t>https://aarc-community.org/policy</a:t>
            </a:r>
          </a:p>
        </p:txBody>
      </p:sp>
      <p:pic>
        <p:nvPicPr>
          <p:cNvPr id="5" name="Picture 2" descr="https://aarc-project.eu/wp-content/uploads/2016/05/federated_incident.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26239" y="2138372"/>
            <a:ext cx="3241494" cy="140711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37994" y="1443246"/>
            <a:ext cx="7999690" cy="369332"/>
          </a:xfrm>
          <a:prstGeom prst="rect">
            <a:avLst/>
          </a:prstGeom>
          <a:noFill/>
        </p:spPr>
        <p:txBody>
          <a:bodyPr wrap="none" rtlCol="0">
            <a:spAutoFit/>
          </a:bodyPr>
          <a:lstStyle/>
          <a:p>
            <a:r>
              <a:rPr lang="en-GB" b="1" dirty="0" smtClean="0">
                <a:solidFill>
                  <a:srgbClr val="F6791C"/>
                </a:solidFill>
              </a:rPr>
              <a:t>Current PDK is targeted at </a:t>
            </a:r>
            <a:r>
              <a:rPr lang="en-GB" b="1" i="1" dirty="0" smtClean="0">
                <a:solidFill>
                  <a:srgbClr val="F6791C"/>
                </a:solidFill>
              </a:rPr>
              <a:t>large</a:t>
            </a:r>
            <a:r>
              <a:rPr lang="en-GB" b="1" dirty="0" smtClean="0">
                <a:solidFill>
                  <a:srgbClr val="F6791C"/>
                </a:solidFill>
              </a:rPr>
              <a:t> </a:t>
            </a:r>
            <a:r>
              <a:rPr lang="en-GB" b="1" i="1" dirty="0" smtClean="0">
                <a:solidFill>
                  <a:srgbClr val="F6791C"/>
                </a:solidFill>
              </a:rPr>
              <a:t>and structured</a:t>
            </a:r>
            <a:r>
              <a:rPr lang="en-GB" b="1" dirty="0" smtClean="0">
                <a:solidFill>
                  <a:srgbClr val="F6791C"/>
                </a:solidFill>
              </a:rPr>
              <a:t> communities – and quite complex</a:t>
            </a:r>
            <a:r>
              <a:rPr lang="en-GB" b="1" i="1" dirty="0" smtClean="0">
                <a:solidFill>
                  <a:srgbClr val="F6791C"/>
                </a:solidFill>
              </a:rPr>
              <a:t> </a:t>
            </a:r>
            <a:endParaRPr lang="en-GB" b="1" i="1" dirty="0">
              <a:solidFill>
                <a:srgbClr val="F6791C"/>
              </a:solidFill>
            </a:endParaRPr>
          </a:p>
        </p:txBody>
      </p:sp>
      <p:pic>
        <p:nvPicPr>
          <p:cNvPr id="14" name="Picture 13"/>
          <p:cNvPicPr>
            <a:picLocks noChangeAspect="1"/>
          </p:cNvPicPr>
          <p:nvPr/>
        </p:nvPicPr>
        <p:blipFill>
          <a:blip r:embed="rId10"/>
          <a:stretch>
            <a:fillRect/>
          </a:stretch>
        </p:blipFill>
        <p:spPr>
          <a:xfrm>
            <a:off x="8417897" y="2360369"/>
            <a:ext cx="2679766" cy="1837413"/>
          </a:xfrm>
          <a:prstGeom prst="rect">
            <a:avLst/>
          </a:prstGeom>
          <a:ln>
            <a:solidFill>
              <a:srgbClr val="003F5E"/>
            </a:solidFill>
          </a:ln>
        </p:spPr>
      </p:pic>
      <p:pic>
        <p:nvPicPr>
          <p:cNvPr id="12" name="Picture 11"/>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84003" y="3464615"/>
            <a:ext cx="768389" cy="958899"/>
          </a:xfrm>
          <a:prstGeom prst="rect">
            <a:avLst/>
          </a:prstGeom>
        </p:spPr>
      </p:pic>
      <p:pic>
        <p:nvPicPr>
          <p:cNvPr id="16" name="Picture 15"/>
          <p:cNvPicPr>
            <a:picLocks noChangeAspect="1"/>
          </p:cNvPicPr>
          <p:nvPr/>
        </p:nvPicPr>
        <p:blipFill>
          <a:blip r:embed="rId12"/>
          <a:stretch>
            <a:fillRect/>
          </a:stretch>
        </p:blipFill>
        <p:spPr>
          <a:xfrm>
            <a:off x="2452500" y="1878283"/>
            <a:ext cx="2098907" cy="2801584"/>
          </a:xfrm>
          <a:prstGeom prst="rect">
            <a:avLst/>
          </a:prstGeom>
          <a:ln>
            <a:solidFill>
              <a:srgbClr val="003F5E"/>
            </a:solidFill>
          </a:ln>
          <a:effectLst>
            <a:glow rad="101600">
              <a:srgbClr val="003F5E">
                <a:alpha val="60000"/>
              </a:srgbClr>
            </a:glow>
          </a:effectLst>
        </p:spPr>
      </p:pic>
    </p:spTree>
    <p:extLst>
      <p:ext uri="{BB962C8B-B14F-4D97-AF65-F5344CB8AC3E}">
        <p14:creationId xmlns:p14="http://schemas.microsoft.com/office/powerpoint/2010/main" val="4638359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lnSpc>
                <a:spcPct val="110000"/>
              </a:lnSpc>
              <a:buNone/>
            </a:pPr>
            <a:r>
              <a:rPr lang="en-US" sz="2000" b="1" dirty="0" smtClean="0"/>
              <a:t>Infrastructure </a:t>
            </a:r>
            <a:r>
              <a:rPr lang="en-US" sz="2000" b="1" dirty="0"/>
              <a:t>alignment and policy </a:t>
            </a:r>
            <a:r>
              <a:rPr lang="en-GB" sz="2000" b="1" dirty="0" smtClean="0"/>
              <a:t>harmonisation: helping out the proxy </a:t>
            </a:r>
            <a:r>
              <a:rPr lang="en-GB" sz="2000" smtClean="0"/>
              <a:t>(started)</a:t>
            </a:r>
            <a:endParaRPr lang="en-GB" sz="2000" dirty="0" smtClean="0"/>
          </a:p>
          <a:p>
            <a:pPr>
              <a:lnSpc>
                <a:spcPct val="110000"/>
              </a:lnSpc>
            </a:pPr>
            <a:r>
              <a:rPr lang="en-US" sz="2000" dirty="0" smtClean="0">
                <a:solidFill>
                  <a:srgbClr val="F6791C"/>
                </a:solidFill>
              </a:rPr>
              <a:t>Operational </a:t>
            </a:r>
            <a:r>
              <a:rPr lang="en-US" sz="2000" dirty="0">
                <a:solidFill>
                  <a:srgbClr val="F6791C"/>
                </a:solidFill>
              </a:rPr>
              <a:t>Trust for Community and Infrastructure BPA Proxies</a:t>
            </a:r>
          </a:p>
          <a:p>
            <a:pPr>
              <a:lnSpc>
                <a:spcPct val="110000"/>
              </a:lnSpc>
            </a:pPr>
            <a:r>
              <a:rPr lang="en-US" sz="2000" dirty="0" smtClean="0">
                <a:solidFill>
                  <a:srgbClr val="F6791C"/>
                </a:solidFill>
              </a:rPr>
              <a:t>Increase </a:t>
            </a:r>
            <a:r>
              <a:rPr lang="en-US" sz="2000" dirty="0">
                <a:solidFill>
                  <a:srgbClr val="F6791C"/>
                </a:solidFill>
              </a:rPr>
              <a:t>acceptance of research </a:t>
            </a:r>
            <a:r>
              <a:rPr lang="en-US" sz="2000" dirty="0" smtClean="0">
                <a:solidFill>
                  <a:srgbClr val="F6791C"/>
                </a:solidFill>
              </a:rPr>
              <a:t>proxies by identity </a:t>
            </a:r>
            <a:r>
              <a:rPr lang="en-US" sz="2000" dirty="0">
                <a:solidFill>
                  <a:srgbClr val="F6791C"/>
                </a:solidFill>
              </a:rPr>
              <a:t>providers </a:t>
            </a:r>
            <a:r>
              <a:rPr lang="en-US" sz="2000" dirty="0" smtClean="0">
                <a:solidFill>
                  <a:srgbClr val="F6791C"/>
                </a:solidFill>
              </a:rPr>
              <a:t>through common baselines</a:t>
            </a:r>
            <a:endParaRPr lang="en-US" sz="2000" dirty="0">
              <a:solidFill>
                <a:srgbClr val="F6791C"/>
              </a:solidFill>
            </a:endParaRPr>
          </a:p>
          <a:p>
            <a:pPr>
              <a:lnSpc>
                <a:spcPct val="110000"/>
              </a:lnSpc>
            </a:pPr>
            <a:r>
              <a:rPr lang="en-US" sz="2000" dirty="0">
                <a:solidFill>
                  <a:srgbClr val="F6791C"/>
                </a:solidFill>
              </a:rPr>
              <a:t>Review infrastructure models for </a:t>
            </a:r>
            <a:r>
              <a:rPr lang="en-US" sz="2000" b="1" dirty="0">
                <a:solidFill>
                  <a:srgbClr val="F6791C"/>
                </a:solidFill>
              </a:rPr>
              <a:t>coordinated AUP, T&amp;C, and privacy notices</a:t>
            </a:r>
            <a:r>
              <a:rPr lang="en-US" sz="2000" dirty="0">
                <a:solidFill>
                  <a:srgbClr val="F6791C"/>
                </a:solidFill>
              </a:rPr>
              <a:t>, improving </a:t>
            </a:r>
            <a:r>
              <a:rPr lang="en-US" sz="2000" dirty="0" smtClean="0">
                <a:solidFill>
                  <a:srgbClr val="F6791C"/>
                </a:solidFill>
              </a:rPr>
              <a:t/>
            </a:r>
            <a:br>
              <a:rPr lang="en-US" sz="2000" dirty="0" smtClean="0">
                <a:solidFill>
                  <a:srgbClr val="F6791C"/>
                </a:solidFill>
              </a:rPr>
            </a:br>
            <a:r>
              <a:rPr lang="en-US" sz="2000" dirty="0" smtClean="0">
                <a:solidFill>
                  <a:srgbClr val="F6791C"/>
                </a:solidFill>
              </a:rPr>
              <a:t>cross-infrastructure </a:t>
            </a:r>
            <a:r>
              <a:rPr lang="en-US" sz="2000" dirty="0">
                <a:solidFill>
                  <a:srgbClr val="F6791C"/>
                </a:solidFill>
              </a:rPr>
              <a:t>user </a:t>
            </a:r>
            <a:r>
              <a:rPr lang="en-US" sz="2000" dirty="0" smtClean="0">
                <a:solidFill>
                  <a:srgbClr val="F6791C"/>
                </a:solidFill>
              </a:rPr>
              <a:t>experience (users need to click only once)</a:t>
            </a:r>
            <a:endParaRPr lang="en-US" sz="2000" dirty="0">
              <a:solidFill>
                <a:srgbClr val="F6791C"/>
              </a:solidFill>
            </a:endParaRPr>
          </a:p>
          <a:p>
            <a:pPr marL="0" indent="0">
              <a:lnSpc>
                <a:spcPct val="110000"/>
              </a:lnSpc>
              <a:buNone/>
            </a:pPr>
            <a:r>
              <a:rPr lang="en-US" sz="2000" b="1" dirty="0"/>
              <a:t>User-centric trust alignment and policy </a:t>
            </a:r>
            <a:r>
              <a:rPr lang="en-US" sz="2000" b="1" dirty="0" smtClean="0"/>
              <a:t>harmonization: helping out the community </a:t>
            </a:r>
            <a:r>
              <a:rPr lang="en-US" sz="2000" dirty="0" smtClean="0"/>
              <a:t>(starts in Q4 2024)</a:t>
            </a:r>
            <a:endParaRPr lang="en-US" sz="2000" dirty="0"/>
          </a:p>
          <a:p>
            <a:pPr>
              <a:lnSpc>
                <a:spcPct val="110000"/>
              </a:lnSpc>
            </a:pPr>
            <a:r>
              <a:rPr lang="en-US" sz="2000" dirty="0">
                <a:solidFill>
                  <a:srgbClr val="F6791C"/>
                </a:solidFill>
              </a:rPr>
              <a:t>Lightweight community management policy template</a:t>
            </a:r>
          </a:p>
          <a:p>
            <a:pPr>
              <a:lnSpc>
                <a:spcPct val="110000"/>
              </a:lnSpc>
            </a:pPr>
            <a:r>
              <a:rPr lang="en-US" sz="2000" dirty="0">
                <a:solidFill>
                  <a:srgbClr val="F6791C"/>
                </a:solidFill>
              </a:rPr>
              <a:t>Guideline on cross-sectoral trust in novel federated access models</a:t>
            </a:r>
          </a:p>
          <a:p>
            <a:pPr>
              <a:lnSpc>
                <a:spcPct val="110000"/>
              </a:lnSpc>
            </a:pPr>
            <a:r>
              <a:rPr lang="en-US" sz="2000" dirty="0">
                <a:solidFill>
                  <a:srgbClr val="F6791C"/>
                </a:solidFill>
              </a:rPr>
              <a:t>Assurance in research services through (</a:t>
            </a:r>
            <a:r>
              <a:rPr lang="en-US" sz="2000" dirty="0" err="1">
                <a:solidFill>
                  <a:srgbClr val="F6791C"/>
                </a:solidFill>
              </a:rPr>
              <a:t>eIDAS</a:t>
            </a:r>
            <a:r>
              <a:rPr lang="en-US" sz="2000" dirty="0">
                <a:solidFill>
                  <a:srgbClr val="F6791C"/>
                </a:solidFill>
              </a:rPr>
              <a:t>) public identity assertion</a:t>
            </a:r>
          </a:p>
          <a:p>
            <a:pPr marL="0" indent="0">
              <a:lnSpc>
                <a:spcPct val="110000"/>
              </a:lnSpc>
              <a:buNone/>
            </a:pPr>
            <a:r>
              <a:rPr lang="en-US" sz="2000" dirty="0" smtClean="0">
                <a:solidFill>
                  <a:srgbClr val="003F5E"/>
                </a:solidFill>
              </a:rPr>
              <a:t>Anchored in the research user communities by </a:t>
            </a:r>
            <a:r>
              <a:rPr lang="en-US" sz="2000" b="1" dirty="0" smtClean="0">
                <a:solidFill>
                  <a:srgbClr val="003F5E"/>
                </a:solidFill>
              </a:rPr>
              <a:t>co-creation with FIM4R</a:t>
            </a:r>
            <a:r>
              <a:rPr lang="en-US" sz="2000" dirty="0" smtClean="0">
                <a:solidFill>
                  <a:srgbClr val="003F5E"/>
                </a:solidFill>
              </a:rPr>
              <a:t>, through </a:t>
            </a:r>
            <a:r>
              <a:rPr lang="en-US" sz="2000" dirty="0">
                <a:solidFill>
                  <a:srgbClr val="003F5E"/>
                </a:solidFill>
              </a:rPr>
              <a:t>policy </a:t>
            </a:r>
            <a:r>
              <a:rPr lang="en-US" sz="2000" dirty="0" smtClean="0">
                <a:solidFill>
                  <a:srgbClr val="003F5E"/>
                </a:solidFill>
              </a:rPr>
              <a:t>workshops validating the </a:t>
            </a:r>
            <a:r>
              <a:rPr lang="en-US" sz="2000" dirty="0">
                <a:solidFill>
                  <a:srgbClr val="003F5E"/>
                </a:solidFill>
              </a:rPr>
              <a:t>restructured policy framework </a:t>
            </a:r>
            <a:r>
              <a:rPr lang="en-US" sz="2000" dirty="0" smtClean="0">
                <a:solidFill>
                  <a:srgbClr val="003F5E"/>
                </a:solidFill>
              </a:rPr>
              <a:t>… together </a:t>
            </a:r>
            <a:r>
              <a:rPr lang="en-US" sz="2000" dirty="0">
                <a:solidFill>
                  <a:srgbClr val="003F5E"/>
                </a:solidFill>
              </a:rPr>
              <a:t>with the new </a:t>
            </a:r>
            <a:r>
              <a:rPr lang="en-US" sz="2000" dirty="0" smtClean="0">
                <a:solidFill>
                  <a:srgbClr val="003F5E"/>
                </a:solidFill>
              </a:rPr>
              <a:t>BPA</a:t>
            </a:r>
            <a:endParaRPr lang="en-US" sz="2000" dirty="0">
              <a:solidFill>
                <a:srgbClr val="003F5E"/>
              </a:solidFill>
            </a:endParaRPr>
          </a:p>
        </p:txBody>
      </p:sp>
      <p:sp>
        <p:nvSpPr>
          <p:cNvPr id="3" name="Slide Number Placeholder 2"/>
          <p:cNvSpPr>
            <a:spLocks noGrp="1"/>
          </p:cNvSpPr>
          <p:nvPr>
            <p:ph type="sldNum" sz="quarter" idx="12"/>
          </p:nvPr>
        </p:nvSpPr>
        <p:spPr/>
        <p:txBody>
          <a:bodyPr/>
          <a:lstStyle/>
          <a:p>
            <a:fld id="{6F576E6A-F32A-4612-884C-86870357C6B4}" type="slidenum">
              <a:rPr lang="en-GB" smtClean="0"/>
              <a:pPr/>
              <a:t>16</a:t>
            </a:fld>
            <a:endParaRPr lang="en-GB"/>
          </a:p>
        </p:txBody>
      </p:sp>
      <p:sp>
        <p:nvSpPr>
          <p:cNvPr id="4" name="Title 3"/>
          <p:cNvSpPr>
            <a:spLocks noGrp="1"/>
          </p:cNvSpPr>
          <p:nvPr>
            <p:ph type="title"/>
          </p:nvPr>
        </p:nvSpPr>
        <p:spPr/>
        <p:txBody>
          <a:bodyPr/>
          <a:lstStyle/>
          <a:p>
            <a:r>
              <a:rPr lang="en-GB" dirty="0" smtClean="0"/>
              <a:t>Objective: support the diverse and different policies needed now</a:t>
            </a:r>
            <a:endParaRPr lang="en-GB" dirty="0"/>
          </a:p>
        </p:txBody>
      </p:sp>
    </p:spTree>
    <p:extLst>
      <p:ext uri="{BB962C8B-B14F-4D97-AF65-F5344CB8AC3E}">
        <p14:creationId xmlns:p14="http://schemas.microsoft.com/office/powerpoint/2010/main" val="1878026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17</a:t>
            </a:fld>
            <a:endParaRPr lang="en-GB"/>
          </a:p>
        </p:txBody>
      </p:sp>
      <p:sp>
        <p:nvSpPr>
          <p:cNvPr id="4" name="Title 3"/>
          <p:cNvSpPr>
            <a:spLocks noGrp="1"/>
          </p:cNvSpPr>
          <p:nvPr>
            <p:ph type="title"/>
          </p:nvPr>
        </p:nvSpPr>
        <p:spPr/>
        <p:txBody>
          <a:bodyPr/>
          <a:lstStyle/>
          <a:p>
            <a:r>
              <a:rPr lang="en-GB" dirty="0" smtClean="0"/>
              <a:t>AARC G071 is there to help, but do we ‘get the trust across’?</a:t>
            </a:r>
            <a:endParaRPr lang="en-GB" dirty="0"/>
          </a:p>
        </p:txBody>
      </p:sp>
      <p:grpSp>
        <p:nvGrpSpPr>
          <p:cNvPr id="8" name="Group 7"/>
          <p:cNvGrpSpPr/>
          <p:nvPr/>
        </p:nvGrpSpPr>
        <p:grpSpPr>
          <a:xfrm>
            <a:off x="555231" y="1400212"/>
            <a:ext cx="8055629" cy="3188570"/>
            <a:chOff x="128586" y="1401015"/>
            <a:chExt cx="10247036" cy="4055970"/>
          </a:xfrm>
        </p:grpSpPr>
        <p:pic>
          <p:nvPicPr>
            <p:cNvPr id="5" name="Google Shape;673;g2456f340f0d_1_11"/>
            <p:cNvPicPr preferRelativeResize="0"/>
            <p:nvPr/>
          </p:nvPicPr>
          <p:blipFill rotWithShape="1">
            <a:blip r:embed="rId2">
              <a:alphaModFix/>
            </a:blip>
            <a:srcRect/>
            <a:stretch/>
          </p:blipFill>
          <p:spPr>
            <a:xfrm>
              <a:off x="5030849" y="1401015"/>
              <a:ext cx="5344773" cy="4055970"/>
            </a:xfrm>
            <a:prstGeom prst="rect">
              <a:avLst/>
            </a:prstGeom>
            <a:noFill/>
            <a:ln>
              <a:noFill/>
            </a:ln>
          </p:spPr>
        </p:pic>
        <p:sp>
          <p:nvSpPr>
            <p:cNvPr id="6" name="Google Shape;677;g2456f340f0d_1_11"/>
            <p:cNvSpPr/>
            <p:nvPr/>
          </p:nvSpPr>
          <p:spPr>
            <a:xfrm>
              <a:off x="128586" y="1879490"/>
              <a:ext cx="3262200" cy="3099000"/>
            </a:xfrm>
            <a:prstGeom prst="wedgeRoundRectCallout">
              <a:avLst>
                <a:gd name="adj1" fmla="val 159799"/>
                <a:gd name="adj2" fmla="val 4124"/>
                <a:gd name="adj3" fmla="val 16667"/>
              </a:avLst>
            </a:prstGeom>
            <a:solidFill>
              <a:srgbClr val="FFFFFF"/>
            </a:solidFill>
            <a:ln w="12700" cap="flat" cmpd="sng">
              <a:solidFill>
                <a:srgbClr val="0C3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b="1">
                  <a:solidFill>
                    <a:srgbClr val="0C3959"/>
                  </a:solidFill>
                  <a:latin typeface="Calibri"/>
                  <a:ea typeface="Calibri"/>
                  <a:cs typeface="Calibri"/>
                  <a:sym typeface="Calibri"/>
                </a:rPr>
                <a:t>Community membership management directories and attribute authorities</a:t>
              </a:r>
              <a:endParaRPr sz="1400"/>
            </a:p>
            <a:p>
              <a:pPr marL="285750" marR="0" lvl="0" indent="-285750" algn="l" rtl="0">
                <a:spcBef>
                  <a:spcPts val="0"/>
                </a:spcBef>
                <a:spcAft>
                  <a:spcPts val="0"/>
                </a:spcAft>
                <a:buClr>
                  <a:srgbClr val="F57A1E"/>
                </a:buClr>
                <a:buSzPts val="1800"/>
                <a:buFont typeface="Arial"/>
                <a:buChar char="•"/>
              </a:pPr>
              <a:r>
                <a:rPr lang="en-GB" sz="1400">
                  <a:solidFill>
                    <a:srgbClr val="F57A1E"/>
                  </a:solidFill>
                  <a:latin typeface="Calibri"/>
                  <a:ea typeface="Calibri"/>
                  <a:cs typeface="Calibri"/>
                  <a:sym typeface="Calibri"/>
                </a:rPr>
                <a:t>integrity of membership</a:t>
              </a:r>
              <a:endParaRPr sz="1400"/>
            </a:p>
            <a:p>
              <a:pPr marL="285750" marR="0" lvl="0" indent="-285750" algn="l" rtl="0">
                <a:spcBef>
                  <a:spcPts val="0"/>
                </a:spcBef>
                <a:spcAft>
                  <a:spcPts val="0"/>
                </a:spcAft>
                <a:buClr>
                  <a:srgbClr val="F57A1E"/>
                </a:buClr>
                <a:buSzPts val="1800"/>
                <a:buFont typeface="Arial"/>
                <a:buChar char="•"/>
              </a:pPr>
              <a:r>
                <a:rPr lang="en-GB" sz="1400">
                  <a:solidFill>
                    <a:srgbClr val="F57A1E"/>
                  </a:solidFill>
                  <a:latin typeface="Calibri"/>
                  <a:ea typeface="Calibri"/>
                  <a:cs typeface="Calibri"/>
                  <a:sym typeface="Calibri"/>
                </a:rPr>
                <a:t>identification, naming and traceability</a:t>
              </a:r>
              <a:endParaRPr sz="1400"/>
            </a:p>
            <a:p>
              <a:pPr marL="285750" marR="0" lvl="0" indent="-285750" algn="l" rtl="0">
                <a:spcBef>
                  <a:spcPts val="0"/>
                </a:spcBef>
                <a:spcAft>
                  <a:spcPts val="0"/>
                </a:spcAft>
                <a:buClr>
                  <a:srgbClr val="F57A1E"/>
                </a:buClr>
                <a:buSzPts val="1800"/>
                <a:buFont typeface="Arial"/>
                <a:buChar char="•"/>
              </a:pPr>
              <a:r>
                <a:rPr lang="en-GB" sz="1400">
                  <a:solidFill>
                    <a:srgbClr val="F57A1E"/>
                  </a:solidFill>
                  <a:latin typeface="Calibri"/>
                  <a:ea typeface="Calibri"/>
                  <a:cs typeface="Calibri"/>
                  <a:sym typeface="Calibri"/>
                </a:rPr>
                <a:t>site and service security</a:t>
              </a:r>
              <a:endParaRPr sz="1400"/>
            </a:p>
            <a:p>
              <a:pPr marL="285750" marR="0" lvl="0" indent="-285750" algn="l" rtl="0">
                <a:spcBef>
                  <a:spcPts val="0"/>
                </a:spcBef>
                <a:spcAft>
                  <a:spcPts val="0"/>
                </a:spcAft>
                <a:buClr>
                  <a:srgbClr val="F57A1E"/>
                </a:buClr>
                <a:buSzPts val="1800"/>
                <a:buFont typeface="Arial"/>
                <a:buChar char="•"/>
              </a:pPr>
              <a:r>
                <a:rPr lang="en-GB" sz="1400">
                  <a:solidFill>
                    <a:srgbClr val="F57A1E"/>
                  </a:solidFill>
                  <a:latin typeface="Calibri"/>
                  <a:ea typeface="Calibri"/>
                  <a:cs typeface="Calibri"/>
                  <a:sym typeface="Calibri"/>
                </a:rPr>
                <a:t>protection on the network</a:t>
              </a:r>
              <a:endParaRPr sz="1400"/>
            </a:p>
            <a:p>
              <a:pPr marL="285750" marR="0" lvl="0" indent="-285750" algn="l" rtl="0">
                <a:spcBef>
                  <a:spcPts val="0"/>
                </a:spcBef>
                <a:spcAft>
                  <a:spcPts val="0"/>
                </a:spcAft>
                <a:buClr>
                  <a:srgbClr val="F57A1E"/>
                </a:buClr>
                <a:buSzPts val="1800"/>
                <a:buFont typeface="Arial"/>
                <a:buChar char="•"/>
              </a:pPr>
              <a:r>
                <a:rPr lang="en-GB" sz="1400">
                  <a:solidFill>
                    <a:srgbClr val="F57A1E"/>
                  </a:solidFill>
                  <a:latin typeface="Calibri"/>
                  <a:ea typeface="Calibri"/>
                  <a:cs typeface="Calibri"/>
                  <a:sym typeface="Calibri"/>
                </a:rPr>
                <a:t>assertion integrity</a:t>
              </a:r>
              <a:endParaRPr sz="1400">
                <a:solidFill>
                  <a:srgbClr val="F57A1E"/>
                </a:solidFill>
                <a:latin typeface="Calibri"/>
                <a:ea typeface="Calibri"/>
                <a:cs typeface="Calibri"/>
                <a:sym typeface="Calibri"/>
              </a:endParaRPr>
            </a:p>
          </p:txBody>
        </p:sp>
        <p:sp>
          <p:nvSpPr>
            <p:cNvPr id="7" name="Google Shape;678;g2456f340f0d_1_11"/>
            <p:cNvSpPr/>
            <p:nvPr/>
          </p:nvSpPr>
          <p:spPr>
            <a:xfrm>
              <a:off x="128586" y="1879490"/>
              <a:ext cx="3262200" cy="3099000"/>
            </a:xfrm>
            <a:prstGeom prst="wedgeRoundRectCallout">
              <a:avLst>
                <a:gd name="adj1" fmla="val 107617"/>
                <a:gd name="adj2" fmla="val 38339"/>
                <a:gd name="adj3" fmla="val 16667"/>
              </a:avLst>
            </a:prstGeom>
            <a:solidFill>
              <a:srgbClr val="FFFFFF"/>
            </a:solidFill>
            <a:ln w="12700" cap="flat" cmpd="sng">
              <a:solidFill>
                <a:srgbClr val="0C3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b="1" dirty="0">
                  <a:solidFill>
                    <a:srgbClr val="0C3959"/>
                  </a:solidFill>
                  <a:latin typeface="Calibri"/>
                  <a:ea typeface="Calibri"/>
                  <a:cs typeface="Calibri"/>
                  <a:sym typeface="Calibri"/>
                </a:rPr>
                <a:t>Community membership management directories and attribute authorities</a:t>
              </a:r>
              <a:endParaRPr sz="1400" dirty="0"/>
            </a:p>
            <a:p>
              <a:pPr marL="285750" marR="0" lvl="0" indent="-285750" algn="l" rtl="0">
                <a:spcBef>
                  <a:spcPts val="0"/>
                </a:spcBef>
                <a:spcAft>
                  <a:spcPts val="0"/>
                </a:spcAft>
                <a:buClr>
                  <a:srgbClr val="F57A1E"/>
                </a:buClr>
                <a:buSzPts val="1800"/>
                <a:buFont typeface="Arial"/>
                <a:buChar char="•"/>
              </a:pPr>
              <a:r>
                <a:rPr lang="en-GB" sz="1400" dirty="0">
                  <a:solidFill>
                    <a:srgbClr val="F57A1E"/>
                  </a:solidFill>
                  <a:latin typeface="Calibri"/>
                  <a:ea typeface="Calibri"/>
                  <a:cs typeface="Calibri"/>
                  <a:sym typeface="Calibri"/>
                </a:rPr>
                <a:t>integrity of membership</a:t>
              </a:r>
              <a:endParaRPr sz="1400" dirty="0"/>
            </a:p>
            <a:p>
              <a:pPr marL="285750" marR="0" lvl="0" indent="-285750" algn="l" rtl="0">
                <a:spcBef>
                  <a:spcPts val="0"/>
                </a:spcBef>
                <a:spcAft>
                  <a:spcPts val="0"/>
                </a:spcAft>
                <a:buClr>
                  <a:srgbClr val="F57A1E"/>
                </a:buClr>
                <a:buSzPts val="1800"/>
                <a:buFont typeface="Arial"/>
                <a:buChar char="•"/>
              </a:pPr>
              <a:r>
                <a:rPr lang="en-GB" sz="1400" dirty="0">
                  <a:solidFill>
                    <a:srgbClr val="F57A1E"/>
                  </a:solidFill>
                  <a:latin typeface="Calibri"/>
                  <a:ea typeface="Calibri"/>
                  <a:cs typeface="Calibri"/>
                  <a:sym typeface="Calibri"/>
                </a:rPr>
                <a:t>identification, </a:t>
              </a:r>
              <a:r>
                <a:rPr lang="en-GB" sz="1400" dirty="0" smtClean="0">
                  <a:solidFill>
                    <a:srgbClr val="F57A1E"/>
                  </a:solidFill>
                  <a:latin typeface="Calibri"/>
                  <a:ea typeface="Calibri"/>
                  <a:cs typeface="Calibri"/>
                  <a:sym typeface="Calibri"/>
                </a:rPr>
                <a:t>traceability</a:t>
              </a:r>
              <a:endParaRPr sz="1400" dirty="0"/>
            </a:p>
            <a:p>
              <a:pPr marL="285750" marR="0" lvl="0" indent="-285750" algn="l" rtl="0">
                <a:spcBef>
                  <a:spcPts val="0"/>
                </a:spcBef>
                <a:spcAft>
                  <a:spcPts val="0"/>
                </a:spcAft>
                <a:buClr>
                  <a:srgbClr val="F57A1E"/>
                </a:buClr>
                <a:buSzPts val="1800"/>
                <a:buFont typeface="Arial"/>
                <a:buChar char="•"/>
              </a:pPr>
              <a:r>
                <a:rPr lang="en-GB" sz="1400" dirty="0">
                  <a:solidFill>
                    <a:srgbClr val="F57A1E"/>
                  </a:solidFill>
                  <a:latin typeface="Calibri"/>
                  <a:ea typeface="Calibri"/>
                  <a:cs typeface="Calibri"/>
                  <a:sym typeface="Calibri"/>
                </a:rPr>
                <a:t>site and service security</a:t>
              </a:r>
              <a:endParaRPr sz="1400" dirty="0"/>
            </a:p>
            <a:p>
              <a:pPr marL="285750" marR="0" lvl="0" indent="-285750" algn="l" rtl="0">
                <a:spcBef>
                  <a:spcPts val="0"/>
                </a:spcBef>
                <a:spcAft>
                  <a:spcPts val="0"/>
                </a:spcAft>
                <a:buClr>
                  <a:srgbClr val="F57A1E"/>
                </a:buClr>
                <a:buSzPts val="1800"/>
                <a:buFont typeface="Arial"/>
                <a:buChar char="•"/>
              </a:pPr>
              <a:r>
                <a:rPr lang="en-GB" sz="1400" dirty="0" smtClean="0">
                  <a:solidFill>
                    <a:srgbClr val="F57A1E"/>
                  </a:solidFill>
                  <a:latin typeface="Calibri"/>
                  <a:ea typeface="Calibri"/>
                  <a:cs typeface="Calibri"/>
                  <a:sym typeface="Calibri"/>
                </a:rPr>
                <a:t>network protections</a:t>
              </a:r>
              <a:endParaRPr sz="1400" dirty="0"/>
            </a:p>
            <a:p>
              <a:pPr marL="285750" marR="0" lvl="0" indent="-285750" algn="l" rtl="0">
                <a:spcBef>
                  <a:spcPts val="0"/>
                </a:spcBef>
                <a:spcAft>
                  <a:spcPts val="0"/>
                </a:spcAft>
                <a:buClr>
                  <a:srgbClr val="F57A1E"/>
                </a:buClr>
                <a:buSzPts val="1800"/>
                <a:buFont typeface="Arial"/>
                <a:buChar char="•"/>
              </a:pPr>
              <a:r>
                <a:rPr lang="en-GB" sz="1400" dirty="0">
                  <a:solidFill>
                    <a:srgbClr val="F57A1E"/>
                  </a:solidFill>
                  <a:latin typeface="Calibri"/>
                  <a:ea typeface="Calibri"/>
                  <a:cs typeface="Calibri"/>
                  <a:sym typeface="Calibri"/>
                </a:rPr>
                <a:t>assertion </a:t>
              </a:r>
              <a:r>
                <a:rPr lang="en-GB" sz="1400" dirty="0" smtClean="0">
                  <a:solidFill>
                    <a:srgbClr val="F57A1E"/>
                  </a:solidFill>
                  <a:latin typeface="Calibri"/>
                  <a:ea typeface="Calibri"/>
                  <a:cs typeface="Calibri"/>
                  <a:sym typeface="Calibri"/>
                </a:rPr>
                <a:t>integrity</a:t>
              </a:r>
            </a:p>
            <a:p>
              <a:pPr marR="0" lvl="0" algn="l" rtl="0">
                <a:spcBef>
                  <a:spcPts val="0"/>
                </a:spcBef>
                <a:spcAft>
                  <a:spcPts val="0"/>
                </a:spcAft>
                <a:buClr>
                  <a:srgbClr val="F57A1E"/>
                </a:buClr>
                <a:buSzPts val="1800"/>
              </a:pPr>
              <a:r>
                <a:rPr lang="en-GB" sz="1400" b="1" dirty="0" smtClean="0">
                  <a:solidFill>
                    <a:srgbClr val="F57A1E"/>
                  </a:solidFill>
                  <a:latin typeface="Calibri"/>
                  <a:ea typeface="Calibri"/>
                  <a:cs typeface="Calibri"/>
                  <a:sym typeface="Calibri"/>
                </a:rPr>
                <a:t>&gt; Trust marks and expression</a:t>
              </a:r>
              <a:endParaRPr sz="1400" b="1" dirty="0">
                <a:solidFill>
                  <a:srgbClr val="F57A1E"/>
                </a:solidFill>
                <a:latin typeface="Calibri"/>
                <a:ea typeface="Calibri"/>
                <a:cs typeface="Calibri"/>
                <a:sym typeface="Calibri"/>
              </a:endParaRPr>
            </a:p>
          </p:txBody>
        </p:sp>
      </p:grpSp>
      <p:sp>
        <p:nvSpPr>
          <p:cNvPr id="9" name="TextBox 8"/>
          <p:cNvSpPr txBox="1"/>
          <p:nvPr/>
        </p:nvSpPr>
        <p:spPr>
          <a:xfrm>
            <a:off x="8846138" y="2091720"/>
            <a:ext cx="2956695" cy="2492990"/>
          </a:xfrm>
          <a:prstGeom prst="rect">
            <a:avLst/>
          </a:prstGeom>
          <a:noFill/>
        </p:spPr>
        <p:txBody>
          <a:bodyPr wrap="square" rtlCol="0">
            <a:spAutoFit/>
          </a:bodyPr>
          <a:lstStyle/>
          <a:p>
            <a:r>
              <a:rPr lang="en-GB" b="1" dirty="0" smtClean="0">
                <a:solidFill>
                  <a:srgbClr val="F6791C"/>
                </a:solidFill>
              </a:rPr>
              <a:t>But when proxies are </a:t>
            </a:r>
            <a:r>
              <a:rPr lang="en-GB" b="1" dirty="0" err="1" smtClean="0">
                <a:solidFill>
                  <a:srgbClr val="F6791C"/>
                </a:solidFill>
              </a:rPr>
              <a:t>proxying</a:t>
            </a:r>
            <a:r>
              <a:rPr lang="en-GB" b="1" dirty="0" smtClean="0">
                <a:solidFill>
                  <a:srgbClr val="F6791C"/>
                </a:solidFill>
              </a:rPr>
              <a:t> proxies, can we proxy the trust? </a:t>
            </a:r>
          </a:p>
          <a:p>
            <a:endParaRPr lang="en-GB" b="1" dirty="0" smtClean="0">
              <a:solidFill>
                <a:srgbClr val="F6791C"/>
              </a:solidFill>
            </a:endParaRPr>
          </a:p>
          <a:p>
            <a:r>
              <a:rPr lang="en-GB" b="1" dirty="0" smtClean="0">
                <a:solidFill>
                  <a:srgbClr val="F6791C"/>
                </a:solidFill>
              </a:rPr>
              <a:t>Agree to a </a:t>
            </a:r>
            <a:br>
              <a:rPr lang="en-GB" b="1" dirty="0" smtClean="0">
                <a:solidFill>
                  <a:srgbClr val="F6791C"/>
                </a:solidFill>
              </a:rPr>
            </a:br>
            <a:r>
              <a:rPr lang="en-GB" sz="2800" b="1" i="1" dirty="0" smtClean="0">
                <a:solidFill>
                  <a:srgbClr val="003F5E"/>
                </a:solidFill>
              </a:rPr>
              <a:t>common baseline </a:t>
            </a:r>
            <a:br>
              <a:rPr lang="en-GB" sz="2800" b="1" i="1" dirty="0" smtClean="0">
                <a:solidFill>
                  <a:srgbClr val="003F5E"/>
                </a:solidFill>
              </a:rPr>
            </a:br>
            <a:r>
              <a:rPr lang="en-GB" sz="2000" b="1" i="1" dirty="0" smtClean="0">
                <a:solidFill>
                  <a:srgbClr val="F6791C"/>
                </a:solidFill>
              </a:rPr>
              <a:t>… </a:t>
            </a:r>
            <a:r>
              <a:rPr lang="en-GB" b="1" dirty="0" smtClean="0">
                <a:solidFill>
                  <a:srgbClr val="F6791C"/>
                </a:solidFill>
              </a:rPr>
              <a:t>an approach that was successful previously!</a:t>
            </a:r>
            <a:endParaRPr lang="en-GB" b="1" dirty="0">
              <a:solidFill>
                <a:srgbClr val="F6791C"/>
              </a:solidFill>
            </a:endParaRPr>
          </a:p>
        </p:txBody>
      </p:sp>
      <p:sp>
        <p:nvSpPr>
          <p:cNvPr id="10" name="Rectangle 9"/>
          <p:cNvSpPr/>
          <p:nvPr/>
        </p:nvSpPr>
        <p:spPr>
          <a:xfrm>
            <a:off x="455646" y="4964931"/>
            <a:ext cx="11111620" cy="1200329"/>
          </a:xfrm>
          <a:prstGeom prst="rect">
            <a:avLst/>
          </a:prstGeom>
        </p:spPr>
        <p:txBody>
          <a:bodyPr wrap="square">
            <a:spAutoFit/>
          </a:bodyPr>
          <a:lstStyle/>
          <a:p>
            <a:r>
              <a:rPr lang="en-GB" i="1" dirty="0" smtClean="0">
                <a:latin typeface="Arial" panose="020B0604020202020204" pitchFamily="34" charset="0"/>
                <a:ea typeface="Arial" panose="020B0604020202020204" pitchFamily="34" charset="0"/>
              </a:rPr>
              <a:t>… set </a:t>
            </a:r>
            <a:r>
              <a:rPr lang="en-GB" i="1" dirty="0">
                <a:latin typeface="Arial" panose="020B0604020202020204" pitchFamily="34" charset="0"/>
                <a:ea typeface="Arial" panose="020B0604020202020204" pitchFamily="34" charset="0"/>
              </a:rPr>
              <a:t>of (one or more) guidelines that represent a widely agreed and jointly-developed </a:t>
            </a:r>
            <a:r>
              <a:rPr lang="en-GB" i="1" dirty="0" smtClean="0">
                <a:latin typeface="Arial" panose="020B0604020202020204" pitchFamily="34" charset="0"/>
                <a:ea typeface="Arial" panose="020B0604020202020204" pitchFamily="34" charset="0"/>
              </a:rPr>
              <a:t/>
            </a:r>
            <a:br>
              <a:rPr lang="en-GB" i="1" dirty="0" smtClean="0">
                <a:latin typeface="Arial" panose="020B0604020202020204" pitchFamily="34" charset="0"/>
                <a:ea typeface="Arial" panose="020B0604020202020204" pitchFamily="34" charset="0"/>
              </a:rPr>
            </a:br>
            <a:r>
              <a:rPr lang="en-GB" b="1" i="1" dirty="0" smtClean="0">
                <a:latin typeface="Arial" panose="020B0604020202020204" pitchFamily="34" charset="0"/>
                <a:ea typeface="Arial" panose="020B0604020202020204" pitchFamily="34" charset="0"/>
              </a:rPr>
              <a:t>operational </a:t>
            </a:r>
            <a:r>
              <a:rPr lang="en-GB" b="1" i="1" dirty="0">
                <a:latin typeface="Arial" panose="020B0604020202020204" pitchFamily="34" charset="0"/>
                <a:ea typeface="Arial" panose="020B0604020202020204" pitchFamily="34" charset="0"/>
              </a:rPr>
              <a:t>trust baseline </a:t>
            </a:r>
            <a:r>
              <a:rPr lang="en-GB" i="1" dirty="0">
                <a:latin typeface="Arial" panose="020B0604020202020204" pitchFamily="34" charset="0"/>
                <a:ea typeface="Arial" panose="020B0604020202020204" pitchFamily="34" charset="0"/>
              </a:rPr>
              <a:t>for infrastructure membership management and proxy components. </a:t>
            </a:r>
            <a:r>
              <a:rPr lang="en-GB" i="1" dirty="0" smtClean="0">
                <a:latin typeface="Arial" panose="020B0604020202020204" pitchFamily="34" charset="0"/>
                <a:ea typeface="Arial" panose="020B0604020202020204" pitchFamily="34" charset="0"/>
              </a:rPr>
              <a:t/>
            </a:r>
            <a:br>
              <a:rPr lang="en-GB" i="1" dirty="0" smtClean="0">
                <a:latin typeface="Arial" panose="020B0604020202020204" pitchFamily="34" charset="0"/>
                <a:ea typeface="Arial" panose="020B0604020202020204" pitchFamily="34" charset="0"/>
              </a:rPr>
            </a:br>
            <a:r>
              <a:rPr lang="en-GB" i="1" dirty="0" smtClean="0">
                <a:latin typeface="Arial" panose="020B0604020202020204" pitchFamily="34" charset="0"/>
                <a:ea typeface="Arial" panose="020B0604020202020204" pitchFamily="34" charset="0"/>
              </a:rPr>
              <a:t>Supplemented </a:t>
            </a:r>
            <a:r>
              <a:rPr lang="en-GB" i="1" dirty="0">
                <a:latin typeface="Arial" panose="020B0604020202020204" pitchFamily="34" charset="0"/>
                <a:ea typeface="Arial" panose="020B0604020202020204" pitchFamily="34" charset="0"/>
              </a:rPr>
              <a:t>by policy </a:t>
            </a:r>
            <a:r>
              <a:rPr lang="en-GB" i="1" dirty="0" smtClean="0">
                <a:latin typeface="Arial" panose="020B0604020202020204" pitchFamily="34" charset="0"/>
                <a:ea typeface="Arial" panose="020B0604020202020204" pitchFamily="34" charset="0"/>
              </a:rPr>
              <a:t>guidance </a:t>
            </a:r>
            <a:r>
              <a:rPr lang="en-GB" i="1" dirty="0">
                <a:latin typeface="Arial" panose="020B0604020202020204" pitchFamily="34" charset="0"/>
                <a:ea typeface="Arial" panose="020B0604020202020204" pitchFamily="34" charset="0"/>
              </a:rPr>
              <a:t>on how to connect sectoral federations </a:t>
            </a:r>
            <a:r>
              <a:rPr lang="en-GB" i="1" dirty="0" smtClean="0">
                <a:latin typeface="Arial" panose="020B0604020202020204" pitchFamily="34" charset="0"/>
                <a:ea typeface="Arial" panose="020B0604020202020204" pitchFamily="34" charset="0"/>
              </a:rPr>
              <a:t>with </a:t>
            </a:r>
            <a:r>
              <a:rPr lang="en-GB" b="1" i="1" dirty="0" smtClean="0">
                <a:latin typeface="Arial" panose="020B0604020202020204" pitchFamily="34" charset="0"/>
                <a:ea typeface="Arial" panose="020B0604020202020204" pitchFamily="34" charset="0"/>
              </a:rPr>
              <a:t>more </a:t>
            </a:r>
            <a:r>
              <a:rPr lang="en-GB" b="1" i="1" dirty="0">
                <a:latin typeface="Arial" panose="020B0604020202020204" pitchFamily="34" charset="0"/>
                <a:ea typeface="Arial" panose="020B0604020202020204" pitchFamily="34" charset="0"/>
              </a:rPr>
              <a:t>specific </a:t>
            </a:r>
            <a:r>
              <a:rPr lang="en-GB" i="1" dirty="0" smtClean="0">
                <a:latin typeface="Arial" panose="020B0604020202020204" pitchFamily="34" charset="0"/>
                <a:ea typeface="Arial" panose="020B0604020202020204" pitchFamily="34" charset="0"/>
              </a:rPr>
              <a:t>policies.</a:t>
            </a:r>
          </a:p>
          <a:p>
            <a:r>
              <a:rPr lang="en-GB" i="1" dirty="0" smtClean="0">
                <a:latin typeface="Arial" panose="020B0604020202020204" pitchFamily="34" charset="0"/>
                <a:ea typeface="Arial" panose="020B0604020202020204" pitchFamily="34" charset="0"/>
              </a:rPr>
              <a:t>Driven by your (FIM4R, WISE, EOSC, …) feedback, and those of current proxy operators (in AEGIS).</a:t>
            </a:r>
            <a:endParaRPr lang="en-GB" i="1" dirty="0"/>
          </a:p>
        </p:txBody>
      </p:sp>
      <p:sp>
        <p:nvSpPr>
          <p:cNvPr id="12" name="Google Shape;689;g2456f340f0d_1_20"/>
          <p:cNvSpPr/>
          <p:nvPr/>
        </p:nvSpPr>
        <p:spPr>
          <a:xfrm>
            <a:off x="2082297" y="6452454"/>
            <a:ext cx="7541537" cy="369300"/>
          </a:xfrm>
          <a:prstGeom prst="rect">
            <a:avLst/>
          </a:prstGeom>
          <a:noFill/>
          <a:ln>
            <a:noFill/>
          </a:ln>
        </p:spPr>
        <p:txBody>
          <a:bodyPr spcFirstLastPara="1" wrap="square" lIns="91425" tIns="45700" rIns="91425" bIns="45700" anchor="t" anchorCtr="0">
            <a:noAutofit/>
          </a:bodyPr>
          <a:lstStyle/>
          <a:p>
            <a:r>
              <a:rPr lang="en-GB" sz="1200" dirty="0">
                <a:solidFill>
                  <a:srgbClr val="F6791C"/>
                </a:solidFill>
                <a:ea typeface="Calibri"/>
                <a:cs typeface="Calibri"/>
                <a:sym typeface="Calibri"/>
              </a:rPr>
              <a:t>See https://www.igtf.net/guidelines/aaops</a:t>
            </a:r>
            <a:r>
              <a:rPr lang="en-GB" sz="1200" dirty="0" smtClean="0">
                <a:solidFill>
                  <a:srgbClr val="F6791C"/>
                </a:solidFill>
                <a:ea typeface="Calibri"/>
                <a:cs typeface="Calibri"/>
                <a:sym typeface="Calibri"/>
              </a:rPr>
              <a:t>/</a:t>
            </a:r>
            <a:r>
              <a:rPr lang="en-GB" sz="1200" dirty="0" smtClean="0">
                <a:solidFill>
                  <a:srgbClr val="F6791C"/>
                </a:solidFill>
                <a:latin typeface="Calibri"/>
                <a:ea typeface="Calibri"/>
                <a:cs typeface="Calibri"/>
                <a:sym typeface="Calibri"/>
              </a:rPr>
              <a:t> and https</a:t>
            </a:r>
            <a:r>
              <a:rPr lang="en-GB" sz="1200" dirty="0">
                <a:solidFill>
                  <a:srgbClr val="F6791C"/>
                </a:solidFill>
                <a:latin typeface="Calibri"/>
                <a:ea typeface="Calibri"/>
                <a:cs typeface="Calibri"/>
                <a:sym typeface="Calibri"/>
              </a:rPr>
              <a:t>://aarc-community.org/guidelines/aarc-g071/</a:t>
            </a:r>
            <a:endParaRPr sz="1200" dirty="0">
              <a:solidFill>
                <a:srgbClr val="F6791C"/>
              </a:solidFill>
              <a:latin typeface="Calibri"/>
              <a:ea typeface="Calibri"/>
              <a:cs typeface="Calibri"/>
              <a:sym typeface="Calibri"/>
            </a:endParaRPr>
          </a:p>
        </p:txBody>
      </p:sp>
      <p:pic>
        <p:nvPicPr>
          <p:cNvPr id="11" name="Picture 10"/>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836199" y="4666365"/>
            <a:ext cx="1192245" cy="894184"/>
          </a:xfrm>
          <a:prstGeom prst="rect">
            <a:avLst/>
          </a:prstGeom>
        </p:spPr>
      </p:pic>
    </p:spTree>
    <p:extLst>
      <p:ext uri="{BB962C8B-B14F-4D97-AF65-F5344CB8AC3E}">
        <p14:creationId xmlns:p14="http://schemas.microsoft.com/office/powerpoint/2010/main" val="3176645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10909300" cy="5049390"/>
          </a:xfrm>
        </p:spPr>
        <p:txBody>
          <a:bodyPr>
            <a:normAutofit fontScale="92500" lnSpcReduction="10000"/>
          </a:bodyPr>
          <a:lstStyle/>
          <a:p>
            <a:pPr marL="0" indent="0">
              <a:buNone/>
            </a:pPr>
            <a:r>
              <a:rPr lang="en-GB" dirty="0" smtClean="0"/>
              <a:t>For large ‘multi-tenant’ proxies:</a:t>
            </a:r>
          </a:p>
          <a:p>
            <a:r>
              <a:rPr lang="en-GB" sz="2000" dirty="0" smtClean="0"/>
              <a:t>some subset users in some communities use a set of services – how to I </a:t>
            </a:r>
            <a:br>
              <a:rPr lang="en-GB" sz="2000" dirty="0" smtClean="0"/>
            </a:br>
            <a:r>
              <a:rPr lang="en-GB" sz="2000" dirty="0" smtClean="0"/>
              <a:t>present their Terms and Conditions, and their privacy policies, so that the users</a:t>
            </a:r>
          </a:p>
          <a:p>
            <a:pPr lvl="1"/>
            <a:r>
              <a:rPr lang="en-GB" dirty="0" smtClean="0"/>
              <a:t>only see the T&amp;Cs and notices for services they will access</a:t>
            </a:r>
          </a:p>
          <a:p>
            <a:pPr lvl="1"/>
            <a:r>
              <a:rPr lang="en-GB" dirty="0" smtClean="0"/>
              <a:t>this does not to need to be manually configured for each community</a:t>
            </a:r>
          </a:p>
          <a:p>
            <a:pPr lvl="1"/>
            <a:r>
              <a:rPr lang="en-GB" dirty="0" smtClean="0"/>
              <a:t>is automatically updated when services join</a:t>
            </a:r>
          </a:p>
          <a:p>
            <a:pPr marL="0" indent="0">
              <a:buNone/>
            </a:pPr>
            <a:r>
              <a:rPr lang="en-GB" dirty="0" smtClean="0"/>
              <a:t>as well as for community and dedicated proxies:</a:t>
            </a:r>
          </a:p>
          <a:p>
            <a:r>
              <a:rPr lang="en-GB" sz="2000" dirty="0" smtClean="0"/>
              <a:t>when new (sensitive) services join, who needs to see the new T&amp;Cs?</a:t>
            </a:r>
          </a:p>
          <a:p>
            <a:r>
              <a:rPr lang="en-GB" sz="2000" dirty="0" smtClean="0"/>
              <a:t>can we communicate acceptance of T&amp;Cs to services even if ‘we’ are small and ‘they’ are large?</a:t>
            </a:r>
          </a:p>
          <a:p>
            <a:pPr marL="0" indent="0">
              <a:buNone/>
            </a:pPr>
            <a:endParaRPr lang="en-GB" dirty="0"/>
          </a:p>
          <a:p>
            <a:pPr marL="0" indent="0" algn="ctr">
              <a:buNone/>
            </a:pPr>
            <a:r>
              <a:rPr lang="en-GB" dirty="0" smtClean="0">
                <a:solidFill>
                  <a:srgbClr val="F6791C"/>
                </a:solidFill>
              </a:rPr>
              <a:t>What is an acceptable user experience in clicking through agreements? </a:t>
            </a:r>
            <a:br>
              <a:rPr lang="en-GB" dirty="0" smtClean="0">
                <a:solidFill>
                  <a:srgbClr val="F6791C"/>
                </a:solidFill>
              </a:rPr>
            </a:br>
            <a:r>
              <a:rPr lang="en-GB" dirty="0" smtClean="0">
                <a:solidFill>
                  <a:srgbClr val="F6791C"/>
                </a:solidFill>
              </a:rPr>
              <a:t>What is most effective in exploiting the WISE Baseline AUP? What do </a:t>
            </a:r>
            <a:r>
              <a:rPr lang="en-GB" i="1" dirty="0" smtClean="0">
                <a:solidFill>
                  <a:srgbClr val="F6791C"/>
                </a:solidFill>
              </a:rPr>
              <a:t>you</a:t>
            </a:r>
            <a:r>
              <a:rPr lang="en-GB" dirty="0" smtClean="0">
                <a:solidFill>
                  <a:srgbClr val="F6791C"/>
                </a:solidFill>
              </a:rPr>
              <a:t> need?</a:t>
            </a:r>
          </a:p>
          <a:p>
            <a:pPr marL="0" indent="0" algn="ctr">
              <a:buNone/>
            </a:pPr>
            <a:r>
              <a:rPr lang="en-GB" sz="2600" b="1" dirty="0" smtClean="0">
                <a:solidFill>
                  <a:srgbClr val="F6791C"/>
                </a:solidFill>
              </a:rPr>
              <a:t>With Fewer Clicks to More Resources!</a:t>
            </a:r>
            <a:endParaRPr lang="en-GB" sz="2600" b="1" dirty="0">
              <a:solidFill>
                <a:srgbClr val="F6791C"/>
              </a:solidFill>
            </a:endParaRPr>
          </a:p>
        </p:txBody>
      </p:sp>
      <p:sp>
        <p:nvSpPr>
          <p:cNvPr id="3" name="Slide Number Placeholder 2"/>
          <p:cNvSpPr>
            <a:spLocks noGrp="1"/>
          </p:cNvSpPr>
          <p:nvPr>
            <p:ph type="sldNum" sz="quarter" idx="12"/>
          </p:nvPr>
        </p:nvSpPr>
        <p:spPr/>
        <p:txBody>
          <a:bodyPr/>
          <a:lstStyle/>
          <a:p>
            <a:fld id="{6F576E6A-F32A-4612-884C-86870357C6B4}" type="slidenum">
              <a:rPr lang="en-GB" smtClean="0"/>
              <a:pPr/>
              <a:t>18</a:t>
            </a:fld>
            <a:endParaRPr lang="en-GB"/>
          </a:p>
        </p:txBody>
      </p:sp>
      <p:sp>
        <p:nvSpPr>
          <p:cNvPr id="4" name="Title 3"/>
          <p:cNvSpPr>
            <a:spLocks noGrp="1"/>
          </p:cNvSpPr>
          <p:nvPr>
            <p:ph type="title"/>
          </p:nvPr>
        </p:nvSpPr>
        <p:spPr/>
        <p:txBody>
          <a:bodyPr/>
          <a:lstStyle/>
          <a:p>
            <a:r>
              <a:rPr lang="en-GB" dirty="0" smtClean="0"/>
              <a:t>Proxies have their own challenges as well: AUPs, T&amp;Cs, Privacy notices, …</a:t>
            </a:r>
            <a:endParaRPr lang="en-GB" dirty="0"/>
          </a:p>
        </p:txBody>
      </p:sp>
      <p:grpSp>
        <p:nvGrpSpPr>
          <p:cNvPr id="7" name="Group 6"/>
          <p:cNvGrpSpPr/>
          <p:nvPr/>
        </p:nvGrpSpPr>
        <p:grpSpPr>
          <a:xfrm>
            <a:off x="10225057" y="1603514"/>
            <a:ext cx="1673509" cy="2618764"/>
            <a:chOff x="10225057" y="1392499"/>
            <a:chExt cx="1673509" cy="2618764"/>
          </a:xfrm>
        </p:grpSpPr>
        <p:pic>
          <p:nvPicPr>
            <p:cNvPr id="5" name="Picture 4"/>
            <p:cNvPicPr>
              <a:picLocks noChangeAspect="1"/>
            </p:cNvPicPr>
            <p:nvPr/>
          </p:nvPicPr>
          <p:blipFill>
            <a:blip r:embed="rId2"/>
            <a:stretch>
              <a:fillRect/>
            </a:stretch>
          </p:blipFill>
          <p:spPr>
            <a:xfrm>
              <a:off x="10225057" y="1392499"/>
              <a:ext cx="1673509" cy="2347295"/>
            </a:xfrm>
            <a:prstGeom prst="rect">
              <a:avLst/>
            </a:prstGeom>
            <a:ln>
              <a:solidFill>
                <a:schemeClr val="accent1"/>
              </a:solidFill>
            </a:ln>
          </p:spPr>
        </p:pic>
        <p:sp>
          <p:nvSpPr>
            <p:cNvPr id="6" name="TextBox 5"/>
            <p:cNvSpPr txBox="1"/>
            <p:nvPr/>
          </p:nvSpPr>
          <p:spPr>
            <a:xfrm>
              <a:off x="10363093" y="3734264"/>
              <a:ext cx="1397434" cy="276999"/>
            </a:xfrm>
            <a:prstGeom prst="rect">
              <a:avLst/>
            </a:prstGeom>
            <a:noFill/>
          </p:spPr>
          <p:txBody>
            <a:bodyPr wrap="none" rtlCol="0">
              <a:spAutoFit/>
            </a:bodyPr>
            <a:lstStyle/>
            <a:p>
              <a:pPr algn="ctr"/>
              <a:r>
                <a:rPr lang="en-GB" sz="1200" i="1" dirty="0" smtClean="0"/>
                <a:t>beyond AARC-G040</a:t>
              </a:r>
              <a:endParaRPr lang="en-GB" sz="1200" i="1" dirty="0"/>
            </a:p>
          </p:txBody>
        </p:sp>
      </p:grpSp>
    </p:spTree>
    <p:extLst>
      <p:ext uri="{BB962C8B-B14F-4D97-AF65-F5344CB8AC3E}">
        <p14:creationId xmlns:p14="http://schemas.microsoft.com/office/powerpoint/2010/main" val="3220771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10909300" cy="4966686"/>
          </a:xfrm>
        </p:spPr>
        <p:txBody>
          <a:bodyPr>
            <a:normAutofit/>
          </a:bodyPr>
          <a:lstStyle/>
          <a:p>
            <a:pPr marL="0" indent="0">
              <a:buNone/>
            </a:pPr>
            <a:r>
              <a:rPr lang="en-GB" dirty="0" smtClean="0"/>
              <a:t>What we heard and observe:</a:t>
            </a:r>
          </a:p>
          <a:p>
            <a:pPr marL="457200" indent="0">
              <a:buNone/>
            </a:pPr>
            <a:r>
              <a:rPr lang="en-GB" i="1" dirty="0" smtClean="0"/>
              <a:t>“</a:t>
            </a:r>
            <a:r>
              <a:rPr lang="en-GB" i="1" dirty="0"/>
              <a:t>small to mid-sized communities do not have the resources to maintain a bespoke community management </a:t>
            </a:r>
            <a:r>
              <a:rPr lang="en-GB" i="1" dirty="0" smtClean="0"/>
              <a:t>policy”</a:t>
            </a:r>
          </a:p>
          <a:p>
            <a:pPr marL="0" indent="0">
              <a:buNone/>
            </a:pPr>
            <a:r>
              <a:rPr lang="en-GB" dirty="0" smtClean="0"/>
              <a:t>Leaves both communities </a:t>
            </a:r>
            <a:r>
              <a:rPr lang="en-GB" dirty="0"/>
              <a:t>and operators of membership management services </a:t>
            </a:r>
            <a:r>
              <a:rPr lang="en-GB" dirty="0" smtClean="0"/>
              <a:t>unclear about trust </a:t>
            </a:r>
            <a:r>
              <a:rPr lang="en-GB" dirty="0"/>
              <a:t>assurance level of </a:t>
            </a:r>
            <a:r>
              <a:rPr lang="en-GB" dirty="0" smtClean="0"/>
              <a:t>members - current templates in toolkit too complex and prescriptive</a:t>
            </a:r>
          </a:p>
          <a:p>
            <a:pPr marL="0" indent="0">
              <a:buNone/>
            </a:pPr>
            <a:endParaRPr lang="en-GB" dirty="0" smtClean="0"/>
          </a:p>
          <a:p>
            <a:pPr marL="0" indent="0">
              <a:buNone/>
            </a:pPr>
            <a:r>
              <a:rPr lang="en-GB" dirty="0" smtClean="0"/>
              <a:t/>
            </a:r>
            <a:br>
              <a:rPr lang="en-GB" dirty="0" smtClean="0"/>
            </a:br>
            <a:endParaRPr lang="en-GB" dirty="0"/>
          </a:p>
          <a:p>
            <a:r>
              <a:rPr lang="en-GB" dirty="0"/>
              <a:t>community consultation on the ‘minimum viable community management</a:t>
            </a:r>
            <a:r>
              <a:rPr lang="en-GB" dirty="0" smtClean="0"/>
              <a:t>’ – we are here!</a:t>
            </a:r>
          </a:p>
          <a:p>
            <a:r>
              <a:rPr lang="en-GB" dirty="0" smtClean="0"/>
              <a:t>template </a:t>
            </a:r>
            <a:r>
              <a:rPr lang="en-GB" dirty="0"/>
              <a:t>and implementation guidance (FAQ) on community lifecycle management </a:t>
            </a:r>
            <a:endParaRPr lang="en-GB" dirty="0" smtClean="0"/>
          </a:p>
          <a:p>
            <a:r>
              <a:rPr lang="en-GB" dirty="0" smtClean="0"/>
              <a:t>how </a:t>
            </a:r>
            <a:r>
              <a:rPr lang="en-GB" dirty="0"/>
              <a:t>to implement </a:t>
            </a:r>
            <a:r>
              <a:rPr lang="en-GB" dirty="0" smtClean="0"/>
              <a:t>the community management in </a:t>
            </a:r>
            <a:r>
              <a:rPr lang="en-GB" dirty="0"/>
              <a:t>the (EOSC) AAI </a:t>
            </a:r>
            <a:r>
              <a:rPr lang="en-GB" dirty="0" smtClean="0"/>
              <a:t>services</a:t>
            </a:r>
          </a:p>
          <a:p>
            <a:pPr marL="0" indent="0">
              <a:buNone/>
            </a:pP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19</a:t>
            </a:fld>
            <a:endParaRPr lang="en-GB"/>
          </a:p>
        </p:txBody>
      </p:sp>
      <p:sp>
        <p:nvSpPr>
          <p:cNvPr id="4" name="Title 3"/>
          <p:cNvSpPr>
            <a:spLocks noGrp="1"/>
          </p:cNvSpPr>
          <p:nvPr>
            <p:ph type="title"/>
          </p:nvPr>
        </p:nvSpPr>
        <p:spPr/>
        <p:txBody>
          <a:bodyPr/>
          <a:lstStyle/>
          <a:p>
            <a:r>
              <a:rPr lang="en-GB" dirty="0" smtClean="0"/>
              <a:t>Helping out the community – a simpler policy toolkit for communities</a:t>
            </a:r>
            <a:endParaRPr lang="en-GB" dirty="0"/>
          </a:p>
        </p:txBody>
      </p:sp>
      <p:pic>
        <p:nvPicPr>
          <p:cNvPr id="5" name="Picture 4"/>
          <p:cNvPicPr>
            <a:picLocks noChangeAspect="1"/>
          </p:cNvPicPr>
          <p:nvPr/>
        </p:nvPicPr>
        <p:blipFill>
          <a:blip r:embed="rId2"/>
          <a:stretch>
            <a:fillRect/>
          </a:stretch>
        </p:blipFill>
        <p:spPr>
          <a:xfrm>
            <a:off x="3253154" y="3523146"/>
            <a:ext cx="4695093" cy="1206560"/>
          </a:xfrm>
          <a:prstGeom prst="rect">
            <a:avLst/>
          </a:prstGeom>
        </p:spPr>
      </p:pic>
    </p:spTree>
    <p:extLst>
      <p:ext uri="{BB962C8B-B14F-4D97-AF65-F5344CB8AC3E}">
        <p14:creationId xmlns:p14="http://schemas.microsoft.com/office/powerpoint/2010/main" val="1735315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2</a:t>
            </a:fld>
            <a:endParaRPr lang="en-GB"/>
          </a:p>
        </p:txBody>
      </p:sp>
      <p:sp>
        <p:nvSpPr>
          <p:cNvPr id="4" name="Title 3"/>
          <p:cNvSpPr>
            <a:spLocks noGrp="1"/>
          </p:cNvSpPr>
          <p:nvPr>
            <p:ph type="title"/>
          </p:nvPr>
        </p:nvSpPr>
        <p:spPr/>
        <p:txBody>
          <a:bodyPr/>
          <a:lstStyle/>
          <a:p>
            <a:r>
              <a:rPr lang="en-GB" dirty="0" smtClean="0"/>
              <a:t>AARC – Authentication and Authorisation for Research Collaboration</a:t>
            </a:r>
            <a:endParaRPr lang="en-GB" dirty="0"/>
          </a:p>
        </p:txBody>
      </p:sp>
      <p:pic>
        <p:nvPicPr>
          <p:cNvPr id="5" name="Google Shape;198;g27f26ee30aa_0_6"/>
          <p:cNvPicPr preferRelativeResize="0"/>
          <p:nvPr/>
        </p:nvPicPr>
        <p:blipFill rotWithShape="1">
          <a:blip r:embed="rId2">
            <a:alphaModFix/>
          </a:blip>
          <a:srcRect/>
          <a:stretch/>
        </p:blipFill>
        <p:spPr>
          <a:xfrm>
            <a:off x="514350" y="1521849"/>
            <a:ext cx="6034374" cy="4700869"/>
          </a:xfrm>
          <a:prstGeom prst="rect">
            <a:avLst/>
          </a:prstGeom>
          <a:noFill/>
          <a:ln>
            <a:noFill/>
          </a:ln>
        </p:spPr>
      </p:pic>
      <p:pic>
        <p:nvPicPr>
          <p:cNvPr id="6" name="Google Shape;199;g27f26ee30aa_0_6"/>
          <p:cNvPicPr preferRelativeResize="0"/>
          <p:nvPr/>
        </p:nvPicPr>
        <p:blipFill rotWithShape="1">
          <a:blip r:embed="rId3">
            <a:alphaModFix/>
          </a:blip>
          <a:srcRect/>
          <a:stretch/>
        </p:blipFill>
        <p:spPr>
          <a:xfrm>
            <a:off x="7737174" y="1521849"/>
            <a:ext cx="3228246" cy="2466976"/>
          </a:xfrm>
          <a:prstGeom prst="rect">
            <a:avLst/>
          </a:prstGeom>
          <a:noFill/>
          <a:ln>
            <a:noFill/>
          </a:ln>
        </p:spPr>
      </p:pic>
      <p:pic>
        <p:nvPicPr>
          <p:cNvPr id="7" name="Google Shape;200;g27f26ee30aa_0_6"/>
          <p:cNvPicPr preferRelativeResize="0"/>
          <p:nvPr/>
        </p:nvPicPr>
        <p:blipFill rotWithShape="1">
          <a:blip r:embed="rId4">
            <a:alphaModFix/>
          </a:blip>
          <a:srcRect/>
          <a:stretch/>
        </p:blipFill>
        <p:spPr>
          <a:xfrm>
            <a:off x="9844374" y="4893361"/>
            <a:ext cx="1266824" cy="790575"/>
          </a:xfrm>
          <a:prstGeom prst="rect">
            <a:avLst/>
          </a:prstGeom>
          <a:noFill/>
          <a:ln>
            <a:noFill/>
          </a:ln>
        </p:spPr>
      </p:pic>
      <p:pic>
        <p:nvPicPr>
          <p:cNvPr id="8" name="Google Shape;201;g27f26ee30aa_0_6"/>
          <p:cNvPicPr preferRelativeResize="0"/>
          <p:nvPr/>
        </p:nvPicPr>
        <p:blipFill rotWithShape="1">
          <a:blip r:embed="rId5">
            <a:alphaModFix/>
          </a:blip>
          <a:srcRect/>
          <a:stretch/>
        </p:blipFill>
        <p:spPr>
          <a:xfrm>
            <a:off x="8729949" y="5036575"/>
            <a:ext cx="714375" cy="638175"/>
          </a:xfrm>
          <a:prstGeom prst="rect">
            <a:avLst/>
          </a:prstGeom>
          <a:noFill/>
          <a:ln>
            <a:noFill/>
          </a:ln>
        </p:spPr>
      </p:pic>
      <p:pic>
        <p:nvPicPr>
          <p:cNvPr id="9" name="Google Shape;202;g27f26ee30aa_0_6"/>
          <p:cNvPicPr preferRelativeResize="0"/>
          <p:nvPr/>
        </p:nvPicPr>
        <p:blipFill rotWithShape="1">
          <a:blip r:embed="rId6">
            <a:alphaModFix/>
          </a:blip>
          <a:srcRect/>
          <a:stretch/>
        </p:blipFill>
        <p:spPr>
          <a:xfrm>
            <a:off x="9530050" y="5878131"/>
            <a:ext cx="1571625" cy="476907"/>
          </a:xfrm>
          <a:prstGeom prst="rect">
            <a:avLst/>
          </a:prstGeom>
          <a:noFill/>
          <a:ln>
            <a:noFill/>
          </a:ln>
        </p:spPr>
      </p:pic>
      <p:pic>
        <p:nvPicPr>
          <p:cNvPr id="10" name="Google Shape;203;g27f26ee30aa_0_6" descr="images"/>
          <p:cNvPicPr preferRelativeResize="0"/>
          <p:nvPr/>
        </p:nvPicPr>
        <p:blipFill rotWithShape="1">
          <a:blip r:embed="rId7">
            <a:alphaModFix/>
          </a:blip>
          <a:srcRect/>
          <a:stretch/>
        </p:blipFill>
        <p:spPr>
          <a:xfrm>
            <a:off x="7253574" y="5617600"/>
            <a:ext cx="1571625" cy="514350"/>
          </a:xfrm>
          <a:prstGeom prst="rect">
            <a:avLst/>
          </a:prstGeom>
          <a:noFill/>
          <a:ln>
            <a:noFill/>
          </a:ln>
        </p:spPr>
      </p:pic>
      <p:pic>
        <p:nvPicPr>
          <p:cNvPr id="11" name="Google Shape;204;g27f26ee30aa_0_6"/>
          <p:cNvPicPr preferRelativeResize="0"/>
          <p:nvPr/>
        </p:nvPicPr>
        <p:blipFill rotWithShape="1">
          <a:blip r:embed="rId8">
            <a:alphaModFix/>
          </a:blip>
          <a:srcRect/>
          <a:stretch/>
        </p:blipFill>
        <p:spPr>
          <a:xfrm>
            <a:off x="7920325" y="6043072"/>
            <a:ext cx="714375" cy="210553"/>
          </a:xfrm>
          <a:prstGeom prst="rect">
            <a:avLst/>
          </a:prstGeom>
          <a:noFill/>
          <a:ln>
            <a:noFill/>
          </a:ln>
        </p:spPr>
      </p:pic>
      <p:pic>
        <p:nvPicPr>
          <p:cNvPr id="12" name="Google Shape;205;g27f26ee30aa_0_6"/>
          <p:cNvPicPr preferRelativeResize="0"/>
          <p:nvPr/>
        </p:nvPicPr>
        <p:blipFill rotWithShape="1">
          <a:blip r:embed="rId9">
            <a:alphaModFix/>
          </a:blip>
          <a:srcRect/>
          <a:stretch/>
        </p:blipFill>
        <p:spPr>
          <a:xfrm>
            <a:off x="9892000" y="4415125"/>
            <a:ext cx="1381125" cy="284061"/>
          </a:xfrm>
          <a:prstGeom prst="rect">
            <a:avLst/>
          </a:prstGeom>
          <a:noFill/>
          <a:ln>
            <a:noFill/>
          </a:ln>
        </p:spPr>
      </p:pic>
      <p:pic>
        <p:nvPicPr>
          <p:cNvPr id="13" name="Google Shape;206;g27f26ee30aa_0_6"/>
          <p:cNvPicPr preferRelativeResize="0"/>
          <p:nvPr/>
        </p:nvPicPr>
        <p:blipFill rotWithShape="1">
          <a:blip r:embed="rId10">
            <a:alphaModFix/>
          </a:blip>
          <a:srcRect/>
          <a:stretch/>
        </p:blipFill>
        <p:spPr>
          <a:xfrm>
            <a:off x="8634698" y="4293625"/>
            <a:ext cx="742950" cy="742950"/>
          </a:xfrm>
          <a:prstGeom prst="rect">
            <a:avLst/>
          </a:prstGeom>
          <a:noFill/>
          <a:ln>
            <a:noFill/>
          </a:ln>
        </p:spPr>
      </p:pic>
      <p:pic>
        <p:nvPicPr>
          <p:cNvPr id="14" name="Google Shape;207;g27f26ee30aa_0_6"/>
          <p:cNvPicPr preferRelativeResize="0"/>
          <p:nvPr/>
        </p:nvPicPr>
        <p:blipFill rotWithShape="1">
          <a:blip r:embed="rId11">
            <a:alphaModFix/>
          </a:blip>
          <a:srcRect/>
          <a:stretch/>
        </p:blipFill>
        <p:spPr>
          <a:xfrm>
            <a:off x="7253574" y="4846075"/>
            <a:ext cx="1076325" cy="619125"/>
          </a:xfrm>
          <a:prstGeom prst="rect">
            <a:avLst/>
          </a:prstGeom>
          <a:noFill/>
          <a:ln>
            <a:noFill/>
          </a:ln>
        </p:spPr>
      </p:pic>
      <p:pic>
        <p:nvPicPr>
          <p:cNvPr id="15" name="Google Shape;208;g27f26ee30aa_0_6"/>
          <p:cNvPicPr preferRelativeResize="0"/>
          <p:nvPr/>
        </p:nvPicPr>
        <p:blipFill rotWithShape="1">
          <a:blip r:embed="rId12">
            <a:alphaModFix/>
          </a:blip>
          <a:srcRect/>
          <a:stretch/>
        </p:blipFill>
        <p:spPr>
          <a:xfrm>
            <a:off x="7253574" y="4293625"/>
            <a:ext cx="1228725" cy="400050"/>
          </a:xfrm>
          <a:prstGeom prst="rect">
            <a:avLst/>
          </a:prstGeom>
          <a:noFill/>
          <a:ln>
            <a:noFill/>
          </a:ln>
        </p:spPr>
      </p:pic>
    </p:spTree>
    <p:extLst>
      <p:ext uri="{BB962C8B-B14F-4D97-AF65-F5344CB8AC3E}">
        <p14:creationId xmlns:p14="http://schemas.microsoft.com/office/powerpoint/2010/main" val="3620573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20</a:t>
            </a:fld>
            <a:endParaRPr lang="en-GB"/>
          </a:p>
        </p:txBody>
      </p:sp>
      <p:sp>
        <p:nvSpPr>
          <p:cNvPr id="4" name="Title 3"/>
          <p:cNvSpPr>
            <a:spLocks noGrp="1"/>
          </p:cNvSpPr>
          <p:nvPr>
            <p:ph type="title"/>
          </p:nvPr>
        </p:nvSpPr>
        <p:spPr/>
        <p:txBody>
          <a:bodyPr/>
          <a:lstStyle/>
          <a:p>
            <a:r>
              <a:rPr lang="en-GB" dirty="0" smtClean="0"/>
              <a:t>New trust models – what is the role of the proxy in </a:t>
            </a:r>
            <a:r>
              <a:rPr lang="en-GB" dirty="0" err="1" smtClean="0"/>
              <a:t>OIDCFed</a:t>
            </a:r>
            <a:r>
              <a:rPr lang="en-GB" dirty="0" smtClean="0"/>
              <a:t>? </a:t>
            </a:r>
            <a:endParaRPr lang="en-GB" dirty="0"/>
          </a:p>
        </p:txBody>
      </p:sp>
      <p:sp>
        <p:nvSpPr>
          <p:cNvPr id="5" name="Content Placeholder 1"/>
          <p:cNvSpPr>
            <a:spLocks noGrp="1"/>
          </p:cNvSpPr>
          <p:nvPr>
            <p:ph idx="1"/>
          </p:nvPr>
        </p:nvSpPr>
        <p:spPr>
          <a:xfrm>
            <a:off x="444502" y="1439333"/>
            <a:ext cx="7492928" cy="4737633"/>
          </a:xfrm>
        </p:spPr>
        <p:txBody>
          <a:bodyPr/>
          <a:lstStyle/>
          <a:p>
            <a:pPr marL="0" indent="0">
              <a:buNone/>
            </a:pPr>
            <a:r>
              <a:rPr lang="en-GB" dirty="0" smtClean="0"/>
              <a:t>In today’s BPA proxy links both sides by being </a:t>
            </a:r>
            <a:br>
              <a:rPr lang="en-GB" dirty="0" smtClean="0"/>
            </a:br>
            <a:r>
              <a:rPr lang="en-GB" dirty="0" smtClean="0"/>
              <a:t>opaque, </a:t>
            </a:r>
            <a:r>
              <a:rPr lang="en-GB" b="1" dirty="0" smtClean="0"/>
              <a:t>both </a:t>
            </a:r>
            <a:r>
              <a:rPr lang="en-GB" dirty="0" smtClean="0"/>
              <a:t>for attributes </a:t>
            </a:r>
            <a:r>
              <a:rPr lang="en-GB" b="1" dirty="0" smtClean="0"/>
              <a:t>as well as </a:t>
            </a:r>
            <a:r>
              <a:rPr lang="en-GB" dirty="0" smtClean="0"/>
              <a:t>for trust</a:t>
            </a:r>
          </a:p>
          <a:p>
            <a:endParaRPr lang="en-GB" dirty="0" smtClean="0"/>
          </a:p>
          <a:p>
            <a:r>
              <a:rPr lang="en-GB" dirty="0" smtClean="0"/>
              <a:t>does it </a:t>
            </a:r>
            <a:r>
              <a:rPr lang="en-GB" i="1" dirty="0" smtClean="0"/>
              <a:t>have </a:t>
            </a:r>
            <a:r>
              <a:rPr lang="en-GB" dirty="0" smtClean="0"/>
              <a:t>to be that way?</a:t>
            </a:r>
          </a:p>
          <a:p>
            <a:r>
              <a:rPr lang="en-GB" dirty="0" smtClean="0"/>
              <a:t>separate claims/attribute transformation from trust bridging?</a:t>
            </a:r>
          </a:p>
          <a:p>
            <a:r>
              <a:rPr lang="en-GB" dirty="0" smtClean="0"/>
              <a:t>can </a:t>
            </a:r>
            <a:r>
              <a:rPr lang="en-GB" dirty="0" err="1" smtClean="0"/>
              <a:t>OIDCfed</a:t>
            </a:r>
            <a:r>
              <a:rPr lang="en-GB" dirty="0" smtClean="0"/>
              <a:t> structure convey trust transparently? Should it?</a:t>
            </a:r>
          </a:p>
          <a:p>
            <a:r>
              <a:rPr lang="en-GB" dirty="0" smtClean="0"/>
              <a:t>can we then be more flexible? or will it just confuse everyone?</a:t>
            </a:r>
          </a:p>
          <a:p>
            <a:r>
              <a:rPr lang="en-GB" dirty="0" smtClean="0"/>
              <a:t>easier to bridge trust </a:t>
            </a:r>
            <a:r>
              <a:rPr lang="en-GB" i="1" dirty="0" smtClean="0"/>
              <a:t>across sectors </a:t>
            </a:r>
            <a:r>
              <a:rPr lang="en-GB" dirty="0" smtClean="0"/>
              <a:t>this way? </a:t>
            </a:r>
            <a:br>
              <a:rPr lang="en-GB" dirty="0" smtClean="0"/>
            </a:br>
            <a:r>
              <a:rPr lang="en-GB" dirty="0" smtClean="0"/>
              <a:t>e.g. linking .</a:t>
            </a:r>
            <a:r>
              <a:rPr lang="en-GB" dirty="0" err="1" smtClean="0"/>
              <a:t>edu</a:t>
            </a:r>
            <a:r>
              <a:rPr lang="en-GB" dirty="0" smtClean="0"/>
              <a:t>, .</a:t>
            </a:r>
            <a:r>
              <a:rPr lang="en-GB" dirty="0" err="1" smtClean="0"/>
              <a:t>gov</a:t>
            </a:r>
            <a:r>
              <a:rPr lang="en-GB" dirty="0" smtClean="0"/>
              <a:t>, and private sector federations?</a:t>
            </a:r>
            <a:endParaRPr lang="en-GB" dirty="0"/>
          </a:p>
        </p:txBody>
      </p:sp>
      <p:pic>
        <p:nvPicPr>
          <p:cNvPr id="6" name="Picture 5"/>
          <p:cNvPicPr>
            <a:picLocks noChangeAspect="1"/>
          </p:cNvPicPr>
          <p:nvPr/>
        </p:nvPicPr>
        <p:blipFill>
          <a:blip r:embed="rId2"/>
          <a:stretch>
            <a:fillRect/>
          </a:stretch>
        </p:blipFill>
        <p:spPr>
          <a:xfrm>
            <a:off x="7937430" y="1439333"/>
            <a:ext cx="3699148" cy="4772014"/>
          </a:xfrm>
          <a:prstGeom prst="rect">
            <a:avLst/>
          </a:prstGeom>
        </p:spPr>
      </p:pic>
      <p:sp>
        <p:nvSpPr>
          <p:cNvPr id="7" name="TextBox 6"/>
          <p:cNvSpPr txBox="1"/>
          <p:nvPr/>
        </p:nvSpPr>
        <p:spPr>
          <a:xfrm>
            <a:off x="8060796" y="6080235"/>
            <a:ext cx="3452420" cy="338554"/>
          </a:xfrm>
          <a:prstGeom prst="rect">
            <a:avLst/>
          </a:prstGeom>
          <a:noFill/>
        </p:spPr>
        <p:txBody>
          <a:bodyPr wrap="none" rtlCol="0">
            <a:spAutoFit/>
          </a:bodyPr>
          <a:lstStyle/>
          <a:p>
            <a:pPr algn="ctr"/>
            <a:r>
              <a:rPr lang="en-GB" sz="1600" dirty="0" smtClean="0">
                <a:solidFill>
                  <a:srgbClr val="F6791C"/>
                </a:solidFill>
              </a:rPr>
              <a:t>See also ACAMP at TechEx23 and TIIME</a:t>
            </a:r>
            <a:endParaRPr lang="en-GB" sz="1600" dirty="0">
              <a:solidFill>
                <a:srgbClr val="F6791C"/>
              </a:solidFill>
            </a:endParaRPr>
          </a:p>
        </p:txBody>
      </p:sp>
    </p:spTree>
    <p:extLst>
      <p:ext uri="{BB962C8B-B14F-4D97-AF65-F5344CB8AC3E}">
        <p14:creationId xmlns:p14="http://schemas.microsoft.com/office/powerpoint/2010/main" val="376456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GB" dirty="0" smtClean="0"/>
              <a:t>Most reliable (and most ‘available’) source of assurance may be the </a:t>
            </a:r>
            <a:r>
              <a:rPr lang="en-GB" dirty="0"/>
              <a:t>European government identity ecosystem. </a:t>
            </a:r>
            <a:endParaRPr lang="en-GB" dirty="0" smtClean="0"/>
          </a:p>
          <a:p>
            <a:r>
              <a:rPr lang="en-GB" dirty="0" smtClean="0"/>
              <a:t>Step-up to </a:t>
            </a:r>
            <a:r>
              <a:rPr lang="en-GB" dirty="0"/>
              <a:t>at least substantial level can </a:t>
            </a:r>
            <a:r>
              <a:rPr lang="en-GB" dirty="0" smtClean="0"/>
              <a:t>now readily be done </a:t>
            </a:r>
            <a:r>
              <a:rPr lang="en-GB" dirty="0"/>
              <a:t>‘at home’ by users </a:t>
            </a:r>
            <a:r>
              <a:rPr lang="en-GB" dirty="0" smtClean="0"/>
              <a:t/>
            </a:r>
            <a:br>
              <a:rPr lang="en-GB" dirty="0" smtClean="0"/>
            </a:br>
            <a:r>
              <a:rPr lang="en-GB" dirty="0" smtClean="0"/>
              <a:t>through their national </a:t>
            </a:r>
            <a:r>
              <a:rPr lang="en-GB" dirty="0" err="1"/>
              <a:t>eID</a:t>
            </a:r>
            <a:r>
              <a:rPr lang="en-GB" dirty="0"/>
              <a:t> </a:t>
            </a:r>
            <a:r>
              <a:rPr lang="en-GB" dirty="0" smtClean="0"/>
              <a:t>schemes</a:t>
            </a:r>
          </a:p>
          <a:p>
            <a:r>
              <a:rPr lang="en-GB" dirty="0" smtClean="0"/>
              <a:t>Joint work on </a:t>
            </a:r>
            <a:r>
              <a:rPr lang="en-GB" dirty="0" err="1" smtClean="0"/>
              <a:t>eIDAS</a:t>
            </a:r>
            <a:r>
              <a:rPr lang="en-GB" dirty="0" smtClean="0"/>
              <a:t>, Erasmus Student Mobility,</a:t>
            </a:r>
            <a:br>
              <a:rPr lang="en-GB" dirty="0" smtClean="0"/>
            </a:br>
            <a:r>
              <a:rPr lang="en-GB" dirty="0" smtClean="0"/>
              <a:t>and more makes this more accessible</a:t>
            </a:r>
          </a:p>
          <a:p>
            <a:r>
              <a:rPr lang="en-GB" dirty="0" smtClean="0"/>
              <a:t>Better </a:t>
            </a:r>
            <a:r>
              <a:rPr lang="en-GB" dirty="0"/>
              <a:t>attainable than relying on </a:t>
            </a:r>
            <a:r>
              <a:rPr lang="en-GB" dirty="0" smtClean="0"/>
              <a:t>home institutions?</a:t>
            </a:r>
          </a:p>
          <a:p>
            <a:pPr marL="0" indent="0">
              <a:buNone/>
            </a:pPr>
            <a:endParaRPr lang="en-GB" dirty="0"/>
          </a:p>
          <a:p>
            <a:pPr marL="0" indent="0">
              <a:buNone/>
            </a:pPr>
            <a:r>
              <a:rPr lang="en-GB" b="1" dirty="0" smtClean="0"/>
              <a:t>… but: </a:t>
            </a:r>
          </a:p>
          <a:p>
            <a:r>
              <a:rPr lang="en-GB" dirty="0" smtClean="0"/>
              <a:t>what to do with non-European users?</a:t>
            </a:r>
          </a:p>
          <a:p>
            <a:r>
              <a:rPr lang="en-GB" dirty="0" smtClean="0"/>
              <a:t>how to link the identities together</a:t>
            </a: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21</a:t>
            </a:fld>
            <a:endParaRPr lang="en-GB"/>
          </a:p>
        </p:txBody>
      </p:sp>
      <p:sp>
        <p:nvSpPr>
          <p:cNvPr id="4" name="Title 3"/>
          <p:cNvSpPr>
            <a:spLocks noGrp="1"/>
          </p:cNvSpPr>
          <p:nvPr>
            <p:ph type="title"/>
          </p:nvPr>
        </p:nvSpPr>
        <p:spPr/>
        <p:txBody>
          <a:bodyPr/>
          <a:lstStyle/>
          <a:p>
            <a:r>
              <a:rPr lang="en-GB" dirty="0" smtClean="0"/>
              <a:t>We’ll see more diverse sources of identity &amp; assurance anyway</a:t>
            </a:r>
            <a:endParaRPr lang="en-GB" dirty="0"/>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6887362" y="2879815"/>
            <a:ext cx="4991671" cy="2960177"/>
          </a:xfrm>
          <a:prstGeom prst="rect">
            <a:avLst/>
          </a:prstGeom>
        </p:spPr>
      </p:pic>
    </p:spTree>
    <p:extLst>
      <p:ext uri="{BB962C8B-B14F-4D97-AF65-F5344CB8AC3E}">
        <p14:creationId xmlns:p14="http://schemas.microsoft.com/office/powerpoint/2010/main" val="3277218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a:buNone/>
            </a:pPr>
            <a:r>
              <a:rPr lang="en-GB" sz="2400" dirty="0" smtClean="0"/>
              <a:t>Also in AARC-TREE we target a “</a:t>
            </a:r>
            <a:r>
              <a:rPr lang="en-US" sz="2400" dirty="0"/>
              <a:t>co-creation </a:t>
            </a:r>
            <a:r>
              <a:rPr lang="en-US" sz="2400" dirty="0" smtClean="0"/>
              <a:t>process” with the research communities:</a:t>
            </a:r>
          </a:p>
          <a:p>
            <a:pPr marL="0" indent="0">
              <a:buNone/>
            </a:pPr>
            <a:endParaRPr lang="en-US" sz="2400" dirty="0" smtClean="0"/>
          </a:p>
          <a:p>
            <a:r>
              <a:rPr lang="en-GB" sz="2400" dirty="0" smtClean="0"/>
              <a:t>support FIM4R to increase the reach of workshops in the next 2 years</a:t>
            </a:r>
          </a:p>
          <a:p>
            <a:r>
              <a:rPr lang="en-US" sz="2400" dirty="0" smtClean="0"/>
              <a:t>community review </a:t>
            </a:r>
            <a:r>
              <a:rPr lang="en-US" sz="2400" i="1" dirty="0" smtClean="0"/>
              <a:t>and</a:t>
            </a:r>
            <a:r>
              <a:rPr lang="en-US" sz="2400" dirty="0" smtClean="0"/>
              <a:t> your ideas and input on both policy and architecture</a:t>
            </a:r>
          </a:p>
          <a:p>
            <a:r>
              <a:rPr lang="en-US" sz="2400" dirty="0" smtClean="0"/>
              <a:t>start from the high-level requirements and broad community input</a:t>
            </a:r>
          </a:p>
          <a:p>
            <a:endParaRPr lang="en-US" sz="2400" dirty="0" smtClean="0"/>
          </a:p>
          <a:p>
            <a:pPr marL="0" indent="0" algn="ctr">
              <a:buNone/>
            </a:pPr>
            <a:r>
              <a:rPr lang="en-US" sz="3200" b="1" dirty="0" smtClean="0">
                <a:solidFill>
                  <a:srgbClr val="F6791C"/>
                </a:solidFill>
              </a:rPr>
              <a:t>Really a global activity: we want to engage everyone </a:t>
            </a:r>
            <a:br>
              <a:rPr lang="en-US" sz="3200" b="1" dirty="0" smtClean="0">
                <a:solidFill>
                  <a:srgbClr val="F6791C"/>
                </a:solidFill>
              </a:rPr>
            </a:br>
            <a:r>
              <a:rPr lang="en-US" sz="3200" b="1" dirty="0" smtClean="0">
                <a:solidFill>
                  <a:srgbClr val="F6791C"/>
                </a:solidFill>
              </a:rPr>
              <a:t>in AARC TREE and beyond</a:t>
            </a:r>
          </a:p>
          <a:p>
            <a:endParaRPr lang="en-US" sz="2400" dirty="0" smtClean="0"/>
          </a:p>
          <a:p>
            <a:endParaRPr lang="en-US" sz="2400" dirty="0" smtClean="0"/>
          </a:p>
        </p:txBody>
      </p:sp>
      <p:sp>
        <p:nvSpPr>
          <p:cNvPr id="3" name="Slide Number Placeholder 2"/>
          <p:cNvSpPr>
            <a:spLocks noGrp="1"/>
          </p:cNvSpPr>
          <p:nvPr>
            <p:ph type="sldNum" sz="quarter" idx="12"/>
          </p:nvPr>
        </p:nvSpPr>
        <p:spPr/>
        <p:txBody>
          <a:bodyPr/>
          <a:lstStyle/>
          <a:p>
            <a:fld id="{6F576E6A-F32A-4612-884C-86870357C6B4}" type="slidenum">
              <a:rPr lang="en-GB" smtClean="0"/>
              <a:pPr/>
              <a:t>22</a:t>
            </a:fld>
            <a:endParaRPr lang="en-GB"/>
          </a:p>
        </p:txBody>
      </p:sp>
      <p:sp>
        <p:nvSpPr>
          <p:cNvPr id="4" name="Title 3"/>
          <p:cNvSpPr>
            <a:spLocks noGrp="1"/>
          </p:cNvSpPr>
          <p:nvPr>
            <p:ph type="title"/>
          </p:nvPr>
        </p:nvSpPr>
        <p:spPr/>
        <p:txBody>
          <a:bodyPr/>
          <a:lstStyle/>
          <a:p>
            <a:r>
              <a:rPr lang="en-GB" dirty="0" smtClean="0"/>
              <a:t>All About Enabling Research – FIM4R &amp; communities are the driving factor</a:t>
            </a:r>
            <a:endParaRPr lang="en-GB" dirty="0"/>
          </a:p>
        </p:txBody>
      </p:sp>
    </p:spTree>
    <p:extLst>
      <p:ext uri="{BB962C8B-B14F-4D97-AF65-F5344CB8AC3E}">
        <p14:creationId xmlns:p14="http://schemas.microsoft.com/office/powerpoint/2010/main" val="628532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576E6A-F32A-4612-884C-86870357C6B4}" type="slidenum">
              <a:rPr lang="en-GB" smtClean="0"/>
              <a:t>23</a:t>
            </a:fld>
            <a:endParaRPr lang="en-GB"/>
          </a:p>
        </p:txBody>
      </p:sp>
      <p:sp>
        <p:nvSpPr>
          <p:cNvPr id="6" name="Text Placeholder 5"/>
          <p:cNvSpPr>
            <a:spLocks noGrp="1"/>
          </p:cNvSpPr>
          <p:nvPr>
            <p:ph type="body" sz="quarter" idx="13"/>
          </p:nvPr>
        </p:nvSpPr>
        <p:spPr/>
        <p:txBody>
          <a:bodyPr/>
          <a:lstStyle/>
          <a:p>
            <a:endParaRPr lang="en-GB"/>
          </a:p>
        </p:txBody>
      </p:sp>
      <p:sp>
        <p:nvSpPr>
          <p:cNvPr id="4" name="Title 3"/>
          <p:cNvSpPr>
            <a:spLocks noGrp="1"/>
          </p:cNvSpPr>
          <p:nvPr>
            <p:ph type="title"/>
          </p:nvPr>
        </p:nvSpPr>
        <p:spPr/>
        <p:txBody>
          <a:bodyPr/>
          <a:lstStyle/>
          <a:p>
            <a:r>
              <a:rPr lang="en-GB" dirty="0" smtClean="0"/>
              <a:t>Involving the user community from start to finish</a:t>
            </a:r>
            <a:endParaRPr lang="en-GB" dirty="0"/>
          </a:p>
        </p:txBody>
      </p:sp>
    </p:spTree>
    <p:extLst>
      <p:ext uri="{BB962C8B-B14F-4D97-AF65-F5344CB8AC3E}">
        <p14:creationId xmlns:p14="http://schemas.microsoft.com/office/powerpoint/2010/main" val="17683489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576E6A-F32A-4612-884C-86870357C6B4}" type="slidenum">
              <a:rPr lang="en-GB" smtClean="0"/>
              <a:t>24</a:t>
            </a:fld>
            <a:endParaRPr lang="en-GB"/>
          </a:p>
        </p:txBody>
      </p:sp>
      <p:sp>
        <p:nvSpPr>
          <p:cNvPr id="5" name="Title 4"/>
          <p:cNvSpPr>
            <a:spLocks noGrp="1"/>
          </p:cNvSpPr>
          <p:nvPr>
            <p:ph type="title"/>
          </p:nvPr>
        </p:nvSpPr>
        <p:spPr/>
        <p:txBody>
          <a:bodyPr/>
          <a:lstStyle/>
          <a:p>
            <a:r>
              <a:rPr lang="en-GB" dirty="0" smtClean="0"/>
              <a:t>Dedicated work package to collect requirements from (new) communities</a:t>
            </a:r>
            <a:endParaRPr lang="en-GB" dirty="0"/>
          </a:p>
        </p:txBody>
      </p:sp>
      <p:sp>
        <p:nvSpPr>
          <p:cNvPr id="6" name="Google Shape;127;g28ef9c00880_0_0"/>
          <p:cNvSpPr/>
          <p:nvPr/>
        </p:nvSpPr>
        <p:spPr>
          <a:xfrm rot="5400000">
            <a:off x="197680" y="1709049"/>
            <a:ext cx="2371062" cy="1546925"/>
          </a:xfrm>
          <a:prstGeom prst="chevron">
            <a:avLst>
              <a:gd name="adj" fmla="val 50000"/>
            </a:avLst>
          </a:prstGeom>
          <a:solidFill>
            <a:srgbClr val="599BD5"/>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8;g28ef9c00880_0_0"/>
          <p:cNvSpPr txBox="1"/>
          <p:nvPr/>
        </p:nvSpPr>
        <p:spPr>
          <a:xfrm>
            <a:off x="638286" y="1977644"/>
            <a:ext cx="1489675" cy="1251651"/>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rgbClr val="000000"/>
              </a:buClr>
              <a:buSzPts val="1050"/>
              <a:buFont typeface="Arial"/>
              <a:buNone/>
            </a:pPr>
            <a:r>
              <a:rPr lang="en-GB" sz="1800" i="0" u="none" strike="noStrike" cap="none" dirty="0">
                <a:solidFill>
                  <a:schemeClr val="lt1"/>
                </a:solidFill>
                <a:latin typeface="Calibri"/>
                <a:ea typeface="Calibri"/>
                <a:cs typeface="Calibri"/>
                <a:sym typeface="Calibri"/>
              </a:rPr>
              <a:t>Landscape analysis of AARC BPA adoption </a:t>
            </a:r>
            <a:endParaRPr sz="1800" dirty="0">
              <a:latin typeface="Calibri"/>
              <a:ea typeface="Calibri"/>
              <a:cs typeface="Calibri"/>
              <a:sym typeface="Calibri"/>
            </a:endParaRPr>
          </a:p>
        </p:txBody>
      </p:sp>
      <p:sp>
        <p:nvSpPr>
          <p:cNvPr id="8" name="Google Shape;129;g28ef9c00880_0_0"/>
          <p:cNvSpPr/>
          <p:nvPr/>
        </p:nvSpPr>
        <p:spPr>
          <a:xfrm rot="5400000">
            <a:off x="5787444" y="-2321964"/>
            <a:ext cx="1656812" cy="8894700"/>
          </a:xfrm>
          <a:prstGeom prst="round2SameRect">
            <a:avLst>
              <a:gd name="adj1" fmla="val 16667"/>
              <a:gd name="adj2" fmla="val 0"/>
            </a:avLst>
          </a:prstGeom>
          <a:solidFill>
            <a:schemeClr val="lt1">
              <a:alpha val="89800"/>
            </a:schemeClr>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1000"/>
              </a:spcAft>
              <a:buNone/>
            </a:pPr>
            <a:endParaRPr/>
          </a:p>
        </p:txBody>
      </p:sp>
      <p:sp>
        <p:nvSpPr>
          <p:cNvPr id="9" name="Google Shape;130;g28ef9c00880_0_0"/>
          <p:cNvSpPr txBox="1"/>
          <p:nvPr/>
        </p:nvSpPr>
        <p:spPr>
          <a:xfrm>
            <a:off x="2310776" y="1359336"/>
            <a:ext cx="8654637" cy="1503076"/>
          </a:xfrm>
          <a:prstGeom prst="rect">
            <a:avLst/>
          </a:prstGeom>
          <a:noFill/>
          <a:ln>
            <a:noFill/>
          </a:ln>
        </p:spPr>
        <p:txBody>
          <a:bodyPr spcFirstLastPara="1" wrap="square" lIns="99550" tIns="8875" rIns="8875" bIns="8875" anchor="ctr" anchorCtr="0">
            <a:noAutofit/>
          </a:bodyPr>
          <a:lstStyle/>
          <a:p>
            <a:pPr marL="114300" marR="0" lvl="1" indent="-127000" algn="l" rtl="0">
              <a:lnSpc>
                <a:spcPct val="100000"/>
              </a:lnSpc>
              <a:spcBef>
                <a:spcPts val="0"/>
              </a:spcBef>
              <a:spcAft>
                <a:spcPts val="0"/>
              </a:spcAft>
              <a:buClr>
                <a:srgbClr val="003F5E"/>
              </a:buClr>
              <a:buSzPts val="1600"/>
              <a:buFont typeface="Calibri"/>
              <a:buChar char="•"/>
            </a:pPr>
            <a:r>
              <a:rPr lang="en-GB" dirty="0" smtClean="0">
                <a:solidFill>
                  <a:srgbClr val="003F5E"/>
                </a:solidFill>
                <a:latin typeface="Calibri"/>
                <a:ea typeface="Calibri"/>
                <a:cs typeface="Calibri"/>
                <a:sym typeface="Calibri"/>
              </a:rPr>
              <a:t>Conduct </a:t>
            </a:r>
            <a:r>
              <a:rPr lang="en-GB" dirty="0">
                <a:solidFill>
                  <a:srgbClr val="003F5E"/>
                </a:solidFill>
                <a:latin typeface="Calibri"/>
                <a:ea typeface="Calibri"/>
                <a:cs typeface="Calibri"/>
                <a:sym typeface="Calibri"/>
              </a:rPr>
              <a:t>an </a:t>
            </a:r>
            <a:r>
              <a:rPr lang="en-GB" i="0" u="none" strike="noStrike" cap="none" dirty="0">
                <a:solidFill>
                  <a:srgbClr val="003F5E"/>
                </a:solidFill>
                <a:latin typeface="Calibri"/>
                <a:ea typeface="Calibri"/>
                <a:cs typeface="Calibri"/>
                <a:sym typeface="Calibri"/>
              </a:rPr>
              <a:t>AARC BPA </a:t>
            </a:r>
            <a:r>
              <a:rPr lang="en-GB" b="1" i="0" u="none" strike="noStrike" cap="none" dirty="0">
                <a:solidFill>
                  <a:srgbClr val="003F5E"/>
                </a:solidFill>
                <a:latin typeface="Calibri"/>
                <a:ea typeface="Calibri"/>
                <a:cs typeface="Calibri"/>
                <a:sym typeface="Calibri"/>
              </a:rPr>
              <a:t>adoption survey </a:t>
            </a:r>
            <a:r>
              <a:rPr lang="en-GB" i="0" u="none" strike="noStrike" cap="none" dirty="0">
                <a:solidFill>
                  <a:srgbClr val="003F5E"/>
                </a:solidFill>
                <a:latin typeface="Calibri"/>
                <a:ea typeface="Calibri"/>
                <a:cs typeface="Calibri"/>
                <a:sym typeface="Calibri"/>
              </a:rPr>
              <a:t>among the </a:t>
            </a:r>
            <a:r>
              <a:rPr lang="en-GB" i="0" u="none" strike="noStrike" cap="none" dirty="0" smtClean="0">
                <a:solidFill>
                  <a:srgbClr val="003F5E"/>
                </a:solidFill>
                <a:latin typeface="Calibri"/>
                <a:ea typeface="Calibri"/>
                <a:cs typeface="Calibri"/>
                <a:sym typeface="Calibri"/>
              </a:rPr>
              <a:t>R</a:t>
            </a:r>
            <a:r>
              <a:rPr lang="en-GB" dirty="0" smtClean="0">
                <a:solidFill>
                  <a:srgbClr val="003F5E"/>
                </a:solidFill>
                <a:latin typeface="Calibri"/>
                <a:ea typeface="Calibri"/>
                <a:cs typeface="Calibri"/>
                <a:sym typeface="Calibri"/>
              </a:rPr>
              <a:t>I</a:t>
            </a:r>
            <a:r>
              <a:rPr lang="en-GB" i="0" u="none" strike="noStrike" cap="none" dirty="0" smtClean="0">
                <a:solidFill>
                  <a:srgbClr val="003F5E"/>
                </a:solidFill>
                <a:latin typeface="Calibri"/>
                <a:ea typeface="Calibri"/>
                <a:cs typeface="Calibri"/>
                <a:sym typeface="Calibri"/>
              </a:rPr>
              <a:t>s,</a:t>
            </a:r>
            <a:br>
              <a:rPr lang="en-GB" i="0" u="none" strike="noStrike" cap="none" dirty="0" smtClean="0">
                <a:solidFill>
                  <a:srgbClr val="003F5E"/>
                </a:solidFill>
                <a:latin typeface="Calibri"/>
                <a:ea typeface="Calibri"/>
                <a:cs typeface="Calibri"/>
                <a:sym typeface="Calibri"/>
              </a:rPr>
            </a:br>
            <a:r>
              <a:rPr lang="en-GB" dirty="0" smtClean="0">
                <a:solidFill>
                  <a:srgbClr val="003F5E"/>
                </a:solidFill>
                <a:latin typeface="Calibri"/>
                <a:ea typeface="Calibri"/>
                <a:cs typeface="Calibri"/>
                <a:sym typeface="Calibri"/>
              </a:rPr>
              <a:t>online </a:t>
            </a:r>
            <a:r>
              <a:rPr lang="en-GB" dirty="0">
                <a:solidFill>
                  <a:srgbClr val="003F5E"/>
                </a:solidFill>
                <a:latin typeface="Calibri"/>
                <a:ea typeface="Calibri"/>
                <a:cs typeface="Calibri"/>
                <a:sym typeface="Calibri"/>
              </a:rPr>
              <a:t>survey accompanied by the arranged conversations with the individual RIs</a:t>
            </a:r>
            <a:endParaRPr dirty="0">
              <a:solidFill>
                <a:srgbClr val="003F5E"/>
              </a:solidFill>
              <a:latin typeface="Calibri"/>
              <a:ea typeface="Calibri"/>
              <a:cs typeface="Calibri"/>
              <a:sym typeface="Calibri"/>
            </a:endParaRPr>
          </a:p>
          <a:p>
            <a:pPr marL="114300" marR="0" lvl="1" indent="-127000" algn="l" rtl="0">
              <a:lnSpc>
                <a:spcPct val="100000"/>
              </a:lnSpc>
              <a:spcBef>
                <a:spcPts val="1000"/>
              </a:spcBef>
              <a:spcAft>
                <a:spcPts val="0"/>
              </a:spcAft>
              <a:buClr>
                <a:srgbClr val="003F5E"/>
              </a:buClr>
              <a:buSzPts val="1600"/>
              <a:buFont typeface="Calibri"/>
              <a:buChar char="•"/>
            </a:pPr>
            <a:r>
              <a:rPr lang="en-GB" i="0" u="none" strike="noStrike" cap="none" dirty="0">
                <a:solidFill>
                  <a:srgbClr val="003F5E"/>
                </a:solidFill>
                <a:latin typeface="Calibri"/>
                <a:ea typeface="Calibri"/>
                <a:cs typeface="Calibri"/>
                <a:sym typeface="Calibri"/>
              </a:rPr>
              <a:t>Collect </a:t>
            </a:r>
            <a:r>
              <a:rPr lang="en-GB" i="0" u="none" strike="noStrike" cap="none" dirty="0" smtClean="0">
                <a:solidFill>
                  <a:srgbClr val="003F5E"/>
                </a:solidFill>
                <a:latin typeface="Calibri"/>
                <a:ea typeface="Calibri"/>
                <a:cs typeface="Calibri"/>
                <a:sym typeface="Calibri"/>
              </a:rPr>
              <a:t>information on current deployment </a:t>
            </a:r>
            <a:r>
              <a:rPr lang="en-GB" i="0" u="none" strike="noStrike" cap="none" dirty="0">
                <a:solidFill>
                  <a:srgbClr val="003F5E"/>
                </a:solidFill>
                <a:latin typeface="Calibri"/>
                <a:ea typeface="Calibri"/>
                <a:cs typeface="Calibri"/>
                <a:sym typeface="Calibri"/>
              </a:rPr>
              <a:t>of AARC BPA </a:t>
            </a:r>
            <a:r>
              <a:rPr lang="en-GB" i="0" u="none" strike="noStrike" cap="none" dirty="0" smtClean="0">
                <a:solidFill>
                  <a:srgbClr val="003F5E"/>
                </a:solidFill>
                <a:latin typeface="Calibri"/>
                <a:ea typeface="Calibri"/>
                <a:cs typeface="Calibri"/>
                <a:sym typeface="Calibri"/>
              </a:rPr>
              <a:t>AAIs </a:t>
            </a:r>
            <a:r>
              <a:rPr lang="en-GB" dirty="0">
                <a:solidFill>
                  <a:srgbClr val="003F5E"/>
                </a:solidFill>
                <a:latin typeface="Calibri"/>
                <a:ea typeface="Calibri"/>
                <a:cs typeface="Calibri"/>
                <a:sym typeface="Calibri"/>
              </a:rPr>
              <a:t>and</a:t>
            </a:r>
            <a:r>
              <a:rPr lang="en-GB" i="0" u="none" strike="noStrike" cap="none" dirty="0">
                <a:solidFill>
                  <a:srgbClr val="003F5E"/>
                </a:solidFill>
                <a:latin typeface="Calibri"/>
                <a:ea typeface="Calibri"/>
                <a:cs typeface="Calibri"/>
                <a:sym typeface="Calibri"/>
              </a:rPr>
              <a:t> adoption </a:t>
            </a:r>
            <a:r>
              <a:rPr lang="en-GB" i="0" u="none" strike="noStrike" cap="none" dirty="0" smtClean="0">
                <a:solidFill>
                  <a:srgbClr val="003F5E"/>
                </a:solidFill>
                <a:latin typeface="Calibri"/>
                <a:ea typeface="Calibri"/>
                <a:cs typeface="Calibri"/>
                <a:sym typeface="Calibri"/>
              </a:rPr>
              <a:t>of guidelines</a:t>
            </a:r>
            <a:endParaRPr i="0" u="none" strike="noStrike" cap="none" dirty="0">
              <a:solidFill>
                <a:srgbClr val="003F5E"/>
              </a:solidFill>
              <a:latin typeface="Calibri"/>
              <a:ea typeface="Calibri"/>
              <a:cs typeface="Calibri"/>
              <a:sym typeface="Calibri"/>
            </a:endParaRPr>
          </a:p>
          <a:p>
            <a:pPr marL="0" marR="0" lvl="0" indent="0" algn="l" rtl="0">
              <a:lnSpc>
                <a:spcPct val="100000"/>
              </a:lnSpc>
              <a:spcBef>
                <a:spcPts val="1000"/>
              </a:spcBef>
              <a:spcAft>
                <a:spcPts val="0"/>
              </a:spcAft>
              <a:buNone/>
            </a:pPr>
            <a:r>
              <a:rPr lang="en-GB" dirty="0">
                <a:solidFill>
                  <a:srgbClr val="003F5E"/>
                </a:solidFill>
                <a:latin typeface="Calibri"/>
                <a:ea typeface="Calibri"/>
                <a:cs typeface="Calibri"/>
                <a:sym typeface="Calibri"/>
              </a:rPr>
              <a:t>Result</a:t>
            </a:r>
            <a:r>
              <a:rPr lang="en-GB" dirty="0" smtClean="0">
                <a:solidFill>
                  <a:srgbClr val="003F5E"/>
                </a:solidFill>
                <a:latin typeface="Calibri"/>
                <a:ea typeface="Calibri"/>
                <a:cs typeface="Calibri"/>
                <a:sym typeface="Calibri"/>
              </a:rPr>
              <a:t>:  </a:t>
            </a:r>
            <a:r>
              <a:rPr lang="en-GB" b="1" dirty="0" smtClean="0">
                <a:solidFill>
                  <a:srgbClr val="003F5E"/>
                </a:solidFill>
                <a:latin typeface="Calibri"/>
                <a:ea typeface="Calibri"/>
                <a:cs typeface="Calibri"/>
                <a:sym typeface="Calibri"/>
              </a:rPr>
              <a:t>Landscape </a:t>
            </a:r>
            <a:r>
              <a:rPr lang="en-GB" b="1" dirty="0">
                <a:solidFill>
                  <a:srgbClr val="003F5E"/>
                </a:solidFill>
                <a:latin typeface="Calibri"/>
                <a:ea typeface="Calibri"/>
                <a:cs typeface="Calibri"/>
                <a:sym typeface="Calibri"/>
              </a:rPr>
              <a:t>analysis of AARC BPA adoption </a:t>
            </a:r>
            <a:r>
              <a:rPr lang="en-GB" b="1" dirty="0" smtClean="0">
                <a:solidFill>
                  <a:srgbClr val="003F5E"/>
                </a:solidFill>
                <a:latin typeface="Calibri"/>
                <a:ea typeface="Calibri"/>
                <a:cs typeface="Calibri"/>
                <a:sym typeface="Calibri"/>
              </a:rPr>
              <a:t>(around December </a:t>
            </a:r>
            <a:r>
              <a:rPr lang="en-GB" b="1" dirty="0" smtClean="0">
                <a:solidFill>
                  <a:srgbClr val="003F5E"/>
                </a:solidFill>
                <a:latin typeface="Calibri"/>
                <a:ea typeface="Calibri"/>
                <a:cs typeface="Calibri"/>
                <a:sym typeface="Calibri"/>
              </a:rPr>
              <a:t>2024)</a:t>
            </a:r>
            <a:endParaRPr b="1" dirty="0">
              <a:solidFill>
                <a:srgbClr val="003F5E"/>
              </a:solidFill>
              <a:latin typeface="Calibri"/>
              <a:ea typeface="Calibri"/>
              <a:cs typeface="Calibri"/>
              <a:sym typeface="Calibri"/>
            </a:endParaRPr>
          </a:p>
        </p:txBody>
      </p:sp>
      <p:sp>
        <p:nvSpPr>
          <p:cNvPr id="10" name="Google Shape;131;g28ef9c00880_0_0"/>
          <p:cNvSpPr/>
          <p:nvPr/>
        </p:nvSpPr>
        <p:spPr>
          <a:xfrm rot="5400000">
            <a:off x="213825" y="3356842"/>
            <a:ext cx="2339100" cy="1547100"/>
          </a:xfrm>
          <a:prstGeom prst="chevron">
            <a:avLst>
              <a:gd name="adj" fmla="val 50000"/>
            </a:avLst>
          </a:prstGeom>
          <a:solidFill>
            <a:srgbClr val="F57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2;g28ef9c00880_0_0"/>
          <p:cNvSpPr txBox="1"/>
          <p:nvPr/>
        </p:nvSpPr>
        <p:spPr>
          <a:xfrm>
            <a:off x="609575" y="3878707"/>
            <a:ext cx="1593300" cy="798600"/>
          </a:xfrm>
          <a:prstGeom prst="rect">
            <a:avLst/>
          </a:prstGeom>
          <a:no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rgbClr val="000000"/>
              </a:buClr>
              <a:buSzPts val="1050"/>
              <a:buFont typeface="Arial"/>
              <a:buNone/>
            </a:pPr>
            <a:r>
              <a:rPr lang="en-GB" sz="1800" dirty="0">
                <a:solidFill>
                  <a:schemeClr val="lt1"/>
                </a:solidFill>
                <a:latin typeface="Calibri"/>
                <a:ea typeface="Calibri"/>
                <a:cs typeface="Calibri"/>
                <a:sym typeface="Calibri"/>
              </a:rPr>
              <a:t>Use cases requirements </a:t>
            </a:r>
            <a:r>
              <a:rPr lang="en-GB" sz="1800" dirty="0" smtClean="0">
                <a:solidFill>
                  <a:schemeClr val="lt1"/>
                </a:solidFill>
                <a:latin typeface="Calibri"/>
                <a:ea typeface="Calibri"/>
                <a:cs typeface="Calibri"/>
                <a:sym typeface="Calibri"/>
              </a:rPr>
              <a:t>&amp; consultations</a:t>
            </a:r>
            <a:endParaRPr sz="1800" dirty="0">
              <a:solidFill>
                <a:schemeClr val="lt1"/>
              </a:solidFill>
              <a:latin typeface="Calibri"/>
              <a:ea typeface="Calibri"/>
              <a:cs typeface="Calibri"/>
              <a:sym typeface="Calibri"/>
            </a:endParaRPr>
          </a:p>
        </p:txBody>
      </p:sp>
      <p:sp>
        <p:nvSpPr>
          <p:cNvPr id="12" name="Google Shape;133;g28ef9c00880_0_0"/>
          <p:cNvSpPr/>
          <p:nvPr/>
        </p:nvSpPr>
        <p:spPr>
          <a:xfrm rot="5400000">
            <a:off x="5609445" y="-487153"/>
            <a:ext cx="2011422" cy="8893312"/>
          </a:xfrm>
          <a:prstGeom prst="round2SameRect">
            <a:avLst>
              <a:gd name="adj1" fmla="val 16667"/>
              <a:gd name="adj2" fmla="val 0"/>
            </a:avLst>
          </a:prstGeom>
          <a:solidFill>
            <a:schemeClr val="lt1">
              <a:alpha val="89800"/>
            </a:schemeClr>
          </a:solidFill>
          <a:ln w="25400" cap="flat" cmpd="sng">
            <a:solidFill>
              <a:srgbClr val="F57B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4;g28ef9c00880_0_0"/>
          <p:cNvSpPr txBox="1"/>
          <p:nvPr/>
        </p:nvSpPr>
        <p:spPr>
          <a:xfrm>
            <a:off x="2310777" y="2939280"/>
            <a:ext cx="8751034" cy="1968137"/>
          </a:xfrm>
          <a:prstGeom prst="rect">
            <a:avLst/>
          </a:prstGeom>
          <a:noFill/>
          <a:ln>
            <a:noFill/>
          </a:ln>
        </p:spPr>
        <p:txBody>
          <a:bodyPr spcFirstLastPara="1" wrap="square" lIns="99550" tIns="8875" rIns="8875" bIns="8875" anchor="ctr" anchorCtr="0">
            <a:noAutofit/>
          </a:bodyPr>
          <a:lstStyle/>
          <a:p>
            <a:pPr marL="114300" marR="0" lvl="1" indent="-127000" algn="l" rtl="0">
              <a:lnSpc>
                <a:spcPct val="100000"/>
              </a:lnSpc>
              <a:spcBef>
                <a:spcPts val="1000"/>
              </a:spcBef>
              <a:spcAft>
                <a:spcPts val="0"/>
              </a:spcAft>
              <a:buClr>
                <a:srgbClr val="003F5E"/>
              </a:buClr>
              <a:buSzPts val="1600"/>
              <a:buFont typeface="Calibri"/>
              <a:buChar char="•"/>
            </a:pPr>
            <a:r>
              <a:rPr lang="en-GB" dirty="0" smtClean="0">
                <a:solidFill>
                  <a:srgbClr val="003F5E"/>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Design </a:t>
            </a:r>
            <a:r>
              <a:rPr lang="en-GB" dirty="0">
                <a:solidFill>
                  <a:srgbClr val="003F5E"/>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and create </a:t>
            </a:r>
            <a:r>
              <a:rPr lang="en-GB" dirty="0" smtClean="0">
                <a:solidFill>
                  <a:srgbClr val="003F5E"/>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survey (including technology and policy questions) </a:t>
            </a:r>
            <a:r>
              <a:rPr lang="en-GB" dirty="0" smtClean="0">
                <a:solidFill>
                  <a:srgbClr val="003F5E"/>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a:r>
            <a:br>
              <a:rPr lang="en-GB" dirty="0" smtClean="0">
                <a:solidFill>
                  <a:srgbClr val="003F5E"/>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br>
            <a:r>
              <a:rPr lang="en-GB" dirty="0" smtClean="0">
                <a:solidFill>
                  <a:srgbClr val="003F5E"/>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based </a:t>
            </a:r>
            <a:r>
              <a:rPr lang="en-GB" dirty="0">
                <a:solidFill>
                  <a:srgbClr val="003F5E"/>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on </a:t>
            </a:r>
            <a:r>
              <a:rPr lang="en-GB" u="sng" dirty="0">
                <a:solidFill>
                  <a:schemeClr val="hlink"/>
                </a:solidFill>
                <a:latin typeface="Calibri"/>
                <a:ea typeface="Calibri"/>
                <a:cs typeface="Calibri"/>
                <a:sym typeface="Calibri"/>
                <a:hlinkClick r:id="rId2"/>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FIM4Rv2 paper</a:t>
            </a:r>
            <a:r>
              <a:rPr lang="en-GB" dirty="0">
                <a:solidFill>
                  <a:srgbClr val="003F5E"/>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a:t>
            </a:r>
            <a:r>
              <a:rPr lang="en-GB" u="sng" dirty="0">
                <a:solidFill>
                  <a:schemeClr val="hlink"/>
                </a:solidFill>
                <a:latin typeface="Calibri"/>
                <a:ea typeface="Calibri"/>
                <a:cs typeface="Calibri"/>
                <a:sym typeface="Calibri"/>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Evolution</a:t>
            </a:r>
            <a:r>
              <a:rPr lang="en-GB" dirty="0">
                <a:solidFill>
                  <a:srgbClr val="003F5E"/>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 </a:t>
            </a:r>
            <a:r>
              <a:rPr lang="en-GB" u="sng" dirty="0">
                <a:solidFill>
                  <a:schemeClr val="hlink"/>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EOSC AAI TF </a:t>
            </a:r>
            <a:r>
              <a:rPr lang="en-GB" u="sng" dirty="0" smtClean="0">
                <a:solidFill>
                  <a:schemeClr val="hlink"/>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requirements</a:t>
            </a:r>
          </a:p>
          <a:p>
            <a:pPr marL="114300" marR="0" lvl="1" indent="-127000" algn="l" rtl="0">
              <a:lnSpc>
                <a:spcPct val="100000"/>
              </a:lnSpc>
              <a:spcBef>
                <a:spcPts val="1000"/>
              </a:spcBef>
              <a:spcAft>
                <a:spcPts val="0"/>
              </a:spcAft>
              <a:buClr>
                <a:srgbClr val="003F5E"/>
              </a:buClr>
              <a:buSzPts val="1600"/>
              <a:buFont typeface="Calibri"/>
              <a:buChar char="•"/>
            </a:pPr>
            <a:r>
              <a:rPr lang="en-GB" dirty="0" smtClean="0">
                <a:solidFill>
                  <a:srgbClr val="003F5E"/>
                </a:solidFill>
                <a:latin typeface="Calibri"/>
                <a:ea typeface="Calibri"/>
                <a:cs typeface="Calibri"/>
                <a:sym typeface="Calibri"/>
              </a:rPr>
              <a:t>Engage FIM4R</a:t>
            </a:r>
            <a:r>
              <a:rPr lang="en-GB" dirty="0">
                <a:solidFill>
                  <a:srgbClr val="003F5E"/>
                </a:solidFill>
                <a:latin typeface="Calibri"/>
                <a:ea typeface="Calibri"/>
                <a:cs typeface="Calibri"/>
                <a:sym typeface="Calibri"/>
              </a:rPr>
              <a:t>, AEGIS, EOSC AAI TF, National </a:t>
            </a:r>
            <a:r>
              <a:rPr lang="en-GB" dirty="0" err="1">
                <a:solidFill>
                  <a:srgbClr val="003F5E"/>
                </a:solidFill>
                <a:latin typeface="Calibri"/>
                <a:ea typeface="Calibri"/>
                <a:cs typeface="Calibri"/>
                <a:sym typeface="Calibri"/>
              </a:rPr>
              <a:t>Ris</a:t>
            </a:r>
            <a:r>
              <a:rPr lang="en-GB" dirty="0">
                <a:solidFill>
                  <a:srgbClr val="003F5E"/>
                </a:solidFill>
                <a:latin typeface="Calibri"/>
                <a:ea typeface="Calibri"/>
                <a:cs typeface="Calibri"/>
                <a:sym typeface="Calibri"/>
              </a:rPr>
              <a:t>, EU data spaces to capture </a:t>
            </a:r>
            <a:r>
              <a:rPr lang="en-GB" dirty="0" smtClean="0">
                <a:solidFill>
                  <a:srgbClr val="003F5E"/>
                </a:solidFill>
                <a:latin typeface="Calibri"/>
                <a:ea typeface="Calibri"/>
                <a:cs typeface="Calibri"/>
                <a:sym typeface="Calibri"/>
              </a:rPr>
              <a:t>requirements</a:t>
            </a:r>
            <a:endParaRPr dirty="0">
              <a:solidFill>
                <a:srgbClr val="003F5E"/>
              </a:solidFill>
              <a:latin typeface="Calibri"/>
              <a:ea typeface="Calibri"/>
              <a:cs typeface="Calibri"/>
              <a:sym typeface="Calibri"/>
            </a:endParaRPr>
          </a:p>
          <a:p>
            <a:pPr marL="114300" marR="0" lvl="1" indent="-127000" algn="l" rtl="0">
              <a:lnSpc>
                <a:spcPct val="100000"/>
              </a:lnSpc>
              <a:spcBef>
                <a:spcPts val="1000"/>
              </a:spcBef>
              <a:spcAft>
                <a:spcPts val="0"/>
              </a:spcAft>
              <a:buClr>
                <a:srgbClr val="003F5E"/>
              </a:buClr>
              <a:buSzPts val="1600"/>
              <a:buFont typeface="Calibri"/>
              <a:buChar char="•"/>
            </a:pPr>
            <a:r>
              <a:rPr lang="en-GB" dirty="0" smtClean="0">
                <a:solidFill>
                  <a:srgbClr val="003F5E"/>
                </a:solidFill>
                <a:latin typeface="Calibri"/>
                <a:ea typeface="Calibri"/>
                <a:cs typeface="Calibri"/>
                <a:sym typeface="Calibri"/>
              </a:rPr>
              <a:t>Discus </a:t>
            </a:r>
            <a:r>
              <a:rPr lang="en-GB" dirty="0">
                <a:solidFill>
                  <a:srgbClr val="003F5E"/>
                </a:solidFill>
                <a:latin typeface="Calibri"/>
                <a:ea typeface="Calibri"/>
                <a:cs typeface="Calibri"/>
                <a:sym typeface="Calibri"/>
              </a:rPr>
              <a:t>with </a:t>
            </a:r>
            <a:r>
              <a:rPr lang="en-GB" dirty="0" smtClean="0">
                <a:solidFill>
                  <a:srgbClr val="003F5E"/>
                </a:solidFill>
                <a:latin typeface="Calibri"/>
                <a:ea typeface="Calibri"/>
                <a:cs typeface="Calibri"/>
                <a:sym typeface="Calibri"/>
              </a:rPr>
              <a:t>our ESFRIs to get expectations &amp; requirements via consultations</a:t>
            </a:r>
            <a:r>
              <a:rPr lang="en-GB" dirty="0">
                <a:solidFill>
                  <a:srgbClr val="003F5E"/>
                </a:solidFill>
                <a:latin typeface="Calibri"/>
                <a:ea typeface="Calibri"/>
                <a:cs typeface="Calibri"/>
                <a:sym typeface="Calibri"/>
              </a:rPr>
              <a:t>, workshops </a:t>
            </a:r>
            <a:r>
              <a:rPr lang="en-GB" dirty="0" err="1">
                <a:solidFill>
                  <a:srgbClr val="003F5E"/>
                </a:solidFill>
                <a:latin typeface="Calibri"/>
                <a:ea typeface="Calibri"/>
                <a:cs typeface="Calibri"/>
                <a:sym typeface="Calibri"/>
              </a:rPr>
              <a:t>etc</a:t>
            </a:r>
            <a:endParaRPr dirty="0">
              <a:solidFill>
                <a:srgbClr val="003F5E"/>
              </a:solidFill>
              <a:latin typeface="Calibri"/>
              <a:ea typeface="Calibri"/>
              <a:cs typeface="Calibri"/>
              <a:sym typeface="Calibri"/>
            </a:endParaRPr>
          </a:p>
          <a:p>
            <a:pPr marL="0" marR="0" lvl="0" indent="0" algn="l" rtl="0">
              <a:lnSpc>
                <a:spcPct val="90000"/>
              </a:lnSpc>
              <a:spcBef>
                <a:spcPts val="1000"/>
              </a:spcBef>
              <a:spcAft>
                <a:spcPts val="0"/>
              </a:spcAft>
              <a:buNone/>
            </a:pPr>
            <a:r>
              <a:rPr lang="en-GB" dirty="0" smtClean="0">
                <a:solidFill>
                  <a:srgbClr val="003F5E"/>
                </a:solidFill>
                <a:latin typeface="Calibri"/>
                <a:ea typeface="Calibri"/>
                <a:cs typeface="Calibri"/>
                <a:sym typeface="Calibri"/>
              </a:rPr>
              <a:t>Result:</a:t>
            </a:r>
            <a:r>
              <a:rPr lang="en-GB" dirty="0">
                <a:solidFill>
                  <a:srgbClr val="003F5E"/>
                </a:solidFill>
                <a:latin typeface="Calibri"/>
                <a:ea typeface="Calibri"/>
                <a:cs typeface="Calibri"/>
                <a:sym typeface="Calibri"/>
              </a:rPr>
              <a:t> </a:t>
            </a:r>
            <a:r>
              <a:rPr lang="en-GB" b="1" dirty="0" smtClean="0">
                <a:solidFill>
                  <a:srgbClr val="003F5E"/>
                </a:solidFill>
                <a:latin typeface="Calibri"/>
                <a:ea typeface="Calibri"/>
                <a:cs typeface="Calibri"/>
                <a:sym typeface="Calibri"/>
              </a:rPr>
              <a:t>Use </a:t>
            </a:r>
            <a:r>
              <a:rPr lang="en-GB" b="1" dirty="0">
                <a:solidFill>
                  <a:srgbClr val="003F5E"/>
                </a:solidFill>
                <a:latin typeface="Calibri"/>
                <a:ea typeface="Calibri"/>
                <a:cs typeface="Calibri"/>
                <a:sym typeface="Calibri"/>
              </a:rPr>
              <a:t>cases requirements described </a:t>
            </a:r>
            <a:r>
              <a:rPr lang="en-GB" b="1" dirty="0" smtClean="0">
                <a:solidFill>
                  <a:srgbClr val="003F5E"/>
                </a:solidFill>
                <a:latin typeface="Calibri"/>
                <a:ea typeface="Calibri"/>
                <a:cs typeface="Calibri"/>
                <a:sym typeface="Calibri"/>
              </a:rPr>
              <a:t>in a white paper (target Q1 2025)</a:t>
            </a:r>
            <a:endParaRPr b="1" dirty="0">
              <a:solidFill>
                <a:srgbClr val="003F5E"/>
              </a:solidFill>
              <a:latin typeface="Calibri"/>
              <a:ea typeface="Calibri"/>
              <a:cs typeface="Calibri"/>
              <a:sym typeface="Calibri"/>
            </a:endParaRPr>
          </a:p>
        </p:txBody>
      </p:sp>
      <p:sp>
        <p:nvSpPr>
          <p:cNvPr id="14" name="Google Shape;135;g28ef9c00880_0_0"/>
          <p:cNvSpPr/>
          <p:nvPr/>
        </p:nvSpPr>
        <p:spPr>
          <a:xfrm rot="5400000">
            <a:off x="458674" y="4708019"/>
            <a:ext cx="1848900" cy="1547100"/>
          </a:xfrm>
          <a:prstGeom prst="chevron">
            <a:avLst>
              <a:gd name="adj" fmla="val 50000"/>
            </a:avLst>
          </a:pr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6;g28ef9c00880_0_0"/>
          <p:cNvSpPr txBox="1"/>
          <p:nvPr/>
        </p:nvSpPr>
        <p:spPr>
          <a:xfrm>
            <a:off x="557761" y="5152254"/>
            <a:ext cx="1593300" cy="797100"/>
          </a:xfrm>
          <a:prstGeom prst="rect">
            <a:avLst/>
          </a:prstGeom>
          <a:no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Clr>
                <a:srgbClr val="000000"/>
              </a:buClr>
              <a:buSzPts val="1050"/>
              <a:buFont typeface="Arial"/>
              <a:buNone/>
            </a:pPr>
            <a:r>
              <a:rPr lang="en-GB" sz="1800" dirty="0">
                <a:solidFill>
                  <a:schemeClr val="lt1"/>
                </a:solidFill>
                <a:latin typeface="Calibri"/>
                <a:ea typeface="Calibri"/>
                <a:cs typeface="Calibri"/>
                <a:sym typeface="Calibri"/>
              </a:rPr>
              <a:t>Handover to </a:t>
            </a:r>
            <a:r>
              <a:rPr lang="en-GB" sz="1800" dirty="0" smtClean="0">
                <a:solidFill>
                  <a:schemeClr val="lt1"/>
                </a:solidFill>
                <a:latin typeface="Calibri"/>
                <a:ea typeface="Calibri"/>
                <a:cs typeface="Calibri"/>
                <a:sym typeface="Calibri"/>
              </a:rPr>
              <a:t>Compendium</a:t>
            </a:r>
            <a:endParaRPr sz="18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6417885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4502" y="1439334"/>
            <a:ext cx="5371507" cy="2941280"/>
          </a:xfrm>
          <a:ln>
            <a:solidFill>
              <a:srgbClr val="F6791C"/>
            </a:solidFill>
          </a:ln>
        </p:spPr>
        <p:txBody>
          <a:bodyPr>
            <a:normAutofit/>
          </a:bodyPr>
          <a:lstStyle/>
          <a:p>
            <a:pPr marL="0" indent="0">
              <a:buNone/>
            </a:pPr>
            <a:r>
              <a:rPr lang="en-US" sz="2400" b="1" dirty="0"/>
              <a:t>Pilots </a:t>
            </a:r>
          </a:p>
          <a:p>
            <a:pPr lvl="1"/>
            <a:r>
              <a:rPr lang="en-US" sz="2000" dirty="0"/>
              <a:t>Validate the guidelines</a:t>
            </a:r>
          </a:p>
          <a:p>
            <a:pPr lvl="1"/>
            <a:r>
              <a:rPr lang="en-US" sz="2000" dirty="0"/>
              <a:t>Technical feasibility</a:t>
            </a:r>
          </a:p>
          <a:p>
            <a:pPr lvl="1"/>
            <a:r>
              <a:rPr lang="en-US" sz="2000" dirty="0"/>
              <a:t>Cross </a:t>
            </a:r>
            <a:r>
              <a:rPr lang="en-US" sz="2000" dirty="0" smtClean="0"/>
              <a:t>RIs</a:t>
            </a:r>
          </a:p>
          <a:p>
            <a:pPr lvl="1"/>
            <a:endParaRPr lang="en-US" sz="2000" dirty="0"/>
          </a:p>
          <a:p>
            <a:pPr marL="0" indent="0">
              <a:buNone/>
            </a:pPr>
            <a:r>
              <a:rPr lang="en-US" sz="2400" b="1" dirty="0"/>
              <a:t>Validator suite</a:t>
            </a:r>
          </a:p>
          <a:p>
            <a:pPr lvl="1"/>
            <a:r>
              <a:rPr lang="en-US" sz="2000" dirty="0"/>
              <a:t>Including online validator </a:t>
            </a:r>
            <a:r>
              <a:rPr lang="en-US" sz="2000" dirty="0" smtClean="0"/>
              <a:t>service</a:t>
            </a:r>
            <a:endParaRPr lang="en-US" sz="2000" dirty="0"/>
          </a:p>
        </p:txBody>
      </p:sp>
      <p:sp>
        <p:nvSpPr>
          <p:cNvPr id="2" name="Slide Number Placeholder 1"/>
          <p:cNvSpPr>
            <a:spLocks noGrp="1"/>
          </p:cNvSpPr>
          <p:nvPr>
            <p:ph type="sldNum" sz="quarter" idx="12"/>
          </p:nvPr>
        </p:nvSpPr>
        <p:spPr/>
        <p:txBody>
          <a:bodyPr/>
          <a:lstStyle/>
          <a:p>
            <a:fld id="{6F576E6A-F32A-4612-884C-86870357C6B4}" type="slidenum">
              <a:rPr lang="en-GB" smtClean="0"/>
              <a:t>25</a:t>
            </a:fld>
            <a:endParaRPr lang="en-GB"/>
          </a:p>
        </p:txBody>
      </p:sp>
      <p:sp>
        <p:nvSpPr>
          <p:cNvPr id="3" name="Title 2"/>
          <p:cNvSpPr>
            <a:spLocks noGrp="1"/>
          </p:cNvSpPr>
          <p:nvPr>
            <p:ph type="title"/>
          </p:nvPr>
        </p:nvSpPr>
        <p:spPr/>
        <p:txBody>
          <a:bodyPr/>
          <a:lstStyle/>
          <a:p>
            <a:r>
              <a:rPr lang="en-GB" dirty="0" smtClean="0"/>
              <a:t>Adoption and validation </a:t>
            </a:r>
            <a:endParaRPr lang="en-GB" dirty="0"/>
          </a:p>
        </p:txBody>
      </p:sp>
      <p:sp>
        <p:nvSpPr>
          <p:cNvPr id="5" name="Content Placeholder 3"/>
          <p:cNvSpPr txBox="1">
            <a:spLocks/>
          </p:cNvSpPr>
          <p:nvPr/>
        </p:nvSpPr>
        <p:spPr>
          <a:xfrm>
            <a:off x="6177773" y="2992613"/>
            <a:ext cx="5371507" cy="3173721"/>
          </a:xfrm>
          <a:prstGeom prst="rect">
            <a:avLst/>
          </a:prstGeom>
          <a:ln>
            <a:solidFill>
              <a:srgbClr val="F6791C"/>
            </a:solidFill>
          </a:ln>
        </p:spPr>
        <p:txBody>
          <a:bodyPr vert="horz" lIns="91440" tIns="45720" rIns="91440" bIns="45720" rtlCol="0">
            <a:noAutofit/>
          </a:bodyPr>
          <a:lstStyle>
            <a:lvl1pPr marL="171450" indent="-171450" algn="l" defTabSz="685800" rtl="0" eaLnBrk="1" latinLnBrk="0" hangingPunct="1">
              <a:lnSpc>
                <a:spcPct val="100000"/>
              </a:lnSpc>
              <a:spcBef>
                <a:spcPts val="750"/>
              </a:spcBef>
              <a:spcAft>
                <a:spcPts val="300"/>
              </a:spcAft>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400" b="1" dirty="0" smtClean="0"/>
              <a:t>Engage partners</a:t>
            </a:r>
          </a:p>
          <a:p>
            <a:pPr lvl="1"/>
            <a:r>
              <a:rPr lang="en-US" sz="2000" dirty="0" smtClean="0"/>
              <a:t>Get feedback</a:t>
            </a:r>
          </a:p>
          <a:p>
            <a:pPr lvl="1"/>
            <a:r>
              <a:rPr lang="en-US" sz="2000" dirty="0" smtClean="0"/>
              <a:t>Feasibility</a:t>
            </a:r>
          </a:p>
          <a:p>
            <a:pPr lvl="1"/>
            <a:r>
              <a:rPr lang="en-US" sz="2000" dirty="0" smtClean="0"/>
              <a:t>Technical correctness</a:t>
            </a:r>
          </a:p>
          <a:p>
            <a:pPr marL="0" indent="0">
              <a:buFont typeface="Arial" panose="020B0604020202020204" pitchFamily="34" charset="0"/>
              <a:buNone/>
            </a:pPr>
            <a:r>
              <a:rPr lang="en-US" sz="2400" b="1" dirty="0" smtClean="0"/>
              <a:t>Continuous cycle!</a:t>
            </a:r>
          </a:p>
          <a:p>
            <a:pPr lvl="1"/>
            <a:r>
              <a:rPr lang="en-US" sz="2000" i="1" dirty="0" smtClean="0"/>
              <a:t>Collect</a:t>
            </a:r>
            <a:r>
              <a:rPr lang="en-US" sz="2000" dirty="0" smtClean="0"/>
              <a:t> feedback from outside the project</a:t>
            </a:r>
          </a:p>
          <a:p>
            <a:pPr lvl="1"/>
            <a:r>
              <a:rPr lang="en-US" sz="2000" i="1" dirty="0" smtClean="0"/>
              <a:t>Provide </a:t>
            </a:r>
            <a:r>
              <a:rPr lang="en-US" sz="2000" dirty="0" smtClean="0"/>
              <a:t>feedback to technology and policy</a:t>
            </a:r>
            <a:endParaRPr lang="en-US" sz="2000" dirty="0"/>
          </a:p>
        </p:txBody>
      </p:sp>
      <p:sp>
        <p:nvSpPr>
          <p:cNvPr id="6" name="TextBox 5"/>
          <p:cNvSpPr txBox="1"/>
          <p:nvPr/>
        </p:nvSpPr>
        <p:spPr>
          <a:xfrm>
            <a:off x="4423144" y="1630415"/>
            <a:ext cx="4663393" cy="1015663"/>
          </a:xfrm>
          <a:prstGeom prst="rect">
            <a:avLst/>
          </a:prstGeom>
          <a:solidFill>
            <a:srgbClr val="F8D0B4"/>
          </a:solidFill>
        </p:spPr>
        <p:txBody>
          <a:bodyPr wrap="none" rtlCol="0">
            <a:spAutoFit/>
          </a:bodyPr>
          <a:lstStyle/>
          <a:p>
            <a:r>
              <a:rPr lang="en-US" sz="2000" b="1" dirty="0"/>
              <a:t>Start with:</a:t>
            </a:r>
          </a:p>
          <a:p>
            <a:pPr marL="285750" indent="-285750">
              <a:buFont typeface="Arial" panose="020B0604020202020204" pitchFamily="34" charset="0"/>
              <a:buChar char="•"/>
            </a:pPr>
            <a:r>
              <a:rPr lang="en-US" sz="2000" b="1" dirty="0"/>
              <a:t>WISE AUP and Privacy Notice across RIs</a:t>
            </a:r>
          </a:p>
          <a:p>
            <a:pPr marL="285750" indent="-285750">
              <a:buFont typeface="Arial" panose="020B0604020202020204" pitchFamily="34" charset="0"/>
              <a:buChar char="•"/>
            </a:pPr>
            <a:r>
              <a:rPr lang="en-US" sz="2000" b="1" dirty="0" err="1" smtClean="0"/>
              <a:t>OpenID</a:t>
            </a:r>
            <a:r>
              <a:rPr lang="en-US" sz="2000" b="1" dirty="0" smtClean="0"/>
              <a:t> Federations</a:t>
            </a:r>
            <a:endParaRPr lang="en-US" sz="2000" b="1" dirty="0"/>
          </a:p>
        </p:txBody>
      </p:sp>
      <p:sp>
        <p:nvSpPr>
          <p:cNvPr id="8" name="TextBox 7"/>
          <p:cNvSpPr txBox="1"/>
          <p:nvPr/>
        </p:nvSpPr>
        <p:spPr>
          <a:xfrm>
            <a:off x="157344" y="4727149"/>
            <a:ext cx="5658665" cy="1015663"/>
          </a:xfrm>
          <a:prstGeom prst="rect">
            <a:avLst/>
          </a:prstGeom>
          <a:solidFill>
            <a:srgbClr val="F8D0B4"/>
          </a:solidFill>
        </p:spPr>
        <p:txBody>
          <a:bodyPr wrap="none" rtlCol="0">
            <a:spAutoFit/>
          </a:bodyPr>
          <a:lstStyle/>
          <a:p>
            <a:pPr marL="285750" indent="-285750">
              <a:buFont typeface="Arial" panose="020B0604020202020204" pitchFamily="34" charset="0"/>
              <a:buChar char="•"/>
            </a:pPr>
            <a:r>
              <a:rPr lang="en-US" sz="2000" b="1" dirty="0" smtClean="0"/>
              <a:t>Validators </a:t>
            </a:r>
            <a:r>
              <a:rPr lang="en-US" sz="2000" b="1" dirty="0"/>
              <a:t>to test </a:t>
            </a:r>
            <a:r>
              <a:rPr lang="en-US" sz="2000" b="1" dirty="0" smtClean="0"/>
              <a:t>implementations of guidelines</a:t>
            </a:r>
            <a:endParaRPr lang="en-US" sz="2000" b="1" dirty="0"/>
          </a:p>
          <a:p>
            <a:pPr marL="285750" indent="-285750">
              <a:buFont typeface="Arial" panose="020B0604020202020204" pitchFamily="34" charset="0"/>
              <a:buChar char="•"/>
            </a:pPr>
            <a:r>
              <a:rPr lang="en-US" sz="2000" b="1" dirty="0"/>
              <a:t>Online validation service available to all</a:t>
            </a:r>
          </a:p>
          <a:p>
            <a:pPr marL="285750" indent="-285750">
              <a:buFont typeface="Arial" panose="020B0604020202020204" pitchFamily="34" charset="0"/>
              <a:buChar char="•"/>
            </a:pPr>
            <a:r>
              <a:rPr lang="en-US" sz="2000" b="1" dirty="0"/>
              <a:t>Collaboration with AEGIS to test participating RIs</a:t>
            </a:r>
          </a:p>
        </p:txBody>
      </p:sp>
    </p:spTree>
    <p:extLst>
      <p:ext uri="{BB962C8B-B14F-4D97-AF65-F5344CB8AC3E}">
        <p14:creationId xmlns:p14="http://schemas.microsoft.com/office/powerpoint/2010/main" val="25363125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576E6A-F32A-4612-884C-86870357C6B4}" type="slidenum">
              <a:rPr lang="en-GB" smtClean="0"/>
              <a:t>26</a:t>
            </a:fld>
            <a:endParaRPr lang="en-GB"/>
          </a:p>
        </p:txBody>
      </p:sp>
      <p:sp>
        <p:nvSpPr>
          <p:cNvPr id="3" name="Title 2"/>
          <p:cNvSpPr>
            <a:spLocks noGrp="1"/>
          </p:cNvSpPr>
          <p:nvPr>
            <p:ph type="title"/>
          </p:nvPr>
        </p:nvSpPr>
        <p:spPr/>
        <p:txBody>
          <a:bodyPr/>
          <a:lstStyle/>
          <a:p>
            <a:r>
              <a:rPr lang="en-GB" dirty="0"/>
              <a:t>Compendium and Recommendations</a:t>
            </a:r>
          </a:p>
        </p:txBody>
      </p:sp>
      <p:sp>
        <p:nvSpPr>
          <p:cNvPr id="4" name="Google Shape;117;p2"/>
          <p:cNvSpPr txBox="1"/>
          <p:nvPr/>
        </p:nvSpPr>
        <p:spPr>
          <a:xfrm>
            <a:off x="455702" y="1691025"/>
            <a:ext cx="10951800" cy="478589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800" b="1" dirty="0" smtClean="0">
                <a:solidFill>
                  <a:srgbClr val="F6791C"/>
                </a:solidFill>
                <a:latin typeface="Calibri"/>
                <a:ea typeface="Calibri"/>
                <a:cs typeface="Calibri"/>
                <a:sym typeface="Calibri"/>
              </a:rPr>
              <a:t>In the ‘2</a:t>
            </a:r>
            <a:r>
              <a:rPr lang="en-GB" sz="2800" b="1" baseline="30000" dirty="0" smtClean="0">
                <a:solidFill>
                  <a:srgbClr val="F6791C"/>
                </a:solidFill>
                <a:latin typeface="Calibri"/>
                <a:ea typeface="Calibri"/>
                <a:cs typeface="Calibri"/>
                <a:sym typeface="Calibri"/>
              </a:rPr>
              <a:t>nd</a:t>
            </a:r>
            <a:r>
              <a:rPr lang="en-GB" sz="2800" b="1" dirty="0" smtClean="0">
                <a:solidFill>
                  <a:srgbClr val="F6791C"/>
                </a:solidFill>
                <a:latin typeface="Calibri"/>
                <a:ea typeface="Calibri"/>
                <a:cs typeface="Calibri"/>
                <a:sym typeface="Calibri"/>
              </a:rPr>
              <a:t> year’ of climbing the tree </a:t>
            </a:r>
            <a:r>
              <a:rPr lang="en-GB" sz="2800" dirty="0" smtClean="0">
                <a:solidFill>
                  <a:srgbClr val="F6791C"/>
                </a:solidFill>
                <a:latin typeface="Calibri"/>
                <a:ea typeface="Calibri"/>
                <a:cs typeface="Calibri"/>
                <a:sym typeface="Calibri"/>
              </a:rPr>
              <a:t>(April </a:t>
            </a:r>
            <a:r>
              <a:rPr lang="en-GB" sz="2800" dirty="0">
                <a:solidFill>
                  <a:srgbClr val="F6791C"/>
                </a:solidFill>
                <a:latin typeface="Calibri"/>
                <a:ea typeface="Calibri"/>
                <a:cs typeface="Calibri"/>
                <a:sym typeface="Calibri"/>
              </a:rPr>
              <a:t>2025 - February </a:t>
            </a:r>
            <a:r>
              <a:rPr lang="en-GB" sz="2800" dirty="0" smtClean="0">
                <a:solidFill>
                  <a:srgbClr val="F6791C"/>
                </a:solidFill>
                <a:latin typeface="Calibri"/>
                <a:ea typeface="Calibri"/>
                <a:cs typeface="Calibri"/>
                <a:sym typeface="Calibri"/>
              </a:rPr>
              <a:t>2026)</a:t>
            </a:r>
          </a:p>
          <a:p>
            <a:pPr marL="0" lvl="0" indent="0" algn="l" rtl="0">
              <a:lnSpc>
                <a:spcPct val="115000"/>
              </a:lnSpc>
              <a:spcBef>
                <a:spcPts val="0"/>
              </a:spcBef>
              <a:spcAft>
                <a:spcPts val="0"/>
              </a:spcAft>
              <a:buNone/>
            </a:pPr>
            <a:endParaRPr sz="2200" b="1" dirty="0">
              <a:solidFill>
                <a:srgbClr val="004360"/>
              </a:solidFill>
              <a:latin typeface="Calibri"/>
              <a:ea typeface="Calibri"/>
              <a:cs typeface="Calibri"/>
              <a:sym typeface="Calibri"/>
            </a:endParaRPr>
          </a:p>
          <a:p>
            <a:pPr marL="0" lvl="0" indent="0" algn="l" rtl="0">
              <a:lnSpc>
                <a:spcPct val="115000"/>
              </a:lnSpc>
              <a:spcBef>
                <a:spcPts val="0"/>
              </a:spcBef>
              <a:spcAft>
                <a:spcPts val="0"/>
              </a:spcAft>
              <a:buNone/>
            </a:pPr>
            <a:r>
              <a:rPr lang="en-GB" sz="2800" dirty="0" smtClean="0">
                <a:solidFill>
                  <a:srgbClr val="004360"/>
                </a:solidFill>
                <a:latin typeface="Calibri"/>
                <a:ea typeface="Calibri"/>
                <a:cs typeface="Calibri"/>
                <a:sym typeface="Calibri"/>
              </a:rPr>
              <a:t>Publish the </a:t>
            </a:r>
            <a:r>
              <a:rPr lang="en-GB" sz="2800" b="1" dirty="0" smtClean="0">
                <a:solidFill>
                  <a:srgbClr val="004360"/>
                </a:solidFill>
                <a:latin typeface="Calibri"/>
                <a:ea typeface="Calibri"/>
                <a:cs typeface="Calibri"/>
                <a:sym typeface="Calibri"/>
              </a:rPr>
              <a:t>compendium </a:t>
            </a:r>
            <a:r>
              <a:rPr lang="en-GB" sz="2800" b="1" dirty="0">
                <a:solidFill>
                  <a:srgbClr val="004360"/>
                </a:solidFill>
                <a:latin typeface="Calibri"/>
                <a:ea typeface="Calibri"/>
                <a:cs typeface="Calibri"/>
                <a:sym typeface="Calibri"/>
              </a:rPr>
              <a:t>of AARC best practices</a:t>
            </a:r>
            <a:r>
              <a:rPr lang="en-GB" sz="2800" dirty="0">
                <a:solidFill>
                  <a:srgbClr val="004360"/>
                </a:solidFill>
                <a:latin typeface="Calibri"/>
                <a:ea typeface="Calibri"/>
                <a:cs typeface="Calibri"/>
                <a:sym typeface="Calibri"/>
              </a:rPr>
              <a:t> </a:t>
            </a:r>
            <a:r>
              <a:rPr lang="en-GB" sz="2800" dirty="0" smtClean="0">
                <a:solidFill>
                  <a:srgbClr val="004360"/>
                </a:solidFill>
                <a:latin typeface="Calibri"/>
                <a:ea typeface="Calibri"/>
                <a:cs typeface="Calibri"/>
                <a:sym typeface="Calibri"/>
              </a:rPr>
              <a:t/>
            </a:r>
            <a:br>
              <a:rPr lang="en-GB" sz="2800" dirty="0" smtClean="0">
                <a:solidFill>
                  <a:srgbClr val="004360"/>
                </a:solidFill>
                <a:latin typeface="Calibri"/>
                <a:ea typeface="Calibri"/>
                <a:cs typeface="Calibri"/>
                <a:sym typeface="Calibri"/>
              </a:rPr>
            </a:br>
            <a:r>
              <a:rPr lang="en-GB" sz="2800" dirty="0" smtClean="0">
                <a:solidFill>
                  <a:srgbClr val="004360"/>
                </a:solidFill>
                <a:latin typeface="Calibri"/>
                <a:ea typeface="Calibri"/>
                <a:cs typeface="Calibri"/>
                <a:sym typeface="Calibri"/>
              </a:rPr>
              <a:t>and </a:t>
            </a:r>
            <a:r>
              <a:rPr lang="en-GB" sz="2800" b="1" dirty="0">
                <a:solidFill>
                  <a:srgbClr val="004360"/>
                </a:solidFill>
                <a:latin typeface="Calibri"/>
                <a:ea typeface="Calibri"/>
                <a:cs typeface="Calibri"/>
                <a:sym typeface="Calibri"/>
              </a:rPr>
              <a:t>deliver </a:t>
            </a:r>
            <a:r>
              <a:rPr lang="en-GB" sz="2800" b="1" dirty="0" smtClean="0">
                <a:solidFill>
                  <a:srgbClr val="004360"/>
                </a:solidFill>
                <a:latin typeface="Calibri"/>
                <a:ea typeface="Calibri"/>
                <a:cs typeface="Calibri"/>
                <a:sym typeface="Calibri"/>
              </a:rPr>
              <a:t>recommendations </a:t>
            </a:r>
            <a:r>
              <a:rPr lang="en-GB" sz="2800" dirty="0">
                <a:solidFill>
                  <a:srgbClr val="004360"/>
                </a:solidFill>
                <a:latin typeface="Calibri"/>
                <a:ea typeface="Calibri"/>
                <a:cs typeface="Calibri"/>
                <a:sym typeface="Calibri"/>
              </a:rPr>
              <a:t>for a common long-term strategy </a:t>
            </a:r>
            <a:r>
              <a:rPr lang="en-GB" sz="2800" dirty="0" smtClean="0">
                <a:solidFill>
                  <a:srgbClr val="004360"/>
                </a:solidFill>
                <a:latin typeface="Calibri"/>
                <a:ea typeface="Calibri"/>
                <a:cs typeface="Calibri"/>
                <a:sym typeface="Calibri"/>
              </a:rPr>
              <a:t/>
            </a:r>
            <a:br>
              <a:rPr lang="en-GB" sz="2800" dirty="0" smtClean="0">
                <a:solidFill>
                  <a:srgbClr val="004360"/>
                </a:solidFill>
                <a:latin typeface="Calibri"/>
                <a:ea typeface="Calibri"/>
                <a:cs typeface="Calibri"/>
                <a:sym typeface="Calibri"/>
              </a:rPr>
            </a:br>
            <a:r>
              <a:rPr lang="en-GB" sz="2800" dirty="0" smtClean="0">
                <a:solidFill>
                  <a:srgbClr val="004360"/>
                </a:solidFill>
                <a:latin typeface="Calibri"/>
                <a:ea typeface="Calibri"/>
                <a:cs typeface="Calibri"/>
                <a:sym typeface="Calibri"/>
              </a:rPr>
              <a:t>for </a:t>
            </a:r>
            <a:r>
              <a:rPr lang="en-GB" sz="2800" dirty="0">
                <a:solidFill>
                  <a:srgbClr val="004360"/>
                </a:solidFill>
                <a:latin typeface="Calibri"/>
                <a:ea typeface="Calibri"/>
                <a:cs typeface="Calibri"/>
                <a:sym typeface="Calibri"/>
              </a:rPr>
              <a:t>AAI services in pan-European Research Infrastructures in </a:t>
            </a:r>
            <a:r>
              <a:rPr lang="en-GB" sz="2800" dirty="0" smtClean="0">
                <a:solidFill>
                  <a:srgbClr val="004360"/>
                </a:solidFill>
                <a:latin typeface="Calibri"/>
                <a:ea typeface="Calibri"/>
                <a:cs typeface="Calibri"/>
                <a:sym typeface="Calibri"/>
              </a:rPr>
              <a:t>Europe </a:t>
            </a:r>
          </a:p>
          <a:p>
            <a:pPr marL="0" lvl="0" indent="0" algn="l" rtl="0">
              <a:lnSpc>
                <a:spcPct val="115000"/>
              </a:lnSpc>
              <a:spcBef>
                <a:spcPts val="0"/>
              </a:spcBef>
              <a:spcAft>
                <a:spcPts val="0"/>
              </a:spcAft>
              <a:buNone/>
            </a:pPr>
            <a:endParaRPr lang="en-GB" sz="1400" dirty="0" smtClean="0">
              <a:solidFill>
                <a:srgbClr val="004360"/>
              </a:solidFill>
              <a:latin typeface="Calibri"/>
              <a:ea typeface="Calibri"/>
              <a:cs typeface="Calibri"/>
              <a:sym typeface="Calibri"/>
            </a:endParaRPr>
          </a:p>
          <a:p>
            <a:pPr marL="457200" lvl="0" indent="-457200" algn="l" rtl="0">
              <a:lnSpc>
                <a:spcPct val="115000"/>
              </a:lnSpc>
              <a:spcBef>
                <a:spcPts val="0"/>
              </a:spcBef>
              <a:spcAft>
                <a:spcPts val="0"/>
              </a:spcAft>
              <a:buFont typeface="Arial" panose="020B0604020202020204" pitchFamily="34" charset="0"/>
              <a:buChar char="•"/>
            </a:pPr>
            <a:r>
              <a:rPr lang="en-GB" sz="2800" dirty="0" smtClean="0">
                <a:solidFill>
                  <a:srgbClr val="004360"/>
                </a:solidFill>
                <a:latin typeface="Calibri"/>
                <a:ea typeface="Calibri"/>
                <a:cs typeface="Calibri"/>
                <a:sym typeface="Calibri"/>
              </a:rPr>
              <a:t>based on the use case input </a:t>
            </a:r>
            <a:r>
              <a:rPr lang="en-GB" sz="2800" dirty="0" smtClean="0">
                <a:solidFill>
                  <a:srgbClr val="004360"/>
                </a:solidFill>
                <a:latin typeface="Calibri"/>
                <a:ea typeface="Calibri"/>
                <a:cs typeface="Calibri"/>
                <a:sym typeface="Wingdings" panose="05000000000000000000" pitchFamily="2" charset="2"/>
              </a:rPr>
              <a:t></a:t>
            </a:r>
            <a:endParaRPr lang="en-GB" sz="2800" dirty="0" smtClean="0">
              <a:solidFill>
                <a:srgbClr val="004360"/>
              </a:solidFill>
              <a:latin typeface="Calibri"/>
              <a:ea typeface="Calibri"/>
              <a:cs typeface="Calibri"/>
              <a:sym typeface="Calibri"/>
            </a:endParaRPr>
          </a:p>
          <a:p>
            <a:pPr marL="457200" lvl="0" indent="-457200" algn="l" rtl="0">
              <a:lnSpc>
                <a:spcPct val="115000"/>
              </a:lnSpc>
              <a:spcBef>
                <a:spcPts val="0"/>
              </a:spcBef>
              <a:spcAft>
                <a:spcPts val="0"/>
              </a:spcAft>
              <a:buFont typeface="Arial" panose="020B0604020202020204" pitchFamily="34" charset="0"/>
              <a:buChar char="•"/>
            </a:pPr>
            <a:r>
              <a:rPr lang="en-GB" sz="2800" dirty="0" smtClean="0">
                <a:solidFill>
                  <a:srgbClr val="004360"/>
                </a:solidFill>
                <a:latin typeface="Calibri"/>
                <a:ea typeface="Calibri"/>
                <a:cs typeface="Calibri"/>
                <a:sym typeface="Calibri"/>
              </a:rPr>
              <a:t>promotes proposed approach from architecture and policy activities</a:t>
            </a:r>
          </a:p>
          <a:p>
            <a:pPr marL="457200" lvl="0" indent="-457200" algn="l" rtl="0">
              <a:lnSpc>
                <a:spcPct val="115000"/>
              </a:lnSpc>
              <a:spcBef>
                <a:spcPts val="0"/>
              </a:spcBef>
              <a:spcAft>
                <a:spcPts val="0"/>
              </a:spcAft>
              <a:buFont typeface="Arial" panose="020B0604020202020204" pitchFamily="34" charset="0"/>
              <a:buChar char="•"/>
            </a:pPr>
            <a:r>
              <a:rPr lang="en-GB" sz="2800" dirty="0" smtClean="0">
                <a:solidFill>
                  <a:srgbClr val="004360"/>
                </a:solidFill>
                <a:latin typeface="Calibri"/>
                <a:ea typeface="Calibri"/>
                <a:cs typeface="Calibri"/>
                <a:sym typeface="Calibri"/>
              </a:rPr>
              <a:t>iterate with the infrastructures at large to produce </a:t>
            </a:r>
            <a:r>
              <a:rPr lang="en-GB" sz="2800" dirty="0">
                <a:solidFill>
                  <a:srgbClr val="004360"/>
                </a:solidFill>
                <a:latin typeface="Calibri"/>
                <a:ea typeface="Calibri"/>
                <a:cs typeface="Calibri"/>
                <a:sym typeface="Calibri"/>
              </a:rPr>
              <a:t>the final </a:t>
            </a:r>
            <a:r>
              <a:rPr lang="en-GB" sz="2800" dirty="0" smtClean="0">
                <a:solidFill>
                  <a:srgbClr val="004360"/>
                </a:solidFill>
                <a:latin typeface="Calibri"/>
                <a:ea typeface="Calibri"/>
                <a:cs typeface="Calibri"/>
                <a:sym typeface="Calibri"/>
              </a:rPr>
              <a:t>version</a:t>
            </a:r>
          </a:p>
          <a:p>
            <a:pPr marL="0" lvl="0" indent="0" algn="l" rtl="0">
              <a:lnSpc>
                <a:spcPct val="115000"/>
              </a:lnSpc>
              <a:spcBef>
                <a:spcPts val="0"/>
              </a:spcBef>
              <a:spcAft>
                <a:spcPts val="0"/>
              </a:spcAft>
              <a:buNone/>
            </a:pPr>
            <a:endParaRPr sz="2800" dirty="0">
              <a:solidFill>
                <a:srgbClr val="004360"/>
              </a:solidFill>
              <a:latin typeface="Calibri"/>
              <a:ea typeface="Calibri"/>
              <a:cs typeface="Calibri"/>
              <a:sym typeface="Calibri"/>
            </a:endParaRPr>
          </a:p>
        </p:txBody>
      </p:sp>
    </p:spTree>
    <p:extLst>
      <p:ext uri="{BB962C8B-B14F-4D97-AF65-F5344CB8AC3E}">
        <p14:creationId xmlns:p14="http://schemas.microsoft.com/office/powerpoint/2010/main" val="20722637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27</a:t>
            </a:fld>
            <a:endParaRPr lang="en-GB"/>
          </a:p>
        </p:txBody>
      </p:sp>
      <p:sp>
        <p:nvSpPr>
          <p:cNvPr id="2" name="Content Placeholder 1"/>
          <p:cNvSpPr>
            <a:spLocks noGrp="1"/>
          </p:cNvSpPr>
          <p:nvPr>
            <p:ph type="body" sz="quarter" idx="13"/>
          </p:nvPr>
        </p:nvSpPr>
        <p:spPr/>
        <p:txBody>
          <a:bodyPr>
            <a:normAutofit/>
          </a:bodyPr>
          <a:lstStyle/>
          <a:p>
            <a:pPr marL="0" indent="0">
              <a:buNone/>
            </a:pPr>
            <a:r>
              <a:rPr lang="en-GB" sz="3200" b="1" dirty="0" smtClean="0">
                <a:solidFill>
                  <a:srgbClr val="F6791C"/>
                </a:solidFill>
              </a:rPr>
              <a:t>Let’s climb the tree together!</a:t>
            </a:r>
            <a:endParaRPr lang="en-GB" sz="3200" b="1" dirty="0">
              <a:solidFill>
                <a:srgbClr val="F6791C"/>
              </a:solidFill>
            </a:endParaRPr>
          </a:p>
        </p:txBody>
      </p:sp>
      <p:sp>
        <p:nvSpPr>
          <p:cNvPr id="5" name="Title 4"/>
          <p:cNvSpPr>
            <a:spLocks noGrp="1"/>
          </p:cNvSpPr>
          <p:nvPr>
            <p:ph type="title"/>
          </p:nvPr>
        </p:nvSpPr>
        <p:spPr/>
        <p:txBody>
          <a:bodyPr/>
          <a:lstStyle/>
          <a:p>
            <a:r>
              <a:rPr lang="en-GB" dirty="0" smtClean="0"/>
              <a:t>Let’s climb the AARC TREE together!</a:t>
            </a:r>
            <a:endParaRPr lang="en-GB" dirty="0"/>
          </a:p>
        </p:txBody>
      </p:sp>
      <p:sp>
        <p:nvSpPr>
          <p:cNvPr id="7" name="TextBox 6"/>
          <p:cNvSpPr txBox="1"/>
          <p:nvPr/>
        </p:nvSpPr>
        <p:spPr>
          <a:xfrm>
            <a:off x="6879479" y="3055749"/>
            <a:ext cx="3768065" cy="646331"/>
          </a:xfrm>
          <a:prstGeom prst="rect">
            <a:avLst/>
          </a:prstGeom>
          <a:noFill/>
        </p:spPr>
        <p:txBody>
          <a:bodyPr wrap="square" rtlCol="0">
            <a:spAutoFit/>
          </a:bodyPr>
          <a:lstStyle/>
          <a:p>
            <a:r>
              <a:rPr lang="en-GB" sz="1200" dirty="0" smtClean="0">
                <a:solidFill>
                  <a:srgbClr val="003F5E"/>
                </a:solidFill>
              </a:rPr>
              <a:t>Image generated by Adobe Firefly 2 with the text prompt</a:t>
            </a:r>
          </a:p>
          <a:p>
            <a:r>
              <a:rPr lang="en-GB" sz="1200" dirty="0" smtClean="0">
                <a:solidFill>
                  <a:srgbClr val="003F5E"/>
                </a:solidFill>
              </a:rPr>
              <a:t>“</a:t>
            </a:r>
            <a:r>
              <a:rPr lang="en-US" sz="1200" dirty="0">
                <a:solidFill>
                  <a:srgbClr val="003F5E"/>
                </a:solidFill>
              </a:rPr>
              <a:t>image of a broad-leaved lemon tree with a person sitting below it leaning against the trunk in the </a:t>
            </a:r>
            <a:r>
              <a:rPr lang="en-US" sz="1200" dirty="0" smtClean="0">
                <a:solidFill>
                  <a:srgbClr val="003F5E"/>
                </a:solidFill>
              </a:rPr>
              <a:t>sunshade”</a:t>
            </a:r>
            <a:endParaRPr lang="en-GB" sz="1200" dirty="0">
              <a:solidFill>
                <a:srgbClr val="003F5E"/>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646" y="108468"/>
            <a:ext cx="6288821" cy="3593612"/>
          </a:xfrm>
          <a:prstGeom prst="rect">
            <a:avLst/>
          </a:prstGeom>
        </p:spPr>
      </p:pic>
    </p:spTree>
    <p:extLst>
      <p:ext uri="{BB962C8B-B14F-4D97-AF65-F5344CB8AC3E}">
        <p14:creationId xmlns:p14="http://schemas.microsoft.com/office/powerpoint/2010/main" val="626672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normAutofit/>
          </a:bodyPr>
          <a:lstStyle/>
          <a:p>
            <a:r>
              <a:rPr lang="en-GB" dirty="0" smtClean="0"/>
              <a:t>davidg@nikhef.nl</a:t>
            </a:r>
            <a:endParaRPr lang="en-GB" dirty="0"/>
          </a:p>
        </p:txBody>
      </p:sp>
      <p:sp>
        <p:nvSpPr>
          <p:cNvPr id="3" name="TextBox 2"/>
          <p:cNvSpPr txBox="1"/>
          <p:nvPr/>
        </p:nvSpPr>
        <p:spPr>
          <a:xfrm>
            <a:off x="180752" y="191385"/>
            <a:ext cx="4997303" cy="1384995"/>
          </a:xfrm>
          <a:prstGeom prst="rect">
            <a:avLst/>
          </a:prstGeom>
          <a:noFill/>
        </p:spPr>
        <p:txBody>
          <a:bodyPr wrap="square" rtlCol="0">
            <a:spAutoFit/>
          </a:bodyPr>
          <a:lstStyle/>
          <a:p>
            <a:r>
              <a:rPr lang="en-GB" sz="1400" dirty="0" smtClean="0">
                <a:solidFill>
                  <a:schemeClr val="bg1">
                    <a:lumMod val="85000"/>
                  </a:schemeClr>
                </a:solidFill>
              </a:rPr>
              <a:t>Thanks to the AARC Community, including folk from whom I re-used graphics and material in this overview. In random order: </a:t>
            </a:r>
            <a:r>
              <a:rPr lang="en-GB" sz="1400" dirty="0" err="1" smtClean="0">
                <a:solidFill>
                  <a:schemeClr val="bg1">
                    <a:lumMod val="85000"/>
                  </a:schemeClr>
                </a:solidFill>
              </a:rPr>
              <a:t>Licia</a:t>
            </a:r>
            <a:r>
              <a:rPr lang="en-GB" sz="1400" dirty="0" smtClean="0">
                <a:solidFill>
                  <a:schemeClr val="bg1">
                    <a:lumMod val="85000"/>
                  </a:schemeClr>
                </a:solidFill>
              </a:rPr>
              <a:t> Florio, Nicolas </a:t>
            </a:r>
            <a:r>
              <a:rPr lang="en-GB" sz="1400" dirty="0" err="1" smtClean="0">
                <a:solidFill>
                  <a:schemeClr val="bg1">
                    <a:lumMod val="85000"/>
                  </a:schemeClr>
                </a:solidFill>
              </a:rPr>
              <a:t>Liampotis</a:t>
            </a:r>
            <a:r>
              <a:rPr lang="en-GB" sz="1400" dirty="0" smtClean="0">
                <a:solidFill>
                  <a:schemeClr val="bg1">
                    <a:lumMod val="85000"/>
                  </a:schemeClr>
                </a:solidFill>
              </a:rPr>
              <a:t>, Christos </a:t>
            </a:r>
            <a:r>
              <a:rPr lang="en-GB" sz="1400" dirty="0" err="1" smtClean="0">
                <a:solidFill>
                  <a:schemeClr val="bg1">
                    <a:lumMod val="85000"/>
                  </a:schemeClr>
                </a:solidFill>
              </a:rPr>
              <a:t>Kanellopoulos</a:t>
            </a:r>
            <a:r>
              <a:rPr lang="en-GB" sz="1400" dirty="0" smtClean="0">
                <a:solidFill>
                  <a:schemeClr val="bg1">
                    <a:lumMod val="85000"/>
                  </a:schemeClr>
                </a:solidFill>
              </a:rPr>
              <a:t>, Marina </a:t>
            </a:r>
            <a:r>
              <a:rPr lang="en-GB" sz="1400" dirty="0" err="1" smtClean="0">
                <a:solidFill>
                  <a:schemeClr val="bg1">
                    <a:lumMod val="85000"/>
                  </a:schemeClr>
                </a:solidFill>
              </a:rPr>
              <a:t>Adomeit</a:t>
            </a:r>
            <a:r>
              <a:rPr lang="en-GB" sz="1400" dirty="0" smtClean="0">
                <a:solidFill>
                  <a:schemeClr val="bg1">
                    <a:lumMod val="85000"/>
                  </a:schemeClr>
                </a:solidFill>
              </a:rPr>
              <a:t>, Janos </a:t>
            </a:r>
            <a:r>
              <a:rPr lang="en-GB" sz="1400" dirty="0" err="1" smtClean="0">
                <a:solidFill>
                  <a:schemeClr val="bg1">
                    <a:lumMod val="85000"/>
                  </a:schemeClr>
                </a:solidFill>
              </a:rPr>
              <a:t>Mohacsi</a:t>
            </a:r>
            <a:r>
              <a:rPr lang="en-GB" sz="1400" dirty="0" smtClean="0">
                <a:solidFill>
                  <a:schemeClr val="bg1">
                    <a:lumMod val="85000"/>
                  </a:schemeClr>
                </a:solidFill>
              </a:rPr>
              <a:t>, </a:t>
            </a:r>
            <a:r>
              <a:rPr lang="en-GB" sz="1400" dirty="0" err="1" smtClean="0">
                <a:solidFill>
                  <a:schemeClr val="bg1">
                    <a:lumMod val="85000"/>
                  </a:schemeClr>
                </a:solidFill>
              </a:rPr>
              <a:t>Ilaria</a:t>
            </a:r>
            <a:r>
              <a:rPr lang="en-GB" sz="1400" dirty="0" smtClean="0">
                <a:solidFill>
                  <a:schemeClr val="bg1">
                    <a:lumMod val="85000"/>
                  </a:schemeClr>
                </a:solidFill>
              </a:rPr>
              <a:t> Fava, </a:t>
            </a:r>
            <a:r>
              <a:rPr lang="en-GB" sz="1400" dirty="0" err="1" smtClean="0">
                <a:solidFill>
                  <a:schemeClr val="bg1">
                    <a:lumMod val="85000"/>
                  </a:schemeClr>
                </a:solidFill>
              </a:rPr>
              <a:t>Slavek</a:t>
            </a:r>
            <a:r>
              <a:rPr lang="en-GB" sz="1400" dirty="0" smtClean="0">
                <a:solidFill>
                  <a:schemeClr val="bg1">
                    <a:lumMod val="85000"/>
                  </a:schemeClr>
                </a:solidFill>
              </a:rPr>
              <a:t> </a:t>
            </a:r>
            <a:r>
              <a:rPr lang="en-GB" sz="1400" dirty="0" err="1" smtClean="0">
                <a:solidFill>
                  <a:schemeClr val="bg1">
                    <a:lumMod val="85000"/>
                  </a:schemeClr>
                </a:solidFill>
              </a:rPr>
              <a:t>Licehammer</a:t>
            </a:r>
            <a:r>
              <a:rPr lang="en-GB" sz="1400" dirty="0" smtClean="0">
                <a:solidFill>
                  <a:schemeClr val="bg1">
                    <a:lumMod val="85000"/>
                  </a:schemeClr>
                </a:solidFill>
              </a:rPr>
              <a:t>, Dave Kelsey, Ian Neilson, Marcus </a:t>
            </a:r>
            <a:r>
              <a:rPr lang="en-GB" sz="1400" dirty="0" err="1" smtClean="0">
                <a:solidFill>
                  <a:schemeClr val="bg1">
                    <a:lumMod val="85000"/>
                  </a:schemeClr>
                </a:solidFill>
              </a:rPr>
              <a:t>Hardt</a:t>
            </a:r>
            <a:r>
              <a:rPr lang="en-GB" sz="1400" dirty="0" smtClean="0">
                <a:solidFill>
                  <a:schemeClr val="bg1">
                    <a:lumMod val="85000"/>
                  </a:schemeClr>
                </a:solidFill>
              </a:rPr>
              <a:t>, Mischa Salle, Hannah Short, and Maarten </a:t>
            </a:r>
            <a:r>
              <a:rPr lang="en-GB" sz="1400" dirty="0" err="1" smtClean="0">
                <a:solidFill>
                  <a:schemeClr val="bg1">
                    <a:lumMod val="85000"/>
                  </a:schemeClr>
                </a:solidFill>
              </a:rPr>
              <a:t>Kremers</a:t>
            </a:r>
            <a:r>
              <a:rPr lang="en-GB" sz="1400" dirty="0" smtClean="0">
                <a:solidFill>
                  <a:schemeClr val="bg1">
                    <a:lumMod val="85000"/>
                  </a:schemeClr>
                </a:solidFill>
              </a:rPr>
              <a:t>.</a:t>
            </a:r>
            <a:endParaRPr lang="en-GB" sz="1400" dirty="0">
              <a:solidFill>
                <a:schemeClr val="bg1">
                  <a:lumMod val="85000"/>
                </a:schemeClr>
              </a:solidFill>
            </a:endParaRPr>
          </a:p>
        </p:txBody>
      </p:sp>
    </p:spTree>
    <p:extLst>
      <p:ext uri="{BB962C8B-B14F-4D97-AF65-F5344CB8AC3E}">
        <p14:creationId xmlns:p14="http://schemas.microsoft.com/office/powerpoint/2010/main" val="441920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27f26ee30aa_0_56"/>
          <p:cNvSpPr txBox="1">
            <a:spLocks noGrp="1"/>
          </p:cNvSpPr>
          <p:nvPr>
            <p:ph type="sldNum" idx="12"/>
          </p:nvPr>
        </p:nvSpPr>
        <p:spPr>
          <a:xfrm>
            <a:off x="11061812" y="6406019"/>
            <a:ext cx="741000" cy="27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75"/>
              <a:buFont typeface="Arial"/>
              <a:buNone/>
            </a:pPr>
            <a:fld id="{00000000-1234-1234-1234-123412341234}" type="slidenum">
              <a:rPr lang="en-GB"/>
              <a:t>3</a:t>
            </a:fld>
            <a:endParaRPr/>
          </a:p>
        </p:txBody>
      </p:sp>
      <p:sp>
        <p:nvSpPr>
          <p:cNvPr id="340" name="Google Shape;340;g27f26ee30aa_0_56"/>
          <p:cNvSpPr txBox="1">
            <a:spLocks noGrp="1"/>
          </p:cNvSpPr>
          <p:nvPr>
            <p:ph type="title"/>
          </p:nvPr>
        </p:nvSpPr>
        <p:spPr>
          <a:xfrm>
            <a:off x="455646" y="74649"/>
            <a:ext cx="96120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en-GB"/>
              <a:t>The Community AAI and the Infrastructure Proxy: definition </a:t>
            </a:r>
            <a:endParaRPr/>
          </a:p>
          <a:p>
            <a:pPr marL="0" lvl="0" indent="0" algn="l" rtl="0">
              <a:lnSpc>
                <a:spcPct val="90000"/>
              </a:lnSpc>
              <a:spcBef>
                <a:spcPts val="0"/>
              </a:spcBef>
              <a:spcAft>
                <a:spcPts val="0"/>
              </a:spcAft>
              <a:buSzPts val="1800"/>
              <a:buNone/>
            </a:pPr>
            <a:endParaRPr/>
          </a:p>
        </p:txBody>
      </p:sp>
      <p:sp>
        <p:nvSpPr>
          <p:cNvPr id="341" name="Google Shape;341;g27f26ee30aa_0_56"/>
          <p:cNvSpPr/>
          <p:nvPr/>
        </p:nvSpPr>
        <p:spPr>
          <a:xfrm>
            <a:off x="5629400" y="3813975"/>
            <a:ext cx="6173400" cy="2382600"/>
          </a:xfrm>
          <a:prstGeom prst="roundRect">
            <a:avLst>
              <a:gd name="adj" fmla="val 16667"/>
            </a:avLst>
          </a:prstGeom>
          <a:solidFill>
            <a:srgbClr val="F57B20">
              <a:alpha val="19215"/>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chemeClr val="dk1"/>
              </a:buClr>
              <a:buSzPts val="1100"/>
              <a:buFont typeface="Arial"/>
              <a:buNone/>
            </a:pPr>
            <a:r>
              <a:rPr lang="en-GB" sz="1800" b="1" i="0" u="none" strike="noStrike" cap="none">
                <a:solidFill>
                  <a:srgbClr val="004360"/>
                </a:solidFill>
                <a:latin typeface="Calibri"/>
                <a:ea typeface="Calibri"/>
                <a:cs typeface="Calibri"/>
                <a:sym typeface="Calibri"/>
              </a:rPr>
              <a:t>Infrastructure Proxy</a:t>
            </a:r>
            <a:endParaRPr sz="1800" b="1" i="0" u="none" strike="noStrike" cap="none">
              <a:solidFill>
                <a:srgbClr val="004360"/>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GB" sz="1800" b="0" i="0" u="none" strike="noStrike" cap="none">
                <a:solidFill>
                  <a:schemeClr val="dk1"/>
                </a:solidFill>
                <a:latin typeface="Calibri"/>
                <a:ea typeface="Calibri"/>
                <a:cs typeface="Calibri"/>
                <a:sym typeface="Calibri"/>
              </a:rPr>
              <a:t>The Infrastructure Proxy, enables Infrastructures with a large number of resources, to provide them through a single integration point, where the Infrastructure can maintain centrally all the relevant Policies and business logic for making available these resources to multiple communities</a:t>
            </a:r>
            <a:endParaRPr sz="1800" b="0" i="0" u="none" strike="noStrike" cap="none">
              <a:solidFill>
                <a:srgbClr val="000000"/>
              </a:solidFill>
              <a:latin typeface="Arial"/>
              <a:ea typeface="Arial"/>
              <a:cs typeface="Arial"/>
              <a:sym typeface="Arial"/>
            </a:endParaRPr>
          </a:p>
        </p:txBody>
      </p:sp>
      <p:sp>
        <p:nvSpPr>
          <p:cNvPr id="342" name="Google Shape;342;g27f26ee30aa_0_56"/>
          <p:cNvSpPr/>
          <p:nvPr/>
        </p:nvSpPr>
        <p:spPr>
          <a:xfrm>
            <a:off x="5629400" y="1527150"/>
            <a:ext cx="6021000" cy="2160000"/>
          </a:xfrm>
          <a:prstGeom prst="roundRect">
            <a:avLst>
              <a:gd name="adj" fmla="val 16667"/>
            </a:avLst>
          </a:prstGeom>
          <a:solidFill>
            <a:srgbClr val="004360">
              <a:alpha val="17254"/>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chemeClr val="dk1"/>
              </a:buClr>
              <a:buSzPts val="1100"/>
              <a:buFont typeface="Arial"/>
              <a:buNone/>
            </a:pPr>
            <a:r>
              <a:rPr lang="en-GB" sz="1800" b="1" i="0" u="none" strike="noStrike" cap="none">
                <a:solidFill>
                  <a:schemeClr val="accent2"/>
                </a:solidFill>
                <a:latin typeface="Calibri"/>
                <a:ea typeface="Calibri"/>
                <a:cs typeface="Calibri"/>
                <a:sym typeface="Calibri"/>
              </a:rPr>
              <a:t>Community AAI</a:t>
            </a:r>
            <a:endParaRPr sz="1800" b="1" i="0" u="none" strike="noStrike" cap="none">
              <a:solidFill>
                <a:schemeClr val="accent2"/>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GB" sz="1800" b="0" i="0" u="none" strike="noStrike" cap="none">
                <a:solidFill>
                  <a:schemeClr val="dk1"/>
                </a:solidFill>
                <a:latin typeface="Calibri"/>
                <a:ea typeface="Calibri"/>
                <a:cs typeface="Calibri"/>
                <a:sym typeface="Calibri"/>
              </a:rPr>
              <a:t>The purpose of the Community AAI is to streamline researchers’ access to services, both those provided by their own infrastructure as well as the services provided by infrastructures that are shared with other communities.</a:t>
            </a:r>
            <a:endParaRPr sz="1800" b="0" i="0" u="none" strike="noStrike" cap="none">
              <a:solidFill>
                <a:schemeClr val="dk1"/>
              </a:solidFill>
              <a:latin typeface="Calibri"/>
              <a:ea typeface="Calibri"/>
              <a:cs typeface="Calibri"/>
              <a:sym typeface="Calibri"/>
            </a:endParaRPr>
          </a:p>
        </p:txBody>
      </p:sp>
      <p:pic>
        <p:nvPicPr>
          <p:cNvPr id="343" name="Google Shape;343;g27f26ee30aa_0_56"/>
          <p:cNvPicPr preferRelativeResize="0"/>
          <p:nvPr/>
        </p:nvPicPr>
        <p:blipFill rotWithShape="1">
          <a:blip r:embed="rId3">
            <a:alphaModFix/>
          </a:blip>
          <a:srcRect r="3900"/>
          <a:stretch/>
        </p:blipFill>
        <p:spPr>
          <a:xfrm>
            <a:off x="258800" y="1527150"/>
            <a:ext cx="4520200" cy="4331851"/>
          </a:xfrm>
          <a:prstGeom prst="rect">
            <a:avLst/>
          </a:prstGeom>
          <a:noFill/>
          <a:ln>
            <a:noFill/>
          </a:ln>
        </p:spPr>
      </p:pic>
      <p:sp>
        <p:nvSpPr>
          <p:cNvPr id="344" name="Google Shape;344;g27f26ee30aa_0_56"/>
          <p:cNvSpPr/>
          <p:nvPr/>
        </p:nvSpPr>
        <p:spPr>
          <a:xfrm>
            <a:off x="2983500" y="2588100"/>
            <a:ext cx="2654552" cy="759919"/>
          </a:xfrm>
          <a:custGeom>
            <a:avLst/>
            <a:gdLst/>
            <a:ahLst/>
            <a:cxnLst/>
            <a:rect l="l" t="t" r="r" b="b"/>
            <a:pathLst>
              <a:path w="98820" h="39420" extrusionOk="0">
                <a:moveTo>
                  <a:pt x="0" y="39420"/>
                </a:moveTo>
                <a:cubicBezTo>
                  <a:pt x="6840" y="36180"/>
                  <a:pt x="30150" y="22320"/>
                  <a:pt x="41040" y="19980"/>
                </a:cubicBezTo>
                <a:cubicBezTo>
                  <a:pt x="51930" y="17640"/>
                  <a:pt x="59130" y="27270"/>
                  <a:pt x="65340" y="25380"/>
                </a:cubicBezTo>
                <a:cubicBezTo>
                  <a:pt x="71550" y="23490"/>
                  <a:pt x="72720" y="12870"/>
                  <a:pt x="78300" y="8640"/>
                </a:cubicBezTo>
                <a:cubicBezTo>
                  <a:pt x="83880" y="4410"/>
                  <a:pt x="95400" y="1440"/>
                  <a:pt x="98820" y="0"/>
                </a:cubicBezTo>
              </a:path>
            </a:pathLst>
          </a:custGeom>
          <a:noFill/>
          <a:ln w="19050" cap="flat" cmpd="sng">
            <a:solidFill>
              <a:srgbClr val="00436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g27f26ee30aa_0_56"/>
          <p:cNvSpPr/>
          <p:nvPr/>
        </p:nvSpPr>
        <p:spPr>
          <a:xfrm rot="10800000" flipH="1">
            <a:off x="4414500" y="4306544"/>
            <a:ext cx="1228580" cy="539955"/>
          </a:xfrm>
          <a:custGeom>
            <a:avLst/>
            <a:gdLst/>
            <a:ahLst/>
            <a:cxnLst/>
            <a:rect l="l" t="t" r="r" b="b"/>
            <a:pathLst>
              <a:path w="98820" h="39420" extrusionOk="0">
                <a:moveTo>
                  <a:pt x="0" y="39420"/>
                </a:moveTo>
                <a:cubicBezTo>
                  <a:pt x="6840" y="36180"/>
                  <a:pt x="30150" y="22320"/>
                  <a:pt x="41040" y="19980"/>
                </a:cubicBezTo>
                <a:cubicBezTo>
                  <a:pt x="51930" y="17640"/>
                  <a:pt x="59130" y="27270"/>
                  <a:pt x="65340" y="25380"/>
                </a:cubicBezTo>
                <a:cubicBezTo>
                  <a:pt x="71550" y="23490"/>
                  <a:pt x="72720" y="12870"/>
                  <a:pt x="78300" y="8640"/>
                </a:cubicBezTo>
                <a:cubicBezTo>
                  <a:pt x="83880" y="4410"/>
                  <a:pt x="95400" y="1440"/>
                  <a:pt x="98820" y="0"/>
                </a:cubicBezTo>
              </a:path>
            </a:pathLst>
          </a:custGeom>
          <a:noFill/>
          <a:ln w="28575" cap="flat" cmpd="sng">
            <a:solidFill>
              <a:srgbClr val="F57A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7700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576E6A-F32A-4612-884C-86870357C6B4}" type="slidenum">
              <a:rPr lang="en-GB" smtClean="0"/>
              <a:t>4</a:t>
            </a:fld>
            <a:endParaRPr lang="en-GB"/>
          </a:p>
        </p:txBody>
      </p:sp>
      <p:sp>
        <p:nvSpPr>
          <p:cNvPr id="3" name="Title 2"/>
          <p:cNvSpPr>
            <a:spLocks noGrp="1"/>
          </p:cNvSpPr>
          <p:nvPr>
            <p:ph type="title"/>
          </p:nvPr>
        </p:nvSpPr>
        <p:spPr/>
        <p:txBody>
          <a:bodyPr/>
          <a:lstStyle/>
          <a:p>
            <a:r>
              <a:rPr lang="en-GB" dirty="0" smtClean="0"/>
              <a:t>Interoperability – more than just the nice colours</a:t>
            </a:r>
            <a:endParaRPr lang="en-GB" dirty="0"/>
          </a:p>
        </p:txBody>
      </p:sp>
      <p:pic>
        <p:nvPicPr>
          <p:cNvPr id="4" name="Google Shape;216;g27f26ee30aa_0_106"/>
          <p:cNvPicPr preferRelativeResize="0"/>
          <p:nvPr/>
        </p:nvPicPr>
        <p:blipFill rotWithShape="1">
          <a:blip r:embed="rId2">
            <a:alphaModFix/>
          </a:blip>
          <a:srcRect/>
          <a:stretch/>
        </p:blipFill>
        <p:spPr>
          <a:xfrm>
            <a:off x="703350" y="1400350"/>
            <a:ext cx="6226000" cy="4850150"/>
          </a:xfrm>
          <a:prstGeom prst="rect">
            <a:avLst/>
          </a:prstGeom>
          <a:noFill/>
          <a:ln>
            <a:noFill/>
          </a:ln>
        </p:spPr>
      </p:pic>
      <p:pic>
        <p:nvPicPr>
          <p:cNvPr id="5" name="Google Shape;217;g27f26ee30aa_0_106"/>
          <p:cNvPicPr preferRelativeResize="0"/>
          <p:nvPr/>
        </p:nvPicPr>
        <p:blipFill rotWithShape="1">
          <a:blip r:embed="rId3">
            <a:alphaModFix/>
          </a:blip>
          <a:srcRect/>
          <a:stretch/>
        </p:blipFill>
        <p:spPr>
          <a:xfrm>
            <a:off x="9276548" y="3065769"/>
            <a:ext cx="2752523" cy="3340250"/>
          </a:xfrm>
          <a:prstGeom prst="rect">
            <a:avLst/>
          </a:prstGeom>
          <a:noFill/>
          <a:ln>
            <a:noFill/>
          </a:ln>
        </p:spPr>
      </p:pic>
      <p:pic>
        <p:nvPicPr>
          <p:cNvPr id="6" name="Google Shape;218;g27f26ee30aa_0_106"/>
          <p:cNvPicPr preferRelativeResize="0"/>
          <p:nvPr/>
        </p:nvPicPr>
        <p:blipFill rotWithShape="1">
          <a:blip r:embed="rId4">
            <a:alphaModFix/>
          </a:blip>
          <a:srcRect/>
          <a:stretch/>
        </p:blipFill>
        <p:spPr>
          <a:xfrm>
            <a:off x="9028844" y="5440782"/>
            <a:ext cx="1247223" cy="809718"/>
          </a:xfrm>
          <a:prstGeom prst="rect">
            <a:avLst/>
          </a:prstGeom>
          <a:noFill/>
          <a:ln>
            <a:noFill/>
          </a:ln>
        </p:spPr>
      </p:pic>
      <p:pic>
        <p:nvPicPr>
          <p:cNvPr id="7" name="Picture 6"/>
          <p:cNvPicPr>
            <a:picLocks noChangeAspect="1"/>
          </p:cNvPicPr>
          <p:nvPr/>
        </p:nvPicPr>
        <p:blipFill>
          <a:blip r:embed="rId5"/>
          <a:stretch>
            <a:fillRect/>
          </a:stretch>
        </p:blipFill>
        <p:spPr>
          <a:xfrm>
            <a:off x="7177054" y="1730192"/>
            <a:ext cx="4198989" cy="3219527"/>
          </a:xfrm>
          <a:prstGeom prst="rect">
            <a:avLst/>
          </a:prstGeom>
          <a:ln>
            <a:solidFill>
              <a:srgbClr val="003F5E"/>
            </a:solidFill>
          </a:ln>
        </p:spPr>
      </p:pic>
      <p:sp>
        <p:nvSpPr>
          <p:cNvPr id="8" name="Rectangle 7"/>
          <p:cNvSpPr/>
          <p:nvPr/>
        </p:nvSpPr>
        <p:spPr>
          <a:xfrm>
            <a:off x="3707836" y="6216451"/>
            <a:ext cx="5321008" cy="461665"/>
          </a:xfrm>
          <a:prstGeom prst="rect">
            <a:avLst/>
          </a:prstGeom>
          <a:solidFill>
            <a:srgbClr val="FFFFFF">
              <a:alpha val="60000"/>
            </a:srgbClr>
          </a:solidFill>
        </p:spPr>
        <p:txBody>
          <a:bodyPr wrap="none">
            <a:spAutoFit/>
          </a:bodyPr>
          <a:lstStyle/>
          <a:p>
            <a:r>
              <a:rPr lang="en-GB" sz="2400" b="1" dirty="0">
                <a:solidFill>
                  <a:srgbClr val="003F5E"/>
                </a:solidFill>
              </a:rPr>
              <a:t>https://aarc-community.org/guidelines/</a:t>
            </a:r>
          </a:p>
        </p:txBody>
      </p:sp>
    </p:spTree>
    <p:extLst>
      <p:ext uri="{BB962C8B-B14F-4D97-AF65-F5344CB8AC3E}">
        <p14:creationId xmlns:p14="http://schemas.microsoft.com/office/powerpoint/2010/main" val="3173558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5</a:t>
            </a:fld>
            <a:endParaRPr lang="en-GB"/>
          </a:p>
        </p:txBody>
      </p:sp>
      <p:sp>
        <p:nvSpPr>
          <p:cNvPr id="5" name="Title 4"/>
          <p:cNvSpPr>
            <a:spLocks noGrp="1"/>
          </p:cNvSpPr>
          <p:nvPr>
            <p:ph type="title"/>
          </p:nvPr>
        </p:nvSpPr>
        <p:spPr/>
        <p:txBody>
          <a:bodyPr/>
          <a:lstStyle/>
          <a:p>
            <a:r>
              <a:rPr lang="en-GB" dirty="0" smtClean="0"/>
              <a:t>But it’s getting more complex …</a:t>
            </a:r>
            <a:endParaRPr lang="en-GB" dirty="0"/>
          </a:p>
        </p:txBody>
      </p:sp>
      <p:pic>
        <p:nvPicPr>
          <p:cNvPr id="6" name="Google Shape;413;g28041742256_0_567"/>
          <p:cNvPicPr preferRelativeResize="0"/>
          <p:nvPr/>
        </p:nvPicPr>
        <p:blipFill rotWithShape="1">
          <a:blip r:embed="rId2">
            <a:alphaModFix/>
          </a:blip>
          <a:srcRect l="10384" t="10608" r="1600" b="1276"/>
          <a:stretch/>
        </p:blipFill>
        <p:spPr>
          <a:xfrm>
            <a:off x="1473612" y="258948"/>
            <a:ext cx="9289446" cy="6497025"/>
          </a:xfrm>
          <a:prstGeom prst="rect">
            <a:avLst/>
          </a:prstGeom>
          <a:noFill/>
          <a:ln>
            <a:noFill/>
          </a:ln>
        </p:spPr>
      </p:pic>
      <p:sp>
        <p:nvSpPr>
          <p:cNvPr id="4" name="TextBox 3"/>
          <p:cNvSpPr txBox="1"/>
          <p:nvPr/>
        </p:nvSpPr>
        <p:spPr>
          <a:xfrm>
            <a:off x="911637" y="5858629"/>
            <a:ext cx="7825860" cy="461665"/>
          </a:xfrm>
          <a:prstGeom prst="rect">
            <a:avLst/>
          </a:prstGeom>
          <a:noFill/>
        </p:spPr>
        <p:txBody>
          <a:bodyPr wrap="none" rtlCol="0">
            <a:spAutoFit/>
          </a:bodyPr>
          <a:lstStyle/>
          <a:p>
            <a:r>
              <a:rPr lang="en-GB" sz="2400" b="1" dirty="0" smtClean="0">
                <a:solidFill>
                  <a:srgbClr val="F6791C"/>
                </a:solidFill>
              </a:rPr>
              <a:t>… it’s time for a Technical Revision to Enhance Effectiveness!</a:t>
            </a:r>
            <a:endParaRPr lang="en-GB" sz="2400" b="1" dirty="0">
              <a:solidFill>
                <a:srgbClr val="F6791C"/>
              </a:solidFill>
            </a:endParaRPr>
          </a:p>
        </p:txBody>
      </p:sp>
    </p:spTree>
    <p:extLst>
      <p:ext uri="{BB962C8B-B14F-4D97-AF65-F5344CB8AC3E}">
        <p14:creationId xmlns:p14="http://schemas.microsoft.com/office/powerpoint/2010/main" val="3190991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6</a:t>
            </a:fld>
            <a:endParaRPr lang="en-GB"/>
          </a:p>
        </p:txBody>
      </p:sp>
      <p:sp>
        <p:nvSpPr>
          <p:cNvPr id="4" name="Title 3"/>
          <p:cNvSpPr>
            <a:spLocks noGrp="1"/>
          </p:cNvSpPr>
          <p:nvPr>
            <p:ph type="title"/>
          </p:nvPr>
        </p:nvSpPr>
        <p:spPr/>
        <p:txBody>
          <a:bodyPr/>
          <a:lstStyle/>
          <a:p>
            <a:r>
              <a:rPr lang="en-GB" dirty="0" smtClean="0"/>
              <a:t>What will AARC TREE bring?</a:t>
            </a:r>
            <a:endParaRPr lang="en-GB" dirty="0"/>
          </a:p>
        </p:txBody>
      </p:sp>
      <p:sp>
        <p:nvSpPr>
          <p:cNvPr id="5" name="Google Shape;148;g2c15fcee84c_0_201"/>
          <p:cNvSpPr/>
          <p:nvPr/>
        </p:nvSpPr>
        <p:spPr>
          <a:xfrm>
            <a:off x="455646" y="1676792"/>
            <a:ext cx="5478600" cy="19113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750"/>
              </a:spcBef>
              <a:spcAft>
                <a:spcPts val="1000"/>
              </a:spcAft>
              <a:buNone/>
            </a:pPr>
            <a:r>
              <a:rPr lang="en-GB" sz="2000" b="1">
                <a:solidFill>
                  <a:srgbClr val="004360"/>
                </a:solidFill>
                <a:latin typeface="Calibri"/>
                <a:ea typeface="Calibri"/>
                <a:cs typeface="Calibri"/>
                <a:sym typeface="Calibri"/>
              </a:rPr>
              <a:t>Capture</a:t>
            </a:r>
            <a:r>
              <a:rPr lang="en-GB" sz="2000">
                <a:solidFill>
                  <a:srgbClr val="004360"/>
                </a:solidFill>
                <a:latin typeface="Calibri"/>
                <a:ea typeface="Calibri"/>
                <a:cs typeface="Calibri"/>
                <a:sym typeface="Calibri"/>
              </a:rPr>
              <a:t> and </a:t>
            </a:r>
            <a:r>
              <a:rPr lang="en-GB" sz="2000" b="1">
                <a:solidFill>
                  <a:srgbClr val="004360"/>
                </a:solidFill>
                <a:latin typeface="Calibri"/>
                <a:ea typeface="Calibri"/>
                <a:cs typeface="Calibri"/>
                <a:sym typeface="Calibri"/>
              </a:rPr>
              <a:t>analyse</a:t>
            </a:r>
            <a:r>
              <a:rPr lang="en-GB" sz="2000">
                <a:solidFill>
                  <a:srgbClr val="004360"/>
                </a:solidFill>
                <a:latin typeface="Calibri"/>
                <a:ea typeface="Calibri"/>
                <a:cs typeface="Calibri"/>
                <a:sym typeface="Calibri"/>
              </a:rPr>
              <a:t> new authentication and authorisation interoperability requirements (that support integration use-cases across the thematic area) and </a:t>
            </a:r>
            <a:r>
              <a:rPr lang="en-GB" sz="2000" b="1">
                <a:solidFill>
                  <a:srgbClr val="004360"/>
                </a:solidFill>
                <a:latin typeface="Calibri"/>
                <a:ea typeface="Calibri"/>
                <a:cs typeface="Calibri"/>
                <a:sym typeface="Calibri"/>
              </a:rPr>
              <a:t>provide</a:t>
            </a:r>
            <a:r>
              <a:rPr lang="en-GB" sz="2000">
                <a:solidFill>
                  <a:srgbClr val="004360"/>
                </a:solidFill>
                <a:latin typeface="Calibri"/>
                <a:ea typeface="Calibri"/>
                <a:cs typeface="Calibri"/>
                <a:sym typeface="Calibri"/>
              </a:rPr>
              <a:t> a landscape analysis of AAIs services (including gaps) in the RIs represented in AARC TREE</a:t>
            </a:r>
            <a:endParaRPr sz="2000">
              <a:solidFill>
                <a:srgbClr val="004360"/>
              </a:solidFill>
              <a:latin typeface="Calibri"/>
              <a:ea typeface="Calibri"/>
              <a:cs typeface="Calibri"/>
              <a:sym typeface="Calibri"/>
            </a:endParaRPr>
          </a:p>
        </p:txBody>
      </p:sp>
      <p:sp>
        <p:nvSpPr>
          <p:cNvPr id="6" name="Google Shape;149;g2c15fcee84c_0_201"/>
          <p:cNvSpPr/>
          <p:nvPr/>
        </p:nvSpPr>
        <p:spPr>
          <a:xfrm>
            <a:off x="481596" y="3872267"/>
            <a:ext cx="5452500" cy="1911300"/>
          </a:xfrm>
          <a:prstGeom prst="roundRect">
            <a:avLst>
              <a:gd name="adj" fmla="val 16667"/>
            </a:avLst>
          </a:prstGeom>
          <a:solidFill>
            <a:srgbClr val="F6F600">
              <a:alpha val="322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1000"/>
              </a:spcAft>
              <a:buNone/>
            </a:pPr>
            <a:r>
              <a:rPr lang="en-GB" sz="2000" b="1">
                <a:solidFill>
                  <a:srgbClr val="004360"/>
                </a:solidFill>
                <a:latin typeface="Calibri"/>
                <a:ea typeface="Calibri"/>
                <a:cs typeface="Calibri"/>
                <a:sym typeface="Calibri"/>
              </a:rPr>
              <a:t>Define</a:t>
            </a:r>
            <a:r>
              <a:rPr lang="en-GB" sz="2000">
                <a:solidFill>
                  <a:srgbClr val="004360"/>
                </a:solidFill>
                <a:latin typeface="Calibri"/>
                <a:ea typeface="Calibri"/>
                <a:cs typeface="Calibri"/>
                <a:sym typeface="Calibri"/>
              </a:rPr>
              <a:t> and </a:t>
            </a:r>
            <a:r>
              <a:rPr lang="en-GB" sz="2000" b="1">
                <a:solidFill>
                  <a:srgbClr val="004360"/>
                </a:solidFill>
                <a:latin typeface="Calibri"/>
                <a:ea typeface="Calibri"/>
                <a:cs typeface="Calibri"/>
                <a:sym typeface="Calibri"/>
              </a:rPr>
              <a:t>validate</a:t>
            </a:r>
            <a:r>
              <a:rPr lang="en-GB" sz="2000">
                <a:solidFill>
                  <a:srgbClr val="004360"/>
                </a:solidFill>
                <a:latin typeface="Calibri"/>
                <a:ea typeface="Calibri"/>
                <a:cs typeface="Calibri"/>
                <a:sym typeface="Calibri"/>
              </a:rPr>
              <a:t> new technical and policy guidelines for the AARC BPA that address RIs use-cases. This will improve the integration of RIs across thematic areas and increase the ability of RIs to support emerging needs</a:t>
            </a:r>
            <a:endParaRPr sz="2000" b="1">
              <a:solidFill>
                <a:srgbClr val="004360"/>
              </a:solidFill>
              <a:latin typeface="Calibri"/>
              <a:ea typeface="Calibri"/>
              <a:cs typeface="Calibri"/>
              <a:sym typeface="Calibri"/>
            </a:endParaRPr>
          </a:p>
        </p:txBody>
      </p:sp>
      <p:sp>
        <p:nvSpPr>
          <p:cNvPr id="7" name="Google Shape;150;g2c15fcee84c_0_201"/>
          <p:cNvSpPr/>
          <p:nvPr/>
        </p:nvSpPr>
        <p:spPr>
          <a:xfrm>
            <a:off x="6183671" y="1676797"/>
            <a:ext cx="5478600" cy="19113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750"/>
              </a:spcBef>
              <a:spcAft>
                <a:spcPts val="1000"/>
              </a:spcAft>
              <a:buNone/>
            </a:pPr>
            <a:r>
              <a:rPr lang="en-GB" sz="2000" b="1">
                <a:solidFill>
                  <a:srgbClr val="004360"/>
                </a:solidFill>
                <a:latin typeface="Calibri"/>
                <a:ea typeface="Calibri"/>
                <a:cs typeface="Calibri"/>
                <a:sym typeface="Calibri"/>
              </a:rPr>
              <a:t>Expand</a:t>
            </a:r>
            <a:r>
              <a:rPr lang="en-GB" sz="2000">
                <a:solidFill>
                  <a:srgbClr val="004360"/>
                </a:solidFill>
                <a:latin typeface="Calibri"/>
                <a:ea typeface="Calibri"/>
                <a:cs typeface="Calibri"/>
                <a:sym typeface="Calibri"/>
              </a:rPr>
              <a:t> the number of research communities that can implement the AARC BPA and/or the AARC guidelines, by providing a validation environment and toolkits. At the same time support existing AARC communities in adopting new guidelines</a:t>
            </a:r>
            <a:endParaRPr sz="2000">
              <a:solidFill>
                <a:srgbClr val="004360"/>
              </a:solidFill>
              <a:latin typeface="Calibri"/>
              <a:ea typeface="Calibri"/>
              <a:cs typeface="Calibri"/>
              <a:sym typeface="Calibri"/>
            </a:endParaRPr>
          </a:p>
        </p:txBody>
      </p:sp>
      <p:sp>
        <p:nvSpPr>
          <p:cNvPr id="8" name="Google Shape;151;g2c15fcee84c_0_201"/>
          <p:cNvSpPr/>
          <p:nvPr/>
        </p:nvSpPr>
        <p:spPr>
          <a:xfrm>
            <a:off x="6183671" y="3886597"/>
            <a:ext cx="5478600" cy="1911300"/>
          </a:xfrm>
          <a:prstGeom prst="roundRect">
            <a:avLst>
              <a:gd name="adj" fmla="val 16667"/>
            </a:avLst>
          </a:prstGeom>
          <a:solidFill>
            <a:srgbClr val="ED1556">
              <a:alpha val="2773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750"/>
              </a:spcBef>
              <a:spcAft>
                <a:spcPts val="1000"/>
              </a:spcAft>
              <a:buNone/>
            </a:pPr>
            <a:r>
              <a:rPr lang="en-GB" sz="2000" b="1">
                <a:solidFill>
                  <a:srgbClr val="004360"/>
                </a:solidFill>
                <a:latin typeface="Calibri"/>
                <a:ea typeface="Calibri"/>
                <a:cs typeface="Calibri"/>
                <a:sym typeface="Calibri"/>
              </a:rPr>
              <a:t>Bring </a:t>
            </a:r>
            <a:r>
              <a:rPr lang="en-GB" sz="2000">
                <a:solidFill>
                  <a:srgbClr val="004360"/>
                </a:solidFill>
                <a:latin typeface="Calibri"/>
                <a:ea typeface="Calibri"/>
                <a:cs typeface="Calibri"/>
                <a:sym typeface="Calibri"/>
              </a:rPr>
              <a:t>RIs, e-Infrastructures and relevant stakeholders </a:t>
            </a:r>
            <a:r>
              <a:rPr lang="en-GB" sz="2000" b="1">
                <a:solidFill>
                  <a:srgbClr val="004360"/>
                </a:solidFill>
                <a:latin typeface="Calibri"/>
                <a:ea typeface="Calibri"/>
                <a:cs typeface="Calibri"/>
                <a:sym typeface="Calibri"/>
              </a:rPr>
              <a:t>together</a:t>
            </a:r>
            <a:r>
              <a:rPr lang="en-GB" sz="2000">
                <a:solidFill>
                  <a:srgbClr val="004360"/>
                </a:solidFill>
                <a:latin typeface="Calibri"/>
                <a:ea typeface="Calibri"/>
                <a:cs typeface="Calibri"/>
                <a:sym typeface="Calibri"/>
              </a:rPr>
              <a:t> to align strategies to integrate new technologies, better interoperate and share resources across thematic areas and produce a compendium and recommendations for different stakeholders</a:t>
            </a:r>
            <a:endParaRPr sz="2000">
              <a:solidFill>
                <a:srgbClr val="004360"/>
              </a:solidFill>
              <a:latin typeface="Calibri"/>
              <a:ea typeface="Calibri"/>
              <a:cs typeface="Calibri"/>
              <a:sym typeface="Calibri"/>
            </a:endParaRPr>
          </a:p>
        </p:txBody>
      </p:sp>
    </p:spTree>
    <p:extLst>
      <p:ext uri="{BB962C8B-B14F-4D97-AF65-F5344CB8AC3E}">
        <p14:creationId xmlns:p14="http://schemas.microsoft.com/office/powerpoint/2010/main" val="766979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7</a:t>
            </a:fld>
            <a:endParaRPr lang="en-GB"/>
          </a:p>
        </p:txBody>
      </p:sp>
      <p:sp>
        <p:nvSpPr>
          <p:cNvPr id="19" name="Title 18"/>
          <p:cNvSpPr>
            <a:spLocks noGrp="1"/>
          </p:cNvSpPr>
          <p:nvPr>
            <p:ph type="title"/>
          </p:nvPr>
        </p:nvSpPr>
        <p:spPr/>
        <p:txBody>
          <a:bodyPr/>
          <a:lstStyle/>
          <a:p>
            <a:r>
              <a:rPr lang="en-US" dirty="0"/>
              <a:t>AARC TREE Main Facts: Expected results </a:t>
            </a:r>
            <a:endParaRPr lang="en-GB" dirty="0"/>
          </a:p>
        </p:txBody>
      </p:sp>
      <p:sp>
        <p:nvSpPr>
          <p:cNvPr id="6" name="Google Shape;159;g2c15fcee84c_0_218"/>
          <p:cNvSpPr/>
          <p:nvPr/>
        </p:nvSpPr>
        <p:spPr>
          <a:xfrm>
            <a:off x="2561836" y="1223519"/>
            <a:ext cx="6536700" cy="5182500"/>
          </a:xfrm>
          <a:prstGeom prst="ellipse">
            <a:avLst/>
          </a:prstGeom>
          <a:solidFill>
            <a:srgbClr val="C9DAF8"/>
          </a:solidFill>
          <a:ln w="9525" cap="flat" cmpd="sng">
            <a:solidFill>
              <a:srgbClr val="013F5E"/>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 name="Google Shape;160;g2c15fcee84c_0_218"/>
          <p:cNvGrpSpPr/>
          <p:nvPr/>
        </p:nvGrpSpPr>
        <p:grpSpPr>
          <a:xfrm>
            <a:off x="4462472" y="1478587"/>
            <a:ext cx="2720496" cy="2496098"/>
            <a:chOff x="3611776" y="414352"/>
            <a:chExt cx="2166000" cy="2166000"/>
          </a:xfrm>
        </p:grpSpPr>
        <p:sp>
          <p:nvSpPr>
            <p:cNvPr id="17" name="Google Shape;161;g2c15fcee84c_0_218"/>
            <p:cNvSpPr/>
            <p:nvPr/>
          </p:nvSpPr>
          <p:spPr>
            <a:xfrm>
              <a:off x="3611776" y="414352"/>
              <a:ext cx="2166000" cy="2166000"/>
            </a:xfrm>
            <a:prstGeom prst="ellipse">
              <a:avLst/>
            </a:prstGeom>
            <a:solidFill>
              <a:srgbClr val="3C78D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62;g2c15fcee84c_0_218"/>
            <p:cNvSpPr txBox="1"/>
            <p:nvPr/>
          </p:nvSpPr>
          <p:spPr>
            <a:xfrm>
              <a:off x="3854037" y="1027507"/>
              <a:ext cx="1819500" cy="702900"/>
            </a:xfrm>
            <a:prstGeom prst="rect">
              <a:avLst/>
            </a:prstGeom>
            <a:solidFill>
              <a:srgbClr val="3C78D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900"/>
                <a:buFont typeface="Arial"/>
                <a:buNone/>
              </a:pPr>
              <a:r>
                <a:rPr lang="en-GB" sz="1900" b="0" i="0" u="none" strike="noStrike" cap="none">
                  <a:solidFill>
                    <a:srgbClr val="FFFFFF"/>
                  </a:solidFill>
                  <a:latin typeface="Calibri"/>
                  <a:ea typeface="Calibri"/>
                  <a:cs typeface="Calibri"/>
                  <a:sym typeface="Calibri"/>
                </a:rPr>
                <a:t>Updated AARC BPA</a:t>
              </a:r>
              <a:endParaRPr sz="1900" b="0" i="0" u="none" strike="noStrike" cap="none">
                <a:solidFill>
                  <a:srgbClr val="FFFFFF"/>
                </a:solidFill>
                <a:latin typeface="Calibri"/>
                <a:ea typeface="Calibri"/>
                <a:cs typeface="Calibri"/>
                <a:sym typeface="Calibri"/>
              </a:endParaRPr>
            </a:p>
          </p:txBody>
        </p:sp>
      </p:grpSp>
      <p:grpSp>
        <p:nvGrpSpPr>
          <p:cNvPr id="8" name="Google Shape;163;g2c15fcee84c_0_218"/>
          <p:cNvGrpSpPr/>
          <p:nvPr/>
        </p:nvGrpSpPr>
        <p:grpSpPr>
          <a:xfrm>
            <a:off x="5943349" y="3212039"/>
            <a:ext cx="2993780" cy="2496098"/>
            <a:chOff x="4562258" y="2032864"/>
            <a:chExt cx="2383583" cy="2166000"/>
          </a:xfrm>
        </p:grpSpPr>
        <p:sp>
          <p:nvSpPr>
            <p:cNvPr id="15" name="Google Shape;164;g2c15fcee84c_0_218"/>
            <p:cNvSpPr/>
            <p:nvPr/>
          </p:nvSpPr>
          <p:spPr>
            <a:xfrm>
              <a:off x="4562258" y="2032864"/>
              <a:ext cx="2166000" cy="2166000"/>
            </a:xfrm>
            <a:prstGeom prst="ellipse">
              <a:avLst/>
            </a:prstGeom>
            <a:solidFill>
              <a:srgbClr val="0B539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5;g2c15fcee84c_0_218"/>
            <p:cNvSpPr txBox="1"/>
            <p:nvPr/>
          </p:nvSpPr>
          <p:spPr>
            <a:xfrm>
              <a:off x="5194141" y="2834733"/>
              <a:ext cx="1751700" cy="7029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1050"/>
                </a:spcBef>
                <a:spcAft>
                  <a:spcPts val="0"/>
                </a:spcAft>
                <a:buClr>
                  <a:srgbClr val="000000"/>
                </a:buClr>
                <a:buSzPts val="2000"/>
                <a:buFont typeface="Arial"/>
                <a:buNone/>
              </a:pPr>
              <a:r>
                <a:rPr lang="en-GB" sz="2000" b="0" i="0" u="none" strike="noStrike" cap="none">
                  <a:solidFill>
                    <a:schemeClr val="lt1"/>
                  </a:solidFill>
                  <a:latin typeface="Calibri"/>
                  <a:ea typeface="Calibri"/>
                  <a:cs typeface="Calibri"/>
                  <a:sym typeface="Calibri"/>
                </a:rPr>
                <a:t>Updated interoperability framework</a:t>
              </a:r>
              <a:endParaRPr sz="20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rgbClr val="FFFFFF"/>
                </a:solidFill>
                <a:latin typeface="Roboto"/>
                <a:ea typeface="Roboto"/>
                <a:cs typeface="Roboto"/>
                <a:sym typeface="Roboto"/>
              </a:endParaRPr>
            </a:p>
          </p:txBody>
        </p:sp>
      </p:grpSp>
      <p:grpSp>
        <p:nvGrpSpPr>
          <p:cNvPr id="9" name="Google Shape;166;g2c15fcee84c_0_218"/>
          <p:cNvGrpSpPr/>
          <p:nvPr/>
        </p:nvGrpSpPr>
        <p:grpSpPr>
          <a:xfrm>
            <a:off x="2942675" y="3106199"/>
            <a:ext cx="3026768" cy="2602232"/>
            <a:chOff x="2702876" y="2032864"/>
            <a:chExt cx="2166000" cy="2166000"/>
          </a:xfrm>
        </p:grpSpPr>
        <p:sp>
          <p:nvSpPr>
            <p:cNvPr id="13" name="Google Shape;167;g2c15fcee84c_0_218"/>
            <p:cNvSpPr/>
            <p:nvPr/>
          </p:nvSpPr>
          <p:spPr>
            <a:xfrm>
              <a:off x="2702876" y="2032864"/>
              <a:ext cx="2166000" cy="2166000"/>
            </a:xfrm>
            <a:prstGeom prst="ellipse">
              <a:avLst/>
            </a:prstGeom>
            <a:solidFill>
              <a:srgbClr val="07376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68;g2c15fcee84c_0_218"/>
            <p:cNvSpPr txBox="1"/>
            <p:nvPr/>
          </p:nvSpPr>
          <p:spPr>
            <a:xfrm>
              <a:off x="2771498" y="2670248"/>
              <a:ext cx="1770600" cy="1110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marR="0" lvl="0" indent="0" algn="l" rtl="0">
                <a:lnSpc>
                  <a:spcPct val="100000"/>
                </a:lnSpc>
                <a:spcBef>
                  <a:spcPts val="1050"/>
                </a:spcBef>
                <a:spcAft>
                  <a:spcPts val="0"/>
                </a:spcAft>
                <a:buClr>
                  <a:srgbClr val="000000"/>
                </a:buClr>
                <a:buSzPts val="2000"/>
                <a:buFont typeface="Arial"/>
                <a:buNone/>
              </a:pPr>
              <a:r>
                <a:rPr lang="en-GB" sz="2000" b="0" i="0" u="none" strike="noStrike" cap="none">
                  <a:solidFill>
                    <a:schemeClr val="lt1"/>
                  </a:solidFill>
                  <a:latin typeface="Calibri"/>
                  <a:ea typeface="Calibri"/>
                  <a:cs typeface="Calibri"/>
                  <a:sym typeface="Calibri"/>
                </a:rPr>
                <a:t>Recommendations for a common long-term strategy for AAI services</a:t>
              </a:r>
              <a:endParaRPr sz="2000" b="0" i="0" u="none" strike="noStrike" cap="none">
                <a:solidFill>
                  <a:schemeClr val="lt1"/>
                </a:solidFill>
                <a:latin typeface="Calibri"/>
                <a:ea typeface="Calibri"/>
                <a:cs typeface="Calibri"/>
                <a:sym typeface="Calibri"/>
              </a:endParaRPr>
            </a:p>
          </p:txBody>
        </p:sp>
      </p:grpSp>
      <p:grpSp>
        <p:nvGrpSpPr>
          <p:cNvPr id="10" name="Google Shape;169;g2c15fcee84c_0_218"/>
          <p:cNvGrpSpPr/>
          <p:nvPr/>
        </p:nvGrpSpPr>
        <p:grpSpPr>
          <a:xfrm>
            <a:off x="5151762" y="3106173"/>
            <a:ext cx="1615059" cy="1454267"/>
            <a:chOff x="8478275" y="1558025"/>
            <a:chExt cx="1714500" cy="1682400"/>
          </a:xfrm>
        </p:grpSpPr>
        <p:sp>
          <p:nvSpPr>
            <p:cNvPr id="11" name="Google Shape;170;g2c15fcee84c_0_218"/>
            <p:cNvSpPr/>
            <p:nvPr/>
          </p:nvSpPr>
          <p:spPr>
            <a:xfrm rot="5400000">
              <a:off x="8494325" y="1541975"/>
              <a:ext cx="1682400" cy="1714500"/>
            </a:xfrm>
            <a:prstGeom prst="ellipse">
              <a:avLst/>
            </a:prstGeom>
            <a:solidFill>
              <a:schemeClr val="lt1"/>
            </a:solidFill>
            <a:ln w="9525" cap="flat" cmpd="sng">
              <a:solidFill>
                <a:srgbClr val="003F5E"/>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 name="Google Shape;171;g2c15fcee84c_0_218"/>
            <p:cNvPicPr preferRelativeResize="0"/>
            <p:nvPr/>
          </p:nvPicPr>
          <p:blipFill rotWithShape="1">
            <a:blip r:embed="rId2">
              <a:alphaModFix/>
            </a:blip>
            <a:srcRect/>
            <a:stretch/>
          </p:blipFill>
          <p:spPr>
            <a:xfrm>
              <a:off x="8791975" y="1880425"/>
              <a:ext cx="1061700" cy="1061700"/>
            </a:xfrm>
            <a:prstGeom prst="rect">
              <a:avLst/>
            </a:prstGeom>
            <a:noFill/>
            <a:ln>
              <a:noFill/>
            </a:ln>
          </p:spPr>
        </p:pic>
      </p:grpSp>
    </p:spTree>
    <p:extLst>
      <p:ext uri="{BB962C8B-B14F-4D97-AF65-F5344CB8AC3E}">
        <p14:creationId xmlns:p14="http://schemas.microsoft.com/office/powerpoint/2010/main" val="2780737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576E6A-F32A-4612-884C-86870357C6B4}" type="slidenum">
              <a:rPr lang="en-GB" smtClean="0"/>
              <a:t>8</a:t>
            </a:fld>
            <a:endParaRPr lang="en-GB"/>
          </a:p>
        </p:txBody>
      </p:sp>
      <p:sp>
        <p:nvSpPr>
          <p:cNvPr id="3" name="Title 2"/>
          <p:cNvSpPr>
            <a:spLocks noGrp="1"/>
          </p:cNvSpPr>
          <p:nvPr>
            <p:ph type="title"/>
          </p:nvPr>
        </p:nvSpPr>
        <p:spPr/>
        <p:txBody>
          <a:bodyPr/>
          <a:lstStyle/>
          <a:p>
            <a:r>
              <a:rPr lang="en-GB" dirty="0" smtClean="0"/>
              <a:t>The AARC TREE in the Trust and Identity Landscape</a:t>
            </a:r>
            <a:endParaRPr lang="en-GB" dirty="0"/>
          </a:p>
        </p:txBody>
      </p:sp>
      <p:sp>
        <p:nvSpPr>
          <p:cNvPr id="4" name="Google Shape;269;g2c15fcee84c_0_422"/>
          <p:cNvSpPr/>
          <p:nvPr/>
        </p:nvSpPr>
        <p:spPr>
          <a:xfrm>
            <a:off x="551473" y="1400212"/>
            <a:ext cx="10922700" cy="2012400"/>
          </a:xfrm>
          <a:prstGeom prst="roundRect">
            <a:avLst>
              <a:gd name="adj" fmla="val 16667"/>
            </a:avLst>
          </a:prstGeom>
          <a:solidFill>
            <a:srgbClr val="FFFFFF"/>
          </a:solidFill>
          <a:ln w="9525" cap="flat" cmpd="sng">
            <a:solidFill>
              <a:srgbClr val="003959"/>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5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r>
              <a:rPr lang="en-GB" sz="2000" b="1" i="0" u="sng" strike="noStrike" cap="none">
                <a:solidFill>
                  <a:schemeClr val="hlink"/>
                </a:solidFill>
                <a:latin typeface="Calibri"/>
                <a:ea typeface="Calibri"/>
                <a:cs typeface="Calibri"/>
                <a:sym typeface="Calibri"/>
                <a:hlinkClick r:id="rId2"/>
              </a:rPr>
              <a:t>AARC Engagement Group for Infrastructures</a:t>
            </a:r>
            <a:endParaRPr sz="2300" b="0" i="0" u="none" strike="noStrike" cap="none">
              <a:solidFill>
                <a:srgbClr val="000000"/>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300"/>
              <a:buFont typeface="Arial"/>
              <a:buNone/>
            </a:pPr>
            <a:endParaRPr sz="23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sp>
        <p:nvSpPr>
          <p:cNvPr id="5" name="Google Shape;270;g2c15fcee84c_0_422"/>
          <p:cNvSpPr txBox="1"/>
          <p:nvPr/>
        </p:nvSpPr>
        <p:spPr>
          <a:xfrm>
            <a:off x="2493648" y="1998412"/>
            <a:ext cx="9000900" cy="1027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The forum of e/r-Infras that operate an AARC BPA complaint AAI. </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It’s a closed group on purpose as we want to get feedback from the hands on group. </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They approve the AARC guidelines. </a:t>
            </a:r>
            <a:endParaRPr sz="1400" b="0" i="0" u="none" strike="noStrike" cap="none">
              <a:solidFill>
                <a:srgbClr val="000000"/>
              </a:solidFill>
              <a:latin typeface="Calibri"/>
              <a:ea typeface="Calibri"/>
              <a:cs typeface="Calibri"/>
              <a:sym typeface="Calibri"/>
            </a:endParaRPr>
          </a:p>
        </p:txBody>
      </p:sp>
      <p:pic>
        <p:nvPicPr>
          <p:cNvPr id="6" name="Google Shape;271;g2c15fcee84c_0_422"/>
          <p:cNvPicPr preferRelativeResize="0"/>
          <p:nvPr/>
        </p:nvPicPr>
        <p:blipFill rotWithShape="1">
          <a:blip r:embed="rId3">
            <a:alphaModFix/>
          </a:blip>
          <a:srcRect l="3486" t="7335" r="4525" b="6062"/>
          <a:stretch/>
        </p:blipFill>
        <p:spPr>
          <a:xfrm>
            <a:off x="744223" y="1833000"/>
            <a:ext cx="1569750" cy="1146825"/>
          </a:xfrm>
          <a:prstGeom prst="rect">
            <a:avLst/>
          </a:prstGeom>
          <a:noFill/>
          <a:ln>
            <a:noFill/>
          </a:ln>
        </p:spPr>
      </p:pic>
      <p:sp>
        <p:nvSpPr>
          <p:cNvPr id="7" name="Google Shape;272;g2c15fcee84c_0_422"/>
          <p:cNvSpPr/>
          <p:nvPr/>
        </p:nvSpPr>
        <p:spPr>
          <a:xfrm>
            <a:off x="551473" y="3657865"/>
            <a:ext cx="5360100" cy="2502900"/>
          </a:xfrm>
          <a:prstGeom prst="roundRect">
            <a:avLst>
              <a:gd name="adj" fmla="val 16667"/>
            </a:avLst>
          </a:prstGeom>
          <a:solidFill>
            <a:srgbClr val="FFFFFF"/>
          </a:solidFill>
          <a:ln w="9525" cap="flat" cmpd="sng">
            <a:solidFill>
              <a:srgbClr val="003959"/>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50000"/>
              </a:lnSpc>
              <a:spcBef>
                <a:spcPts val="0"/>
              </a:spcBef>
              <a:spcAft>
                <a:spcPts val="0"/>
              </a:spcAft>
              <a:buClr>
                <a:srgbClr val="000000"/>
              </a:buClr>
              <a:buSzPts val="2000"/>
              <a:buFont typeface="Arial"/>
              <a:buNone/>
            </a:pPr>
            <a:r>
              <a:rPr lang="en-GB" sz="2000" b="1" i="0" u="sng" strike="noStrike" cap="none" dirty="0">
                <a:solidFill>
                  <a:schemeClr val="hlink"/>
                </a:solidFill>
                <a:latin typeface="Calibri"/>
                <a:ea typeface="Calibri"/>
                <a:cs typeface="Calibri"/>
                <a:sym typeface="Calibri"/>
              </a:rPr>
              <a:t>                          </a:t>
            </a:r>
            <a:endParaRPr sz="2000" b="1" i="0" u="sng" strike="noStrike" cap="none" dirty="0">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dirty="0">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dirty="0">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dirty="0">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dirty="0">
              <a:solidFill>
                <a:schemeClr val="hlink"/>
              </a:solidFill>
              <a:latin typeface="Calibri"/>
              <a:ea typeface="Calibri"/>
              <a:cs typeface="Calibri"/>
              <a:sym typeface="Calibri"/>
            </a:endParaRPr>
          </a:p>
          <a:p>
            <a:pPr marL="0" marR="0" lvl="0" indent="0" algn="ctr" rtl="0">
              <a:lnSpc>
                <a:spcPct val="150000"/>
              </a:lnSpc>
              <a:spcBef>
                <a:spcPts val="0"/>
              </a:spcBef>
              <a:spcAft>
                <a:spcPts val="0"/>
              </a:spcAft>
              <a:buClr>
                <a:srgbClr val="000000"/>
              </a:buClr>
              <a:buSzPts val="2000"/>
              <a:buFont typeface="Arial"/>
              <a:buNone/>
            </a:pPr>
            <a:endParaRPr sz="2000" b="1" i="0" u="none" strike="noStrike" cap="none" dirty="0">
              <a:solidFill>
                <a:schemeClr val="hlink"/>
              </a:solidFill>
              <a:latin typeface="Calibri"/>
              <a:ea typeface="Calibri"/>
              <a:cs typeface="Calibri"/>
              <a:sym typeface="Calibri"/>
            </a:endParaRPr>
          </a:p>
          <a:p>
            <a:pPr marL="0" marR="0" lvl="0" indent="0" algn="ctr" rtl="0">
              <a:lnSpc>
                <a:spcPct val="150000"/>
              </a:lnSpc>
              <a:spcBef>
                <a:spcPts val="0"/>
              </a:spcBef>
              <a:spcAft>
                <a:spcPts val="0"/>
              </a:spcAft>
              <a:buClr>
                <a:srgbClr val="000000"/>
              </a:buClr>
              <a:buSzPts val="2400"/>
              <a:buFont typeface="Arial"/>
              <a:buNone/>
            </a:pPr>
            <a:r>
              <a:rPr lang="en-GB" sz="2400" b="1" i="0" u="none" strike="noStrike" cap="none" dirty="0">
                <a:solidFill>
                  <a:srgbClr val="004361"/>
                </a:solidFill>
                <a:latin typeface="Calibri"/>
                <a:ea typeface="Calibri"/>
                <a:cs typeface="Calibri"/>
                <a:sym typeface="Calibri"/>
              </a:rPr>
              <a:t>Technical WG</a:t>
            </a:r>
            <a:endParaRPr sz="2000" b="1" i="0" u="none" strike="noStrike" cap="none" dirty="0">
              <a:solidFill>
                <a:schemeClr val="hlink"/>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GB" sz="2000" b="0" i="0" u="none" strike="noStrike" cap="none" dirty="0">
                <a:solidFill>
                  <a:schemeClr val="dk1"/>
                </a:solidFill>
                <a:latin typeface="Calibri"/>
                <a:ea typeface="Calibri"/>
                <a:cs typeface="Calibri"/>
                <a:sym typeface="Calibri"/>
              </a:rPr>
              <a:t>Led by Nicolas and Christos </a:t>
            </a:r>
            <a:endParaRPr sz="2000" b="0" i="0" u="none" strike="noStrike" cap="none" dirty="0">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GB" sz="2000" b="0" i="0" u="none" strike="noStrike" cap="none" dirty="0">
                <a:solidFill>
                  <a:schemeClr val="dk1"/>
                </a:solidFill>
                <a:latin typeface="Calibri"/>
                <a:ea typeface="Calibri"/>
                <a:cs typeface="Calibri"/>
                <a:sym typeface="Calibri"/>
              </a:rPr>
              <a:t>This is where technical guidelines are discussed </a:t>
            </a:r>
            <a:endParaRPr sz="2000" b="0" i="0" u="none" strike="noStrike" cap="none" dirty="0">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GB" sz="2000" b="0" i="0" u="none" strike="noStrike" cap="none" dirty="0">
                <a:solidFill>
                  <a:schemeClr val="dk1"/>
                </a:solidFill>
                <a:latin typeface="Calibri"/>
                <a:ea typeface="Calibri"/>
                <a:cs typeface="Calibri"/>
                <a:sym typeface="Calibri"/>
              </a:rPr>
              <a:t>Anybody can join the discussion: </a:t>
            </a:r>
            <a:endParaRPr sz="2000" b="1" u="sng" dirty="0">
              <a:solidFill>
                <a:schemeClr val="hlink"/>
              </a:solidFill>
              <a:latin typeface="Calibri"/>
              <a:ea typeface="Calibri"/>
              <a:cs typeface="Calibri"/>
              <a:sym typeface="Calibri"/>
            </a:endParaRPr>
          </a:p>
          <a:p>
            <a:pPr marL="457200" marR="0" lvl="0" indent="0" algn="l" rtl="0">
              <a:lnSpc>
                <a:spcPct val="100000"/>
              </a:lnSpc>
              <a:spcBef>
                <a:spcPts val="0"/>
              </a:spcBef>
              <a:spcAft>
                <a:spcPts val="0"/>
              </a:spcAft>
              <a:buNone/>
            </a:pPr>
            <a:r>
              <a:rPr lang="en-GB" sz="2000" b="1" u="sng" dirty="0">
                <a:solidFill>
                  <a:schemeClr val="hlink"/>
                </a:solidFill>
                <a:latin typeface="Calibri"/>
                <a:ea typeface="Calibri"/>
                <a:cs typeface="Calibri"/>
                <a:sym typeface="Calibri"/>
              </a:rPr>
              <a:t>https://lists.geant.org/sympa/info/aarc-architecture</a:t>
            </a:r>
            <a:endParaRPr sz="2000" b="1" u="sng" dirty="0">
              <a:solidFill>
                <a:schemeClr val="hlink"/>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000"/>
              <a:buFont typeface="Arial"/>
              <a:buNone/>
            </a:pPr>
            <a:endParaRPr sz="2000" b="1" i="0" u="sng" strike="noStrike" cap="none" dirty="0">
              <a:solidFill>
                <a:schemeClr val="hlink"/>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sng" strike="noStrike" cap="none" dirty="0">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dirty="0">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dirty="0">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dirty="0">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dirty="0">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dirty="0">
              <a:solidFill>
                <a:schemeClr val="hlink"/>
              </a:solidFill>
              <a:latin typeface="Calibri"/>
              <a:ea typeface="Calibri"/>
              <a:cs typeface="Calibri"/>
              <a:sym typeface="Calibri"/>
            </a:endParaRPr>
          </a:p>
        </p:txBody>
      </p:sp>
      <p:sp>
        <p:nvSpPr>
          <p:cNvPr id="8" name="Google Shape;273;g2c15fcee84c_0_422"/>
          <p:cNvSpPr/>
          <p:nvPr/>
        </p:nvSpPr>
        <p:spPr>
          <a:xfrm>
            <a:off x="6114073" y="3657865"/>
            <a:ext cx="5360100" cy="2502900"/>
          </a:xfrm>
          <a:prstGeom prst="roundRect">
            <a:avLst>
              <a:gd name="adj" fmla="val 16667"/>
            </a:avLst>
          </a:prstGeom>
          <a:solidFill>
            <a:srgbClr val="FFFFFF"/>
          </a:solidFill>
          <a:ln w="9525" cap="flat" cmpd="sng">
            <a:solidFill>
              <a:srgbClr val="003959"/>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50000"/>
              </a:lnSpc>
              <a:spcBef>
                <a:spcPts val="0"/>
              </a:spcBef>
              <a:spcAft>
                <a:spcPts val="0"/>
              </a:spcAft>
              <a:buClr>
                <a:srgbClr val="000000"/>
              </a:buClr>
              <a:buSzPts val="2000"/>
              <a:buFont typeface="Arial"/>
              <a:buNone/>
            </a:pPr>
            <a:r>
              <a:rPr lang="en-GB" sz="2000" b="1" i="0" u="sng" strike="noStrike" cap="none">
                <a:solidFill>
                  <a:schemeClr val="hlink"/>
                </a:solidFill>
                <a:latin typeface="Calibri"/>
                <a:ea typeface="Calibri"/>
                <a:cs typeface="Calibri"/>
                <a:sym typeface="Calibri"/>
              </a:rPr>
              <a:t>                          </a:t>
            </a:r>
            <a:endParaRPr sz="2000" b="1" i="0" u="sng" strike="noStrike" cap="none">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ctr" rtl="0">
              <a:lnSpc>
                <a:spcPct val="150000"/>
              </a:lnSpc>
              <a:spcBef>
                <a:spcPts val="0"/>
              </a:spcBef>
              <a:spcAft>
                <a:spcPts val="0"/>
              </a:spcAft>
              <a:buClr>
                <a:srgbClr val="000000"/>
              </a:buClr>
              <a:buSzPts val="2000"/>
              <a:buFont typeface="Arial"/>
              <a:buNone/>
            </a:pPr>
            <a:endParaRPr sz="2000" b="1" i="0" u="none" strike="noStrike" cap="none">
              <a:solidFill>
                <a:schemeClr val="hlink"/>
              </a:solidFill>
              <a:latin typeface="Calibri"/>
              <a:ea typeface="Calibri"/>
              <a:cs typeface="Calibri"/>
              <a:sym typeface="Calibri"/>
            </a:endParaRPr>
          </a:p>
          <a:p>
            <a:pPr marL="0" marR="0" lvl="0" indent="0" algn="ctr" rtl="0">
              <a:lnSpc>
                <a:spcPct val="150000"/>
              </a:lnSpc>
              <a:spcBef>
                <a:spcPts val="0"/>
              </a:spcBef>
              <a:spcAft>
                <a:spcPts val="0"/>
              </a:spcAft>
              <a:buClr>
                <a:srgbClr val="000000"/>
              </a:buClr>
              <a:buSzPts val="2400"/>
              <a:buFont typeface="Arial"/>
              <a:buNone/>
            </a:pPr>
            <a:endParaRPr sz="2400" b="1" i="0" u="none" strike="noStrike" cap="none">
              <a:solidFill>
                <a:srgbClr val="004361"/>
              </a:solidFill>
              <a:latin typeface="Calibri"/>
              <a:ea typeface="Calibri"/>
              <a:cs typeface="Calibri"/>
              <a:sym typeface="Calibri"/>
            </a:endParaRPr>
          </a:p>
          <a:p>
            <a:pPr marL="0" marR="0" lvl="0" indent="0" algn="ctr" rtl="0">
              <a:lnSpc>
                <a:spcPct val="150000"/>
              </a:lnSpc>
              <a:spcBef>
                <a:spcPts val="0"/>
              </a:spcBef>
              <a:spcAft>
                <a:spcPts val="0"/>
              </a:spcAft>
              <a:buClr>
                <a:srgbClr val="000000"/>
              </a:buClr>
              <a:buSzPts val="2400"/>
              <a:buFont typeface="Arial"/>
              <a:buNone/>
            </a:pPr>
            <a:r>
              <a:rPr lang="en-GB" sz="2400" b="1" i="0" u="none" strike="noStrike" cap="none">
                <a:solidFill>
                  <a:srgbClr val="004361"/>
                </a:solidFill>
                <a:latin typeface="Calibri"/>
                <a:ea typeface="Calibri"/>
                <a:cs typeface="Calibri"/>
                <a:sym typeface="Calibri"/>
              </a:rPr>
              <a:t>Policy WG</a:t>
            </a:r>
            <a:endParaRPr sz="2000" b="1" i="0" u="none" strike="noStrike" cap="none">
              <a:solidFill>
                <a:schemeClr val="hlink"/>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GB" sz="2000" b="0" i="0" u="none" strike="noStrike" cap="none">
                <a:solidFill>
                  <a:schemeClr val="dk1"/>
                </a:solidFill>
                <a:latin typeface="Calibri"/>
                <a:ea typeface="Calibri"/>
                <a:cs typeface="Calibri"/>
                <a:sym typeface="Calibri"/>
              </a:rPr>
              <a:t>Led by Dave and David </a:t>
            </a:r>
            <a:endParaRPr sz="2000" b="0" i="0" u="none" strike="noStrike" cap="none">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GB" sz="2000" b="0" i="0" u="none" strike="noStrike" cap="none">
                <a:solidFill>
                  <a:schemeClr val="dk1"/>
                </a:solidFill>
                <a:latin typeface="Calibri"/>
                <a:ea typeface="Calibri"/>
                <a:cs typeface="Calibri"/>
                <a:sym typeface="Calibri"/>
              </a:rPr>
              <a:t>Supported by EnCo and IGTF </a:t>
            </a:r>
            <a:endParaRPr sz="2000" b="0" i="0" u="none" strike="noStrike" cap="none">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GB" sz="2000" b="0" i="0" u="none" strike="noStrike" cap="none">
                <a:solidFill>
                  <a:schemeClr val="dk1"/>
                </a:solidFill>
                <a:latin typeface="Calibri"/>
                <a:ea typeface="Calibri"/>
                <a:cs typeface="Calibri"/>
                <a:sym typeface="Calibri"/>
              </a:rPr>
              <a:t>Anybody can join the discussion:  </a:t>
            </a:r>
            <a:r>
              <a:rPr lang="en-GB" sz="2000" b="1" i="0" u="sng" strike="noStrike" cap="none">
                <a:solidFill>
                  <a:schemeClr val="hlink"/>
                </a:solidFill>
                <a:latin typeface="Calibri"/>
                <a:ea typeface="Calibri"/>
                <a:cs typeface="Calibri"/>
                <a:sym typeface="Calibri"/>
                <a:hlinkClick r:id="rId4"/>
              </a:rPr>
              <a:t>policy@aarc-community.org</a:t>
            </a:r>
            <a:r>
              <a:rPr lang="en-GB" sz="2000" b="0" i="0" u="none" strike="noStrike" cap="none">
                <a:solidFill>
                  <a:schemeClr val="dk1"/>
                </a:solidFill>
                <a:latin typeface="Calibri"/>
                <a:ea typeface="Calibri"/>
                <a:cs typeface="Calibri"/>
                <a:sym typeface="Calibri"/>
              </a:rPr>
              <a:t/>
            </a:r>
            <a:br>
              <a:rPr lang="en-GB" sz="2000" b="0" i="0" u="none" strike="noStrike" cap="none">
                <a:solidFill>
                  <a:schemeClr val="dk1"/>
                </a:solidFill>
                <a:latin typeface="Calibri"/>
                <a:ea typeface="Calibri"/>
                <a:cs typeface="Calibri"/>
                <a:sym typeface="Calibri"/>
              </a:rPr>
            </a:br>
            <a:r>
              <a:rPr lang="en-GB" sz="1900" b="0" i="0" u="sng" strike="noStrike" cap="none">
                <a:solidFill>
                  <a:schemeClr val="hlink"/>
                </a:solidFill>
                <a:latin typeface="Calibri"/>
                <a:ea typeface="Calibri"/>
                <a:cs typeface="Calibri"/>
                <a:sym typeface="Calibri"/>
                <a:hlinkClick r:id="rId5"/>
              </a:rPr>
              <a:t>https://lists.geant.org/sympa/info/aarc-na3</a:t>
            </a:r>
            <a:r>
              <a:rPr lang="en-GB" sz="2000" b="0" i="0" u="none" strike="noStrike" cap="none">
                <a:solidFill>
                  <a:schemeClr val="dk1"/>
                </a:solidFill>
                <a:latin typeface="Calibri"/>
                <a:ea typeface="Calibri"/>
                <a:cs typeface="Calibri"/>
                <a:sym typeface="Calibri"/>
              </a:rPr>
              <a:t> </a:t>
            </a:r>
            <a:endParaRPr sz="20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endParaRPr sz="2000" b="1" i="0" u="sng" strike="noStrike" cap="none">
              <a:solidFill>
                <a:schemeClr val="hlink"/>
              </a:solidFill>
              <a:latin typeface="Calibri"/>
              <a:ea typeface="Calibri"/>
              <a:cs typeface="Calibri"/>
              <a:sym typeface="Calibri"/>
            </a:endParaRPr>
          </a:p>
        </p:txBody>
      </p:sp>
    </p:spTree>
    <p:extLst>
      <p:ext uri="{BB962C8B-B14F-4D97-AF65-F5344CB8AC3E}">
        <p14:creationId xmlns:p14="http://schemas.microsoft.com/office/powerpoint/2010/main" val="3775503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576E6A-F32A-4612-884C-86870357C6B4}" type="slidenum">
              <a:rPr lang="en-GB" smtClean="0"/>
              <a:t>9</a:t>
            </a:fld>
            <a:endParaRPr lang="en-GB"/>
          </a:p>
        </p:txBody>
      </p:sp>
      <p:sp>
        <p:nvSpPr>
          <p:cNvPr id="10" name="Text Placeholder 9"/>
          <p:cNvSpPr>
            <a:spLocks noGrp="1"/>
          </p:cNvSpPr>
          <p:nvPr>
            <p:ph type="body" sz="quarter" idx="13"/>
          </p:nvPr>
        </p:nvSpPr>
        <p:spPr/>
        <p:txBody>
          <a:bodyPr/>
          <a:lstStyle/>
          <a:p>
            <a:endParaRPr lang="en-GB"/>
          </a:p>
        </p:txBody>
      </p:sp>
      <p:sp>
        <p:nvSpPr>
          <p:cNvPr id="8" name="Title 7"/>
          <p:cNvSpPr>
            <a:spLocks noGrp="1"/>
          </p:cNvSpPr>
          <p:nvPr>
            <p:ph type="title"/>
          </p:nvPr>
        </p:nvSpPr>
        <p:spPr/>
        <p:txBody>
          <a:bodyPr/>
          <a:lstStyle/>
          <a:p>
            <a:r>
              <a:rPr lang="en-GB" dirty="0" smtClean="0"/>
              <a:t>Technology</a:t>
            </a:r>
            <a:endParaRPr lang="en-GB" dirty="0"/>
          </a:p>
        </p:txBody>
      </p:sp>
    </p:spTree>
    <p:extLst>
      <p:ext uri="{BB962C8B-B14F-4D97-AF65-F5344CB8AC3E}">
        <p14:creationId xmlns:p14="http://schemas.microsoft.com/office/powerpoint/2010/main" val="2800374888"/>
      </p:ext>
    </p:extLst>
  </p:cSld>
  <p:clrMapOvr>
    <a:masterClrMapping/>
  </p:clrMapOvr>
  <p:timing>
    <p:tnLst>
      <p:par>
        <p:cTn id="1" dur="indefinite" restart="never" nodeType="tmRoot"/>
      </p:par>
    </p:tnLst>
  </p:timing>
</p:sld>
</file>

<file path=ppt/theme/theme1.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RC-community-template-16-9-format.potx" id="{AE52D9D6-9D64-47B7-BEDA-75986951F70B}" vid="{0061BA48-699B-4232-B02C-5EF96819DD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5D342B61AA90142A8D5A114AFFAD389" ma:contentTypeVersion="1" ma:contentTypeDescription="Create a new document." ma:contentTypeScope="" ma:versionID="138dd77d572eb9aa87051d9216bdb443">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2C07721-32FF-48B6-9D36-E09F4CC3A69A}">
  <ds:schemaRefs>
    <ds:schemaRef ds:uri="http://schemas.microsoft.com/sharepoint/v3/contenttype/forms"/>
  </ds:schemaRefs>
</ds:datastoreItem>
</file>

<file path=customXml/itemProps2.xml><?xml version="1.0" encoding="utf-8"?>
<ds:datastoreItem xmlns:ds="http://schemas.openxmlformats.org/officeDocument/2006/customXml" ds:itemID="{FF8F0BB2-8848-4E68-80B0-B0624BDBD5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AA3960-760A-4B61-8C8B-DBF90F37C8C8}">
  <ds:schemaRefs>
    <ds:schemaRef ds:uri="http://schemas.microsoft.com/office/2006/metadata/properties"/>
    <ds:schemaRef ds:uri="http://purl.org/dc/dcmitype/"/>
    <ds:schemaRef ds:uri="http://www.w3.org/XML/1998/namespace"/>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schemas.microsoft.com/sharepoint/v3"/>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AARC-community-template-16-9-format</Template>
  <TotalTime>11877</TotalTime>
  <Words>1966</Words>
  <Application>Microsoft Office PowerPoint</Application>
  <PresentationFormat>Widescreen</PresentationFormat>
  <Paragraphs>255</Paragraphs>
  <Slides>28</Slides>
  <Notes>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Akkurat Std</vt:lpstr>
      <vt:lpstr>Arial</vt:lpstr>
      <vt:lpstr>Calibri</vt:lpstr>
      <vt:lpstr>Roboto</vt:lpstr>
      <vt:lpstr>Verdana</vt:lpstr>
      <vt:lpstr>Wingdings</vt:lpstr>
      <vt:lpstr>GEANT Association</vt:lpstr>
      <vt:lpstr>PowerPoint Presentation</vt:lpstr>
      <vt:lpstr>AARC – Authentication and Authorisation for Research Collaboration</vt:lpstr>
      <vt:lpstr>The Community AAI and the Infrastructure Proxy: definition  </vt:lpstr>
      <vt:lpstr>Interoperability – more than just the nice colours</vt:lpstr>
      <vt:lpstr>But it’s getting more complex …</vt:lpstr>
      <vt:lpstr>What will AARC TREE bring?</vt:lpstr>
      <vt:lpstr>AARC TREE Main Facts: Expected results </vt:lpstr>
      <vt:lpstr>The AARC TREE in the Trust and Identity Landscape</vt:lpstr>
      <vt:lpstr>Technology</vt:lpstr>
      <vt:lpstr>Evolve the BPA to address the more complex (and the simpler) worlds</vt:lpstr>
      <vt:lpstr>How to express community identity attributes?</vt:lpstr>
      <vt:lpstr>Decentralised identities</vt:lpstr>
      <vt:lpstr>AARC Blueprint Architecture ‘BPA2025’!</vt:lpstr>
      <vt:lpstr>Policy and good practice harmonisation</vt:lpstr>
      <vt:lpstr>An AARC beyond the Policy Development Kit?</vt:lpstr>
      <vt:lpstr>Objective: support the diverse and different policies needed now</vt:lpstr>
      <vt:lpstr>AARC G071 is there to help, but do we ‘get the trust across’?</vt:lpstr>
      <vt:lpstr>Proxies have their own challenges as well: AUPs, T&amp;Cs, Privacy notices, …</vt:lpstr>
      <vt:lpstr>Helping out the community – a simpler policy toolkit for communities</vt:lpstr>
      <vt:lpstr>New trust models – what is the role of the proxy in OIDCFed? </vt:lpstr>
      <vt:lpstr>We’ll see more diverse sources of identity &amp; assurance anyway</vt:lpstr>
      <vt:lpstr>All About Enabling Research – FIM4R &amp; communities are the driving factor</vt:lpstr>
      <vt:lpstr>Involving the user community from start to finish</vt:lpstr>
      <vt:lpstr>Dedicated work package to collect requirements from (new) communities</vt:lpstr>
      <vt:lpstr>Adoption and validation </vt:lpstr>
      <vt:lpstr>Compendium and Recommendations</vt:lpstr>
      <vt:lpstr>Let’s climb the AARC TREE together!</vt:lpstr>
      <vt:lpstr>PowerPoint Presentation</vt:lpstr>
    </vt:vector>
  </TitlesOfParts>
  <Company>Nikhef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davidg</dc:creator>
  <cp:lastModifiedBy>davidg</cp:lastModifiedBy>
  <cp:revision>217</cp:revision>
  <cp:lastPrinted>2015-05-01T10:30:08Z</cp:lastPrinted>
  <dcterms:created xsi:type="dcterms:W3CDTF">2023-05-21T08:45:07Z</dcterms:created>
  <dcterms:modified xsi:type="dcterms:W3CDTF">2024-03-29T03:03:40Z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0x01010015D342B61AA90142A8D5A114AFFAD389</vt:lpwstr>
  </property>
</Properties>
</file>