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3" r:id="rId2"/>
  </p:sldMasterIdLst>
  <p:notesMasterIdLst>
    <p:notesMasterId r:id="rId29"/>
  </p:notesMasterIdLst>
  <p:sldIdLst>
    <p:sldId id="256" r:id="rId3"/>
    <p:sldId id="257" r:id="rId4"/>
    <p:sldId id="258" r:id="rId5"/>
    <p:sldId id="259" r:id="rId6"/>
    <p:sldId id="358" r:id="rId7"/>
    <p:sldId id="362" r:id="rId8"/>
    <p:sldId id="303" r:id="rId9"/>
    <p:sldId id="340" r:id="rId10"/>
    <p:sldId id="359" r:id="rId11"/>
    <p:sldId id="348" r:id="rId12"/>
    <p:sldId id="343" r:id="rId13"/>
    <p:sldId id="271" r:id="rId14"/>
    <p:sldId id="277" r:id="rId15"/>
    <p:sldId id="344" r:id="rId16"/>
    <p:sldId id="346" r:id="rId17"/>
    <p:sldId id="345" r:id="rId18"/>
    <p:sldId id="347" r:id="rId19"/>
    <p:sldId id="363" r:id="rId20"/>
    <p:sldId id="262" r:id="rId21"/>
    <p:sldId id="354" r:id="rId22"/>
    <p:sldId id="364" r:id="rId23"/>
    <p:sldId id="357" r:id="rId24"/>
    <p:sldId id="269" r:id="rId25"/>
    <p:sldId id="302" r:id="rId26"/>
    <p:sldId id="365" r:id="rId27"/>
    <p:sldId id="35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FF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2" autoAdjust="0"/>
    <p:restoredTop sz="94645" autoAdjust="0"/>
  </p:normalViewPr>
  <p:slideViewPr>
    <p:cSldViewPr snapToGrid="0">
      <p:cViewPr varScale="1">
        <p:scale>
          <a:sx n="97" d="100"/>
          <a:sy n="97" d="100"/>
        </p:scale>
        <p:origin x="86" y="672"/>
      </p:cViewPr>
      <p:guideLst/>
    </p:cSldViewPr>
  </p:slideViewPr>
  <p:notesTextViewPr>
    <p:cViewPr>
      <p:scale>
        <a:sx n="1" d="1"/>
        <a:sy n="1" d="1"/>
      </p:scale>
      <p:origin x="0" y="0"/>
    </p:cViewPr>
  </p:notesTextViewPr>
  <p:notesViewPr>
    <p:cSldViewPr snapToGrid="0">
      <p:cViewPr varScale="1">
        <p:scale>
          <a:sx n="110" d="100"/>
          <a:sy n="110" d="100"/>
        </p:scale>
        <p:origin x="369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BHoeft\projekte\DC24\dc24-0214-0315.tx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20795318335982"/>
          <c:y val="5.754858674347501E-2"/>
          <c:w val="0.83379204681664021"/>
          <c:h val="0.70140975500038316"/>
        </c:manualLayout>
      </c:layout>
      <c:barChart>
        <c:barDir val="col"/>
        <c:grouping val="stacked"/>
        <c:varyColors val="0"/>
        <c:ser>
          <c:idx val="0"/>
          <c:order val="0"/>
          <c:tx>
            <c:strRef>
              <c:f>'dc24-0214-0315'!$B$410</c:f>
              <c:strCache>
                <c:ptCount val="1"/>
                <c:pt idx="0">
                  <c:v>flow list</c:v>
                </c:pt>
              </c:strCache>
            </c:strRef>
          </c:tx>
          <c:spPr>
            <a:solidFill>
              <a:schemeClr val="accent1"/>
            </a:solidFill>
            <a:ln>
              <a:noFill/>
            </a:ln>
            <a:effectLst/>
          </c:spPr>
          <c:invertIfNegative val="0"/>
          <c:dPt>
            <c:idx val="0"/>
            <c:invertIfNegative val="0"/>
            <c:bubble3D val="0"/>
            <c:spPr>
              <a:solidFill>
                <a:srgbClr val="0066FF"/>
              </a:solidFill>
              <a:ln>
                <a:noFill/>
              </a:ln>
              <a:effectLst/>
            </c:spPr>
            <c:extLst>
              <c:ext xmlns:c16="http://schemas.microsoft.com/office/drawing/2014/chart" uri="{C3380CC4-5D6E-409C-BE32-E72D297353CC}">
                <c16:uniqueId val="{00000000-4FF7-417A-97D4-690457E1CFCF}"/>
              </c:ext>
            </c:extLst>
          </c:dPt>
          <c:cat>
            <c:strRef>
              <c:f>'dc24-0214-0315'!$A$411:$A$416</c:f>
              <c:strCache>
                <c:ptCount val="6"/>
                <c:pt idx="0">
                  <c:v>cern</c:v>
                </c:pt>
                <c:pt idx="1">
                  <c:v>triumf</c:v>
                </c:pt>
                <c:pt idx="2">
                  <c:v>IN2P3</c:v>
                </c:pt>
                <c:pt idx="3">
                  <c:v>jinr</c:v>
                </c:pt>
                <c:pt idx="4">
                  <c:v>pic</c:v>
                </c:pt>
                <c:pt idx="5">
                  <c:v>ndgf</c:v>
                </c:pt>
              </c:strCache>
            </c:strRef>
          </c:cat>
          <c:val>
            <c:numRef>
              <c:f>'dc24-0214-0315'!$B$411:$B$416</c:f>
              <c:numCache>
                <c:formatCode>General</c:formatCode>
                <c:ptCount val="6"/>
                <c:pt idx="0">
                  <c:v>556875</c:v>
                </c:pt>
                <c:pt idx="1">
                  <c:v>0</c:v>
                </c:pt>
                <c:pt idx="2">
                  <c:v>1</c:v>
                </c:pt>
                <c:pt idx="3">
                  <c:v>1</c:v>
                </c:pt>
                <c:pt idx="4">
                  <c:v>0</c:v>
                </c:pt>
                <c:pt idx="5">
                  <c:v>1</c:v>
                </c:pt>
              </c:numCache>
            </c:numRef>
          </c:val>
          <c:extLst>
            <c:ext xmlns:c16="http://schemas.microsoft.com/office/drawing/2014/chart" uri="{C3380CC4-5D6E-409C-BE32-E72D297353CC}">
              <c16:uniqueId val="{00000000-AF7E-4D60-B87D-2698B5A47F29}"/>
            </c:ext>
          </c:extLst>
        </c:ser>
        <c:ser>
          <c:idx val="1"/>
          <c:order val="1"/>
          <c:tx>
            <c:strRef>
              <c:f>'dc24-0214-0315'!$C$410</c:f>
              <c:strCache>
                <c:ptCount val="1"/>
                <c:pt idx="0">
                  <c:v>datatransfer</c:v>
                </c:pt>
              </c:strCache>
            </c:strRef>
          </c:tx>
          <c:spPr>
            <a:solidFill>
              <a:srgbClr val="FF3300"/>
            </a:solidFill>
            <a:ln>
              <a:noFill/>
            </a:ln>
            <a:effectLst/>
          </c:spPr>
          <c:invertIfNegative val="0"/>
          <c:cat>
            <c:strRef>
              <c:f>'dc24-0214-0315'!$A$411:$A$416</c:f>
              <c:strCache>
                <c:ptCount val="6"/>
                <c:pt idx="0">
                  <c:v>cern</c:v>
                </c:pt>
                <c:pt idx="1">
                  <c:v>triumf</c:v>
                </c:pt>
                <c:pt idx="2">
                  <c:v>IN2P3</c:v>
                </c:pt>
                <c:pt idx="3">
                  <c:v>jinr</c:v>
                </c:pt>
                <c:pt idx="4">
                  <c:v>pic</c:v>
                </c:pt>
                <c:pt idx="5">
                  <c:v>ndgf</c:v>
                </c:pt>
              </c:strCache>
            </c:strRef>
          </c:cat>
          <c:val>
            <c:numRef>
              <c:f>'dc24-0214-0315'!$C$411:$C$416</c:f>
              <c:numCache>
                <c:formatCode>General</c:formatCode>
                <c:ptCount val="6"/>
                <c:pt idx="0">
                  <c:v>0</c:v>
                </c:pt>
                <c:pt idx="1">
                  <c:v>1</c:v>
                </c:pt>
                <c:pt idx="2">
                  <c:v>0</c:v>
                </c:pt>
                <c:pt idx="3">
                  <c:v>27</c:v>
                </c:pt>
                <c:pt idx="4">
                  <c:v>0</c:v>
                </c:pt>
                <c:pt idx="5">
                  <c:v>0</c:v>
                </c:pt>
              </c:numCache>
            </c:numRef>
          </c:val>
          <c:extLst>
            <c:ext xmlns:c16="http://schemas.microsoft.com/office/drawing/2014/chart" uri="{C3380CC4-5D6E-409C-BE32-E72D297353CC}">
              <c16:uniqueId val="{00000001-AF7E-4D60-B87D-2698B5A47F29}"/>
            </c:ext>
          </c:extLst>
        </c:ser>
        <c:ser>
          <c:idx val="2"/>
          <c:order val="2"/>
          <c:tx>
            <c:strRef>
              <c:f>'dc24-0214-0315'!$D$410</c:f>
              <c:strCache>
                <c:ptCount val="1"/>
                <c:pt idx="0">
                  <c:v>bdii</c:v>
                </c:pt>
              </c:strCache>
            </c:strRef>
          </c:tx>
          <c:spPr>
            <a:solidFill>
              <a:schemeClr val="accent3"/>
            </a:solidFill>
            <a:ln>
              <a:noFill/>
            </a:ln>
            <a:effectLst/>
          </c:spPr>
          <c:invertIfNegative val="0"/>
          <c:cat>
            <c:strRef>
              <c:f>'dc24-0214-0315'!$A$411:$A$416</c:f>
              <c:strCache>
                <c:ptCount val="6"/>
                <c:pt idx="0">
                  <c:v>cern</c:v>
                </c:pt>
                <c:pt idx="1">
                  <c:v>triumf</c:v>
                </c:pt>
                <c:pt idx="2">
                  <c:v>IN2P3</c:v>
                </c:pt>
                <c:pt idx="3">
                  <c:v>jinr</c:v>
                </c:pt>
                <c:pt idx="4">
                  <c:v>pic</c:v>
                </c:pt>
                <c:pt idx="5">
                  <c:v>ndgf</c:v>
                </c:pt>
              </c:strCache>
            </c:strRef>
          </c:cat>
          <c:val>
            <c:numRef>
              <c:f>'dc24-0214-0315'!$D$411:$D$416</c:f>
              <c:numCache>
                <c:formatCode>General</c:formatCode>
                <c:ptCount val="6"/>
                <c:pt idx="0">
                  <c:v>1</c:v>
                </c:pt>
                <c:pt idx="1">
                  <c:v>1341</c:v>
                </c:pt>
                <c:pt idx="2">
                  <c:v>0</c:v>
                </c:pt>
                <c:pt idx="3">
                  <c:v>1221</c:v>
                </c:pt>
                <c:pt idx="4">
                  <c:v>1</c:v>
                </c:pt>
                <c:pt idx="5">
                  <c:v>308</c:v>
                </c:pt>
              </c:numCache>
            </c:numRef>
          </c:val>
          <c:extLst>
            <c:ext xmlns:c16="http://schemas.microsoft.com/office/drawing/2014/chart" uri="{C3380CC4-5D6E-409C-BE32-E72D297353CC}">
              <c16:uniqueId val="{00000002-AF7E-4D60-B87D-2698B5A47F29}"/>
            </c:ext>
          </c:extLst>
        </c:ser>
        <c:ser>
          <c:idx val="3"/>
          <c:order val="3"/>
          <c:tx>
            <c:strRef>
              <c:f>'dc24-0214-0315'!$E$410</c:f>
              <c:strCache>
                <c:ptCount val="1"/>
                <c:pt idx="0">
                  <c:v>perfsonar</c:v>
                </c:pt>
              </c:strCache>
            </c:strRef>
          </c:tx>
          <c:spPr>
            <a:solidFill>
              <a:srgbClr val="FFFF00"/>
            </a:solidFill>
            <a:ln>
              <a:noFill/>
            </a:ln>
            <a:effectLst/>
          </c:spPr>
          <c:invertIfNegative val="0"/>
          <c:cat>
            <c:strRef>
              <c:f>'dc24-0214-0315'!$A$411:$A$416</c:f>
              <c:strCache>
                <c:ptCount val="6"/>
                <c:pt idx="0">
                  <c:v>cern</c:v>
                </c:pt>
                <c:pt idx="1">
                  <c:v>triumf</c:v>
                </c:pt>
                <c:pt idx="2">
                  <c:v>IN2P3</c:v>
                </c:pt>
                <c:pt idx="3">
                  <c:v>jinr</c:v>
                </c:pt>
                <c:pt idx="4">
                  <c:v>pic</c:v>
                </c:pt>
                <c:pt idx="5">
                  <c:v>ndgf</c:v>
                </c:pt>
              </c:strCache>
            </c:strRef>
          </c:cat>
          <c:val>
            <c:numRef>
              <c:f>'dc24-0214-0315'!$E$411:$E$416</c:f>
              <c:numCache>
                <c:formatCode>General</c:formatCode>
                <c:ptCount val="6"/>
                <c:pt idx="0">
                  <c:v>1</c:v>
                </c:pt>
                <c:pt idx="1">
                  <c:v>28113</c:v>
                </c:pt>
                <c:pt idx="2">
                  <c:v>19158</c:v>
                </c:pt>
                <c:pt idx="3">
                  <c:v>15510</c:v>
                </c:pt>
                <c:pt idx="4">
                  <c:v>15534</c:v>
                </c:pt>
                <c:pt idx="5">
                  <c:v>2121</c:v>
                </c:pt>
              </c:numCache>
            </c:numRef>
          </c:val>
          <c:extLst>
            <c:ext xmlns:c16="http://schemas.microsoft.com/office/drawing/2014/chart" uri="{C3380CC4-5D6E-409C-BE32-E72D297353CC}">
              <c16:uniqueId val="{00000003-AF7E-4D60-B87D-2698B5A47F29}"/>
            </c:ext>
          </c:extLst>
        </c:ser>
        <c:dLbls>
          <c:showLegendKey val="0"/>
          <c:showVal val="0"/>
          <c:showCatName val="0"/>
          <c:showSerName val="0"/>
          <c:showPercent val="0"/>
          <c:showBubbleSize val="0"/>
        </c:dLbls>
        <c:gapWidth val="150"/>
        <c:overlap val="100"/>
        <c:axId val="1291113824"/>
        <c:axId val="1291114808"/>
      </c:barChart>
      <c:catAx>
        <c:axId val="129111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291114808"/>
        <c:crosses val="autoZero"/>
        <c:auto val="1"/>
        <c:lblAlgn val="ctr"/>
        <c:lblOffset val="100"/>
        <c:noMultiLvlLbl val="0"/>
      </c:catAx>
      <c:valAx>
        <c:axId val="1291114808"/>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1113824"/>
        <c:crosses val="autoZero"/>
        <c:crossBetween val="between"/>
      </c:valAx>
      <c:spPr>
        <a:noFill/>
        <a:ln>
          <a:noFill/>
        </a:ln>
        <a:effectLst/>
      </c:spPr>
    </c:plotArea>
    <c:legend>
      <c:legendPos val="b"/>
      <c:layout>
        <c:manualLayout>
          <c:xMode val="edge"/>
          <c:yMode val="edge"/>
          <c:x val="0.21390471612133419"/>
          <c:y val="0.93696547934265761"/>
          <c:w val="0.5721903412135092"/>
          <c:h val="6.30345206573424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60E8A-2584-4561-8FFB-7D32D97D280B}" type="datetimeFigureOut">
              <a:rPr lang="en-US" smtClean="0"/>
              <a:t>3/27/2024</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FB0D9-F66A-46F1-9B78-CC32A90A82A7}" type="slidenum">
              <a:rPr lang="en-US" smtClean="0"/>
              <a:t>‹Nr.›</a:t>
            </a:fld>
            <a:endParaRPr lang="en-US"/>
          </a:p>
        </p:txBody>
      </p:sp>
    </p:spTree>
    <p:extLst>
      <p:ext uri="{BB962C8B-B14F-4D97-AF65-F5344CB8AC3E}">
        <p14:creationId xmlns:p14="http://schemas.microsoft.com/office/powerpoint/2010/main" val="231935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20240213 Dienstag 10:30 bis 12:45</a:t>
            </a:r>
            <a:endParaRPr lang="en-US" dirty="0"/>
          </a:p>
        </p:txBody>
      </p:sp>
      <p:sp>
        <p:nvSpPr>
          <p:cNvPr id="4" name="Foliennummernplatzhalter 3"/>
          <p:cNvSpPr>
            <a:spLocks noGrp="1"/>
          </p:cNvSpPr>
          <p:nvPr>
            <p:ph type="sldNum" sz="quarter" idx="5"/>
          </p:nvPr>
        </p:nvSpPr>
        <p:spPr/>
        <p:txBody>
          <a:bodyPr/>
          <a:lstStyle/>
          <a:p>
            <a:fld id="{CF1FB0D9-F66A-46F1-9B78-CC32A90A82A7}" type="slidenum">
              <a:rPr lang="en-US" smtClean="0"/>
              <a:t>12</a:t>
            </a:fld>
            <a:endParaRPr lang="en-US"/>
          </a:p>
        </p:txBody>
      </p:sp>
    </p:spTree>
    <p:extLst>
      <p:ext uri="{BB962C8B-B14F-4D97-AF65-F5344CB8AC3E}">
        <p14:creationId xmlns:p14="http://schemas.microsoft.com/office/powerpoint/2010/main" val="28551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08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32" name="PlaceHolder 2"/>
          <p:cNvSpPr>
            <a:spLocks noGrp="1"/>
          </p:cNvSpPr>
          <p:nvPr>
            <p:ph type="body"/>
          </p:nvPr>
        </p:nvSpPr>
        <p:spPr>
          <a:xfrm>
            <a:off x="609600" y="1604625"/>
            <a:ext cx="10972320" cy="1896854"/>
          </a:xfrm>
          <a:prstGeom prst="rect">
            <a:avLst/>
          </a:prstGeom>
        </p:spPr>
        <p:txBody>
          <a:bodyPr lIns="0" tIns="0" rIns="0" bIns="0">
            <a:normAutofit/>
          </a:bodyPr>
          <a:lstStyle/>
          <a:p>
            <a:endParaRPr lang="en-US" sz="4265" b="0" strike="noStrike" spc="-1">
              <a:latin typeface="Arial"/>
            </a:endParaRPr>
          </a:p>
        </p:txBody>
      </p:sp>
      <p:sp>
        <p:nvSpPr>
          <p:cNvPr id="33" name="PlaceHolder 3"/>
          <p:cNvSpPr>
            <a:spLocks noGrp="1"/>
          </p:cNvSpPr>
          <p:nvPr>
            <p:ph type="body"/>
          </p:nvPr>
        </p:nvSpPr>
        <p:spPr>
          <a:xfrm>
            <a:off x="609600" y="3682383"/>
            <a:ext cx="1097232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426787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35" name="PlaceHolder 2"/>
          <p:cNvSpPr>
            <a:spLocks noGrp="1"/>
          </p:cNvSpPr>
          <p:nvPr>
            <p:ph type="body"/>
          </p:nvPr>
        </p:nvSpPr>
        <p:spPr>
          <a:xfrm>
            <a:off x="609600" y="1604625"/>
            <a:ext cx="5354400" cy="1896854"/>
          </a:xfrm>
          <a:prstGeom prst="rect">
            <a:avLst/>
          </a:prstGeom>
        </p:spPr>
        <p:txBody>
          <a:bodyPr lIns="0" tIns="0" rIns="0" bIns="0">
            <a:normAutofit/>
          </a:bodyPr>
          <a:lstStyle/>
          <a:p>
            <a:endParaRPr lang="en-US" sz="4265" b="0" strike="noStrike" spc="-1">
              <a:latin typeface="Arial"/>
            </a:endParaRPr>
          </a:p>
        </p:txBody>
      </p:sp>
      <p:sp>
        <p:nvSpPr>
          <p:cNvPr id="36" name="PlaceHolder 3"/>
          <p:cNvSpPr>
            <a:spLocks noGrp="1"/>
          </p:cNvSpPr>
          <p:nvPr>
            <p:ph type="body"/>
          </p:nvPr>
        </p:nvSpPr>
        <p:spPr>
          <a:xfrm>
            <a:off x="6232320" y="1604625"/>
            <a:ext cx="5354400" cy="1896854"/>
          </a:xfrm>
          <a:prstGeom prst="rect">
            <a:avLst/>
          </a:prstGeom>
        </p:spPr>
        <p:txBody>
          <a:bodyPr lIns="0" tIns="0" rIns="0" bIns="0">
            <a:normAutofit/>
          </a:bodyPr>
          <a:lstStyle/>
          <a:p>
            <a:endParaRPr lang="en-US" sz="4265" b="0" strike="noStrike" spc="-1">
              <a:latin typeface="Arial"/>
            </a:endParaRPr>
          </a:p>
        </p:txBody>
      </p:sp>
      <p:sp>
        <p:nvSpPr>
          <p:cNvPr id="37" name="PlaceHolder 4"/>
          <p:cNvSpPr>
            <a:spLocks noGrp="1"/>
          </p:cNvSpPr>
          <p:nvPr>
            <p:ph type="body"/>
          </p:nvPr>
        </p:nvSpPr>
        <p:spPr>
          <a:xfrm>
            <a:off x="609600" y="3682383"/>
            <a:ext cx="5354400" cy="1896854"/>
          </a:xfrm>
          <a:prstGeom prst="rect">
            <a:avLst/>
          </a:prstGeom>
        </p:spPr>
        <p:txBody>
          <a:bodyPr lIns="0" tIns="0" rIns="0" bIns="0">
            <a:normAutofit/>
          </a:bodyPr>
          <a:lstStyle/>
          <a:p>
            <a:endParaRPr lang="en-US" sz="4265" b="0" strike="noStrike" spc="-1">
              <a:latin typeface="Arial"/>
            </a:endParaRPr>
          </a:p>
        </p:txBody>
      </p:sp>
      <p:sp>
        <p:nvSpPr>
          <p:cNvPr id="38" name="PlaceHolder 5"/>
          <p:cNvSpPr>
            <a:spLocks noGrp="1"/>
          </p:cNvSpPr>
          <p:nvPr>
            <p:ph type="body"/>
          </p:nvPr>
        </p:nvSpPr>
        <p:spPr>
          <a:xfrm>
            <a:off x="6232320" y="3682383"/>
            <a:ext cx="53544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26190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40" name="PlaceHolder 2"/>
          <p:cNvSpPr>
            <a:spLocks noGrp="1"/>
          </p:cNvSpPr>
          <p:nvPr>
            <p:ph type="body"/>
          </p:nvPr>
        </p:nvSpPr>
        <p:spPr>
          <a:xfrm>
            <a:off x="609600" y="1604625"/>
            <a:ext cx="3532800" cy="1896854"/>
          </a:xfrm>
          <a:prstGeom prst="rect">
            <a:avLst/>
          </a:prstGeom>
        </p:spPr>
        <p:txBody>
          <a:bodyPr lIns="0" tIns="0" rIns="0" bIns="0">
            <a:normAutofit/>
          </a:bodyPr>
          <a:lstStyle/>
          <a:p>
            <a:endParaRPr lang="en-US" sz="4265" b="0" strike="noStrike" spc="-1">
              <a:latin typeface="Arial"/>
            </a:endParaRPr>
          </a:p>
        </p:txBody>
      </p:sp>
      <p:sp>
        <p:nvSpPr>
          <p:cNvPr id="41" name="PlaceHolder 3"/>
          <p:cNvSpPr>
            <a:spLocks noGrp="1"/>
          </p:cNvSpPr>
          <p:nvPr>
            <p:ph type="body"/>
          </p:nvPr>
        </p:nvSpPr>
        <p:spPr>
          <a:xfrm>
            <a:off x="4319520" y="1604625"/>
            <a:ext cx="3532800" cy="1896854"/>
          </a:xfrm>
          <a:prstGeom prst="rect">
            <a:avLst/>
          </a:prstGeom>
        </p:spPr>
        <p:txBody>
          <a:bodyPr lIns="0" tIns="0" rIns="0" bIns="0">
            <a:normAutofit/>
          </a:bodyPr>
          <a:lstStyle/>
          <a:p>
            <a:endParaRPr lang="en-US" sz="4265" b="0" strike="noStrike" spc="-1">
              <a:latin typeface="Arial"/>
            </a:endParaRPr>
          </a:p>
        </p:txBody>
      </p:sp>
      <p:sp>
        <p:nvSpPr>
          <p:cNvPr id="42" name="PlaceHolder 4"/>
          <p:cNvSpPr>
            <a:spLocks noGrp="1"/>
          </p:cNvSpPr>
          <p:nvPr>
            <p:ph type="body"/>
          </p:nvPr>
        </p:nvSpPr>
        <p:spPr>
          <a:xfrm>
            <a:off x="8029440" y="1604625"/>
            <a:ext cx="3532800" cy="1896854"/>
          </a:xfrm>
          <a:prstGeom prst="rect">
            <a:avLst/>
          </a:prstGeom>
        </p:spPr>
        <p:txBody>
          <a:bodyPr lIns="0" tIns="0" rIns="0" bIns="0">
            <a:normAutofit/>
          </a:bodyPr>
          <a:lstStyle/>
          <a:p>
            <a:endParaRPr lang="en-US" sz="4265" b="0" strike="noStrike" spc="-1">
              <a:latin typeface="Arial"/>
            </a:endParaRPr>
          </a:p>
        </p:txBody>
      </p:sp>
      <p:sp>
        <p:nvSpPr>
          <p:cNvPr id="43" name="PlaceHolder 5"/>
          <p:cNvSpPr>
            <a:spLocks noGrp="1"/>
          </p:cNvSpPr>
          <p:nvPr>
            <p:ph type="body"/>
          </p:nvPr>
        </p:nvSpPr>
        <p:spPr>
          <a:xfrm>
            <a:off x="609600" y="3682383"/>
            <a:ext cx="3532800" cy="1896854"/>
          </a:xfrm>
          <a:prstGeom prst="rect">
            <a:avLst/>
          </a:prstGeom>
        </p:spPr>
        <p:txBody>
          <a:bodyPr lIns="0" tIns="0" rIns="0" bIns="0">
            <a:normAutofit/>
          </a:bodyPr>
          <a:lstStyle/>
          <a:p>
            <a:endParaRPr lang="en-US" sz="4265" b="0" strike="noStrike" spc="-1">
              <a:latin typeface="Arial"/>
            </a:endParaRPr>
          </a:p>
        </p:txBody>
      </p:sp>
      <p:sp>
        <p:nvSpPr>
          <p:cNvPr id="44" name="PlaceHolder 6"/>
          <p:cNvSpPr>
            <a:spLocks noGrp="1"/>
          </p:cNvSpPr>
          <p:nvPr>
            <p:ph type="body"/>
          </p:nvPr>
        </p:nvSpPr>
        <p:spPr>
          <a:xfrm>
            <a:off x="4319520" y="3682383"/>
            <a:ext cx="3532800" cy="1896854"/>
          </a:xfrm>
          <a:prstGeom prst="rect">
            <a:avLst/>
          </a:prstGeom>
        </p:spPr>
        <p:txBody>
          <a:bodyPr lIns="0" tIns="0" rIns="0" bIns="0">
            <a:normAutofit/>
          </a:bodyPr>
          <a:lstStyle/>
          <a:p>
            <a:endParaRPr lang="en-US" sz="4265" b="0" strike="noStrike" spc="-1">
              <a:latin typeface="Arial"/>
            </a:endParaRPr>
          </a:p>
        </p:txBody>
      </p:sp>
      <p:sp>
        <p:nvSpPr>
          <p:cNvPr id="45" name="PlaceHolder 7"/>
          <p:cNvSpPr>
            <a:spLocks noGrp="1"/>
          </p:cNvSpPr>
          <p:nvPr>
            <p:ph type="body"/>
          </p:nvPr>
        </p:nvSpPr>
        <p:spPr>
          <a:xfrm>
            <a:off x="8029440" y="3682383"/>
            <a:ext cx="35328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3570288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99EB8-F907-430F-A98D-A9CB65F6398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BC82B7C9-AC1A-45FA-8637-B019E2701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D68DE7A0-226A-453F-9543-4550816F7596}"/>
              </a:ext>
            </a:extLst>
          </p:cNvPr>
          <p:cNvSpPr>
            <a:spLocks noGrp="1"/>
          </p:cNvSpPr>
          <p:nvPr>
            <p:ph type="dt" sz="half" idx="10"/>
          </p:nvPr>
        </p:nvSpPr>
        <p:spPr/>
        <p:txBody>
          <a:bodyPr/>
          <a:lstStyle/>
          <a:p>
            <a:fld id="{05D9A073-6527-4B75-86FE-92BB75E6D214}" type="datetimeFigureOut">
              <a:rPr lang="en-US" smtClean="0"/>
              <a:t>3/27/2024</a:t>
            </a:fld>
            <a:endParaRPr lang="en-US"/>
          </a:p>
        </p:txBody>
      </p:sp>
      <p:sp>
        <p:nvSpPr>
          <p:cNvPr id="5" name="Fußzeilenplatzhalter 4">
            <a:extLst>
              <a:ext uri="{FF2B5EF4-FFF2-40B4-BE49-F238E27FC236}">
                <a16:creationId xmlns:a16="http://schemas.microsoft.com/office/drawing/2014/main" id="{A9665C42-F8A1-48B7-9950-57C424F0FE93}"/>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99D1DEFE-7F8C-47B4-A897-C163FCBFD19A}"/>
              </a:ext>
            </a:extLst>
          </p:cNvPr>
          <p:cNvSpPr>
            <a:spLocks noGrp="1"/>
          </p:cNvSpPr>
          <p:nvPr>
            <p:ph type="sldNum" sz="quarter" idx="12"/>
          </p:nvPr>
        </p:nvSpPr>
        <p:spPr/>
        <p:txBody>
          <a:bodyPr/>
          <a:lstStyle/>
          <a:p>
            <a:fld id="{5D7867E8-E6F1-405A-8CD9-83EF706E0BDE}" type="slidenum">
              <a:rPr lang="en-US" smtClean="0"/>
              <a:t>‹Nr.›</a:t>
            </a:fld>
            <a:endParaRPr lang="en-US"/>
          </a:p>
        </p:txBody>
      </p:sp>
    </p:spTree>
    <p:extLst>
      <p:ext uri="{BB962C8B-B14F-4D97-AF65-F5344CB8AC3E}">
        <p14:creationId xmlns:p14="http://schemas.microsoft.com/office/powerpoint/2010/main" val="17836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67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53" name="PlaceHolder 2"/>
          <p:cNvSpPr>
            <a:spLocks noGrp="1"/>
          </p:cNvSpPr>
          <p:nvPr>
            <p:ph type="subTitle"/>
          </p:nvPr>
        </p:nvSpPr>
        <p:spPr>
          <a:xfrm>
            <a:off x="609600" y="1604625"/>
            <a:ext cx="10972320" cy="3977012"/>
          </a:xfrm>
          <a:prstGeom prst="rect">
            <a:avLst/>
          </a:prstGeom>
        </p:spPr>
        <p:txBody>
          <a:bodyPr lIns="0" tIns="0" rIns="0" bIns="0" anchor="ctr">
            <a:noAutofit/>
          </a:bodyPr>
          <a:lstStyle/>
          <a:p>
            <a:pPr algn="ctr"/>
            <a:endParaRPr lang="en-US" sz="4265" b="0" strike="noStrike" spc="-1">
              <a:latin typeface="Arial"/>
            </a:endParaRPr>
          </a:p>
        </p:txBody>
      </p:sp>
    </p:spTree>
    <p:extLst>
      <p:ext uri="{BB962C8B-B14F-4D97-AF65-F5344CB8AC3E}">
        <p14:creationId xmlns:p14="http://schemas.microsoft.com/office/powerpoint/2010/main" val="2217876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55" name="PlaceHolder 2"/>
          <p:cNvSpPr>
            <a:spLocks noGrp="1"/>
          </p:cNvSpPr>
          <p:nvPr>
            <p:ph type="body"/>
          </p:nvPr>
        </p:nvSpPr>
        <p:spPr>
          <a:xfrm>
            <a:off x="609600" y="1604625"/>
            <a:ext cx="10972320" cy="3977012"/>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324334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57" name="PlaceHolder 2"/>
          <p:cNvSpPr>
            <a:spLocks noGrp="1"/>
          </p:cNvSpPr>
          <p:nvPr>
            <p:ph type="body"/>
          </p:nvPr>
        </p:nvSpPr>
        <p:spPr>
          <a:xfrm>
            <a:off x="609600" y="1604625"/>
            <a:ext cx="5354400" cy="3977012"/>
          </a:xfrm>
          <a:prstGeom prst="rect">
            <a:avLst/>
          </a:prstGeom>
        </p:spPr>
        <p:txBody>
          <a:bodyPr lIns="0" tIns="0" rIns="0" bIns="0">
            <a:normAutofit/>
          </a:bodyPr>
          <a:lstStyle/>
          <a:p>
            <a:endParaRPr lang="en-US" sz="4265" b="0" strike="noStrike" spc="-1">
              <a:latin typeface="Arial"/>
            </a:endParaRPr>
          </a:p>
        </p:txBody>
      </p:sp>
      <p:sp>
        <p:nvSpPr>
          <p:cNvPr id="58" name="PlaceHolder 3"/>
          <p:cNvSpPr>
            <a:spLocks noGrp="1"/>
          </p:cNvSpPr>
          <p:nvPr>
            <p:ph type="body"/>
          </p:nvPr>
        </p:nvSpPr>
        <p:spPr>
          <a:xfrm>
            <a:off x="6232320" y="1604625"/>
            <a:ext cx="5354400" cy="3977012"/>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163424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Tree>
    <p:extLst>
      <p:ext uri="{BB962C8B-B14F-4D97-AF65-F5344CB8AC3E}">
        <p14:creationId xmlns:p14="http://schemas.microsoft.com/office/powerpoint/2010/main" val="72196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600" y="273515"/>
            <a:ext cx="10972320" cy="5306682"/>
          </a:xfrm>
          <a:prstGeom prst="rect">
            <a:avLst/>
          </a:prstGeom>
        </p:spPr>
        <p:txBody>
          <a:bodyPr lIns="0" tIns="0" rIns="0" bIns="0" anchor="ctr">
            <a:noAutofit/>
          </a:bodyPr>
          <a:lstStyle/>
          <a:p>
            <a:pPr algn="ctr"/>
            <a:endParaRPr lang="en-US" sz="4265" b="0" strike="noStrike" spc="-1">
              <a:latin typeface="Arial"/>
            </a:endParaRPr>
          </a:p>
        </p:txBody>
      </p:sp>
    </p:spTree>
    <p:extLst>
      <p:ext uri="{BB962C8B-B14F-4D97-AF65-F5344CB8AC3E}">
        <p14:creationId xmlns:p14="http://schemas.microsoft.com/office/powerpoint/2010/main" val="270187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11" name="PlaceHolder 2"/>
          <p:cNvSpPr>
            <a:spLocks noGrp="1"/>
          </p:cNvSpPr>
          <p:nvPr>
            <p:ph type="subTitle"/>
          </p:nvPr>
        </p:nvSpPr>
        <p:spPr>
          <a:xfrm>
            <a:off x="609600" y="1604625"/>
            <a:ext cx="10972320" cy="3977012"/>
          </a:xfrm>
          <a:prstGeom prst="rect">
            <a:avLst/>
          </a:prstGeom>
        </p:spPr>
        <p:txBody>
          <a:bodyPr lIns="0" tIns="0" rIns="0" bIns="0" anchor="ctr">
            <a:noAutofit/>
          </a:bodyPr>
          <a:lstStyle/>
          <a:p>
            <a:pPr algn="ctr"/>
            <a:endParaRPr lang="en-US" sz="4265" b="0" strike="noStrike" spc="-1">
              <a:latin typeface="Arial"/>
            </a:endParaRPr>
          </a:p>
        </p:txBody>
      </p:sp>
    </p:spTree>
    <p:extLst>
      <p:ext uri="{BB962C8B-B14F-4D97-AF65-F5344CB8AC3E}">
        <p14:creationId xmlns:p14="http://schemas.microsoft.com/office/powerpoint/2010/main" val="3419195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62" name="PlaceHolder 2"/>
          <p:cNvSpPr>
            <a:spLocks noGrp="1"/>
          </p:cNvSpPr>
          <p:nvPr>
            <p:ph type="body"/>
          </p:nvPr>
        </p:nvSpPr>
        <p:spPr>
          <a:xfrm>
            <a:off x="609600" y="1604625"/>
            <a:ext cx="5354400" cy="1896854"/>
          </a:xfrm>
          <a:prstGeom prst="rect">
            <a:avLst/>
          </a:prstGeom>
        </p:spPr>
        <p:txBody>
          <a:bodyPr lIns="0" tIns="0" rIns="0" bIns="0">
            <a:normAutofit/>
          </a:bodyPr>
          <a:lstStyle/>
          <a:p>
            <a:endParaRPr lang="en-US" sz="4265" b="0" strike="noStrike" spc="-1">
              <a:latin typeface="Arial"/>
            </a:endParaRPr>
          </a:p>
        </p:txBody>
      </p:sp>
      <p:sp>
        <p:nvSpPr>
          <p:cNvPr id="63" name="PlaceHolder 3"/>
          <p:cNvSpPr>
            <a:spLocks noGrp="1"/>
          </p:cNvSpPr>
          <p:nvPr>
            <p:ph type="body"/>
          </p:nvPr>
        </p:nvSpPr>
        <p:spPr>
          <a:xfrm>
            <a:off x="6232320" y="1604625"/>
            <a:ext cx="5354400" cy="3977012"/>
          </a:xfrm>
          <a:prstGeom prst="rect">
            <a:avLst/>
          </a:prstGeom>
        </p:spPr>
        <p:txBody>
          <a:bodyPr lIns="0" tIns="0" rIns="0" bIns="0">
            <a:normAutofit/>
          </a:bodyPr>
          <a:lstStyle/>
          <a:p>
            <a:endParaRPr lang="en-US" sz="4265" b="0" strike="noStrike" spc="-1">
              <a:latin typeface="Arial"/>
            </a:endParaRPr>
          </a:p>
        </p:txBody>
      </p:sp>
      <p:sp>
        <p:nvSpPr>
          <p:cNvPr id="64" name="PlaceHolder 4"/>
          <p:cNvSpPr>
            <a:spLocks noGrp="1"/>
          </p:cNvSpPr>
          <p:nvPr>
            <p:ph type="body"/>
          </p:nvPr>
        </p:nvSpPr>
        <p:spPr>
          <a:xfrm>
            <a:off x="609600" y="3682383"/>
            <a:ext cx="53544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964454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66" name="PlaceHolder 2"/>
          <p:cNvSpPr>
            <a:spLocks noGrp="1"/>
          </p:cNvSpPr>
          <p:nvPr>
            <p:ph type="body"/>
          </p:nvPr>
        </p:nvSpPr>
        <p:spPr>
          <a:xfrm>
            <a:off x="609600" y="1604625"/>
            <a:ext cx="5354400" cy="3977012"/>
          </a:xfrm>
          <a:prstGeom prst="rect">
            <a:avLst/>
          </a:prstGeom>
        </p:spPr>
        <p:txBody>
          <a:bodyPr lIns="0" tIns="0" rIns="0" bIns="0">
            <a:normAutofit/>
          </a:bodyPr>
          <a:lstStyle/>
          <a:p>
            <a:endParaRPr lang="en-US" sz="4265" b="0" strike="noStrike" spc="-1">
              <a:latin typeface="Arial"/>
            </a:endParaRPr>
          </a:p>
        </p:txBody>
      </p:sp>
      <p:sp>
        <p:nvSpPr>
          <p:cNvPr id="67" name="PlaceHolder 3"/>
          <p:cNvSpPr>
            <a:spLocks noGrp="1"/>
          </p:cNvSpPr>
          <p:nvPr>
            <p:ph type="body"/>
          </p:nvPr>
        </p:nvSpPr>
        <p:spPr>
          <a:xfrm>
            <a:off x="6232320" y="1604625"/>
            <a:ext cx="5354400" cy="1896854"/>
          </a:xfrm>
          <a:prstGeom prst="rect">
            <a:avLst/>
          </a:prstGeom>
        </p:spPr>
        <p:txBody>
          <a:bodyPr lIns="0" tIns="0" rIns="0" bIns="0">
            <a:normAutofit/>
          </a:bodyPr>
          <a:lstStyle/>
          <a:p>
            <a:endParaRPr lang="en-US" sz="4265" b="0" strike="noStrike" spc="-1">
              <a:latin typeface="Arial"/>
            </a:endParaRPr>
          </a:p>
        </p:txBody>
      </p:sp>
      <p:sp>
        <p:nvSpPr>
          <p:cNvPr id="68" name="PlaceHolder 4"/>
          <p:cNvSpPr>
            <a:spLocks noGrp="1"/>
          </p:cNvSpPr>
          <p:nvPr>
            <p:ph type="body"/>
          </p:nvPr>
        </p:nvSpPr>
        <p:spPr>
          <a:xfrm>
            <a:off x="6232320" y="3682383"/>
            <a:ext cx="53544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182901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70" name="PlaceHolder 2"/>
          <p:cNvSpPr>
            <a:spLocks noGrp="1"/>
          </p:cNvSpPr>
          <p:nvPr>
            <p:ph type="body"/>
          </p:nvPr>
        </p:nvSpPr>
        <p:spPr>
          <a:xfrm>
            <a:off x="609600" y="1604625"/>
            <a:ext cx="5354400" cy="1896854"/>
          </a:xfrm>
          <a:prstGeom prst="rect">
            <a:avLst/>
          </a:prstGeom>
        </p:spPr>
        <p:txBody>
          <a:bodyPr lIns="0" tIns="0" rIns="0" bIns="0">
            <a:normAutofit/>
          </a:bodyPr>
          <a:lstStyle/>
          <a:p>
            <a:endParaRPr lang="en-US" sz="4265" b="0" strike="noStrike" spc="-1">
              <a:latin typeface="Arial"/>
            </a:endParaRPr>
          </a:p>
        </p:txBody>
      </p:sp>
      <p:sp>
        <p:nvSpPr>
          <p:cNvPr id="71" name="PlaceHolder 3"/>
          <p:cNvSpPr>
            <a:spLocks noGrp="1"/>
          </p:cNvSpPr>
          <p:nvPr>
            <p:ph type="body"/>
          </p:nvPr>
        </p:nvSpPr>
        <p:spPr>
          <a:xfrm>
            <a:off x="6232320" y="1604625"/>
            <a:ext cx="5354400" cy="1896854"/>
          </a:xfrm>
          <a:prstGeom prst="rect">
            <a:avLst/>
          </a:prstGeom>
        </p:spPr>
        <p:txBody>
          <a:bodyPr lIns="0" tIns="0" rIns="0" bIns="0">
            <a:normAutofit/>
          </a:bodyPr>
          <a:lstStyle/>
          <a:p>
            <a:endParaRPr lang="en-US" sz="4265" b="0" strike="noStrike" spc="-1">
              <a:latin typeface="Arial"/>
            </a:endParaRPr>
          </a:p>
        </p:txBody>
      </p:sp>
      <p:sp>
        <p:nvSpPr>
          <p:cNvPr id="72" name="PlaceHolder 4"/>
          <p:cNvSpPr>
            <a:spLocks noGrp="1"/>
          </p:cNvSpPr>
          <p:nvPr>
            <p:ph type="body"/>
          </p:nvPr>
        </p:nvSpPr>
        <p:spPr>
          <a:xfrm>
            <a:off x="609600" y="3682383"/>
            <a:ext cx="1097232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241412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74" name="PlaceHolder 2"/>
          <p:cNvSpPr>
            <a:spLocks noGrp="1"/>
          </p:cNvSpPr>
          <p:nvPr>
            <p:ph type="body"/>
          </p:nvPr>
        </p:nvSpPr>
        <p:spPr>
          <a:xfrm>
            <a:off x="609600" y="1604625"/>
            <a:ext cx="10972320" cy="1896854"/>
          </a:xfrm>
          <a:prstGeom prst="rect">
            <a:avLst/>
          </a:prstGeom>
        </p:spPr>
        <p:txBody>
          <a:bodyPr lIns="0" tIns="0" rIns="0" bIns="0">
            <a:normAutofit/>
          </a:bodyPr>
          <a:lstStyle/>
          <a:p>
            <a:endParaRPr lang="en-US" sz="4265" b="0" strike="noStrike" spc="-1">
              <a:latin typeface="Arial"/>
            </a:endParaRPr>
          </a:p>
        </p:txBody>
      </p:sp>
      <p:sp>
        <p:nvSpPr>
          <p:cNvPr id="75" name="PlaceHolder 3"/>
          <p:cNvSpPr>
            <a:spLocks noGrp="1"/>
          </p:cNvSpPr>
          <p:nvPr>
            <p:ph type="body"/>
          </p:nvPr>
        </p:nvSpPr>
        <p:spPr>
          <a:xfrm>
            <a:off x="609600" y="3682383"/>
            <a:ext cx="1097232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150484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77" name="PlaceHolder 2"/>
          <p:cNvSpPr>
            <a:spLocks noGrp="1"/>
          </p:cNvSpPr>
          <p:nvPr>
            <p:ph type="body"/>
          </p:nvPr>
        </p:nvSpPr>
        <p:spPr>
          <a:xfrm>
            <a:off x="609600" y="1604625"/>
            <a:ext cx="5354400" cy="1896854"/>
          </a:xfrm>
          <a:prstGeom prst="rect">
            <a:avLst/>
          </a:prstGeom>
        </p:spPr>
        <p:txBody>
          <a:bodyPr lIns="0" tIns="0" rIns="0" bIns="0">
            <a:normAutofit/>
          </a:bodyPr>
          <a:lstStyle/>
          <a:p>
            <a:endParaRPr lang="en-US" sz="4265" b="0" strike="noStrike" spc="-1">
              <a:latin typeface="Arial"/>
            </a:endParaRPr>
          </a:p>
        </p:txBody>
      </p:sp>
      <p:sp>
        <p:nvSpPr>
          <p:cNvPr id="78" name="PlaceHolder 3"/>
          <p:cNvSpPr>
            <a:spLocks noGrp="1"/>
          </p:cNvSpPr>
          <p:nvPr>
            <p:ph type="body"/>
          </p:nvPr>
        </p:nvSpPr>
        <p:spPr>
          <a:xfrm>
            <a:off x="6232320" y="1604625"/>
            <a:ext cx="5354400" cy="1896854"/>
          </a:xfrm>
          <a:prstGeom prst="rect">
            <a:avLst/>
          </a:prstGeom>
        </p:spPr>
        <p:txBody>
          <a:bodyPr lIns="0" tIns="0" rIns="0" bIns="0">
            <a:normAutofit/>
          </a:bodyPr>
          <a:lstStyle/>
          <a:p>
            <a:endParaRPr lang="en-US" sz="4265" b="0" strike="noStrike" spc="-1">
              <a:latin typeface="Arial"/>
            </a:endParaRPr>
          </a:p>
        </p:txBody>
      </p:sp>
      <p:sp>
        <p:nvSpPr>
          <p:cNvPr id="79" name="PlaceHolder 4"/>
          <p:cNvSpPr>
            <a:spLocks noGrp="1"/>
          </p:cNvSpPr>
          <p:nvPr>
            <p:ph type="body"/>
          </p:nvPr>
        </p:nvSpPr>
        <p:spPr>
          <a:xfrm>
            <a:off x="609600" y="3682383"/>
            <a:ext cx="5354400" cy="1896854"/>
          </a:xfrm>
          <a:prstGeom prst="rect">
            <a:avLst/>
          </a:prstGeom>
        </p:spPr>
        <p:txBody>
          <a:bodyPr lIns="0" tIns="0" rIns="0" bIns="0">
            <a:normAutofit/>
          </a:bodyPr>
          <a:lstStyle/>
          <a:p>
            <a:endParaRPr lang="en-US" sz="4265" b="0" strike="noStrike" spc="-1">
              <a:latin typeface="Arial"/>
            </a:endParaRPr>
          </a:p>
        </p:txBody>
      </p:sp>
      <p:sp>
        <p:nvSpPr>
          <p:cNvPr id="80" name="PlaceHolder 5"/>
          <p:cNvSpPr>
            <a:spLocks noGrp="1"/>
          </p:cNvSpPr>
          <p:nvPr>
            <p:ph type="body"/>
          </p:nvPr>
        </p:nvSpPr>
        <p:spPr>
          <a:xfrm>
            <a:off x="6232320" y="3682383"/>
            <a:ext cx="53544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376747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82" name="PlaceHolder 2"/>
          <p:cNvSpPr>
            <a:spLocks noGrp="1"/>
          </p:cNvSpPr>
          <p:nvPr>
            <p:ph type="body"/>
          </p:nvPr>
        </p:nvSpPr>
        <p:spPr>
          <a:xfrm>
            <a:off x="609600" y="1604625"/>
            <a:ext cx="3532800" cy="1896854"/>
          </a:xfrm>
          <a:prstGeom prst="rect">
            <a:avLst/>
          </a:prstGeom>
        </p:spPr>
        <p:txBody>
          <a:bodyPr lIns="0" tIns="0" rIns="0" bIns="0">
            <a:normAutofit/>
          </a:bodyPr>
          <a:lstStyle/>
          <a:p>
            <a:endParaRPr lang="en-US" sz="4265" b="0" strike="noStrike" spc="-1">
              <a:latin typeface="Arial"/>
            </a:endParaRPr>
          </a:p>
        </p:txBody>
      </p:sp>
      <p:sp>
        <p:nvSpPr>
          <p:cNvPr id="83" name="PlaceHolder 3"/>
          <p:cNvSpPr>
            <a:spLocks noGrp="1"/>
          </p:cNvSpPr>
          <p:nvPr>
            <p:ph type="body"/>
          </p:nvPr>
        </p:nvSpPr>
        <p:spPr>
          <a:xfrm>
            <a:off x="4319520" y="1604625"/>
            <a:ext cx="3532800" cy="1896854"/>
          </a:xfrm>
          <a:prstGeom prst="rect">
            <a:avLst/>
          </a:prstGeom>
        </p:spPr>
        <p:txBody>
          <a:bodyPr lIns="0" tIns="0" rIns="0" bIns="0">
            <a:normAutofit/>
          </a:bodyPr>
          <a:lstStyle/>
          <a:p>
            <a:endParaRPr lang="en-US" sz="4265" b="0" strike="noStrike" spc="-1">
              <a:latin typeface="Arial"/>
            </a:endParaRPr>
          </a:p>
        </p:txBody>
      </p:sp>
      <p:sp>
        <p:nvSpPr>
          <p:cNvPr id="84" name="PlaceHolder 4"/>
          <p:cNvSpPr>
            <a:spLocks noGrp="1"/>
          </p:cNvSpPr>
          <p:nvPr>
            <p:ph type="body"/>
          </p:nvPr>
        </p:nvSpPr>
        <p:spPr>
          <a:xfrm>
            <a:off x="8029440" y="1604625"/>
            <a:ext cx="3532800" cy="1896854"/>
          </a:xfrm>
          <a:prstGeom prst="rect">
            <a:avLst/>
          </a:prstGeom>
        </p:spPr>
        <p:txBody>
          <a:bodyPr lIns="0" tIns="0" rIns="0" bIns="0">
            <a:normAutofit/>
          </a:bodyPr>
          <a:lstStyle/>
          <a:p>
            <a:endParaRPr lang="en-US" sz="4265" b="0" strike="noStrike" spc="-1">
              <a:latin typeface="Arial"/>
            </a:endParaRPr>
          </a:p>
        </p:txBody>
      </p:sp>
      <p:sp>
        <p:nvSpPr>
          <p:cNvPr id="85" name="PlaceHolder 5"/>
          <p:cNvSpPr>
            <a:spLocks noGrp="1"/>
          </p:cNvSpPr>
          <p:nvPr>
            <p:ph type="body"/>
          </p:nvPr>
        </p:nvSpPr>
        <p:spPr>
          <a:xfrm>
            <a:off x="609600" y="3682383"/>
            <a:ext cx="3532800" cy="1896854"/>
          </a:xfrm>
          <a:prstGeom prst="rect">
            <a:avLst/>
          </a:prstGeom>
        </p:spPr>
        <p:txBody>
          <a:bodyPr lIns="0" tIns="0" rIns="0" bIns="0">
            <a:normAutofit/>
          </a:bodyPr>
          <a:lstStyle/>
          <a:p>
            <a:endParaRPr lang="en-US" sz="4265" b="0" strike="noStrike" spc="-1">
              <a:latin typeface="Arial"/>
            </a:endParaRPr>
          </a:p>
        </p:txBody>
      </p:sp>
      <p:sp>
        <p:nvSpPr>
          <p:cNvPr id="86" name="PlaceHolder 6"/>
          <p:cNvSpPr>
            <a:spLocks noGrp="1"/>
          </p:cNvSpPr>
          <p:nvPr>
            <p:ph type="body"/>
          </p:nvPr>
        </p:nvSpPr>
        <p:spPr>
          <a:xfrm>
            <a:off x="4319520" y="3682383"/>
            <a:ext cx="3532800" cy="1896854"/>
          </a:xfrm>
          <a:prstGeom prst="rect">
            <a:avLst/>
          </a:prstGeom>
        </p:spPr>
        <p:txBody>
          <a:bodyPr lIns="0" tIns="0" rIns="0" bIns="0">
            <a:normAutofit/>
          </a:bodyPr>
          <a:lstStyle/>
          <a:p>
            <a:endParaRPr lang="en-US" sz="4265" b="0" strike="noStrike" spc="-1">
              <a:latin typeface="Arial"/>
            </a:endParaRPr>
          </a:p>
        </p:txBody>
      </p:sp>
      <p:sp>
        <p:nvSpPr>
          <p:cNvPr id="87" name="PlaceHolder 7"/>
          <p:cNvSpPr>
            <a:spLocks noGrp="1"/>
          </p:cNvSpPr>
          <p:nvPr>
            <p:ph type="body"/>
          </p:nvPr>
        </p:nvSpPr>
        <p:spPr>
          <a:xfrm>
            <a:off x="8029440" y="3682383"/>
            <a:ext cx="35328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200208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2E497-E79F-4652-A63E-F6AA2B3460DE}"/>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0674AC43-1239-4FE1-AF91-828F8F97E59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787B607-EFD5-41E3-B7B4-568D8031CB4E}"/>
              </a:ext>
            </a:extLst>
          </p:cNvPr>
          <p:cNvSpPr>
            <a:spLocks noGrp="1"/>
          </p:cNvSpPr>
          <p:nvPr>
            <p:ph type="dt" sz="half" idx="10"/>
          </p:nvPr>
        </p:nvSpPr>
        <p:spPr/>
        <p:txBody>
          <a:bodyPr/>
          <a:lstStyle/>
          <a:p>
            <a:fld id="{3EEE0A1D-4F53-4617-9901-78C3C7AD5911}" type="datetimeFigureOut">
              <a:rPr lang="en-US" smtClean="0"/>
              <a:t>3/27/2024</a:t>
            </a:fld>
            <a:endParaRPr lang="en-US"/>
          </a:p>
        </p:txBody>
      </p:sp>
      <p:sp>
        <p:nvSpPr>
          <p:cNvPr id="5" name="Fußzeilenplatzhalter 4">
            <a:extLst>
              <a:ext uri="{FF2B5EF4-FFF2-40B4-BE49-F238E27FC236}">
                <a16:creationId xmlns:a16="http://schemas.microsoft.com/office/drawing/2014/main" id="{0EEFCAC3-B2BD-4BBD-A540-DC91CFB26B9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112A9B5C-B112-431B-A059-C49874A8C3D7}"/>
              </a:ext>
            </a:extLst>
          </p:cNvPr>
          <p:cNvSpPr>
            <a:spLocks noGrp="1"/>
          </p:cNvSpPr>
          <p:nvPr>
            <p:ph type="sldNum" sz="quarter" idx="12"/>
          </p:nvPr>
        </p:nvSpPr>
        <p:spPr/>
        <p:txBody>
          <a:bodyPr/>
          <a:lstStyle/>
          <a:p>
            <a:fld id="{9E76405B-E887-4245-97E2-AD75B7F05EAA}" type="slidenum">
              <a:rPr lang="en-US" smtClean="0"/>
              <a:t>‹Nr.›</a:t>
            </a:fld>
            <a:endParaRPr lang="en-US"/>
          </a:p>
        </p:txBody>
      </p:sp>
    </p:spTree>
    <p:extLst>
      <p:ext uri="{BB962C8B-B14F-4D97-AF65-F5344CB8AC3E}">
        <p14:creationId xmlns:p14="http://schemas.microsoft.com/office/powerpoint/2010/main" val="143268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13" name="PlaceHolder 2"/>
          <p:cNvSpPr>
            <a:spLocks noGrp="1"/>
          </p:cNvSpPr>
          <p:nvPr>
            <p:ph type="body"/>
          </p:nvPr>
        </p:nvSpPr>
        <p:spPr>
          <a:xfrm>
            <a:off x="609600" y="1604625"/>
            <a:ext cx="10972320" cy="3977012"/>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69555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15" name="PlaceHolder 2"/>
          <p:cNvSpPr>
            <a:spLocks noGrp="1"/>
          </p:cNvSpPr>
          <p:nvPr>
            <p:ph type="body"/>
          </p:nvPr>
        </p:nvSpPr>
        <p:spPr>
          <a:xfrm>
            <a:off x="609600" y="1604625"/>
            <a:ext cx="5354400" cy="3977012"/>
          </a:xfrm>
          <a:prstGeom prst="rect">
            <a:avLst/>
          </a:prstGeom>
        </p:spPr>
        <p:txBody>
          <a:bodyPr lIns="0" tIns="0" rIns="0" bIns="0">
            <a:normAutofit/>
          </a:bodyPr>
          <a:lstStyle/>
          <a:p>
            <a:endParaRPr lang="en-US" sz="4265" b="0" strike="noStrike" spc="-1">
              <a:latin typeface="Arial"/>
            </a:endParaRPr>
          </a:p>
        </p:txBody>
      </p:sp>
      <p:sp>
        <p:nvSpPr>
          <p:cNvPr id="16" name="PlaceHolder 3"/>
          <p:cNvSpPr>
            <a:spLocks noGrp="1"/>
          </p:cNvSpPr>
          <p:nvPr>
            <p:ph type="body"/>
          </p:nvPr>
        </p:nvSpPr>
        <p:spPr>
          <a:xfrm>
            <a:off x="6232320" y="1604625"/>
            <a:ext cx="5354400" cy="3977012"/>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141811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Tree>
    <p:extLst>
      <p:ext uri="{BB962C8B-B14F-4D97-AF65-F5344CB8AC3E}">
        <p14:creationId xmlns:p14="http://schemas.microsoft.com/office/powerpoint/2010/main" val="59837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600" y="273515"/>
            <a:ext cx="10972320" cy="5306682"/>
          </a:xfrm>
          <a:prstGeom prst="rect">
            <a:avLst/>
          </a:prstGeom>
        </p:spPr>
        <p:txBody>
          <a:bodyPr lIns="0" tIns="0" rIns="0" bIns="0" anchor="ctr">
            <a:noAutofit/>
          </a:bodyPr>
          <a:lstStyle/>
          <a:p>
            <a:pPr algn="ctr"/>
            <a:endParaRPr lang="en-US" sz="4265" b="0" strike="noStrike" spc="-1">
              <a:latin typeface="Arial"/>
            </a:endParaRPr>
          </a:p>
        </p:txBody>
      </p:sp>
    </p:spTree>
    <p:extLst>
      <p:ext uri="{BB962C8B-B14F-4D97-AF65-F5344CB8AC3E}">
        <p14:creationId xmlns:p14="http://schemas.microsoft.com/office/powerpoint/2010/main" val="28429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20" name="PlaceHolder 2"/>
          <p:cNvSpPr>
            <a:spLocks noGrp="1"/>
          </p:cNvSpPr>
          <p:nvPr>
            <p:ph type="body"/>
          </p:nvPr>
        </p:nvSpPr>
        <p:spPr>
          <a:xfrm>
            <a:off x="609600" y="1604625"/>
            <a:ext cx="5354400" cy="1896854"/>
          </a:xfrm>
          <a:prstGeom prst="rect">
            <a:avLst/>
          </a:prstGeom>
        </p:spPr>
        <p:txBody>
          <a:bodyPr lIns="0" tIns="0" rIns="0" bIns="0">
            <a:normAutofit/>
          </a:bodyPr>
          <a:lstStyle/>
          <a:p>
            <a:endParaRPr lang="en-US" sz="4265" b="0" strike="noStrike" spc="-1">
              <a:latin typeface="Arial"/>
            </a:endParaRPr>
          </a:p>
        </p:txBody>
      </p:sp>
      <p:sp>
        <p:nvSpPr>
          <p:cNvPr id="21" name="PlaceHolder 3"/>
          <p:cNvSpPr>
            <a:spLocks noGrp="1"/>
          </p:cNvSpPr>
          <p:nvPr>
            <p:ph type="body"/>
          </p:nvPr>
        </p:nvSpPr>
        <p:spPr>
          <a:xfrm>
            <a:off x="6232320" y="1604625"/>
            <a:ext cx="5354400" cy="3977012"/>
          </a:xfrm>
          <a:prstGeom prst="rect">
            <a:avLst/>
          </a:prstGeom>
        </p:spPr>
        <p:txBody>
          <a:bodyPr lIns="0" tIns="0" rIns="0" bIns="0">
            <a:normAutofit/>
          </a:bodyPr>
          <a:lstStyle/>
          <a:p>
            <a:endParaRPr lang="en-US" sz="4265" b="0" strike="noStrike" spc="-1">
              <a:latin typeface="Arial"/>
            </a:endParaRPr>
          </a:p>
        </p:txBody>
      </p:sp>
      <p:sp>
        <p:nvSpPr>
          <p:cNvPr id="22" name="PlaceHolder 4"/>
          <p:cNvSpPr>
            <a:spLocks noGrp="1"/>
          </p:cNvSpPr>
          <p:nvPr>
            <p:ph type="body"/>
          </p:nvPr>
        </p:nvSpPr>
        <p:spPr>
          <a:xfrm>
            <a:off x="609600" y="3682383"/>
            <a:ext cx="53544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182417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24" name="PlaceHolder 2"/>
          <p:cNvSpPr>
            <a:spLocks noGrp="1"/>
          </p:cNvSpPr>
          <p:nvPr>
            <p:ph type="body"/>
          </p:nvPr>
        </p:nvSpPr>
        <p:spPr>
          <a:xfrm>
            <a:off x="609600" y="1604625"/>
            <a:ext cx="5354400" cy="3977012"/>
          </a:xfrm>
          <a:prstGeom prst="rect">
            <a:avLst/>
          </a:prstGeom>
        </p:spPr>
        <p:txBody>
          <a:bodyPr lIns="0" tIns="0" rIns="0" bIns="0">
            <a:normAutofit/>
          </a:bodyPr>
          <a:lstStyle/>
          <a:p>
            <a:endParaRPr lang="en-US" sz="4265" b="0" strike="noStrike" spc="-1">
              <a:latin typeface="Arial"/>
            </a:endParaRPr>
          </a:p>
        </p:txBody>
      </p:sp>
      <p:sp>
        <p:nvSpPr>
          <p:cNvPr id="25" name="PlaceHolder 3"/>
          <p:cNvSpPr>
            <a:spLocks noGrp="1"/>
          </p:cNvSpPr>
          <p:nvPr>
            <p:ph type="body"/>
          </p:nvPr>
        </p:nvSpPr>
        <p:spPr>
          <a:xfrm>
            <a:off x="6232320" y="1604625"/>
            <a:ext cx="5354400" cy="1896854"/>
          </a:xfrm>
          <a:prstGeom prst="rect">
            <a:avLst/>
          </a:prstGeom>
        </p:spPr>
        <p:txBody>
          <a:bodyPr lIns="0" tIns="0" rIns="0" bIns="0">
            <a:normAutofit/>
          </a:bodyPr>
          <a:lstStyle/>
          <a:p>
            <a:endParaRPr lang="en-US" sz="4265" b="0" strike="noStrike" spc="-1">
              <a:latin typeface="Arial"/>
            </a:endParaRPr>
          </a:p>
        </p:txBody>
      </p:sp>
      <p:sp>
        <p:nvSpPr>
          <p:cNvPr id="26" name="PlaceHolder 4"/>
          <p:cNvSpPr>
            <a:spLocks noGrp="1"/>
          </p:cNvSpPr>
          <p:nvPr>
            <p:ph type="body"/>
          </p:nvPr>
        </p:nvSpPr>
        <p:spPr>
          <a:xfrm>
            <a:off x="6232320" y="3682383"/>
            <a:ext cx="5354400" cy="1896854"/>
          </a:xfrm>
          <a:prstGeom prst="rect">
            <a:avLst/>
          </a:prstGeom>
        </p:spPr>
        <p:txBody>
          <a:bodyPr lIns="0" tIns="0" rIns="0" bIns="0">
            <a:normAutofit/>
          </a:bodyPr>
          <a:lstStyle/>
          <a:p>
            <a:endParaRPr lang="en-US" sz="4265" b="0" strike="noStrike" spc="-1">
              <a:latin typeface="Arial"/>
            </a:endParaRPr>
          </a:p>
        </p:txBody>
      </p:sp>
    </p:spTree>
    <p:extLst>
      <p:ext uri="{BB962C8B-B14F-4D97-AF65-F5344CB8AC3E}">
        <p14:creationId xmlns:p14="http://schemas.microsoft.com/office/powerpoint/2010/main" val="353618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600" y="273515"/>
            <a:ext cx="10972320" cy="1144447"/>
          </a:xfrm>
          <a:prstGeom prst="rect">
            <a:avLst/>
          </a:prstGeom>
        </p:spPr>
        <p:txBody>
          <a:bodyPr lIns="0" tIns="0" rIns="0" bIns="0" anchor="ctr">
            <a:noAutofit/>
          </a:bodyPr>
          <a:lstStyle/>
          <a:p>
            <a:pPr algn="ctr"/>
            <a:endParaRPr lang="en-US" sz="5865" b="0" strike="noStrike" spc="-1">
              <a:latin typeface="Arial"/>
            </a:endParaRPr>
          </a:p>
        </p:txBody>
      </p:sp>
      <p:sp>
        <p:nvSpPr>
          <p:cNvPr id="28" name="PlaceHolder 2"/>
          <p:cNvSpPr>
            <a:spLocks noGrp="1"/>
          </p:cNvSpPr>
          <p:nvPr>
            <p:ph type="body"/>
          </p:nvPr>
        </p:nvSpPr>
        <p:spPr>
          <a:xfrm>
            <a:off x="609600" y="1604625"/>
            <a:ext cx="5354400" cy="1896854"/>
          </a:xfrm>
          <a:prstGeom prst="rect">
            <a:avLst/>
          </a:prstGeom>
        </p:spPr>
        <p:txBody>
          <a:bodyPr lIns="0" tIns="0" rIns="0" bIns="0">
            <a:normAutofit/>
          </a:bodyPr>
          <a:lstStyle/>
          <a:p>
            <a:endParaRPr lang="en-US" sz="4265" b="0" strike="noStrike" spc="-1">
              <a:latin typeface="Arial"/>
            </a:endParaRPr>
          </a:p>
        </p:txBody>
      </p:sp>
      <p:sp>
        <p:nvSpPr>
          <p:cNvPr id="29" name="PlaceHolder 3"/>
          <p:cNvSpPr>
            <a:spLocks noGrp="1"/>
          </p:cNvSpPr>
          <p:nvPr>
            <p:ph type="body"/>
          </p:nvPr>
        </p:nvSpPr>
        <p:spPr>
          <a:xfrm>
            <a:off x="6232320" y="1604625"/>
            <a:ext cx="5354400" cy="1896854"/>
          </a:xfrm>
          <a:prstGeom prst="rect">
            <a:avLst/>
          </a:prstGeom>
        </p:spPr>
        <p:txBody>
          <a:bodyPr lIns="0" tIns="0" rIns="0" bIns="0">
            <a:normAutofit/>
          </a:bodyPr>
          <a:lstStyle/>
          <a:p>
            <a:endParaRPr lang="en-US" sz="4265" b="0" strike="noStrike" spc="-1">
              <a:latin typeface="Arial"/>
            </a:endParaRPr>
          </a:p>
        </p:txBody>
      </p:sp>
      <p:sp>
        <p:nvSpPr>
          <p:cNvPr id="30" name="PlaceHolder 4"/>
          <p:cNvSpPr>
            <a:spLocks noGrp="1"/>
          </p:cNvSpPr>
          <p:nvPr>
            <p:ph type="body"/>
          </p:nvPr>
        </p:nvSpPr>
        <p:spPr>
          <a:xfrm>
            <a:off x="609600" y="3682383"/>
            <a:ext cx="10972320" cy="1896854"/>
          </a:xfrm>
          <a:prstGeom prst="rect">
            <a:avLst/>
          </a:prstGeom>
        </p:spPr>
        <p:txBody>
          <a:bodyPr lIns="0" tIns="0" rIns="0" bIns="0">
            <a:normAutofit/>
          </a:bodyPr>
          <a:lstStyle/>
          <a:p>
            <a:endParaRPr lang="en-US" sz="4265" b="0" strike="noStrike" spc="-1" dirty="0">
              <a:latin typeface="Arial"/>
            </a:endParaRPr>
          </a:p>
        </p:txBody>
      </p:sp>
    </p:spTree>
    <p:extLst>
      <p:ext uri="{BB962C8B-B14F-4D97-AF65-F5344CB8AC3E}">
        <p14:creationId xmlns:p14="http://schemas.microsoft.com/office/powerpoint/2010/main" val="233846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Line 1"/>
          <p:cNvSpPr/>
          <p:nvPr/>
        </p:nvSpPr>
        <p:spPr>
          <a:xfrm>
            <a:off x="143520" y="6319649"/>
            <a:ext cx="11904480" cy="10077"/>
          </a:xfrm>
          <a:prstGeom prst="line">
            <a:avLst/>
          </a:prstGeom>
          <a:ln w="12700">
            <a:solidFill>
              <a:srgbClr val="D9D9D9"/>
            </a:solidFill>
          </a:ln>
        </p:spPr>
        <p:style>
          <a:lnRef idx="1">
            <a:schemeClr val="accent1"/>
          </a:lnRef>
          <a:fillRef idx="0">
            <a:schemeClr val="accent1"/>
          </a:fillRef>
          <a:effectRef idx="0">
            <a:schemeClr val="accent1"/>
          </a:effectRef>
          <a:fontRef idx="minor"/>
        </p:style>
      </p:sp>
      <p:pic>
        <p:nvPicPr>
          <p:cNvPr id="11" name="Grafik 13"/>
          <p:cNvPicPr/>
          <p:nvPr/>
        </p:nvPicPr>
        <p:blipFill>
          <a:blip r:embed="rId15"/>
          <a:stretch/>
        </p:blipFill>
        <p:spPr>
          <a:xfrm>
            <a:off x="10224000" y="441463"/>
            <a:ext cx="1438560" cy="665555"/>
          </a:xfrm>
          <a:prstGeom prst="rect">
            <a:avLst/>
          </a:prstGeom>
          <a:ln w="0">
            <a:noFill/>
          </a:ln>
        </p:spPr>
      </p:pic>
      <p:sp>
        <p:nvSpPr>
          <p:cNvPr id="2" name="CustomShape 2" hidden="1"/>
          <p:cNvSpPr/>
          <p:nvPr/>
        </p:nvSpPr>
        <p:spPr>
          <a:xfrm>
            <a:off x="2267040" y="6329726"/>
            <a:ext cx="4907040" cy="52687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de-DE" sz="1200" b="0" strike="noStrike" spc="-1">
                <a:solidFill>
                  <a:srgbClr val="000000"/>
                </a:solidFill>
                <a:latin typeface="Arial"/>
                <a:ea typeface="DejaVu Sans"/>
              </a:rPr>
              <a:t>Upgrade DFN Regelanschluss</a:t>
            </a:r>
            <a:endParaRPr lang="en-US" sz="1200" b="0" strike="noStrike" spc="-1">
              <a:latin typeface="Arial"/>
            </a:endParaRPr>
          </a:p>
        </p:txBody>
      </p:sp>
      <p:sp>
        <p:nvSpPr>
          <p:cNvPr id="3" name="CustomShape 3" hidden="1"/>
          <p:cNvSpPr/>
          <p:nvPr/>
        </p:nvSpPr>
        <p:spPr>
          <a:xfrm>
            <a:off x="7340640" y="6329726"/>
            <a:ext cx="4325280" cy="52687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spcBef>
                <a:spcPts val="601"/>
              </a:spcBef>
            </a:pPr>
            <a:r>
              <a:rPr lang="en-US" sz="1200" b="0" strike="noStrike" spc="-1">
                <a:solidFill>
                  <a:srgbClr val="000000"/>
                </a:solidFill>
                <a:latin typeface="Arial"/>
                <a:ea typeface="DejaVu Sans"/>
              </a:rPr>
              <a:t>Steinbuch Centre for Computing</a:t>
            </a:r>
            <a:endParaRPr lang="en-US" sz="1200" b="0" strike="noStrike" spc="-1">
              <a:latin typeface="Arial"/>
            </a:endParaRPr>
          </a:p>
        </p:txBody>
      </p:sp>
      <p:sp>
        <p:nvSpPr>
          <p:cNvPr id="4" name="CustomShape 4"/>
          <p:cNvSpPr/>
          <p:nvPr/>
        </p:nvSpPr>
        <p:spPr>
          <a:xfrm>
            <a:off x="155520" y="3618563"/>
            <a:ext cx="11904000" cy="2705885"/>
          </a:xfrm>
          <a:prstGeom prst="round2DiagRect">
            <a:avLst>
              <a:gd name="adj1" fmla="val 0"/>
              <a:gd name="adj2" fmla="val 7878"/>
            </a:avLst>
          </a:prstGeom>
          <a:blipFill rotWithShape="0">
            <a:blip r:embed="rId16"/>
            <a:stretch/>
          </a:blipFill>
          <a:ln w="0">
            <a:noFill/>
          </a:ln>
        </p:spPr>
        <p:style>
          <a:lnRef idx="0">
            <a:scrgbClr r="0" g="0" b="0"/>
          </a:lnRef>
          <a:fillRef idx="0">
            <a:scrgbClr r="0" g="0" b="0"/>
          </a:fillRef>
          <a:effectRef idx="0">
            <a:scrgbClr r="0" g="0" b="0"/>
          </a:effectRef>
          <a:fontRef idx="minor"/>
        </p:style>
      </p:sp>
      <p:sp>
        <p:nvSpPr>
          <p:cNvPr id="5" name="CustomShape 5"/>
          <p:cNvSpPr/>
          <p:nvPr/>
        </p:nvSpPr>
        <p:spPr>
          <a:xfrm>
            <a:off x="155520" y="6525505"/>
            <a:ext cx="4807680" cy="170175"/>
          </a:xfrm>
          <a:prstGeom prst="rect">
            <a:avLst/>
          </a:prstGeom>
          <a:noFill/>
          <a:ln w="9525">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US" sz="1106" b="0" strike="noStrike" spc="-1">
                <a:solidFill>
                  <a:srgbClr val="000000"/>
                </a:solidFill>
                <a:latin typeface="Arial"/>
                <a:ea typeface="DejaVu Sans"/>
              </a:rPr>
              <a:t>KIT – The Research University in the Helmholtz Association</a:t>
            </a:r>
            <a:endParaRPr lang="en-US" sz="1106" b="0" strike="noStrike" spc="-1">
              <a:latin typeface="Arial"/>
            </a:endParaRPr>
          </a:p>
        </p:txBody>
      </p:sp>
      <p:sp>
        <p:nvSpPr>
          <p:cNvPr id="6" name="CustomShape 6"/>
          <p:cNvSpPr/>
          <p:nvPr/>
        </p:nvSpPr>
        <p:spPr>
          <a:xfrm>
            <a:off x="9757920" y="6432895"/>
            <a:ext cx="2301600" cy="328231"/>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gn="r">
              <a:lnSpc>
                <a:spcPct val="100000"/>
              </a:lnSpc>
            </a:pPr>
            <a:r>
              <a:rPr lang="de-DE" sz="2133" b="1" strike="noStrike" spc="-1">
                <a:solidFill>
                  <a:srgbClr val="000000"/>
                </a:solidFill>
                <a:latin typeface="Arial"/>
                <a:ea typeface="DejaVu Sans"/>
              </a:rPr>
              <a:t>www.kit.edu</a:t>
            </a:r>
            <a:endParaRPr lang="en-US" sz="2133" b="0" strike="noStrike" spc="-1">
              <a:latin typeface="Arial"/>
            </a:endParaRPr>
          </a:p>
        </p:txBody>
      </p:sp>
      <p:pic>
        <p:nvPicPr>
          <p:cNvPr id="7" name="Grafik 11"/>
          <p:cNvPicPr/>
          <p:nvPr/>
        </p:nvPicPr>
        <p:blipFill>
          <a:blip r:embed="rId17"/>
          <a:stretch/>
        </p:blipFill>
        <p:spPr>
          <a:xfrm>
            <a:off x="528000" y="479852"/>
            <a:ext cx="2160480" cy="1000011"/>
          </a:xfrm>
          <a:prstGeom prst="rect">
            <a:avLst/>
          </a:prstGeom>
          <a:ln w="0">
            <a:noFill/>
          </a:ln>
        </p:spPr>
      </p:pic>
      <p:sp>
        <p:nvSpPr>
          <p:cNvPr id="8" name="PlaceHolder 7"/>
          <p:cNvSpPr>
            <a:spLocks noGrp="1"/>
          </p:cNvSpPr>
          <p:nvPr>
            <p:ph type="title"/>
          </p:nvPr>
        </p:nvSpPr>
        <p:spPr>
          <a:xfrm>
            <a:off x="609600" y="273515"/>
            <a:ext cx="10972320" cy="1144447"/>
          </a:xfrm>
          <a:prstGeom prst="rect">
            <a:avLst/>
          </a:prstGeom>
        </p:spPr>
        <p:txBody>
          <a:bodyPr lIns="0" tIns="0" rIns="0" bIns="0" anchor="ctr">
            <a:noAutofit/>
          </a:bodyPr>
          <a:lstStyle/>
          <a:p>
            <a:pPr algn="ctr"/>
            <a:r>
              <a:rPr lang="en-US" sz="5865" b="0" strike="noStrike" spc="-1">
                <a:latin typeface="Arial"/>
              </a:rPr>
              <a:t>Click to edit the title text format</a:t>
            </a:r>
          </a:p>
        </p:txBody>
      </p:sp>
      <p:sp>
        <p:nvSpPr>
          <p:cNvPr id="9" name="PlaceHolder 8"/>
          <p:cNvSpPr>
            <a:spLocks noGrp="1"/>
          </p:cNvSpPr>
          <p:nvPr>
            <p:ph type="body"/>
          </p:nvPr>
        </p:nvSpPr>
        <p:spPr>
          <a:xfrm>
            <a:off x="609600" y="1604625"/>
            <a:ext cx="10972320" cy="3977012"/>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4265" b="0" strike="noStrike" spc="-1">
                <a:latin typeface="Arial"/>
              </a:rPr>
              <a:t>Click to edit the outline text format</a:t>
            </a:r>
          </a:p>
          <a:p>
            <a:pPr marL="1151626" lvl="1" indent="-431860">
              <a:spcBef>
                <a:spcPts val="1512"/>
              </a:spcBef>
              <a:buClr>
                <a:srgbClr val="000000"/>
              </a:buClr>
              <a:buSzPct val="75000"/>
              <a:buFont typeface="Symbol" charset="2"/>
              <a:buChar char=""/>
            </a:pPr>
            <a:r>
              <a:rPr lang="en-US" sz="3732" b="0" strike="noStrike" spc="-1">
                <a:latin typeface="Arial"/>
              </a:rPr>
              <a:t>Second Outline Level</a:t>
            </a:r>
          </a:p>
          <a:p>
            <a:pPr marL="1727438" lvl="2" indent="-383875">
              <a:spcBef>
                <a:spcPts val="1133"/>
              </a:spcBef>
              <a:buClr>
                <a:srgbClr val="000000"/>
              </a:buClr>
              <a:buSzPct val="45000"/>
              <a:buFont typeface="Wingdings" charset="2"/>
              <a:buChar char=""/>
            </a:pPr>
            <a:r>
              <a:rPr lang="en-US" sz="3199" b="0" strike="noStrike" spc="-1">
                <a:latin typeface="Arial"/>
              </a:rPr>
              <a:t>Third Outline Level</a:t>
            </a:r>
          </a:p>
          <a:p>
            <a:pPr marL="2303251" lvl="3" indent="-287906">
              <a:spcBef>
                <a:spcPts val="756"/>
              </a:spcBef>
              <a:buClr>
                <a:srgbClr val="000000"/>
              </a:buClr>
              <a:buSzPct val="75000"/>
              <a:buFont typeface="Symbol" charset="2"/>
              <a:buChar char=""/>
            </a:pPr>
            <a:r>
              <a:rPr lang="en-US" sz="2666" b="0" strike="noStrike" spc="-1">
                <a:latin typeface="Arial"/>
              </a:rPr>
              <a:t>Fourth Outline Level</a:t>
            </a:r>
          </a:p>
          <a:p>
            <a:pPr marL="2879064" lvl="4" indent="-287906">
              <a:spcBef>
                <a:spcPts val="377"/>
              </a:spcBef>
              <a:buClr>
                <a:srgbClr val="000000"/>
              </a:buClr>
              <a:buSzPct val="45000"/>
              <a:buFont typeface="Wingdings" charset="2"/>
              <a:buChar char=""/>
            </a:pPr>
            <a:r>
              <a:rPr lang="en-US" sz="2666" b="0" strike="noStrike" spc="-1">
                <a:latin typeface="Arial"/>
              </a:rPr>
              <a:t>Fifth Outline Level</a:t>
            </a:r>
          </a:p>
          <a:p>
            <a:pPr marL="3454877" lvl="5" indent="-287906">
              <a:spcBef>
                <a:spcPts val="377"/>
              </a:spcBef>
              <a:buClr>
                <a:srgbClr val="000000"/>
              </a:buClr>
              <a:buSzPct val="45000"/>
              <a:buFont typeface="Wingdings" charset="2"/>
              <a:buChar char=""/>
            </a:pPr>
            <a:r>
              <a:rPr lang="en-US" sz="2666" b="0" strike="noStrike" spc="-1">
                <a:latin typeface="Arial"/>
              </a:rPr>
              <a:t>Sixth Outline Level</a:t>
            </a:r>
          </a:p>
          <a:p>
            <a:pPr marL="4030690" lvl="6" indent="-287906">
              <a:spcBef>
                <a:spcPts val="377"/>
              </a:spcBef>
              <a:buClr>
                <a:srgbClr val="000000"/>
              </a:buClr>
              <a:buSzPct val="45000"/>
              <a:buFont typeface="Wingdings" charset="2"/>
              <a:buChar char=""/>
            </a:pPr>
            <a:r>
              <a:rPr lang="en-US" sz="2666" b="0" strike="noStrike" spc="-1">
                <a:latin typeface="Arial"/>
              </a:rPr>
              <a:t>Seventh Outline Level</a:t>
            </a:r>
          </a:p>
        </p:txBody>
      </p:sp>
      <p:pic>
        <p:nvPicPr>
          <p:cNvPr id="12" name="Google Shape;15;p1" descr="HEPiX.png">
            <a:extLst>
              <a:ext uri="{FF2B5EF4-FFF2-40B4-BE49-F238E27FC236}">
                <a16:creationId xmlns:a16="http://schemas.microsoft.com/office/drawing/2014/main" id="{04A5FB7E-41D5-4692-9759-E2567124CAC0}"/>
              </a:ext>
            </a:extLst>
          </p:cNvPr>
          <p:cNvPicPr preferRelativeResize="0"/>
          <p:nvPr userDrawn="1"/>
        </p:nvPicPr>
        <p:blipFill rotWithShape="1">
          <a:blip r:embed="rId18">
            <a:alphaModFix/>
          </a:blip>
          <a:srcRect/>
          <a:stretch/>
        </p:blipFill>
        <p:spPr>
          <a:xfrm>
            <a:off x="10136809" y="1160245"/>
            <a:ext cx="1922711" cy="1664711"/>
          </a:xfrm>
          <a:prstGeom prst="rect">
            <a:avLst/>
          </a:prstGeom>
          <a:noFill/>
          <a:ln>
            <a:noFill/>
          </a:ln>
        </p:spPr>
      </p:pic>
    </p:spTree>
    <p:extLst>
      <p:ext uri="{BB962C8B-B14F-4D97-AF65-F5344CB8AC3E}">
        <p14:creationId xmlns:p14="http://schemas.microsoft.com/office/powerpoint/2010/main" val="875764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1218804"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de-DE"/>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6" name="Line 1"/>
          <p:cNvSpPr/>
          <p:nvPr/>
        </p:nvSpPr>
        <p:spPr>
          <a:xfrm>
            <a:off x="143520" y="6319649"/>
            <a:ext cx="11904480" cy="10077"/>
          </a:xfrm>
          <a:prstGeom prst="line">
            <a:avLst/>
          </a:prstGeom>
          <a:ln w="12700">
            <a:solidFill>
              <a:srgbClr val="D9D9D9"/>
            </a:solidFill>
          </a:ln>
        </p:spPr>
        <p:style>
          <a:lnRef idx="1">
            <a:schemeClr val="accent1"/>
          </a:lnRef>
          <a:fillRef idx="0">
            <a:schemeClr val="accent1"/>
          </a:fillRef>
          <a:effectRef idx="0">
            <a:schemeClr val="accent1"/>
          </a:effectRef>
          <a:fontRef idx="minor"/>
        </p:style>
      </p:sp>
      <p:pic>
        <p:nvPicPr>
          <p:cNvPr id="47" name="Grafik 13"/>
          <p:cNvPicPr/>
          <p:nvPr/>
        </p:nvPicPr>
        <p:blipFill>
          <a:blip r:embed="rId15"/>
          <a:stretch/>
        </p:blipFill>
        <p:spPr>
          <a:xfrm>
            <a:off x="10224000" y="441463"/>
            <a:ext cx="1438560" cy="665555"/>
          </a:xfrm>
          <a:prstGeom prst="rect">
            <a:avLst/>
          </a:prstGeom>
          <a:ln w="0">
            <a:noFill/>
          </a:ln>
        </p:spPr>
      </p:pic>
      <p:sp>
        <p:nvSpPr>
          <p:cNvPr id="48" name="CustomShape 2"/>
          <p:cNvSpPr/>
          <p:nvPr/>
        </p:nvSpPr>
        <p:spPr>
          <a:xfrm>
            <a:off x="195072" y="6329726"/>
            <a:ext cx="9063802" cy="52687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Closer to IPv6-only on WLCG</a:t>
            </a:r>
            <a:r>
              <a:rPr lang="de-DE" sz="1200" b="0" strike="noStrike" spc="-1" dirty="0">
                <a:solidFill>
                  <a:srgbClr val="000000"/>
                </a:solidFill>
                <a:latin typeface="Arial"/>
                <a:ea typeface="DejaVu Sans"/>
              </a:rPr>
              <a:t>,  ISGC 2024,  March 27, 2024</a:t>
            </a:r>
            <a:endParaRPr lang="en-US" sz="1200" b="0" strike="noStrike" spc="-1" dirty="0">
              <a:latin typeface="Arial"/>
            </a:endParaRPr>
          </a:p>
        </p:txBody>
      </p:sp>
      <p:sp>
        <p:nvSpPr>
          <p:cNvPr id="49" name="CustomShape 3"/>
          <p:cNvSpPr/>
          <p:nvPr/>
        </p:nvSpPr>
        <p:spPr>
          <a:xfrm>
            <a:off x="7340640" y="6329726"/>
            <a:ext cx="4325280" cy="52687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spcBef>
                <a:spcPts val="601"/>
              </a:spcBef>
            </a:pPr>
            <a:r>
              <a:rPr lang="en-US" sz="1200" b="0" strike="noStrike" spc="-1">
                <a:solidFill>
                  <a:srgbClr val="000000"/>
                </a:solidFill>
                <a:latin typeface="Arial"/>
                <a:ea typeface="DejaVu Sans"/>
              </a:rPr>
              <a:t>Steinbuch Centre for Computing</a:t>
            </a:r>
            <a:endParaRPr lang="en-US" sz="1200" b="0" strike="noStrike" spc="-1">
              <a:latin typeface="Arial"/>
            </a:endParaRPr>
          </a:p>
        </p:txBody>
      </p:sp>
      <p:sp>
        <p:nvSpPr>
          <p:cNvPr id="50" name="PlaceHolder 4"/>
          <p:cNvSpPr>
            <a:spLocks noGrp="1"/>
          </p:cNvSpPr>
          <p:nvPr>
            <p:ph type="title"/>
          </p:nvPr>
        </p:nvSpPr>
        <p:spPr>
          <a:xfrm>
            <a:off x="609600" y="273515"/>
            <a:ext cx="10972320" cy="1144447"/>
          </a:xfrm>
          <a:prstGeom prst="rect">
            <a:avLst/>
          </a:prstGeom>
        </p:spPr>
        <p:txBody>
          <a:bodyPr lIns="0" tIns="0" rIns="0" bIns="0" anchor="ctr">
            <a:noAutofit/>
          </a:bodyPr>
          <a:lstStyle/>
          <a:p>
            <a:pPr algn="ctr"/>
            <a:r>
              <a:rPr lang="en-US" sz="5865" b="0" strike="noStrike" spc="-1">
                <a:latin typeface="Arial"/>
              </a:rPr>
              <a:t>Click to edit the title text format</a:t>
            </a:r>
          </a:p>
        </p:txBody>
      </p:sp>
      <p:sp>
        <p:nvSpPr>
          <p:cNvPr id="51" name="PlaceHolder 5"/>
          <p:cNvSpPr>
            <a:spLocks noGrp="1"/>
          </p:cNvSpPr>
          <p:nvPr>
            <p:ph type="body"/>
          </p:nvPr>
        </p:nvSpPr>
        <p:spPr>
          <a:xfrm>
            <a:off x="609600" y="1604625"/>
            <a:ext cx="10972320" cy="3977012"/>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4265" b="0" strike="noStrike" spc="-1">
                <a:latin typeface="Arial"/>
              </a:rPr>
              <a:t>Click to edit the outline text format</a:t>
            </a:r>
          </a:p>
          <a:p>
            <a:pPr marL="1151626" lvl="1" indent="-431860">
              <a:spcBef>
                <a:spcPts val="1512"/>
              </a:spcBef>
              <a:buClr>
                <a:srgbClr val="000000"/>
              </a:buClr>
              <a:buSzPct val="75000"/>
              <a:buFont typeface="Symbol" charset="2"/>
              <a:buChar char=""/>
            </a:pPr>
            <a:r>
              <a:rPr lang="en-US" sz="3732" b="0" strike="noStrike" spc="-1">
                <a:latin typeface="Arial"/>
              </a:rPr>
              <a:t>Second Outline Level</a:t>
            </a:r>
          </a:p>
          <a:p>
            <a:pPr marL="1727438" lvl="2" indent="-383875">
              <a:spcBef>
                <a:spcPts val="1133"/>
              </a:spcBef>
              <a:buClr>
                <a:srgbClr val="000000"/>
              </a:buClr>
              <a:buSzPct val="45000"/>
              <a:buFont typeface="Wingdings" charset="2"/>
              <a:buChar char=""/>
            </a:pPr>
            <a:r>
              <a:rPr lang="en-US" sz="3199" b="0" strike="noStrike" spc="-1">
                <a:latin typeface="Arial"/>
              </a:rPr>
              <a:t>Third Outline Level</a:t>
            </a:r>
          </a:p>
          <a:p>
            <a:pPr marL="2303251" lvl="3" indent="-287906">
              <a:spcBef>
                <a:spcPts val="756"/>
              </a:spcBef>
              <a:buClr>
                <a:srgbClr val="000000"/>
              </a:buClr>
              <a:buSzPct val="75000"/>
              <a:buFont typeface="Symbol" charset="2"/>
              <a:buChar char=""/>
            </a:pPr>
            <a:r>
              <a:rPr lang="en-US" sz="2666" b="0" strike="noStrike" spc="-1">
                <a:latin typeface="Arial"/>
              </a:rPr>
              <a:t>Fourth Outline Level</a:t>
            </a:r>
          </a:p>
          <a:p>
            <a:pPr marL="2879064" lvl="4" indent="-287906">
              <a:spcBef>
                <a:spcPts val="377"/>
              </a:spcBef>
              <a:buClr>
                <a:srgbClr val="000000"/>
              </a:buClr>
              <a:buSzPct val="45000"/>
              <a:buFont typeface="Wingdings" charset="2"/>
              <a:buChar char=""/>
            </a:pPr>
            <a:r>
              <a:rPr lang="en-US" sz="2666" b="0" strike="noStrike" spc="-1">
                <a:latin typeface="Arial"/>
              </a:rPr>
              <a:t>Fifth Outline Level</a:t>
            </a:r>
          </a:p>
          <a:p>
            <a:pPr marL="3454877" lvl="5" indent="-287906">
              <a:spcBef>
                <a:spcPts val="377"/>
              </a:spcBef>
              <a:buClr>
                <a:srgbClr val="000000"/>
              </a:buClr>
              <a:buSzPct val="45000"/>
              <a:buFont typeface="Wingdings" charset="2"/>
              <a:buChar char=""/>
            </a:pPr>
            <a:r>
              <a:rPr lang="en-US" sz="2666" b="0" strike="noStrike" spc="-1">
                <a:latin typeface="Arial"/>
              </a:rPr>
              <a:t>Sixth Outline Level</a:t>
            </a:r>
          </a:p>
          <a:p>
            <a:pPr marL="4030690" lvl="6" indent="-287906">
              <a:spcBef>
                <a:spcPts val="377"/>
              </a:spcBef>
              <a:buClr>
                <a:srgbClr val="000000"/>
              </a:buClr>
              <a:buSzPct val="45000"/>
              <a:buFont typeface="Wingdings" charset="2"/>
              <a:buChar char=""/>
            </a:pPr>
            <a:r>
              <a:rPr lang="en-US" sz="2666" b="0" strike="noStrike" spc="-1">
                <a:latin typeface="Arial"/>
              </a:rPr>
              <a:t>Seventh Outline Level</a:t>
            </a:r>
          </a:p>
        </p:txBody>
      </p:sp>
      <p:pic>
        <p:nvPicPr>
          <p:cNvPr id="8" name="Google Shape;15;p1" descr="HEPiX.png">
            <a:extLst>
              <a:ext uri="{FF2B5EF4-FFF2-40B4-BE49-F238E27FC236}">
                <a16:creationId xmlns:a16="http://schemas.microsoft.com/office/drawing/2014/main" id="{CE0859A6-06B9-4499-AC41-618F0EB07C28}"/>
              </a:ext>
            </a:extLst>
          </p:cNvPr>
          <p:cNvPicPr preferRelativeResize="0"/>
          <p:nvPr userDrawn="1"/>
        </p:nvPicPr>
        <p:blipFill rotWithShape="1">
          <a:blip r:embed="rId16">
            <a:alphaModFix/>
          </a:blip>
          <a:srcRect/>
          <a:stretch/>
        </p:blipFill>
        <p:spPr>
          <a:xfrm>
            <a:off x="10327010" y="1163104"/>
            <a:ext cx="1254910" cy="1197126"/>
          </a:xfrm>
          <a:prstGeom prst="rect">
            <a:avLst/>
          </a:prstGeom>
          <a:noFill/>
          <a:ln>
            <a:noFill/>
          </a:ln>
        </p:spPr>
      </p:pic>
    </p:spTree>
    <p:extLst>
      <p:ext uri="{BB962C8B-B14F-4D97-AF65-F5344CB8AC3E}">
        <p14:creationId xmlns:p14="http://schemas.microsoft.com/office/powerpoint/2010/main" val="25552171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Lst>
  <p:txStyles>
    <p:titleStyle>
      <a:lvl1pPr algn="l" defTabSz="1218804"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de-DE"/>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indico.cern.ch/event/1225423/" TargetMode="External"/><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94754AC-D225-404A-9730-052E6593294B}"/>
              </a:ext>
            </a:extLst>
          </p:cNvPr>
          <p:cNvSpPr>
            <a:spLocks noGrp="1"/>
          </p:cNvSpPr>
          <p:nvPr>
            <p:ph type="subTitle" idx="1"/>
          </p:nvPr>
        </p:nvSpPr>
        <p:spPr>
          <a:xfrm>
            <a:off x="1524000" y="3602038"/>
            <a:ext cx="8570976" cy="1655762"/>
          </a:xfrm>
        </p:spPr>
        <p:txBody>
          <a:bodyPr/>
          <a:lstStyle/>
          <a:p>
            <a:endParaRPr lang="en-US"/>
          </a:p>
        </p:txBody>
      </p:sp>
      <p:sp>
        <p:nvSpPr>
          <p:cNvPr id="4" name="Google Shape;97;p14">
            <a:extLst>
              <a:ext uri="{FF2B5EF4-FFF2-40B4-BE49-F238E27FC236}">
                <a16:creationId xmlns:a16="http://schemas.microsoft.com/office/drawing/2014/main" id="{144796CF-714D-4599-BFB2-8C0AC2DFE1BF}"/>
              </a:ext>
            </a:extLst>
          </p:cNvPr>
          <p:cNvSpPr txBox="1">
            <a:spLocks/>
          </p:cNvSpPr>
          <p:nvPr/>
        </p:nvSpPr>
        <p:spPr>
          <a:xfrm>
            <a:off x="1995527" y="1835970"/>
            <a:ext cx="7441082" cy="1144447"/>
          </a:xfrm>
          <a:prstGeom prst="rect">
            <a:avLst/>
          </a:prstGeom>
          <a:noFill/>
          <a:ln>
            <a:noFill/>
          </a:ln>
        </p:spPr>
        <p:txBody>
          <a:bodyPr spcFirstLastPara="1" wrap="square" lIns="91425" tIns="45700" rIns="91425" bIns="45700" anchor="ctr" anchorCtr="0">
            <a:noAutofit/>
          </a:bodyPr>
          <a:lstStyle>
            <a:lvl1pPr algn="ctr" defTabSz="1218804" rtl="0" eaLnBrk="1" latinLnBrk="0" hangingPunct="1">
              <a:lnSpc>
                <a:spcPct val="90000"/>
              </a:lnSpc>
              <a:spcBef>
                <a:spcPct val="0"/>
              </a:spcBef>
              <a:buNone/>
              <a:defRPr sz="6000" kern="1200">
                <a:solidFill>
                  <a:schemeClr val="tx1"/>
                </a:solidFill>
                <a:latin typeface="+mj-lt"/>
                <a:ea typeface="+mj-ea"/>
                <a:cs typeface="+mj-cs"/>
              </a:defRPr>
            </a:lvl1pPr>
          </a:lstStyle>
          <a:p>
            <a:pPr>
              <a:buSzPts val="5400"/>
            </a:pPr>
            <a:r>
              <a:rPr lang="en-US" dirty="0"/>
              <a:t>Closer to IPv6-only on WLCG</a:t>
            </a:r>
            <a:endParaRPr lang="en-US" sz="4000" dirty="0">
              <a:latin typeface="Calibri"/>
              <a:ea typeface="Calibri"/>
              <a:cs typeface="Calibri"/>
              <a:sym typeface="Calibri"/>
            </a:endParaRPr>
          </a:p>
        </p:txBody>
      </p:sp>
    </p:spTree>
    <p:extLst>
      <p:ext uri="{BB962C8B-B14F-4D97-AF65-F5344CB8AC3E}">
        <p14:creationId xmlns:p14="http://schemas.microsoft.com/office/powerpoint/2010/main" val="344835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82243-6301-4D4A-994C-B40699B6E56E}"/>
              </a:ext>
            </a:extLst>
          </p:cNvPr>
          <p:cNvSpPr>
            <a:spLocks noGrp="1"/>
          </p:cNvSpPr>
          <p:nvPr>
            <p:ph type="title"/>
          </p:nvPr>
        </p:nvSpPr>
        <p:spPr/>
        <p:txBody>
          <a:bodyPr/>
          <a:lstStyle/>
          <a:p>
            <a:r>
              <a:rPr lang="de-DE" sz="3600" dirty="0"/>
              <a:t>DE-KIT (3+100G) LHCOPN </a:t>
            </a:r>
            <a:r>
              <a:rPr lang="de-DE" sz="3600" dirty="0" err="1"/>
              <a:t>only</a:t>
            </a:r>
            <a:r>
              <a:rPr lang="de-DE" sz="3600" dirty="0"/>
              <a:t> </a:t>
            </a:r>
            <a:r>
              <a:rPr lang="de-DE" sz="3600" dirty="0" err="1"/>
              <a:t>for</a:t>
            </a:r>
            <a:r>
              <a:rPr lang="de-DE" sz="3600" dirty="0"/>
              <a:t> DC24</a:t>
            </a:r>
            <a:endParaRPr lang="en-US" sz="3600" dirty="0"/>
          </a:p>
        </p:txBody>
      </p:sp>
      <p:grpSp>
        <p:nvGrpSpPr>
          <p:cNvPr id="67" name="Gruppieren 66">
            <a:extLst>
              <a:ext uri="{FF2B5EF4-FFF2-40B4-BE49-F238E27FC236}">
                <a16:creationId xmlns:a16="http://schemas.microsoft.com/office/drawing/2014/main" id="{DA34E56C-591F-4A41-818B-87C8FFC2B991}"/>
              </a:ext>
            </a:extLst>
          </p:cNvPr>
          <p:cNvGrpSpPr/>
          <p:nvPr/>
        </p:nvGrpSpPr>
        <p:grpSpPr>
          <a:xfrm>
            <a:off x="2287263" y="4449062"/>
            <a:ext cx="2871401" cy="783597"/>
            <a:chOff x="1925313" y="3445762"/>
            <a:chExt cx="2871401" cy="783597"/>
          </a:xfrm>
        </p:grpSpPr>
        <p:grpSp>
          <p:nvGrpSpPr>
            <p:cNvPr id="65" name="Gruppieren 64">
              <a:extLst>
                <a:ext uri="{FF2B5EF4-FFF2-40B4-BE49-F238E27FC236}">
                  <a16:creationId xmlns:a16="http://schemas.microsoft.com/office/drawing/2014/main" id="{D2EC7FDD-97B3-4AF1-B732-8A27A6EC804C}"/>
                </a:ext>
              </a:extLst>
            </p:cNvPr>
            <p:cNvGrpSpPr/>
            <p:nvPr/>
          </p:nvGrpSpPr>
          <p:grpSpPr>
            <a:xfrm>
              <a:off x="1925313" y="3445762"/>
              <a:ext cx="2871401" cy="612648"/>
              <a:chOff x="1925313" y="3445762"/>
              <a:chExt cx="2871401" cy="612648"/>
            </a:xfrm>
          </p:grpSpPr>
          <p:sp>
            <p:nvSpPr>
              <p:cNvPr id="15" name="Denkblase: wolkenförmig 14">
                <a:extLst>
                  <a:ext uri="{FF2B5EF4-FFF2-40B4-BE49-F238E27FC236}">
                    <a16:creationId xmlns:a16="http://schemas.microsoft.com/office/drawing/2014/main" id="{D67617E8-851D-448A-AB18-7BBA417E9387}"/>
                  </a:ext>
                </a:extLst>
              </p:cNvPr>
              <p:cNvSpPr/>
              <p:nvPr/>
            </p:nvSpPr>
            <p:spPr>
              <a:xfrm>
                <a:off x="3685464" y="3445762"/>
                <a:ext cx="1111250" cy="612648"/>
              </a:xfrm>
              <a:prstGeom prst="cloudCallout">
                <a:avLst>
                  <a:gd name="adj1" fmla="val -42547"/>
                  <a:gd name="adj2" fmla="val 30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DFN</a:t>
                </a:r>
                <a:br>
                  <a:rPr lang="de-DE" dirty="0"/>
                </a:br>
                <a:r>
                  <a:rPr lang="de-DE" sz="1000" dirty="0"/>
                  <a:t>FRA</a:t>
                </a:r>
                <a:endParaRPr lang="en-US" sz="1000" dirty="0"/>
              </a:p>
            </p:txBody>
          </p:sp>
          <p:sp>
            <p:nvSpPr>
              <p:cNvPr id="53" name="Textfeld 52">
                <a:extLst>
                  <a:ext uri="{FF2B5EF4-FFF2-40B4-BE49-F238E27FC236}">
                    <a16:creationId xmlns:a16="http://schemas.microsoft.com/office/drawing/2014/main" id="{40F17387-6E86-41D1-BC2F-84D7FA632D78}"/>
                  </a:ext>
                </a:extLst>
              </p:cNvPr>
              <p:cNvSpPr txBox="1"/>
              <p:nvPr/>
            </p:nvSpPr>
            <p:spPr>
              <a:xfrm rot="20598761">
                <a:off x="1925313" y="3663915"/>
                <a:ext cx="2068100" cy="369332"/>
              </a:xfrm>
              <a:prstGeom prst="rect">
                <a:avLst/>
              </a:prstGeom>
              <a:noFill/>
            </p:spPr>
            <p:txBody>
              <a:bodyPr wrap="square" rtlCol="0">
                <a:spAutoFit/>
              </a:bodyPr>
              <a:lstStyle/>
              <a:p>
                <a:r>
                  <a:rPr lang="de-DE" dirty="0"/>
                  <a:t>DFN 100 G </a:t>
                </a:r>
                <a:r>
                  <a:rPr lang="de-DE" dirty="0" err="1"/>
                  <a:t>loan</a:t>
                </a:r>
                <a:endParaRPr lang="en-US" dirty="0"/>
              </a:p>
            </p:txBody>
          </p:sp>
        </p:grpSp>
        <p:cxnSp>
          <p:nvCxnSpPr>
            <p:cNvPr id="37" name="Gerader Verbinder 36">
              <a:extLst>
                <a:ext uri="{FF2B5EF4-FFF2-40B4-BE49-F238E27FC236}">
                  <a16:creationId xmlns:a16="http://schemas.microsoft.com/office/drawing/2014/main" id="{E2A06FA8-1683-4948-A146-34BE13DB0E28}"/>
                </a:ext>
              </a:extLst>
            </p:cNvPr>
            <p:cNvCxnSpPr>
              <a:cxnSpLocks/>
              <a:stCxn id="20" idx="7"/>
              <a:endCxn id="15" idx="0"/>
            </p:cNvCxnSpPr>
            <p:nvPr/>
          </p:nvCxnSpPr>
          <p:spPr>
            <a:xfrm flipV="1">
              <a:off x="2049572" y="3752086"/>
              <a:ext cx="1639339" cy="4772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uppieren 83">
            <a:extLst>
              <a:ext uri="{FF2B5EF4-FFF2-40B4-BE49-F238E27FC236}">
                <a16:creationId xmlns:a16="http://schemas.microsoft.com/office/drawing/2014/main" id="{E5F118DC-FEDA-4887-A38F-370297687131}"/>
              </a:ext>
            </a:extLst>
          </p:cNvPr>
          <p:cNvGrpSpPr/>
          <p:nvPr/>
        </p:nvGrpSpPr>
        <p:grpSpPr>
          <a:xfrm>
            <a:off x="5139095" y="4579953"/>
            <a:ext cx="1913857" cy="612648"/>
            <a:chOff x="5139095" y="4579953"/>
            <a:chExt cx="1913857" cy="612648"/>
          </a:xfrm>
        </p:grpSpPr>
        <p:sp>
          <p:nvSpPr>
            <p:cNvPr id="16" name="Denkblase: wolkenförmig 15">
              <a:extLst>
                <a:ext uri="{FF2B5EF4-FFF2-40B4-BE49-F238E27FC236}">
                  <a16:creationId xmlns:a16="http://schemas.microsoft.com/office/drawing/2014/main" id="{32AB9733-D2A1-4EAF-9CEA-576FDFC164E0}"/>
                </a:ext>
              </a:extLst>
            </p:cNvPr>
            <p:cNvSpPr/>
            <p:nvPr/>
          </p:nvSpPr>
          <p:spPr>
            <a:xfrm>
              <a:off x="5664491" y="4579953"/>
              <a:ext cx="1388461" cy="612648"/>
            </a:xfrm>
            <a:prstGeom prst="cloudCallout">
              <a:avLst>
                <a:gd name="adj1" fmla="val -35011"/>
                <a:gd name="adj2" fmla="val 4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Géant</a:t>
              </a:r>
              <a:br>
                <a:rPr lang="de-DE" dirty="0"/>
              </a:br>
              <a:r>
                <a:rPr lang="de-DE" sz="1000" dirty="0"/>
                <a:t>rt1.fra.de.re0</a:t>
              </a:r>
              <a:endParaRPr lang="en-US" sz="1000" dirty="0"/>
            </a:p>
          </p:txBody>
        </p:sp>
        <p:sp>
          <p:nvSpPr>
            <p:cNvPr id="50" name="Textfeld 49">
              <a:extLst>
                <a:ext uri="{FF2B5EF4-FFF2-40B4-BE49-F238E27FC236}">
                  <a16:creationId xmlns:a16="http://schemas.microsoft.com/office/drawing/2014/main" id="{6DA7088C-1319-4DE8-8842-381976833710}"/>
                </a:ext>
              </a:extLst>
            </p:cNvPr>
            <p:cNvSpPr txBox="1"/>
            <p:nvPr/>
          </p:nvSpPr>
          <p:spPr>
            <a:xfrm rot="797835">
              <a:off x="5139095" y="4661902"/>
              <a:ext cx="615874" cy="246221"/>
            </a:xfrm>
            <a:prstGeom prst="rect">
              <a:avLst/>
            </a:prstGeom>
            <a:noFill/>
          </p:spPr>
          <p:txBody>
            <a:bodyPr wrap="none" rtlCol="0">
              <a:spAutoFit/>
            </a:bodyPr>
            <a:lstStyle/>
            <a:p>
              <a:r>
                <a:rPr lang="de-DE" sz="1000" dirty="0"/>
                <a:t>et-2/0/1</a:t>
              </a:r>
              <a:endParaRPr lang="en-US" sz="1000" dirty="0"/>
            </a:p>
          </p:txBody>
        </p:sp>
        <p:cxnSp>
          <p:nvCxnSpPr>
            <p:cNvPr id="39" name="Gerader Verbinder 38">
              <a:extLst>
                <a:ext uri="{FF2B5EF4-FFF2-40B4-BE49-F238E27FC236}">
                  <a16:creationId xmlns:a16="http://schemas.microsoft.com/office/drawing/2014/main" id="{121936CA-48E2-4E60-978D-D666A694AA3A}"/>
                </a:ext>
              </a:extLst>
            </p:cNvPr>
            <p:cNvCxnSpPr>
              <a:cxnSpLocks/>
              <a:stCxn id="15" idx="2"/>
              <a:endCxn id="16" idx="0"/>
            </p:cNvCxnSpPr>
            <p:nvPr/>
          </p:nvCxnSpPr>
          <p:spPr>
            <a:xfrm>
              <a:off x="5157738" y="4755386"/>
              <a:ext cx="511060" cy="1308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uppieren 69">
            <a:extLst>
              <a:ext uri="{FF2B5EF4-FFF2-40B4-BE49-F238E27FC236}">
                <a16:creationId xmlns:a16="http://schemas.microsoft.com/office/drawing/2014/main" id="{A9ADC52C-CEDF-4F4E-9C4D-771002BCE724}"/>
              </a:ext>
            </a:extLst>
          </p:cNvPr>
          <p:cNvGrpSpPr/>
          <p:nvPr/>
        </p:nvGrpSpPr>
        <p:grpSpPr>
          <a:xfrm>
            <a:off x="7060225" y="4167395"/>
            <a:ext cx="2462662" cy="1438146"/>
            <a:chOff x="7051795" y="3164095"/>
            <a:chExt cx="2462662" cy="1438146"/>
          </a:xfrm>
        </p:grpSpPr>
        <p:sp>
          <p:nvSpPr>
            <p:cNvPr id="54" name="Textfeld 53">
              <a:extLst>
                <a:ext uri="{FF2B5EF4-FFF2-40B4-BE49-F238E27FC236}">
                  <a16:creationId xmlns:a16="http://schemas.microsoft.com/office/drawing/2014/main" id="{6549ADB1-B306-459A-BB7C-4A822602D88D}"/>
                </a:ext>
              </a:extLst>
            </p:cNvPr>
            <p:cNvSpPr txBox="1"/>
            <p:nvPr/>
          </p:nvSpPr>
          <p:spPr>
            <a:xfrm rot="20723726">
              <a:off x="8064041" y="3164095"/>
              <a:ext cx="1450416" cy="523220"/>
            </a:xfrm>
            <a:prstGeom prst="rect">
              <a:avLst/>
            </a:prstGeom>
            <a:noFill/>
          </p:spPr>
          <p:txBody>
            <a:bodyPr wrap="square" rtlCol="0">
              <a:spAutoFit/>
            </a:bodyPr>
            <a:lstStyle>
              <a:defPPr>
                <a:defRPr lang="en-US"/>
              </a:defPPr>
              <a:lvl1pPr>
                <a:defRPr sz="1400"/>
              </a:lvl1pPr>
            </a:lstStyle>
            <a:p>
              <a:r>
                <a:rPr lang="de-DE" dirty="0" err="1"/>
                <a:t>Géant</a:t>
              </a:r>
              <a:r>
                <a:rPr lang="de-DE" dirty="0"/>
                <a:t>-CERN</a:t>
              </a:r>
            </a:p>
            <a:p>
              <a:r>
                <a:rPr lang="de-DE" dirty="0"/>
                <a:t>400G </a:t>
              </a:r>
              <a:r>
                <a:rPr lang="de-DE" dirty="0" err="1"/>
                <a:t>Inteface</a:t>
              </a:r>
              <a:endParaRPr lang="en-US" dirty="0"/>
            </a:p>
          </p:txBody>
        </p:sp>
        <p:sp>
          <p:nvSpPr>
            <p:cNvPr id="55" name="Textfeld 54">
              <a:extLst>
                <a:ext uri="{FF2B5EF4-FFF2-40B4-BE49-F238E27FC236}">
                  <a16:creationId xmlns:a16="http://schemas.microsoft.com/office/drawing/2014/main" id="{0FB98E78-0397-459A-89EC-DD3A6BB558D9}"/>
                </a:ext>
              </a:extLst>
            </p:cNvPr>
            <p:cNvSpPr txBox="1"/>
            <p:nvPr/>
          </p:nvSpPr>
          <p:spPr>
            <a:xfrm rot="902454">
              <a:off x="8019499" y="4079021"/>
              <a:ext cx="1405035" cy="523220"/>
            </a:xfrm>
            <a:prstGeom prst="rect">
              <a:avLst/>
            </a:prstGeom>
            <a:noFill/>
          </p:spPr>
          <p:txBody>
            <a:bodyPr wrap="square" rtlCol="0">
              <a:spAutoFit/>
            </a:bodyPr>
            <a:lstStyle/>
            <a:p>
              <a:r>
                <a:rPr lang="de-DE" sz="1400" dirty="0" err="1"/>
                <a:t>Géant</a:t>
              </a:r>
              <a:r>
                <a:rPr lang="de-DE" sz="1400" dirty="0"/>
                <a:t>-CERN</a:t>
              </a:r>
            </a:p>
            <a:p>
              <a:r>
                <a:rPr lang="de-DE" sz="1400" dirty="0"/>
                <a:t>400G </a:t>
              </a:r>
              <a:r>
                <a:rPr lang="de-DE" sz="1400" dirty="0" err="1"/>
                <a:t>Inteface</a:t>
              </a:r>
              <a:endParaRPr lang="en-US" sz="1400" dirty="0"/>
            </a:p>
          </p:txBody>
        </p:sp>
        <p:cxnSp>
          <p:nvCxnSpPr>
            <p:cNvPr id="41" name="Gerader Verbinder 40">
              <a:extLst>
                <a:ext uri="{FF2B5EF4-FFF2-40B4-BE49-F238E27FC236}">
                  <a16:creationId xmlns:a16="http://schemas.microsoft.com/office/drawing/2014/main" id="{D970F259-C008-4C0C-AAF2-B60BF1EA8CD9}"/>
                </a:ext>
              </a:extLst>
            </p:cNvPr>
            <p:cNvCxnSpPr>
              <a:stCxn id="16" idx="2"/>
              <a:endCxn id="18" idx="3"/>
            </p:cNvCxnSpPr>
            <p:nvPr/>
          </p:nvCxnSpPr>
          <p:spPr>
            <a:xfrm flipV="1">
              <a:off x="7051795" y="3271474"/>
              <a:ext cx="2346027" cy="6115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7A3A5FF1-B65A-4B33-B3CF-FAF52C967E60}"/>
                </a:ext>
              </a:extLst>
            </p:cNvPr>
            <p:cNvCxnSpPr>
              <a:cxnSpLocks/>
              <a:stCxn id="19" idx="2"/>
              <a:endCxn id="16" idx="2"/>
            </p:cNvCxnSpPr>
            <p:nvPr/>
          </p:nvCxnSpPr>
          <p:spPr>
            <a:xfrm flipH="1" flipV="1">
              <a:off x="7051795" y="3882977"/>
              <a:ext cx="2220758" cy="61771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6" name="Gruppieren 65">
            <a:extLst>
              <a:ext uri="{FF2B5EF4-FFF2-40B4-BE49-F238E27FC236}">
                <a16:creationId xmlns:a16="http://schemas.microsoft.com/office/drawing/2014/main" id="{53C20097-0DE1-4D0C-BD98-450CDA7707C0}"/>
              </a:ext>
            </a:extLst>
          </p:cNvPr>
          <p:cNvGrpSpPr/>
          <p:nvPr/>
        </p:nvGrpSpPr>
        <p:grpSpPr>
          <a:xfrm>
            <a:off x="1479638" y="3486150"/>
            <a:ext cx="8816882" cy="2702061"/>
            <a:chOff x="1117688" y="2482850"/>
            <a:chExt cx="8816882" cy="2702061"/>
          </a:xfrm>
        </p:grpSpPr>
        <p:sp>
          <p:nvSpPr>
            <p:cNvPr id="6" name="Denkblase: wolkenförmig 5">
              <a:extLst>
                <a:ext uri="{FF2B5EF4-FFF2-40B4-BE49-F238E27FC236}">
                  <a16:creationId xmlns:a16="http://schemas.microsoft.com/office/drawing/2014/main" id="{402DAB1B-FBB1-47C6-94E5-41D971E94E01}"/>
                </a:ext>
              </a:extLst>
            </p:cNvPr>
            <p:cNvSpPr/>
            <p:nvPr/>
          </p:nvSpPr>
          <p:spPr>
            <a:xfrm>
              <a:off x="3679636" y="2520447"/>
              <a:ext cx="1111250" cy="612648"/>
            </a:xfrm>
            <a:prstGeom prst="cloudCallout">
              <a:avLst>
                <a:gd name="adj1" fmla="val -37404"/>
                <a:gd name="adj2" fmla="val 158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DFN</a:t>
              </a:r>
              <a:endParaRPr lang="de-DE" sz="1000" dirty="0"/>
            </a:p>
            <a:p>
              <a:pPr algn="ctr"/>
              <a:r>
                <a:rPr lang="de-DE" sz="1000" dirty="0"/>
                <a:t>FRA</a:t>
              </a:r>
              <a:endParaRPr lang="en-US" sz="1000" dirty="0"/>
            </a:p>
          </p:txBody>
        </p:sp>
        <p:sp>
          <p:nvSpPr>
            <p:cNvPr id="7" name="Denkblase: wolkenförmig 6">
              <a:extLst>
                <a:ext uri="{FF2B5EF4-FFF2-40B4-BE49-F238E27FC236}">
                  <a16:creationId xmlns:a16="http://schemas.microsoft.com/office/drawing/2014/main" id="{D65C7841-46DC-4741-B3D1-193AAAC1BAD6}"/>
                </a:ext>
              </a:extLst>
            </p:cNvPr>
            <p:cNvSpPr/>
            <p:nvPr/>
          </p:nvSpPr>
          <p:spPr>
            <a:xfrm>
              <a:off x="3501834" y="4323174"/>
              <a:ext cx="1388461" cy="612648"/>
            </a:xfrm>
            <a:prstGeom prst="cloudCallout">
              <a:avLst>
                <a:gd name="adj1" fmla="val -43700"/>
                <a:gd name="adj2" fmla="val 23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Belwü</a:t>
              </a:r>
              <a:endParaRPr lang="en-US" dirty="0"/>
            </a:p>
          </p:txBody>
        </p:sp>
        <p:sp>
          <p:nvSpPr>
            <p:cNvPr id="8" name="Denkblase: wolkenförmig 7">
              <a:extLst>
                <a:ext uri="{FF2B5EF4-FFF2-40B4-BE49-F238E27FC236}">
                  <a16:creationId xmlns:a16="http://schemas.microsoft.com/office/drawing/2014/main" id="{CE8254EF-4790-4CD4-B6FA-529C963C05F6}"/>
                </a:ext>
              </a:extLst>
            </p:cNvPr>
            <p:cNvSpPr/>
            <p:nvPr/>
          </p:nvSpPr>
          <p:spPr>
            <a:xfrm>
              <a:off x="5533234" y="4572263"/>
              <a:ext cx="1388461" cy="612648"/>
            </a:xfrm>
            <a:prstGeom prst="cloudCallout">
              <a:avLst>
                <a:gd name="adj1" fmla="val -36383"/>
                <a:gd name="adj2" fmla="val 7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Switch</a:t>
              </a:r>
              <a:endParaRPr lang="en-US" dirty="0"/>
            </a:p>
          </p:txBody>
        </p:sp>
        <p:sp>
          <p:nvSpPr>
            <p:cNvPr id="9" name="Denkblase: wolkenförmig 8">
              <a:extLst>
                <a:ext uri="{FF2B5EF4-FFF2-40B4-BE49-F238E27FC236}">
                  <a16:creationId xmlns:a16="http://schemas.microsoft.com/office/drawing/2014/main" id="{E80B8F14-4221-4FF3-AA18-5ED724252B2D}"/>
                </a:ext>
              </a:extLst>
            </p:cNvPr>
            <p:cNvSpPr/>
            <p:nvPr/>
          </p:nvSpPr>
          <p:spPr>
            <a:xfrm>
              <a:off x="5520534" y="2564182"/>
              <a:ext cx="1388461" cy="612648"/>
            </a:xfrm>
            <a:prstGeom prst="cloudCallout">
              <a:avLst>
                <a:gd name="adj1" fmla="val -40956"/>
                <a:gd name="adj2" fmla="val 8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Géant</a:t>
              </a:r>
              <a:endParaRPr lang="en-US" dirty="0"/>
            </a:p>
          </p:txBody>
        </p:sp>
        <p:sp>
          <p:nvSpPr>
            <p:cNvPr id="17" name="Ellipse 16">
              <a:extLst>
                <a:ext uri="{FF2B5EF4-FFF2-40B4-BE49-F238E27FC236}">
                  <a16:creationId xmlns:a16="http://schemas.microsoft.com/office/drawing/2014/main" id="{5B6F14C0-D4B9-4481-9181-12782786CA6C}"/>
                </a:ext>
              </a:extLst>
            </p:cNvPr>
            <p:cNvSpPr/>
            <p:nvPr/>
          </p:nvSpPr>
          <p:spPr>
            <a:xfrm>
              <a:off x="1121589" y="2677812"/>
              <a:ext cx="1091769" cy="88087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DE-KIT </a:t>
              </a:r>
              <a:r>
                <a:rPr lang="de-DE" sz="1600" dirty="0">
                  <a:solidFill>
                    <a:schemeClr val="tx1"/>
                  </a:solidFill>
                </a:rPr>
                <a:t>r-</a:t>
              </a:r>
              <a:r>
                <a:rPr lang="de-DE" sz="1600" dirty="0" err="1">
                  <a:solidFill>
                    <a:schemeClr val="tx1"/>
                  </a:solidFill>
                </a:rPr>
                <a:t>ig</a:t>
              </a:r>
              <a:r>
                <a:rPr lang="de-DE" sz="1600" dirty="0">
                  <a:solidFill>
                    <a:schemeClr val="tx1"/>
                  </a:solidFill>
                </a:rPr>
                <a:t>-i</a:t>
              </a:r>
              <a:endParaRPr lang="en-US" sz="1600" dirty="0">
                <a:solidFill>
                  <a:schemeClr val="tx1"/>
                </a:solidFill>
              </a:endParaRPr>
            </a:p>
          </p:txBody>
        </p:sp>
        <p:sp>
          <p:nvSpPr>
            <p:cNvPr id="18" name="Ellipse 17">
              <a:extLst>
                <a:ext uri="{FF2B5EF4-FFF2-40B4-BE49-F238E27FC236}">
                  <a16:creationId xmlns:a16="http://schemas.microsoft.com/office/drawing/2014/main" id="{FD674F63-BE03-42DA-9A03-EAAD85B5503B}"/>
                </a:ext>
              </a:extLst>
            </p:cNvPr>
            <p:cNvSpPr/>
            <p:nvPr/>
          </p:nvSpPr>
          <p:spPr>
            <a:xfrm>
              <a:off x="8885916" y="2482850"/>
              <a:ext cx="1023967" cy="9239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CERN</a:t>
              </a:r>
            </a:p>
            <a:p>
              <a:pPr algn="ctr"/>
              <a:r>
                <a:rPr lang="de-DE" sz="1000" dirty="0">
                  <a:solidFill>
                    <a:schemeClr val="tx1"/>
                  </a:solidFill>
                </a:rPr>
                <a:t>L513-E-RJUP1-1</a:t>
              </a:r>
              <a:endParaRPr lang="en-US" sz="1000" dirty="0">
                <a:solidFill>
                  <a:schemeClr val="tx1"/>
                </a:solidFill>
              </a:endParaRPr>
            </a:p>
          </p:txBody>
        </p:sp>
        <p:sp>
          <p:nvSpPr>
            <p:cNvPr id="19" name="Ellipse 18">
              <a:extLst>
                <a:ext uri="{FF2B5EF4-FFF2-40B4-BE49-F238E27FC236}">
                  <a16:creationId xmlns:a16="http://schemas.microsoft.com/office/drawing/2014/main" id="{56FB8E7D-395D-47B2-88D2-BDC0E55EA3FD}"/>
                </a:ext>
              </a:extLst>
            </p:cNvPr>
            <p:cNvSpPr/>
            <p:nvPr/>
          </p:nvSpPr>
          <p:spPr>
            <a:xfrm>
              <a:off x="8910603" y="4038730"/>
              <a:ext cx="1023967" cy="92393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CERN</a:t>
              </a:r>
            </a:p>
            <a:p>
              <a:pPr algn="ctr"/>
              <a:r>
                <a:rPr lang="de-DE" sz="1000" dirty="0">
                  <a:solidFill>
                    <a:schemeClr val="tx1"/>
                  </a:solidFill>
                </a:rPr>
                <a:t>L773-E-RJUP1-2</a:t>
              </a:r>
              <a:endParaRPr lang="en-US" sz="1000" dirty="0">
                <a:solidFill>
                  <a:schemeClr val="tx1"/>
                </a:solidFill>
              </a:endParaRPr>
            </a:p>
          </p:txBody>
        </p:sp>
        <p:sp>
          <p:nvSpPr>
            <p:cNvPr id="20" name="Ellipse 19">
              <a:extLst>
                <a:ext uri="{FF2B5EF4-FFF2-40B4-BE49-F238E27FC236}">
                  <a16:creationId xmlns:a16="http://schemas.microsoft.com/office/drawing/2014/main" id="{E59252AF-540B-4F86-B78C-8EDD806FE205}"/>
                </a:ext>
              </a:extLst>
            </p:cNvPr>
            <p:cNvSpPr/>
            <p:nvPr/>
          </p:nvSpPr>
          <p:spPr>
            <a:xfrm>
              <a:off x="1117688" y="4095615"/>
              <a:ext cx="1091770" cy="9132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dirty="0">
                  <a:solidFill>
                    <a:schemeClr val="tx1"/>
                  </a:solidFill>
                </a:rPr>
                <a:t>DE-KIT</a:t>
              </a:r>
              <a:r>
                <a:rPr lang="de-DE" sz="1600" dirty="0">
                  <a:solidFill>
                    <a:schemeClr val="tx1"/>
                  </a:solidFill>
                </a:rPr>
                <a:t> r-</a:t>
              </a:r>
              <a:r>
                <a:rPr lang="de-DE" sz="1600" dirty="0" err="1">
                  <a:solidFill>
                    <a:schemeClr val="tx1"/>
                  </a:solidFill>
                </a:rPr>
                <a:t>ig</a:t>
              </a:r>
              <a:r>
                <a:rPr lang="de-DE" sz="1600" dirty="0">
                  <a:solidFill>
                    <a:schemeClr val="tx1"/>
                  </a:solidFill>
                </a:rPr>
                <a:t>-ii</a:t>
              </a:r>
              <a:endParaRPr lang="en-US" sz="1600" dirty="0">
                <a:solidFill>
                  <a:schemeClr val="tx1"/>
                </a:solidFill>
              </a:endParaRPr>
            </a:p>
          </p:txBody>
        </p:sp>
        <p:cxnSp>
          <p:nvCxnSpPr>
            <p:cNvPr id="22" name="Gerader Verbinder 21">
              <a:extLst>
                <a:ext uri="{FF2B5EF4-FFF2-40B4-BE49-F238E27FC236}">
                  <a16:creationId xmlns:a16="http://schemas.microsoft.com/office/drawing/2014/main" id="{2532921A-6C0A-465B-A4E9-D34E16F17286}"/>
                </a:ext>
              </a:extLst>
            </p:cNvPr>
            <p:cNvCxnSpPr>
              <a:cxnSpLocks/>
              <a:stCxn id="17" idx="6"/>
              <a:endCxn id="6" idx="0"/>
            </p:cNvCxnSpPr>
            <p:nvPr/>
          </p:nvCxnSpPr>
          <p:spPr>
            <a:xfrm flipV="1">
              <a:off x="2213358" y="2826771"/>
              <a:ext cx="1469725" cy="291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E00A98E5-E64C-428B-B583-D67947DDB46F}"/>
                </a:ext>
              </a:extLst>
            </p:cNvPr>
            <p:cNvCxnSpPr>
              <a:stCxn id="6" idx="2"/>
              <a:endCxn id="9" idx="0"/>
            </p:cNvCxnSpPr>
            <p:nvPr/>
          </p:nvCxnSpPr>
          <p:spPr>
            <a:xfrm>
              <a:off x="4789960" y="2826771"/>
              <a:ext cx="734881" cy="43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14A31873-4F3B-4482-9B16-C67945EE650B}"/>
                </a:ext>
              </a:extLst>
            </p:cNvPr>
            <p:cNvCxnSpPr>
              <a:stCxn id="9" idx="2"/>
              <a:endCxn id="18" idx="2"/>
            </p:cNvCxnSpPr>
            <p:nvPr/>
          </p:nvCxnSpPr>
          <p:spPr>
            <a:xfrm>
              <a:off x="6907838" y="2870506"/>
              <a:ext cx="1978078" cy="74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A9BD65E6-2C74-4595-A049-FD0C69A52904}"/>
                </a:ext>
              </a:extLst>
            </p:cNvPr>
            <p:cNvCxnSpPr>
              <a:cxnSpLocks/>
              <a:stCxn id="20" idx="6"/>
              <a:endCxn id="7" idx="0"/>
            </p:cNvCxnSpPr>
            <p:nvPr/>
          </p:nvCxnSpPr>
          <p:spPr>
            <a:xfrm>
              <a:off x="2209458" y="4552247"/>
              <a:ext cx="1296683" cy="77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6FA968C9-2FD9-42A8-9667-CCE954FA8387}"/>
                </a:ext>
              </a:extLst>
            </p:cNvPr>
            <p:cNvCxnSpPr>
              <a:cxnSpLocks/>
              <a:stCxn id="8" idx="2"/>
              <a:endCxn id="19" idx="3"/>
            </p:cNvCxnSpPr>
            <p:nvPr/>
          </p:nvCxnSpPr>
          <p:spPr>
            <a:xfrm flipV="1">
              <a:off x="6920538" y="4827354"/>
              <a:ext cx="2140021" cy="512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56AA7AC9-8F62-4B78-A3D1-B235F0EE3671}"/>
                </a:ext>
              </a:extLst>
            </p:cNvPr>
            <p:cNvCxnSpPr>
              <a:stCxn id="7" idx="2"/>
              <a:endCxn id="8" idx="0"/>
            </p:cNvCxnSpPr>
            <p:nvPr/>
          </p:nvCxnSpPr>
          <p:spPr>
            <a:xfrm>
              <a:off x="4889138" y="4629498"/>
              <a:ext cx="648403" cy="249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4C2B4A85-3D17-4906-910D-71069E8325D9}"/>
                </a:ext>
              </a:extLst>
            </p:cNvPr>
            <p:cNvCxnSpPr>
              <a:cxnSpLocks/>
              <a:stCxn id="17" idx="4"/>
              <a:endCxn id="20" idx="0"/>
            </p:cNvCxnSpPr>
            <p:nvPr/>
          </p:nvCxnSpPr>
          <p:spPr>
            <a:xfrm flipH="1">
              <a:off x="1663573" y="3558686"/>
              <a:ext cx="3901" cy="53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r Verbinder 48">
              <a:extLst>
                <a:ext uri="{FF2B5EF4-FFF2-40B4-BE49-F238E27FC236}">
                  <a16:creationId xmlns:a16="http://schemas.microsoft.com/office/drawing/2014/main" id="{8C0D4B7C-1617-4A6C-8134-2CB1D444CE6E}"/>
                </a:ext>
              </a:extLst>
            </p:cNvPr>
            <p:cNvCxnSpPr>
              <a:stCxn id="18" idx="4"/>
              <a:endCxn id="19" idx="0"/>
            </p:cNvCxnSpPr>
            <p:nvPr/>
          </p:nvCxnSpPr>
          <p:spPr>
            <a:xfrm>
              <a:off x="9397900" y="3406781"/>
              <a:ext cx="24687" cy="631949"/>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feld 50">
              <a:extLst>
                <a:ext uri="{FF2B5EF4-FFF2-40B4-BE49-F238E27FC236}">
                  <a16:creationId xmlns:a16="http://schemas.microsoft.com/office/drawing/2014/main" id="{0F8EF4B5-992C-4F06-9582-191BD9B5B192}"/>
                </a:ext>
              </a:extLst>
            </p:cNvPr>
            <p:cNvSpPr txBox="1"/>
            <p:nvPr/>
          </p:nvSpPr>
          <p:spPr>
            <a:xfrm>
              <a:off x="8456627" y="4776050"/>
              <a:ext cx="705642" cy="276999"/>
            </a:xfrm>
            <a:prstGeom prst="rect">
              <a:avLst/>
            </a:prstGeom>
            <a:noFill/>
          </p:spPr>
          <p:txBody>
            <a:bodyPr wrap="none" rtlCol="0">
              <a:spAutoFit/>
            </a:bodyPr>
            <a:lstStyle/>
            <a:p>
              <a:r>
                <a:rPr lang="de-DE" sz="1200" dirty="0"/>
                <a:t>et-0/1/7</a:t>
              </a:r>
              <a:endParaRPr lang="en-US" sz="1200" dirty="0"/>
            </a:p>
          </p:txBody>
        </p:sp>
        <p:sp>
          <p:nvSpPr>
            <p:cNvPr id="52" name="Textfeld 51">
              <a:extLst>
                <a:ext uri="{FF2B5EF4-FFF2-40B4-BE49-F238E27FC236}">
                  <a16:creationId xmlns:a16="http://schemas.microsoft.com/office/drawing/2014/main" id="{06656BF9-4EC5-44F0-8ED6-D1079D0E4CEB}"/>
                </a:ext>
              </a:extLst>
            </p:cNvPr>
            <p:cNvSpPr txBox="1"/>
            <p:nvPr/>
          </p:nvSpPr>
          <p:spPr>
            <a:xfrm rot="171162">
              <a:off x="8259189" y="2733400"/>
              <a:ext cx="705642" cy="276999"/>
            </a:xfrm>
            <a:prstGeom prst="rect">
              <a:avLst/>
            </a:prstGeom>
            <a:noFill/>
          </p:spPr>
          <p:txBody>
            <a:bodyPr wrap="none" rtlCol="0">
              <a:spAutoFit/>
            </a:bodyPr>
            <a:lstStyle/>
            <a:p>
              <a:r>
                <a:rPr lang="de-DE" sz="1200" dirty="0"/>
                <a:t>et-0/1/6</a:t>
              </a:r>
              <a:endParaRPr lang="en-US" sz="1200" dirty="0"/>
            </a:p>
          </p:txBody>
        </p:sp>
      </p:grpSp>
      <p:grpSp>
        <p:nvGrpSpPr>
          <p:cNvPr id="69" name="Gruppieren 68">
            <a:extLst>
              <a:ext uri="{FF2B5EF4-FFF2-40B4-BE49-F238E27FC236}">
                <a16:creationId xmlns:a16="http://schemas.microsoft.com/office/drawing/2014/main" id="{814A5AC5-ED17-4BD6-BBA8-88BFA108B46D}"/>
              </a:ext>
            </a:extLst>
          </p:cNvPr>
          <p:cNvGrpSpPr/>
          <p:nvPr/>
        </p:nvGrpSpPr>
        <p:grpSpPr>
          <a:xfrm>
            <a:off x="7053354" y="4582454"/>
            <a:ext cx="675954" cy="641179"/>
            <a:chOff x="6869204" y="3572804"/>
            <a:chExt cx="675954" cy="641179"/>
          </a:xfrm>
        </p:grpSpPr>
        <p:sp>
          <p:nvSpPr>
            <p:cNvPr id="56" name="Textfeld 55">
              <a:extLst>
                <a:ext uri="{FF2B5EF4-FFF2-40B4-BE49-F238E27FC236}">
                  <a16:creationId xmlns:a16="http://schemas.microsoft.com/office/drawing/2014/main" id="{2A986025-E609-4BE6-B12B-60E81FC5D4FB}"/>
                </a:ext>
              </a:extLst>
            </p:cNvPr>
            <p:cNvSpPr txBox="1"/>
            <p:nvPr/>
          </p:nvSpPr>
          <p:spPr>
            <a:xfrm rot="20417768">
              <a:off x="6873757" y="3572804"/>
              <a:ext cx="596639" cy="307777"/>
            </a:xfrm>
            <a:prstGeom prst="rect">
              <a:avLst/>
            </a:prstGeom>
            <a:noFill/>
          </p:spPr>
          <p:txBody>
            <a:bodyPr wrap="square" rtlCol="0">
              <a:spAutoFit/>
            </a:bodyPr>
            <a:lstStyle>
              <a:defPPr>
                <a:defRPr lang="en-US"/>
              </a:defPPr>
              <a:lvl1pPr>
                <a:defRPr sz="1400"/>
              </a:lvl1pPr>
            </a:lstStyle>
            <a:p>
              <a:r>
                <a:rPr lang="de-DE" dirty="0"/>
                <a:t>50 G</a:t>
              </a:r>
              <a:endParaRPr lang="en-US" dirty="0"/>
            </a:p>
          </p:txBody>
        </p:sp>
        <p:sp>
          <p:nvSpPr>
            <p:cNvPr id="57" name="Textfeld 56">
              <a:extLst>
                <a:ext uri="{FF2B5EF4-FFF2-40B4-BE49-F238E27FC236}">
                  <a16:creationId xmlns:a16="http://schemas.microsoft.com/office/drawing/2014/main" id="{C21DC55D-3548-4363-A1C0-EA675E659069}"/>
                </a:ext>
              </a:extLst>
            </p:cNvPr>
            <p:cNvSpPr txBox="1"/>
            <p:nvPr/>
          </p:nvSpPr>
          <p:spPr>
            <a:xfrm rot="939830">
              <a:off x="6869204" y="3906206"/>
              <a:ext cx="627629" cy="307777"/>
            </a:xfrm>
            <a:prstGeom prst="rect">
              <a:avLst/>
            </a:prstGeom>
            <a:noFill/>
          </p:spPr>
          <p:txBody>
            <a:bodyPr wrap="square" rtlCol="0">
              <a:spAutoFit/>
            </a:bodyPr>
            <a:lstStyle/>
            <a:p>
              <a:r>
                <a:rPr lang="de-DE" sz="1400" dirty="0"/>
                <a:t>50 G</a:t>
              </a:r>
              <a:endParaRPr lang="en-US" sz="1400" dirty="0"/>
            </a:p>
          </p:txBody>
        </p:sp>
        <p:cxnSp>
          <p:nvCxnSpPr>
            <p:cNvPr id="59" name="Gerade Verbindung mit Pfeil 58">
              <a:extLst>
                <a:ext uri="{FF2B5EF4-FFF2-40B4-BE49-F238E27FC236}">
                  <a16:creationId xmlns:a16="http://schemas.microsoft.com/office/drawing/2014/main" id="{9E85B007-5406-4501-8B7F-18DB997BC8E8}"/>
                </a:ext>
              </a:extLst>
            </p:cNvPr>
            <p:cNvCxnSpPr>
              <a:cxnSpLocks/>
            </p:cNvCxnSpPr>
            <p:nvPr/>
          </p:nvCxnSpPr>
          <p:spPr>
            <a:xfrm>
              <a:off x="7121254" y="3902027"/>
              <a:ext cx="423904" cy="127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id="{104F31C7-0376-42D8-B623-D634D685D49D}"/>
                </a:ext>
              </a:extLst>
            </p:cNvPr>
            <p:cNvCxnSpPr>
              <a:cxnSpLocks/>
            </p:cNvCxnSpPr>
            <p:nvPr/>
          </p:nvCxnSpPr>
          <p:spPr>
            <a:xfrm flipV="1">
              <a:off x="7123339" y="3740336"/>
              <a:ext cx="407761" cy="117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1" name="Textfeld 70">
            <a:extLst>
              <a:ext uri="{FF2B5EF4-FFF2-40B4-BE49-F238E27FC236}">
                <a16:creationId xmlns:a16="http://schemas.microsoft.com/office/drawing/2014/main" id="{390FD1F1-EEE9-4E0A-BE21-82E5410B41EB}"/>
              </a:ext>
            </a:extLst>
          </p:cNvPr>
          <p:cNvSpPr txBox="1"/>
          <p:nvPr/>
        </p:nvSpPr>
        <p:spPr>
          <a:xfrm>
            <a:off x="1098550" y="1859133"/>
            <a:ext cx="5690019" cy="369332"/>
          </a:xfrm>
          <a:prstGeom prst="rect">
            <a:avLst/>
          </a:prstGeom>
          <a:noFill/>
        </p:spPr>
        <p:txBody>
          <a:bodyPr wrap="none" rtlCol="0">
            <a:spAutoFit/>
          </a:bodyPr>
          <a:lstStyle/>
          <a:p>
            <a:r>
              <a:rPr lang="de-DE" dirty="0"/>
              <a:t>LHCOPN – </a:t>
            </a:r>
            <a:r>
              <a:rPr lang="de-DE" dirty="0" err="1"/>
              <a:t>Connecting</a:t>
            </a:r>
            <a:r>
              <a:rPr lang="de-DE" dirty="0"/>
              <a:t> DE-KIT </a:t>
            </a:r>
            <a:r>
              <a:rPr lang="de-DE" dirty="0" err="1"/>
              <a:t>to</a:t>
            </a:r>
            <a:r>
              <a:rPr lang="de-DE" dirty="0"/>
              <a:t> CERN </a:t>
            </a:r>
            <a:r>
              <a:rPr lang="de-DE" dirty="0">
                <a:sym typeface="Wingdings" panose="05000000000000000000" pitchFamily="2" charset="2"/>
              </a:rPr>
              <a:t> 2 x 100 G</a:t>
            </a:r>
            <a:endParaRPr lang="en-US" dirty="0"/>
          </a:p>
        </p:txBody>
      </p:sp>
      <p:sp>
        <p:nvSpPr>
          <p:cNvPr id="72" name="Textfeld 71">
            <a:extLst>
              <a:ext uri="{FF2B5EF4-FFF2-40B4-BE49-F238E27FC236}">
                <a16:creationId xmlns:a16="http://schemas.microsoft.com/office/drawing/2014/main" id="{17DBA3AE-A811-4EFC-9382-94C4FA20CB67}"/>
              </a:ext>
            </a:extLst>
          </p:cNvPr>
          <p:cNvSpPr txBox="1"/>
          <p:nvPr/>
        </p:nvSpPr>
        <p:spPr>
          <a:xfrm>
            <a:off x="1098550" y="2140144"/>
            <a:ext cx="4707379" cy="369332"/>
          </a:xfrm>
          <a:prstGeom prst="rect">
            <a:avLst/>
          </a:prstGeom>
          <a:noFill/>
        </p:spPr>
        <p:txBody>
          <a:bodyPr wrap="none" rtlCol="0">
            <a:spAutoFit/>
          </a:bodyPr>
          <a:lstStyle/>
          <a:p>
            <a:r>
              <a:rPr lang="de-DE" dirty="0"/>
              <a:t>Additional 100 G LHCOPN DE-KIT </a:t>
            </a:r>
            <a:r>
              <a:rPr lang="de-DE" dirty="0" err="1"/>
              <a:t>to</a:t>
            </a:r>
            <a:r>
              <a:rPr lang="de-DE" dirty="0"/>
              <a:t> CERN</a:t>
            </a:r>
            <a:endParaRPr lang="en-US" dirty="0"/>
          </a:p>
        </p:txBody>
      </p:sp>
      <p:sp>
        <p:nvSpPr>
          <p:cNvPr id="73" name="Textfeld 72">
            <a:extLst>
              <a:ext uri="{FF2B5EF4-FFF2-40B4-BE49-F238E27FC236}">
                <a16:creationId xmlns:a16="http://schemas.microsoft.com/office/drawing/2014/main" id="{02F11683-88A8-403C-A302-639DA73C4E11}"/>
              </a:ext>
            </a:extLst>
          </p:cNvPr>
          <p:cNvSpPr txBox="1"/>
          <p:nvPr/>
        </p:nvSpPr>
        <p:spPr>
          <a:xfrm>
            <a:off x="1096651" y="2406399"/>
            <a:ext cx="8949657" cy="369332"/>
          </a:xfrm>
          <a:prstGeom prst="rect">
            <a:avLst/>
          </a:prstGeom>
          <a:noFill/>
        </p:spPr>
        <p:txBody>
          <a:bodyPr wrap="square" rtlCol="0">
            <a:spAutoFit/>
          </a:bodyPr>
          <a:lstStyle/>
          <a:p>
            <a:r>
              <a:rPr lang="de-DE" dirty="0"/>
              <a:t>DFN </a:t>
            </a:r>
            <a:r>
              <a:rPr lang="de-DE" dirty="0" err="1"/>
              <a:t>loan</a:t>
            </a:r>
            <a:r>
              <a:rPr lang="de-DE" dirty="0"/>
              <a:t> of 100 G DE-KIT </a:t>
            </a:r>
            <a:r>
              <a:rPr lang="de-DE" dirty="0" err="1"/>
              <a:t>to</a:t>
            </a:r>
            <a:r>
              <a:rPr lang="de-DE" dirty="0"/>
              <a:t> DFN </a:t>
            </a:r>
            <a:r>
              <a:rPr lang="de-DE" dirty="0" err="1"/>
              <a:t>PoP</a:t>
            </a:r>
            <a:r>
              <a:rPr lang="de-DE" dirty="0"/>
              <a:t> Frankfurt incl. link </a:t>
            </a:r>
            <a:r>
              <a:rPr lang="de-DE" dirty="0" err="1"/>
              <a:t>to</a:t>
            </a:r>
            <a:r>
              <a:rPr lang="de-DE" dirty="0"/>
              <a:t> </a:t>
            </a:r>
            <a:r>
              <a:rPr lang="de-DE" dirty="0" err="1"/>
              <a:t>Géant</a:t>
            </a:r>
            <a:r>
              <a:rPr lang="de-DE" dirty="0"/>
              <a:t> Router in Frankfurt</a:t>
            </a:r>
          </a:p>
        </p:txBody>
      </p:sp>
      <p:sp>
        <p:nvSpPr>
          <p:cNvPr id="74" name="Textfeld 73">
            <a:extLst>
              <a:ext uri="{FF2B5EF4-FFF2-40B4-BE49-F238E27FC236}">
                <a16:creationId xmlns:a16="http://schemas.microsoft.com/office/drawing/2014/main" id="{B032EF0C-8D04-45C8-9786-DBD7BBEFEEE9}"/>
              </a:ext>
            </a:extLst>
          </p:cNvPr>
          <p:cNvSpPr txBox="1"/>
          <p:nvPr/>
        </p:nvSpPr>
        <p:spPr>
          <a:xfrm>
            <a:off x="1092200" y="2663140"/>
            <a:ext cx="3627527" cy="369332"/>
          </a:xfrm>
          <a:prstGeom prst="rect">
            <a:avLst/>
          </a:prstGeom>
          <a:noFill/>
        </p:spPr>
        <p:txBody>
          <a:bodyPr wrap="square" rtlCol="0">
            <a:spAutoFit/>
          </a:bodyPr>
          <a:lstStyle/>
          <a:p>
            <a:r>
              <a:rPr lang="de-DE" dirty="0" err="1"/>
              <a:t>Géant</a:t>
            </a:r>
            <a:r>
              <a:rPr lang="de-DE" dirty="0"/>
              <a:t> Frankfurt </a:t>
            </a:r>
            <a:r>
              <a:rPr lang="de-DE" dirty="0" err="1"/>
              <a:t>to</a:t>
            </a:r>
            <a:r>
              <a:rPr lang="de-DE" dirty="0"/>
              <a:t> </a:t>
            </a:r>
            <a:r>
              <a:rPr lang="de-DE" dirty="0" err="1"/>
              <a:t>Géant</a:t>
            </a:r>
            <a:r>
              <a:rPr lang="de-DE" dirty="0"/>
              <a:t> Geneva</a:t>
            </a:r>
            <a:endParaRPr lang="en-US" dirty="0"/>
          </a:p>
        </p:txBody>
      </p:sp>
      <p:sp>
        <p:nvSpPr>
          <p:cNvPr id="75" name="Textfeld 74">
            <a:extLst>
              <a:ext uri="{FF2B5EF4-FFF2-40B4-BE49-F238E27FC236}">
                <a16:creationId xmlns:a16="http://schemas.microsoft.com/office/drawing/2014/main" id="{4C1BF7DF-14BE-4A54-A314-A8F47E4CD089}"/>
              </a:ext>
            </a:extLst>
          </p:cNvPr>
          <p:cNvSpPr txBox="1"/>
          <p:nvPr/>
        </p:nvSpPr>
        <p:spPr>
          <a:xfrm>
            <a:off x="1096652" y="2919603"/>
            <a:ext cx="8751114" cy="369332"/>
          </a:xfrm>
          <a:prstGeom prst="rect">
            <a:avLst/>
          </a:prstGeom>
          <a:noFill/>
        </p:spPr>
        <p:txBody>
          <a:bodyPr wrap="none" rtlCol="0">
            <a:spAutoFit/>
          </a:bodyPr>
          <a:lstStyle/>
          <a:p>
            <a:r>
              <a:rPr lang="de-DE" dirty="0"/>
              <a:t>Splitting </a:t>
            </a:r>
            <a:r>
              <a:rPr lang="de-DE" dirty="0" err="1"/>
              <a:t>the</a:t>
            </a:r>
            <a:r>
              <a:rPr lang="de-DE" dirty="0"/>
              <a:t> 1 x 100 G </a:t>
            </a:r>
            <a:r>
              <a:rPr lang="de-DE" dirty="0" err="1"/>
              <a:t>to</a:t>
            </a:r>
            <a:r>
              <a:rPr lang="de-DE" dirty="0"/>
              <a:t> 2 x 50 G </a:t>
            </a:r>
            <a:r>
              <a:rPr lang="de-DE" dirty="0" err="1"/>
              <a:t>as</a:t>
            </a:r>
            <a:r>
              <a:rPr lang="de-DE" dirty="0"/>
              <a:t> </a:t>
            </a:r>
            <a:r>
              <a:rPr lang="de-DE" dirty="0" err="1"/>
              <a:t>overlay</a:t>
            </a:r>
            <a:r>
              <a:rPr lang="de-DE" dirty="0"/>
              <a:t> </a:t>
            </a:r>
            <a:r>
              <a:rPr lang="de-DE" dirty="0" err="1"/>
              <a:t>to</a:t>
            </a:r>
            <a:r>
              <a:rPr lang="de-DE" dirty="0"/>
              <a:t> </a:t>
            </a:r>
            <a:r>
              <a:rPr lang="de-DE" dirty="0" err="1"/>
              <a:t>the</a:t>
            </a:r>
            <a:r>
              <a:rPr lang="de-DE" dirty="0"/>
              <a:t> 2x400 G CERN/</a:t>
            </a:r>
            <a:r>
              <a:rPr lang="de-DE" dirty="0" err="1"/>
              <a:t>Géant</a:t>
            </a:r>
            <a:r>
              <a:rPr lang="de-DE" dirty="0"/>
              <a:t> </a:t>
            </a:r>
            <a:r>
              <a:rPr lang="de-DE" dirty="0" err="1"/>
              <a:t>interfaces</a:t>
            </a:r>
            <a:endParaRPr lang="en-US" dirty="0"/>
          </a:p>
        </p:txBody>
      </p:sp>
    </p:spTree>
    <p:extLst>
      <p:ext uri="{BB962C8B-B14F-4D97-AF65-F5344CB8AC3E}">
        <p14:creationId xmlns:p14="http://schemas.microsoft.com/office/powerpoint/2010/main" val="272355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p:cTn id="18" dur="500" fill="hold"/>
                                        <p:tgtEl>
                                          <p:spTgt spid="73"/>
                                        </p:tgtEl>
                                        <p:attrNameLst>
                                          <p:attrName>ppt_w</p:attrName>
                                        </p:attrNameLst>
                                      </p:cBhvr>
                                      <p:tavLst>
                                        <p:tav tm="0">
                                          <p:val>
                                            <p:fltVal val="0"/>
                                          </p:val>
                                        </p:tav>
                                        <p:tav tm="100000">
                                          <p:val>
                                            <p:strVal val="#ppt_w"/>
                                          </p:val>
                                        </p:tav>
                                      </p:tavLst>
                                    </p:anim>
                                    <p:anim calcmode="lin" valueType="num">
                                      <p:cBhvr>
                                        <p:cTn id="19" dur="500" fill="hold"/>
                                        <p:tgtEl>
                                          <p:spTgt spid="73"/>
                                        </p:tgtEl>
                                        <p:attrNameLst>
                                          <p:attrName>ppt_h</p:attrName>
                                        </p:attrNameLst>
                                      </p:cBhvr>
                                      <p:tavLst>
                                        <p:tav tm="0">
                                          <p:val>
                                            <p:fltVal val="0"/>
                                          </p:val>
                                        </p:tav>
                                        <p:tav tm="100000">
                                          <p:val>
                                            <p:strVal val="#ppt_h"/>
                                          </p:val>
                                        </p:tav>
                                      </p:tavLst>
                                    </p:anim>
                                    <p:animEffect transition="in" filter="fade">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fltVal val="0"/>
                                          </p:val>
                                        </p:tav>
                                        <p:tav tm="100000">
                                          <p:val>
                                            <p:strVal val="#ppt_w"/>
                                          </p:val>
                                        </p:tav>
                                      </p:tavLst>
                                    </p:anim>
                                    <p:anim calcmode="lin" valueType="num">
                                      <p:cBhvr>
                                        <p:cTn id="26" dur="500" fill="hold"/>
                                        <p:tgtEl>
                                          <p:spTgt spid="84"/>
                                        </p:tgtEl>
                                        <p:attrNameLst>
                                          <p:attrName>ppt_h</p:attrName>
                                        </p:attrNameLst>
                                      </p:cBhvr>
                                      <p:tavLst>
                                        <p:tav tm="0">
                                          <p:val>
                                            <p:fltVal val="0"/>
                                          </p:val>
                                        </p:tav>
                                        <p:tav tm="100000">
                                          <p:val>
                                            <p:strVal val="#ppt_h"/>
                                          </p:val>
                                        </p:tav>
                                      </p:tavLst>
                                    </p:anim>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circle(in)">
                                      <p:cBhvr>
                                        <p:cTn id="32" dur="20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heel(1)">
                                      <p:cBhvr>
                                        <p:cTn id="37" dur="20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heel(1)">
                                      <p:cBhvr>
                                        <p:cTn id="42" dur="20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0D8CD2B9-FF29-4AF9-8EB7-DB37F1BB6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667" y="6339934"/>
            <a:ext cx="2441027" cy="499495"/>
          </a:xfrm>
          <a:prstGeom prst="rect">
            <a:avLst/>
          </a:prstGeom>
        </p:spPr>
      </p:pic>
      <p:sp>
        <p:nvSpPr>
          <p:cNvPr id="2" name="Titel 1">
            <a:extLst>
              <a:ext uri="{FF2B5EF4-FFF2-40B4-BE49-F238E27FC236}">
                <a16:creationId xmlns:a16="http://schemas.microsoft.com/office/drawing/2014/main" id="{67C19417-06C7-48AE-A0D8-1AE72C489875}"/>
              </a:ext>
            </a:extLst>
          </p:cNvPr>
          <p:cNvSpPr>
            <a:spLocks noGrp="1"/>
          </p:cNvSpPr>
          <p:nvPr>
            <p:ph type="title"/>
          </p:nvPr>
        </p:nvSpPr>
        <p:spPr>
          <a:xfrm>
            <a:off x="609600" y="273515"/>
            <a:ext cx="10972320" cy="1144447"/>
          </a:xfrm>
        </p:spPr>
        <p:txBody>
          <a:bodyPr/>
          <a:lstStyle/>
          <a:p>
            <a:r>
              <a:rPr lang="de-DE" dirty="0"/>
              <a:t>DC24 </a:t>
            </a:r>
            <a:r>
              <a:rPr lang="de-DE" dirty="0" err="1"/>
              <a:t>graph</a:t>
            </a:r>
            <a:r>
              <a:rPr lang="de-DE" dirty="0"/>
              <a:t> </a:t>
            </a:r>
            <a:r>
              <a:rPr lang="de-DE" dirty="0" err="1"/>
              <a:t>over</a:t>
            </a:r>
            <a:r>
              <a:rPr lang="de-DE" dirty="0"/>
              <a:t> </a:t>
            </a:r>
            <a:r>
              <a:rPr lang="de-DE" dirty="0" err="1"/>
              <a:t>two</a:t>
            </a:r>
            <a:r>
              <a:rPr lang="de-DE" dirty="0"/>
              <a:t> </a:t>
            </a:r>
            <a:r>
              <a:rPr lang="de-DE" dirty="0" err="1"/>
              <a:t>weeks</a:t>
            </a:r>
            <a:endParaRPr lang="en-US" dirty="0"/>
          </a:p>
        </p:txBody>
      </p:sp>
      <p:pic>
        <p:nvPicPr>
          <p:cNvPr id="4" name="Grafik 3">
            <a:extLst>
              <a:ext uri="{FF2B5EF4-FFF2-40B4-BE49-F238E27FC236}">
                <a16:creationId xmlns:a16="http://schemas.microsoft.com/office/drawing/2014/main" id="{3C595755-0C7A-4600-89F9-A988A6607636}"/>
              </a:ext>
            </a:extLst>
          </p:cNvPr>
          <p:cNvPicPr>
            <a:picLocks noChangeAspect="1"/>
          </p:cNvPicPr>
          <p:nvPr/>
        </p:nvPicPr>
        <p:blipFill>
          <a:blip r:embed="rId3"/>
          <a:stretch>
            <a:fillRect/>
          </a:stretch>
        </p:blipFill>
        <p:spPr>
          <a:xfrm>
            <a:off x="695960" y="1494910"/>
            <a:ext cx="10998881" cy="3043975"/>
          </a:xfrm>
          <a:prstGeom prst="rect">
            <a:avLst/>
          </a:prstGeom>
        </p:spPr>
      </p:pic>
      <p:pic>
        <p:nvPicPr>
          <p:cNvPr id="5" name="Grafik 4">
            <a:extLst>
              <a:ext uri="{FF2B5EF4-FFF2-40B4-BE49-F238E27FC236}">
                <a16:creationId xmlns:a16="http://schemas.microsoft.com/office/drawing/2014/main" id="{E4249DED-5169-4593-B16F-773FE2110573}"/>
              </a:ext>
            </a:extLst>
          </p:cNvPr>
          <p:cNvPicPr>
            <a:picLocks noChangeAspect="1"/>
          </p:cNvPicPr>
          <p:nvPr/>
        </p:nvPicPr>
        <p:blipFill>
          <a:blip r:embed="rId4"/>
          <a:stretch>
            <a:fillRect/>
          </a:stretch>
        </p:blipFill>
        <p:spPr>
          <a:xfrm>
            <a:off x="695960" y="4538885"/>
            <a:ext cx="8696960" cy="1780635"/>
          </a:xfrm>
          <a:prstGeom prst="rect">
            <a:avLst/>
          </a:prstGeom>
        </p:spPr>
      </p:pic>
      <p:sp>
        <p:nvSpPr>
          <p:cNvPr id="8" name="Ellipse 7">
            <a:extLst>
              <a:ext uri="{FF2B5EF4-FFF2-40B4-BE49-F238E27FC236}">
                <a16:creationId xmlns:a16="http://schemas.microsoft.com/office/drawing/2014/main" id="{F33B490A-A5FF-4699-87FD-D1200E2EDD49}"/>
              </a:ext>
            </a:extLst>
          </p:cNvPr>
          <p:cNvSpPr/>
          <p:nvPr/>
        </p:nvSpPr>
        <p:spPr>
          <a:xfrm>
            <a:off x="1036320" y="4876800"/>
            <a:ext cx="284480" cy="746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Calibri" panose="020F0502020204030204" pitchFamily="34" charset="0"/>
                <a:ea typeface="Calibri" panose="020F0502020204030204" pitchFamily="34" charset="0"/>
                <a:cs typeface="Calibri" panose="020F0502020204030204" pitchFamily="34" charset="0"/>
              </a:rPr>
              <a:t>in</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9" name="Ellipse 8">
            <a:extLst>
              <a:ext uri="{FF2B5EF4-FFF2-40B4-BE49-F238E27FC236}">
                <a16:creationId xmlns:a16="http://schemas.microsoft.com/office/drawing/2014/main" id="{7CAE1ABD-CED7-4420-A8F1-0E125D9729A7}"/>
              </a:ext>
            </a:extLst>
          </p:cNvPr>
          <p:cNvSpPr/>
          <p:nvPr/>
        </p:nvSpPr>
        <p:spPr>
          <a:xfrm>
            <a:off x="1915160" y="4876800"/>
            <a:ext cx="381000" cy="81455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out</a:t>
            </a:r>
            <a:endParaRPr lang="en-US" dirty="0"/>
          </a:p>
        </p:txBody>
      </p:sp>
      <p:sp>
        <p:nvSpPr>
          <p:cNvPr id="11" name="Ellipse 10">
            <a:extLst>
              <a:ext uri="{FF2B5EF4-FFF2-40B4-BE49-F238E27FC236}">
                <a16:creationId xmlns:a16="http://schemas.microsoft.com/office/drawing/2014/main" id="{3945AF5E-FB21-45E6-9307-523B8BF0E026}"/>
              </a:ext>
            </a:extLst>
          </p:cNvPr>
          <p:cNvSpPr/>
          <p:nvPr/>
        </p:nvSpPr>
        <p:spPr>
          <a:xfrm>
            <a:off x="2250200" y="4886960"/>
            <a:ext cx="381000" cy="9448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out</a:t>
            </a:r>
            <a:endParaRPr lang="en-US" dirty="0"/>
          </a:p>
        </p:txBody>
      </p:sp>
      <p:sp>
        <p:nvSpPr>
          <p:cNvPr id="12" name="Ellipse 11">
            <a:extLst>
              <a:ext uri="{FF2B5EF4-FFF2-40B4-BE49-F238E27FC236}">
                <a16:creationId xmlns:a16="http://schemas.microsoft.com/office/drawing/2014/main" id="{3BE7B70F-512C-4391-80C2-B71C02610FCA}"/>
              </a:ext>
            </a:extLst>
          </p:cNvPr>
          <p:cNvSpPr/>
          <p:nvPr/>
        </p:nvSpPr>
        <p:spPr>
          <a:xfrm>
            <a:off x="6522720" y="4886319"/>
            <a:ext cx="284480" cy="5543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Calibri" panose="020F0502020204030204" pitchFamily="34" charset="0"/>
                <a:ea typeface="Calibri" panose="020F0502020204030204" pitchFamily="34" charset="0"/>
                <a:cs typeface="Calibri" panose="020F0502020204030204" pitchFamily="34" charset="0"/>
              </a:rPr>
              <a:t>in</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13" name="Ellipse 12">
            <a:extLst>
              <a:ext uri="{FF2B5EF4-FFF2-40B4-BE49-F238E27FC236}">
                <a16:creationId xmlns:a16="http://schemas.microsoft.com/office/drawing/2014/main" id="{2ACED347-6369-47A3-956D-C6450314C96B}"/>
              </a:ext>
            </a:extLst>
          </p:cNvPr>
          <p:cNvSpPr/>
          <p:nvPr/>
        </p:nvSpPr>
        <p:spPr>
          <a:xfrm>
            <a:off x="7078740" y="4874842"/>
            <a:ext cx="548640" cy="3785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Calibri" panose="020F0502020204030204" pitchFamily="34" charset="0"/>
                <a:ea typeface="Calibri" panose="020F0502020204030204" pitchFamily="34" charset="0"/>
                <a:cs typeface="Calibri" panose="020F0502020204030204" pitchFamily="34" charset="0"/>
              </a:rPr>
              <a:t>in</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14" name="Ellipse 13">
            <a:extLst>
              <a:ext uri="{FF2B5EF4-FFF2-40B4-BE49-F238E27FC236}">
                <a16:creationId xmlns:a16="http://schemas.microsoft.com/office/drawing/2014/main" id="{76042A3B-579C-4516-A15D-CB26C6CDA5D5}"/>
              </a:ext>
            </a:extLst>
          </p:cNvPr>
          <p:cNvSpPr/>
          <p:nvPr/>
        </p:nvSpPr>
        <p:spPr>
          <a:xfrm>
            <a:off x="2567700" y="4874842"/>
            <a:ext cx="713620" cy="56583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out</a:t>
            </a:r>
            <a:endParaRPr lang="en-US" dirty="0"/>
          </a:p>
        </p:txBody>
      </p:sp>
      <p:sp>
        <p:nvSpPr>
          <p:cNvPr id="15" name="Ellipse 14">
            <a:extLst>
              <a:ext uri="{FF2B5EF4-FFF2-40B4-BE49-F238E27FC236}">
                <a16:creationId xmlns:a16="http://schemas.microsoft.com/office/drawing/2014/main" id="{3A8FB88F-AC05-403E-BCA6-E4E52523A421}"/>
              </a:ext>
            </a:extLst>
          </p:cNvPr>
          <p:cNvSpPr/>
          <p:nvPr/>
        </p:nvSpPr>
        <p:spPr>
          <a:xfrm>
            <a:off x="6003570" y="4857981"/>
            <a:ext cx="425050" cy="7236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out</a:t>
            </a:r>
            <a:endParaRPr lang="en-US" dirty="0"/>
          </a:p>
        </p:txBody>
      </p:sp>
      <p:sp>
        <p:nvSpPr>
          <p:cNvPr id="16" name="Ellipse 15">
            <a:extLst>
              <a:ext uri="{FF2B5EF4-FFF2-40B4-BE49-F238E27FC236}">
                <a16:creationId xmlns:a16="http://schemas.microsoft.com/office/drawing/2014/main" id="{56284A69-DA3E-473F-9DEB-D9D5D0277BB6}"/>
              </a:ext>
            </a:extLst>
          </p:cNvPr>
          <p:cNvSpPr/>
          <p:nvPr/>
        </p:nvSpPr>
        <p:spPr>
          <a:xfrm>
            <a:off x="1915160" y="5701512"/>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1</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7" name="Ellipse 16">
            <a:extLst>
              <a:ext uri="{FF2B5EF4-FFF2-40B4-BE49-F238E27FC236}">
                <a16:creationId xmlns:a16="http://schemas.microsoft.com/office/drawing/2014/main" id="{813588A9-3EDB-4AB0-857F-03BFE038B273}"/>
              </a:ext>
            </a:extLst>
          </p:cNvPr>
          <p:cNvSpPr/>
          <p:nvPr/>
        </p:nvSpPr>
        <p:spPr>
          <a:xfrm>
            <a:off x="2284730" y="5798678"/>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2</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18" name="Ellipse 17">
            <a:extLst>
              <a:ext uri="{FF2B5EF4-FFF2-40B4-BE49-F238E27FC236}">
                <a16:creationId xmlns:a16="http://schemas.microsoft.com/office/drawing/2014/main" id="{997813D1-6D67-4F57-85FC-DF31009D1056}"/>
              </a:ext>
            </a:extLst>
          </p:cNvPr>
          <p:cNvSpPr/>
          <p:nvPr/>
        </p:nvSpPr>
        <p:spPr>
          <a:xfrm>
            <a:off x="2775740" y="5461187"/>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3</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0" name="Ellipse 19">
            <a:extLst>
              <a:ext uri="{FF2B5EF4-FFF2-40B4-BE49-F238E27FC236}">
                <a16:creationId xmlns:a16="http://schemas.microsoft.com/office/drawing/2014/main" id="{041084F4-30B8-4473-89EA-DE8B1993FB0B}"/>
              </a:ext>
            </a:extLst>
          </p:cNvPr>
          <p:cNvSpPr/>
          <p:nvPr/>
        </p:nvSpPr>
        <p:spPr>
          <a:xfrm>
            <a:off x="6492120" y="5436141"/>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4</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21" name="Ellipse 20">
            <a:extLst>
              <a:ext uri="{FF2B5EF4-FFF2-40B4-BE49-F238E27FC236}">
                <a16:creationId xmlns:a16="http://schemas.microsoft.com/office/drawing/2014/main" id="{3294D8AE-DB19-49F3-9621-02E83A0323FA}"/>
              </a:ext>
            </a:extLst>
          </p:cNvPr>
          <p:cNvSpPr/>
          <p:nvPr/>
        </p:nvSpPr>
        <p:spPr>
          <a:xfrm>
            <a:off x="7162560" y="5238301"/>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5</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Grafik 22">
            <a:extLst>
              <a:ext uri="{FF2B5EF4-FFF2-40B4-BE49-F238E27FC236}">
                <a16:creationId xmlns:a16="http://schemas.microsoft.com/office/drawing/2014/main" id="{BAA442DF-6F70-4C4C-8041-7142B157120F}"/>
              </a:ext>
            </a:extLst>
          </p:cNvPr>
          <p:cNvPicPr>
            <a:picLocks noChangeAspect="1"/>
          </p:cNvPicPr>
          <p:nvPr/>
        </p:nvPicPr>
        <p:blipFill>
          <a:blip r:embed="rId5"/>
          <a:stretch>
            <a:fillRect/>
          </a:stretch>
        </p:blipFill>
        <p:spPr>
          <a:xfrm>
            <a:off x="657512" y="311338"/>
            <a:ext cx="7193062" cy="6008182"/>
          </a:xfrm>
          <a:prstGeom prst="rect">
            <a:avLst/>
          </a:prstGeom>
        </p:spPr>
      </p:pic>
    </p:spTree>
    <p:extLst>
      <p:ext uri="{BB962C8B-B14F-4D97-AF65-F5344CB8AC3E}">
        <p14:creationId xmlns:p14="http://schemas.microsoft.com/office/powerpoint/2010/main" val="123170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3"/>
                                        </p:tgtEl>
                                        <p:attrNameLst>
                                          <p:attrName>ppt_w</p:attrName>
                                        </p:attrNameLst>
                                      </p:cBhvr>
                                      <p:tavLst>
                                        <p:tav tm="0">
                                          <p:val>
                                            <p:strVal val="ppt_w"/>
                                          </p:val>
                                        </p:tav>
                                        <p:tav tm="100000">
                                          <p:val>
                                            <p:fltVal val="0"/>
                                          </p:val>
                                        </p:tav>
                                      </p:tavLst>
                                    </p:anim>
                                    <p:anim calcmode="lin" valueType="num">
                                      <p:cBhvr>
                                        <p:cTn id="14" dur="500"/>
                                        <p:tgtEl>
                                          <p:spTgt spid="23"/>
                                        </p:tgtEl>
                                        <p:attrNameLst>
                                          <p:attrName>ppt_h</p:attrName>
                                        </p:attrNameLst>
                                      </p:cBhvr>
                                      <p:tavLst>
                                        <p:tav tm="0">
                                          <p:val>
                                            <p:strVal val="ppt_h"/>
                                          </p:val>
                                        </p:tav>
                                        <p:tav tm="100000">
                                          <p:val>
                                            <p:fltVal val="0"/>
                                          </p:val>
                                        </p:tav>
                                      </p:tavLst>
                                    </p:anim>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14DB5F1-B5E5-44C7-9B16-D8220BC35AD5}"/>
              </a:ext>
            </a:extLst>
          </p:cNvPr>
          <p:cNvPicPr>
            <a:picLocks noChangeAspect="1"/>
          </p:cNvPicPr>
          <p:nvPr/>
        </p:nvPicPr>
        <p:blipFill>
          <a:blip r:embed="rId3"/>
          <a:stretch>
            <a:fillRect/>
          </a:stretch>
        </p:blipFill>
        <p:spPr>
          <a:xfrm>
            <a:off x="7339584" y="0"/>
            <a:ext cx="4852417" cy="3836568"/>
          </a:xfrm>
          <a:prstGeom prst="rect">
            <a:avLst/>
          </a:prstGeom>
        </p:spPr>
      </p:pic>
      <p:grpSp>
        <p:nvGrpSpPr>
          <p:cNvPr id="31" name="Gruppieren 30">
            <a:extLst>
              <a:ext uri="{FF2B5EF4-FFF2-40B4-BE49-F238E27FC236}">
                <a16:creationId xmlns:a16="http://schemas.microsoft.com/office/drawing/2014/main" id="{20E9C818-AA79-4834-88D4-049369DBBE34}"/>
              </a:ext>
            </a:extLst>
          </p:cNvPr>
          <p:cNvGrpSpPr/>
          <p:nvPr/>
        </p:nvGrpSpPr>
        <p:grpSpPr>
          <a:xfrm>
            <a:off x="10848024" y="1497759"/>
            <a:ext cx="1331989" cy="369332"/>
            <a:chOff x="10848024" y="1497759"/>
            <a:chExt cx="1331989" cy="369332"/>
          </a:xfrm>
        </p:grpSpPr>
        <p:sp>
          <p:nvSpPr>
            <p:cNvPr id="9" name="Textfeld 8">
              <a:extLst>
                <a:ext uri="{FF2B5EF4-FFF2-40B4-BE49-F238E27FC236}">
                  <a16:creationId xmlns:a16="http://schemas.microsoft.com/office/drawing/2014/main" id="{7BC71AAC-EC70-4156-8380-8925E7FD35DF}"/>
                </a:ext>
              </a:extLst>
            </p:cNvPr>
            <p:cNvSpPr txBox="1"/>
            <p:nvPr/>
          </p:nvSpPr>
          <p:spPr>
            <a:xfrm>
              <a:off x="10848024" y="1497759"/>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20" name="Ellipse 19">
              <a:extLst>
                <a:ext uri="{FF2B5EF4-FFF2-40B4-BE49-F238E27FC236}">
                  <a16:creationId xmlns:a16="http://schemas.microsoft.com/office/drawing/2014/main" id="{D05E9021-EE43-4555-BF89-EC5BCDC067C2}"/>
                </a:ext>
              </a:extLst>
            </p:cNvPr>
            <p:cNvSpPr/>
            <p:nvPr/>
          </p:nvSpPr>
          <p:spPr>
            <a:xfrm>
              <a:off x="11473431" y="1596473"/>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B00EBF33-F72A-4ED7-8ED8-9E6E959F2259}"/>
              </a:ext>
            </a:extLst>
          </p:cNvPr>
          <p:cNvSpPr>
            <a:spLocks noGrp="1"/>
          </p:cNvSpPr>
          <p:nvPr>
            <p:ph type="title"/>
          </p:nvPr>
        </p:nvSpPr>
        <p:spPr/>
        <p:txBody>
          <a:bodyPr/>
          <a:lstStyle/>
          <a:p>
            <a:endParaRPr lang="en-US" dirty="0"/>
          </a:p>
        </p:txBody>
      </p:sp>
      <p:pic>
        <p:nvPicPr>
          <p:cNvPr id="5" name="Grafik 4">
            <a:extLst>
              <a:ext uri="{FF2B5EF4-FFF2-40B4-BE49-F238E27FC236}">
                <a16:creationId xmlns:a16="http://schemas.microsoft.com/office/drawing/2014/main" id="{BD49D945-12F4-423E-BB68-DDB8EE7CB8F8}"/>
              </a:ext>
            </a:extLst>
          </p:cNvPr>
          <p:cNvPicPr>
            <a:picLocks noChangeAspect="1"/>
          </p:cNvPicPr>
          <p:nvPr/>
        </p:nvPicPr>
        <p:blipFill>
          <a:blip r:embed="rId4"/>
          <a:stretch>
            <a:fillRect/>
          </a:stretch>
        </p:blipFill>
        <p:spPr>
          <a:xfrm>
            <a:off x="0" y="3836569"/>
            <a:ext cx="12192000" cy="2999709"/>
          </a:xfrm>
          <a:prstGeom prst="rect">
            <a:avLst/>
          </a:prstGeom>
        </p:spPr>
      </p:pic>
      <p:pic>
        <p:nvPicPr>
          <p:cNvPr id="6" name="Grafik 5">
            <a:extLst>
              <a:ext uri="{FF2B5EF4-FFF2-40B4-BE49-F238E27FC236}">
                <a16:creationId xmlns:a16="http://schemas.microsoft.com/office/drawing/2014/main" id="{C42BBC2B-6F57-4F0C-BC14-790B87E61687}"/>
              </a:ext>
            </a:extLst>
          </p:cNvPr>
          <p:cNvPicPr>
            <a:picLocks noChangeAspect="1"/>
          </p:cNvPicPr>
          <p:nvPr/>
        </p:nvPicPr>
        <p:blipFill>
          <a:blip r:embed="rId5"/>
          <a:stretch>
            <a:fillRect/>
          </a:stretch>
        </p:blipFill>
        <p:spPr>
          <a:xfrm>
            <a:off x="0" y="1"/>
            <a:ext cx="7339584" cy="3836568"/>
          </a:xfrm>
          <a:prstGeom prst="rect">
            <a:avLst/>
          </a:prstGeom>
        </p:spPr>
      </p:pic>
      <p:grpSp>
        <p:nvGrpSpPr>
          <p:cNvPr id="27" name="Gruppieren 26">
            <a:extLst>
              <a:ext uri="{FF2B5EF4-FFF2-40B4-BE49-F238E27FC236}">
                <a16:creationId xmlns:a16="http://schemas.microsoft.com/office/drawing/2014/main" id="{8930EB61-2EBA-49C4-94EA-7FB0D54A7AC1}"/>
              </a:ext>
            </a:extLst>
          </p:cNvPr>
          <p:cNvGrpSpPr/>
          <p:nvPr/>
        </p:nvGrpSpPr>
        <p:grpSpPr>
          <a:xfrm>
            <a:off x="10876209" y="165318"/>
            <a:ext cx="1334042" cy="369332"/>
            <a:chOff x="10876209" y="165318"/>
            <a:chExt cx="1334042" cy="369332"/>
          </a:xfrm>
        </p:grpSpPr>
        <p:sp>
          <p:nvSpPr>
            <p:cNvPr id="4" name="Textfeld 3">
              <a:extLst>
                <a:ext uri="{FF2B5EF4-FFF2-40B4-BE49-F238E27FC236}">
                  <a16:creationId xmlns:a16="http://schemas.microsoft.com/office/drawing/2014/main" id="{D7FF8F75-1F07-4346-A902-AB5495896FF3}"/>
                </a:ext>
              </a:extLst>
            </p:cNvPr>
            <p:cNvSpPr txBox="1"/>
            <p:nvPr/>
          </p:nvSpPr>
          <p:spPr>
            <a:xfrm>
              <a:off x="10876209" y="165318"/>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17" name="Ellipse 16">
              <a:extLst>
                <a:ext uri="{FF2B5EF4-FFF2-40B4-BE49-F238E27FC236}">
                  <a16:creationId xmlns:a16="http://schemas.microsoft.com/office/drawing/2014/main" id="{6719430C-FFA1-423F-A235-7411DE229F92}"/>
                </a:ext>
              </a:extLst>
            </p:cNvPr>
            <p:cNvSpPr/>
            <p:nvPr/>
          </p:nvSpPr>
          <p:spPr>
            <a:xfrm>
              <a:off x="11503669" y="249643"/>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uppieren 27">
            <a:extLst>
              <a:ext uri="{FF2B5EF4-FFF2-40B4-BE49-F238E27FC236}">
                <a16:creationId xmlns:a16="http://schemas.microsoft.com/office/drawing/2014/main" id="{EA20D275-2FB3-4D8F-B913-AFCDF10CBF22}"/>
              </a:ext>
            </a:extLst>
          </p:cNvPr>
          <p:cNvGrpSpPr/>
          <p:nvPr/>
        </p:nvGrpSpPr>
        <p:grpSpPr>
          <a:xfrm>
            <a:off x="10875898" y="392030"/>
            <a:ext cx="1321560" cy="369332"/>
            <a:chOff x="10875898" y="392030"/>
            <a:chExt cx="1321560" cy="369332"/>
          </a:xfrm>
        </p:grpSpPr>
        <p:sp>
          <p:nvSpPr>
            <p:cNvPr id="14" name="Textfeld 13">
              <a:extLst>
                <a:ext uri="{FF2B5EF4-FFF2-40B4-BE49-F238E27FC236}">
                  <a16:creationId xmlns:a16="http://schemas.microsoft.com/office/drawing/2014/main" id="{B9AE3B89-3B5B-46AC-9AA5-5C2AA7517A08}"/>
                </a:ext>
              </a:extLst>
            </p:cNvPr>
            <p:cNvSpPr txBox="1"/>
            <p:nvPr/>
          </p:nvSpPr>
          <p:spPr>
            <a:xfrm>
              <a:off x="10875898" y="392030"/>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18" name="Ellipse 17">
              <a:extLst>
                <a:ext uri="{FF2B5EF4-FFF2-40B4-BE49-F238E27FC236}">
                  <a16:creationId xmlns:a16="http://schemas.microsoft.com/office/drawing/2014/main" id="{9D0A2BBA-95D3-4A79-8B8A-768A6D4EC732}"/>
                </a:ext>
              </a:extLst>
            </p:cNvPr>
            <p:cNvSpPr/>
            <p:nvPr/>
          </p:nvSpPr>
          <p:spPr>
            <a:xfrm>
              <a:off x="11490876" y="467809"/>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uppieren 28">
            <a:extLst>
              <a:ext uri="{FF2B5EF4-FFF2-40B4-BE49-F238E27FC236}">
                <a16:creationId xmlns:a16="http://schemas.microsoft.com/office/drawing/2014/main" id="{7C8BE563-A202-4D28-BA9A-B18F12B5B78B}"/>
              </a:ext>
            </a:extLst>
          </p:cNvPr>
          <p:cNvGrpSpPr/>
          <p:nvPr/>
        </p:nvGrpSpPr>
        <p:grpSpPr>
          <a:xfrm>
            <a:off x="10861566" y="1058631"/>
            <a:ext cx="1333872" cy="369332"/>
            <a:chOff x="10861566" y="1058631"/>
            <a:chExt cx="1333872" cy="369332"/>
          </a:xfrm>
        </p:grpSpPr>
        <p:sp>
          <p:nvSpPr>
            <p:cNvPr id="8" name="Textfeld 7">
              <a:extLst>
                <a:ext uri="{FF2B5EF4-FFF2-40B4-BE49-F238E27FC236}">
                  <a16:creationId xmlns:a16="http://schemas.microsoft.com/office/drawing/2014/main" id="{0AA1F1DC-88F6-4925-82D8-D9C734962113}"/>
                </a:ext>
              </a:extLst>
            </p:cNvPr>
            <p:cNvSpPr txBox="1"/>
            <p:nvPr/>
          </p:nvSpPr>
          <p:spPr>
            <a:xfrm>
              <a:off x="10861566" y="1058631"/>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19" name="Ellipse 18">
              <a:extLst>
                <a:ext uri="{FF2B5EF4-FFF2-40B4-BE49-F238E27FC236}">
                  <a16:creationId xmlns:a16="http://schemas.microsoft.com/office/drawing/2014/main" id="{4A6B0777-C32F-4BB3-AF1E-E59CC30A89A4}"/>
                </a:ext>
              </a:extLst>
            </p:cNvPr>
            <p:cNvSpPr/>
            <p:nvPr/>
          </p:nvSpPr>
          <p:spPr>
            <a:xfrm>
              <a:off x="11488856" y="1142349"/>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uppieren 31">
            <a:extLst>
              <a:ext uri="{FF2B5EF4-FFF2-40B4-BE49-F238E27FC236}">
                <a16:creationId xmlns:a16="http://schemas.microsoft.com/office/drawing/2014/main" id="{17992B2C-879E-4C08-8102-A78442D5F4FD}"/>
              </a:ext>
            </a:extLst>
          </p:cNvPr>
          <p:cNvGrpSpPr/>
          <p:nvPr/>
        </p:nvGrpSpPr>
        <p:grpSpPr>
          <a:xfrm>
            <a:off x="10858400" y="1930069"/>
            <a:ext cx="1315236" cy="369332"/>
            <a:chOff x="10858400" y="1930069"/>
            <a:chExt cx="1315236" cy="369332"/>
          </a:xfrm>
        </p:grpSpPr>
        <p:sp>
          <p:nvSpPr>
            <p:cNvPr id="10" name="Textfeld 9">
              <a:extLst>
                <a:ext uri="{FF2B5EF4-FFF2-40B4-BE49-F238E27FC236}">
                  <a16:creationId xmlns:a16="http://schemas.microsoft.com/office/drawing/2014/main" id="{C6948EAF-5C9A-434E-96BC-08C68BC79D0C}"/>
                </a:ext>
              </a:extLst>
            </p:cNvPr>
            <p:cNvSpPr txBox="1"/>
            <p:nvPr/>
          </p:nvSpPr>
          <p:spPr>
            <a:xfrm>
              <a:off x="10858400" y="1930069"/>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21" name="Ellipse 20">
              <a:extLst>
                <a:ext uri="{FF2B5EF4-FFF2-40B4-BE49-F238E27FC236}">
                  <a16:creationId xmlns:a16="http://schemas.microsoft.com/office/drawing/2014/main" id="{A7184FB3-3146-4CBF-B527-1A5E61A9F869}"/>
                </a:ext>
              </a:extLst>
            </p:cNvPr>
            <p:cNvSpPr/>
            <p:nvPr/>
          </p:nvSpPr>
          <p:spPr>
            <a:xfrm>
              <a:off x="11467054" y="2052701"/>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uppieren 32">
            <a:extLst>
              <a:ext uri="{FF2B5EF4-FFF2-40B4-BE49-F238E27FC236}">
                <a16:creationId xmlns:a16="http://schemas.microsoft.com/office/drawing/2014/main" id="{40776DB6-D78D-40A5-ABF8-B8ABAF38C075}"/>
              </a:ext>
            </a:extLst>
          </p:cNvPr>
          <p:cNvGrpSpPr/>
          <p:nvPr/>
        </p:nvGrpSpPr>
        <p:grpSpPr>
          <a:xfrm>
            <a:off x="10852462" y="2184531"/>
            <a:ext cx="1315675" cy="369332"/>
            <a:chOff x="10852462" y="2184531"/>
            <a:chExt cx="1315675" cy="369332"/>
          </a:xfrm>
        </p:grpSpPr>
        <p:sp>
          <p:nvSpPr>
            <p:cNvPr id="11" name="Textfeld 10">
              <a:extLst>
                <a:ext uri="{FF2B5EF4-FFF2-40B4-BE49-F238E27FC236}">
                  <a16:creationId xmlns:a16="http://schemas.microsoft.com/office/drawing/2014/main" id="{CE668144-F3D8-4B24-B210-CB2FEB41F88D}"/>
                </a:ext>
              </a:extLst>
            </p:cNvPr>
            <p:cNvSpPr txBox="1"/>
            <p:nvPr/>
          </p:nvSpPr>
          <p:spPr>
            <a:xfrm>
              <a:off x="10852462" y="2184531"/>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22" name="Ellipse 21">
              <a:extLst>
                <a:ext uri="{FF2B5EF4-FFF2-40B4-BE49-F238E27FC236}">
                  <a16:creationId xmlns:a16="http://schemas.microsoft.com/office/drawing/2014/main" id="{12B72203-75F5-4099-B6B9-34484AA1365E}"/>
                </a:ext>
              </a:extLst>
            </p:cNvPr>
            <p:cNvSpPr/>
            <p:nvPr/>
          </p:nvSpPr>
          <p:spPr>
            <a:xfrm>
              <a:off x="11461555" y="2274195"/>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uppieren 33">
            <a:extLst>
              <a:ext uri="{FF2B5EF4-FFF2-40B4-BE49-F238E27FC236}">
                <a16:creationId xmlns:a16="http://schemas.microsoft.com/office/drawing/2014/main" id="{3D2EA288-FD7F-4D56-8E01-752AD28A99D5}"/>
              </a:ext>
            </a:extLst>
          </p:cNvPr>
          <p:cNvGrpSpPr/>
          <p:nvPr/>
        </p:nvGrpSpPr>
        <p:grpSpPr>
          <a:xfrm>
            <a:off x="10848024" y="2854462"/>
            <a:ext cx="1309008" cy="369332"/>
            <a:chOff x="10848024" y="2854462"/>
            <a:chExt cx="1309008" cy="369332"/>
          </a:xfrm>
        </p:grpSpPr>
        <p:sp>
          <p:nvSpPr>
            <p:cNvPr id="12" name="Textfeld 11">
              <a:extLst>
                <a:ext uri="{FF2B5EF4-FFF2-40B4-BE49-F238E27FC236}">
                  <a16:creationId xmlns:a16="http://schemas.microsoft.com/office/drawing/2014/main" id="{35473DDF-69CD-45CA-B3D3-44BFA1D74E0A}"/>
                </a:ext>
              </a:extLst>
            </p:cNvPr>
            <p:cNvSpPr txBox="1"/>
            <p:nvPr/>
          </p:nvSpPr>
          <p:spPr>
            <a:xfrm>
              <a:off x="10848024" y="2854462"/>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23" name="Ellipse 22">
              <a:extLst>
                <a:ext uri="{FF2B5EF4-FFF2-40B4-BE49-F238E27FC236}">
                  <a16:creationId xmlns:a16="http://schemas.microsoft.com/office/drawing/2014/main" id="{A5718146-A44E-48FF-8F73-C59C2E07639A}"/>
                </a:ext>
              </a:extLst>
            </p:cNvPr>
            <p:cNvSpPr/>
            <p:nvPr/>
          </p:nvSpPr>
          <p:spPr>
            <a:xfrm>
              <a:off x="11450450" y="2939924"/>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uppieren 34">
            <a:extLst>
              <a:ext uri="{FF2B5EF4-FFF2-40B4-BE49-F238E27FC236}">
                <a16:creationId xmlns:a16="http://schemas.microsoft.com/office/drawing/2014/main" id="{FDD47485-1501-4EA3-99FE-F08868D9DFFA}"/>
              </a:ext>
            </a:extLst>
          </p:cNvPr>
          <p:cNvGrpSpPr/>
          <p:nvPr/>
        </p:nvGrpSpPr>
        <p:grpSpPr>
          <a:xfrm>
            <a:off x="10840587" y="3286772"/>
            <a:ext cx="1312048" cy="369332"/>
            <a:chOff x="10840587" y="3286772"/>
            <a:chExt cx="1312048" cy="369332"/>
          </a:xfrm>
        </p:grpSpPr>
        <p:sp>
          <p:nvSpPr>
            <p:cNvPr id="13" name="Textfeld 12">
              <a:extLst>
                <a:ext uri="{FF2B5EF4-FFF2-40B4-BE49-F238E27FC236}">
                  <a16:creationId xmlns:a16="http://schemas.microsoft.com/office/drawing/2014/main" id="{22113DE6-CE49-4ECF-B962-61C355790266}"/>
                </a:ext>
              </a:extLst>
            </p:cNvPr>
            <p:cNvSpPr txBox="1"/>
            <p:nvPr/>
          </p:nvSpPr>
          <p:spPr>
            <a:xfrm>
              <a:off x="10840587" y="3286772"/>
              <a:ext cx="646331" cy="369332"/>
            </a:xfrm>
            <a:prstGeom prst="rect">
              <a:avLst/>
            </a:prstGeom>
            <a:noFill/>
          </p:spPr>
          <p:txBody>
            <a:bodyPr wrap="none" rtlCol="0">
              <a:spAutoFit/>
            </a:bodyPr>
            <a:lstStyle/>
            <a:p>
              <a:r>
                <a:rPr lang="de-DE" dirty="0">
                  <a:solidFill>
                    <a:schemeClr val="bg1"/>
                  </a:solidFill>
                </a:rPr>
                <a:t>IPv4</a:t>
              </a:r>
              <a:endParaRPr lang="en-US" dirty="0">
                <a:solidFill>
                  <a:schemeClr val="bg1"/>
                </a:solidFill>
              </a:endParaRPr>
            </a:p>
          </p:txBody>
        </p:sp>
        <p:sp>
          <p:nvSpPr>
            <p:cNvPr id="24" name="Ellipse 23">
              <a:extLst>
                <a:ext uri="{FF2B5EF4-FFF2-40B4-BE49-F238E27FC236}">
                  <a16:creationId xmlns:a16="http://schemas.microsoft.com/office/drawing/2014/main" id="{5CBDB653-FD6E-4B0A-A35E-DA97C730DA26}"/>
                </a:ext>
              </a:extLst>
            </p:cNvPr>
            <p:cNvSpPr/>
            <p:nvPr/>
          </p:nvSpPr>
          <p:spPr>
            <a:xfrm>
              <a:off x="11446053" y="3384988"/>
              <a:ext cx="706582" cy="1900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Ellipse 35">
            <a:extLst>
              <a:ext uri="{FF2B5EF4-FFF2-40B4-BE49-F238E27FC236}">
                <a16:creationId xmlns:a16="http://schemas.microsoft.com/office/drawing/2014/main" id="{3D5591DC-2637-49DE-A6A2-F59CC16591D0}"/>
              </a:ext>
            </a:extLst>
          </p:cNvPr>
          <p:cNvSpPr/>
          <p:nvPr/>
        </p:nvSpPr>
        <p:spPr>
          <a:xfrm>
            <a:off x="5009910" y="154045"/>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latin typeface="Calibri" panose="020F0502020204030204" pitchFamily="34" charset="0"/>
                <a:ea typeface="Calibri" panose="020F0502020204030204" pitchFamily="34" charset="0"/>
                <a:cs typeface="Calibri" panose="020F0502020204030204" pitchFamily="34" charset="0"/>
              </a:rPr>
              <a:t>1</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39" name="Grafik 38">
            <a:extLst>
              <a:ext uri="{FF2B5EF4-FFF2-40B4-BE49-F238E27FC236}">
                <a16:creationId xmlns:a16="http://schemas.microsoft.com/office/drawing/2014/main" id="{63F7D4E7-20F1-4229-8719-BE7DDA99C9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1667" y="6339934"/>
            <a:ext cx="2441027" cy="499495"/>
          </a:xfrm>
          <a:prstGeom prst="rect">
            <a:avLst/>
          </a:prstGeom>
        </p:spPr>
      </p:pic>
      <p:pic>
        <p:nvPicPr>
          <p:cNvPr id="40" name="Grafik 39">
            <a:extLst>
              <a:ext uri="{FF2B5EF4-FFF2-40B4-BE49-F238E27FC236}">
                <a16:creationId xmlns:a16="http://schemas.microsoft.com/office/drawing/2014/main" id="{2DC3C92D-EBFD-4387-A85C-7880D21B4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4141" y="6554394"/>
            <a:ext cx="322184" cy="411394"/>
          </a:xfrm>
          <a:prstGeom prst="rect">
            <a:avLst/>
          </a:prstGeom>
        </p:spPr>
      </p:pic>
    </p:spTree>
    <p:extLst>
      <p:ext uri="{BB962C8B-B14F-4D97-AF65-F5344CB8AC3E}">
        <p14:creationId xmlns:p14="http://schemas.microsoft.com/office/powerpoint/2010/main" val="245178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228A6-D018-42D3-AEB5-ADAEEFA0532B}"/>
              </a:ext>
            </a:extLst>
          </p:cNvPr>
          <p:cNvSpPr>
            <a:spLocks noGrp="1"/>
          </p:cNvSpPr>
          <p:nvPr>
            <p:ph type="title"/>
          </p:nvPr>
        </p:nvSpPr>
        <p:spPr>
          <a:xfrm>
            <a:off x="609600" y="273515"/>
            <a:ext cx="10972320" cy="1144447"/>
          </a:xfrm>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DC24 </a:t>
            </a:r>
            <a:r>
              <a:rPr lang="de-DE" dirty="0" err="1">
                <a:latin typeface="Calibri" panose="020F0502020204030204" pitchFamily="34" charset="0"/>
                <a:ea typeface="Calibri" panose="020F0502020204030204" pitchFamily="34" charset="0"/>
                <a:cs typeface="Calibri" panose="020F0502020204030204" pitchFamily="34" charset="0"/>
              </a:rPr>
              <a:t>first</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day</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E9120828-994A-44B4-AE09-CA928D0C7676}"/>
              </a:ext>
            </a:extLst>
          </p:cNvPr>
          <p:cNvSpPr txBox="1"/>
          <p:nvPr/>
        </p:nvSpPr>
        <p:spPr>
          <a:xfrm>
            <a:off x="667085" y="2091414"/>
            <a:ext cx="9156700" cy="1754326"/>
          </a:xfrm>
          <a:prstGeom prst="rect">
            <a:avLst/>
          </a:prstGeom>
          <a:noFill/>
        </p:spPr>
        <p:txBody>
          <a:bodyPr wrap="square" rtlCol="0">
            <a:spAutoFit/>
          </a:bodyPr>
          <a:lstStyle/>
          <a:p>
            <a:r>
              <a:rPr lang="de-DE" u="sng" dirty="0" err="1">
                <a:solidFill>
                  <a:srgbClr val="FF0000"/>
                </a:solidFill>
                <a:latin typeface="Calibri" panose="020F0502020204030204" pitchFamily="34" charset="0"/>
                <a:ea typeface="Calibri" panose="020F0502020204030204" pitchFamily="34" charset="0"/>
                <a:cs typeface="Calibri" panose="020F0502020204030204" pitchFamily="34" charset="0"/>
              </a:rPr>
              <a:t>Outgoing</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traffic</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during</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first</a:t>
            </a:r>
            <a:r>
              <a:rPr lang="de-DE" dirty="0">
                <a:latin typeface="Calibri" panose="020F0502020204030204" pitchFamily="34" charset="0"/>
                <a:ea typeface="Calibri" panose="020F0502020204030204" pitchFamily="34" charset="0"/>
                <a:cs typeface="Calibri" panose="020F0502020204030204" pitchFamily="34" charset="0"/>
              </a:rPr>
              <a:t> DC24 </a:t>
            </a:r>
            <a:r>
              <a:rPr lang="de-DE" dirty="0" err="1">
                <a:latin typeface="Calibri" panose="020F0502020204030204" pitchFamily="34" charset="0"/>
                <a:ea typeface="Calibri" panose="020F0502020204030204" pitchFamily="34" charset="0"/>
                <a:cs typeface="Calibri" panose="020F0502020204030204" pitchFamily="34" charset="0"/>
              </a:rPr>
              <a:t>day</a:t>
            </a:r>
            <a:endParaRPr lang="de-DE" dirty="0">
              <a:latin typeface="Calibri" panose="020F0502020204030204" pitchFamily="34" charset="0"/>
              <a:ea typeface="Calibri" panose="020F0502020204030204" pitchFamily="34" charset="0"/>
              <a:cs typeface="Calibri" panose="020F0502020204030204" pitchFamily="34" charset="0"/>
            </a:endParaRPr>
          </a:p>
          <a:p>
            <a:r>
              <a:rPr lang="de-DE" dirty="0">
                <a:latin typeface="Calibri" panose="020F0502020204030204" pitchFamily="34" charset="0"/>
                <a:ea typeface="Calibri" panose="020F0502020204030204" pitchFamily="34" charset="0"/>
                <a:cs typeface="Calibri" panose="020F0502020204030204" pitchFamily="34" charset="0"/>
              </a:rPr>
              <a:t>IPv4 </a:t>
            </a:r>
            <a:r>
              <a:rPr lang="de-DE" dirty="0" err="1">
                <a:latin typeface="Calibri" panose="020F0502020204030204" pitchFamily="34" charset="0"/>
                <a:ea typeface="Calibri" panose="020F0502020204030204" pitchFamily="34" charset="0"/>
                <a:cs typeface="Calibri" panose="020F0502020204030204" pitchFamily="34" charset="0"/>
              </a:rPr>
              <a:t>traffic</a:t>
            </a:r>
            <a:r>
              <a:rPr lang="de-DE" dirty="0">
                <a:latin typeface="Calibri" panose="020F0502020204030204" pitchFamily="34" charset="0"/>
                <a:ea typeface="Calibri" panose="020F0502020204030204" pitchFamily="34" charset="0"/>
                <a:cs typeface="Calibri" panose="020F0502020204030204" pitchFamily="34" charset="0"/>
              </a:rPr>
              <a:t> was </a:t>
            </a:r>
            <a:r>
              <a:rPr lang="de-DE" dirty="0" err="1">
                <a:latin typeface="Calibri" panose="020F0502020204030204" pitchFamily="34" charset="0"/>
                <a:ea typeface="Calibri" panose="020F0502020204030204" pitchFamily="34" charset="0"/>
                <a:cs typeface="Calibri" panose="020F0502020204030204" pitchFamily="34" charset="0"/>
              </a:rPr>
              <a:t>mainly</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to</a:t>
            </a:r>
            <a:r>
              <a:rPr lang="de-DE" dirty="0">
                <a:latin typeface="Calibri" panose="020F0502020204030204" pitchFamily="34" charset="0"/>
                <a:ea typeface="Calibri" panose="020F0502020204030204" pitchFamily="34" charset="0"/>
                <a:cs typeface="Calibri" panose="020F0502020204030204" pitchFamily="34" charset="0"/>
              </a:rPr>
              <a:t> CERN – 3,0 </a:t>
            </a:r>
            <a:r>
              <a:rPr lang="de-DE" dirty="0" err="1">
                <a:latin typeface="Calibri" panose="020F0502020204030204" pitchFamily="34" charset="0"/>
                <a:ea typeface="Calibri" panose="020F0502020204030204" pitchFamily="34" charset="0"/>
                <a:cs typeface="Calibri" panose="020F0502020204030204" pitchFamily="34" charset="0"/>
              </a:rPr>
              <a:t>TeraByte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data</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transfer</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to</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aliendb</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experiment</a:t>
            </a:r>
            <a:r>
              <a:rPr lang="de-DE" dirty="0">
                <a:latin typeface="Calibri" panose="020F0502020204030204" pitchFamily="34" charset="0"/>
                <a:ea typeface="Calibri" panose="020F0502020204030204" pitchFamily="34" charset="0"/>
                <a:cs typeface="Calibri" panose="020F0502020204030204" pitchFamily="34" charset="0"/>
              </a:rPr>
              <a:t> Alice)) and </a:t>
            </a:r>
            <a:r>
              <a:rPr lang="de-DE" dirty="0" err="1">
                <a:latin typeface="Calibri" panose="020F0502020204030204" pitchFamily="34" charset="0"/>
                <a:ea typeface="Calibri" panose="020F0502020204030204" pitchFamily="34" charset="0"/>
                <a:cs typeface="Calibri" panose="020F0502020204030204" pitchFamily="34" charset="0"/>
              </a:rPr>
              <a:t>file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server</a:t>
            </a:r>
            <a:r>
              <a:rPr lang="de-DE" dirty="0">
                <a:latin typeface="Calibri" panose="020F0502020204030204" pitchFamily="34" charset="0"/>
                <a:ea typeface="Calibri" panose="020F0502020204030204" pitchFamily="34" charset="0"/>
                <a:cs typeface="Calibri" panose="020F0502020204030204" pitchFamily="34" charset="0"/>
              </a:rPr>
              <a:t> </a:t>
            </a:r>
            <a:r>
              <a:rPr lang="en-US" dirty="0"/>
              <a:t>(failed transfers are falling back from IPv6 to IPv4 (e.g. Alice))</a:t>
            </a:r>
            <a:endParaRPr lang="de-DE" dirty="0">
              <a:latin typeface="Calibri" panose="020F0502020204030204" pitchFamily="34" charset="0"/>
              <a:ea typeface="Calibri" panose="020F0502020204030204" pitchFamily="34" charset="0"/>
              <a:cs typeface="Calibri" panose="020F0502020204030204" pitchFamily="34" charset="0"/>
            </a:endParaRPr>
          </a:p>
          <a:p>
            <a:r>
              <a:rPr lang="de-DE" dirty="0">
                <a:latin typeface="Calibri" panose="020F0502020204030204" pitchFamily="34" charset="0"/>
                <a:ea typeface="Calibri" panose="020F0502020204030204" pitchFamily="34" charset="0"/>
                <a:cs typeface="Calibri" panose="020F0502020204030204" pitchFamily="34" charset="0"/>
              </a:rPr>
              <a:t>IPv4 </a:t>
            </a:r>
            <a:r>
              <a:rPr lang="de-DE" dirty="0" err="1">
                <a:latin typeface="Calibri" panose="020F0502020204030204" pitchFamily="34" charset="0"/>
                <a:ea typeface="Calibri" panose="020F0502020204030204" pitchFamily="34" charset="0"/>
                <a:cs typeface="Calibri" panose="020F0502020204030204" pitchFamily="34" charset="0"/>
              </a:rPr>
              <a:t>flows</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to</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other</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sites</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are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mainly</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data</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exchanged</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between</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perfsonar</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server</a:t>
            </a:r>
            <a:endParaRPr lang="de-DE" dirty="0">
              <a:latin typeface="Calibri" panose="020F0502020204030204" pitchFamily="34" charset="0"/>
              <a:ea typeface="Calibri" panose="020F0502020204030204" pitchFamily="34" charset="0"/>
              <a:cs typeface="Calibri" panose="020F0502020204030204" pitchFamily="34" charset="0"/>
            </a:endParaRPr>
          </a:p>
          <a:p>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except</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little</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dataflow</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to</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jinr</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bdii</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flows</a:t>
            </a:r>
            <a:b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b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bdii</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DE-KIT IPv4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only</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de-DE" sz="16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bdii</a:t>
            </a:r>
            <a:r>
              <a:rPr lang="de-DE"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16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shall</a:t>
            </a:r>
            <a:r>
              <a:rPr lang="de-DE"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16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a:t>
            </a:r>
            <a:r>
              <a:rPr lang="de-DE"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16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decommisioned</a:t>
            </a:r>
            <a:r>
              <a:rPr lang="de-DE" sz="1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Diagramm 9">
            <a:extLst>
              <a:ext uri="{FF2B5EF4-FFF2-40B4-BE49-F238E27FC236}">
                <a16:creationId xmlns:a16="http://schemas.microsoft.com/office/drawing/2014/main" id="{2B17B1F8-04AA-439A-BD55-B1325A1AAB57}"/>
              </a:ext>
            </a:extLst>
          </p:cNvPr>
          <p:cNvGraphicFramePr>
            <a:graphicFrameLocks/>
          </p:cNvGraphicFramePr>
          <p:nvPr>
            <p:extLst>
              <p:ext uri="{D42A27DB-BD31-4B8C-83A1-F6EECF244321}">
                <p14:modId xmlns:p14="http://schemas.microsoft.com/office/powerpoint/2010/main" val="578859805"/>
              </p:ext>
            </p:extLst>
          </p:nvPr>
        </p:nvGraphicFramePr>
        <p:xfrm>
          <a:off x="5654399" y="4190033"/>
          <a:ext cx="4414157" cy="2023542"/>
        </p:xfrm>
        <a:graphic>
          <a:graphicData uri="http://schemas.openxmlformats.org/drawingml/2006/chart">
            <c:chart xmlns:c="http://schemas.openxmlformats.org/drawingml/2006/chart" xmlns:r="http://schemas.openxmlformats.org/officeDocument/2006/relationships" r:id="rId2"/>
          </a:graphicData>
        </a:graphic>
      </p:graphicFrame>
      <p:sp>
        <p:nvSpPr>
          <p:cNvPr id="12" name="Ellipse 11">
            <a:extLst>
              <a:ext uri="{FF2B5EF4-FFF2-40B4-BE49-F238E27FC236}">
                <a16:creationId xmlns:a16="http://schemas.microsoft.com/office/drawing/2014/main" id="{453D5E1B-FA23-4A39-92F9-0382562FC486}"/>
              </a:ext>
            </a:extLst>
          </p:cNvPr>
          <p:cNvSpPr/>
          <p:nvPr/>
        </p:nvSpPr>
        <p:spPr>
          <a:xfrm>
            <a:off x="5009910" y="154045"/>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1</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B8C4FC42-10A0-4F3D-B479-C6B8F7E8869D}"/>
              </a:ext>
            </a:extLst>
          </p:cNvPr>
          <p:cNvSpPr txBox="1"/>
          <p:nvPr/>
        </p:nvSpPr>
        <p:spPr>
          <a:xfrm>
            <a:off x="10262150" y="3481766"/>
            <a:ext cx="1827421" cy="2829584"/>
          </a:xfrm>
          <a:prstGeom prst="rect">
            <a:avLst/>
          </a:prstGeom>
          <a:noFill/>
        </p:spPr>
        <p:txBody>
          <a:bodyPr wrap="none" rtlCol="0">
            <a:normAutofit fontScale="55000" lnSpcReduction="20000"/>
          </a:bodyPr>
          <a:lstStyle/>
          <a:p>
            <a:r>
              <a:rPr lang="en-US" dirty="0"/>
              <a:t>server at CERN :</a:t>
            </a:r>
          </a:p>
          <a:p>
            <a:r>
              <a:rPr lang="en-US" dirty="0"/>
              <a:t>atlasfrontier09.cern.ch.</a:t>
            </a:r>
          </a:p>
          <a:p>
            <a:r>
              <a:rPr lang="en-US" dirty="0"/>
              <a:t>front-lcg0[1234].cern.ch.</a:t>
            </a:r>
          </a:p>
          <a:p>
            <a:r>
              <a:rPr lang="en-US" dirty="0"/>
              <a:t>p06636710n27239.cern.ch.</a:t>
            </a:r>
          </a:p>
          <a:p>
            <a:r>
              <a:rPr lang="en-US" dirty="0"/>
              <a:t>p06636710e56718.cern.ch.</a:t>
            </a:r>
          </a:p>
          <a:p>
            <a:r>
              <a:rPr lang="en-US" dirty="0"/>
              <a:t>p06636710x02074.cern.ch.</a:t>
            </a:r>
          </a:p>
          <a:p>
            <a:r>
              <a:rPr lang="en-US" dirty="0"/>
              <a:t>p06636710g94481.cern.ch.</a:t>
            </a:r>
          </a:p>
          <a:p>
            <a:r>
              <a:rPr lang="en-US" dirty="0"/>
              <a:t>p06636710d42351.cern.ch.</a:t>
            </a:r>
          </a:p>
          <a:p>
            <a:r>
              <a:rPr lang="en-US" dirty="0"/>
              <a:t>p06636710t37894.cern.ch.</a:t>
            </a:r>
          </a:p>
          <a:p>
            <a:r>
              <a:rPr lang="en-US" dirty="0"/>
              <a:t>p06636710r35645.cern.ch.</a:t>
            </a:r>
          </a:p>
          <a:p>
            <a:r>
              <a:rPr lang="en-US" dirty="0"/>
              <a:t>p06636710e11348.cern.ch.</a:t>
            </a:r>
          </a:p>
          <a:p>
            <a:r>
              <a:rPr lang="en-US" dirty="0" err="1"/>
              <a:t>aliendb</a:t>
            </a:r>
            <a:r>
              <a:rPr lang="en-US" dirty="0"/>
              <a:t>[45].cern.ch.</a:t>
            </a:r>
          </a:p>
          <a:p>
            <a:r>
              <a:rPr lang="en-US" dirty="0" err="1"/>
              <a:t>aliendb</a:t>
            </a:r>
            <a:r>
              <a:rPr lang="en-US" dirty="0"/>
              <a:t>[78].cern.ch.</a:t>
            </a:r>
          </a:p>
          <a:p>
            <a:r>
              <a:rPr lang="en-US" dirty="0"/>
              <a:t>aliendb10.cern.ch.</a:t>
            </a:r>
          </a:p>
          <a:p>
            <a:r>
              <a:rPr lang="en-US" dirty="0"/>
              <a:t>pcalimonitor.cern.ch.</a:t>
            </a:r>
          </a:p>
          <a:p>
            <a:r>
              <a:rPr lang="en-US" dirty="0"/>
              <a:t>pcaliendb06a.cern.ch.</a:t>
            </a:r>
          </a:p>
          <a:p>
            <a:r>
              <a:rPr lang="en-US" dirty="0"/>
              <a:t>st-048-bb35f9c9.cern.ch.</a:t>
            </a:r>
          </a:p>
          <a:p>
            <a:r>
              <a:rPr lang="en-US" dirty="0"/>
              <a:t>st-096-hh1510b1.cern.ch.</a:t>
            </a:r>
          </a:p>
          <a:p>
            <a:r>
              <a:rPr lang="en-US" dirty="0"/>
              <a:t>st-192-e1bf9e17.cern.ch.</a:t>
            </a:r>
          </a:p>
          <a:p>
            <a:r>
              <a:rPr lang="en-US" dirty="0"/>
              <a:t>st-192-c6995aa0.cern.ch.</a:t>
            </a:r>
          </a:p>
          <a:p>
            <a:r>
              <a:rPr lang="en-US" dirty="0"/>
              <a:t>vocms0334.cern.ch.</a:t>
            </a:r>
          </a:p>
        </p:txBody>
      </p:sp>
      <p:pic>
        <p:nvPicPr>
          <p:cNvPr id="16" name="Grafik 15">
            <a:extLst>
              <a:ext uri="{FF2B5EF4-FFF2-40B4-BE49-F238E27FC236}">
                <a16:creationId xmlns:a16="http://schemas.microsoft.com/office/drawing/2014/main" id="{0F719CB7-0555-4536-A082-E7860C92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667" y="6339934"/>
            <a:ext cx="2441027" cy="499495"/>
          </a:xfrm>
          <a:prstGeom prst="rect">
            <a:avLst/>
          </a:prstGeom>
        </p:spPr>
      </p:pic>
      <p:pic>
        <p:nvPicPr>
          <p:cNvPr id="17" name="Grafik 16">
            <a:extLst>
              <a:ext uri="{FF2B5EF4-FFF2-40B4-BE49-F238E27FC236}">
                <a16:creationId xmlns:a16="http://schemas.microsoft.com/office/drawing/2014/main" id="{5095357C-F664-4DC2-9C25-9AA2EE64D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4141" y="6554394"/>
            <a:ext cx="322184" cy="411394"/>
          </a:xfrm>
          <a:prstGeom prst="rect">
            <a:avLst/>
          </a:prstGeom>
        </p:spPr>
      </p:pic>
      <p:pic>
        <p:nvPicPr>
          <p:cNvPr id="3" name="Grafik 2">
            <a:extLst>
              <a:ext uri="{FF2B5EF4-FFF2-40B4-BE49-F238E27FC236}">
                <a16:creationId xmlns:a16="http://schemas.microsoft.com/office/drawing/2014/main" id="{CEE75522-5292-4D80-9F2C-6C66F755757E}"/>
              </a:ext>
            </a:extLst>
          </p:cNvPr>
          <p:cNvPicPr>
            <a:picLocks noChangeAspect="1"/>
          </p:cNvPicPr>
          <p:nvPr/>
        </p:nvPicPr>
        <p:blipFill>
          <a:blip r:embed="rId5"/>
          <a:stretch>
            <a:fillRect/>
          </a:stretch>
        </p:blipFill>
        <p:spPr>
          <a:xfrm>
            <a:off x="6495021" y="3347601"/>
            <a:ext cx="4087341" cy="923330"/>
          </a:xfrm>
          <a:prstGeom prst="rect">
            <a:avLst/>
          </a:prstGeom>
        </p:spPr>
      </p:pic>
      <p:pic>
        <p:nvPicPr>
          <p:cNvPr id="15" name="Grafik 14">
            <a:extLst>
              <a:ext uri="{FF2B5EF4-FFF2-40B4-BE49-F238E27FC236}">
                <a16:creationId xmlns:a16="http://schemas.microsoft.com/office/drawing/2014/main" id="{5F646F1F-A7B1-41C7-BB14-CFBB86F1E13B}"/>
              </a:ext>
            </a:extLst>
          </p:cNvPr>
          <p:cNvPicPr>
            <a:picLocks noChangeAspect="1"/>
          </p:cNvPicPr>
          <p:nvPr/>
        </p:nvPicPr>
        <p:blipFill>
          <a:blip r:embed="rId6"/>
          <a:stretch>
            <a:fillRect/>
          </a:stretch>
        </p:blipFill>
        <p:spPr>
          <a:xfrm>
            <a:off x="1128942" y="3698379"/>
            <a:ext cx="4788898" cy="2578375"/>
          </a:xfrm>
          <a:prstGeom prst="rect">
            <a:avLst/>
          </a:prstGeom>
        </p:spPr>
      </p:pic>
      <p:sp>
        <p:nvSpPr>
          <p:cNvPr id="22" name="Inhaltsplatzhalter 2">
            <a:extLst>
              <a:ext uri="{FF2B5EF4-FFF2-40B4-BE49-F238E27FC236}">
                <a16:creationId xmlns:a16="http://schemas.microsoft.com/office/drawing/2014/main" id="{2F93874F-93F2-49F9-A629-26817026D1EC}"/>
              </a:ext>
            </a:extLst>
          </p:cNvPr>
          <p:cNvSpPr>
            <a:spLocks noGrp="1"/>
          </p:cNvSpPr>
          <p:nvPr>
            <p:ph idx="1"/>
          </p:nvPr>
        </p:nvSpPr>
        <p:spPr>
          <a:xfrm>
            <a:off x="667084" y="1368286"/>
            <a:ext cx="10914835" cy="721052"/>
          </a:xfrm>
        </p:spPr>
        <p:txBody>
          <a:bodyPr>
            <a:normAutofit lnSpcReduction="10000"/>
          </a:bodyPr>
          <a:lstStyle/>
          <a:p>
            <a:pPr>
              <a:spcBef>
                <a:spcPts val="600"/>
              </a:spcBef>
            </a:pPr>
            <a:r>
              <a:rPr lang="de-DE" sz="1800" dirty="0" err="1">
                <a:latin typeface="Calibri" panose="020F0502020204030204" pitchFamily="34" charset="0"/>
                <a:ea typeface="Calibri" panose="020F0502020204030204" pitchFamily="34" charset="0"/>
                <a:cs typeface="Calibri" panose="020F0502020204030204" pitchFamily="34" charset="0"/>
              </a:rPr>
              <a:t>shown</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graph</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are</a:t>
            </a:r>
            <a:r>
              <a:rPr lang="de-DE" sz="1800" dirty="0">
                <a:latin typeface="Calibri" panose="020F0502020204030204" pitchFamily="34" charset="0"/>
                <a:ea typeface="Calibri" panose="020F0502020204030204" pitchFamily="34" charset="0"/>
                <a:cs typeface="Calibri" panose="020F0502020204030204" pitchFamily="34" charset="0"/>
              </a:rPr>
              <a:t> network </a:t>
            </a:r>
            <a:r>
              <a:rPr lang="de-DE" sz="1800" dirty="0" err="1">
                <a:latin typeface="Calibri" panose="020F0502020204030204" pitchFamily="34" charset="0"/>
                <a:ea typeface="Calibri" panose="020F0502020204030204" pitchFamily="34" charset="0"/>
                <a:cs typeface="Calibri" panose="020F0502020204030204" pitchFamily="34" charset="0"/>
              </a:rPr>
              <a:t>monitoring</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graphs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with</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dedicated</a:t>
            </a:r>
            <a:r>
              <a:rPr lang="de-DE" sz="1800" dirty="0">
                <a:latin typeface="Calibri" panose="020F0502020204030204" pitchFamily="34" charset="0"/>
                <a:ea typeface="Calibri" panose="020F0502020204030204" pitchFamily="34" charset="0"/>
                <a:cs typeface="Calibri" panose="020F0502020204030204" pitchFamily="34" charset="0"/>
              </a:rPr>
              <a:t> SVI interface </a:t>
            </a:r>
            <a:r>
              <a:rPr lang="de-DE" sz="1800" dirty="0" err="1">
                <a:latin typeface="Calibri" panose="020F0502020204030204" pitchFamily="34" charset="0"/>
                <a:ea typeface="Calibri" panose="020F0502020204030204" pitchFamily="34" charset="0"/>
                <a:cs typeface="Calibri" panose="020F0502020204030204" pitchFamily="34" charset="0"/>
              </a:rPr>
              <a:t>for</a:t>
            </a:r>
            <a:r>
              <a:rPr lang="de-DE" sz="1800" dirty="0">
                <a:latin typeface="Calibri" panose="020F0502020204030204" pitchFamily="34" charset="0"/>
                <a:ea typeface="Calibri" panose="020F0502020204030204" pitchFamily="34" charset="0"/>
                <a:cs typeface="Calibri" panose="020F0502020204030204" pitchFamily="34" charset="0"/>
              </a:rPr>
              <a:t> IPv4 and IPv6</a:t>
            </a:r>
          </a:p>
          <a:p>
            <a:pPr>
              <a:spcBef>
                <a:spcPts val="0"/>
              </a:spcBef>
            </a:pPr>
            <a:r>
              <a:rPr lang="de-DE" sz="1800" dirty="0" err="1">
                <a:latin typeface="Calibri" panose="020F0502020204030204" pitchFamily="34" charset="0"/>
                <a:ea typeface="Calibri" panose="020F0502020204030204" pitchFamily="34" charset="0"/>
                <a:cs typeface="Calibri" panose="020F0502020204030204" pitchFamily="34" charset="0"/>
              </a:rPr>
              <a:t>further</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analysis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with</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netflow</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nfsen</a:t>
            </a:r>
            <a:r>
              <a:rPr lang="de-DE" sz="1800" dirty="0">
                <a:latin typeface="Calibri" panose="020F0502020204030204" pitchFamily="34" charset="0"/>
                <a:ea typeface="Calibri" panose="020F0502020204030204" pitchFamily="34" charset="0"/>
                <a:cs typeface="Calibri" panose="020F0502020204030204" pitchFamily="34" charset="0"/>
              </a:rPr>
              <a:t>)</a:t>
            </a:r>
          </a:p>
          <a:p>
            <a:pPr lvl="2">
              <a:spcBef>
                <a:spcPts val="0"/>
              </a:spcBef>
            </a:pPr>
            <a:r>
              <a:rPr lang="de-DE" sz="1800" dirty="0">
                <a:latin typeface="Calibri" panose="020F0502020204030204" pitchFamily="34" charset="0"/>
                <a:ea typeface="Calibri" panose="020F0502020204030204" pitchFamily="34" charset="0"/>
                <a:cs typeface="Calibri" panose="020F0502020204030204" pitchFamily="34" charset="0"/>
              </a:rPr>
              <a:t>source/</a:t>
            </a:r>
            <a:r>
              <a:rPr lang="de-DE" sz="1800" dirty="0" err="1">
                <a:latin typeface="Calibri" panose="020F0502020204030204" pitchFamily="34" charset="0"/>
                <a:ea typeface="Calibri" panose="020F0502020204030204" pitchFamily="34" charset="0"/>
                <a:cs typeface="Calibri" panose="020F0502020204030204" pitchFamily="34" charset="0"/>
              </a:rPr>
              <a:t>destination</a:t>
            </a:r>
            <a:r>
              <a:rPr lang="de-DE" sz="1800" dirty="0">
                <a:latin typeface="Calibri" panose="020F0502020204030204" pitchFamily="34" charset="0"/>
                <a:ea typeface="Calibri" panose="020F0502020204030204" pitchFamily="34" charset="0"/>
                <a:cs typeface="Calibri" panose="020F0502020204030204" pitchFamily="34" charset="0"/>
              </a:rPr>
              <a:t> host and </a:t>
            </a:r>
            <a:r>
              <a:rPr lang="de-DE" sz="1800" dirty="0" err="1">
                <a:latin typeface="Calibri" panose="020F0502020204030204" pitchFamily="34" charset="0"/>
                <a:ea typeface="Calibri" panose="020F0502020204030204" pitchFamily="34" charset="0"/>
                <a:cs typeface="Calibri" panose="020F0502020204030204" pitchFamily="34" charset="0"/>
              </a:rPr>
              <a:t>port</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7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AsOne/>
      </p:bldGraphic>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292F0-D631-4E85-8275-845773635007}"/>
              </a:ext>
            </a:extLst>
          </p:cNvPr>
          <p:cNvSpPr>
            <a:spLocks noGrp="1"/>
          </p:cNvSpPr>
          <p:nvPr>
            <p:ph type="title"/>
          </p:nvPr>
        </p:nvSpPr>
        <p:spPr>
          <a:xfrm>
            <a:off x="609600" y="273516"/>
            <a:ext cx="9689805" cy="1002392"/>
          </a:xfrm>
        </p:spPr>
        <p:txBody>
          <a:bodyPr>
            <a:normAutofit/>
          </a:bodyPr>
          <a:lstStyle/>
          <a:p>
            <a:r>
              <a:rPr lang="de-DE" sz="4800" dirty="0">
                <a:latin typeface="Calibri" panose="020F0502020204030204" pitchFamily="34" charset="0"/>
                <a:ea typeface="Calibri" panose="020F0502020204030204" pitchFamily="34" charset="0"/>
                <a:cs typeface="Calibri" panose="020F0502020204030204" pitchFamily="34" charset="0"/>
              </a:rPr>
              <a:t>3,0TeraByte</a:t>
            </a:r>
            <a:r>
              <a:rPr lang="de-DE" sz="4800" dirty="0"/>
              <a:t> Data </a:t>
            </a:r>
            <a:r>
              <a:rPr lang="de-DE" sz="4800" dirty="0">
                <a:latin typeface="Calibri" panose="020F0502020204030204" pitchFamily="34" charset="0"/>
                <a:ea typeface="Calibri" panose="020F0502020204030204" pitchFamily="34" charset="0"/>
                <a:cs typeface="Calibri" panose="020F0502020204030204" pitchFamily="34" charset="0"/>
              </a:rPr>
              <a:t>DE-KIT </a:t>
            </a:r>
            <a:r>
              <a:rPr lang="de-DE" sz="4800" dirty="0" err="1">
                <a:latin typeface="Calibri" panose="020F0502020204030204" pitchFamily="34" charset="0"/>
                <a:ea typeface="Calibri" panose="020F0502020204030204" pitchFamily="34" charset="0"/>
                <a:cs typeface="Calibri" panose="020F0502020204030204" pitchFamily="34" charset="0"/>
              </a:rPr>
              <a:t>to</a:t>
            </a:r>
            <a:r>
              <a:rPr lang="de-DE" sz="4800" dirty="0"/>
              <a:t> NLT1</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1886DC6F-DCB2-458A-B770-2DE16C36261E}"/>
              </a:ext>
            </a:extLst>
          </p:cNvPr>
          <p:cNvPicPr>
            <a:picLocks noChangeAspect="1"/>
          </p:cNvPicPr>
          <p:nvPr/>
        </p:nvPicPr>
        <p:blipFill>
          <a:blip r:embed="rId2"/>
          <a:stretch>
            <a:fillRect/>
          </a:stretch>
        </p:blipFill>
        <p:spPr>
          <a:xfrm>
            <a:off x="8905460" y="2209589"/>
            <a:ext cx="3170583" cy="4054915"/>
          </a:xfrm>
          <a:prstGeom prst="rect">
            <a:avLst/>
          </a:prstGeom>
        </p:spPr>
      </p:pic>
      <p:pic>
        <p:nvPicPr>
          <p:cNvPr id="5" name="Inhaltsplatzhalter 4">
            <a:extLst>
              <a:ext uri="{FF2B5EF4-FFF2-40B4-BE49-F238E27FC236}">
                <a16:creationId xmlns:a16="http://schemas.microsoft.com/office/drawing/2014/main" id="{3F1B2540-3F70-4842-9635-CC81B27F36B5}"/>
              </a:ext>
            </a:extLst>
          </p:cNvPr>
          <p:cNvPicPr>
            <a:picLocks noChangeAspect="1"/>
          </p:cNvPicPr>
          <p:nvPr/>
        </p:nvPicPr>
        <p:blipFill>
          <a:blip r:embed="rId3"/>
          <a:stretch>
            <a:fillRect/>
          </a:stretch>
        </p:blipFill>
        <p:spPr>
          <a:xfrm>
            <a:off x="978195" y="2977116"/>
            <a:ext cx="5387163" cy="1169582"/>
          </a:xfrm>
          <a:prstGeom prst="rect">
            <a:avLst/>
          </a:prstGeom>
        </p:spPr>
      </p:pic>
      <p:pic>
        <p:nvPicPr>
          <p:cNvPr id="6" name="Grafik 5">
            <a:extLst>
              <a:ext uri="{FF2B5EF4-FFF2-40B4-BE49-F238E27FC236}">
                <a16:creationId xmlns:a16="http://schemas.microsoft.com/office/drawing/2014/main" id="{506A0A35-BDD0-42D7-92E9-5E9A3D4CE14F}"/>
              </a:ext>
            </a:extLst>
          </p:cNvPr>
          <p:cNvPicPr>
            <a:picLocks noChangeAspect="1"/>
          </p:cNvPicPr>
          <p:nvPr/>
        </p:nvPicPr>
        <p:blipFill>
          <a:blip r:embed="rId4"/>
          <a:stretch>
            <a:fillRect/>
          </a:stretch>
        </p:blipFill>
        <p:spPr>
          <a:xfrm>
            <a:off x="609600" y="1442062"/>
            <a:ext cx="8386928" cy="1535054"/>
          </a:xfrm>
          <a:prstGeom prst="rect">
            <a:avLst/>
          </a:prstGeom>
        </p:spPr>
      </p:pic>
      <p:sp>
        <p:nvSpPr>
          <p:cNvPr id="7" name="Textfeld 6">
            <a:extLst>
              <a:ext uri="{FF2B5EF4-FFF2-40B4-BE49-F238E27FC236}">
                <a16:creationId xmlns:a16="http://schemas.microsoft.com/office/drawing/2014/main" id="{F5B8BA66-C2F7-41DD-993E-6C6BECB3E99C}"/>
              </a:ext>
            </a:extLst>
          </p:cNvPr>
          <p:cNvSpPr txBox="1"/>
          <p:nvPr/>
        </p:nvSpPr>
        <p:spPr>
          <a:xfrm>
            <a:off x="636359" y="4235820"/>
            <a:ext cx="7815922" cy="872092"/>
          </a:xfrm>
          <a:prstGeom prst="rect">
            <a:avLst/>
          </a:prstGeom>
          <a:noFill/>
        </p:spPr>
        <p:txBody>
          <a:bodyPr wrap="square" rtlCol="0">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Summary: total flows: 9634, total bytes: 3.0 </a:t>
            </a:r>
            <a:r>
              <a:rPr lang="en-US" b="1" dirty="0" err="1">
                <a:latin typeface="Calibri" panose="020F0502020204030204" pitchFamily="34" charset="0"/>
                <a:ea typeface="Calibri" panose="020F0502020204030204" pitchFamily="34" charset="0"/>
                <a:cs typeface="Calibri" panose="020F0502020204030204" pitchFamily="34" charset="0"/>
              </a:rPr>
              <a:t>TeraByte</a:t>
            </a:r>
            <a:endParaRPr lang="en-US"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à"/>
            </a:pPr>
            <a:r>
              <a:rPr lang="de-DE"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a:t>
            </a:r>
            <a:r>
              <a:rPr lang="en-US" b="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 NLT1 98 different hosts involved </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9" name="Ellipse 8">
            <a:extLst>
              <a:ext uri="{FF2B5EF4-FFF2-40B4-BE49-F238E27FC236}">
                <a16:creationId xmlns:a16="http://schemas.microsoft.com/office/drawing/2014/main" id="{97EF4447-8A8B-4003-8A66-1A4708700B67}"/>
              </a:ext>
            </a:extLst>
          </p:cNvPr>
          <p:cNvSpPr/>
          <p:nvPr/>
        </p:nvSpPr>
        <p:spPr>
          <a:xfrm>
            <a:off x="5009910" y="154045"/>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2</a:t>
            </a:r>
          </a:p>
        </p:txBody>
      </p:sp>
      <p:sp>
        <p:nvSpPr>
          <p:cNvPr id="11" name="Textfeld 10">
            <a:extLst>
              <a:ext uri="{FF2B5EF4-FFF2-40B4-BE49-F238E27FC236}">
                <a16:creationId xmlns:a16="http://schemas.microsoft.com/office/drawing/2014/main" id="{ADFF7D49-F683-49E0-9AE5-C20E2A229925}"/>
              </a:ext>
            </a:extLst>
          </p:cNvPr>
          <p:cNvSpPr txBox="1"/>
          <p:nvPr/>
        </p:nvSpPr>
        <p:spPr>
          <a:xfrm>
            <a:off x="636358" y="5236940"/>
            <a:ext cx="8318799" cy="1155366"/>
          </a:xfrm>
          <a:prstGeom prst="rect">
            <a:avLst/>
          </a:prstGeom>
          <a:noFill/>
        </p:spPr>
        <p:txBody>
          <a:bodyPr wrap="square" rtlCol="0">
            <a:noAutofit/>
          </a:bodyPr>
          <a:lstStyle/>
          <a:p>
            <a:r>
              <a:rPr lang="de-DE" sz="1600" b="1" dirty="0">
                <a:latin typeface="Calibri" panose="020F0502020204030204" pitchFamily="34" charset="0"/>
                <a:ea typeface="Calibri" panose="020F0502020204030204" pitchFamily="34" charset="0"/>
                <a:cs typeface="Calibri" panose="020F0502020204030204" pitchFamily="34" charset="0"/>
              </a:rPr>
              <a:t>NLT1 </a:t>
            </a:r>
            <a:r>
              <a:rPr lang="de-DE" sz="1600" b="1" dirty="0" err="1">
                <a:latin typeface="Calibri" panose="020F0502020204030204" pitchFamily="34" charset="0"/>
                <a:ea typeface="Calibri" panose="020F0502020204030204" pitchFamily="34" charset="0"/>
                <a:cs typeface="Calibri" panose="020F0502020204030204" pitchFamily="34" charset="0"/>
              </a:rPr>
              <a:t>turned</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to</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accept</a:t>
            </a:r>
            <a:r>
              <a:rPr lang="de-DE" sz="1600" b="1" dirty="0">
                <a:latin typeface="Calibri" panose="020F0502020204030204" pitchFamily="34" charset="0"/>
                <a:ea typeface="Calibri" panose="020F0502020204030204" pitchFamily="34" charset="0"/>
                <a:cs typeface="Calibri" panose="020F0502020204030204" pitchFamily="34" charset="0"/>
              </a:rPr>
              <a:t> IPv6 </a:t>
            </a:r>
            <a:r>
              <a:rPr lang="de-DE" sz="1600" b="1" dirty="0" err="1">
                <a:latin typeface="Calibri" panose="020F0502020204030204" pitchFamily="34" charset="0"/>
                <a:ea typeface="Calibri" panose="020F0502020204030204" pitchFamily="34" charset="0"/>
                <a:cs typeface="Calibri" panose="020F0502020204030204" pitchFamily="34" charset="0"/>
              </a:rPr>
              <a:t>connections</a:t>
            </a:r>
            <a:r>
              <a:rPr lang="de-DE" sz="1600" b="1" dirty="0">
                <a:latin typeface="Calibri" panose="020F0502020204030204" pitchFamily="34" charset="0"/>
                <a:ea typeface="Calibri" panose="020F0502020204030204" pitchFamily="34" charset="0"/>
                <a:cs typeface="Calibri" panose="020F0502020204030204" pitchFamily="34" charset="0"/>
              </a:rPr>
              <a:t>, but </a:t>
            </a:r>
            <a:r>
              <a:rPr lang="de-DE" sz="1600" b="1" dirty="0" err="1">
                <a:latin typeface="Calibri" panose="020F0502020204030204" pitchFamily="34" charset="0"/>
                <a:ea typeface="Calibri" panose="020F0502020204030204" pitchFamily="34" charset="0"/>
                <a:cs typeface="Calibri" panose="020F0502020204030204" pitchFamily="34" charset="0"/>
              </a:rPr>
              <a:t>initiate</a:t>
            </a:r>
            <a:r>
              <a:rPr lang="de-DE" sz="1600" b="1" dirty="0">
                <a:latin typeface="Calibri" panose="020F0502020204030204" pitchFamily="34" charset="0"/>
                <a:ea typeface="Calibri" panose="020F0502020204030204" pitchFamily="34" charset="0"/>
                <a:cs typeface="Calibri" panose="020F0502020204030204" pitchFamily="34" charset="0"/>
              </a:rPr>
              <a:t> IPv4 (</a:t>
            </a:r>
            <a:r>
              <a:rPr lang="de-DE" sz="1600" b="1" dirty="0" err="1">
                <a:latin typeface="Calibri" panose="020F0502020204030204" pitchFamily="34" charset="0"/>
                <a:ea typeface="Calibri" panose="020F0502020204030204" pitchFamily="34" charset="0"/>
                <a:cs typeface="Calibri" panose="020F0502020204030204" pitchFamily="34" charset="0"/>
              </a:rPr>
              <a:t>to</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reduce</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amount</a:t>
            </a:r>
            <a:r>
              <a:rPr lang="de-DE" sz="1600" b="1" dirty="0">
                <a:latin typeface="Calibri" panose="020F0502020204030204" pitchFamily="34" charset="0"/>
                <a:ea typeface="Calibri" panose="020F0502020204030204" pitchFamily="34" charset="0"/>
                <a:cs typeface="Calibri" panose="020F0502020204030204" pitchFamily="34" charset="0"/>
              </a:rPr>
              <a:t> of IPv6 </a:t>
            </a:r>
            <a:r>
              <a:rPr lang="de-DE" sz="1600" b="1" dirty="0" err="1">
                <a:latin typeface="Calibri" panose="020F0502020204030204" pitchFamily="34" charset="0"/>
                <a:ea typeface="Calibri" panose="020F0502020204030204" pitchFamily="34" charset="0"/>
                <a:cs typeface="Calibri" panose="020F0502020204030204" pitchFamily="34" charset="0"/>
              </a:rPr>
              <a:t>connections</a:t>
            </a:r>
            <a:r>
              <a:rPr lang="de-DE" sz="1600" b="1"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de-DE" sz="1600" b="1" dirty="0" err="1">
                <a:latin typeface="Calibri" panose="020F0502020204030204" pitchFamily="34" charset="0"/>
                <a:ea typeface="Calibri" panose="020F0502020204030204" pitchFamily="34" charset="0"/>
                <a:cs typeface="Calibri" panose="020F0502020204030204" pitchFamily="34" charset="0"/>
              </a:rPr>
              <a:t>instability</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reason</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with</a:t>
            </a:r>
            <a:r>
              <a:rPr lang="de-DE" sz="1600" b="1" dirty="0">
                <a:latin typeface="Calibri" panose="020F0502020204030204" pitchFamily="34" charset="0"/>
                <a:ea typeface="Calibri" panose="020F0502020204030204" pitchFamily="34" charset="0"/>
                <a:cs typeface="Calibri" panose="020F0502020204030204" pitchFamily="34" charset="0"/>
              </a:rPr>
              <a:t> IPv6 </a:t>
            </a:r>
            <a:r>
              <a:rPr lang="de-DE" sz="1600" b="1" dirty="0" err="1">
                <a:latin typeface="Calibri" panose="020F0502020204030204" pitchFamily="34" charset="0"/>
                <a:ea typeface="Calibri" panose="020F0502020204030204" pitchFamily="34" charset="0"/>
                <a:cs typeface="Calibri" panose="020F0502020204030204" pitchFamily="34" charset="0"/>
              </a:rPr>
              <a:t>connections</a:t>
            </a:r>
            <a:r>
              <a:rPr lang="de-DE" sz="1600" b="1" dirty="0">
                <a:latin typeface="Calibri" panose="020F0502020204030204" pitchFamily="34" charset="0"/>
                <a:ea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de-DE" sz="1600" b="1" dirty="0" err="1">
                <a:latin typeface="Calibri" panose="020F0502020204030204" pitchFamily="34" charset="0"/>
                <a:ea typeface="Calibri" panose="020F0502020204030204" pitchFamily="34" charset="0"/>
                <a:cs typeface="Calibri" panose="020F0502020204030204" pitchFamily="34" charset="0"/>
              </a:rPr>
              <a:t>neighbour</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discovery</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nd</a:t>
            </a:r>
            <a:r>
              <a:rPr lang="de-DE" sz="1600" b="1" dirty="0">
                <a:latin typeface="Calibri" panose="020F0502020204030204" pitchFamily="34" charset="0"/>
                <a:ea typeface="Calibri" panose="020F0502020204030204" pitchFamily="34" charset="0"/>
                <a:cs typeface="Calibri" panose="020F0502020204030204" pitchFamily="34" charset="0"/>
              </a:rPr>
              <a:t>) not reliable </a:t>
            </a:r>
          </a:p>
          <a:p>
            <a:pPr marL="742950" lvl="1" indent="-285750">
              <a:buFont typeface="Arial" panose="020B0604020202020204" pitchFamily="34" charset="0"/>
              <a:buChar char="•"/>
            </a:pPr>
            <a:r>
              <a:rPr lang="de-DE" sz="1600" b="1" dirty="0" err="1">
                <a:latin typeface="Calibri" panose="020F0502020204030204" pitchFamily="34" charset="0"/>
                <a:ea typeface="Calibri" panose="020F0502020204030204" pitchFamily="34" charset="0"/>
                <a:cs typeface="Calibri" panose="020F0502020204030204" pitchFamily="34" charset="0"/>
              </a:rPr>
              <a:t>memory</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overflow</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with</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many</a:t>
            </a:r>
            <a:r>
              <a:rPr lang="de-DE" sz="1600" b="1" dirty="0">
                <a:latin typeface="Calibri" panose="020F0502020204030204" pitchFamily="34" charset="0"/>
                <a:ea typeface="Calibri" panose="020F0502020204030204" pitchFamily="34" charset="0"/>
                <a:cs typeface="Calibri" panose="020F0502020204030204" pitchFamily="34" charset="0"/>
              </a:rPr>
              <a:t> </a:t>
            </a:r>
            <a:r>
              <a:rPr lang="de-DE" sz="1600" b="1" dirty="0" err="1">
                <a:latin typeface="Calibri" panose="020F0502020204030204" pitchFamily="34" charset="0"/>
                <a:ea typeface="Calibri" panose="020F0502020204030204" pitchFamily="34" charset="0"/>
                <a:cs typeface="Calibri" panose="020F0502020204030204" pitchFamily="34" charset="0"/>
              </a:rPr>
              <a:t>concurrent</a:t>
            </a:r>
            <a:r>
              <a:rPr lang="de-DE" sz="1600" b="1" dirty="0">
                <a:latin typeface="Calibri" panose="020F0502020204030204" pitchFamily="34" charset="0"/>
                <a:ea typeface="Calibri" panose="020F0502020204030204" pitchFamily="34" charset="0"/>
                <a:cs typeface="Calibri" panose="020F0502020204030204" pitchFamily="34" charset="0"/>
              </a:rPr>
              <a:t> IPv6 </a:t>
            </a:r>
            <a:r>
              <a:rPr lang="de-DE" sz="1600" b="1" dirty="0" err="1">
                <a:latin typeface="Calibri" panose="020F0502020204030204" pitchFamily="34" charset="0"/>
                <a:ea typeface="Calibri" panose="020F0502020204030204" pitchFamily="34" charset="0"/>
                <a:cs typeface="Calibri" panose="020F0502020204030204" pitchFamily="34" charset="0"/>
              </a:rPr>
              <a:t>connections</a:t>
            </a:r>
            <a:r>
              <a:rPr lang="de-DE" sz="1600" b="1" dirty="0">
                <a:latin typeface="Calibri" panose="020F0502020204030204" pitchFamily="34" charset="0"/>
                <a:ea typeface="Calibri" panose="020F0502020204030204" pitchFamily="34" charset="0"/>
                <a:cs typeface="Calibri" panose="020F0502020204030204" pitchFamily="34" charset="0"/>
              </a:rPr>
              <a:t> </a:t>
            </a:r>
            <a:endParaRPr lang="en-US" sz="1600" b="1" dirty="0">
              <a:latin typeface="Calibri" panose="020F0502020204030204" pitchFamily="34" charset="0"/>
              <a:ea typeface="Calibri" panose="020F0502020204030204" pitchFamily="34" charset="0"/>
              <a:cs typeface="Calibri" panose="020F0502020204030204" pitchFamily="34" charset="0"/>
            </a:endParaRPr>
          </a:p>
          <a:p>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8B1D0A40-7675-4FD3-AE71-5DCDFF136EA5}"/>
              </a:ext>
            </a:extLst>
          </p:cNvPr>
          <p:cNvSpPr txBox="1"/>
          <p:nvPr/>
        </p:nvSpPr>
        <p:spPr>
          <a:xfrm>
            <a:off x="569844" y="4879805"/>
            <a:ext cx="1199687" cy="461665"/>
          </a:xfrm>
          <a:prstGeom prst="rect">
            <a:avLst/>
          </a:prstGeom>
          <a:noFill/>
        </p:spPr>
        <p:txBody>
          <a:bodyPr wrap="none" rtlCol="0">
            <a:spAutoFit/>
          </a:bodyPr>
          <a:lstStyle/>
          <a:p>
            <a:r>
              <a:rPr lang="de-DE" sz="2400" b="1" dirty="0" err="1">
                <a:latin typeface="Calibri" panose="020F0502020204030204" pitchFamily="34" charset="0"/>
                <a:ea typeface="Calibri" panose="020F0502020204030204" pitchFamily="34" charset="0"/>
                <a:cs typeface="Calibri" panose="020F0502020204030204" pitchFamily="34" charset="0"/>
              </a:rPr>
              <a:t>Reason</a:t>
            </a:r>
            <a:r>
              <a:rPr lang="de-DE" sz="2400" b="1" dirty="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CCDA7FD8-17C9-4B09-9C31-34EDCB32C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667" y="6339934"/>
            <a:ext cx="2441027" cy="499495"/>
          </a:xfrm>
          <a:prstGeom prst="rect">
            <a:avLst/>
          </a:prstGeom>
        </p:spPr>
      </p:pic>
      <p:pic>
        <p:nvPicPr>
          <p:cNvPr id="16" name="Grafik 15">
            <a:extLst>
              <a:ext uri="{FF2B5EF4-FFF2-40B4-BE49-F238E27FC236}">
                <a16:creationId xmlns:a16="http://schemas.microsoft.com/office/drawing/2014/main" id="{6C287FE4-C957-47DE-9104-CBF03AEC04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700" y="6575607"/>
            <a:ext cx="320344" cy="403584"/>
          </a:xfrm>
          <a:prstGeom prst="rect">
            <a:avLst/>
          </a:prstGeom>
        </p:spPr>
      </p:pic>
    </p:spTree>
    <p:extLst>
      <p:ext uri="{BB962C8B-B14F-4D97-AF65-F5344CB8AC3E}">
        <p14:creationId xmlns:p14="http://schemas.microsoft.com/office/powerpoint/2010/main" val="1623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F7052-28BF-46DB-9F1C-FC0284AADB0E}"/>
              </a:ext>
            </a:extLst>
          </p:cNvPr>
          <p:cNvSpPr>
            <a:spLocks noGrp="1"/>
          </p:cNvSpPr>
          <p:nvPr>
            <p:ph type="title"/>
          </p:nvPr>
        </p:nvSpPr>
        <p:spPr/>
        <p:txBody>
          <a:bodyPr lIns="0" tIns="0" rIns="0" bIns="0" anchor="ctr">
            <a:normAutofit/>
          </a:bodyPr>
          <a:lstStyle/>
          <a:p>
            <a:r>
              <a:rPr lang="de-DE" sz="4800" dirty="0">
                <a:latin typeface="Calibri" panose="020F0502020204030204" pitchFamily="34" charset="0"/>
                <a:ea typeface="Calibri" panose="020F0502020204030204" pitchFamily="34" charset="0"/>
                <a:cs typeface="Calibri" panose="020F0502020204030204" pitchFamily="34" charset="0"/>
              </a:rPr>
              <a:t>2,1TeraByte Data DE-KIT </a:t>
            </a:r>
            <a:r>
              <a:rPr lang="de-DE" sz="4800" dirty="0" err="1">
                <a:latin typeface="Calibri" panose="020F0502020204030204" pitchFamily="34" charset="0"/>
                <a:ea typeface="Calibri" panose="020F0502020204030204" pitchFamily="34" charset="0"/>
                <a:cs typeface="Calibri" panose="020F0502020204030204" pitchFamily="34" charset="0"/>
              </a:rPr>
              <a:t>to</a:t>
            </a:r>
            <a:r>
              <a:rPr lang="de-DE" sz="4800" dirty="0">
                <a:latin typeface="Calibri" panose="020F0502020204030204" pitchFamily="34" charset="0"/>
                <a:ea typeface="Calibri" panose="020F0502020204030204" pitchFamily="34" charset="0"/>
                <a:cs typeface="Calibri" panose="020F0502020204030204" pitchFamily="34" charset="0"/>
              </a:rPr>
              <a:t> NLT1</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uppieren 5">
            <a:extLst>
              <a:ext uri="{FF2B5EF4-FFF2-40B4-BE49-F238E27FC236}">
                <a16:creationId xmlns:a16="http://schemas.microsoft.com/office/drawing/2014/main" id="{DB0D3062-ECDB-424C-9C2A-C996CF754F48}"/>
              </a:ext>
            </a:extLst>
          </p:cNvPr>
          <p:cNvGrpSpPr/>
          <p:nvPr/>
        </p:nvGrpSpPr>
        <p:grpSpPr>
          <a:xfrm>
            <a:off x="603813" y="1604625"/>
            <a:ext cx="9105900" cy="2846725"/>
            <a:chOff x="609600" y="2374899"/>
            <a:chExt cx="10972320" cy="3977012"/>
          </a:xfrm>
        </p:grpSpPr>
        <p:pic>
          <p:nvPicPr>
            <p:cNvPr id="4" name="Grafik 3">
              <a:extLst>
                <a:ext uri="{FF2B5EF4-FFF2-40B4-BE49-F238E27FC236}">
                  <a16:creationId xmlns:a16="http://schemas.microsoft.com/office/drawing/2014/main" id="{DC1B9728-51C7-445F-A350-3E8F62DB261C}"/>
                </a:ext>
              </a:extLst>
            </p:cNvPr>
            <p:cNvPicPr>
              <a:picLocks noChangeAspect="1"/>
            </p:cNvPicPr>
            <p:nvPr/>
          </p:nvPicPr>
          <p:blipFill>
            <a:blip r:embed="rId2"/>
            <a:stretch>
              <a:fillRect/>
            </a:stretch>
          </p:blipFill>
          <p:spPr>
            <a:xfrm>
              <a:off x="609600" y="2374899"/>
              <a:ext cx="10972320" cy="2825751"/>
            </a:xfrm>
            <a:prstGeom prst="rect">
              <a:avLst/>
            </a:prstGeom>
          </p:spPr>
        </p:pic>
        <p:pic>
          <p:nvPicPr>
            <p:cNvPr id="5" name="Grafik 4">
              <a:extLst>
                <a:ext uri="{FF2B5EF4-FFF2-40B4-BE49-F238E27FC236}">
                  <a16:creationId xmlns:a16="http://schemas.microsoft.com/office/drawing/2014/main" id="{BDF44A6F-C5CC-44B8-877A-18C4EB9119D2}"/>
                </a:ext>
              </a:extLst>
            </p:cNvPr>
            <p:cNvPicPr>
              <a:picLocks noChangeAspect="1"/>
            </p:cNvPicPr>
            <p:nvPr/>
          </p:nvPicPr>
          <p:blipFill>
            <a:blip r:embed="rId3"/>
            <a:stretch>
              <a:fillRect/>
            </a:stretch>
          </p:blipFill>
          <p:spPr>
            <a:xfrm>
              <a:off x="612354" y="5200650"/>
              <a:ext cx="10969566" cy="1151261"/>
            </a:xfrm>
            <a:prstGeom prst="rect">
              <a:avLst/>
            </a:prstGeom>
          </p:spPr>
        </p:pic>
      </p:grpSp>
      <p:sp>
        <p:nvSpPr>
          <p:cNvPr id="8" name="Inhaltsplatzhalter 2">
            <a:extLst>
              <a:ext uri="{FF2B5EF4-FFF2-40B4-BE49-F238E27FC236}">
                <a16:creationId xmlns:a16="http://schemas.microsoft.com/office/drawing/2014/main" id="{32722784-6AAE-476F-9DFE-7B353D32120E}"/>
              </a:ext>
            </a:extLst>
          </p:cNvPr>
          <p:cNvSpPr>
            <a:spLocks noGrp="1"/>
          </p:cNvSpPr>
          <p:nvPr>
            <p:ph idx="1"/>
          </p:nvPr>
        </p:nvSpPr>
        <p:spPr>
          <a:xfrm>
            <a:off x="8445500" y="4521200"/>
            <a:ext cx="3676650" cy="1701800"/>
          </a:xfrm>
        </p:spPr>
        <p:txBody>
          <a:bodyPr>
            <a:normAutofit fontScale="25000" lnSpcReduction="20000"/>
          </a:bodyPr>
          <a:lstStyle/>
          <a:p>
            <a:r>
              <a:rPr lang="de-DE" b="1" dirty="0"/>
              <a:t>BNL </a:t>
            </a:r>
            <a:r>
              <a:rPr lang="de-DE" b="1" dirty="0" err="1"/>
              <a:t>hosts</a:t>
            </a:r>
            <a:r>
              <a:rPr lang="de-DE" b="1" dirty="0"/>
              <a:t> (</a:t>
            </a:r>
            <a:r>
              <a:rPr lang="de-DE" b="1" dirty="0">
                <a:solidFill>
                  <a:srgbClr val="C00000"/>
                </a:solidFill>
              </a:rPr>
              <a:t>IPv4 </a:t>
            </a:r>
            <a:r>
              <a:rPr lang="de-DE" b="1" dirty="0" err="1">
                <a:solidFill>
                  <a:srgbClr val="C00000"/>
                </a:solidFill>
              </a:rPr>
              <a:t>only</a:t>
            </a:r>
            <a:r>
              <a:rPr lang="de-DE" b="1" dirty="0"/>
              <a:t>) (Experiment Belle2):</a:t>
            </a:r>
          </a:p>
          <a:p>
            <a:pPr lvl="2"/>
            <a:r>
              <a:rPr lang="de-DE" dirty="0"/>
              <a:t>192.33.128.21	bldiracvm02.sdcc.bnl.gov.</a:t>
            </a:r>
          </a:p>
          <a:p>
            <a:pPr lvl="2"/>
            <a:r>
              <a:rPr lang="de-DE" dirty="0"/>
              <a:t>192.33.128.23	bldiracvm04.sdcc.bnl.gov.</a:t>
            </a:r>
            <a:endParaRPr lang="en-US" dirty="0"/>
          </a:p>
          <a:p>
            <a:pPr lvl="2"/>
            <a:r>
              <a:rPr lang="de-DE" dirty="0"/>
              <a:t>192.33.128.25	bldiracvm05.sdcc.bnl.gov.</a:t>
            </a:r>
            <a:endParaRPr lang="en-US" dirty="0"/>
          </a:p>
          <a:p>
            <a:pPr lvl="2"/>
            <a:r>
              <a:rPr lang="de-DE" dirty="0"/>
              <a:t>192.33.128.41	blrucio01-vrrp.sdcc.bnl.gov.</a:t>
            </a:r>
          </a:p>
          <a:p>
            <a:pPr lvl="2"/>
            <a:r>
              <a:rPr lang="de-DE" dirty="0"/>
              <a:t>192.33.128.42	blrucio02-vrrp.sdcc.bnl.gov.</a:t>
            </a:r>
          </a:p>
          <a:p>
            <a:pPr lvl="2"/>
            <a:r>
              <a:rPr lang="de-DE" dirty="0"/>
              <a:t>192.33.128.44	blcond03.sdcc.bnl.gov.</a:t>
            </a:r>
          </a:p>
          <a:p>
            <a:pPr lvl="2"/>
            <a:r>
              <a:rPr lang="de-DE" dirty="0"/>
              <a:t>192.33.128.45	blcond04.sdcc.bnl.gov.</a:t>
            </a:r>
          </a:p>
          <a:p>
            <a:pPr lvl="2"/>
            <a:r>
              <a:rPr lang="de-DE" dirty="0"/>
              <a:t>192.33.128.49	blcond06.sdcc.bnl.gov.</a:t>
            </a:r>
            <a:endParaRPr lang="en-US" dirty="0"/>
          </a:p>
          <a:p>
            <a:pPr lvl="2"/>
            <a:r>
              <a:rPr lang="de-DE" dirty="0"/>
              <a:t>192.33.128.98	blrucio03.sdcc.bnl.gov.</a:t>
            </a:r>
          </a:p>
          <a:p>
            <a:pPr lvl="2"/>
            <a:r>
              <a:rPr lang="de-DE" dirty="0"/>
              <a:t>192.33.128.99	blrucio04.sdcc.bnl.gov.</a:t>
            </a:r>
            <a:endParaRPr lang="en-US" dirty="0"/>
          </a:p>
          <a:p>
            <a:pPr lvl="2"/>
            <a:endParaRPr lang="de-DE" dirty="0"/>
          </a:p>
          <a:p>
            <a:pPr lvl="2"/>
            <a:endParaRPr lang="en-US" dirty="0"/>
          </a:p>
        </p:txBody>
      </p:sp>
      <p:sp>
        <p:nvSpPr>
          <p:cNvPr id="9" name="Textfeld 8">
            <a:extLst>
              <a:ext uri="{FF2B5EF4-FFF2-40B4-BE49-F238E27FC236}">
                <a16:creationId xmlns:a16="http://schemas.microsoft.com/office/drawing/2014/main" id="{B09E16D0-BAF0-4A5B-8244-B09E69EA9342}"/>
              </a:ext>
            </a:extLst>
          </p:cNvPr>
          <p:cNvSpPr txBox="1"/>
          <p:nvPr/>
        </p:nvSpPr>
        <p:spPr>
          <a:xfrm>
            <a:off x="609601" y="4673599"/>
            <a:ext cx="8851900" cy="1104901"/>
          </a:xfrm>
          <a:prstGeom prst="rect">
            <a:avLst/>
          </a:prstGeom>
          <a:noFill/>
        </p:spPr>
        <p:txBody>
          <a:bodyPr wrap="none" rtlCol="0">
            <a:normAutofit fontScale="70000" lnSpcReduction="20000"/>
          </a:bodyPr>
          <a:lstStyle/>
          <a:p>
            <a:r>
              <a:rPr lang="en-US" dirty="0"/>
              <a:t>Summary: total flows: 536, total bytes: 2.1 </a:t>
            </a:r>
            <a:r>
              <a:rPr lang="en-US" dirty="0" err="1"/>
              <a:t>TeraByte</a:t>
            </a:r>
            <a:endParaRPr lang="en-US" dirty="0"/>
          </a:p>
          <a:p>
            <a:r>
              <a:rPr lang="de-DE" dirty="0"/>
              <a:t>2 </a:t>
            </a:r>
            <a:r>
              <a:rPr lang="de-DE" dirty="0" err="1"/>
              <a:t>file</a:t>
            </a:r>
            <a:r>
              <a:rPr lang="de-DE" dirty="0"/>
              <a:t> </a:t>
            </a:r>
            <a:r>
              <a:rPr lang="de-DE" dirty="0" err="1"/>
              <a:t>server</a:t>
            </a:r>
            <a:r>
              <a:rPr lang="de-DE" dirty="0"/>
              <a:t> at DE-KIT </a:t>
            </a:r>
            <a:r>
              <a:rPr lang="de-DE" dirty="0" err="1"/>
              <a:t>transfer</a:t>
            </a:r>
            <a:r>
              <a:rPr lang="de-DE" dirty="0"/>
              <a:t> </a:t>
            </a:r>
            <a:r>
              <a:rPr lang="de-DE" dirty="0" err="1"/>
              <a:t>data</a:t>
            </a:r>
            <a:r>
              <a:rPr lang="de-DE" dirty="0"/>
              <a:t> </a:t>
            </a:r>
            <a:r>
              <a:rPr lang="de-DE" dirty="0" err="1"/>
              <a:t>to</a:t>
            </a:r>
            <a:r>
              <a:rPr lang="de-DE" dirty="0"/>
              <a:t> 98 </a:t>
            </a:r>
            <a:r>
              <a:rPr lang="de-DE" dirty="0" err="1"/>
              <a:t>file</a:t>
            </a:r>
            <a:r>
              <a:rPr lang="de-DE" dirty="0"/>
              <a:t> </a:t>
            </a:r>
            <a:r>
              <a:rPr lang="de-DE" dirty="0" err="1"/>
              <a:t>server</a:t>
            </a:r>
            <a:r>
              <a:rPr lang="de-DE" dirty="0"/>
              <a:t> at NLT1, all </a:t>
            </a:r>
            <a:r>
              <a:rPr lang="de-DE" dirty="0" err="1"/>
              <a:t>hosts</a:t>
            </a:r>
            <a:r>
              <a:rPr lang="de-DE" dirty="0"/>
              <a:t> at DE-KIT and NLT1 dual-</a:t>
            </a:r>
            <a:r>
              <a:rPr lang="de-DE" dirty="0" err="1"/>
              <a:t>stack</a:t>
            </a:r>
            <a:r>
              <a:rPr lang="de-DE" dirty="0"/>
              <a:t> </a:t>
            </a:r>
            <a:r>
              <a:rPr lang="de-DE" dirty="0" err="1"/>
              <a:t>deployed</a:t>
            </a:r>
            <a:endParaRPr lang="de-DE" dirty="0"/>
          </a:p>
          <a:p>
            <a:endParaRPr lang="de-DE" dirty="0"/>
          </a:p>
          <a:p>
            <a:r>
              <a:rPr lang="de-DE" dirty="0"/>
              <a:t>* 64GByte </a:t>
            </a:r>
          </a:p>
          <a:p>
            <a:r>
              <a:rPr lang="de-DE" dirty="0" err="1"/>
              <a:t>transfered</a:t>
            </a:r>
            <a:r>
              <a:rPr lang="de-DE" dirty="0"/>
              <a:t> </a:t>
            </a:r>
            <a:r>
              <a:rPr lang="de-DE" dirty="0" err="1"/>
              <a:t>to</a:t>
            </a:r>
            <a:r>
              <a:rPr lang="de-DE" dirty="0"/>
              <a:t> CERN, </a:t>
            </a:r>
            <a:r>
              <a:rPr lang="de-DE" dirty="0" err="1"/>
              <a:t>kiae</a:t>
            </a:r>
            <a:r>
              <a:rPr lang="de-DE" dirty="0"/>
              <a:t>, BNL </a:t>
            </a:r>
          </a:p>
          <a:p>
            <a:r>
              <a:rPr lang="de-DE" dirty="0"/>
              <a:t>and a </a:t>
            </a:r>
            <a:r>
              <a:rPr lang="de-DE" dirty="0" err="1"/>
              <a:t>small</a:t>
            </a:r>
            <a:r>
              <a:rPr lang="de-DE" dirty="0"/>
              <a:t> </a:t>
            </a:r>
            <a:r>
              <a:rPr lang="de-DE" dirty="0" err="1"/>
              <a:t>leftover</a:t>
            </a:r>
            <a:r>
              <a:rPr lang="de-DE" dirty="0"/>
              <a:t> </a:t>
            </a:r>
            <a:r>
              <a:rPr lang="de-DE" dirty="0" err="1"/>
              <a:t>to</a:t>
            </a:r>
            <a:r>
              <a:rPr lang="de-DE" dirty="0"/>
              <a:t> </a:t>
            </a:r>
            <a:r>
              <a:rPr lang="de-DE" dirty="0" err="1"/>
              <a:t>other</a:t>
            </a:r>
            <a:r>
              <a:rPr lang="de-DE" dirty="0"/>
              <a:t> </a:t>
            </a:r>
            <a:r>
              <a:rPr lang="de-DE" dirty="0" err="1"/>
              <a:t>sites</a:t>
            </a:r>
            <a:r>
              <a:rPr lang="de-DE" dirty="0"/>
              <a:t> (</a:t>
            </a:r>
            <a:r>
              <a:rPr lang="de-DE" dirty="0" err="1"/>
              <a:t>manly</a:t>
            </a:r>
            <a:r>
              <a:rPr lang="de-DE" dirty="0"/>
              <a:t> </a:t>
            </a:r>
            <a:r>
              <a:rPr lang="de-DE" dirty="0" err="1"/>
              <a:t>perfsonar</a:t>
            </a:r>
            <a:r>
              <a:rPr lang="de-DE" dirty="0"/>
              <a:t>)</a:t>
            </a:r>
            <a:endParaRPr lang="en-US" dirty="0"/>
          </a:p>
        </p:txBody>
      </p:sp>
      <p:sp>
        <p:nvSpPr>
          <p:cNvPr id="10" name="Ellipse 9">
            <a:extLst>
              <a:ext uri="{FF2B5EF4-FFF2-40B4-BE49-F238E27FC236}">
                <a16:creationId xmlns:a16="http://schemas.microsoft.com/office/drawing/2014/main" id="{B4F0FB2C-074A-434E-A90C-5AED7C949064}"/>
              </a:ext>
            </a:extLst>
          </p:cNvPr>
          <p:cNvSpPr/>
          <p:nvPr/>
        </p:nvSpPr>
        <p:spPr>
          <a:xfrm>
            <a:off x="5009910" y="154045"/>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p:txBody>
      </p:sp>
      <p:pic>
        <p:nvPicPr>
          <p:cNvPr id="17" name="Grafik 16">
            <a:extLst>
              <a:ext uri="{FF2B5EF4-FFF2-40B4-BE49-F238E27FC236}">
                <a16:creationId xmlns:a16="http://schemas.microsoft.com/office/drawing/2014/main" id="{DED083CD-A524-4908-A645-F1D1EB3B6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667" y="6339934"/>
            <a:ext cx="2441027" cy="499495"/>
          </a:xfrm>
          <a:prstGeom prst="rect">
            <a:avLst/>
          </a:prstGeom>
        </p:spPr>
      </p:pic>
      <p:pic>
        <p:nvPicPr>
          <p:cNvPr id="18" name="Grafik 17">
            <a:extLst>
              <a:ext uri="{FF2B5EF4-FFF2-40B4-BE49-F238E27FC236}">
                <a16:creationId xmlns:a16="http://schemas.microsoft.com/office/drawing/2014/main" id="{5C4540C1-8CB1-426A-A6BB-8BB1BA2FDB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161" y="6510920"/>
            <a:ext cx="322184" cy="403584"/>
          </a:xfrm>
          <a:prstGeom prst="rect">
            <a:avLst/>
          </a:prstGeom>
        </p:spPr>
      </p:pic>
    </p:spTree>
    <p:extLst>
      <p:ext uri="{BB962C8B-B14F-4D97-AF65-F5344CB8AC3E}">
        <p14:creationId xmlns:p14="http://schemas.microsoft.com/office/powerpoint/2010/main" val="201731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circle(in)">
                                      <p:cBhvr>
                                        <p:cTn id="20" dur="2000"/>
                                        <p:tgtEl>
                                          <p:spTgt spid="8">
                                            <p:txEl>
                                              <p:pRg st="0" end="0"/>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circle(in)">
                                      <p:cBhvr>
                                        <p:cTn id="23" dur="2000"/>
                                        <p:tgtEl>
                                          <p:spTgt spid="8">
                                            <p:txEl>
                                              <p:pRg st="1" end="1"/>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circle(in)">
                                      <p:cBhvr>
                                        <p:cTn id="26" dur="2000"/>
                                        <p:tgtEl>
                                          <p:spTgt spid="8">
                                            <p:txEl>
                                              <p:pRg st="2" end="2"/>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circle(in)">
                                      <p:cBhvr>
                                        <p:cTn id="29" dur="2000"/>
                                        <p:tgtEl>
                                          <p:spTgt spid="8">
                                            <p:txEl>
                                              <p:pRg st="3" end="3"/>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circle(in)">
                                      <p:cBhvr>
                                        <p:cTn id="32" dur="2000"/>
                                        <p:tgtEl>
                                          <p:spTgt spid="8">
                                            <p:txEl>
                                              <p:pRg st="4" end="4"/>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circle(in)">
                                      <p:cBhvr>
                                        <p:cTn id="35" dur="2000"/>
                                        <p:tgtEl>
                                          <p:spTgt spid="8">
                                            <p:txEl>
                                              <p:pRg st="5" end="5"/>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circle(in)">
                                      <p:cBhvr>
                                        <p:cTn id="38" dur="2000"/>
                                        <p:tgtEl>
                                          <p:spTgt spid="8">
                                            <p:txEl>
                                              <p:pRg st="6" end="6"/>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circle(in)">
                                      <p:cBhvr>
                                        <p:cTn id="41" dur="2000"/>
                                        <p:tgtEl>
                                          <p:spTgt spid="8">
                                            <p:txEl>
                                              <p:pRg st="7" end="7"/>
                                            </p:tx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circle(in)">
                                      <p:cBhvr>
                                        <p:cTn id="44" dur="2000"/>
                                        <p:tgtEl>
                                          <p:spTgt spid="8">
                                            <p:txEl>
                                              <p:pRg st="8" end="8"/>
                                            </p:tx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circle(in)">
                                      <p:cBhvr>
                                        <p:cTn id="47" dur="2000"/>
                                        <p:tgtEl>
                                          <p:spTgt spid="8">
                                            <p:txEl>
                                              <p:pRg st="9" end="9"/>
                                            </p:txEl>
                                          </p:spTgt>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8">
                                            <p:txEl>
                                              <p:pRg st="10" end="10"/>
                                            </p:txEl>
                                          </p:spTgt>
                                        </p:tgtEl>
                                        <p:attrNameLst>
                                          <p:attrName>style.visibility</p:attrName>
                                        </p:attrNameLst>
                                      </p:cBhvr>
                                      <p:to>
                                        <p:strVal val="visible"/>
                                      </p:to>
                                    </p:set>
                                    <p:animEffect transition="in" filter="circle(in)">
                                      <p:cBhvr>
                                        <p:cTn id="50"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fik 48">
            <a:extLst>
              <a:ext uri="{FF2B5EF4-FFF2-40B4-BE49-F238E27FC236}">
                <a16:creationId xmlns:a16="http://schemas.microsoft.com/office/drawing/2014/main" id="{AA815CFD-BAFF-4516-8A3A-4ED943D29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667" y="6339934"/>
            <a:ext cx="2441027" cy="499495"/>
          </a:xfrm>
          <a:prstGeom prst="rect">
            <a:avLst/>
          </a:prstGeom>
        </p:spPr>
      </p:pic>
      <p:sp>
        <p:nvSpPr>
          <p:cNvPr id="2" name="Titel 1">
            <a:extLst>
              <a:ext uri="{FF2B5EF4-FFF2-40B4-BE49-F238E27FC236}">
                <a16:creationId xmlns:a16="http://schemas.microsoft.com/office/drawing/2014/main" id="{05C0C14C-1EFE-4FFD-BAB4-B22BAF301E10}"/>
              </a:ext>
            </a:extLst>
          </p:cNvPr>
          <p:cNvSpPr>
            <a:spLocks noGrp="1"/>
          </p:cNvSpPr>
          <p:nvPr>
            <p:ph type="title"/>
          </p:nvPr>
        </p:nvSpPr>
        <p:spPr/>
        <p:txBody>
          <a:bodyPr/>
          <a:lstStyle/>
          <a:p>
            <a:r>
              <a:rPr lang="de-DE" dirty="0" err="1">
                <a:latin typeface="Calibri" panose="020F0502020204030204" pitchFamily="34" charset="0"/>
                <a:ea typeface="Calibri" panose="020F0502020204030204" pitchFamily="34" charset="0"/>
                <a:cs typeface="Calibri" panose="020F0502020204030204" pitchFamily="34" charset="0"/>
              </a:rPr>
              <a:t>XRootD</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file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transfer</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from</a:t>
            </a:r>
            <a:r>
              <a:rPr lang="de-DE" dirty="0">
                <a:latin typeface="Calibri" panose="020F0502020204030204" pitchFamily="34" charset="0"/>
                <a:ea typeface="Calibri" panose="020F0502020204030204" pitchFamily="34" charset="0"/>
                <a:cs typeface="Calibri" panose="020F0502020204030204" pitchFamily="34" charset="0"/>
              </a:rPr>
              <a:t> CERN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Inhaltsplatzhalter 4">
            <a:extLst>
              <a:ext uri="{FF2B5EF4-FFF2-40B4-BE49-F238E27FC236}">
                <a16:creationId xmlns:a16="http://schemas.microsoft.com/office/drawing/2014/main" id="{4D2A4897-8B6F-4FEA-93DC-EF01DDFD4180}"/>
              </a:ext>
            </a:extLst>
          </p:cNvPr>
          <p:cNvSpPr>
            <a:spLocks noGrp="1"/>
          </p:cNvSpPr>
          <p:nvPr>
            <p:ph idx="1"/>
          </p:nvPr>
        </p:nvSpPr>
        <p:spPr>
          <a:xfrm>
            <a:off x="6095760" y="2416064"/>
            <a:ext cx="2785787" cy="1231054"/>
          </a:xfrm>
        </p:spPr>
        <p:txBody>
          <a:bodyPr>
            <a:normAutofit/>
          </a:bodyPr>
          <a:lstStyle/>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cvmfs-sq4.gridka.de.     dual-stack</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cvmfs-sq1.gridka.de.     dual-stack</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cvmfs-sq3.gridka.de.     dual-stack</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cvmfs-sq5.gridka.de.     dual-stack</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cvmfs-sq6.gridka.de.     dual-stack </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cvmfs-sq2.gridka.de.     dual-stack</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frontier-sq1.gridka.de.  dual-stack</a:t>
            </a:r>
          </a:p>
          <a:p>
            <a:pPr marL="216000" indent="-216000">
              <a:lnSpc>
                <a:spcPts val="12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fw-nat-inside-outside.gridka.de.</a:t>
            </a:r>
          </a:p>
          <a:p>
            <a:pPr marL="216000" indent="-216000">
              <a:lnSpc>
                <a:spcPct val="120000"/>
              </a:lnSpc>
              <a:spcBef>
                <a:spcPts val="0"/>
              </a:spcBef>
              <a:buNone/>
            </a:pP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10E00484-ADAB-4020-A51F-F68E881219C8}"/>
              </a:ext>
            </a:extLst>
          </p:cNvPr>
          <p:cNvSpPr txBox="1"/>
          <p:nvPr/>
        </p:nvSpPr>
        <p:spPr>
          <a:xfrm>
            <a:off x="4012437" y="1946442"/>
            <a:ext cx="2416046" cy="334617"/>
          </a:xfrm>
          <a:prstGeom prst="rect">
            <a:avLst/>
          </a:prstGeom>
          <a:noFill/>
        </p:spPr>
        <p:txBody>
          <a:bodyPr wrap="none" rtlCol="0">
            <a:normAutofit fontScale="92500" lnSpcReduction="10000"/>
          </a:bodyPr>
          <a:lstStyle/>
          <a:p>
            <a:r>
              <a:rPr lang="de-DE" dirty="0">
                <a:latin typeface="Calibri" panose="020F0502020204030204" pitchFamily="34" charset="0"/>
                <a:ea typeface="Calibri" panose="020F0502020204030204" pitchFamily="34" charset="0"/>
                <a:cs typeface="Calibri" panose="020F0502020204030204" pitchFamily="34" charset="0"/>
              </a:rPr>
              <a:t>1625 Server at CERN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34452EF2-F005-4DB6-8506-712CF8579CCC}"/>
              </a:ext>
            </a:extLst>
          </p:cNvPr>
          <p:cNvSpPr txBox="1"/>
          <p:nvPr/>
        </p:nvSpPr>
        <p:spPr>
          <a:xfrm>
            <a:off x="4045710" y="1207778"/>
            <a:ext cx="5806799" cy="615553"/>
          </a:xfrm>
          <a:prstGeom prst="rect">
            <a:avLst/>
          </a:prstGeom>
          <a:noFill/>
        </p:spPr>
        <p:txBody>
          <a:bodyPr wrap="square" rtlCol="0">
            <a:normAutofit/>
          </a:bodyPr>
          <a:lstStyle/>
          <a:p>
            <a:r>
              <a:rPr lang="en-US" sz="800" dirty="0">
                <a:latin typeface="Calibri" panose="020F0502020204030204" pitchFamily="34" charset="0"/>
                <a:ea typeface="Calibri" panose="020F0502020204030204" pitchFamily="34" charset="0"/>
                <a:cs typeface="Calibri" panose="020F0502020204030204" pitchFamily="34" charset="0"/>
              </a:rPr>
              <a:t>2024-02-20 06:02:38.012    16.000  TCP     128.142.57.111  40594    192.108.47.89   1094     2.7 M    4.1 G    2.1 G   1499     1</a:t>
            </a:r>
          </a:p>
          <a:p>
            <a:r>
              <a:rPr lang="en-US" sz="800" dirty="0">
                <a:latin typeface="Calibri" panose="020F0502020204030204" pitchFamily="34" charset="0"/>
                <a:ea typeface="Calibri" panose="020F0502020204030204" pitchFamily="34" charset="0"/>
                <a:cs typeface="Calibri" panose="020F0502020204030204" pitchFamily="34" charset="0"/>
              </a:rPr>
              <a:t>2024-01-31 09:33:31.833    11.653  TCP     128.142.63.105  43670    192.108.46.89   1094     2.8 M    4.2 G    2.9 G   1498     1</a:t>
            </a:r>
          </a:p>
          <a:p>
            <a:r>
              <a:rPr lang="en-US" dirty="0">
                <a:latin typeface="Calibri" panose="020F0502020204030204" pitchFamily="34" charset="0"/>
                <a:ea typeface="Calibri" panose="020F0502020204030204" pitchFamily="34" charset="0"/>
                <a:cs typeface="Calibri" panose="020F0502020204030204" pitchFamily="34" charset="0"/>
              </a:rPr>
              <a:t>Summary: total flows: 597053, total bytes: 33.0 </a:t>
            </a:r>
            <a:r>
              <a:rPr lang="en-US" dirty="0" err="1">
                <a:latin typeface="Calibri" panose="020F0502020204030204" pitchFamily="34" charset="0"/>
                <a:ea typeface="Calibri" panose="020F0502020204030204" pitchFamily="34" charset="0"/>
                <a:cs typeface="Calibri" panose="020F0502020204030204" pitchFamily="34" charset="0"/>
              </a:rPr>
              <a:t>TeraByte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1" name="Ellipse 10">
            <a:extLst>
              <a:ext uri="{FF2B5EF4-FFF2-40B4-BE49-F238E27FC236}">
                <a16:creationId xmlns:a16="http://schemas.microsoft.com/office/drawing/2014/main" id="{4485CA29-ED64-48D4-BFB4-82CCC4408049}"/>
              </a:ext>
            </a:extLst>
          </p:cNvPr>
          <p:cNvSpPr/>
          <p:nvPr/>
        </p:nvSpPr>
        <p:spPr>
          <a:xfrm>
            <a:off x="252989" y="2124573"/>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4</a:t>
            </a:r>
          </a:p>
        </p:txBody>
      </p:sp>
      <p:grpSp>
        <p:nvGrpSpPr>
          <p:cNvPr id="14" name="Gruppieren 13">
            <a:extLst>
              <a:ext uri="{FF2B5EF4-FFF2-40B4-BE49-F238E27FC236}">
                <a16:creationId xmlns:a16="http://schemas.microsoft.com/office/drawing/2014/main" id="{8C027D09-8AA8-4B89-98AC-58007B1797F5}"/>
              </a:ext>
            </a:extLst>
          </p:cNvPr>
          <p:cNvGrpSpPr/>
          <p:nvPr/>
        </p:nvGrpSpPr>
        <p:grpSpPr>
          <a:xfrm>
            <a:off x="834201" y="3781902"/>
            <a:ext cx="3176399" cy="2553363"/>
            <a:chOff x="4701591" y="3007288"/>
            <a:chExt cx="4049962" cy="3473025"/>
          </a:xfrm>
        </p:grpSpPr>
        <p:pic>
          <p:nvPicPr>
            <p:cNvPr id="12" name="Grafik 11">
              <a:extLst>
                <a:ext uri="{FF2B5EF4-FFF2-40B4-BE49-F238E27FC236}">
                  <a16:creationId xmlns:a16="http://schemas.microsoft.com/office/drawing/2014/main" id="{02352F52-F617-4A84-B7DB-A81726193399}"/>
                </a:ext>
              </a:extLst>
            </p:cNvPr>
            <p:cNvPicPr>
              <a:picLocks noChangeAspect="1"/>
            </p:cNvPicPr>
            <p:nvPr/>
          </p:nvPicPr>
          <p:blipFill>
            <a:blip r:embed="rId3"/>
            <a:stretch>
              <a:fillRect/>
            </a:stretch>
          </p:blipFill>
          <p:spPr>
            <a:xfrm>
              <a:off x="4701592" y="3007288"/>
              <a:ext cx="4049961" cy="1928296"/>
            </a:xfrm>
            <a:prstGeom prst="rect">
              <a:avLst/>
            </a:prstGeom>
          </p:spPr>
        </p:pic>
        <p:pic>
          <p:nvPicPr>
            <p:cNvPr id="13" name="Grafik 12">
              <a:extLst>
                <a:ext uri="{FF2B5EF4-FFF2-40B4-BE49-F238E27FC236}">
                  <a16:creationId xmlns:a16="http://schemas.microsoft.com/office/drawing/2014/main" id="{15B925E1-B6D8-45C3-968A-311CAD30DB04}"/>
                </a:ext>
              </a:extLst>
            </p:cNvPr>
            <p:cNvPicPr>
              <a:picLocks noChangeAspect="1"/>
            </p:cNvPicPr>
            <p:nvPr/>
          </p:nvPicPr>
          <p:blipFill>
            <a:blip r:embed="rId4"/>
            <a:stretch>
              <a:fillRect/>
            </a:stretch>
          </p:blipFill>
          <p:spPr>
            <a:xfrm>
              <a:off x="4701591" y="4935584"/>
              <a:ext cx="4049961" cy="1544729"/>
            </a:xfrm>
            <a:prstGeom prst="rect">
              <a:avLst/>
            </a:prstGeom>
          </p:spPr>
        </p:pic>
      </p:grpSp>
      <p:grpSp>
        <p:nvGrpSpPr>
          <p:cNvPr id="17" name="Gruppieren 16">
            <a:extLst>
              <a:ext uri="{FF2B5EF4-FFF2-40B4-BE49-F238E27FC236}">
                <a16:creationId xmlns:a16="http://schemas.microsoft.com/office/drawing/2014/main" id="{AF432C23-37D2-4C7D-8AC9-9C9AF833F4D0}"/>
              </a:ext>
            </a:extLst>
          </p:cNvPr>
          <p:cNvGrpSpPr/>
          <p:nvPr/>
        </p:nvGrpSpPr>
        <p:grpSpPr>
          <a:xfrm>
            <a:off x="834200" y="1145376"/>
            <a:ext cx="3176399" cy="2553363"/>
            <a:chOff x="575371" y="1537432"/>
            <a:chExt cx="3176399" cy="2553363"/>
          </a:xfrm>
        </p:grpSpPr>
        <p:pic>
          <p:nvPicPr>
            <p:cNvPr id="15" name="Grafik 14">
              <a:extLst>
                <a:ext uri="{FF2B5EF4-FFF2-40B4-BE49-F238E27FC236}">
                  <a16:creationId xmlns:a16="http://schemas.microsoft.com/office/drawing/2014/main" id="{FAE7DA45-16B0-424A-B947-F5E46CC1D92A}"/>
                </a:ext>
              </a:extLst>
            </p:cNvPr>
            <p:cNvPicPr>
              <a:picLocks noChangeAspect="1"/>
            </p:cNvPicPr>
            <p:nvPr/>
          </p:nvPicPr>
          <p:blipFill>
            <a:blip r:embed="rId5"/>
            <a:stretch>
              <a:fillRect/>
            </a:stretch>
          </p:blipFill>
          <p:spPr>
            <a:xfrm>
              <a:off x="575371" y="1537432"/>
              <a:ext cx="3176399" cy="1408916"/>
            </a:xfrm>
            <a:prstGeom prst="rect">
              <a:avLst/>
            </a:prstGeom>
          </p:spPr>
        </p:pic>
        <p:pic>
          <p:nvPicPr>
            <p:cNvPr id="16" name="Grafik 15">
              <a:extLst>
                <a:ext uri="{FF2B5EF4-FFF2-40B4-BE49-F238E27FC236}">
                  <a16:creationId xmlns:a16="http://schemas.microsoft.com/office/drawing/2014/main" id="{5363AFA8-DCBE-47B0-B9EF-EB014ECCD649}"/>
                </a:ext>
              </a:extLst>
            </p:cNvPr>
            <p:cNvPicPr>
              <a:picLocks noChangeAspect="1"/>
            </p:cNvPicPr>
            <p:nvPr/>
          </p:nvPicPr>
          <p:blipFill>
            <a:blip r:embed="rId6"/>
            <a:stretch>
              <a:fillRect/>
            </a:stretch>
          </p:blipFill>
          <p:spPr>
            <a:xfrm>
              <a:off x="575371" y="2946348"/>
              <a:ext cx="3176399" cy="1144447"/>
            </a:xfrm>
            <a:prstGeom prst="rect">
              <a:avLst/>
            </a:prstGeom>
          </p:spPr>
        </p:pic>
      </p:grpSp>
      <p:sp>
        <p:nvSpPr>
          <p:cNvPr id="18" name="Textfeld 17">
            <a:extLst>
              <a:ext uri="{FF2B5EF4-FFF2-40B4-BE49-F238E27FC236}">
                <a16:creationId xmlns:a16="http://schemas.microsoft.com/office/drawing/2014/main" id="{551E262F-9B7C-44D6-A56C-8F7F0C411027}"/>
              </a:ext>
            </a:extLst>
          </p:cNvPr>
          <p:cNvSpPr txBox="1"/>
          <p:nvPr/>
        </p:nvSpPr>
        <p:spPr>
          <a:xfrm>
            <a:off x="4015145" y="2263749"/>
            <a:ext cx="2138086" cy="458000"/>
          </a:xfrm>
          <a:prstGeom prst="rect">
            <a:avLst/>
          </a:prstGeom>
          <a:noFill/>
        </p:spPr>
        <p:txBody>
          <a:bodyPr wrap="none" rtlCol="0">
            <a:normAutofit/>
          </a:bodyPr>
          <a:lstStyle>
            <a:defPPr>
              <a:defRPr lang="en-US"/>
            </a:defPPr>
            <a:lvl1pPr>
              <a:defRPr>
                <a:latin typeface="Calibri" panose="020F0502020204030204" pitchFamily="34" charset="0"/>
                <a:ea typeface="Calibri" panose="020F0502020204030204" pitchFamily="34" charset="0"/>
                <a:cs typeface="Calibri" panose="020F0502020204030204" pitchFamily="34" charset="0"/>
              </a:defRPr>
            </a:lvl1pPr>
          </a:lstStyle>
          <a:p>
            <a:pPr>
              <a:lnSpc>
                <a:spcPct val="80000"/>
              </a:lnSpc>
            </a:pPr>
            <a:r>
              <a:rPr lang="de-DE" sz="1700" dirty="0" err="1"/>
              <a:t>Only</a:t>
            </a:r>
            <a:r>
              <a:rPr lang="de-DE" sz="1700" dirty="0"/>
              <a:t> 16 Server at KIT</a:t>
            </a:r>
            <a:endParaRPr lang="en-US" sz="1700" dirty="0"/>
          </a:p>
        </p:txBody>
      </p:sp>
      <p:sp>
        <p:nvSpPr>
          <p:cNvPr id="20" name="Inhaltsplatzhalter 4">
            <a:extLst>
              <a:ext uri="{FF2B5EF4-FFF2-40B4-BE49-F238E27FC236}">
                <a16:creationId xmlns:a16="http://schemas.microsoft.com/office/drawing/2014/main" id="{BA8940D5-474D-4144-8AD8-355307F4E388}"/>
              </a:ext>
            </a:extLst>
          </p:cNvPr>
          <p:cNvSpPr txBox="1">
            <a:spLocks/>
          </p:cNvSpPr>
          <p:nvPr/>
        </p:nvSpPr>
        <p:spPr>
          <a:xfrm>
            <a:off x="8637678" y="2334063"/>
            <a:ext cx="2416046" cy="1360286"/>
          </a:xfrm>
          <a:prstGeom prst="rect">
            <a:avLst/>
          </a:prstGeom>
        </p:spPr>
        <p:txBody>
          <a:bodyPr lIns="0" tIns="0" rIns="0" bIns="0">
            <a:normAutofit fontScale="925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f01-032-114-e.gridka.de.</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f01-124-110-e.gridka.de.   dual-stack</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f01-124-159-e.gridka.de.   dual-stack</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f01-124-160-e.gridka.de.   dual-stack</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f01-124-161-e.gridka.de.   dual-stack</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f01-125-159-e.gridka.de.   dual-stack</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f01-125-160-e.gridka.de.   dual-stack</a:t>
            </a:r>
          </a:p>
          <a:p>
            <a:pPr marL="288000" indent="-288000">
              <a:lnSpc>
                <a:spcPct val="120000"/>
              </a:lnSpc>
              <a:spcBef>
                <a:spcPts val="0"/>
              </a:spcBef>
            </a:pPr>
            <a:r>
              <a:rPr lang="en-US" sz="1200" dirty="0">
                <a:latin typeface="Calibri" panose="020F0502020204030204" pitchFamily="34" charset="0"/>
                <a:ea typeface="Calibri" panose="020F0502020204030204" pitchFamily="34" charset="0"/>
                <a:cs typeface="Calibri" panose="020F0502020204030204" pitchFamily="34" charset="0"/>
              </a:rPr>
              <a:t>f01-125-161-e.gridka.de.   dual-stack</a:t>
            </a:r>
          </a:p>
        </p:txBody>
      </p:sp>
      <p:sp>
        <p:nvSpPr>
          <p:cNvPr id="21" name="Ellipse 20">
            <a:extLst>
              <a:ext uri="{FF2B5EF4-FFF2-40B4-BE49-F238E27FC236}">
                <a16:creationId xmlns:a16="http://schemas.microsoft.com/office/drawing/2014/main" id="{F0A6C9F2-6185-4E99-9427-3607A7145AD2}"/>
              </a:ext>
            </a:extLst>
          </p:cNvPr>
          <p:cNvSpPr/>
          <p:nvPr/>
        </p:nvSpPr>
        <p:spPr>
          <a:xfrm>
            <a:off x="252989" y="4873299"/>
            <a:ext cx="381000" cy="350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ea typeface="Calibri" panose="020F0502020204030204" pitchFamily="34" charset="0"/>
                <a:cs typeface="Calibri" panose="020F0502020204030204" pitchFamily="34" charset="0"/>
              </a:rPr>
              <a:t>5</a:t>
            </a:r>
          </a:p>
        </p:txBody>
      </p:sp>
      <p:sp>
        <p:nvSpPr>
          <p:cNvPr id="22" name="Textfeld 21">
            <a:extLst>
              <a:ext uri="{FF2B5EF4-FFF2-40B4-BE49-F238E27FC236}">
                <a16:creationId xmlns:a16="http://schemas.microsoft.com/office/drawing/2014/main" id="{A41F4665-B506-49FF-ACB9-70B0F8AA58DB}"/>
              </a:ext>
            </a:extLst>
          </p:cNvPr>
          <p:cNvSpPr txBox="1"/>
          <p:nvPr/>
        </p:nvSpPr>
        <p:spPr>
          <a:xfrm>
            <a:off x="4045710" y="3780574"/>
            <a:ext cx="6985000" cy="550746"/>
          </a:xfrm>
          <a:prstGeom prst="rect">
            <a:avLst/>
          </a:prstGeom>
          <a:noFill/>
        </p:spPr>
        <p:txBody>
          <a:bodyPr wrap="none" rtlCol="0">
            <a:normAutofit fontScale="47500" lnSpcReduction="20000"/>
          </a:bodyPr>
          <a:lstStyle/>
          <a:p>
            <a:r>
              <a:rPr lang="en-US" sz="1700" dirty="0">
                <a:latin typeface="Calibri" panose="020F0502020204030204" pitchFamily="34" charset="0"/>
                <a:ea typeface="Calibri" panose="020F0502020204030204" pitchFamily="34" charset="0"/>
                <a:cs typeface="Calibri" panose="020F0502020204030204" pitchFamily="34" charset="0"/>
              </a:rPr>
              <a:t>2024-02-20 23:26:09.012     0.500  TCP     128.142.249.74  38908   192.108.68.144   1094        12     2266    36256    188     1</a:t>
            </a:r>
          </a:p>
          <a:p>
            <a:r>
              <a:rPr lang="en-US" sz="1700" dirty="0">
                <a:latin typeface="Calibri" panose="020F0502020204030204" pitchFamily="34" charset="0"/>
                <a:ea typeface="Calibri" panose="020F0502020204030204" pitchFamily="34" charset="0"/>
                <a:cs typeface="Calibri" panose="020F0502020204030204" pitchFamily="34" charset="0"/>
              </a:rPr>
              <a:t>2024-02-21 02:39:33.262     0.250  TCP     128.142.240.76  55700    192.108.46.89   1094        10      706    22592     70     1</a:t>
            </a:r>
          </a:p>
          <a:p>
            <a:r>
              <a:rPr lang="en-US" sz="3800" dirty="0">
                <a:latin typeface="Calibri" panose="020F0502020204030204" pitchFamily="34" charset="0"/>
                <a:ea typeface="Calibri" panose="020F0502020204030204" pitchFamily="34" charset="0"/>
                <a:cs typeface="Calibri" panose="020F0502020204030204" pitchFamily="34" charset="0"/>
              </a:rPr>
              <a:t>Summary: total flows: 1460049, total bytes: 43.1 </a:t>
            </a:r>
            <a:r>
              <a:rPr lang="en-US" sz="3800" dirty="0" err="1">
                <a:latin typeface="Calibri" panose="020F0502020204030204" pitchFamily="34" charset="0"/>
                <a:ea typeface="Calibri" panose="020F0502020204030204" pitchFamily="34" charset="0"/>
                <a:cs typeface="Calibri" panose="020F0502020204030204" pitchFamily="34" charset="0"/>
              </a:rPr>
              <a:t>TeraByte</a:t>
            </a:r>
            <a:endParaRPr lang="en-US" dirty="0"/>
          </a:p>
          <a:p>
            <a:endParaRPr lang="en-US" dirty="0"/>
          </a:p>
        </p:txBody>
      </p:sp>
      <p:sp>
        <p:nvSpPr>
          <p:cNvPr id="23" name="Textfeld 22">
            <a:extLst>
              <a:ext uri="{FF2B5EF4-FFF2-40B4-BE49-F238E27FC236}">
                <a16:creationId xmlns:a16="http://schemas.microsoft.com/office/drawing/2014/main" id="{5343CF14-2FEF-4402-BD4C-2C9CEB25BF8D}"/>
              </a:ext>
            </a:extLst>
          </p:cNvPr>
          <p:cNvSpPr txBox="1"/>
          <p:nvPr/>
        </p:nvSpPr>
        <p:spPr>
          <a:xfrm>
            <a:off x="7538210" y="4721311"/>
            <a:ext cx="2394984" cy="1362739"/>
          </a:xfrm>
          <a:prstGeom prst="rect">
            <a:avLst/>
          </a:prstGeom>
          <a:noFill/>
        </p:spPr>
        <p:txBody>
          <a:bodyPr wrap="none" rtlCol="0">
            <a:normAutofit fontScale="70000" lnSpcReduction="20000"/>
          </a:bodyPr>
          <a:lstStyle/>
          <a:p>
            <a:r>
              <a:rPr lang="en-US" dirty="0"/>
              <a:t>cvmfs-sq4.gridka.de.</a:t>
            </a:r>
          </a:p>
          <a:p>
            <a:r>
              <a:rPr lang="en-US" dirty="0"/>
              <a:t>cvmfs-sq1.gridka.de.</a:t>
            </a:r>
          </a:p>
          <a:p>
            <a:r>
              <a:rPr lang="en-US" dirty="0"/>
              <a:t>cvmfs-sq3.gridka.de.</a:t>
            </a:r>
          </a:p>
          <a:p>
            <a:r>
              <a:rPr lang="en-US" dirty="0"/>
              <a:t>cvmfs-sq5.gridka.de.</a:t>
            </a:r>
          </a:p>
          <a:p>
            <a:r>
              <a:rPr lang="en-US" dirty="0"/>
              <a:t>cvmfs-sq6.gridka.de.</a:t>
            </a:r>
          </a:p>
          <a:p>
            <a:r>
              <a:rPr lang="en-US" dirty="0"/>
              <a:t>cvmfs-sq2.gridka.de.</a:t>
            </a:r>
          </a:p>
          <a:p>
            <a:r>
              <a:rPr lang="en-US" dirty="0"/>
              <a:t>frontier-sq1.gridka.de.</a:t>
            </a:r>
          </a:p>
          <a:p>
            <a:r>
              <a:rPr lang="en-US" dirty="0"/>
              <a:t>fw-nat-inside-outside.gridka.de.</a:t>
            </a:r>
          </a:p>
        </p:txBody>
      </p:sp>
      <p:sp>
        <p:nvSpPr>
          <p:cNvPr id="24" name="Textfeld 23">
            <a:extLst>
              <a:ext uri="{FF2B5EF4-FFF2-40B4-BE49-F238E27FC236}">
                <a16:creationId xmlns:a16="http://schemas.microsoft.com/office/drawing/2014/main" id="{605A33BA-E8EB-427E-85AD-F20F770F2965}"/>
              </a:ext>
            </a:extLst>
          </p:cNvPr>
          <p:cNvSpPr txBox="1"/>
          <p:nvPr/>
        </p:nvSpPr>
        <p:spPr>
          <a:xfrm>
            <a:off x="9960757" y="4003200"/>
            <a:ext cx="1811386" cy="2438350"/>
          </a:xfrm>
          <a:prstGeom prst="rect">
            <a:avLst/>
          </a:prstGeom>
          <a:noFill/>
        </p:spPr>
        <p:txBody>
          <a:bodyPr wrap="none" rtlCol="0">
            <a:normAutofit fontScale="62500" lnSpcReduction="20000"/>
          </a:bodyPr>
          <a:lstStyle/>
          <a:p>
            <a:r>
              <a:rPr lang="en-US" dirty="0"/>
              <a:t>f01-124-109-e.gridka.de.</a:t>
            </a:r>
          </a:p>
          <a:p>
            <a:r>
              <a:rPr lang="en-US" dirty="0"/>
              <a:t>f01-124-110-e.gridka.de.</a:t>
            </a:r>
          </a:p>
          <a:p>
            <a:r>
              <a:rPr lang="en-US" dirty="0"/>
              <a:t>f01-124-112-e.gridka.de.</a:t>
            </a:r>
          </a:p>
          <a:p>
            <a:r>
              <a:rPr lang="en-US" dirty="0"/>
              <a:t>f01-124-155-e.gridka.de.</a:t>
            </a:r>
          </a:p>
          <a:p>
            <a:r>
              <a:rPr lang="en-US" dirty="0"/>
              <a:t>f01-124-159-e.gridka.de.</a:t>
            </a:r>
          </a:p>
          <a:p>
            <a:r>
              <a:rPr lang="en-US" dirty="0"/>
              <a:t>f01-124-160-e.gridka.de.</a:t>
            </a:r>
          </a:p>
          <a:p>
            <a:r>
              <a:rPr lang="en-US" dirty="0"/>
              <a:t>f01-124-161-e.gridka.de.</a:t>
            </a:r>
          </a:p>
          <a:p>
            <a:r>
              <a:rPr lang="en-US" dirty="0"/>
              <a:t>f01-125-109-e.gridka.de.</a:t>
            </a:r>
          </a:p>
          <a:p>
            <a:r>
              <a:rPr lang="en-US" dirty="0"/>
              <a:t>f01-125-110-e.gridka.de.</a:t>
            </a:r>
          </a:p>
          <a:p>
            <a:r>
              <a:rPr lang="en-US" dirty="0"/>
              <a:t>f01-125-155-e.gridka.de.</a:t>
            </a:r>
          </a:p>
          <a:p>
            <a:r>
              <a:rPr lang="en-US" dirty="0"/>
              <a:t>f01-125-159-e.gridka.de.</a:t>
            </a:r>
          </a:p>
          <a:p>
            <a:r>
              <a:rPr lang="en-US" dirty="0"/>
              <a:t>f01-125-160-e.gridka.de.</a:t>
            </a:r>
          </a:p>
          <a:p>
            <a:r>
              <a:rPr lang="en-US" dirty="0"/>
              <a:t>f01-125-161-e.gridka.de.</a:t>
            </a:r>
          </a:p>
          <a:p>
            <a:r>
              <a:rPr lang="en-US" dirty="0"/>
              <a:t>f01-117-137-e.gridka.de.</a:t>
            </a:r>
          </a:p>
          <a:p>
            <a:r>
              <a:rPr lang="en-US" dirty="0"/>
              <a:t>f01-152-140-e.gridka.de.</a:t>
            </a:r>
          </a:p>
          <a:p>
            <a:r>
              <a:rPr lang="en-US" dirty="0"/>
              <a:t>f01-152-191-e.gridka.de.</a:t>
            </a:r>
          </a:p>
          <a:p>
            <a:r>
              <a:rPr lang="en-US" dirty="0"/>
              <a:t>f01-152-192-e.gridka.de.</a:t>
            </a:r>
          </a:p>
        </p:txBody>
      </p:sp>
      <p:sp>
        <p:nvSpPr>
          <p:cNvPr id="25" name="Textfeld 24">
            <a:extLst>
              <a:ext uri="{FF2B5EF4-FFF2-40B4-BE49-F238E27FC236}">
                <a16:creationId xmlns:a16="http://schemas.microsoft.com/office/drawing/2014/main" id="{61B8F8C3-8518-468F-91C9-3AFC28F0EAD0}"/>
              </a:ext>
            </a:extLst>
          </p:cNvPr>
          <p:cNvSpPr txBox="1"/>
          <p:nvPr/>
        </p:nvSpPr>
        <p:spPr>
          <a:xfrm>
            <a:off x="4151417" y="4621396"/>
            <a:ext cx="2497664" cy="439636"/>
          </a:xfrm>
          <a:prstGeom prst="rect">
            <a:avLst/>
          </a:prstGeom>
          <a:noFill/>
        </p:spPr>
        <p:txBody>
          <a:bodyPr wrap="none" rtlCol="0">
            <a:normAutofit/>
          </a:bodyPr>
          <a:lstStyle/>
          <a:p>
            <a:r>
              <a:rPr lang="de-DE" dirty="0">
                <a:latin typeface="Calibri" panose="020F0502020204030204" pitchFamily="34" charset="0"/>
                <a:ea typeface="Calibri" panose="020F0502020204030204" pitchFamily="34" charset="0"/>
                <a:cs typeface="Calibri" panose="020F0502020204030204" pitchFamily="34" charset="0"/>
              </a:rPr>
              <a:t>2426 Server at CERN</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6" name="Textfeld 25">
            <a:extLst>
              <a:ext uri="{FF2B5EF4-FFF2-40B4-BE49-F238E27FC236}">
                <a16:creationId xmlns:a16="http://schemas.microsoft.com/office/drawing/2014/main" id="{0B3E477F-9E6F-4916-81EF-97F4834493F0}"/>
              </a:ext>
            </a:extLst>
          </p:cNvPr>
          <p:cNvSpPr txBox="1"/>
          <p:nvPr/>
        </p:nvSpPr>
        <p:spPr>
          <a:xfrm>
            <a:off x="4151417" y="4925167"/>
            <a:ext cx="2128270" cy="298747"/>
          </a:xfrm>
          <a:prstGeom prst="rect">
            <a:avLst/>
          </a:prstGeom>
          <a:noFill/>
        </p:spPr>
        <p:txBody>
          <a:bodyPr wrap="none" rtlCol="0">
            <a:normAutofit lnSpcReduction="10000"/>
          </a:bodyPr>
          <a:lstStyle>
            <a:defPPr>
              <a:defRPr lang="en-US"/>
            </a:defPPr>
            <a:lvl1pPr>
              <a:defRPr>
                <a:latin typeface="Calibri" panose="020F0502020204030204" pitchFamily="34" charset="0"/>
                <a:ea typeface="Calibri" panose="020F0502020204030204" pitchFamily="34" charset="0"/>
                <a:cs typeface="Calibri" panose="020F0502020204030204" pitchFamily="34" charset="0"/>
              </a:defRPr>
            </a:lvl1pPr>
          </a:lstStyle>
          <a:p>
            <a:pPr>
              <a:lnSpc>
                <a:spcPct val="80000"/>
              </a:lnSpc>
            </a:pPr>
            <a:r>
              <a:rPr lang="de-DE" dirty="0" err="1"/>
              <a:t>Only</a:t>
            </a:r>
            <a:r>
              <a:rPr lang="de-DE" dirty="0"/>
              <a:t> 25 Server at KIT</a:t>
            </a:r>
            <a:endParaRPr lang="en-US" dirty="0"/>
          </a:p>
        </p:txBody>
      </p:sp>
      <p:sp>
        <p:nvSpPr>
          <p:cNvPr id="27" name="Textfeld 26">
            <a:extLst>
              <a:ext uri="{FF2B5EF4-FFF2-40B4-BE49-F238E27FC236}">
                <a16:creationId xmlns:a16="http://schemas.microsoft.com/office/drawing/2014/main" id="{9D102DBE-ADAC-48D2-B5EF-3E850A462652}"/>
              </a:ext>
            </a:extLst>
          </p:cNvPr>
          <p:cNvSpPr txBox="1"/>
          <p:nvPr/>
        </p:nvSpPr>
        <p:spPr>
          <a:xfrm>
            <a:off x="9903532" y="3732126"/>
            <a:ext cx="1721946" cy="369332"/>
          </a:xfrm>
          <a:prstGeom prst="rect">
            <a:avLst/>
          </a:prstGeom>
          <a:noFill/>
        </p:spPr>
        <p:txBody>
          <a:bodyPr wrap="none" rtlCol="0">
            <a:spAutoFit/>
          </a:bodyPr>
          <a:lstStyle/>
          <a:p>
            <a:r>
              <a:rPr lang="de-DE" dirty="0" err="1"/>
              <a:t>XRootD</a:t>
            </a:r>
            <a:r>
              <a:rPr lang="de-DE" dirty="0"/>
              <a:t> </a:t>
            </a:r>
            <a:r>
              <a:rPr lang="de-DE" sz="1200" dirty="0"/>
              <a:t>Port 1094</a:t>
            </a:r>
            <a:endParaRPr lang="en-US" sz="1200" dirty="0"/>
          </a:p>
        </p:txBody>
      </p:sp>
      <p:sp>
        <p:nvSpPr>
          <p:cNvPr id="29" name="Textfeld 28">
            <a:extLst>
              <a:ext uri="{FF2B5EF4-FFF2-40B4-BE49-F238E27FC236}">
                <a16:creationId xmlns:a16="http://schemas.microsoft.com/office/drawing/2014/main" id="{E89815E5-BFF5-4CAC-8DA6-72ECE2935E85}"/>
              </a:ext>
            </a:extLst>
          </p:cNvPr>
          <p:cNvSpPr txBox="1"/>
          <p:nvPr/>
        </p:nvSpPr>
        <p:spPr>
          <a:xfrm>
            <a:off x="7508548" y="4400071"/>
            <a:ext cx="2343961" cy="369332"/>
          </a:xfrm>
          <a:prstGeom prst="rect">
            <a:avLst/>
          </a:prstGeom>
          <a:noFill/>
        </p:spPr>
        <p:txBody>
          <a:bodyPr wrap="square" rtlCol="0">
            <a:spAutoFit/>
          </a:bodyPr>
          <a:lstStyle/>
          <a:p>
            <a:r>
              <a:rPr lang="de-DE" dirty="0" err="1"/>
              <a:t>Squid</a:t>
            </a:r>
            <a:r>
              <a:rPr lang="de-DE" dirty="0"/>
              <a:t> </a:t>
            </a:r>
            <a:r>
              <a:rPr lang="de-DE" dirty="0" err="1"/>
              <a:t>service</a:t>
            </a:r>
            <a:r>
              <a:rPr lang="de-DE" dirty="0"/>
              <a:t> </a:t>
            </a:r>
            <a:r>
              <a:rPr lang="de-DE" sz="1200" dirty="0"/>
              <a:t>Port 3401</a:t>
            </a:r>
            <a:endParaRPr lang="en-US" sz="1200" dirty="0"/>
          </a:p>
        </p:txBody>
      </p:sp>
      <p:cxnSp>
        <p:nvCxnSpPr>
          <p:cNvPr id="31" name="Gerader Verbinder 30">
            <a:extLst>
              <a:ext uri="{FF2B5EF4-FFF2-40B4-BE49-F238E27FC236}">
                <a16:creationId xmlns:a16="http://schemas.microsoft.com/office/drawing/2014/main" id="{71CED01E-7C56-486D-A5C2-56F1EC10CB49}"/>
              </a:ext>
            </a:extLst>
          </p:cNvPr>
          <p:cNvCxnSpPr>
            <a:cxnSpLocks/>
          </p:cNvCxnSpPr>
          <p:nvPr/>
        </p:nvCxnSpPr>
        <p:spPr>
          <a:xfrm>
            <a:off x="834200" y="3734262"/>
            <a:ext cx="10856150" cy="28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Grafik 55">
            <a:extLst>
              <a:ext uri="{FF2B5EF4-FFF2-40B4-BE49-F238E27FC236}">
                <a16:creationId xmlns:a16="http://schemas.microsoft.com/office/drawing/2014/main" id="{3BE18F96-4A92-4E94-B127-CD2363C7D90A}"/>
              </a:ext>
            </a:extLst>
          </p:cNvPr>
          <p:cNvPicPr>
            <a:picLocks noChangeAspect="1"/>
          </p:cNvPicPr>
          <p:nvPr/>
        </p:nvPicPr>
        <p:blipFill>
          <a:blip r:embed="rId7"/>
          <a:stretch>
            <a:fillRect/>
          </a:stretch>
        </p:blipFill>
        <p:spPr>
          <a:xfrm>
            <a:off x="7061631" y="6470643"/>
            <a:ext cx="315210" cy="390861"/>
          </a:xfrm>
          <a:prstGeom prst="rect">
            <a:avLst/>
          </a:prstGeom>
        </p:spPr>
      </p:pic>
      <p:pic>
        <p:nvPicPr>
          <p:cNvPr id="3" name="Grafik 2">
            <a:extLst>
              <a:ext uri="{FF2B5EF4-FFF2-40B4-BE49-F238E27FC236}">
                <a16:creationId xmlns:a16="http://schemas.microsoft.com/office/drawing/2014/main" id="{0851F134-EBFD-4961-BA52-C306882A898B}"/>
              </a:ext>
            </a:extLst>
          </p:cNvPr>
          <p:cNvPicPr>
            <a:picLocks noChangeAspect="1"/>
          </p:cNvPicPr>
          <p:nvPr/>
        </p:nvPicPr>
        <p:blipFill>
          <a:blip r:embed="rId8"/>
          <a:stretch>
            <a:fillRect/>
          </a:stretch>
        </p:blipFill>
        <p:spPr>
          <a:xfrm>
            <a:off x="6863387" y="6514222"/>
            <a:ext cx="321119" cy="390861"/>
          </a:xfrm>
          <a:prstGeom prst="rect">
            <a:avLst/>
          </a:prstGeom>
        </p:spPr>
      </p:pic>
      <p:sp>
        <p:nvSpPr>
          <p:cNvPr id="32" name="Textfeld 31">
            <a:extLst>
              <a:ext uri="{FF2B5EF4-FFF2-40B4-BE49-F238E27FC236}">
                <a16:creationId xmlns:a16="http://schemas.microsoft.com/office/drawing/2014/main" id="{B8057C4B-2992-42B1-975B-FA1B608B0F65}"/>
              </a:ext>
            </a:extLst>
          </p:cNvPr>
          <p:cNvSpPr txBox="1"/>
          <p:nvPr/>
        </p:nvSpPr>
        <p:spPr>
          <a:xfrm>
            <a:off x="8508169" y="1981455"/>
            <a:ext cx="1721946" cy="369332"/>
          </a:xfrm>
          <a:prstGeom prst="rect">
            <a:avLst/>
          </a:prstGeom>
          <a:noFill/>
        </p:spPr>
        <p:txBody>
          <a:bodyPr wrap="none" rtlCol="0">
            <a:spAutoFit/>
          </a:bodyPr>
          <a:lstStyle/>
          <a:p>
            <a:r>
              <a:rPr lang="de-DE" dirty="0" err="1"/>
              <a:t>XRootD</a:t>
            </a:r>
            <a:r>
              <a:rPr lang="de-DE" dirty="0"/>
              <a:t> </a:t>
            </a:r>
            <a:r>
              <a:rPr lang="de-DE" sz="1200" dirty="0"/>
              <a:t>Port 1094</a:t>
            </a:r>
            <a:endParaRPr lang="en-US" sz="1200" dirty="0"/>
          </a:p>
        </p:txBody>
      </p:sp>
      <p:sp>
        <p:nvSpPr>
          <p:cNvPr id="33" name="Textfeld 32">
            <a:extLst>
              <a:ext uri="{FF2B5EF4-FFF2-40B4-BE49-F238E27FC236}">
                <a16:creationId xmlns:a16="http://schemas.microsoft.com/office/drawing/2014/main" id="{DECC91AD-6166-4C28-8CF6-BD8B940BE073}"/>
              </a:ext>
            </a:extLst>
          </p:cNvPr>
          <p:cNvSpPr txBox="1"/>
          <p:nvPr/>
        </p:nvSpPr>
        <p:spPr>
          <a:xfrm>
            <a:off x="6002156" y="2055717"/>
            <a:ext cx="2468879" cy="369332"/>
          </a:xfrm>
          <a:prstGeom prst="rect">
            <a:avLst/>
          </a:prstGeom>
          <a:noFill/>
        </p:spPr>
        <p:txBody>
          <a:bodyPr wrap="square" rtlCol="0">
            <a:spAutoFit/>
          </a:bodyPr>
          <a:lstStyle/>
          <a:p>
            <a:r>
              <a:rPr lang="de-DE" dirty="0" err="1"/>
              <a:t>Squid</a:t>
            </a:r>
            <a:r>
              <a:rPr lang="de-DE" dirty="0"/>
              <a:t> </a:t>
            </a:r>
            <a:r>
              <a:rPr lang="de-DE" dirty="0" err="1"/>
              <a:t>service</a:t>
            </a:r>
            <a:r>
              <a:rPr lang="de-DE" dirty="0"/>
              <a:t>  </a:t>
            </a:r>
            <a:r>
              <a:rPr lang="de-DE" sz="1200" dirty="0"/>
              <a:t>Port 3401</a:t>
            </a:r>
            <a:endParaRPr lang="en-US" sz="1200" dirty="0"/>
          </a:p>
        </p:txBody>
      </p:sp>
    </p:spTree>
    <p:extLst>
      <p:ext uri="{BB962C8B-B14F-4D97-AF65-F5344CB8AC3E}">
        <p14:creationId xmlns:p14="http://schemas.microsoft.com/office/powerpoint/2010/main" val="15825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500"/>
                            </p:stCondLst>
                            <p:childTnLst>
                              <p:par>
                                <p:cTn id="17" presetID="21"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1)">
                                      <p:cBhvr>
                                        <p:cTn id="19" dur="2000"/>
                                        <p:tgtEl>
                                          <p:spTgt spid="21"/>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P spid="26" grpId="0"/>
      <p:bldP spid="27" grpId="0"/>
      <p:bldP spid="29"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3F403-8F91-4D12-9132-22B09772E23F}"/>
              </a:ext>
            </a:extLst>
          </p:cNvPr>
          <p:cNvSpPr>
            <a:spLocks noGrp="1"/>
          </p:cNvSpPr>
          <p:nvPr>
            <p:ph type="title"/>
          </p:nvPr>
        </p:nvSpPr>
        <p:spPr/>
        <p:txBody>
          <a:bodyPr/>
          <a:lstStyle/>
          <a:p>
            <a:r>
              <a:rPr lang="de-DE" dirty="0" err="1"/>
              <a:t>Some</a:t>
            </a:r>
            <a:r>
              <a:rPr lang="de-DE" dirty="0"/>
              <a:t> </a:t>
            </a:r>
            <a:r>
              <a:rPr lang="de-DE" dirty="0">
                <a:latin typeface="Calibri" panose="020F0502020204030204" pitchFamily="34" charset="0"/>
                <a:ea typeface="Calibri" panose="020F0502020204030204" pitchFamily="34" charset="0"/>
                <a:cs typeface="Calibri" panose="020F0502020204030204" pitchFamily="34" charset="0"/>
              </a:rPr>
              <a:t>DC24</a:t>
            </a:r>
            <a:r>
              <a:rPr lang="de-DE" dirty="0"/>
              <a:t> </a:t>
            </a:r>
            <a:r>
              <a:rPr lang="de-DE" dirty="0" err="1"/>
              <a:t>results</a:t>
            </a:r>
            <a:endParaRPr lang="en-US" dirty="0"/>
          </a:p>
        </p:txBody>
      </p:sp>
      <p:sp>
        <p:nvSpPr>
          <p:cNvPr id="3" name="Inhaltsplatzhalter 2">
            <a:extLst>
              <a:ext uri="{FF2B5EF4-FFF2-40B4-BE49-F238E27FC236}">
                <a16:creationId xmlns:a16="http://schemas.microsoft.com/office/drawing/2014/main" id="{A622FF7A-8F97-481B-BEDB-A1E876B15A22}"/>
              </a:ext>
            </a:extLst>
          </p:cNvPr>
          <p:cNvSpPr>
            <a:spLocks noGrp="1"/>
          </p:cNvSpPr>
          <p:nvPr>
            <p:ph idx="1"/>
          </p:nvPr>
        </p:nvSpPr>
        <p:spPr>
          <a:xfrm>
            <a:off x="5795040" y="2579094"/>
            <a:ext cx="5936770" cy="519122"/>
          </a:xfrm>
        </p:spPr>
        <p:txBody>
          <a:bodyPr>
            <a:normAutofit fontScale="32500" lnSpcReduction="20000"/>
          </a:bodyPr>
          <a:lstStyle/>
          <a:p>
            <a:pPr>
              <a:spcBef>
                <a:spcPts val="600"/>
              </a:spcBef>
            </a:pPr>
            <a:r>
              <a:rPr lang="de-DE" sz="5000" dirty="0" err="1">
                <a:solidFill>
                  <a:srgbClr val="000000"/>
                </a:solidFill>
                <a:latin typeface="Calibri" panose="020F0502020204030204" pitchFamily="34" charset="0"/>
                <a:ea typeface="Calibri" panose="020F0502020204030204" pitchFamily="34" charset="0"/>
                <a:cs typeface="Calibri" panose="020F0502020204030204" pitchFamily="34" charset="0"/>
              </a:rPr>
              <a:t>Aggreagated</a:t>
            </a:r>
            <a:r>
              <a:rPr lang="de-DE" sz="5000" dirty="0">
                <a:solidFill>
                  <a:srgbClr val="000000"/>
                </a:solidFill>
                <a:latin typeface="Calibri" panose="020F0502020204030204" pitchFamily="34" charset="0"/>
                <a:ea typeface="Calibri" panose="020F0502020204030204" pitchFamily="34" charset="0"/>
                <a:cs typeface="Calibri" panose="020F0502020204030204" pitchFamily="34" charset="0"/>
              </a:rPr>
              <a:t> WLCG Traffic </a:t>
            </a:r>
            <a:r>
              <a:rPr lang="de-DE" sz="5000" dirty="0" err="1">
                <a:solidFill>
                  <a:srgbClr val="000000"/>
                </a:solidFill>
                <a:latin typeface="Calibri" panose="020F0502020204030204" pitchFamily="34" charset="0"/>
                <a:ea typeface="Calibri" panose="020F0502020204030204" pitchFamily="34" charset="0"/>
                <a:cs typeface="Calibri" panose="020F0502020204030204" pitchFamily="34" charset="0"/>
              </a:rPr>
              <a:t>over</a:t>
            </a:r>
            <a:r>
              <a:rPr lang="de-DE" sz="5000" dirty="0">
                <a:solidFill>
                  <a:srgbClr val="000000"/>
                </a:solidFill>
                <a:latin typeface="Calibri" panose="020F0502020204030204" pitchFamily="34" charset="0"/>
                <a:ea typeface="Calibri" panose="020F0502020204030204" pitchFamily="34" charset="0"/>
                <a:cs typeface="Calibri" panose="020F0502020204030204" pitchFamily="34" charset="0"/>
              </a:rPr>
              <a:t> 48 </a:t>
            </a:r>
            <a:r>
              <a:rPr lang="de-DE" sz="5000" dirty="0" err="1">
                <a:solidFill>
                  <a:srgbClr val="000000"/>
                </a:solidFill>
                <a:latin typeface="Calibri" panose="020F0502020204030204" pitchFamily="34" charset="0"/>
                <a:ea typeface="Calibri" panose="020F0502020204030204" pitchFamily="34" charset="0"/>
                <a:cs typeface="Calibri" panose="020F0502020204030204" pitchFamily="34" charset="0"/>
              </a:rPr>
              <a:t>hours</a:t>
            </a:r>
            <a:r>
              <a:rPr lang="de-DE" sz="5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4467" dirty="0" err="1">
                <a:solidFill>
                  <a:srgbClr val="000000"/>
                </a:solidFill>
                <a:latin typeface="Calibri" panose="020F0502020204030204" pitchFamily="34" charset="0"/>
                <a:ea typeface="Calibri" panose="020F0502020204030204" pitchFamily="34" charset="0"/>
                <a:cs typeface="Calibri" panose="020F0502020204030204" pitchFamily="34" charset="0"/>
              </a:rPr>
              <a:t>above</a:t>
            </a:r>
            <a:r>
              <a:rPr lang="de-DE" sz="4467" dirty="0">
                <a:solidFill>
                  <a:srgbClr val="000000"/>
                </a:solidFill>
                <a:latin typeface="Calibri" panose="020F0502020204030204" pitchFamily="34" charset="0"/>
                <a:ea typeface="Calibri" panose="020F0502020204030204" pitchFamily="34" charset="0"/>
                <a:cs typeface="Calibri" panose="020F0502020204030204" pitchFamily="34" charset="0"/>
              </a:rPr>
              <a:t> 2.5Tbit/sec </a:t>
            </a:r>
          </a:p>
          <a:p>
            <a:pPr lvl="1">
              <a:spcBef>
                <a:spcPts val="0"/>
              </a:spcBef>
            </a:pP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not </a:t>
            </a:r>
            <a:r>
              <a:rPr lang="de-DE" sz="3934" dirty="0" err="1">
                <a:solidFill>
                  <a:srgbClr val="000000"/>
                </a:solidFill>
                <a:latin typeface="Calibri" panose="020F0502020204030204" pitchFamily="34" charset="0"/>
                <a:ea typeface="Calibri" panose="020F0502020204030204" pitchFamily="34" charset="0"/>
                <a:cs typeface="Calibri" panose="020F0502020204030204" pitchFamily="34" charset="0"/>
              </a:rPr>
              <a:t>realised</a:t>
            </a: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 but </a:t>
            </a:r>
            <a:r>
              <a:rPr lang="de-DE" sz="3934"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3934" dirty="0" err="1">
                <a:solidFill>
                  <a:srgbClr val="000000"/>
                </a:solidFill>
                <a:latin typeface="Calibri" panose="020F0502020204030204" pitchFamily="34" charset="0"/>
                <a:ea typeface="Calibri" panose="020F0502020204030204" pitchFamily="34" charset="0"/>
                <a:cs typeface="Calibri" panose="020F0502020204030204" pitchFamily="34" charset="0"/>
              </a:rPr>
              <a:t>traffic</a:t>
            </a: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 rate </a:t>
            </a:r>
            <a:r>
              <a:rPr lang="de-DE" sz="3934" dirty="0" err="1">
                <a:solidFill>
                  <a:srgbClr val="000000"/>
                </a:solidFill>
                <a:latin typeface="Calibri" panose="020F0502020204030204" pitchFamily="34" charset="0"/>
                <a:ea typeface="Calibri" panose="020F0502020204030204" pitchFamily="34" charset="0"/>
                <a:cs typeface="Calibri" panose="020F0502020204030204" pitchFamily="34" charset="0"/>
              </a:rPr>
              <a:t>itself</a:t>
            </a: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3934" dirty="0" err="1">
                <a:solidFill>
                  <a:srgbClr val="000000"/>
                </a:solidFill>
                <a:latin typeface="Calibri" panose="020F0502020204030204" pitchFamily="34" charset="0"/>
                <a:ea typeface="Calibri" panose="020F0502020204030204" pitchFamily="34" charset="0"/>
                <a:cs typeface="Calibri" panose="020F0502020204030204" pitchFamily="34" charset="0"/>
              </a:rPr>
              <a:t>where</a:t>
            </a: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3934" dirty="0" err="1">
                <a:solidFill>
                  <a:srgbClr val="000000"/>
                </a:solidFill>
                <a:latin typeface="Calibri" panose="020F0502020204030204" pitchFamily="34" charset="0"/>
                <a:ea typeface="Calibri" panose="020F0502020204030204" pitchFamily="34" charset="0"/>
                <a:cs typeface="Calibri" panose="020F0502020204030204" pitchFamily="34" charset="0"/>
              </a:rPr>
              <a:t>reached</a:t>
            </a:r>
            <a:r>
              <a:rPr lang="de-DE" sz="3934" dirty="0">
                <a:solidFill>
                  <a:srgbClr val="000000"/>
                </a:solidFill>
                <a:latin typeface="Calibri" panose="020F0502020204030204" pitchFamily="34" charset="0"/>
                <a:ea typeface="Calibri" panose="020F0502020204030204" pitchFamily="34" charset="0"/>
                <a:cs typeface="Calibri" panose="020F0502020204030204" pitchFamily="34" charset="0"/>
              </a:rPr>
              <a:t> (25% of LHC-HL)</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AAC3028E-8DA3-49B3-A31E-FB66C3557932}"/>
              </a:ext>
            </a:extLst>
          </p:cNvPr>
          <p:cNvPicPr>
            <a:picLocks noChangeAspect="1"/>
          </p:cNvPicPr>
          <p:nvPr/>
        </p:nvPicPr>
        <p:blipFill>
          <a:blip r:embed="rId2"/>
          <a:stretch>
            <a:fillRect/>
          </a:stretch>
        </p:blipFill>
        <p:spPr>
          <a:xfrm>
            <a:off x="609600" y="1361914"/>
            <a:ext cx="5174512" cy="4951174"/>
          </a:xfrm>
          <a:prstGeom prst="rect">
            <a:avLst/>
          </a:prstGeom>
        </p:spPr>
      </p:pic>
      <p:sp>
        <p:nvSpPr>
          <p:cNvPr id="6" name="Ellipse 5">
            <a:extLst>
              <a:ext uri="{FF2B5EF4-FFF2-40B4-BE49-F238E27FC236}">
                <a16:creationId xmlns:a16="http://schemas.microsoft.com/office/drawing/2014/main" id="{C79048C9-05C7-47F1-A5A1-A78D7FC3AE9B}"/>
              </a:ext>
            </a:extLst>
          </p:cNvPr>
          <p:cNvSpPr/>
          <p:nvPr/>
        </p:nvSpPr>
        <p:spPr>
          <a:xfrm>
            <a:off x="4837814" y="1796901"/>
            <a:ext cx="611372" cy="4040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nhaltsplatzhalter 2">
            <a:extLst>
              <a:ext uri="{FF2B5EF4-FFF2-40B4-BE49-F238E27FC236}">
                <a16:creationId xmlns:a16="http://schemas.microsoft.com/office/drawing/2014/main" id="{C2932078-B7FA-4D86-8CC3-3BA6CB31798C}"/>
              </a:ext>
            </a:extLst>
          </p:cNvPr>
          <p:cNvSpPr txBox="1">
            <a:spLocks/>
          </p:cNvSpPr>
          <p:nvPr/>
        </p:nvSpPr>
        <p:spPr>
          <a:xfrm>
            <a:off x="5782038" y="5335664"/>
            <a:ext cx="5936770" cy="684869"/>
          </a:xfrm>
          <a:prstGeom prst="rect">
            <a:avLst/>
          </a:prstGeom>
        </p:spPr>
        <p:txBody>
          <a:bodyPr lIns="0" tIns="0" rIns="0" bIns="0">
            <a:normAutofit fontScale="40000" lnSpcReduction="20000"/>
          </a:bodyPr>
          <a:lstStyle>
            <a:defPPr>
              <a:defRPr lang="en-US"/>
            </a:defPPr>
            <a:lvl1pPr marL="575813" indent="-431860" defTabSz="1218804">
              <a:lnSpc>
                <a:spcPct val="110000"/>
              </a:lnSpc>
              <a:spcBef>
                <a:spcPts val="1889"/>
              </a:spcBef>
              <a:buClr>
                <a:srgbClr val="000000"/>
              </a:buClr>
              <a:buSzPct val="45000"/>
              <a:buFont typeface="Wingdings" charset="2"/>
              <a:buChar char=""/>
              <a:defRPr sz="40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914103" indent="-304701" defTabSz="1218804">
              <a:lnSpc>
                <a:spcPct val="90000"/>
              </a:lnSpc>
              <a:spcBef>
                <a:spcPts val="666"/>
              </a:spcBef>
              <a:buFont typeface="Arial" panose="020B0604020202020204" pitchFamily="34" charset="0"/>
              <a:buChar char="•"/>
              <a:defRPr sz="3199"/>
            </a:lvl2pPr>
            <a:lvl3pPr marL="1523505" indent="-304701" defTabSz="1218804">
              <a:lnSpc>
                <a:spcPct val="90000"/>
              </a:lnSpc>
              <a:spcBef>
                <a:spcPts val="666"/>
              </a:spcBef>
              <a:buFont typeface="Arial" panose="020B0604020202020204" pitchFamily="34" charset="0"/>
              <a:buChar char="•"/>
              <a:defRPr sz="2666"/>
            </a:lvl3pPr>
            <a:lvl4pPr marL="2132907" indent="-304701" defTabSz="1218804">
              <a:lnSpc>
                <a:spcPct val="90000"/>
              </a:lnSpc>
              <a:spcBef>
                <a:spcPts val="666"/>
              </a:spcBef>
              <a:buFont typeface="Arial" panose="020B0604020202020204" pitchFamily="34" charset="0"/>
              <a:buChar char="•"/>
              <a:defRPr sz="2399"/>
            </a:lvl4pPr>
            <a:lvl5pPr marL="2742308" indent="-304701" defTabSz="1218804">
              <a:lnSpc>
                <a:spcPct val="90000"/>
              </a:lnSpc>
              <a:spcBef>
                <a:spcPts val="666"/>
              </a:spcBef>
              <a:buFont typeface="Arial" panose="020B0604020202020204" pitchFamily="34" charset="0"/>
              <a:buChar char="•"/>
              <a:defRPr sz="2399"/>
            </a:lvl5pPr>
            <a:lvl6pPr marL="3351710" indent="-304701" defTabSz="1218804">
              <a:lnSpc>
                <a:spcPct val="90000"/>
              </a:lnSpc>
              <a:spcBef>
                <a:spcPts val="666"/>
              </a:spcBef>
              <a:buFont typeface="Arial" panose="020B0604020202020204" pitchFamily="34" charset="0"/>
              <a:buChar char="•"/>
              <a:defRPr sz="2399"/>
            </a:lvl6pPr>
            <a:lvl7pPr marL="3961112" indent="-304701" defTabSz="1218804">
              <a:lnSpc>
                <a:spcPct val="90000"/>
              </a:lnSpc>
              <a:spcBef>
                <a:spcPts val="666"/>
              </a:spcBef>
              <a:buFont typeface="Arial" panose="020B0604020202020204" pitchFamily="34" charset="0"/>
              <a:buChar char="•"/>
              <a:defRPr sz="2399"/>
            </a:lvl7pPr>
            <a:lvl8pPr marL="4570514" indent="-304701" defTabSz="1218804">
              <a:lnSpc>
                <a:spcPct val="90000"/>
              </a:lnSpc>
              <a:spcBef>
                <a:spcPts val="666"/>
              </a:spcBef>
              <a:buFont typeface="Arial" panose="020B0604020202020204" pitchFamily="34" charset="0"/>
              <a:buChar char="•"/>
              <a:defRPr sz="2399"/>
            </a:lvl8pPr>
            <a:lvl9pPr marL="5179916" indent="-304701" defTabSz="1218804">
              <a:lnSpc>
                <a:spcPct val="90000"/>
              </a:lnSpc>
              <a:spcBef>
                <a:spcPts val="666"/>
              </a:spcBef>
              <a:buFont typeface="Arial" panose="020B0604020202020204" pitchFamily="34" charset="0"/>
              <a:buChar char="•"/>
              <a:defRPr sz="2399"/>
            </a:lvl9pPr>
          </a:lstStyle>
          <a:p>
            <a:r>
              <a:rPr lang="de-DE" dirty="0"/>
              <a:t>Change </a:t>
            </a:r>
            <a:r>
              <a:rPr lang="de-DE" dirty="0" err="1"/>
              <a:t>from</a:t>
            </a:r>
            <a:r>
              <a:rPr lang="de-DE" dirty="0"/>
              <a:t> x.509 </a:t>
            </a:r>
            <a:r>
              <a:rPr lang="de-DE" dirty="0" err="1"/>
              <a:t>to</a:t>
            </a:r>
            <a:r>
              <a:rPr lang="de-DE" dirty="0"/>
              <a:t> </a:t>
            </a:r>
            <a:r>
              <a:rPr lang="de-DE" dirty="0" err="1"/>
              <a:t>token</a:t>
            </a:r>
            <a:r>
              <a:rPr lang="de-DE" dirty="0"/>
              <a:t> was not </a:t>
            </a:r>
            <a:r>
              <a:rPr lang="de-DE" dirty="0" err="1"/>
              <a:t>as</a:t>
            </a:r>
            <a:r>
              <a:rPr lang="de-DE" dirty="0"/>
              <a:t> smooth </a:t>
            </a:r>
            <a:r>
              <a:rPr lang="de-DE" dirty="0" err="1"/>
              <a:t>as</a:t>
            </a:r>
            <a:r>
              <a:rPr lang="de-DE" dirty="0"/>
              <a:t> </a:t>
            </a:r>
            <a:r>
              <a:rPr lang="de-DE" dirty="0" err="1"/>
              <a:t>envisioned</a:t>
            </a:r>
            <a:br>
              <a:rPr lang="de-DE" dirty="0"/>
            </a:br>
            <a:r>
              <a:rPr lang="de-DE" dirty="0">
                <a:sym typeface="Wingdings" panose="05000000000000000000" pitchFamily="2" charset="2"/>
              </a:rPr>
              <a:t> </a:t>
            </a:r>
            <a:r>
              <a:rPr lang="de-DE" dirty="0" err="1">
                <a:sym typeface="Wingdings" panose="05000000000000000000" pitchFamily="2" charset="2"/>
              </a:rPr>
              <a:t>livetime</a:t>
            </a:r>
            <a:r>
              <a:rPr lang="de-DE" dirty="0">
                <a:sym typeface="Wingdings" panose="05000000000000000000" pitchFamily="2" charset="2"/>
              </a:rPr>
              <a:t> of </a:t>
            </a:r>
            <a:r>
              <a:rPr lang="de-DE" dirty="0" err="1">
                <a:sym typeface="Wingdings" panose="05000000000000000000" pitchFamily="2" charset="2"/>
              </a:rPr>
              <a:t>tokens</a:t>
            </a:r>
            <a:r>
              <a:rPr lang="de-DE" dirty="0">
                <a:sym typeface="Wingdings" panose="05000000000000000000" pitchFamily="2" charset="2"/>
              </a:rPr>
              <a:t> </a:t>
            </a:r>
            <a:r>
              <a:rPr lang="de-DE" dirty="0" err="1">
                <a:sym typeface="Wingdings" panose="05000000000000000000" pitchFamily="2" charset="2"/>
              </a:rPr>
              <a:t>too</a:t>
            </a:r>
            <a:r>
              <a:rPr lang="de-DE" dirty="0">
                <a:sym typeface="Wingdings" panose="05000000000000000000" pitchFamily="2" charset="2"/>
              </a:rPr>
              <a:t> </a:t>
            </a:r>
            <a:r>
              <a:rPr lang="de-DE" dirty="0" err="1">
                <a:sym typeface="Wingdings" panose="05000000000000000000" pitchFamily="2" charset="2"/>
              </a:rPr>
              <a:t>short</a:t>
            </a:r>
            <a:r>
              <a:rPr lang="de-DE" dirty="0">
                <a:sym typeface="Wingdings" panose="05000000000000000000" pitchFamily="2" charset="2"/>
              </a:rPr>
              <a:t> (</a:t>
            </a:r>
            <a:r>
              <a:rPr lang="de-DE" dirty="0" err="1">
                <a:sym typeface="Wingdings" panose="05000000000000000000" pitchFamily="2" charset="2"/>
              </a:rPr>
              <a:t>running</a:t>
            </a:r>
            <a:r>
              <a:rPr lang="de-DE" dirty="0">
                <a:sym typeface="Wingdings" panose="05000000000000000000" pitchFamily="2" charset="2"/>
              </a:rPr>
              <a:t> out </a:t>
            </a:r>
            <a:r>
              <a:rPr lang="de-DE" dirty="0" err="1">
                <a:sym typeface="Wingdings" panose="05000000000000000000" pitchFamily="2" charset="2"/>
              </a:rPr>
              <a:t>before</a:t>
            </a:r>
            <a:r>
              <a:rPr lang="de-DE" dirty="0">
                <a:sym typeface="Wingdings" panose="05000000000000000000" pitchFamily="2" charset="2"/>
              </a:rPr>
              <a:t> / </a:t>
            </a:r>
            <a:r>
              <a:rPr lang="de-DE" dirty="0" err="1">
                <a:sym typeface="Wingdings" panose="05000000000000000000" pitchFamily="2" charset="2"/>
              </a:rPr>
              <a:t>or</a:t>
            </a:r>
            <a:r>
              <a:rPr lang="de-DE" dirty="0">
                <a:sym typeface="Wingdings" panose="05000000000000000000" pitchFamily="2" charset="2"/>
              </a:rPr>
              <a:t> </a:t>
            </a:r>
            <a:r>
              <a:rPr lang="de-DE" dirty="0" err="1">
                <a:sym typeface="Wingdings" panose="05000000000000000000" pitchFamily="2" charset="2"/>
              </a:rPr>
              <a:t>during</a:t>
            </a:r>
            <a:r>
              <a:rPr lang="de-DE" dirty="0">
                <a:sym typeface="Wingdings" panose="05000000000000000000" pitchFamily="2" charset="2"/>
              </a:rPr>
              <a:t> </a:t>
            </a:r>
            <a:r>
              <a:rPr lang="de-DE" dirty="0" err="1">
                <a:sym typeface="Wingdings" panose="05000000000000000000" pitchFamily="2" charset="2"/>
              </a:rPr>
              <a:t>execution</a:t>
            </a:r>
            <a:r>
              <a:rPr lang="de-DE" dirty="0">
                <a:sym typeface="Wingdings" panose="05000000000000000000" pitchFamily="2" charset="2"/>
              </a:rPr>
              <a:t>)</a:t>
            </a:r>
            <a:endParaRPr lang="de-DE" dirty="0"/>
          </a:p>
        </p:txBody>
      </p:sp>
      <p:sp>
        <p:nvSpPr>
          <p:cNvPr id="12" name="Inhaltsplatzhalter 2">
            <a:extLst>
              <a:ext uri="{FF2B5EF4-FFF2-40B4-BE49-F238E27FC236}">
                <a16:creationId xmlns:a16="http://schemas.microsoft.com/office/drawing/2014/main" id="{AA62145D-24C1-4855-86D5-F7079C0A7A4E}"/>
              </a:ext>
            </a:extLst>
          </p:cNvPr>
          <p:cNvSpPr txBox="1">
            <a:spLocks/>
          </p:cNvSpPr>
          <p:nvPr/>
        </p:nvSpPr>
        <p:spPr>
          <a:xfrm>
            <a:off x="5784112" y="4757799"/>
            <a:ext cx="5936770" cy="397294"/>
          </a:xfrm>
          <a:prstGeom prst="rect">
            <a:avLst/>
          </a:prstGeom>
        </p:spPr>
        <p:txBody>
          <a:bodyPr lIns="0" tIns="0" rIns="0" bIns="0">
            <a:normAutofit lnSpcReduction="1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file</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deletion</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process</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initiated</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by</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FTS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only</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was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slow – multiple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deletion</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proccesses</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were</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err="1">
                <a:solidFill>
                  <a:srgbClr val="000000"/>
                </a:solidFill>
                <a:latin typeface="Calibri" panose="020F0502020204030204" pitchFamily="34" charset="0"/>
                <a:ea typeface="Calibri" panose="020F0502020204030204" pitchFamily="34" charset="0"/>
                <a:cs typeface="Calibri" panose="020F0502020204030204" pitchFamily="34" charset="0"/>
              </a:rPr>
              <a:t>required</a:t>
            </a:r>
            <a:endPar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id="{77B21AFF-A289-46B4-8974-A2B00F5BF90D}"/>
              </a:ext>
            </a:extLst>
          </p:cNvPr>
          <p:cNvSpPr txBox="1"/>
          <p:nvPr/>
        </p:nvSpPr>
        <p:spPr>
          <a:xfrm>
            <a:off x="7918450" y="0"/>
            <a:ext cx="748923" cy="369332"/>
          </a:xfrm>
          <a:prstGeom prst="rect">
            <a:avLst/>
          </a:prstGeom>
          <a:noFill/>
        </p:spPr>
        <p:txBody>
          <a:bodyPr wrap="none" rtlCol="0">
            <a:spAutoFit/>
          </a:bodyPr>
          <a:lstStyle/>
          <a:p>
            <a:r>
              <a:rPr lang="de-DE" dirty="0" err="1"/>
              <a:t>token</a:t>
            </a:r>
            <a:endParaRPr lang="en-US" dirty="0"/>
          </a:p>
        </p:txBody>
      </p:sp>
      <p:sp>
        <p:nvSpPr>
          <p:cNvPr id="11" name="Inhaltsplatzhalter 2">
            <a:extLst>
              <a:ext uri="{FF2B5EF4-FFF2-40B4-BE49-F238E27FC236}">
                <a16:creationId xmlns:a16="http://schemas.microsoft.com/office/drawing/2014/main" id="{BCCF9FA7-512C-4F25-AF1F-F2FBD7710504}"/>
              </a:ext>
            </a:extLst>
          </p:cNvPr>
          <p:cNvSpPr txBox="1">
            <a:spLocks/>
          </p:cNvSpPr>
          <p:nvPr/>
        </p:nvSpPr>
        <p:spPr>
          <a:xfrm>
            <a:off x="5784112" y="3170501"/>
            <a:ext cx="6357424" cy="1448731"/>
          </a:xfrm>
          <a:prstGeom prst="rect">
            <a:avLst/>
          </a:prstGeom>
        </p:spPr>
        <p:txBody>
          <a:bodyPr lIns="0" tIns="0" rIns="0" bIns="0">
            <a:normAutofit fontScale="475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r>
              <a:rPr lang="de-DE" sz="3400" dirty="0">
                <a:latin typeface="Calibri" panose="020F0502020204030204" pitchFamily="34" charset="0"/>
                <a:ea typeface="Calibri" panose="020F0502020204030204" pitchFamily="34" charset="0"/>
                <a:cs typeface="Calibri" panose="020F0502020204030204" pitchFamily="34" charset="0"/>
              </a:rPr>
              <a:t>Source/</a:t>
            </a:r>
            <a:r>
              <a:rPr lang="de-DE" sz="3400" dirty="0" err="1">
                <a:latin typeface="Calibri" panose="020F0502020204030204" pitchFamily="34" charset="0"/>
                <a:ea typeface="Calibri" panose="020F0502020204030204" pitchFamily="34" charset="0"/>
                <a:cs typeface="Calibri" panose="020F0502020204030204" pitchFamily="34" charset="0"/>
              </a:rPr>
              <a:t>outbound</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performance</a:t>
            </a:r>
            <a:r>
              <a:rPr lang="de-DE" sz="3400" dirty="0">
                <a:latin typeface="Calibri" panose="020F0502020204030204" pitchFamily="34" charset="0"/>
                <a:ea typeface="Calibri" panose="020F0502020204030204" pitchFamily="34" charset="0"/>
                <a:cs typeface="Calibri" panose="020F0502020204030204" pitchFamily="34" charset="0"/>
              </a:rPr>
              <a:t> of DE-KIT was </a:t>
            </a:r>
            <a:r>
              <a:rPr lang="de-DE" sz="3400" dirty="0" err="1">
                <a:latin typeface="Calibri" panose="020F0502020204030204" pitchFamily="34" charset="0"/>
                <a:ea typeface="Calibri" panose="020F0502020204030204" pitchFamily="34" charset="0"/>
                <a:cs typeface="Calibri" panose="020F0502020204030204" pitchFamily="34" charset="0"/>
              </a:rPr>
              <a:t>good</a:t>
            </a:r>
            <a:r>
              <a:rPr lang="de-DE" sz="3400" dirty="0">
                <a:latin typeface="Calibri" panose="020F0502020204030204" pitchFamily="34" charset="0"/>
                <a:ea typeface="Calibri" panose="020F0502020204030204" pitchFamily="34" charset="0"/>
                <a:cs typeface="Calibri" panose="020F0502020204030204" pitchFamily="34" charset="0"/>
              </a:rPr>
              <a:t> (1.033) </a:t>
            </a:r>
          </a:p>
          <a:p>
            <a:pPr>
              <a:spcBef>
                <a:spcPts val="0"/>
              </a:spcBef>
            </a:pPr>
            <a:r>
              <a:rPr lang="de-DE" sz="3400" dirty="0">
                <a:latin typeface="Calibri" panose="020F0502020204030204" pitchFamily="34" charset="0"/>
                <a:ea typeface="Calibri" panose="020F0502020204030204" pitchFamily="34" charset="0"/>
                <a:cs typeface="Calibri" panose="020F0502020204030204" pitchFamily="34" charset="0"/>
              </a:rPr>
              <a:t>Destination/</a:t>
            </a:r>
            <a:r>
              <a:rPr lang="de-DE" sz="3400" dirty="0" err="1">
                <a:latin typeface="Calibri" panose="020F0502020204030204" pitchFamily="34" charset="0"/>
                <a:ea typeface="Calibri" panose="020F0502020204030204" pitchFamily="34" charset="0"/>
                <a:cs typeface="Calibri" panose="020F0502020204030204" pitchFamily="34" charset="0"/>
              </a:rPr>
              <a:t>inbound</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performance</a:t>
            </a:r>
            <a:r>
              <a:rPr lang="de-DE" sz="3400" dirty="0">
                <a:latin typeface="Calibri" panose="020F0502020204030204" pitchFamily="34" charset="0"/>
                <a:ea typeface="Calibri" panose="020F0502020204030204" pitchFamily="34" charset="0"/>
                <a:cs typeface="Calibri" panose="020F0502020204030204" pitchFamily="34" charset="0"/>
              </a:rPr>
              <a:t> was a </a:t>
            </a:r>
            <a:r>
              <a:rPr lang="de-DE" sz="3400" dirty="0" err="1">
                <a:latin typeface="Calibri" panose="020F0502020204030204" pitchFamily="34" charset="0"/>
                <a:ea typeface="Calibri" panose="020F0502020204030204" pitchFamily="34" charset="0"/>
                <a:cs typeface="Calibri" panose="020F0502020204030204" pitchFamily="34" charset="0"/>
              </a:rPr>
              <a:t>little</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less</a:t>
            </a:r>
            <a:r>
              <a:rPr lang="de-DE" sz="3400" dirty="0">
                <a:latin typeface="Calibri" panose="020F0502020204030204" pitchFamily="34" charset="0"/>
                <a:ea typeface="Calibri" panose="020F0502020204030204" pitchFamily="34" charset="0"/>
                <a:cs typeface="Calibri" panose="020F0502020204030204" pitchFamily="34" charset="0"/>
              </a:rPr>
              <a:t> (0.897), </a:t>
            </a:r>
            <a:r>
              <a:rPr lang="de-DE" sz="3400" dirty="0" err="1">
                <a:latin typeface="Calibri" panose="020F0502020204030204" pitchFamily="34" charset="0"/>
                <a:ea typeface="Calibri" panose="020F0502020204030204" pitchFamily="34" charset="0"/>
                <a:cs typeface="Calibri" panose="020F0502020204030204" pitchFamily="34" charset="0"/>
              </a:rPr>
              <a:t>there</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were</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sites</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identified</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with</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more</a:t>
            </a:r>
            <a:r>
              <a:rPr lang="de-DE" sz="3400" dirty="0">
                <a:latin typeface="Calibri" panose="020F0502020204030204" pitchFamily="34" charset="0"/>
                <a:ea typeface="Calibri" panose="020F0502020204030204" pitchFamily="34" charset="0"/>
                <a:cs typeface="Calibri" panose="020F0502020204030204" pitchFamily="34" charset="0"/>
              </a:rPr>
              <a:t> open </a:t>
            </a:r>
            <a:r>
              <a:rPr lang="de-DE" sz="3400" dirty="0" err="1">
                <a:latin typeface="Calibri" panose="020F0502020204030204" pitchFamily="34" charset="0"/>
                <a:ea typeface="Calibri" panose="020F0502020204030204" pitchFamily="34" charset="0"/>
                <a:cs typeface="Calibri" panose="020F0502020204030204" pitchFamily="34" charset="0"/>
              </a:rPr>
              <a:t>points</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to</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solve</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as</a:t>
            </a:r>
            <a:r>
              <a:rPr lang="de-DE" sz="3400" dirty="0">
                <a:latin typeface="Calibri" panose="020F0502020204030204" pitchFamily="34" charset="0"/>
                <a:ea typeface="Calibri" panose="020F0502020204030204" pitchFamily="34" charset="0"/>
                <a:cs typeface="Calibri" panose="020F0502020204030204" pitchFamily="34" charset="0"/>
              </a:rPr>
              <a:t> DE-KIT, DC24 </a:t>
            </a:r>
            <a:r>
              <a:rPr lang="de-DE" sz="3400" dirty="0" err="1">
                <a:latin typeface="Calibri" panose="020F0502020204030204" pitchFamily="34" charset="0"/>
                <a:ea typeface="Calibri" panose="020F0502020204030204" pitchFamily="34" charset="0"/>
                <a:cs typeface="Calibri" panose="020F0502020204030204" pitchFamily="34" charset="0"/>
              </a:rPr>
              <a:t>brought</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issues</a:t>
            </a:r>
            <a:r>
              <a:rPr lang="de-DE" sz="3400" dirty="0">
                <a:latin typeface="Calibri" panose="020F0502020204030204" pitchFamily="34" charset="0"/>
                <a:ea typeface="Calibri" panose="020F0502020204030204" pitchFamily="34" charset="0"/>
                <a:cs typeface="Calibri" panose="020F0502020204030204" pitchFamily="34" charset="0"/>
              </a:rPr>
              <a:t> </a:t>
            </a:r>
            <a:r>
              <a:rPr lang="de-DE" sz="3400" dirty="0" err="1">
                <a:latin typeface="Calibri" panose="020F0502020204030204" pitchFamily="34" charset="0"/>
                <a:ea typeface="Calibri" panose="020F0502020204030204" pitchFamily="34" charset="0"/>
                <a:cs typeface="Calibri" panose="020F0502020204030204" pitchFamily="34" charset="0"/>
              </a:rPr>
              <a:t>to</a:t>
            </a:r>
            <a:r>
              <a:rPr lang="de-DE" sz="3400" dirty="0">
                <a:latin typeface="Calibri" panose="020F0502020204030204" pitchFamily="34" charset="0"/>
                <a:ea typeface="Calibri" panose="020F0502020204030204" pitchFamily="34" charset="0"/>
                <a:cs typeface="Calibri" panose="020F0502020204030204" pitchFamily="34" charset="0"/>
              </a:rPr>
              <a:t> light</a:t>
            </a:r>
          </a:p>
          <a:p>
            <a:pPr lvl="1">
              <a:spcBef>
                <a:spcPts val="0"/>
              </a:spcBef>
            </a:pPr>
            <a:r>
              <a:rPr lang="de-DE" dirty="0" err="1">
                <a:latin typeface="Calibri" panose="020F0502020204030204" pitchFamily="34" charset="0"/>
                <a:ea typeface="Calibri" panose="020F0502020204030204" pitchFamily="34" charset="0"/>
                <a:cs typeface="Calibri" panose="020F0502020204030204" pitchFamily="34" charset="0"/>
              </a:rPr>
              <a:t>the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week</a:t>
            </a:r>
            <a:r>
              <a:rPr lang="de-DE" dirty="0">
                <a:latin typeface="Calibri" panose="020F0502020204030204" pitchFamily="34" charset="0"/>
                <a:ea typeface="Calibri" panose="020F0502020204030204" pitchFamily="34" charset="0"/>
                <a:cs typeface="Calibri" panose="020F0502020204030204" pitchFamily="34" charset="0"/>
              </a:rPr>
              <a:t> bevor DC24 DE-KIT </a:t>
            </a:r>
            <a:r>
              <a:rPr lang="de-DE" dirty="0" err="1">
                <a:latin typeface="Calibri" panose="020F0502020204030204" pitchFamily="34" charset="0"/>
                <a:ea typeface="Calibri" panose="020F0502020204030204" pitchFamily="34" charset="0"/>
                <a:cs typeface="Calibri" panose="020F0502020204030204" pitchFamily="34" charset="0"/>
              </a:rPr>
              <a:t>could</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achive</a:t>
            </a:r>
            <a:r>
              <a:rPr lang="de-DE" dirty="0">
                <a:latin typeface="Calibri" panose="020F0502020204030204" pitchFamily="34" charset="0"/>
                <a:ea typeface="Calibri" panose="020F0502020204030204" pitchFamily="34" charset="0"/>
                <a:cs typeface="Calibri" panose="020F0502020204030204" pitchFamily="34" charset="0"/>
              </a:rPr>
              <a:t> a </a:t>
            </a:r>
            <a:r>
              <a:rPr lang="de-DE" dirty="0" err="1">
                <a:latin typeface="Calibri" panose="020F0502020204030204" pitchFamily="34" charset="0"/>
                <a:ea typeface="Calibri" panose="020F0502020204030204" pitchFamily="34" charset="0"/>
                <a:cs typeface="Calibri" panose="020F0502020204030204" pitchFamily="34" charset="0"/>
              </a:rPr>
              <a:t>sustained</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inbound</a:t>
            </a:r>
            <a:r>
              <a:rPr lang="de-DE" dirty="0">
                <a:latin typeface="Calibri" panose="020F0502020204030204" pitchFamily="34" charset="0"/>
                <a:ea typeface="Calibri" panose="020F0502020204030204" pitchFamily="34" charset="0"/>
                <a:cs typeface="Calibri" panose="020F0502020204030204" pitchFamily="34" charset="0"/>
              </a:rPr>
              <a:t> rate of 300 </a:t>
            </a:r>
            <a:r>
              <a:rPr lang="de-DE" dirty="0" err="1">
                <a:latin typeface="Calibri" panose="020F0502020204030204" pitchFamily="34" charset="0"/>
                <a:ea typeface="Calibri" panose="020F0502020204030204" pitchFamily="34" charset="0"/>
                <a:cs typeface="Calibri" panose="020F0502020204030204" pitchFamily="34" charset="0"/>
              </a:rPr>
              <a:t>Gbps</a:t>
            </a:r>
            <a:r>
              <a:rPr lang="de-DE" dirty="0">
                <a:latin typeface="Calibri" panose="020F0502020204030204" pitchFamily="34" charset="0"/>
                <a:ea typeface="Calibri" panose="020F0502020204030204" pitchFamily="34" charset="0"/>
                <a:cs typeface="Calibri" panose="020F0502020204030204" pitchFamily="34" charset="0"/>
              </a:rPr>
              <a:t>, </a:t>
            </a:r>
            <a:br>
              <a:rPr lang="de-DE" dirty="0">
                <a:latin typeface="Calibri" panose="020F0502020204030204" pitchFamily="34" charset="0"/>
                <a:ea typeface="Calibri" panose="020F0502020204030204" pitchFamily="34" charset="0"/>
                <a:cs typeface="Calibri" panose="020F0502020204030204" pitchFamily="34" charset="0"/>
              </a:rPr>
            </a:br>
            <a:r>
              <a:rPr lang="de-DE" dirty="0">
                <a:latin typeface="Calibri" panose="020F0502020204030204" pitchFamily="34" charset="0"/>
                <a:ea typeface="Calibri" panose="020F0502020204030204" pitchFamily="34" charset="0"/>
                <a:cs typeface="Calibri" panose="020F0502020204030204" pitchFamily="34" charset="0"/>
              </a:rPr>
              <a:t>but </a:t>
            </a:r>
            <a:r>
              <a:rPr lang="de-DE" dirty="0" err="1">
                <a:latin typeface="Calibri" panose="020F0502020204030204" pitchFamily="34" charset="0"/>
                <a:ea typeface="Calibri" panose="020F0502020204030204" pitchFamily="34" charset="0"/>
                <a:cs typeface="Calibri" panose="020F0502020204030204" pitchFamily="34" charset="0"/>
              </a:rPr>
              <a:t>during</a:t>
            </a:r>
            <a:r>
              <a:rPr lang="de-DE" dirty="0">
                <a:latin typeface="Calibri" panose="020F0502020204030204" pitchFamily="34" charset="0"/>
                <a:ea typeface="Calibri" panose="020F0502020204030204" pitchFamily="34" charset="0"/>
                <a:cs typeface="Calibri" panose="020F0502020204030204" pitchFamily="34" charset="0"/>
              </a:rPr>
              <a:t> DC24 </a:t>
            </a:r>
            <a:r>
              <a:rPr lang="de-DE" dirty="0" err="1">
                <a:latin typeface="Calibri" panose="020F0502020204030204" pitchFamily="34" charset="0"/>
                <a:ea typeface="Calibri" panose="020F0502020204030204" pitchFamily="34" charset="0"/>
                <a:cs typeface="Calibri" panose="020F0502020204030204" pitchFamily="34" charset="0"/>
              </a:rPr>
              <a:t>the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following</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issu</a:t>
            </a:r>
            <a:r>
              <a:rPr lang="de-DE" dirty="0">
                <a:latin typeface="Calibri" panose="020F0502020204030204" pitchFamily="34" charset="0"/>
                <a:ea typeface="Calibri" panose="020F0502020204030204" pitchFamily="34" charset="0"/>
                <a:cs typeface="Calibri" panose="020F0502020204030204" pitchFamily="34" charset="0"/>
              </a:rPr>
              <a:t> was </a:t>
            </a:r>
            <a:r>
              <a:rPr lang="de-DE" dirty="0" err="1">
                <a:latin typeface="Calibri" panose="020F0502020204030204" pitchFamily="34" charset="0"/>
                <a:ea typeface="Calibri" panose="020F0502020204030204" pitchFamily="34" charset="0"/>
                <a:cs typeface="Calibri" panose="020F0502020204030204" pitchFamily="34" charset="0"/>
              </a:rPr>
              <a:t>hitting</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us</a:t>
            </a:r>
            <a:r>
              <a:rPr lang="de-DE" dirty="0">
                <a:latin typeface="Calibri" panose="020F0502020204030204" pitchFamily="34" charset="0"/>
                <a:ea typeface="Calibri" panose="020F0502020204030204" pitchFamily="34" charset="0"/>
                <a:cs typeface="Calibri" panose="020F0502020204030204" pitchFamily="34" charset="0"/>
              </a:rPr>
              <a:t>: </a:t>
            </a:r>
          </a:p>
          <a:p>
            <a:pPr lvl="2">
              <a:spcBef>
                <a:spcPts val="400"/>
              </a:spcBef>
            </a:pPr>
            <a:r>
              <a:rPr lang="de-DE" dirty="0" err="1">
                <a:latin typeface="Calibri" panose="020F0502020204030204" pitchFamily="34" charset="0"/>
                <a:ea typeface="Calibri" panose="020F0502020204030204" pitchFamily="34" charset="0"/>
                <a:cs typeface="Calibri" panose="020F0502020204030204" pitchFamily="34" charset="0"/>
              </a:rPr>
              <a:t>problems</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with</a:t>
            </a:r>
            <a:r>
              <a:rPr lang="de-DE" dirty="0">
                <a:latin typeface="Calibri" panose="020F0502020204030204" pitchFamily="34" charset="0"/>
                <a:ea typeface="Calibri" panose="020F0502020204030204" pitchFamily="34" charset="0"/>
                <a:cs typeface="Calibri" panose="020F0502020204030204" pitchFamily="34" charset="0"/>
              </a:rPr>
              <a:t> HTTP </a:t>
            </a:r>
            <a:r>
              <a:rPr lang="de-DE" dirty="0" err="1">
                <a:latin typeface="Calibri" panose="020F0502020204030204" pitchFamily="34" charset="0"/>
                <a:ea typeface="Calibri" panose="020F0502020204030204" pitchFamily="34" charset="0"/>
                <a:cs typeface="Calibri" panose="020F0502020204030204" pitchFamily="34" charset="0"/>
              </a:rPr>
              <a:t>WebDAV</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third</a:t>
            </a:r>
            <a:r>
              <a:rPr lang="de-DE" dirty="0">
                <a:latin typeface="Calibri" panose="020F0502020204030204" pitchFamily="34" charset="0"/>
                <a:ea typeface="Calibri" panose="020F0502020204030204" pitchFamily="34" charset="0"/>
                <a:cs typeface="Calibri" panose="020F0502020204030204" pitchFamily="34" charset="0"/>
              </a:rPr>
              <a:t>-party </a:t>
            </a:r>
            <a:r>
              <a:rPr lang="de-DE" dirty="0" err="1">
                <a:latin typeface="Calibri" panose="020F0502020204030204" pitchFamily="34" charset="0"/>
                <a:ea typeface="Calibri" panose="020F0502020204030204" pitchFamily="34" charset="0"/>
                <a:cs typeface="Calibri" panose="020F0502020204030204" pitchFamily="34" charset="0"/>
              </a:rPr>
              <a:t>transfers</a:t>
            </a:r>
            <a:endParaRPr lang="de-DE"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9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p:bldP spid="12"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A23587-0DAF-4F0E-BA00-1497959717FB}"/>
              </a:ext>
            </a:extLst>
          </p:cNvPr>
          <p:cNvSpPr>
            <a:spLocks noGrp="1"/>
          </p:cNvSpPr>
          <p:nvPr>
            <p:ph idx="1"/>
          </p:nvPr>
        </p:nvSpPr>
        <p:spPr>
          <a:xfrm>
            <a:off x="154566" y="3562259"/>
            <a:ext cx="11749969" cy="2682426"/>
          </a:xfrm>
        </p:spPr>
        <p:txBody>
          <a:bodyPr/>
          <a:lstStyle/>
          <a:p>
            <a:pPr marL="143953" indent="0">
              <a:buNone/>
            </a:pPr>
            <a:r>
              <a:rPr lang="de-DE" sz="3600" dirty="0"/>
              <a:t>Tier-1/2 Dual-Stack </a:t>
            </a:r>
            <a:r>
              <a:rPr lang="de-DE" sz="3600" dirty="0" err="1"/>
              <a:t>WorkerNodes</a:t>
            </a:r>
            <a:r>
              <a:rPr lang="de-DE" sz="3600" dirty="0"/>
              <a:t> </a:t>
            </a:r>
            <a:r>
              <a:rPr lang="de-DE" sz="3600" dirty="0" err="1"/>
              <a:t>GGus</a:t>
            </a:r>
            <a:r>
              <a:rPr lang="de-DE" sz="3600" dirty="0"/>
              <a:t> ticket </a:t>
            </a:r>
            <a:r>
              <a:rPr lang="de-DE" sz="3600" dirty="0" err="1"/>
              <a:t>campaign</a:t>
            </a:r>
            <a:endParaRPr lang="en-US" sz="3600" dirty="0">
              <a:latin typeface="Calibri" panose="020F0502020204030204" pitchFamily="34" charset="0"/>
              <a:ea typeface="Calibri" panose="020F0502020204030204" pitchFamily="34" charset="0"/>
              <a:cs typeface="Calibri" panose="020F0502020204030204" pitchFamily="34" charset="0"/>
            </a:endParaRPr>
          </a:p>
          <a:p>
            <a:pPr marL="143953" indent="0">
              <a:buNone/>
            </a:pPr>
            <a:endParaRPr lang="en-US" dirty="0"/>
          </a:p>
        </p:txBody>
      </p:sp>
    </p:spTree>
    <p:extLst>
      <p:ext uri="{BB962C8B-B14F-4D97-AF65-F5344CB8AC3E}">
        <p14:creationId xmlns:p14="http://schemas.microsoft.com/office/powerpoint/2010/main" val="377404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99219-F252-49C5-99BC-DA44D9B1036C}"/>
              </a:ext>
            </a:extLst>
          </p:cNvPr>
          <p:cNvSpPr>
            <a:spLocks noGrp="1"/>
          </p:cNvSpPr>
          <p:nvPr>
            <p:ph type="title"/>
          </p:nvPr>
        </p:nvSpPr>
        <p:spPr>
          <a:xfrm>
            <a:off x="609600" y="273515"/>
            <a:ext cx="9448800" cy="1144447"/>
          </a:xfrm>
        </p:spPr>
        <p:txBody>
          <a:bodyPr>
            <a:normAutofit/>
          </a:bodyPr>
          <a:lstStyle/>
          <a:p>
            <a:r>
              <a:rPr lang="de-DE" sz="5400" dirty="0">
                <a:latin typeface="Calibri" panose="020F0502020204030204" pitchFamily="34" charset="0"/>
                <a:ea typeface="Calibri" panose="020F0502020204030204" pitchFamily="34" charset="0"/>
                <a:cs typeface="Calibri" panose="020F0502020204030204" pitchFamily="34" charset="0"/>
              </a:rPr>
              <a:t>Tier-1/2 WN and CE @ Dual-Stack </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6" name="Grafik 5">
            <a:extLst>
              <a:ext uri="{FF2B5EF4-FFF2-40B4-BE49-F238E27FC236}">
                <a16:creationId xmlns:a16="http://schemas.microsoft.com/office/drawing/2014/main" id="{C71A1798-E6AE-41EA-9CFE-BD2C793CC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601" y="3225800"/>
            <a:ext cx="4536461" cy="3081633"/>
          </a:xfrm>
          <a:prstGeom prst="rect">
            <a:avLst/>
          </a:prstGeom>
        </p:spPr>
      </p:pic>
      <p:sp>
        <p:nvSpPr>
          <p:cNvPr id="8" name="Textfeld 7">
            <a:extLst>
              <a:ext uri="{FF2B5EF4-FFF2-40B4-BE49-F238E27FC236}">
                <a16:creationId xmlns:a16="http://schemas.microsoft.com/office/drawing/2014/main" id="{A64C0320-1E90-4BEA-8BBD-7BDAA5F99286}"/>
              </a:ext>
            </a:extLst>
          </p:cNvPr>
          <p:cNvSpPr txBox="1"/>
          <p:nvPr/>
        </p:nvSpPr>
        <p:spPr>
          <a:xfrm>
            <a:off x="7399572" y="2859447"/>
            <a:ext cx="3395097" cy="523220"/>
          </a:xfrm>
          <a:prstGeom prst="rect">
            <a:avLst/>
          </a:prstGeom>
          <a:noFill/>
        </p:spPr>
        <p:txBody>
          <a:bodyPr wrap="none" rtlCol="0">
            <a:spAutoFit/>
          </a:bodyPr>
          <a:lstStyle/>
          <a:p>
            <a:r>
              <a:rPr lang="de-DE" sz="2800" dirty="0" err="1">
                <a:latin typeface="Calibri" panose="020F0502020204030204" pitchFamily="34" charset="0"/>
                <a:ea typeface="Calibri" panose="020F0502020204030204" pitchFamily="34" charset="0"/>
                <a:cs typeface="Calibri" panose="020F0502020204030204" pitchFamily="34" charset="0"/>
              </a:rPr>
              <a:t>GGus</a:t>
            </a:r>
            <a:r>
              <a:rPr lang="de-DE" sz="2800" dirty="0">
                <a:latin typeface="Calibri" panose="020F0502020204030204" pitchFamily="34" charset="0"/>
                <a:ea typeface="Calibri" panose="020F0502020204030204" pitchFamily="34" charset="0"/>
                <a:cs typeface="Calibri" panose="020F0502020204030204" pitchFamily="34" charset="0"/>
              </a:rPr>
              <a:t> Ticket </a:t>
            </a:r>
            <a:r>
              <a:rPr lang="de-DE" sz="2800" dirty="0" err="1">
                <a:latin typeface="Calibri" panose="020F0502020204030204" pitchFamily="34" charset="0"/>
                <a:ea typeface="Calibri" panose="020F0502020204030204" pitchFamily="34" charset="0"/>
                <a:cs typeface="Calibri" panose="020F0502020204030204" pitchFamily="34" charset="0"/>
              </a:rPr>
              <a:t>campaign</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https://twiki.cern.ch/twiki/pub/TWiki/TWikiDocGraphics/external-link.gif">
            <a:hlinkClick r:id="rId3"/>
            <a:extLst>
              <a:ext uri="{FF2B5EF4-FFF2-40B4-BE49-F238E27FC236}">
                <a16:creationId xmlns:a16="http://schemas.microsoft.com/office/drawing/2014/main" id="{24ACFDAA-B0F4-4CD0-9667-B006D0891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625" y="-109538"/>
            <a:ext cx="123825" cy="114301"/>
          </a:xfrm>
          <a:prstGeom prst="rect">
            <a:avLst/>
          </a:prstGeom>
          <a:noFill/>
          <a:extLst>
            <a:ext uri="{909E8E84-426E-40DD-AFC4-6F175D3DCCD1}">
              <a14:hiddenFill xmlns:a14="http://schemas.microsoft.com/office/drawing/2010/main">
                <a:solidFill>
                  <a:srgbClr val="FFFFFF"/>
                </a:solidFill>
              </a14:hiddenFill>
            </a:ext>
          </a:extLst>
        </p:spPr>
      </p:pic>
      <p:sp>
        <p:nvSpPr>
          <p:cNvPr id="16" name="Untertitel 2">
            <a:extLst>
              <a:ext uri="{FF2B5EF4-FFF2-40B4-BE49-F238E27FC236}">
                <a16:creationId xmlns:a16="http://schemas.microsoft.com/office/drawing/2014/main" id="{2C995B2B-40B5-4569-8A01-DB3A476F0976}"/>
              </a:ext>
            </a:extLst>
          </p:cNvPr>
          <p:cNvSpPr txBox="1">
            <a:spLocks/>
          </p:cNvSpPr>
          <p:nvPr/>
        </p:nvSpPr>
        <p:spPr>
          <a:xfrm>
            <a:off x="607566" y="1217543"/>
            <a:ext cx="6710036" cy="2211457"/>
          </a:xfrm>
          <a:prstGeom prst="rect">
            <a:avLst/>
          </a:prstGeom>
        </p:spPr>
        <p:txBody>
          <a:bodyPr lIns="0" tIns="0" rIns="0" bIns="0" anchor="ctr">
            <a:normAutofit fontScale="40000" lnSpcReduction="20000"/>
          </a:bodyPr>
          <a:lstStyle>
            <a:lvl1pPr algn="l" defTabSz="1218804" rtl="0" eaLnBrk="1" latinLnBrk="0" hangingPunct="1">
              <a:lnSpc>
                <a:spcPct val="90000"/>
              </a:lnSpc>
              <a:spcBef>
                <a:spcPct val="0"/>
              </a:spcBef>
              <a:buNone/>
              <a:defRPr sz="5865" kern="1200">
                <a:solidFill>
                  <a:schemeClr val="tx1"/>
                </a:solidFill>
                <a:latin typeface="+mj-lt"/>
                <a:ea typeface="+mj-ea"/>
                <a:cs typeface="+mj-cs"/>
              </a:defRPr>
            </a:lvl1pPr>
          </a:lstStyle>
          <a:p>
            <a:pPr defTabSz="914400" eaLnBrk="0" fontAlgn="base" hangingPunct="0">
              <a:lnSpc>
                <a:spcPct val="100000"/>
              </a:lnSpc>
              <a:spcAft>
                <a:spcPct val="0"/>
              </a:spcAft>
            </a:pPr>
            <a:r>
              <a:rPr lang="en-US" altLang="en-US" sz="9600" b="1" dirty="0">
                <a:solidFill>
                  <a:srgbClr val="630000"/>
                </a:solidFill>
                <a:latin typeface="Calibri" panose="020F0502020204030204" pitchFamily="34" charset="0"/>
                <a:ea typeface="Calibri" panose="020F0502020204030204" pitchFamily="34" charset="0"/>
                <a:cs typeface="Calibri" panose="020F0502020204030204" pitchFamily="34" charset="0"/>
              </a:rPr>
              <a:t>Motivations</a:t>
            </a:r>
          </a:p>
          <a:p>
            <a:pPr marL="540000" indent="-432000" eaLnBrk="0" fontAlgn="base" hangingPunct="0">
              <a:spcAft>
                <a:spcPts val="400"/>
              </a:spcAft>
              <a:buFont typeface="Arial" panose="020B0604020202020204" pitchFamily="34" charset="0"/>
              <a:buChar char="•"/>
            </a:pPr>
            <a:r>
              <a:rPr lang="en-US" altLang="en-US" sz="4900" dirty="0">
                <a:solidFill>
                  <a:srgbClr val="000000"/>
                </a:solidFill>
                <a:latin typeface="Calibri" panose="020F0502020204030204" pitchFamily="34" charset="0"/>
                <a:ea typeface="Calibri" panose="020F0502020204030204" pitchFamily="34" charset="0"/>
                <a:cs typeface="Calibri" panose="020F0502020204030204" pitchFamily="34" charset="0"/>
              </a:rPr>
              <a:t>scarcity of IPv4 addresses</a:t>
            </a:r>
          </a:p>
          <a:p>
            <a:pPr marL="540000" indent="-432000" eaLnBrk="0" fontAlgn="base" hangingPunct="0">
              <a:spcAft>
                <a:spcPts val="400"/>
              </a:spcAft>
              <a:buFont typeface="Arial" panose="020B0604020202020204" pitchFamily="34" charset="0"/>
              <a:buChar char="•"/>
            </a:pPr>
            <a:r>
              <a:rPr lang="en-US" altLang="en-US" sz="4900" dirty="0">
                <a:solidFill>
                  <a:srgbClr val="000000"/>
                </a:solidFill>
                <a:latin typeface="Calibri" panose="020F0502020204030204" pitchFamily="34" charset="0"/>
                <a:ea typeface="Calibri" panose="020F0502020204030204" pitchFamily="34" charset="0"/>
                <a:cs typeface="Calibri" panose="020F0502020204030204" pitchFamily="34" charset="0"/>
              </a:rPr>
              <a:t>full IPv6 support </a:t>
            </a:r>
          </a:p>
          <a:p>
            <a:pPr marL="540000" indent="-432000" eaLnBrk="0" fontAlgn="base" hangingPunct="0">
              <a:spcAft>
                <a:spcPts val="400"/>
              </a:spcAft>
              <a:buFont typeface="Arial" panose="020B0604020202020204" pitchFamily="34" charset="0"/>
              <a:buChar char="•"/>
            </a:pPr>
            <a:r>
              <a:rPr lang="en-US" altLang="en-US" sz="4900" dirty="0">
                <a:solidFill>
                  <a:srgbClr val="000000"/>
                </a:solidFill>
                <a:latin typeface="Calibri" panose="020F0502020204030204" pitchFamily="34" charset="0"/>
                <a:ea typeface="Calibri" panose="020F0502020204030204" pitchFamily="34" charset="0"/>
                <a:cs typeface="Calibri" panose="020F0502020204030204" pitchFamily="34" charset="0"/>
              </a:rPr>
              <a:t>by the experiment middleware stacks, </a:t>
            </a:r>
          </a:p>
          <a:p>
            <a:pPr marL="540000" indent="-432000" eaLnBrk="0" fontAlgn="base" hangingPunct="0">
              <a:spcAft>
                <a:spcPts val="400"/>
              </a:spcAft>
              <a:buFont typeface="Arial" panose="020B0604020202020204" pitchFamily="34" charset="0"/>
              <a:buChar char="•"/>
            </a:pPr>
            <a:r>
              <a:rPr lang="en-US" altLang="en-US" sz="4900" dirty="0">
                <a:solidFill>
                  <a:srgbClr val="000000"/>
                </a:solidFill>
                <a:latin typeface="Calibri" panose="020F0502020204030204" pitchFamily="34" charset="0"/>
                <a:ea typeface="Calibri" panose="020F0502020204030204" pitchFamily="34" charset="0"/>
                <a:cs typeface="Calibri" panose="020F0502020204030204" pitchFamily="34" charset="0"/>
              </a:rPr>
              <a:t>readiness for adoption of packet marking in network traffic </a:t>
            </a:r>
          </a:p>
          <a:p>
            <a:pPr marL="540000" indent="-432000" eaLnBrk="0" fontAlgn="base" hangingPunct="0">
              <a:spcAft>
                <a:spcPts val="400"/>
              </a:spcAft>
              <a:buFont typeface="Arial" panose="020B0604020202020204" pitchFamily="34" charset="0"/>
              <a:buChar char="•"/>
            </a:pPr>
            <a:r>
              <a:rPr lang="en-US" altLang="en-US" sz="4900" dirty="0">
                <a:solidFill>
                  <a:srgbClr val="000000"/>
                </a:solidFill>
                <a:latin typeface="Calibri" panose="020F0502020204030204" pitchFamily="34" charset="0"/>
                <a:ea typeface="Calibri" panose="020F0502020204030204" pitchFamily="34" charset="0"/>
                <a:cs typeface="Calibri" panose="020F0502020204030204" pitchFamily="34" charset="0"/>
              </a:rPr>
              <a:t>reduction of residual IPv4 traffic </a:t>
            </a:r>
          </a:p>
          <a:p>
            <a:pPr marL="540000" indent="-432000" eaLnBrk="0" fontAlgn="base" hangingPunct="0">
              <a:spcAft>
                <a:spcPts val="400"/>
              </a:spcAft>
              <a:buFont typeface="Arial" panose="020B0604020202020204" pitchFamily="34" charset="0"/>
              <a:buChar char="•"/>
            </a:pPr>
            <a:r>
              <a:rPr lang="en-US" altLang="en-US" sz="4900" dirty="0">
                <a:solidFill>
                  <a:srgbClr val="000000"/>
                </a:solidFill>
                <a:latin typeface="Calibri" panose="020F0502020204030204" pitchFamily="34" charset="0"/>
                <a:ea typeface="Calibri" panose="020F0502020204030204" pitchFamily="34" charset="0"/>
                <a:cs typeface="Calibri" panose="020F0502020204030204" pitchFamily="34" charset="0"/>
              </a:rPr>
              <a:t>fulfillment of government mandates by some countries</a:t>
            </a:r>
          </a:p>
        </p:txBody>
      </p:sp>
      <p:sp>
        <p:nvSpPr>
          <p:cNvPr id="14" name="Textfeld 13">
            <a:extLst>
              <a:ext uri="{FF2B5EF4-FFF2-40B4-BE49-F238E27FC236}">
                <a16:creationId xmlns:a16="http://schemas.microsoft.com/office/drawing/2014/main" id="{E3BDBC88-B032-4313-A187-8A8FDB724129}"/>
              </a:ext>
            </a:extLst>
          </p:cNvPr>
          <p:cNvSpPr txBox="1"/>
          <p:nvPr/>
        </p:nvSpPr>
        <p:spPr>
          <a:xfrm>
            <a:off x="607566" y="6038023"/>
            <a:ext cx="6177204" cy="279350"/>
          </a:xfrm>
          <a:prstGeom prst="rect">
            <a:avLst/>
          </a:prstGeom>
          <a:noFill/>
        </p:spPr>
        <p:txBody>
          <a:bodyPr wrap="none" rtlCol="0">
            <a:normAutofit fontScale="85000" lnSpcReduction="20000"/>
          </a:bodyPr>
          <a:lstStyle/>
          <a:p>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en-US" dirty="0">
                <a:solidFill>
                  <a:srgbClr val="000000"/>
                </a:solidFill>
                <a:latin typeface="Calibri" panose="020F0502020204030204" pitchFamily="34" charset="0"/>
                <a:ea typeface="Calibri" panose="020F0502020204030204" pitchFamily="34" charset="0"/>
                <a:cs typeface="Calibri" panose="020F0502020204030204" pitchFamily="34" charset="0"/>
              </a:rPr>
              <a:t>For more details see </a:t>
            </a:r>
            <a:r>
              <a:rPr lang="en-US" altLang="en-US" dirty="0">
                <a:solidFill>
                  <a:srgbClr val="4571D0"/>
                </a:solidFill>
                <a:latin typeface="Calibri" panose="020F0502020204030204" pitchFamily="34" charset="0"/>
                <a:ea typeface="Calibri" panose="020F0502020204030204" pitchFamily="34" charset="0"/>
                <a:cs typeface="Calibri" panose="020F0502020204030204" pitchFamily="34" charset="0"/>
                <a:hlinkClick r:id="rId3"/>
              </a:rPr>
              <a:t>https://indico.cern.ch/event/1225423/  </a:t>
            </a:r>
            <a:r>
              <a:rPr lang="en-US" altLang="en-US" sz="100" dirty="0">
                <a:solidFill>
                  <a:srgbClr val="4571D0"/>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23" name="Untertitel 2">
            <a:extLst>
              <a:ext uri="{FF2B5EF4-FFF2-40B4-BE49-F238E27FC236}">
                <a16:creationId xmlns:a16="http://schemas.microsoft.com/office/drawing/2014/main" id="{CF025818-9353-45C9-B0D8-9501C3EF8E36}"/>
              </a:ext>
            </a:extLst>
          </p:cNvPr>
          <p:cNvSpPr>
            <a:spLocks noGrp="1"/>
          </p:cNvSpPr>
          <p:nvPr>
            <p:ph type="subTitle" idx="4294967295"/>
          </p:nvPr>
        </p:nvSpPr>
        <p:spPr>
          <a:xfrm>
            <a:off x="607566" y="3577637"/>
            <a:ext cx="6892133" cy="2493030"/>
          </a:xfrm>
        </p:spPr>
        <p:txBody>
          <a:bodyPr>
            <a:normAutofit fontScale="55000" lnSpcReduction="20000"/>
          </a:bodyPr>
          <a:lstStyle/>
          <a:p>
            <a:pPr marL="0" lvl="0" indent="0" defTabSz="914400" eaLnBrk="0" fontAlgn="base" hangingPunct="0">
              <a:lnSpc>
                <a:spcPct val="100000"/>
              </a:lnSpc>
              <a:spcBef>
                <a:spcPts val="0"/>
              </a:spcBef>
              <a:buNone/>
            </a:pPr>
            <a:r>
              <a:rPr lang="en-US" altLang="en-US" sz="6600" b="1" dirty="0">
                <a:solidFill>
                  <a:srgbClr val="630000"/>
                </a:solidFill>
                <a:latin typeface="Calibri" panose="020F0502020204030204" pitchFamily="34" charset="0"/>
                <a:ea typeface="Calibri" panose="020F0502020204030204" pitchFamily="34" charset="0"/>
                <a:cs typeface="Calibri" panose="020F0502020204030204" pitchFamily="34" charset="0"/>
              </a:rPr>
              <a:t>Goal</a:t>
            </a:r>
          </a:p>
          <a:p>
            <a:pPr marL="540000" lvl="1" indent="-432000" defTabSz="914400" eaLnBrk="0" fontAlgn="base" hangingPunct="0">
              <a:lnSpc>
                <a:spcPct val="100000"/>
              </a:lnSpc>
              <a:spcBef>
                <a:spcPts val="0"/>
              </a:spcBef>
              <a:spcAft>
                <a:spcPts val="400"/>
              </a:spcAft>
              <a:buFont typeface="Arial" panose="020B0604020202020204" pitchFamily="34" charset="0"/>
              <a:buChar char="•"/>
            </a:pP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Storage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services</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successful</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deployed</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540000" lvl="1" indent="-432000" defTabSz="914400" eaLnBrk="0" fontAlgn="base" hangingPunct="0">
              <a:lnSpc>
                <a:spcPct val="100000"/>
              </a:lnSpc>
              <a:spcBef>
                <a:spcPts val="0"/>
              </a:spcBef>
              <a:spcAft>
                <a:spcPts val="400"/>
              </a:spcAft>
              <a:buFont typeface="Arial" panose="020B0604020202020204" pitchFamily="34" charset="0"/>
              <a:buChar char="•"/>
            </a:pP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Next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step</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deploying</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IPv6 fully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enabled</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infrastructure</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at </a:t>
            </a:r>
            <a:r>
              <a:rPr lang="de-DE" altLang="en-US" sz="3467" dirty="0" err="1">
                <a:solidFill>
                  <a:srgbClr val="000000"/>
                </a:solidFill>
                <a:latin typeface="Calibri" panose="020F0502020204030204" pitchFamily="34" charset="0"/>
                <a:ea typeface="Calibri" panose="020F0502020204030204" pitchFamily="34" charset="0"/>
                <a:cs typeface="Calibri" panose="020F0502020204030204" pitchFamily="34" charset="0"/>
              </a:rPr>
              <a:t>entire</a:t>
            </a:r>
            <a:r>
              <a:rPr lang="de-DE"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 WLCG</a:t>
            </a:r>
            <a:endParaRPr lang="en-US"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40000" lvl="1" indent="-432000" defTabSz="914400" eaLnBrk="0" fontAlgn="base" hangingPunct="0">
              <a:lnSpc>
                <a:spcPct val="100000"/>
              </a:lnSpc>
              <a:spcBef>
                <a:spcPts val="0"/>
              </a:spcBef>
              <a:spcAft>
                <a:spcPts val="400"/>
              </a:spcAft>
              <a:buFont typeface="Arial" panose="020B0604020202020204" pitchFamily="34" charset="0"/>
              <a:buChar char="•"/>
            </a:pPr>
            <a:r>
              <a:rPr lang="en-US" altLang="en-US" sz="3467" dirty="0">
                <a:solidFill>
                  <a:srgbClr val="000000"/>
                </a:solidFill>
                <a:latin typeface="Calibri" panose="020F0502020204030204" pitchFamily="34" charset="0"/>
                <a:ea typeface="Calibri" panose="020F0502020204030204" pitchFamily="34" charset="0"/>
                <a:cs typeface="Calibri" panose="020F0502020204030204" pitchFamily="34" charset="0"/>
              </a:rPr>
              <a:t>WLCG management board and LHC experiments approved </a:t>
            </a:r>
          </a:p>
          <a:p>
            <a:pPr marL="1080000" lvl="2" indent="-457200" defTabSz="914400" eaLnBrk="0" fontAlgn="base" hangingPunct="0">
              <a:lnSpc>
                <a:spcPct val="100000"/>
              </a:lnSpc>
              <a:spcBef>
                <a:spcPts val="0"/>
              </a:spcBef>
              <a:spcAft>
                <a:spcPts val="200"/>
              </a:spcAft>
              <a:buFont typeface="Arial" panose="020B0604020202020204" pitchFamily="34" charset="0"/>
              <a:buChar char="•"/>
            </a:pPr>
            <a:r>
              <a:rPr lang="en-US" altLang="en-US" sz="2934" dirty="0">
                <a:solidFill>
                  <a:srgbClr val="000000"/>
                </a:solidFill>
                <a:latin typeface="Calibri" panose="020F0502020204030204" pitchFamily="34" charset="0"/>
                <a:ea typeface="Calibri" panose="020F0502020204030204" pitchFamily="34" charset="0"/>
                <a:cs typeface="Calibri" panose="020F0502020204030204" pitchFamily="34" charset="0"/>
              </a:rPr>
              <a:t>deployment plan for IPv6 requires that Tier-1 and Tier-2 sites</a:t>
            </a:r>
          </a:p>
          <a:p>
            <a:pPr marL="1080000" lvl="2" indent="-457200" defTabSz="914400" eaLnBrk="0" fontAlgn="base" hangingPunct="0">
              <a:lnSpc>
                <a:spcPct val="100000"/>
              </a:lnSpc>
              <a:spcBef>
                <a:spcPts val="0"/>
              </a:spcBef>
              <a:spcAft>
                <a:spcPts val="200"/>
              </a:spcAft>
              <a:buFont typeface="Arial" panose="020B0604020202020204" pitchFamily="34" charset="0"/>
              <a:buChar char="•"/>
            </a:pPr>
            <a:r>
              <a:rPr lang="en-US" altLang="en-US" sz="2934" dirty="0">
                <a:solidFill>
                  <a:srgbClr val="000000"/>
                </a:solidFill>
                <a:latin typeface="Calibri" panose="020F0502020204030204" pitchFamily="34" charset="0"/>
                <a:ea typeface="Calibri" panose="020F0502020204030204" pitchFamily="34" charset="0"/>
                <a:cs typeface="Calibri" panose="020F0502020204030204" pitchFamily="34" charset="0"/>
              </a:rPr>
              <a:t>deploy dual-stack connectivity (IPv4 + IPv6) </a:t>
            </a:r>
          </a:p>
          <a:p>
            <a:pPr marL="1080000" lvl="2" indent="-457200" defTabSz="914400" eaLnBrk="0" fontAlgn="base" hangingPunct="0">
              <a:lnSpc>
                <a:spcPct val="100000"/>
              </a:lnSpc>
              <a:spcBef>
                <a:spcPts val="0"/>
              </a:spcBef>
              <a:spcAft>
                <a:spcPts val="200"/>
              </a:spcAft>
              <a:buFont typeface="Arial" panose="020B0604020202020204" pitchFamily="34" charset="0"/>
              <a:buChar char="•"/>
            </a:pPr>
            <a:r>
              <a:rPr lang="en-US" altLang="en-US" sz="2967" dirty="0">
                <a:solidFill>
                  <a:srgbClr val="000000"/>
                </a:solidFill>
                <a:latin typeface="Calibri" panose="020F0502020204030204" pitchFamily="34" charset="0"/>
                <a:ea typeface="Calibri" panose="020F0502020204030204" pitchFamily="34" charset="0"/>
                <a:cs typeface="Calibri" panose="020F0502020204030204" pitchFamily="34" charset="0"/>
              </a:rPr>
              <a:t>on their computing elements (CE) and worker nodes (WN)</a:t>
            </a:r>
          </a:p>
          <a:p>
            <a:pPr marL="1080000" lvl="2" indent="-457200" defTabSz="914400" eaLnBrk="0" fontAlgn="base" hangingPunct="0">
              <a:lnSpc>
                <a:spcPct val="100000"/>
              </a:lnSpc>
              <a:spcBef>
                <a:spcPts val="0"/>
              </a:spcBef>
              <a:spcAft>
                <a:spcPts val="200"/>
              </a:spcAft>
              <a:buFont typeface="Arial" panose="020B0604020202020204" pitchFamily="34" charset="0"/>
              <a:buChar char="•"/>
            </a:pPr>
            <a:r>
              <a:rPr lang="en-US" altLang="en-US" sz="2967" dirty="0">
                <a:solidFill>
                  <a:srgbClr val="000000"/>
                </a:solidFill>
                <a:latin typeface="Calibri" panose="020F0502020204030204" pitchFamily="34" charset="0"/>
                <a:ea typeface="Calibri" panose="020F0502020204030204" pitchFamily="34" charset="0"/>
                <a:cs typeface="Calibri" panose="020F0502020204030204" pitchFamily="34" charset="0"/>
              </a:rPr>
              <a:t>by 30 June 2024</a:t>
            </a:r>
          </a:p>
        </p:txBody>
      </p:sp>
    </p:spTree>
    <p:extLst>
      <p:ext uri="{BB962C8B-B14F-4D97-AF65-F5344CB8AC3E}">
        <p14:creationId xmlns:p14="http://schemas.microsoft.com/office/powerpoint/2010/main" val="334559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56A8D2BE-2913-49CF-ACA5-72DB89B36345}"/>
              </a:ext>
            </a:extLst>
          </p:cNvPr>
          <p:cNvSpPr>
            <a:spLocks noGrp="1"/>
          </p:cNvSpPr>
          <p:nvPr>
            <p:ph type="subTitle"/>
          </p:nvPr>
        </p:nvSpPr>
        <p:spPr>
          <a:xfrm>
            <a:off x="609600" y="3429000"/>
            <a:ext cx="10972320" cy="2693822"/>
          </a:xfrm>
        </p:spPr>
        <p:txBody>
          <a:bodyPr/>
          <a:lstStyle/>
          <a:p>
            <a:pPr lvl="0">
              <a:lnSpc>
                <a:spcPct val="80000"/>
              </a:lnSpc>
              <a:spcBef>
                <a:spcPts val="0"/>
              </a:spcBef>
              <a:buSzPts val="2590"/>
            </a:pPr>
            <a:r>
              <a:rPr lang="en-US" sz="2800" u="sng" dirty="0">
                <a:solidFill>
                  <a:prstClr val="black"/>
                </a:solidFill>
                <a:latin typeface="Calibri" panose="020F0502020204030204" pitchFamily="34" charset="0"/>
                <a:ea typeface="Calibri" panose="020F0502020204030204" pitchFamily="34" charset="0"/>
                <a:cs typeface="Calibri" panose="020F0502020204030204" pitchFamily="34" charset="0"/>
              </a:rPr>
              <a:t>Bruno Hoeft</a:t>
            </a:r>
            <a:r>
              <a:rPr lang="en-US" sz="2800" u="sng"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1</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David Kelsey</a:t>
            </a:r>
            <a:r>
              <a:rPr lang="en-US"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3</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ea typeface="Calibri" panose="020F0502020204030204" pitchFamily="34" charset="0"/>
                <a:cs typeface="Calibri" panose="020F0502020204030204" pitchFamily="34" charset="0"/>
              </a:rPr>
              <a:t>Edoardo</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Martelli</a:t>
            </a:r>
            <a:r>
              <a:rPr lang="en-US"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4</a:t>
            </a: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 Carmen Misa Moreira</a:t>
            </a:r>
            <a:r>
              <a:rPr lang="en-US" sz="2800" baseline="30000" dirty="0">
                <a:solidFill>
                  <a:prstClr val="black"/>
                </a:solidFill>
                <a:latin typeface="Calibri" panose="020F0502020204030204" pitchFamily="34" charset="0"/>
                <a:ea typeface="Calibri" panose="020F0502020204030204" pitchFamily="34" charset="0"/>
                <a:cs typeface="Calibri" panose="020F0502020204030204" pitchFamily="34" charset="0"/>
              </a:rPr>
              <a:t>4</a:t>
            </a:r>
            <a:b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ISGC 2024, Taipei, 27 March 2024</a:t>
            </a:r>
            <a:br>
              <a:rPr lang="en-US" sz="2220" dirty="0">
                <a:solidFill>
                  <a:prstClr val="black"/>
                </a:solidFill>
              </a:rPr>
            </a:br>
            <a:endParaRPr lang="en-US" sz="2220" dirty="0">
              <a:solidFill>
                <a:prstClr val="black"/>
              </a:solidFill>
            </a:endParaRPr>
          </a:p>
          <a:p>
            <a:pPr lvl="0">
              <a:lnSpc>
                <a:spcPct val="80000"/>
              </a:lnSpc>
              <a:spcBef>
                <a:spcPts val="0"/>
              </a:spcBef>
              <a:buSzPts val="2590"/>
            </a:pPr>
            <a:endParaRPr lang="de-DE" sz="2220" dirty="0">
              <a:solidFill>
                <a:prstClr val="black"/>
              </a:solidFill>
            </a:endParaRPr>
          </a:p>
          <a:p>
            <a:pPr lvl="0">
              <a:lnSpc>
                <a:spcPct val="80000"/>
              </a:lnSpc>
              <a:spcBef>
                <a:spcPts val="0"/>
              </a:spcBef>
              <a:buSzPts val="2590"/>
            </a:pPr>
            <a:endParaRPr lang="en-US" sz="2220" dirty="0">
              <a:solidFill>
                <a:prstClr val="black"/>
              </a:solidFill>
            </a:endParaRPr>
          </a:p>
          <a:p>
            <a:pPr marL="0" lvl="0" indent="0">
              <a:lnSpc>
                <a:spcPct val="80000"/>
              </a:lnSpc>
              <a:spcBef>
                <a:spcPts val="0"/>
              </a:spcBef>
              <a:buSzPts val="2590"/>
              <a:buNone/>
            </a:pPr>
            <a:endParaRPr lang="en-US" sz="2220" dirty="0">
              <a:solidFill>
                <a:prstClr val="black"/>
              </a:solidFill>
            </a:endParaRPr>
          </a:p>
          <a:p>
            <a:pPr marL="0" lvl="0" indent="0">
              <a:lnSpc>
                <a:spcPct val="80000"/>
              </a:lnSpc>
              <a:spcBef>
                <a:spcPts val="0"/>
              </a:spcBef>
              <a:buClr>
                <a:prstClr val="black"/>
              </a:buClr>
              <a:buSzPts val="2590"/>
              <a:buNone/>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1 - Karlsruhe Institute of Technology (KIT), Germany</a:t>
            </a:r>
          </a:p>
          <a:p>
            <a:pPr marL="0" lvl="0" indent="0">
              <a:lnSpc>
                <a:spcPct val="80000"/>
              </a:lnSpc>
              <a:spcBef>
                <a:spcPts val="0"/>
              </a:spcBef>
              <a:buClr>
                <a:prstClr val="black"/>
              </a:buClr>
              <a:buSzPts val="2590"/>
              <a:buNone/>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3 - UKRI </a:t>
            </a:r>
            <a:r>
              <a:rPr lang="en-US" sz="2000" dirty="0">
                <a:solidFill>
                  <a:prstClr val="black"/>
                </a:solidFill>
                <a:highlight>
                  <a:srgbClr val="FFFFFF"/>
                </a:highlight>
                <a:latin typeface="Calibri" panose="020F0502020204030204" pitchFamily="34" charset="0"/>
                <a:ea typeface="Calibri" panose="020F0502020204030204" pitchFamily="34" charset="0"/>
                <a:cs typeface="Calibri" panose="020F0502020204030204" pitchFamily="34" charset="0"/>
              </a:rPr>
              <a:t>Science and Technology Facilities Council </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(STFC UK), United Kingdom</a:t>
            </a:r>
          </a:p>
          <a:p>
            <a:pPr marL="0" lvl="0" indent="0">
              <a:lnSpc>
                <a:spcPct val="80000"/>
              </a:lnSpc>
              <a:spcBef>
                <a:spcPts val="0"/>
              </a:spcBef>
              <a:buClr>
                <a:prstClr val="black"/>
              </a:buClr>
              <a:buSzPts val="2590"/>
              <a:buNone/>
            </a:pP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4 - Conseil </a:t>
            </a:r>
            <a:r>
              <a:rPr lang="en-US" sz="2000" dirty="0" err="1">
                <a:solidFill>
                  <a:prstClr val="black"/>
                </a:solidFill>
                <a:latin typeface="Calibri" panose="020F0502020204030204" pitchFamily="34" charset="0"/>
                <a:ea typeface="Calibri" panose="020F0502020204030204" pitchFamily="34" charset="0"/>
                <a:cs typeface="Calibri" panose="020F0502020204030204" pitchFamily="34" charset="0"/>
              </a:rPr>
              <a:t>Européen</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 pour la Recherche </a:t>
            </a:r>
            <a:r>
              <a:rPr lang="en-US" sz="2000" dirty="0" err="1">
                <a:solidFill>
                  <a:prstClr val="black"/>
                </a:solidFill>
                <a:latin typeface="Calibri" panose="020F0502020204030204" pitchFamily="34" charset="0"/>
                <a:ea typeface="Calibri" panose="020F0502020204030204" pitchFamily="34" charset="0"/>
                <a:cs typeface="Calibri" panose="020F0502020204030204" pitchFamily="34" charset="0"/>
              </a:rPr>
              <a:t>Nucléaire</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4D5156"/>
                </a:solidFill>
                <a:highlight>
                  <a:srgbClr val="FFFFFF"/>
                </a:highlight>
                <a:latin typeface="Calibri" panose="020F0502020204030204" pitchFamily="34" charset="0"/>
                <a:ea typeface="Calibri" panose="020F0502020204030204" pitchFamily="34" charset="0"/>
                <a:cs typeface="Calibri" panose="020F0502020204030204" pitchFamily="34" charset="0"/>
              </a:rPr>
              <a:t>(</a:t>
            </a:r>
            <a:r>
              <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rPr>
              <a:t>CERN), Switzerland</a:t>
            </a:r>
          </a:p>
        </p:txBody>
      </p:sp>
      <p:sp>
        <p:nvSpPr>
          <p:cNvPr id="4" name="Titel 3">
            <a:extLst>
              <a:ext uri="{FF2B5EF4-FFF2-40B4-BE49-F238E27FC236}">
                <a16:creationId xmlns:a16="http://schemas.microsoft.com/office/drawing/2014/main" id="{1ACD482C-9F49-4F53-97FA-C659A6ECA75E}"/>
              </a:ext>
            </a:extLst>
          </p:cNvPr>
          <p:cNvSpPr>
            <a:spLocks noGrp="1"/>
          </p:cNvSpPr>
          <p:nvPr>
            <p:ph type="title"/>
          </p:nvPr>
        </p:nvSpPr>
        <p:spPr>
          <a:xfrm>
            <a:off x="609600" y="2109630"/>
            <a:ext cx="10972320" cy="1144447"/>
          </a:xfrm>
        </p:spPr>
        <p:txBody>
          <a:bodyPr/>
          <a:lstStyle/>
          <a:p>
            <a:r>
              <a:rPr lang="en-US" dirty="0"/>
              <a:t>Closer to IPv6-only on WLCG</a:t>
            </a:r>
          </a:p>
        </p:txBody>
      </p:sp>
    </p:spTree>
    <p:extLst>
      <p:ext uri="{BB962C8B-B14F-4D97-AF65-F5344CB8AC3E}">
        <p14:creationId xmlns:p14="http://schemas.microsoft.com/office/powerpoint/2010/main" val="4240529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BDF00-3D71-4B7B-B017-DC8C8C0140A3}"/>
              </a:ext>
            </a:extLst>
          </p:cNvPr>
          <p:cNvSpPr>
            <a:spLocks noGrp="1"/>
          </p:cNvSpPr>
          <p:nvPr>
            <p:ph type="title"/>
          </p:nvPr>
        </p:nvSpPr>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IPv6 </a:t>
            </a:r>
            <a:r>
              <a:rPr lang="de-DE" dirty="0" err="1">
                <a:latin typeface="Calibri" panose="020F0502020204030204" pitchFamily="34" charset="0"/>
                <a:ea typeface="Calibri" panose="020F0502020204030204" pitchFamily="34" charset="0"/>
                <a:cs typeface="Calibri" panose="020F0502020204030204" pitchFamily="34" charset="0"/>
              </a:rPr>
              <a:t>deployment</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steps</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C679AB03-9C78-4F7B-88CA-159ADE58E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3693670"/>
            <a:ext cx="4572000" cy="2611067"/>
          </a:xfrm>
          <a:prstGeom prst="rect">
            <a:avLst/>
          </a:prstGeom>
        </p:spPr>
      </p:pic>
      <p:pic>
        <p:nvPicPr>
          <p:cNvPr id="7" name="Grafik 6">
            <a:extLst>
              <a:ext uri="{FF2B5EF4-FFF2-40B4-BE49-F238E27FC236}">
                <a16:creationId xmlns:a16="http://schemas.microsoft.com/office/drawing/2014/main" id="{642AB10A-F771-473C-A2F2-BB1C13CA0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3391336"/>
            <a:ext cx="5016500" cy="2913401"/>
          </a:xfrm>
          <a:prstGeom prst="rect">
            <a:avLst/>
          </a:prstGeom>
        </p:spPr>
      </p:pic>
      <p:sp>
        <p:nvSpPr>
          <p:cNvPr id="8" name="Untertitel 2">
            <a:extLst>
              <a:ext uri="{FF2B5EF4-FFF2-40B4-BE49-F238E27FC236}">
                <a16:creationId xmlns:a16="http://schemas.microsoft.com/office/drawing/2014/main" id="{B1E34405-10CE-4EE0-9749-6C7855A4CD3A}"/>
              </a:ext>
            </a:extLst>
          </p:cNvPr>
          <p:cNvSpPr txBox="1">
            <a:spLocks noGrp="1"/>
          </p:cNvSpPr>
          <p:nvPr>
            <p:ph type="subTitle"/>
          </p:nvPr>
        </p:nvSpPr>
        <p:spPr>
          <a:xfrm>
            <a:off x="609600" y="1657571"/>
            <a:ext cx="9533467" cy="755430"/>
          </a:xfrm>
          <a:prstGeom prst="rect">
            <a:avLst/>
          </a:prstGeom>
        </p:spPr>
        <p:txBody>
          <a:bodyPr lIns="0" tIns="0" rIns="0" bIns="0" anchor="ctr">
            <a:normAutofit fontScale="32500" lnSpcReduction="20000"/>
          </a:bodyPr>
          <a:lstStyle>
            <a:lvl1pPr algn="l" defTabSz="1218804" rtl="0" eaLnBrk="1" latinLnBrk="0" hangingPunct="1">
              <a:lnSpc>
                <a:spcPct val="90000"/>
              </a:lnSpc>
              <a:spcBef>
                <a:spcPct val="0"/>
              </a:spcBef>
              <a:buNone/>
              <a:defRPr sz="5865" kern="1200">
                <a:solidFill>
                  <a:schemeClr val="tx1"/>
                </a:solidFill>
                <a:latin typeface="+mj-lt"/>
                <a:ea typeface="+mj-ea"/>
                <a:cs typeface="+mj-cs"/>
              </a:defRPr>
            </a:lvl1pPr>
          </a:lstStyle>
          <a:p>
            <a:pPr marL="575813" indent="-431860" defTabSz="914400" eaLnBrk="0" fontAlgn="base" hangingPunct="0">
              <a:lnSpc>
                <a:spcPct val="100000"/>
              </a:lnSpc>
              <a:spcAft>
                <a:spcPct val="0"/>
              </a:spcAft>
              <a:buClr>
                <a:srgbClr val="000000"/>
              </a:buClr>
              <a:buSzPct val="45000"/>
              <a:buFont typeface="Wingdings" charset="2"/>
            </a:pPr>
            <a:r>
              <a:rPr lang="en-US" altLang="en-US" sz="6000" dirty="0">
                <a:solidFill>
                  <a:srgbClr val="000000"/>
                </a:solidFill>
                <a:latin typeface="Calibri" panose="020F0502020204030204" pitchFamily="34" charset="0"/>
                <a:ea typeface="Calibri" panose="020F0502020204030204" pitchFamily="34" charset="0"/>
                <a:cs typeface="Calibri" panose="020F0502020204030204" pitchFamily="34" charset="0"/>
              </a:rPr>
              <a:t>Switching off IPv4 is not requested nor recommended at this stage: any step in this direction should first be discussed with the LHC experiments you support and WLCG. In general terms we should have to wait until all traffic happens via IPv6.</a:t>
            </a:r>
          </a:p>
        </p:txBody>
      </p:sp>
      <p:sp>
        <p:nvSpPr>
          <p:cNvPr id="9" name="Untertitel 2">
            <a:extLst>
              <a:ext uri="{FF2B5EF4-FFF2-40B4-BE49-F238E27FC236}">
                <a16:creationId xmlns:a16="http://schemas.microsoft.com/office/drawing/2014/main" id="{3B196CFD-9DDB-4840-8D54-61DB2271FA73}"/>
              </a:ext>
            </a:extLst>
          </p:cNvPr>
          <p:cNvSpPr txBox="1">
            <a:spLocks/>
          </p:cNvSpPr>
          <p:nvPr/>
        </p:nvSpPr>
        <p:spPr>
          <a:xfrm>
            <a:off x="462844" y="2502370"/>
            <a:ext cx="9773356" cy="1162051"/>
          </a:xfrm>
          <a:prstGeom prst="rect">
            <a:avLst/>
          </a:prstGeom>
        </p:spPr>
        <p:txBody>
          <a:bodyPr lIns="0" tIns="0" rIns="0" bIns="0" anchor="ctr">
            <a:normAutofit fontScale="32500" lnSpcReduction="20000"/>
          </a:bodyPr>
          <a:lstStyle>
            <a:lvl1pPr marL="575813" indent="-431860" eaLnBrk="0" fontAlgn="base" hangingPunct="0">
              <a:lnSpc>
                <a:spcPct val="100000"/>
              </a:lnSpc>
              <a:spcBef>
                <a:spcPct val="0"/>
              </a:spcBef>
              <a:spcAft>
                <a:spcPct val="0"/>
              </a:spcAft>
              <a:buClr>
                <a:srgbClr val="000000"/>
              </a:buClr>
              <a:buSzPct val="45000"/>
              <a:buFont typeface="Wingdings" charset="2"/>
              <a:buNone/>
              <a:defRPr sz="6000">
                <a:solidFill>
                  <a:srgbClr val="000000"/>
                </a:solidFill>
                <a:latin typeface="Calibri" panose="020F0502020204030204" pitchFamily="34" charset="0"/>
                <a:ea typeface="Calibri" panose="020F0502020204030204" pitchFamily="34" charset="0"/>
                <a:cs typeface="Calibri" panose="020F0502020204030204" pitchFamily="34" charset="0"/>
              </a:defRPr>
            </a:lvl1pPr>
            <a:lvl2pPr marL="914103" indent="-304701" defTabSz="1218804">
              <a:lnSpc>
                <a:spcPct val="90000"/>
              </a:lnSpc>
              <a:spcBef>
                <a:spcPts val="666"/>
              </a:spcBef>
              <a:buFont typeface="Arial" panose="020B0604020202020204" pitchFamily="34" charset="0"/>
              <a:buChar char="•"/>
              <a:defRPr sz="3199"/>
            </a:lvl2pPr>
            <a:lvl3pPr marL="1523505" indent="-304701" defTabSz="1218804">
              <a:lnSpc>
                <a:spcPct val="90000"/>
              </a:lnSpc>
              <a:spcBef>
                <a:spcPts val="666"/>
              </a:spcBef>
              <a:buFont typeface="Arial" panose="020B0604020202020204" pitchFamily="34" charset="0"/>
              <a:buChar char="•"/>
              <a:defRPr sz="2666"/>
            </a:lvl3pPr>
            <a:lvl4pPr marL="2132907" indent="-304701" defTabSz="1218804">
              <a:lnSpc>
                <a:spcPct val="90000"/>
              </a:lnSpc>
              <a:spcBef>
                <a:spcPts val="666"/>
              </a:spcBef>
              <a:buFont typeface="Arial" panose="020B0604020202020204" pitchFamily="34" charset="0"/>
              <a:buChar char="•"/>
              <a:defRPr sz="2399"/>
            </a:lvl4pPr>
            <a:lvl5pPr marL="2742308" indent="-304701" defTabSz="1218804">
              <a:lnSpc>
                <a:spcPct val="90000"/>
              </a:lnSpc>
              <a:spcBef>
                <a:spcPts val="666"/>
              </a:spcBef>
              <a:buFont typeface="Arial" panose="020B0604020202020204" pitchFamily="34" charset="0"/>
              <a:buChar char="•"/>
              <a:defRPr sz="2399"/>
            </a:lvl5pPr>
            <a:lvl6pPr marL="3351710" indent="-304701" defTabSz="1218804">
              <a:lnSpc>
                <a:spcPct val="90000"/>
              </a:lnSpc>
              <a:spcBef>
                <a:spcPts val="666"/>
              </a:spcBef>
              <a:buFont typeface="Arial" panose="020B0604020202020204" pitchFamily="34" charset="0"/>
              <a:buChar char="•"/>
              <a:defRPr sz="2399"/>
            </a:lvl6pPr>
            <a:lvl7pPr marL="3961112" indent="-304701" defTabSz="1218804">
              <a:lnSpc>
                <a:spcPct val="90000"/>
              </a:lnSpc>
              <a:spcBef>
                <a:spcPts val="666"/>
              </a:spcBef>
              <a:buFont typeface="Arial" panose="020B0604020202020204" pitchFamily="34" charset="0"/>
              <a:buChar char="•"/>
              <a:defRPr sz="2399"/>
            </a:lvl7pPr>
            <a:lvl8pPr marL="4570514" indent="-304701" defTabSz="1218804">
              <a:lnSpc>
                <a:spcPct val="90000"/>
              </a:lnSpc>
              <a:spcBef>
                <a:spcPts val="666"/>
              </a:spcBef>
              <a:buFont typeface="Arial" panose="020B0604020202020204" pitchFamily="34" charset="0"/>
              <a:buChar char="•"/>
              <a:defRPr sz="2399"/>
            </a:lvl8pPr>
            <a:lvl9pPr marL="5179916" indent="-304701" defTabSz="1218804">
              <a:lnSpc>
                <a:spcPct val="90000"/>
              </a:lnSpc>
              <a:spcBef>
                <a:spcPts val="666"/>
              </a:spcBef>
              <a:buFont typeface="Arial" panose="020B0604020202020204" pitchFamily="34" charset="0"/>
              <a:buChar char="•"/>
              <a:defRPr sz="2399"/>
            </a:lvl9pPr>
          </a:lstStyle>
          <a:p>
            <a:r>
              <a:rPr lang="en-US" altLang="en-US" dirty="0"/>
              <a:t>The practical objective is to allow worker nodes to contact IPv6-only central services, and central job submission services (e.g. pilot factories) having only IPv6 connectivity to submit jobs to computing elements. There is no requirement to allow incoming connections in the WNs, as it has always been the case.</a:t>
            </a:r>
          </a:p>
        </p:txBody>
      </p:sp>
    </p:spTree>
    <p:extLst>
      <p:ext uri="{BB962C8B-B14F-4D97-AF65-F5344CB8AC3E}">
        <p14:creationId xmlns:p14="http://schemas.microsoft.com/office/powerpoint/2010/main" val="238125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034D8AE4-5A73-4359-8E56-BCE0C024707F}"/>
              </a:ext>
            </a:extLst>
          </p:cNvPr>
          <p:cNvSpPr>
            <a:spLocks noGrp="1"/>
          </p:cNvSpPr>
          <p:nvPr>
            <p:ph type="subTitle"/>
          </p:nvPr>
        </p:nvSpPr>
        <p:spPr>
          <a:xfrm>
            <a:off x="1109414" y="2504849"/>
            <a:ext cx="10472505" cy="2760535"/>
          </a:xfrm>
        </p:spPr>
        <p:txBody>
          <a:bodyPr/>
          <a:lstStyle/>
          <a:p>
            <a:pPr marL="143953" indent="0">
              <a:buNone/>
            </a:pPr>
            <a:r>
              <a:rPr lang="en-US" sz="4800" dirty="0">
                <a:latin typeface="Calibri" panose="020F0502020204030204" pitchFamily="34" charset="0"/>
                <a:ea typeface="Calibri" panose="020F0502020204030204" pitchFamily="34" charset="0"/>
                <a:cs typeface="Calibri" panose="020F0502020204030204" pitchFamily="34" charset="0"/>
              </a:rPr>
              <a:t>Migration towards IPv6 at DE-KIT </a:t>
            </a:r>
          </a:p>
        </p:txBody>
      </p:sp>
    </p:spTree>
    <p:extLst>
      <p:ext uri="{BB962C8B-B14F-4D97-AF65-F5344CB8AC3E}">
        <p14:creationId xmlns:p14="http://schemas.microsoft.com/office/powerpoint/2010/main" val="313730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DB91FF38-D018-49C0-8087-01722143D5A7}"/>
              </a:ext>
            </a:extLst>
          </p:cNvPr>
          <p:cNvSpPr txBox="1">
            <a:spLocks/>
          </p:cNvSpPr>
          <p:nvPr/>
        </p:nvSpPr>
        <p:spPr>
          <a:xfrm>
            <a:off x="-25400" y="2017203"/>
            <a:ext cx="11099800" cy="380991"/>
          </a:xfrm>
          <a:prstGeom prst="rect">
            <a:avLst/>
          </a:prstGeom>
        </p:spPr>
        <p:txBody>
          <a:bodyPr>
            <a:normAutofit fontScale="775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lvl="2"/>
            <a:r>
              <a:rPr lang="de-DE" sz="3200" dirty="0" err="1">
                <a:latin typeface="Calibri" panose="020F0502020204030204" pitchFamily="34" charset="0"/>
                <a:ea typeface="Calibri" panose="020F0502020204030204" pitchFamily="34" charset="0"/>
                <a:cs typeface="Calibri" panose="020F0502020204030204" pitchFamily="34" charset="0"/>
              </a:rPr>
              <a:t>to</a:t>
            </a:r>
            <a:r>
              <a:rPr lang="de-DE" sz="3200" dirty="0">
                <a:latin typeface="Calibri" panose="020F0502020204030204" pitchFamily="34" charset="0"/>
                <a:ea typeface="Calibri" panose="020F0502020204030204" pitchFamily="34" charset="0"/>
                <a:cs typeface="Calibri" panose="020F0502020204030204" pitchFamily="34" charset="0"/>
              </a:rPr>
              <a:t> list all </a:t>
            </a:r>
            <a:r>
              <a:rPr lang="de-DE" sz="3200" dirty="0" err="1">
                <a:latin typeface="Calibri" panose="020F0502020204030204" pitchFamily="34" charset="0"/>
                <a:ea typeface="Calibri" panose="020F0502020204030204" pitchFamily="34" charset="0"/>
                <a:cs typeface="Calibri" panose="020F0502020204030204" pitchFamily="34" charset="0"/>
              </a:rPr>
              <a:t>unhandled</a:t>
            </a:r>
            <a:r>
              <a:rPr lang="de-DE" sz="3200" dirty="0">
                <a:latin typeface="Calibri" panose="020F0502020204030204" pitchFamily="34" charset="0"/>
                <a:ea typeface="Calibri" panose="020F0502020204030204" pitchFamily="34" charset="0"/>
                <a:cs typeface="Calibri" panose="020F0502020204030204" pitchFamily="34" charset="0"/>
              </a:rPr>
              <a:t> IPv4 </a:t>
            </a:r>
            <a:r>
              <a:rPr lang="de-DE" sz="3200" dirty="0" err="1">
                <a:latin typeface="Calibri" panose="020F0502020204030204" pitchFamily="34" charset="0"/>
                <a:ea typeface="Calibri" panose="020F0502020204030204" pitchFamily="34" charset="0"/>
                <a:cs typeface="Calibri" panose="020F0502020204030204" pitchFamily="34" charset="0"/>
              </a:rPr>
              <a:t>packets</a:t>
            </a:r>
            <a:endParaRPr lang="de-DE" sz="3200" dirty="0">
              <a:latin typeface="Calibri" panose="020F0502020204030204" pitchFamily="34" charset="0"/>
              <a:ea typeface="Calibri" panose="020F0502020204030204" pitchFamily="34" charset="0"/>
              <a:cs typeface="Calibri" panose="020F0502020204030204" pitchFamily="34" charset="0"/>
            </a:endParaRPr>
          </a:p>
        </p:txBody>
      </p:sp>
      <p:sp>
        <p:nvSpPr>
          <p:cNvPr id="6" name="Inhaltsplatzhalter 2">
            <a:extLst>
              <a:ext uri="{FF2B5EF4-FFF2-40B4-BE49-F238E27FC236}">
                <a16:creationId xmlns:a16="http://schemas.microsoft.com/office/drawing/2014/main" id="{D812BB15-8AFB-4F2E-8A4E-0FC465928A8D}"/>
              </a:ext>
            </a:extLst>
          </p:cNvPr>
          <p:cNvSpPr txBox="1">
            <a:spLocks/>
          </p:cNvSpPr>
          <p:nvPr/>
        </p:nvSpPr>
        <p:spPr>
          <a:xfrm>
            <a:off x="-25400" y="2358005"/>
            <a:ext cx="9316144" cy="380991"/>
          </a:xfrm>
          <a:prstGeom prst="rect">
            <a:avLst/>
          </a:prstGeom>
        </p:spPr>
        <p:txBody>
          <a:bodyPr>
            <a:normAutofit fontScale="850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lvl="3"/>
            <a:r>
              <a:rPr lang="de-DE" sz="2933" dirty="0">
                <a:latin typeface="Calibri" panose="020F0502020204030204" pitchFamily="34" charset="0"/>
                <a:ea typeface="Calibri" panose="020F0502020204030204" pitchFamily="34" charset="0"/>
                <a:cs typeface="Calibri" panose="020F0502020204030204" pitchFamily="34" charset="0"/>
              </a:rPr>
              <a:t>8884     – Alice: </a:t>
            </a:r>
            <a:r>
              <a:rPr lang="de-DE" sz="2933" dirty="0" err="1">
                <a:latin typeface="Calibri" panose="020F0502020204030204" pitchFamily="34" charset="0"/>
                <a:ea typeface="Calibri" panose="020F0502020204030204" pitchFamily="34" charset="0"/>
                <a:cs typeface="Calibri" panose="020F0502020204030204" pitchFamily="34" charset="0"/>
              </a:rPr>
              <a:t>operation</a:t>
            </a:r>
            <a:r>
              <a:rPr lang="de-DE" sz="2933" dirty="0">
                <a:latin typeface="Calibri" panose="020F0502020204030204" pitchFamily="34" charset="0"/>
                <a:ea typeface="Calibri" panose="020F0502020204030204" pitchFamily="34" charset="0"/>
                <a:cs typeface="Calibri" panose="020F0502020204030204" pitchFamily="34" charset="0"/>
              </a:rPr>
              <a:t> report</a:t>
            </a:r>
          </a:p>
        </p:txBody>
      </p:sp>
      <p:sp>
        <p:nvSpPr>
          <p:cNvPr id="7" name="Inhaltsplatzhalter 2">
            <a:extLst>
              <a:ext uri="{FF2B5EF4-FFF2-40B4-BE49-F238E27FC236}">
                <a16:creationId xmlns:a16="http://schemas.microsoft.com/office/drawing/2014/main" id="{C10291DC-AE97-440D-9E27-F5E0E2F12EC7}"/>
              </a:ext>
            </a:extLst>
          </p:cNvPr>
          <p:cNvSpPr txBox="1">
            <a:spLocks/>
          </p:cNvSpPr>
          <p:nvPr/>
        </p:nvSpPr>
        <p:spPr>
          <a:xfrm>
            <a:off x="-25881" y="2736229"/>
            <a:ext cx="9316144" cy="380991"/>
          </a:xfrm>
          <a:prstGeom prst="rect">
            <a:avLst/>
          </a:prstGeom>
        </p:spPr>
        <p:txBody>
          <a:bodyPr>
            <a:normAutofit fontScale="850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lvl="3"/>
            <a:r>
              <a:rPr lang="de-DE" sz="2933" dirty="0">
                <a:latin typeface="Calibri" panose="020F0502020204030204" pitchFamily="34" charset="0"/>
                <a:ea typeface="Calibri" panose="020F0502020204030204" pitchFamily="34" charset="0"/>
                <a:cs typeface="Calibri" panose="020F0502020204030204" pitchFamily="34" charset="0"/>
              </a:rPr>
              <a:t>2049     – NFS</a:t>
            </a:r>
          </a:p>
        </p:txBody>
      </p:sp>
      <p:sp>
        <p:nvSpPr>
          <p:cNvPr id="9" name="Inhaltsplatzhalter 2">
            <a:extLst>
              <a:ext uri="{FF2B5EF4-FFF2-40B4-BE49-F238E27FC236}">
                <a16:creationId xmlns:a16="http://schemas.microsoft.com/office/drawing/2014/main" id="{25AA4440-5D20-4D07-9E58-B10A917ADD8D}"/>
              </a:ext>
            </a:extLst>
          </p:cNvPr>
          <p:cNvSpPr txBox="1">
            <a:spLocks/>
          </p:cNvSpPr>
          <p:nvPr/>
        </p:nvSpPr>
        <p:spPr>
          <a:xfrm>
            <a:off x="-22572" y="3103780"/>
            <a:ext cx="9316144" cy="380992"/>
          </a:xfrm>
          <a:prstGeom prst="rect">
            <a:avLst/>
          </a:prstGeom>
        </p:spPr>
        <p:txBody>
          <a:bodyPr>
            <a:normAutofit fontScale="850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lvl="3"/>
            <a:r>
              <a:rPr lang="de-DE" sz="2933" dirty="0">
                <a:latin typeface="Calibri" panose="020F0502020204030204" pitchFamily="34" charset="0"/>
                <a:ea typeface="Calibri" panose="020F0502020204030204" pitchFamily="34" charset="0"/>
                <a:cs typeface="Calibri" panose="020F0502020204030204" pitchFamily="34" charset="0"/>
              </a:rPr>
              <a:t>1094     – </a:t>
            </a:r>
            <a:r>
              <a:rPr lang="de-DE" sz="2933" dirty="0" err="1">
                <a:latin typeface="Calibri" panose="020F0502020204030204" pitchFamily="34" charset="0"/>
                <a:ea typeface="Calibri" panose="020F0502020204030204" pitchFamily="34" charset="0"/>
                <a:cs typeface="Calibri" panose="020F0502020204030204" pitchFamily="34" charset="0"/>
              </a:rPr>
              <a:t>XrootD</a:t>
            </a:r>
            <a:endParaRPr lang="de-DE" sz="2933" dirty="0">
              <a:latin typeface="Calibri" panose="020F0502020204030204" pitchFamily="34" charset="0"/>
              <a:ea typeface="Calibri" panose="020F0502020204030204" pitchFamily="34" charset="0"/>
              <a:cs typeface="Calibri" panose="020F0502020204030204" pitchFamily="34" charset="0"/>
            </a:endParaRPr>
          </a:p>
        </p:txBody>
      </p:sp>
      <p:sp>
        <p:nvSpPr>
          <p:cNvPr id="11" name="Inhaltsplatzhalter 2">
            <a:extLst>
              <a:ext uri="{FF2B5EF4-FFF2-40B4-BE49-F238E27FC236}">
                <a16:creationId xmlns:a16="http://schemas.microsoft.com/office/drawing/2014/main" id="{F4C63BDB-7E62-45B7-A0E7-EC5433585836}"/>
              </a:ext>
            </a:extLst>
          </p:cNvPr>
          <p:cNvSpPr txBox="1">
            <a:spLocks/>
          </p:cNvSpPr>
          <p:nvPr/>
        </p:nvSpPr>
        <p:spPr>
          <a:xfrm>
            <a:off x="-25881" y="3473368"/>
            <a:ext cx="9316144" cy="380992"/>
          </a:xfrm>
          <a:prstGeom prst="rect">
            <a:avLst/>
          </a:prstGeom>
        </p:spPr>
        <p:txBody>
          <a:bodyPr>
            <a:normAutofit fontScale="85000" lnSpcReduction="2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lvl="3"/>
            <a:r>
              <a:rPr lang="de-DE" sz="2933" dirty="0">
                <a:latin typeface="Calibri" panose="020F0502020204030204" pitchFamily="34" charset="0"/>
                <a:ea typeface="Calibri" panose="020F0502020204030204" pitchFamily="34" charset="0"/>
                <a:cs typeface="Calibri" panose="020F0502020204030204" pitchFamily="34" charset="0"/>
              </a:rPr>
              <a:t>961[89] – LRMS (20% </a:t>
            </a:r>
            <a:r>
              <a:rPr lang="de-DE" sz="2933" dirty="0" err="1">
                <a:latin typeface="Calibri" panose="020F0502020204030204" pitchFamily="34" charset="0"/>
                <a:ea typeface="Calibri" panose="020F0502020204030204" pitchFamily="34" charset="0"/>
                <a:cs typeface="Calibri" panose="020F0502020204030204" pitchFamily="34" charset="0"/>
              </a:rPr>
              <a:t>only</a:t>
            </a:r>
            <a:r>
              <a:rPr lang="de-DE" sz="2933" dirty="0">
                <a:latin typeface="Calibri" panose="020F0502020204030204" pitchFamily="34" charset="0"/>
                <a:ea typeface="Calibri" panose="020F0502020204030204" pitchFamily="34" charset="0"/>
                <a:cs typeface="Calibri" panose="020F0502020204030204" pitchFamily="34" charset="0"/>
              </a:rPr>
              <a:t> internal </a:t>
            </a:r>
            <a:r>
              <a:rPr lang="de-DE" sz="2933" dirty="0" err="1">
                <a:latin typeface="Calibri" panose="020F0502020204030204" pitchFamily="34" charset="0"/>
                <a:ea typeface="Calibri" panose="020F0502020204030204" pitchFamily="34" charset="0"/>
                <a:cs typeface="Calibri" panose="020F0502020204030204" pitchFamily="34" charset="0"/>
              </a:rPr>
              <a:t>to</a:t>
            </a:r>
            <a:r>
              <a:rPr lang="de-DE" sz="2933" dirty="0">
                <a:latin typeface="Calibri" panose="020F0502020204030204" pitchFamily="34" charset="0"/>
                <a:ea typeface="Calibri" panose="020F0502020204030204" pitchFamily="34" charset="0"/>
                <a:cs typeface="Calibri" panose="020F0502020204030204" pitchFamily="34" charset="0"/>
              </a:rPr>
              <a:t> WN-Farm)</a:t>
            </a:r>
          </a:p>
        </p:txBody>
      </p:sp>
      <p:sp>
        <p:nvSpPr>
          <p:cNvPr id="12" name="Titel 1">
            <a:extLst>
              <a:ext uri="{FF2B5EF4-FFF2-40B4-BE49-F238E27FC236}">
                <a16:creationId xmlns:a16="http://schemas.microsoft.com/office/drawing/2014/main" id="{0088192C-98DE-4DC3-B271-6E5D7DF8833F}"/>
              </a:ext>
            </a:extLst>
          </p:cNvPr>
          <p:cNvSpPr>
            <a:spLocks noGrp="1"/>
          </p:cNvSpPr>
          <p:nvPr>
            <p:ph type="title"/>
          </p:nvPr>
        </p:nvSpPr>
        <p:spPr>
          <a:xfrm>
            <a:off x="609600" y="273515"/>
            <a:ext cx="10972320" cy="1144447"/>
          </a:xfrm>
        </p:spPr>
        <p:txBody>
          <a:bodyPr/>
          <a:lstStyle/>
          <a:p>
            <a:r>
              <a:rPr lang="de-DE" sz="5100" dirty="0">
                <a:latin typeface="Calibri" panose="020F0502020204030204" pitchFamily="34" charset="0"/>
                <a:ea typeface="Calibri" panose="020F0502020204030204" pitchFamily="34" charset="0"/>
                <a:cs typeface="Calibri" panose="020F0502020204030204" pitchFamily="34" charset="0"/>
              </a:rPr>
              <a:t>DE-KIT IPv6 </a:t>
            </a:r>
            <a:r>
              <a:rPr lang="de-DE" sz="5100" dirty="0" err="1">
                <a:latin typeface="Calibri" panose="020F0502020204030204" pitchFamily="34" charset="0"/>
                <a:ea typeface="Calibri" panose="020F0502020204030204" pitchFamily="34" charset="0"/>
                <a:cs typeface="Calibri" panose="020F0502020204030204" pitchFamily="34" charset="0"/>
              </a:rPr>
              <a:t>WorkerNodes</a:t>
            </a:r>
            <a:r>
              <a:rPr lang="de-DE" sz="5100" dirty="0">
                <a:latin typeface="Calibri" panose="020F0502020204030204" pitchFamily="34" charset="0"/>
                <a:ea typeface="Calibri" panose="020F0502020204030204" pitchFamily="34" charset="0"/>
                <a:cs typeface="Calibri" panose="020F0502020204030204" pitchFamily="34" charset="0"/>
              </a:rPr>
              <a:t> </a:t>
            </a:r>
            <a:r>
              <a:rPr lang="de-DE" sz="5100" dirty="0" err="1">
                <a:latin typeface="Calibri" panose="020F0502020204030204" pitchFamily="34" charset="0"/>
                <a:ea typeface="Calibri" panose="020F0502020204030204" pitchFamily="34" charset="0"/>
                <a:cs typeface="Calibri" panose="020F0502020204030204" pitchFamily="34" charset="0"/>
              </a:rPr>
              <a:t>migration</a:t>
            </a:r>
            <a:endParaRPr lang="en-US" sz="510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01D6723A-C5D8-4F95-B6A3-559AEB7CAB15}"/>
              </a:ext>
            </a:extLst>
          </p:cNvPr>
          <p:cNvSpPr txBox="1"/>
          <p:nvPr/>
        </p:nvSpPr>
        <p:spPr>
          <a:xfrm>
            <a:off x="463550" y="1618346"/>
            <a:ext cx="9974077" cy="461665"/>
          </a:xfrm>
          <a:prstGeom prst="rect">
            <a:avLst/>
          </a:prstGeom>
          <a:noFill/>
        </p:spPr>
        <p:txBody>
          <a:bodyPr wrap="none" rtlCol="0">
            <a:spAutoFit/>
          </a:bodyPr>
          <a:lstStyle/>
          <a:p>
            <a:r>
              <a:rPr lang="de-DE" sz="2400" b="1" dirty="0" err="1">
                <a:latin typeface="Calibri" panose="020F0502020204030204" pitchFamily="34" charset="0"/>
                <a:ea typeface="Calibri" panose="020F0502020204030204" pitchFamily="34" charset="0"/>
                <a:cs typeface="Calibri" panose="020F0502020204030204" pitchFamily="34" charset="0"/>
              </a:rPr>
              <a:t>detailed</a:t>
            </a:r>
            <a:r>
              <a:rPr lang="de-DE" sz="2400" b="1" dirty="0">
                <a:latin typeface="Calibri" panose="020F0502020204030204" pitchFamily="34" charset="0"/>
                <a:ea typeface="Calibri" panose="020F0502020204030204" pitchFamily="34" charset="0"/>
                <a:cs typeface="Calibri" panose="020F0502020204030204" pitchFamily="34" charset="0"/>
              </a:rPr>
              <a:t> </a:t>
            </a:r>
            <a:r>
              <a:rPr lang="de-DE" sz="2400" b="1" dirty="0" err="1">
                <a:latin typeface="Calibri" panose="020F0502020204030204" pitchFamily="34" charset="0"/>
                <a:ea typeface="Calibri" panose="020F0502020204030204" pitchFamily="34" charset="0"/>
                <a:cs typeface="Calibri" panose="020F0502020204030204" pitchFamily="34" charset="0"/>
              </a:rPr>
              <a:t>monitoring</a:t>
            </a:r>
            <a:r>
              <a:rPr lang="de-DE" sz="2400" b="1" dirty="0">
                <a:latin typeface="Calibri" panose="020F0502020204030204" pitchFamily="34" charset="0"/>
                <a:ea typeface="Calibri" panose="020F0502020204030204" pitchFamily="34" charset="0"/>
                <a:cs typeface="Calibri" panose="020F0502020204030204" pitchFamily="34" charset="0"/>
              </a:rPr>
              <a:t> </a:t>
            </a:r>
            <a:r>
              <a:rPr lang="de-DE" sz="2400" b="1" dirty="0" err="1">
                <a:latin typeface="Calibri" panose="020F0502020204030204" pitchFamily="34" charset="0"/>
                <a:ea typeface="Calibri" panose="020F0502020204030204" pitchFamily="34" charset="0"/>
                <a:cs typeface="Calibri" panose="020F0502020204030204" pitchFamily="34" charset="0"/>
              </a:rPr>
              <a:t>is</a:t>
            </a:r>
            <a:r>
              <a:rPr lang="de-DE" sz="2400" b="1" dirty="0">
                <a:latin typeface="Calibri" panose="020F0502020204030204" pitchFamily="34" charset="0"/>
                <a:ea typeface="Calibri" panose="020F0502020204030204" pitchFamily="34" charset="0"/>
                <a:cs typeface="Calibri" panose="020F0502020204030204" pitchFamily="34" charset="0"/>
              </a:rPr>
              <a:t> still in </a:t>
            </a:r>
            <a:r>
              <a:rPr lang="de-DE" sz="2400" b="1" dirty="0" err="1">
                <a:latin typeface="Calibri" panose="020F0502020204030204" pitchFamily="34" charset="0"/>
                <a:ea typeface="Calibri" panose="020F0502020204030204" pitchFamily="34" charset="0"/>
                <a:cs typeface="Calibri" panose="020F0502020204030204" pitchFamily="34" charset="0"/>
              </a:rPr>
              <a:t>place</a:t>
            </a:r>
            <a:r>
              <a:rPr lang="de-DE" sz="2400" b="1" dirty="0">
                <a:latin typeface="Calibri" panose="020F0502020204030204" pitchFamily="34" charset="0"/>
                <a:ea typeface="Calibri" panose="020F0502020204030204" pitchFamily="34" charset="0"/>
                <a:cs typeface="Calibri" panose="020F0502020204030204" pitchFamily="34" charset="0"/>
              </a:rPr>
              <a:t> </a:t>
            </a:r>
            <a:r>
              <a:rPr lang="de-DE" sz="2400" b="1" dirty="0" err="1">
                <a:latin typeface="Calibri" panose="020F0502020204030204" pitchFamily="34" charset="0"/>
                <a:ea typeface="Calibri" panose="020F0502020204030204" pitchFamily="34" charset="0"/>
                <a:cs typeface="Calibri" panose="020F0502020204030204" pitchFamily="34" charset="0"/>
              </a:rPr>
              <a:t>for</a:t>
            </a:r>
            <a:r>
              <a:rPr lang="de-DE" sz="2400" b="1" dirty="0">
                <a:latin typeface="Calibri" panose="020F0502020204030204" pitchFamily="34" charset="0"/>
                <a:ea typeface="Calibri" panose="020F0502020204030204" pitchFamily="34" charset="0"/>
                <a:cs typeface="Calibri" panose="020F0502020204030204" pitchFamily="34" charset="0"/>
              </a:rPr>
              <a:t> </a:t>
            </a:r>
            <a:r>
              <a:rPr lang="de-DE" sz="2400" b="1" dirty="0" err="1">
                <a:latin typeface="Calibri" panose="020F0502020204030204" pitchFamily="34" charset="0"/>
                <a:ea typeface="Calibri" panose="020F0502020204030204" pitchFamily="34" charset="0"/>
                <a:cs typeface="Calibri" panose="020F0502020204030204" pitchFamily="34" charset="0"/>
              </a:rPr>
              <a:t>narrowring</a:t>
            </a:r>
            <a:r>
              <a:rPr lang="de-DE" sz="2400" b="1" dirty="0">
                <a:latin typeface="Calibri" panose="020F0502020204030204" pitchFamily="34" charset="0"/>
                <a:ea typeface="Calibri" panose="020F0502020204030204" pitchFamily="34" charset="0"/>
                <a:cs typeface="Calibri" panose="020F0502020204030204" pitchFamily="34" charset="0"/>
              </a:rPr>
              <a:t> down IPv4 </a:t>
            </a:r>
            <a:r>
              <a:rPr lang="de-DE" sz="2400" b="1" dirty="0" err="1">
                <a:latin typeface="Calibri" panose="020F0502020204030204" pitchFamily="34" charset="0"/>
                <a:ea typeface="Calibri" panose="020F0502020204030204" pitchFamily="34" charset="0"/>
                <a:cs typeface="Calibri" panose="020F0502020204030204" pitchFamily="34" charset="0"/>
              </a:rPr>
              <a:t>communication</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id="{82ED38D5-1869-4F9A-94BC-213DFF9B9FBA}"/>
              </a:ext>
            </a:extLst>
          </p:cNvPr>
          <p:cNvSpPr txBox="1"/>
          <p:nvPr/>
        </p:nvSpPr>
        <p:spPr>
          <a:xfrm>
            <a:off x="463550" y="3854360"/>
            <a:ext cx="2514600" cy="461665"/>
          </a:xfrm>
          <a:prstGeom prst="rect">
            <a:avLst/>
          </a:prstGeom>
          <a:noFill/>
        </p:spPr>
        <p:txBody>
          <a:bodyPr wrap="square" rtlCol="0">
            <a:spAutoFit/>
          </a:bodyPr>
          <a:lstStyle/>
          <a:p>
            <a:r>
              <a:rPr lang="de-DE" sz="2400" b="1" dirty="0">
                <a:latin typeface="Calibri" panose="020F0502020204030204" pitchFamily="34" charset="0"/>
                <a:ea typeface="Calibri" panose="020F0502020204030204" pitchFamily="34" charset="0"/>
                <a:cs typeface="Calibri" panose="020F0502020204030204" pitchFamily="34" charset="0"/>
              </a:rPr>
              <a:t>A </a:t>
            </a:r>
            <a:r>
              <a:rPr lang="de-DE" sz="2400" b="1" dirty="0" err="1">
                <a:latin typeface="Calibri" panose="020F0502020204030204" pitchFamily="34" charset="0"/>
                <a:ea typeface="Calibri" panose="020F0502020204030204" pitchFamily="34" charset="0"/>
                <a:cs typeface="Calibri" panose="020F0502020204030204" pitchFamily="34" charset="0"/>
              </a:rPr>
              <a:t>view</a:t>
            </a:r>
            <a:r>
              <a:rPr lang="de-DE" sz="2400" b="1" dirty="0">
                <a:latin typeface="Calibri" panose="020F0502020204030204" pitchFamily="34" charset="0"/>
                <a:ea typeface="Calibri" panose="020F0502020204030204" pitchFamily="34" charset="0"/>
                <a:cs typeface="Calibri" panose="020F0502020204030204" pitchFamily="34" charset="0"/>
              </a:rPr>
              <a:t> </a:t>
            </a:r>
            <a:r>
              <a:rPr lang="de-DE" sz="2400" b="1" dirty="0" err="1">
                <a:latin typeface="Calibri" panose="020F0502020204030204" pitchFamily="34" charset="0"/>
                <a:ea typeface="Calibri" panose="020F0502020204030204" pitchFamily="34" charset="0"/>
                <a:cs typeface="Calibri" panose="020F0502020204030204" pitchFamily="34" charset="0"/>
              </a:rPr>
              <a:t>statistics</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15" name="Grafik 14">
            <a:extLst>
              <a:ext uri="{FF2B5EF4-FFF2-40B4-BE49-F238E27FC236}">
                <a16:creationId xmlns:a16="http://schemas.microsoft.com/office/drawing/2014/main" id="{7EBE7196-7914-4FDF-AE8C-1D0C34B39AB3}"/>
              </a:ext>
            </a:extLst>
          </p:cNvPr>
          <p:cNvPicPr>
            <a:picLocks noChangeAspect="1"/>
          </p:cNvPicPr>
          <p:nvPr/>
        </p:nvPicPr>
        <p:blipFill>
          <a:blip r:embed="rId2"/>
          <a:stretch>
            <a:fillRect/>
          </a:stretch>
        </p:blipFill>
        <p:spPr>
          <a:xfrm>
            <a:off x="901701" y="5221224"/>
            <a:ext cx="1092200" cy="1078462"/>
          </a:xfrm>
          <a:prstGeom prst="rect">
            <a:avLst/>
          </a:prstGeom>
        </p:spPr>
      </p:pic>
      <p:pic>
        <p:nvPicPr>
          <p:cNvPr id="16" name="Grafik 15">
            <a:extLst>
              <a:ext uri="{FF2B5EF4-FFF2-40B4-BE49-F238E27FC236}">
                <a16:creationId xmlns:a16="http://schemas.microsoft.com/office/drawing/2014/main" id="{D1264A9D-83B8-4F08-ADF0-1B4B37E895E3}"/>
              </a:ext>
            </a:extLst>
          </p:cNvPr>
          <p:cNvPicPr>
            <a:picLocks noChangeAspect="1"/>
          </p:cNvPicPr>
          <p:nvPr/>
        </p:nvPicPr>
        <p:blipFill>
          <a:blip r:embed="rId3"/>
          <a:stretch>
            <a:fillRect/>
          </a:stretch>
        </p:blipFill>
        <p:spPr>
          <a:xfrm>
            <a:off x="1637293" y="5000346"/>
            <a:ext cx="459088" cy="147564"/>
          </a:xfrm>
          <a:prstGeom prst="rect">
            <a:avLst/>
          </a:prstGeom>
        </p:spPr>
      </p:pic>
      <p:pic>
        <p:nvPicPr>
          <p:cNvPr id="17" name="Grafik 16">
            <a:extLst>
              <a:ext uri="{FF2B5EF4-FFF2-40B4-BE49-F238E27FC236}">
                <a16:creationId xmlns:a16="http://schemas.microsoft.com/office/drawing/2014/main" id="{BD7C13C9-5469-4CC7-9546-08D120831BB6}"/>
              </a:ext>
            </a:extLst>
          </p:cNvPr>
          <p:cNvPicPr>
            <a:picLocks noChangeAspect="1"/>
          </p:cNvPicPr>
          <p:nvPr/>
        </p:nvPicPr>
        <p:blipFill>
          <a:blip r:embed="rId4"/>
          <a:stretch>
            <a:fillRect/>
          </a:stretch>
        </p:blipFill>
        <p:spPr>
          <a:xfrm>
            <a:off x="901700" y="5005109"/>
            <a:ext cx="459088" cy="139366"/>
          </a:xfrm>
          <a:prstGeom prst="rect">
            <a:avLst/>
          </a:prstGeom>
        </p:spPr>
      </p:pic>
      <p:sp>
        <p:nvSpPr>
          <p:cNvPr id="18" name="Textfeld 17">
            <a:extLst>
              <a:ext uri="{FF2B5EF4-FFF2-40B4-BE49-F238E27FC236}">
                <a16:creationId xmlns:a16="http://schemas.microsoft.com/office/drawing/2014/main" id="{FCFF0624-7E80-438D-A5FE-7A098D98F706}"/>
              </a:ext>
            </a:extLst>
          </p:cNvPr>
          <p:cNvSpPr txBox="1"/>
          <p:nvPr/>
        </p:nvSpPr>
        <p:spPr>
          <a:xfrm>
            <a:off x="336550" y="4284148"/>
            <a:ext cx="2218877" cy="738701"/>
          </a:xfrm>
          <a:prstGeom prst="rect">
            <a:avLst/>
          </a:prstGeom>
          <a:noFill/>
        </p:spPr>
        <p:txBody>
          <a:bodyPr wrap="none" rtlCol="0">
            <a:normAutofit fontScale="92500" lnSpcReduction="20000"/>
          </a:bodyPr>
          <a:lstStyle/>
          <a:p>
            <a:r>
              <a:rPr lang="de-DE" dirty="0">
                <a:latin typeface="Calibri" panose="020F0502020204030204" pitchFamily="34" charset="0"/>
                <a:ea typeface="Calibri" panose="020F0502020204030204" pitchFamily="34" charset="0"/>
                <a:cs typeface="Calibri" panose="020F0502020204030204" pitchFamily="34" charset="0"/>
              </a:rPr>
              <a:t>20220415:</a:t>
            </a:r>
          </a:p>
          <a:p>
            <a:pPr lvl="1"/>
            <a:r>
              <a:rPr lang="de-DE" dirty="0">
                <a:latin typeface="Calibri" panose="020F0502020204030204" pitchFamily="34" charset="0"/>
                <a:ea typeface="Calibri" panose="020F0502020204030204" pitchFamily="34" charset="0"/>
                <a:cs typeface="Calibri" panose="020F0502020204030204" pitchFamily="34" charset="0"/>
              </a:rPr>
              <a:t>IPv4: </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80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Mio</a:t>
            </a:r>
            <a:endPar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lvl="1"/>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IPv6:  31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Mio</a:t>
            </a:r>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27" name="Grafik 26">
            <a:extLst>
              <a:ext uri="{FF2B5EF4-FFF2-40B4-BE49-F238E27FC236}">
                <a16:creationId xmlns:a16="http://schemas.microsoft.com/office/drawing/2014/main" id="{AAB9D817-B655-4940-A821-EDB5FA59A1FD}"/>
              </a:ext>
            </a:extLst>
          </p:cNvPr>
          <p:cNvPicPr>
            <a:picLocks noChangeAspect="1"/>
          </p:cNvPicPr>
          <p:nvPr/>
        </p:nvPicPr>
        <p:blipFill>
          <a:blip r:embed="rId5"/>
          <a:stretch>
            <a:fillRect/>
          </a:stretch>
        </p:blipFill>
        <p:spPr>
          <a:xfrm>
            <a:off x="2838449" y="5022849"/>
            <a:ext cx="2370567" cy="1395367"/>
          </a:xfrm>
          <a:prstGeom prst="rect">
            <a:avLst/>
          </a:prstGeom>
        </p:spPr>
      </p:pic>
      <p:pic>
        <p:nvPicPr>
          <p:cNvPr id="29" name="Grafik 28">
            <a:extLst>
              <a:ext uri="{FF2B5EF4-FFF2-40B4-BE49-F238E27FC236}">
                <a16:creationId xmlns:a16="http://schemas.microsoft.com/office/drawing/2014/main" id="{E88123E5-90BB-4589-9900-AB5C4C9F99C3}"/>
              </a:ext>
            </a:extLst>
          </p:cNvPr>
          <p:cNvPicPr>
            <a:picLocks noChangeAspect="1"/>
          </p:cNvPicPr>
          <p:nvPr/>
        </p:nvPicPr>
        <p:blipFill>
          <a:blip r:embed="rId6"/>
          <a:stretch>
            <a:fillRect/>
          </a:stretch>
        </p:blipFill>
        <p:spPr>
          <a:xfrm>
            <a:off x="2920875" y="4239825"/>
            <a:ext cx="1908028" cy="823921"/>
          </a:xfrm>
          <a:prstGeom prst="rect">
            <a:avLst/>
          </a:prstGeom>
        </p:spPr>
      </p:pic>
      <p:grpSp>
        <p:nvGrpSpPr>
          <p:cNvPr id="47" name="Gruppieren 46">
            <a:extLst>
              <a:ext uri="{FF2B5EF4-FFF2-40B4-BE49-F238E27FC236}">
                <a16:creationId xmlns:a16="http://schemas.microsoft.com/office/drawing/2014/main" id="{0F3ACED8-2DB5-4871-8DE5-66E4995DDE06}"/>
              </a:ext>
            </a:extLst>
          </p:cNvPr>
          <p:cNvGrpSpPr/>
          <p:nvPr/>
        </p:nvGrpSpPr>
        <p:grpSpPr>
          <a:xfrm>
            <a:off x="5768093" y="4263022"/>
            <a:ext cx="2073948" cy="2062196"/>
            <a:chOff x="5768093" y="4263022"/>
            <a:chExt cx="2073948" cy="2062196"/>
          </a:xfrm>
        </p:grpSpPr>
        <p:pic>
          <p:nvPicPr>
            <p:cNvPr id="39" name="Grafik 38">
              <a:extLst>
                <a:ext uri="{FF2B5EF4-FFF2-40B4-BE49-F238E27FC236}">
                  <a16:creationId xmlns:a16="http://schemas.microsoft.com/office/drawing/2014/main" id="{7965BC7B-B8CF-4A2A-9A7D-AECCB3B7A5E9}"/>
                </a:ext>
              </a:extLst>
            </p:cNvPr>
            <p:cNvPicPr>
              <a:picLocks noChangeAspect="1"/>
            </p:cNvPicPr>
            <p:nvPr/>
          </p:nvPicPr>
          <p:blipFill>
            <a:blip r:embed="rId7"/>
            <a:stretch>
              <a:fillRect/>
            </a:stretch>
          </p:blipFill>
          <p:spPr>
            <a:xfrm>
              <a:off x="6274934" y="5230145"/>
              <a:ext cx="1121876" cy="1095073"/>
            </a:xfrm>
            <a:prstGeom prst="rect">
              <a:avLst/>
            </a:prstGeom>
          </p:spPr>
        </p:pic>
        <p:pic>
          <p:nvPicPr>
            <p:cNvPr id="41" name="Grafik 40">
              <a:extLst>
                <a:ext uri="{FF2B5EF4-FFF2-40B4-BE49-F238E27FC236}">
                  <a16:creationId xmlns:a16="http://schemas.microsoft.com/office/drawing/2014/main" id="{CBA6ABF0-048F-4149-A8B1-47F57A9D2774}"/>
                </a:ext>
              </a:extLst>
            </p:cNvPr>
            <p:cNvPicPr>
              <a:picLocks noChangeAspect="1"/>
            </p:cNvPicPr>
            <p:nvPr/>
          </p:nvPicPr>
          <p:blipFill>
            <a:blip r:embed="rId8"/>
            <a:stretch>
              <a:fillRect/>
            </a:stretch>
          </p:blipFill>
          <p:spPr>
            <a:xfrm>
              <a:off x="5768093" y="4263022"/>
              <a:ext cx="2073948" cy="791266"/>
            </a:xfrm>
            <a:prstGeom prst="rect">
              <a:avLst/>
            </a:prstGeom>
          </p:spPr>
        </p:pic>
        <p:pic>
          <p:nvPicPr>
            <p:cNvPr id="45" name="Grafik 44">
              <a:extLst>
                <a:ext uri="{FF2B5EF4-FFF2-40B4-BE49-F238E27FC236}">
                  <a16:creationId xmlns:a16="http://schemas.microsoft.com/office/drawing/2014/main" id="{2C903E3C-4051-420F-8F88-6620C136A379}"/>
                </a:ext>
              </a:extLst>
            </p:cNvPr>
            <p:cNvPicPr>
              <a:picLocks noChangeAspect="1"/>
            </p:cNvPicPr>
            <p:nvPr/>
          </p:nvPicPr>
          <p:blipFill>
            <a:blip r:embed="rId9"/>
            <a:stretch>
              <a:fillRect/>
            </a:stretch>
          </p:blipFill>
          <p:spPr>
            <a:xfrm>
              <a:off x="6301969" y="5018536"/>
              <a:ext cx="1067805" cy="148876"/>
            </a:xfrm>
            <a:prstGeom prst="rect">
              <a:avLst/>
            </a:prstGeom>
          </p:spPr>
        </p:pic>
        <p:sp>
          <p:nvSpPr>
            <p:cNvPr id="46" name="Textfeld 45">
              <a:extLst>
                <a:ext uri="{FF2B5EF4-FFF2-40B4-BE49-F238E27FC236}">
                  <a16:creationId xmlns:a16="http://schemas.microsoft.com/office/drawing/2014/main" id="{98695C80-3134-4FC6-BECC-A79D962CBF87}"/>
                </a:ext>
              </a:extLst>
            </p:cNvPr>
            <p:cNvSpPr txBox="1"/>
            <p:nvPr/>
          </p:nvSpPr>
          <p:spPr>
            <a:xfrm>
              <a:off x="6364080" y="5621955"/>
              <a:ext cx="939681" cy="292388"/>
            </a:xfrm>
            <a:prstGeom prst="rect">
              <a:avLst/>
            </a:prstGeom>
            <a:noFill/>
          </p:spPr>
          <p:txBody>
            <a:bodyPr wrap="none" rtlCol="0">
              <a:spAutoFit/>
            </a:bodyPr>
            <a:lstStyle/>
            <a:p>
              <a:r>
                <a:rPr lang="de-DE" sz="1300" b="1" dirty="0">
                  <a:latin typeface="Calibri" panose="020F0502020204030204" pitchFamily="34" charset="0"/>
                  <a:ea typeface="Calibri" panose="020F0502020204030204" pitchFamily="34" charset="0"/>
                  <a:cs typeface="Calibri" panose="020F0502020204030204" pitchFamily="34" charset="0"/>
                </a:rPr>
                <a:t>IPv6 50,3%</a:t>
              </a:r>
              <a:endParaRPr lang="en-US" sz="1300" b="1"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192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500"/>
                            </p:stCondLst>
                            <p:childTnLst>
                              <p:par>
                                <p:cTn id="19" presetID="22" presetClass="entr" presetSubtype="4"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500"/>
                            </p:stCondLst>
                            <p:childTnLst>
                              <p:par>
                                <p:cTn id="23" presetID="22" presetClass="entr" presetSubtype="4"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6FBF0FF-154B-447F-BB2D-9AC114BE55F5}"/>
              </a:ext>
            </a:extLst>
          </p:cNvPr>
          <p:cNvSpPr>
            <a:spLocks noGrp="1"/>
          </p:cNvSpPr>
          <p:nvPr>
            <p:ph type="title"/>
          </p:nvPr>
        </p:nvSpPr>
        <p:spPr>
          <a:xfrm>
            <a:off x="838200" y="365125"/>
            <a:ext cx="10515600" cy="1325563"/>
          </a:xfrm>
        </p:spPr>
        <p:txBody>
          <a:bodyPr/>
          <a:lstStyle/>
          <a:p>
            <a:r>
              <a:rPr lang="de-DE" dirty="0"/>
              <a:t>Details </a:t>
            </a:r>
            <a:r>
              <a:rPr lang="de-DE" dirty="0" err="1"/>
              <a:t>of</a:t>
            </a:r>
            <a:r>
              <a:rPr lang="de-DE" dirty="0"/>
              <a:t> </a:t>
            </a:r>
            <a:r>
              <a:rPr lang="de-DE" dirty="0" err="1"/>
              <a:t>Squid</a:t>
            </a:r>
            <a:endParaRPr lang="de-DE" dirty="0"/>
          </a:p>
        </p:txBody>
      </p:sp>
      <p:sp>
        <p:nvSpPr>
          <p:cNvPr id="6" name="Inhaltsplatzhalter 2">
            <a:extLst>
              <a:ext uri="{FF2B5EF4-FFF2-40B4-BE49-F238E27FC236}">
                <a16:creationId xmlns:a16="http://schemas.microsoft.com/office/drawing/2014/main" id="{BA3C4942-269F-49E4-8276-DBAA059B6505}"/>
              </a:ext>
            </a:extLst>
          </p:cNvPr>
          <p:cNvSpPr txBox="1">
            <a:spLocks/>
          </p:cNvSpPr>
          <p:nvPr/>
        </p:nvSpPr>
        <p:spPr>
          <a:xfrm>
            <a:off x="838200" y="2067635"/>
            <a:ext cx="10515600" cy="3542590"/>
          </a:xfrm>
          <a:prstGeom prst="rect">
            <a:avLst/>
          </a:prstGeom>
        </p:spPr>
        <p:txBody>
          <a:bodyPr>
            <a:normAutofit fontScale="925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r>
              <a:rPr lang="de-DE" dirty="0"/>
              <a:t>SQUIDS (Proxyserver and Web-Cache):</a:t>
            </a:r>
          </a:p>
          <a:p>
            <a:pPr lvl="1"/>
            <a:r>
              <a:rPr lang="de-DE" dirty="0" err="1"/>
              <a:t>some</a:t>
            </a:r>
            <a:r>
              <a:rPr lang="de-DE" dirty="0"/>
              <a:t> SQUIDS still IPv4 </a:t>
            </a:r>
            <a:r>
              <a:rPr lang="de-DE" dirty="0" err="1"/>
              <a:t>only</a:t>
            </a:r>
            <a:r>
              <a:rPr lang="de-DE" dirty="0"/>
              <a:t> (</a:t>
            </a:r>
            <a:r>
              <a:rPr lang="de-DE" sz="1900" b="1" dirty="0" err="1"/>
              <a:t>migration</a:t>
            </a:r>
            <a:r>
              <a:rPr lang="de-DE" sz="1900" b="1" dirty="0"/>
              <a:t> </a:t>
            </a:r>
            <a:r>
              <a:rPr lang="de-DE" sz="1900" b="1" dirty="0" err="1"/>
              <a:t>to</a:t>
            </a:r>
            <a:r>
              <a:rPr lang="de-DE" sz="1900" b="1" dirty="0"/>
              <a:t> </a:t>
            </a:r>
            <a:r>
              <a:rPr lang="de-DE" sz="1900" b="1" dirty="0" err="1"/>
              <a:t>dualstack</a:t>
            </a:r>
            <a:r>
              <a:rPr lang="de-DE" sz="1900" b="1" dirty="0"/>
              <a:t> in </a:t>
            </a:r>
            <a:r>
              <a:rPr lang="de-DE" sz="1900" b="1" dirty="0" err="1"/>
              <a:t>proccess</a:t>
            </a:r>
            <a:r>
              <a:rPr lang="de-DE" dirty="0"/>
              <a:t>)</a:t>
            </a:r>
          </a:p>
          <a:p>
            <a:pPr lvl="1"/>
            <a:r>
              <a:rPr lang="de-DE" dirty="0" err="1"/>
              <a:t>significant</a:t>
            </a:r>
            <a:r>
              <a:rPr lang="de-DE" dirty="0"/>
              <a:t> </a:t>
            </a:r>
            <a:r>
              <a:rPr lang="de-DE" dirty="0" err="1"/>
              <a:t>part</a:t>
            </a:r>
            <a:r>
              <a:rPr lang="de-DE" dirty="0"/>
              <a:t> of </a:t>
            </a:r>
            <a:r>
              <a:rPr lang="de-DE" dirty="0" err="1"/>
              <a:t>connections</a:t>
            </a:r>
            <a:r>
              <a:rPr lang="de-DE" dirty="0"/>
              <a:t> via </a:t>
            </a:r>
            <a:r>
              <a:rPr lang="de-DE" dirty="0" err="1"/>
              <a:t>public</a:t>
            </a:r>
            <a:r>
              <a:rPr lang="de-DE" dirty="0"/>
              <a:t> IPv4</a:t>
            </a:r>
          </a:p>
          <a:p>
            <a:pPr lvl="1"/>
            <a:r>
              <a:rPr lang="de-DE" dirty="0"/>
              <a:t>=&gt; </a:t>
            </a:r>
            <a:r>
              <a:rPr lang="de-DE" dirty="0" err="1"/>
              <a:t>to</a:t>
            </a:r>
            <a:r>
              <a:rPr lang="de-DE" dirty="0"/>
              <a:t> check:  </a:t>
            </a:r>
            <a:r>
              <a:rPr lang="de-DE" dirty="0" err="1"/>
              <a:t>if</a:t>
            </a:r>
            <a:r>
              <a:rPr lang="de-DE" dirty="0"/>
              <a:t> CVMFS </a:t>
            </a:r>
            <a:r>
              <a:rPr lang="de-DE" dirty="0" err="1"/>
              <a:t>can</a:t>
            </a:r>
            <a:r>
              <a:rPr lang="de-DE" dirty="0"/>
              <a:t> </a:t>
            </a:r>
            <a:r>
              <a:rPr lang="de-DE" dirty="0" err="1"/>
              <a:t>prefer</a:t>
            </a:r>
            <a:r>
              <a:rPr lang="de-DE" dirty="0"/>
              <a:t> IPv6?</a:t>
            </a:r>
            <a:br>
              <a:rPr lang="de-DE" dirty="0"/>
            </a:br>
            <a:r>
              <a:rPr lang="de-DE" sz="1700" b="1" dirty="0"/>
              <a:t>(CVMFS </a:t>
            </a:r>
            <a:r>
              <a:rPr lang="de-DE" sz="1700" b="1" dirty="0">
                <a:sym typeface="Wingdings" panose="05000000000000000000" pitchFamily="2" charset="2"/>
              </a:rPr>
              <a:t> </a:t>
            </a:r>
            <a:r>
              <a:rPr lang="de-DE" sz="1700" b="1" dirty="0" err="1">
                <a:sym typeface="Wingdings" panose="05000000000000000000" pitchFamily="2" charset="2"/>
              </a:rPr>
              <a:t>CernVM</a:t>
            </a:r>
            <a:r>
              <a:rPr lang="de-DE" sz="1700" b="1" dirty="0">
                <a:sym typeface="Wingdings" panose="05000000000000000000" pitchFamily="2" charset="2"/>
              </a:rPr>
              <a:t>-File-System)</a:t>
            </a:r>
            <a:endParaRPr lang="de-DE" sz="1700" b="1" dirty="0"/>
          </a:p>
          <a:p>
            <a:pPr lvl="2"/>
            <a:r>
              <a:rPr lang="de-DE" dirty="0"/>
              <a:t>CVMFS </a:t>
            </a:r>
            <a:r>
              <a:rPr lang="de-DE" dirty="0" err="1"/>
              <a:t>sending</a:t>
            </a:r>
            <a:r>
              <a:rPr lang="de-DE" dirty="0"/>
              <a:t> via http </a:t>
            </a:r>
            <a:r>
              <a:rPr lang="de-DE" dirty="0" err="1"/>
              <a:t>request</a:t>
            </a:r>
            <a:r>
              <a:rPr lang="de-DE" dirty="0"/>
              <a:t> </a:t>
            </a:r>
            <a:r>
              <a:rPr lang="de-DE" dirty="0" err="1"/>
              <a:t>to</a:t>
            </a:r>
            <a:r>
              <a:rPr lang="de-DE" dirty="0"/>
              <a:t> </a:t>
            </a:r>
            <a:r>
              <a:rPr lang="de-DE" dirty="0" err="1"/>
              <a:t>squid</a:t>
            </a:r>
            <a:endParaRPr lang="de-DE" dirty="0"/>
          </a:p>
          <a:p>
            <a:pPr lvl="2"/>
            <a:r>
              <a:rPr lang="de-DE" dirty="0"/>
              <a:t>CVMFS </a:t>
            </a:r>
            <a:r>
              <a:rPr lang="de-DE" dirty="0" err="1"/>
              <a:t>has</a:t>
            </a:r>
            <a:r>
              <a:rPr lang="de-DE" dirty="0"/>
              <a:t> DN </a:t>
            </a:r>
            <a:r>
              <a:rPr lang="de-DE" dirty="0" err="1"/>
              <a:t>configuriert</a:t>
            </a:r>
            <a:r>
              <a:rPr lang="de-DE" dirty="0"/>
              <a:t> </a:t>
            </a:r>
            <a:r>
              <a:rPr lang="de-DE" dirty="0" err="1"/>
              <a:t>that</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resolved</a:t>
            </a:r>
            <a:r>
              <a:rPr lang="de-DE" dirty="0"/>
              <a:t> </a:t>
            </a:r>
            <a:br>
              <a:rPr lang="de-DE" dirty="0"/>
            </a:br>
            <a:r>
              <a:rPr lang="de-DE" dirty="0">
                <a:sym typeface="Wingdings" panose="05000000000000000000" pitchFamily="2" charset="2"/>
              </a:rPr>
              <a:t> </a:t>
            </a:r>
            <a:r>
              <a:rPr lang="de-DE" dirty="0"/>
              <a:t>  </a:t>
            </a:r>
            <a:r>
              <a:rPr lang="de-DE" dirty="0" err="1"/>
              <a:t>default</a:t>
            </a:r>
            <a:r>
              <a:rPr lang="de-DE" dirty="0"/>
              <a:t> </a:t>
            </a:r>
            <a:r>
              <a:rPr lang="de-DE" dirty="0" err="1"/>
              <a:t>chooses</a:t>
            </a:r>
            <a:r>
              <a:rPr lang="de-DE" dirty="0"/>
              <a:t> IPv4 </a:t>
            </a:r>
            <a:r>
              <a:rPr lang="de-DE" dirty="0" err="1"/>
              <a:t>address</a:t>
            </a:r>
            <a:endParaRPr lang="de-DE" dirty="0"/>
          </a:p>
        </p:txBody>
      </p:sp>
      <p:sp>
        <p:nvSpPr>
          <p:cNvPr id="7" name="Inhaltsplatzhalter 2">
            <a:extLst>
              <a:ext uri="{FF2B5EF4-FFF2-40B4-BE49-F238E27FC236}">
                <a16:creationId xmlns:a16="http://schemas.microsoft.com/office/drawing/2014/main" id="{80172787-E5F1-4881-867F-15AF807A0501}"/>
              </a:ext>
            </a:extLst>
          </p:cNvPr>
          <p:cNvSpPr txBox="1">
            <a:spLocks/>
          </p:cNvSpPr>
          <p:nvPr/>
        </p:nvSpPr>
        <p:spPr>
          <a:xfrm>
            <a:off x="798440" y="5624315"/>
            <a:ext cx="10515600" cy="433585"/>
          </a:xfrm>
          <a:prstGeom prst="rect">
            <a:avLst/>
          </a:prstGeom>
        </p:spPr>
        <p:txBody>
          <a:bodyPr>
            <a:normAutofit fontScale="92500" lnSpcReduction="10000"/>
          </a:bodyPr>
          <a:lstStyle>
            <a:lvl1pPr marL="575813" indent="-431860" algn="l" defTabSz="1218804" rtl="0" eaLnBrk="1" latinLnBrk="0" hangingPunct="1">
              <a:lnSpc>
                <a:spcPct val="90000"/>
              </a:lnSpc>
              <a:spcBef>
                <a:spcPts val="1889"/>
              </a:spcBef>
              <a:buClr>
                <a:srgbClr val="000000"/>
              </a:buClr>
              <a:buSzPct val="45000"/>
              <a:buFont typeface="Wingdings" charset="2"/>
              <a:buChar char=""/>
              <a:defRPr sz="3732" kern="1200">
                <a:solidFill>
                  <a:schemeClr val="tx1"/>
                </a:solidFill>
                <a:latin typeface="+mn-lt"/>
                <a:ea typeface="+mn-ea"/>
                <a:cs typeface="+mn-cs"/>
              </a:defRPr>
            </a:lvl1pPr>
            <a:lvl2pPr marL="914103" indent="-304701" algn="l" defTabSz="1218804" rtl="0" eaLnBrk="1" latinLnBrk="0" hangingPunct="1">
              <a:lnSpc>
                <a:spcPct val="90000"/>
              </a:lnSpc>
              <a:spcBef>
                <a:spcPts val="666"/>
              </a:spcBef>
              <a:buFont typeface="Arial" panose="020B0604020202020204" pitchFamily="34" charset="0"/>
              <a:buChar char="•"/>
              <a:defRPr sz="3199" kern="1200">
                <a:solidFill>
                  <a:schemeClr val="tx1"/>
                </a:solidFill>
                <a:latin typeface="+mn-lt"/>
                <a:ea typeface="+mn-ea"/>
                <a:cs typeface="+mn-cs"/>
              </a:defRPr>
            </a:lvl2pPr>
            <a:lvl3pPr marL="1523505" indent="-304701" algn="l" defTabSz="1218804" rtl="0" eaLnBrk="1" latinLnBrk="0" hangingPunct="1">
              <a:lnSpc>
                <a:spcPct val="90000"/>
              </a:lnSpc>
              <a:spcBef>
                <a:spcPts val="666"/>
              </a:spcBef>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4pPr>
            <a:lvl5pPr marL="2742308"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pPr lvl="2"/>
            <a:r>
              <a:rPr lang="de-DE" b="1" dirty="0"/>
              <a:t>Solution </a:t>
            </a:r>
            <a:r>
              <a:rPr lang="de-DE" dirty="0"/>
              <a:t>=&gt; </a:t>
            </a:r>
            <a:r>
              <a:rPr lang="de-DE" dirty="0" err="1"/>
              <a:t>cvmfs_ipfamily_prefer</a:t>
            </a:r>
            <a:r>
              <a:rPr lang="de-DE" dirty="0"/>
              <a:t>=6</a:t>
            </a:r>
            <a:endParaRPr lang="de-DE" sz="2700" b="1" baseline="50000" dirty="0">
              <a:latin typeface="Courier New" panose="02070309020205020404" pitchFamily="49" charset="0"/>
              <a:cs typeface="Courier New" panose="02070309020205020404" pitchFamily="49" charset="0"/>
            </a:endParaRPr>
          </a:p>
          <a:p>
            <a:endParaRPr lang="de-DE" dirty="0"/>
          </a:p>
        </p:txBody>
      </p:sp>
    </p:spTree>
    <p:extLst>
      <p:ext uri="{BB962C8B-B14F-4D97-AF65-F5344CB8AC3E}">
        <p14:creationId xmlns:p14="http://schemas.microsoft.com/office/powerpoint/2010/main" val="33755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ECF4B-4D53-4801-AD6C-B3BFF4D610A6}"/>
              </a:ext>
            </a:extLst>
          </p:cNvPr>
          <p:cNvSpPr>
            <a:spLocks noGrp="1"/>
          </p:cNvSpPr>
          <p:nvPr>
            <p:ph type="title"/>
          </p:nvPr>
        </p:nvSpPr>
        <p:spPr>
          <a:xfrm>
            <a:off x="609600" y="460178"/>
            <a:ext cx="11440332" cy="1144447"/>
          </a:xfrm>
        </p:spPr>
        <p:txBody>
          <a:bodyPr/>
          <a:lstStyle/>
          <a:p>
            <a:r>
              <a:rPr lang="de-DE" sz="4800" dirty="0"/>
              <a:t>SQUIDS </a:t>
            </a:r>
            <a:r>
              <a:rPr lang="de-DE" sz="4800" dirty="0" err="1"/>
              <a:t>migrated</a:t>
            </a:r>
            <a:r>
              <a:rPr lang="de-DE" sz="4800" dirty="0"/>
              <a:t> all </a:t>
            </a:r>
            <a:r>
              <a:rPr lang="de-DE" sz="4800" dirty="0" err="1"/>
              <a:t>to</a:t>
            </a:r>
            <a:r>
              <a:rPr lang="de-DE" sz="4800" dirty="0"/>
              <a:t> dual-</a:t>
            </a:r>
            <a:r>
              <a:rPr lang="de-DE" sz="4800" dirty="0" err="1"/>
              <a:t>stack</a:t>
            </a:r>
            <a:r>
              <a:rPr lang="de-DE" sz="4800" dirty="0"/>
              <a:t> </a:t>
            </a:r>
          </a:p>
        </p:txBody>
      </p:sp>
      <p:sp>
        <p:nvSpPr>
          <p:cNvPr id="5" name="Textfeld 4">
            <a:extLst>
              <a:ext uri="{FF2B5EF4-FFF2-40B4-BE49-F238E27FC236}">
                <a16:creationId xmlns:a16="http://schemas.microsoft.com/office/drawing/2014/main" id="{6D6124AE-9B2B-4FFA-987A-DBE78F80FA11}"/>
              </a:ext>
            </a:extLst>
          </p:cNvPr>
          <p:cNvSpPr txBox="1"/>
          <p:nvPr/>
        </p:nvSpPr>
        <p:spPr>
          <a:xfrm>
            <a:off x="657225" y="3368049"/>
            <a:ext cx="5899372" cy="369332"/>
          </a:xfrm>
          <a:prstGeom prst="rect">
            <a:avLst/>
          </a:prstGeom>
          <a:noFill/>
        </p:spPr>
        <p:txBody>
          <a:bodyPr wrap="none" rtlCol="0">
            <a:spAutoFit/>
          </a:bodyPr>
          <a:lstStyle/>
          <a:p>
            <a:r>
              <a:rPr lang="de-DE" dirty="0"/>
              <a:t>- but </a:t>
            </a:r>
            <a:r>
              <a:rPr lang="de-DE" dirty="0" err="1"/>
              <a:t>switching</a:t>
            </a:r>
            <a:r>
              <a:rPr lang="de-DE" dirty="0"/>
              <a:t> </a:t>
            </a:r>
            <a:r>
              <a:rPr lang="de-DE" dirty="0" err="1"/>
              <a:t>of</a:t>
            </a:r>
            <a:r>
              <a:rPr lang="de-DE" dirty="0"/>
              <a:t> IPv4 </a:t>
            </a:r>
            <a:r>
              <a:rPr lang="de-DE" dirty="0">
                <a:sym typeface="Wingdings" panose="05000000000000000000" pitchFamily="2" charset="2"/>
              </a:rPr>
              <a:t> </a:t>
            </a:r>
            <a:r>
              <a:rPr lang="de-DE" dirty="0" err="1">
                <a:sym typeface="Wingdings" panose="05000000000000000000" pitchFamily="2" charset="2"/>
              </a:rPr>
              <a:t>froniters</a:t>
            </a:r>
            <a:r>
              <a:rPr lang="de-DE" dirty="0">
                <a:sym typeface="Wingdings" panose="05000000000000000000" pitchFamily="2" charset="2"/>
              </a:rPr>
              <a:t> will </a:t>
            </a:r>
            <a:r>
              <a:rPr lang="de-DE" dirty="0" err="1">
                <a:sym typeface="Wingdings" panose="05000000000000000000" pitchFamily="2" charset="2"/>
              </a:rPr>
              <a:t>operate</a:t>
            </a:r>
            <a:r>
              <a:rPr lang="de-DE" dirty="0">
                <a:sym typeface="Wingdings" panose="05000000000000000000" pitchFamily="2" charset="2"/>
              </a:rPr>
              <a:t> </a:t>
            </a:r>
            <a:r>
              <a:rPr lang="de-DE" dirty="0" err="1">
                <a:sym typeface="Wingdings" panose="05000000000000000000" pitchFamily="2" charset="2"/>
              </a:rPr>
              <a:t>over</a:t>
            </a:r>
            <a:r>
              <a:rPr lang="de-DE" dirty="0">
                <a:sym typeface="Wingdings" panose="05000000000000000000" pitchFamily="2" charset="2"/>
              </a:rPr>
              <a:t> IPv6</a:t>
            </a:r>
            <a:endParaRPr lang="de-DE" dirty="0"/>
          </a:p>
        </p:txBody>
      </p:sp>
      <p:sp>
        <p:nvSpPr>
          <p:cNvPr id="6" name="Untertitel 2">
            <a:extLst>
              <a:ext uri="{FF2B5EF4-FFF2-40B4-BE49-F238E27FC236}">
                <a16:creationId xmlns:a16="http://schemas.microsoft.com/office/drawing/2014/main" id="{77333499-2BEA-491E-B288-818FCF2D0CD5}"/>
              </a:ext>
            </a:extLst>
          </p:cNvPr>
          <p:cNvSpPr>
            <a:spLocks noGrp="1"/>
          </p:cNvSpPr>
          <p:nvPr>
            <p:ph type="subTitle"/>
          </p:nvPr>
        </p:nvSpPr>
        <p:spPr>
          <a:xfrm>
            <a:off x="751668" y="1761437"/>
            <a:ext cx="11440332" cy="1926986"/>
          </a:xfrm>
        </p:spPr>
        <p:txBody>
          <a:bodyPr anchor="t" anchorCtr="0"/>
          <a:lstStyle/>
          <a:p>
            <a:pPr lvl="1"/>
            <a:r>
              <a:rPr lang="de-DE" dirty="0" err="1"/>
              <a:t>later</a:t>
            </a:r>
            <a:r>
              <a:rPr lang="de-DE" dirty="0"/>
              <a:t> all SQUIDS </a:t>
            </a:r>
            <a:r>
              <a:rPr lang="de-DE" dirty="0" err="1"/>
              <a:t>migrated</a:t>
            </a:r>
            <a:r>
              <a:rPr lang="de-DE" dirty="0"/>
              <a:t> </a:t>
            </a:r>
            <a:r>
              <a:rPr lang="de-DE" dirty="0" err="1"/>
              <a:t>to</a:t>
            </a:r>
            <a:r>
              <a:rPr lang="de-DE" dirty="0"/>
              <a:t> dual-</a:t>
            </a:r>
            <a:r>
              <a:rPr lang="de-DE" dirty="0" err="1"/>
              <a:t>stack</a:t>
            </a:r>
            <a:r>
              <a:rPr lang="de-DE" dirty="0"/>
              <a:t> </a:t>
            </a:r>
            <a:r>
              <a:rPr lang="de-DE" dirty="0" err="1"/>
              <a:t>deployment</a:t>
            </a:r>
            <a:br>
              <a:rPr lang="de-DE" dirty="0"/>
            </a:br>
            <a:endParaRPr lang="de-DE" dirty="0"/>
          </a:p>
          <a:p>
            <a:pPr lvl="1"/>
            <a:r>
              <a:rPr lang="de-DE" dirty="0"/>
              <a:t>CVMFS </a:t>
            </a:r>
            <a:r>
              <a:rPr lang="de-DE" dirty="0" err="1"/>
              <a:t>now</a:t>
            </a:r>
            <a:endParaRPr lang="de-DE" dirty="0"/>
          </a:p>
          <a:p>
            <a:pPr lvl="1"/>
            <a:r>
              <a:rPr lang="de-DE" dirty="0">
                <a:sym typeface="Wingdings" panose="05000000000000000000" pitchFamily="2" charset="2"/>
              </a:rPr>
              <a:t>- </a:t>
            </a:r>
            <a:r>
              <a:rPr lang="de-DE" dirty="0" err="1">
                <a:sym typeface="Wingdings" panose="05000000000000000000" pitchFamily="2" charset="2"/>
              </a:rPr>
              <a:t>mainly</a:t>
            </a:r>
            <a:r>
              <a:rPr lang="de-DE" dirty="0">
                <a:sym typeface="Wingdings" panose="05000000000000000000" pitchFamily="2" charset="2"/>
              </a:rPr>
              <a:t> IPv6 but:</a:t>
            </a:r>
          </a:p>
          <a:p>
            <a:pPr lvl="2"/>
            <a:r>
              <a:rPr lang="de-DE" dirty="0">
                <a:sym typeface="Wingdings" panose="05000000000000000000" pitchFamily="2" charset="2"/>
              </a:rPr>
              <a:t>- on </a:t>
            </a:r>
            <a:r>
              <a:rPr lang="de-DE" dirty="0" err="1">
                <a:sym typeface="Wingdings" panose="05000000000000000000" pitchFamily="2" charset="2"/>
              </a:rPr>
              <a:t>WorkerNodes</a:t>
            </a:r>
            <a:r>
              <a:rPr lang="de-DE" dirty="0">
                <a:sym typeface="Wingdings" panose="05000000000000000000" pitchFamily="2" charset="2"/>
              </a:rPr>
              <a:t> </a:t>
            </a:r>
            <a:r>
              <a:rPr lang="de-DE" dirty="0" err="1">
                <a:sym typeface="Wingdings" panose="05000000000000000000" pitchFamily="2" charset="2"/>
              </a:rPr>
              <a:t>uses</a:t>
            </a:r>
            <a:r>
              <a:rPr lang="de-DE" dirty="0">
                <a:sym typeface="Wingdings" panose="05000000000000000000" pitchFamily="2" charset="2"/>
              </a:rPr>
              <a:t> IPv6 (</a:t>
            </a:r>
            <a:r>
              <a:rPr lang="de-DE" dirty="0" err="1">
                <a:sym typeface="Wingdings" panose="05000000000000000000" pitchFamily="2" charset="2"/>
              </a:rPr>
              <a:t>with</a:t>
            </a:r>
            <a:r>
              <a:rPr lang="de-DE" dirty="0">
                <a:sym typeface="Wingdings" panose="05000000000000000000" pitchFamily="2" charset="2"/>
              </a:rPr>
              <a:t> </a:t>
            </a:r>
            <a:r>
              <a:rPr lang="de-DE" dirty="0" err="1">
                <a:sym typeface="Wingdings" panose="05000000000000000000" pitchFamily="2" charset="2"/>
              </a:rPr>
              <a:t>deployed</a:t>
            </a:r>
            <a:r>
              <a:rPr lang="de-DE" dirty="0">
                <a:sym typeface="Wingdings" panose="05000000000000000000" pitchFamily="2" charset="2"/>
              </a:rPr>
              <a:t> </a:t>
            </a:r>
            <a:r>
              <a:rPr lang="de-DE" dirty="0" err="1">
                <a:sym typeface="Wingdings" panose="05000000000000000000" pitchFamily="2" charset="2"/>
              </a:rPr>
              <a:t>flag</a:t>
            </a:r>
            <a:r>
              <a:rPr lang="de-DE" dirty="0">
                <a:sym typeface="Wingdings" panose="05000000000000000000" pitchFamily="2" charset="2"/>
              </a:rPr>
              <a:t>: </a:t>
            </a:r>
            <a:r>
              <a:rPr lang="de-DE" dirty="0"/>
              <a:t>CVMFS_IPFAMILY_PREFER=6 )</a:t>
            </a:r>
            <a:endParaRPr lang="de-DE" dirty="0">
              <a:sym typeface="Wingdings" panose="05000000000000000000" pitchFamily="2" charset="2"/>
            </a:endParaRPr>
          </a:p>
          <a:p>
            <a:pPr lvl="2"/>
            <a:r>
              <a:rPr lang="de-DE" dirty="0">
                <a:sym typeface="Wingdings" panose="05000000000000000000" pitchFamily="2" charset="2"/>
              </a:rPr>
              <a:t>- CVMFS </a:t>
            </a:r>
            <a:r>
              <a:rPr lang="de-DE" dirty="0" err="1"/>
              <a:t>frontier</a:t>
            </a:r>
            <a:r>
              <a:rPr lang="de-DE" dirty="0"/>
              <a:t> </a:t>
            </a:r>
            <a:r>
              <a:rPr lang="de-DE" dirty="0" err="1"/>
              <a:t>uses</a:t>
            </a:r>
            <a:r>
              <a:rPr lang="de-DE" dirty="0"/>
              <a:t> still IPv4 </a:t>
            </a:r>
            <a:r>
              <a:rPr lang="de-DE" dirty="0" err="1"/>
              <a:t>even</a:t>
            </a:r>
            <a:r>
              <a:rPr lang="de-DE" dirty="0"/>
              <a:t> </a:t>
            </a:r>
            <a:r>
              <a:rPr lang="de-DE" dirty="0" err="1"/>
              <a:t>while</a:t>
            </a:r>
            <a:r>
              <a:rPr lang="de-DE" dirty="0"/>
              <a:t> </a:t>
            </a:r>
            <a:r>
              <a:rPr lang="de-DE" dirty="0" err="1"/>
              <a:t>both</a:t>
            </a:r>
            <a:r>
              <a:rPr lang="de-DE" dirty="0"/>
              <a:t> </a:t>
            </a:r>
            <a:r>
              <a:rPr lang="de-DE" dirty="0" err="1"/>
              <a:t>systems</a:t>
            </a:r>
            <a:r>
              <a:rPr lang="de-DE" dirty="0"/>
              <a:t> dual-</a:t>
            </a:r>
            <a:r>
              <a:rPr lang="de-DE" dirty="0" err="1"/>
              <a:t>stack</a:t>
            </a:r>
            <a:endParaRPr lang="de-DE" dirty="0"/>
          </a:p>
          <a:p>
            <a:pPr lvl="2"/>
            <a:endParaRPr lang="de-DE" dirty="0"/>
          </a:p>
        </p:txBody>
      </p:sp>
      <p:sp>
        <p:nvSpPr>
          <p:cNvPr id="8" name="Textfeld 7">
            <a:extLst>
              <a:ext uri="{FF2B5EF4-FFF2-40B4-BE49-F238E27FC236}">
                <a16:creationId xmlns:a16="http://schemas.microsoft.com/office/drawing/2014/main" id="{4CB4A927-30AA-4891-97F3-D833F43F9DB3}"/>
              </a:ext>
            </a:extLst>
          </p:cNvPr>
          <p:cNvSpPr txBox="1"/>
          <p:nvPr/>
        </p:nvSpPr>
        <p:spPr>
          <a:xfrm>
            <a:off x="8183174" y="3725296"/>
            <a:ext cx="2712602" cy="1015663"/>
          </a:xfrm>
          <a:prstGeom prst="rect">
            <a:avLst/>
          </a:prstGeom>
          <a:noFill/>
        </p:spPr>
        <p:txBody>
          <a:bodyPr wrap="none" rtlCol="0">
            <a:spAutoFit/>
          </a:bodyPr>
          <a:lstStyle/>
          <a:p>
            <a:r>
              <a:rPr lang="en-US" sz="1200" b="1" dirty="0"/>
              <a:t>&lt;frontier-connect&gt;  </a:t>
            </a:r>
          </a:p>
          <a:p>
            <a:r>
              <a:rPr lang="en-US" sz="1200" b="1" dirty="0"/>
              <a:t>...</a:t>
            </a:r>
          </a:p>
          <a:p>
            <a:r>
              <a:rPr lang="en-US" sz="1200" b="1" dirty="0"/>
              <a:t>	&lt;prefer </a:t>
            </a:r>
            <a:r>
              <a:rPr lang="en-US" sz="1200" b="1" dirty="0" err="1"/>
              <a:t>ipfamily</a:t>
            </a:r>
            <a:r>
              <a:rPr lang="en-US" sz="1200" b="1" dirty="0"/>
              <a:t>="6"/&gt;</a:t>
            </a:r>
          </a:p>
          <a:p>
            <a:r>
              <a:rPr lang="en-US" sz="1200" b="1" dirty="0"/>
              <a:t>... </a:t>
            </a:r>
          </a:p>
          <a:p>
            <a:r>
              <a:rPr lang="en-US" sz="1200" b="1" dirty="0"/>
              <a:t>&lt;/frontier-connect&gt;</a:t>
            </a:r>
          </a:p>
        </p:txBody>
      </p:sp>
      <p:sp>
        <p:nvSpPr>
          <p:cNvPr id="9" name="Untertitel 2">
            <a:extLst>
              <a:ext uri="{FF2B5EF4-FFF2-40B4-BE49-F238E27FC236}">
                <a16:creationId xmlns:a16="http://schemas.microsoft.com/office/drawing/2014/main" id="{2BD07221-144E-438A-804F-3AAA8C576227}"/>
              </a:ext>
            </a:extLst>
          </p:cNvPr>
          <p:cNvSpPr>
            <a:spLocks noGrp="1"/>
          </p:cNvSpPr>
          <p:nvPr>
            <p:ph type="subTitle"/>
          </p:nvPr>
        </p:nvSpPr>
        <p:spPr>
          <a:xfrm>
            <a:off x="751668" y="3696474"/>
            <a:ext cx="11440332" cy="272301"/>
          </a:xfrm>
        </p:spPr>
        <p:txBody>
          <a:bodyPr anchor="t" anchorCtr="0"/>
          <a:lstStyle/>
          <a:p>
            <a:pPr lvl="1"/>
            <a:r>
              <a:rPr lang="de-DE" dirty="0"/>
              <a:t>- </a:t>
            </a:r>
            <a:r>
              <a:rPr lang="de-DE" dirty="0" err="1"/>
              <a:t>the</a:t>
            </a:r>
            <a:r>
              <a:rPr lang="de-DE" dirty="0"/>
              <a:t> CMS CVMFS </a:t>
            </a:r>
            <a:r>
              <a:rPr lang="de-DE" dirty="0" err="1"/>
              <a:t>frontiers</a:t>
            </a:r>
            <a:r>
              <a:rPr lang="de-DE" dirty="0"/>
              <a:t> </a:t>
            </a:r>
            <a:r>
              <a:rPr lang="de-DE" dirty="0" err="1"/>
              <a:t>offers</a:t>
            </a:r>
            <a:r>
              <a:rPr lang="de-DE" dirty="0"/>
              <a:t> in site-local-config.xml </a:t>
            </a:r>
            <a:r>
              <a:rPr lang="de-DE" dirty="0" err="1"/>
              <a:t>the</a:t>
            </a:r>
            <a:r>
              <a:rPr lang="de-DE" dirty="0"/>
              <a:t> Option:</a:t>
            </a:r>
          </a:p>
        </p:txBody>
      </p:sp>
      <p:grpSp>
        <p:nvGrpSpPr>
          <p:cNvPr id="35" name="Gruppieren 34">
            <a:extLst>
              <a:ext uri="{FF2B5EF4-FFF2-40B4-BE49-F238E27FC236}">
                <a16:creationId xmlns:a16="http://schemas.microsoft.com/office/drawing/2014/main" id="{5A461CEA-6AB7-446B-B6B4-D9884005A15B}"/>
              </a:ext>
            </a:extLst>
          </p:cNvPr>
          <p:cNvGrpSpPr/>
          <p:nvPr/>
        </p:nvGrpSpPr>
        <p:grpSpPr>
          <a:xfrm>
            <a:off x="609600" y="4138865"/>
            <a:ext cx="2324675" cy="1983101"/>
            <a:chOff x="609600" y="4138865"/>
            <a:chExt cx="2324675" cy="1983101"/>
          </a:xfrm>
        </p:grpSpPr>
        <p:pic>
          <p:nvPicPr>
            <p:cNvPr id="18" name="Grafik 17">
              <a:extLst>
                <a:ext uri="{FF2B5EF4-FFF2-40B4-BE49-F238E27FC236}">
                  <a16:creationId xmlns:a16="http://schemas.microsoft.com/office/drawing/2014/main" id="{6767B9D4-5AFB-49C5-9192-A3AE7D9198B7}"/>
                </a:ext>
              </a:extLst>
            </p:cNvPr>
            <p:cNvPicPr>
              <a:picLocks noChangeAspect="1"/>
            </p:cNvPicPr>
            <p:nvPr/>
          </p:nvPicPr>
          <p:blipFill>
            <a:blip r:embed="rId2"/>
            <a:stretch>
              <a:fillRect/>
            </a:stretch>
          </p:blipFill>
          <p:spPr>
            <a:xfrm>
              <a:off x="1132113" y="4913718"/>
              <a:ext cx="1186543" cy="1208248"/>
            </a:xfrm>
            <a:prstGeom prst="rect">
              <a:avLst/>
            </a:prstGeom>
          </p:spPr>
        </p:pic>
        <p:pic>
          <p:nvPicPr>
            <p:cNvPr id="19" name="Grafik 18">
              <a:extLst>
                <a:ext uri="{FF2B5EF4-FFF2-40B4-BE49-F238E27FC236}">
                  <a16:creationId xmlns:a16="http://schemas.microsoft.com/office/drawing/2014/main" id="{BC6D2C42-1699-4AF0-9DD2-6C7CCD14B1A0}"/>
                </a:ext>
              </a:extLst>
            </p:cNvPr>
            <p:cNvPicPr>
              <a:picLocks noChangeAspect="1"/>
            </p:cNvPicPr>
            <p:nvPr/>
          </p:nvPicPr>
          <p:blipFill>
            <a:blip r:embed="rId3"/>
            <a:stretch>
              <a:fillRect/>
            </a:stretch>
          </p:blipFill>
          <p:spPr>
            <a:xfrm>
              <a:off x="1132113" y="4735030"/>
              <a:ext cx="1186543" cy="184035"/>
            </a:xfrm>
            <a:prstGeom prst="rect">
              <a:avLst/>
            </a:prstGeom>
          </p:spPr>
        </p:pic>
        <p:sp>
          <p:nvSpPr>
            <p:cNvPr id="22" name="Textfeld 21">
              <a:extLst>
                <a:ext uri="{FF2B5EF4-FFF2-40B4-BE49-F238E27FC236}">
                  <a16:creationId xmlns:a16="http://schemas.microsoft.com/office/drawing/2014/main" id="{41524081-41FD-49CE-8663-0DF8A3FE86DF}"/>
                </a:ext>
              </a:extLst>
            </p:cNvPr>
            <p:cNvSpPr txBox="1"/>
            <p:nvPr/>
          </p:nvSpPr>
          <p:spPr>
            <a:xfrm>
              <a:off x="990600" y="4138865"/>
              <a:ext cx="1364476" cy="369332"/>
            </a:xfrm>
            <a:prstGeom prst="rect">
              <a:avLst/>
            </a:prstGeom>
            <a:noFill/>
          </p:spPr>
          <p:txBody>
            <a:bodyPr wrap="none" rtlCol="0">
              <a:spAutoFit/>
            </a:bodyPr>
            <a:lstStyle/>
            <a:p>
              <a:r>
                <a:rPr lang="de-DE" b="1" dirty="0"/>
                <a:t>26-07-2022</a:t>
              </a:r>
              <a:endParaRPr lang="en-US" b="1" dirty="0"/>
            </a:p>
          </p:txBody>
        </p:sp>
        <p:sp>
          <p:nvSpPr>
            <p:cNvPr id="23" name="Textfeld 22">
              <a:extLst>
                <a:ext uri="{FF2B5EF4-FFF2-40B4-BE49-F238E27FC236}">
                  <a16:creationId xmlns:a16="http://schemas.microsoft.com/office/drawing/2014/main" id="{3322AAF9-EA6A-44EF-9306-8260C1561E57}"/>
                </a:ext>
              </a:extLst>
            </p:cNvPr>
            <p:cNvSpPr txBox="1"/>
            <p:nvPr/>
          </p:nvSpPr>
          <p:spPr>
            <a:xfrm>
              <a:off x="609600" y="4419217"/>
              <a:ext cx="2324675" cy="276999"/>
            </a:xfrm>
            <a:prstGeom prst="rect">
              <a:avLst/>
            </a:prstGeom>
            <a:noFill/>
          </p:spPr>
          <p:txBody>
            <a:bodyPr wrap="none" rtlCol="0">
              <a:spAutoFit/>
            </a:bodyPr>
            <a:lstStyle/>
            <a:p>
              <a:r>
                <a:rPr lang="de-DE" sz="1200" b="1" dirty="0"/>
                <a:t>IPv4 : 1,25 mio. IPv6: 9,6 mio.</a:t>
              </a:r>
              <a:endParaRPr lang="en-US" sz="1200" b="1" dirty="0"/>
            </a:p>
          </p:txBody>
        </p:sp>
      </p:grpSp>
      <p:grpSp>
        <p:nvGrpSpPr>
          <p:cNvPr id="36" name="Gruppieren 35">
            <a:extLst>
              <a:ext uri="{FF2B5EF4-FFF2-40B4-BE49-F238E27FC236}">
                <a16:creationId xmlns:a16="http://schemas.microsoft.com/office/drawing/2014/main" id="{AFD4B381-EF11-4847-AA49-AFB0AE844E7C}"/>
              </a:ext>
            </a:extLst>
          </p:cNvPr>
          <p:cNvGrpSpPr/>
          <p:nvPr/>
        </p:nvGrpSpPr>
        <p:grpSpPr>
          <a:xfrm>
            <a:off x="3004456" y="4149747"/>
            <a:ext cx="2281394" cy="1951724"/>
            <a:chOff x="3004456" y="4149747"/>
            <a:chExt cx="2281394" cy="1951724"/>
          </a:xfrm>
        </p:grpSpPr>
        <p:pic>
          <p:nvPicPr>
            <p:cNvPr id="24" name="Grafik 23">
              <a:extLst>
                <a:ext uri="{FF2B5EF4-FFF2-40B4-BE49-F238E27FC236}">
                  <a16:creationId xmlns:a16="http://schemas.microsoft.com/office/drawing/2014/main" id="{EED95CCC-8338-4A14-838D-4657CBDD669F}"/>
                </a:ext>
              </a:extLst>
            </p:cNvPr>
            <p:cNvPicPr>
              <a:picLocks noChangeAspect="1"/>
            </p:cNvPicPr>
            <p:nvPr/>
          </p:nvPicPr>
          <p:blipFill>
            <a:blip r:embed="rId3"/>
            <a:stretch>
              <a:fillRect/>
            </a:stretch>
          </p:blipFill>
          <p:spPr>
            <a:xfrm>
              <a:off x="3526969" y="4745912"/>
              <a:ext cx="1186543" cy="184035"/>
            </a:xfrm>
            <a:prstGeom prst="rect">
              <a:avLst/>
            </a:prstGeom>
          </p:spPr>
        </p:pic>
        <p:sp>
          <p:nvSpPr>
            <p:cNvPr id="25" name="Textfeld 24">
              <a:extLst>
                <a:ext uri="{FF2B5EF4-FFF2-40B4-BE49-F238E27FC236}">
                  <a16:creationId xmlns:a16="http://schemas.microsoft.com/office/drawing/2014/main" id="{26B0A732-1E61-4AF6-8119-AEBBB3C4A8F8}"/>
                </a:ext>
              </a:extLst>
            </p:cNvPr>
            <p:cNvSpPr txBox="1"/>
            <p:nvPr/>
          </p:nvSpPr>
          <p:spPr>
            <a:xfrm>
              <a:off x="3385456" y="4149747"/>
              <a:ext cx="1364476" cy="369332"/>
            </a:xfrm>
            <a:prstGeom prst="rect">
              <a:avLst/>
            </a:prstGeom>
            <a:noFill/>
          </p:spPr>
          <p:txBody>
            <a:bodyPr wrap="none" rtlCol="0">
              <a:spAutoFit/>
            </a:bodyPr>
            <a:lstStyle/>
            <a:p>
              <a:r>
                <a:rPr lang="de-DE" b="1" dirty="0"/>
                <a:t>23-10-2022</a:t>
              </a:r>
              <a:endParaRPr lang="en-US" b="1" dirty="0"/>
            </a:p>
          </p:txBody>
        </p:sp>
        <p:sp>
          <p:nvSpPr>
            <p:cNvPr id="26" name="Textfeld 25">
              <a:extLst>
                <a:ext uri="{FF2B5EF4-FFF2-40B4-BE49-F238E27FC236}">
                  <a16:creationId xmlns:a16="http://schemas.microsoft.com/office/drawing/2014/main" id="{C0B8AB29-772F-4EC9-9F77-D25E54DB3A1A}"/>
                </a:ext>
              </a:extLst>
            </p:cNvPr>
            <p:cNvSpPr txBox="1"/>
            <p:nvPr/>
          </p:nvSpPr>
          <p:spPr>
            <a:xfrm>
              <a:off x="3004456" y="4430099"/>
              <a:ext cx="2281394" cy="276999"/>
            </a:xfrm>
            <a:prstGeom prst="rect">
              <a:avLst/>
            </a:prstGeom>
            <a:noFill/>
          </p:spPr>
          <p:txBody>
            <a:bodyPr wrap="none" rtlCol="0">
              <a:spAutoFit/>
            </a:bodyPr>
            <a:lstStyle/>
            <a:p>
              <a:r>
                <a:rPr lang="de-DE" sz="1200" b="1" dirty="0"/>
                <a:t>IPv4 : 4,44 mio. IPv6: 18 mio.</a:t>
              </a:r>
              <a:endParaRPr lang="en-US" sz="1200" b="1" dirty="0"/>
            </a:p>
          </p:txBody>
        </p:sp>
        <p:pic>
          <p:nvPicPr>
            <p:cNvPr id="27" name="Grafik 26">
              <a:extLst>
                <a:ext uri="{FF2B5EF4-FFF2-40B4-BE49-F238E27FC236}">
                  <a16:creationId xmlns:a16="http://schemas.microsoft.com/office/drawing/2014/main" id="{F1108555-388B-497B-8C23-B409505606CB}"/>
                </a:ext>
              </a:extLst>
            </p:cNvPr>
            <p:cNvPicPr>
              <a:picLocks noChangeAspect="1"/>
            </p:cNvPicPr>
            <p:nvPr/>
          </p:nvPicPr>
          <p:blipFill>
            <a:blip r:embed="rId4"/>
            <a:stretch>
              <a:fillRect/>
            </a:stretch>
          </p:blipFill>
          <p:spPr>
            <a:xfrm>
              <a:off x="3526969" y="4929947"/>
              <a:ext cx="1186543" cy="1171524"/>
            </a:xfrm>
            <a:prstGeom prst="rect">
              <a:avLst/>
            </a:prstGeom>
          </p:spPr>
        </p:pic>
      </p:grpSp>
      <p:grpSp>
        <p:nvGrpSpPr>
          <p:cNvPr id="38" name="Gruppieren 37">
            <a:extLst>
              <a:ext uri="{FF2B5EF4-FFF2-40B4-BE49-F238E27FC236}">
                <a16:creationId xmlns:a16="http://schemas.microsoft.com/office/drawing/2014/main" id="{B244492F-B48D-4B86-AE29-58BB19FA26C8}"/>
              </a:ext>
            </a:extLst>
          </p:cNvPr>
          <p:cNvGrpSpPr/>
          <p:nvPr/>
        </p:nvGrpSpPr>
        <p:grpSpPr>
          <a:xfrm>
            <a:off x="5519058" y="4149743"/>
            <a:ext cx="2093843" cy="1961765"/>
            <a:chOff x="5519058" y="4149743"/>
            <a:chExt cx="2093843" cy="1961765"/>
          </a:xfrm>
        </p:grpSpPr>
        <p:pic>
          <p:nvPicPr>
            <p:cNvPr id="29" name="Grafik 28">
              <a:extLst>
                <a:ext uri="{FF2B5EF4-FFF2-40B4-BE49-F238E27FC236}">
                  <a16:creationId xmlns:a16="http://schemas.microsoft.com/office/drawing/2014/main" id="{F9F47A97-747A-4E3C-9752-91A58F444D16}"/>
                </a:ext>
              </a:extLst>
            </p:cNvPr>
            <p:cNvPicPr>
              <a:picLocks noChangeAspect="1"/>
            </p:cNvPicPr>
            <p:nvPr/>
          </p:nvPicPr>
          <p:blipFill>
            <a:blip r:embed="rId5"/>
            <a:stretch>
              <a:fillRect/>
            </a:stretch>
          </p:blipFill>
          <p:spPr>
            <a:xfrm>
              <a:off x="5963325" y="4932200"/>
              <a:ext cx="1186543" cy="1179308"/>
            </a:xfrm>
            <a:prstGeom prst="rect">
              <a:avLst/>
            </a:prstGeom>
          </p:spPr>
        </p:pic>
        <p:pic>
          <p:nvPicPr>
            <p:cNvPr id="32" name="Grafik 31">
              <a:extLst>
                <a:ext uri="{FF2B5EF4-FFF2-40B4-BE49-F238E27FC236}">
                  <a16:creationId xmlns:a16="http://schemas.microsoft.com/office/drawing/2014/main" id="{717621C4-3DC9-4E09-99AA-52AB110BCFF2}"/>
                </a:ext>
              </a:extLst>
            </p:cNvPr>
            <p:cNvPicPr>
              <a:picLocks noChangeAspect="1"/>
            </p:cNvPicPr>
            <p:nvPr/>
          </p:nvPicPr>
          <p:blipFill>
            <a:blip r:embed="rId3"/>
            <a:stretch>
              <a:fillRect/>
            </a:stretch>
          </p:blipFill>
          <p:spPr>
            <a:xfrm>
              <a:off x="6041571" y="4745908"/>
              <a:ext cx="1186543" cy="184035"/>
            </a:xfrm>
            <a:prstGeom prst="rect">
              <a:avLst/>
            </a:prstGeom>
          </p:spPr>
        </p:pic>
        <p:sp>
          <p:nvSpPr>
            <p:cNvPr id="33" name="Textfeld 32">
              <a:extLst>
                <a:ext uri="{FF2B5EF4-FFF2-40B4-BE49-F238E27FC236}">
                  <a16:creationId xmlns:a16="http://schemas.microsoft.com/office/drawing/2014/main" id="{7DEC71F0-E5F0-4B5B-AF34-264E0C01DBA4}"/>
                </a:ext>
              </a:extLst>
            </p:cNvPr>
            <p:cNvSpPr txBox="1"/>
            <p:nvPr/>
          </p:nvSpPr>
          <p:spPr>
            <a:xfrm>
              <a:off x="5900058" y="4149743"/>
              <a:ext cx="1364476" cy="369332"/>
            </a:xfrm>
            <a:prstGeom prst="rect">
              <a:avLst/>
            </a:prstGeom>
            <a:noFill/>
          </p:spPr>
          <p:txBody>
            <a:bodyPr wrap="none" rtlCol="0">
              <a:spAutoFit/>
            </a:bodyPr>
            <a:lstStyle/>
            <a:p>
              <a:r>
                <a:rPr lang="de-DE" b="1" dirty="0"/>
                <a:t>25-10-2023</a:t>
              </a:r>
              <a:endParaRPr lang="en-US" b="1" dirty="0"/>
            </a:p>
          </p:txBody>
        </p:sp>
        <p:sp>
          <p:nvSpPr>
            <p:cNvPr id="34" name="Textfeld 33">
              <a:extLst>
                <a:ext uri="{FF2B5EF4-FFF2-40B4-BE49-F238E27FC236}">
                  <a16:creationId xmlns:a16="http://schemas.microsoft.com/office/drawing/2014/main" id="{36AEF1EB-D242-4181-908C-F56E0A7248BA}"/>
                </a:ext>
              </a:extLst>
            </p:cNvPr>
            <p:cNvSpPr txBox="1"/>
            <p:nvPr/>
          </p:nvSpPr>
          <p:spPr>
            <a:xfrm>
              <a:off x="5519058" y="4430095"/>
              <a:ext cx="2093843" cy="276999"/>
            </a:xfrm>
            <a:prstGeom prst="rect">
              <a:avLst/>
            </a:prstGeom>
            <a:noFill/>
          </p:spPr>
          <p:txBody>
            <a:bodyPr wrap="none" rtlCol="0">
              <a:spAutoFit/>
            </a:bodyPr>
            <a:lstStyle/>
            <a:p>
              <a:r>
                <a:rPr lang="de-DE" sz="1200" b="1" dirty="0"/>
                <a:t>IPv4 :   64 k   IPv6: 22 mio.</a:t>
              </a:r>
              <a:endParaRPr lang="en-US" sz="1200" b="1" dirty="0"/>
            </a:p>
          </p:txBody>
        </p:sp>
      </p:grpSp>
    </p:spTree>
    <p:extLst>
      <p:ext uri="{BB962C8B-B14F-4D97-AF65-F5344CB8AC3E}">
        <p14:creationId xmlns:p14="http://schemas.microsoft.com/office/powerpoint/2010/main" val="11417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3A6E6-7697-4D5B-A0FE-FE205464C1FB}"/>
              </a:ext>
            </a:extLst>
          </p:cNvPr>
          <p:cNvSpPr>
            <a:spLocks noGrp="1"/>
          </p:cNvSpPr>
          <p:nvPr>
            <p:ph type="title"/>
          </p:nvPr>
        </p:nvSpPr>
        <p:spPr/>
        <p:txBody>
          <a:bodyPr/>
          <a:lstStyle/>
          <a:p>
            <a:r>
              <a:rPr lang="en-US" dirty="0"/>
              <a:t>Summary</a:t>
            </a:r>
          </a:p>
        </p:txBody>
      </p:sp>
      <p:sp>
        <p:nvSpPr>
          <p:cNvPr id="3" name="Untertitel 2">
            <a:extLst>
              <a:ext uri="{FF2B5EF4-FFF2-40B4-BE49-F238E27FC236}">
                <a16:creationId xmlns:a16="http://schemas.microsoft.com/office/drawing/2014/main" id="{0413407A-1040-453E-84E2-48F401EA0E1B}"/>
              </a:ext>
            </a:extLst>
          </p:cNvPr>
          <p:cNvSpPr>
            <a:spLocks noGrp="1"/>
          </p:cNvSpPr>
          <p:nvPr>
            <p:ph type="subTitle"/>
          </p:nvPr>
        </p:nvSpPr>
        <p:spPr>
          <a:xfrm>
            <a:off x="647502" y="1753938"/>
            <a:ext cx="10972320" cy="4561582"/>
          </a:xfrm>
        </p:spPr>
        <p:txBody>
          <a:bodyPr>
            <a:normAutofit fontScale="62500" lnSpcReduction="20000"/>
          </a:bodyPr>
          <a:lstStyle/>
          <a:p>
            <a:pPr marL="143953" indent="0">
              <a:spcBef>
                <a:spcPts val="1200"/>
              </a:spcBef>
              <a:buNone/>
            </a:pP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WN + CE --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next</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step</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towards</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IPv6</a:t>
            </a:r>
          </a:p>
          <a:p>
            <a:pPr marL="1111500" lvl="1" indent="-571500" algn="l">
              <a:buFont typeface="Arial" panose="020B0604020202020204" pitchFamily="34" charset="0"/>
              <a:buChar char="•"/>
            </a:pP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dual-</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stack</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deplyment</a:t>
            </a:r>
            <a:endPar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997200" lvl="1" indent="-457200" algn="l">
              <a:buFont typeface="Arial" panose="020B0604020202020204" pitchFamily="34" charset="0"/>
              <a:buChar char="•"/>
            </a:pP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ongoing</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activley</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monitored</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by</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HEPiX-IPv6 Working Group (Andrea Sciaba))</a:t>
            </a:r>
          </a:p>
          <a:p>
            <a:pPr marL="143953" indent="0">
              <a:spcBef>
                <a:spcPts val="1200"/>
              </a:spcBef>
              <a:buNone/>
            </a:pP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DC24</a:t>
            </a:r>
          </a:p>
          <a:p>
            <a:pPr marL="1066602" lvl="2" indent="-457200">
              <a:lnSpc>
                <a:spcPts val="1800"/>
              </a:lnSpc>
              <a:buFont typeface="Arial" panose="020B0604020202020204" pitchFamily="34" charset="0"/>
              <a:buChar char="•"/>
            </a:pP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analysing</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all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figures</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collected</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during</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DC24 still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ongoing</a:t>
            </a:r>
            <a:endPar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1066602" lvl="2" indent="-457200">
              <a:buFont typeface="Arial" panose="020B0604020202020204" pitchFamily="34" charset="0"/>
              <a:buChar char="•"/>
            </a:pP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detailed</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(/in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depth</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result</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understanding</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pPr marL="1066602" lvl="2" indent="-457200">
              <a:buFont typeface="Arial" panose="020B0604020202020204" pitchFamily="34" charset="0"/>
              <a:buChar char="•"/>
            </a:pP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Enabing</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LHC-HL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requested</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performance</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data</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throughput</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marL="1066602" lvl="2" indent="-457200">
              <a:buFont typeface="Arial" panose="020B0604020202020204" pitchFamily="34" charset="0"/>
              <a:buChar char="•"/>
            </a:pP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still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pending</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LHCOPN IPv4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traffic</a:t>
            </a:r>
            <a:endPar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1676003" lvl="4" indent="-457200">
              <a:buFont typeface="Arial" panose="020B0604020202020204" pitchFamily="34" charset="0"/>
              <a:buChar char="•"/>
            </a:pP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ongoing</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analysis</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following</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up</a:t>
            </a:r>
            <a:r>
              <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9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required</a:t>
            </a:r>
            <a:endParaRPr lang="de-DE" sz="29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143953" indent="0">
              <a:spcBef>
                <a:spcPts val="1200"/>
              </a:spcBef>
              <a:buNone/>
            </a:pP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DE-KIT IPv6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migration</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not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done</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yet</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pPr marL="1066602" lvl="2" indent="-457200">
              <a:buFont typeface="Arial" panose="020B0604020202020204" pitchFamily="34" charset="0"/>
              <a:buChar char="•"/>
            </a:pP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new</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WorkerNodes</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with</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ARM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processor</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will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deployed</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analyse</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protocol</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28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behaviour</a:t>
            </a:r>
            <a:r>
              <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pPr marL="1066602" lvl="2" indent="-457200"/>
            <a:endParaRPr lang="de-DE" sz="28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143953" lvl="1" indent="0">
              <a:spcBef>
                <a:spcPts val="1200"/>
              </a:spcBef>
              <a:buClr>
                <a:srgbClr val="000000"/>
              </a:buClr>
              <a:buSzPct val="45000"/>
              <a:buNone/>
            </a:pP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new</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experiments</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with</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IPv6 </a:t>
            </a:r>
            <a:r>
              <a:rPr lang="de-DE" sz="51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only</a:t>
            </a:r>
            <a:r>
              <a:rPr lang="de-DE" sz="51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a:p>
            <a:pPr marL="1080000" lvl="2" indent="-504000">
              <a:buFont typeface="Arial" panose="020B0604020202020204" pitchFamily="34" charset="0"/>
              <a:buChar char="•"/>
            </a:pPr>
            <a:r>
              <a:rPr lang="de-DE" sz="45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no</a:t>
            </a:r>
            <a:r>
              <a:rPr lang="de-DE" sz="45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45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migration</a:t>
            </a:r>
            <a:r>
              <a:rPr lang="de-DE" sz="45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4567"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nightmare</a:t>
            </a:r>
            <a:r>
              <a:rPr lang="de-DE" sz="4567"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p>
        </p:txBody>
      </p:sp>
    </p:spTree>
    <p:extLst>
      <p:ext uri="{BB962C8B-B14F-4D97-AF65-F5344CB8AC3E}">
        <p14:creationId xmlns:p14="http://schemas.microsoft.com/office/powerpoint/2010/main" val="2586826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F1659558-750A-4178-8391-39DDF4BFB0A3}"/>
              </a:ext>
            </a:extLst>
          </p:cNvPr>
          <p:cNvSpPr>
            <a:spLocks noGrp="1"/>
          </p:cNvSpPr>
          <p:nvPr>
            <p:ph type="subTitle"/>
          </p:nvPr>
        </p:nvSpPr>
        <p:spPr>
          <a:xfrm>
            <a:off x="609600" y="1768244"/>
            <a:ext cx="9370077" cy="1762188"/>
          </a:xfrm>
        </p:spPr>
        <p:txBody>
          <a:bodyPr/>
          <a:lstStyle/>
          <a:p>
            <a:pPr marL="0" indent="0" algn="ctr">
              <a:spcBef>
                <a:spcPts val="2400"/>
              </a:spcBef>
              <a:buNone/>
            </a:pPr>
            <a:r>
              <a:rPr lang="de-DE" sz="6000" dirty="0" err="1"/>
              <a:t>Thanks</a:t>
            </a:r>
            <a:r>
              <a:rPr lang="de-DE" sz="6000" dirty="0"/>
              <a:t> </a:t>
            </a:r>
            <a:r>
              <a:rPr lang="de-DE" sz="6000" dirty="0" err="1"/>
              <a:t>for</a:t>
            </a:r>
            <a:r>
              <a:rPr lang="de-DE" sz="6000" dirty="0"/>
              <a:t> </a:t>
            </a:r>
            <a:r>
              <a:rPr lang="de-DE" sz="6000" dirty="0" err="1"/>
              <a:t>your</a:t>
            </a:r>
            <a:r>
              <a:rPr lang="de-DE" sz="6000" dirty="0"/>
              <a:t> </a:t>
            </a:r>
            <a:r>
              <a:rPr lang="de-DE" sz="6000" dirty="0" err="1"/>
              <a:t>attention</a:t>
            </a:r>
            <a:endParaRPr lang="de-DE" sz="6000" dirty="0"/>
          </a:p>
          <a:p>
            <a:pPr marL="0" indent="0" algn="ctr">
              <a:spcBef>
                <a:spcPts val="2400"/>
              </a:spcBef>
              <a:buNone/>
            </a:pPr>
            <a:r>
              <a:rPr lang="de-DE" sz="6000" dirty="0"/>
              <a:t>Questions</a:t>
            </a:r>
            <a:endParaRPr lang="en-US" sz="6000" dirty="0"/>
          </a:p>
        </p:txBody>
      </p:sp>
    </p:spTree>
    <p:extLst>
      <p:ext uri="{BB962C8B-B14F-4D97-AF65-F5344CB8AC3E}">
        <p14:creationId xmlns:p14="http://schemas.microsoft.com/office/powerpoint/2010/main" val="342941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96D34-3D1F-424D-B6CA-47FDA7ADCDAA}"/>
              </a:ext>
            </a:extLst>
          </p:cNvPr>
          <p:cNvSpPr>
            <a:spLocks noGrp="1"/>
          </p:cNvSpPr>
          <p:nvPr>
            <p:ph type="title"/>
          </p:nvPr>
        </p:nvSpPr>
        <p:spPr/>
        <p:txBody>
          <a:bodyPr/>
          <a:lstStyle/>
          <a:p>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On behalf of all co-authors in </a:t>
            </a:r>
            <a:b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the </a:t>
            </a:r>
            <a:r>
              <a:rPr lang="en-US" sz="4400" dirty="0" err="1">
                <a:solidFill>
                  <a:prstClr val="black"/>
                </a:solidFill>
                <a:latin typeface="Calibri" panose="020F0502020204030204" pitchFamily="34" charset="0"/>
                <a:ea typeface="Calibri" panose="020F0502020204030204" pitchFamily="34" charset="0"/>
                <a:cs typeface="Calibri" panose="020F0502020204030204" pitchFamily="34" charset="0"/>
              </a:rPr>
              <a:t>HEPiX</a:t>
            </a: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 IPv6 working group</a:t>
            </a:r>
            <a:endParaRPr lang="en-US" dirty="0"/>
          </a:p>
        </p:txBody>
      </p:sp>
      <p:sp>
        <p:nvSpPr>
          <p:cNvPr id="3" name="Untertitel 2">
            <a:extLst>
              <a:ext uri="{FF2B5EF4-FFF2-40B4-BE49-F238E27FC236}">
                <a16:creationId xmlns:a16="http://schemas.microsoft.com/office/drawing/2014/main" id="{E0C994E1-E5BB-454D-8447-8BA0258C22DD}"/>
              </a:ext>
            </a:extLst>
          </p:cNvPr>
          <p:cNvSpPr>
            <a:spLocks noGrp="1"/>
          </p:cNvSpPr>
          <p:nvPr>
            <p:ph type="subTitle"/>
          </p:nvPr>
        </p:nvSpPr>
        <p:spPr>
          <a:xfrm>
            <a:off x="609840" y="1703615"/>
            <a:ext cx="10972320" cy="4645980"/>
          </a:xfrm>
        </p:spPr>
        <p:txBody>
          <a:bodyPr/>
          <a:lstStyle/>
          <a:p>
            <a:pPr marL="0" lvl="0" indent="0">
              <a:spcBef>
                <a:spcPts val="0"/>
              </a:spcBef>
              <a:buClr>
                <a:prstClr val="black"/>
              </a:buClr>
              <a:buSzPts val="2800"/>
              <a:buNone/>
            </a:pPr>
            <a:r>
              <a:rPr lang="en-US" sz="2400" i="1" dirty="0">
                <a:solidFill>
                  <a:prstClr val="black"/>
                </a:solidFill>
                <a:latin typeface="Calibri" panose="020F0502020204030204" pitchFamily="34" charset="0"/>
                <a:ea typeface="Calibri" panose="020F0502020204030204" pitchFamily="34" charset="0"/>
                <a:cs typeface="Calibri" panose="020F0502020204030204" pitchFamily="34" charset="0"/>
              </a:rPr>
              <a:t>Active in </a:t>
            </a:r>
            <a:r>
              <a:rPr lang="en-US" sz="2400" i="1" dirty="0" err="1">
                <a:solidFill>
                  <a:prstClr val="black"/>
                </a:solidFill>
                <a:latin typeface="Calibri" panose="020F0502020204030204" pitchFamily="34" charset="0"/>
                <a:ea typeface="Calibri" panose="020F0502020204030204" pitchFamily="34" charset="0"/>
                <a:cs typeface="Calibri" panose="020F0502020204030204" pitchFamily="34" charset="0"/>
              </a:rPr>
              <a:t>HEPiX</a:t>
            </a:r>
            <a:r>
              <a:rPr lang="en-US" sz="2400" i="1" dirty="0">
                <a:solidFill>
                  <a:prstClr val="black"/>
                </a:solidFill>
                <a:latin typeface="Calibri" panose="020F0502020204030204" pitchFamily="34" charset="0"/>
                <a:ea typeface="Calibri" panose="020F0502020204030204" pitchFamily="34" charset="0"/>
                <a:cs typeface="Calibri" panose="020F0502020204030204" pitchFamily="34" charset="0"/>
              </a:rPr>
              <a:t> IPv6 Working Group – last 12 months</a:t>
            </a:r>
          </a:p>
          <a:p>
            <a:pPr marL="342900" lvl="0" indent="-342900">
              <a:spcBef>
                <a:spcPts val="1000"/>
              </a:spcBef>
              <a:buClr>
                <a:prstClr val="black"/>
              </a:buClr>
              <a:buSzPts val="2800"/>
              <a:buFont typeface="Wingdings" panose="05000000000000000000" pitchFamily="2" charset="2"/>
              <a:buChar char="§"/>
            </a:pP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M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Babik</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(CERN), M Bly (RAL), N Buraglio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ESnet</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T Chown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Jisc</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a:t>
            </a:r>
            <a:b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b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D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Christidis</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(U Texas/ATLAS), J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Chudoba</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(FZU Prague), </a:t>
            </a:r>
            <a:b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b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P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Demar</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(FNAL), J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Flix</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(PIC), C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Grigoras</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(CERN/ALICE), B Hoeft (KIT), H Ito (BNL), </a:t>
            </a:r>
            <a:b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b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D P Kelsey (RAL), E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Martelli</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(CERN), S McKee (U Michigan), C Misa Moreira (CERN), </a:t>
            </a:r>
            <a:b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b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R Nandakumar (RAL/</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LHCb</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K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Ohrenberg</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(DESY), F Prelz (INFN), D Rand (Imperial), </a:t>
            </a:r>
            <a:b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b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A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Sciabà</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(CERN/CMS), C Walker (</a:t>
            </a:r>
            <a:r>
              <a:rPr lang="en-US" sz="2400" dirty="0" err="1">
                <a:solidFill>
                  <a:prstClr val="black"/>
                </a:solidFill>
                <a:latin typeface="Calibri Light" panose="020F0302020204030204" pitchFamily="34" charset="0"/>
                <a:ea typeface="Calibri Light" panose="020F0302020204030204" pitchFamily="34" charset="0"/>
                <a:cs typeface="Calibri Light" panose="020F0302020204030204" pitchFamily="34" charset="0"/>
              </a:rPr>
              <a:t>Jisc</a:t>
            </a: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a:t>
            </a:r>
          </a:p>
          <a:p>
            <a:pPr marL="228594" lvl="0" indent="-50793">
              <a:spcBef>
                <a:spcPts val="1000"/>
              </a:spcBef>
              <a:buClr>
                <a:prstClr val="black"/>
              </a:buClr>
              <a:buSzPts val="2800"/>
              <a:buNone/>
            </a:pPr>
            <a:endParaRPr lang="en-US" sz="800" dirty="0">
              <a:solidFill>
                <a:prstClr val="black"/>
              </a:solidFill>
            </a:endParaRPr>
          </a:p>
          <a:p>
            <a:pPr marL="342900" lvl="0" indent="-342900">
              <a:spcBef>
                <a:spcPts val="1000"/>
              </a:spcBef>
              <a:buClr>
                <a:prstClr val="black"/>
              </a:buClr>
              <a:buSzPts val="2800"/>
              <a:buFont typeface="Wingdings" panose="05000000000000000000" pitchFamily="2" charset="2"/>
              <a:buChar char="§"/>
            </a:pPr>
            <a:r>
              <a:rPr lang="en-US" sz="24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many more in the past, and others join from time to time</a:t>
            </a:r>
          </a:p>
          <a:p>
            <a:pPr marL="342900" lvl="0" indent="-342900">
              <a:spcBef>
                <a:spcPts val="1000"/>
              </a:spcBef>
              <a:buClr>
                <a:prstClr val="black"/>
              </a:buClr>
              <a:buSzPts val="2800"/>
              <a:buFont typeface="Wingdings" panose="05000000000000000000" pitchFamily="2" charset="2"/>
              <a:buChar char="§"/>
            </a:pPr>
            <a:r>
              <a:rPr lang="en-US" sz="2400" i="1"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and thanks also to WLCG operations, WLCG sites, LHC experiments, networking teams, monitoring groups, storage developers…</a:t>
            </a:r>
          </a:p>
        </p:txBody>
      </p:sp>
    </p:spTree>
    <p:extLst>
      <p:ext uri="{BB962C8B-B14F-4D97-AF65-F5344CB8AC3E}">
        <p14:creationId xmlns:p14="http://schemas.microsoft.com/office/powerpoint/2010/main" val="297702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F8E5E-2538-40E1-B26E-43C399723CCA}"/>
              </a:ext>
            </a:extLst>
          </p:cNvPr>
          <p:cNvSpPr>
            <a:spLocks noGrp="1"/>
          </p:cNvSpPr>
          <p:nvPr>
            <p:ph type="title"/>
          </p:nvPr>
        </p:nvSpPr>
        <p:spPr/>
        <p:txBody>
          <a:bodyPr/>
          <a:lstStyle/>
          <a:p>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Outline</a:t>
            </a:r>
            <a:endParaRPr lang="en-US" dirty="0"/>
          </a:p>
        </p:txBody>
      </p:sp>
      <p:sp>
        <p:nvSpPr>
          <p:cNvPr id="3" name="Untertitel 2">
            <a:extLst>
              <a:ext uri="{FF2B5EF4-FFF2-40B4-BE49-F238E27FC236}">
                <a16:creationId xmlns:a16="http://schemas.microsoft.com/office/drawing/2014/main" id="{A034CA07-743F-4B0B-B671-B8C674A8E28A}"/>
              </a:ext>
            </a:extLst>
          </p:cNvPr>
          <p:cNvSpPr>
            <a:spLocks noGrp="1"/>
          </p:cNvSpPr>
          <p:nvPr>
            <p:ph type="subTitle"/>
          </p:nvPr>
        </p:nvSpPr>
        <p:spPr>
          <a:xfrm>
            <a:off x="609600" y="2203703"/>
            <a:ext cx="10972320" cy="3377933"/>
          </a:xfrm>
        </p:spPr>
        <p:txBody>
          <a:bodyPr>
            <a:normAutofit fontScale="70000" lnSpcReduction="20000"/>
          </a:bodyPr>
          <a:lstStyle/>
          <a:p>
            <a:pPr marL="641349" lvl="0" indent="-571500">
              <a:spcBef>
                <a:spcPts val="1000"/>
              </a:spcBef>
              <a:buSzPts val="2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The </a:t>
            </a:r>
            <a:r>
              <a:rPr lang="en-US" sz="4000" dirty="0" err="1">
                <a:latin typeface="Calibri" panose="020F0502020204030204" pitchFamily="34" charset="0"/>
                <a:ea typeface="Calibri" panose="020F0502020204030204" pitchFamily="34" charset="0"/>
                <a:cs typeface="Calibri" panose="020F0502020204030204" pitchFamily="34" charset="0"/>
              </a:rPr>
              <a:t>HEPiX</a:t>
            </a:r>
            <a:r>
              <a:rPr lang="en-US" sz="4000" dirty="0">
                <a:latin typeface="Calibri" panose="020F0502020204030204" pitchFamily="34" charset="0"/>
                <a:ea typeface="Calibri" panose="020F0502020204030204" pitchFamily="34" charset="0"/>
                <a:cs typeface="Calibri" panose="020F0502020204030204" pitchFamily="34" charset="0"/>
              </a:rPr>
              <a:t> IPv6 working group</a:t>
            </a:r>
          </a:p>
          <a:p>
            <a:pPr marL="641349" lvl="0" indent="-571500">
              <a:spcBef>
                <a:spcPts val="1000"/>
              </a:spcBef>
              <a:buSzPts val="2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WLCG Data Challenge 2024 (DC24)</a:t>
            </a:r>
          </a:p>
          <a:p>
            <a:pPr marL="641349" lvl="0" indent="-571500">
              <a:spcBef>
                <a:spcPts val="1000"/>
              </a:spcBef>
              <a:buSzPts val="2500"/>
              <a:buFont typeface="Arial" panose="020B0604020202020204" pitchFamily="34" charset="0"/>
              <a:buChar char="•"/>
            </a:pPr>
            <a:r>
              <a:rPr lang="de-DE" sz="4000" dirty="0">
                <a:latin typeface="Calibri" panose="020F0502020204030204" pitchFamily="34" charset="0"/>
                <a:ea typeface="Calibri" panose="020F0502020204030204" pitchFamily="34" charset="0"/>
                <a:cs typeface="Calibri" panose="020F0502020204030204" pitchFamily="34" charset="0"/>
              </a:rPr>
              <a:t>Special </a:t>
            </a:r>
            <a:r>
              <a:rPr lang="de-DE" sz="4000" dirty="0" err="1">
                <a:latin typeface="Calibri" panose="020F0502020204030204" pitchFamily="34" charset="0"/>
                <a:ea typeface="Calibri" panose="020F0502020204030204" pitchFamily="34" charset="0"/>
                <a:cs typeface="Calibri" panose="020F0502020204030204" pitchFamily="34" charset="0"/>
              </a:rPr>
              <a:t>connection</a:t>
            </a:r>
            <a:r>
              <a:rPr lang="de-DE" sz="4000" dirty="0">
                <a:latin typeface="Calibri" panose="020F0502020204030204" pitchFamily="34" charset="0"/>
                <a:ea typeface="Calibri" panose="020F0502020204030204" pitchFamily="34" charset="0"/>
                <a:cs typeface="Calibri" panose="020F0502020204030204" pitchFamily="34" charset="0"/>
              </a:rPr>
              <a:t> </a:t>
            </a:r>
            <a:r>
              <a:rPr lang="de-DE" sz="4000" dirty="0" err="1">
                <a:latin typeface="Calibri" panose="020F0502020204030204" pitchFamily="34" charset="0"/>
                <a:ea typeface="Calibri" panose="020F0502020204030204" pitchFamily="34" charset="0"/>
                <a:cs typeface="Calibri" panose="020F0502020204030204" pitchFamily="34" charset="0"/>
              </a:rPr>
              <a:t>between</a:t>
            </a:r>
            <a:r>
              <a:rPr lang="de-DE" sz="4000" dirty="0">
                <a:latin typeface="Calibri" panose="020F0502020204030204" pitchFamily="34" charset="0"/>
                <a:ea typeface="Calibri" panose="020F0502020204030204" pitchFamily="34" charset="0"/>
                <a:cs typeface="Calibri" panose="020F0502020204030204" pitchFamily="34" charset="0"/>
              </a:rPr>
              <a:t> DE-KIT and CERN </a:t>
            </a:r>
            <a:r>
              <a:rPr lang="de-DE" sz="4000" dirty="0" err="1">
                <a:latin typeface="Calibri" panose="020F0502020204030204" pitchFamily="34" charset="0"/>
                <a:ea typeface="Calibri" panose="020F0502020204030204" pitchFamily="34" charset="0"/>
                <a:cs typeface="Calibri" panose="020F0502020204030204" pitchFamily="34" charset="0"/>
              </a:rPr>
              <a:t>for</a:t>
            </a:r>
            <a:r>
              <a:rPr lang="de-DE" sz="4000" dirty="0">
                <a:latin typeface="Calibri" panose="020F0502020204030204" pitchFamily="34" charset="0"/>
                <a:ea typeface="Calibri" panose="020F0502020204030204" pitchFamily="34" charset="0"/>
                <a:cs typeface="Calibri" panose="020F0502020204030204" pitchFamily="34" charset="0"/>
              </a:rPr>
              <a:t> DC24</a:t>
            </a:r>
            <a:endParaRPr lang="en-US" sz="4000" dirty="0">
              <a:latin typeface="Calibri" panose="020F0502020204030204" pitchFamily="34" charset="0"/>
              <a:ea typeface="Calibri" panose="020F0502020204030204" pitchFamily="34" charset="0"/>
              <a:cs typeface="Calibri" panose="020F0502020204030204" pitchFamily="34" charset="0"/>
            </a:endParaRPr>
          </a:p>
          <a:p>
            <a:pPr marL="641349" lvl="0" indent="-571500">
              <a:spcBef>
                <a:spcPts val="1000"/>
              </a:spcBef>
              <a:buSzPts val="2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IPv6/IPv4 traffic analysis of the Tier-0 to Tier-1 LHCOPN </a:t>
            </a:r>
          </a:p>
          <a:p>
            <a:pPr marL="641349" lvl="0" indent="-571500">
              <a:spcBef>
                <a:spcPts val="1000"/>
              </a:spcBef>
              <a:buSzPts val="2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DC24 results</a:t>
            </a:r>
          </a:p>
          <a:p>
            <a:pPr marL="641349" lvl="0" indent="-571500">
              <a:spcBef>
                <a:spcPts val="1000"/>
              </a:spcBef>
              <a:buSzPts val="2500"/>
              <a:buFont typeface="Arial" panose="020B0604020202020204" pitchFamily="34" charset="0"/>
              <a:buChar char="•"/>
            </a:pPr>
            <a:r>
              <a:rPr lang="de-DE" sz="4000" dirty="0"/>
              <a:t>Tier-1/2 Dual-Stack </a:t>
            </a:r>
            <a:r>
              <a:rPr lang="de-DE" sz="4000" dirty="0" err="1"/>
              <a:t>WorkerNodes</a:t>
            </a:r>
            <a:r>
              <a:rPr lang="de-DE" sz="4000" dirty="0"/>
              <a:t> </a:t>
            </a:r>
            <a:r>
              <a:rPr lang="de-DE" sz="4000" dirty="0" err="1"/>
              <a:t>GGus</a:t>
            </a:r>
            <a:r>
              <a:rPr lang="de-DE" sz="4000" dirty="0"/>
              <a:t> ticket </a:t>
            </a:r>
            <a:r>
              <a:rPr lang="de-DE" sz="4000" dirty="0" err="1"/>
              <a:t>campaign</a:t>
            </a:r>
            <a:endParaRPr lang="en-US" sz="4000" dirty="0">
              <a:latin typeface="Calibri" panose="020F0502020204030204" pitchFamily="34" charset="0"/>
              <a:ea typeface="Calibri" panose="020F0502020204030204" pitchFamily="34" charset="0"/>
              <a:cs typeface="Calibri" panose="020F0502020204030204" pitchFamily="34" charset="0"/>
            </a:endParaRPr>
          </a:p>
          <a:p>
            <a:pPr marL="641349" lvl="0" indent="-571500">
              <a:spcBef>
                <a:spcPts val="1000"/>
              </a:spcBef>
              <a:buSzPts val="2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Migration towards IPv6 at DE-KIT </a:t>
            </a:r>
          </a:p>
          <a:p>
            <a:pPr marL="641349" indent="-571500">
              <a:spcBef>
                <a:spcPts val="1000"/>
              </a:spcBef>
              <a:buSzPts val="2500"/>
              <a:buFont typeface="Arial" panose="020B0604020202020204" pitchFamily="34" charset="0"/>
              <a:buChar char="•"/>
            </a:pPr>
            <a:r>
              <a:rPr lang="en-US" sz="4000" dirty="0">
                <a:latin typeface="Calibri" panose="020F0502020204030204" pitchFamily="34" charset="0"/>
                <a:ea typeface="Calibri" panose="020F0502020204030204" pitchFamily="34" charset="0"/>
                <a:cs typeface="Calibri" panose="020F0502020204030204" pitchFamily="34" charset="0"/>
              </a:rPr>
              <a:t>Summary</a:t>
            </a:r>
          </a:p>
          <a:p>
            <a:pPr marL="641349" lvl="0" indent="-571500">
              <a:spcBef>
                <a:spcPts val="1000"/>
              </a:spcBef>
              <a:buSzPts val="2500"/>
              <a:buFont typeface="Arial" panose="020B0604020202020204" pitchFamily="34" charset="0"/>
              <a:buChar char="•"/>
            </a:pP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081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9C667382-874D-4394-B1DF-CE6ECE95A712}"/>
              </a:ext>
            </a:extLst>
          </p:cNvPr>
          <p:cNvSpPr>
            <a:spLocks noGrp="1"/>
          </p:cNvSpPr>
          <p:nvPr>
            <p:ph type="subTitle"/>
          </p:nvPr>
        </p:nvSpPr>
        <p:spPr>
          <a:xfrm>
            <a:off x="609600" y="1615109"/>
            <a:ext cx="10972320" cy="4684091"/>
          </a:xfrm>
        </p:spPr>
        <p:txBody>
          <a:bodyPr>
            <a:normAutofit fontScale="55000" lnSpcReduction="20000"/>
          </a:bodyPr>
          <a:lstStyle/>
          <a:p>
            <a:pPr indent="0">
              <a:buNone/>
            </a:pPr>
            <a:r>
              <a:rPr lang="en-US" dirty="0">
                <a:latin typeface="Calibri" panose="020F0502020204030204" pitchFamily="34" charset="0"/>
                <a:ea typeface="Calibri" panose="020F0502020204030204" pitchFamily="34" charset="0"/>
                <a:cs typeface="Calibri" panose="020F0502020204030204" pitchFamily="34" charset="0"/>
              </a:rPr>
              <a:t>working group </a:t>
            </a:r>
          </a:p>
          <a:p>
            <a:pPr indent="0">
              <a:buNone/>
            </a:pPr>
            <a:r>
              <a:rPr lang="en-US" dirty="0">
                <a:latin typeface="Calibri" panose="020F0502020204030204" pitchFamily="34" charset="0"/>
                <a:ea typeface="Calibri" panose="020F0502020204030204" pitchFamily="34" charset="0"/>
                <a:cs typeface="Calibri" panose="020F0502020204030204" pitchFamily="34" charset="0"/>
              </a:rPr>
              <a:t>-- created in April 2011 </a:t>
            </a:r>
          </a:p>
          <a:p>
            <a:pPr>
              <a:spcBef>
                <a:spcPts val="600"/>
              </a:spcBef>
              <a:spcAft>
                <a:spcPts val="600"/>
              </a:spcAft>
            </a:pPr>
            <a:r>
              <a:rPr lang="en-US" b="1" dirty="0">
                <a:latin typeface="Calibri" panose="020F0502020204030204" pitchFamily="34" charset="0"/>
                <a:ea typeface="Calibri" panose="020F0502020204030204" pitchFamily="34" charset="0"/>
                <a:cs typeface="Calibri" panose="020F0502020204030204" pitchFamily="34" charset="0"/>
              </a:rPr>
              <a:t>Phase 1</a:t>
            </a:r>
            <a:r>
              <a:rPr lang="en-US" dirty="0">
                <a:latin typeface="Calibri" panose="020F0502020204030204" pitchFamily="34" charset="0"/>
                <a:ea typeface="Calibri" panose="020F0502020204030204" pitchFamily="34" charset="0"/>
                <a:cs typeface="Calibri" panose="020F0502020204030204" pitchFamily="34" charset="0"/>
              </a:rPr>
              <a:t> to consider whether and how IPv6 should be deployed in HEP (especially for WLCG). Readiness and gap analysis of </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HEP applications, </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middleware, </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security issues, </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system management and monitoring tools and </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end to end network monitoring</a:t>
            </a:r>
          </a:p>
          <a:p>
            <a:pPr>
              <a:spcBef>
                <a:spcPts val="600"/>
              </a:spcBef>
              <a:spcAft>
                <a:spcPts val="600"/>
              </a:spcAft>
            </a:pPr>
            <a:r>
              <a:rPr lang="en-US" b="1" dirty="0">
                <a:latin typeface="Calibri" panose="020F0502020204030204" pitchFamily="34" charset="0"/>
                <a:ea typeface="Calibri" panose="020F0502020204030204" pitchFamily="34" charset="0"/>
                <a:cs typeface="Calibri" panose="020F0502020204030204" pitchFamily="34" charset="0"/>
              </a:rPr>
              <a:t>Phase 2</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dual-stack </a:t>
            </a:r>
            <a:r>
              <a:rPr lang="en-US" dirty="0">
                <a:latin typeface="Calibri" panose="020F0502020204030204" pitchFamily="34" charset="0"/>
                <a:ea typeface="Calibri" panose="020F0502020204030204" pitchFamily="34" charset="0"/>
                <a:cs typeface="Calibri" panose="020F0502020204030204" pitchFamily="34" charset="0"/>
              </a:rPr>
              <a:t>deployment:</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dual-stack at fileserver (at Tier-1 – realized end of 2020 / at Tier-2 – realized at end of 2023)</a:t>
            </a:r>
          </a:p>
          <a:p>
            <a:pPr marL="571500" lvl="2"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Calibri" panose="020F0502020204030204" pitchFamily="34" charset="0"/>
              </a:rPr>
              <a:t>a GGUS-Ticket campaign at end of 2023 </a:t>
            </a:r>
            <a:r>
              <a:rPr lang="en-US" sz="3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3600" dirty="0">
                <a:latin typeface="Calibri" panose="020F0502020204030204" pitchFamily="34" charset="0"/>
                <a:ea typeface="Calibri" panose="020F0502020204030204" pitchFamily="34" charset="0"/>
                <a:cs typeface="Calibri" panose="020F0502020204030204" pitchFamily="34" charset="0"/>
              </a:rPr>
              <a:t> dual-stack </a:t>
            </a:r>
            <a:r>
              <a:rPr lang="en-US" sz="3600" dirty="0" err="1">
                <a:latin typeface="Calibri" panose="020F0502020204030204" pitchFamily="34" charset="0"/>
                <a:ea typeface="Calibri" panose="020F0502020204030204" pitchFamily="34" charset="0"/>
                <a:cs typeface="Calibri" panose="020F0502020204030204" pitchFamily="34" charset="0"/>
              </a:rPr>
              <a:t>WorkerNodes</a:t>
            </a:r>
            <a:r>
              <a:rPr lang="en-US" sz="3600" dirty="0">
                <a:latin typeface="Calibri" panose="020F0502020204030204" pitchFamily="34" charset="0"/>
                <a:ea typeface="Calibri" panose="020F0502020204030204" pitchFamily="34" charset="0"/>
                <a:cs typeface="Calibri" panose="020F0502020204030204" pitchFamily="34" charset="0"/>
              </a:rPr>
              <a:t> incl. middleware (@Tier-1/2)</a:t>
            </a:r>
          </a:p>
          <a:p>
            <a:pPr>
              <a:spcBef>
                <a:spcPts val="600"/>
              </a:spcBef>
            </a:pPr>
            <a:r>
              <a:rPr lang="de-DE" b="1" dirty="0">
                <a:latin typeface="Calibri" panose="020F0502020204030204" pitchFamily="34" charset="0"/>
                <a:ea typeface="Calibri" panose="020F0502020204030204" pitchFamily="34" charset="0"/>
                <a:cs typeface="Calibri" panose="020F0502020204030204" pitchFamily="34" charset="0"/>
              </a:rPr>
              <a:t>Phase 3</a:t>
            </a:r>
            <a:r>
              <a:rPr lang="de-DE" dirty="0">
                <a:latin typeface="Calibri" panose="020F0502020204030204" pitchFamily="34" charset="0"/>
                <a:ea typeface="Calibri" panose="020F0502020204030204" pitchFamily="34" charset="0"/>
                <a:cs typeface="Calibri" panose="020F0502020204030204" pitchFamily="34" charset="0"/>
              </a:rPr>
              <a:t> : </a:t>
            </a:r>
            <a:r>
              <a:rPr lang="de-DE" dirty="0" err="1">
                <a:latin typeface="Calibri" panose="020F0502020204030204" pitchFamily="34" charset="0"/>
                <a:ea typeface="Calibri" panose="020F0502020204030204" pitchFamily="34" charset="0"/>
                <a:cs typeface="Calibri" panose="020F0502020204030204" pitchFamily="34" charset="0"/>
              </a:rPr>
              <a:t>move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towards</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single</a:t>
            </a:r>
            <a:r>
              <a:rPr lang="de-DE" dirty="0">
                <a:latin typeface="Calibri" panose="020F0502020204030204" pitchFamily="34" charset="0"/>
                <a:ea typeface="Calibri" panose="020F0502020204030204" pitchFamily="34" charset="0"/>
                <a:cs typeface="Calibri" panose="020F0502020204030204" pitchFamily="34" charset="0"/>
              </a:rPr>
              <a:t> </a:t>
            </a:r>
            <a:r>
              <a:rPr lang="de-DE" dirty="0" err="1">
                <a:latin typeface="Calibri" panose="020F0502020204030204" pitchFamily="34" charset="0"/>
                <a:ea typeface="Calibri" panose="020F0502020204030204" pitchFamily="34" charset="0"/>
                <a:cs typeface="Calibri" panose="020F0502020204030204" pitchFamily="34" charset="0"/>
              </a:rPr>
              <a:t>protocol</a:t>
            </a:r>
            <a:r>
              <a:rPr lang="de-DE" dirty="0">
                <a:latin typeface="Calibri" panose="020F0502020204030204" pitchFamily="34" charset="0"/>
                <a:ea typeface="Calibri" panose="020F0502020204030204" pitchFamily="34" charset="0"/>
                <a:cs typeface="Calibri" panose="020F0502020204030204" pitchFamily="34" charset="0"/>
              </a:rPr>
              <a:t> </a:t>
            </a:r>
            <a:br>
              <a:rPr lang="de-DE" dirty="0">
                <a:latin typeface="Calibri" panose="020F0502020204030204" pitchFamily="34" charset="0"/>
                <a:ea typeface="Calibri" panose="020F0502020204030204" pitchFamily="34" charset="0"/>
                <a:cs typeface="Calibri" panose="020F0502020204030204" pitchFamily="34" charset="0"/>
              </a:rPr>
            </a:b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decommission</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of IPv4 and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migrate</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to</a:t>
            </a:r>
            <a:r>
              <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IPv6 </a:t>
            </a:r>
            <a:r>
              <a:rPr lang="de-DE"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only</a:t>
            </a:r>
            <a:endParaRPr lang="de-DE"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4" name="Titel 1">
            <a:extLst>
              <a:ext uri="{FF2B5EF4-FFF2-40B4-BE49-F238E27FC236}">
                <a16:creationId xmlns:a16="http://schemas.microsoft.com/office/drawing/2014/main" id="{76A8BCEE-D43E-4CA8-8195-F93D332ED914}"/>
              </a:ext>
            </a:extLst>
          </p:cNvPr>
          <p:cNvSpPr>
            <a:spLocks noGrp="1"/>
          </p:cNvSpPr>
          <p:nvPr>
            <p:ph type="title"/>
          </p:nvPr>
        </p:nvSpPr>
        <p:spPr>
          <a:xfrm>
            <a:off x="609600" y="273515"/>
            <a:ext cx="10972320" cy="1144447"/>
          </a:xfrm>
        </p:spPr>
        <p:txBody>
          <a:bodyPr lIns="0" tIns="0" rIns="0" bIns="0" anchor="ctr">
            <a:noAutofit/>
          </a:bodyPr>
          <a:lstStyle/>
          <a:p>
            <a:r>
              <a:rPr lang="de-DE" sz="4400" dirty="0">
                <a:latin typeface="Calibri" panose="020F0502020204030204" pitchFamily="34" charset="0"/>
                <a:ea typeface="Calibri" panose="020F0502020204030204" pitchFamily="34" charset="0"/>
                <a:cs typeface="Calibri" panose="020F0502020204030204" pitchFamily="34" charset="0"/>
              </a:rPr>
              <a:t>HEPiX-IPv6 Working </a:t>
            </a:r>
            <a:r>
              <a:rPr lang="de-DE" sz="4400" dirty="0" err="1">
                <a:latin typeface="Calibri" panose="020F0502020204030204" pitchFamily="34" charset="0"/>
                <a:ea typeface="Calibri" panose="020F0502020204030204" pitchFamily="34" charset="0"/>
                <a:cs typeface="Calibri" panose="020F0502020204030204" pitchFamily="34" charset="0"/>
              </a:rPr>
              <a:t>group</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750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94F271C-2569-4025-AB43-01F83F789476}"/>
              </a:ext>
            </a:extLst>
          </p:cNvPr>
          <p:cNvSpPr>
            <a:spLocks noGrp="1"/>
          </p:cNvSpPr>
          <p:nvPr>
            <p:ph type="subTitle"/>
          </p:nvPr>
        </p:nvSpPr>
        <p:spPr>
          <a:xfrm>
            <a:off x="936068" y="2452846"/>
            <a:ext cx="10645852" cy="2257832"/>
          </a:xfrm>
        </p:spPr>
        <p:txBody>
          <a:bodyPr/>
          <a:lstStyle/>
          <a:p>
            <a:pPr marL="143953" indent="0">
              <a:buNone/>
            </a:pPr>
            <a:r>
              <a:rPr lang="en-US" sz="4800" dirty="0">
                <a:latin typeface="Calibri" panose="020F0502020204030204" pitchFamily="34" charset="0"/>
                <a:ea typeface="Calibri" panose="020F0502020204030204" pitchFamily="34" charset="0"/>
                <a:cs typeface="Calibri" panose="020F0502020204030204" pitchFamily="34" charset="0"/>
              </a:rPr>
              <a:t>WLCG Data Challenge 2024 (DC24)</a:t>
            </a:r>
          </a:p>
        </p:txBody>
      </p:sp>
    </p:spTree>
    <p:extLst>
      <p:ext uri="{BB962C8B-B14F-4D97-AF65-F5344CB8AC3E}">
        <p14:creationId xmlns:p14="http://schemas.microsoft.com/office/powerpoint/2010/main" val="1813100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46496-5608-4B32-8954-38A3B57CE5BD}"/>
              </a:ext>
            </a:extLst>
          </p:cNvPr>
          <p:cNvSpPr>
            <a:spLocks noGrp="1"/>
          </p:cNvSpPr>
          <p:nvPr>
            <p:ph type="title"/>
          </p:nvPr>
        </p:nvSpPr>
        <p:spPr/>
        <p:txBody>
          <a:bodyPr/>
          <a:lstStyle/>
          <a:p>
            <a:r>
              <a:rPr lang="de-DE" dirty="0"/>
              <a:t>DC24</a:t>
            </a:r>
            <a:endParaRPr lang="en-US" dirty="0"/>
          </a:p>
        </p:txBody>
      </p:sp>
      <p:grpSp>
        <p:nvGrpSpPr>
          <p:cNvPr id="14" name="Gruppieren 13">
            <a:extLst>
              <a:ext uri="{FF2B5EF4-FFF2-40B4-BE49-F238E27FC236}">
                <a16:creationId xmlns:a16="http://schemas.microsoft.com/office/drawing/2014/main" id="{E8B2BAAF-CCAD-4363-A714-BECB40264F51}"/>
              </a:ext>
            </a:extLst>
          </p:cNvPr>
          <p:cNvGrpSpPr/>
          <p:nvPr/>
        </p:nvGrpSpPr>
        <p:grpSpPr>
          <a:xfrm>
            <a:off x="7747808" y="2140641"/>
            <a:ext cx="3856059" cy="4127679"/>
            <a:chOff x="7747808" y="2140641"/>
            <a:chExt cx="3856059" cy="4127679"/>
          </a:xfrm>
        </p:grpSpPr>
        <p:grpSp>
          <p:nvGrpSpPr>
            <p:cNvPr id="12" name="Gruppieren 11">
              <a:extLst>
                <a:ext uri="{FF2B5EF4-FFF2-40B4-BE49-F238E27FC236}">
                  <a16:creationId xmlns:a16="http://schemas.microsoft.com/office/drawing/2014/main" id="{C63FB581-C002-473D-982D-EB5D12DFC68B}"/>
                </a:ext>
              </a:extLst>
            </p:cNvPr>
            <p:cNvGrpSpPr/>
            <p:nvPr/>
          </p:nvGrpSpPr>
          <p:grpSpPr>
            <a:xfrm>
              <a:off x="7747808" y="2140641"/>
              <a:ext cx="3856059" cy="4127679"/>
              <a:chOff x="7747808" y="2140641"/>
              <a:chExt cx="3856059" cy="4127679"/>
            </a:xfrm>
          </p:grpSpPr>
          <p:grpSp>
            <p:nvGrpSpPr>
              <p:cNvPr id="10" name="Gruppieren 9">
                <a:extLst>
                  <a:ext uri="{FF2B5EF4-FFF2-40B4-BE49-F238E27FC236}">
                    <a16:creationId xmlns:a16="http://schemas.microsoft.com/office/drawing/2014/main" id="{9CE2BC17-40C6-4EFE-B6BC-9446F3DDA96A}"/>
                  </a:ext>
                </a:extLst>
              </p:cNvPr>
              <p:cNvGrpSpPr/>
              <p:nvPr/>
            </p:nvGrpSpPr>
            <p:grpSpPr>
              <a:xfrm>
                <a:off x="7747808" y="2140641"/>
                <a:ext cx="3856059" cy="4127679"/>
                <a:chOff x="7747808" y="2140641"/>
                <a:chExt cx="3856059" cy="4127679"/>
              </a:xfrm>
            </p:grpSpPr>
            <p:grpSp>
              <p:nvGrpSpPr>
                <p:cNvPr id="8" name="Gruppieren 7">
                  <a:extLst>
                    <a:ext uri="{FF2B5EF4-FFF2-40B4-BE49-F238E27FC236}">
                      <a16:creationId xmlns:a16="http://schemas.microsoft.com/office/drawing/2014/main" id="{4B6CEAFA-0936-4DA1-A510-39F23C1EBF57}"/>
                    </a:ext>
                  </a:extLst>
                </p:cNvPr>
                <p:cNvGrpSpPr/>
                <p:nvPr/>
              </p:nvGrpSpPr>
              <p:grpSpPr>
                <a:xfrm>
                  <a:off x="7747808" y="2140641"/>
                  <a:ext cx="3821234" cy="4127679"/>
                  <a:chOff x="7747808" y="2140641"/>
                  <a:chExt cx="3821234" cy="4127679"/>
                </a:xfrm>
              </p:grpSpPr>
              <p:pic>
                <p:nvPicPr>
                  <p:cNvPr id="6" name="Grafik 5">
                    <a:extLst>
                      <a:ext uri="{FF2B5EF4-FFF2-40B4-BE49-F238E27FC236}">
                        <a16:creationId xmlns:a16="http://schemas.microsoft.com/office/drawing/2014/main" id="{7EA4C21C-AC2B-4F4B-90E5-1505907BD4A9}"/>
                      </a:ext>
                    </a:extLst>
                  </p:cNvPr>
                  <p:cNvPicPr>
                    <a:picLocks noChangeAspect="1"/>
                  </p:cNvPicPr>
                  <p:nvPr/>
                </p:nvPicPr>
                <p:blipFill>
                  <a:blip r:embed="rId2"/>
                  <a:stretch>
                    <a:fillRect/>
                  </a:stretch>
                </p:blipFill>
                <p:spPr>
                  <a:xfrm>
                    <a:off x="7747808" y="2987899"/>
                    <a:ext cx="1284710" cy="3235348"/>
                  </a:xfrm>
                  <a:prstGeom prst="rect">
                    <a:avLst/>
                  </a:prstGeom>
                </p:spPr>
              </p:pic>
              <p:pic>
                <p:nvPicPr>
                  <p:cNvPr id="7" name="Grafik 6">
                    <a:extLst>
                      <a:ext uri="{FF2B5EF4-FFF2-40B4-BE49-F238E27FC236}">
                        <a16:creationId xmlns:a16="http://schemas.microsoft.com/office/drawing/2014/main" id="{0F2A1464-70D2-4DCE-AC3E-717B1C104E84}"/>
                      </a:ext>
                    </a:extLst>
                  </p:cNvPr>
                  <p:cNvPicPr>
                    <a:picLocks noChangeAspect="1"/>
                  </p:cNvPicPr>
                  <p:nvPr/>
                </p:nvPicPr>
                <p:blipFill>
                  <a:blip r:embed="rId3"/>
                  <a:stretch>
                    <a:fillRect/>
                  </a:stretch>
                </p:blipFill>
                <p:spPr>
                  <a:xfrm>
                    <a:off x="8934520" y="2140641"/>
                    <a:ext cx="2634522" cy="4127679"/>
                  </a:xfrm>
                  <a:prstGeom prst="rect">
                    <a:avLst/>
                  </a:prstGeom>
                </p:spPr>
              </p:pic>
            </p:grpSp>
            <p:sp>
              <p:nvSpPr>
                <p:cNvPr id="9" name="Rechteck 8">
                  <a:extLst>
                    <a:ext uri="{FF2B5EF4-FFF2-40B4-BE49-F238E27FC236}">
                      <a16:creationId xmlns:a16="http://schemas.microsoft.com/office/drawing/2014/main" id="{E47E7528-BF7E-4EC1-B994-5F770BD5645C}"/>
                    </a:ext>
                  </a:extLst>
                </p:cNvPr>
                <p:cNvSpPr/>
                <p:nvPr/>
              </p:nvSpPr>
              <p:spPr>
                <a:xfrm>
                  <a:off x="11475078" y="2140641"/>
                  <a:ext cx="128789" cy="3732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feld 10">
                <a:extLst>
                  <a:ext uri="{FF2B5EF4-FFF2-40B4-BE49-F238E27FC236}">
                    <a16:creationId xmlns:a16="http://schemas.microsoft.com/office/drawing/2014/main" id="{A50D18FF-5492-430A-8755-4F90B071FBAE}"/>
                  </a:ext>
                </a:extLst>
              </p:cNvPr>
              <p:cNvSpPr txBox="1"/>
              <p:nvPr/>
            </p:nvSpPr>
            <p:spPr>
              <a:xfrm>
                <a:off x="10425446" y="2763829"/>
                <a:ext cx="78548" cy="184666"/>
              </a:xfrm>
              <a:prstGeom prst="rect">
                <a:avLst/>
              </a:prstGeom>
              <a:solidFill>
                <a:srgbClr val="FFFFFF"/>
              </a:solidFill>
            </p:spPr>
            <p:txBody>
              <a:bodyPr wrap="none" lIns="0" tIns="0" rIns="0" bIns="0" rtlCol="0">
                <a:spAutoFit/>
              </a:bodyPr>
              <a:lstStyle/>
              <a:p>
                <a:r>
                  <a:rPr lang="de-DE" sz="1200" dirty="0">
                    <a:latin typeface="Calibri" panose="020F0502020204030204" pitchFamily="34" charset="0"/>
                    <a:ea typeface="Calibri" panose="020F0502020204030204" pitchFamily="34" charset="0"/>
                    <a:cs typeface="Calibri" panose="020F0502020204030204" pitchFamily="34" charset="0"/>
                  </a:rPr>
                  <a:t>9</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grpSp>
        <p:sp>
          <p:nvSpPr>
            <p:cNvPr id="13" name="Textfeld 12">
              <a:extLst>
                <a:ext uri="{FF2B5EF4-FFF2-40B4-BE49-F238E27FC236}">
                  <a16:creationId xmlns:a16="http://schemas.microsoft.com/office/drawing/2014/main" id="{7D9E6CFA-0363-40B9-8CF6-F12B5D0AC6EE}"/>
                </a:ext>
              </a:extLst>
            </p:cNvPr>
            <p:cNvSpPr txBox="1"/>
            <p:nvPr/>
          </p:nvSpPr>
          <p:spPr>
            <a:xfrm>
              <a:off x="11279744" y="2665057"/>
              <a:ext cx="78548" cy="184666"/>
            </a:xfrm>
            <a:prstGeom prst="rect">
              <a:avLst/>
            </a:prstGeom>
            <a:solidFill>
              <a:srgbClr val="FFFFFF"/>
            </a:solidFill>
          </p:spPr>
          <p:txBody>
            <a:bodyPr wrap="none" lIns="0" tIns="0" rIns="0" bIns="0" rtlCol="0">
              <a:spAutoFit/>
            </a:bodyPr>
            <a:lstStyle/>
            <a:p>
              <a:r>
                <a:rPr lang="de-DE" sz="1200" dirty="0">
                  <a:latin typeface="Calibri" panose="020F0502020204030204" pitchFamily="34" charset="0"/>
                  <a:ea typeface="Calibri" panose="020F0502020204030204" pitchFamily="34" charset="0"/>
                  <a:cs typeface="Calibri" panose="020F0502020204030204" pitchFamily="34" charset="0"/>
                </a:rPr>
                <a:t>4</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grpSp>
      <p:sp>
        <p:nvSpPr>
          <p:cNvPr id="5" name="Textfeld 4">
            <a:extLst>
              <a:ext uri="{FF2B5EF4-FFF2-40B4-BE49-F238E27FC236}">
                <a16:creationId xmlns:a16="http://schemas.microsoft.com/office/drawing/2014/main" id="{6FAFBCCD-D766-4134-B72D-E8A6410E2EEE}"/>
              </a:ext>
            </a:extLst>
          </p:cNvPr>
          <p:cNvSpPr txBox="1"/>
          <p:nvPr/>
        </p:nvSpPr>
        <p:spPr>
          <a:xfrm>
            <a:off x="367416" y="5138529"/>
            <a:ext cx="4199613" cy="1084717"/>
          </a:xfrm>
          <a:prstGeom prst="rect">
            <a:avLst/>
          </a:prstGeom>
          <a:noFill/>
        </p:spPr>
        <p:txBody>
          <a:bodyPr wrap="square" rtlCol="0">
            <a:normAutofit/>
          </a:bodyPr>
          <a:lstStyle/>
          <a:p>
            <a:pPr marL="284400" lvl="2" indent="-284400">
              <a:spcAft>
                <a:spcPts val="600"/>
              </a:spcAft>
              <a:buFont typeface="Arial" panose="020B0604020202020204" pitchFamily="34" charset="0"/>
              <a:buChar char="•"/>
            </a:pPr>
            <a:r>
              <a:rPr lang="de-DE" sz="2400" dirty="0"/>
              <a:t>Flexible Scenario in 2029</a:t>
            </a:r>
            <a:br>
              <a:rPr lang="de-DE" sz="2400" dirty="0"/>
            </a:br>
            <a:r>
              <a:rPr lang="de-DE" sz="2400" dirty="0"/>
              <a:t>         9620 </a:t>
            </a:r>
            <a:r>
              <a:rPr lang="de-DE" sz="2400" dirty="0" err="1"/>
              <a:t>Gbps</a:t>
            </a:r>
            <a:endParaRPr lang="en-US" sz="2400" dirty="0"/>
          </a:p>
        </p:txBody>
      </p:sp>
      <p:grpSp>
        <p:nvGrpSpPr>
          <p:cNvPr id="19" name="Gruppieren 18">
            <a:extLst>
              <a:ext uri="{FF2B5EF4-FFF2-40B4-BE49-F238E27FC236}">
                <a16:creationId xmlns:a16="http://schemas.microsoft.com/office/drawing/2014/main" id="{D477A394-6E9D-4FCC-9233-309D190B6E4B}"/>
              </a:ext>
            </a:extLst>
          </p:cNvPr>
          <p:cNvGrpSpPr/>
          <p:nvPr/>
        </p:nvGrpSpPr>
        <p:grpSpPr>
          <a:xfrm>
            <a:off x="7836586" y="5860654"/>
            <a:ext cx="3827111" cy="462720"/>
            <a:chOff x="3750127" y="5734193"/>
            <a:chExt cx="3827111" cy="462720"/>
          </a:xfrm>
          <a:solidFill>
            <a:schemeClr val="bg1"/>
          </a:solidFill>
        </p:grpSpPr>
        <p:sp>
          <p:nvSpPr>
            <p:cNvPr id="15" name="Rechteck 14">
              <a:extLst>
                <a:ext uri="{FF2B5EF4-FFF2-40B4-BE49-F238E27FC236}">
                  <a16:creationId xmlns:a16="http://schemas.microsoft.com/office/drawing/2014/main" id="{391B1AE4-53B5-4A0E-A35D-6400273832BC}"/>
                </a:ext>
              </a:extLst>
            </p:cNvPr>
            <p:cNvSpPr/>
            <p:nvPr/>
          </p:nvSpPr>
          <p:spPr>
            <a:xfrm>
              <a:off x="3750127" y="5768406"/>
              <a:ext cx="3748842" cy="394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a:extLst>
                <a:ext uri="{FF2B5EF4-FFF2-40B4-BE49-F238E27FC236}">
                  <a16:creationId xmlns:a16="http://schemas.microsoft.com/office/drawing/2014/main" id="{C9A954CB-6958-4D7E-B8E8-A096A9EC2997}"/>
                </a:ext>
              </a:extLst>
            </p:cNvPr>
            <p:cNvSpPr/>
            <p:nvPr/>
          </p:nvSpPr>
          <p:spPr>
            <a:xfrm>
              <a:off x="6781604" y="5791633"/>
              <a:ext cx="652865" cy="347840"/>
            </a:xfrm>
            <a:prstGeom prst="rect">
              <a:avLst/>
            </a:prstGeom>
            <a:grp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80B4E766-992D-4EA1-BEB3-40B4E1EA1A0F}"/>
                </a:ext>
              </a:extLst>
            </p:cNvPr>
            <p:cNvSpPr txBox="1"/>
            <p:nvPr/>
          </p:nvSpPr>
          <p:spPr>
            <a:xfrm>
              <a:off x="6705292" y="5734193"/>
              <a:ext cx="871946" cy="462720"/>
            </a:xfrm>
            <a:prstGeom prst="rect">
              <a:avLst/>
            </a:prstGeom>
            <a:noFill/>
          </p:spPr>
          <p:txBody>
            <a:bodyPr wrap="square" rtlCol="0">
              <a:spAutoFit/>
            </a:bodyPr>
            <a:lstStyle/>
            <a:p>
              <a:r>
                <a:rPr lang="de-DE" sz="2400" dirty="0">
                  <a:latin typeface="Calibri" panose="020F0502020204030204" pitchFamily="34" charset="0"/>
                  <a:ea typeface="Calibri" panose="020F0502020204030204" pitchFamily="34" charset="0"/>
                  <a:cs typeface="Calibri" panose="020F0502020204030204" pitchFamily="34" charset="0"/>
                </a:rPr>
                <a:t>2430</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D29E067F-9E0F-4614-A9AC-64C85BBA0FC3}"/>
                </a:ext>
              </a:extLst>
            </p:cNvPr>
            <p:cNvSpPr txBox="1"/>
            <p:nvPr/>
          </p:nvSpPr>
          <p:spPr>
            <a:xfrm>
              <a:off x="5774459" y="5734193"/>
              <a:ext cx="871946" cy="462720"/>
            </a:xfrm>
            <a:prstGeom prst="rect">
              <a:avLst/>
            </a:prstGeom>
            <a:grpFill/>
          </p:spPr>
          <p:txBody>
            <a:bodyPr wrap="square" rtlCol="0">
              <a:spAutoFit/>
            </a:bodyPr>
            <a:lstStyle/>
            <a:p>
              <a:r>
                <a:rPr lang="de-DE" sz="2400" dirty="0">
                  <a:latin typeface="Calibri" panose="020F0502020204030204" pitchFamily="34" charset="0"/>
                  <a:ea typeface="Calibri" panose="020F0502020204030204" pitchFamily="34" charset="0"/>
                  <a:cs typeface="Calibri" panose="020F0502020204030204" pitchFamily="34" charset="0"/>
                </a:rPr>
                <a:t>9620</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feld 16">
              <a:extLst>
                <a:ext uri="{FF2B5EF4-FFF2-40B4-BE49-F238E27FC236}">
                  <a16:creationId xmlns:a16="http://schemas.microsoft.com/office/drawing/2014/main" id="{A95A79AE-CF9D-43C7-BE50-04376BA68B16}"/>
                </a:ext>
              </a:extLst>
            </p:cNvPr>
            <p:cNvSpPr txBox="1"/>
            <p:nvPr/>
          </p:nvSpPr>
          <p:spPr>
            <a:xfrm>
              <a:off x="3750127" y="5734193"/>
              <a:ext cx="871946" cy="405683"/>
            </a:xfrm>
            <a:prstGeom prst="rect">
              <a:avLst/>
            </a:prstGeom>
            <a:grpFill/>
          </p:spPr>
          <p:txBody>
            <a:bodyPr wrap="square" lIns="0" tIns="36000" rIns="0" bIns="0" rtlCol="0">
              <a:spAutoFit/>
            </a:bodyPr>
            <a:lstStyle/>
            <a:p>
              <a:r>
                <a:rPr lang="de-DE" sz="2400" dirty="0" err="1">
                  <a:latin typeface="Calibri" panose="020F0502020204030204" pitchFamily="34" charset="0"/>
                  <a:ea typeface="Calibri" panose="020F0502020204030204" pitchFamily="34" charset="0"/>
                  <a:cs typeface="Calibri" panose="020F0502020204030204" pitchFamily="34" charset="0"/>
                </a:rPr>
                <a:t>Sum</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6" name="Grafik 25">
            <a:extLst>
              <a:ext uri="{FF2B5EF4-FFF2-40B4-BE49-F238E27FC236}">
                <a16:creationId xmlns:a16="http://schemas.microsoft.com/office/drawing/2014/main" id="{6C6EE55D-00BF-43E7-9A82-C62080A9F3F5}"/>
              </a:ext>
            </a:extLst>
          </p:cNvPr>
          <p:cNvPicPr>
            <a:picLocks noChangeAspect="1"/>
          </p:cNvPicPr>
          <p:nvPr/>
        </p:nvPicPr>
        <p:blipFill>
          <a:blip r:embed="rId4"/>
          <a:stretch>
            <a:fillRect/>
          </a:stretch>
        </p:blipFill>
        <p:spPr>
          <a:xfrm>
            <a:off x="303143" y="1719471"/>
            <a:ext cx="9557775" cy="3553238"/>
          </a:xfrm>
          <a:prstGeom prst="rect">
            <a:avLst/>
          </a:prstGeom>
        </p:spPr>
      </p:pic>
    </p:spTree>
    <p:extLst>
      <p:ext uri="{BB962C8B-B14F-4D97-AF65-F5344CB8AC3E}">
        <p14:creationId xmlns:p14="http://schemas.microsoft.com/office/powerpoint/2010/main" val="49339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D45DC-B8B7-4290-B293-AFDF50559563}"/>
              </a:ext>
            </a:extLst>
          </p:cNvPr>
          <p:cNvSpPr>
            <a:spLocks noGrp="1"/>
          </p:cNvSpPr>
          <p:nvPr>
            <p:ph type="title"/>
          </p:nvPr>
        </p:nvSpPr>
        <p:spPr>
          <a:xfrm>
            <a:off x="609600" y="489397"/>
            <a:ext cx="9944637" cy="772733"/>
          </a:xfrm>
        </p:spPr>
        <p:txBody>
          <a:bodyPr>
            <a:normAutofit/>
          </a:bodyPr>
          <a:lstStyle/>
          <a:p>
            <a:r>
              <a:rPr lang="de-DE" sz="4800" dirty="0">
                <a:latin typeface="Calibri" panose="020F0502020204030204" pitchFamily="34" charset="0"/>
                <a:ea typeface="Calibri" panose="020F0502020204030204" pitchFamily="34" charset="0"/>
                <a:cs typeface="Calibri" panose="020F0502020204030204" pitchFamily="34" charset="0"/>
              </a:rPr>
              <a:t>DC24   </a:t>
            </a:r>
            <a:r>
              <a:rPr lang="de-DE" sz="4800" dirty="0" err="1">
                <a:latin typeface="Calibri" panose="020F0502020204030204" pitchFamily="34" charset="0"/>
                <a:ea typeface="Calibri" panose="020F0502020204030204" pitchFamily="34" charset="0"/>
                <a:cs typeface="Calibri" panose="020F0502020204030204" pitchFamily="34" charset="0"/>
              </a:rPr>
              <a:t>February</a:t>
            </a:r>
            <a:r>
              <a:rPr lang="de-DE" sz="4800" dirty="0">
                <a:latin typeface="Calibri" panose="020F0502020204030204" pitchFamily="34" charset="0"/>
                <a:ea typeface="Calibri" panose="020F0502020204030204" pitchFamily="34" charset="0"/>
                <a:cs typeface="Calibri" panose="020F0502020204030204" pitchFamily="34" charset="0"/>
              </a:rPr>
              <a:t> 12 - 23</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platzhalter 2">
            <a:extLst>
              <a:ext uri="{FF2B5EF4-FFF2-40B4-BE49-F238E27FC236}">
                <a16:creationId xmlns:a16="http://schemas.microsoft.com/office/drawing/2014/main" id="{8BFCC851-3687-4A9F-8AD2-530948753A59}"/>
              </a:ext>
            </a:extLst>
          </p:cNvPr>
          <p:cNvSpPr>
            <a:spLocks noGrp="1"/>
          </p:cNvSpPr>
          <p:nvPr>
            <p:ph type="body"/>
          </p:nvPr>
        </p:nvSpPr>
        <p:spPr>
          <a:xfrm>
            <a:off x="625928" y="1633844"/>
            <a:ext cx="9682716" cy="4734759"/>
          </a:xfrm>
        </p:spPr>
        <p:txBody>
          <a:bodyPr>
            <a:normAutofit/>
          </a:bodyPr>
          <a:lstStyle/>
          <a:p>
            <a:r>
              <a:rPr lang="en-US" sz="3800" dirty="0">
                <a:latin typeface="Calibri" panose="020F0502020204030204" pitchFamily="34" charset="0"/>
                <a:ea typeface="Calibri" panose="020F0502020204030204" pitchFamily="34" charset="0"/>
                <a:cs typeface="Calibri" panose="020F0502020204030204" pitchFamily="34" charset="0"/>
              </a:rPr>
              <a:t>Proposal to distribute different exercises (independently of the experiment exercises) over the challenge days, e.g. </a:t>
            </a:r>
          </a:p>
          <a:p>
            <a:pPr lvl="1"/>
            <a:r>
              <a:rPr lang="en-US" sz="2400" dirty="0">
                <a:latin typeface="Calibri" panose="020F0502020204030204" pitchFamily="34" charset="0"/>
                <a:ea typeface="Calibri" panose="020F0502020204030204" pitchFamily="34" charset="0"/>
                <a:cs typeface="Calibri" panose="020F0502020204030204" pitchFamily="34" charset="0"/>
              </a:rPr>
              <a:t>Day 1-3: T0 export </a:t>
            </a:r>
          </a:p>
          <a:p>
            <a:pPr lvl="1"/>
            <a:r>
              <a:rPr lang="en-US" sz="2400" dirty="0">
                <a:latin typeface="Calibri" panose="020F0502020204030204" pitchFamily="34" charset="0"/>
                <a:ea typeface="Calibri" panose="020F0502020204030204" pitchFamily="34" charset="0"/>
                <a:cs typeface="Calibri" panose="020F0502020204030204" pitchFamily="34" charset="0"/>
              </a:rPr>
              <a:t>Day 4-5: Reprocessing like traffic </a:t>
            </a:r>
          </a:p>
          <a:p>
            <a:pPr lvl="1"/>
            <a:r>
              <a:rPr lang="en-US" sz="2400" dirty="0">
                <a:latin typeface="Calibri" panose="020F0502020204030204" pitchFamily="34" charset="0"/>
                <a:ea typeface="Calibri" panose="020F0502020204030204" pitchFamily="34" charset="0"/>
                <a:cs typeface="Calibri" panose="020F0502020204030204" pitchFamily="34" charset="0"/>
              </a:rPr>
              <a:t>Day 6,7 (weekend): Keep things running… </a:t>
            </a:r>
          </a:p>
          <a:p>
            <a:pPr lvl="1"/>
            <a:r>
              <a:rPr lang="en-US" sz="2400" dirty="0">
                <a:latin typeface="Calibri" panose="020F0502020204030204" pitchFamily="34" charset="0"/>
                <a:ea typeface="Calibri" panose="020F0502020204030204" pitchFamily="34" charset="0"/>
                <a:cs typeface="Calibri" panose="020F0502020204030204" pitchFamily="34" charset="0"/>
              </a:rPr>
              <a:t>Day 8-9: MC like traffic </a:t>
            </a:r>
          </a:p>
          <a:p>
            <a:pPr lvl="1"/>
            <a:r>
              <a:rPr lang="en-US" sz="2400" dirty="0">
                <a:latin typeface="Calibri" panose="020F0502020204030204" pitchFamily="34" charset="0"/>
                <a:ea typeface="Calibri" panose="020F0502020204030204" pitchFamily="34" charset="0"/>
                <a:cs typeface="Calibri" panose="020F0502020204030204" pitchFamily="34" charset="0"/>
              </a:rPr>
              <a:t>Day 10-11: Increase to flexible scenario + experimental traffic flow (NOTED)</a:t>
            </a:r>
          </a:p>
          <a:p>
            <a:pPr lvl="1"/>
            <a:r>
              <a:rPr lang="en-US" sz="2400" dirty="0">
                <a:latin typeface="Calibri" panose="020F0502020204030204" pitchFamily="34" charset="0"/>
                <a:ea typeface="Calibri" panose="020F0502020204030204" pitchFamily="34" charset="0"/>
                <a:cs typeface="Calibri" panose="020F0502020204030204" pitchFamily="34" charset="0"/>
              </a:rPr>
              <a:t>Day 12: Repeat things e.g. with adjusted setting </a:t>
            </a:r>
          </a:p>
          <a:p>
            <a:pPr lvl="1"/>
            <a:r>
              <a:rPr lang="en-US" sz="2400" dirty="0">
                <a:latin typeface="Calibri" panose="020F0502020204030204" pitchFamily="34" charset="0"/>
                <a:ea typeface="Calibri" panose="020F0502020204030204" pitchFamily="34" charset="0"/>
                <a:cs typeface="Calibri" panose="020F0502020204030204" pitchFamily="34" charset="0"/>
              </a:rPr>
              <a:t>(Day 13-14 (tentative weekend): Hope that nothing completely broken)</a:t>
            </a:r>
            <a:br>
              <a:rPr lang="en-US" dirty="0">
                <a:latin typeface="Calibri" panose="020F0502020204030204" pitchFamily="34" charset="0"/>
                <a:ea typeface="Calibri" panose="020F0502020204030204" pitchFamily="34" charset="0"/>
                <a:cs typeface="Calibri" panose="020F0502020204030204" pitchFamily="34" charset="0"/>
              </a:rPr>
            </a:br>
            <a:endParaRPr lang="en-US" sz="23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FC5177D6-5BD6-43AD-8AC0-FFA6201F844C}"/>
              </a:ext>
            </a:extLst>
          </p:cNvPr>
          <p:cNvSpPr txBox="1"/>
          <p:nvPr/>
        </p:nvSpPr>
        <p:spPr>
          <a:xfrm>
            <a:off x="547336" y="5918028"/>
            <a:ext cx="11096847" cy="273600"/>
          </a:xfrm>
          <a:prstGeom prst="rect">
            <a:avLst/>
          </a:prstGeom>
          <a:noFill/>
        </p:spPr>
        <p:txBody>
          <a:bodyPr wrap="none" rtlCol="0">
            <a:normAutofit fontScale="77500" lnSpcReduction="20000"/>
          </a:bodyPr>
          <a:lstStyle/>
          <a:p>
            <a:r>
              <a:rPr lang="en-US" dirty="0">
                <a:latin typeface="Calibri" panose="020F0502020204030204" pitchFamily="34" charset="0"/>
                <a:ea typeface="Calibri" panose="020F0502020204030204" pitchFamily="34" charset="0"/>
                <a:cs typeface="Calibri" panose="020F0502020204030204" pitchFamily="34" charset="0"/>
              </a:rPr>
              <a:t>URL: https://indico.cern.ch/event/1307338/contributions/5657133/attachments/2749065/4784409/DC24%20Welcome%20Logistics%20Introduction.pdf</a:t>
            </a:r>
            <a:endParaRPr lang="en-US" dirty="0"/>
          </a:p>
        </p:txBody>
      </p:sp>
    </p:spTree>
    <p:extLst>
      <p:ext uri="{BB962C8B-B14F-4D97-AF65-F5344CB8AC3E}">
        <p14:creationId xmlns:p14="http://schemas.microsoft.com/office/powerpoint/2010/main" val="274243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883E5-7FD7-4995-9AAD-A9A233E6C278}"/>
              </a:ext>
            </a:extLst>
          </p:cNvPr>
          <p:cNvSpPr>
            <a:spLocks noGrp="1"/>
          </p:cNvSpPr>
          <p:nvPr>
            <p:ph type="title"/>
          </p:nvPr>
        </p:nvSpPr>
        <p:spPr/>
        <p:txBody>
          <a:bodyPr/>
          <a:lstStyle/>
          <a:p>
            <a:r>
              <a:rPr lang="de-DE" dirty="0"/>
              <a:t>Experiment </a:t>
            </a:r>
            <a:r>
              <a:rPr lang="de-DE" dirty="0" err="1"/>
              <a:t>plans</a:t>
            </a:r>
            <a:r>
              <a:rPr lang="de-DE" dirty="0"/>
              <a:t> at DC24</a:t>
            </a:r>
            <a:endParaRPr lang="en-US" dirty="0"/>
          </a:p>
        </p:txBody>
      </p:sp>
      <p:sp>
        <p:nvSpPr>
          <p:cNvPr id="4" name="Textplatzhalter 2">
            <a:extLst>
              <a:ext uri="{FF2B5EF4-FFF2-40B4-BE49-F238E27FC236}">
                <a16:creationId xmlns:a16="http://schemas.microsoft.com/office/drawing/2014/main" id="{3CC40CC0-DB50-49D3-83F7-9B3602623981}"/>
              </a:ext>
            </a:extLst>
          </p:cNvPr>
          <p:cNvSpPr>
            <a:spLocks noGrp="1"/>
          </p:cNvSpPr>
          <p:nvPr>
            <p:ph type="body"/>
          </p:nvPr>
        </p:nvSpPr>
        <p:spPr>
          <a:xfrm>
            <a:off x="457200" y="2387600"/>
            <a:ext cx="10972800" cy="3657600"/>
          </a:xfrm>
        </p:spPr>
        <p:txBody>
          <a:bodyPr>
            <a:normAutofit fontScale="92500"/>
          </a:bodyPr>
          <a:lstStyle/>
          <a:p>
            <a:r>
              <a:rPr lang="en-US" sz="4600" dirty="0">
                <a:latin typeface="Calibri" panose="020F0502020204030204" pitchFamily="34" charset="0"/>
                <a:ea typeface="Calibri" panose="020F0502020204030204" pitchFamily="34" charset="0"/>
                <a:cs typeface="Calibri" panose="020F0502020204030204" pitchFamily="34" charset="0"/>
              </a:rPr>
              <a:t>special </a:t>
            </a:r>
            <a:r>
              <a:rPr lang="en-US" sz="4600" dirty="0" err="1">
                <a:latin typeface="Calibri" panose="020F0502020204030204" pitchFamily="34" charset="0"/>
                <a:ea typeface="Calibri" panose="020F0502020204030204" pitchFamily="34" charset="0"/>
                <a:cs typeface="Calibri" panose="020F0502020204030204" pitchFamily="34" charset="0"/>
              </a:rPr>
              <a:t>Exeriments</a:t>
            </a:r>
            <a:r>
              <a:rPr lang="en-US" sz="4600" dirty="0">
                <a:latin typeface="Calibri" panose="020F0502020204030204" pitchFamily="34" charset="0"/>
                <a:ea typeface="Calibri" panose="020F0502020204030204" pitchFamily="34" charset="0"/>
                <a:cs typeface="Calibri" panose="020F0502020204030204" pitchFamily="34" charset="0"/>
              </a:rPr>
              <a:t> plans</a:t>
            </a:r>
          </a:p>
          <a:p>
            <a:pPr marL="457200" lvl="2" indent="-457200">
              <a:buFont typeface="Arial" panose="020B0604020202020204" pitchFamily="34" charset="0"/>
              <a:buChar char="•"/>
            </a:pPr>
            <a:r>
              <a:rPr lang="en-US" sz="2600" dirty="0">
                <a:latin typeface="Calibri" panose="020F0502020204030204" pitchFamily="34" charset="0"/>
                <a:ea typeface="Calibri" panose="020F0502020204030204" pitchFamily="34" charset="0"/>
                <a:cs typeface="Calibri" panose="020F0502020204030204" pitchFamily="34" charset="0"/>
              </a:rPr>
              <a:t>CMS </a:t>
            </a:r>
            <a:r>
              <a:rPr lang="en-US" sz="2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2600" dirty="0">
                <a:latin typeface="Calibri" panose="020F0502020204030204" pitchFamily="34" charset="0"/>
                <a:ea typeface="Calibri" panose="020F0502020204030204" pitchFamily="34" charset="0"/>
                <a:cs typeface="Calibri" panose="020F0502020204030204" pitchFamily="34" charset="0"/>
              </a:rPr>
              <a:t>  250Gbps T0 to T1 (to DE-KIT 60Gbps) +…</a:t>
            </a:r>
          </a:p>
          <a:p>
            <a:pPr marL="457200" lvl="2" indent="-457200">
              <a:buFont typeface="Arial" panose="020B0604020202020204" pitchFamily="34" charset="0"/>
              <a:buChar char="•"/>
            </a:pPr>
            <a:r>
              <a:rPr lang="de-DE" sz="2600" dirty="0">
                <a:latin typeface="Calibri" panose="020F0502020204030204" pitchFamily="34" charset="0"/>
                <a:ea typeface="Calibri" panose="020F0502020204030204" pitchFamily="34" charset="0"/>
                <a:cs typeface="Calibri" panose="020F0502020204030204" pitchFamily="34" charset="0"/>
              </a:rPr>
              <a:t>Atlas </a:t>
            </a:r>
            <a:r>
              <a:rPr lang="de-DE" sz="2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270Gbps T0 </a:t>
            </a:r>
            <a:r>
              <a:rPr lang="de-DE" sz="26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to</a:t>
            </a:r>
            <a:r>
              <a:rPr lang="de-DE" sz="2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T1 (</a:t>
            </a:r>
            <a:r>
              <a:rPr lang="de-DE" sz="26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to</a:t>
            </a:r>
            <a:r>
              <a:rPr lang="de-DE" sz="2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DE-KIT 61Gbps) + …</a:t>
            </a:r>
            <a:endParaRPr lang="en-US" sz="2600" dirty="0">
              <a:latin typeface="Calibri" panose="020F0502020204030204" pitchFamily="34" charset="0"/>
              <a:ea typeface="Calibri" panose="020F0502020204030204" pitchFamily="34" charset="0"/>
              <a:cs typeface="Calibri" panose="020F0502020204030204" pitchFamily="34" charset="0"/>
            </a:endParaRPr>
          </a:p>
          <a:p>
            <a:pPr lvl="2"/>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detailed</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table</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with</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expected</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transfer</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rates</a:t>
            </a:r>
            <a:r>
              <a:rPr lang="de-DE" sz="2600" dirty="0">
                <a:latin typeface="Calibri" panose="020F0502020204030204" pitchFamily="34" charset="0"/>
                <a:ea typeface="Calibri" panose="020F0502020204030204" pitchFamily="34" charset="0"/>
                <a:cs typeface="Calibri" panose="020F0502020204030204" pitchFamily="34" charset="0"/>
              </a:rPr>
              <a:t> of </a:t>
            </a:r>
            <a:r>
              <a:rPr lang="de-DE" sz="2600" dirty="0" err="1">
                <a:latin typeface="Calibri" panose="020F0502020204030204" pitchFamily="34" charset="0"/>
                <a:ea typeface="Calibri" panose="020F0502020204030204" pitchFamily="34" charset="0"/>
                <a:cs typeface="Calibri" panose="020F0502020204030204" pitchFamily="34" charset="0"/>
              </a:rPr>
              <a:t>each</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site</a:t>
            </a:r>
            <a:endParaRPr lang="de-DE" sz="2600" dirty="0">
              <a:latin typeface="Calibri" panose="020F0502020204030204" pitchFamily="34" charset="0"/>
              <a:ea typeface="Calibri" panose="020F0502020204030204" pitchFamily="34" charset="0"/>
              <a:cs typeface="Calibri" panose="020F0502020204030204" pitchFamily="34" charset="0"/>
            </a:endParaRPr>
          </a:p>
          <a:p>
            <a:pPr marL="1218804" lvl="2"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sz="4600" dirty="0">
                <a:latin typeface="Calibri" panose="020F0502020204030204" pitchFamily="34" charset="0"/>
                <a:ea typeface="Calibri" panose="020F0502020204030204" pitchFamily="34" charset="0"/>
                <a:cs typeface="Calibri" panose="020F0502020204030204" pitchFamily="34" charset="0"/>
              </a:rPr>
              <a:t>HEPiX-IPv6 </a:t>
            </a:r>
            <a:r>
              <a:rPr lang="en-US" sz="46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IPv6 o</a:t>
            </a:r>
            <a:r>
              <a:rPr lang="en-US" sz="4600" dirty="0">
                <a:latin typeface="Calibri" panose="020F0502020204030204" pitchFamily="34" charset="0"/>
                <a:ea typeface="Calibri" panose="020F0502020204030204" pitchFamily="34" charset="0"/>
                <a:cs typeface="Calibri" panose="020F0502020204030204" pitchFamily="34" charset="0"/>
              </a:rPr>
              <a:t>nly Networking</a:t>
            </a:r>
            <a:br>
              <a:rPr lang="en-US" b="1" dirty="0">
                <a:latin typeface="Calibri" panose="020F0502020204030204" pitchFamily="34" charset="0"/>
                <a:ea typeface="Calibri" panose="020F0502020204030204" pitchFamily="34" charset="0"/>
                <a:cs typeface="Calibri" panose="020F0502020204030204" pitchFamily="34" charset="0"/>
              </a:rPr>
            </a:br>
            <a:r>
              <a:rPr lang="de-DE" sz="4000" dirty="0">
                <a:latin typeface="Calibri" panose="020F0502020204030204" pitchFamily="34" charset="0"/>
                <a:ea typeface="Calibri" panose="020F0502020204030204" pitchFamily="34" charset="0"/>
                <a:cs typeface="Calibri" panose="020F0502020204030204" pitchFamily="34" charset="0"/>
              </a:rPr>
              <a:t>IPv4 </a:t>
            </a:r>
            <a:r>
              <a:rPr lang="de-DE" sz="4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de-DE" sz="40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finding</a:t>
            </a:r>
            <a:r>
              <a:rPr lang="de-DE" sz="4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of </a:t>
            </a:r>
            <a:r>
              <a:rPr lang="de-DE" sz="4000" dirty="0"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leftovers</a:t>
            </a:r>
            <a:r>
              <a:rPr lang="de-DE" sz="40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LHCOPN</a:t>
            </a:r>
            <a:br>
              <a:rPr lang="en-US" b="1" dirty="0">
                <a:latin typeface="Calibri" panose="020F0502020204030204" pitchFamily="34" charset="0"/>
                <a:ea typeface="Calibri" panose="020F0502020204030204" pitchFamily="34" charset="0"/>
                <a:cs typeface="Calibri" panose="020F0502020204030204" pitchFamily="34" charset="0"/>
              </a:rPr>
            </a:br>
            <a:r>
              <a:rPr lang="de-DE" sz="2600" dirty="0">
                <a:latin typeface="Calibri" panose="020F0502020204030204" pitchFamily="34" charset="0"/>
                <a:ea typeface="Calibri" panose="020F0502020204030204" pitchFamily="34" charset="0"/>
                <a:cs typeface="Calibri" panose="020F0502020204030204" pitchFamily="34" charset="0"/>
              </a:rPr>
              <a:t>URL: </a:t>
            </a:r>
            <a:r>
              <a:rPr lang="de-DE" sz="2600" dirty="0" err="1">
                <a:latin typeface="Calibri" panose="020F0502020204030204" pitchFamily="34" charset="0"/>
                <a:ea typeface="Calibri" panose="020F0502020204030204" pitchFamily="34" charset="0"/>
                <a:cs typeface="Calibri" panose="020F0502020204030204" pitchFamily="34" charset="0"/>
              </a:rPr>
              <a:t>Inspect</a:t>
            </a:r>
            <a:r>
              <a:rPr lang="de-DE" sz="2600" dirty="0">
                <a:latin typeface="Calibri" panose="020F0502020204030204" pitchFamily="34" charset="0"/>
                <a:ea typeface="Calibri" panose="020F0502020204030204" pitchFamily="34" charset="0"/>
                <a:cs typeface="Calibri" panose="020F0502020204030204" pitchFamily="34" charset="0"/>
              </a:rPr>
              <a:t> </a:t>
            </a:r>
            <a:r>
              <a:rPr lang="de-DE" sz="2600" dirty="0" err="1">
                <a:latin typeface="Calibri" panose="020F0502020204030204" pitchFamily="34" charset="0"/>
                <a:ea typeface="Calibri" panose="020F0502020204030204" pitchFamily="34" charset="0"/>
                <a:cs typeface="Calibri" panose="020F0502020204030204" pitchFamily="34" charset="0"/>
              </a:rPr>
              <a:t>remaining</a:t>
            </a:r>
            <a:r>
              <a:rPr lang="de-DE" sz="2600" dirty="0">
                <a:latin typeface="Calibri" panose="020F0502020204030204" pitchFamily="34" charset="0"/>
                <a:ea typeface="Calibri" panose="020F0502020204030204" pitchFamily="34" charset="0"/>
                <a:cs typeface="Calibri" panose="020F0502020204030204" pitchFamily="34" charset="0"/>
              </a:rPr>
              <a:t> IPv4 </a:t>
            </a:r>
            <a:r>
              <a:rPr lang="de-DE" sz="2600" dirty="0" err="1">
                <a:latin typeface="Calibri" panose="020F0502020204030204" pitchFamily="34" charset="0"/>
                <a:ea typeface="Calibri" panose="020F0502020204030204" pitchFamily="34" charset="0"/>
                <a:cs typeface="Calibri" panose="020F0502020204030204" pitchFamily="34" charset="0"/>
              </a:rPr>
              <a:t>dataflows</a:t>
            </a:r>
            <a:r>
              <a:rPr lang="de-DE" sz="2600" dirty="0">
                <a:latin typeface="Calibri" panose="020F0502020204030204" pitchFamily="34" charset="0"/>
                <a:ea typeface="Calibri" panose="020F0502020204030204" pitchFamily="34" charset="0"/>
                <a:cs typeface="Calibri" panose="020F0502020204030204" pitchFamily="34" charset="0"/>
              </a:rPr>
              <a:t> LHCOPN </a:t>
            </a:r>
            <a:r>
              <a:rPr lang="de-DE" sz="2600" dirty="0" err="1">
                <a:latin typeface="Calibri" panose="020F0502020204030204" pitchFamily="34" charset="0"/>
                <a:ea typeface="Calibri" panose="020F0502020204030204" pitchFamily="34" charset="0"/>
                <a:cs typeface="Calibri" panose="020F0502020204030204" pitchFamily="34" charset="0"/>
              </a:rPr>
              <a:t>between</a:t>
            </a:r>
            <a:r>
              <a:rPr lang="de-DE" sz="2600" dirty="0">
                <a:latin typeface="Calibri" panose="020F0502020204030204" pitchFamily="34" charset="0"/>
                <a:ea typeface="Calibri" panose="020F0502020204030204" pitchFamily="34" charset="0"/>
                <a:cs typeface="Calibri" panose="020F0502020204030204" pitchFamily="34" charset="0"/>
              </a:rPr>
              <a:t> T0 (CERN) and T1 (DE-KIT) </a:t>
            </a:r>
            <a:r>
              <a:rPr lang="de-DE" sz="1700" dirty="0">
                <a:latin typeface="Calibri" panose="020F0502020204030204" pitchFamily="34" charset="0"/>
                <a:ea typeface="Calibri" panose="020F0502020204030204" pitchFamily="34" charset="0"/>
                <a:cs typeface="Calibri" panose="020F0502020204030204" pitchFamily="34" charset="0"/>
              </a:rPr>
              <a:t>https://indico.cern.ch/event/1307338/contributions/5663197/attachments/2749306/4785227/DC24-IPv6-project-1.pdf</a:t>
            </a:r>
            <a:endParaRPr lang="en-US" sz="17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2515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09682"/>
      </a:dk2>
      <a:lt2>
        <a:srgbClr val="D9D9D9"/>
      </a:lt2>
      <a:accent1>
        <a:srgbClr val="009682"/>
      </a:accent1>
      <a:accent2>
        <a:srgbClr val="4664AA"/>
      </a:accent2>
      <a:accent3>
        <a:srgbClr val="D9D9D9"/>
      </a:accent3>
      <a:accent4>
        <a:srgbClr val="4CB5A7"/>
      </a:accent4>
      <a:accent5>
        <a:srgbClr val="7D92C3"/>
      </a:accent5>
      <a:accent6>
        <a:srgbClr val="7FCAC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2384</Words>
  <Application>Microsoft Office PowerPoint</Application>
  <PresentationFormat>Breitbild</PresentationFormat>
  <Paragraphs>320</Paragraphs>
  <Slides>26</Slides>
  <Notes>1</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26</vt:i4>
      </vt:variant>
    </vt:vector>
  </HeadingPairs>
  <TitlesOfParts>
    <vt:vector size="35" baseType="lpstr">
      <vt:lpstr>Arial</vt:lpstr>
      <vt:lpstr>Calibri</vt:lpstr>
      <vt:lpstr>Calibri Light</vt:lpstr>
      <vt:lpstr>Courier New</vt:lpstr>
      <vt:lpstr>DejaVu Sans</vt:lpstr>
      <vt:lpstr>Symbol</vt:lpstr>
      <vt:lpstr>Wingdings</vt:lpstr>
      <vt:lpstr>1_Office Theme</vt:lpstr>
      <vt:lpstr>2_Office Theme</vt:lpstr>
      <vt:lpstr>PowerPoint-Präsentation</vt:lpstr>
      <vt:lpstr>Closer to IPv6-only on WLCG</vt:lpstr>
      <vt:lpstr>On behalf of all co-authors in  the HEPiX IPv6 working group</vt:lpstr>
      <vt:lpstr>Outline</vt:lpstr>
      <vt:lpstr>HEPiX-IPv6 Working group</vt:lpstr>
      <vt:lpstr>PowerPoint-Präsentation</vt:lpstr>
      <vt:lpstr>DC24</vt:lpstr>
      <vt:lpstr>DC24   February 12 - 23</vt:lpstr>
      <vt:lpstr>Experiment plans at DC24</vt:lpstr>
      <vt:lpstr>DE-KIT (3+100G) LHCOPN only for DC24</vt:lpstr>
      <vt:lpstr>DC24 graph over two weeks</vt:lpstr>
      <vt:lpstr>PowerPoint-Präsentation</vt:lpstr>
      <vt:lpstr>DC24 first day</vt:lpstr>
      <vt:lpstr>3,0TeraByte Data DE-KIT to NLT1</vt:lpstr>
      <vt:lpstr>2,1TeraByte Data DE-KIT to NLT1</vt:lpstr>
      <vt:lpstr>XRootD file transfer from CERN</vt:lpstr>
      <vt:lpstr>Some DC24 results</vt:lpstr>
      <vt:lpstr>PowerPoint-Präsentation</vt:lpstr>
      <vt:lpstr>Tier-1/2 WN and CE @ Dual-Stack </vt:lpstr>
      <vt:lpstr>IPv6 deployment steps</vt:lpstr>
      <vt:lpstr>PowerPoint-Präsentation</vt:lpstr>
      <vt:lpstr>DE-KIT IPv6 WorkerNodes migration</vt:lpstr>
      <vt:lpstr>Details of Squid</vt:lpstr>
      <vt:lpstr>SQUIDS migrated all to dual-stack </vt:lpstr>
      <vt:lpstr>Summary</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Hoeft, Bruno (SCC)</dc:creator>
  <cp:lastModifiedBy>Hoeft, Bruno (SCC)</cp:lastModifiedBy>
  <cp:revision>193</cp:revision>
  <dcterms:created xsi:type="dcterms:W3CDTF">2024-02-14T17:19:29Z</dcterms:created>
  <dcterms:modified xsi:type="dcterms:W3CDTF">2024-03-26T16:34:35Z</dcterms:modified>
</cp:coreProperties>
</file>