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9" r:id="rId1"/>
    <p:sldMasterId id="2147483690" r:id="rId2"/>
  </p:sldMasterIdLst>
  <p:notesMasterIdLst>
    <p:notesMasterId r:id="rId36"/>
  </p:notesMasterIdLst>
  <p:sldIdLst>
    <p:sldId id="256" r:id="rId3"/>
    <p:sldId id="257" r:id="rId4"/>
    <p:sldId id="258" r:id="rId5"/>
    <p:sldId id="289" r:id="rId6"/>
    <p:sldId id="260" r:id="rId7"/>
    <p:sldId id="261" r:id="rId8"/>
    <p:sldId id="29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embeddedFontLst>
    <p:embeddedFont>
      <p:font typeface="Montserrat" pitchFamily="2" charset="77"/>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Open Sans Medium"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ubik" pitchFamily="2" charset="-79"/>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Manzi"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44" d="100"/>
          <a:sy n="144" d="100"/>
        </p:scale>
        <p:origin x="-24" y="3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3-22T10:13:50.259" idx="1">
    <p:pos x="573" y="110"/>
    <p:text>@patrick.fuhrmann@desy.de i have highlighted here the pieces coming from teh project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3-22T10:16:02.794" idx="2">
    <p:pos x="573" y="110"/>
    <p:text>@patrick.fuhrmann@desy.de  i added here the diagram of the what the DT workflow is going to be , added text on the speaker notes to give more info</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3-22T10:17:04.908" idx="3">
    <p:pos x="573" y="110"/>
    <p:text>@patrick.fuhrmann@desy.de i added the DT from VIRGO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94c4c5e67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94c4c5e6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c57e1b6c3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c57e1b6c3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c34d3acb52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c34d3acb52_0_3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2c34d3acb52_0_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c44823c7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c44823c7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c44823c74d_0_22: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2c44823c74d_0_22: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SzPts val="10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c44823c74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2c44823c74d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c44823c74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2c44823c74d_0_118: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c582fd080f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c582fd080f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Clarify slide. See slides from Daniele.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c582fd080f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c582fd080f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c582fd080f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c582fd080f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c19dac8e06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c19dac8e06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dcedffa02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dcedffa02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c19dac8e06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c19dac8e06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c582fd080f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2c582fd080f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c44823c74d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2c44823c74d_0_499: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44823c74d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g2c44823c74d_0_394: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c44823c74d_0_432: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g2c44823c74d_0_432: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457200" marR="0" lvl="0" indent="0" algn="l" rtl="0">
              <a:lnSpc>
                <a:spcPct val="100000"/>
              </a:lnSpc>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c582fd080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c582fd080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c582fd080f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c582fd080f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c582fd080f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c582fd080f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High-level overview of itwinai: these are our main goals/KPIs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c34d3acb52_0_9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c34d3acb52_0_9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2" name="Google Shape;1012;g2c34d3acb52_0_9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2c582fd080f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2c582fd080f_0_4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g2c582fd080f_0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34d3acb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34d3acb5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2c34d3acb5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c34d3acb52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2c34d3acb52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c5b3e1318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c5b3e131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c34d3acb52_0_788: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SzPts val="1000"/>
              <a:buNone/>
            </a:pPr>
            <a:r>
              <a:rPr lang="en-GB"/>
              <a:t>5 scientific disciplines that will bring requirements but also develop DT applications and thematic modules</a:t>
            </a:r>
            <a:endParaRPr/>
          </a:p>
        </p:txBody>
      </p:sp>
      <p:sp>
        <p:nvSpPr>
          <p:cNvPr id="253" name="Google Shape;253;g2c34d3acb52_0_788: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c44823c74d_0_30:notes"/>
          <p:cNvSpPr>
            <a:spLocks noGrp="1" noRot="1" noChangeAspect="1"/>
          </p:cNvSpPr>
          <p:nvPr>
            <p:ph type="sldImg" idx="2"/>
          </p:nvPr>
        </p:nvSpPr>
        <p:spPr>
          <a:xfrm>
            <a:off x="382588" y="684213"/>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g2c44823c74d_0_30: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SzPts val="10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c34d3acb52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c34d3acb52_0_2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g2c34d3acb52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c34d3acb52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c34d3acb52_0_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2c34d3acb52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c34d3acb52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c34d3acb52_0_3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2c34d3acb52_0_3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c57e1b6c3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c57e1b6c30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b="1">
                <a:solidFill>
                  <a:srgbClr val="EF8200"/>
                </a:solidFill>
                <a:latin typeface="Open Sans"/>
                <a:ea typeface="Open Sans"/>
                <a:cs typeface="Open Sans"/>
                <a:sym typeface="Open Sans"/>
              </a:rPr>
              <a:t>APPROACH:</a:t>
            </a:r>
            <a:endParaRPr sz="1000" b="1">
              <a:solidFill>
                <a:srgbClr val="EF8200"/>
              </a:solidFill>
              <a:latin typeface="Open Sans"/>
              <a:ea typeface="Open Sans"/>
              <a:cs typeface="Open Sans"/>
              <a:sym typeface="Open Sans"/>
            </a:endParaRPr>
          </a:p>
          <a:p>
            <a:pPr marL="457200" lvl="0"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HEP detectors can be described as 3D cameras, taking high resolution pictures of particle collisions.</a:t>
            </a:r>
            <a:endParaRPr sz="1000">
              <a:solidFill>
                <a:schemeClr val="dk1"/>
              </a:solidFill>
              <a:latin typeface="Open Sans Medium"/>
              <a:ea typeface="Open Sans Medium"/>
              <a:cs typeface="Open Sans Medium"/>
              <a:sym typeface="Open Sans Medium"/>
            </a:endParaRPr>
          </a:p>
          <a:p>
            <a:pPr marL="457200" lvl="0"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Calorimeters detect particles by measuring the energy deposited in interactions with matter. They consist of arrays of active sensor material and passive dense layers, which ensure that the incoming (primary) particle will deposit most of its energy inside their volume.</a:t>
            </a:r>
            <a:endParaRPr sz="1000">
              <a:solidFill>
                <a:schemeClr val="dk1"/>
              </a:solidFill>
              <a:latin typeface="Open Sans Medium"/>
              <a:ea typeface="Open Sans Medium"/>
              <a:cs typeface="Open Sans Medium"/>
              <a:sym typeface="Open Sans Medium"/>
            </a:endParaRPr>
          </a:p>
          <a:p>
            <a:pPr marL="457200" lvl="0"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Energy depositions in calorimeter cells can be compared to the monochromatic pixel intensities of a 3D image.</a:t>
            </a:r>
            <a:endParaRPr sz="1000">
              <a:solidFill>
                <a:schemeClr val="dk1"/>
              </a:solidFill>
              <a:latin typeface="Open Sans Medium"/>
              <a:ea typeface="Open Sans Medium"/>
              <a:cs typeface="Open Sans Medium"/>
              <a:sym typeface="Open Sans Medium"/>
            </a:endParaRPr>
          </a:p>
          <a:p>
            <a:pPr marL="0" lvl="0" indent="0" algn="l" rtl="0">
              <a:spcBef>
                <a:spcPts val="0"/>
              </a:spcBef>
              <a:spcAft>
                <a:spcPts val="0"/>
              </a:spcAft>
              <a:buClr>
                <a:schemeClr val="dk1"/>
              </a:buClr>
              <a:buSzPts val="1100"/>
              <a:buFont typeface="Arial"/>
              <a:buNone/>
            </a:pPr>
            <a:r>
              <a:rPr lang="en-GB" sz="1000" b="1">
                <a:solidFill>
                  <a:srgbClr val="EF8200"/>
                </a:solidFill>
                <a:latin typeface="Open Sans"/>
                <a:ea typeface="Open Sans"/>
                <a:cs typeface="Open Sans"/>
                <a:sym typeface="Open Sans"/>
              </a:rPr>
              <a:t>ACTIVITIES:</a:t>
            </a:r>
            <a:endParaRPr sz="1000" b="1">
              <a:solidFill>
                <a:srgbClr val="EF8200"/>
              </a:solidFill>
              <a:latin typeface="Open Sans"/>
              <a:ea typeface="Open Sans"/>
              <a:cs typeface="Open Sans"/>
              <a:sym typeface="Open Sans"/>
            </a:endParaRPr>
          </a:p>
          <a:p>
            <a:pPr marL="457200" lvl="0"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DT application design and capabilities, identified technical requirements</a:t>
            </a:r>
            <a:endParaRPr sz="1000">
              <a:solidFill>
                <a:schemeClr val="dk1"/>
              </a:solidFill>
              <a:latin typeface="Open Sans Medium"/>
              <a:ea typeface="Open Sans Medium"/>
              <a:cs typeface="Open Sans Medium"/>
              <a:sym typeface="Open Sans Medium"/>
            </a:endParaRPr>
          </a:p>
          <a:p>
            <a:pPr marL="914400" lvl="1"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DT components:</a:t>
            </a:r>
            <a:endParaRPr sz="1000">
              <a:solidFill>
                <a:schemeClr val="dk1"/>
              </a:solidFill>
              <a:latin typeface="Open Sans Medium"/>
              <a:ea typeface="Open Sans Medium"/>
              <a:cs typeface="Open Sans Medium"/>
              <a:sym typeface="Open Sans Medium"/>
            </a:endParaRPr>
          </a:p>
          <a:p>
            <a:pPr marL="1371600" lvl="2"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simulation component that incorporates the Monte Carlo-based simulation framework (GEANT4)</a:t>
            </a:r>
            <a:endParaRPr sz="1000">
              <a:solidFill>
                <a:schemeClr val="dk1"/>
              </a:solidFill>
              <a:latin typeface="Open Sans Medium"/>
              <a:ea typeface="Open Sans Medium"/>
              <a:cs typeface="Open Sans Medium"/>
              <a:sym typeface="Open Sans Medium"/>
            </a:endParaRPr>
          </a:p>
          <a:p>
            <a:pPr marL="1371600" lvl="2"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deep learning (3D Generative Adversarial Network) component, which will produce deep learning models based on a specified particle detector set up</a:t>
            </a:r>
            <a:endParaRPr sz="1000">
              <a:solidFill>
                <a:schemeClr val="dk1"/>
              </a:solidFill>
              <a:latin typeface="Open Sans Medium"/>
              <a:ea typeface="Open Sans Medium"/>
              <a:cs typeface="Open Sans Medium"/>
              <a:sym typeface="Open Sans Medium"/>
            </a:endParaRPr>
          </a:p>
          <a:p>
            <a:pPr marL="457200" lvl="0" indent="-292100" algn="l" rtl="0">
              <a:spcBef>
                <a:spcPts val="0"/>
              </a:spcBef>
              <a:spcAft>
                <a:spcPts val="0"/>
              </a:spcAft>
              <a:buClr>
                <a:schemeClr val="dk1"/>
              </a:buClr>
              <a:buSzPts val="1000"/>
              <a:buFont typeface="Open Sans Medium"/>
              <a:buChar char="●"/>
            </a:pPr>
            <a:r>
              <a:rPr lang="en-GB" sz="1000">
                <a:solidFill>
                  <a:schemeClr val="dk1"/>
                </a:solidFill>
                <a:latin typeface="Open Sans Medium"/>
                <a:ea typeface="Open Sans Medium"/>
                <a:cs typeface="Open Sans Medium"/>
                <a:sym typeface="Open Sans Medium"/>
              </a:rPr>
              <a:t>Selected use case representing current challenges: Initial focus on calorimeters as detectors requiring the largest computing resources for simulation</a:t>
            </a:r>
            <a:endParaRPr/>
          </a:p>
        </p:txBody>
      </p:sp>
      <p:sp>
        <p:nvSpPr>
          <p:cNvPr id="547" name="Google Shape;547;g2c57e1b6c30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option 1">
  <p:cSld name="Title Slid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a:off x="2205990" y="3830934"/>
            <a:ext cx="6858000" cy="674100"/>
          </a:xfrm>
          <a:prstGeom prst="rect">
            <a:avLst/>
          </a:prstGeom>
          <a:noFill/>
          <a:ln>
            <a:noFill/>
          </a:ln>
        </p:spPr>
        <p:txBody>
          <a:bodyPr spcFirstLastPara="1" wrap="square" lIns="68575" tIns="34275" rIns="68575" bIns="34275" anchor="t" anchorCtr="0">
            <a:normAutofit/>
          </a:bodyPr>
          <a:lstStyle>
            <a:lvl1pPr lvl="0" algn="r">
              <a:lnSpc>
                <a:spcPct val="90000"/>
              </a:lnSpc>
              <a:spcBef>
                <a:spcPts val="800"/>
              </a:spcBef>
              <a:spcAft>
                <a:spcPts val="0"/>
              </a:spcAft>
              <a:buClr>
                <a:schemeClr val="lt1"/>
              </a:buClr>
              <a:buSzPts val="1800"/>
              <a:buNone/>
              <a:defRPr sz="1800" i="0">
                <a:solidFill>
                  <a:schemeClr val="lt1"/>
                </a:solidFill>
              </a:defRPr>
            </a:lvl1pPr>
            <a:lvl2pPr lvl="1" algn="ctr">
              <a:lnSpc>
                <a:spcPct val="90000"/>
              </a:lnSpc>
              <a:spcBef>
                <a:spcPts val="400"/>
              </a:spcBef>
              <a:spcAft>
                <a:spcPts val="0"/>
              </a:spcAft>
              <a:buClr>
                <a:srgbClr val="EF8200"/>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rgbClr val="7F7F7F"/>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6" name="Google Shape;56;p14"/>
          <p:cNvSpPr txBox="1">
            <a:spLocks noGrp="1"/>
          </p:cNvSpPr>
          <p:nvPr>
            <p:ph type="title"/>
          </p:nvPr>
        </p:nvSpPr>
        <p:spPr>
          <a:xfrm>
            <a:off x="1177290" y="2941320"/>
            <a:ext cx="7886700" cy="810418"/>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3300"/>
              <a:buFont typeface="Open Sans"/>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title page">
  <p:cSld name="CUSTOM">
    <p:spTree>
      <p:nvGrpSpPr>
        <p:cNvPr id="1" name="Shape 57"/>
        <p:cNvGrpSpPr/>
        <p:nvPr/>
      </p:nvGrpSpPr>
      <p:grpSpPr>
        <a:xfrm>
          <a:off x="0" y="0"/>
          <a:ext cx="0" cy="0"/>
          <a:chOff x="0" y="0"/>
          <a:chExt cx="0" cy="0"/>
        </a:xfrm>
      </p:grpSpPr>
      <p:pic>
        <p:nvPicPr>
          <p:cNvPr id="58" name="Google Shape;58;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9" name="Google Shape;59;p15"/>
          <p:cNvSpPr txBox="1">
            <a:spLocks noGrp="1"/>
          </p:cNvSpPr>
          <p:nvPr>
            <p:ph type="title"/>
          </p:nvPr>
        </p:nvSpPr>
        <p:spPr>
          <a:xfrm>
            <a:off x="582100" y="1429769"/>
            <a:ext cx="7886700" cy="9942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chemeClr val="dk1"/>
              </a:buClr>
              <a:buSzPts val="2700"/>
              <a:buFont typeface="Open Sans"/>
              <a:buNone/>
              <a:defRPr sz="2700" b="1"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black" type="obj">
  <p:cSld name="OBJECT">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70875" y="-6"/>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800"/>
              <a:buNone/>
              <a:defRPr sz="2700">
                <a:solidFill>
                  <a:schemeClr val="lt1"/>
                </a:solidFill>
              </a:defRPr>
            </a:lvl1pPr>
            <a:lvl2pPr lvl="1">
              <a:spcBef>
                <a:spcPts val="0"/>
              </a:spcBef>
              <a:spcAft>
                <a:spcPts val="0"/>
              </a:spcAft>
              <a:buClr>
                <a:schemeClr val="lt1"/>
              </a:buClr>
              <a:buSzPts val="500"/>
              <a:buNone/>
              <a:defRPr sz="800">
                <a:solidFill>
                  <a:schemeClr val="lt1"/>
                </a:solidFill>
              </a:defRPr>
            </a:lvl2pPr>
            <a:lvl3pPr lvl="2">
              <a:spcBef>
                <a:spcPts val="0"/>
              </a:spcBef>
              <a:spcAft>
                <a:spcPts val="0"/>
              </a:spcAft>
              <a:buClr>
                <a:schemeClr val="lt1"/>
              </a:buClr>
              <a:buSzPts val="500"/>
              <a:buNone/>
              <a:defRPr sz="800">
                <a:solidFill>
                  <a:schemeClr val="lt1"/>
                </a:solidFill>
              </a:defRPr>
            </a:lvl3pPr>
            <a:lvl4pPr lvl="3">
              <a:spcBef>
                <a:spcPts val="0"/>
              </a:spcBef>
              <a:spcAft>
                <a:spcPts val="0"/>
              </a:spcAft>
              <a:buClr>
                <a:schemeClr val="lt1"/>
              </a:buClr>
              <a:buSzPts val="500"/>
              <a:buNone/>
              <a:defRPr sz="800">
                <a:solidFill>
                  <a:schemeClr val="lt1"/>
                </a:solidFill>
              </a:defRPr>
            </a:lvl4pPr>
            <a:lvl5pPr lvl="4">
              <a:spcBef>
                <a:spcPts val="0"/>
              </a:spcBef>
              <a:spcAft>
                <a:spcPts val="0"/>
              </a:spcAft>
              <a:buClr>
                <a:schemeClr val="lt1"/>
              </a:buClr>
              <a:buSzPts val="500"/>
              <a:buNone/>
              <a:defRPr sz="800">
                <a:solidFill>
                  <a:schemeClr val="lt1"/>
                </a:solidFill>
              </a:defRPr>
            </a:lvl5pPr>
            <a:lvl6pPr lvl="5">
              <a:spcBef>
                <a:spcPts val="0"/>
              </a:spcBef>
              <a:spcAft>
                <a:spcPts val="0"/>
              </a:spcAft>
              <a:buClr>
                <a:schemeClr val="lt1"/>
              </a:buClr>
              <a:buSzPts val="500"/>
              <a:buNone/>
              <a:defRPr sz="800">
                <a:solidFill>
                  <a:schemeClr val="lt1"/>
                </a:solidFill>
              </a:defRPr>
            </a:lvl6pPr>
            <a:lvl7pPr lvl="6">
              <a:spcBef>
                <a:spcPts val="0"/>
              </a:spcBef>
              <a:spcAft>
                <a:spcPts val="0"/>
              </a:spcAft>
              <a:buClr>
                <a:schemeClr val="lt1"/>
              </a:buClr>
              <a:buSzPts val="500"/>
              <a:buNone/>
              <a:defRPr sz="800">
                <a:solidFill>
                  <a:schemeClr val="lt1"/>
                </a:solidFill>
              </a:defRPr>
            </a:lvl7pPr>
            <a:lvl8pPr lvl="7">
              <a:spcBef>
                <a:spcPts val="0"/>
              </a:spcBef>
              <a:spcAft>
                <a:spcPts val="0"/>
              </a:spcAft>
              <a:buClr>
                <a:schemeClr val="lt1"/>
              </a:buClr>
              <a:buSzPts val="500"/>
              <a:buNone/>
              <a:defRPr sz="800">
                <a:solidFill>
                  <a:schemeClr val="lt1"/>
                </a:solidFill>
              </a:defRPr>
            </a:lvl8pPr>
            <a:lvl9pPr lvl="8">
              <a:spcBef>
                <a:spcPts val="0"/>
              </a:spcBef>
              <a:spcAft>
                <a:spcPts val="0"/>
              </a:spcAft>
              <a:buClr>
                <a:schemeClr val="lt1"/>
              </a:buClr>
              <a:buSzPts val="500"/>
              <a:buNone/>
              <a:defRPr sz="800">
                <a:solidFill>
                  <a:schemeClr val="lt1"/>
                </a:solidFill>
              </a:defRPr>
            </a:lvl9pPr>
          </a:lstStyle>
          <a:p>
            <a:endParaRPr/>
          </a:p>
        </p:txBody>
      </p:sp>
      <p:sp>
        <p:nvSpPr>
          <p:cNvPr id="62" name="Google Shape;62;p16"/>
          <p:cNvSpPr txBox="1">
            <a:spLocks noGrp="1"/>
          </p:cNvSpPr>
          <p:nvPr>
            <p:ph type="sldNum" idx="12"/>
          </p:nvPr>
        </p:nvSpPr>
        <p:spPr>
          <a:xfrm>
            <a:off x="6457950" y="473273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3" name="Google Shape;63;p16"/>
          <p:cNvSpPr txBox="1">
            <a:spLocks noGrp="1"/>
          </p:cNvSpPr>
          <p:nvPr>
            <p:ph type="body" idx="1"/>
          </p:nvPr>
        </p:nvSpPr>
        <p:spPr>
          <a:xfrm>
            <a:off x="628650" y="1369225"/>
            <a:ext cx="7814400" cy="311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EF8200"/>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rgbClr val="7F7F7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orange">
  <p:cSld name="TWO_OBJECTS_WITH_TEXT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sldNum" idx="12"/>
          </p:nvPr>
        </p:nvSpPr>
        <p:spPr>
          <a:xfrm>
            <a:off x="6457950" y="4729877"/>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1" i="0" u="none" strike="noStrike" cap="none">
                <a:solidFill>
                  <a:schemeClr val="dk1"/>
                </a:solidFill>
                <a:latin typeface="Open Sans"/>
                <a:ea typeface="Open Sans"/>
                <a:cs typeface="Open Sans"/>
                <a:sym typeface="Open Sans"/>
              </a:defRPr>
            </a:lvl1pPr>
            <a:lvl2pPr marL="0" lvl="1" indent="0" algn="r" rtl="0">
              <a:spcBef>
                <a:spcPts val="0"/>
              </a:spcBef>
              <a:buNone/>
              <a:defRPr sz="900" b="1" i="0" u="none" strike="noStrike" cap="none">
                <a:solidFill>
                  <a:schemeClr val="dk1"/>
                </a:solidFill>
                <a:latin typeface="Open Sans"/>
                <a:ea typeface="Open Sans"/>
                <a:cs typeface="Open Sans"/>
                <a:sym typeface="Open Sans"/>
              </a:defRPr>
            </a:lvl2pPr>
            <a:lvl3pPr marL="0" lvl="2" indent="0" algn="r" rtl="0">
              <a:spcBef>
                <a:spcPts val="0"/>
              </a:spcBef>
              <a:buNone/>
              <a:defRPr sz="900" b="1" i="0" u="none" strike="noStrike" cap="none">
                <a:solidFill>
                  <a:schemeClr val="dk1"/>
                </a:solidFill>
                <a:latin typeface="Open Sans"/>
                <a:ea typeface="Open Sans"/>
                <a:cs typeface="Open Sans"/>
                <a:sym typeface="Open Sans"/>
              </a:defRPr>
            </a:lvl3pPr>
            <a:lvl4pPr marL="0" lvl="3" indent="0" algn="r" rtl="0">
              <a:spcBef>
                <a:spcPts val="0"/>
              </a:spcBef>
              <a:buNone/>
              <a:defRPr sz="900" b="1" i="0" u="none" strike="noStrike" cap="none">
                <a:solidFill>
                  <a:schemeClr val="dk1"/>
                </a:solidFill>
                <a:latin typeface="Open Sans"/>
                <a:ea typeface="Open Sans"/>
                <a:cs typeface="Open Sans"/>
                <a:sym typeface="Open Sans"/>
              </a:defRPr>
            </a:lvl4pPr>
            <a:lvl5pPr marL="0" lvl="4" indent="0" algn="r" rtl="0">
              <a:spcBef>
                <a:spcPts val="0"/>
              </a:spcBef>
              <a:buNone/>
              <a:defRPr sz="900" b="1" i="0" u="none" strike="noStrike" cap="none">
                <a:solidFill>
                  <a:schemeClr val="dk1"/>
                </a:solidFill>
                <a:latin typeface="Open Sans"/>
                <a:ea typeface="Open Sans"/>
                <a:cs typeface="Open Sans"/>
                <a:sym typeface="Open Sans"/>
              </a:defRPr>
            </a:lvl5pPr>
            <a:lvl6pPr marL="0" lvl="5" indent="0" algn="r" rtl="0">
              <a:spcBef>
                <a:spcPts val="0"/>
              </a:spcBef>
              <a:buNone/>
              <a:defRPr sz="900" b="1" i="0" u="none" strike="noStrike" cap="none">
                <a:solidFill>
                  <a:schemeClr val="dk1"/>
                </a:solidFill>
                <a:latin typeface="Open Sans"/>
                <a:ea typeface="Open Sans"/>
                <a:cs typeface="Open Sans"/>
                <a:sym typeface="Open Sans"/>
              </a:defRPr>
            </a:lvl6pPr>
            <a:lvl7pPr marL="0" lvl="6" indent="0" algn="r" rtl="0">
              <a:spcBef>
                <a:spcPts val="0"/>
              </a:spcBef>
              <a:buNone/>
              <a:defRPr sz="900" b="1" i="0" u="none" strike="noStrike" cap="none">
                <a:solidFill>
                  <a:schemeClr val="dk1"/>
                </a:solidFill>
                <a:latin typeface="Open Sans"/>
                <a:ea typeface="Open Sans"/>
                <a:cs typeface="Open Sans"/>
                <a:sym typeface="Open Sans"/>
              </a:defRPr>
            </a:lvl7pPr>
            <a:lvl8pPr marL="0" lvl="7" indent="0" algn="r" rtl="0">
              <a:spcBef>
                <a:spcPts val="0"/>
              </a:spcBef>
              <a:buNone/>
              <a:defRPr sz="900" b="1" i="0" u="none" strike="noStrike" cap="none">
                <a:solidFill>
                  <a:schemeClr val="dk1"/>
                </a:solidFill>
                <a:latin typeface="Open Sans"/>
                <a:ea typeface="Open Sans"/>
                <a:cs typeface="Open Sans"/>
                <a:sym typeface="Open Sans"/>
              </a:defRPr>
            </a:lvl8pPr>
            <a:lvl9pPr marL="0" lvl="8" indent="0" algn="r" rtl="0">
              <a:spcBef>
                <a:spcPts val="0"/>
              </a:spcBef>
              <a:buNone/>
              <a:defRPr sz="900" b="1"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17"/>
          <p:cNvSpPr txBox="1">
            <a:spLocks noGrp="1"/>
          </p:cNvSpPr>
          <p:nvPr>
            <p:ph type="body" idx="1"/>
          </p:nvPr>
        </p:nvSpPr>
        <p:spPr>
          <a:xfrm>
            <a:off x="628650" y="420325"/>
            <a:ext cx="7814400" cy="4060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EF8200"/>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rgbClr val="7F7F7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 name="Google Shape;67;p17"/>
          <p:cNvSpPr txBox="1">
            <a:spLocks noGrp="1"/>
          </p:cNvSpPr>
          <p:nvPr>
            <p:ph type="title"/>
          </p:nvPr>
        </p:nvSpPr>
        <p:spPr>
          <a:xfrm>
            <a:off x="628650" y="4369719"/>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800"/>
              <a:buNone/>
              <a:defRPr sz="2700">
                <a:solidFill>
                  <a:schemeClr val="lt1"/>
                </a:solidFill>
              </a:defRPr>
            </a:lvl1pPr>
            <a:lvl2pPr lvl="1" rtl="0">
              <a:spcBef>
                <a:spcPts val="0"/>
              </a:spcBef>
              <a:spcAft>
                <a:spcPts val="0"/>
              </a:spcAft>
              <a:buClr>
                <a:schemeClr val="lt1"/>
              </a:buClr>
              <a:buSzPts val="500"/>
              <a:buNone/>
              <a:defRPr sz="800">
                <a:solidFill>
                  <a:schemeClr val="lt1"/>
                </a:solidFill>
              </a:defRPr>
            </a:lvl2pPr>
            <a:lvl3pPr lvl="2" rtl="0">
              <a:spcBef>
                <a:spcPts val="0"/>
              </a:spcBef>
              <a:spcAft>
                <a:spcPts val="0"/>
              </a:spcAft>
              <a:buClr>
                <a:schemeClr val="lt1"/>
              </a:buClr>
              <a:buSzPts val="500"/>
              <a:buNone/>
              <a:defRPr sz="800">
                <a:solidFill>
                  <a:schemeClr val="lt1"/>
                </a:solidFill>
              </a:defRPr>
            </a:lvl3pPr>
            <a:lvl4pPr lvl="3" rtl="0">
              <a:spcBef>
                <a:spcPts val="0"/>
              </a:spcBef>
              <a:spcAft>
                <a:spcPts val="0"/>
              </a:spcAft>
              <a:buClr>
                <a:schemeClr val="lt1"/>
              </a:buClr>
              <a:buSzPts val="500"/>
              <a:buNone/>
              <a:defRPr sz="800">
                <a:solidFill>
                  <a:schemeClr val="lt1"/>
                </a:solidFill>
              </a:defRPr>
            </a:lvl4pPr>
            <a:lvl5pPr lvl="4" rtl="0">
              <a:spcBef>
                <a:spcPts val="0"/>
              </a:spcBef>
              <a:spcAft>
                <a:spcPts val="0"/>
              </a:spcAft>
              <a:buClr>
                <a:schemeClr val="lt1"/>
              </a:buClr>
              <a:buSzPts val="500"/>
              <a:buNone/>
              <a:defRPr sz="800">
                <a:solidFill>
                  <a:schemeClr val="lt1"/>
                </a:solidFill>
              </a:defRPr>
            </a:lvl5pPr>
            <a:lvl6pPr lvl="5" rtl="0">
              <a:spcBef>
                <a:spcPts val="0"/>
              </a:spcBef>
              <a:spcAft>
                <a:spcPts val="0"/>
              </a:spcAft>
              <a:buClr>
                <a:schemeClr val="lt1"/>
              </a:buClr>
              <a:buSzPts val="500"/>
              <a:buNone/>
              <a:defRPr sz="800">
                <a:solidFill>
                  <a:schemeClr val="lt1"/>
                </a:solidFill>
              </a:defRPr>
            </a:lvl6pPr>
            <a:lvl7pPr lvl="6" rtl="0">
              <a:spcBef>
                <a:spcPts val="0"/>
              </a:spcBef>
              <a:spcAft>
                <a:spcPts val="0"/>
              </a:spcAft>
              <a:buClr>
                <a:schemeClr val="lt1"/>
              </a:buClr>
              <a:buSzPts val="500"/>
              <a:buNone/>
              <a:defRPr sz="800">
                <a:solidFill>
                  <a:schemeClr val="lt1"/>
                </a:solidFill>
              </a:defRPr>
            </a:lvl7pPr>
            <a:lvl8pPr lvl="7" rtl="0">
              <a:spcBef>
                <a:spcPts val="0"/>
              </a:spcBef>
              <a:spcAft>
                <a:spcPts val="0"/>
              </a:spcAft>
              <a:buClr>
                <a:schemeClr val="lt1"/>
              </a:buClr>
              <a:buSzPts val="500"/>
              <a:buNone/>
              <a:defRPr sz="800">
                <a:solidFill>
                  <a:schemeClr val="lt1"/>
                </a:solidFill>
              </a:defRPr>
            </a:lvl8pPr>
            <a:lvl9pPr lvl="8" rtl="0">
              <a:spcBef>
                <a:spcPts val="0"/>
              </a:spcBef>
              <a:spcAft>
                <a:spcPts val="0"/>
              </a:spcAft>
              <a:buClr>
                <a:schemeClr val="lt1"/>
              </a:buClr>
              <a:buSzPts val="500"/>
              <a:buNone/>
              <a:defRPr sz="8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clean">
  <p:cSld name="BLANK_1">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8"/>
          <p:cNvSpPr txBox="1">
            <a:spLocks noGrp="1"/>
          </p:cNvSpPr>
          <p:nvPr>
            <p:ph type="sldNum" idx="12"/>
          </p:nvPr>
        </p:nvSpPr>
        <p:spPr>
          <a:xfrm>
            <a:off x="6457950" y="4725988"/>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0" name="Google Shape;70;p18"/>
          <p:cNvSpPr txBox="1">
            <a:spLocks noGrp="1"/>
          </p:cNvSpPr>
          <p:nvPr>
            <p:ph type="title"/>
          </p:nvPr>
        </p:nvSpPr>
        <p:spPr>
          <a:xfrm>
            <a:off x="870875" y="-6"/>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800"/>
              <a:buNone/>
              <a:defRPr sz="2700"/>
            </a:lvl1pPr>
            <a:lvl2pPr lvl="1" rtl="0">
              <a:spcBef>
                <a:spcPts val="0"/>
              </a:spcBef>
              <a:spcAft>
                <a:spcPts val="0"/>
              </a:spcAft>
              <a:buClr>
                <a:schemeClr val="lt1"/>
              </a:buClr>
              <a:buSzPts val="500"/>
              <a:buNone/>
              <a:defRPr sz="800">
                <a:solidFill>
                  <a:schemeClr val="lt1"/>
                </a:solidFill>
              </a:defRPr>
            </a:lvl2pPr>
            <a:lvl3pPr lvl="2" rtl="0">
              <a:spcBef>
                <a:spcPts val="0"/>
              </a:spcBef>
              <a:spcAft>
                <a:spcPts val="0"/>
              </a:spcAft>
              <a:buClr>
                <a:schemeClr val="lt1"/>
              </a:buClr>
              <a:buSzPts val="500"/>
              <a:buNone/>
              <a:defRPr sz="800">
                <a:solidFill>
                  <a:schemeClr val="lt1"/>
                </a:solidFill>
              </a:defRPr>
            </a:lvl3pPr>
            <a:lvl4pPr lvl="3" rtl="0">
              <a:spcBef>
                <a:spcPts val="0"/>
              </a:spcBef>
              <a:spcAft>
                <a:spcPts val="0"/>
              </a:spcAft>
              <a:buClr>
                <a:schemeClr val="lt1"/>
              </a:buClr>
              <a:buSzPts val="500"/>
              <a:buNone/>
              <a:defRPr sz="800">
                <a:solidFill>
                  <a:schemeClr val="lt1"/>
                </a:solidFill>
              </a:defRPr>
            </a:lvl4pPr>
            <a:lvl5pPr lvl="4" rtl="0">
              <a:spcBef>
                <a:spcPts val="0"/>
              </a:spcBef>
              <a:spcAft>
                <a:spcPts val="0"/>
              </a:spcAft>
              <a:buClr>
                <a:schemeClr val="lt1"/>
              </a:buClr>
              <a:buSzPts val="500"/>
              <a:buNone/>
              <a:defRPr sz="800">
                <a:solidFill>
                  <a:schemeClr val="lt1"/>
                </a:solidFill>
              </a:defRPr>
            </a:lvl5pPr>
            <a:lvl6pPr lvl="5" rtl="0">
              <a:spcBef>
                <a:spcPts val="0"/>
              </a:spcBef>
              <a:spcAft>
                <a:spcPts val="0"/>
              </a:spcAft>
              <a:buClr>
                <a:schemeClr val="lt1"/>
              </a:buClr>
              <a:buSzPts val="500"/>
              <a:buNone/>
              <a:defRPr sz="800">
                <a:solidFill>
                  <a:schemeClr val="lt1"/>
                </a:solidFill>
              </a:defRPr>
            </a:lvl6pPr>
            <a:lvl7pPr lvl="6" rtl="0">
              <a:spcBef>
                <a:spcPts val="0"/>
              </a:spcBef>
              <a:spcAft>
                <a:spcPts val="0"/>
              </a:spcAft>
              <a:buClr>
                <a:schemeClr val="lt1"/>
              </a:buClr>
              <a:buSzPts val="500"/>
              <a:buNone/>
              <a:defRPr sz="800">
                <a:solidFill>
                  <a:schemeClr val="lt1"/>
                </a:solidFill>
              </a:defRPr>
            </a:lvl7pPr>
            <a:lvl8pPr lvl="7" rtl="0">
              <a:spcBef>
                <a:spcPts val="0"/>
              </a:spcBef>
              <a:spcAft>
                <a:spcPts val="0"/>
              </a:spcAft>
              <a:buClr>
                <a:schemeClr val="lt1"/>
              </a:buClr>
              <a:buSzPts val="500"/>
              <a:buNone/>
              <a:defRPr sz="800">
                <a:solidFill>
                  <a:schemeClr val="lt1"/>
                </a:solidFill>
              </a:defRPr>
            </a:lvl8pPr>
            <a:lvl9pPr lvl="8" rtl="0">
              <a:spcBef>
                <a:spcPts val="0"/>
              </a:spcBef>
              <a:spcAft>
                <a:spcPts val="0"/>
              </a:spcAft>
              <a:buClr>
                <a:schemeClr val="lt1"/>
              </a:buClr>
              <a:buSzPts val="500"/>
              <a:buNone/>
              <a:defRPr sz="800">
                <a:solidFill>
                  <a:schemeClr val="lt1"/>
                </a:solidFill>
              </a:defRPr>
            </a:lvl9pPr>
          </a:lstStyle>
          <a:p>
            <a:endParaRPr/>
          </a:p>
        </p:txBody>
      </p:sp>
      <p:sp>
        <p:nvSpPr>
          <p:cNvPr id="71" name="Google Shape;71;p18"/>
          <p:cNvSpPr txBox="1">
            <a:spLocks noGrp="1"/>
          </p:cNvSpPr>
          <p:nvPr>
            <p:ph type="body" idx="1"/>
          </p:nvPr>
        </p:nvSpPr>
        <p:spPr>
          <a:xfrm>
            <a:off x="628650" y="1369225"/>
            <a:ext cx="7814400" cy="311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EF8200"/>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rgbClr val="7F7F7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2" name="Google Shape;72;p18"/>
          <p:cNvSpPr txBox="1"/>
          <p:nvPr/>
        </p:nvSpPr>
        <p:spPr>
          <a:xfrm>
            <a:off x="2655500" y="4702675"/>
            <a:ext cx="348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solidFill>
                  <a:schemeClr val="accent3"/>
                </a:solidFill>
                <a:latin typeface="Open Sans"/>
                <a:ea typeface="Open Sans"/>
                <a:cs typeface="Open Sans"/>
                <a:sym typeface="Open Sans"/>
              </a:rPr>
              <a:t>interTwin.eu</a:t>
            </a:r>
            <a:endParaRPr sz="900" b="1">
              <a:solidFill>
                <a:schemeClr val="accent3"/>
              </a:solidFill>
              <a:latin typeface="Open Sans"/>
              <a:ea typeface="Open Sans"/>
              <a:cs typeface="Open Sans"/>
              <a:sym typeface="Open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black" type="twoObj">
  <p:cSld name="TWO_OBJECTS">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6457950" y="474733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chemeClr val="lt1"/>
                </a:solidFill>
                <a:latin typeface="Open Sans"/>
                <a:ea typeface="Open Sans"/>
                <a:cs typeface="Open Sans"/>
                <a:sym typeface="Open Sans"/>
              </a:defRPr>
            </a:lvl1pPr>
            <a:lvl2pPr marL="0" lvl="1" indent="0" algn="r">
              <a:spcBef>
                <a:spcPts val="0"/>
              </a:spcBef>
              <a:buNone/>
              <a:defRPr sz="900" b="1" i="0" u="none" strike="noStrike" cap="none">
                <a:solidFill>
                  <a:schemeClr val="lt1"/>
                </a:solidFill>
                <a:latin typeface="Open Sans"/>
                <a:ea typeface="Open Sans"/>
                <a:cs typeface="Open Sans"/>
                <a:sym typeface="Open Sans"/>
              </a:defRPr>
            </a:lvl2pPr>
            <a:lvl3pPr marL="0" lvl="2" indent="0" algn="r">
              <a:spcBef>
                <a:spcPts val="0"/>
              </a:spcBef>
              <a:buNone/>
              <a:defRPr sz="900" b="1" i="0" u="none" strike="noStrike" cap="none">
                <a:solidFill>
                  <a:schemeClr val="lt1"/>
                </a:solidFill>
                <a:latin typeface="Open Sans"/>
                <a:ea typeface="Open Sans"/>
                <a:cs typeface="Open Sans"/>
                <a:sym typeface="Open Sans"/>
              </a:defRPr>
            </a:lvl3pPr>
            <a:lvl4pPr marL="0" lvl="3" indent="0" algn="r">
              <a:spcBef>
                <a:spcPts val="0"/>
              </a:spcBef>
              <a:buNone/>
              <a:defRPr sz="900" b="1" i="0" u="none" strike="noStrike" cap="none">
                <a:solidFill>
                  <a:schemeClr val="lt1"/>
                </a:solidFill>
                <a:latin typeface="Open Sans"/>
                <a:ea typeface="Open Sans"/>
                <a:cs typeface="Open Sans"/>
                <a:sym typeface="Open Sans"/>
              </a:defRPr>
            </a:lvl4pPr>
            <a:lvl5pPr marL="0" lvl="4" indent="0" algn="r">
              <a:spcBef>
                <a:spcPts val="0"/>
              </a:spcBef>
              <a:buNone/>
              <a:defRPr sz="900" b="1" i="0" u="none" strike="noStrike" cap="none">
                <a:solidFill>
                  <a:schemeClr val="lt1"/>
                </a:solidFill>
                <a:latin typeface="Open Sans"/>
                <a:ea typeface="Open Sans"/>
                <a:cs typeface="Open Sans"/>
                <a:sym typeface="Open Sans"/>
              </a:defRPr>
            </a:lvl5pPr>
            <a:lvl6pPr marL="0" lvl="5" indent="0" algn="r">
              <a:spcBef>
                <a:spcPts val="0"/>
              </a:spcBef>
              <a:buNone/>
              <a:defRPr sz="900" b="1" i="0" u="none" strike="noStrike" cap="none">
                <a:solidFill>
                  <a:schemeClr val="lt1"/>
                </a:solidFill>
                <a:latin typeface="Open Sans"/>
                <a:ea typeface="Open Sans"/>
                <a:cs typeface="Open Sans"/>
                <a:sym typeface="Open Sans"/>
              </a:defRPr>
            </a:lvl6pPr>
            <a:lvl7pPr marL="0" lvl="6" indent="0" algn="r">
              <a:spcBef>
                <a:spcPts val="0"/>
              </a:spcBef>
              <a:buNone/>
              <a:defRPr sz="900" b="1" i="0" u="none" strike="noStrike" cap="none">
                <a:solidFill>
                  <a:schemeClr val="lt1"/>
                </a:solidFill>
                <a:latin typeface="Open Sans"/>
                <a:ea typeface="Open Sans"/>
                <a:cs typeface="Open Sans"/>
                <a:sym typeface="Open Sans"/>
              </a:defRPr>
            </a:lvl7pPr>
            <a:lvl8pPr marL="0" lvl="7" indent="0" algn="r">
              <a:spcBef>
                <a:spcPts val="0"/>
              </a:spcBef>
              <a:buNone/>
              <a:defRPr sz="900" b="1" i="0" u="none" strike="noStrike" cap="none">
                <a:solidFill>
                  <a:schemeClr val="lt1"/>
                </a:solidFill>
                <a:latin typeface="Open Sans"/>
                <a:ea typeface="Open Sans"/>
                <a:cs typeface="Open Sans"/>
                <a:sym typeface="Open Sans"/>
              </a:defRPr>
            </a:lvl8pPr>
            <a:lvl9pPr marL="0" lvl="8" indent="0" algn="r">
              <a:spcBef>
                <a:spcPts val="0"/>
              </a:spcBef>
              <a:buNone/>
              <a:defRPr sz="9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9"/>
          <p:cNvSpPr txBox="1"/>
          <p:nvPr/>
        </p:nvSpPr>
        <p:spPr>
          <a:xfrm>
            <a:off x="2655500" y="4702675"/>
            <a:ext cx="348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solidFill>
                  <a:schemeClr val="lt1"/>
                </a:solidFill>
                <a:latin typeface="Open Sans"/>
                <a:ea typeface="Open Sans"/>
                <a:cs typeface="Open Sans"/>
                <a:sym typeface="Open Sans"/>
              </a:rPr>
              <a:t>interTwin.eu</a:t>
            </a:r>
            <a:endParaRPr sz="900" b="1">
              <a:solidFill>
                <a:schemeClr val="lt1"/>
              </a:solidFill>
              <a:latin typeface="Open Sans"/>
              <a:ea typeface="Open Sans"/>
              <a:cs typeface="Open Sans"/>
              <a:sym typeface="Open Sans"/>
            </a:endParaRPr>
          </a:p>
        </p:txBody>
      </p:sp>
      <p:sp>
        <p:nvSpPr>
          <p:cNvPr id="76" name="Google Shape;76;p19"/>
          <p:cNvSpPr txBox="1">
            <a:spLocks noGrp="1"/>
          </p:cNvSpPr>
          <p:nvPr>
            <p:ph type="title"/>
          </p:nvPr>
        </p:nvSpPr>
        <p:spPr>
          <a:xfrm>
            <a:off x="870875" y="-6"/>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800"/>
              <a:buNone/>
              <a:defRPr sz="2700"/>
            </a:lvl1pPr>
            <a:lvl2pPr lvl="1" rtl="0">
              <a:spcBef>
                <a:spcPts val="0"/>
              </a:spcBef>
              <a:spcAft>
                <a:spcPts val="0"/>
              </a:spcAft>
              <a:buClr>
                <a:schemeClr val="lt1"/>
              </a:buClr>
              <a:buSzPts val="500"/>
              <a:buNone/>
              <a:defRPr sz="800">
                <a:solidFill>
                  <a:schemeClr val="lt1"/>
                </a:solidFill>
              </a:defRPr>
            </a:lvl2pPr>
            <a:lvl3pPr lvl="2" rtl="0">
              <a:spcBef>
                <a:spcPts val="0"/>
              </a:spcBef>
              <a:spcAft>
                <a:spcPts val="0"/>
              </a:spcAft>
              <a:buClr>
                <a:schemeClr val="lt1"/>
              </a:buClr>
              <a:buSzPts val="500"/>
              <a:buNone/>
              <a:defRPr sz="800">
                <a:solidFill>
                  <a:schemeClr val="lt1"/>
                </a:solidFill>
              </a:defRPr>
            </a:lvl3pPr>
            <a:lvl4pPr lvl="3" rtl="0">
              <a:spcBef>
                <a:spcPts val="0"/>
              </a:spcBef>
              <a:spcAft>
                <a:spcPts val="0"/>
              </a:spcAft>
              <a:buClr>
                <a:schemeClr val="lt1"/>
              </a:buClr>
              <a:buSzPts val="500"/>
              <a:buNone/>
              <a:defRPr sz="800">
                <a:solidFill>
                  <a:schemeClr val="lt1"/>
                </a:solidFill>
              </a:defRPr>
            </a:lvl4pPr>
            <a:lvl5pPr lvl="4" rtl="0">
              <a:spcBef>
                <a:spcPts val="0"/>
              </a:spcBef>
              <a:spcAft>
                <a:spcPts val="0"/>
              </a:spcAft>
              <a:buClr>
                <a:schemeClr val="lt1"/>
              </a:buClr>
              <a:buSzPts val="500"/>
              <a:buNone/>
              <a:defRPr sz="800">
                <a:solidFill>
                  <a:schemeClr val="lt1"/>
                </a:solidFill>
              </a:defRPr>
            </a:lvl5pPr>
            <a:lvl6pPr lvl="5" rtl="0">
              <a:spcBef>
                <a:spcPts val="0"/>
              </a:spcBef>
              <a:spcAft>
                <a:spcPts val="0"/>
              </a:spcAft>
              <a:buClr>
                <a:schemeClr val="lt1"/>
              </a:buClr>
              <a:buSzPts val="500"/>
              <a:buNone/>
              <a:defRPr sz="800">
                <a:solidFill>
                  <a:schemeClr val="lt1"/>
                </a:solidFill>
              </a:defRPr>
            </a:lvl6pPr>
            <a:lvl7pPr lvl="6" rtl="0">
              <a:spcBef>
                <a:spcPts val="0"/>
              </a:spcBef>
              <a:spcAft>
                <a:spcPts val="0"/>
              </a:spcAft>
              <a:buClr>
                <a:schemeClr val="lt1"/>
              </a:buClr>
              <a:buSzPts val="500"/>
              <a:buNone/>
              <a:defRPr sz="800">
                <a:solidFill>
                  <a:schemeClr val="lt1"/>
                </a:solidFill>
              </a:defRPr>
            </a:lvl7pPr>
            <a:lvl8pPr lvl="7" rtl="0">
              <a:spcBef>
                <a:spcPts val="0"/>
              </a:spcBef>
              <a:spcAft>
                <a:spcPts val="0"/>
              </a:spcAft>
              <a:buClr>
                <a:schemeClr val="lt1"/>
              </a:buClr>
              <a:buSzPts val="500"/>
              <a:buNone/>
              <a:defRPr sz="800">
                <a:solidFill>
                  <a:schemeClr val="lt1"/>
                </a:solidFill>
              </a:defRPr>
            </a:lvl8pPr>
            <a:lvl9pPr lvl="8" rtl="0">
              <a:spcBef>
                <a:spcPts val="0"/>
              </a:spcBef>
              <a:spcAft>
                <a:spcPts val="0"/>
              </a:spcAft>
              <a:buClr>
                <a:schemeClr val="lt1"/>
              </a:buClr>
              <a:buSzPts val="500"/>
              <a:buNone/>
              <a:defRPr sz="8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images and title" type="titleOnly">
  <p:cSld name="TITLE_ONLY">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sldNum" idx="12"/>
          </p:nvPr>
        </p:nvSpPr>
        <p:spPr>
          <a:xfrm>
            <a:off x="6457950" y="473273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20"/>
          <p:cNvSpPr>
            <a:spLocks noGrp="1"/>
          </p:cNvSpPr>
          <p:nvPr>
            <p:ph type="pic" idx="2"/>
          </p:nvPr>
        </p:nvSpPr>
        <p:spPr>
          <a:xfrm>
            <a:off x="235450" y="1263825"/>
            <a:ext cx="3912300" cy="3468900"/>
          </a:xfrm>
          <a:prstGeom prst="roundRect">
            <a:avLst>
              <a:gd name="adj" fmla="val 16667"/>
            </a:avLst>
          </a:prstGeom>
          <a:noFill/>
          <a:ln>
            <a:noFill/>
          </a:ln>
        </p:spPr>
      </p:sp>
      <p:sp>
        <p:nvSpPr>
          <p:cNvPr id="80" name="Google Shape;80;p20"/>
          <p:cNvSpPr>
            <a:spLocks noGrp="1"/>
          </p:cNvSpPr>
          <p:nvPr>
            <p:ph type="pic" idx="3"/>
          </p:nvPr>
        </p:nvSpPr>
        <p:spPr>
          <a:xfrm>
            <a:off x="4825075" y="1263825"/>
            <a:ext cx="3912300" cy="3468900"/>
          </a:xfrm>
          <a:prstGeom prst="roundRect">
            <a:avLst>
              <a:gd name="adj" fmla="val 16667"/>
            </a:avLst>
          </a:prstGeom>
          <a:noFill/>
          <a:ln>
            <a:noFill/>
          </a:ln>
        </p:spPr>
      </p:sp>
      <p:sp>
        <p:nvSpPr>
          <p:cNvPr id="81" name="Google Shape;81;p20"/>
          <p:cNvSpPr txBox="1">
            <a:spLocks noGrp="1"/>
          </p:cNvSpPr>
          <p:nvPr>
            <p:ph type="title"/>
          </p:nvPr>
        </p:nvSpPr>
        <p:spPr>
          <a:xfrm>
            <a:off x="870875" y="-6"/>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800"/>
              <a:buNone/>
              <a:defRPr sz="2700">
                <a:solidFill>
                  <a:schemeClr val="lt1"/>
                </a:solidFill>
              </a:defRPr>
            </a:lvl1pPr>
            <a:lvl2pPr lvl="1" rtl="0">
              <a:spcBef>
                <a:spcPts val="0"/>
              </a:spcBef>
              <a:spcAft>
                <a:spcPts val="0"/>
              </a:spcAft>
              <a:buClr>
                <a:schemeClr val="lt1"/>
              </a:buClr>
              <a:buSzPts val="500"/>
              <a:buNone/>
              <a:defRPr sz="800">
                <a:solidFill>
                  <a:schemeClr val="lt1"/>
                </a:solidFill>
              </a:defRPr>
            </a:lvl2pPr>
            <a:lvl3pPr lvl="2" rtl="0">
              <a:spcBef>
                <a:spcPts val="0"/>
              </a:spcBef>
              <a:spcAft>
                <a:spcPts val="0"/>
              </a:spcAft>
              <a:buClr>
                <a:schemeClr val="lt1"/>
              </a:buClr>
              <a:buSzPts val="500"/>
              <a:buNone/>
              <a:defRPr sz="800">
                <a:solidFill>
                  <a:schemeClr val="lt1"/>
                </a:solidFill>
              </a:defRPr>
            </a:lvl3pPr>
            <a:lvl4pPr lvl="3" rtl="0">
              <a:spcBef>
                <a:spcPts val="0"/>
              </a:spcBef>
              <a:spcAft>
                <a:spcPts val="0"/>
              </a:spcAft>
              <a:buClr>
                <a:schemeClr val="lt1"/>
              </a:buClr>
              <a:buSzPts val="500"/>
              <a:buNone/>
              <a:defRPr sz="800">
                <a:solidFill>
                  <a:schemeClr val="lt1"/>
                </a:solidFill>
              </a:defRPr>
            </a:lvl4pPr>
            <a:lvl5pPr lvl="4" rtl="0">
              <a:spcBef>
                <a:spcPts val="0"/>
              </a:spcBef>
              <a:spcAft>
                <a:spcPts val="0"/>
              </a:spcAft>
              <a:buClr>
                <a:schemeClr val="lt1"/>
              </a:buClr>
              <a:buSzPts val="500"/>
              <a:buNone/>
              <a:defRPr sz="800">
                <a:solidFill>
                  <a:schemeClr val="lt1"/>
                </a:solidFill>
              </a:defRPr>
            </a:lvl5pPr>
            <a:lvl6pPr lvl="5" rtl="0">
              <a:spcBef>
                <a:spcPts val="0"/>
              </a:spcBef>
              <a:spcAft>
                <a:spcPts val="0"/>
              </a:spcAft>
              <a:buClr>
                <a:schemeClr val="lt1"/>
              </a:buClr>
              <a:buSzPts val="500"/>
              <a:buNone/>
              <a:defRPr sz="800">
                <a:solidFill>
                  <a:schemeClr val="lt1"/>
                </a:solidFill>
              </a:defRPr>
            </a:lvl6pPr>
            <a:lvl7pPr lvl="6" rtl="0">
              <a:spcBef>
                <a:spcPts val="0"/>
              </a:spcBef>
              <a:spcAft>
                <a:spcPts val="0"/>
              </a:spcAft>
              <a:buClr>
                <a:schemeClr val="lt1"/>
              </a:buClr>
              <a:buSzPts val="500"/>
              <a:buNone/>
              <a:defRPr sz="800">
                <a:solidFill>
                  <a:schemeClr val="lt1"/>
                </a:solidFill>
              </a:defRPr>
            </a:lvl7pPr>
            <a:lvl8pPr lvl="7" rtl="0">
              <a:spcBef>
                <a:spcPts val="0"/>
              </a:spcBef>
              <a:spcAft>
                <a:spcPts val="0"/>
              </a:spcAft>
              <a:buClr>
                <a:schemeClr val="lt1"/>
              </a:buClr>
              <a:buSzPts val="500"/>
              <a:buNone/>
              <a:defRPr sz="800">
                <a:solidFill>
                  <a:schemeClr val="lt1"/>
                </a:solidFill>
              </a:defRPr>
            </a:lvl8pPr>
            <a:lvl9pPr lvl="8" rtl="0">
              <a:spcBef>
                <a:spcPts val="0"/>
              </a:spcBef>
              <a:spcAft>
                <a:spcPts val="0"/>
              </a:spcAft>
              <a:buClr>
                <a:schemeClr val="lt1"/>
              </a:buClr>
              <a:buSzPts val="500"/>
              <a:buNone/>
              <a:defRPr sz="8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1"/>
          <p:cNvSpPr txBox="1">
            <a:spLocks noGrp="1"/>
          </p:cNvSpPr>
          <p:nvPr>
            <p:ph type="sldNum" idx="12"/>
          </p:nvPr>
        </p:nvSpPr>
        <p:spPr>
          <a:xfrm>
            <a:off x="6457950" y="4711382"/>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chemeClr val="lt1"/>
                </a:solidFill>
                <a:latin typeface="Open Sans"/>
                <a:ea typeface="Open Sans"/>
                <a:cs typeface="Open Sans"/>
                <a:sym typeface="Open Sans"/>
              </a:defRPr>
            </a:lvl1pPr>
            <a:lvl2pPr marL="0" lvl="1" indent="0" algn="r">
              <a:spcBef>
                <a:spcPts val="0"/>
              </a:spcBef>
              <a:buNone/>
              <a:defRPr sz="900" b="1" i="0" u="none" strike="noStrike" cap="none">
                <a:solidFill>
                  <a:schemeClr val="lt1"/>
                </a:solidFill>
                <a:latin typeface="Open Sans"/>
                <a:ea typeface="Open Sans"/>
                <a:cs typeface="Open Sans"/>
                <a:sym typeface="Open Sans"/>
              </a:defRPr>
            </a:lvl2pPr>
            <a:lvl3pPr marL="0" lvl="2" indent="0" algn="r">
              <a:spcBef>
                <a:spcPts val="0"/>
              </a:spcBef>
              <a:buNone/>
              <a:defRPr sz="900" b="1" i="0" u="none" strike="noStrike" cap="none">
                <a:solidFill>
                  <a:schemeClr val="lt1"/>
                </a:solidFill>
                <a:latin typeface="Open Sans"/>
                <a:ea typeface="Open Sans"/>
                <a:cs typeface="Open Sans"/>
                <a:sym typeface="Open Sans"/>
              </a:defRPr>
            </a:lvl3pPr>
            <a:lvl4pPr marL="0" lvl="3" indent="0" algn="r">
              <a:spcBef>
                <a:spcPts val="0"/>
              </a:spcBef>
              <a:buNone/>
              <a:defRPr sz="900" b="1" i="0" u="none" strike="noStrike" cap="none">
                <a:solidFill>
                  <a:schemeClr val="lt1"/>
                </a:solidFill>
                <a:latin typeface="Open Sans"/>
                <a:ea typeface="Open Sans"/>
                <a:cs typeface="Open Sans"/>
                <a:sym typeface="Open Sans"/>
              </a:defRPr>
            </a:lvl4pPr>
            <a:lvl5pPr marL="0" lvl="4" indent="0" algn="r">
              <a:spcBef>
                <a:spcPts val="0"/>
              </a:spcBef>
              <a:buNone/>
              <a:defRPr sz="900" b="1" i="0" u="none" strike="noStrike" cap="none">
                <a:solidFill>
                  <a:schemeClr val="lt1"/>
                </a:solidFill>
                <a:latin typeface="Open Sans"/>
                <a:ea typeface="Open Sans"/>
                <a:cs typeface="Open Sans"/>
                <a:sym typeface="Open Sans"/>
              </a:defRPr>
            </a:lvl5pPr>
            <a:lvl6pPr marL="0" lvl="5" indent="0" algn="r">
              <a:spcBef>
                <a:spcPts val="0"/>
              </a:spcBef>
              <a:buNone/>
              <a:defRPr sz="900" b="1" i="0" u="none" strike="noStrike" cap="none">
                <a:solidFill>
                  <a:schemeClr val="lt1"/>
                </a:solidFill>
                <a:latin typeface="Open Sans"/>
                <a:ea typeface="Open Sans"/>
                <a:cs typeface="Open Sans"/>
                <a:sym typeface="Open Sans"/>
              </a:defRPr>
            </a:lvl6pPr>
            <a:lvl7pPr marL="0" lvl="6" indent="0" algn="r">
              <a:spcBef>
                <a:spcPts val="0"/>
              </a:spcBef>
              <a:buNone/>
              <a:defRPr sz="900" b="1" i="0" u="none" strike="noStrike" cap="none">
                <a:solidFill>
                  <a:schemeClr val="lt1"/>
                </a:solidFill>
                <a:latin typeface="Open Sans"/>
                <a:ea typeface="Open Sans"/>
                <a:cs typeface="Open Sans"/>
                <a:sym typeface="Open Sans"/>
              </a:defRPr>
            </a:lvl7pPr>
            <a:lvl8pPr marL="0" lvl="7" indent="0" algn="r">
              <a:spcBef>
                <a:spcPts val="0"/>
              </a:spcBef>
              <a:buNone/>
              <a:defRPr sz="900" b="1" i="0" u="none" strike="noStrike" cap="none">
                <a:solidFill>
                  <a:schemeClr val="lt1"/>
                </a:solidFill>
                <a:latin typeface="Open Sans"/>
                <a:ea typeface="Open Sans"/>
                <a:cs typeface="Open Sans"/>
                <a:sym typeface="Open Sans"/>
              </a:defRPr>
            </a:lvl8pPr>
            <a:lvl9pPr marL="0" lvl="8" indent="0" algn="r">
              <a:spcBef>
                <a:spcPts val="0"/>
              </a:spcBef>
              <a:buNone/>
              <a:defRPr sz="9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21"/>
          <p:cNvSpPr txBox="1"/>
          <p:nvPr/>
        </p:nvSpPr>
        <p:spPr>
          <a:xfrm>
            <a:off x="2655500" y="4702675"/>
            <a:ext cx="348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solidFill>
                  <a:schemeClr val="lt1"/>
                </a:solidFill>
                <a:latin typeface="Open Sans"/>
                <a:ea typeface="Open Sans"/>
                <a:cs typeface="Open Sans"/>
                <a:sym typeface="Open Sans"/>
              </a:rPr>
              <a:t>interTwin.eu</a:t>
            </a:r>
            <a:endParaRPr sz="900" b="1">
              <a:solidFill>
                <a:schemeClr val="lt1"/>
              </a:solidFill>
              <a:latin typeface="Open Sans"/>
              <a:ea typeface="Open Sans"/>
              <a:cs typeface="Open Sans"/>
              <a:sym typeface="Open Sans"/>
            </a:endParaRPr>
          </a:p>
        </p:txBody>
      </p:sp>
      <p:sp>
        <p:nvSpPr>
          <p:cNvPr id="85" name="Google Shape;85;p21"/>
          <p:cNvSpPr txBox="1">
            <a:spLocks noGrp="1"/>
          </p:cNvSpPr>
          <p:nvPr>
            <p:ph type="title"/>
          </p:nvPr>
        </p:nvSpPr>
        <p:spPr>
          <a:xfrm>
            <a:off x="629851" y="342900"/>
            <a:ext cx="34071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Open Sans"/>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21"/>
          <p:cNvSpPr txBox="1">
            <a:spLocks noGrp="1"/>
          </p:cNvSpPr>
          <p:nvPr>
            <p:ph type="body" idx="1"/>
          </p:nvPr>
        </p:nvSpPr>
        <p:spPr>
          <a:xfrm>
            <a:off x="629851" y="1543050"/>
            <a:ext cx="34407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rgbClr val="EF8200"/>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rgbClr val="7F7F7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87" name="Google Shape;87;p21"/>
          <p:cNvSpPr>
            <a:spLocks noGrp="1"/>
          </p:cNvSpPr>
          <p:nvPr>
            <p:ph type="pic" idx="2"/>
          </p:nvPr>
        </p:nvSpPr>
        <p:spPr>
          <a:xfrm>
            <a:off x="4689700" y="617875"/>
            <a:ext cx="3912300" cy="3468900"/>
          </a:xfrm>
          <a:prstGeom prst="roundRect">
            <a:avLst>
              <a:gd name="adj" fmla="val 16667"/>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629851" y="342900"/>
            <a:ext cx="34071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Open Sa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22"/>
          <p:cNvSpPr txBox="1">
            <a:spLocks noGrp="1"/>
          </p:cNvSpPr>
          <p:nvPr>
            <p:ph type="body" idx="1"/>
          </p:nvPr>
        </p:nvSpPr>
        <p:spPr>
          <a:xfrm>
            <a:off x="629851" y="1543050"/>
            <a:ext cx="34407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rgbClr val="EF8200"/>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rgbClr val="7F7F7F"/>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1" name="Google Shape;91;p22"/>
          <p:cNvSpPr txBox="1">
            <a:spLocks noGrp="1"/>
          </p:cNvSpPr>
          <p:nvPr>
            <p:ph type="sldNum" idx="12"/>
          </p:nvPr>
        </p:nvSpPr>
        <p:spPr>
          <a:xfrm>
            <a:off x="6457950" y="472662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1" i="0" u="none" strike="noStrike" cap="none">
                <a:solidFill>
                  <a:schemeClr val="dk1"/>
                </a:solidFill>
                <a:latin typeface="Open Sans"/>
                <a:ea typeface="Open Sans"/>
                <a:cs typeface="Open Sans"/>
                <a:sym typeface="Open Sans"/>
              </a:defRPr>
            </a:lvl1pPr>
            <a:lvl2pPr marL="0" lvl="1" indent="0" algn="r">
              <a:spcBef>
                <a:spcPts val="0"/>
              </a:spcBef>
              <a:buNone/>
              <a:defRPr sz="900" b="1" i="0" u="none" strike="noStrike" cap="none">
                <a:solidFill>
                  <a:schemeClr val="dk1"/>
                </a:solidFill>
                <a:latin typeface="Open Sans"/>
                <a:ea typeface="Open Sans"/>
                <a:cs typeface="Open Sans"/>
                <a:sym typeface="Open Sans"/>
              </a:defRPr>
            </a:lvl2pPr>
            <a:lvl3pPr marL="0" lvl="2" indent="0" algn="r">
              <a:spcBef>
                <a:spcPts val="0"/>
              </a:spcBef>
              <a:buNone/>
              <a:defRPr sz="900" b="1" i="0" u="none" strike="noStrike" cap="none">
                <a:solidFill>
                  <a:schemeClr val="dk1"/>
                </a:solidFill>
                <a:latin typeface="Open Sans"/>
                <a:ea typeface="Open Sans"/>
                <a:cs typeface="Open Sans"/>
                <a:sym typeface="Open Sans"/>
              </a:defRPr>
            </a:lvl3pPr>
            <a:lvl4pPr marL="0" lvl="3" indent="0" algn="r">
              <a:spcBef>
                <a:spcPts val="0"/>
              </a:spcBef>
              <a:buNone/>
              <a:defRPr sz="900" b="1" i="0" u="none" strike="noStrike" cap="none">
                <a:solidFill>
                  <a:schemeClr val="dk1"/>
                </a:solidFill>
                <a:latin typeface="Open Sans"/>
                <a:ea typeface="Open Sans"/>
                <a:cs typeface="Open Sans"/>
                <a:sym typeface="Open Sans"/>
              </a:defRPr>
            </a:lvl4pPr>
            <a:lvl5pPr marL="0" lvl="4" indent="0" algn="r">
              <a:spcBef>
                <a:spcPts val="0"/>
              </a:spcBef>
              <a:buNone/>
              <a:defRPr sz="900" b="1" i="0" u="none" strike="noStrike" cap="none">
                <a:solidFill>
                  <a:schemeClr val="dk1"/>
                </a:solidFill>
                <a:latin typeface="Open Sans"/>
                <a:ea typeface="Open Sans"/>
                <a:cs typeface="Open Sans"/>
                <a:sym typeface="Open Sans"/>
              </a:defRPr>
            </a:lvl5pPr>
            <a:lvl6pPr marL="0" lvl="5" indent="0" algn="r">
              <a:spcBef>
                <a:spcPts val="0"/>
              </a:spcBef>
              <a:buNone/>
              <a:defRPr sz="900" b="1" i="0" u="none" strike="noStrike" cap="none">
                <a:solidFill>
                  <a:schemeClr val="dk1"/>
                </a:solidFill>
                <a:latin typeface="Open Sans"/>
                <a:ea typeface="Open Sans"/>
                <a:cs typeface="Open Sans"/>
                <a:sym typeface="Open Sans"/>
              </a:defRPr>
            </a:lvl6pPr>
            <a:lvl7pPr marL="0" lvl="6" indent="0" algn="r">
              <a:spcBef>
                <a:spcPts val="0"/>
              </a:spcBef>
              <a:buNone/>
              <a:defRPr sz="900" b="1" i="0" u="none" strike="noStrike" cap="none">
                <a:solidFill>
                  <a:schemeClr val="dk1"/>
                </a:solidFill>
                <a:latin typeface="Open Sans"/>
                <a:ea typeface="Open Sans"/>
                <a:cs typeface="Open Sans"/>
                <a:sym typeface="Open Sans"/>
              </a:defRPr>
            </a:lvl7pPr>
            <a:lvl8pPr marL="0" lvl="7" indent="0" algn="r">
              <a:spcBef>
                <a:spcPts val="0"/>
              </a:spcBef>
              <a:buNone/>
              <a:defRPr sz="900" b="1" i="0" u="none" strike="noStrike" cap="none">
                <a:solidFill>
                  <a:schemeClr val="dk1"/>
                </a:solidFill>
                <a:latin typeface="Open Sans"/>
                <a:ea typeface="Open Sans"/>
                <a:cs typeface="Open Sans"/>
                <a:sym typeface="Open Sans"/>
              </a:defRPr>
            </a:lvl8pPr>
            <a:lvl9pPr marL="0" lvl="8" indent="0" algn="r">
              <a:spcBef>
                <a:spcPts val="0"/>
              </a:spcBef>
              <a:buNone/>
              <a:defRPr sz="900" b="1"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22"/>
          <p:cNvSpPr>
            <a:spLocks noGrp="1"/>
          </p:cNvSpPr>
          <p:nvPr>
            <p:ph type="pic" idx="2"/>
          </p:nvPr>
        </p:nvSpPr>
        <p:spPr>
          <a:xfrm>
            <a:off x="4689700" y="617875"/>
            <a:ext cx="3912300" cy="3468900"/>
          </a:xfrm>
          <a:prstGeom prst="roundRect">
            <a:avLst>
              <a:gd name="adj" fmla="val 16667"/>
            </a:avLst>
          </a:prstGeom>
          <a:noFill/>
          <a:ln>
            <a:noFill/>
          </a:ln>
        </p:spPr>
      </p:sp>
      <p:sp>
        <p:nvSpPr>
          <p:cNvPr id="93" name="Google Shape;93;p22"/>
          <p:cNvSpPr txBox="1"/>
          <p:nvPr/>
        </p:nvSpPr>
        <p:spPr>
          <a:xfrm>
            <a:off x="2655500" y="4702675"/>
            <a:ext cx="348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solidFill>
                  <a:schemeClr val="dk1"/>
                </a:solidFill>
                <a:latin typeface="Open Sans"/>
                <a:ea typeface="Open Sans"/>
                <a:cs typeface="Open Sans"/>
                <a:sym typeface="Open Sans"/>
              </a:rPr>
              <a:t>interTwin.eu</a:t>
            </a:r>
            <a:endParaRPr sz="900" b="1">
              <a:solidFill>
                <a:schemeClr val="dk1"/>
              </a:solidFill>
              <a:latin typeface="Open Sans"/>
              <a:ea typeface="Open Sans"/>
              <a:cs typeface="Open Sans"/>
              <a:sym typeface="Open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94"/>
        <p:cNvGrpSpPr/>
        <p:nvPr/>
      </p:nvGrpSpPr>
      <p:grpSpPr>
        <a:xfrm>
          <a:off x="0" y="0"/>
          <a:ext cx="0" cy="0"/>
          <a:chOff x="0" y="0"/>
          <a:chExt cx="0" cy="0"/>
        </a:xfrm>
      </p:grpSpPr>
      <p:pic>
        <p:nvPicPr>
          <p:cNvPr id="95" name="Google Shape;95;p23"/>
          <p:cNvPicPr preferRelativeResize="0"/>
          <p:nvPr/>
        </p:nvPicPr>
        <p:blipFill>
          <a:blip r:embed="rId3">
            <a:alphaModFix/>
          </a:blip>
          <a:stretch>
            <a:fillRect/>
          </a:stretch>
        </p:blipFill>
        <p:spPr>
          <a:xfrm>
            <a:off x="-1492275" y="0"/>
            <a:ext cx="5694723" cy="3293500"/>
          </a:xfrm>
          <a:prstGeom prst="rect">
            <a:avLst/>
          </a:prstGeom>
          <a:noFill/>
          <a:ln>
            <a:noFill/>
          </a:ln>
        </p:spPr>
      </p:pic>
      <p:pic>
        <p:nvPicPr>
          <p:cNvPr id="96" name="Google Shape;96;p23"/>
          <p:cNvPicPr preferRelativeResize="0"/>
          <p:nvPr/>
        </p:nvPicPr>
        <p:blipFill>
          <a:blip r:embed="rId4">
            <a:alphaModFix/>
          </a:blip>
          <a:stretch>
            <a:fillRect/>
          </a:stretch>
        </p:blipFill>
        <p:spPr>
          <a:xfrm>
            <a:off x="228600" y="3979300"/>
            <a:ext cx="8839199" cy="94518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97"/>
        <p:cNvGrpSpPr/>
        <p:nvPr/>
      </p:nvGrpSpPr>
      <p:grpSpPr>
        <a:xfrm>
          <a:off x="0" y="0"/>
          <a:ext cx="0" cy="0"/>
          <a:chOff x="0" y="0"/>
          <a:chExt cx="0" cy="0"/>
        </a:xfrm>
      </p:grpSpPr>
      <p:pic>
        <p:nvPicPr>
          <p:cNvPr id="98" name="Google Shape;98;p24"/>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99" name="Google Shape;99;p24"/>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0" name="Google Shape;10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01" name="Google Shape;101;p24"/>
          <p:cNvPicPr preferRelativeResize="0"/>
          <p:nvPr/>
        </p:nvPicPr>
        <p:blipFill rotWithShape="1">
          <a:blip r:embed="rId3">
            <a:alphaModFix/>
          </a:blip>
          <a:srcRect/>
          <a:stretch/>
        </p:blipFill>
        <p:spPr>
          <a:xfrm>
            <a:off x="156675" y="130125"/>
            <a:ext cx="664176" cy="664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1_Title only">
    <p:spTree>
      <p:nvGrpSpPr>
        <p:cNvPr id="1" name="Shape 102"/>
        <p:cNvGrpSpPr/>
        <p:nvPr/>
      </p:nvGrpSpPr>
      <p:grpSpPr>
        <a:xfrm>
          <a:off x="0" y="0"/>
          <a:ext cx="0" cy="0"/>
          <a:chOff x="0" y="0"/>
          <a:chExt cx="0" cy="0"/>
        </a:xfrm>
      </p:grpSpPr>
      <p:pic>
        <p:nvPicPr>
          <p:cNvPr id="103" name="Google Shape;103;p25"/>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104" name="Google Shape;104;p25"/>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5" name="Google Shape;10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06" name="Google Shape;106;p25"/>
          <p:cNvPicPr preferRelativeResize="0"/>
          <p:nvPr/>
        </p:nvPicPr>
        <p:blipFill rotWithShape="1">
          <a:blip r:embed="rId3">
            <a:alphaModFix/>
          </a:blip>
          <a:srcRect/>
          <a:stretch/>
        </p:blipFill>
        <p:spPr>
          <a:xfrm>
            <a:off x="156675" y="130125"/>
            <a:ext cx="664176" cy="664176"/>
          </a:xfrm>
          <a:prstGeom prst="rect">
            <a:avLst/>
          </a:prstGeom>
          <a:noFill/>
          <a:ln>
            <a:noFill/>
          </a:ln>
        </p:spPr>
      </p:pic>
      <p:sp>
        <p:nvSpPr>
          <p:cNvPr id="107" name="Google Shape;107;p25"/>
          <p:cNvSpPr txBox="1">
            <a:spLocks noGrp="1"/>
          </p:cNvSpPr>
          <p:nvPr>
            <p:ph type="body" idx="1"/>
          </p:nvPr>
        </p:nvSpPr>
        <p:spPr>
          <a:xfrm>
            <a:off x="566738" y="1321593"/>
            <a:ext cx="7887900" cy="3242100"/>
          </a:xfrm>
          <a:prstGeom prst="rect">
            <a:avLst/>
          </a:prstGeom>
          <a:noFill/>
          <a:ln>
            <a:noFill/>
          </a:ln>
        </p:spPr>
        <p:txBody>
          <a:bodyPr spcFirstLastPara="1" wrap="square" lIns="0" tIns="0" rIns="0" bIns="0" anchor="t" anchorCtr="0">
            <a:normAutofit/>
          </a:bodyPr>
          <a:lstStyle>
            <a:lvl1pPr marL="457200" lvl="0" indent="-317500" algn="l" rtl="0">
              <a:lnSpc>
                <a:spcPct val="122222"/>
              </a:lnSpc>
              <a:spcBef>
                <a:spcPts val="800"/>
              </a:spcBef>
              <a:spcAft>
                <a:spcPts val="0"/>
              </a:spcAft>
              <a:buSzPts val="1400"/>
              <a:buChar char="●"/>
              <a:defRPr/>
            </a:lvl1pPr>
            <a:lvl2pPr marL="914400" lvl="1" indent="-317500" algn="l" rtl="0">
              <a:lnSpc>
                <a:spcPct val="122222"/>
              </a:lnSpc>
              <a:spcBef>
                <a:spcPts val="800"/>
              </a:spcBef>
              <a:spcAft>
                <a:spcPts val="0"/>
              </a:spcAft>
              <a:buSzPts val="1400"/>
              <a:buChar char="○"/>
              <a:defRPr/>
            </a:lvl2pPr>
            <a:lvl3pPr marL="1371600" lvl="2" indent="-317500" algn="l" rtl="0">
              <a:lnSpc>
                <a:spcPct val="122222"/>
              </a:lnSpc>
              <a:spcBef>
                <a:spcPts val="800"/>
              </a:spcBef>
              <a:spcAft>
                <a:spcPts val="0"/>
              </a:spcAft>
              <a:buSzPts val="1400"/>
              <a:buChar char="■"/>
              <a:defRPr/>
            </a:lvl3pPr>
            <a:lvl4pPr marL="1828800" lvl="3" indent="-317500" algn="l" rtl="0">
              <a:lnSpc>
                <a:spcPct val="122222"/>
              </a:lnSpc>
              <a:spcBef>
                <a:spcPts val="800"/>
              </a:spcBef>
              <a:spcAft>
                <a:spcPts val="0"/>
              </a:spcAft>
              <a:buSzPts val="1400"/>
              <a:buChar char="●"/>
              <a:defRPr/>
            </a:lvl4pPr>
            <a:lvl5pPr marL="2286000" lvl="4" indent="-317500" algn="l" rtl="0">
              <a:lnSpc>
                <a:spcPct val="122222"/>
              </a:lnSpc>
              <a:spcBef>
                <a:spcPts val="800"/>
              </a:spcBef>
              <a:spcAft>
                <a:spcPts val="0"/>
              </a:spcAft>
              <a:buSzPts val="1400"/>
              <a:buChar char="○"/>
              <a:defRPr/>
            </a:lvl5pPr>
            <a:lvl6pPr marL="2743200" lvl="5" indent="-317500" algn="l" rtl="0">
              <a:lnSpc>
                <a:spcPct val="122222"/>
              </a:lnSpc>
              <a:spcBef>
                <a:spcPts val="800"/>
              </a:spcBef>
              <a:spcAft>
                <a:spcPts val="0"/>
              </a:spcAft>
              <a:buSzPts val="1400"/>
              <a:buChar char="■"/>
              <a:defRPr/>
            </a:lvl6pPr>
            <a:lvl7pPr marL="3200400" lvl="6" indent="-317500" algn="l" rtl="0">
              <a:lnSpc>
                <a:spcPct val="122222"/>
              </a:lnSpc>
              <a:spcBef>
                <a:spcPts val="800"/>
              </a:spcBef>
              <a:spcAft>
                <a:spcPts val="0"/>
              </a:spcAft>
              <a:buSzPts val="1400"/>
              <a:buChar char="●"/>
              <a:defRPr/>
            </a:lvl7pPr>
            <a:lvl8pPr marL="3657600" lvl="7" indent="-317500" algn="l" rtl="0">
              <a:lnSpc>
                <a:spcPct val="122222"/>
              </a:lnSpc>
              <a:spcBef>
                <a:spcPts val="800"/>
              </a:spcBef>
              <a:spcAft>
                <a:spcPts val="0"/>
              </a:spcAft>
              <a:buSzPts val="1400"/>
              <a:buChar char="○"/>
              <a:defRPr/>
            </a:lvl8pPr>
            <a:lvl9pPr marL="4114800" lvl="8" indent="-317500" algn="l" rtl="0">
              <a:lnSpc>
                <a:spcPct val="122222"/>
              </a:lnSpc>
              <a:spcBef>
                <a:spcPts val="800"/>
              </a:spcBef>
              <a:spcAft>
                <a:spcPts val="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13"/>
        <p:cNvGrpSpPr/>
        <p:nvPr/>
      </p:nvGrpSpPr>
      <p:grpSpPr>
        <a:xfrm>
          <a:off x="0" y="0"/>
          <a:ext cx="0" cy="0"/>
          <a:chOff x="0" y="0"/>
          <a:chExt cx="0" cy="0"/>
        </a:xfrm>
      </p:grpSpPr>
      <p:pic>
        <p:nvPicPr>
          <p:cNvPr id="114" name="Google Shape;114;p27"/>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115" name="Google Shape;115;p27"/>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6" name="Google Shape;11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17" name="Google Shape;117;p27"/>
          <p:cNvPicPr preferRelativeResize="0"/>
          <p:nvPr/>
        </p:nvPicPr>
        <p:blipFill rotWithShape="1">
          <a:blip r:embed="rId3">
            <a:alphaModFix/>
          </a:blip>
          <a:srcRect/>
          <a:stretch/>
        </p:blipFill>
        <p:spPr>
          <a:xfrm>
            <a:off x="156675" y="130125"/>
            <a:ext cx="664176" cy="6641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18"/>
        <p:cNvGrpSpPr/>
        <p:nvPr/>
      </p:nvGrpSpPr>
      <p:grpSpPr>
        <a:xfrm>
          <a:off x="0" y="0"/>
          <a:ext cx="0" cy="0"/>
          <a:chOff x="0" y="0"/>
          <a:chExt cx="0" cy="0"/>
        </a:xfrm>
      </p:grpSpPr>
      <p:pic>
        <p:nvPicPr>
          <p:cNvPr id="119" name="Google Shape;119;p28"/>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20" name="Google Shape;120;p28"/>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2" name="Google Shape;122;p28"/>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23"/>
        <p:cNvGrpSpPr/>
        <p:nvPr/>
      </p:nvGrpSpPr>
      <p:grpSpPr>
        <a:xfrm>
          <a:off x="0" y="0"/>
          <a:ext cx="0" cy="0"/>
          <a:chOff x="0" y="0"/>
          <a:chExt cx="0" cy="0"/>
        </a:xfrm>
      </p:grpSpPr>
      <p:pic>
        <p:nvPicPr>
          <p:cNvPr id="124" name="Google Shape;124;p29"/>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125" name="Google Shape;125;p29"/>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6" name="Google Shape;12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27" name="Google Shape;127;p29"/>
          <p:cNvPicPr preferRelativeResize="0"/>
          <p:nvPr/>
        </p:nvPicPr>
        <p:blipFill rotWithShape="1">
          <a:blip r:embed="rId3">
            <a:alphaModFix/>
          </a:blip>
          <a:srcRect/>
          <a:stretch/>
        </p:blipFill>
        <p:spPr>
          <a:xfrm>
            <a:off x="156675" y="130125"/>
            <a:ext cx="664176" cy="6641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28"/>
        <p:cNvGrpSpPr/>
        <p:nvPr/>
      </p:nvGrpSpPr>
      <p:grpSpPr>
        <a:xfrm>
          <a:off x="0" y="0"/>
          <a:ext cx="0" cy="0"/>
          <a:chOff x="0" y="0"/>
          <a:chExt cx="0" cy="0"/>
        </a:xfrm>
      </p:grpSpPr>
      <p:pic>
        <p:nvPicPr>
          <p:cNvPr id="129" name="Google Shape;129;p30"/>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30" name="Google Shape;130;p30"/>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3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32" name="Google Shape;132;p30"/>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133"/>
        <p:cNvGrpSpPr/>
        <p:nvPr/>
      </p:nvGrpSpPr>
      <p:grpSpPr>
        <a:xfrm>
          <a:off x="0" y="0"/>
          <a:ext cx="0" cy="0"/>
          <a:chOff x="0" y="0"/>
          <a:chExt cx="0" cy="0"/>
        </a:xfrm>
      </p:grpSpPr>
      <p:pic>
        <p:nvPicPr>
          <p:cNvPr id="134" name="Google Shape;134;p31"/>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35" name="Google Shape;135;p31"/>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p3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37" name="Google Shape;137;p31"/>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7">
  <p:cSld name="TITLE_ONLY_7">
    <p:spTree>
      <p:nvGrpSpPr>
        <p:cNvPr id="1" name="Shape 138"/>
        <p:cNvGrpSpPr/>
        <p:nvPr/>
      </p:nvGrpSpPr>
      <p:grpSpPr>
        <a:xfrm>
          <a:off x="0" y="0"/>
          <a:ext cx="0" cy="0"/>
          <a:chOff x="0" y="0"/>
          <a:chExt cx="0" cy="0"/>
        </a:xfrm>
      </p:grpSpPr>
      <p:pic>
        <p:nvPicPr>
          <p:cNvPr id="139" name="Google Shape;139;p32"/>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40" name="Google Shape;140;p32"/>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3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2" name="Google Shape;142;p32"/>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143"/>
        <p:cNvGrpSpPr/>
        <p:nvPr/>
      </p:nvGrpSpPr>
      <p:grpSpPr>
        <a:xfrm>
          <a:off x="0" y="0"/>
          <a:ext cx="0" cy="0"/>
          <a:chOff x="0" y="0"/>
          <a:chExt cx="0" cy="0"/>
        </a:xfrm>
      </p:grpSpPr>
      <p:pic>
        <p:nvPicPr>
          <p:cNvPr id="144" name="Google Shape;144;p33"/>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45" name="Google Shape;145;p33"/>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6" name="Google Shape;146;p3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7" name="Google Shape;147;p33"/>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9">
  <p:cSld name="TITLE_ONLY_9">
    <p:spTree>
      <p:nvGrpSpPr>
        <p:cNvPr id="1" name="Shape 148"/>
        <p:cNvGrpSpPr/>
        <p:nvPr/>
      </p:nvGrpSpPr>
      <p:grpSpPr>
        <a:xfrm>
          <a:off x="0" y="0"/>
          <a:ext cx="0" cy="0"/>
          <a:chOff x="0" y="0"/>
          <a:chExt cx="0" cy="0"/>
        </a:xfrm>
      </p:grpSpPr>
      <p:pic>
        <p:nvPicPr>
          <p:cNvPr id="149" name="Google Shape;149;p34"/>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50" name="Google Shape;150;p34"/>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1" name="Google Shape;151;p3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52" name="Google Shape;152;p34"/>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0">
  <p:cSld name="TITLE_ONLY_10">
    <p:spTree>
      <p:nvGrpSpPr>
        <p:cNvPr id="1" name="Shape 153"/>
        <p:cNvGrpSpPr/>
        <p:nvPr/>
      </p:nvGrpSpPr>
      <p:grpSpPr>
        <a:xfrm>
          <a:off x="0" y="0"/>
          <a:ext cx="0" cy="0"/>
          <a:chOff x="0" y="0"/>
          <a:chExt cx="0" cy="0"/>
        </a:xfrm>
      </p:grpSpPr>
      <p:pic>
        <p:nvPicPr>
          <p:cNvPr id="154" name="Google Shape;154;p35"/>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55" name="Google Shape;155;p35"/>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6" name="Google Shape;156;p3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57" name="Google Shape;157;p35"/>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1">
  <p:cSld name="TITLE_ONLY_11">
    <p:spTree>
      <p:nvGrpSpPr>
        <p:cNvPr id="1" name="Shape 158"/>
        <p:cNvGrpSpPr/>
        <p:nvPr/>
      </p:nvGrpSpPr>
      <p:grpSpPr>
        <a:xfrm>
          <a:off x="0" y="0"/>
          <a:ext cx="0" cy="0"/>
          <a:chOff x="0" y="0"/>
          <a:chExt cx="0" cy="0"/>
        </a:xfrm>
      </p:grpSpPr>
      <p:pic>
        <p:nvPicPr>
          <p:cNvPr id="159" name="Google Shape;159;p36"/>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60" name="Google Shape;160;p36"/>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1" name="Google Shape;161;p3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62" name="Google Shape;162;p36"/>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163"/>
        <p:cNvGrpSpPr/>
        <p:nvPr/>
      </p:nvGrpSpPr>
      <p:grpSpPr>
        <a:xfrm>
          <a:off x="0" y="0"/>
          <a:ext cx="0" cy="0"/>
          <a:chOff x="0" y="0"/>
          <a:chExt cx="0" cy="0"/>
        </a:xfrm>
      </p:grpSpPr>
      <p:pic>
        <p:nvPicPr>
          <p:cNvPr id="164" name="Google Shape;164;p37"/>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165" name="Google Shape;165;p37"/>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6" name="Google Shape;16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67" name="Google Shape;167;p37"/>
          <p:cNvPicPr preferRelativeResize="0"/>
          <p:nvPr/>
        </p:nvPicPr>
        <p:blipFill rotWithShape="1">
          <a:blip r:embed="rId3">
            <a:alphaModFix/>
          </a:blip>
          <a:srcRect/>
          <a:stretch/>
        </p:blipFill>
        <p:spPr>
          <a:xfrm>
            <a:off x="156675" y="130125"/>
            <a:ext cx="664176" cy="66417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3">
  <p:cSld name="TITLE_ONLY_13">
    <p:spTree>
      <p:nvGrpSpPr>
        <p:cNvPr id="1" name="Shape 168"/>
        <p:cNvGrpSpPr/>
        <p:nvPr/>
      </p:nvGrpSpPr>
      <p:grpSpPr>
        <a:xfrm>
          <a:off x="0" y="0"/>
          <a:ext cx="0" cy="0"/>
          <a:chOff x="0" y="0"/>
          <a:chExt cx="0" cy="0"/>
        </a:xfrm>
      </p:grpSpPr>
      <p:pic>
        <p:nvPicPr>
          <p:cNvPr id="169" name="Google Shape;169;p38"/>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70" name="Google Shape;170;p38"/>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 name="Google Shape;171;p3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72" name="Google Shape;172;p38"/>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4">
  <p:cSld name="TITLE_ONLY_14">
    <p:spTree>
      <p:nvGrpSpPr>
        <p:cNvPr id="1" name="Shape 173"/>
        <p:cNvGrpSpPr/>
        <p:nvPr/>
      </p:nvGrpSpPr>
      <p:grpSpPr>
        <a:xfrm>
          <a:off x="0" y="0"/>
          <a:ext cx="0" cy="0"/>
          <a:chOff x="0" y="0"/>
          <a:chExt cx="0" cy="0"/>
        </a:xfrm>
      </p:grpSpPr>
      <p:pic>
        <p:nvPicPr>
          <p:cNvPr id="174" name="Google Shape;174;p39"/>
          <p:cNvPicPr preferRelativeResize="0"/>
          <p:nvPr/>
        </p:nvPicPr>
        <p:blipFill>
          <a:blip r:embed="rId2">
            <a:alphaModFix/>
          </a:blip>
          <a:stretch>
            <a:fillRect/>
          </a:stretch>
        </p:blipFill>
        <p:spPr>
          <a:xfrm>
            <a:off x="0" y="-25"/>
            <a:ext cx="9144000" cy="5143532"/>
          </a:xfrm>
          <a:prstGeom prst="rect">
            <a:avLst/>
          </a:prstGeom>
          <a:noFill/>
          <a:ln>
            <a:noFill/>
          </a:ln>
        </p:spPr>
      </p:pic>
      <p:sp>
        <p:nvSpPr>
          <p:cNvPr id="175" name="Google Shape;175;p39"/>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77" name="Google Shape;177;p39"/>
          <p:cNvPicPr preferRelativeResize="0"/>
          <p:nvPr/>
        </p:nvPicPr>
        <p:blipFill>
          <a:blip r:embed="rId3">
            <a:alphaModFix/>
          </a:blip>
          <a:stretch>
            <a:fillRect/>
          </a:stretch>
        </p:blipFill>
        <p:spPr>
          <a:xfrm>
            <a:off x="156675" y="130125"/>
            <a:ext cx="664176" cy="66417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imple Content Slide">
  <p:cSld name="Simple Content Slide">
    <p:spTree>
      <p:nvGrpSpPr>
        <p:cNvPr id="1" name="Shape 178"/>
        <p:cNvGrpSpPr/>
        <p:nvPr/>
      </p:nvGrpSpPr>
      <p:grpSpPr>
        <a:xfrm>
          <a:off x="0" y="0"/>
          <a:ext cx="0" cy="0"/>
          <a:chOff x="0" y="0"/>
          <a:chExt cx="0" cy="0"/>
        </a:xfrm>
      </p:grpSpPr>
      <p:sp>
        <p:nvSpPr>
          <p:cNvPr id="179" name="Google Shape;179;p40"/>
          <p:cNvSpPr txBox="1">
            <a:spLocks noGrp="1"/>
          </p:cNvSpPr>
          <p:nvPr>
            <p:ph type="title"/>
          </p:nvPr>
        </p:nvSpPr>
        <p:spPr>
          <a:xfrm>
            <a:off x="395288" y="231775"/>
            <a:ext cx="8353500" cy="6843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dk1"/>
              </a:buClr>
              <a:buSzPts val="2600"/>
              <a:buFont typeface="Rubik"/>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0" name="Google Shape;180;p40"/>
          <p:cNvSpPr txBox="1"/>
          <p:nvPr/>
        </p:nvSpPr>
        <p:spPr>
          <a:xfrm>
            <a:off x="1031358" y="1552353"/>
            <a:ext cx="1848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181" name="Google Shape;181;p40"/>
          <p:cNvSpPr>
            <a:spLocks noGrp="1"/>
          </p:cNvSpPr>
          <p:nvPr>
            <p:ph type="body" idx="1"/>
          </p:nvPr>
        </p:nvSpPr>
        <p:spPr>
          <a:xfrm>
            <a:off x="395288" y="1311276"/>
            <a:ext cx="8353500" cy="3357900"/>
          </a:xfrm>
          <a:prstGeom prst="roundRect">
            <a:avLst>
              <a:gd name="adj" fmla="val 0"/>
            </a:avLst>
          </a:prstGeom>
          <a:noFill/>
          <a:ln>
            <a:noFill/>
          </a:ln>
        </p:spPr>
        <p:txBody>
          <a:bodyPr spcFirstLastPara="1" wrap="square" lIns="0" tIns="0" rIns="0" bIns="0" anchor="t" anchorCtr="0">
            <a:normAutofit/>
          </a:bodyPr>
          <a:lstStyle>
            <a:lvl1pPr marL="457200" lvl="0" indent="-292100" algn="l" rtl="0">
              <a:lnSpc>
                <a:spcPct val="90000"/>
              </a:lnSpc>
              <a:spcBef>
                <a:spcPts val="700"/>
              </a:spcBef>
              <a:spcAft>
                <a:spcPts val="0"/>
              </a:spcAft>
              <a:buClr>
                <a:srgbClr val="7F7F7F"/>
              </a:buClr>
              <a:buSzPts val="1000"/>
              <a:buFont typeface="Rubik"/>
              <a:buChar char="●"/>
              <a:defRPr sz="1000"/>
            </a:lvl1pPr>
            <a:lvl2pPr marL="914400" lvl="1" indent="-342900" algn="l" rtl="0">
              <a:lnSpc>
                <a:spcPct val="90000"/>
              </a:lnSpc>
              <a:spcBef>
                <a:spcPts val="375"/>
              </a:spcBef>
              <a:spcAft>
                <a:spcPts val="0"/>
              </a:spcAft>
              <a:buClr>
                <a:schemeClr val="dk1"/>
              </a:buClr>
              <a:buSzPts val="1800"/>
              <a:buFont typeface="Rubik"/>
              <a:buChar char="○"/>
              <a:defRPr>
                <a:latin typeface="Rubik"/>
                <a:ea typeface="Rubik"/>
                <a:cs typeface="Rubik"/>
                <a:sym typeface="Rubik"/>
              </a:defRPr>
            </a:lvl2pPr>
            <a:lvl3pPr marL="1371600" lvl="2" indent="-317500" algn="l" rtl="0">
              <a:lnSpc>
                <a:spcPct val="90000"/>
              </a:lnSpc>
              <a:spcBef>
                <a:spcPts val="375"/>
              </a:spcBef>
              <a:spcAft>
                <a:spcPts val="0"/>
              </a:spcAft>
              <a:buClr>
                <a:schemeClr val="dk1"/>
              </a:buClr>
              <a:buSzPts val="1400"/>
              <a:buFont typeface="Rubik"/>
              <a:buChar char="■"/>
              <a:defRPr>
                <a:latin typeface="Rubik"/>
                <a:ea typeface="Rubik"/>
                <a:cs typeface="Rubik"/>
                <a:sym typeface="Rubik"/>
              </a:defRPr>
            </a:lvl3pPr>
            <a:lvl4pPr marL="1828800" lvl="3" indent="-304800" algn="l" rtl="0">
              <a:lnSpc>
                <a:spcPct val="90000"/>
              </a:lnSpc>
              <a:spcBef>
                <a:spcPts val="375"/>
              </a:spcBef>
              <a:spcAft>
                <a:spcPts val="0"/>
              </a:spcAft>
              <a:buClr>
                <a:schemeClr val="dk1"/>
              </a:buClr>
              <a:buSzPts val="1200"/>
              <a:buFont typeface="Rubik"/>
              <a:buChar char="●"/>
              <a:defRPr>
                <a:latin typeface="Rubik"/>
                <a:ea typeface="Rubik"/>
                <a:cs typeface="Rubik"/>
                <a:sym typeface="Rubik"/>
              </a:defRPr>
            </a:lvl4pPr>
            <a:lvl5pPr marL="2286000" lvl="4" indent="-298450" algn="l" rtl="0">
              <a:lnSpc>
                <a:spcPct val="90000"/>
              </a:lnSpc>
              <a:spcBef>
                <a:spcPts val="375"/>
              </a:spcBef>
              <a:spcAft>
                <a:spcPts val="0"/>
              </a:spcAft>
              <a:buClr>
                <a:schemeClr val="dk1"/>
              </a:buClr>
              <a:buSzPts val="1100"/>
              <a:buFont typeface="Rubik"/>
              <a:buChar char="○"/>
              <a:defRPr>
                <a:latin typeface="Rubik"/>
                <a:ea typeface="Rubik"/>
                <a:cs typeface="Rubik"/>
                <a:sym typeface="Rubik"/>
              </a:defRPr>
            </a:lvl5pPr>
            <a:lvl6pPr marL="2743200" lvl="5" indent="-317500" algn="l" rtl="0">
              <a:lnSpc>
                <a:spcPct val="90000"/>
              </a:lnSpc>
              <a:spcBef>
                <a:spcPts val="375"/>
              </a:spcBef>
              <a:spcAft>
                <a:spcPts val="0"/>
              </a:spcAft>
              <a:buClr>
                <a:schemeClr val="dk1"/>
              </a:buClr>
              <a:buSzPts val="1400"/>
              <a:buFont typeface="Rubik"/>
              <a:buChar char="■"/>
              <a:defRPr>
                <a:latin typeface="Rubik"/>
                <a:ea typeface="Rubik"/>
                <a:cs typeface="Rubik"/>
                <a:sym typeface="Rubik"/>
              </a:defRPr>
            </a:lvl6pPr>
            <a:lvl7pPr marL="3200400" lvl="6" indent="-317500" algn="l" rtl="0">
              <a:lnSpc>
                <a:spcPct val="90000"/>
              </a:lnSpc>
              <a:spcBef>
                <a:spcPts val="375"/>
              </a:spcBef>
              <a:spcAft>
                <a:spcPts val="0"/>
              </a:spcAft>
              <a:buClr>
                <a:schemeClr val="dk1"/>
              </a:buClr>
              <a:buSzPts val="1400"/>
              <a:buFont typeface="Rubik"/>
              <a:buChar char="●"/>
              <a:defRPr>
                <a:latin typeface="Rubik"/>
                <a:ea typeface="Rubik"/>
                <a:cs typeface="Rubik"/>
                <a:sym typeface="Rubik"/>
              </a:defRPr>
            </a:lvl7pPr>
            <a:lvl8pPr marL="3657600" lvl="7" indent="-317500" algn="l" rtl="0">
              <a:lnSpc>
                <a:spcPct val="90000"/>
              </a:lnSpc>
              <a:spcBef>
                <a:spcPts val="375"/>
              </a:spcBef>
              <a:spcAft>
                <a:spcPts val="0"/>
              </a:spcAft>
              <a:buClr>
                <a:schemeClr val="dk1"/>
              </a:buClr>
              <a:buSzPts val="1400"/>
              <a:buFont typeface="Rubik"/>
              <a:buChar char="○"/>
              <a:defRPr>
                <a:latin typeface="Rubik"/>
                <a:ea typeface="Rubik"/>
                <a:cs typeface="Rubik"/>
                <a:sym typeface="Rubik"/>
              </a:defRPr>
            </a:lvl8pPr>
            <a:lvl9pPr marL="4114800" lvl="8" indent="-317500" algn="l" rtl="0">
              <a:lnSpc>
                <a:spcPct val="90000"/>
              </a:lnSpc>
              <a:spcBef>
                <a:spcPts val="375"/>
              </a:spcBef>
              <a:spcAft>
                <a:spcPts val="0"/>
              </a:spcAft>
              <a:buClr>
                <a:schemeClr val="dk1"/>
              </a:buClr>
              <a:buSzPts val="1400"/>
              <a:buFont typeface="Rubik"/>
              <a:buChar char="■"/>
              <a:defRPr>
                <a:latin typeface="Rubik"/>
                <a:ea typeface="Rubik"/>
                <a:cs typeface="Rubik"/>
                <a:sym typeface="Rubik"/>
              </a:defRPr>
            </a:lvl9pPr>
          </a:lstStyle>
          <a:p>
            <a:endParaRPr/>
          </a:p>
        </p:txBody>
      </p:sp>
      <p:sp>
        <p:nvSpPr>
          <p:cNvPr id="182" name="Google Shape;182;p40"/>
          <p:cNvSpPr txBox="1">
            <a:spLocks noGrp="1"/>
          </p:cNvSpPr>
          <p:nvPr>
            <p:ph type="sldNum" idx="12"/>
          </p:nvPr>
        </p:nvSpPr>
        <p:spPr>
          <a:xfrm>
            <a:off x="8553450" y="4909898"/>
            <a:ext cx="590700" cy="225000"/>
          </a:xfrm>
          <a:prstGeom prst="rect">
            <a:avLst/>
          </a:prstGeom>
          <a:noFill/>
          <a:ln>
            <a:noFill/>
          </a:ln>
        </p:spPr>
        <p:txBody>
          <a:bodyPr spcFirstLastPara="1" wrap="square" lIns="0" tIns="72000" rIns="0" bIns="720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83" name="Google Shape;183;p40" title="date"/>
          <p:cNvSpPr txBox="1">
            <a:spLocks noGrp="1"/>
          </p:cNvSpPr>
          <p:nvPr>
            <p:ph type="subTitle" idx="2"/>
          </p:nvPr>
        </p:nvSpPr>
        <p:spPr>
          <a:xfrm>
            <a:off x="1165825" y="4975075"/>
            <a:ext cx="1314600" cy="159900"/>
          </a:xfrm>
          <a:prstGeom prst="rect">
            <a:avLst/>
          </a:prstGeom>
        </p:spPr>
        <p:txBody>
          <a:bodyPr spcFirstLastPara="1" wrap="square" lIns="68575" tIns="34275" rIns="68575" bIns="34275" anchor="t" anchorCtr="0">
            <a:normAutofit/>
          </a:bodyPr>
          <a:lstStyle>
            <a:lvl1pPr lvl="0" rtl="0">
              <a:spcBef>
                <a:spcPts val="800"/>
              </a:spcBef>
              <a:spcAft>
                <a:spcPts val="0"/>
              </a:spcAft>
              <a:buClr>
                <a:schemeClr val="lt1"/>
              </a:buClr>
              <a:buSzPts val="600"/>
              <a:buNone/>
              <a:defRPr sz="600">
                <a:solidFill>
                  <a:schemeClr val="lt1"/>
                </a:solidFill>
              </a:defRPr>
            </a:lvl1pPr>
            <a:lvl2pPr lvl="1" rtl="0">
              <a:spcBef>
                <a:spcPts val="400"/>
              </a:spcBef>
              <a:spcAft>
                <a:spcPts val="0"/>
              </a:spcAft>
              <a:buSzPts val="18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1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84" name="Google Shape;184;p40" title="date"/>
          <p:cNvSpPr txBox="1">
            <a:spLocks noGrp="1"/>
          </p:cNvSpPr>
          <p:nvPr>
            <p:ph type="subTitle" idx="3"/>
          </p:nvPr>
        </p:nvSpPr>
        <p:spPr>
          <a:xfrm>
            <a:off x="2631100" y="4975075"/>
            <a:ext cx="6072900" cy="159900"/>
          </a:xfrm>
          <a:prstGeom prst="rect">
            <a:avLst/>
          </a:prstGeom>
        </p:spPr>
        <p:txBody>
          <a:bodyPr spcFirstLastPara="1" wrap="square" lIns="68575" tIns="34275" rIns="68575" bIns="34275" anchor="t" anchorCtr="0">
            <a:normAutofit/>
          </a:bodyPr>
          <a:lstStyle>
            <a:lvl1pPr lvl="0" rtl="0">
              <a:spcBef>
                <a:spcPts val="800"/>
              </a:spcBef>
              <a:spcAft>
                <a:spcPts val="0"/>
              </a:spcAft>
              <a:buClr>
                <a:schemeClr val="lt1"/>
              </a:buClr>
              <a:buSzPts val="600"/>
              <a:buNone/>
              <a:defRPr sz="600">
                <a:solidFill>
                  <a:schemeClr val="lt1"/>
                </a:solidFill>
              </a:defRPr>
            </a:lvl1pPr>
            <a:lvl2pPr lvl="1" rtl="0">
              <a:spcBef>
                <a:spcPts val="400"/>
              </a:spcBef>
              <a:spcAft>
                <a:spcPts val="0"/>
              </a:spcAft>
              <a:buSzPts val="1800"/>
              <a:buNone/>
              <a:defRPr/>
            </a:lvl2pPr>
            <a:lvl3pPr lvl="2" rtl="0">
              <a:spcBef>
                <a:spcPts val="400"/>
              </a:spcBef>
              <a:spcAft>
                <a:spcPts val="0"/>
              </a:spcAft>
              <a:buSzPts val="1400"/>
              <a:buNone/>
              <a:defRPr/>
            </a:lvl3pPr>
            <a:lvl4pPr lvl="3" rtl="0">
              <a:spcBef>
                <a:spcPts val="400"/>
              </a:spcBef>
              <a:spcAft>
                <a:spcPts val="0"/>
              </a:spcAft>
              <a:buSzPts val="1200"/>
              <a:buNone/>
              <a:defRPr/>
            </a:lvl4pPr>
            <a:lvl5pPr lvl="4" rtl="0">
              <a:spcBef>
                <a:spcPts val="400"/>
              </a:spcBef>
              <a:spcAft>
                <a:spcPts val="0"/>
              </a:spcAft>
              <a:buSzPts val="11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5">
  <p:cSld name="TITLE_ONLY_15">
    <p:spTree>
      <p:nvGrpSpPr>
        <p:cNvPr id="1" name="Shape 185"/>
        <p:cNvGrpSpPr/>
        <p:nvPr/>
      </p:nvGrpSpPr>
      <p:grpSpPr>
        <a:xfrm>
          <a:off x="0" y="0"/>
          <a:ext cx="0" cy="0"/>
          <a:chOff x="0" y="0"/>
          <a:chExt cx="0" cy="0"/>
        </a:xfrm>
      </p:grpSpPr>
      <p:pic>
        <p:nvPicPr>
          <p:cNvPr id="186" name="Google Shape;186;p41"/>
          <p:cNvPicPr preferRelativeResize="0"/>
          <p:nvPr/>
        </p:nvPicPr>
        <p:blipFill rotWithShape="1">
          <a:blip r:embed="rId2">
            <a:alphaModFix/>
          </a:blip>
          <a:srcRect/>
          <a:stretch/>
        </p:blipFill>
        <p:spPr>
          <a:xfrm>
            <a:off x="0" y="-25"/>
            <a:ext cx="9144000" cy="5143532"/>
          </a:xfrm>
          <a:prstGeom prst="rect">
            <a:avLst/>
          </a:prstGeom>
          <a:noFill/>
          <a:ln>
            <a:noFill/>
          </a:ln>
        </p:spPr>
      </p:pic>
      <p:sp>
        <p:nvSpPr>
          <p:cNvPr id="187" name="Google Shape;187;p41"/>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8" name="Google Shape;18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89" name="Google Shape;189;p41"/>
          <p:cNvPicPr preferRelativeResize="0"/>
          <p:nvPr/>
        </p:nvPicPr>
        <p:blipFill rotWithShape="1">
          <a:blip r:embed="rId3">
            <a:alphaModFix/>
          </a:blip>
          <a:srcRect/>
          <a:stretch/>
        </p:blipFill>
        <p:spPr>
          <a:xfrm>
            <a:off x="156675" y="130125"/>
            <a:ext cx="664176" cy="66417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0"/>
        <p:cNvGrpSpPr/>
        <p:nvPr/>
      </p:nvGrpSpPr>
      <p:grpSpPr>
        <a:xfrm>
          <a:off x="0" y="0"/>
          <a:ext cx="0" cy="0"/>
          <a:chOff x="0" y="0"/>
          <a:chExt cx="0" cy="0"/>
        </a:xfrm>
      </p:grpSpPr>
      <p:pic>
        <p:nvPicPr>
          <p:cNvPr id="191" name="Google Shape;191;p42"/>
          <p:cNvPicPr preferRelativeResize="0"/>
          <p:nvPr/>
        </p:nvPicPr>
        <p:blipFill rotWithShape="1">
          <a:blip r:embed="rId2">
            <a:alphaModFix/>
          </a:blip>
          <a:srcRect/>
          <a:stretch/>
        </p:blipFill>
        <p:spPr>
          <a:xfrm>
            <a:off x="0" y="0"/>
            <a:ext cx="9144043" cy="5143500"/>
          </a:xfrm>
          <a:prstGeom prst="rect">
            <a:avLst/>
          </a:prstGeom>
          <a:noFill/>
          <a:ln>
            <a:noFill/>
          </a:ln>
        </p:spPr>
      </p:pic>
      <p:sp>
        <p:nvSpPr>
          <p:cNvPr id="192" name="Google Shape;192;p42"/>
          <p:cNvSpPr txBox="1">
            <a:spLocks noGrp="1"/>
          </p:cNvSpPr>
          <p:nvPr>
            <p:ph type="title"/>
          </p:nvPr>
        </p:nvSpPr>
        <p:spPr>
          <a:xfrm>
            <a:off x="311725" y="1027200"/>
            <a:ext cx="8520600" cy="841800"/>
          </a:xfrm>
          <a:prstGeom prst="rect">
            <a:avLst/>
          </a:prstGeom>
          <a:noFill/>
          <a:ln>
            <a:noFill/>
          </a:ln>
        </p:spPr>
        <p:txBody>
          <a:bodyPr spcFirstLastPara="1" wrap="square" lIns="91425" tIns="91425" rIns="91425" bIns="91425" anchor="ctr" anchorCtr="0">
            <a:normAutofit/>
          </a:bodyPr>
          <a:lstStyle>
            <a:lvl1pPr lvl="0" algn="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93" name="Google Shape;19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4"/>
        <p:cNvGrpSpPr/>
        <p:nvPr/>
      </p:nvGrpSpPr>
      <p:grpSpPr>
        <a:xfrm>
          <a:off x="0" y="0"/>
          <a:ext cx="0" cy="0"/>
          <a:chOff x="0" y="0"/>
          <a:chExt cx="0" cy="0"/>
        </a:xfrm>
      </p:grpSpPr>
      <p:sp>
        <p:nvSpPr>
          <p:cNvPr id="195" name="Google Shape;195;p43"/>
          <p:cNvSpPr txBox="1">
            <a:spLocks noGrp="1"/>
          </p:cNvSpPr>
          <p:nvPr>
            <p:ph type="title"/>
          </p:nvPr>
        </p:nvSpPr>
        <p:spPr>
          <a:xfrm>
            <a:off x="94650" y="115950"/>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Clr>
                <a:srgbClr val="C9DAF8"/>
              </a:buClr>
              <a:buSzPts val="3200"/>
              <a:buNone/>
              <a:defRPr sz="3200">
                <a:solidFill>
                  <a:srgbClr val="C9DAF8"/>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43"/>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97" name="Google Shape;197;p43"/>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98" name="Google Shape;198;p43"/>
          <p:cNvSpPr txBox="1">
            <a:spLocks noGrp="1"/>
          </p:cNvSpPr>
          <p:nvPr>
            <p:ph type="sldNum" idx="12"/>
          </p:nvPr>
        </p:nvSpPr>
        <p:spPr>
          <a:xfrm>
            <a:off x="8507475" y="4817225"/>
            <a:ext cx="548700" cy="441000"/>
          </a:xfrm>
          <a:prstGeom prst="rect">
            <a:avLst/>
          </a:prstGeom>
        </p:spPr>
        <p:txBody>
          <a:bodyPr spcFirstLastPara="1" wrap="square" lIns="68575" tIns="34275" rIns="68575" bIns="34275"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cxnSp>
        <p:nvCxnSpPr>
          <p:cNvPr id="199" name="Google Shape;199;p43"/>
          <p:cNvCxnSpPr/>
          <p:nvPr/>
        </p:nvCxnSpPr>
        <p:spPr>
          <a:xfrm>
            <a:off x="0" y="777175"/>
            <a:ext cx="2590500" cy="0"/>
          </a:xfrm>
          <a:prstGeom prst="straightConnector1">
            <a:avLst/>
          </a:prstGeom>
          <a:noFill/>
          <a:ln w="19050" cap="flat" cmpd="sng">
            <a:solidFill>
              <a:schemeClr val="accent1"/>
            </a:solidFill>
            <a:prstDash val="dot"/>
            <a:round/>
            <a:headEnd type="none" w="med" len="med"/>
            <a:tailEnd type="none" w="med" len="med"/>
          </a:ln>
        </p:spPr>
      </p:cxnSp>
      <p:pic>
        <p:nvPicPr>
          <p:cNvPr id="200" name="Google Shape;200;p43"/>
          <p:cNvPicPr preferRelativeResize="0"/>
          <p:nvPr/>
        </p:nvPicPr>
        <p:blipFill rotWithShape="1">
          <a:blip r:embed="rId2">
            <a:alphaModFix/>
          </a:blip>
          <a:srcRect l="31678" r="15604" b="48830"/>
          <a:stretch/>
        </p:blipFill>
        <p:spPr>
          <a:xfrm>
            <a:off x="0" y="35525"/>
            <a:ext cx="364224" cy="209175"/>
          </a:xfrm>
          <a:prstGeom prst="rect">
            <a:avLst/>
          </a:prstGeom>
          <a:noFill/>
          <a:ln>
            <a:noFill/>
          </a:ln>
          <a:effectLst>
            <a:outerShdw blurRad="214313" dist="57150" dir="21540000" algn="bl" rotWithShape="0">
              <a:schemeClr val="accent4"/>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rgbClr val="EF8200"/>
              </a:buClr>
              <a:buSzPts val="1800"/>
              <a:buFont typeface="Arial"/>
              <a:buChar char="•"/>
              <a:defRPr sz="1800" b="0" i="0" u="none" strike="noStrike" cap="none">
                <a:solidFill>
                  <a:srgbClr val="EF8200"/>
                </a:solidFill>
                <a:latin typeface="Open Sans"/>
                <a:ea typeface="Open Sans"/>
                <a:cs typeface="Open Sans"/>
                <a:sym typeface="Open Sans"/>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3pPr>
            <a:lvl4pPr marL="1828800" marR="0" lvl="3" indent="-304800" algn="l" rtl="0">
              <a:lnSpc>
                <a:spcPct val="90000"/>
              </a:lnSpc>
              <a:spcBef>
                <a:spcPts val="400"/>
              </a:spcBef>
              <a:spcAft>
                <a:spcPts val="0"/>
              </a:spcAft>
              <a:buClr>
                <a:schemeClr val="dk1"/>
              </a:buClr>
              <a:buSzPts val="1200"/>
              <a:buFont typeface="Arial"/>
              <a:buChar char="•"/>
              <a:defRPr sz="1200" b="0" i="1" u="none" strike="noStrike" cap="none">
                <a:solidFill>
                  <a:schemeClr val="dk1"/>
                </a:solidFill>
                <a:latin typeface="Open Sans"/>
                <a:ea typeface="Open Sans"/>
                <a:cs typeface="Open Sans"/>
                <a:sym typeface="Open Sans"/>
              </a:defRPr>
            </a:lvl4pPr>
            <a:lvl5pPr marL="2286000" marR="0" lvl="4" indent="-298450" algn="l" rtl="0">
              <a:lnSpc>
                <a:spcPct val="90000"/>
              </a:lnSpc>
              <a:spcBef>
                <a:spcPts val="400"/>
              </a:spcBef>
              <a:spcAft>
                <a:spcPts val="0"/>
              </a:spcAft>
              <a:buClr>
                <a:srgbClr val="7F7F7F"/>
              </a:buClr>
              <a:buSzPts val="1100"/>
              <a:buFont typeface="Arial"/>
              <a:buChar char="•"/>
              <a:defRPr sz="1100" b="0" i="0" u="none" strike="noStrike" cap="none">
                <a:solidFill>
                  <a:srgbClr val="7F7F7F"/>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6457950" y="473273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9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9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9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9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9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9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9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9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7.gif"/><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hyperlink" Target="https://doi.org/10.48550/arXiv.2109.07388" TargetMode="External"/><Relationship Id="rId10" Type="http://schemas.openxmlformats.org/officeDocument/2006/relationships/comments" Target="../comments/comment2.xml"/><Relationship Id="rId4" Type="http://schemas.openxmlformats.org/officeDocument/2006/relationships/hyperlink" Target="https://arxiv.org/abs/2109.07388" TargetMode="External"/><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comments" Target="../comments/comment3.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zenodo.org/records/10650440"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74.png"/><Relationship Id="rId4" Type="http://schemas.openxmlformats.org/officeDocument/2006/relationships/hyperlink" Target="https://github.com/interTwin-eu/architecture-diagrams/tree/main/Blueprint%20architectu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76.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2.png"/><Relationship Id="rId11" Type="http://schemas.openxmlformats.org/officeDocument/2006/relationships/image" Target="../media/image88.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image" Target="../media/image90.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tertwin.eu/intertwin-digital-twin-engine/" TargetMode="External"/><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github.com/interTwin-e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www.unicore.eu/about-unicore/features/" TargetMode="External"/><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hyperlink" Target="https://www.youtube.com/watch?v=-djIQGPvYdI" TargetMode="External"/><Relationship Id="rId4" Type="http://schemas.openxmlformats.org/officeDocument/2006/relationships/image" Target="../media/image103.png"/><Relationship Id="rId9"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hyperlink" Target="https://www.youtube.com/watch?v=NoVCfSxwtX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interTwin-eu"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jp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jpg"/><Relationship Id="rId2" Type="http://schemas.openxmlformats.org/officeDocument/2006/relationships/notesSlide" Target="../notesSlides/notesSlide4.xml"/><Relationship Id="rId16" Type="http://schemas.openxmlformats.org/officeDocument/2006/relationships/image" Target="../media/image30.jp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2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jpg"/><Relationship Id="rId32" Type="http://schemas.openxmlformats.org/officeDocument/2006/relationships/image" Target="../media/image46.jpg"/><Relationship Id="rId5" Type="http://schemas.openxmlformats.org/officeDocument/2006/relationships/image" Target="../media/image19.jpg"/><Relationship Id="rId15" Type="http://schemas.openxmlformats.org/officeDocument/2006/relationships/image" Target="../media/image29.jp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8" Type="http://schemas.openxmlformats.org/officeDocument/2006/relationships/image" Target="../media/image2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intertwin.eu/use-cases/" TargetMode="External"/><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comments" Target="../comments/comment1.xml"/><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4"/>
          <p:cNvSpPr txBox="1">
            <a:spLocks noGrp="1"/>
          </p:cNvSpPr>
          <p:nvPr>
            <p:ph type="title"/>
          </p:nvPr>
        </p:nvSpPr>
        <p:spPr>
          <a:xfrm>
            <a:off x="1177290" y="2941320"/>
            <a:ext cx="7886700" cy="8103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SzPts val="990"/>
              <a:buNone/>
            </a:pPr>
            <a:r>
              <a:rPr lang="en-GB" sz="2650"/>
              <a:t>The interTwin project Digital Twin Engine</a:t>
            </a:r>
            <a:endParaRPr sz="2650"/>
          </a:p>
        </p:txBody>
      </p:sp>
      <p:sp>
        <p:nvSpPr>
          <p:cNvPr id="206" name="Google Shape;206;p44"/>
          <p:cNvSpPr txBox="1">
            <a:spLocks noGrp="1"/>
          </p:cNvSpPr>
          <p:nvPr>
            <p:ph type="subTitle" idx="1"/>
          </p:nvPr>
        </p:nvSpPr>
        <p:spPr>
          <a:xfrm>
            <a:off x="2191500" y="3610447"/>
            <a:ext cx="6872400" cy="894600"/>
          </a:xfrm>
          <a:prstGeom prst="rect">
            <a:avLst/>
          </a:prstGeom>
        </p:spPr>
        <p:txBody>
          <a:bodyPr spcFirstLastPara="1" wrap="square" lIns="68575" tIns="34275" rIns="68575" bIns="34275" anchor="t" anchorCtr="0">
            <a:normAutofit fontScale="85000" lnSpcReduction="20000"/>
          </a:bodyPr>
          <a:lstStyle/>
          <a:p>
            <a:pPr marL="0" lvl="0" indent="0" algn="ctr" rtl="0">
              <a:spcBef>
                <a:spcPts val="800"/>
              </a:spcBef>
              <a:spcAft>
                <a:spcPts val="0"/>
              </a:spcAft>
              <a:buNone/>
            </a:pPr>
            <a:r>
              <a:rPr lang="en-GB"/>
              <a:t>                                                                </a:t>
            </a:r>
            <a:r>
              <a:rPr lang="en-GB" u="sng"/>
              <a:t> Patrick Fuhrmann (DESY)</a:t>
            </a:r>
            <a:endParaRPr u="sng"/>
          </a:p>
          <a:p>
            <a:pPr marL="0" lvl="0" indent="0" algn="ctr" rtl="0">
              <a:spcBef>
                <a:spcPts val="800"/>
              </a:spcBef>
              <a:spcAft>
                <a:spcPts val="0"/>
              </a:spcAft>
              <a:buNone/>
            </a:pPr>
            <a:r>
              <a:rPr lang="en-GB"/>
              <a:t>                                                        Andrea Manzi(EGI Foundation)</a:t>
            </a:r>
            <a:endParaRPr/>
          </a:p>
          <a:p>
            <a:pPr marL="0" lvl="0" indent="0" algn="r" rtl="0">
              <a:spcBef>
                <a:spcPts val="800"/>
              </a:spcBef>
              <a:spcAft>
                <a:spcPts val="0"/>
              </a:spcAft>
              <a:buNone/>
            </a:pPr>
            <a:r>
              <a:rPr lang="en-GB" sz="1600"/>
              <a:t>International Symposium on Grids and Clouds  2024, Taipei</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3"/>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40" dirty="0"/>
              <a:t>Use Cases: Physics </a:t>
            </a:r>
            <a:endParaRPr sz="2640" dirty="0"/>
          </a:p>
        </p:txBody>
      </p:sp>
      <p:sp>
        <p:nvSpPr>
          <p:cNvPr id="533" name="Google Shape;533;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10</a:t>
            </a:fld>
            <a:endParaRPr sz="1000">
              <a:solidFill>
                <a:schemeClr val="dk2"/>
              </a:solidFill>
              <a:latin typeface="Arial"/>
              <a:ea typeface="Arial"/>
              <a:cs typeface="Arial"/>
              <a:sym typeface="Arial"/>
            </a:endParaRPr>
          </a:p>
        </p:txBody>
      </p:sp>
      <p:sp>
        <p:nvSpPr>
          <p:cNvPr id="534" name="Google Shape;534;p53"/>
          <p:cNvSpPr txBox="1"/>
          <p:nvPr/>
        </p:nvSpPr>
        <p:spPr>
          <a:xfrm>
            <a:off x="437718" y="1652460"/>
            <a:ext cx="2118600" cy="7389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rgbClr val="000000"/>
              </a:buClr>
              <a:buSzPts val="1600"/>
              <a:buFont typeface="Arial"/>
              <a:buNone/>
            </a:pPr>
            <a:r>
              <a:rPr lang="en-GB" b="1">
                <a:solidFill>
                  <a:schemeClr val="dk1"/>
                </a:solidFill>
                <a:latin typeface="Rubik"/>
                <a:ea typeface="Rubik"/>
                <a:cs typeface="Rubik"/>
                <a:sym typeface="Rubik"/>
              </a:rPr>
              <a:t>Radio Astronomy</a:t>
            </a:r>
            <a:br>
              <a:rPr lang="en-GB">
                <a:solidFill>
                  <a:schemeClr val="dk1"/>
                </a:solidFill>
                <a:latin typeface="Rubik"/>
                <a:ea typeface="Rubik"/>
                <a:cs typeface="Rubik"/>
                <a:sym typeface="Rubik"/>
              </a:rPr>
            </a:br>
            <a:r>
              <a:rPr lang="en-GB">
                <a:solidFill>
                  <a:schemeClr val="dk1"/>
                </a:solidFill>
                <a:latin typeface="Rubik"/>
                <a:ea typeface="Rubik"/>
                <a:cs typeface="Rubik"/>
                <a:sym typeface="Rubik"/>
              </a:rPr>
              <a:t>Univ. of Heidelberg, Max Planck Society</a:t>
            </a:r>
            <a:endParaRPr b="1">
              <a:solidFill>
                <a:schemeClr val="dk1"/>
              </a:solidFill>
              <a:latin typeface="Rubik"/>
              <a:ea typeface="Rubik"/>
              <a:cs typeface="Rubik"/>
              <a:sym typeface="Rubik"/>
            </a:endParaRPr>
          </a:p>
        </p:txBody>
      </p:sp>
      <p:sp>
        <p:nvSpPr>
          <p:cNvPr id="535" name="Google Shape;535;p53"/>
          <p:cNvSpPr txBox="1"/>
          <p:nvPr/>
        </p:nvSpPr>
        <p:spPr>
          <a:xfrm>
            <a:off x="6587675" y="1652463"/>
            <a:ext cx="19827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600"/>
              <a:buFont typeface="Arial"/>
              <a:buNone/>
            </a:pPr>
            <a:r>
              <a:rPr lang="en-GB" b="1">
                <a:solidFill>
                  <a:schemeClr val="dk1"/>
                </a:solidFill>
                <a:latin typeface="Rubik"/>
                <a:ea typeface="Rubik"/>
                <a:cs typeface="Rubik"/>
                <a:sym typeface="Rubik"/>
              </a:rPr>
              <a:t>Lattice QCD</a:t>
            </a:r>
            <a:br>
              <a:rPr lang="en-GB">
                <a:solidFill>
                  <a:schemeClr val="dk1"/>
                </a:solidFill>
                <a:latin typeface="Rubik"/>
                <a:ea typeface="Rubik"/>
                <a:cs typeface="Rubik"/>
                <a:sym typeface="Rubik"/>
              </a:rPr>
            </a:br>
            <a:r>
              <a:rPr lang="en-GB">
                <a:solidFill>
                  <a:schemeClr val="dk1"/>
                </a:solidFill>
                <a:latin typeface="Rubik"/>
                <a:ea typeface="Rubik"/>
                <a:cs typeface="Rubik"/>
                <a:sym typeface="Rubik"/>
              </a:rPr>
              <a:t>CSIC, CNRS, ETHZ</a:t>
            </a:r>
            <a:endParaRPr>
              <a:solidFill>
                <a:schemeClr val="dk1"/>
              </a:solidFill>
              <a:latin typeface="Rubik"/>
              <a:ea typeface="Rubik"/>
              <a:cs typeface="Rubik"/>
              <a:sym typeface="Rubik"/>
            </a:endParaRPr>
          </a:p>
          <a:p>
            <a:pPr marL="0" marR="0" lvl="0" indent="0" algn="l" rtl="0">
              <a:lnSpc>
                <a:spcPct val="100000"/>
              </a:lnSpc>
              <a:spcBef>
                <a:spcPts val="0"/>
              </a:spcBef>
              <a:spcAft>
                <a:spcPts val="0"/>
              </a:spcAft>
              <a:buClr>
                <a:srgbClr val="000000"/>
              </a:buClr>
              <a:buSzPts val="1600"/>
              <a:buFont typeface="Arial"/>
              <a:buNone/>
            </a:pPr>
            <a:endParaRPr b="1">
              <a:solidFill>
                <a:schemeClr val="dk1"/>
              </a:solidFill>
              <a:latin typeface="Rubik"/>
              <a:ea typeface="Rubik"/>
              <a:cs typeface="Rubik"/>
              <a:sym typeface="Rubik"/>
            </a:endParaRPr>
          </a:p>
        </p:txBody>
      </p:sp>
      <p:sp>
        <p:nvSpPr>
          <p:cNvPr id="536" name="Google Shape;536;p53"/>
          <p:cNvSpPr txBox="1"/>
          <p:nvPr/>
        </p:nvSpPr>
        <p:spPr>
          <a:xfrm>
            <a:off x="437725" y="3343125"/>
            <a:ext cx="2118600" cy="7389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Clr>
                <a:srgbClr val="000000"/>
              </a:buClr>
              <a:buSzPts val="1600"/>
              <a:buFont typeface="Arial"/>
              <a:buNone/>
            </a:pPr>
            <a:r>
              <a:rPr lang="en-GB" b="1">
                <a:solidFill>
                  <a:schemeClr val="dk1"/>
                </a:solidFill>
                <a:latin typeface="Rubik"/>
                <a:ea typeface="Rubik"/>
                <a:cs typeface="Rubik"/>
                <a:sym typeface="Rubik"/>
              </a:rPr>
              <a:t>Gravitational Wave</a:t>
            </a:r>
            <a:br>
              <a:rPr lang="en-GB" b="1">
                <a:solidFill>
                  <a:schemeClr val="dk1"/>
                </a:solidFill>
                <a:latin typeface="Rubik"/>
                <a:ea typeface="Rubik"/>
                <a:cs typeface="Rubik"/>
                <a:sym typeface="Rubik"/>
              </a:rPr>
            </a:br>
            <a:r>
              <a:rPr lang="en-GB" b="1">
                <a:solidFill>
                  <a:schemeClr val="dk1"/>
                </a:solidFill>
                <a:latin typeface="Rubik"/>
                <a:ea typeface="Rubik"/>
                <a:cs typeface="Rubik"/>
                <a:sym typeface="Rubik"/>
              </a:rPr>
              <a:t>Astrophysics</a:t>
            </a:r>
            <a:br>
              <a:rPr lang="en-GB">
                <a:solidFill>
                  <a:schemeClr val="dk1"/>
                </a:solidFill>
                <a:latin typeface="Rubik"/>
                <a:ea typeface="Rubik"/>
                <a:cs typeface="Rubik"/>
                <a:sym typeface="Rubik"/>
              </a:rPr>
            </a:br>
            <a:r>
              <a:rPr lang="en-GB">
                <a:solidFill>
                  <a:schemeClr val="dk1"/>
                </a:solidFill>
                <a:latin typeface="Rubik"/>
                <a:ea typeface="Rubik"/>
                <a:cs typeface="Rubik"/>
                <a:sym typeface="Rubik"/>
              </a:rPr>
              <a:t>INFN</a:t>
            </a:r>
            <a:endParaRPr b="1">
              <a:solidFill>
                <a:schemeClr val="dk1"/>
              </a:solidFill>
              <a:latin typeface="Rubik"/>
              <a:ea typeface="Rubik"/>
              <a:cs typeface="Rubik"/>
              <a:sym typeface="Rubik"/>
            </a:endParaRPr>
          </a:p>
        </p:txBody>
      </p:sp>
      <p:sp>
        <p:nvSpPr>
          <p:cNvPr id="537" name="Google Shape;537;p53"/>
          <p:cNvSpPr txBox="1"/>
          <p:nvPr/>
        </p:nvSpPr>
        <p:spPr>
          <a:xfrm>
            <a:off x="6587675" y="3343178"/>
            <a:ext cx="19827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600"/>
              <a:buFont typeface="Arial"/>
              <a:buNone/>
            </a:pPr>
            <a:r>
              <a:rPr lang="en-GB" b="1">
                <a:solidFill>
                  <a:schemeClr val="dk1"/>
                </a:solidFill>
                <a:latin typeface="Rubik"/>
                <a:ea typeface="Rubik"/>
                <a:cs typeface="Rubik"/>
                <a:sym typeface="Rubik"/>
              </a:rPr>
              <a:t>High Energy Physics</a:t>
            </a:r>
            <a:br>
              <a:rPr lang="en-GB">
                <a:solidFill>
                  <a:schemeClr val="dk1"/>
                </a:solidFill>
                <a:latin typeface="Rubik"/>
                <a:ea typeface="Rubik"/>
                <a:cs typeface="Rubik"/>
                <a:sym typeface="Rubik"/>
              </a:rPr>
            </a:br>
            <a:r>
              <a:rPr lang="en-GB">
                <a:solidFill>
                  <a:schemeClr val="dk1"/>
                </a:solidFill>
                <a:latin typeface="Rubik"/>
                <a:ea typeface="Rubik"/>
                <a:cs typeface="Rubik"/>
                <a:sym typeface="Rubik"/>
              </a:rPr>
              <a:t>CERN, CNRS</a:t>
            </a:r>
            <a:endParaRPr b="1">
              <a:solidFill>
                <a:schemeClr val="dk1"/>
              </a:solidFill>
              <a:latin typeface="Rubik"/>
              <a:ea typeface="Rubik"/>
              <a:cs typeface="Rubik"/>
              <a:sym typeface="Rubik"/>
            </a:endParaRPr>
          </a:p>
        </p:txBody>
      </p:sp>
      <p:pic>
        <p:nvPicPr>
          <p:cNvPr id="538" name="Google Shape;538;p53"/>
          <p:cNvPicPr preferRelativeResize="0"/>
          <p:nvPr/>
        </p:nvPicPr>
        <p:blipFill rotWithShape="1">
          <a:blip r:embed="rId3">
            <a:alphaModFix/>
          </a:blip>
          <a:srcRect l="4128" r="4137"/>
          <a:stretch/>
        </p:blipFill>
        <p:spPr>
          <a:xfrm flipH="1">
            <a:off x="2614513" y="1171025"/>
            <a:ext cx="1944000" cy="1728000"/>
          </a:xfrm>
          <a:prstGeom prst="round1Rect">
            <a:avLst>
              <a:gd name="adj" fmla="val 16667"/>
            </a:avLst>
          </a:prstGeom>
          <a:noFill/>
          <a:ln>
            <a:noFill/>
          </a:ln>
        </p:spPr>
      </p:pic>
      <p:pic>
        <p:nvPicPr>
          <p:cNvPr id="539" name="Google Shape;539;p53"/>
          <p:cNvPicPr preferRelativeResize="0"/>
          <p:nvPr/>
        </p:nvPicPr>
        <p:blipFill rotWithShape="1">
          <a:blip r:embed="rId4">
            <a:alphaModFix/>
          </a:blip>
          <a:srcRect l="2371" t="14173" r="2371" b="14173"/>
          <a:stretch/>
        </p:blipFill>
        <p:spPr>
          <a:xfrm>
            <a:off x="4585487" y="1171025"/>
            <a:ext cx="1944000" cy="1728000"/>
          </a:xfrm>
          <a:prstGeom prst="round1Rect">
            <a:avLst>
              <a:gd name="adj" fmla="val 16667"/>
            </a:avLst>
          </a:prstGeom>
          <a:noFill/>
          <a:ln>
            <a:noFill/>
          </a:ln>
        </p:spPr>
      </p:pic>
      <p:pic>
        <p:nvPicPr>
          <p:cNvPr id="540" name="Google Shape;540;p53"/>
          <p:cNvPicPr preferRelativeResize="0"/>
          <p:nvPr/>
        </p:nvPicPr>
        <p:blipFill rotWithShape="1">
          <a:blip r:embed="rId5">
            <a:alphaModFix/>
          </a:blip>
          <a:srcRect l="6571" r="18064"/>
          <a:stretch/>
        </p:blipFill>
        <p:spPr>
          <a:xfrm rot="10800000">
            <a:off x="2614513" y="2928350"/>
            <a:ext cx="1944000" cy="1728000"/>
          </a:xfrm>
          <a:prstGeom prst="round1Rect">
            <a:avLst>
              <a:gd name="adj" fmla="val 16667"/>
            </a:avLst>
          </a:prstGeom>
          <a:noFill/>
          <a:ln>
            <a:noFill/>
          </a:ln>
        </p:spPr>
      </p:pic>
      <p:pic>
        <p:nvPicPr>
          <p:cNvPr id="541" name="Google Shape;541;p53"/>
          <p:cNvPicPr preferRelativeResize="0"/>
          <p:nvPr/>
        </p:nvPicPr>
        <p:blipFill rotWithShape="1">
          <a:blip r:embed="rId6">
            <a:alphaModFix/>
          </a:blip>
          <a:srcRect l="4702" r="10866"/>
          <a:stretch/>
        </p:blipFill>
        <p:spPr>
          <a:xfrm rot="10800000" flipH="1">
            <a:off x="4585463" y="2928350"/>
            <a:ext cx="1944000" cy="1728000"/>
          </a:xfrm>
          <a:prstGeom prst="round1Rect">
            <a:avLst>
              <a:gd name="adj" fmla="val 16667"/>
            </a:avLst>
          </a:prstGeom>
          <a:noFill/>
          <a:ln>
            <a:noFill/>
          </a:ln>
        </p:spPr>
      </p:pic>
      <p:sp>
        <p:nvSpPr>
          <p:cNvPr id="542" name="Google Shape;542;p53"/>
          <p:cNvSpPr/>
          <p:nvPr/>
        </p:nvSpPr>
        <p:spPr>
          <a:xfrm>
            <a:off x="4206750" y="2548442"/>
            <a:ext cx="730500" cy="730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pic>
        <p:nvPicPr>
          <p:cNvPr id="543" name="Google Shape;543;p53"/>
          <p:cNvPicPr preferRelativeResize="0"/>
          <p:nvPr/>
        </p:nvPicPr>
        <p:blipFill>
          <a:blip r:embed="rId7">
            <a:alphaModFix/>
          </a:blip>
          <a:stretch>
            <a:fillRect/>
          </a:stretch>
        </p:blipFill>
        <p:spPr>
          <a:xfrm>
            <a:off x="4297650" y="2715916"/>
            <a:ext cx="548702" cy="3246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54"/>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DT of Particle Detector </a:t>
            </a:r>
            <a:endParaRPr/>
          </a:p>
        </p:txBody>
      </p:sp>
      <p:sp>
        <p:nvSpPr>
          <p:cNvPr id="551" name="Google Shape;551;p54"/>
          <p:cNvSpPr>
            <a:spLocks noGrp="1"/>
          </p:cNvSpPr>
          <p:nvPr>
            <p:ph type="body" idx="4294967295"/>
          </p:nvPr>
        </p:nvSpPr>
        <p:spPr>
          <a:xfrm>
            <a:off x="-48738" y="996518"/>
            <a:ext cx="3773700" cy="3357900"/>
          </a:xfrm>
          <a:prstGeom prst="roundRect">
            <a:avLst>
              <a:gd name="adj" fmla="val 16667"/>
            </a:avLst>
          </a:prstGeom>
        </p:spPr>
        <p:txBody>
          <a:bodyPr spcFirstLastPara="1" wrap="square" lIns="68575" tIns="34275" rIns="68575" bIns="34275" anchor="t" anchorCtr="0">
            <a:normAutofit fontScale="25000" lnSpcReduction="20000"/>
          </a:bodyPr>
          <a:lstStyle/>
          <a:p>
            <a:pPr marL="0" lvl="0" indent="0" algn="l" rtl="0">
              <a:spcBef>
                <a:spcPts val="800"/>
              </a:spcBef>
              <a:spcAft>
                <a:spcPts val="0"/>
              </a:spcAft>
              <a:buNone/>
            </a:pPr>
            <a:r>
              <a:rPr lang="en-GB" sz="4300" b="1" dirty="0">
                <a:solidFill>
                  <a:schemeClr val="dk1"/>
                </a:solidFill>
              </a:rPr>
              <a:t>Detector Prototyping &amp; Optimization</a:t>
            </a:r>
            <a:endParaRPr sz="4300" b="1" dirty="0">
              <a:solidFill>
                <a:schemeClr val="dk1"/>
              </a:solidFill>
            </a:endParaRPr>
          </a:p>
          <a:p>
            <a:pPr marL="457200" lvl="1" indent="0">
              <a:lnSpc>
                <a:spcPct val="120000"/>
              </a:lnSpc>
              <a:spcBef>
                <a:spcPts val="800"/>
              </a:spcBef>
              <a:buNone/>
            </a:pPr>
            <a:r>
              <a:rPr lang="en-GB" sz="4800" dirty="0">
                <a:solidFill>
                  <a:schemeClr val="dk1"/>
                </a:solidFill>
              </a:rPr>
              <a:t>Build data-driven tool that </a:t>
            </a:r>
            <a:r>
              <a:rPr lang="en-GB" sz="4800" b="1" dirty="0">
                <a:solidFill>
                  <a:schemeClr val="dk1"/>
                </a:solidFill>
              </a:rPr>
              <a:t>simulates detector response</a:t>
            </a:r>
            <a:r>
              <a:rPr lang="en-GB" sz="4800" dirty="0">
                <a:solidFill>
                  <a:schemeClr val="dk1"/>
                </a:solidFill>
              </a:rPr>
              <a:t> and integrates operation condition from experimental setups (test-beams).</a:t>
            </a:r>
            <a:endParaRPr sz="4800" dirty="0">
              <a:solidFill>
                <a:schemeClr val="dk1"/>
              </a:solidFill>
            </a:endParaRPr>
          </a:p>
          <a:p>
            <a:pPr marL="0" lvl="0" indent="0" algn="l" rtl="0">
              <a:spcBef>
                <a:spcPts val="800"/>
              </a:spcBef>
              <a:spcAft>
                <a:spcPts val="0"/>
              </a:spcAft>
              <a:buNone/>
            </a:pPr>
            <a:r>
              <a:rPr lang="en-GB" sz="4300" b="1" dirty="0">
                <a:solidFill>
                  <a:schemeClr val="dk1"/>
                </a:solidFill>
              </a:rPr>
              <a:t>Online ML for Detectors</a:t>
            </a:r>
            <a:endParaRPr sz="4300" b="1" dirty="0">
              <a:solidFill>
                <a:schemeClr val="dk1"/>
              </a:solidFill>
            </a:endParaRPr>
          </a:p>
          <a:p>
            <a:pPr marL="457200" lvl="1" indent="0">
              <a:lnSpc>
                <a:spcPct val="120000"/>
              </a:lnSpc>
              <a:spcBef>
                <a:spcPts val="800"/>
              </a:spcBef>
              <a:buNone/>
            </a:pPr>
            <a:r>
              <a:rPr lang="en-GB" sz="4800" dirty="0">
                <a:solidFill>
                  <a:schemeClr val="dk1"/>
                </a:solidFill>
              </a:rPr>
              <a:t>Adapt </a:t>
            </a:r>
            <a:r>
              <a:rPr lang="en-GB" sz="4800" b="1" dirty="0">
                <a:solidFill>
                  <a:schemeClr val="dk1"/>
                </a:solidFill>
              </a:rPr>
              <a:t>real-time </a:t>
            </a:r>
            <a:r>
              <a:rPr lang="en-GB" sz="4800" dirty="0">
                <a:solidFill>
                  <a:schemeClr val="dk1"/>
                </a:solidFill>
              </a:rPr>
              <a:t>detector and/or data acquisition configuration with respect to run conditions</a:t>
            </a:r>
            <a:endParaRPr sz="4800" dirty="0">
              <a:solidFill>
                <a:schemeClr val="dk1"/>
              </a:solidFill>
            </a:endParaRPr>
          </a:p>
          <a:p>
            <a:pPr marL="0" lvl="0" indent="0" algn="l" rtl="0">
              <a:spcBef>
                <a:spcPts val="800"/>
              </a:spcBef>
              <a:spcAft>
                <a:spcPts val="0"/>
              </a:spcAft>
              <a:buNone/>
            </a:pPr>
            <a:r>
              <a:rPr lang="en-GB" sz="4300" b="1" dirty="0">
                <a:solidFill>
                  <a:schemeClr val="dk1"/>
                </a:solidFill>
              </a:rPr>
              <a:t>Quality verification &amp; Validation frameworks</a:t>
            </a:r>
            <a:endParaRPr sz="4300" b="1" dirty="0">
              <a:solidFill>
                <a:schemeClr val="dk1"/>
              </a:solidFill>
            </a:endParaRPr>
          </a:p>
          <a:p>
            <a:pPr marL="457200" lvl="1" indent="0">
              <a:lnSpc>
                <a:spcPct val="120000"/>
              </a:lnSpc>
              <a:spcBef>
                <a:spcPts val="800"/>
              </a:spcBef>
              <a:buNone/>
            </a:pPr>
            <a:r>
              <a:rPr lang="en-GB" sz="4800" dirty="0">
                <a:solidFill>
                  <a:schemeClr val="dk1"/>
                </a:solidFill>
              </a:rPr>
              <a:t>Model convergence and accuracy of the generated data should be monitored.</a:t>
            </a:r>
            <a:endParaRPr lang="en-GB" sz="4800" dirty="0"/>
          </a:p>
          <a:p>
            <a:pPr marL="457200" lvl="1" indent="0">
              <a:lnSpc>
                <a:spcPct val="120000"/>
              </a:lnSpc>
              <a:spcBef>
                <a:spcPts val="800"/>
              </a:spcBef>
              <a:buNone/>
            </a:pPr>
            <a:r>
              <a:rPr lang="en-GB" sz="4800" dirty="0">
                <a:solidFill>
                  <a:schemeClr val="dk1"/>
                </a:solidFill>
              </a:rPr>
              <a:t>Development of sample-based validation framework</a:t>
            </a:r>
            <a:r>
              <a:rPr lang="en-GB" sz="4800" dirty="0"/>
              <a:t> </a:t>
            </a:r>
            <a:r>
              <a:rPr lang="en-GB" sz="4800" dirty="0">
                <a:solidFill>
                  <a:schemeClr val="dk1"/>
                </a:solidFill>
              </a:rPr>
              <a:t>in collaboration with HEP community.</a:t>
            </a:r>
            <a:endParaRPr sz="4800" dirty="0">
              <a:solidFill>
                <a:schemeClr val="dk1"/>
              </a:solidFill>
            </a:endParaRPr>
          </a:p>
          <a:p>
            <a:pPr marL="0" lvl="0" indent="0" algn="l" rtl="0">
              <a:spcBef>
                <a:spcPts val="800"/>
              </a:spcBef>
              <a:spcAft>
                <a:spcPts val="0"/>
              </a:spcAft>
              <a:buNone/>
            </a:pPr>
            <a:endParaRPr dirty="0">
              <a:solidFill>
                <a:schemeClr val="dk1"/>
              </a:solidFill>
            </a:endParaRPr>
          </a:p>
        </p:txBody>
      </p:sp>
      <p:sp>
        <p:nvSpPr>
          <p:cNvPr id="552" name="Google Shape;55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11</a:t>
            </a:fld>
            <a:endParaRPr sz="1000">
              <a:solidFill>
                <a:schemeClr val="dk2"/>
              </a:solidFill>
              <a:latin typeface="Arial"/>
              <a:ea typeface="Arial"/>
              <a:cs typeface="Arial"/>
              <a:sym typeface="Arial"/>
            </a:endParaRPr>
          </a:p>
        </p:txBody>
      </p:sp>
      <p:pic>
        <p:nvPicPr>
          <p:cNvPr id="553" name="Google Shape;553;p54"/>
          <p:cNvPicPr preferRelativeResize="0"/>
          <p:nvPr/>
        </p:nvPicPr>
        <p:blipFill>
          <a:blip r:embed="rId3">
            <a:alphaModFix/>
          </a:blip>
          <a:stretch>
            <a:fillRect/>
          </a:stretch>
        </p:blipFill>
        <p:spPr>
          <a:xfrm>
            <a:off x="7085104" y="2623374"/>
            <a:ext cx="1994733" cy="1788370"/>
          </a:xfrm>
          <a:prstGeom prst="rect">
            <a:avLst/>
          </a:prstGeom>
          <a:noFill/>
          <a:ln>
            <a:noFill/>
          </a:ln>
        </p:spPr>
      </p:pic>
      <p:sp>
        <p:nvSpPr>
          <p:cNvPr id="554" name="Google Shape;554;p54"/>
          <p:cNvSpPr txBox="1"/>
          <p:nvPr/>
        </p:nvSpPr>
        <p:spPr>
          <a:xfrm>
            <a:off x="2962364" y="4567109"/>
            <a:ext cx="4259649" cy="52011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600" b="1" dirty="0">
                <a:solidFill>
                  <a:srgbClr val="434343"/>
                </a:solidFill>
                <a:latin typeface="Open Sans"/>
                <a:ea typeface="Open Sans"/>
                <a:cs typeface="Open Sans"/>
                <a:sym typeface="Open Sans"/>
              </a:rPr>
              <a:t>Fast Simulation of a High Granularity Calorimeter by Generative Adversarial Networks.</a:t>
            </a:r>
            <a:r>
              <a:rPr lang="en-GB" sz="600" dirty="0">
                <a:solidFill>
                  <a:srgbClr val="434343"/>
                </a:solidFill>
                <a:latin typeface="Open Sans"/>
                <a:ea typeface="Open Sans"/>
                <a:cs typeface="Open Sans"/>
                <a:sym typeface="Open Sans"/>
              </a:rPr>
              <a:t> Gul Rukh Khattak et al.</a:t>
            </a:r>
            <a:r>
              <a:rPr lang="en-GB" sz="600" dirty="0">
                <a:solidFill>
                  <a:srgbClr val="434343"/>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a:t>
            </a:r>
            <a:r>
              <a:rPr lang="en-GB" sz="600" u="sng" dirty="0">
                <a:solidFill>
                  <a:schemeClr val="hlink"/>
                </a:solidFill>
                <a:latin typeface="Open Sans"/>
                <a:ea typeface="Open Sans"/>
                <a:cs typeface="Open Sans"/>
                <a:sym typeface="Open Sans"/>
                <a:hlinkClick r:id="rId4"/>
              </a:rPr>
              <a:t>https://arxiv.org/abs/2109.07388</a:t>
            </a:r>
            <a:r>
              <a:rPr lang="en-GB" sz="600" dirty="0">
                <a:solidFill>
                  <a:srgbClr val="434343"/>
                </a:solidFill>
                <a:latin typeface="Open Sans"/>
                <a:ea typeface="Open Sans"/>
                <a:cs typeface="Open Sans"/>
                <a:sym typeface="Open Sans"/>
              </a:rPr>
              <a:t> DOI:</a:t>
            </a:r>
            <a:r>
              <a:rPr lang="en-GB" sz="600" dirty="0">
                <a:solidFill>
                  <a:srgbClr val="434343"/>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 </a:t>
            </a:r>
            <a:r>
              <a:rPr lang="en-GB" sz="600" u="sng" dirty="0">
                <a:solidFill>
                  <a:schemeClr val="hlink"/>
                </a:solidFill>
                <a:latin typeface="Open Sans"/>
                <a:ea typeface="Open Sans"/>
                <a:cs typeface="Open Sans"/>
                <a:sym typeface="Open Sans"/>
                <a:hlinkClick r:id="rId5"/>
              </a:rPr>
              <a:t>https://doi.org/10.48550/arXiv.2109.07388</a:t>
            </a:r>
            <a:endParaRPr sz="600" u="sng" dirty="0">
              <a:solidFill>
                <a:schemeClr val="hlink"/>
              </a:solidFill>
              <a:latin typeface="Open Sans"/>
              <a:ea typeface="Open Sans"/>
              <a:cs typeface="Open Sans"/>
              <a:sym typeface="Open Sans"/>
            </a:endParaRPr>
          </a:p>
          <a:p>
            <a:pPr marL="0" lvl="0" indent="0" algn="l" rtl="0">
              <a:spcBef>
                <a:spcPts val="0"/>
              </a:spcBef>
              <a:spcAft>
                <a:spcPts val="0"/>
              </a:spcAft>
              <a:buNone/>
            </a:pPr>
            <a:endParaRPr sz="800" dirty="0">
              <a:solidFill>
                <a:srgbClr val="7F7F7F"/>
              </a:solidFill>
              <a:latin typeface="Rubik"/>
              <a:ea typeface="Rubik"/>
              <a:cs typeface="Rubik"/>
              <a:sym typeface="Rubik"/>
            </a:endParaRPr>
          </a:p>
        </p:txBody>
      </p:sp>
      <p:sp>
        <p:nvSpPr>
          <p:cNvPr id="555" name="Google Shape;555;p54"/>
          <p:cNvSpPr txBox="1"/>
          <p:nvPr/>
        </p:nvSpPr>
        <p:spPr>
          <a:xfrm>
            <a:off x="346450" y="4835700"/>
            <a:ext cx="3470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rgbClr val="7F7F7F"/>
                </a:solidFill>
                <a:latin typeface="Rubik"/>
                <a:ea typeface="Rubik"/>
                <a:cs typeface="Rubik"/>
                <a:sym typeface="Rubik"/>
              </a:rPr>
              <a:t>Image courtesy of Matteo Bunino (CERN)</a:t>
            </a:r>
            <a:endParaRPr sz="800">
              <a:solidFill>
                <a:srgbClr val="7F7F7F"/>
              </a:solidFill>
              <a:latin typeface="Rubik"/>
              <a:ea typeface="Rubik"/>
              <a:cs typeface="Rubik"/>
              <a:sym typeface="Rubik"/>
            </a:endParaRPr>
          </a:p>
        </p:txBody>
      </p:sp>
      <p:pic>
        <p:nvPicPr>
          <p:cNvPr id="556" name="Google Shape;556;p54"/>
          <p:cNvPicPr preferRelativeResize="0"/>
          <p:nvPr/>
        </p:nvPicPr>
        <p:blipFill>
          <a:blip r:embed="rId6">
            <a:alphaModFix/>
          </a:blip>
          <a:stretch>
            <a:fillRect/>
          </a:stretch>
        </p:blipFill>
        <p:spPr>
          <a:xfrm>
            <a:off x="3509909" y="1325252"/>
            <a:ext cx="3428219" cy="3200943"/>
          </a:xfrm>
          <a:prstGeom prst="rect">
            <a:avLst/>
          </a:prstGeom>
          <a:noFill/>
          <a:ln>
            <a:noFill/>
          </a:ln>
        </p:spPr>
      </p:pic>
      <p:pic>
        <p:nvPicPr>
          <p:cNvPr id="557" name="Google Shape;557;p54"/>
          <p:cNvPicPr preferRelativeResize="0"/>
          <p:nvPr/>
        </p:nvPicPr>
        <p:blipFill>
          <a:blip r:embed="rId7">
            <a:alphaModFix/>
          </a:blip>
          <a:stretch>
            <a:fillRect/>
          </a:stretch>
        </p:blipFill>
        <p:spPr>
          <a:xfrm>
            <a:off x="6229575" y="113750"/>
            <a:ext cx="796850" cy="816125"/>
          </a:xfrm>
          <a:prstGeom prst="rect">
            <a:avLst/>
          </a:prstGeom>
          <a:noFill/>
          <a:ln>
            <a:noFill/>
          </a:ln>
        </p:spPr>
      </p:pic>
      <p:pic>
        <p:nvPicPr>
          <p:cNvPr id="558" name="Google Shape;558;p54"/>
          <p:cNvPicPr preferRelativeResize="0"/>
          <p:nvPr/>
        </p:nvPicPr>
        <p:blipFill>
          <a:blip r:embed="rId8">
            <a:alphaModFix/>
          </a:blip>
          <a:stretch>
            <a:fillRect/>
          </a:stretch>
        </p:blipFill>
        <p:spPr>
          <a:xfrm>
            <a:off x="7222013" y="171323"/>
            <a:ext cx="1507375" cy="700990"/>
          </a:xfrm>
          <a:prstGeom prst="rect">
            <a:avLst/>
          </a:prstGeom>
          <a:noFill/>
          <a:ln>
            <a:noFill/>
          </a:ln>
        </p:spPr>
      </p:pic>
      <p:pic>
        <p:nvPicPr>
          <p:cNvPr id="549" name="Google Shape;549;p54"/>
          <p:cNvPicPr preferRelativeResize="0"/>
          <p:nvPr/>
        </p:nvPicPr>
        <p:blipFill rotWithShape="1">
          <a:blip r:embed="rId9">
            <a:alphaModFix/>
          </a:blip>
          <a:srcRect t="361" r="23601" b="50404"/>
          <a:stretch/>
        </p:blipFill>
        <p:spPr>
          <a:xfrm>
            <a:off x="6800226" y="1101652"/>
            <a:ext cx="2343774" cy="1106301"/>
          </a:xfrm>
          <a:prstGeom prst="rect">
            <a:avLst/>
          </a:prstGeom>
          <a:noFill/>
          <a:ln>
            <a:noFill/>
          </a:ln>
        </p:spPr>
      </p:pic>
      <p:sp>
        <p:nvSpPr>
          <p:cNvPr id="2" name="Triangle 1">
            <a:extLst>
              <a:ext uri="{FF2B5EF4-FFF2-40B4-BE49-F238E27FC236}">
                <a16:creationId xmlns:a16="http://schemas.microsoft.com/office/drawing/2014/main" id="{D64DC341-BDEB-AC98-A051-DA9E71F917BE}"/>
              </a:ext>
            </a:extLst>
          </p:cNvPr>
          <p:cNvSpPr/>
          <p:nvPr/>
        </p:nvSpPr>
        <p:spPr>
          <a:xfrm rot="18548564">
            <a:off x="8336364" y="1476525"/>
            <a:ext cx="410511" cy="113447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5"/>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VIRGO Noise detector DT - Astrophysics</a:t>
            </a:r>
            <a:endParaRPr/>
          </a:p>
        </p:txBody>
      </p:sp>
      <p:sp>
        <p:nvSpPr>
          <p:cNvPr id="564" name="Google Shape;56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b="0">
                <a:solidFill>
                  <a:schemeClr val="dk2"/>
                </a:solidFill>
                <a:latin typeface="Arial"/>
                <a:ea typeface="Arial"/>
                <a:cs typeface="Arial"/>
                <a:sym typeface="Arial"/>
              </a:rPr>
              <a:t>12</a:t>
            </a:fld>
            <a:endParaRPr sz="1000" b="0">
              <a:solidFill>
                <a:schemeClr val="dk2"/>
              </a:solidFill>
              <a:latin typeface="Arial"/>
              <a:ea typeface="Arial"/>
              <a:cs typeface="Arial"/>
              <a:sym typeface="Arial"/>
            </a:endParaRPr>
          </a:p>
        </p:txBody>
      </p:sp>
      <p:sp>
        <p:nvSpPr>
          <p:cNvPr id="565" name="Google Shape;565;p55"/>
          <p:cNvSpPr txBox="1"/>
          <p:nvPr/>
        </p:nvSpPr>
        <p:spPr>
          <a:xfrm>
            <a:off x="-109820" y="2135334"/>
            <a:ext cx="3752400" cy="2560200"/>
          </a:xfrm>
          <a:prstGeom prst="rect">
            <a:avLst/>
          </a:prstGeom>
          <a:noFill/>
          <a:ln>
            <a:noFill/>
          </a:ln>
        </p:spPr>
        <p:txBody>
          <a:bodyPr spcFirstLastPara="1" wrap="square" lIns="91425" tIns="91425" rIns="91425" bIns="91425" anchor="t" anchorCtr="0">
            <a:spAutoFit/>
          </a:bodyPr>
          <a:lstStyle/>
          <a:p>
            <a:pPr marL="457200" lvl="0" indent="-298450" algn="l" rtl="0">
              <a:lnSpc>
                <a:spcPct val="100000"/>
              </a:lnSpc>
              <a:spcBef>
                <a:spcPts val="0"/>
              </a:spcBef>
              <a:spcAft>
                <a:spcPts val="0"/>
              </a:spcAft>
              <a:buClr>
                <a:srgbClr val="000000"/>
              </a:buClr>
              <a:buSzPts val="1100"/>
              <a:buFont typeface="Open Sans"/>
              <a:buChar char="●"/>
            </a:pPr>
            <a:r>
              <a:rPr lang="en-GB" sz="1100" dirty="0">
                <a:solidFill>
                  <a:srgbClr val="000000"/>
                </a:solidFill>
                <a:latin typeface="Open Sans"/>
                <a:ea typeface="Open Sans"/>
                <a:cs typeface="Open Sans"/>
                <a:sym typeface="Open Sans"/>
              </a:rPr>
              <a:t>Advanced Virgo is an interferometer designed for </a:t>
            </a:r>
            <a:r>
              <a:rPr lang="en-GB" sz="1100" b="1" dirty="0">
                <a:solidFill>
                  <a:srgbClr val="000000"/>
                </a:solidFill>
                <a:latin typeface="Open Sans"/>
                <a:ea typeface="Open Sans"/>
                <a:cs typeface="Open Sans"/>
                <a:sym typeface="Open Sans"/>
              </a:rPr>
              <a:t>Gravitational Wave (GW) detection</a:t>
            </a:r>
            <a:r>
              <a:rPr lang="en-GB" sz="1100" dirty="0">
                <a:solidFill>
                  <a:srgbClr val="000000"/>
                </a:solidFill>
                <a:latin typeface="Open Sans"/>
                <a:ea typeface="Open Sans"/>
                <a:cs typeface="Open Sans"/>
                <a:sym typeface="Open Sans"/>
              </a:rPr>
              <a:t>.</a:t>
            </a:r>
            <a:endParaRPr sz="1100" dirty="0">
              <a:solidFill>
                <a:srgbClr val="000000"/>
              </a:solidFill>
              <a:latin typeface="Open Sans"/>
              <a:ea typeface="Open Sans"/>
              <a:cs typeface="Open Sans"/>
              <a:sym typeface="Open Sans"/>
            </a:endParaRPr>
          </a:p>
          <a:p>
            <a:pPr marL="457200" lvl="0" indent="-298450" algn="l" rtl="0">
              <a:lnSpc>
                <a:spcPct val="100000"/>
              </a:lnSpc>
              <a:spcBef>
                <a:spcPts val="1000"/>
              </a:spcBef>
              <a:spcAft>
                <a:spcPts val="0"/>
              </a:spcAft>
              <a:buClr>
                <a:srgbClr val="000000"/>
              </a:buClr>
              <a:buSzPts val="1100"/>
              <a:buFont typeface="Open Sans"/>
              <a:buChar char="●"/>
            </a:pPr>
            <a:r>
              <a:rPr lang="en-GB" sz="1100" b="1" dirty="0">
                <a:solidFill>
                  <a:srgbClr val="000000"/>
                </a:solidFill>
                <a:latin typeface="Open Sans"/>
                <a:ea typeface="Open Sans"/>
                <a:cs typeface="Open Sans"/>
                <a:sym typeface="Open Sans"/>
              </a:rPr>
              <a:t>Transient noise (glitches) can mimic a signal</a:t>
            </a:r>
            <a:r>
              <a:rPr lang="en-GB" sz="1100" dirty="0">
                <a:solidFill>
                  <a:srgbClr val="000000"/>
                </a:solidFill>
                <a:latin typeface="Open Sans"/>
                <a:ea typeface="Open Sans"/>
                <a:cs typeface="Open Sans"/>
                <a:sym typeface="Open Sans"/>
              </a:rPr>
              <a:t> of astrophysical origin (the GW).</a:t>
            </a:r>
            <a:endParaRPr sz="1100" dirty="0">
              <a:solidFill>
                <a:srgbClr val="000000"/>
              </a:solidFill>
              <a:latin typeface="Open Sans"/>
              <a:ea typeface="Open Sans"/>
              <a:cs typeface="Open Sans"/>
              <a:sym typeface="Open Sans"/>
            </a:endParaRPr>
          </a:p>
          <a:p>
            <a:pPr marL="457200" lvl="0" indent="-298450" algn="l" rtl="0">
              <a:lnSpc>
                <a:spcPct val="100000"/>
              </a:lnSpc>
              <a:spcBef>
                <a:spcPts val="1000"/>
              </a:spcBef>
              <a:spcAft>
                <a:spcPts val="0"/>
              </a:spcAft>
              <a:buClr>
                <a:srgbClr val="000000"/>
              </a:buClr>
              <a:buSzPts val="1100"/>
              <a:buFont typeface="Open Sans"/>
              <a:buChar char="●"/>
            </a:pPr>
            <a:r>
              <a:rPr lang="en-GB" sz="1100" b="1" dirty="0">
                <a:solidFill>
                  <a:srgbClr val="000000"/>
                </a:solidFill>
                <a:latin typeface="Open Sans"/>
                <a:ea typeface="Open Sans"/>
                <a:cs typeface="Open Sans"/>
                <a:sym typeface="Open Sans"/>
              </a:rPr>
              <a:t>Auxiliary data</a:t>
            </a:r>
            <a:r>
              <a:rPr lang="en-GB" sz="1100" dirty="0">
                <a:solidFill>
                  <a:srgbClr val="000000"/>
                </a:solidFill>
                <a:latin typeface="Open Sans"/>
                <a:ea typeface="Open Sans"/>
                <a:cs typeface="Open Sans"/>
                <a:sym typeface="Open Sans"/>
              </a:rPr>
              <a:t> monitor the status of the detector subsystems and the environmental conditions. They are </a:t>
            </a:r>
            <a:r>
              <a:rPr lang="en-GB" sz="1100" b="1" dirty="0">
                <a:solidFill>
                  <a:srgbClr val="000000"/>
                </a:solidFill>
                <a:latin typeface="Open Sans"/>
                <a:ea typeface="Open Sans"/>
                <a:cs typeface="Open Sans"/>
                <a:sym typeface="Open Sans"/>
              </a:rPr>
              <a:t>not sensitive to the GW</a:t>
            </a:r>
            <a:r>
              <a:rPr lang="en-GB" sz="1100" dirty="0">
                <a:solidFill>
                  <a:srgbClr val="000000"/>
                </a:solidFill>
                <a:latin typeface="Open Sans"/>
                <a:ea typeface="Open Sans"/>
                <a:cs typeface="Open Sans"/>
                <a:sym typeface="Open Sans"/>
              </a:rPr>
              <a:t>.</a:t>
            </a:r>
            <a:endParaRPr sz="1100" dirty="0">
              <a:solidFill>
                <a:srgbClr val="000000"/>
              </a:solidFill>
              <a:latin typeface="Open Sans"/>
              <a:ea typeface="Open Sans"/>
              <a:cs typeface="Open Sans"/>
              <a:sym typeface="Open Sans"/>
            </a:endParaRPr>
          </a:p>
          <a:p>
            <a:pPr marL="457200" lvl="0" indent="-298450" algn="l" rtl="0">
              <a:spcBef>
                <a:spcPts val="1000"/>
              </a:spcBef>
              <a:spcAft>
                <a:spcPts val="0"/>
              </a:spcAft>
              <a:buClr>
                <a:srgbClr val="000000"/>
              </a:buClr>
              <a:buSzPts val="1100"/>
              <a:buFont typeface="Open Sans"/>
              <a:buChar char="●"/>
            </a:pPr>
            <a:r>
              <a:rPr lang="en-GB" sz="1100" b="1" dirty="0">
                <a:solidFill>
                  <a:srgbClr val="000000"/>
                </a:solidFill>
                <a:latin typeface="Open Sans"/>
                <a:ea typeface="Open Sans"/>
                <a:cs typeface="Open Sans"/>
                <a:sym typeface="Open Sans"/>
              </a:rPr>
              <a:t>Strain data</a:t>
            </a:r>
            <a:r>
              <a:rPr lang="en-GB" sz="1100" dirty="0">
                <a:solidFill>
                  <a:srgbClr val="000000"/>
                </a:solidFill>
                <a:latin typeface="Open Sans"/>
                <a:ea typeface="Open Sans"/>
                <a:cs typeface="Open Sans"/>
                <a:sym typeface="Open Sans"/>
              </a:rPr>
              <a:t> measure the space-time deformation induced by the </a:t>
            </a:r>
            <a:r>
              <a:rPr lang="en-GB" sz="1100" b="1" dirty="0">
                <a:solidFill>
                  <a:srgbClr val="000000"/>
                </a:solidFill>
                <a:latin typeface="Open Sans"/>
                <a:ea typeface="Open Sans"/>
                <a:cs typeface="Open Sans"/>
                <a:sym typeface="Open Sans"/>
              </a:rPr>
              <a:t>passage of a GW</a:t>
            </a:r>
            <a:r>
              <a:rPr lang="en-GB" sz="1100" dirty="0">
                <a:solidFill>
                  <a:srgbClr val="000000"/>
                </a:solidFill>
                <a:latin typeface="Open Sans"/>
                <a:ea typeface="Open Sans"/>
                <a:cs typeface="Open Sans"/>
                <a:sym typeface="Open Sans"/>
              </a:rPr>
              <a:t>.</a:t>
            </a:r>
            <a:endParaRPr sz="1100" dirty="0">
              <a:solidFill>
                <a:srgbClr val="000000"/>
              </a:solidFill>
              <a:latin typeface="Open Sans"/>
              <a:ea typeface="Open Sans"/>
              <a:cs typeface="Open Sans"/>
              <a:sym typeface="Open Sans"/>
            </a:endParaRPr>
          </a:p>
          <a:p>
            <a:pPr marL="457200" lvl="0" indent="-298450" algn="l" rtl="0">
              <a:lnSpc>
                <a:spcPct val="100000"/>
              </a:lnSpc>
              <a:spcBef>
                <a:spcPts val="1000"/>
              </a:spcBef>
              <a:spcAft>
                <a:spcPts val="1000"/>
              </a:spcAft>
              <a:buClr>
                <a:srgbClr val="000000"/>
              </a:buClr>
              <a:buSzPts val="1100"/>
              <a:buFont typeface="Open Sans"/>
              <a:buChar char="●"/>
            </a:pPr>
            <a:r>
              <a:rPr lang="en-GB" sz="1100" dirty="0">
                <a:solidFill>
                  <a:srgbClr val="000000"/>
                </a:solidFill>
                <a:latin typeface="Open Sans"/>
                <a:ea typeface="Open Sans"/>
                <a:cs typeface="Open Sans"/>
                <a:sym typeface="Open Sans"/>
              </a:rPr>
              <a:t>Search pipelines look for transient astrophysical signals in almost real time.</a:t>
            </a:r>
            <a:endParaRPr sz="1100" dirty="0">
              <a:solidFill>
                <a:srgbClr val="000000"/>
              </a:solidFill>
              <a:latin typeface="Open Sans"/>
              <a:ea typeface="Open Sans"/>
              <a:cs typeface="Open Sans"/>
              <a:sym typeface="Open Sans"/>
            </a:endParaRPr>
          </a:p>
        </p:txBody>
      </p:sp>
      <p:pic>
        <p:nvPicPr>
          <p:cNvPr id="566" name="Google Shape;566;p55"/>
          <p:cNvPicPr preferRelativeResize="0"/>
          <p:nvPr/>
        </p:nvPicPr>
        <p:blipFill rotWithShape="1">
          <a:blip r:embed="rId3">
            <a:alphaModFix/>
          </a:blip>
          <a:srcRect t="826" b="835"/>
          <a:stretch/>
        </p:blipFill>
        <p:spPr>
          <a:xfrm>
            <a:off x="3928775" y="1985214"/>
            <a:ext cx="5013450" cy="2653761"/>
          </a:xfrm>
          <a:prstGeom prst="rect">
            <a:avLst/>
          </a:prstGeom>
          <a:noFill/>
          <a:ln>
            <a:noFill/>
          </a:ln>
        </p:spPr>
      </p:pic>
      <p:sp>
        <p:nvSpPr>
          <p:cNvPr id="567" name="Google Shape;567;p55"/>
          <p:cNvSpPr/>
          <p:nvPr/>
        </p:nvSpPr>
        <p:spPr>
          <a:xfrm>
            <a:off x="3966425" y="2063059"/>
            <a:ext cx="3285000" cy="1635600"/>
          </a:xfrm>
          <a:prstGeom prst="rect">
            <a:avLst/>
          </a:prstGeom>
          <a:noFill/>
          <a:ln w="19050" cap="flat" cmpd="sng">
            <a:solidFill>
              <a:srgbClr val="0097A7"/>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97A7"/>
              </a:solidFill>
              <a:latin typeface="Open Sans"/>
              <a:ea typeface="Open Sans"/>
              <a:cs typeface="Open Sans"/>
              <a:sym typeface="Open Sans"/>
            </a:endParaRPr>
          </a:p>
        </p:txBody>
      </p:sp>
      <p:sp>
        <p:nvSpPr>
          <p:cNvPr id="568" name="Google Shape;568;p55"/>
          <p:cNvSpPr txBox="1"/>
          <p:nvPr/>
        </p:nvSpPr>
        <p:spPr>
          <a:xfrm>
            <a:off x="6470823" y="987434"/>
            <a:ext cx="2685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b="1" dirty="0">
                <a:solidFill>
                  <a:schemeClr val="accent1"/>
                </a:solidFill>
                <a:latin typeface="Open Sans"/>
                <a:ea typeface="Open Sans"/>
                <a:cs typeface="Open Sans"/>
                <a:sym typeface="Open Sans"/>
              </a:rPr>
              <a:t>CHALLENGE:</a:t>
            </a:r>
            <a:endParaRPr sz="1000" b="1" dirty="0">
              <a:solidFill>
                <a:schemeClr val="accent1"/>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dirty="0">
                <a:solidFill>
                  <a:srgbClr val="000000"/>
                </a:solidFill>
                <a:latin typeface="Open Sans"/>
                <a:ea typeface="Open Sans"/>
                <a:cs typeface="Open Sans"/>
                <a:sym typeface="Open Sans"/>
              </a:rPr>
              <a:t>Thousands of auxiliary channels</a:t>
            </a:r>
            <a:endParaRPr sz="1000" dirty="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dirty="0">
                <a:solidFill>
                  <a:srgbClr val="000000"/>
                </a:solidFill>
                <a:latin typeface="Open Sans"/>
                <a:ea typeface="Open Sans"/>
                <a:cs typeface="Open Sans"/>
                <a:sym typeface="Open Sans"/>
              </a:rPr>
              <a:t>Several noise sources</a:t>
            </a:r>
            <a:endParaRPr sz="1000" dirty="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dirty="0">
                <a:solidFill>
                  <a:srgbClr val="000000"/>
                </a:solidFill>
                <a:latin typeface="Open Sans"/>
                <a:ea typeface="Open Sans"/>
                <a:cs typeface="Open Sans"/>
                <a:sym typeface="Open Sans"/>
              </a:rPr>
              <a:t>Unknown noises</a:t>
            </a:r>
            <a:endParaRPr sz="1000" dirty="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dirty="0">
                <a:solidFill>
                  <a:srgbClr val="000000"/>
                </a:solidFill>
                <a:latin typeface="Open Sans"/>
                <a:ea typeface="Open Sans"/>
                <a:cs typeface="Open Sans"/>
                <a:sym typeface="Open Sans"/>
              </a:rPr>
              <a:t>Quasi real-time computation</a:t>
            </a:r>
            <a:endParaRPr sz="1000" dirty="0">
              <a:solidFill>
                <a:srgbClr val="000000"/>
              </a:solidFill>
              <a:latin typeface="Open Sans"/>
              <a:ea typeface="Open Sans"/>
              <a:cs typeface="Open Sans"/>
              <a:sym typeface="Open Sans"/>
            </a:endParaRPr>
          </a:p>
        </p:txBody>
      </p:sp>
      <p:sp>
        <p:nvSpPr>
          <p:cNvPr id="569" name="Google Shape;569;p55"/>
          <p:cNvSpPr/>
          <p:nvPr/>
        </p:nvSpPr>
        <p:spPr>
          <a:xfrm>
            <a:off x="7362275" y="2800684"/>
            <a:ext cx="1438800" cy="511500"/>
          </a:xfrm>
          <a:prstGeom prst="rect">
            <a:avLst/>
          </a:prstGeom>
          <a:noFill/>
          <a:ln w="19050" cap="flat" cmpd="sng">
            <a:solidFill>
              <a:srgbClr val="0097A7"/>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0" name="Google Shape;570;p55"/>
          <p:cNvSpPr txBox="1"/>
          <p:nvPr/>
        </p:nvSpPr>
        <p:spPr>
          <a:xfrm>
            <a:off x="7297325" y="2031059"/>
            <a:ext cx="1644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rgbClr val="0097A7"/>
                </a:solidFill>
                <a:latin typeface="Open Sans"/>
                <a:ea typeface="Open Sans"/>
                <a:cs typeface="Open Sans"/>
                <a:sym typeface="Open Sans"/>
              </a:rPr>
              <a:t>Compare the real and simulated Strain channel to </a:t>
            </a:r>
            <a:r>
              <a:rPr lang="en-GB" sz="1000" b="1">
                <a:solidFill>
                  <a:srgbClr val="0097A7"/>
                </a:solidFill>
                <a:latin typeface="Open Sans"/>
                <a:ea typeface="Open Sans"/>
                <a:cs typeface="Open Sans"/>
                <a:sym typeface="Open Sans"/>
              </a:rPr>
              <a:t>identify and remove glitches</a:t>
            </a:r>
            <a:r>
              <a:rPr lang="en-GB" sz="1000">
                <a:solidFill>
                  <a:srgbClr val="0097A7"/>
                </a:solidFill>
                <a:latin typeface="Open Sans"/>
                <a:ea typeface="Open Sans"/>
                <a:cs typeface="Open Sans"/>
                <a:sym typeface="Open Sans"/>
              </a:rPr>
              <a:t>.</a:t>
            </a:r>
            <a:endParaRPr sz="1000">
              <a:solidFill>
                <a:srgbClr val="0097A7"/>
              </a:solidFill>
              <a:latin typeface="Open Sans"/>
              <a:ea typeface="Open Sans"/>
              <a:cs typeface="Open Sans"/>
              <a:sym typeface="Open Sans"/>
            </a:endParaRPr>
          </a:p>
        </p:txBody>
      </p:sp>
      <p:sp>
        <p:nvSpPr>
          <p:cNvPr id="573" name="Google Shape;573;p55"/>
          <p:cNvSpPr txBox="1"/>
          <p:nvPr/>
        </p:nvSpPr>
        <p:spPr>
          <a:xfrm>
            <a:off x="3861425" y="1085317"/>
            <a:ext cx="2725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dirty="0">
                <a:solidFill>
                  <a:schemeClr val="dk1"/>
                </a:solidFill>
                <a:latin typeface="Open Sans"/>
                <a:ea typeface="Open Sans"/>
                <a:cs typeface="Open Sans"/>
                <a:sym typeface="Open Sans"/>
              </a:rPr>
              <a:t>Use a </a:t>
            </a:r>
            <a:r>
              <a:rPr lang="en-GB" sz="1000" b="1" dirty="0">
                <a:solidFill>
                  <a:schemeClr val="dk1"/>
                </a:solidFill>
                <a:latin typeface="Open Sans"/>
                <a:ea typeface="Open Sans"/>
                <a:cs typeface="Open Sans"/>
                <a:sym typeface="Open Sans"/>
              </a:rPr>
              <a:t>Generative Adversarial Network</a:t>
            </a:r>
            <a:r>
              <a:rPr lang="en-GB" sz="1000" dirty="0">
                <a:solidFill>
                  <a:schemeClr val="dk1"/>
                </a:solidFill>
                <a:latin typeface="Open Sans"/>
                <a:ea typeface="Open Sans"/>
                <a:cs typeface="Open Sans"/>
                <a:sym typeface="Open Sans"/>
              </a:rPr>
              <a:t> to find the transfer function of the system producing non-linear noise at the detector output  (Strain channel) starting from Auxiliary data.</a:t>
            </a:r>
            <a:endParaRPr sz="1000" dirty="0">
              <a:solidFill>
                <a:schemeClr val="dk1"/>
              </a:solidFill>
              <a:latin typeface="Open Sans"/>
              <a:ea typeface="Open Sans"/>
              <a:cs typeface="Open Sans"/>
              <a:sym typeface="Open Sans"/>
            </a:endParaRPr>
          </a:p>
        </p:txBody>
      </p:sp>
      <p:sp>
        <p:nvSpPr>
          <p:cNvPr id="574" name="Google Shape;574;p55"/>
          <p:cNvSpPr txBox="1"/>
          <p:nvPr/>
        </p:nvSpPr>
        <p:spPr>
          <a:xfrm>
            <a:off x="85025" y="1581366"/>
            <a:ext cx="3421200" cy="553968"/>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None/>
            </a:pPr>
            <a:r>
              <a:rPr lang="en-GB" sz="1200" b="1" dirty="0">
                <a:solidFill>
                  <a:schemeClr val="accent1"/>
                </a:solidFill>
                <a:latin typeface="Open Sans"/>
                <a:ea typeface="Open Sans"/>
                <a:cs typeface="Open Sans"/>
                <a:sym typeface="Open Sans"/>
              </a:rPr>
              <a:t>       </a:t>
            </a:r>
            <a:r>
              <a:rPr lang="en-GB" sz="1200" b="1" dirty="0">
                <a:solidFill>
                  <a:srgbClr val="282A6F"/>
                </a:solidFill>
                <a:latin typeface="Open Sans"/>
                <a:ea typeface="Open Sans"/>
                <a:cs typeface="Open Sans"/>
                <a:sym typeface="Open Sans"/>
              </a:rPr>
              <a:t>INFN Torino </a:t>
            </a:r>
            <a:endParaRPr sz="1200" b="1" dirty="0">
              <a:solidFill>
                <a:srgbClr val="282A6F"/>
              </a:solidFill>
              <a:latin typeface="Open Sans"/>
              <a:ea typeface="Open Sans"/>
              <a:cs typeface="Open Sans"/>
              <a:sym typeface="Open Sans"/>
            </a:endParaRPr>
          </a:p>
          <a:p>
            <a:pPr marL="457200" lvl="0" indent="457200" algn="l" rtl="0">
              <a:spcBef>
                <a:spcPts val="0"/>
              </a:spcBef>
              <a:spcAft>
                <a:spcPts val="0"/>
              </a:spcAft>
              <a:buNone/>
            </a:pPr>
            <a:r>
              <a:rPr lang="en-GB" sz="1200" b="1" dirty="0">
                <a:solidFill>
                  <a:srgbClr val="282A6F"/>
                </a:solidFill>
                <a:latin typeface="Open Sans"/>
                <a:ea typeface="Open Sans"/>
                <a:cs typeface="Open Sans"/>
                <a:sym typeface="Open Sans"/>
              </a:rPr>
              <a:t>       INFN Pisa</a:t>
            </a:r>
            <a:endParaRPr sz="1200" b="1" dirty="0">
              <a:solidFill>
                <a:srgbClr val="595959"/>
              </a:solidFill>
              <a:latin typeface="Open Sans"/>
              <a:ea typeface="Open Sans"/>
              <a:cs typeface="Open Sans"/>
              <a:sym typeface="Open Sans"/>
            </a:endParaRPr>
          </a:p>
        </p:txBody>
      </p:sp>
      <p:pic>
        <p:nvPicPr>
          <p:cNvPr id="575" name="Google Shape;575;p55"/>
          <p:cNvPicPr preferRelativeResize="0"/>
          <p:nvPr/>
        </p:nvPicPr>
        <p:blipFill>
          <a:blip r:embed="rId4">
            <a:alphaModFix/>
          </a:blip>
          <a:stretch>
            <a:fillRect/>
          </a:stretch>
        </p:blipFill>
        <p:spPr>
          <a:xfrm>
            <a:off x="453287" y="1188517"/>
            <a:ext cx="914475" cy="842542"/>
          </a:xfrm>
          <a:prstGeom prst="rect">
            <a:avLst/>
          </a:prstGeom>
          <a:noFill/>
          <a:ln>
            <a:noFill/>
          </a:ln>
        </p:spPr>
      </p:pic>
      <p:sp>
        <p:nvSpPr>
          <p:cNvPr id="2" name="Right Brace 1">
            <a:extLst>
              <a:ext uri="{FF2B5EF4-FFF2-40B4-BE49-F238E27FC236}">
                <a16:creationId xmlns:a16="http://schemas.microsoft.com/office/drawing/2014/main" id="{DA2B2751-ECB6-9BDC-258C-E63896F9624F}"/>
              </a:ext>
            </a:extLst>
          </p:cNvPr>
          <p:cNvSpPr/>
          <p:nvPr/>
        </p:nvSpPr>
        <p:spPr>
          <a:xfrm>
            <a:off x="3419358" y="3077975"/>
            <a:ext cx="463517" cy="614188"/>
          </a:xfrm>
          <a:prstGeom prst="rightBrace">
            <a:avLst>
              <a:gd name="adj1" fmla="val 8333"/>
              <a:gd name="adj2" fmla="val 43861"/>
            </a:avLst>
          </a:prstGeom>
          <a:ln w="254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3" name="Right Brace 2">
            <a:extLst>
              <a:ext uri="{FF2B5EF4-FFF2-40B4-BE49-F238E27FC236}">
                <a16:creationId xmlns:a16="http://schemas.microsoft.com/office/drawing/2014/main" id="{3983FC6B-5304-BC4D-0750-ECE68439369C}"/>
              </a:ext>
            </a:extLst>
          </p:cNvPr>
          <p:cNvSpPr/>
          <p:nvPr/>
        </p:nvSpPr>
        <p:spPr>
          <a:xfrm>
            <a:off x="3419358" y="3799128"/>
            <a:ext cx="463517" cy="395800"/>
          </a:xfrm>
          <a:prstGeom prst="rightBrace">
            <a:avLst>
              <a:gd name="adj1" fmla="val 8333"/>
              <a:gd name="adj2" fmla="val 36716"/>
            </a:avLst>
          </a:prstGeom>
          <a:ln w="254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6"/>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Benefits of interdisciplinary approach</a:t>
            </a:r>
            <a:endParaRPr/>
          </a:p>
        </p:txBody>
      </p:sp>
      <p:sp>
        <p:nvSpPr>
          <p:cNvPr id="582" name="Google Shape;582;p56"/>
          <p:cNvSpPr>
            <a:spLocks noGrp="1"/>
          </p:cNvSpPr>
          <p:nvPr>
            <p:ph type="body" idx="4294967295"/>
          </p:nvPr>
        </p:nvSpPr>
        <p:spPr>
          <a:xfrm>
            <a:off x="395288" y="1311276"/>
            <a:ext cx="8353500" cy="3357900"/>
          </a:xfrm>
          <a:prstGeom prst="roundRect">
            <a:avLst>
              <a:gd name="adj" fmla="val 16667"/>
            </a:avLst>
          </a:prstGeom>
        </p:spPr>
        <p:txBody>
          <a:bodyPr spcFirstLastPara="1" wrap="square" lIns="68575" tIns="34275" rIns="68575" bIns="34275" anchor="t" anchorCtr="0">
            <a:normAutofit/>
          </a:bodyPr>
          <a:lstStyle/>
          <a:p>
            <a:pPr marL="457200" lvl="0" indent="-349250" algn="l" rtl="0">
              <a:lnSpc>
                <a:spcPct val="80000"/>
              </a:lnSpc>
              <a:spcBef>
                <a:spcPts val="800"/>
              </a:spcBef>
              <a:spcAft>
                <a:spcPts val="0"/>
              </a:spcAft>
              <a:buClr>
                <a:schemeClr val="dk1"/>
              </a:buClr>
              <a:buSzPts val="1900"/>
              <a:buChar char="•"/>
            </a:pPr>
            <a:r>
              <a:rPr lang="en-GB" sz="1900" b="1">
                <a:solidFill>
                  <a:schemeClr val="dk1"/>
                </a:solidFill>
                <a:highlight>
                  <a:schemeClr val="lt1"/>
                </a:highlight>
              </a:rPr>
              <a:t>Collaboration</a:t>
            </a:r>
            <a:r>
              <a:rPr lang="en-GB" sz="1900">
                <a:solidFill>
                  <a:schemeClr val="dk1"/>
                </a:solidFill>
                <a:highlight>
                  <a:schemeClr val="lt1"/>
                </a:highlight>
              </a:rPr>
              <a:t>:  </a:t>
            </a:r>
            <a:r>
              <a:rPr lang="en-GB" sz="1900">
                <a:solidFill>
                  <a:schemeClr val="dk1"/>
                </a:solidFill>
                <a:highlight>
                  <a:srgbClr val="FFFFFF"/>
                </a:highlight>
              </a:rPr>
              <a:t>Increase in cross-community development efforts and unification of frameworks used - “breaking down silos”.</a:t>
            </a:r>
            <a:endParaRPr sz="1900">
              <a:solidFill>
                <a:schemeClr val="dk1"/>
              </a:solidFill>
              <a:highlight>
                <a:srgbClr val="FFFFFF"/>
              </a:highlight>
            </a:endParaRPr>
          </a:p>
          <a:p>
            <a:pPr marL="457200" lvl="0" indent="0" algn="l" rtl="0">
              <a:lnSpc>
                <a:spcPct val="80000"/>
              </a:lnSpc>
              <a:spcBef>
                <a:spcPts val="800"/>
              </a:spcBef>
              <a:spcAft>
                <a:spcPts val="0"/>
              </a:spcAft>
              <a:buNone/>
            </a:pPr>
            <a:endParaRPr sz="1900">
              <a:solidFill>
                <a:schemeClr val="dk1"/>
              </a:solidFill>
              <a:highlight>
                <a:srgbClr val="FFFFFF"/>
              </a:highlight>
            </a:endParaRPr>
          </a:p>
          <a:p>
            <a:pPr marL="457200" lvl="0" indent="-349250" algn="l" rtl="0">
              <a:lnSpc>
                <a:spcPct val="80000"/>
              </a:lnSpc>
              <a:spcBef>
                <a:spcPts val="800"/>
              </a:spcBef>
              <a:spcAft>
                <a:spcPts val="0"/>
              </a:spcAft>
              <a:buClr>
                <a:schemeClr val="dk1"/>
              </a:buClr>
              <a:buSzPts val="1900"/>
              <a:buChar char="•"/>
            </a:pPr>
            <a:r>
              <a:rPr lang="en-GB" sz="1900" b="1">
                <a:solidFill>
                  <a:schemeClr val="dk1"/>
                </a:solidFill>
                <a:highlight>
                  <a:schemeClr val="lt1"/>
                </a:highlight>
              </a:rPr>
              <a:t>Portability</a:t>
            </a:r>
            <a:r>
              <a:rPr lang="en-GB" sz="1900">
                <a:solidFill>
                  <a:schemeClr val="dk1"/>
                </a:solidFill>
                <a:highlight>
                  <a:schemeClr val="lt1"/>
                </a:highlight>
              </a:rPr>
              <a:t>: Run DT workflows infrastructure agnostic across multiple HPC centers in Europe.</a:t>
            </a:r>
            <a:endParaRPr sz="1900">
              <a:solidFill>
                <a:schemeClr val="dk1"/>
              </a:solidFill>
              <a:highlight>
                <a:srgbClr val="FFFFFF"/>
              </a:highlight>
            </a:endParaRPr>
          </a:p>
          <a:p>
            <a:pPr marL="0" lvl="0" indent="0" algn="l" rtl="0">
              <a:lnSpc>
                <a:spcPct val="80000"/>
              </a:lnSpc>
              <a:spcBef>
                <a:spcPts val="800"/>
              </a:spcBef>
              <a:spcAft>
                <a:spcPts val="0"/>
              </a:spcAft>
              <a:buNone/>
            </a:pPr>
            <a:endParaRPr sz="1900">
              <a:solidFill>
                <a:schemeClr val="dk1"/>
              </a:solidFill>
              <a:highlight>
                <a:srgbClr val="FFFFFF"/>
              </a:highlight>
            </a:endParaRPr>
          </a:p>
          <a:p>
            <a:pPr marL="457200" lvl="0" indent="-349250" algn="l" rtl="0">
              <a:lnSpc>
                <a:spcPct val="80000"/>
              </a:lnSpc>
              <a:spcBef>
                <a:spcPts val="800"/>
              </a:spcBef>
              <a:spcAft>
                <a:spcPts val="0"/>
              </a:spcAft>
              <a:buClr>
                <a:schemeClr val="dk1"/>
              </a:buClr>
              <a:buSzPts val="1900"/>
              <a:buChar char="•"/>
            </a:pPr>
            <a:r>
              <a:rPr lang="en-GB" sz="1900" b="1">
                <a:solidFill>
                  <a:schemeClr val="dk1"/>
                </a:solidFill>
                <a:highlight>
                  <a:srgbClr val="FFFFFF"/>
                </a:highlight>
              </a:rPr>
              <a:t>Extensibility</a:t>
            </a:r>
            <a:r>
              <a:rPr lang="en-GB" sz="1900">
                <a:solidFill>
                  <a:schemeClr val="dk1"/>
                </a:solidFill>
                <a:highlight>
                  <a:srgbClr val="FFFFFF"/>
                </a:highlight>
              </a:rPr>
              <a:t>: Easy addition of new use cases.</a:t>
            </a:r>
            <a:endParaRPr sz="1900">
              <a:solidFill>
                <a:schemeClr val="dk1"/>
              </a:solidFill>
              <a:highlight>
                <a:srgbClr val="FFFFFF"/>
              </a:highlight>
            </a:endParaRPr>
          </a:p>
          <a:p>
            <a:pPr marL="457200" lvl="0" indent="0" algn="l" rtl="0">
              <a:lnSpc>
                <a:spcPct val="80000"/>
              </a:lnSpc>
              <a:spcBef>
                <a:spcPts val="800"/>
              </a:spcBef>
              <a:spcAft>
                <a:spcPts val="0"/>
              </a:spcAft>
              <a:buNone/>
            </a:pPr>
            <a:endParaRPr sz="1900">
              <a:solidFill>
                <a:schemeClr val="dk1"/>
              </a:solidFill>
              <a:highlight>
                <a:srgbClr val="FFFFFF"/>
              </a:highlight>
            </a:endParaRPr>
          </a:p>
          <a:p>
            <a:pPr marL="457200" lvl="0" indent="-349250" algn="l" rtl="0">
              <a:lnSpc>
                <a:spcPct val="80000"/>
              </a:lnSpc>
              <a:spcBef>
                <a:spcPts val="800"/>
              </a:spcBef>
              <a:spcAft>
                <a:spcPts val="0"/>
              </a:spcAft>
              <a:buClr>
                <a:schemeClr val="dk1"/>
              </a:buClr>
              <a:buSzPts val="1900"/>
              <a:buChar char="•"/>
            </a:pPr>
            <a:r>
              <a:rPr lang="en-GB" sz="1900" b="1">
                <a:solidFill>
                  <a:schemeClr val="dk1"/>
                </a:solidFill>
                <a:highlight>
                  <a:srgbClr val="FFFFFF"/>
                </a:highlight>
              </a:rPr>
              <a:t>Modularity</a:t>
            </a:r>
            <a:r>
              <a:rPr lang="en-GB" sz="1900">
                <a:solidFill>
                  <a:schemeClr val="dk1"/>
                </a:solidFill>
                <a:highlight>
                  <a:srgbClr val="FFFFFF"/>
                </a:highlight>
              </a:rPr>
              <a:t>: Customizable according to specific use case’s needs.</a:t>
            </a:r>
            <a:endParaRPr sz="1900">
              <a:solidFill>
                <a:schemeClr val="dk1"/>
              </a:solidFill>
              <a:highlight>
                <a:srgbClr val="FFFFFF"/>
              </a:highlight>
            </a:endParaRPr>
          </a:p>
          <a:p>
            <a:pPr marL="0" lvl="0" indent="0" algn="l" rtl="0">
              <a:lnSpc>
                <a:spcPct val="80000"/>
              </a:lnSpc>
              <a:spcBef>
                <a:spcPts val="800"/>
              </a:spcBef>
              <a:spcAft>
                <a:spcPts val="0"/>
              </a:spcAft>
              <a:buNone/>
            </a:pPr>
            <a:endParaRPr sz="1500">
              <a:solidFill>
                <a:schemeClr val="dk1"/>
              </a:solidFill>
              <a:highlight>
                <a:srgbClr val="FFFFFF"/>
              </a:highlight>
            </a:endParaRPr>
          </a:p>
        </p:txBody>
      </p:sp>
      <p:sp>
        <p:nvSpPr>
          <p:cNvPr id="583" name="Google Shape;58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13</a:t>
            </a:fld>
            <a:endParaRPr sz="1000">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7"/>
          <p:cNvSpPr txBox="1">
            <a:spLocks noGrp="1"/>
          </p:cNvSpPr>
          <p:nvPr>
            <p:ph type="body" idx="4294967295"/>
          </p:nvPr>
        </p:nvSpPr>
        <p:spPr>
          <a:xfrm>
            <a:off x="730425" y="1098975"/>
            <a:ext cx="7712700" cy="2033400"/>
          </a:xfrm>
          <a:prstGeom prst="rect">
            <a:avLst/>
          </a:prstGeom>
        </p:spPr>
        <p:txBody>
          <a:bodyPr spcFirstLastPara="1" wrap="square" lIns="68575" tIns="34275" rIns="68575" bIns="34275" anchor="t" anchorCtr="0">
            <a:normAutofit/>
          </a:bodyPr>
          <a:lstStyle/>
          <a:p>
            <a:pPr marL="0" lvl="0" indent="0" algn="l" rtl="0">
              <a:lnSpc>
                <a:spcPct val="150000"/>
              </a:lnSpc>
              <a:spcBef>
                <a:spcPts val="0"/>
              </a:spcBef>
              <a:spcAft>
                <a:spcPts val="0"/>
              </a:spcAft>
              <a:buNone/>
            </a:pPr>
            <a:endParaRPr sz="2800">
              <a:solidFill>
                <a:srgbClr val="3C3C3C"/>
              </a:solidFill>
              <a:latin typeface="Calibri"/>
              <a:ea typeface="Calibri"/>
              <a:cs typeface="Calibri"/>
              <a:sym typeface="Calibri"/>
            </a:endParaRPr>
          </a:p>
          <a:p>
            <a:pPr marL="457200" lvl="0" indent="0" algn="ctr" rtl="0">
              <a:lnSpc>
                <a:spcPct val="150000"/>
              </a:lnSpc>
              <a:spcBef>
                <a:spcPts val="0"/>
              </a:spcBef>
              <a:spcAft>
                <a:spcPts val="0"/>
              </a:spcAft>
              <a:buNone/>
            </a:pPr>
            <a:r>
              <a:rPr lang="en-GB" sz="3500" b="1">
                <a:solidFill>
                  <a:srgbClr val="3C3C3C"/>
                </a:solidFill>
                <a:latin typeface="Calibri"/>
                <a:ea typeface="Calibri"/>
                <a:cs typeface="Calibri"/>
                <a:sym typeface="Calibri"/>
              </a:rPr>
              <a:t>Architecture </a:t>
            </a:r>
            <a:endParaRPr sz="3500" b="1">
              <a:solidFill>
                <a:srgbClr val="3C3C3C"/>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8"/>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88888"/>
              <a:buNone/>
            </a:pPr>
            <a:r>
              <a:rPr lang="en-GB"/>
              <a:t>DTE Blueprint and co-design</a:t>
            </a:r>
            <a:endParaRPr/>
          </a:p>
        </p:txBody>
      </p:sp>
      <p:sp>
        <p:nvSpPr>
          <p:cNvPr id="594" name="Google Shape;594;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15</a:t>
            </a:fld>
            <a:endParaRPr/>
          </a:p>
        </p:txBody>
      </p:sp>
      <p:sp>
        <p:nvSpPr>
          <p:cNvPr id="595" name="Google Shape;595;p58"/>
          <p:cNvSpPr txBox="1"/>
          <p:nvPr/>
        </p:nvSpPr>
        <p:spPr>
          <a:xfrm>
            <a:off x="77580" y="899446"/>
            <a:ext cx="5384700" cy="2098500"/>
          </a:xfrm>
          <a:prstGeom prst="rect">
            <a:avLst/>
          </a:prstGeom>
          <a:noFill/>
          <a:ln>
            <a:noFill/>
          </a:ln>
        </p:spPr>
        <p:txBody>
          <a:bodyPr spcFirstLastPara="1" wrap="square" lIns="91425" tIns="91425" rIns="91425" bIns="91425" anchor="t" anchorCtr="0">
            <a:noAutofit/>
          </a:bodyPr>
          <a:lstStyle/>
          <a:p>
            <a:pPr marL="457200" marR="0" lvl="0" indent="0" algn="just" rtl="0">
              <a:lnSpc>
                <a:spcPct val="115000"/>
              </a:lnSpc>
              <a:spcBef>
                <a:spcPts val="0"/>
              </a:spcBef>
              <a:spcAft>
                <a:spcPts val="0"/>
              </a:spcAft>
              <a:buNone/>
            </a:pPr>
            <a:endParaRPr dirty="0">
              <a:solidFill>
                <a:schemeClr val="dk2"/>
              </a:solidFill>
              <a:latin typeface="Open Sans"/>
              <a:ea typeface="Open Sans"/>
              <a:cs typeface="Open Sans"/>
              <a:sym typeface="Open Sans"/>
            </a:endParaRPr>
          </a:p>
          <a:p>
            <a:pPr marL="457200" marR="0" lvl="0" indent="-317500" algn="just" rtl="0">
              <a:lnSpc>
                <a:spcPct val="115000"/>
              </a:lnSpc>
              <a:spcBef>
                <a:spcPts val="0"/>
              </a:spcBef>
              <a:spcAft>
                <a:spcPts val="0"/>
              </a:spcAft>
              <a:buClr>
                <a:schemeClr val="dk2"/>
              </a:buClr>
              <a:buSzPts val="1400"/>
              <a:buFont typeface="Open Sans"/>
              <a:buChar char="●"/>
            </a:pPr>
            <a:r>
              <a:rPr lang="en-GB" dirty="0">
                <a:solidFill>
                  <a:schemeClr val="dk2"/>
                </a:solidFill>
                <a:latin typeface="Open Sans"/>
                <a:ea typeface="Open Sans"/>
                <a:cs typeface="Open Sans"/>
                <a:sym typeface="Open Sans"/>
              </a:rPr>
              <a:t>Second</a:t>
            </a:r>
            <a:r>
              <a:rPr lang="en-GB" sz="1400" b="0" i="0" u="none" strike="noStrike" cap="none" dirty="0">
                <a:solidFill>
                  <a:schemeClr val="dk2"/>
                </a:solidFill>
                <a:latin typeface="Open Sans"/>
                <a:ea typeface="Open Sans"/>
                <a:cs typeface="Open Sans"/>
                <a:sym typeface="Open Sans"/>
              </a:rPr>
              <a:t> version of the Blueprint </a:t>
            </a: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r>
              <a:rPr lang="en-GB" sz="1400" b="0" i="0" u="none" strike="noStrike" cap="none" dirty="0">
                <a:solidFill>
                  <a:schemeClr val="dk2"/>
                </a:solidFill>
                <a:latin typeface="Open Sans"/>
                <a:ea typeface="Open Sans"/>
                <a:cs typeface="Open Sans"/>
                <a:sym typeface="Open Sans"/>
              </a:rPr>
              <a:t>architecture and design </a:t>
            </a: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r>
              <a:rPr lang="en-GB" sz="1400" b="0" i="0" u="none" strike="noStrike" cap="none" dirty="0">
                <a:solidFill>
                  <a:schemeClr val="dk2"/>
                </a:solidFill>
                <a:latin typeface="Open Sans"/>
                <a:ea typeface="Open Sans"/>
                <a:cs typeface="Open Sans"/>
                <a:sym typeface="Open Sans"/>
              </a:rPr>
              <a:t>specifications are available in </a:t>
            </a: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r>
              <a:rPr lang="en-GB" sz="1400" b="0" i="0" u="none" strike="noStrike" cap="none" dirty="0" err="1">
                <a:solidFill>
                  <a:schemeClr val="dk2"/>
                </a:solidFill>
                <a:latin typeface="Open Sans"/>
                <a:ea typeface="Open Sans"/>
                <a:cs typeface="Open Sans"/>
                <a:sym typeface="Open Sans"/>
              </a:rPr>
              <a:t>Github</a:t>
            </a:r>
            <a:r>
              <a:rPr lang="en-GB" sz="1400" b="0" i="0" u="none" strike="noStrike" cap="none" dirty="0">
                <a:solidFill>
                  <a:schemeClr val="dk2"/>
                </a:solidFill>
                <a:latin typeface="Open Sans"/>
                <a:ea typeface="Open Sans"/>
                <a:cs typeface="Open Sans"/>
                <a:sym typeface="Open Sans"/>
              </a:rPr>
              <a:t> and </a:t>
            </a:r>
            <a:r>
              <a:rPr lang="en-GB" sz="1400" b="0" i="0" u="none" strike="noStrike" cap="none" dirty="0" err="1">
                <a:solidFill>
                  <a:schemeClr val="dk2"/>
                </a:solidFill>
                <a:latin typeface="Open Sans"/>
                <a:ea typeface="Open Sans"/>
                <a:cs typeface="Open Sans"/>
                <a:sym typeface="Open Sans"/>
              </a:rPr>
              <a:t>Zenodo</a:t>
            </a:r>
            <a:r>
              <a:rPr lang="en-GB" sz="1400" b="0" i="0" u="none" strike="noStrike" cap="none" dirty="0">
                <a:solidFill>
                  <a:schemeClr val="dk2"/>
                </a:solidFill>
                <a:latin typeface="Open Sans"/>
                <a:ea typeface="Open Sans"/>
                <a:cs typeface="Open Sans"/>
                <a:sym typeface="Open Sans"/>
              </a:rPr>
              <a:t>. </a:t>
            </a: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r>
              <a:rPr lang="en-GB" dirty="0">
                <a:solidFill>
                  <a:schemeClr val="dk2"/>
                </a:solidFill>
                <a:latin typeface="Open Sans"/>
                <a:ea typeface="Open Sans"/>
                <a:cs typeface="Open Sans"/>
                <a:sym typeface="Open Sans"/>
              </a:rPr>
              <a:t>Final</a:t>
            </a:r>
            <a:r>
              <a:rPr lang="en-GB" sz="1400" b="0" i="0" u="none" strike="noStrike" cap="none" dirty="0">
                <a:solidFill>
                  <a:schemeClr val="dk2"/>
                </a:solidFill>
                <a:latin typeface="Open Sans"/>
                <a:ea typeface="Open Sans"/>
                <a:cs typeface="Open Sans"/>
                <a:sym typeface="Open Sans"/>
              </a:rPr>
              <a:t> version </a:t>
            </a:r>
            <a:r>
              <a:rPr lang="en-GB" dirty="0">
                <a:solidFill>
                  <a:schemeClr val="dk2"/>
                </a:solidFill>
                <a:latin typeface="Open Sans"/>
                <a:ea typeface="Open Sans"/>
                <a:cs typeface="Open Sans"/>
                <a:sym typeface="Open Sans"/>
              </a:rPr>
              <a:t>is</a:t>
            </a:r>
            <a:r>
              <a:rPr lang="en-GB" sz="1400" b="0" i="0" u="none" strike="noStrike" cap="none" dirty="0">
                <a:solidFill>
                  <a:schemeClr val="dk2"/>
                </a:solidFill>
                <a:latin typeface="Open Sans"/>
                <a:ea typeface="Open Sans"/>
                <a:cs typeface="Open Sans"/>
                <a:sym typeface="Open Sans"/>
              </a:rPr>
              <a:t> planned </a:t>
            </a:r>
            <a:r>
              <a:rPr lang="en-GB" dirty="0">
                <a:solidFill>
                  <a:schemeClr val="dk2"/>
                </a:solidFill>
                <a:latin typeface="Open Sans"/>
                <a:ea typeface="Open Sans"/>
                <a:cs typeface="Open Sans"/>
                <a:sym typeface="Open Sans"/>
              </a:rPr>
              <a:t>for</a:t>
            </a:r>
            <a:r>
              <a:rPr lang="en-GB" sz="1400" b="0" i="0" u="none" strike="noStrike" cap="none" dirty="0">
                <a:solidFill>
                  <a:schemeClr val="dk2"/>
                </a:solidFill>
                <a:latin typeface="Open Sans"/>
                <a:ea typeface="Open Sans"/>
                <a:cs typeface="Open Sans"/>
                <a:sym typeface="Open Sans"/>
              </a:rPr>
              <a:t> </a:t>
            </a:r>
            <a:r>
              <a:rPr lang="en-GB" dirty="0">
                <a:solidFill>
                  <a:schemeClr val="dk2"/>
                </a:solidFill>
                <a:latin typeface="Open Sans"/>
                <a:ea typeface="Open Sans"/>
                <a:cs typeface="Open Sans"/>
                <a:sym typeface="Open Sans"/>
              </a:rPr>
              <a:t>Q4 </a:t>
            </a:r>
            <a:endParaRPr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r>
              <a:rPr lang="en-GB" sz="1400" b="0" i="0" u="none" strike="noStrike" cap="none" dirty="0">
                <a:solidFill>
                  <a:schemeClr val="dk2"/>
                </a:solidFill>
                <a:latin typeface="Open Sans"/>
                <a:ea typeface="Open Sans"/>
                <a:cs typeface="Open Sans"/>
                <a:sym typeface="Open Sans"/>
              </a:rPr>
              <a:t>2024</a:t>
            </a:r>
            <a:endParaRPr sz="1400" b="0" i="0" u="none" strike="noStrike" cap="none" dirty="0">
              <a:solidFill>
                <a:schemeClr val="dk2"/>
              </a:solidFill>
              <a:latin typeface="Open Sans"/>
              <a:ea typeface="Open Sans"/>
              <a:cs typeface="Open Sans"/>
              <a:sym typeface="Open Sans"/>
            </a:endParaRPr>
          </a:p>
          <a:p>
            <a:pPr marL="914400" marR="0" lvl="1" indent="-317500" algn="just" rtl="0">
              <a:lnSpc>
                <a:spcPct val="115000"/>
              </a:lnSpc>
              <a:spcBef>
                <a:spcPts val="0"/>
              </a:spcBef>
              <a:spcAft>
                <a:spcPts val="0"/>
              </a:spcAft>
              <a:buClr>
                <a:schemeClr val="dk2"/>
              </a:buClr>
              <a:buSzPts val="1400"/>
              <a:buFont typeface="Open Sans"/>
              <a:buChar char="○"/>
            </a:pPr>
            <a:r>
              <a:rPr lang="en-GB" sz="1100" u="sng" dirty="0">
                <a:solidFill>
                  <a:schemeClr val="hlink"/>
                </a:solidFill>
                <a:latin typeface="Open Sans"/>
                <a:ea typeface="Open Sans"/>
                <a:cs typeface="Open Sans"/>
                <a:sym typeface="Open Sans"/>
                <a:hlinkClick r:id="rId3"/>
              </a:rPr>
              <a:t>https://zenodo.org/records/10650440</a:t>
            </a:r>
            <a:r>
              <a:rPr lang="en-GB" sz="1100" dirty="0">
                <a:solidFill>
                  <a:schemeClr val="dk2"/>
                </a:solidFill>
                <a:latin typeface="Open Sans"/>
                <a:ea typeface="Open Sans"/>
                <a:cs typeface="Open Sans"/>
                <a:sym typeface="Open Sans"/>
              </a:rPr>
              <a:t> </a:t>
            </a:r>
            <a:endParaRPr sz="1100" b="0" i="0" u="none" strike="noStrike" cap="none" dirty="0">
              <a:solidFill>
                <a:schemeClr val="dk2"/>
              </a:solidFill>
              <a:latin typeface="Open Sans"/>
              <a:ea typeface="Open Sans"/>
              <a:cs typeface="Open Sans"/>
              <a:sym typeface="Open Sans"/>
            </a:endParaRPr>
          </a:p>
          <a:p>
            <a:pPr marL="914400" marR="0" lvl="1" indent="-317500" algn="just" rtl="0">
              <a:lnSpc>
                <a:spcPct val="115000"/>
              </a:lnSpc>
              <a:spcBef>
                <a:spcPts val="0"/>
              </a:spcBef>
              <a:spcAft>
                <a:spcPts val="0"/>
              </a:spcAft>
              <a:buClr>
                <a:schemeClr val="dk2"/>
              </a:buClr>
              <a:buSzPts val="1400"/>
              <a:buFont typeface="Open Sans"/>
              <a:buChar char="○"/>
            </a:pPr>
            <a:r>
              <a:rPr lang="en-GB" sz="1100" b="0" i="0" u="sng" strike="noStrike" cap="none" dirty="0">
                <a:solidFill>
                  <a:schemeClr val="hlink"/>
                </a:solidFill>
                <a:latin typeface="Open Sans"/>
                <a:ea typeface="Open Sans"/>
                <a:cs typeface="Open Sans"/>
                <a:sym typeface="Open Sans"/>
                <a:hlinkClick r:id="rId4"/>
              </a:rPr>
              <a:t>https://github.com/interTwin-eu/architecture-diagrams/tree/main/Blueprint%20architecture</a:t>
            </a:r>
            <a:r>
              <a:rPr lang="en-GB" sz="1100" b="0" i="0" u="none" strike="noStrike" cap="none" dirty="0">
                <a:solidFill>
                  <a:schemeClr val="dk2"/>
                </a:solidFill>
                <a:latin typeface="Open Sans"/>
                <a:ea typeface="Open Sans"/>
                <a:cs typeface="Open Sans"/>
                <a:sym typeface="Open Sans"/>
              </a:rPr>
              <a:t>  </a:t>
            </a:r>
            <a:endParaRPr sz="11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Clr>
                <a:srgbClr val="000000"/>
              </a:buClr>
              <a:buSzPts val="1400"/>
              <a:buFont typeface="Arial"/>
              <a:buNone/>
            </a:pPr>
            <a:endParaRPr sz="11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Clr>
                <a:srgbClr val="000000"/>
              </a:buClr>
              <a:buSzPts val="1400"/>
              <a:buFont typeface="Arial"/>
              <a:buNone/>
            </a:pPr>
            <a:endParaRPr sz="1400" b="0" i="0" u="none" strike="noStrike" cap="none" dirty="0">
              <a:solidFill>
                <a:schemeClr val="dk2"/>
              </a:solidFill>
              <a:latin typeface="Open Sans"/>
              <a:ea typeface="Open Sans"/>
              <a:cs typeface="Open Sans"/>
              <a:sym typeface="Open Sans"/>
            </a:endParaRPr>
          </a:p>
        </p:txBody>
      </p:sp>
      <p:sp>
        <p:nvSpPr>
          <p:cNvPr id="596" name="Google Shape;596;p58"/>
          <p:cNvSpPr txBox="1"/>
          <p:nvPr/>
        </p:nvSpPr>
        <p:spPr>
          <a:xfrm>
            <a:off x="0" y="2764233"/>
            <a:ext cx="9021158" cy="2098500"/>
          </a:xfrm>
          <a:prstGeom prst="rect">
            <a:avLst/>
          </a:prstGeom>
          <a:noFill/>
          <a:ln>
            <a:noFill/>
          </a:ln>
        </p:spPr>
        <p:txBody>
          <a:bodyPr spcFirstLastPara="1" wrap="square" lIns="91425" tIns="91425" rIns="91425" bIns="91425" anchor="t" anchorCtr="0">
            <a:noAutofit/>
          </a:bodyPr>
          <a:lstStyle/>
          <a:p>
            <a:pPr marL="457200" marR="0" lvl="0" indent="0" algn="just" rtl="0">
              <a:lnSpc>
                <a:spcPct val="115000"/>
              </a:lnSpc>
              <a:spcBef>
                <a:spcPts val="0"/>
              </a:spcBef>
              <a:spcAft>
                <a:spcPts val="0"/>
              </a:spcAft>
              <a:buClr>
                <a:srgbClr val="000000"/>
              </a:buClr>
              <a:buSzPts val="1400"/>
              <a:buFont typeface="Arial"/>
              <a:buNone/>
            </a:pP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None/>
            </a:pPr>
            <a:endParaRPr dirty="0">
              <a:solidFill>
                <a:schemeClr val="dk2"/>
              </a:solidFill>
              <a:latin typeface="Open Sans"/>
              <a:ea typeface="Open Sans"/>
              <a:cs typeface="Open Sans"/>
              <a:sym typeface="Open Sans"/>
            </a:endParaRPr>
          </a:p>
          <a:p>
            <a:pPr marL="457200" marR="0" lvl="0" indent="-317500" algn="just" rtl="0">
              <a:lnSpc>
                <a:spcPct val="115000"/>
              </a:lnSpc>
              <a:spcBef>
                <a:spcPts val="0"/>
              </a:spcBef>
              <a:spcAft>
                <a:spcPts val="0"/>
              </a:spcAft>
              <a:buClr>
                <a:schemeClr val="dk2"/>
              </a:buClr>
              <a:buSzPts val="1400"/>
              <a:buFont typeface="Open Sans"/>
              <a:buChar char="●"/>
            </a:pPr>
            <a:r>
              <a:rPr lang="en-GB" sz="1400" b="0" i="0" u="none" strike="noStrike" cap="none" dirty="0">
                <a:solidFill>
                  <a:schemeClr val="dk2"/>
                </a:solidFill>
                <a:latin typeface="Open Sans"/>
                <a:ea typeface="Open Sans"/>
                <a:cs typeface="Open Sans"/>
                <a:sym typeface="Open Sans"/>
              </a:rPr>
              <a:t>The architectural blueprint for the </a:t>
            </a:r>
            <a:r>
              <a:rPr lang="en-GB" sz="1400" b="0" i="0" u="none" strike="noStrike" cap="none" dirty="0" err="1">
                <a:solidFill>
                  <a:schemeClr val="dk2"/>
                </a:solidFill>
                <a:latin typeface="Open Sans"/>
                <a:ea typeface="Open Sans"/>
                <a:cs typeface="Open Sans"/>
                <a:sym typeface="Open Sans"/>
              </a:rPr>
              <a:t>interTwin</a:t>
            </a:r>
            <a:r>
              <a:rPr lang="en-GB" sz="1400" b="0" i="0" u="none" strike="noStrike" cap="none" dirty="0">
                <a:solidFill>
                  <a:schemeClr val="dk2"/>
                </a:solidFill>
                <a:latin typeface="Open Sans"/>
                <a:ea typeface="Open Sans"/>
                <a:cs typeface="Open Sans"/>
                <a:sym typeface="Open Sans"/>
              </a:rPr>
              <a:t> Digital Twin Engine is designed to be used by the </a:t>
            </a:r>
            <a:r>
              <a:rPr lang="en-GB" sz="1400" b="0" i="0" u="none" strike="noStrike" cap="none" dirty="0" err="1">
                <a:solidFill>
                  <a:schemeClr val="dk2"/>
                </a:solidFill>
                <a:latin typeface="Open Sans"/>
                <a:ea typeface="Open Sans"/>
                <a:cs typeface="Open Sans"/>
                <a:sym typeface="Open Sans"/>
              </a:rPr>
              <a:t>interTwin</a:t>
            </a:r>
            <a:r>
              <a:rPr lang="en-GB" sz="1400" b="0" i="0" u="none" strike="noStrike" cap="none" dirty="0">
                <a:solidFill>
                  <a:schemeClr val="dk2"/>
                </a:solidFill>
                <a:latin typeface="Open Sans"/>
                <a:ea typeface="Open Sans"/>
                <a:cs typeface="Open Sans"/>
                <a:sym typeface="Open Sans"/>
              </a:rPr>
              <a:t> project’s technical Work Packages to align the DTE with the requirements of the related software components. It also considers other relevant initiatives and projects (</a:t>
            </a:r>
            <a:r>
              <a:rPr lang="en-GB" sz="1400" b="0" i="1" u="none" strike="noStrike" cap="none" dirty="0" err="1">
                <a:solidFill>
                  <a:schemeClr val="dk2"/>
                </a:solidFill>
                <a:latin typeface="Open Sans"/>
                <a:ea typeface="Open Sans"/>
                <a:cs typeface="Open Sans"/>
                <a:sym typeface="Open Sans"/>
              </a:rPr>
              <a:t>DestinationE</a:t>
            </a:r>
            <a:r>
              <a:rPr lang="en-GB" sz="1400" b="0" i="1" u="none" strike="noStrike" cap="none" dirty="0">
                <a:solidFill>
                  <a:schemeClr val="dk2"/>
                </a:solidFill>
                <a:latin typeface="Open Sans"/>
                <a:ea typeface="Open Sans"/>
                <a:cs typeface="Open Sans"/>
                <a:sym typeface="Open Sans"/>
              </a:rPr>
              <a:t>, EOSC, ESCAPE, C-Scale, Digital Twin Consortium, Gaia-X, and other EU Data Spaces</a:t>
            </a:r>
            <a:r>
              <a:rPr lang="en-GB" sz="1400" b="0" i="0" u="none" strike="noStrike" cap="none" dirty="0">
                <a:solidFill>
                  <a:schemeClr val="dk2"/>
                </a:solidFill>
                <a:latin typeface="Open Sans"/>
                <a:ea typeface="Open Sans"/>
                <a:cs typeface="Open Sans"/>
                <a:sym typeface="Open Sans"/>
              </a:rPr>
              <a:t>) to identify potential architectural components that can be incorporated within the </a:t>
            </a:r>
            <a:r>
              <a:rPr lang="en-GB" sz="1400" b="0" i="0" u="none" strike="noStrike" cap="none" dirty="0" err="1">
                <a:solidFill>
                  <a:schemeClr val="dk2"/>
                </a:solidFill>
                <a:latin typeface="Open Sans"/>
                <a:ea typeface="Open Sans"/>
                <a:cs typeface="Open Sans"/>
                <a:sym typeface="Open Sans"/>
              </a:rPr>
              <a:t>interTwin</a:t>
            </a:r>
            <a:r>
              <a:rPr lang="en-GB" sz="1400" b="0" i="0" u="none" strike="noStrike" cap="none" dirty="0">
                <a:solidFill>
                  <a:schemeClr val="dk2"/>
                </a:solidFill>
                <a:latin typeface="Open Sans"/>
                <a:ea typeface="Open Sans"/>
                <a:cs typeface="Open Sans"/>
                <a:sym typeface="Open Sans"/>
              </a:rPr>
              <a:t> context and where interoperability is desirable.</a:t>
            </a:r>
            <a:endParaRPr sz="1400" b="0" i="0" u="none" strike="noStrike" cap="none" dirty="0">
              <a:solidFill>
                <a:schemeClr val="dk2"/>
              </a:solidFill>
              <a:latin typeface="Open Sans"/>
              <a:ea typeface="Open Sans"/>
              <a:cs typeface="Open Sans"/>
              <a:sym typeface="Open Sans"/>
            </a:endParaRPr>
          </a:p>
          <a:p>
            <a:pPr marL="457200" marR="0" lvl="0" indent="0" algn="just" rtl="0">
              <a:lnSpc>
                <a:spcPct val="115000"/>
              </a:lnSpc>
              <a:spcBef>
                <a:spcPts val="0"/>
              </a:spcBef>
              <a:spcAft>
                <a:spcPts val="0"/>
              </a:spcAft>
              <a:buClr>
                <a:srgbClr val="000000"/>
              </a:buClr>
              <a:buSzPts val="1400"/>
              <a:buFont typeface="Arial"/>
              <a:buNone/>
            </a:pPr>
            <a:endParaRPr sz="1400" b="0" i="0" u="none" strike="noStrike" cap="none" dirty="0">
              <a:solidFill>
                <a:schemeClr val="dk2"/>
              </a:solidFill>
              <a:latin typeface="Open Sans"/>
              <a:ea typeface="Open Sans"/>
              <a:cs typeface="Open Sans"/>
              <a:sym typeface="Open Sans"/>
            </a:endParaRPr>
          </a:p>
        </p:txBody>
      </p:sp>
      <p:pic>
        <p:nvPicPr>
          <p:cNvPr id="597" name="Google Shape;597;p58"/>
          <p:cNvPicPr preferRelativeResize="0"/>
          <p:nvPr/>
        </p:nvPicPr>
        <p:blipFill>
          <a:blip r:embed="rId5">
            <a:alphaModFix/>
          </a:blip>
          <a:stretch>
            <a:fillRect/>
          </a:stretch>
        </p:blipFill>
        <p:spPr>
          <a:xfrm>
            <a:off x="3746596" y="1006983"/>
            <a:ext cx="5319824" cy="175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9"/>
          <p:cNvSpPr txBox="1"/>
          <p:nvPr/>
        </p:nvSpPr>
        <p:spPr>
          <a:xfrm>
            <a:off x="180600" y="1024407"/>
            <a:ext cx="5614136" cy="142343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b="1" dirty="0" err="1">
                <a:solidFill>
                  <a:schemeClr val="dk2"/>
                </a:solidFill>
                <a:latin typeface="Open Sans"/>
                <a:ea typeface="Open Sans"/>
                <a:cs typeface="Open Sans"/>
                <a:sym typeface="Open Sans"/>
              </a:rPr>
              <a:t>interTwin</a:t>
            </a:r>
            <a:r>
              <a:rPr lang="en-GB" dirty="0">
                <a:solidFill>
                  <a:schemeClr val="dk2"/>
                </a:solidFill>
                <a:latin typeface="Open Sans"/>
                <a:ea typeface="Open Sans"/>
                <a:cs typeface="Open Sans"/>
                <a:sym typeface="Open Sans"/>
              </a:rPr>
              <a:t> is conducting joint pilot activities with </a:t>
            </a:r>
            <a:r>
              <a:rPr lang="en-GB" b="1" dirty="0" err="1">
                <a:solidFill>
                  <a:schemeClr val="dk2"/>
                </a:solidFill>
                <a:latin typeface="Open Sans"/>
                <a:ea typeface="Open Sans"/>
                <a:cs typeface="Open Sans"/>
                <a:sym typeface="Open Sans"/>
              </a:rPr>
              <a:t>DestinE</a:t>
            </a:r>
            <a:r>
              <a:rPr lang="en-GB" dirty="0">
                <a:solidFill>
                  <a:schemeClr val="dk2"/>
                </a:solidFill>
                <a:latin typeface="Open Sans"/>
                <a:ea typeface="Open Sans"/>
                <a:cs typeface="Open Sans"/>
                <a:sym typeface="Open Sans"/>
              </a:rPr>
              <a:t> to </a:t>
            </a:r>
            <a:r>
              <a:rPr lang="en-GB" b="1" dirty="0">
                <a:solidFill>
                  <a:schemeClr val="dk2"/>
                </a:solidFill>
                <a:latin typeface="Open Sans"/>
                <a:ea typeface="Open Sans"/>
                <a:cs typeface="Open Sans"/>
                <a:sym typeface="Open Sans"/>
              </a:rPr>
              <a:t>design a compatible architecture</a:t>
            </a:r>
            <a:r>
              <a:rPr lang="en-GB" dirty="0">
                <a:solidFill>
                  <a:schemeClr val="dk2"/>
                </a:solidFill>
                <a:latin typeface="Open Sans"/>
                <a:ea typeface="Open Sans"/>
                <a:cs typeface="Open Sans"/>
                <a:sym typeface="Open Sans"/>
              </a:rPr>
              <a:t> that addresses the requirements of the largest set of user communities. </a:t>
            </a:r>
          </a:p>
          <a:p>
            <a:pPr marL="0" lvl="0" indent="0" algn="just" rtl="0">
              <a:lnSpc>
                <a:spcPct val="115000"/>
              </a:lnSpc>
              <a:spcBef>
                <a:spcPts val="0"/>
              </a:spcBef>
              <a:spcAft>
                <a:spcPts val="0"/>
              </a:spcAft>
              <a:buNone/>
            </a:pPr>
            <a:endParaRPr dirty="0">
              <a:solidFill>
                <a:schemeClr val="dk2"/>
              </a:solidFill>
              <a:latin typeface="Open Sans"/>
              <a:ea typeface="Open Sans"/>
              <a:cs typeface="Open Sans"/>
              <a:sym typeface="Open Sans"/>
            </a:endParaRPr>
          </a:p>
          <a:p>
            <a:pPr marL="0" lvl="0" indent="0" algn="just" rtl="0">
              <a:lnSpc>
                <a:spcPct val="115000"/>
              </a:lnSpc>
              <a:spcBef>
                <a:spcPts val="0"/>
              </a:spcBef>
              <a:spcAft>
                <a:spcPts val="0"/>
              </a:spcAft>
              <a:buNone/>
            </a:pPr>
            <a:r>
              <a:rPr lang="en-GB" b="1" dirty="0">
                <a:solidFill>
                  <a:schemeClr val="accent1"/>
                </a:solidFill>
                <a:latin typeface="Open Sans"/>
                <a:ea typeface="Open Sans"/>
                <a:cs typeface="Open Sans"/>
                <a:sym typeface="Open Sans"/>
              </a:rPr>
              <a:t>Interoperability</a:t>
            </a:r>
            <a:r>
              <a:rPr lang="en-GB" dirty="0">
                <a:solidFill>
                  <a:schemeClr val="accent1"/>
                </a:solidFill>
                <a:latin typeface="Open Sans"/>
                <a:ea typeface="Open Sans"/>
                <a:cs typeface="Open Sans"/>
                <a:sym typeface="Open Sans"/>
              </a:rPr>
              <a:t> is the aim of this activity. </a:t>
            </a:r>
            <a:endParaRPr dirty="0">
              <a:solidFill>
                <a:schemeClr val="accent1"/>
              </a:solidFill>
              <a:latin typeface="Open Sans"/>
              <a:ea typeface="Open Sans"/>
              <a:cs typeface="Open Sans"/>
              <a:sym typeface="Open Sans"/>
            </a:endParaRPr>
          </a:p>
        </p:txBody>
      </p:sp>
      <p:pic>
        <p:nvPicPr>
          <p:cNvPr id="603" name="Google Shape;603;p59"/>
          <p:cNvPicPr preferRelativeResize="0"/>
          <p:nvPr/>
        </p:nvPicPr>
        <p:blipFill>
          <a:blip r:embed="rId3">
            <a:alphaModFix/>
          </a:blip>
          <a:stretch>
            <a:fillRect/>
          </a:stretch>
        </p:blipFill>
        <p:spPr>
          <a:xfrm>
            <a:off x="5969726" y="1110342"/>
            <a:ext cx="2777082" cy="1701649"/>
          </a:xfrm>
          <a:prstGeom prst="rect">
            <a:avLst/>
          </a:prstGeom>
          <a:noFill/>
          <a:ln>
            <a:noFill/>
          </a:ln>
        </p:spPr>
      </p:pic>
      <p:pic>
        <p:nvPicPr>
          <p:cNvPr id="604" name="Google Shape;604;p59" descr="ESiWACE | ECMWF"/>
          <p:cNvPicPr preferRelativeResize="0"/>
          <p:nvPr/>
        </p:nvPicPr>
        <p:blipFill rotWithShape="1">
          <a:blip r:embed="rId4">
            <a:alphaModFix/>
          </a:blip>
          <a:srcRect/>
          <a:stretch/>
        </p:blipFill>
        <p:spPr>
          <a:xfrm>
            <a:off x="3580099" y="2468955"/>
            <a:ext cx="1734418" cy="297603"/>
          </a:xfrm>
          <a:prstGeom prst="rect">
            <a:avLst/>
          </a:prstGeom>
          <a:noFill/>
          <a:ln>
            <a:noFill/>
          </a:ln>
        </p:spPr>
      </p:pic>
      <p:sp>
        <p:nvSpPr>
          <p:cNvPr id="605" name="Google Shape;605;p59"/>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GB"/>
              <a:t>Interoperability &amp; Link with DestinE</a:t>
            </a:r>
            <a:endParaRPr/>
          </a:p>
        </p:txBody>
      </p:sp>
      <p:sp>
        <p:nvSpPr>
          <p:cNvPr id="606" name="Google Shape;606;p5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3074" name="Picture 2" descr="    Image of the Earth from space representing Destination Earth&#10;  ">
            <a:extLst>
              <a:ext uri="{FF2B5EF4-FFF2-40B4-BE49-F238E27FC236}">
                <a16:creationId xmlns:a16="http://schemas.microsoft.com/office/drawing/2014/main" id="{5A7E3ACF-7AC0-E0C8-F934-40FC129FD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41" y="2695603"/>
            <a:ext cx="2193077" cy="219307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02;p59">
            <a:extLst>
              <a:ext uri="{FF2B5EF4-FFF2-40B4-BE49-F238E27FC236}">
                <a16:creationId xmlns:a16="http://schemas.microsoft.com/office/drawing/2014/main" id="{6E303FF3-B40B-440B-36E1-84BE98AD2F46}"/>
              </a:ext>
            </a:extLst>
          </p:cNvPr>
          <p:cNvSpPr txBox="1"/>
          <p:nvPr/>
        </p:nvSpPr>
        <p:spPr>
          <a:xfrm>
            <a:off x="2517618" y="2992021"/>
            <a:ext cx="3038368" cy="167119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b="1" dirty="0">
                <a:solidFill>
                  <a:schemeClr val="dk2"/>
                </a:solidFill>
                <a:latin typeface="Open Sans"/>
                <a:ea typeface="Open Sans"/>
                <a:cs typeface="Open Sans"/>
                <a:sym typeface="Open Sans"/>
              </a:rPr>
              <a:t>Demonstrators</a:t>
            </a:r>
            <a:r>
              <a:rPr lang="en-GB" dirty="0">
                <a:solidFill>
                  <a:schemeClr val="dk2"/>
                </a:solidFill>
                <a:latin typeface="Open Sans"/>
                <a:ea typeface="Open Sans"/>
                <a:cs typeface="Open Sans"/>
                <a:sym typeface="Open Sans"/>
              </a:rPr>
              <a:t> of data handling across </a:t>
            </a:r>
            <a:r>
              <a:rPr lang="en-GB" dirty="0" err="1">
                <a:solidFill>
                  <a:schemeClr val="dk2"/>
                </a:solidFill>
                <a:latin typeface="Open Sans"/>
                <a:ea typeface="Open Sans"/>
                <a:cs typeface="Open Sans"/>
                <a:sym typeface="Open Sans"/>
              </a:rPr>
              <a:t>InterTwin</a:t>
            </a:r>
            <a:r>
              <a:rPr lang="en-GB" dirty="0">
                <a:solidFill>
                  <a:schemeClr val="dk2"/>
                </a:solidFill>
                <a:latin typeface="Open Sans"/>
                <a:ea typeface="Open Sans"/>
                <a:cs typeface="Open Sans"/>
                <a:sym typeface="Open Sans"/>
              </a:rPr>
              <a:t> and </a:t>
            </a:r>
            <a:r>
              <a:rPr lang="en-GB" dirty="0" err="1">
                <a:solidFill>
                  <a:schemeClr val="dk2"/>
                </a:solidFill>
                <a:latin typeface="Open Sans"/>
                <a:ea typeface="Open Sans"/>
                <a:cs typeface="Open Sans"/>
                <a:sym typeface="Open Sans"/>
              </a:rPr>
              <a:t>DestinE</a:t>
            </a:r>
            <a:r>
              <a:rPr lang="en-GB" dirty="0">
                <a:solidFill>
                  <a:schemeClr val="dk2"/>
                </a:solidFill>
                <a:latin typeface="Open Sans"/>
                <a:ea typeface="Open Sans"/>
                <a:cs typeface="Open Sans"/>
                <a:sym typeface="Open Sans"/>
              </a:rPr>
              <a:t> DTs for the Extremes and Climate in production-type configurations will be implemented  in collaboration with </a:t>
            </a:r>
            <a:r>
              <a:rPr lang="en-GB" b="1" dirty="0">
                <a:solidFill>
                  <a:schemeClr val="dk2"/>
                </a:solidFill>
                <a:latin typeface="Open Sans"/>
                <a:ea typeface="Open Sans"/>
                <a:cs typeface="Open Sans"/>
                <a:sym typeface="Open Sans"/>
              </a:rPr>
              <a:t>ECMWF</a:t>
            </a:r>
            <a:endParaRPr b="1" dirty="0">
              <a:solidFill>
                <a:schemeClr val="dk2"/>
              </a:solidFill>
              <a:latin typeface="Open Sans"/>
              <a:ea typeface="Open Sans"/>
              <a:cs typeface="Open Sans"/>
              <a:sym typeface="Open Sans"/>
            </a:endParaRPr>
          </a:p>
        </p:txBody>
      </p:sp>
      <p:sp>
        <p:nvSpPr>
          <p:cNvPr id="3" name="Google Shape;602;p59">
            <a:extLst>
              <a:ext uri="{FF2B5EF4-FFF2-40B4-BE49-F238E27FC236}">
                <a16:creationId xmlns:a16="http://schemas.microsoft.com/office/drawing/2014/main" id="{1BB22993-620A-C57B-BAE3-8F64E9A60C87}"/>
              </a:ext>
            </a:extLst>
          </p:cNvPr>
          <p:cNvSpPr txBox="1"/>
          <p:nvPr/>
        </p:nvSpPr>
        <p:spPr>
          <a:xfrm>
            <a:off x="5794736" y="2992021"/>
            <a:ext cx="3226421" cy="142343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dirty="0">
                <a:solidFill>
                  <a:schemeClr val="dk2"/>
                </a:solidFill>
                <a:latin typeface="Open Sans"/>
                <a:ea typeface="Open Sans"/>
                <a:cs typeface="Open Sans"/>
                <a:sym typeface="Open Sans"/>
              </a:rPr>
              <a:t>Part of the collaboration with </a:t>
            </a:r>
            <a:r>
              <a:rPr lang="en-GB" dirty="0" err="1">
                <a:solidFill>
                  <a:schemeClr val="dk2"/>
                </a:solidFill>
                <a:latin typeface="Open Sans"/>
                <a:ea typeface="Open Sans"/>
                <a:cs typeface="Open Sans"/>
                <a:sym typeface="Open Sans"/>
              </a:rPr>
              <a:t>DestinE</a:t>
            </a:r>
            <a:r>
              <a:rPr lang="en-GB" dirty="0">
                <a:solidFill>
                  <a:schemeClr val="dk2"/>
                </a:solidFill>
                <a:latin typeface="Open Sans"/>
                <a:ea typeface="Open Sans"/>
                <a:cs typeface="Open Sans"/>
                <a:sym typeface="Open Sans"/>
              </a:rPr>
              <a:t> includes the </a:t>
            </a:r>
            <a:r>
              <a:rPr lang="en-GB" b="1" dirty="0">
                <a:solidFill>
                  <a:schemeClr val="dk2"/>
                </a:solidFill>
                <a:latin typeface="Open Sans"/>
                <a:ea typeface="Open Sans"/>
                <a:cs typeface="Open Sans"/>
                <a:sym typeface="Open Sans"/>
              </a:rPr>
              <a:t>development of common software architecture concepts</a:t>
            </a:r>
            <a:r>
              <a:rPr lang="en-GB" dirty="0">
                <a:solidFill>
                  <a:schemeClr val="dk2"/>
                </a:solidFill>
                <a:latin typeface="Open Sans"/>
                <a:ea typeface="Open Sans"/>
                <a:cs typeface="Open Sans"/>
                <a:sym typeface="Open Sans"/>
              </a:rPr>
              <a:t> that are also </a:t>
            </a:r>
            <a:r>
              <a:rPr lang="en-GB" b="1" dirty="0">
                <a:solidFill>
                  <a:schemeClr val="dk2"/>
                </a:solidFill>
                <a:latin typeface="Open Sans"/>
                <a:ea typeface="Open Sans"/>
                <a:cs typeface="Open Sans"/>
                <a:sym typeface="Open Sans"/>
              </a:rPr>
              <a:t>applicable to other major DTs initiatives</a:t>
            </a:r>
            <a:r>
              <a:rPr lang="en-GB" dirty="0">
                <a:solidFill>
                  <a:schemeClr val="dk2"/>
                </a:solidFill>
                <a:latin typeface="Open Sans"/>
                <a:ea typeface="Open Sans"/>
                <a:cs typeface="Open Sans"/>
                <a:sym typeface="Open Sans"/>
              </a:rPr>
              <a:t>.</a:t>
            </a:r>
            <a:endParaRPr dirty="0">
              <a:solidFill>
                <a:schemeClr val="dk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0"/>
          <p:cNvSpPr/>
          <p:nvPr/>
        </p:nvSpPr>
        <p:spPr>
          <a:xfrm>
            <a:off x="2122627" y="1892877"/>
            <a:ext cx="2100000" cy="429600"/>
          </a:xfrm>
          <a:prstGeom prst="flowChartAlternateProcess">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12" name="Google Shape;612;p60"/>
          <p:cNvSpPr/>
          <p:nvPr/>
        </p:nvSpPr>
        <p:spPr>
          <a:xfrm>
            <a:off x="2041793" y="1951788"/>
            <a:ext cx="2100000" cy="429600"/>
          </a:xfrm>
          <a:prstGeom prst="flowChartAlternateProcess">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13" name="Google Shape;613;p60"/>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lt1"/>
              </a:buClr>
              <a:buSzPct val="88888"/>
              <a:buNone/>
            </a:pPr>
            <a:r>
              <a:rPr lang="en-GB"/>
              <a:t>interTwin Components</a:t>
            </a:r>
            <a:endParaRPr/>
          </a:p>
        </p:txBody>
      </p:sp>
      <p:sp>
        <p:nvSpPr>
          <p:cNvPr id="614" name="Google Shape;614;p60"/>
          <p:cNvSpPr txBox="1">
            <a:spLocks noGrp="1"/>
          </p:cNvSpPr>
          <p:nvPr>
            <p:ph type="sldNum" idx="12"/>
          </p:nvPr>
        </p:nvSpPr>
        <p:spPr>
          <a:xfrm>
            <a:off x="8441978" y="468353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
        <p:nvSpPr>
          <p:cNvPr id="615" name="Google Shape;615;p60"/>
          <p:cNvSpPr/>
          <p:nvPr/>
        </p:nvSpPr>
        <p:spPr>
          <a:xfrm>
            <a:off x="3371190" y="2594583"/>
            <a:ext cx="41880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000" b="1" i="0" u="none" strike="noStrike" cap="none">
              <a:solidFill>
                <a:schemeClr val="accent4"/>
              </a:solidFill>
              <a:latin typeface="Arial"/>
              <a:ea typeface="Arial"/>
              <a:cs typeface="Arial"/>
              <a:sym typeface="Arial"/>
            </a:endParaRPr>
          </a:p>
        </p:txBody>
      </p:sp>
      <p:sp>
        <p:nvSpPr>
          <p:cNvPr id="616" name="Google Shape;616;p60"/>
          <p:cNvSpPr/>
          <p:nvPr/>
        </p:nvSpPr>
        <p:spPr>
          <a:xfrm>
            <a:off x="4941514" y="2950193"/>
            <a:ext cx="12087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2000" b="0" i="0" u="none" strike="noStrike" cap="none">
                <a:solidFill>
                  <a:schemeClr val="accent4"/>
                </a:solidFill>
                <a:latin typeface="Arial"/>
                <a:ea typeface="Arial"/>
                <a:cs typeface="Arial"/>
                <a:sym typeface="Arial"/>
              </a:rPr>
              <a:t>AI / ML</a:t>
            </a:r>
            <a:endParaRPr sz="2000" b="0" i="0" u="none" strike="noStrike" cap="none">
              <a:solidFill>
                <a:schemeClr val="accent4"/>
              </a:solidFill>
              <a:latin typeface="Arial"/>
              <a:ea typeface="Arial"/>
              <a:cs typeface="Arial"/>
              <a:sym typeface="Arial"/>
            </a:endParaRPr>
          </a:p>
        </p:txBody>
      </p:sp>
      <p:sp>
        <p:nvSpPr>
          <p:cNvPr id="617" name="Google Shape;617;p60"/>
          <p:cNvSpPr/>
          <p:nvPr/>
        </p:nvSpPr>
        <p:spPr>
          <a:xfrm>
            <a:off x="3498225" y="2958965"/>
            <a:ext cx="11397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accent4"/>
                </a:solidFill>
                <a:latin typeface="Arial"/>
                <a:ea typeface="Arial"/>
                <a:cs typeface="Arial"/>
                <a:sym typeface="Arial"/>
              </a:rPr>
              <a:t>Big Data</a:t>
            </a:r>
            <a:br>
              <a:rPr lang="en-GB" sz="1400" b="0" i="0" u="none" strike="noStrike" cap="none">
                <a:solidFill>
                  <a:schemeClr val="accent4"/>
                </a:solidFill>
                <a:latin typeface="Arial"/>
                <a:ea typeface="Arial"/>
                <a:cs typeface="Arial"/>
                <a:sym typeface="Arial"/>
              </a:rPr>
            </a:br>
            <a:r>
              <a:rPr lang="en-GB" sz="1400" b="0" i="0" u="none" strike="noStrike" cap="none">
                <a:solidFill>
                  <a:schemeClr val="accent4"/>
                </a:solidFill>
                <a:latin typeface="Arial"/>
                <a:ea typeface="Arial"/>
                <a:cs typeface="Arial"/>
                <a:sym typeface="Arial"/>
              </a:rPr>
              <a:t>Analytics</a:t>
            </a:r>
            <a:endParaRPr sz="1400" b="0" i="0" u="none" strike="noStrike" cap="none">
              <a:solidFill>
                <a:schemeClr val="accent4"/>
              </a:solidFill>
              <a:latin typeface="Arial"/>
              <a:ea typeface="Arial"/>
              <a:cs typeface="Arial"/>
              <a:sym typeface="Arial"/>
            </a:endParaRPr>
          </a:p>
        </p:txBody>
      </p:sp>
      <p:sp>
        <p:nvSpPr>
          <p:cNvPr id="618" name="Google Shape;618;p60"/>
          <p:cNvSpPr/>
          <p:nvPr/>
        </p:nvSpPr>
        <p:spPr>
          <a:xfrm>
            <a:off x="6367074" y="2938052"/>
            <a:ext cx="10548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600" b="0" i="0" u="none" strike="noStrike" cap="none">
                <a:solidFill>
                  <a:schemeClr val="accent4"/>
                </a:solidFill>
                <a:latin typeface="Arial"/>
                <a:ea typeface="Arial"/>
                <a:cs typeface="Arial"/>
                <a:sym typeface="Arial"/>
              </a:rPr>
              <a:t>Data fusion</a:t>
            </a:r>
            <a:endParaRPr sz="1600" b="0" i="0" u="none" strike="noStrike" cap="none">
              <a:solidFill>
                <a:schemeClr val="accent4"/>
              </a:solidFill>
              <a:latin typeface="Arial"/>
              <a:ea typeface="Arial"/>
              <a:cs typeface="Arial"/>
              <a:sym typeface="Arial"/>
            </a:endParaRPr>
          </a:p>
        </p:txBody>
      </p:sp>
      <p:sp>
        <p:nvSpPr>
          <p:cNvPr id="619" name="Google Shape;619;p60"/>
          <p:cNvSpPr/>
          <p:nvPr/>
        </p:nvSpPr>
        <p:spPr>
          <a:xfrm>
            <a:off x="1994934" y="3757867"/>
            <a:ext cx="3308700" cy="3993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Orchestrator</a:t>
            </a:r>
            <a:endParaRPr sz="1600" b="0" i="0" u="none" strike="noStrike" cap="none">
              <a:solidFill>
                <a:schemeClr val="lt1"/>
              </a:solidFill>
              <a:latin typeface="Arial"/>
              <a:ea typeface="Arial"/>
              <a:cs typeface="Arial"/>
              <a:sym typeface="Arial"/>
            </a:endParaRPr>
          </a:p>
        </p:txBody>
      </p:sp>
      <p:sp>
        <p:nvSpPr>
          <p:cNvPr id="620" name="Google Shape;620;p60"/>
          <p:cNvSpPr/>
          <p:nvPr/>
        </p:nvSpPr>
        <p:spPr>
          <a:xfrm>
            <a:off x="1972144" y="2595212"/>
            <a:ext cx="12642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Quality Verification</a:t>
            </a:r>
            <a:endParaRPr sz="1400" b="0" i="0" u="none" strike="noStrike" cap="none">
              <a:solidFill>
                <a:schemeClr val="lt1"/>
              </a:solidFill>
              <a:latin typeface="Arial"/>
              <a:ea typeface="Arial"/>
              <a:cs typeface="Arial"/>
              <a:sym typeface="Arial"/>
            </a:endParaRPr>
          </a:p>
        </p:txBody>
      </p:sp>
      <p:sp>
        <p:nvSpPr>
          <p:cNvPr id="621" name="Google Shape;621;p60"/>
          <p:cNvSpPr/>
          <p:nvPr/>
        </p:nvSpPr>
        <p:spPr>
          <a:xfrm>
            <a:off x="7673470" y="2594583"/>
            <a:ext cx="11532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lt1"/>
                </a:solidFill>
                <a:latin typeface="Arial"/>
                <a:ea typeface="Arial"/>
                <a:cs typeface="Arial"/>
                <a:sym typeface="Arial"/>
              </a:rPr>
              <a:t>Real-time data acquisition and processing</a:t>
            </a:r>
            <a:endParaRPr sz="1200" b="0" i="0" u="none" strike="noStrike" cap="none">
              <a:solidFill>
                <a:schemeClr val="lt1"/>
              </a:solidFill>
              <a:latin typeface="Arial"/>
              <a:ea typeface="Arial"/>
              <a:cs typeface="Arial"/>
              <a:sym typeface="Arial"/>
            </a:endParaRPr>
          </a:p>
        </p:txBody>
      </p:sp>
      <p:sp>
        <p:nvSpPr>
          <p:cNvPr id="622" name="Google Shape;622;p60"/>
          <p:cNvSpPr/>
          <p:nvPr/>
        </p:nvSpPr>
        <p:spPr>
          <a:xfrm>
            <a:off x="1974360" y="2004774"/>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Environmental Sciences</a:t>
            </a:r>
            <a:endParaRPr sz="1100" b="0" i="0" u="none" strike="noStrike" cap="none">
              <a:solidFill>
                <a:schemeClr val="lt1"/>
              </a:solidFill>
              <a:latin typeface="Arial"/>
              <a:ea typeface="Arial"/>
              <a:cs typeface="Arial"/>
              <a:sym typeface="Arial"/>
            </a:endParaRPr>
          </a:p>
        </p:txBody>
      </p:sp>
      <p:sp>
        <p:nvSpPr>
          <p:cNvPr id="623" name="Google Shape;623;p60"/>
          <p:cNvSpPr txBox="1"/>
          <p:nvPr/>
        </p:nvSpPr>
        <p:spPr>
          <a:xfrm>
            <a:off x="29184" y="3944137"/>
            <a:ext cx="13686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400" b="0" i="0" u="none" strike="noStrike" cap="none">
                <a:solidFill>
                  <a:srgbClr val="777777"/>
                </a:solidFill>
                <a:latin typeface="Arial"/>
                <a:ea typeface="Arial"/>
                <a:cs typeface="Arial"/>
                <a:sym typeface="Arial"/>
              </a:rPr>
              <a:t>DTE Infrastructure </a:t>
            </a:r>
            <a:endParaRPr sz="1400" b="0" i="0" u="none" strike="noStrike" cap="none">
              <a:solidFill>
                <a:srgbClr val="777777"/>
              </a:solidFill>
              <a:latin typeface="Arial"/>
              <a:ea typeface="Arial"/>
              <a:cs typeface="Arial"/>
              <a:sym typeface="Arial"/>
            </a:endParaRPr>
          </a:p>
        </p:txBody>
      </p:sp>
      <p:sp>
        <p:nvSpPr>
          <p:cNvPr id="624" name="Google Shape;624;p60"/>
          <p:cNvSpPr txBox="1"/>
          <p:nvPr/>
        </p:nvSpPr>
        <p:spPr>
          <a:xfrm>
            <a:off x="276977" y="2769750"/>
            <a:ext cx="13686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400" b="0" i="0" u="none" strike="noStrike" cap="none">
                <a:solidFill>
                  <a:srgbClr val="777777"/>
                </a:solidFill>
                <a:latin typeface="Arial"/>
                <a:ea typeface="Arial"/>
                <a:cs typeface="Arial"/>
                <a:sym typeface="Arial"/>
              </a:rPr>
              <a:t>DTE </a:t>
            </a:r>
            <a:br>
              <a:rPr lang="en-GB" sz="1400" b="0" i="0" u="none" strike="noStrike" cap="none">
                <a:solidFill>
                  <a:srgbClr val="777777"/>
                </a:solidFill>
                <a:latin typeface="Arial"/>
                <a:ea typeface="Arial"/>
                <a:cs typeface="Arial"/>
                <a:sym typeface="Arial"/>
              </a:rPr>
            </a:br>
            <a:r>
              <a:rPr lang="en-GB" sz="1400" b="0" i="0" u="none" strike="noStrike" cap="none">
                <a:solidFill>
                  <a:srgbClr val="777777"/>
                </a:solidFill>
                <a:latin typeface="Arial"/>
                <a:ea typeface="Arial"/>
                <a:cs typeface="Arial"/>
                <a:sym typeface="Arial"/>
              </a:rPr>
              <a:t>Core Modules </a:t>
            </a:r>
            <a:endParaRPr sz="1400" b="0" i="0" u="none" strike="noStrike" cap="none">
              <a:solidFill>
                <a:srgbClr val="777777"/>
              </a:solidFill>
              <a:latin typeface="Arial"/>
              <a:ea typeface="Arial"/>
              <a:cs typeface="Arial"/>
              <a:sym typeface="Arial"/>
            </a:endParaRPr>
          </a:p>
        </p:txBody>
      </p:sp>
      <p:sp>
        <p:nvSpPr>
          <p:cNvPr id="625" name="Google Shape;625;p60"/>
          <p:cNvSpPr txBox="1"/>
          <p:nvPr/>
        </p:nvSpPr>
        <p:spPr>
          <a:xfrm>
            <a:off x="90224" y="1864787"/>
            <a:ext cx="1762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400" b="0" i="0" u="none" strike="noStrike" cap="none">
                <a:solidFill>
                  <a:srgbClr val="777777"/>
                </a:solidFill>
                <a:latin typeface="Arial"/>
                <a:ea typeface="Arial"/>
                <a:cs typeface="Arial"/>
                <a:sym typeface="Arial"/>
              </a:rPr>
              <a:t>DTE </a:t>
            </a:r>
            <a:br>
              <a:rPr lang="en-GB" sz="1400" b="0" i="0" u="none" strike="noStrike" cap="none">
                <a:solidFill>
                  <a:srgbClr val="777777"/>
                </a:solidFill>
                <a:latin typeface="Arial"/>
                <a:ea typeface="Arial"/>
                <a:cs typeface="Arial"/>
                <a:sym typeface="Arial"/>
              </a:rPr>
            </a:br>
            <a:r>
              <a:rPr lang="en-GB" sz="1400" b="0" i="0" u="none" strike="noStrike" cap="none">
                <a:solidFill>
                  <a:srgbClr val="777777"/>
                </a:solidFill>
                <a:latin typeface="Arial"/>
                <a:ea typeface="Arial"/>
                <a:cs typeface="Arial"/>
                <a:sym typeface="Arial"/>
              </a:rPr>
              <a:t>Thematic Modules </a:t>
            </a:r>
            <a:endParaRPr sz="1400" b="0" i="0" u="none" strike="noStrike" cap="none">
              <a:solidFill>
                <a:srgbClr val="777777"/>
              </a:solidFill>
              <a:latin typeface="Arial"/>
              <a:ea typeface="Arial"/>
              <a:cs typeface="Arial"/>
              <a:sym typeface="Arial"/>
            </a:endParaRPr>
          </a:p>
        </p:txBody>
      </p:sp>
      <p:sp>
        <p:nvSpPr>
          <p:cNvPr id="626" name="Google Shape;626;p60"/>
          <p:cNvSpPr/>
          <p:nvPr/>
        </p:nvSpPr>
        <p:spPr>
          <a:xfrm>
            <a:off x="1972144" y="1128246"/>
            <a:ext cx="1526100" cy="488700"/>
          </a:xfrm>
          <a:prstGeom prst="flowChartAlternateProcess">
            <a:avLst/>
          </a:prstGeom>
          <a:solidFill>
            <a:srgbClr val="B2B2B2"/>
          </a:solidFill>
          <a:ln w="25400" cap="flat" cmpd="sng">
            <a:solidFill>
              <a:srgbClr val="BFBFB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DT Applications</a:t>
            </a:r>
            <a:endParaRPr sz="1400" b="0" i="0" u="none" strike="noStrike" cap="none">
              <a:solidFill>
                <a:schemeClr val="lt1"/>
              </a:solidFill>
              <a:latin typeface="Arial"/>
              <a:ea typeface="Arial"/>
              <a:cs typeface="Arial"/>
              <a:sym typeface="Arial"/>
            </a:endParaRPr>
          </a:p>
        </p:txBody>
      </p:sp>
      <p:sp>
        <p:nvSpPr>
          <p:cNvPr id="627" name="Google Shape;627;p60"/>
          <p:cNvSpPr txBox="1"/>
          <p:nvPr/>
        </p:nvSpPr>
        <p:spPr>
          <a:xfrm>
            <a:off x="270874" y="1109958"/>
            <a:ext cx="13809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400" b="1" i="0" u="none" strike="noStrike" cap="none">
                <a:solidFill>
                  <a:srgbClr val="B2B2B2"/>
                </a:solidFill>
                <a:latin typeface="Arial"/>
                <a:ea typeface="Arial"/>
                <a:cs typeface="Arial"/>
                <a:sym typeface="Arial"/>
              </a:rPr>
              <a:t>DT Applications</a:t>
            </a:r>
            <a:endParaRPr sz="1400" b="1" i="0" u="none" strike="noStrike" cap="none">
              <a:solidFill>
                <a:srgbClr val="B2B2B2"/>
              </a:solidFill>
              <a:latin typeface="Arial"/>
              <a:ea typeface="Arial"/>
              <a:cs typeface="Arial"/>
              <a:sym typeface="Arial"/>
            </a:endParaRPr>
          </a:p>
        </p:txBody>
      </p:sp>
      <p:sp>
        <p:nvSpPr>
          <p:cNvPr id="628" name="Google Shape;628;p60"/>
          <p:cNvSpPr/>
          <p:nvPr/>
        </p:nvSpPr>
        <p:spPr>
          <a:xfrm>
            <a:off x="5715863" y="3757867"/>
            <a:ext cx="3110700" cy="3993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Federated data management</a:t>
            </a:r>
            <a:endParaRPr sz="1600" b="0" i="0" u="none" strike="noStrike" cap="none">
              <a:solidFill>
                <a:schemeClr val="lt1"/>
              </a:solidFill>
              <a:latin typeface="Arial"/>
              <a:ea typeface="Arial"/>
              <a:cs typeface="Arial"/>
              <a:sym typeface="Arial"/>
            </a:endParaRPr>
          </a:p>
        </p:txBody>
      </p:sp>
      <p:sp>
        <p:nvSpPr>
          <p:cNvPr id="629" name="Google Shape;629;p60"/>
          <p:cNvSpPr/>
          <p:nvPr/>
        </p:nvSpPr>
        <p:spPr>
          <a:xfrm>
            <a:off x="1995319" y="4248835"/>
            <a:ext cx="1669500" cy="39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a:solidFill>
                  <a:schemeClr val="lt1"/>
                </a:solidFill>
              </a:rPr>
              <a:t>HTC</a:t>
            </a:r>
            <a:endParaRPr sz="1600" b="0" i="0" u="none" strike="noStrike" cap="none">
              <a:solidFill>
                <a:schemeClr val="lt1"/>
              </a:solidFill>
              <a:latin typeface="Arial"/>
              <a:ea typeface="Arial"/>
              <a:cs typeface="Arial"/>
              <a:sym typeface="Arial"/>
            </a:endParaRPr>
          </a:p>
        </p:txBody>
      </p:sp>
      <p:sp>
        <p:nvSpPr>
          <p:cNvPr id="630" name="Google Shape;630;p60"/>
          <p:cNvSpPr/>
          <p:nvPr/>
        </p:nvSpPr>
        <p:spPr>
          <a:xfrm>
            <a:off x="3805166" y="4251313"/>
            <a:ext cx="1240800" cy="39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HPC</a:t>
            </a:r>
            <a:endParaRPr sz="1600" b="0" i="0" u="none" strike="noStrike" cap="none">
              <a:solidFill>
                <a:schemeClr val="lt1"/>
              </a:solidFill>
              <a:latin typeface="Arial"/>
              <a:ea typeface="Arial"/>
              <a:cs typeface="Arial"/>
              <a:sym typeface="Arial"/>
            </a:endParaRPr>
          </a:p>
        </p:txBody>
      </p:sp>
      <p:sp>
        <p:nvSpPr>
          <p:cNvPr id="631" name="Google Shape;631;p60"/>
          <p:cNvSpPr/>
          <p:nvPr/>
        </p:nvSpPr>
        <p:spPr>
          <a:xfrm>
            <a:off x="5186346" y="4248835"/>
            <a:ext cx="1584000" cy="39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Cloud</a:t>
            </a:r>
            <a:endParaRPr sz="1600" b="0" i="0" u="none" strike="noStrike" cap="none">
              <a:solidFill>
                <a:schemeClr val="lt1"/>
              </a:solidFill>
              <a:latin typeface="Arial"/>
              <a:ea typeface="Arial"/>
              <a:cs typeface="Arial"/>
              <a:sym typeface="Arial"/>
            </a:endParaRPr>
          </a:p>
        </p:txBody>
      </p:sp>
      <p:sp>
        <p:nvSpPr>
          <p:cNvPr id="632" name="Google Shape;632;p60"/>
          <p:cNvSpPr/>
          <p:nvPr/>
        </p:nvSpPr>
        <p:spPr>
          <a:xfrm>
            <a:off x="6941286" y="4254491"/>
            <a:ext cx="1920600" cy="39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Data Repositories</a:t>
            </a:r>
            <a:endParaRPr sz="1600" b="0" i="0" u="none" strike="noStrike" cap="none">
              <a:solidFill>
                <a:schemeClr val="lt1"/>
              </a:solidFill>
              <a:latin typeface="Arial"/>
              <a:ea typeface="Arial"/>
              <a:cs typeface="Arial"/>
              <a:sym typeface="Arial"/>
            </a:endParaRPr>
          </a:p>
        </p:txBody>
      </p:sp>
      <p:sp>
        <p:nvSpPr>
          <p:cNvPr id="633" name="Google Shape;633;p60"/>
          <p:cNvSpPr txBox="1"/>
          <p:nvPr/>
        </p:nvSpPr>
        <p:spPr>
          <a:xfrm>
            <a:off x="4387384" y="2601533"/>
            <a:ext cx="2223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chemeClr val="lt1"/>
                </a:solidFill>
                <a:latin typeface="Arial"/>
                <a:ea typeface="Arial"/>
                <a:cs typeface="Arial"/>
                <a:sym typeface="Arial"/>
              </a:rPr>
              <a:t>Workflow Composition</a:t>
            </a:r>
            <a:endParaRPr/>
          </a:p>
        </p:txBody>
      </p:sp>
      <p:sp>
        <p:nvSpPr>
          <p:cNvPr id="634" name="Google Shape;634;p60"/>
          <p:cNvSpPr/>
          <p:nvPr/>
        </p:nvSpPr>
        <p:spPr>
          <a:xfrm>
            <a:off x="4439010" y="1892877"/>
            <a:ext cx="2100000" cy="429600"/>
          </a:xfrm>
          <a:prstGeom prst="flowChartAlternateProcess">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35" name="Google Shape;635;p60"/>
          <p:cNvSpPr/>
          <p:nvPr/>
        </p:nvSpPr>
        <p:spPr>
          <a:xfrm>
            <a:off x="4358176" y="1951788"/>
            <a:ext cx="2100000" cy="429600"/>
          </a:xfrm>
          <a:prstGeom prst="flowChartAlternateProcess">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36" name="Google Shape;636;p60"/>
          <p:cNvSpPr/>
          <p:nvPr/>
        </p:nvSpPr>
        <p:spPr>
          <a:xfrm>
            <a:off x="4290743" y="2004774"/>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HEP / GW Astro / </a:t>
            </a:r>
            <a:r>
              <a:rPr lang="en-GB" sz="1100">
                <a:solidFill>
                  <a:schemeClr val="lt1"/>
                </a:solidFill>
              </a:rPr>
              <a:t>Radio Astro</a:t>
            </a:r>
            <a:endParaRPr sz="1100" b="0" i="0" u="none" strike="noStrike" cap="none">
              <a:solidFill>
                <a:schemeClr val="lt1"/>
              </a:solidFill>
              <a:latin typeface="Arial"/>
              <a:ea typeface="Arial"/>
              <a:cs typeface="Arial"/>
              <a:sym typeface="Arial"/>
            </a:endParaRPr>
          </a:p>
        </p:txBody>
      </p:sp>
      <p:sp>
        <p:nvSpPr>
          <p:cNvPr id="637" name="Google Shape;637;p60"/>
          <p:cNvSpPr/>
          <p:nvPr/>
        </p:nvSpPr>
        <p:spPr>
          <a:xfrm>
            <a:off x="6741880" y="1894387"/>
            <a:ext cx="2100000" cy="429600"/>
          </a:xfrm>
          <a:prstGeom prst="flowChartAlternateProcess">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38" name="Google Shape;638;p60"/>
          <p:cNvSpPr/>
          <p:nvPr/>
        </p:nvSpPr>
        <p:spPr>
          <a:xfrm>
            <a:off x="6661046" y="1953298"/>
            <a:ext cx="2100000" cy="429600"/>
          </a:xfrm>
          <a:prstGeom prst="flowChartAlternateProcess">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0" u="none" strike="noStrike" cap="none">
              <a:solidFill>
                <a:schemeClr val="lt1"/>
              </a:solidFill>
              <a:latin typeface="Arial"/>
              <a:ea typeface="Arial"/>
              <a:cs typeface="Arial"/>
              <a:sym typeface="Arial"/>
            </a:endParaRPr>
          </a:p>
        </p:txBody>
      </p:sp>
      <p:sp>
        <p:nvSpPr>
          <p:cNvPr id="639" name="Google Shape;639;p60"/>
          <p:cNvSpPr/>
          <p:nvPr/>
        </p:nvSpPr>
        <p:spPr>
          <a:xfrm>
            <a:off x="6593613" y="2006284"/>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Other Sciences</a:t>
            </a:r>
            <a:endParaRPr sz="1100" b="0" i="0" u="none" strike="noStrike" cap="none">
              <a:solidFill>
                <a:schemeClr val="lt1"/>
              </a:solidFill>
              <a:latin typeface="Arial"/>
              <a:ea typeface="Arial"/>
              <a:cs typeface="Arial"/>
              <a:sym typeface="Arial"/>
            </a:endParaRPr>
          </a:p>
        </p:txBody>
      </p:sp>
      <p:sp>
        <p:nvSpPr>
          <p:cNvPr id="640" name="Google Shape;640;p60"/>
          <p:cNvSpPr/>
          <p:nvPr/>
        </p:nvSpPr>
        <p:spPr>
          <a:xfrm>
            <a:off x="7300773" y="1128246"/>
            <a:ext cx="1526100" cy="488700"/>
          </a:xfrm>
          <a:prstGeom prst="flowChartAlternateProcess">
            <a:avLst/>
          </a:prstGeom>
          <a:solidFill>
            <a:srgbClr val="B2B2B2"/>
          </a:solidFill>
          <a:ln w="25400" cap="flat" cmpd="sng">
            <a:solidFill>
              <a:srgbClr val="BFBFB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DT Applications</a:t>
            </a:r>
            <a:endParaRPr sz="1400" b="0" i="0" u="none" strike="noStrike" cap="none">
              <a:solidFill>
                <a:schemeClr val="lt1"/>
              </a:solidFill>
              <a:latin typeface="Arial"/>
              <a:ea typeface="Arial"/>
              <a:cs typeface="Arial"/>
              <a:sym typeface="Arial"/>
            </a:endParaRPr>
          </a:p>
        </p:txBody>
      </p:sp>
      <p:sp>
        <p:nvSpPr>
          <p:cNvPr id="641" name="Google Shape;641;p60"/>
          <p:cNvSpPr/>
          <p:nvPr/>
        </p:nvSpPr>
        <p:spPr>
          <a:xfrm>
            <a:off x="3774686" y="1128246"/>
            <a:ext cx="1526100" cy="488700"/>
          </a:xfrm>
          <a:prstGeom prst="flowChartAlternateProcess">
            <a:avLst/>
          </a:prstGeom>
          <a:solidFill>
            <a:srgbClr val="B2B2B2"/>
          </a:solidFill>
          <a:ln w="25400" cap="flat" cmpd="sng">
            <a:solidFill>
              <a:srgbClr val="BFBFB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DT Applications</a:t>
            </a:r>
            <a:endParaRPr sz="1400" b="0" i="0" u="none" strike="noStrike" cap="none">
              <a:solidFill>
                <a:schemeClr val="lt1"/>
              </a:solidFill>
              <a:latin typeface="Arial"/>
              <a:ea typeface="Arial"/>
              <a:cs typeface="Arial"/>
              <a:sym typeface="Arial"/>
            </a:endParaRPr>
          </a:p>
        </p:txBody>
      </p:sp>
      <p:sp>
        <p:nvSpPr>
          <p:cNvPr id="642" name="Google Shape;642;p60"/>
          <p:cNvSpPr/>
          <p:nvPr/>
        </p:nvSpPr>
        <p:spPr>
          <a:xfrm>
            <a:off x="5549470" y="1128246"/>
            <a:ext cx="1526100" cy="488700"/>
          </a:xfrm>
          <a:prstGeom prst="flowChartAlternateProcess">
            <a:avLst/>
          </a:prstGeom>
          <a:solidFill>
            <a:srgbClr val="B2B2B2"/>
          </a:solidFill>
          <a:ln w="25400" cap="flat" cmpd="sng">
            <a:solidFill>
              <a:srgbClr val="BFBFB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DT Applications</a:t>
            </a:r>
            <a:endParaRPr sz="1400" b="0" i="0" u="none" strike="noStrike" cap="none">
              <a:solidFill>
                <a:schemeClr val="lt1"/>
              </a:solidFill>
              <a:latin typeface="Arial"/>
              <a:ea typeface="Arial"/>
              <a:cs typeface="Arial"/>
              <a:sym typeface="Arial"/>
            </a:endParaRPr>
          </a:p>
        </p:txBody>
      </p:sp>
      <p:sp>
        <p:nvSpPr>
          <p:cNvPr id="643" name="Google Shape;643;p60"/>
          <p:cNvSpPr/>
          <p:nvPr/>
        </p:nvSpPr>
        <p:spPr>
          <a:xfrm>
            <a:off x="3805166" y="1128246"/>
            <a:ext cx="1526100" cy="488700"/>
          </a:xfrm>
          <a:prstGeom prst="flowChartAlternateProcess">
            <a:avLst/>
          </a:prstGeom>
          <a:solidFill>
            <a:srgbClr val="B2B2B2"/>
          </a:solidFill>
          <a:ln w="25400" cap="flat" cmpd="sng">
            <a:solidFill>
              <a:srgbClr val="BFBFB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DT Applications</a:t>
            </a:r>
            <a:endParaRPr sz="1400" b="0" i="0" u="none" strike="noStrike" cap="none">
              <a:solidFill>
                <a:schemeClr val="lt1"/>
              </a:solidFill>
              <a:latin typeface="Arial"/>
              <a:ea typeface="Arial"/>
              <a:cs typeface="Arial"/>
              <a:sym typeface="Arial"/>
            </a:endParaRPr>
          </a:p>
        </p:txBody>
      </p:sp>
      <p:sp>
        <p:nvSpPr>
          <p:cNvPr id="644" name="Google Shape;644;p60"/>
          <p:cNvSpPr txBox="1"/>
          <p:nvPr/>
        </p:nvSpPr>
        <p:spPr>
          <a:xfrm>
            <a:off x="1068193" y="4246678"/>
            <a:ext cx="1139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rgbClr val="777777"/>
                </a:solidFill>
                <a:latin typeface="Arial"/>
                <a:ea typeface="Arial"/>
                <a:cs typeface="Arial"/>
                <a:sym typeface="Arial"/>
              </a:rPr>
              <a:t>Hardware</a:t>
            </a:r>
            <a:endParaRPr sz="1100" b="0" i="0" u="none" strike="noStrike" cap="none">
              <a:solidFill>
                <a:srgbClr val="777777"/>
              </a:solidFill>
              <a:latin typeface="Arial"/>
              <a:ea typeface="Arial"/>
              <a:cs typeface="Arial"/>
              <a:sym typeface="Arial"/>
            </a:endParaRPr>
          </a:p>
        </p:txBody>
      </p:sp>
      <p:sp>
        <p:nvSpPr>
          <p:cNvPr id="645" name="Google Shape;645;p60"/>
          <p:cNvSpPr txBox="1"/>
          <p:nvPr/>
        </p:nvSpPr>
        <p:spPr>
          <a:xfrm>
            <a:off x="1090295" y="3786441"/>
            <a:ext cx="1139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rgbClr val="777777"/>
                </a:solidFill>
                <a:latin typeface="Arial"/>
                <a:ea typeface="Arial"/>
                <a:cs typeface="Arial"/>
                <a:sym typeface="Arial"/>
              </a:rPr>
              <a:t>Software</a:t>
            </a:r>
            <a:endParaRPr sz="1100" b="0" i="0" u="none" strike="noStrike" cap="none">
              <a:solidFill>
                <a:srgbClr val="777777"/>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9" name="Rounded Rectangle 8">
            <a:extLst>
              <a:ext uri="{FF2B5EF4-FFF2-40B4-BE49-F238E27FC236}">
                <a16:creationId xmlns:a16="http://schemas.microsoft.com/office/drawing/2014/main" id="{D4E3BCD1-8B0E-01CB-B82B-2ADFF5961239}"/>
              </a:ext>
            </a:extLst>
          </p:cNvPr>
          <p:cNvSpPr/>
          <p:nvPr/>
        </p:nvSpPr>
        <p:spPr>
          <a:xfrm>
            <a:off x="6168046" y="1089198"/>
            <a:ext cx="2865222" cy="206164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ounded Rectangle 7">
            <a:extLst>
              <a:ext uri="{FF2B5EF4-FFF2-40B4-BE49-F238E27FC236}">
                <a16:creationId xmlns:a16="http://schemas.microsoft.com/office/drawing/2014/main" id="{C8A01ADF-2063-9481-7F6D-6E3CE000FA8D}"/>
              </a:ext>
            </a:extLst>
          </p:cNvPr>
          <p:cNvSpPr/>
          <p:nvPr/>
        </p:nvSpPr>
        <p:spPr>
          <a:xfrm>
            <a:off x="3240568" y="1106060"/>
            <a:ext cx="2773115" cy="206164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ounded Rectangle 5">
            <a:extLst>
              <a:ext uri="{FF2B5EF4-FFF2-40B4-BE49-F238E27FC236}">
                <a16:creationId xmlns:a16="http://schemas.microsoft.com/office/drawing/2014/main" id="{78F44BD3-C4F2-086F-7F93-37E555E75AB1}"/>
              </a:ext>
            </a:extLst>
          </p:cNvPr>
          <p:cNvSpPr/>
          <p:nvPr/>
        </p:nvSpPr>
        <p:spPr>
          <a:xfrm>
            <a:off x="110731" y="1081225"/>
            <a:ext cx="3097911" cy="206164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52" name="Google Shape;652;p61"/>
          <p:cNvSpPr txBox="1">
            <a:spLocks noGrp="1"/>
          </p:cNvSpPr>
          <p:nvPr>
            <p:ph type="title"/>
          </p:nvPr>
        </p:nvSpPr>
        <p:spPr>
          <a:xfrm>
            <a:off x="870900" y="48625"/>
            <a:ext cx="8273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GB" sz="2300"/>
              <a:t>interTwin Premise: </a:t>
            </a:r>
            <a:endParaRPr sz="2300"/>
          </a:p>
          <a:p>
            <a:pPr marL="0" lvl="0" indent="0" algn="l" rtl="0">
              <a:spcBef>
                <a:spcPts val="0"/>
              </a:spcBef>
              <a:spcAft>
                <a:spcPts val="0"/>
              </a:spcAft>
              <a:buNone/>
            </a:pPr>
            <a:r>
              <a:rPr lang="en-GB" sz="2300"/>
              <a:t>The building block of Digital Twins is a software container </a:t>
            </a:r>
            <a:endParaRPr sz="2300"/>
          </a:p>
        </p:txBody>
      </p:sp>
      <p:sp>
        <p:nvSpPr>
          <p:cNvPr id="653" name="Google Shape;653;p61"/>
          <p:cNvSpPr txBox="1">
            <a:spLocks noGrp="1"/>
          </p:cNvSpPr>
          <p:nvPr>
            <p:ph type="sldNum" idx="12"/>
          </p:nvPr>
        </p:nvSpPr>
        <p:spPr>
          <a:xfrm>
            <a:off x="6457950" y="473273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18</a:t>
            </a:fld>
            <a:endParaRPr/>
          </a:p>
        </p:txBody>
      </p:sp>
      <p:pic>
        <p:nvPicPr>
          <p:cNvPr id="655" name="Google Shape;655;p61"/>
          <p:cNvPicPr preferRelativeResize="0"/>
          <p:nvPr/>
        </p:nvPicPr>
        <p:blipFill>
          <a:blip r:embed="rId3">
            <a:alphaModFix/>
          </a:blip>
          <a:stretch>
            <a:fillRect/>
          </a:stretch>
        </p:blipFill>
        <p:spPr>
          <a:xfrm>
            <a:off x="6300001" y="1214517"/>
            <a:ext cx="2479501" cy="535525"/>
          </a:xfrm>
          <a:prstGeom prst="rect">
            <a:avLst/>
          </a:prstGeom>
          <a:noFill/>
          <a:ln>
            <a:noFill/>
          </a:ln>
        </p:spPr>
      </p:pic>
      <p:pic>
        <p:nvPicPr>
          <p:cNvPr id="660" name="Google Shape;660;p61"/>
          <p:cNvPicPr preferRelativeResize="0"/>
          <p:nvPr/>
        </p:nvPicPr>
        <p:blipFill rotWithShape="1">
          <a:blip r:embed="rId4">
            <a:alphaModFix/>
          </a:blip>
          <a:srcRect t="8079"/>
          <a:stretch/>
        </p:blipFill>
        <p:spPr>
          <a:xfrm>
            <a:off x="3824768" y="1242663"/>
            <a:ext cx="1471676" cy="1111613"/>
          </a:xfrm>
          <a:prstGeom prst="rect">
            <a:avLst/>
          </a:prstGeom>
          <a:noFill/>
          <a:ln>
            <a:noFill/>
          </a:ln>
        </p:spPr>
      </p:pic>
      <p:sp>
        <p:nvSpPr>
          <p:cNvPr id="663" name="Google Shape;663;p61"/>
          <p:cNvSpPr txBox="1"/>
          <p:nvPr/>
        </p:nvSpPr>
        <p:spPr>
          <a:xfrm>
            <a:off x="152675" y="3029413"/>
            <a:ext cx="8699700" cy="2121576"/>
          </a:xfrm>
          <a:prstGeom prst="rect">
            <a:avLst/>
          </a:prstGeom>
          <a:noFill/>
          <a:ln>
            <a:noFill/>
          </a:ln>
        </p:spPr>
        <p:txBody>
          <a:bodyPr spcFirstLastPara="1" wrap="square" lIns="91425" tIns="91425" rIns="91425" bIns="91425" anchor="t" anchorCtr="0">
            <a:spAutoFit/>
          </a:bodyPr>
          <a:lstStyle/>
          <a:p>
            <a:pPr>
              <a:lnSpc>
                <a:spcPct val="90000"/>
              </a:lnSpc>
              <a:spcBef>
                <a:spcPts val="800"/>
              </a:spcBef>
            </a:pPr>
            <a:r>
              <a:rPr lang="en-GB" b="1" dirty="0">
                <a:solidFill>
                  <a:schemeClr val="accent1"/>
                </a:solidFill>
                <a:latin typeface="Roboto"/>
                <a:ea typeface="Roboto"/>
                <a:cs typeface="Roboto"/>
                <a:sym typeface="Roboto"/>
              </a:rPr>
              <a:t>What is container orchestration ?</a:t>
            </a:r>
            <a:r>
              <a:rPr lang="en-GB" b="1" dirty="0">
                <a:solidFill>
                  <a:schemeClr val="dk1"/>
                </a:solidFill>
                <a:latin typeface="Roboto"/>
                <a:ea typeface="Roboto"/>
                <a:cs typeface="Roboto"/>
                <a:sym typeface="Roboto"/>
              </a:rPr>
              <a:t> </a:t>
            </a:r>
          </a:p>
          <a:p>
            <a:pPr marL="171450" lvl="0" indent="-171450" algn="l" rtl="0">
              <a:lnSpc>
                <a:spcPct val="90000"/>
              </a:lnSpc>
              <a:spcBef>
                <a:spcPts val="800"/>
              </a:spcBef>
              <a:spcAft>
                <a:spcPts val="0"/>
              </a:spcAft>
              <a:buFont typeface="Arial" panose="020B0604020202020204" pitchFamily="34" charset="0"/>
              <a:buChar char="•"/>
            </a:pPr>
            <a:r>
              <a:rPr lang="en-GB" sz="1200" dirty="0">
                <a:solidFill>
                  <a:schemeClr val="dk1"/>
                </a:solidFill>
                <a:latin typeface="Roboto"/>
                <a:ea typeface="Roboto"/>
                <a:cs typeface="Roboto"/>
                <a:sym typeface="Roboto"/>
              </a:rPr>
              <a:t>Provisioning and deployment of “containerized applications” across computing infrastructures, in an </a:t>
            </a:r>
            <a:r>
              <a:rPr lang="en-GB" sz="1200" u="sng" dirty="0">
                <a:solidFill>
                  <a:schemeClr val="dk1"/>
                </a:solidFill>
                <a:latin typeface="Roboto"/>
                <a:ea typeface="Roboto"/>
                <a:cs typeface="Roboto"/>
                <a:sym typeface="Roboto"/>
              </a:rPr>
              <a:t>automated way</a:t>
            </a:r>
            <a:endParaRPr sz="1200" u="sng" dirty="0">
              <a:solidFill>
                <a:schemeClr val="dk1"/>
              </a:solidFill>
              <a:latin typeface="Roboto"/>
              <a:ea typeface="Roboto"/>
              <a:cs typeface="Roboto"/>
              <a:sym typeface="Roboto"/>
            </a:endParaRPr>
          </a:p>
          <a:p>
            <a:pPr marL="0" lvl="0" indent="0" algn="l" rtl="0">
              <a:lnSpc>
                <a:spcPct val="90000"/>
              </a:lnSpc>
              <a:spcBef>
                <a:spcPts val="800"/>
              </a:spcBef>
              <a:spcAft>
                <a:spcPts val="0"/>
              </a:spcAft>
              <a:buNone/>
            </a:pPr>
            <a:r>
              <a:rPr lang="en-GB" b="1" dirty="0">
                <a:solidFill>
                  <a:schemeClr val="accent1"/>
                </a:solidFill>
                <a:latin typeface="Roboto"/>
                <a:ea typeface="Roboto"/>
                <a:cs typeface="Roboto"/>
                <a:sym typeface="Roboto"/>
              </a:rPr>
              <a:t>Why do we need container orchestration ?</a:t>
            </a:r>
            <a:r>
              <a:rPr lang="en-GB" b="1" dirty="0">
                <a:solidFill>
                  <a:schemeClr val="dk1"/>
                </a:solidFill>
                <a:latin typeface="Roboto"/>
                <a:ea typeface="Roboto"/>
                <a:cs typeface="Roboto"/>
                <a:sym typeface="Roboto"/>
              </a:rPr>
              <a:t> </a:t>
            </a:r>
            <a:endParaRPr lang="en-GB" sz="1200" b="1" dirty="0">
              <a:solidFill>
                <a:schemeClr val="dk1"/>
              </a:solidFill>
              <a:latin typeface="Roboto"/>
              <a:ea typeface="Roboto"/>
              <a:cs typeface="Roboto"/>
              <a:sym typeface="Roboto"/>
            </a:endParaRPr>
          </a:p>
          <a:p>
            <a:pPr marL="171450" lvl="6" indent="-171450">
              <a:lnSpc>
                <a:spcPct val="90000"/>
              </a:lnSpc>
              <a:spcBef>
                <a:spcPts val="800"/>
              </a:spcBef>
              <a:buFont typeface="Arial" panose="020B0604020202020204" pitchFamily="34" charset="0"/>
              <a:buChar char="•"/>
            </a:pPr>
            <a:r>
              <a:rPr lang="en-GB" sz="1200" dirty="0">
                <a:solidFill>
                  <a:schemeClr val="dk1"/>
                </a:solidFill>
                <a:latin typeface="Roboto"/>
                <a:ea typeface="Roboto"/>
                <a:cs typeface="Roboto"/>
                <a:sym typeface="Roboto"/>
              </a:rPr>
              <a:t>Each Digital Twin will be composed of several containers</a:t>
            </a:r>
          </a:p>
          <a:p>
            <a:pPr marL="171450" lvl="4" indent="-171450">
              <a:lnSpc>
                <a:spcPct val="90000"/>
              </a:lnSpc>
              <a:spcBef>
                <a:spcPts val="800"/>
              </a:spcBef>
              <a:buFont typeface="Arial" panose="020B0604020202020204" pitchFamily="34" charset="0"/>
              <a:buChar char="•"/>
            </a:pPr>
            <a:r>
              <a:rPr lang="en-GB" sz="1200" b="1" dirty="0">
                <a:solidFill>
                  <a:schemeClr val="dk1"/>
                </a:solidFill>
                <a:latin typeface="Roboto"/>
                <a:ea typeface="Roboto"/>
                <a:cs typeface="Roboto"/>
                <a:sym typeface="Roboto"/>
              </a:rPr>
              <a:t>Running the Digital Twin consists in the execution of all those containers</a:t>
            </a:r>
            <a:r>
              <a:rPr lang="en-GB" sz="1200" dirty="0">
                <a:solidFill>
                  <a:schemeClr val="dk1"/>
                </a:solidFill>
                <a:latin typeface="Roboto"/>
                <a:ea typeface="Roboto"/>
                <a:cs typeface="Roboto"/>
                <a:sym typeface="Roboto"/>
              </a:rPr>
              <a:t> following a given workflow. </a:t>
            </a:r>
          </a:p>
          <a:p>
            <a:pPr marL="171450" lvl="4" indent="-171450">
              <a:lnSpc>
                <a:spcPct val="90000"/>
              </a:lnSpc>
              <a:spcBef>
                <a:spcPts val="800"/>
              </a:spcBef>
              <a:buFont typeface="Arial" panose="020B0604020202020204" pitchFamily="34" charset="0"/>
              <a:buChar char="•"/>
            </a:pPr>
            <a:r>
              <a:rPr lang="en-GB" sz="1200" dirty="0">
                <a:solidFill>
                  <a:schemeClr val="dk1"/>
                </a:solidFill>
                <a:latin typeface="Roboto"/>
                <a:ea typeface="Roboto"/>
                <a:cs typeface="Roboto"/>
                <a:sym typeface="Roboto"/>
              </a:rPr>
              <a:t>This can become a </a:t>
            </a:r>
            <a:r>
              <a:rPr lang="en-GB" sz="1200" u="sng" dirty="0">
                <a:solidFill>
                  <a:schemeClr val="dk1"/>
                </a:solidFill>
                <a:latin typeface="Roboto"/>
                <a:ea typeface="Roboto"/>
                <a:cs typeface="Roboto"/>
                <a:sym typeface="Roboto"/>
              </a:rPr>
              <a:t>very tedious job if done manually and not accessible to general end-users.</a:t>
            </a:r>
          </a:p>
          <a:p>
            <a:pPr marL="171450" lvl="4" indent="-171450">
              <a:lnSpc>
                <a:spcPct val="90000"/>
              </a:lnSpc>
              <a:spcBef>
                <a:spcPts val="800"/>
              </a:spcBef>
              <a:buFont typeface="Arial" panose="020B0604020202020204" pitchFamily="34" charset="0"/>
              <a:buChar char="•"/>
            </a:pPr>
            <a:r>
              <a:rPr lang="en-GB" sz="1200" dirty="0">
                <a:solidFill>
                  <a:schemeClr val="dk1"/>
                </a:solidFill>
                <a:latin typeface="Roboto"/>
                <a:ea typeface="Roboto"/>
                <a:cs typeface="Roboto"/>
                <a:sym typeface="Roboto"/>
              </a:rPr>
              <a:t>The tools for automated container orchestration make that operational complexity manageable</a:t>
            </a:r>
            <a:endParaRPr sz="1200" dirty="0">
              <a:solidFill>
                <a:schemeClr val="dk1"/>
              </a:solidFill>
              <a:latin typeface="Roboto"/>
              <a:ea typeface="Roboto"/>
              <a:cs typeface="Roboto"/>
              <a:sym typeface="Roboto"/>
            </a:endParaRPr>
          </a:p>
        </p:txBody>
      </p:sp>
      <p:pic>
        <p:nvPicPr>
          <p:cNvPr id="665" name="Google Shape;665;p61"/>
          <p:cNvPicPr preferRelativeResize="0"/>
          <p:nvPr/>
        </p:nvPicPr>
        <p:blipFill rotWithShape="1">
          <a:blip r:embed="rId5">
            <a:alphaModFix/>
          </a:blip>
          <a:srcRect l="34334" t="21684" r="34287" b="22283"/>
          <a:stretch/>
        </p:blipFill>
        <p:spPr>
          <a:xfrm>
            <a:off x="7219200" y="2058075"/>
            <a:ext cx="272625" cy="273900"/>
          </a:xfrm>
          <a:prstGeom prst="rect">
            <a:avLst/>
          </a:prstGeom>
          <a:noFill/>
          <a:ln>
            <a:noFill/>
          </a:ln>
        </p:spPr>
      </p:pic>
      <p:pic>
        <p:nvPicPr>
          <p:cNvPr id="666" name="Google Shape;666;p61"/>
          <p:cNvPicPr preferRelativeResize="0"/>
          <p:nvPr/>
        </p:nvPicPr>
        <p:blipFill rotWithShape="1">
          <a:blip r:embed="rId5">
            <a:alphaModFix/>
          </a:blip>
          <a:srcRect l="34334" t="21684" r="34287" b="22283"/>
          <a:stretch/>
        </p:blipFill>
        <p:spPr>
          <a:xfrm>
            <a:off x="7704475" y="2058081"/>
            <a:ext cx="272625" cy="273894"/>
          </a:xfrm>
          <a:prstGeom prst="rect">
            <a:avLst/>
          </a:prstGeom>
          <a:noFill/>
          <a:ln>
            <a:noFill/>
          </a:ln>
        </p:spPr>
      </p:pic>
      <p:pic>
        <p:nvPicPr>
          <p:cNvPr id="667" name="Google Shape;667;p61"/>
          <p:cNvPicPr preferRelativeResize="0"/>
          <p:nvPr/>
        </p:nvPicPr>
        <p:blipFill rotWithShape="1">
          <a:blip r:embed="rId5">
            <a:alphaModFix/>
          </a:blip>
          <a:srcRect l="34334" t="21684" r="34287" b="22283"/>
          <a:stretch/>
        </p:blipFill>
        <p:spPr>
          <a:xfrm>
            <a:off x="8189750" y="2058075"/>
            <a:ext cx="272630" cy="273900"/>
          </a:xfrm>
          <a:prstGeom prst="rect">
            <a:avLst/>
          </a:prstGeom>
          <a:noFill/>
          <a:ln>
            <a:noFill/>
          </a:ln>
        </p:spPr>
      </p:pic>
      <p:pic>
        <p:nvPicPr>
          <p:cNvPr id="668" name="Google Shape;668;p61"/>
          <p:cNvPicPr preferRelativeResize="0"/>
          <p:nvPr/>
        </p:nvPicPr>
        <p:blipFill>
          <a:blip r:embed="rId6">
            <a:alphaModFix/>
          </a:blip>
          <a:stretch>
            <a:fillRect/>
          </a:stretch>
        </p:blipFill>
        <p:spPr>
          <a:xfrm rot="-1374463">
            <a:off x="7212351" y="1797997"/>
            <a:ext cx="256777" cy="256777"/>
          </a:xfrm>
          <a:prstGeom prst="rect">
            <a:avLst/>
          </a:prstGeom>
          <a:noFill/>
          <a:ln>
            <a:noFill/>
          </a:ln>
        </p:spPr>
      </p:pic>
      <p:pic>
        <p:nvPicPr>
          <p:cNvPr id="669" name="Google Shape;669;p61"/>
          <p:cNvPicPr preferRelativeResize="0"/>
          <p:nvPr/>
        </p:nvPicPr>
        <p:blipFill>
          <a:blip r:embed="rId6">
            <a:alphaModFix/>
          </a:blip>
          <a:stretch>
            <a:fillRect/>
          </a:stretch>
        </p:blipFill>
        <p:spPr>
          <a:xfrm rot="-1374463">
            <a:off x="7669551" y="1797997"/>
            <a:ext cx="256777" cy="256777"/>
          </a:xfrm>
          <a:prstGeom prst="rect">
            <a:avLst/>
          </a:prstGeom>
          <a:noFill/>
          <a:ln>
            <a:noFill/>
          </a:ln>
        </p:spPr>
      </p:pic>
      <p:pic>
        <p:nvPicPr>
          <p:cNvPr id="670" name="Google Shape;670;p61"/>
          <p:cNvPicPr preferRelativeResize="0"/>
          <p:nvPr/>
        </p:nvPicPr>
        <p:blipFill>
          <a:blip r:embed="rId6">
            <a:alphaModFix/>
          </a:blip>
          <a:stretch>
            <a:fillRect/>
          </a:stretch>
        </p:blipFill>
        <p:spPr>
          <a:xfrm rot="-1374463">
            <a:off x="7821951" y="1797997"/>
            <a:ext cx="256777" cy="256777"/>
          </a:xfrm>
          <a:prstGeom prst="rect">
            <a:avLst/>
          </a:prstGeom>
          <a:noFill/>
          <a:ln>
            <a:noFill/>
          </a:ln>
        </p:spPr>
      </p:pic>
      <p:pic>
        <p:nvPicPr>
          <p:cNvPr id="671" name="Google Shape;671;p61"/>
          <p:cNvPicPr preferRelativeResize="0"/>
          <p:nvPr/>
        </p:nvPicPr>
        <p:blipFill>
          <a:blip r:embed="rId6">
            <a:alphaModFix/>
          </a:blip>
          <a:stretch>
            <a:fillRect/>
          </a:stretch>
        </p:blipFill>
        <p:spPr>
          <a:xfrm rot="-1374463">
            <a:off x="8202951" y="1797997"/>
            <a:ext cx="256777" cy="256777"/>
          </a:xfrm>
          <a:prstGeom prst="rect">
            <a:avLst/>
          </a:prstGeom>
          <a:noFill/>
          <a:ln>
            <a:noFill/>
          </a:ln>
        </p:spPr>
      </p:pic>
      <p:pic>
        <p:nvPicPr>
          <p:cNvPr id="672" name="Google Shape;672;p61"/>
          <p:cNvPicPr preferRelativeResize="0"/>
          <p:nvPr/>
        </p:nvPicPr>
        <p:blipFill>
          <a:blip r:embed="rId6">
            <a:alphaModFix/>
          </a:blip>
          <a:stretch>
            <a:fillRect/>
          </a:stretch>
        </p:blipFill>
        <p:spPr>
          <a:xfrm rot="-1374463">
            <a:off x="8355351" y="1797997"/>
            <a:ext cx="256777" cy="256777"/>
          </a:xfrm>
          <a:prstGeom prst="rect">
            <a:avLst/>
          </a:prstGeom>
          <a:noFill/>
          <a:ln>
            <a:noFill/>
          </a:ln>
        </p:spPr>
      </p:pic>
      <p:pic>
        <p:nvPicPr>
          <p:cNvPr id="673" name="Google Shape;673;p61"/>
          <p:cNvPicPr preferRelativeResize="0"/>
          <p:nvPr/>
        </p:nvPicPr>
        <p:blipFill>
          <a:blip r:embed="rId7">
            <a:alphaModFix/>
          </a:blip>
          <a:stretch>
            <a:fillRect/>
          </a:stretch>
        </p:blipFill>
        <p:spPr>
          <a:xfrm flipH="1">
            <a:off x="6460950" y="1761452"/>
            <a:ext cx="637900" cy="593955"/>
          </a:xfrm>
          <a:prstGeom prst="rect">
            <a:avLst/>
          </a:prstGeom>
          <a:noFill/>
          <a:ln>
            <a:noFill/>
          </a:ln>
        </p:spPr>
      </p:pic>
      <p:grpSp>
        <p:nvGrpSpPr>
          <p:cNvPr id="7" name="Group 6">
            <a:extLst>
              <a:ext uri="{FF2B5EF4-FFF2-40B4-BE49-F238E27FC236}">
                <a16:creationId xmlns:a16="http://schemas.microsoft.com/office/drawing/2014/main" id="{3E446E7B-F0CD-F49F-534B-90EBCF72B9C0}"/>
              </a:ext>
            </a:extLst>
          </p:cNvPr>
          <p:cNvGrpSpPr/>
          <p:nvPr/>
        </p:nvGrpSpPr>
        <p:grpSpPr>
          <a:xfrm>
            <a:off x="371034" y="1098981"/>
            <a:ext cx="2465958" cy="1305869"/>
            <a:chOff x="15925" y="1081225"/>
            <a:chExt cx="2465958" cy="1305869"/>
          </a:xfrm>
        </p:grpSpPr>
        <p:sp>
          <p:nvSpPr>
            <p:cNvPr id="650" name="Google Shape;650;p61"/>
            <p:cNvSpPr/>
            <p:nvPr/>
          </p:nvSpPr>
          <p:spPr>
            <a:xfrm>
              <a:off x="92113" y="1081225"/>
              <a:ext cx="1371300" cy="1179000"/>
            </a:xfrm>
            <a:prstGeom prst="cloudCallout">
              <a:avLst>
                <a:gd name="adj1" fmla="val -43470"/>
                <a:gd name="adj2" fmla="val 42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651" name="Google Shape;651;p61"/>
            <p:cNvPicPr preferRelativeResize="0"/>
            <p:nvPr/>
          </p:nvPicPr>
          <p:blipFill rotWithShape="1">
            <a:blip r:embed="rId8">
              <a:alphaModFix/>
            </a:blip>
            <a:srcRect b="10023"/>
            <a:stretch/>
          </p:blipFill>
          <p:spPr>
            <a:xfrm>
              <a:off x="1458008" y="1526249"/>
              <a:ext cx="1023875" cy="810676"/>
            </a:xfrm>
            <a:prstGeom prst="rect">
              <a:avLst/>
            </a:prstGeom>
            <a:noFill/>
            <a:ln>
              <a:noFill/>
            </a:ln>
          </p:spPr>
        </p:pic>
        <p:pic>
          <p:nvPicPr>
            <p:cNvPr id="656" name="Google Shape;656;p61"/>
            <p:cNvPicPr preferRelativeResize="0"/>
            <p:nvPr/>
          </p:nvPicPr>
          <p:blipFill>
            <a:blip r:embed="rId9">
              <a:alphaModFix/>
            </a:blip>
            <a:stretch>
              <a:fillRect/>
            </a:stretch>
          </p:blipFill>
          <p:spPr>
            <a:xfrm>
              <a:off x="699417" y="1258580"/>
              <a:ext cx="461500" cy="448910"/>
            </a:xfrm>
            <a:prstGeom prst="rect">
              <a:avLst/>
            </a:prstGeom>
            <a:noFill/>
            <a:ln>
              <a:noFill/>
            </a:ln>
          </p:spPr>
        </p:pic>
        <p:pic>
          <p:nvPicPr>
            <p:cNvPr id="657" name="Google Shape;657;p61"/>
            <p:cNvPicPr preferRelativeResize="0"/>
            <p:nvPr/>
          </p:nvPicPr>
          <p:blipFill>
            <a:blip r:embed="rId10">
              <a:alphaModFix/>
            </a:blip>
            <a:stretch>
              <a:fillRect/>
            </a:stretch>
          </p:blipFill>
          <p:spPr>
            <a:xfrm>
              <a:off x="231300" y="1402700"/>
              <a:ext cx="461512" cy="356950"/>
            </a:xfrm>
            <a:prstGeom prst="rect">
              <a:avLst/>
            </a:prstGeom>
            <a:noFill/>
            <a:ln>
              <a:noFill/>
            </a:ln>
          </p:spPr>
        </p:pic>
        <p:pic>
          <p:nvPicPr>
            <p:cNvPr id="658" name="Google Shape;658;p61"/>
            <p:cNvPicPr preferRelativeResize="0"/>
            <p:nvPr/>
          </p:nvPicPr>
          <p:blipFill rotWithShape="1">
            <a:blip r:embed="rId11">
              <a:alphaModFix/>
            </a:blip>
            <a:srcRect l="19677" t="22539" r="12864" b="29677"/>
            <a:stretch/>
          </p:blipFill>
          <p:spPr>
            <a:xfrm>
              <a:off x="660625" y="1784175"/>
              <a:ext cx="386670" cy="273899"/>
            </a:xfrm>
            <a:prstGeom prst="rect">
              <a:avLst/>
            </a:prstGeom>
            <a:noFill/>
            <a:ln>
              <a:noFill/>
            </a:ln>
          </p:spPr>
        </p:pic>
        <p:sp>
          <p:nvSpPr>
            <p:cNvPr id="659" name="Google Shape;659;p61"/>
            <p:cNvSpPr/>
            <p:nvPr/>
          </p:nvSpPr>
          <p:spPr>
            <a:xfrm rot="5400000">
              <a:off x="1570800" y="1230125"/>
              <a:ext cx="415800" cy="594600"/>
            </a:xfrm>
            <a:prstGeom prst="bentArrow">
              <a:avLst>
                <a:gd name="adj1" fmla="val 25000"/>
                <a:gd name="adj2" fmla="val 25000"/>
                <a:gd name="adj3" fmla="val 25000"/>
                <a:gd name="adj4" fmla="val 4375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674" name="Google Shape;674;p61"/>
            <p:cNvPicPr preferRelativeResize="0"/>
            <p:nvPr/>
          </p:nvPicPr>
          <p:blipFill>
            <a:blip r:embed="rId12">
              <a:alphaModFix/>
            </a:blip>
            <a:stretch>
              <a:fillRect/>
            </a:stretch>
          </p:blipFill>
          <p:spPr>
            <a:xfrm>
              <a:off x="15925" y="2114469"/>
              <a:ext cx="272625" cy="272625"/>
            </a:xfrm>
            <a:prstGeom prst="rect">
              <a:avLst/>
            </a:prstGeom>
            <a:noFill/>
            <a:ln>
              <a:noFill/>
            </a:ln>
          </p:spPr>
        </p:pic>
      </p:grpSp>
      <p:sp>
        <p:nvSpPr>
          <p:cNvPr id="2" name="TextBox 1">
            <a:extLst>
              <a:ext uri="{FF2B5EF4-FFF2-40B4-BE49-F238E27FC236}">
                <a16:creationId xmlns:a16="http://schemas.microsoft.com/office/drawing/2014/main" id="{03616E19-8F20-2142-BD8A-326E1712235C}"/>
              </a:ext>
            </a:extLst>
          </p:cNvPr>
          <p:cNvSpPr txBox="1"/>
          <p:nvPr/>
        </p:nvSpPr>
        <p:spPr>
          <a:xfrm>
            <a:off x="155122" y="2504513"/>
            <a:ext cx="3063990" cy="461665"/>
          </a:xfrm>
          <a:prstGeom prst="rect">
            <a:avLst/>
          </a:prstGeom>
          <a:noFill/>
        </p:spPr>
        <p:txBody>
          <a:bodyPr wrap="square" rtlCol="0">
            <a:spAutoFit/>
          </a:bodyPr>
          <a:lstStyle/>
          <a:p>
            <a:r>
              <a:rPr lang="en-GB" sz="1200" b="1" dirty="0">
                <a:solidFill>
                  <a:schemeClr val="dk1"/>
                </a:solidFill>
                <a:latin typeface="Calibri" panose="020F0502020204030204" pitchFamily="34" charset="0"/>
                <a:ea typeface="Roboto"/>
                <a:cs typeface="Calibri" panose="020F0502020204030204" pitchFamily="34" charset="0"/>
                <a:sym typeface="Roboto"/>
              </a:rPr>
              <a:t>Container</a:t>
            </a:r>
            <a:r>
              <a:rPr lang="en-GB" sz="1200" dirty="0">
                <a:solidFill>
                  <a:schemeClr val="dk1"/>
                </a:solidFill>
                <a:latin typeface="Calibri" panose="020F0502020204030204" pitchFamily="34" charset="0"/>
                <a:ea typeface="Roboto"/>
                <a:cs typeface="Calibri" panose="020F0502020204030204" pitchFamily="34" charset="0"/>
                <a:sym typeface="Roboto"/>
              </a:rPr>
              <a:t>: unit of software, packaging a given code and all its dependencies</a:t>
            </a:r>
            <a:endParaRPr lang="en-GB"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E0757C7-55CB-02C6-C479-703D766EC49C}"/>
              </a:ext>
            </a:extLst>
          </p:cNvPr>
          <p:cNvSpPr txBox="1"/>
          <p:nvPr/>
        </p:nvSpPr>
        <p:spPr>
          <a:xfrm>
            <a:off x="3344071" y="2414027"/>
            <a:ext cx="2746794" cy="646331"/>
          </a:xfrm>
          <a:prstGeom prst="rect">
            <a:avLst/>
          </a:prstGeom>
          <a:noFill/>
        </p:spPr>
        <p:txBody>
          <a:bodyPr wrap="square" rtlCol="0">
            <a:spAutoFit/>
          </a:bodyPr>
          <a:lstStyle/>
          <a:p>
            <a:r>
              <a:rPr lang="en-GB" sz="1200" b="1" dirty="0">
                <a:solidFill>
                  <a:schemeClr val="dk1"/>
                </a:solidFill>
                <a:latin typeface="Calibri" panose="020F0502020204030204" pitchFamily="34" charset="0"/>
                <a:ea typeface="Roboto"/>
                <a:cs typeface="Calibri" panose="020F0502020204030204" pitchFamily="34" charset="0"/>
                <a:sym typeface="Roboto"/>
              </a:rPr>
              <a:t>Docker</a:t>
            </a:r>
            <a:r>
              <a:rPr lang="en-GB" sz="1200" dirty="0">
                <a:solidFill>
                  <a:schemeClr val="dk1"/>
                </a:solidFill>
                <a:latin typeface="Calibri" panose="020F0502020204030204" pitchFamily="34" charset="0"/>
                <a:ea typeface="Roboto"/>
                <a:cs typeface="Calibri" panose="020F0502020204030204" pitchFamily="34" charset="0"/>
                <a:sym typeface="Roboto"/>
              </a:rPr>
              <a:t>: platform designed to create and manage containers, repos of containers, etc..</a:t>
            </a:r>
            <a:endParaRPr lang="en-GB" sz="1200" dirty="0">
              <a:latin typeface="Calibri" panose="020F0502020204030204" pitchFamily="34" charset="0"/>
              <a:ea typeface="Roboto"/>
              <a:cs typeface="Calibri" panose="020F0502020204030204" pitchFamily="34" charset="0"/>
              <a:sym typeface="Roboto"/>
            </a:endParaRPr>
          </a:p>
        </p:txBody>
      </p:sp>
      <p:sp>
        <p:nvSpPr>
          <p:cNvPr id="5" name="TextBox 4">
            <a:extLst>
              <a:ext uri="{FF2B5EF4-FFF2-40B4-BE49-F238E27FC236}">
                <a16:creationId xmlns:a16="http://schemas.microsoft.com/office/drawing/2014/main" id="{E901F8F0-F4A6-8FBD-CF39-ABE28EDA9EFE}"/>
              </a:ext>
            </a:extLst>
          </p:cNvPr>
          <p:cNvSpPr txBox="1"/>
          <p:nvPr/>
        </p:nvSpPr>
        <p:spPr>
          <a:xfrm>
            <a:off x="6245228" y="2402546"/>
            <a:ext cx="2761510" cy="461665"/>
          </a:xfrm>
          <a:prstGeom prst="rect">
            <a:avLst/>
          </a:prstGeom>
          <a:noFill/>
        </p:spPr>
        <p:txBody>
          <a:bodyPr wrap="square" rtlCol="0">
            <a:spAutoFit/>
          </a:bodyPr>
          <a:lstStyle/>
          <a:p>
            <a:r>
              <a:rPr lang="en-GB" sz="1200" b="1" dirty="0">
                <a:latin typeface="Calibri" panose="020F0502020204030204" pitchFamily="34" charset="0"/>
                <a:ea typeface="Roboto"/>
                <a:cs typeface="Calibri" panose="020F0502020204030204" pitchFamily="34" charset="0"/>
                <a:sym typeface="Roboto"/>
              </a:rPr>
              <a:t>Container orchestration</a:t>
            </a:r>
            <a:r>
              <a:rPr lang="en-GB" sz="1200" dirty="0">
                <a:latin typeface="Calibri" panose="020F0502020204030204" pitchFamily="34" charset="0"/>
                <a:ea typeface="Roboto"/>
                <a:cs typeface="Calibri" panose="020F0502020204030204" pitchFamily="34" charset="0"/>
                <a:sym typeface="Roboto"/>
              </a:rPr>
              <a:t> tool to execute containers across computing resources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2"/>
          <p:cNvSpPr txBox="1">
            <a:spLocks noGrp="1"/>
          </p:cNvSpPr>
          <p:nvPr>
            <p:ph type="title"/>
          </p:nvPr>
        </p:nvSpPr>
        <p:spPr>
          <a:xfrm>
            <a:off x="870875" y="0"/>
            <a:ext cx="820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From the Software stack to the Digital Twin - I</a:t>
            </a:r>
            <a:endParaRPr/>
          </a:p>
        </p:txBody>
      </p:sp>
      <p:sp>
        <p:nvSpPr>
          <p:cNvPr id="680" name="Google Shape;680;p62"/>
          <p:cNvSpPr txBox="1">
            <a:spLocks noGrp="1"/>
          </p:cNvSpPr>
          <p:nvPr>
            <p:ph type="sldNum" idx="12"/>
          </p:nvPr>
        </p:nvSpPr>
        <p:spPr>
          <a:xfrm>
            <a:off x="6457950" y="442793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681" name="Google Shape;681;p62"/>
          <p:cNvSpPr/>
          <p:nvPr/>
        </p:nvSpPr>
        <p:spPr>
          <a:xfrm>
            <a:off x="2400300" y="11334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682" name="Google Shape;682;p62"/>
          <p:cNvPicPr preferRelativeResize="0"/>
          <p:nvPr/>
        </p:nvPicPr>
        <p:blipFill>
          <a:blip r:embed="rId3">
            <a:alphaModFix/>
          </a:blip>
          <a:stretch>
            <a:fillRect/>
          </a:stretch>
        </p:blipFill>
        <p:spPr>
          <a:xfrm>
            <a:off x="5302199" y="1217245"/>
            <a:ext cx="1152375" cy="358054"/>
          </a:xfrm>
          <a:prstGeom prst="rect">
            <a:avLst/>
          </a:prstGeom>
          <a:noFill/>
          <a:ln>
            <a:noFill/>
          </a:ln>
        </p:spPr>
      </p:pic>
      <p:pic>
        <p:nvPicPr>
          <p:cNvPr id="683" name="Google Shape;683;p62"/>
          <p:cNvPicPr preferRelativeResize="0"/>
          <p:nvPr/>
        </p:nvPicPr>
        <p:blipFill>
          <a:blip r:embed="rId4">
            <a:alphaModFix/>
          </a:blip>
          <a:stretch>
            <a:fillRect/>
          </a:stretch>
        </p:blipFill>
        <p:spPr>
          <a:xfrm>
            <a:off x="3555334" y="1225184"/>
            <a:ext cx="779900" cy="363125"/>
          </a:xfrm>
          <a:prstGeom prst="rect">
            <a:avLst/>
          </a:prstGeom>
          <a:noFill/>
          <a:ln>
            <a:noFill/>
          </a:ln>
        </p:spPr>
      </p:pic>
      <p:pic>
        <p:nvPicPr>
          <p:cNvPr id="684" name="Google Shape;684;p62"/>
          <p:cNvPicPr preferRelativeResize="0"/>
          <p:nvPr/>
        </p:nvPicPr>
        <p:blipFill>
          <a:blip r:embed="rId5">
            <a:alphaModFix/>
          </a:blip>
          <a:stretch>
            <a:fillRect/>
          </a:stretch>
        </p:blipFill>
        <p:spPr>
          <a:xfrm>
            <a:off x="2473429" y="1182738"/>
            <a:ext cx="779900" cy="418249"/>
          </a:xfrm>
          <a:prstGeom prst="rect">
            <a:avLst/>
          </a:prstGeom>
          <a:noFill/>
          <a:ln>
            <a:noFill/>
          </a:ln>
        </p:spPr>
      </p:pic>
      <p:pic>
        <p:nvPicPr>
          <p:cNvPr id="685" name="Google Shape;685;p62"/>
          <p:cNvPicPr preferRelativeResize="0"/>
          <p:nvPr/>
        </p:nvPicPr>
        <p:blipFill>
          <a:blip r:embed="rId6">
            <a:alphaModFix/>
          </a:blip>
          <a:stretch>
            <a:fillRect/>
          </a:stretch>
        </p:blipFill>
        <p:spPr>
          <a:xfrm>
            <a:off x="1821525" y="1178138"/>
            <a:ext cx="444300" cy="444300"/>
          </a:xfrm>
          <a:prstGeom prst="rect">
            <a:avLst/>
          </a:prstGeom>
          <a:noFill/>
          <a:ln>
            <a:noFill/>
          </a:ln>
        </p:spPr>
      </p:pic>
      <p:sp>
        <p:nvSpPr>
          <p:cNvPr id="686" name="Google Shape;686;p62"/>
          <p:cNvSpPr txBox="1"/>
          <p:nvPr/>
        </p:nvSpPr>
        <p:spPr>
          <a:xfrm>
            <a:off x="648350" y="11205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Code</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687" name="Google Shape;687;p62"/>
          <p:cNvSpPr txBox="1"/>
          <p:nvPr/>
        </p:nvSpPr>
        <p:spPr>
          <a:xfrm>
            <a:off x="648350" y="18063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Container</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688" name="Google Shape;688;p62"/>
          <p:cNvSpPr txBox="1"/>
          <p:nvPr/>
        </p:nvSpPr>
        <p:spPr>
          <a:xfrm>
            <a:off x="648350" y="24921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Workflow</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registry</a:t>
            </a:r>
            <a:endParaRPr sz="1100">
              <a:solidFill>
                <a:schemeClr val="dk1"/>
              </a:solidFill>
              <a:latin typeface="Roboto"/>
              <a:ea typeface="Roboto"/>
              <a:cs typeface="Roboto"/>
              <a:sym typeface="Roboto"/>
            </a:endParaRPr>
          </a:p>
        </p:txBody>
      </p:sp>
      <p:sp>
        <p:nvSpPr>
          <p:cNvPr id="689" name="Google Shape;689;p62"/>
          <p:cNvSpPr/>
          <p:nvPr/>
        </p:nvSpPr>
        <p:spPr>
          <a:xfrm>
            <a:off x="2400300" y="18192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90" name="Google Shape;690;p62"/>
          <p:cNvSpPr/>
          <p:nvPr/>
        </p:nvSpPr>
        <p:spPr>
          <a:xfrm>
            <a:off x="2400300" y="2581275"/>
            <a:ext cx="4152600" cy="444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691" name="Google Shape;691;p62"/>
          <p:cNvGrpSpPr/>
          <p:nvPr/>
        </p:nvGrpSpPr>
        <p:grpSpPr>
          <a:xfrm>
            <a:off x="2488231" y="1847983"/>
            <a:ext cx="1833170" cy="418243"/>
            <a:chOff x="1535700" y="2957513"/>
            <a:chExt cx="2205450" cy="645138"/>
          </a:xfrm>
        </p:grpSpPr>
        <p:pic>
          <p:nvPicPr>
            <p:cNvPr id="692" name="Google Shape;692;p62"/>
            <p:cNvPicPr preferRelativeResize="0"/>
            <p:nvPr/>
          </p:nvPicPr>
          <p:blipFill rotWithShape="1">
            <a:blip r:embed="rId7">
              <a:alphaModFix/>
            </a:blip>
            <a:srcRect l="69674" t="39979" r="3870" b="30103"/>
            <a:stretch/>
          </p:blipFill>
          <p:spPr>
            <a:xfrm>
              <a:off x="1535700" y="2957525"/>
              <a:ext cx="759825" cy="645126"/>
            </a:xfrm>
            <a:prstGeom prst="rect">
              <a:avLst/>
            </a:prstGeom>
            <a:noFill/>
            <a:ln>
              <a:noFill/>
            </a:ln>
          </p:spPr>
        </p:pic>
        <p:pic>
          <p:nvPicPr>
            <p:cNvPr id="693" name="Google Shape;693;p62"/>
            <p:cNvPicPr preferRelativeResize="0"/>
            <p:nvPr/>
          </p:nvPicPr>
          <p:blipFill rotWithShape="1">
            <a:blip r:embed="rId7">
              <a:alphaModFix/>
            </a:blip>
            <a:srcRect l="69674" t="39979" r="3870" b="30103"/>
            <a:stretch/>
          </p:blipFill>
          <p:spPr>
            <a:xfrm>
              <a:off x="2295525" y="2957513"/>
              <a:ext cx="759825" cy="645126"/>
            </a:xfrm>
            <a:prstGeom prst="rect">
              <a:avLst/>
            </a:prstGeom>
            <a:noFill/>
            <a:ln>
              <a:noFill/>
            </a:ln>
          </p:spPr>
        </p:pic>
        <p:pic>
          <p:nvPicPr>
            <p:cNvPr id="694" name="Google Shape;694;p62"/>
            <p:cNvPicPr preferRelativeResize="0"/>
            <p:nvPr/>
          </p:nvPicPr>
          <p:blipFill rotWithShape="1">
            <a:blip r:embed="rId7">
              <a:alphaModFix/>
            </a:blip>
            <a:srcRect l="69674" t="39979" r="3870" b="30103"/>
            <a:stretch/>
          </p:blipFill>
          <p:spPr>
            <a:xfrm>
              <a:off x="2981325" y="2957513"/>
              <a:ext cx="759825" cy="645126"/>
            </a:xfrm>
            <a:prstGeom prst="rect">
              <a:avLst/>
            </a:prstGeom>
            <a:noFill/>
            <a:ln>
              <a:noFill/>
            </a:ln>
          </p:spPr>
        </p:pic>
      </p:grpSp>
      <p:pic>
        <p:nvPicPr>
          <p:cNvPr id="695" name="Google Shape;695;p62"/>
          <p:cNvPicPr preferRelativeResize="0"/>
          <p:nvPr/>
        </p:nvPicPr>
        <p:blipFill rotWithShape="1">
          <a:blip r:embed="rId8">
            <a:alphaModFix/>
          </a:blip>
          <a:srcRect l="60493" r="21146" b="78796"/>
          <a:stretch/>
        </p:blipFill>
        <p:spPr>
          <a:xfrm>
            <a:off x="5496762" y="1872062"/>
            <a:ext cx="387548" cy="417620"/>
          </a:xfrm>
          <a:prstGeom prst="rect">
            <a:avLst/>
          </a:prstGeom>
          <a:noFill/>
          <a:ln>
            <a:noFill/>
          </a:ln>
        </p:spPr>
      </p:pic>
      <p:pic>
        <p:nvPicPr>
          <p:cNvPr id="696" name="Google Shape;696;p62"/>
          <p:cNvPicPr preferRelativeResize="0"/>
          <p:nvPr/>
        </p:nvPicPr>
        <p:blipFill rotWithShape="1">
          <a:blip r:embed="rId8">
            <a:alphaModFix/>
          </a:blip>
          <a:srcRect l="60265" t="30791" r="21375" b="47974"/>
          <a:stretch/>
        </p:blipFill>
        <p:spPr>
          <a:xfrm>
            <a:off x="6067024" y="1871750"/>
            <a:ext cx="387548" cy="418251"/>
          </a:xfrm>
          <a:prstGeom prst="rect">
            <a:avLst/>
          </a:prstGeom>
          <a:noFill/>
          <a:ln>
            <a:noFill/>
          </a:ln>
        </p:spPr>
      </p:pic>
      <p:sp>
        <p:nvSpPr>
          <p:cNvPr id="697" name="Google Shape;697;p62"/>
          <p:cNvSpPr txBox="1"/>
          <p:nvPr/>
        </p:nvSpPr>
        <p:spPr>
          <a:xfrm>
            <a:off x="4169550" y="189622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 support recipes.</a:t>
            </a:r>
            <a:endParaRPr sz="1200">
              <a:solidFill>
                <a:schemeClr val="dk1"/>
              </a:solidFill>
              <a:latin typeface="Roboto"/>
              <a:ea typeface="Roboto"/>
              <a:cs typeface="Roboto"/>
              <a:sym typeface="Roboto"/>
            </a:endParaRPr>
          </a:p>
        </p:txBody>
      </p:sp>
      <p:sp>
        <p:nvSpPr>
          <p:cNvPr id="698" name="Google Shape;698;p62"/>
          <p:cNvSpPr txBox="1"/>
          <p:nvPr/>
        </p:nvSpPr>
        <p:spPr>
          <a:xfrm>
            <a:off x="2451400" y="261877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CWL standard</a:t>
            </a:r>
            <a:endParaRPr sz="1200">
              <a:solidFill>
                <a:schemeClr val="dk1"/>
              </a:solidFill>
              <a:latin typeface="Roboto"/>
              <a:ea typeface="Roboto"/>
              <a:cs typeface="Roboto"/>
              <a:sym typeface="Roboto"/>
            </a:endParaRPr>
          </a:p>
        </p:txBody>
      </p:sp>
      <p:pic>
        <p:nvPicPr>
          <p:cNvPr id="699" name="Google Shape;699;p62"/>
          <p:cNvPicPr preferRelativeResize="0"/>
          <p:nvPr/>
        </p:nvPicPr>
        <p:blipFill>
          <a:blip r:embed="rId9">
            <a:alphaModFix/>
          </a:blip>
          <a:stretch>
            <a:fillRect/>
          </a:stretch>
        </p:blipFill>
        <p:spPr>
          <a:xfrm>
            <a:off x="3710573" y="2582025"/>
            <a:ext cx="678000" cy="444225"/>
          </a:xfrm>
          <a:prstGeom prst="rect">
            <a:avLst/>
          </a:prstGeom>
          <a:noFill/>
          <a:ln>
            <a:noFill/>
          </a:ln>
        </p:spPr>
      </p:pic>
      <p:sp>
        <p:nvSpPr>
          <p:cNvPr id="700" name="Google Shape;700;p62"/>
          <p:cNvSpPr/>
          <p:nvPr/>
        </p:nvSpPr>
        <p:spPr>
          <a:xfrm>
            <a:off x="263225" y="12452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p:txBody>
      </p:sp>
      <p:sp>
        <p:nvSpPr>
          <p:cNvPr id="701" name="Google Shape;701;p62"/>
          <p:cNvSpPr/>
          <p:nvPr/>
        </p:nvSpPr>
        <p:spPr>
          <a:xfrm>
            <a:off x="263225" y="1900763"/>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702" name="Google Shape;702;p62"/>
          <p:cNvSpPr/>
          <p:nvPr/>
        </p:nvSpPr>
        <p:spPr>
          <a:xfrm>
            <a:off x="263225" y="2556288"/>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p:txBody>
      </p:sp>
      <p:pic>
        <p:nvPicPr>
          <p:cNvPr id="703" name="Google Shape;703;p62"/>
          <p:cNvPicPr preferRelativeResize="0"/>
          <p:nvPr/>
        </p:nvPicPr>
        <p:blipFill>
          <a:blip r:embed="rId6">
            <a:alphaModFix/>
          </a:blip>
          <a:stretch>
            <a:fillRect/>
          </a:stretch>
        </p:blipFill>
        <p:spPr>
          <a:xfrm>
            <a:off x="1821525" y="1848175"/>
            <a:ext cx="444300" cy="444300"/>
          </a:xfrm>
          <a:prstGeom prst="rect">
            <a:avLst/>
          </a:prstGeom>
          <a:noFill/>
          <a:ln>
            <a:noFill/>
          </a:ln>
        </p:spPr>
      </p:pic>
      <p:pic>
        <p:nvPicPr>
          <p:cNvPr id="704" name="Google Shape;704;p62"/>
          <p:cNvPicPr preferRelativeResize="0"/>
          <p:nvPr/>
        </p:nvPicPr>
        <p:blipFill>
          <a:blip r:embed="rId6">
            <a:alphaModFix/>
          </a:blip>
          <a:stretch>
            <a:fillRect/>
          </a:stretch>
        </p:blipFill>
        <p:spPr>
          <a:xfrm>
            <a:off x="1821525" y="2533975"/>
            <a:ext cx="444300" cy="444300"/>
          </a:xfrm>
          <a:prstGeom prst="rect">
            <a:avLst/>
          </a:prstGeom>
          <a:noFill/>
          <a:ln>
            <a:noFill/>
          </a:ln>
        </p:spPr>
      </p:pic>
      <p:sp>
        <p:nvSpPr>
          <p:cNvPr id="705" name="Google Shape;705;p62"/>
          <p:cNvSpPr/>
          <p:nvPr/>
        </p:nvSpPr>
        <p:spPr>
          <a:xfrm>
            <a:off x="3979625" y="2368200"/>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06" name="Google Shape;706;p62"/>
          <p:cNvSpPr/>
          <p:nvPr/>
        </p:nvSpPr>
        <p:spPr>
          <a:xfrm>
            <a:off x="3979625" y="1682025"/>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07" name="Google Shape;707;p62"/>
          <p:cNvSpPr/>
          <p:nvPr/>
        </p:nvSpPr>
        <p:spPr>
          <a:xfrm>
            <a:off x="648575" y="1256425"/>
            <a:ext cx="268800" cy="1645800"/>
          </a:xfrm>
          <a:prstGeom prst="down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08" name="Google Shape;708;p62"/>
          <p:cNvSpPr txBox="1"/>
          <p:nvPr/>
        </p:nvSpPr>
        <p:spPr>
          <a:xfrm>
            <a:off x="4609975" y="2597650"/>
            <a:ext cx="194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latin typeface="Open Sans"/>
                <a:ea typeface="Open Sans"/>
                <a:cs typeface="Open Sans"/>
                <a:sym typeface="Open Sans"/>
              </a:rPr>
              <a:t>openEO , Ophidia, Airflow, </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GB" sz="900">
                <a:solidFill>
                  <a:schemeClr val="dk1"/>
                </a:solidFill>
                <a:latin typeface="Open Sans"/>
                <a:ea typeface="Open Sans"/>
                <a:cs typeface="Open Sans"/>
                <a:sym typeface="Open Sans"/>
              </a:rPr>
              <a:t>Streamflow (WfM tools)</a:t>
            </a:r>
            <a:endParaRPr sz="900">
              <a:solidFill>
                <a:schemeClr val="dk1"/>
              </a:solidFill>
              <a:latin typeface="Open Sans"/>
              <a:ea typeface="Open Sans"/>
              <a:cs typeface="Open Sans"/>
              <a:sym typeface="Open Sans"/>
            </a:endParaRPr>
          </a:p>
        </p:txBody>
      </p:sp>
      <p:pic>
        <p:nvPicPr>
          <p:cNvPr id="709" name="Google Shape;709;p62"/>
          <p:cNvPicPr preferRelativeResize="0"/>
          <p:nvPr/>
        </p:nvPicPr>
        <p:blipFill rotWithShape="1">
          <a:blip r:embed="rId10">
            <a:alphaModFix/>
          </a:blip>
          <a:srcRect t="13846" b="11425"/>
          <a:stretch/>
        </p:blipFill>
        <p:spPr>
          <a:xfrm>
            <a:off x="4388576" y="1233876"/>
            <a:ext cx="779900" cy="315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5"/>
          <p:cNvSpPr txBox="1">
            <a:spLocks noGrp="1"/>
          </p:cNvSpPr>
          <p:nvPr>
            <p:ph type="title"/>
          </p:nvPr>
        </p:nvSpPr>
        <p:spPr>
          <a:xfrm>
            <a:off x="87087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Outline</a:t>
            </a:r>
            <a:endParaRPr/>
          </a:p>
        </p:txBody>
      </p:sp>
      <p:sp>
        <p:nvSpPr>
          <p:cNvPr id="212" name="Google Shape;212;p45"/>
          <p:cNvSpPr txBox="1">
            <a:spLocks noGrp="1"/>
          </p:cNvSpPr>
          <p:nvPr>
            <p:ph type="sldNum" idx="12"/>
          </p:nvPr>
        </p:nvSpPr>
        <p:spPr>
          <a:xfrm>
            <a:off x="6457950" y="473273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b="0">
                <a:solidFill>
                  <a:srgbClr val="888888"/>
                </a:solidFill>
              </a:rPr>
              <a:t>2</a:t>
            </a:fld>
            <a:endParaRPr b="0">
              <a:solidFill>
                <a:srgbClr val="888888"/>
              </a:solidFill>
            </a:endParaRPr>
          </a:p>
        </p:txBody>
      </p:sp>
      <p:sp>
        <p:nvSpPr>
          <p:cNvPr id="213" name="Google Shape;213;p45"/>
          <p:cNvSpPr txBox="1">
            <a:spLocks noGrp="1"/>
          </p:cNvSpPr>
          <p:nvPr>
            <p:ph type="body" idx="4294967295"/>
          </p:nvPr>
        </p:nvSpPr>
        <p:spPr>
          <a:xfrm>
            <a:off x="619750" y="1307813"/>
            <a:ext cx="7814400" cy="3111300"/>
          </a:xfrm>
          <a:prstGeom prst="rect">
            <a:avLst/>
          </a:prstGeom>
        </p:spPr>
        <p:txBody>
          <a:bodyPr spcFirstLastPara="1" wrap="square" lIns="68575" tIns="34275" rIns="68575" bIns="34275" anchor="t" anchorCtr="0">
            <a:normAutofit/>
          </a:bodyPr>
          <a:lstStyle/>
          <a:p>
            <a:pPr marL="342900" lvl="0" indent="-342900" algn="l" rtl="0">
              <a:lnSpc>
                <a:spcPct val="150000"/>
              </a:lnSpc>
              <a:spcBef>
                <a:spcPts val="0"/>
              </a:spcBef>
              <a:spcAft>
                <a:spcPts val="0"/>
              </a:spcAft>
              <a:buClr>
                <a:srgbClr val="3C3C3C"/>
              </a:buClr>
              <a:buSzPts val="2800"/>
              <a:buFont typeface="Calibri"/>
              <a:buChar char="•"/>
            </a:pPr>
            <a:r>
              <a:rPr lang="en-GB" sz="2800">
                <a:solidFill>
                  <a:srgbClr val="3C3C3C"/>
                </a:solidFill>
                <a:latin typeface="Calibri"/>
                <a:ea typeface="Calibri"/>
                <a:cs typeface="Calibri"/>
                <a:sym typeface="Calibri"/>
              </a:rPr>
              <a:t>Project intro and use cases </a:t>
            </a:r>
            <a:endParaRPr sz="2800">
              <a:solidFill>
                <a:srgbClr val="3C3C3C"/>
              </a:solidFill>
              <a:latin typeface="Calibri"/>
              <a:ea typeface="Calibri"/>
              <a:cs typeface="Calibri"/>
              <a:sym typeface="Calibri"/>
            </a:endParaRPr>
          </a:p>
          <a:p>
            <a:pPr marL="342900" lvl="0" indent="-342900" algn="l" rtl="0">
              <a:lnSpc>
                <a:spcPct val="150000"/>
              </a:lnSpc>
              <a:spcBef>
                <a:spcPts val="0"/>
              </a:spcBef>
              <a:spcAft>
                <a:spcPts val="0"/>
              </a:spcAft>
              <a:buClr>
                <a:srgbClr val="3C3C3C"/>
              </a:buClr>
              <a:buSzPts val="2800"/>
              <a:buFont typeface="Calibri"/>
              <a:buChar char="•"/>
            </a:pPr>
            <a:r>
              <a:rPr lang="en-GB" sz="2800">
                <a:solidFill>
                  <a:srgbClr val="3C3C3C"/>
                </a:solidFill>
                <a:latin typeface="Calibri"/>
                <a:ea typeface="Calibri"/>
                <a:cs typeface="Calibri"/>
                <a:sym typeface="Calibri"/>
              </a:rPr>
              <a:t>Architecture</a:t>
            </a:r>
            <a:endParaRPr sz="2800">
              <a:solidFill>
                <a:srgbClr val="3C3C3C"/>
              </a:solidFill>
              <a:latin typeface="Calibri"/>
              <a:ea typeface="Calibri"/>
              <a:cs typeface="Calibri"/>
              <a:sym typeface="Calibri"/>
            </a:endParaRPr>
          </a:p>
          <a:p>
            <a:pPr marL="342900" lvl="0" indent="-342900" algn="l" rtl="0">
              <a:lnSpc>
                <a:spcPct val="150000"/>
              </a:lnSpc>
              <a:spcBef>
                <a:spcPts val="0"/>
              </a:spcBef>
              <a:spcAft>
                <a:spcPts val="0"/>
              </a:spcAft>
              <a:buClr>
                <a:srgbClr val="3C3C3C"/>
              </a:buClr>
              <a:buSzPts val="2800"/>
              <a:buFont typeface="Calibri"/>
              <a:buChar char="•"/>
            </a:pPr>
            <a:r>
              <a:rPr lang="en-GB" sz="2800">
                <a:solidFill>
                  <a:srgbClr val="3C3C3C"/>
                </a:solidFill>
                <a:latin typeface="Calibri"/>
                <a:ea typeface="Calibri"/>
                <a:cs typeface="Calibri"/>
                <a:sym typeface="Calibri"/>
              </a:rPr>
              <a:t>First Software release </a:t>
            </a:r>
            <a:endParaRPr sz="2800">
              <a:solidFill>
                <a:srgbClr val="3C3C3C"/>
              </a:solidFill>
              <a:latin typeface="Calibri"/>
              <a:ea typeface="Calibri"/>
              <a:cs typeface="Calibri"/>
              <a:sym typeface="Calibri"/>
            </a:endParaRPr>
          </a:p>
          <a:p>
            <a:pPr marL="342900" lvl="0" indent="-342900" algn="l" rtl="0">
              <a:lnSpc>
                <a:spcPct val="150000"/>
              </a:lnSpc>
              <a:spcBef>
                <a:spcPts val="0"/>
              </a:spcBef>
              <a:spcAft>
                <a:spcPts val="0"/>
              </a:spcAft>
              <a:buClr>
                <a:srgbClr val="3C3C3C"/>
              </a:buClr>
              <a:buSzPts val="2800"/>
              <a:buFont typeface="Calibri"/>
              <a:buChar char="•"/>
            </a:pPr>
            <a:r>
              <a:rPr lang="en-GB" sz="2800">
                <a:solidFill>
                  <a:srgbClr val="3C3C3C"/>
                </a:solidFill>
                <a:latin typeface="Calibri"/>
                <a:ea typeface="Calibri"/>
                <a:cs typeface="Calibri"/>
                <a:sym typeface="Calibri"/>
              </a:rPr>
              <a:t>Conclusions</a:t>
            </a:r>
            <a:endParaRPr sz="2800">
              <a:solidFill>
                <a:srgbClr val="3C3C3C"/>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3"/>
          <p:cNvSpPr txBox="1">
            <a:spLocks noGrp="1"/>
          </p:cNvSpPr>
          <p:nvPr>
            <p:ph type="title"/>
          </p:nvPr>
        </p:nvSpPr>
        <p:spPr>
          <a:xfrm>
            <a:off x="870875" y="0"/>
            <a:ext cx="820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From the Software stack to the Digital Twin - I</a:t>
            </a:r>
            <a:endParaRPr/>
          </a:p>
        </p:txBody>
      </p:sp>
      <p:sp>
        <p:nvSpPr>
          <p:cNvPr id="715" name="Google Shape;715;p63"/>
          <p:cNvSpPr txBox="1">
            <a:spLocks noGrp="1"/>
          </p:cNvSpPr>
          <p:nvPr>
            <p:ph type="sldNum" idx="12"/>
          </p:nvPr>
        </p:nvSpPr>
        <p:spPr>
          <a:xfrm>
            <a:off x="6457950" y="442793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716" name="Google Shape;716;p63"/>
          <p:cNvSpPr/>
          <p:nvPr/>
        </p:nvSpPr>
        <p:spPr>
          <a:xfrm>
            <a:off x="2400300" y="11334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717" name="Google Shape;717;p63"/>
          <p:cNvPicPr preferRelativeResize="0"/>
          <p:nvPr/>
        </p:nvPicPr>
        <p:blipFill>
          <a:blip r:embed="rId3">
            <a:alphaModFix/>
          </a:blip>
          <a:stretch>
            <a:fillRect/>
          </a:stretch>
        </p:blipFill>
        <p:spPr>
          <a:xfrm>
            <a:off x="2473429" y="1182738"/>
            <a:ext cx="779900" cy="418249"/>
          </a:xfrm>
          <a:prstGeom prst="rect">
            <a:avLst/>
          </a:prstGeom>
          <a:noFill/>
          <a:ln>
            <a:noFill/>
          </a:ln>
        </p:spPr>
      </p:pic>
      <p:pic>
        <p:nvPicPr>
          <p:cNvPr id="718" name="Google Shape;718;p63"/>
          <p:cNvPicPr preferRelativeResize="0"/>
          <p:nvPr/>
        </p:nvPicPr>
        <p:blipFill>
          <a:blip r:embed="rId4">
            <a:alphaModFix/>
          </a:blip>
          <a:stretch>
            <a:fillRect/>
          </a:stretch>
        </p:blipFill>
        <p:spPr>
          <a:xfrm>
            <a:off x="1821525" y="1178138"/>
            <a:ext cx="444300" cy="444300"/>
          </a:xfrm>
          <a:prstGeom prst="rect">
            <a:avLst/>
          </a:prstGeom>
          <a:noFill/>
          <a:ln>
            <a:noFill/>
          </a:ln>
        </p:spPr>
      </p:pic>
      <p:sp>
        <p:nvSpPr>
          <p:cNvPr id="719" name="Google Shape;719;p63"/>
          <p:cNvSpPr txBox="1"/>
          <p:nvPr/>
        </p:nvSpPr>
        <p:spPr>
          <a:xfrm>
            <a:off x="648350" y="11205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Code</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720" name="Google Shape;720;p63"/>
          <p:cNvSpPr txBox="1"/>
          <p:nvPr/>
        </p:nvSpPr>
        <p:spPr>
          <a:xfrm>
            <a:off x="648350" y="18063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Container</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721" name="Google Shape;721;p63"/>
          <p:cNvSpPr txBox="1"/>
          <p:nvPr/>
        </p:nvSpPr>
        <p:spPr>
          <a:xfrm>
            <a:off x="648350" y="24921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Workflow</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registry</a:t>
            </a:r>
            <a:endParaRPr sz="1100">
              <a:solidFill>
                <a:schemeClr val="dk1"/>
              </a:solidFill>
              <a:latin typeface="Roboto"/>
              <a:ea typeface="Roboto"/>
              <a:cs typeface="Roboto"/>
              <a:sym typeface="Roboto"/>
            </a:endParaRPr>
          </a:p>
        </p:txBody>
      </p:sp>
      <p:sp>
        <p:nvSpPr>
          <p:cNvPr id="722" name="Google Shape;722;p63"/>
          <p:cNvSpPr/>
          <p:nvPr/>
        </p:nvSpPr>
        <p:spPr>
          <a:xfrm>
            <a:off x="2400300" y="18192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723" name="Google Shape;723;p63"/>
          <p:cNvGrpSpPr/>
          <p:nvPr/>
        </p:nvGrpSpPr>
        <p:grpSpPr>
          <a:xfrm>
            <a:off x="2488231" y="1847983"/>
            <a:ext cx="1833170" cy="418243"/>
            <a:chOff x="1535700" y="2957513"/>
            <a:chExt cx="2205450" cy="645138"/>
          </a:xfrm>
        </p:grpSpPr>
        <p:pic>
          <p:nvPicPr>
            <p:cNvPr id="724" name="Google Shape;724;p63"/>
            <p:cNvPicPr preferRelativeResize="0"/>
            <p:nvPr/>
          </p:nvPicPr>
          <p:blipFill rotWithShape="1">
            <a:blip r:embed="rId5">
              <a:alphaModFix/>
            </a:blip>
            <a:srcRect l="69674" t="39979" r="3870" b="30103"/>
            <a:stretch/>
          </p:blipFill>
          <p:spPr>
            <a:xfrm>
              <a:off x="1535700" y="2957525"/>
              <a:ext cx="759825" cy="645126"/>
            </a:xfrm>
            <a:prstGeom prst="rect">
              <a:avLst/>
            </a:prstGeom>
            <a:noFill/>
            <a:ln>
              <a:noFill/>
            </a:ln>
          </p:spPr>
        </p:pic>
        <p:pic>
          <p:nvPicPr>
            <p:cNvPr id="725" name="Google Shape;725;p63"/>
            <p:cNvPicPr preferRelativeResize="0"/>
            <p:nvPr/>
          </p:nvPicPr>
          <p:blipFill rotWithShape="1">
            <a:blip r:embed="rId5">
              <a:alphaModFix/>
            </a:blip>
            <a:srcRect l="69674" t="39979" r="3870" b="30103"/>
            <a:stretch/>
          </p:blipFill>
          <p:spPr>
            <a:xfrm>
              <a:off x="2295525" y="2957513"/>
              <a:ext cx="759825" cy="645126"/>
            </a:xfrm>
            <a:prstGeom prst="rect">
              <a:avLst/>
            </a:prstGeom>
            <a:noFill/>
            <a:ln>
              <a:noFill/>
            </a:ln>
          </p:spPr>
        </p:pic>
        <p:pic>
          <p:nvPicPr>
            <p:cNvPr id="726" name="Google Shape;726;p63"/>
            <p:cNvPicPr preferRelativeResize="0"/>
            <p:nvPr/>
          </p:nvPicPr>
          <p:blipFill rotWithShape="1">
            <a:blip r:embed="rId5">
              <a:alphaModFix/>
            </a:blip>
            <a:srcRect l="69674" t="39979" r="3870" b="30103"/>
            <a:stretch/>
          </p:blipFill>
          <p:spPr>
            <a:xfrm>
              <a:off x="2981325" y="2957513"/>
              <a:ext cx="759825" cy="645126"/>
            </a:xfrm>
            <a:prstGeom prst="rect">
              <a:avLst/>
            </a:prstGeom>
            <a:noFill/>
            <a:ln>
              <a:noFill/>
            </a:ln>
          </p:spPr>
        </p:pic>
      </p:grpSp>
      <p:pic>
        <p:nvPicPr>
          <p:cNvPr id="727" name="Google Shape;727;p63"/>
          <p:cNvPicPr preferRelativeResize="0"/>
          <p:nvPr/>
        </p:nvPicPr>
        <p:blipFill rotWithShape="1">
          <a:blip r:embed="rId6">
            <a:alphaModFix/>
          </a:blip>
          <a:srcRect l="60493" r="21146" b="78796"/>
          <a:stretch/>
        </p:blipFill>
        <p:spPr>
          <a:xfrm>
            <a:off x="5496762" y="1872062"/>
            <a:ext cx="387548" cy="417620"/>
          </a:xfrm>
          <a:prstGeom prst="rect">
            <a:avLst/>
          </a:prstGeom>
          <a:noFill/>
          <a:ln>
            <a:noFill/>
          </a:ln>
        </p:spPr>
      </p:pic>
      <p:pic>
        <p:nvPicPr>
          <p:cNvPr id="728" name="Google Shape;728;p63"/>
          <p:cNvPicPr preferRelativeResize="0"/>
          <p:nvPr/>
        </p:nvPicPr>
        <p:blipFill rotWithShape="1">
          <a:blip r:embed="rId6">
            <a:alphaModFix/>
          </a:blip>
          <a:srcRect l="60265" t="30791" r="21375" b="47974"/>
          <a:stretch/>
        </p:blipFill>
        <p:spPr>
          <a:xfrm>
            <a:off x="6067024" y="1871750"/>
            <a:ext cx="387548" cy="418251"/>
          </a:xfrm>
          <a:prstGeom prst="rect">
            <a:avLst/>
          </a:prstGeom>
          <a:noFill/>
          <a:ln>
            <a:noFill/>
          </a:ln>
        </p:spPr>
      </p:pic>
      <p:sp>
        <p:nvSpPr>
          <p:cNvPr id="729" name="Google Shape;729;p63"/>
          <p:cNvSpPr txBox="1"/>
          <p:nvPr/>
        </p:nvSpPr>
        <p:spPr>
          <a:xfrm>
            <a:off x="4169550" y="189622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 support recipes.</a:t>
            </a:r>
            <a:endParaRPr sz="1200">
              <a:solidFill>
                <a:schemeClr val="dk1"/>
              </a:solidFill>
              <a:latin typeface="Roboto"/>
              <a:ea typeface="Roboto"/>
              <a:cs typeface="Roboto"/>
              <a:sym typeface="Roboto"/>
            </a:endParaRPr>
          </a:p>
        </p:txBody>
      </p:sp>
      <p:pic>
        <p:nvPicPr>
          <p:cNvPr id="730" name="Google Shape;730;p63"/>
          <p:cNvPicPr preferRelativeResize="0"/>
          <p:nvPr/>
        </p:nvPicPr>
        <p:blipFill>
          <a:blip r:embed="rId4">
            <a:alphaModFix/>
          </a:blip>
          <a:stretch>
            <a:fillRect/>
          </a:stretch>
        </p:blipFill>
        <p:spPr>
          <a:xfrm>
            <a:off x="1821525" y="1848175"/>
            <a:ext cx="444300" cy="444300"/>
          </a:xfrm>
          <a:prstGeom prst="rect">
            <a:avLst/>
          </a:prstGeom>
          <a:noFill/>
          <a:ln>
            <a:noFill/>
          </a:ln>
        </p:spPr>
      </p:pic>
      <p:pic>
        <p:nvPicPr>
          <p:cNvPr id="731" name="Google Shape;731;p63"/>
          <p:cNvPicPr preferRelativeResize="0"/>
          <p:nvPr/>
        </p:nvPicPr>
        <p:blipFill>
          <a:blip r:embed="rId4">
            <a:alphaModFix/>
          </a:blip>
          <a:stretch>
            <a:fillRect/>
          </a:stretch>
        </p:blipFill>
        <p:spPr>
          <a:xfrm>
            <a:off x="1821525" y="2533975"/>
            <a:ext cx="444300" cy="444300"/>
          </a:xfrm>
          <a:prstGeom prst="rect">
            <a:avLst/>
          </a:prstGeom>
          <a:noFill/>
          <a:ln>
            <a:noFill/>
          </a:ln>
        </p:spPr>
      </p:pic>
      <p:sp>
        <p:nvSpPr>
          <p:cNvPr id="732" name="Google Shape;732;p63"/>
          <p:cNvSpPr/>
          <p:nvPr/>
        </p:nvSpPr>
        <p:spPr>
          <a:xfrm>
            <a:off x="3979625" y="2368200"/>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33" name="Google Shape;733;p63"/>
          <p:cNvSpPr/>
          <p:nvPr/>
        </p:nvSpPr>
        <p:spPr>
          <a:xfrm>
            <a:off x="3979625" y="1682025"/>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34" name="Google Shape;734;p63"/>
          <p:cNvSpPr/>
          <p:nvPr/>
        </p:nvSpPr>
        <p:spPr>
          <a:xfrm>
            <a:off x="648575" y="1256425"/>
            <a:ext cx="268800" cy="1645800"/>
          </a:xfrm>
          <a:prstGeom prst="down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735" name="Google Shape;735;p63"/>
          <p:cNvPicPr preferRelativeResize="0"/>
          <p:nvPr/>
        </p:nvPicPr>
        <p:blipFill>
          <a:blip r:embed="rId7">
            <a:alphaModFix/>
          </a:blip>
          <a:stretch>
            <a:fillRect/>
          </a:stretch>
        </p:blipFill>
        <p:spPr>
          <a:xfrm>
            <a:off x="1790700" y="3270875"/>
            <a:ext cx="2530698" cy="1421652"/>
          </a:xfrm>
          <a:prstGeom prst="rect">
            <a:avLst/>
          </a:prstGeom>
          <a:noFill/>
          <a:ln w="9525" cap="flat" cmpd="sng">
            <a:solidFill>
              <a:schemeClr val="dk2"/>
            </a:solidFill>
            <a:prstDash val="dot"/>
            <a:round/>
            <a:headEnd type="none" w="sm" len="sm"/>
            <a:tailEnd type="none" w="sm" len="sm"/>
          </a:ln>
        </p:spPr>
      </p:pic>
      <p:sp>
        <p:nvSpPr>
          <p:cNvPr id="736" name="Google Shape;736;p63"/>
          <p:cNvSpPr txBox="1"/>
          <p:nvPr/>
        </p:nvSpPr>
        <p:spPr>
          <a:xfrm>
            <a:off x="2406550" y="2961575"/>
            <a:ext cx="2418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dk1"/>
                </a:solidFill>
                <a:latin typeface="Roboto"/>
                <a:ea typeface="Roboto"/>
                <a:cs typeface="Roboto"/>
                <a:sym typeface="Roboto"/>
              </a:rPr>
              <a:t>eg. templates workflow as code</a:t>
            </a:r>
            <a:endParaRPr sz="1000">
              <a:solidFill>
                <a:schemeClr val="dk1"/>
              </a:solidFill>
              <a:latin typeface="Roboto"/>
              <a:ea typeface="Roboto"/>
              <a:cs typeface="Roboto"/>
              <a:sym typeface="Roboto"/>
            </a:endParaRPr>
          </a:p>
        </p:txBody>
      </p:sp>
      <p:cxnSp>
        <p:nvCxnSpPr>
          <p:cNvPr id="737" name="Google Shape;737;p63"/>
          <p:cNvCxnSpPr>
            <a:stCxn id="736" idx="1"/>
            <a:endCxn id="731" idx="2"/>
          </p:cNvCxnSpPr>
          <p:nvPr/>
        </p:nvCxnSpPr>
        <p:spPr>
          <a:xfrm rot="10800000">
            <a:off x="2043550" y="2978225"/>
            <a:ext cx="363000" cy="152700"/>
          </a:xfrm>
          <a:prstGeom prst="straightConnector1">
            <a:avLst/>
          </a:prstGeom>
          <a:noFill/>
          <a:ln w="9525" cap="flat" cmpd="sng">
            <a:solidFill>
              <a:schemeClr val="dk2"/>
            </a:solidFill>
            <a:prstDash val="solid"/>
            <a:round/>
            <a:headEnd type="none" w="med" len="med"/>
            <a:tailEnd type="triangle" w="med" len="med"/>
          </a:ln>
        </p:spPr>
      </p:cxnSp>
      <p:sp>
        <p:nvSpPr>
          <p:cNvPr id="738" name="Google Shape;738;p63"/>
          <p:cNvSpPr/>
          <p:nvPr/>
        </p:nvSpPr>
        <p:spPr>
          <a:xfrm>
            <a:off x="263225" y="12452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p:txBody>
      </p:sp>
      <p:sp>
        <p:nvSpPr>
          <p:cNvPr id="739" name="Google Shape;739;p63"/>
          <p:cNvSpPr/>
          <p:nvPr/>
        </p:nvSpPr>
        <p:spPr>
          <a:xfrm>
            <a:off x="263225" y="1900763"/>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740" name="Google Shape;740;p63"/>
          <p:cNvSpPr/>
          <p:nvPr/>
        </p:nvSpPr>
        <p:spPr>
          <a:xfrm>
            <a:off x="263225" y="2556288"/>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p:txBody>
      </p:sp>
      <p:sp>
        <p:nvSpPr>
          <p:cNvPr id="741" name="Google Shape;741;p63"/>
          <p:cNvSpPr/>
          <p:nvPr/>
        </p:nvSpPr>
        <p:spPr>
          <a:xfrm>
            <a:off x="2400300" y="2581275"/>
            <a:ext cx="4152600" cy="444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42" name="Google Shape;742;p63"/>
          <p:cNvSpPr txBox="1"/>
          <p:nvPr/>
        </p:nvSpPr>
        <p:spPr>
          <a:xfrm>
            <a:off x="2451400" y="261877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CWL standard</a:t>
            </a:r>
            <a:endParaRPr sz="1200">
              <a:solidFill>
                <a:schemeClr val="dk1"/>
              </a:solidFill>
              <a:latin typeface="Roboto"/>
              <a:ea typeface="Roboto"/>
              <a:cs typeface="Roboto"/>
              <a:sym typeface="Roboto"/>
            </a:endParaRPr>
          </a:p>
        </p:txBody>
      </p:sp>
      <p:pic>
        <p:nvPicPr>
          <p:cNvPr id="743" name="Google Shape;743;p63"/>
          <p:cNvPicPr preferRelativeResize="0"/>
          <p:nvPr/>
        </p:nvPicPr>
        <p:blipFill>
          <a:blip r:embed="rId8">
            <a:alphaModFix/>
          </a:blip>
          <a:stretch>
            <a:fillRect/>
          </a:stretch>
        </p:blipFill>
        <p:spPr>
          <a:xfrm>
            <a:off x="3710573" y="2582025"/>
            <a:ext cx="678000" cy="444225"/>
          </a:xfrm>
          <a:prstGeom prst="rect">
            <a:avLst/>
          </a:prstGeom>
          <a:noFill/>
          <a:ln>
            <a:noFill/>
          </a:ln>
        </p:spPr>
      </p:pic>
      <p:sp>
        <p:nvSpPr>
          <p:cNvPr id="744" name="Google Shape;744;p63"/>
          <p:cNvSpPr txBox="1"/>
          <p:nvPr/>
        </p:nvSpPr>
        <p:spPr>
          <a:xfrm>
            <a:off x="4609975" y="2597650"/>
            <a:ext cx="194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latin typeface="Open Sans"/>
                <a:ea typeface="Open Sans"/>
                <a:cs typeface="Open Sans"/>
                <a:sym typeface="Open Sans"/>
              </a:rPr>
              <a:t>openEO , Ophidia, Airflow, </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GB" sz="900">
                <a:solidFill>
                  <a:schemeClr val="dk1"/>
                </a:solidFill>
                <a:latin typeface="Open Sans"/>
                <a:ea typeface="Open Sans"/>
                <a:cs typeface="Open Sans"/>
                <a:sym typeface="Open Sans"/>
              </a:rPr>
              <a:t>Streamflow (WfM tools)</a:t>
            </a:r>
            <a:endParaRPr sz="900">
              <a:solidFill>
                <a:schemeClr val="dk1"/>
              </a:solidFill>
              <a:latin typeface="Open Sans"/>
              <a:ea typeface="Open Sans"/>
              <a:cs typeface="Open Sans"/>
              <a:sym typeface="Open Sans"/>
            </a:endParaRPr>
          </a:p>
        </p:txBody>
      </p:sp>
      <p:pic>
        <p:nvPicPr>
          <p:cNvPr id="745" name="Google Shape;745;p63"/>
          <p:cNvPicPr preferRelativeResize="0"/>
          <p:nvPr/>
        </p:nvPicPr>
        <p:blipFill>
          <a:blip r:embed="rId9">
            <a:alphaModFix/>
          </a:blip>
          <a:stretch>
            <a:fillRect/>
          </a:stretch>
        </p:blipFill>
        <p:spPr>
          <a:xfrm>
            <a:off x="5302199" y="1217245"/>
            <a:ext cx="1152375" cy="358054"/>
          </a:xfrm>
          <a:prstGeom prst="rect">
            <a:avLst/>
          </a:prstGeom>
          <a:noFill/>
          <a:ln>
            <a:noFill/>
          </a:ln>
        </p:spPr>
      </p:pic>
      <p:pic>
        <p:nvPicPr>
          <p:cNvPr id="747" name="Google Shape;747;p63"/>
          <p:cNvPicPr preferRelativeResize="0"/>
          <p:nvPr/>
        </p:nvPicPr>
        <p:blipFill rotWithShape="1">
          <a:blip r:embed="rId10">
            <a:alphaModFix/>
          </a:blip>
          <a:srcRect t="13846" b="11425"/>
          <a:stretch/>
        </p:blipFill>
        <p:spPr>
          <a:xfrm>
            <a:off x="4388576" y="1233876"/>
            <a:ext cx="779900" cy="315975"/>
          </a:xfrm>
          <a:prstGeom prst="rect">
            <a:avLst/>
          </a:prstGeom>
          <a:noFill/>
          <a:ln>
            <a:noFill/>
          </a:ln>
        </p:spPr>
      </p:pic>
      <p:pic>
        <p:nvPicPr>
          <p:cNvPr id="2" name="Google Shape;683;p62">
            <a:extLst>
              <a:ext uri="{FF2B5EF4-FFF2-40B4-BE49-F238E27FC236}">
                <a16:creationId xmlns:a16="http://schemas.microsoft.com/office/drawing/2014/main" id="{E7449A31-158D-C5D3-A895-BAD75B99CC92}"/>
              </a:ext>
            </a:extLst>
          </p:cNvPr>
          <p:cNvPicPr preferRelativeResize="0"/>
          <p:nvPr/>
        </p:nvPicPr>
        <p:blipFill>
          <a:blip r:embed="rId11">
            <a:alphaModFix/>
          </a:blip>
          <a:stretch>
            <a:fillRect/>
          </a:stretch>
        </p:blipFill>
        <p:spPr>
          <a:xfrm>
            <a:off x="3555334" y="1225184"/>
            <a:ext cx="779900" cy="363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4"/>
          <p:cNvSpPr txBox="1">
            <a:spLocks noGrp="1"/>
          </p:cNvSpPr>
          <p:nvPr>
            <p:ph type="title"/>
          </p:nvPr>
        </p:nvSpPr>
        <p:spPr>
          <a:xfrm>
            <a:off x="870875" y="0"/>
            <a:ext cx="820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From the Software stack to the Digital Twin - II</a:t>
            </a:r>
            <a:endParaRPr/>
          </a:p>
        </p:txBody>
      </p:sp>
      <p:sp>
        <p:nvSpPr>
          <p:cNvPr id="753" name="Google Shape;753;p64"/>
          <p:cNvSpPr/>
          <p:nvPr/>
        </p:nvSpPr>
        <p:spPr>
          <a:xfrm>
            <a:off x="2400300" y="11334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754" name="Google Shape;754;p64"/>
          <p:cNvPicPr preferRelativeResize="0"/>
          <p:nvPr/>
        </p:nvPicPr>
        <p:blipFill>
          <a:blip r:embed="rId3">
            <a:alphaModFix/>
          </a:blip>
          <a:stretch>
            <a:fillRect/>
          </a:stretch>
        </p:blipFill>
        <p:spPr>
          <a:xfrm>
            <a:off x="2473429" y="1182738"/>
            <a:ext cx="779900" cy="418249"/>
          </a:xfrm>
          <a:prstGeom prst="rect">
            <a:avLst/>
          </a:prstGeom>
          <a:noFill/>
          <a:ln>
            <a:noFill/>
          </a:ln>
        </p:spPr>
      </p:pic>
      <p:pic>
        <p:nvPicPr>
          <p:cNvPr id="755" name="Google Shape;755;p64"/>
          <p:cNvPicPr preferRelativeResize="0"/>
          <p:nvPr/>
        </p:nvPicPr>
        <p:blipFill>
          <a:blip r:embed="rId4">
            <a:alphaModFix/>
          </a:blip>
          <a:stretch>
            <a:fillRect/>
          </a:stretch>
        </p:blipFill>
        <p:spPr>
          <a:xfrm>
            <a:off x="1821525" y="1178138"/>
            <a:ext cx="444300" cy="444300"/>
          </a:xfrm>
          <a:prstGeom prst="rect">
            <a:avLst/>
          </a:prstGeom>
          <a:noFill/>
          <a:ln>
            <a:noFill/>
          </a:ln>
        </p:spPr>
      </p:pic>
      <p:sp>
        <p:nvSpPr>
          <p:cNvPr id="756" name="Google Shape;756;p64"/>
          <p:cNvSpPr txBox="1"/>
          <p:nvPr/>
        </p:nvSpPr>
        <p:spPr>
          <a:xfrm>
            <a:off x="648350" y="11205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Code</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757" name="Google Shape;757;p64"/>
          <p:cNvSpPr txBox="1"/>
          <p:nvPr/>
        </p:nvSpPr>
        <p:spPr>
          <a:xfrm>
            <a:off x="648350" y="18063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Container</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758" name="Google Shape;758;p64"/>
          <p:cNvSpPr txBox="1"/>
          <p:nvPr/>
        </p:nvSpPr>
        <p:spPr>
          <a:xfrm>
            <a:off x="648350" y="24921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Workflow</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registry</a:t>
            </a:r>
            <a:endParaRPr sz="1100">
              <a:solidFill>
                <a:schemeClr val="dk1"/>
              </a:solidFill>
              <a:latin typeface="Roboto"/>
              <a:ea typeface="Roboto"/>
              <a:cs typeface="Roboto"/>
              <a:sym typeface="Roboto"/>
            </a:endParaRPr>
          </a:p>
        </p:txBody>
      </p:sp>
      <p:sp>
        <p:nvSpPr>
          <p:cNvPr id="759" name="Google Shape;759;p64"/>
          <p:cNvSpPr/>
          <p:nvPr/>
        </p:nvSpPr>
        <p:spPr>
          <a:xfrm>
            <a:off x="2400300" y="18192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760" name="Google Shape;760;p64"/>
          <p:cNvGrpSpPr/>
          <p:nvPr/>
        </p:nvGrpSpPr>
        <p:grpSpPr>
          <a:xfrm>
            <a:off x="2488231" y="1847983"/>
            <a:ext cx="1833170" cy="418243"/>
            <a:chOff x="1535700" y="2957513"/>
            <a:chExt cx="2205450" cy="645138"/>
          </a:xfrm>
        </p:grpSpPr>
        <p:pic>
          <p:nvPicPr>
            <p:cNvPr id="761" name="Google Shape;761;p64"/>
            <p:cNvPicPr preferRelativeResize="0"/>
            <p:nvPr/>
          </p:nvPicPr>
          <p:blipFill rotWithShape="1">
            <a:blip r:embed="rId5">
              <a:alphaModFix/>
            </a:blip>
            <a:srcRect l="69674" t="39979" r="3870" b="30103"/>
            <a:stretch/>
          </p:blipFill>
          <p:spPr>
            <a:xfrm>
              <a:off x="1535700" y="2957525"/>
              <a:ext cx="759825" cy="645126"/>
            </a:xfrm>
            <a:prstGeom prst="rect">
              <a:avLst/>
            </a:prstGeom>
            <a:noFill/>
            <a:ln>
              <a:noFill/>
            </a:ln>
          </p:spPr>
        </p:pic>
        <p:pic>
          <p:nvPicPr>
            <p:cNvPr id="762" name="Google Shape;762;p64"/>
            <p:cNvPicPr preferRelativeResize="0"/>
            <p:nvPr/>
          </p:nvPicPr>
          <p:blipFill rotWithShape="1">
            <a:blip r:embed="rId5">
              <a:alphaModFix/>
            </a:blip>
            <a:srcRect l="69674" t="39979" r="3870" b="30103"/>
            <a:stretch/>
          </p:blipFill>
          <p:spPr>
            <a:xfrm>
              <a:off x="2295525" y="2957513"/>
              <a:ext cx="759825" cy="645126"/>
            </a:xfrm>
            <a:prstGeom prst="rect">
              <a:avLst/>
            </a:prstGeom>
            <a:noFill/>
            <a:ln>
              <a:noFill/>
            </a:ln>
          </p:spPr>
        </p:pic>
        <p:pic>
          <p:nvPicPr>
            <p:cNvPr id="763" name="Google Shape;763;p64"/>
            <p:cNvPicPr preferRelativeResize="0"/>
            <p:nvPr/>
          </p:nvPicPr>
          <p:blipFill rotWithShape="1">
            <a:blip r:embed="rId5">
              <a:alphaModFix/>
            </a:blip>
            <a:srcRect l="69674" t="39979" r="3870" b="30103"/>
            <a:stretch/>
          </p:blipFill>
          <p:spPr>
            <a:xfrm>
              <a:off x="2981325" y="2957513"/>
              <a:ext cx="759825" cy="645126"/>
            </a:xfrm>
            <a:prstGeom prst="rect">
              <a:avLst/>
            </a:prstGeom>
            <a:noFill/>
            <a:ln>
              <a:noFill/>
            </a:ln>
          </p:spPr>
        </p:pic>
      </p:grpSp>
      <p:pic>
        <p:nvPicPr>
          <p:cNvPr id="764" name="Google Shape;764;p64"/>
          <p:cNvPicPr preferRelativeResize="0"/>
          <p:nvPr/>
        </p:nvPicPr>
        <p:blipFill rotWithShape="1">
          <a:blip r:embed="rId6">
            <a:alphaModFix/>
          </a:blip>
          <a:srcRect l="60493" r="21146" b="78796"/>
          <a:stretch/>
        </p:blipFill>
        <p:spPr>
          <a:xfrm>
            <a:off x="5496762" y="1872062"/>
            <a:ext cx="387548" cy="417620"/>
          </a:xfrm>
          <a:prstGeom prst="rect">
            <a:avLst/>
          </a:prstGeom>
          <a:noFill/>
          <a:ln>
            <a:noFill/>
          </a:ln>
        </p:spPr>
      </p:pic>
      <p:pic>
        <p:nvPicPr>
          <p:cNvPr id="765" name="Google Shape;765;p64"/>
          <p:cNvPicPr preferRelativeResize="0"/>
          <p:nvPr/>
        </p:nvPicPr>
        <p:blipFill rotWithShape="1">
          <a:blip r:embed="rId6">
            <a:alphaModFix/>
          </a:blip>
          <a:srcRect l="60265" t="30791" r="21375" b="47974"/>
          <a:stretch/>
        </p:blipFill>
        <p:spPr>
          <a:xfrm>
            <a:off x="6067024" y="1871750"/>
            <a:ext cx="387548" cy="418251"/>
          </a:xfrm>
          <a:prstGeom prst="rect">
            <a:avLst/>
          </a:prstGeom>
          <a:noFill/>
          <a:ln>
            <a:noFill/>
          </a:ln>
        </p:spPr>
      </p:pic>
      <p:sp>
        <p:nvSpPr>
          <p:cNvPr id="766" name="Google Shape;766;p64"/>
          <p:cNvSpPr txBox="1"/>
          <p:nvPr/>
        </p:nvSpPr>
        <p:spPr>
          <a:xfrm>
            <a:off x="4169550" y="189622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 support recipes.</a:t>
            </a:r>
            <a:endParaRPr sz="1200">
              <a:solidFill>
                <a:schemeClr val="dk1"/>
              </a:solidFill>
              <a:latin typeface="Roboto"/>
              <a:ea typeface="Roboto"/>
              <a:cs typeface="Roboto"/>
              <a:sym typeface="Roboto"/>
            </a:endParaRPr>
          </a:p>
        </p:txBody>
      </p:sp>
      <p:sp>
        <p:nvSpPr>
          <p:cNvPr id="767" name="Google Shape;767;p64"/>
          <p:cNvSpPr/>
          <p:nvPr/>
        </p:nvSpPr>
        <p:spPr>
          <a:xfrm>
            <a:off x="263225" y="32869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p:txBody>
      </p:sp>
      <p:sp>
        <p:nvSpPr>
          <p:cNvPr id="768" name="Google Shape;768;p64"/>
          <p:cNvSpPr txBox="1"/>
          <p:nvPr/>
        </p:nvSpPr>
        <p:spPr>
          <a:xfrm>
            <a:off x="953150" y="3330375"/>
            <a:ext cx="1626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Pick the building blocks among the  </a:t>
            </a:r>
            <a:r>
              <a:rPr lang="en-GB" sz="1100" b="1">
                <a:solidFill>
                  <a:schemeClr val="dk1"/>
                </a:solidFill>
                <a:latin typeface="Roboto"/>
                <a:ea typeface="Roboto"/>
                <a:cs typeface="Roboto"/>
                <a:sym typeface="Roboto"/>
              </a:rPr>
              <a:t>core modules</a:t>
            </a:r>
            <a:endParaRPr sz="1100" b="1">
              <a:solidFill>
                <a:schemeClr val="dk1"/>
              </a:solidFill>
              <a:latin typeface="Roboto"/>
              <a:ea typeface="Roboto"/>
              <a:cs typeface="Roboto"/>
              <a:sym typeface="Roboto"/>
            </a:endParaRPr>
          </a:p>
        </p:txBody>
      </p:sp>
      <p:pic>
        <p:nvPicPr>
          <p:cNvPr id="769" name="Google Shape;769;p64"/>
          <p:cNvPicPr preferRelativeResize="0"/>
          <p:nvPr/>
        </p:nvPicPr>
        <p:blipFill>
          <a:blip r:embed="rId4">
            <a:alphaModFix/>
          </a:blip>
          <a:stretch>
            <a:fillRect/>
          </a:stretch>
        </p:blipFill>
        <p:spPr>
          <a:xfrm>
            <a:off x="1821525" y="1848175"/>
            <a:ext cx="444300" cy="444300"/>
          </a:xfrm>
          <a:prstGeom prst="rect">
            <a:avLst/>
          </a:prstGeom>
          <a:noFill/>
          <a:ln>
            <a:noFill/>
          </a:ln>
        </p:spPr>
      </p:pic>
      <p:pic>
        <p:nvPicPr>
          <p:cNvPr id="770" name="Google Shape;770;p64"/>
          <p:cNvPicPr preferRelativeResize="0"/>
          <p:nvPr/>
        </p:nvPicPr>
        <p:blipFill>
          <a:blip r:embed="rId4">
            <a:alphaModFix/>
          </a:blip>
          <a:stretch>
            <a:fillRect/>
          </a:stretch>
        </p:blipFill>
        <p:spPr>
          <a:xfrm>
            <a:off x="1821525" y="2533975"/>
            <a:ext cx="444300" cy="444300"/>
          </a:xfrm>
          <a:prstGeom prst="rect">
            <a:avLst/>
          </a:prstGeom>
          <a:noFill/>
          <a:ln>
            <a:noFill/>
          </a:ln>
        </p:spPr>
      </p:pic>
      <p:sp>
        <p:nvSpPr>
          <p:cNvPr id="771" name="Google Shape;771;p64"/>
          <p:cNvSpPr/>
          <p:nvPr/>
        </p:nvSpPr>
        <p:spPr>
          <a:xfrm rot="5397102">
            <a:off x="-345725" y="2179200"/>
            <a:ext cx="2490901" cy="561900"/>
          </a:xfrm>
          <a:prstGeom prst="bentUpArrow">
            <a:avLst>
              <a:gd name="adj1" fmla="val 25000"/>
              <a:gd name="adj2" fmla="val 25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72" name="Google Shape;772;p64"/>
          <p:cNvSpPr/>
          <p:nvPr/>
        </p:nvSpPr>
        <p:spPr>
          <a:xfrm>
            <a:off x="3979625" y="3022613"/>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73" name="Google Shape;773;p64"/>
          <p:cNvSpPr/>
          <p:nvPr/>
        </p:nvSpPr>
        <p:spPr>
          <a:xfrm>
            <a:off x="3979625" y="2368200"/>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74" name="Google Shape;774;p64"/>
          <p:cNvSpPr/>
          <p:nvPr/>
        </p:nvSpPr>
        <p:spPr>
          <a:xfrm>
            <a:off x="3979625" y="1682025"/>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75" name="Google Shape;775;p64"/>
          <p:cNvSpPr/>
          <p:nvPr/>
        </p:nvSpPr>
        <p:spPr>
          <a:xfrm rot="1858486">
            <a:off x="6415688" y="1372930"/>
            <a:ext cx="535693" cy="251640"/>
          </a:xfrm>
          <a:prstGeom prst="lef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76" name="Google Shape;776;p64"/>
          <p:cNvSpPr txBox="1">
            <a:spLocks noGrp="1"/>
          </p:cNvSpPr>
          <p:nvPr>
            <p:ph type="sldNum" idx="12"/>
          </p:nvPr>
        </p:nvSpPr>
        <p:spPr>
          <a:xfrm>
            <a:off x="6911125" y="4880608"/>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777" name="Google Shape;777;p64"/>
          <p:cNvSpPr/>
          <p:nvPr/>
        </p:nvSpPr>
        <p:spPr>
          <a:xfrm>
            <a:off x="263225" y="12452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p:txBody>
      </p:sp>
      <p:sp>
        <p:nvSpPr>
          <p:cNvPr id="778" name="Google Shape;778;p64"/>
          <p:cNvSpPr/>
          <p:nvPr/>
        </p:nvSpPr>
        <p:spPr>
          <a:xfrm>
            <a:off x="263225" y="1900763"/>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779" name="Google Shape;779;p64"/>
          <p:cNvSpPr/>
          <p:nvPr/>
        </p:nvSpPr>
        <p:spPr>
          <a:xfrm>
            <a:off x="263225" y="2556288"/>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p:txBody>
      </p:sp>
      <p:sp>
        <p:nvSpPr>
          <p:cNvPr id="780" name="Google Shape;780;p64"/>
          <p:cNvSpPr/>
          <p:nvPr/>
        </p:nvSpPr>
        <p:spPr>
          <a:xfrm>
            <a:off x="2400300" y="2581275"/>
            <a:ext cx="4152600" cy="444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81" name="Google Shape;781;p64"/>
          <p:cNvSpPr txBox="1"/>
          <p:nvPr/>
        </p:nvSpPr>
        <p:spPr>
          <a:xfrm>
            <a:off x="2451400" y="261877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CWL standard</a:t>
            </a:r>
            <a:endParaRPr sz="1200">
              <a:solidFill>
                <a:schemeClr val="dk1"/>
              </a:solidFill>
              <a:latin typeface="Roboto"/>
              <a:ea typeface="Roboto"/>
              <a:cs typeface="Roboto"/>
              <a:sym typeface="Roboto"/>
            </a:endParaRPr>
          </a:p>
        </p:txBody>
      </p:sp>
      <p:pic>
        <p:nvPicPr>
          <p:cNvPr id="782" name="Google Shape;782;p64"/>
          <p:cNvPicPr preferRelativeResize="0"/>
          <p:nvPr/>
        </p:nvPicPr>
        <p:blipFill>
          <a:blip r:embed="rId7">
            <a:alphaModFix/>
          </a:blip>
          <a:stretch>
            <a:fillRect/>
          </a:stretch>
        </p:blipFill>
        <p:spPr>
          <a:xfrm>
            <a:off x="3710573" y="2582025"/>
            <a:ext cx="678000" cy="444225"/>
          </a:xfrm>
          <a:prstGeom prst="rect">
            <a:avLst/>
          </a:prstGeom>
          <a:noFill/>
          <a:ln>
            <a:noFill/>
          </a:ln>
        </p:spPr>
      </p:pic>
      <p:sp>
        <p:nvSpPr>
          <p:cNvPr id="783" name="Google Shape;783;p64"/>
          <p:cNvSpPr txBox="1"/>
          <p:nvPr/>
        </p:nvSpPr>
        <p:spPr>
          <a:xfrm>
            <a:off x="4609975" y="2597650"/>
            <a:ext cx="194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latin typeface="Open Sans"/>
                <a:ea typeface="Open Sans"/>
                <a:cs typeface="Open Sans"/>
                <a:sym typeface="Open Sans"/>
              </a:rPr>
              <a:t>openEO , Ophidia, Airflow, </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GB" sz="900">
                <a:solidFill>
                  <a:schemeClr val="dk1"/>
                </a:solidFill>
                <a:latin typeface="Open Sans"/>
                <a:ea typeface="Open Sans"/>
                <a:cs typeface="Open Sans"/>
                <a:sym typeface="Open Sans"/>
              </a:rPr>
              <a:t>Streamflow (WfM tools)</a:t>
            </a:r>
            <a:endParaRPr sz="900">
              <a:solidFill>
                <a:schemeClr val="dk1"/>
              </a:solidFill>
              <a:latin typeface="Open Sans"/>
              <a:ea typeface="Open Sans"/>
              <a:cs typeface="Open Sans"/>
              <a:sym typeface="Open Sans"/>
            </a:endParaRPr>
          </a:p>
        </p:txBody>
      </p:sp>
      <p:sp>
        <p:nvSpPr>
          <p:cNvPr id="784" name="Google Shape;784;p64"/>
          <p:cNvSpPr/>
          <p:nvPr/>
        </p:nvSpPr>
        <p:spPr>
          <a:xfrm>
            <a:off x="3585141" y="3342051"/>
            <a:ext cx="36591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000" b="1" i="0" u="none" strike="noStrike" cap="none">
              <a:solidFill>
                <a:schemeClr val="accent4"/>
              </a:solidFill>
              <a:latin typeface="Arial"/>
              <a:ea typeface="Arial"/>
              <a:cs typeface="Arial"/>
              <a:sym typeface="Arial"/>
            </a:endParaRPr>
          </a:p>
        </p:txBody>
      </p:sp>
      <p:sp>
        <p:nvSpPr>
          <p:cNvPr id="785" name="Google Shape;785;p64"/>
          <p:cNvSpPr/>
          <p:nvPr/>
        </p:nvSpPr>
        <p:spPr>
          <a:xfrm>
            <a:off x="4957156" y="3631401"/>
            <a:ext cx="10560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2000" b="0" i="0" u="none" strike="noStrike" cap="none">
                <a:solidFill>
                  <a:schemeClr val="accent4"/>
                </a:solidFill>
                <a:latin typeface="Arial"/>
                <a:ea typeface="Arial"/>
                <a:cs typeface="Arial"/>
                <a:sym typeface="Arial"/>
              </a:rPr>
              <a:t>AI / ML</a:t>
            </a:r>
            <a:endParaRPr sz="2000" b="0" i="0" u="none" strike="noStrike" cap="none">
              <a:solidFill>
                <a:schemeClr val="accent4"/>
              </a:solidFill>
              <a:latin typeface="Arial"/>
              <a:ea typeface="Arial"/>
              <a:cs typeface="Arial"/>
              <a:sym typeface="Arial"/>
            </a:endParaRPr>
          </a:p>
        </p:txBody>
      </p:sp>
      <p:sp>
        <p:nvSpPr>
          <p:cNvPr id="786" name="Google Shape;786;p64"/>
          <p:cNvSpPr/>
          <p:nvPr/>
        </p:nvSpPr>
        <p:spPr>
          <a:xfrm>
            <a:off x="3696134" y="3638538"/>
            <a:ext cx="9957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accent4"/>
                </a:solidFill>
                <a:latin typeface="Arial"/>
                <a:ea typeface="Arial"/>
                <a:cs typeface="Arial"/>
                <a:sym typeface="Arial"/>
              </a:rPr>
              <a:t>Big Data</a:t>
            </a:r>
            <a:br>
              <a:rPr lang="en-GB" sz="1400" b="0" i="0" u="none" strike="noStrike" cap="none">
                <a:solidFill>
                  <a:schemeClr val="accent4"/>
                </a:solidFill>
                <a:latin typeface="Arial"/>
                <a:ea typeface="Arial"/>
                <a:cs typeface="Arial"/>
                <a:sym typeface="Arial"/>
              </a:rPr>
            </a:br>
            <a:r>
              <a:rPr lang="en-GB" sz="1400" b="0" i="0" u="none" strike="noStrike" cap="none">
                <a:solidFill>
                  <a:schemeClr val="accent4"/>
                </a:solidFill>
                <a:latin typeface="Arial"/>
                <a:ea typeface="Arial"/>
                <a:cs typeface="Arial"/>
                <a:sym typeface="Arial"/>
              </a:rPr>
              <a:t>Analytics</a:t>
            </a:r>
            <a:endParaRPr sz="1400" b="0" i="0" u="none" strike="noStrike" cap="none">
              <a:solidFill>
                <a:schemeClr val="accent4"/>
              </a:solidFill>
              <a:latin typeface="Arial"/>
              <a:ea typeface="Arial"/>
              <a:cs typeface="Arial"/>
              <a:sym typeface="Arial"/>
            </a:endParaRPr>
          </a:p>
        </p:txBody>
      </p:sp>
      <p:sp>
        <p:nvSpPr>
          <p:cNvPr id="787" name="Google Shape;787;p64"/>
          <p:cNvSpPr/>
          <p:nvPr/>
        </p:nvSpPr>
        <p:spPr>
          <a:xfrm>
            <a:off x="6202689" y="3621522"/>
            <a:ext cx="9216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600" b="0" i="0" u="none" strike="noStrike" cap="none">
                <a:solidFill>
                  <a:schemeClr val="accent4"/>
                </a:solidFill>
                <a:latin typeface="Arial"/>
                <a:ea typeface="Arial"/>
                <a:cs typeface="Arial"/>
                <a:sym typeface="Arial"/>
              </a:rPr>
              <a:t>Data fusion</a:t>
            </a:r>
            <a:endParaRPr sz="1600" b="0" i="0" u="none" strike="noStrike" cap="none">
              <a:solidFill>
                <a:schemeClr val="accent4"/>
              </a:solidFill>
              <a:latin typeface="Arial"/>
              <a:ea typeface="Arial"/>
              <a:cs typeface="Arial"/>
              <a:sym typeface="Arial"/>
            </a:endParaRPr>
          </a:p>
        </p:txBody>
      </p:sp>
      <p:sp>
        <p:nvSpPr>
          <p:cNvPr id="788" name="Google Shape;788;p64"/>
          <p:cNvSpPr/>
          <p:nvPr/>
        </p:nvSpPr>
        <p:spPr>
          <a:xfrm>
            <a:off x="2362774" y="3342563"/>
            <a:ext cx="11046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300" b="0" i="0" u="none" strike="noStrike" cap="none">
                <a:solidFill>
                  <a:schemeClr val="lt1"/>
                </a:solidFill>
                <a:latin typeface="Arial"/>
                <a:ea typeface="Arial"/>
                <a:cs typeface="Arial"/>
                <a:sym typeface="Arial"/>
              </a:rPr>
              <a:t>Quality Verification</a:t>
            </a:r>
            <a:endParaRPr sz="1300" b="0" i="0" u="none" strike="noStrike" cap="none">
              <a:solidFill>
                <a:schemeClr val="lt1"/>
              </a:solidFill>
              <a:latin typeface="Arial"/>
              <a:ea typeface="Arial"/>
              <a:cs typeface="Arial"/>
              <a:sym typeface="Arial"/>
            </a:endParaRPr>
          </a:p>
        </p:txBody>
      </p:sp>
      <p:sp>
        <p:nvSpPr>
          <p:cNvPr id="789" name="Google Shape;789;p64"/>
          <p:cNvSpPr/>
          <p:nvPr/>
        </p:nvSpPr>
        <p:spPr>
          <a:xfrm>
            <a:off x="7344106" y="3342051"/>
            <a:ext cx="10077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000" b="0" i="0" u="none" strike="noStrike" cap="none">
                <a:solidFill>
                  <a:schemeClr val="lt1"/>
                </a:solidFill>
                <a:latin typeface="Arial"/>
                <a:ea typeface="Arial"/>
                <a:cs typeface="Arial"/>
                <a:sym typeface="Arial"/>
              </a:rPr>
              <a:t>Real-time data acquisition and processing</a:t>
            </a:r>
            <a:endParaRPr sz="1000" b="0" i="0" u="none" strike="noStrike" cap="none">
              <a:solidFill>
                <a:schemeClr val="lt1"/>
              </a:solidFill>
              <a:latin typeface="Arial"/>
              <a:ea typeface="Arial"/>
              <a:cs typeface="Arial"/>
              <a:sym typeface="Arial"/>
            </a:endParaRPr>
          </a:p>
        </p:txBody>
      </p:sp>
      <p:sp>
        <p:nvSpPr>
          <p:cNvPr id="790" name="Google Shape;790;p64"/>
          <p:cNvSpPr txBox="1"/>
          <p:nvPr/>
        </p:nvSpPr>
        <p:spPr>
          <a:xfrm>
            <a:off x="4473005" y="3347706"/>
            <a:ext cx="1942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Workflow Composition</a:t>
            </a:r>
            <a:endParaRPr sz="1000"/>
          </a:p>
        </p:txBody>
      </p:sp>
      <p:sp>
        <p:nvSpPr>
          <p:cNvPr id="791" name="Google Shape;791;p64"/>
          <p:cNvSpPr/>
          <p:nvPr/>
        </p:nvSpPr>
        <p:spPr>
          <a:xfrm>
            <a:off x="6971385" y="1549849"/>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Environmental Sciences</a:t>
            </a:r>
            <a:endParaRPr sz="1100" b="0" i="0" u="none" strike="noStrike" cap="none">
              <a:solidFill>
                <a:schemeClr val="lt1"/>
              </a:solidFill>
              <a:latin typeface="Arial"/>
              <a:ea typeface="Arial"/>
              <a:cs typeface="Arial"/>
              <a:sym typeface="Arial"/>
            </a:endParaRPr>
          </a:p>
        </p:txBody>
      </p:sp>
      <p:sp>
        <p:nvSpPr>
          <p:cNvPr id="792" name="Google Shape;792;p64"/>
          <p:cNvSpPr/>
          <p:nvPr/>
        </p:nvSpPr>
        <p:spPr>
          <a:xfrm>
            <a:off x="6971363" y="2591409"/>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Other Sciences</a:t>
            </a:r>
            <a:endParaRPr sz="1100" b="0" i="0" u="none" strike="noStrike" cap="none">
              <a:solidFill>
                <a:schemeClr val="lt1"/>
              </a:solidFill>
              <a:latin typeface="Arial"/>
              <a:ea typeface="Arial"/>
              <a:cs typeface="Arial"/>
              <a:sym typeface="Arial"/>
            </a:endParaRPr>
          </a:p>
        </p:txBody>
      </p:sp>
      <p:pic>
        <p:nvPicPr>
          <p:cNvPr id="793" name="Google Shape;793;p64"/>
          <p:cNvPicPr preferRelativeResize="0"/>
          <p:nvPr/>
        </p:nvPicPr>
        <p:blipFill>
          <a:blip r:embed="rId8">
            <a:alphaModFix/>
          </a:blip>
          <a:stretch>
            <a:fillRect/>
          </a:stretch>
        </p:blipFill>
        <p:spPr>
          <a:xfrm>
            <a:off x="5302199" y="1217245"/>
            <a:ext cx="1152375" cy="358054"/>
          </a:xfrm>
          <a:prstGeom prst="rect">
            <a:avLst/>
          </a:prstGeom>
          <a:noFill/>
          <a:ln>
            <a:noFill/>
          </a:ln>
        </p:spPr>
      </p:pic>
      <p:sp>
        <p:nvSpPr>
          <p:cNvPr id="795" name="Google Shape;795;p64"/>
          <p:cNvSpPr/>
          <p:nvPr/>
        </p:nvSpPr>
        <p:spPr>
          <a:xfrm>
            <a:off x="6971368" y="2070624"/>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HEP / GW Astro / </a:t>
            </a:r>
            <a:r>
              <a:rPr lang="en-GB" sz="1100">
                <a:solidFill>
                  <a:schemeClr val="lt1"/>
                </a:solidFill>
              </a:rPr>
              <a:t>Radio Astro</a:t>
            </a:r>
            <a:endParaRPr sz="1100" b="0" i="0" u="none" strike="noStrike" cap="none">
              <a:solidFill>
                <a:schemeClr val="lt1"/>
              </a:solidFill>
              <a:latin typeface="Arial"/>
              <a:ea typeface="Arial"/>
              <a:cs typeface="Arial"/>
              <a:sym typeface="Arial"/>
            </a:endParaRPr>
          </a:p>
        </p:txBody>
      </p:sp>
      <p:pic>
        <p:nvPicPr>
          <p:cNvPr id="796" name="Google Shape;796;p64"/>
          <p:cNvPicPr preferRelativeResize="0"/>
          <p:nvPr/>
        </p:nvPicPr>
        <p:blipFill rotWithShape="1">
          <a:blip r:embed="rId9">
            <a:alphaModFix/>
          </a:blip>
          <a:srcRect t="13846" b="11425"/>
          <a:stretch/>
        </p:blipFill>
        <p:spPr>
          <a:xfrm>
            <a:off x="4388576" y="1233876"/>
            <a:ext cx="779900" cy="315975"/>
          </a:xfrm>
          <a:prstGeom prst="rect">
            <a:avLst/>
          </a:prstGeom>
          <a:noFill/>
          <a:ln>
            <a:noFill/>
          </a:ln>
        </p:spPr>
      </p:pic>
      <p:pic>
        <p:nvPicPr>
          <p:cNvPr id="2" name="Google Shape;683;p62">
            <a:extLst>
              <a:ext uri="{FF2B5EF4-FFF2-40B4-BE49-F238E27FC236}">
                <a16:creationId xmlns:a16="http://schemas.microsoft.com/office/drawing/2014/main" id="{20D3DAE1-598C-B9C9-0E10-812559FA2874}"/>
              </a:ext>
            </a:extLst>
          </p:cNvPr>
          <p:cNvPicPr preferRelativeResize="0"/>
          <p:nvPr/>
        </p:nvPicPr>
        <p:blipFill>
          <a:blip r:embed="rId10">
            <a:alphaModFix/>
          </a:blip>
          <a:stretch>
            <a:fillRect/>
          </a:stretch>
        </p:blipFill>
        <p:spPr>
          <a:xfrm>
            <a:off x="3555334" y="1225184"/>
            <a:ext cx="779900" cy="363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5"/>
          <p:cNvSpPr txBox="1">
            <a:spLocks noGrp="1"/>
          </p:cNvSpPr>
          <p:nvPr>
            <p:ph type="title"/>
          </p:nvPr>
        </p:nvSpPr>
        <p:spPr>
          <a:xfrm>
            <a:off x="870875" y="0"/>
            <a:ext cx="8273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From the Software stack to the Digital Twin - III</a:t>
            </a:r>
            <a:endParaRPr/>
          </a:p>
        </p:txBody>
      </p:sp>
      <p:sp>
        <p:nvSpPr>
          <p:cNvPr id="802" name="Google Shape;802;p65"/>
          <p:cNvSpPr/>
          <p:nvPr/>
        </p:nvSpPr>
        <p:spPr>
          <a:xfrm>
            <a:off x="2400300" y="11334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803" name="Google Shape;803;p65"/>
          <p:cNvPicPr preferRelativeResize="0"/>
          <p:nvPr/>
        </p:nvPicPr>
        <p:blipFill>
          <a:blip r:embed="rId3">
            <a:alphaModFix/>
          </a:blip>
          <a:stretch>
            <a:fillRect/>
          </a:stretch>
        </p:blipFill>
        <p:spPr>
          <a:xfrm>
            <a:off x="2473429" y="1182738"/>
            <a:ext cx="779900" cy="418249"/>
          </a:xfrm>
          <a:prstGeom prst="rect">
            <a:avLst/>
          </a:prstGeom>
          <a:noFill/>
          <a:ln>
            <a:noFill/>
          </a:ln>
        </p:spPr>
      </p:pic>
      <p:pic>
        <p:nvPicPr>
          <p:cNvPr id="804" name="Google Shape;804;p65"/>
          <p:cNvPicPr preferRelativeResize="0"/>
          <p:nvPr/>
        </p:nvPicPr>
        <p:blipFill>
          <a:blip r:embed="rId4">
            <a:alphaModFix/>
          </a:blip>
          <a:stretch>
            <a:fillRect/>
          </a:stretch>
        </p:blipFill>
        <p:spPr>
          <a:xfrm>
            <a:off x="1821525" y="1178138"/>
            <a:ext cx="444300" cy="444300"/>
          </a:xfrm>
          <a:prstGeom prst="rect">
            <a:avLst/>
          </a:prstGeom>
          <a:noFill/>
          <a:ln>
            <a:noFill/>
          </a:ln>
        </p:spPr>
      </p:pic>
      <p:sp>
        <p:nvSpPr>
          <p:cNvPr id="805" name="Google Shape;805;p65"/>
          <p:cNvSpPr txBox="1"/>
          <p:nvPr/>
        </p:nvSpPr>
        <p:spPr>
          <a:xfrm>
            <a:off x="648350" y="11205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Code</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806" name="Google Shape;806;p65"/>
          <p:cNvSpPr txBox="1"/>
          <p:nvPr/>
        </p:nvSpPr>
        <p:spPr>
          <a:xfrm>
            <a:off x="648350" y="18063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Container</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repository</a:t>
            </a:r>
            <a:endParaRPr sz="1100">
              <a:solidFill>
                <a:schemeClr val="dk1"/>
              </a:solidFill>
              <a:latin typeface="Roboto"/>
              <a:ea typeface="Roboto"/>
              <a:cs typeface="Roboto"/>
              <a:sym typeface="Roboto"/>
            </a:endParaRPr>
          </a:p>
        </p:txBody>
      </p:sp>
      <p:sp>
        <p:nvSpPr>
          <p:cNvPr id="807" name="Google Shape;807;p65"/>
          <p:cNvSpPr txBox="1"/>
          <p:nvPr/>
        </p:nvSpPr>
        <p:spPr>
          <a:xfrm>
            <a:off x="648350" y="2492175"/>
            <a:ext cx="144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Workflow</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registry</a:t>
            </a:r>
            <a:endParaRPr sz="1100">
              <a:solidFill>
                <a:schemeClr val="dk1"/>
              </a:solidFill>
              <a:latin typeface="Roboto"/>
              <a:ea typeface="Roboto"/>
              <a:cs typeface="Roboto"/>
              <a:sym typeface="Roboto"/>
            </a:endParaRPr>
          </a:p>
        </p:txBody>
      </p:sp>
      <p:sp>
        <p:nvSpPr>
          <p:cNvPr id="808" name="Google Shape;808;p65"/>
          <p:cNvSpPr/>
          <p:nvPr/>
        </p:nvSpPr>
        <p:spPr>
          <a:xfrm>
            <a:off x="2400300" y="1819275"/>
            <a:ext cx="4152600" cy="5232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809" name="Google Shape;809;p65"/>
          <p:cNvGrpSpPr/>
          <p:nvPr/>
        </p:nvGrpSpPr>
        <p:grpSpPr>
          <a:xfrm>
            <a:off x="2488231" y="1847983"/>
            <a:ext cx="1833170" cy="418243"/>
            <a:chOff x="1535700" y="2957513"/>
            <a:chExt cx="2205450" cy="645138"/>
          </a:xfrm>
        </p:grpSpPr>
        <p:pic>
          <p:nvPicPr>
            <p:cNvPr id="810" name="Google Shape;810;p65"/>
            <p:cNvPicPr preferRelativeResize="0"/>
            <p:nvPr/>
          </p:nvPicPr>
          <p:blipFill rotWithShape="1">
            <a:blip r:embed="rId5">
              <a:alphaModFix/>
            </a:blip>
            <a:srcRect l="69674" t="39979" r="3870" b="30103"/>
            <a:stretch/>
          </p:blipFill>
          <p:spPr>
            <a:xfrm>
              <a:off x="1535700" y="2957525"/>
              <a:ext cx="759825" cy="645126"/>
            </a:xfrm>
            <a:prstGeom prst="rect">
              <a:avLst/>
            </a:prstGeom>
            <a:noFill/>
            <a:ln>
              <a:noFill/>
            </a:ln>
          </p:spPr>
        </p:pic>
        <p:pic>
          <p:nvPicPr>
            <p:cNvPr id="811" name="Google Shape;811;p65"/>
            <p:cNvPicPr preferRelativeResize="0"/>
            <p:nvPr/>
          </p:nvPicPr>
          <p:blipFill rotWithShape="1">
            <a:blip r:embed="rId5">
              <a:alphaModFix/>
            </a:blip>
            <a:srcRect l="69674" t="39979" r="3870" b="30103"/>
            <a:stretch/>
          </p:blipFill>
          <p:spPr>
            <a:xfrm>
              <a:off x="2295525" y="2957513"/>
              <a:ext cx="759825" cy="645126"/>
            </a:xfrm>
            <a:prstGeom prst="rect">
              <a:avLst/>
            </a:prstGeom>
            <a:noFill/>
            <a:ln>
              <a:noFill/>
            </a:ln>
          </p:spPr>
        </p:pic>
        <p:pic>
          <p:nvPicPr>
            <p:cNvPr id="812" name="Google Shape;812;p65"/>
            <p:cNvPicPr preferRelativeResize="0"/>
            <p:nvPr/>
          </p:nvPicPr>
          <p:blipFill rotWithShape="1">
            <a:blip r:embed="rId5">
              <a:alphaModFix/>
            </a:blip>
            <a:srcRect l="69674" t="39979" r="3870" b="30103"/>
            <a:stretch/>
          </p:blipFill>
          <p:spPr>
            <a:xfrm>
              <a:off x="2981325" y="2957513"/>
              <a:ext cx="759825" cy="645126"/>
            </a:xfrm>
            <a:prstGeom prst="rect">
              <a:avLst/>
            </a:prstGeom>
            <a:noFill/>
            <a:ln>
              <a:noFill/>
            </a:ln>
          </p:spPr>
        </p:pic>
      </p:grpSp>
      <p:pic>
        <p:nvPicPr>
          <p:cNvPr id="813" name="Google Shape;813;p65"/>
          <p:cNvPicPr preferRelativeResize="0"/>
          <p:nvPr/>
        </p:nvPicPr>
        <p:blipFill rotWithShape="1">
          <a:blip r:embed="rId6">
            <a:alphaModFix/>
          </a:blip>
          <a:srcRect l="60493" r="21146" b="78796"/>
          <a:stretch/>
        </p:blipFill>
        <p:spPr>
          <a:xfrm>
            <a:off x="5496762" y="1872062"/>
            <a:ext cx="387548" cy="417620"/>
          </a:xfrm>
          <a:prstGeom prst="rect">
            <a:avLst/>
          </a:prstGeom>
          <a:noFill/>
          <a:ln>
            <a:noFill/>
          </a:ln>
        </p:spPr>
      </p:pic>
      <p:pic>
        <p:nvPicPr>
          <p:cNvPr id="814" name="Google Shape;814;p65"/>
          <p:cNvPicPr preferRelativeResize="0"/>
          <p:nvPr/>
        </p:nvPicPr>
        <p:blipFill rotWithShape="1">
          <a:blip r:embed="rId6">
            <a:alphaModFix/>
          </a:blip>
          <a:srcRect l="60265" t="30791" r="21375" b="47974"/>
          <a:stretch/>
        </p:blipFill>
        <p:spPr>
          <a:xfrm>
            <a:off x="6067024" y="1871750"/>
            <a:ext cx="387548" cy="418251"/>
          </a:xfrm>
          <a:prstGeom prst="rect">
            <a:avLst/>
          </a:prstGeom>
          <a:noFill/>
          <a:ln>
            <a:noFill/>
          </a:ln>
        </p:spPr>
      </p:pic>
      <p:sp>
        <p:nvSpPr>
          <p:cNvPr id="815" name="Google Shape;815;p65"/>
          <p:cNvSpPr txBox="1"/>
          <p:nvPr/>
        </p:nvSpPr>
        <p:spPr>
          <a:xfrm>
            <a:off x="4169550" y="189622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 support recipes.</a:t>
            </a:r>
            <a:endParaRPr sz="1200">
              <a:solidFill>
                <a:schemeClr val="dk1"/>
              </a:solidFill>
              <a:latin typeface="Roboto"/>
              <a:ea typeface="Roboto"/>
              <a:cs typeface="Roboto"/>
              <a:sym typeface="Roboto"/>
            </a:endParaRPr>
          </a:p>
        </p:txBody>
      </p:sp>
      <p:sp>
        <p:nvSpPr>
          <p:cNvPr id="816" name="Google Shape;816;p65"/>
          <p:cNvSpPr txBox="1"/>
          <p:nvPr/>
        </p:nvSpPr>
        <p:spPr>
          <a:xfrm>
            <a:off x="953150" y="3330375"/>
            <a:ext cx="1626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Pick the building blocks among the  </a:t>
            </a:r>
            <a:r>
              <a:rPr lang="en-GB" sz="1100" b="1">
                <a:solidFill>
                  <a:schemeClr val="dk1"/>
                </a:solidFill>
                <a:latin typeface="Roboto"/>
                <a:ea typeface="Roboto"/>
                <a:cs typeface="Roboto"/>
                <a:sym typeface="Roboto"/>
              </a:rPr>
              <a:t>core modules</a:t>
            </a:r>
            <a:endParaRPr sz="1100" b="1">
              <a:solidFill>
                <a:schemeClr val="dk1"/>
              </a:solidFill>
              <a:latin typeface="Roboto"/>
              <a:ea typeface="Roboto"/>
              <a:cs typeface="Roboto"/>
              <a:sym typeface="Roboto"/>
            </a:endParaRPr>
          </a:p>
        </p:txBody>
      </p:sp>
      <p:pic>
        <p:nvPicPr>
          <p:cNvPr id="817" name="Google Shape;817;p65"/>
          <p:cNvPicPr preferRelativeResize="0"/>
          <p:nvPr/>
        </p:nvPicPr>
        <p:blipFill>
          <a:blip r:embed="rId4">
            <a:alphaModFix/>
          </a:blip>
          <a:stretch>
            <a:fillRect/>
          </a:stretch>
        </p:blipFill>
        <p:spPr>
          <a:xfrm>
            <a:off x="1821525" y="1848175"/>
            <a:ext cx="444300" cy="444300"/>
          </a:xfrm>
          <a:prstGeom prst="rect">
            <a:avLst/>
          </a:prstGeom>
          <a:noFill/>
          <a:ln>
            <a:noFill/>
          </a:ln>
        </p:spPr>
      </p:pic>
      <p:pic>
        <p:nvPicPr>
          <p:cNvPr id="818" name="Google Shape;818;p65"/>
          <p:cNvPicPr preferRelativeResize="0"/>
          <p:nvPr/>
        </p:nvPicPr>
        <p:blipFill>
          <a:blip r:embed="rId4">
            <a:alphaModFix/>
          </a:blip>
          <a:stretch>
            <a:fillRect/>
          </a:stretch>
        </p:blipFill>
        <p:spPr>
          <a:xfrm>
            <a:off x="1821525" y="2533975"/>
            <a:ext cx="444300" cy="444300"/>
          </a:xfrm>
          <a:prstGeom prst="rect">
            <a:avLst/>
          </a:prstGeom>
          <a:noFill/>
          <a:ln>
            <a:noFill/>
          </a:ln>
        </p:spPr>
      </p:pic>
      <p:sp>
        <p:nvSpPr>
          <p:cNvPr id="819" name="Google Shape;819;p65"/>
          <p:cNvSpPr/>
          <p:nvPr/>
        </p:nvSpPr>
        <p:spPr>
          <a:xfrm rot="5397102">
            <a:off x="-345725" y="2179200"/>
            <a:ext cx="2490901" cy="561900"/>
          </a:xfrm>
          <a:prstGeom prst="bentUpArrow">
            <a:avLst>
              <a:gd name="adj1" fmla="val 25000"/>
              <a:gd name="adj2" fmla="val 25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0" name="Google Shape;820;p65"/>
          <p:cNvSpPr/>
          <p:nvPr/>
        </p:nvSpPr>
        <p:spPr>
          <a:xfrm rot="5396297">
            <a:off x="1673198" y="4058300"/>
            <a:ext cx="835500" cy="656700"/>
          </a:xfrm>
          <a:prstGeom prst="bentUpArrow">
            <a:avLst>
              <a:gd name="adj1" fmla="val 25000"/>
              <a:gd name="adj2" fmla="val 25000"/>
              <a:gd name="adj3" fmla="val 25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1" name="Google Shape;821;p65"/>
          <p:cNvSpPr/>
          <p:nvPr/>
        </p:nvSpPr>
        <p:spPr>
          <a:xfrm>
            <a:off x="1471675" y="445050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5</a:t>
            </a:r>
            <a:endParaRPr b="1">
              <a:solidFill>
                <a:schemeClr val="lt1"/>
              </a:solidFill>
              <a:latin typeface="Open Sans"/>
              <a:ea typeface="Open Sans"/>
              <a:cs typeface="Open Sans"/>
              <a:sym typeface="Open Sans"/>
            </a:endParaRPr>
          </a:p>
        </p:txBody>
      </p:sp>
      <p:sp>
        <p:nvSpPr>
          <p:cNvPr id="822" name="Google Shape;822;p65"/>
          <p:cNvSpPr txBox="1"/>
          <p:nvPr/>
        </p:nvSpPr>
        <p:spPr>
          <a:xfrm>
            <a:off x="417875" y="4100250"/>
            <a:ext cx="12762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Run the execution </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GB" sz="1100">
                <a:solidFill>
                  <a:schemeClr val="dk1"/>
                </a:solidFill>
                <a:latin typeface="Roboto"/>
                <a:ea typeface="Roboto"/>
                <a:cs typeface="Roboto"/>
                <a:sym typeface="Roboto"/>
              </a:rPr>
              <a:t>of the DT</a:t>
            </a:r>
            <a:endParaRPr sz="1100">
              <a:solidFill>
                <a:schemeClr val="dk1"/>
              </a:solidFill>
              <a:latin typeface="Roboto"/>
              <a:ea typeface="Roboto"/>
              <a:cs typeface="Roboto"/>
              <a:sym typeface="Roboto"/>
            </a:endParaRPr>
          </a:p>
        </p:txBody>
      </p:sp>
      <p:sp>
        <p:nvSpPr>
          <p:cNvPr id="823" name="Google Shape;823;p65"/>
          <p:cNvSpPr/>
          <p:nvPr/>
        </p:nvSpPr>
        <p:spPr>
          <a:xfrm>
            <a:off x="3979625" y="3022613"/>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4" name="Google Shape;824;p65"/>
          <p:cNvSpPr/>
          <p:nvPr/>
        </p:nvSpPr>
        <p:spPr>
          <a:xfrm>
            <a:off x="3979625" y="2368200"/>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5" name="Google Shape;825;p65"/>
          <p:cNvSpPr/>
          <p:nvPr/>
        </p:nvSpPr>
        <p:spPr>
          <a:xfrm>
            <a:off x="3979625" y="1682025"/>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6" name="Google Shape;826;p65"/>
          <p:cNvSpPr/>
          <p:nvPr/>
        </p:nvSpPr>
        <p:spPr>
          <a:xfrm>
            <a:off x="263225" y="32869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p:txBody>
      </p:sp>
      <p:sp>
        <p:nvSpPr>
          <p:cNvPr id="827" name="Google Shape;827;p65"/>
          <p:cNvSpPr/>
          <p:nvPr/>
        </p:nvSpPr>
        <p:spPr>
          <a:xfrm>
            <a:off x="263225" y="1245250"/>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p:txBody>
      </p:sp>
      <p:sp>
        <p:nvSpPr>
          <p:cNvPr id="828" name="Google Shape;828;p65"/>
          <p:cNvSpPr/>
          <p:nvPr/>
        </p:nvSpPr>
        <p:spPr>
          <a:xfrm>
            <a:off x="263225" y="1900763"/>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829" name="Google Shape;829;p65"/>
          <p:cNvSpPr/>
          <p:nvPr/>
        </p:nvSpPr>
        <p:spPr>
          <a:xfrm>
            <a:off x="263225" y="2556288"/>
            <a:ext cx="268800" cy="273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p:txBody>
      </p:sp>
      <p:sp>
        <p:nvSpPr>
          <p:cNvPr id="830" name="Google Shape;830;p65"/>
          <p:cNvSpPr/>
          <p:nvPr/>
        </p:nvSpPr>
        <p:spPr>
          <a:xfrm>
            <a:off x="2400300" y="2581275"/>
            <a:ext cx="4152600" cy="444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31" name="Google Shape;831;p65"/>
          <p:cNvSpPr txBox="1"/>
          <p:nvPr/>
        </p:nvSpPr>
        <p:spPr>
          <a:xfrm>
            <a:off x="2451400" y="2618775"/>
            <a:ext cx="14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latin typeface="Roboto"/>
                <a:ea typeface="Roboto"/>
                <a:cs typeface="Roboto"/>
                <a:sym typeface="Roboto"/>
              </a:rPr>
              <a:t> CWL standard</a:t>
            </a:r>
            <a:endParaRPr sz="1200">
              <a:solidFill>
                <a:schemeClr val="dk1"/>
              </a:solidFill>
              <a:latin typeface="Roboto"/>
              <a:ea typeface="Roboto"/>
              <a:cs typeface="Roboto"/>
              <a:sym typeface="Roboto"/>
            </a:endParaRPr>
          </a:p>
        </p:txBody>
      </p:sp>
      <p:pic>
        <p:nvPicPr>
          <p:cNvPr id="832" name="Google Shape;832;p65"/>
          <p:cNvPicPr preferRelativeResize="0"/>
          <p:nvPr/>
        </p:nvPicPr>
        <p:blipFill>
          <a:blip r:embed="rId7">
            <a:alphaModFix/>
          </a:blip>
          <a:stretch>
            <a:fillRect/>
          </a:stretch>
        </p:blipFill>
        <p:spPr>
          <a:xfrm>
            <a:off x="3710573" y="2582025"/>
            <a:ext cx="678000" cy="444225"/>
          </a:xfrm>
          <a:prstGeom prst="rect">
            <a:avLst/>
          </a:prstGeom>
          <a:noFill/>
          <a:ln>
            <a:noFill/>
          </a:ln>
        </p:spPr>
      </p:pic>
      <p:sp>
        <p:nvSpPr>
          <p:cNvPr id="833" name="Google Shape;833;p65"/>
          <p:cNvSpPr txBox="1"/>
          <p:nvPr/>
        </p:nvSpPr>
        <p:spPr>
          <a:xfrm>
            <a:off x="4609975" y="2597650"/>
            <a:ext cx="194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latin typeface="Open Sans"/>
                <a:ea typeface="Open Sans"/>
                <a:cs typeface="Open Sans"/>
                <a:sym typeface="Open Sans"/>
              </a:rPr>
              <a:t>openEO , Ophidia, Airflow, </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GB" sz="900">
                <a:solidFill>
                  <a:schemeClr val="dk1"/>
                </a:solidFill>
                <a:latin typeface="Open Sans"/>
                <a:ea typeface="Open Sans"/>
                <a:cs typeface="Open Sans"/>
                <a:sym typeface="Open Sans"/>
              </a:rPr>
              <a:t>Streamflow (WfM tools)</a:t>
            </a:r>
            <a:endParaRPr sz="900">
              <a:solidFill>
                <a:schemeClr val="dk1"/>
              </a:solidFill>
              <a:latin typeface="Open Sans"/>
              <a:ea typeface="Open Sans"/>
              <a:cs typeface="Open Sans"/>
              <a:sym typeface="Open Sans"/>
            </a:endParaRPr>
          </a:p>
        </p:txBody>
      </p:sp>
      <p:sp>
        <p:nvSpPr>
          <p:cNvPr id="834" name="Google Shape;834;p65"/>
          <p:cNvSpPr txBox="1"/>
          <p:nvPr/>
        </p:nvSpPr>
        <p:spPr>
          <a:xfrm>
            <a:off x="953150" y="3330375"/>
            <a:ext cx="1626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solidFill>
                  <a:schemeClr val="dk1"/>
                </a:solidFill>
                <a:latin typeface="Roboto"/>
                <a:ea typeface="Roboto"/>
                <a:cs typeface="Roboto"/>
                <a:sym typeface="Roboto"/>
              </a:rPr>
              <a:t>Pick the building blocks among the  </a:t>
            </a:r>
            <a:r>
              <a:rPr lang="en-GB" sz="1100" b="1">
                <a:solidFill>
                  <a:schemeClr val="dk1"/>
                </a:solidFill>
                <a:latin typeface="Roboto"/>
                <a:ea typeface="Roboto"/>
                <a:cs typeface="Roboto"/>
                <a:sym typeface="Roboto"/>
              </a:rPr>
              <a:t>core modules</a:t>
            </a:r>
            <a:endParaRPr sz="1100" b="1">
              <a:solidFill>
                <a:schemeClr val="dk1"/>
              </a:solidFill>
              <a:latin typeface="Roboto"/>
              <a:ea typeface="Roboto"/>
              <a:cs typeface="Roboto"/>
              <a:sym typeface="Roboto"/>
            </a:endParaRPr>
          </a:p>
        </p:txBody>
      </p:sp>
      <p:sp>
        <p:nvSpPr>
          <p:cNvPr id="835" name="Google Shape;835;p65"/>
          <p:cNvSpPr/>
          <p:nvPr/>
        </p:nvSpPr>
        <p:spPr>
          <a:xfrm>
            <a:off x="3979625" y="3022613"/>
            <a:ext cx="657600" cy="1881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36" name="Google Shape;836;p65"/>
          <p:cNvSpPr/>
          <p:nvPr/>
        </p:nvSpPr>
        <p:spPr>
          <a:xfrm>
            <a:off x="3585141" y="3342051"/>
            <a:ext cx="36591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000" b="1" i="0" u="none" strike="noStrike" cap="none">
              <a:solidFill>
                <a:schemeClr val="accent4"/>
              </a:solidFill>
              <a:latin typeface="Arial"/>
              <a:ea typeface="Arial"/>
              <a:cs typeface="Arial"/>
              <a:sym typeface="Arial"/>
            </a:endParaRPr>
          </a:p>
        </p:txBody>
      </p:sp>
      <p:sp>
        <p:nvSpPr>
          <p:cNvPr id="837" name="Google Shape;837;p65"/>
          <p:cNvSpPr/>
          <p:nvPr/>
        </p:nvSpPr>
        <p:spPr>
          <a:xfrm>
            <a:off x="4957156" y="3631401"/>
            <a:ext cx="10560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2000" b="0" i="0" u="none" strike="noStrike" cap="none">
                <a:solidFill>
                  <a:schemeClr val="accent4"/>
                </a:solidFill>
                <a:latin typeface="Arial"/>
                <a:ea typeface="Arial"/>
                <a:cs typeface="Arial"/>
                <a:sym typeface="Arial"/>
              </a:rPr>
              <a:t>AI / ML</a:t>
            </a:r>
            <a:endParaRPr sz="2000" b="0" i="0" u="none" strike="noStrike" cap="none">
              <a:solidFill>
                <a:schemeClr val="accent4"/>
              </a:solidFill>
              <a:latin typeface="Arial"/>
              <a:ea typeface="Arial"/>
              <a:cs typeface="Arial"/>
              <a:sym typeface="Arial"/>
            </a:endParaRPr>
          </a:p>
        </p:txBody>
      </p:sp>
      <p:sp>
        <p:nvSpPr>
          <p:cNvPr id="838" name="Google Shape;838;p65"/>
          <p:cNvSpPr/>
          <p:nvPr/>
        </p:nvSpPr>
        <p:spPr>
          <a:xfrm>
            <a:off x="3696134" y="3638538"/>
            <a:ext cx="9957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accent4"/>
                </a:solidFill>
                <a:latin typeface="Arial"/>
                <a:ea typeface="Arial"/>
                <a:cs typeface="Arial"/>
                <a:sym typeface="Arial"/>
              </a:rPr>
              <a:t>Big Data</a:t>
            </a:r>
            <a:br>
              <a:rPr lang="en-GB" sz="1400" b="0" i="0" u="none" strike="noStrike" cap="none">
                <a:solidFill>
                  <a:schemeClr val="accent4"/>
                </a:solidFill>
                <a:latin typeface="Arial"/>
                <a:ea typeface="Arial"/>
                <a:cs typeface="Arial"/>
                <a:sym typeface="Arial"/>
              </a:rPr>
            </a:br>
            <a:r>
              <a:rPr lang="en-GB" sz="1400" b="0" i="0" u="none" strike="noStrike" cap="none">
                <a:solidFill>
                  <a:schemeClr val="accent4"/>
                </a:solidFill>
                <a:latin typeface="Arial"/>
                <a:ea typeface="Arial"/>
                <a:cs typeface="Arial"/>
                <a:sym typeface="Arial"/>
              </a:rPr>
              <a:t>Analytics</a:t>
            </a:r>
            <a:endParaRPr sz="1400" b="0" i="0" u="none" strike="noStrike" cap="none">
              <a:solidFill>
                <a:schemeClr val="accent4"/>
              </a:solidFill>
              <a:latin typeface="Arial"/>
              <a:ea typeface="Arial"/>
              <a:cs typeface="Arial"/>
              <a:sym typeface="Arial"/>
            </a:endParaRPr>
          </a:p>
        </p:txBody>
      </p:sp>
      <p:sp>
        <p:nvSpPr>
          <p:cNvPr id="839" name="Google Shape;839;p65"/>
          <p:cNvSpPr/>
          <p:nvPr/>
        </p:nvSpPr>
        <p:spPr>
          <a:xfrm>
            <a:off x="6202689" y="3621522"/>
            <a:ext cx="921600" cy="4617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600" b="0" i="0" u="none" strike="noStrike" cap="none">
                <a:solidFill>
                  <a:schemeClr val="accent4"/>
                </a:solidFill>
                <a:latin typeface="Arial"/>
                <a:ea typeface="Arial"/>
                <a:cs typeface="Arial"/>
                <a:sym typeface="Arial"/>
              </a:rPr>
              <a:t>Data fusion</a:t>
            </a:r>
            <a:endParaRPr sz="1600" b="0" i="0" u="none" strike="noStrike" cap="none">
              <a:solidFill>
                <a:schemeClr val="accent4"/>
              </a:solidFill>
              <a:latin typeface="Arial"/>
              <a:ea typeface="Arial"/>
              <a:cs typeface="Arial"/>
              <a:sym typeface="Arial"/>
            </a:endParaRPr>
          </a:p>
        </p:txBody>
      </p:sp>
      <p:sp>
        <p:nvSpPr>
          <p:cNvPr id="840" name="Google Shape;840;p65"/>
          <p:cNvSpPr/>
          <p:nvPr/>
        </p:nvSpPr>
        <p:spPr>
          <a:xfrm>
            <a:off x="2362774" y="3342563"/>
            <a:ext cx="11046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300" b="0" i="0" u="none" strike="noStrike" cap="none">
                <a:solidFill>
                  <a:schemeClr val="lt1"/>
                </a:solidFill>
                <a:latin typeface="Arial"/>
                <a:ea typeface="Arial"/>
                <a:cs typeface="Arial"/>
                <a:sym typeface="Arial"/>
              </a:rPr>
              <a:t>Quality Verification</a:t>
            </a:r>
            <a:endParaRPr sz="1300" b="0" i="0" u="none" strike="noStrike" cap="none">
              <a:solidFill>
                <a:schemeClr val="lt1"/>
              </a:solidFill>
              <a:latin typeface="Arial"/>
              <a:ea typeface="Arial"/>
              <a:cs typeface="Arial"/>
              <a:sym typeface="Arial"/>
            </a:endParaRPr>
          </a:p>
        </p:txBody>
      </p:sp>
      <p:sp>
        <p:nvSpPr>
          <p:cNvPr id="841" name="Google Shape;841;p65"/>
          <p:cNvSpPr/>
          <p:nvPr/>
        </p:nvSpPr>
        <p:spPr>
          <a:xfrm>
            <a:off x="7344106" y="3342051"/>
            <a:ext cx="1007700" cy="8178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000" b="0" i="0" u="none" strike="noStrike" cap="none">
                <a:solidFill>
                  <a:schemeClr val="lt1"/>
                </a:solidFill>
                <a:latin typeface="Arial"/>
                <a:ea typeface="Arial"/>
                <a:cs typeface="Arial"/>
                <a:sym typeface="Arial"/>
              </a:rPr>
              <a:t>Real-time data acquisition and processing</a:t>
            </a:r>
            <a:endParaRPr sz="1000" b="0" i="0" u="none" strike="noStrike" cap="none">
              <a:solidFill>
                <a:schemeClr val="lt1"/>
              </a:solidFill>
              <a:latin typeface="Arial"/>
              <a:ea typeface="Arial"/>
              <a:cs typeface="Arial"/>
              <a:sym typeface="Arial"/>
            </a:endParaRPr>
          </a:p>
        </p:txBody>
      </p:sp>
      <p:sp>
        <p:nvSpPr>
          <p:cNvPr id="842" name="Google Shape;842;p65"/>
          <p:cNvSpPr txBox="1"/>
          <p:nvPr/>
        </p:nvSpPr>
        <p:spPr>
          <a:xfrm>
            <a:off x="4473005" y="3347706"/>
            <a:ext cx="1942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Workflow Composition</a:t>
            </a:r>
            <a:endParaRPr sz="1000"/>
          </a:p>
        </p:txBody>
      </p:sp>
      <p:sp>
        <p:nvSpPr>
          <p:cNvPr id="843" name="Google Shape;843;p65"/>
          <p:cNvSpPr txBox="1">
            <a:spLocks noGrp="1"/>
          </p:cNvSpPr>
          <p:nvPr>
            <p:ph type="sldNum" idx="12"/>
          </p:nvPr>
        </p:nvSpPr>
        <p:spPr>
          <a:xfrm>
            <a:off x="8682170" y="4896027"/>
            <a:ext cx="460800" cy="33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22</a:t>
            </a:fld>
            <a:endParaRPr/>
          </a:p>
        </p:txBody>
      </p:sp>
      <p:sp>
        <p:nvSpPr>
          <p:cNvPr id="844" name="Google Shape;844;p65"/>
          <p:cNvSpPr/>
          <p:nvPr/>
        </p:nvSpPr>
        <p:spPr>
          <a:xfrm>
            <a:off x="2454359" y="4291177"/>
            <a:ext cx="2779200" cy="3384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Orchestrator</a:t>
            </a:r>
            <a:endParaRPr sz="1600" b="0" i="0" u="none" strike="noStrike" cap="none">
              <a:solidFill>
                <a:schemeClr val="lt1"/>
              </a:solidFill>
              <a:latin typeface="Arial"/>
              <a:ea typeface="Arial"/>
              <a:cs typeface="Arial"/>
              <a:sym typeface="Arial"/>
            </a:endParaRPr>
          </a:p>
        </p:txBody>
      </p:sp>
      <p:sp>
        <p:nvSpPr>
          <p:cNvPr id="845" name="Google Shape;845;p65"/>
          <p:cNvSpPr/>
          <p:nvPr/>
        </p:nvSpPr>
        <p:spPr>
          <a:xfrm>
            <a:off x="5396100" y="4277400"/>
            <a:ext cx="2955600" cy="3384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b="0" i="0" u="none" strike="noStrike" cap="none">
                <a:solidFill>
                  <a:schemeClr val="lt1"/>
                </a:solidFill>
                <a:latin typeface="Arial"/>
                <a:ea typeface="Arial"/>
                <a:cs typeface="Arial"/>
                <a:sym typeface="Arial"/>
              </a:rPr>
              <a:t>Federated data management</a:t>
            </a:r>
            <a:endParaRPr b="0" i="0" u="none" strike="noStrike" cap="none">
              <a:solidFill>
                <a:schemeClr val="lt1"/>
              </a:solidFill>
              <a:latin typeface="Arial"/>
              <a:ea typeface="Arial"/>
              <a:cs typeface="Arial"/>
              <a:sym typeface="Arial"/>
            </a:endParaRPr>
          </a:p>
        </p:txBody>
      </p:sp>
      <p:sp>
        <p:nvSpPr>
          <p:cNvPr id="846" name="Google Shape;846;p65"/>
          <p:cNvSpPr/>
          <p:nvPr/>
        </p:nvSpPr>
        <p:spPr>
          <a:xfrm>
            <a:off x="2487832" y="4712552"/>
            <a:ext cx="1402500" cy="33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a:solidFill>
                  <a:schemeClr val="lt1"/>
                </a:solidFill>
              </a:rPr>
              <a:t>HTC</a:t>
            </a:r>
            <a:endParaRPr sz="1600" b="0" i="0" u="none" strike="noStrike" cap="none">
              <a:solidFill>
                <a:schemeClr val="lt1"/>
              </a:solidFill>
              <a:latin typeface="Arial"/>
              <a:ea typeface="Arial"/>
              <a:cs typeface="Arial"/>
              <a:sym typeface="Arial"/>
            </a:endParaRPr>
          </a:p>
        </p:txBody>
      </p:sp>
      <p:sp>
        <p:nvSpPr>
          <p:cNvPr id="847" name="Google Shape;847;p65"/>
          <p:cNvSpPr/>
          <p:nvPr/>
        </p:nvSpPr>
        <p:spPr>
          <a:xfrm>
            <a:off x="4036732" y="4712551"/>
            <a:ext cx="1042200" cy="33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HPC</a:t>
            </a:r>
            <a:endParaRPr sz="1600" b="0" i="0" u="none" strike="noStrike" cap="none">
              <a:solidFill>
                <a:schemeClr val="lt1"/>
              </a:solidFill>
              <a:latin typeface="Arial"/>
              <a:ea typeface="Arial"/>
              <a:cs typeface="Arial"/>
              <a:sym typeface="Arial"/>
            </a:endParaRPr>
          </a:p>
        </p:txBody>
      </p:sp>
      <p:sp>
        <p:nvSpPr>
          <p:cNvPr id="848" name="Google Shape;848;p65"/>
          <p:cNvSpPr/>
          <p:nvPr/>
        </p:nvSpPr>
        <p:spPr>
          <a:xfrm>
            <a:off x="5283355" y="4733352"/>
            <a:ext cx="1330500" cy="33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Cloud</a:t>
            </a:r>
            <a:endParaRPr sz="1600" b="0" i="0" u="none" strike="noStrike" cap="none">
              <a:solidFill>
                <a:schemeClr val="lt1"/>
              </a:solidFill>
              <a:latin typeface="Arial"/>
              <a:ea typeface="Arial"/>
              <a:cs typeface="Arial"/>
              <a:sym typeface="Arial"/>
            </a:endParaRPr>
          </a:p>
        </p:txBody>
      </p:sp>
      <p:sp>
        <p:nvSpPr>
          <p:cNvPr id="849" name="Google Shape;849;p65"/>
          <p:cNvSpPr/>
          <p:nvPr/>
        </p:nvSpPr>
        <p:spPr>
          <a:xfrm>
            <a:off x="6738396" y="4712544"/>
            <a:ext cx="1613400" cy="3327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300" b="0" i="0" u="none" strike="noStrike" cap="none">
                <a:solidFill>
                  <a:schemeClr val="lt1"/>
                </a:solidFill>
                <a:latin typeface="Arial"/>
                <a:ea typeface="Arial"/>
                <a:cs typeface="Arial"/>
                <a:sym typeface="Arial"/>
              </a:rPr>
              <a:t>Data Repositories</a:t>
            </a:r>
            <a:endParaRPr sz="1300" b="0" i="0" u="none" strike="noStrike" cap="none">
              <a:solidFill>
                <a:schemeClr val="lt1"/>
              </a:solidFill>
              <a:latin typeface="Arial"/>
              <a:ea typeface="Arial"/>
              <a:cs typeface="Arial"/>
              <a:sym typeface="Arial"/>
            </a:endParaRPr>
          </a:p>
        </p:txBody>
      </p:sp>
      <p:sp>
        <p:nvSpPr>
          <p:cNvPr id="850" name="Google Shape;850;p65"/>
          <p:cNvSpPr/>
          <p:nvPr/>
        </p:nvSpPr>
        <p:spPr>
          <a:xfrm rot="1858486">
            <a:off x="6415688" y="1372930"/>
            <a:ext cx="535693" cy="251640"/>
          </a:xfrm>
          <a:prstGeom prst="lef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51" name="Google Shape;851;p65"/>
          <p:cNvSpPr/>
          <p:nvPr/>
        </p:nvSpPr>
        <p:spPr>
          <a:xfrm>
            <a:off x="6971385" y="1549849"/>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Environmental Sciences</a:t>
            </a:r>
            <a:endParaRPr sz="1100" b="0" i="0" u="none" strike="noStrike" cap="none">
              <a:solidFill>
                <a:schemeClr val="lt1"/>
              </a:solidFill>
              <a:latin typeface="Arial"/>
              <a:ea typeface="Arial"/>
              <a:cs typeface="Arial"/>
              <a:sym typeface="Arial"/>
            </a:endParaRPr>
          </a:p>
        </p:txBody>
      </p:sp>
      <p:sp>
        <p:nvSpPr>
          <p:cNvPr id="852" name="Google Shape;852;p65"/>
          <p:cNvSpPr/>
          <p:nvPr/>
        </p:nvSpPr>
        <p:spPr>
          <a:xfrm>
            <a:off x="6971363" y="2591409"/>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Other Sciences</a:t>
            </a:r>
            <a:endParaRPr sz="1100" b="0" i="0" u="none" strike="noStrike" cap="none">
              <a:solidFill>
                <a:schemeClr val="lt1"/>
              </a:solidFill>
              <a:latin typeface="Arial"/>
              <a:ea typeface="Arial"/>
              <a:cs typeface="Arial"/>
              <a:sym typeface="Arial"/>
            </a:endParaRPr>
          </a:p>
        </p:txBody>
      </p:sp>
      <p:pic>
        <p:nvPicPr>
          <p:cNvPr id="853" name="Google Shape;853;p65"/>
          <p:cNvPicPr preferRelativeResize="0"/>
          <p:nvPr/>
        </p:nvPicPr>
        <p:blipFill>
          <a:blip r:embed="rId8">
            <a:alphaModFix/>
          </a:blip>
          <a:stretch>
            <a:fillRect/>
          </a:stretch>
        </p:blipFill>
        <p:spPr>
          <a:xfrm>
            <a:off x="5302199" y="1217245"/>
            <a:ext cx="1152375" cy="358054"/>
          </a:xfrm>
          <a:prstGeom prst="rect">
            <a:avLst/>
          </a:prstGeom>
          <a:noFill/>
          <a:ln>
            <a:noFill/>
          </a:ln>
        </p:spPr>
      </p:pic>
      <p:pic>
        <p:nvPicPr>
          <p:cNvPr id="854" name="Google Shape;854;p65"/>
          <p:cNvPicPr preferRelativeResize="0"/>
          <p:nvPr/>
        </p:nvPicPr>
        <p:blipFill>
          <a:blip r:embed="rId9">
            <a:alphaModFix/>
          </a:blip>
          <a:stretch>
            <a:fillRect/>
          </a:stretch>
        </p:blipFill>
        <p:spPr>
          <a:xfrm>
            <a:off x="3555334" y="1225184"/>
            <a:ext cx="779900" cy="363125"/>
          </a:xfrm>
          <a:prstGeom prst="rect">
            <a:avLst/>
          </a:prstGeom>
          <a:noFill/>
          <a:ln>
            <a:noFill/>
          </a:ln>
        </p:spPr>
      </p:pic>
      <p:sp>
        <p:nvSpPr>
          <p:cNvPr id="855" name="Google Shape;855;p65"/>
          <p:cNvSpPr/>
          <p:nvPr/>
        </p:nvSpPr>
        <p:spPr>
          <a:xfrm>
            <a:off x="6971368" y="2070624"/>
            <a:ext cx="2100000" cy="429600"/>
          </a:xfrm>
          <a:prstGeom prst="flowChartAlternateProcess">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200" b="1" i="0" u="none" strike="noStrike" cap="none">
                <a:solidFill>
                  <a:schemeClr val="lt1"/>
                </a:solidFill>
                <a:latin typeface="Arial"/>
                <a:ea typeface="Arial"/>
                <a:cs typeface="Arial"/>
                <a:sym typeface="Arial"/>
              </a:rPr>
              <a:t>Thematic Modules</a:t>
            </a:r>
            <a:endParaRPr sz="1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1100" b="0" i="0" u="none" strike="noStrike" cap="none">
                <a:solidFill>
                  <a:schemeClr val="lt1"/>
                </a:solidFill>
                <a:latin typeface="Arial"/>
                <a:ea typeface="Arial"/>
                <a:cs typeface="Arial"/>
                <a:sym typeface="Arial"/>
              </a:rPr>
              <a:t>HEP / GW Astro / </a:t>
            </a:r>
            <a:r>
              <a:rPr lang="en-GB" sz="1100">
                <a:solidFill>
                  <a:schemeClr val="lt1"/>
                </a:solidFill>
              </a:rPr>
              <a:t>Radio Astro</a:t>
            </a:r>
            <a:endParaRPr sz="1100" b="0" i="0" u="none" strike="noStrike" cap="none">
              <a:solidFill>
                <a:schemeClr val="lt1"/>
              </a:solidFill>
              <a:latin typeface="Arial"/>
              <a:ea typeface="Arial"/>
              <a:cs typeface="Arial"/>
              <a:sym typeface="Arial"/>
            </a:endParaRPr>
          </a:p>
        </p:txBody>
      </p:sp>
      <p:pic>
        <p:nvPicPr>
          <p:cNvPr id="856" name="Google Shape;856;p65"/>
          <p:cNvPicPr preferRelativeResize="0"/>
          <p:nvPr/>
        </p:nvPicPr>
        <p:blipFill rotWithShape="1">
          <a:blip r:embed="rId10">
            <a:alphaModFix/>
          </a:blip>
          <a:srcRect t="13846" b="11425"/>
          <a:stretch/>
        </p:blipFill>
        <p:spPr>
          <a:xfrm>
            <a:off x="4388576" y="1233876"/>
            <a:ext cx="779900" cy="315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66"/>
          <p:cNvSpPr txBox="1">
            <a:spLocks noGrp="1"/>
          </p:cNvSpPr>
          <p:nvPr>
            <p:ph type="body" idx="4294967295"/>
          </p:nvPr>
        </p:nvSpPr>
        <p:spPr>
          <a:xfrm>
            <a:off x="730425" y="1098975"/>
            <a:ext cx="7712700" cy="2033400"/>
          </a:xfrm>
          <a:prstGeom prst="rect">
            <a:avLst/>
          </a:prstGeom>
        </p:spPr>
        <p:txBody>
          <a:bodyPr spcFirstLastPara="1" wrap="square" lIns="68575" tIns="34275" rIns="68575" bIns="34275" anchor="t" anchorCtr="0">
            <a:normAutofit/>
          </a:bodyPr>
          <a:lstStyle/>
          <a:p>
            <a:pPr marL="0" lvl="0" indent="0" algn="l" rtl="0">
              <a:lnSpc>
                <a:spcPct val="150000"/>
              </a:lnSpc>
              <a:spcBef>
                <a:spcPts val="0"/>
              </a:spcBef>
              <a:spcAft>
                <a:spcPts val="0"/>
              </a:spcAft>
              <a:buNone/>
            </a:pPr>
            <a:endParaRPr sz="2800">
              <a:solidFill>
                <a:srgbClr val="3C3C3C"/>
              </a:solidFill>
              <a:latin typeface="Calibri"/>
              <a:ea typeface="Calibri"/>
              <a:cs typeface="Calibri"/>
              <a:sym typeface="Calibri"/>
            </a:endParaRPr>
          </a:p>
          <a:p>
            <a:pPr marL="457200" lvl="0" indent="0" algn="ctr" rtl="0">
              <a:lnSpc>
                <a:spcPct val="150000"/>
              </a:lnSpc>
              <a:spcBef>
                <a:spcPts val="0"/>
              </a:spcBef>
              <a:spcAft>
                <a:spcPts val="0"/>
              </a:spcAft>
              <a:buNone/>
            </a:pPr>
            <a:r>
              <a:rPr lang="en-GB" sz="3500" b="1">
                <a:solidFill>
                  <a:srgbClr val="3C3C3C"/>
                </a:solidFill>
                <a:latin typeface="Calibri"/>
                <a:ea typeface="Calibri"/>
                <a:cs typeface="Calibri"/>
                <a:sym typeface="Calibri"/>
              </a:rPr>
              <a:t>1st DTE Software release</a:t>
            </a:r>
            <a:endParaRPr sz="3500" b="1">
              <a:solidFill>
                <a:srgbClr val="3C3C3C"/>
              </a:solidFill>
              <a:latin typeface="Calibri"/>
              <a:ea typeface="Calibri"/>
              <a:cs typeface="Calibri"/>
              <a:sym typeface="Calibri"/>
            </a:endParaRPr>
          </a:p>
          <a:p>
            <a:pPr marL="457200" lvl="0" indent="0" algn="ctr" rtl="0">
              <a:lnSpc>
                <a:spcPct val="150000"/>
              </a:lnSpc>
              <a:spcBef>
                <a:spcPts val="0"/>
              </a:spcBef>
              <a:spcAft>
                <a:spcPts val="0"/>
              </a:spcAft>
              <a:buNone/>
            </a:pPr>
            <a:r>
              <a:rPr lang="en-GB" sz="1900" b="1">
                <a:solidFill>
                  <a:srgbClr val="3C3C3C"/>
                </a:solidFill>
                <a:latin typeface="Calibri"/>
                <a:ea typeface="Calibri"/>
                <a:cs typeface="Calibri"/>
                <a:sym typeface="Calibri"/>
              </a:rPr>
              <a:t>Highlights on released components </a:t>
            </a:r>
            <a:endParaRPr sz="1900" b="1">
              <a:solidFill>
                <a:srgbClr val="3C3C3C"/>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7"/>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lt1"/>
              </a:buClr>
              <a:buSzPct val="88888"/>
              <a:buNone/>
            </a:pPr>
            <a:r>
              <a:rPr lang="en-GB"/>
              <a:t>interTwin DTE First Release </a:t>
            </a:r>
            <a:endParaRPr/>
          </a:p>
        </p:txBody>
      </p:sp>
      <p:sp>
        <p:nvSpPr>
          <p:cNvPr id="867" name="Google Shape;867;p67"/>
          <p:cNvSpPr txBox="1"/>
          <p:nvPr/>
        </p:nvSpPr>
        <p:spPr>
          <a:xfrm>
            <a:off x="276125" y="12136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68" name="Google Shape;868;p67"/>
          <p:cNvSpPr txBox="1"/>
          <p:nvPr/>
        </p:nvSpPr>
        <p:spPr>
          <a:xfrm>
            <a:off x="246475" y="1151800"/>
            <a:ext cx="8520600" cy="167119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b="1" dirty="0" err="1">
                <a:solidFill>
                  <a:schemeClr val="dk2"/>
                </a:solidFill>
                <a:latin typeface="Open Sans"/>
                <a:ea typeface="Open Sans"/>
                <a:cs typeface="Open Sans"/>
                <a:sym typeface="Open Sans"/>
              </a:rPr>
              <a:t>interTwin</a:t>
            </a:r>
            <a:r>
              <a:rPr lang="en-GB" dirty="0">
                <a:solidFill>
                  <a:schemeClr val="dk2"/>
                </a:solidFill>
                <a:latin typeface="Open Sans"/>
                <a:ea typeface="Open Sans"/>
                <a:cs typeface="Open Sans"/>
                <a:sym typeface="Open Sans"/>
              </a:rPr>
              <a:t> DTE first release description available on our </a:t>
            </a:r>
            <a:r>
              <a:rPr lang="en-GB" dirty="0" err="1">
                <a:solidFill>
                  <a:schemeClr val="dk2"/>
                </a:solidFill>
                <a:latin typeface="Open Sans"/>
                <a:ea typeface="Open Sans"/>
                <a:cs typeface="Open Sans"/>
                <a:sym typeface="Open Sans"/>
              </a:rPr>
              <a:t>Webiste</a:t>
            </a:r>
            <a:endParaRPr dirty="0">
              <a:solidFill>
                <a:schemeClr val="dk2"/>
              </a:solidFill>
              <a:latin typeface="Open Sans"/>
              <a:ea typeface="Open Sans"/>
              <a:cs typeface="Open Sans"/>
              <a:sym typeface="Open Sans"/>
            </a:endParaRPr>
          </a:p>
          <a:p>
            <a:pPr marL="0" lvl="0" indent="0" algn="just" rtl="0">
              <a:lnSpc>
                <a:spcPct val="115000"/>
              </a:lnSpc>
              <a:spcBef>
                <a:spcPts val="0"/>
              </a:spcBef>
              <a:spcAft>
                <a:spcPts val="0"/>
              </a:spcAft>
              <a:buNone/>
            </a:pPr>
            <a:r>
              <a:rPr lang="en-GB" u="sng" dirty="0">
                <a:solidFill>
                  <a:schemeClr val="hlink"/>
                </a:solidFill>
                <a:hlinkClick r:id="rId3"/>
              </a:rPr>
              <a:t>https://www.intertwin.eu/intertwin-digital-twin-engine/</a:t>
            </a:r>
            <a:r>
              <a:rPr lang="en-GB" dirty="0">
                <a:solidFill>
                  <a:schemeClr val="dk2"/>
                </a:solidFill>
              </a:rPr>
              <a:t> </a:t>
            </a:r>
            <a:endParaRPr dirty="0">
              <a:solidFill>
                <a:schemeClr val="dk2"/>
              </a:solidFill>
              <a:latin typeface="Open Sans"/>
              <a:ea typeface="Open Sans"/>
              <a:cs typeface="Open Sans"/>
              <a:sym typeface="Open Sans"/>
            </a:endParaRPr>
          </a:p>
          <a:p>
            <a:pPr marL="457200" lvl="0" indent="-317500" algn="just" rtl="0">
              <a:lnSpc>
                <a:spcPct val="115000"/>
              </a:lnSpc>
              <a:spcBef>
                <a:spcPts val="0"/>
              </a:spcBef>
              <a:spcAft>
                <a:spcPts val="0"/>
              </a:spcAft>
              <a:buClr>
                <a:schemeClr val="dk2"/>
              </a:buClr>
              <a:buSzPts val="1400"/>
              <a:buFont typeface="Open Sans"/>
              <a:buChar char="●"/>
            </a:pPr>
            <a:r>
              <a:rPr lang="en-GB" dirty="0">
                <a:solidFill>
                  <a:schemeClr val="dk2"/>
                </a:solidFill>
                <a:latin typeface="Open Sans"/>
                <a:ea typeface="Open Sans"/>
                <a:cs typeface="Open Sans"/>
                <a:sym typeface="Open Sans"/>
              </a:rPr>
              <a:t>38 components in total</a:t>
            </a:r>
            <a:endParaRPr dirty="0">
              <a:solidFill>
                <a:schemeClr val="dk2"/>
              </a:solidFill>
              <a:latin typeface="Open Sans"/>
              <a:ea typeface="Open Sans"/>
              <a:cs typeface="Open Sans"/>
              <a:sym typeface="Open Sans"/>
            </a:endParaRPr>
          </a:p>
          <a:p>
            <a:pPr marL="457200" lvl="0" indent="-317500" algn="just" rtl="0">
              <a:lnSpc>
                <a:spcPct val="115000"/>
              </a:lnSpc>
              <a:spcBef>
                <a:spcPts val="0"/>
              </a:spcBef>
              <a:spcAft>
                <a:spcPts val="0"/>
              </a:spcAft>
              <a:buClr>
                <a:schemeClr val="dk2"/>
              </a:buClr>
              <a:buSzPts val="1400"/>
              <a:buFont typeface="Open Sans"/>
              <a:buChar char="●"/>
            </a:pPr>
            <a:r>
              <a:rPr lang="en-GB" dirty="0">
                <a:solidFill>
                  <a:schemeClr val="dk2"/>
                </a:solidFill>
                <a:latin typeface="Open Sans"/>
                <a:ea typeface="Open Sans"/>
                <a:cs typeface="Open Sans"/>
                <a:sym typeface="Open Sans"/>
              </a:rPr>
              <a:t>New components developed and extension to existing software</a:t>
            </a:r>
            <a:endParaRPr dirty="0">
              <a:solidFill>
                <a:schemeClr val="dk2"/>
              </a:solidFill>
              <a:latin typeface="Open Sans"/>
              <a:ea typeface="Open Sans"/>
              <a:cs typeface="Open Sans"/>
              <a:sym typeface="Open Sans"/>
            </a:endParaRPr>
          </a:p>
          <a:p>
            <a:pPr marL="457200" lvl="0" indent="-317500" algn="just" rtl="0">
              <a:lnSpc>
                <a:spcPct val="115000"/>
              </a:lnSpc>
              <a:spcBef>
                <a:spcPts val="0"/>
              </a:spcBef>
              <a:spcAft>
                <a:spcPts val="0"/>
              </a:spcAft>
              <a:buClr>
                <a:schemeClr val="dk2"/>
              </a:buClr>
              <a:buSzPts val="1400"/>
              <a:buFont typeface="Open Sans"/>
              <a:buChar char="●"/>
            </a:pPr>
            <a:r>
              <a:rPr lang="en-GB" u="sng" dirty="0">
                <a:solidFill>
                  <a:schemeClr val="hlink"/>
                </a:solidFill>
                <a:latin typeface="Open Sans"/>
                <a:ea typeface="Open Sans"/>
                <a:cs typeface="Open Sans"/>
                <a:sym typeface="Open Sans"/>
                <a:hlinkClick r:id="rId4"/>
              </a:rPr>
              <a:t>https://github.com/interTwin-eu</a:t>
            </a:r>
            <a:r>
              <a:rPr lang="en-GB" dirty="0">
                <a:solidFill>
                  <a:schemeClr val="dk2"/>
                </a:solidFill>
                <a:latin typeface="Open Sans"/>
                <a:ea typeface="Open Sans"/>
                <a:cs typeface="Open Sans"/>
                <a:sym typeface="Open Sans"/>
              </a:rPr>
              <a:t> </a:t>
            </a:r>
            <a:endParaRPr dirty="0">
              <a:solidFill>
                <a:schemeClr val="dk2"/>
              </a:solidFill>
              <a:latin typeface="Open Sans"/>
              <a:ea typeface="Open Sans"/>
              <a:cs typeface="Open Sans"/>
              <a:sym typeface="Open Sans"/>
            </a:endParaRPr>
          </a:p>
          <a:p>
            <a:pPr marL="457200" lvl="0" indent="0" algn="just" rtl="0">
              <a:lnSpc>
                <a:spcPct val="115000"/>
              </a:lnSpc>
              <a:spcBef>
                <a:spcPts val="0"/>
              </a:spcBef>
              <a:spcAft>
                <a:spcPts val="0"/>
              </a:spcAft>
              <a:buNone/>
            </a:pPr>
            <a:endParaRPr dirty="0">
              <a:solidFill>
                <a:schemeClr val="dk2"/>
              </a:solidFill>
              <a:latin typeface="Open Sans"/>
              <a:ea typeface="Open Sans"/>
              <a:cs typeface="Open Sans"/>
              <a:sym typeface="Open Sans"/>
            </a:endParaRPr>
          </a:p>
        </p:txBody>
      </p:sp>
      <p:pic>
        <p:nvPicPr>
          <p:cNvPr id="869" name="Google Shape;869;p67"/>
          <p:cNvPicPr preferRelativeResize="0"/>
          <p:nvPr/>
        </p:nvPicPr>
        <p:blipFill>
          <a:blip r:embed="rId5">
            <a:alphaModFix/>
          </a:blip>
          <a:stretch>
            <a:fillRect/>
          </a:stretch>
        </p:blipFill>
        <p:spPr>
          <a:xfrm>
            <a:off x="608300" y="2791000"/>
            <a:ext cx="3379193" cy="2047700"/>
          </a:xfrm>
          <a:prstGeom prst="rect">
            <a:avLst/>
          </a:prstGeom>
          <a:noFill/>
          <a:ln>
            <a:noFill/>
          </a:ln>
        </p:spPr>
      </p:pic>
      <p:pic>
        <p:nvPicPr>
          <p:cNvPr id="870" name="Google Shape;870;p67"/>
          <p:cNvPicPr preferRelativeResize="0"/>
          <p:nvPr/>
        </p:nvPicPr>
        <p:blipFill>
          <a:blip r:embed="rId6">
            <a:alphaModFix/>
          </a:blip>
          <a:stretch>
            <a:fillRect/>
          </a:stretch>
        </p:blipFill>
        <p:spPr>
          <a:xfrm>
            <a:off x="4962099" y="2654450"/>
            <a:ext cx="3243850" cy="2214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68"/>
          <p:cNvSpPr/>
          <p:nvPr/>
        </p:nvSpPr>
        <p:spPr>
          <a:xfrm>
            <a:off x="5734355" y="3430293"/>
            <a:ext cx="3275400" cy="1537200"/>
          </a:xfrm>
          <a:prstGeom prst="roundRect">
            <a:avLst>
              <a:gd name="adj" fmla="val 16667"/>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6" name="Google Shape;876;p68"/>
          <p:cNvSpPr/>
          <p:nvPr/>
        </p:nvSpPr>
        <p:spPr>
          <a:xfrm>
            <a:off x="2889752" y="3430293"/>
            <a:ext cx="2767500" cy="1537200"/>
          </a:xfrm>
          <a:prstGeom prst="roundRect">
            <a:avLst>
              <a:gd name="adj" fmla="val 16667"/>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7" name="Google Shape;877;p68"/>
          <p:cNvSpPr/>
          <p:nvPr/>
        </p:nvSpPr>
        <p:spPr>
          <a:xfrm>
            <a:off x="84599" y="3430294"/>
            <a:ext cx="2767500" cy="1537200"/>
          </a:xfrm>
          <a:prstGeom prst="roundRect">
            <a:avLst>
              <a:gd name="adj" fmla="val 16667"/>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8" name="Google Shape;878;p68"/>
          <p:cNvSpPr/>
          <p:nvPr/>
        </p:nvSpPr>
        <p:spPr>
          <a:xfrm>
            <a:off x="2281691" y="2039753"/>
            <a:ext cx="6728100" cy="637500"/>
          </a:xfrm>
          <a:prstGeom prst="roundRect">
            <a:avLst>
              <a:gd name="adj" fmla="val 16667"/>
            </a:avLst>
          </a:prstGeom>
          <a:noFill/>
          <a:ln w="25400" cap="flat" cmpd="sng">
            <a:solidFill>
              <a:srgbClr val="3061B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9" name="Google Shape;879;p68"/>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lt1"/>
              </a:buClr>
              <a:buSzPct val="88888"/>
              <a:buNone/>
            </a:pPr>
            <a:r>
              <a:rPr lang="en-GB"/>
              <a:t>DTE Infrastructure components</a:t>
            </a:r>
            <a:endParaRPr/>
          </a:p>
        </p:txBody>
      </p:sp>
      <p:sp>
        <p:nvSpPr>
          <p:cNvPr id="880" name="Google Shape;880;p68"/>
          <p:cNvSpPr txBox="1">
            <a:spLocks noGrp="1"/>
          </p:cNvSpPr>
          <p:nvPr>
            <p:ph type="sldNum" idx="12"/>
          </p:nvPr>
        </p:nvSpPr>
        <p:spPr>
          <a:xfrm>
            <a:off x="8487399" y="4770825"/>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25</a:t>
            </a:fld>
            <a:endParaRPr/>
          </a:p>
        </p:txBody>
      </p:sp>
      <p:pic>
        <p:nvPicPr>
          <p:cNvPr id="881" name="Google Shape;881;p68"/>
          <p:cNvPicPr preferRelativeResize="0"/>
          <p:nvPr/>
        </p:nvPicPr>
        <p:blipFill rotWithShape="1">
          <a:blip r:embed="rId3">
            <a:alphaModFix/>
          </a:blip>
          <a:srcRect/>
          <a:stretch/>
        </p:blipFill>
        <p:spPr>
          <a:xfrm>
            <a:off x="5269456" y="2173612"/>
            <a:ext cx="970377" cy="427711"/>
          </a:xfrm>
          <a:prstGeom prst="rect">
            <a:avLst/>
          </a:prstGeom>
          <a:noFill/>
          <a:ln>
            <a:noFill/>
          </a:ln>
        </p:spPr>
      </p:pic>
      <p:sp>
        <p:nvSpPr>
          <p:cNvPr id="882" name="Google Shape;882;p68"/>
          <p:cNvSpPr/>
          <p:nvPr/>
        </p:nvSpPr>
        <p:spPr>
          <a:xfrm>
            <a:off x="2273576" y="1089675"/>
            <a:ext cx="3395700" cy="8730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883" name="Google Shape;883;p68"/>
          <p:cNvSpPr txBox="1"/>
          <p:nvPr/>
        </p:nvSpPr>
        <p:spPr>
          <a:xfrm>
            <a:off x="-104784" y="1938718"/>
            <a:ext cx="13686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400" i="0" u="none" strike="noStrike" cap="none">
                <a:solidFill>
                  <a:srgbClr val="777777"/>
                </a:solidFill>
                <a:latin typeface="Open Sans"/>
                <a:ea typeface="Open Sans"/>
                <a:cs typeface="Open Sans"/>
                <a:sym typeface="Open Sans"/>
              </a:rPr>
              <a:t>DTE Infrastructure</a:t>
            </a:r>
            <a:r>
              <a:rPr lang="en-GB" sz="1400" b="0" i="0" u="none" strike="noStrike" cap="none">
                <a:solidFill>
                  <a:srgbClr val="777777"/>
                </a:solidFill>
                <a:latin typeface="Arial"/>
                <a:ea typeface="Arial"/>
                <a:cs typeface="Arial"/>
                <a:sym typeface="Arial"/>
              </a:rPr>
              <a:t> </a:t>
            </a:r>
            <a:endParaRPr sz="1400" b="0" i="0" u="none" strike="noStrike" cap="none">
              <a:solidFill>
                <a:srgbClr val="777777"/>
              </a:solidFill>
              <a:latin typeface="Arial"/>
              <a:ea typeface="Arial"/>
              <a:cs typeface="Arial"/>
              <a:sym typeface="Arial"/>
            </a:endParaRPr>
          </a:p>
        </p:txBody>
      </p:sp>
      <p:sp>
        <p:nvSpPr>
          <p:cNvPr id="884" name="Google Shape;884;p68"/>
          <p:cNvSpPr/>
          <p:nvPr/>
        </p:nvSpPr>
        <p:spPr>
          <a:xfrm>
            <a:off x="5863555" y="1095192"/>
            <a:ext cx="3110700" cy="878700"/>
          </a:xfrm>
          <a:prstGeom prst="flowChartAlternateProcess">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885" name="Google Shape;885;p68"/>
          <p:cNvSpPr/>
          <p:nvPr/>
        </p:nvSpPr>
        <p:spPr>
          <a:xfrm>
            <a:off x="2281692" y="2754337"/>
            <a:ext cx="2544300" cy="4851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886" name="Google Shape;886;p68"/>
          <p:cNvSpPr/>
          <p:nvPr/>
        </p:nvSpPr>
        <p:spPr>
          <a:xfrm>
            <a:off x="4884060" y="2748646"/>
            <a:ext cx="2109600" cy="4851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HTC &amp; Cloud</a:t>
            </a:r>
            <a:endParaRPr sz="1600" b="0" i="0" u="none" strike="noStrike" cap="none">
              <a:solidFill>
                <a:schemeClr val="lt1"/>
              </a:solidFill>
              <a:latin typeface="Arial"/>
              <a:ea typeface="Arial"/>
              <a:cs typeface="Arial"/>
              <a:sym typeface="Arial"/>
            </a:endParaRPr>
          </a:p>
        </p:txBody>
      </p:sp>
      <p:sp>
        <p:nvSpPr>
          <p:cNvPr id="887" name="Google Shape;887;p68"/>
          <p:cNvSpPr/>
          <p:nvPr/>
        </p:nvSpPr>
        <p:spPr>
          <a:xfrm>
            <a:off x="7089152" y="2746677"/>
            <a:ext cx="1920600" cy="487200"/>
          </a:xfrm>
          <a:prstGeom prst="flowChartAlternateProcess">
            <a:avLst/>
          </a:prstGeom>
          <a:solidFill>
            <a:srgbClr val="3B3B3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Data Repositories</a:t>
            </a:r>
            <a:endParaRPr sz="1600" b="0" i="0" u="none" strike="noStrike" cap="none">
              <a:solidFill>
                <a:schemeClr val="lt1"/>
              </a:solidFill>
              <a:latin typeface="Arial"/>
              <a:ea typeface="Arial"/>
              <a:cs typeface="Arial"/>
              <a:sym typeface="Arial"/>
            </a:endParaRPr>
          </a:p>
        </p:txBody>
      </p:sp>
      <p:sp>
        <p:nvSpPr>
          <p:cNvPr id="888" name="Google Shape;888;p68"/>
          <p:cNvSpPr txBox="1"/>
          <p:nvPr/>
        </p:nvSpPr>
        <p:spPr>
          <a:xfrm>
            <a:off x="1258381" y="2926020"/>
            <a:ext cx="1139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100" i="0" u="none" strike="noStrike" cap="none">
                <a:solidFill>
                  <a:srgbClr val="777777"/>
                </a:solidFill>
                <a:latin typeface="Open Sans Medium"/>
                <a:ea typeface="Open Sans Medium"/>
                <a:cs typeface="Open Sans Medium"/>
                <a:sym typeface="Open Sans Medium"/>
              </a:rPr>
              <a:t>Hardware</a:t>
            </a:r>
            <a:endParaRPr sz="1100" i="0" u="none" strike="noStrike" cap="none">
              <a:solidFill>
                <a:srgbClr val="777777"/>
              </a:solidFill>
              <a:latin typeface="Open Sans Medium"/>
              <a:ea typeface="Open Sans Medium"/>
              <a:cs typeface="Open Sans Medium"/>
              <a:sym typeface="Open Sans Medium"/>
            </a:endParaRPr>
          </a:p>
        </p:txBody>
      </p:sp>
      <p:sp>
        <p:nvSpPr>
          <p:cNvPr id="889" name="Google Shape;889;p68"/>
          <p:cNvSpPr txBox="1"/>
          <p:nvPr/>
        </p:nvSpPr>
        <p:spPr>
          <a:xfrm>
            <a:off x="1267882" y="1396538"/>
            <a:ext cx="1139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100" i="0" u="none" strike="noStrike" cap="none">
                <a:solidFill>
                  <a:srgbClr val="777777"/>
                </a:solidFill>
                <a:latin typeface="Open Sans"/>
                <a:ea typeface="Open Sans"/>
                <a:cs typeface="Open Sans"/>
                <a:sym typeface="Open Sans"/>
              </a:rPr>
              <a:t>Software</a:t>
            </a:r>
            <a:endParaRPr sz="1100" i="0" u="none" strike="noStrike" cap="none">
              <a:solidFill>
                <a:srgbClr val="777777"/>
              </a:solidFill>
              <a:latin typeface="Open Sans"/>
              <a:ea typeface="Open Sans"/>
              <a:cs typeface="Open Sans"/>
              <a:sym typeface="Open Sans"/>
            </a:endParaRPr>
          </a:p>
        </p:txBody>
      </p:sp>
      <p:sp>
        <p:nvSpPr>
          <p:cNvPr id="890" name="Google Shape;890;p68"/>
          <p:cNvSpPr txBox="1"/>
          <p:nvPr/>
        </p:nvSpPr>
        <p:spPr>
          <a:xfrm>
            <a:off x="3155148" y="2801648"/>
            <a:ext cx="72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a:solidFill>
                  <a:schemeClr val="lt1"/>
                </a:solidFill>
                <a:latin typeface="Arial"/>
                <a:ea typeface="Arial"/>
                <a:cs typeface="Arial"/>
                <a:sym typeface="Arial"/>
              </a:rPr>
              <a:t>HPC</a:t>
            </a:r>
            <a:endParaRPr/>
          </a:p>
        </p:txBody>
      </p:sp>
      <p:sp>
        <p:nvSpPr>
          <p:cNvPr id="891" name="Google Shape;891;p68"/>
          <p:cNvSpPr txBox="1"/>
          <p:nvPr/>
        </p:nvSpPr>
        <p:spPr>
          <a:xfrm>
            <a:off x="6180346" y="1088437"/>
            <a:ext cx="2579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Federated Data Management</a:t>
            </a:r>
            <a:endParaRPr/>
          </a:p>
        </p:txBody>
      </p:sp>
      <p:pic>
        <p:nvPicPr>
          <p:cNvPr id="892" name="Google Shape;892;p68" descr="Rucio - Scientific Data Management"/>
          <p:cNvPicPr preferRelativeResize="0"/>
          <p:nvPr/>
        </p:nvPicPr>
        <p:blipFill rotWithShape="1">
          <a:blip r:embed="rId4">
            <a:alphaModFix/>
          </a:blip>
          <a:srcRect/>
          <a:stretch/>
        </p:blipFill>
        <p:spPr>
          <a:xfrm>
            <a:off x="6067805" y="1503734"/>
            <a:ext cx="1442526" cy="307538"/>
          </a:xfrm>
          <a:prstGeom prst="rect">
            <a:avLst/>
          </a:prstGeom>
          <a:noFill/>
          <a:ln>
            <a:noFill/>
          </a:ln>
        </p:spPr>
      </p:pic>
      <p:pic>
        <p:nvPicPr>
          <p:cNvPr id="893" name="Google Shape;893;p68" descr="CERN FTS · GitHub"/>
          <p:cNvPicPr preferRelativeResize="0"/>
          <p:nvPr/>
        </p:nvPicPr>
        <p:blipFill rotWithShape="1">
          <a:blip r:embed="rId5">
            <a:alphaModFix/>
          </a:blip>
          <a:srcRect/>
          <a:stretch/>
        </p:blipFill>
        <p:spPr>
          <a:xfrm>
            <a:off x="7760642" y="1420086"/>
            <a:ext cx="437065" cy="437065"/>
          </a:xfrm>
          <a:prstGeom prst="rect">
            <a:avLst/>
          </a:prstGeom>
          <a:noFill/>
          <a:ln>
            <a:noFill/>
          </a:ln>
        </p:spPr>
      </p:pic>
      <p:sp>
        <p:nvSpPr>
          <p:cNvPr id="894" name="Google Shape;894;p68"/>
          <p:cNvSpPr txBox="1"/>
          <p:nvPr/>
        </p:nvSpPr>
        <p:spPr>
          <a:xfrm>
            <a:off x="8151249" y="1407785"/>
            <a:ext cx="76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rgbClr val="92D050"/>
                </a:solidFill>
                <a:latin typeface="Arial"/>
                <a:ea typeface="Arial"/>
                <a:cs typeface="Arial"/>
                <a:sym typeface="Arial"/>
              </a:rPr>
              <a:t>FTS</a:t>
            </a:r>
            <a:endParaRPr/>
          </a:p>
        </p:txBody>
      </p:sp>
      <p:sp>
        <p:nvSpPr>
          <p:cNvPr id="895" name="Google Shape;895;p68"/>
          <p:cNvSpPr txBox="1"/>
          <p:nvPr/>
        </p:nvSpPr>
        <p:spPr>
          <a:xfrm>
            <a:off x="2928736" y="1090633"/>
            <a:ext cx="203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Compute Orchestration</a:t>
            </a:r>
            <a:endParaRPr/>
          </a:p>
        </p:txBody>
      </p:sp>
      <p:pic>
        <p:nvPicPr>
          <p:cNvPr id="896" name="Google Shape;896;p68"/>
          <p:cNvPicPr preferRelativeResize="0"/>
          <p:nvPr/>
        </p:nvPicPr>
        <p:blipFill rotWithShape="1">
          <a:blip r:embed="rId6">
            <a:alphaModFix/>
          </a:blip>
          <a:srcRect/>
          <a:stretch/>
        </p:blipFill>
        <p:spPr>
          <a:xfrm>
            <a:off x="2709900" y="2152511"/>
            <a:ext cx="1689857" cy="375611"/>
          </a:xfrm>
          <a:prstGeom prst="rect">
            <a:avLst/>
          </a:prstGeom>
          <a:noFill/>
          <a:ln>
            <a:noFill/>
          </a:ln>
        </p:spPr>
      </p:pic>
      <p:sp>
        <p:nvSpPr>
          <p:cNvPr id="897" name="Google Shape;897;p68"/>
          <p:cNvSpPr txBox="1"/>
          <p:nvPr/>
        </p:nvSpPr>
        <p:spPr>
          <a:xfrm>
            <a:off x="2544537" y="1419654"/>
            <a:ext cx="266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DAF000"/>
                </a:solidFill>
                <a:latin typeface="Arial"/>
                <a:ea typeface="Arial"/>
                <a:cs typeface="Arial"/>
                <a:sym typeface="Arial"/>
              </a:rPr>
              <a:t>INDIGO DC PaaS Orchestrator</a:t>
            </a:r>
            <a:endParaRPr/>
          </a:p>
        </p:txBody>
      </p:sp>
      <p:pic>
        <p:nvPicPr>
          <p:cNvPr id="898" name="Google Shape;898;p68"/>
          <p:cNvPicPr preferRelativeResize="0"/>
          <p:nvPr/>
        </p:nvPicPr>
        <p:blipFill rotWithShape="1">
          <a:blip r:embed="rId7">
            <a:alphaModFix/>
          </a:blip>
          <a:srcRect/>
          <a:stretch/>
        </p:blipFill>
        <p:spPr>
          <a:xfrm>
            <a:off x="7541228" y="2118176"/>
            <a:ext cx="571849" cy="499284"/>
          </a:xfrm>
          <a:prstGeom prst="rect">
            <a:avLst/>
          </a:prstGeom>
          <a:noFill/>
          <a:ln>
            <a:noFill/>
          </a:ln>
        </p:spPr>
      </p:pic>
      <p:sp>
        <p:nvSpPr>
          <p:cNvPr id="899" name="Google Shape;899;p68" descr="dCache.org"/>
          <p:cNvSpPr/>
          <p:nvPr/>
        </p:nvSpPr>
        <p:spPr>
          <a:xfrm>
            <a:off x="4592235" y="107842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68"/>
          <p:cNvSpPr txBox="1"/>
          <p:nvPr/>
        </p:nvSpPr>
        <p:spPr>
          <a:xfrm>
            <a:off x="1237512" y="2148235"/>
            <a:ext cx="1139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1100" i="0" u="none" strike="noStrike" cap="none">
                <a:solidFill>
                  <a:srgbClr val="777777"/>
                </a:solidFill>
                <a:latin typeface="Open Sans"/>
                <a:ea typeface="Open Sans"/>
                <a:cs typeface="Open Sans"/>
                <a:sym typeface="Open Sans"/>
              </a:rPr>
              <a:t>Middleware</a:t>
            </a:r>
            <a:endParaRPr sz="1100" i="0" u="none" strike="noStrike" cap="none">
              <a:solidFill>
                <a:srgbClr val="777777"/>
              </a:solidFill>
              <a:latin typeface="Open Sans"/>
              <a:ea typeface="Open Sans"/>
              <a:cs typeface="Open Sans"/>
              <a:sym typeface="Open Sans"/>
            </a:endParaRPr>
          </a:p>
        </p:txBody>
      </p:sp>
      <p:sp>
        <p:nvSpPr>
          <p:cNvPr id="901" name="Google Shape;901;p68"/>
          <p:cNvSpPr/>
          <p:nvPr/>
        </p:nvSpPr>
        <p:spPr>
          <a:xfrm>
            <a:off x="1123156" y="1323449"/>
            <a:ext cx="459600" cy="1910400"/>
          </a:xfrm>
          <a:prstGeom prst="leftBrace">
            <a:avLst>
              <a:gd name="adj1" fmla="val 8333"/>
              <a:gd name="adj2" fmla="val 50000"/>
            </a:avLst>
          </a:prstGeom>
          <a:noFill/>
          <a:ln w="9525" cap="flat" cmpd="sng">
            <a:solidFill>
              <a:srgbClr val="3B7F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02" name="Google Shape;902;p68"/>
          <p:cNvSpPr txBox="1"/>
          <p:nvPr/>
        </p:nvSpPr>
        <p:spPr>
          <a:xfrm>
            <a:off x="84599" y="3774557"/>
            <a:ext cx="2767500" cy="10404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sz="1100" b="1" i="0" u="none" strike="noStrike" cap="none">
                <a:solidFill>
                  <a:schemeClr val="dk1"/>
                </a:solidFill>
                <a:latin typeface="Open Sans"/>
                <a:ea typeface="Open Sans"/>
                <a:cs typeface="Open Sans"/>
                <a:sym typeface="Open Sans"/>
              </a:rPr>
              <a:t>PaaS Orchestrator</a:t>
            </a:r>
            <a:r>
              <a:rPr lang="en-GB" sz="1100" i="0" u="none" strike="noStrike" cap="none">
                <a:solidFill>
                  <a:schemeClr val="dk1"/>
                </a:solidFill>
                <a:latin typeface="Open Sans"/>
                <a:ea typeface="Open Sans"/>
                <a:cs typeface="Open Sans"/>
                <a:sym typeface="Open Sans"/>
              </a:rPr>
              <a:t> + </a:t>
            </a:r>
            <a:r>
              <a:rPr lang="en-GB" sz="1100" b="1" i="0" u="none" strike="noStrike" cap="none">
                <a:solidFill>
                  <a:schemeClr val="dk1"/>
                </a:solidFill>
                <a:latin typeface="Open Sans"/>
                <a:ea typeface="Open Sans"/>
                <a:cs typeface="Open Sans"/>
                <a:sym typeface="Open Sans"/>
              </a:rPr>
              <a:t>Infrastructure Manager</a:t>
            </a:r>
            <a:r>
              <a:rPr lang="en-GB" sz="1100" i="0" u="none" strike="noStrike" cap="none">
                <a:solidFill>
                  <a:schemeClr val="dk1"/>
                </a:solidFill>
                <a:latin typeface="Open Sans"/>
                <a:ea typeface="Open Sans"/>
                <a:cs typeface="Open Sans"/>
                <a:sym typeface="Open Sans"/>
              </a:rPr>
              <a:t> elaborating deployment requested expressed in </a:t>
            </a:r>
            <a:r>
              <a:rPr lang="en-GB" sz="1100" b="1" i="0" u="none" strike="noStrike" cap="none">
                <a:solidFill>
                  <a:schemeClr val="dk1"/>
                </a:solidFill>
                <a:latin typeface="Open Sans"/>
                <a:ea typeface="Open Sans"/>
                <a:cs typeface="Open Sans"/>
                <a:sym typeface="Open Sans"/>
              </a:rPr>
              <a:t>TOSCA</a:t>
            </a:r>
            <a:r>
              <a:rPr lang="en-GB" sz="1100" i="0" u="none" strike="noStrike" cap="none">
                <a:solidFill>
                  <a:schemeClr val="dk1"/>
                </a:solidFill>
                <a:latin typeface="Open Sans"/>
                <a:ea typeface="Open Sans"/>
                <a:cs typeface="Open Sans"/>
                <a:sym typeface="Open Sans"/>
              </a:rPr>
              <a:t> to be extended to deal AI based orchestration.</a:t>
            </a:r>
            <a:endParaRPr sz="1100" i="0" u="none" strike="noStrike" cap="none">
              <a:solidFill>
                <a:srgbClr val="000000"/>
              </a:solidFill>
              <a:latin typeface="Open Sans"/>
              <a:ea typeface="Open Sans"/>
              <a:cs typeface="Open Sans"/>
              <a:sym typeface="Open Sans"/>
            </a:endParaRPr>
          </a:p>
        </p:txBody>
      </p:sp>
      <p:sp>
        <p:nvSpPr>
          <p:cNvPr id="903" name="Google Shape;903;p68"/>
          <p:cNvSpPr txBox="1"/>
          <p:nvPr/>
        </p:nvSpPr>
        <p:spPr>
          <a:xfrm>
            <a:off x="2966976" y="3772288"/>
            <a:ext cx="2544300" cy="106563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en-GB" sz="1100" i="0" u="none" strike="noStrike" cap="none" dirty="0">
                <a:solidFill>
                  <a:schemeClr val="dk1"/>
                </a:solidFill>
                <a:latin typeface="Open Sans"/>
                <a:ea typeface="Open Sans"/>
                <a:cs typeface="Open Sans"/>
                <a:sym typeface="Open Sans"/>
              </a:rPr>
              <a:t>Based on </a:t>
            </a:r>
            <a:r>
              <a:rPr lang="en-GB" sz="1100" b="1" i="0" u="none" strike="noStrike" cap="none" dirty="0">
                <a:solidFill>
                  <a:schemeClr val="dk1"/>
                </a:solidFill>
                <a:latin typeface="Open Sans"/>
                <a:ea typeface="Open Sans"/>
                <a:cs typeface="Open Sans"/>
                <a:sym typeface="Open Sans"/>
              </a:rPr>
              <a:t>ESCAPE</a:t>
            </a:r>
            <a:r>
              <a:rPr lang="en-GB" sz="1100" i="0" u="none" strike="noStrike" cap="none" dirty="0">
                <a:solidFill>
                  <a:schemeClr val="dk1"/>
                </a:solidFill>
                <a:latin typeface="Open Sans"/>
                <a:ea typeface="Open Sans"/>
                <a:cs typeface="Open Sans"/>
                <a:sym typeface="Open Sans"/>
              </a:rPr>
              <a:t> Data Lake architecture and services, </a:t>
            </a:r>
            <a:r>
              <a:rPr lang="en-GB" sz="1100" b="1" i="0" u="none" strike="noStrike" cap="none" dirty="0" err="1">
                <a:solidFill>
                  <a:schemeClr val="dk1"/>
                </a:solidFill>
                <a:latin typeface="Open Sans"/>
                <a:ea typeface="Open Sans"/>
                <a:cs typeface="Open Sans"/>
                <a:sym typeface="Open Sans"/>
              </a:rPr>
              <a:t>Rucio</a:t>
            </a:r>
            <a:r>
              <a:rPr lang="en-GB" sz="1100" i="0" u="none" strike="noStrike" cap="none" dirty="0">
                <a:solidFill>
                  <a:schemeClr val="dk1"/>
                </a:solidFill>
                <a:latin typeface="Open Sans"/>
                <a:ea typeface="Open Sans"/>
                <a:cs typeface="Open Sans"/>
                <a:sym typeface="Open Sans"/>
              </a:rPr>
              <a:t>, </a:t>
            </a:r>
            <a:r>
              <a:rPr lang="en-GB" sz="1100" b="1" i="0" u="none" strike="noStrike" cap="none" dirty="0">
                <a:solidFill>
                  <a:schemeClr val="dk1"/>
                </a:solidFill>
                <a:latin typeface="Open Sans"/>
                <a:ea typeface="Open Sans"/>
                <a:cs typeface="Open Sans"/>
                <a:sym typeface="Open Sans"/>
              </a:rPr>
              <a:t>FTS</a:t>
            </a:r>
            <a:r>
              <a:rPr lang="en-GB" sz="1100" i="0" u="none" strike="noStrike" cap="none" dirty="0">
                <a:solidFill>
                  <a:schemeClr val="dk1"/>
                </a:solidFill>
                <a:latin typeface="Open Sans"/>
                <a:ea typeface="Open Sans"/>
                <a:cs typeface="Open Sans"/>
                <a:sym typeface="Open Sans"/>
              </a:rPr>
              <a:t> and HTTP accessed caches/storages. </a:t>
            </a:r>
            <a:r>
              <a:rPr lang="en-GB" sz="1100" i="0" u="none" strike="noStrike" cap="none" dirty="0">
                <a:solidFill>
                  <a:schemeClr val="accent1"/>
                </a:solidFill>
                <a:latin typeface="Open Sans"/>
                <a:ea typeface="Open Sans"/>
                <a:cs typeface="Open Sans"/>
                <a:sym typeface="Open Sans"/>
              </a:rPr>
              <a:t>Data lake concept extended to HPC facilities</a:t>
            </a:r>
            <a:endParaRPr dirty="0">
              <a:solidFill>
                <a:schemeClr val="accent1"/>
              </a:solidFill>
              <a:latin typeface="Open Sans"/>
              <a:ea typeface="Open Sans"/>
              <a:cs typeface="Open Sans"/>
              <a:sym typeface="Open Sans"/>
            </a:endParaRPr>
          </a:p>
        </p:txBody>
      </p:sp>
      <p:sp>
        <p:nvSpPr>
          <p:cNvPr id="904" name="Google Shape;904;p68"/>
          <p:cNvSpPr txBox="1"/>
          <p:nvPr/>
        </p:nvSpPr>
        <p:spPr>
          <a:xfrm>
            <a:off x="5717638" y="3716940"/>
            <a:ext cx="3425400" cy="12528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5000"/>
              </a:lnSpc>
              <a:spcBef>
                <a:spcPts val="0"/>
              </a:spcBef>
              <a:spcAft>
                <a:spcPts val="0"/>
              </a:spcAft>
              <a:buClr>
                <a:srgbClr val="000000"/>
              </a:buClr>
              <a:buSzPts val="1100"/>
              <a:buFont typeface="Arial"/>
              <a:buChar char="•"/>
            </a:pPr>
            <a:r>
              <a:rPr lang="en-GB" sz="1200" b="1" i="0" u="none" strike="noStrike" cap="none">
                <a:solidFill>
                  <a:schemeClr val="dk1"/>
                </a:solidFill>
                <a:latin typeface="Open Sans"/>
                <a:ea typeface="Open Sans"/>
                <a:cs typeface="Open Sans"/>
                <a:sym typeface="Open Sans"/>
              </a:rPr>
              <a:t>Single-sign-on</a:t>
            </a:r>
            <a:r>
              <a:rPr lang="en-GB" sz="1100" i="0" u="none" strike="noStrike" cap="none">
                <a:solidFill>
                  <a:schemeClr val="dk1"/>
                </a:solidFill>
                <a:latin typeface="Open Sans"/>
                <a:ea typeface="Open Sans"/>
                <a:cs typeface="Open Sans"/>
                <a:sym typeface="Open Sans"/>
              </a:rPr>
              <a:t> in simulation and modelling tasks to access data and different compute facilities,</a:t>
            </a:r>
            <a:endParaRPr>
              <a:latin typeface="Open Sans"/>
              <a:ea typeface="Open Sans"/>
              <a:cs typeface="Open Sans"/>
              <a:sym typeface="Open Sans"/>
            </a:endParaRPr>
          </a:p>
          <a:p>
            <a:pPr marL="171450" marR="0" lvl="0" indent="-171450" algn="l" rtl="0">
              <a:lnSpc>
                <a:spcPct val="115000"/>
              </a:lnSpc>
              <a:spcBef>
                <a:spcPts val="0"/>
              </a:spcBef>
              <a:spcAft>
                <a:spcPts val="0"/>
              </a:spcAft>
              <a:buClr>
                <a:srgbClr val="000000"/>
              </a:buClr>
              <a:buSzPts val="1100"/>
              <a:buFont typeface="Arial"/>
              <a:buChar char="•"/>
            </a:pPr>
            <a:r>
              <a:rPr lang="en-GB" sz="1100" b="1" i="0" u="none" strike="noStrike" cap="none">
                <a:solidFill>
                  <a:schemeClr val="dk1"/>
                </a:solidFill>
                <a:latin typeface="Open Sans"/>
                <a:ea typeface="Open Sans"/>
                <a:cs typeface="Open Sans"/>
                <a:sym typeface="Open Sans"/>
              </a:rPr>
              <a:t>Offloading to HPC</a:t>
            </a:r>
            <a:r>
              <a:rPr lang="en-GB" sz="1100" i="0" u="none" strike="noStrike" cap="none">
                <a:solidFill>
                  <a:schemeClr val="dk1"/>
                </a:solidFill>
                <a:latin typeface="Open Sans"/>
                <a:ea typeface="Open Sans"/>
                <a:cs typeface="Open Sans"/>
                <a:sym typeface="Open Sans"/>
              </a:rPr>
              <a:t>. </a:t>
            </a:r>
            <a:endParaRPr>
              <a:latin typeface="Open Sans"/>
              <a:ea typeface="Open Sans"/>
              <a:cs typeface="Open Sans"/>
              <a:sym typeface="Open Sans"/>
            </a:endParaRPr>
          </a:p>
          <a:p>
            <a:pPr marL="171450" marR="0" lvl="0" indent="-171450" algn="l" rtl="0">
              <a:lnSpc>
                <a:spcPct val="115000"/>
              </a:lnSpc>
              <a:spcBef>
                <a:spcPts val="0"/>
              </a:spcBef>
              <a:spcAft>
                <a:spcPts val="0"/>
              </a:spcAft>
              <a:buClr>
                <a:srgbClr val="000000"/>
              </a:buClr>
              <a:buSzPts val="1100"/>
              <a:buFont typeface="Arial"/>
              <a:buChar char="•"/>
            </a:pPr>
            <a:r>
              <a:rPr lang="en-GB" sz="1100" i="0" u="none" strike="noStrike" cap="none">
                <a:solidFill>
                  <a:schemeClr val="dk1"/>
                </a:solidFill>
                <a:latin typeface="Open Sans"/>
                <a:ea typeface="Open Sans"/>
                <a:cs typeface="Open Sans"/>
                <a:sym typeface="Open Sans"/>
              </a:rPr>
              <a:t>Data repositories and computation with containers on HTC, Cloud and HPC</a:t>
            </a:r>
            <a:endParaRPr>
              <a:latin typeface="Open Sans"/>
              <a:ea typeface="Open Sans"/>
              <a:cs typeface="Open Sans"/>
              <a:sym typeface="Open Sans"/>
            </a:endParaRPr>
          </a:p>
        </p:txBody>
      </p:sp>
      <p:sp>
        <p:nvSpPr>
          <p:cNvPr id="905" name="Google Shape;905;p68"/>
          <p:cNvSpPr txBox="1"/>
          <p:nvPr/>
        </p:nvSpPr>
        <p:spPr>
          <a:xfrm>
            <a:off x="723547" y="3464511"/>
            <a:ext cx="125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chemeClr val="accent1"/>
                </a:solidFill>
                <a:latin typeface="Arial"/>
                <a:ea typeface="Arial"/>
                <a:cs typeface="Arial"/>
                <a:sym typeface="Arial"/>
              </a:rPr>
              <a:t>Orchestration</a:t>
            </a:r>
            <a:endParaRPr dirty="0">
              <a:solidFill>
                <a:schemeClr val="accent1"/>
              </a:solidFill>
            </a:endParaRPr>
          </a:p>
        </p:txBody>
      </p:sp>
      <p:sp>
        <p:nvSpPr>
          <p:cNvPr id="906" name="Google Shape;906;p68"/>
          <p:cNvSpPr txBox="1"/>
          <p:nvPr/>
        </p:nvSpPr>
        <p:spPr>
          <a:xfrm>
            <a:off x="3002225" y="3475350"/>
            <a:ext cx="266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chemeClr val="accent1"/>
                </a:solidFill>
                <a:latin typeface="Arial"/>
                <a:ea typeface="Arial"/>
                <a:cs typeface="Arial"/>
                <a:sym typeface="Arial"/>
              </a:rPr>
              <a:t>Federated </a:t>
            </a:r>
            <a:r>
              <a:rPr lang="en-GB" dirty="0">
                <a:solidFill>
                  <a:schemeClr val="accent1"/>
                </a:solidFill>
              </a:rPr>
              <a:t>Data Management</a:t>
            </a:r>
            <a:endParaRPr dirty="0">
              <a:solidFill>
                <a:schemeClr val="accent1"/>
              </a:solidFill>
            </a:endParaRPr>
          </a:p>
        </p:txBody>
      </p:sp>
      <p:sp>
        <p:nvSpPr>
          <p:cNvPr id="907" name="Google Shape;907;p68"/>
          <p:cNvSpPr txBox="1"/>
          <p:nvPr/>
        </p:nvSpPr>
        <p:spPr>
          <a:xfrm>
            <a:off x="6443054" y="3475353"/>
            <a:ext cx="1944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chemeClr val="accent1"/>
                </a:solidFill>
                <a:latin typeface="Arial"/>
                <a:ea typeface="Arial"/>
                <a:cs typeface="Arial"/>
                <a:sym typeface="Arial"/>
              </a:rPr>
              <a:t>Continuum Integration</a:t>
            </a:r>
            <a:endParaRPr dirty="0">
              <a:solidFill>
                <a:schemeClr val="accen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9"/>
          <p:cNvSpPr/>
          <p:nvPr/>
        </p:nvSpPr>
        <p:spPr>
          <a:xfrm>
            <a:off x="34794" y="2187182"/>
            <a:ext cx="1646400" cy="958500"/>
          </a:xfrm>
          <a:prstGeom prst="flowChartAlternateProcess">
            <a:avLst/>
          </a:prstGeom>
          <a:solidFill>
            <a:srgbClr val="00B05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913" name="Google Shape;913;p69"/>
          <p:cNvSpPr/>
          <p:nvPr/>
        </p:nvSpPr>
        <p:spPr>
          <a:xfrm>
            <a:off x="27908" y="3637053"/>
            <a:ext cx="7974000" cy="30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4" name="Google Shape;914;p69"/>
          <p:cNvSpPr/>
          <p:nvPr/>
        </p:nvSpPr>
        <p:spPr>
          <a:xfrm>
            <a:off x="27908" y="4091771"/>
            <a:ext cx="7643400" cy="30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5" name="Google Shape;915;p69"/>
          <p:cNvSpPr/>
          <p:nvPr/>
        </p:nvSpPr>
        <p:spPr>
          <a:xfrm>
            <a:off x="34793" y="3213477"/>
            <a:ext cx="7974000" cy="30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6" name="Google Shape;916;p69"/>
          <p:cNvSpPr/>
          <p:nvPr/>
        </p:nvSpPr>
        <p:spPr>
          <a:xfrm rot="5400000">
            <a:off x="4942682" y="1410573"/>
            <a:ext cx="708000" cy="2880600"/>
          </a:xfrm>
          <a:prstGeom prst="bentArrow">
            <a:avLst>
              <a:gd name="adj1" fmla="val 12234"/>
              <a:gd name="adj2" fmla="val 25430"/>
              <a:gd name="adj3" fmla="val 25000"/>
              <a:gd name="adj4" fmla="val 4375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17" name="Google Shape;917;p69"/>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GB" sz="2850"/>
              <a:t>DTE Infrastructure in more detail</a:t>
            </a:r>
            <a:endParaRPr sz="2850"/>
          </a:p>
        </p:txBody>
      </p:sp>
      <p:sp>
        <p:nvSpPr>
          <p:cNvPr id="918" name="Google Shape;91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26</a:t>
            </a:fld>
            <a:endParaRPr/>
          </a:p>
        </p:txBody>
      </p:sp>
      <p:sp>
        <p:nvSpPr>
          <p:cNvPr id="919" name="Google Shape;919;p69"/>
          <p:cNvSpPr/>
          <p:nvPr/>
        </p:nvSpPr>
        <p:spPr>
          <a:xfrm>
            <a:off x="250773" y="1091441"/>
            <a:ext cx="3395700" cy="873000"/>
          </a:xfrm>
          <a:prstGeom prst="flowChartAlternateProcess">
            <a:avLst/>
          </a:prstGeom>
          <a:solidFill>
            <a:srgbClr val="0070C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920" name="Google Shape;920;p69"/>
          <p:cNvSpPr/>
          <p:nvPr/>
        </p:nvSpPr>
        <p:spPr>
          <a:xfrm>
            <a:off x="4983250" y="1076570"/>
            <a:ext cx="3815400" cy="878700"/>
          </a:xfrm>
          <a:prstGeom prst="flowChartAlternateProcess">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921" name="Google Shape;921;p69"/>
          <p:cNvSpPr txBox="1"/>
          <p:nvPr/>
        </p:nvSpPr>
        <p:spPr>
          <a:xfrm>
            <a:off x="5412488" y="1069815"/>
            <a:ext cx="3057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a:solidFill>
                  <a:schemeClr val="lt1"/>
                </a:solidFill>
                <a:latin typeface="Arial"/>
                <a:ea typeface="Arial"/>
                <a:cs typeface="Arial"/>
                <a:sym typeface="Arial"/>
              </a:rPr>
              <a:t>Federated Data Management</a:t>
            </a:r>
            <a:endParaRPr/>
          </a:p>
        </p:txBody>
      </p:sp>
      <p:pic>
        <p:nvPicPr>
          <p:cNvPr id="922" name="Google Shape;922;p69" descr="Rucio - Scientific Data Management"/>
          <p:cNvPicPr preferRelativeResize="0"/>
          <p:nvPr/>
        </p:nvPicPr>
        <p:blipFill rotWithShape="1">
          <a:blip r:embed="rId3">
            <a:alphaModFix/>
          </a:blip>
          <a:srcRect/>
          <a:stretch/>
        </p:blipFill>
        <p:spPr>
          <a:xfrm>
            <a:off x="5543418" y="1538503"/>
            <a:ext cx="1442526" cy="307538"/>
          </a:xfrm>
          <a:prstGeom prst="rect">
            <a:avLst/>
          </a:prstGeom>
          <a:noFill/>
          <a:ln>
            <a:noFill/>
          </a:ln>
        </p:spPr>
      </p:pic>
      <p:pic>
        <p:nvPicPr>
          <p:cNvPr id="923" name="Google Shape;923;p69" descr="CERN FTS · GitHub"/>
          <p:cNvPicPr preferRelativeResize="0"/>
          <p:nvPr/>
        </p:nvPicPr>
        <p:blipFill rotWithShape="1">
          <a:blip r:embed="rId4">
            <a:alphaModFix/>
          </a:blip>
          <a:srcRect/>
          <a:stretch/>
        </p:blipFill>
        <p:spPr>
          <a:xfrm>
            <a:off x="7522725" y="1432637"/>
            <a:ext cx="437065" cy="437065"/>
          </a:xfrm>
          <a:prstGeom prst="rect">
            <a:avLst/>
          </a:prstGeom>
          <a:noFill/>
          <a:ln>
            <a:noFill/>
          </a:ln>
        </p:spPr>
      </p:pic>
      <p:sp>
        <p:nvSpPr>
          <p:cNvPr id="924" name="Google Shape;924;p69"/>
          <p:cNvSpPr txBox="1"/>
          <p:nvPr/>
        </p:nvSpPr>
        <p:spPr>
          <a:xfrm>
            <a:off x="7913332" y="1420336"/>
            <a:ext cx="76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rgbClr val="92D050"/>
                </a:solidFill>
                <a:latin typeface="Arial"/>
                <a:ea typeface="Arial"/>
                <a:cs typeface="Arial"/>
                <a:sym typeface="Arial"/>
              </a:rPr>
              <a:t>FTS</a:t>
            </a:r>
            <a:endParaRPr/>
          </a:p>
        </p:txBody>
      </p:sp>
      <p:sp>
        <p:nvSpPr>
          <p:cNvPr id="925" name="Google Shape;925;p69"/>
          <p:cNvSpPr txBox="1"/>
          <p:nvPr/>
        </p:nvSpPr>
        <p:spPr>
          <a:xfrm>
            <a:off x="614985" y="1092399"/>
            <a:ext cx="276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i="0" u="none" strike="noStrike" cap="none">
                <a:solidFill>
                  <a:schemeClr val="lt1"/>
                </a:solidFill>
                <a:latin typeface="Arial"/>
                <a:ea typeface="Arial"/>
                <a:cs typeface="Arial"/>
                <a:sym typeface="Arial"/>
              </a:rPr>
              <a:t>Compute Orchestration</a:t>
            </a:r>
            <a:endParaRPr/>
          </a:p>
        </p:txBody>
      </p:sp>
      <p:sp>
        <p:nvSpPr>
          <p:cNvPr id="926" name="Google Shape;926;p69"/>
          <p:cNvSpPr txBox="1"/>
          <p:nvPr/>
        </p:nvSpPr>
        <p:spPr>
          <a:xfrm>
            <a:off x="618101" y="1468488"/>
            <a:ext cx="266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DAF000"/>
                </a:solidFill>
                <a:latin typeface="Arial"/>
                <a:ea typeface="Arial"/>
                <a:cs typeface="Arial"/>
                <a:sym typeface="Arial"/>
              </a:rPr>
              <a:t>INDIGO DC PaaS Orchestrator</a:t>
            </a:r>
            <a:endParaRPr/>
          </a:p>
        </p:txBody>
      </p:sp>
      <p:sp>
        <p:nvSpPr>
          <p:cNvPr id="927" name="Google Shape;927;p69"/>
          <p:cNvSpPr txBox="1"/>
          <p:nvPr/>
        </p:nvSpPr>
        <p:spPr>
          <a:xfrm>
            <a:off x="1641475" y="1615809"/>
            <a:ext cx="199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928" name="Google Shape;928;p69" descr="dCache.org"/>
          <p:cNvSpPr/>
          <p:nvPr/>
        </p:nvSpPr>
        <p:spPr>
          <a:xfrm>
            <a:off x="2569432" y="1080186"/>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69"/>
          <p:cNvSpPr/>
          <p:nvPr/>
        </p:nvSpPr>
        <p:spPr>
          <a:xfrm>
            <a:off x="3208196" y="4004911"/>
            <a:ext cx="2109600" cy="485100"/>
          </a:xfrm>
          <a:prstGeom prst="flowChartAlternateProcess">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HTC</a:t>
            </a:r>
            <a:endParaRPr sz="1600" b="0" i="0" u="none" strike="noStrike" cap="none">
              <a:solidFill>
                <a:schemeClr val="lt1"/>
              </a:solidFill>
              <a:latin typeface="Arial"/>
              <a:ea typeface="Arial"/>
              <a:cs typeface="Arial"/>
              <a:sym typeface="Arial"/>
            </a:endParaRPr>
          </a:p>
        </p:txBody>
      </p:sp>
      <p:grpSp>
        <p:nvGrpSpPr>
          <p:cNvPr id="930" name="Google Shape;930;p69"/>
          <p:cNvGrpSpPr/>
          <p:nvPr/>
        </p:nvGrpSpPr>
        <p:grpSpPr>
          <a:xfrm>
            <a:off x="5464493" y="4000294"/>
            <a:ext cx="2544300" cy="485100"/>
            <a:chOff x="5837581" y="4046520"/>
            <a:chExt cx="2544300" cy="485100"/>
          </a:xfrm>
        </p:grpSpPr>
        <p:sp>
          <p:nvSpPr>
            <p:cNvPr id="931" name="Google Shape;931;p69"/>
            <p:cNvSpPr/>
            <p:nvPr/>
          </p:nvSpPr>
          <p:spPr>
            <a:xfrm>
              <a:off x="5837581" y="4046520"/>
              <a:ext cx="2544300" cy="485100"/>
            </a:xfrm>
            <a:prstGeom prst="flowChartAlternateProcess">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600" b="0" i="0" u="none" strike="noStrike" cap="none">
                <a:solidFill>
                  <a:schemeClr val="lt1"/>
                </a:solidFill>
                <a:latin typeface="Arial"/>
                <a:ea typeface="Arial"/>
                <a:cs typeface="Arial"/>
                <a:sym typeface="Arial"/>
              </a:endParaRPr>
            </a:p>
          </p:txBody>
        </p:sp>
        <p:sp>
          <p:nvSpPr>
            <p:cNvPr id="932" name="Google Shape;932;p69"/>
            <p:cNvSpPr txBox="1"/>
            <p:nvPr/>
          </p:nvSpPr>
          <p:spPr>
            <a:xfrm>
              <a:off x="6670119" y="4111765"/>
              <a:ext cx="72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a:solidFill>
                    <a:schemeClr val="lt1"/>
                  </a:solidFill>
                  <a:latin typeface="Arial"/>
                  <a:ea typeface="Arial"/>
                  <a:cs typeface="Arial"/>
                  <a:sym typeface="Arial"/>
                </a:rPr>
                <a:t>HPC</a:t>
              </a:r>
              <a:endParaRPr/>
            </a:p>
          </p:txBody>
        </p:sp>
      </p:grpSp>
      <p:sp>
        <p:nvSpPr>
          <p:cNvPr id="933" name="Google Shape;933;p69"/>
          <p:cNvSpPr/>
          <p:nvPr/>
        </p:nvSpPr>
        <p:spPr>
          <a:xfrm>
            <a:off x="930586" y="3999313"/>
            <a:ext cx="2109600" cy="485100"/>
          </a:xfrm>
          <a:prstGeom prst="flowChartAlternateProcess">
            <a:avLst/>
          </a:prstGeom>
          <a:solidFill>
            <a:srgbClr val="00B05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b="0" i="0" u="none" strike="noStrike" cap="none">
                <a:solidFill>
                  <a:schemeClr val="lt1"/>
                </a:solidFill>
                <a:latin typeface="Arial"/>
                <a:ea typeface="Arial"/>
                <a:cs typeface="Arial"/>
                <a:sym typeface="Arial"/>
              </a:rPr>
              <a:t>Cloud</a:t>
            </a:r>
            <a:endParaRPr sz="1600" b="0" i="0" u="none" strike="noStrike" cap="none">
              <a:solidFill>
                <a:schemeClr val="lt1"/>
              </a:solidFill>
              <a:latin typeface="Arial"/>
              <a:ea typeface="Arial"/>
              <a:cs typeface="Arial"/>
              <a:sym typeface="Arial"/>
            </a:endParaRPr>
          </a:p>
        </p:txBody>
      </p:sp>
      <p:grpSp>
        <p:nvGrpSpPr>
          <p:cNvPr id="934" name="Google Shape;934;p69"/>
          <p:cNvGrpSpPr/>
          <p:nvPr/>
        </p:nvGrpSpPr>
        <p:grpSpPr>
          <a:xfrm>
            <a:off x="1107232" y="3202170"/>
            <a:ext cx="1686377" cy="312000"/>
            <a:chOff x="921840" y="3238987"/>
            <a:chExt cx="1686377" cy="312000"/>
          </a:xfrm>
        </p:grpSpPr>
        <p:sp>
          <p:nvSpPr>
            <p:cNvPr id="935" name="Google Shape;935;p69"/>
            <p:cNvSpPr/>
            <p:nvPr/>
          </p:nvSpPr>
          <p:spPr>
            <a:xfrm>
              <a:off x="921840" y="3238987"/>
              <a:ext cx="1686300" cy="312000"/>
            </a:xfrm>
            <a:prstGeom prst="roundRect">
              <a:avLst>
                <a:gd name="adj" fmla="val 16667"/>
              </a:avLst>
            </a:prstGeom>
            <a:solidFill>
              <a:srgbClr val="EF86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6" name="Google Shape;936;p69"/>
            <p:cNvSpPr txBox="1"/>
            <p:nvPr/>
          </p:nvSpPr>
          <p:spPr>
            <a:xfrm>
              <a:off x="1017617" y="3241121"/>
              <a:ext cx="1590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a:solidFill>
                    <a:schemeClr val="lt1"/>
                  </a:solidFill>
                </a:rPr>
                <a:t>interLink</a:t>
              </a:r>
              <a:r>
                <a:rPr lang="en-GB" sz="1400" b="0" i="0" u="none" strike="noStrike" cap="none">
                  <a:solidFill>
                    <a:schemeClr val="lt1"/>
                  </a:solidFill>
                  <a:latin typeface="Arial"/>
                  <a:ea typeface="Arial"/>
                  <a:cs typeface="Arial"/>
                  <a:sym typeface="Arial"/>
                </a:rPr>
                <a:t> </a:t>
              </a:r>
              <a:r>
                <a:rPr lang="en-GB">
                  <a:solidFill>
                    <a:schemeClr val="lt1"/>
                  </a:solidFill>
                </a:rPr>
                <a:t>API</a:t>
              </a:r>
              <a:endParaRPr/>
            </a:p>
          </p:txBody>
        </p:sp>
      </p:grpSp>
      <p:grpSp>
        <p:nvGrpSpPr>
          <p:cNvPr id="937" name="Google Shape;937;p69"/>
          <p:cNvGrpSpPr/>
          <p:nvPr/>
        </p:nvGrpSpPr>
        <p:grpSpPr>
          <a:xfrm>
            <a:off x="3368053" y="3200034"/>
            <a:ext cx="1686377" cy="312000"/>
            <a:chOff x="921840" y="3238987"/>
            <a:chExt cx="1686377" cy="312000"/>
          </a:xfrm>
        </p:grpSpPr>
        <p:sp>
          <p:nvSpPr>
            <p:cNvPr id="938" name="Google Shape;938;p69"/>
            <p:cNvSpPr/>
            <p:nvPr/>
          </p:nvSpPr>
          <p:spPr>
            <a:xfrm>
              <a:off x="921840" y="3238987"/>
              <a:ext cx="1686300" cy="312000"/>
            </a:xfrm>
            <a:prstGeom prst="roundRect">
              <a:avLst>
                <a:gd name="adj" fmla="val 16667"/>
              </a:avLst>
            </a:prstGeom>
            <a:solidFill>
              <a:srgbClr val="EF86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9" name="Google Shape;939;p69"/>
            <p:cNvSpPr txBox="1"/>
            <p:nvPr/>
          </p:nvSpPr>
          <p:spPr>
            <a:xfrm>
              <a:off x="1017617" y="3241121"/>
              <a:ext cx="15906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a:solidFill>
                    <a:schemeClr val="lt1"/>
                  </a:solidFill>
                </a:rPr>
                <a:t>interLink API</a:t>
              </a:r>
              <a:endParaRPr/>
            </a:p>
          </p:txBody>
        </p:sp>
      </p:grpSp>
      <p:grpSp>
        <p:nvGrpSpPr>
          <p:cNvPr id="940" name="Google Shape;940;p69"/>
          <p:cNvGrpSpPr/>
          <p:nvPr/>
        </p:nvGrpSpPr>
        <p:grpSpPr>
          <a:xfrm>
            <a:off x="5759816" y="3197898"/>
            <a:ext cx="1686377" cy="312000"/>
            <a:chOff x="921840" y="3238987"/>
            <a:chExt cx="1686377" cy="312000"/>
          </a:xfrm>
        </p:grpSpPr>
        <p:sp>
          <p:nvSpPr>
            <p:cNvPr id="941" name="Google Shape;941;p69"/>
            <p:cNvSpPr/>
            <p:nvPr/>
          </p:nvSpPr>
          <p:spPr>
            <a:xfrm>
              <a:off x="921840" y="3238987"/>
              <a:ext cx="1686300" cy="312000"/>
            </a:xfrm>
            <a:prstGeom prst="roundRect">
              <a:avLst>
                <a:gd name="adj" fmla="val 16667"/>
              </a:avLst>
            </a:prstGeom>
            <a:solidFill>
              <a:srgbClr val="EF86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2" name="Google Shape;942;p69"/>
            <p:cNvSpPr txBox="1"/>
            <p:nvPr/>
          </p:nvSpPr>
          <p:spPr>
            <a:xfrm>
              <a:off x="1017617" y="3241121"/>
              <a:ext cx="15906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a:solidFill>
                    <a:schemeClr val="lt1"/>
                  </a:solidFill>
                </a:rPr>
                <a:t>interLink API</a:t>
              </a:r>
              <a:endParaRPr/>
            </a:p>
          </p:txBody>
        </p:sp>
      </p:grpSp>
      <p:sp>
        <p:nvSpPr>
          <p:cNvPr id="943" name="Google Shape;943;p69"/>
          <p:cNvSpPr/>
          <p:nvPr/>
        </p:nvSpPr>
        <p:spPr>
          <a:xfrm rot="10800000">
            <a:off x="1603829" y="3514324"/>
            <a:ext cx="806100" cy="561000"/>
          </a:xfrm>
          <a:prstGeom prst="triangle">
            <a:avLst>
              <a:gd name="adj" fmla="val 50000"/>
            </a:avLst>
          </a:prstGeom>
          <a:gradFill>
            <a:gsLst>
              <a:gs pos="0">
                <a:schemeClr val="accent4"/>
              </a:gs>
              <a:gs pos="100000">
                <a:srgbClr val="00B050"/>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4" name="Google Shape;944;p69"/>
          <p:cNvSpPr/>
          <p:nvPr/>
        </p:nvSpPr>
        <p:spPr>
          <a:xfrm rot="10800000">
            <a:off x="3849540" y="3490800"/>
            <a:ext cx="806100" cy="561000"/>
          </a:xfrm>
          <a:prstGeom prst="triangle">
            <a:avLst>
              <a:gd name="adj" fmla="val 50000"/>
            </a:avLst>
          </a:prstGeom>
          <a:gradFill>
            <a:gsLst>
              <a:gs pos="0">
                <a:schemeClr val="accent4"/>
              </a:gs>
              <a:gs pos="100000">
                <a:srgbClr val="FF0000"/>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5" name="Google Shape;945;p69"/>
          <p:cNvSpPr/>
          <p:nvPr/>
        </p:nvSpPr>
        <p:spPr>
          <a:xfrm rot="10800000">
            <a:off x="6297022" y="3502517"/>
            <a:ext cx="806100" cy="561000"/>
          </a:xfrm>
          <a:prstGeom prst="triangle">
            <a:avLst>
              <a:gd name="adj" fmla="val 50000"/>
            </a:avLst>
          </a:prstGeom>
          <a:gradFill>
            <a:gsLst>
              <a:gs pos="0">
                <a:schemeClr val="accent4"/>
              </a:gs>
              <a:gs pos="100000">
                <a:schemeClr val="accent1"/>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6" name="Google Shape;946;p69"/>
          <p:cNvSpPr/>
          <p:nvPr/>
        </p:nvSpPr>
        <p:spPr>
          <a:xfrm>
            <a:off x="901697" y="4581157"/>
            <a:ext cx="7816200" cy="393600"/>
          </a:xfrm>
          <a:prstGeom prst="roundRect">
            <a:avLst>
              <a:gd name="adj" fmla="val 16667"/>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7" name="Google Shape;947;p69"/>
          <p:cNvSpPr/>
          <p:nvPr/>
        </p:nvSpPr>
        <p:spPr>
          <a:xfrm rot="5400000">
            <a:off x="2652467" y="1478494"/>
            <a:ext cx="708000" cy="2729700"/>
          </a:xfrm>
          <a:prstGeom prst="bentArrow">
            <a:avLst>
              <a:gd name="adj1" fmla="val 12234"/>
              <a:gd name="adj2" fmla="val 25430"/>
              <a:gd name="adj3" fmla="val 25000"/>
              <a:gd name="adj4" fmla="val 4375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48" name="Google Shape;948;p69"/>
          <p:cNvSpPr txBox="1"/>
          <p:nvPr/>
        </p:nvSpPr>
        <p:spPr>
          <a:xfrm>
            <a:off x="2319647" y="4587329"/>
            <a:ext cx="51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latin typeface="Arial"/>
                <a:ea typeface="Arial"/>
                <a:cs typeface="Arial"/>
                <a:sym typeface="Arial"/>
              </a:rPr>
              <a:t>Data lake and content delivery network</a:t>
            </a:r>
            <a:endParaRPr/>
          </a:p>
        </p:txBody>
      </p:sp>
      <p:sp>
        <p:nvSpPr>
          <p:cNvPr id="949" name="Google Shape;949;p69"/>
          <p:cNvSpPr/>
          <p:nvPr/>
        </p:nvSpPr>
        <p:spPr>
          <a:xfrm>
            <a:off x="8244840" y="1985563"/>
            <a:ext cx="307800" cy="2564400"/>
          </a:xfrm>
          <a:prstGeom prst="downArrow">
            <a:avLst>
              <a:gd name="adj1" fmla="val 50000"/>
              <a:gd name="adj2"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0" name="Google Shape;950;p69"/>
          <p:cNvSpPr/>
          <p:nvPr/>
        </p:nvSpPr>
        <p:spPr>
          <a:xfrm rot="5400000">
            <a:off x="1328152" y="2322361"/>
            <a:ext cx="708000" cy="1055700"/>
          </a:xfrm>
          <a:prstGeom prst="bentArrow">
            <a:avLst>
              <a:gd name="adj1" fmla="val 12234"/>
              <a:gd name="adj2" fmla="val 25430"/>
              <a:gd name="adj3" fmla="val 25000"/>
              <a:gd name="adj4" fmla="val 4375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51" name="Google Shape;951;p69"/>
          <p:cNvSpPr/>
          <p:nvPr/>
        </p:nvSpPr>
        <p:spPr>
          <a:xfrm>
            <a:off x="412158" y="2273547"/>
            <a:ext cx="1209300" cy="784200"/>
          </a:xfrm>
          <a:prstGeom prst="rect">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2" name="Google Shape;952;p69"/>
          <p:cNvSpPr txBox="1"/>
          <p:nvPr/>
        </p:nvSpPr>
        <p:spPr>
          <a:xfrm>
            <a:off x="444173" y="2297019"/>
            <a:ext cx="1090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chemeClr val="accent6"/>
                </a:solidFill>
                <a:latin typeface="Arial"/>
                <a:ea typeface="Arial"/>
                <a:cs typeface="Arial"/>
                <a:sym typeface="Arial"/>
              </a:rPr>
              <a:t>Community</a:t>
            </a:r>
            <a:endParaRPr/>
          </a:p>
          <a:p>
            <a:pPr marL="0" marR="0" lvl="0" indent="0" algn="ctr" rtl="0">
              <a:lnSpc>
                <a:spcPct val="100000"/>
              </a:lnSpc>
              <a:spcBef>
                <a:spcPts val="0"/>
              </a:spcBef>
              <a:spcAft>
                <a:spcPts val="0"/>
              </a:spcAft>
              <a:buNone/>
            </a:pPr>
            <a:r>
              <a:rPr lang="en-GB" sz="1400" b="0" i="0" u="none" strike="noStrike" cap="none">
                <a:solidFill>
                  <a:schemeClr val="accent6"/>
                </a:solidFill>
                <a:latin typeface="Arial"/>
                <a:ea typeface="Arial"/>
                <a:cs typeface="Arial"/>
                <a:sym typeface="Arial"/>
              </a:rPr>
              <a:t>Service</a:t>
            </a:r>
            <a:endParaRPr/>
          </a:p>
          <a:p>
            <a:pPr marL="0" marR="0" lvl="0" indent="0" algn="ctr" rtl="0">
              <a:lnSpc>
                <a:spcPct val="100000"/>
              </a:lnSpc>
              <a:spcBef>
                <a:spcPts val="0"/>
              </a:spcBef>
              <a:spcAft>
                <a:spcPts val="0"/>
              </a:spcAft>
              <a:buNone/>
            </a:pPr>
            <a:r>
              <a:rPr lang="en-GB" sz="1400" b="0" i="0" u="none" strike="noStrike" cap="none">
                <a:solidFill>
                  <a:schemeClr val="accent6"/>
                </a:solidFill>
                <a:latin typeface="Arial"/>
                <a:ea typeface="Arial"/>
                <a:cs typeface="Arial"/>
                <a:sym typeface="Arial"/>
              </a:rPr>
              <a:t>Offloader</a:t>
            </a:r>
            <a:endParaRPr/>
          </a:p>
        </p:txBody>
      </p:sp>
      <p:sp>
        <p:nvSpPr>
          <p:cNvPr id="953" name="Google Shape;953;p69"/>
          <p:cNvSpPr/>
          <p:nvPr/>
        </p:nvSpPr>
        <p:spPr>
          <a:xfrm>
            <a:off x="720102" y="1991814"/>
            <a:ext cx="288600" cy="267300"/>
          </a:xfrm>
          <a:prstGeom prst="down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4" name="Google Shape;954;p69"/>
          <p:cNvSpPr/>
          <p:nvPr/>
        </p:nvSpPr>
        <p:spPr>
          <a:xfrm>
            <a:off x="3670703" y="1445336"/>
            <a:ext cx="1288200" cy="241800"/>
          </a:xfrm>
          <a:prstGeom prst="leftRightArrow">
            <a:avLst>
              <a:gd name="adj1" fmla="val 50000"/>
              <a:gd name="adj2" fmla="val 50000"/>
            </a:avLst>
          </a:prstGeom>
          <a:gradFill>
            <a:gsLst>
              <a:gs pos="0">
                <a:srgbClr val="0C5ADB"/>
              </a:gs>
              <a:gs pos="100000">
                <a:schemeClr val="accent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5" name="Google Shape;955;p69"/>
          <p:cNvSpPr txBox="1"/>
          <p:nvPr/>
        </p:nvSpPr>
        <p:spPr>
          <a:xfrm>
            <a:off x="-58219" y="4063773"/>
            <a:ext cx="104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Resources</a:t>
            </a:r>
            <a:endParaRPr/>
          </a:p>
        </p:txBody>
      </p:sp>
      <p:sp>
        <p:nvSpPr>
          <p:cNvPr id="956" name="Google Shape;956;p69"/>
          <p:cNvSpPr txBox="1"/>
          <p:nvPr/>
        </p:nvSpPr>
        <p:spPr>
          <a:xfrm>
            <a:off x="-58219" y="3629073"/>
            <a:ext cx="1430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Specific </a:t>
            </a:r>
            <a:r>
              <a:rPr lang="en-GB"/>
              <a:t>plugins</a:t>
            </a:r>
            <a:endParaRPr/>
          </a:p>
        </p:txBody>
      </p:sp>
      <p:sp>
        <p:nvSpPr>
          <p:cNvPr id="957" name="Google Shape;957;p69"/>
          <p:cNvSpPr txBox="1"/>
          <p:nvPr/>
        </p:nvSpPr>
        <p:spPr>
          <a:xfrm>
            <a:off x="-17667" y="3220534"/>
            <a:ext cx="474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API</a:t>
            </a:r>
            <a:endParaRPr/>
          </a:p>
        </p:txBody>
      </p:sp>
      <p:sp>
        <p:nvSpPr>
          <p:cNvPr id="958" name="Google Shape;958;p69"/>
          <p:cNvSpPr txBox="1"/>
          <p:nvPr/>
        </p:nvSpPr>
        <p:spPr>
          <a:xfrm rot="-5400000">
            <a:off x="-59634" y="2544189"/>
            <a:ext cx="65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Cloud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70"/>
          <p:cNvSpPr txBox="1">
            <a:spLocks noGrp="1"/>
          </p:cNvSpPr>
          <p:nvPr>
            <p:ph type="title"/>
          </p:nvPr>
        </p:nvSpPr>
        <p:spPr>
          <a:xfrm>
            <a:off x="910525" y="175875"/>
            <a:ext cx="8144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Euro-HPCs integrated via interLink</a:t>
            </a:r>
            <a:r>
              <a:rPr lang="en-GB">
                <a:solidFill>
                  <a:srgbClr val="C9DAF8"/>
                </a:solidFill>
              </a:rPr>
              <a:t> </a:t>
            </a:r>
            <a:endParaRPr>
              <a:solidFill>
                <a:srgbClr val="C9DAF8"/>
              </a:solidFill>
            </a:endParaRPr>
          </a:p>
        </p:txBody>
      </p:sp>
      <p:sp>
        <p:nvSpPr>
          <p:cNvPr id="964" name="Google Shape;964;p70"/>
          <p:cNvSpPr txBox="1">
            <a:spLocks noGrp="1"/>
          </p:cNvSpPr>
          <p:nvPr>
            <p:ph type="body" idx="1"/>
          </p:nvPr>
        </p:nvSpPr>
        <p:spPr>
          <a:xfrm>
            <a:off x="200733" y="3436400"/>
            <a:ext cx="4351167" cy="1386900"/>
          </a:xfrm>
          <a:prstGeom prst="rect">
            <a:avLst/>
          </a:prstGeom>
        </p:spPr>
        <p:txBody>
          <a:bodyPr spcFirstLastPara="1" wrap="square" lIns="0" tIns="0" rIns="0" bIns="0" anchor="t" anchorCtr="0">
            <a:noAutofit/>
          </a:bodyPr>
          <a:lstStyle/>
          <a:p>
            <a:pPr marL="0" lvl="0" indent="0" algn="l" rtl="0">
              <a:lnSpc>
                <a:spcPct val="100000"/>
              </a:lnSpc>
              <a:spcBef>
                <a:spcPts val="800"/>
              </a:spcBef>
              <a:spcAft>
                <a:spcPts val="0"/>
              </a:spcAft>
              <a:buNone/>
            </a:pPr>
            <a:r>
              <a:rPr lang="en-GB" sz="1400" dirty="0">
                <a:latin typeface="Calibri" panose="020F0502020204030204" pitchFamily="34" charset="0"/>
                <a:cs typeface="Calibri" panose="020F0502020204030204" pitchFamily="34" charset="0"/>
              </a:rPr>
              <a:t>HPC Vega is the first </a:t>
            </a:r>
            <a:r>
              <a:rPr lang="en-GB" sz="1400" dirty="0" err="1">
                <a:latin typeface="Calibri" panose="020F0502020204030204" pitchFamily="34" charset="0"/>
                <a:cs typeface="Calibri" panose="020F0502020204030204" pitchFamily="34" charset="0"/>
              </a:rPr>
              <a:t>EuroHPC</a:t>
            </a:r>
            <a:r>
              <a:rPr lang="en-GB" sz="1400" dirty="0">
                <a:latin typeface="Calibri" panose="020F0502020204030204" pitchFamily="34" charset="0"/>
                <a:cs typeface="Calibri" panose="020F0502020204030204" pitchFamily="34" charset="0"/>
              </a:rPr>
              <a:t> JU supercomputer hosted at the Institute of Information Science in Maribor, in Slovenia. </a:t>
            </a:r>
            <a:endParaRPr sz="1400" dirty="0">
              <a:latin typeface="Calibri" panose="020F0502020204030204" pitchFamily="34" charset="0"/>
              <a:cs typeface="Calibri" panose="020F0502020204030204" pitchFamily="34" charset="0"/>
            </a:endParaRPr>
          </a:p>
          <a:p>
            <a:pPr marL="0" lvl="0" indent="0" algn="l" rtl="0">
              <a:lnSpc>
                <a:spcPct val="100000"/>
              </a:lnSpc>
              <a:spcBef>
                <a:spcPts val="800"/>
              </a:spcBef>
              <a:spcAft>
                <a:spcPts val="0"/>
              </a:spcAft>
              <a:buNone/>
            </a:pPr>
            <a:r>
              <a:rPr lang="en-GB" sz="1400" u="sng" dirty="0">
                <a:latin typeface="Calibri" panose="020F0502020204030204" pitchFamily="34" charset="0"/>
                <a:cs typeface="Calibri" panose="020F0502020204030204" pitchFamily="34" charset="0"/>
              </a:rPr>
              <a:t>First HPC provider integrated</a:t>
            </a:r>
            <a:r>
              <a:rPr lang="en-GB" sz="1400" dirty="0">
                <a:latin typeface="Calibri" panose="020F0502020204030204" pitchFamily="34" charset="0"/>
                <a:cs typeface="Calibri" panose="020F0502020204030204" pitchFamily="34" charset="0"/>
              </a:rPr>
              <a:t>, enabling super early prototyping</a:t>
            </a:r>
            <a:endParaRPr sz="1400" dirty="0">
              <a:latin typeface="Calibri" panose="020F0502020204030204" pitchFamily="34" charset="0"/>
              <a:cs typeface="Calibri" panose="020F0502020204030204" pitchFamily="34" charset="0"/>
            </a:endParaRPr>
          </a:p>
        </p:txBody>
      </p:sp>
      <p:sp>
        <p:nvSpPr>
          <p:cNvPr id="965" name="Google Shape;965;p70"/>
          <p:cNvSpPr txBox="1">
            <a:spLocks noGrp="1"/>
          </p:cNvSpPr>
          <p:nvPr>
            <p:ph type="body" idx="4294967295"/>
          </p:nvPr>
        </p:nvSpPr>
        <p:spPr>
          <a:xfrm>
            <a:off x="4528456" y="3419350"/>
            <a:ext cx="4592100" cy="929826"/>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GB" sz="1400" dirty="0">
                <a:latin typeface="Calibri" panose="020F0502020204030204" pitchFamily="34" charset="0"/>
                <a:cs typeface="Calibri" panose="020F0502020204030204" pitchFamily="34" charset="0"/>
              </a:rPr>
              <a:t>The </a:t>
            </a:r>
            <a:r>
              <a:rPr lang="en-GB" sz="1400" dirty="0" err="1">
                <a:latin typeface="Calibri" panose="020F0502020204030204" pitchFamily="34" charset="0"/>
                <a:cs typeface="Calibri" panose="020F0502020204030204" pitchFamily="34" charset="0"/>
              </a:rPr>
              <a:t>Jülich</a:t>
            </a:r>
            <a:r>
              <a:rPr lang="en-GB" sz="1400" dirty="0">
                <a:latin typeface="Calibri" panose="020F0502020204030204" pitchFamily="34" charset="0"/>
                <a:cs typeface="Calibri" panose="020F0502020204030204" pitchFamily="34" charset="0"/>
              </a:rPr>
              <a:t> Supercomputing Centre operates one of the most powerful supercomputers in Europe, JUWELS, and JUNIQ the first European infrastructure for quantum computing. </a:t>
            </a:r>
            <a:endParaRPr sz="1400" dirty="0">
              <a:latin typeface="Calibri" panose="020F0502020204030204" pitchFamily="34" charset="0"/>
              <a:cs typeface="Calibri" panose="020F0502020204030204" pitchFamily="34" charset="0"/>
            </a:endParaRPr>
          </a:p>
          <a:p>
            <a:pPr marL="0" lvl="0" indent="0" algn="l" rtl="0">
              <a:spcBef>
                <a:spcPts val="800"/>
              </a:spcBef>
              <a:spcAft>
                <a:spcPts val="0"/>
              </a:spcAft>
              <a:buNone/>
            </a:pPr>
            <a:r>
              <a:rPr lang="en-GB" sz="1400" dirty="0">
                <a:latin typeface="Calibri" panose="020F0502020204030204" pitchFamily="34" charset="0"/>
                <a:cs typeface="Calibri" panose="020F0502020204030204" pitchFamily="34" charset="0"/>
              </a:rPr>
              <a:t>First volunteer for an external </a:t>
            </a:r>
            <a:r>
              <a:rPr lang="en-GB" sz="1400" dirty="0" err="1">
                <a:latin typeface="Calibri" panose="020F0502020204030204" pitchFamily="34" charset="0"/>
                <a:cs typeface="Calibri" panose="020F0502020204030204" pitchFamily="34" charset="0"/>
              </a:rPr>
              <a:t>interLink</a:t>
            </a:r>
            <a:r>
              <a:rPr lang="en-GB" sz="1400" dirty="0">
                <a:latin typeface="Calibri" panose="020F0502020204030204" pitchFamily="34" charset="0"/>
                <a:cs typeface="Calibri" panose="020F0502020204030204" pitchFamily="34" charset="0"/>
              </a:rPr>
              <a:t> plugin based on </a:t>
            </a:r>
            <a:r>
              <a:rPr lang="en-GB" sz="1400" u="sng" dirty="0">
                <a:solidFill>
                  <a:schemeClr val="dk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UNICORE</a:t>
            </a:r>
            <a:endParaRPr sz="1400" dirty="0">
              <a:solidFill>
                <a:schemeClr val="dk1"/>
              </a:solidFill>
              <a:latin typeface="Calibri" panose="020F0502020204030204" pitchFamily="34" charset="0"/>
              <a:cs typeface="Calibri" panose="020F0502020204030204" pitchFamily="34" charset="0"/>
            </a:endParaRPr>
          </a:p>
        </p:txBody>
      </p:sp>
      <p:sp>
        <p:nvSpPr>
          <p:cNvPr id="966" name="Google Shape;96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27</a:t>
            </a:fld>
            <a:endParaRPr sz="1000">
              <a:solidFill>
                <a:schemeClr val="dk2"/>
              </a:solidFill>
              <a:latin typeface="Arial"/>
              <a:ea typeface="Arial"/>
              <a:cs typeface="Arial"/>
              <a:sym typeface="Arial"/>
            </a:endParaRPr>
          </a:p>
        </p:txBody>
      </p:sp>
      <p:pic>
        <p:nvPicPr>
          <p:cNvPr id="967" name="Google Shape;967;p70"/>
          <p:cNvPicPr preferRelativeResize="0"/>
          <p:nvPr/>
        </p:nvPicPr>
        <p:blipFill>
          <a:blip r:embed="rId4">
            <a:alphaModFix/>
          </a:blip>
          <a:stretch>
            <a:fillRect/>
          </a:stretch>
        </p:blipFill>
        <p:spPr>
          <a:xfrm>
            <a:off x="379613" y="1214950"/>
            <a:ext cx="3285123" cy="2106225"/>
          </a:xfrm>
          <a:prstGeom prst="rect">
            <a:avLst/>
          </a:prstGeom>
          <a:noFill/>
          <a:ln>
            <a:noFill/>
          </a:ln>
        </p:spPr>
      </p:pic>
      <p:pic>
        <p:nvPicPr>
          <p:cNvPr id="968" name="Google Shape;968;p70"/>
          <p:cNvPicPr preferRelativeResize="0"/>
          <p:nvPr/>
        </p:nvPicPr>
        <p:blipFill>
          <a:blip r:embed="rId5">
            <a:alphaModFix/>
          </a:blip>
          <a:stretch>
            <a:fillRect/>
          </a:stretch>
        </p:blipFill>
        <p:spPr>
          <a:xfrm>
            <a:off x="1318188" y="2319481"/>
            <a:ext cx="2260482" cy="913414"/>
          </a:xfrm>
          <a:prstGeom prst="rect">
            <a:avLst/>
          </a:prstGeom>
          <a:noFill/>
          <a:ln>
            <a:noFill/>
          </a:ln>
        </p:spPr>
      </p:pic>
      <p:pic>
        <p:nvPicPr>
          <p:cNvPr id="969" name="Google Shape;969;p70"/>
          <p:cNvPicPr preferRelativeResize="0"/>
          <p:nvPr/>
        </p:nvPicPr>
        <p:blipFill rotWithShape="1">
          <a:blip r:embed="rId6">
            <a:alphaModFix/>
          </a:blip>
          <a:srcRect l="5619" r="7529"/>
          <a:stretch/>
        </p:blipFill>
        <p:spPr>
          <a:xfrm>
            <a:off x="4692722" y="1171900"/>
            <a:ext cx="3578229" cy="2149276"/>
          </a:xfrm>
          <a:prstGeom prst="rect">
            <a:avLst/>
          </a:prstGeom>
          <a:noFill/>
          <a:ln>
            <a:noFill/>
          </a:ln>
        </p:spPr>
      </p:pic>
      <p:pic>
        <p:nvPicPr>
          <p:cNvPr id="970" name="Google Shape;970;p70"/>
          <p:cNvPicPr preferRelativeResize="0"/>
          <p:nvPr/>
        </p:nvPicPr>
        <p:blipFill>
          <a:blip r:embed="rId7">
            <a:alphaModFix/>
          </a:blip>
          <a:stretch>
            <a:fillRect/>
          </a:stretch>
        </p:blipFill>
        <p:spPr>
          <a:xfrm>
            <a:off x="4796715" y="2372536"/>
            <a:ext cx="1923654" cy="860359"/>
          </a:xfrm>
          <a:prstGeom prst="rect">
            <a:avLst/>
          </a:prstGeom>
          <a:noFill/>
          <a:ln>
            <a:noFill/>
          </a:ln>
        </p:spPr>
      </p:pic>
      <p:pic>
        <p:nvPicPr>
          <p:cNvPr id="971" name="Google Shape;971;p70"/>
          <p:cNvPicPr preferRelativeResize="0"/>
          <p:nvPr/>
        </p:nvPicPr>
        <p:blipFill>
          <a:blip r:embed="rId8">
            <a:alphaModFix/>
          </a:blip>
          <a:stretch>
            <a:fillRect/>
          </a:stretch>
        </p:blipFill>
        <p:spPr>
          <a:xfrm>
            <a:off x="5812971" y="2437826"/>
            <a:ext cx="835782" cy="168374"/>
          </a:xfrm>
          <a:prstGeom prst="rect">
            <a:avLst/>
          </a:prstGeom>
          <a:noFill/>
          <a:ln>
            <a:noFill/>
          </a:ln>
          <a:effectLst>
            <a:outerShdw blurRad="57150" dist="19050" dir="5400000" algn="bl" rotWithShape="0">
              <a:schemeClr val="dk1"/>
            </a:outerShdw>
          </a:effectLst>
        </p:spPr>
      </p:pic>
      <p:pic>
        <p:nvPicPr>
          <p:cNvPr id="972" name="Google Shape;972;p70"/>
          <p:cNvPicPr preferRelativeResize="0"/>
          <p:nvPr/>
        </p:nvPicPr>
        <p:blipFill>
          <a:blip r:embed="rId9">
            <a:alphaModFix/>
          </a:blip>
          <a:stretch>
            <a:fillRect/>
          </a:stretch>
        </p:blipFill>
        <p:spPr>
          <a:xfrm>
            <a:off x="4764057" y="1214950"/>
            <a:ext cx="1520667" cy="441000"/>
          </a:xfrm>
          <a:prstGeom prst="rect">
            <a:avLst/>
          </a:prstGeom>
          <a:noFill/>
          <a:ln>
            <a:noFill/>
          </a:ln>
        </p:spPr>
      </p:pic>
      <p:sp>
        <p:nvSpPr>
          <p:cNvPr id="973" name="Google Shape;973;p70"/>
          <p:cNvSpPr txBox="1"/>
          <p:nvPr/>
        </p:nvSpPr>
        <p:spPr>
          <a:xfrm>
            <a:off x="122842" y="4536882"/>
            <a:ext cx="4362339"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t>Demo video </a:t>
            </a:r>
            <a:r>
              <a:rPr lang="en-GB" sz="900" u="sng" dirty="0">
                <a:solidFill>
                  <a:schemeClr val="hlink"/>
                </a:solidFill>
                <a:hlinkClick r:id="rId10"/>
              </a:rPr>
              <a:t>https://www.youtube.com/watch?v=-djIQGPvYdI</a:t>
            </a:r>
            <a:r>
              <a:rPr lang="en-GB" sz="900" dirty="0"/>
              <a:t> </a:t>
            </a:r>
            <a:endParaRPr sz="9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1"/>
          <p:cNvSpPr/>
          <p:nvPr/>
        </p:nvSpPr>
        <p:spPr>
          <a:xfrm>
            <a:off x="2761590" y="2594583"/>
            <a:ext cx="41880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000" b="1" i="0" u="none" strike="noStrike" cap="none">
              <a:solidFill>
                <a:schemeClr val="accent4"/>
              </a:solidFill>
              <a:latin typeface="Arial"/>
              <a:ea typeface="Arial"/>
              <a:cs typeface="Arial"/>
              <a:sym typeface="Arial"/>
            </a:endParaRPr>
          </a:p>
        </p:txBody>
      </p:sp>
      <p:sp>
        <p:nvSpPr>
          <p:cNvPr id="979" name="Google Shape;979;p71"/>
          <p:cNvSpPr/>
          <p:nvPr/>
        </p:nvSpPr>
        <p:spPr>
          <a:xfrm>
            <a:off x="4355514" y="2950193"/>
            <a:ext cx="12087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2000" b="0" i="0" u="none" strike="noStrike" cap="none">
                <a:solidFill>
                  <a:schemeClr val="accent4"/>
                </a:solidFill>
                <a:latin typeface="Arial"/>
                <a:ea typeface="Arial"/>
                <a:cs typeface="Arial"/>
                <a:sym typeface="Arial"/>
              </a:rPr>
              <a:t>AI / ML</a:t>
            </a:r>
            <a:endParaRPr sz="2000" b="0" i="0" u="none" strike="noStrike" cap="none">
              <a:solidFill>
                <a:schemeClr val="accent4"/>
              </a:solidFill>
              <a:latin typeface="Arial"/>
              <a:ea typeface="Arial"/>
              <a:cs typeface="Arial"/>
              <a:sym typeface="Arial"/>
            </a:endParaRPr>
          </a:p>
        </p:txBody>
      </p:sp>
      <p:sp>
        <p:nvSpPr>
          <p:cNvPr id="980" name="Google Shape;980;p71"/>
          <p:cNvSpPr/>
          <p:nvPr/>
        </p:nvSpPr>
        <p:spPr>
          <a:xfrm>
            <a:off x="2963625" y="2950190"/>
            <a:ext cx="11397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accent4"/>
                </a:solidFill>
                <a:latin typeface="Arial"/>
                <a:ea typeface="Arial"/>
                <a:cs typeface="Arial"/>
                <a:sym typeface="Arial"/>
              </a:rPr>
              <a:t>Big Data</a:t>
            </a:r>
            <a:br>
              <a:rPr lang="en-GB" sz="1400" b="0" i="0" u="none" strike="noStrike" cap="none">
                <a:solidFill>
                  <a:schemeClr val="accent4"/>
                </a:solidFill>
                <a:latin typeface="Arial"/>
                <a:ea typeface="Arial"/>
                <a:cs typeface="Arial"/>
                <a:sym typeface="Arial"/>
              </a:rPr>
            </a:br>
            <a:r>
              <a:rPr lang="en-GB" sz="1400" b="0" i="0" u="none" strike="noStrike" cap="none">
                <a:solidFill>
                  <a:schemeClr val="accent4"/>
                </a:solidFill>
                <a:latin typeface="Arial"/>
                <a:ea typeface="Arial"/>
                <a:cs typeface="Arial"/>
                <a:sym typeface="Arial"/>
              </a:rPr>
              <a:t>Analytics</a:t>
            </a:r>
            <a:endParaRPr sz="1400" b="0" i="0" u="none" strike="noStrike" cap="none">
              <a:solidFill>
                <a:schemeClr val="accent4"/>
              </a:solidFill>
              <a:latin typeface="Arial"/>
              <a:ea typeface="Arial"/>
              <a:cs typeface="Arial"/>
              <a:sym typeface="Arial"/>
            </a:endParaRPr>
          </a:p>
        </p:txBody>
      </p:sp>
      <p:sp>
        <p:nvSpPr>
          <p:cNvPr id="981" name="Google Shape;981;p71"/>
          <p:cNvSpPr/>
          <p:nvPr/>
        </p:nvSpPr>
        <p:spPr>
          <a:xfrm>
            <a:off x="5649249" y="2950202"/>
            <a:ext cx="1054800" cy="567300"/>
          </a:xfrm>
          <a:prstGeom prst="flowChartAlternateProcess">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600" b="0" i="0" u="none" strike="noStrike" cap="none">
                <a:solidFill>
                  <a:schemeClr val="accent4"/>
                </a:solidFill>
                <a:latin typeface="Arial"/>
                <a:ea typeface="Arial"/>
                <a:cs typeface="Arial"/>
                <a:sym typeface="Arial"/>
              </a:rPr>
              <a:t>Data fusion</a:t>
            </a:r>
            <a:endParaRPr sz="1600" b="0" i="0" u="none" strike="noStrike" cap="none">
              <a:solidFill>
                <a:schemeClr val="accent4"/>
              </a:solidFill>
              <a:latin typeface="Arial"/>
              <a:ea typeface="Arial"/>
              <a:cs typeface="Arial"/>
              <a:sym typeface="Arial"/>
            </a:endParaRPr>
          </a:p>
        </p:txBody>
      </p:sp>
      <p:sp>
        <p:nvSpPr>
          <p:cNvPr id="982" name="Google Shape;982;p71"/>
          <p:cNvSpPr/>
          <p:nvPr/>
        </p:nvSpPr>
        <p:spPr>
          <a:xfrm>
            <a:off x="1362544" y="2595212"/>
            <a:ext cx="12642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1400" b="0" i="0" u="none" strike="noStrike" cap="none">
                <a:solidFill>
                  <a:schemeClr val="lt1"/>
                </a:solidFill>
                <a:latin typeface="Arial"/>
                <a:ea typeface="Arial"/>
                <a:cs typeface="Arial"/>
                <a:sym typeface="Arial"/>
              </a:rPr>
              <a:t>Quality Verification</a:t>
            </a:r>
            <a:endParaRPr sz="1400" b="0" i="0" u="none" strike="noStrike" cap="none">
              <a:solidFill>
                <a:schemeClr val="lt1"/>
              </a:solidFill>
              <a:latin typeface="Arial"/>
              <a:ea typeface="Arial"/>
              <a:cs typeface="Arial"/>
              <a:sym typeface="Arial"/>
            </a:endParaRPr>
          </a:p>
        </p:txBody>
      </p:sp>
      <p:sp>
        <p:nvSpPr>
          <p:cNvPr id="983" name="Google Shape;983;p71"/>
          <p:cNvSpPr/>
          <p:nvPr/>
        </p:nvSpPr>
        <p:spPr>
          <a:xfrm>
            <a:off x="7125845" y="2594583"/>
            <a:ext cx="1153200" cy="1005000"/>
          </a:xfrm>
          <a:prstGeom prst="flowChartAlternateProcess">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Arial"/>
                <a:ea typeface="Arial"/>
                <a:cs typeface="Arial"/>
                <a:sym typeface="Arial"/>
              </a:rPr>
              <a:t>Real-time data acquisition and processing</a:t>
            </a:r>
            <a:endParaRPr sz="1200" b="0" i="0" u="none" strike="noStrike" cap="none" dirty="0">
              <a:solidFill>
                <a:schemeClr val="lt1"/>
              </a:solidFill>
              <a:latin typeface="Arial"/>
              <a:ea typeface="Arial"/>
              <a:cs typeface="Arial"/>
              <a:sym typeface="Arial"/>
            </a:endParaRPr>
          </a:p>
        </p:txBody>
      </p:sp>
      <p:sp>
        <p:nvSpPr>
          <p:cNvPr id="984" name="Google Shape;984;p71"/>
          <p:cNvSpPr txBox="1"/>
          <p:nvPr/>
        </p:nvSpPr>
        <p:spPr>
          <a:xfrm>
            <a:off x="3651984" y="2593133"/>
            <a:ext cx="2223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0" i="0" u="none" strike="noStrike" cap="none">
                <a:solidFill>
                  <a:schemeClr val="lt1"/>
                </a:solidFill>
                <a:latin typeface="Arial"/>
                <a:ea typeface="Arial"/>
                <a:cs typeface="Arial"/>
                <a:sym typeface="Arial"/>
              </a:rPr>
              <a:t>Workflow Composition</a:t>
            </a:r>
            <a:endParaRPr/>
          </a:p>
        </p:txBody>
      </p:sp>
      <p:sp>
        <p:nvSpPr>
          <p:cNvPr id="985" name="Google Shape;985;p71"/>
          <p:cNvSpPr txBox="1">
            <a:spLocks noGrp="1"/>
          </p:cNvSpPr>
          <p:nvPr>
            <p:ph type="title"/>
          </p:nvPr>
        </p:nvSpPr>
        <p:spPr>
          <a:xfrm>
            <a:off x="870875" y="0"/>
            <a:ext cx="817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sz="2900"/>
              <a:t>DTE Core components</a:t>
            </a:r>
            <a:endParaRPr sz="2900"/>
          </a:p>
        </p:txBody>
      </p:sp>
      <p:sp>
        <p:nvSpPr>
          <p:cNvPr id="986" name="Google Shape;986;p71"/>
          <p:cNvSpPr/>
          <p:nvPr/>
        </p:nvSpPr>
        <p:spPr>
          <a:xfrm>
            <a:off x="863750" y="1186294"/>
            <a:ext cx="2337900" cy="1459251"/>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latin typeface="Roboto"/>
                <a:ea typeface="Roboto"/>
                <a:cs typeface="Roboto"/>
                <a:sym typeface="Roboto"/>
              </a:rPr>
              <a:t>Automated DT Validation in connection with workflow provenance</a:t>
            </a:r>
            <a:endParaRPr sz="1200" dirty="0">
              <a:latin typeface="Roboto"/>
              <a:ea typeface="Roboto"/>
              <a:cs typeface="Roboto"/>
              <a:sym typeface="Roboto"/>
            </a:endParaRPr>
          </a:p>
          <a:p>
            <a:pPr marL="0" lvl="0" indent="0" algn="l" rtl="0">
              <a:spcBef>
                <a:spcPts val="0"/>
              </a:spcBef>
              <a:spcAft>
                <a:spcPts val="0"/>
              </a:spcAft>
              <a:buNone/>
            </a:pPr>
            <a:endParaRPr sz="1300" dirty="0">
              <a:latin typeface="Roboto"/>
              <a:ea typeface="Roboto"/>
              <a:cs typeface="Roboto"/>
              <a:sym typeface="Roboto"/>
            </a:endParaRPr>
          </a:p>
          <a:p>
            <a:pPr marL="0" lvl="0" indent="0" algn="l" rtl="0">
              <a:spcBef>
                <a:spcPts val="0"/>
              </a:spcBef>
              <a:spcAft>
                <a:spcPts val="0"/>
              </a:spcAft>
              <a:buNone/>
            </a:pPr>
            <a:endParaRPr sz="1300" dirty="0">
              <a:latin typeface="Roboto"/>
              <a:ea typeface="Roboto"/>
              <a:cs typeface="Roboto"/>
              <a:sym typeface="Roboto"/>
            </a:endParaRPr>
          </a:p>
          <a:p>
            <a:pPr marL="0" lvl="0" indent="0" algn="l" rtl="0">
              <a:spcBef>
                <a:spcPts val="0"/>
              </a:spcBef>
              <a:spcAft>
                <a:spcPts val="0"/>
              </a:spcAft>
              <a:buNone/>
            </a:pPr>
            <a:endParaRPr sz="1300" dirty="0">
              <a:latin typeface="Roboto"/>
              <a:ea typeface="Roboto"/>
              <a:cs typeface="Roboto"/>
              <a:sym typeface="Roboto"/>
            </a:endParaRPr>
          </a:p>
        </p:txBody>
      </p:sp>
      <p:sp>
        <p:nvSpPr>
          <p:cNvPr id="987" name="Google Shape;987;p71"/>
          <p:cNvSpPr/>
          <p:nvPr/>
        </p:nvSpPr>
        <p:spPr>
          <a:xfrm>
            <a:off x="3302150" y="1186294"/>
            <a:ext cx="2647800" cy="1459251"/>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200" dirty="0">
                <a:latin typeface="Open Sans"/>
                <a:ea typeface="Open Sans"/>
                <a:cs typeface="Open Sans"/>
                <a:sym typeface="Open Sans"/>
              </a:rPr>
              <a:t>Distributed data analysis embedded with specific workflow tools</a:t>
            </a: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p:txBody>
      </p:sp>
      <p:sp>
        <p:nvSpPr>
          <p:cNvPr id="988" name="Google Shape;988;p71"/>
          <p:cNvSpPr/>
          <p:nvPr/>
        </p:nvSpPr>
        <p:spPr>
          <a:xfrm>
            <a:off x="6325900" y="1186294"/>
            <a:ext cx="2337900" cy="1459251"/>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latin typeface="Open Sans"/>
                <a:ea typeface="Open Sans"/>
                <a:cs typeface="Open Sans"/>
                <a:sym typeface="Open Sans"/>
              </a:rPr>
              <a:t>Connecting Real-time data with serverless processing </a:t>
            </a: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p:txBody>
      </p:sp>
      <p:sp>
        <p:nvSpPr>
          <p:cNvPr id="989" name="Google Shape;989;p71"/>
          <p:cNvSpPr/>
          <p:nvPr/>
        </p:nvSpPr>
        <p:spPr>
          <a:xfrm>
            <a:off x="4250000" y="3446325"/>
            <a:ext cx="3167700" cy="16014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ctr" rtl="0">
              <a:spcBef>
                <a:spcPts val="0"/>
              </a:spcBef>
              <a:spcAft>
                <a:spcPts val="0"/>
              </a:spcAft>
              <a:buNone/>
            </a:pPr>
            <a:r>
              <a:rPr lang="en-GB" sz="1200" dirty="0">
                <a:latin typeface="Open Sans"/>
                <a:ea typeface="Open Sans"/>
                <a:cs typeface="Open Sans"/>
                <a:sym typeface="Open Sans"/>
              </a:rPr>
              <a:t>Generic ML / AI training platform with support to generic workflow management and model validation</a:t>
            </a: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p:txBody>
      </p:sp>
      <p:sp>
        <p:nvSpPr>
          <p:cNvPr id="990" name="Google Shape;990;p71"/>
          <p:cNvSpPr/>
          <p:nvPr/>
        </p:nvSpPr>
        <p:spPr>
          <a:xfrm>
            <a:off x="1729363" y="3446326"/>
            <a:ext cx="2198400" cy="16014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ctr" rtl="0">
              <a:spcBef>
                <a:spcPts val="0"/>
              </a:spcBef>
              <a:spcAft>
                <a:spcPts val="0"/>
              </a:spcAft>
              <a:buNone/>
            </a:pPr>
            <a:r>
              <a:rPr lang="en-GB" sz="1200">
                <a:latin typeface="Roboto"/>
                <a:ea typeface="Roboto"/>
                <a:cs typeface="Roboto"/>
                <a:sym typeface="Roboto"/>
              </a:rPr>
              <a:t>Standardized deployment of Big Data Analytics tools</a:t>
            </a:r>
            <a:endParaRPr sz="1200">
              <a:latin typeface="Roboto"/>
              <a:ea typeface="Roboto"/>
              <a:cs typeface="Roboto"/>
              <a:sym typeface="Roboto"/>
            </a:endParaRPr>
          </a:p>
        </p:txBody>
      </p:sp>
      <p:grpSp>
        <p:nvGrpSpPr>
          <p:cNvPr id="991" name="Google Shape;991;p71"/>
          <p:cNvGrpSpPr/>
          <p:nvPr/>
        </p:nvGrpSpPr>
        <p:grpSpPr>
          <a:xfrm>
            <a:off x="1201715" y="1986994"/>
            <a:ext cx="518410" cy="487457"/>
            <a:chOff x="5513050" y="1754948"/>
            <a:chExt cx="881200" cy="904037"/>
          </a:xfrm>
        </p:grpSpPr>
        <p:pic>
          <p:nvPicPr>
            <p:cNvPr id="992" name="Google Shape;992;p71"/>
            <p:cNvPicPr preferRelativeResize="0"/>
            <p:nvPr/>
          </p:nvPicPr>
          <p:blipFill rotWithShape="1">
            <a:blip r:embed="rId3">
              <a:alphaModFix/>
            </a:blip>
            <a:srcRect r="55993"/>
            <a:stretch/>
          </p:blipFill>
          <p:spPr>
            <a:xfrm>
              <a:off x="5513050" y="1754948"/>
              <a:ext cx="881200" cy="510827"/>
            </a:xfrm>
            <a:prstGeom prst="rect">
              <a:avLst/>
            </a:prstGeom>
            <a:noFill/>
            <a:ln>
              <a:noFill/>
            </a:ln>
          </p:spPr>
        </p:pic>
        <p:pic>
          <p:nvPicPr>
            <p:cNvPr id="993" name="Google Shape;993;p71"/>
            <p:cNvPicPr preferRelativeResize="0"/>
            <p:nvPr/>
          </p:nvPicPr>
          <p:blipFill rotWithShape="1">
            <a:blip r:embed="rId3">
              <a:alphaModFix/>
            </a:blip>
            <a:srcRect l="42660"/>
            <a:stretch/>
          </p:blipFill>
          <p:spPr>
            <a:xfrm>
              <a:off x="5513050" y="2266950"/>
              <a:ext cx="881200" cy="392035"/>
            </a:xfrm>
            <a:prstGeom prst="rect">
              <a:avLst/>
            </a:prstGeom>
            <a:noFill/>
            <a:ln>
              <a:noFill/>
            </a:ln>
          </p:spPr>
        </p:pic>
      </p:grpSp>
      <p:pic>
        <p:nvPicPr>
          <p:cNvPr id="994" name="Google Shape;994;p71"/>
          <p:cNvPicPr preferRelativeResize="0"/>
          <p:nvPr/>
        </p:nvPicPr>
        <p:blipFill>
          <a:blip r:embed="rId4">
            <a:alphaModFix/>
          </a:blip>
          <a:stretch>
            <a:fillRect/>
          </a:stretch>
        </p:blipFill>
        <p:spPr>
          <a:xfrm>
            <a:off x="6704049" y="1947252"/>
            <a:ext cx="1153199" cy="487753"/>
          </a:xfrm>
          <a:prstGeom prst="rect">
            <a:avLst/>
          </a:prstGeom>
          <a:noFill/>
          <a:ln>
            <a:noFill/>
          </a:ln>
        </p:spPr>
      </p:pic>
      <p:pic>
        <p:nvPicPr>
          <p:cNvPr id="995" name="Google Shape;995;p71"/>
          <p:cNvPicPr preferRelativeResize="0"/>
          <p:nvPr/>
        </p:nvPicPr>
        <p:blipFill>
          <a:blip r:embed="rId5">
            <a:alphaModFix/>
          </a:blip>
          <a:stretch>
            <a:fillRect/>
          </a:stretch>
        </p:blipFill>
        <p:spPr>
          <a:xfrm>
            <a:off x="3680618" y="2012751"/>
            <a:ext cx="891382" cy="519860"/>
          </a:xfrm>
          <a:prstGeom prst="rect">
            <a:avLst/>
          </a:prstGeom>
          <a:noFill/>
          <a:ln>
            <a:noFill/>
          </a:ln>
        </p:spPr>
      </p:pic>
      <p:pic>
        <p:nvPicPr>
          <p:cNvPr id="996" name="Google Shape;996;p71"/>
          <p:cNvPicPr preferRelativeResize="0"/>
          <p:nvPr/>
        </p:nvPicPr>
        <p:blipFill>
          <a:blip r:embed="rId6">
            <a:alphaModFix/>
          </a:blip>
          <a:stretch>
            <a:fillRect/>
          </a:stretch>
        </p:blipFill>
        <p:spPr>
          <a:xfrm>
            <a:off x="4950468" y="2002421"/>
            <a:ext cx="634358" cy="550879"/>
          </a:xfrm>
          <a:prstGeom prst="rect">
            <a:avLst/>
          </a:prstGeom>
          <a:noFill/>
          <a:ln>
            <a:noFill/>
          </a:ln>
        </p:spPr>
      </p:pic>
      <p:sp>
        <p:nvSpPr>
          <p:cNvPr id="997" name="Google Shape;997;p71"/>
          <p:cNvSpPr txBox="1"/>
          <p:nvPr/>
        </p:nvSpPr>
        <p:spPr>
          <a:xfrm>
            <a:off x="2024304" y="2012751"/>
            <a:ext cx="82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err="1">
                <a:latin typeface="Roboto"/>
                <a:ea typeface="Roboto"/>
                <a:cs typeface="Roboto"/>
                <a:sym typeface="Roboto"/>
              </a:rPr>
              <a:t>yProv</a:t>
            </a:r>
            <a:endParaRPr sz="1800" b="1" dirty="0">
              <a:latin typeface="Roboto"/>
              <a:ea typeface="Roboto"/>
              <a:cs typeface="Roboto"/>
              <a:sym typeface="Roboto"/>
            </a:endParaRPr>
          </a:p>
        </p:txBody>
      </p:sp>
      <p:sp>
        <p:nvSpPr>
          <p:cNvPr id="998" name="Google Shape;998;p71"/>
          <p:cNvSpPr txBox="1">
            <a:spLocks noGrp="1"/>
          </p:cNvSpPr>
          <p:nvPr>
            <p:ph type="sldNum" idx="12"/>
          </p:nvPr>
        </p:nvSpPr>
        <p:spPr>
          <a:xfrm>
            <a:off x="6911125" y="4880608"/>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pic>
        <p:nvPicPr>
          <p:cNvPr id="999" name="Google Shape;999;p71"/>
          <p:cNvPicPr preferRelativeResize="0"/>
          <p:nvPr/>
        </p:nvPicPr>
        <p:blipFill>
          <a:blip r:embed="rId7">
            <a:alphaModFix/>
          </a:blip>
          <a:stretch>
            <a:fillRect/>
          </a:stretch>
        </p:blipFill>
        <p:spPr>
          <a:xfrm>
            <a:off x="5243343" y="3746882"/>
            <a:ext cx="1029289" cy="394383"/>
          </a:xfrm>
          <a:prstGeom prst="rect">
            <a:avLst/>
          </a:prstGeom>
          <a:noFill/>
          <a:ln>
            <a:noFill/>
          </a:ln>
        </p:spPr>
      </p:pic>
      <p:pic>
        <p:nvPicPr>
          <p:cNvPr id="1000" name="Google Shape;1000;p71"/>
          <p:cNvPicPr preferRelativeResize="0"/>
          <p:nvPr/>
        </p:nvPicPr>
        <p:blipFill rotWithShape="1">
          <a:blip r:embed="rId8">
            <a:alphaModFix/>
          </a:blip>
          <a:srcRect l="60493" r="21146" b="78796"/>
          <a:stretch/>
        </p:blipFill>
        <p:spPr>
          <a:xfrm>
            <a:off x="2053254" y="3660473"/>
            <a:ext cx="661254" cy="679808"/>
          </a:xfrm>
          <a:prstGeom prst="rect">
            <a:avLst/>
          </a:prstGeom>
          <a:noFill/>
          <a:ln>
            <a:noFill/>
          </a:ln>
        </p:spPr>
      </p:pic>
      <p:pic>
        <p:nvPicPr>
          <p:cNvPr id="1001" name="Google Shape;1001;p71"/>
          <p:cNvPicPr preferRelativeResize="0"/>
          <p:nvPr/>
        </p:nvPicPr>
        <p:blipFill rotWithShape="1">
          <a:blip r:embed="rId8">
            <a:alphaModFix/>
          </a:blip>
          <a:srcRect l="60265" t="30791" r="21375" b="47974"/>
          <a:stretch/>
        </p:blipFill>
        <p:spPr>
          <a:xfrm>
            <a:off x="2914598" y="3725400"/>
            <a:ext cx="661253" cy="61488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2"/>
          <p:cNvSpPr txBox="1">
            <a:spLocks noGrp="1"/>
          </p:cNvSpPr>
          <p:nvPr>
            <p:ph type="sldNum" idx="12"/>
          </p:nvPr>
        </p:nvSpPr>
        <p:spPr>
          <a:xfrm>
            <a:off x="6457950" y="473273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
        <p:nvSpPr>
          <p:cNvPr id="1007" name="Google Shape;1007;p72"/>
          <p:cNvSpPr txBox="1">
            <a:spLocks noGrp="1"/>
          </p:cNvSpPr>
          <p:nvPr>
            <p:ph type="body" idx="4294967295"/>
          </p:nvPr>
        </p:nvSpPr>
        <p:spPr>
          <a:xfrm>
            <a:off x="236958" y="1272429"/>
            <a:ext cx="8735400" cy="3354000"/>
          </a:xfrm>
          <a:prstGeom prst="rect">
            <a:avLst/>
          </a:prstGeom>
        </p:spPr>
        <p:txBody>
          <a:bodyPr spcFirstLastPara="1" wrap="square" lIns="68575" tIns="34275" rIns="68575" bIns="34275" anchor="t" anchorCtr="0">
            <a:noAutofit/>
          </a:bodyPr>
          <a:lstStyle/>
          <a:p>
            <a:pPr marL="0" lvl="0" indent="0" algn="l" rtl="0">
              <a:lnSpc>
                <a:spcPct val="100000"/>
              </a:lnSpc>
              <a:spcBef>
                <a:spcPts val="434"/>
              </a:spcBef>
              <a:spcAft>
                <a:spcPts val="0"/>
              </a:spcAft>
              <a:buClr>
                <a:schemeClr val="dk1"/>
              </a:buClr>
              <a:buSzPts val="1100"/>
              <a:buFont typeface="Arial"/>
              <a:buNone/>
            </a:pPr>
            <a:r>
              <a:rPr lang="en-GB" sz="1570" dirty="0">
                <a:solidFill>
                  <a:srgbClr val="3C3C3C"/>
                </a:solidFill>
                <a:latin typeface="Roboto"/>
                <a:ea typeface="Roboto"/>
                <a:cs typeface="Roboto"/>
                <a:sym typeface="Roboto"/>
              </a:rPr>
              <a:t>Support AI-based digital twin applications in science: </a:t>
            </a:r>
            <a:endParaRPr sz="1570" dirty="0">
              <a:solidFill>
                <a:srgbClr val="3C3C3C"/>
              </a:solidFill>
              <a:latin typeface="Roboto"/>
              <a:ea typeface="Roboto"/>
              <a:cs typeface="Roboto"/>
              <a:sym typeface="Roboto"/>
            </a:endParaRPr>
          </a:p>
          <a:p>
            <a:pPr marL="0" lvl="0" indent="0" algn="l" rtl="0">
              <a:lnSpc>
                <a:spcPct val="100000"/>
              </a:lnSpc>
              <a:spcBef>
                <a:spcPts val="434"/>
              </a:spcBef>
              <a:spcAft>
                <a:spcPts val="0"/>
              </a:spcAft>
              <a:buClr>
                <a:schemeClr val="dk1"/>
              </a:buClr>
              <a:buSzPts val="1100"/>
              <a:buFont typeface="Arial"/>
              <a:buNone/>
            </a:pPr>
            <a:endParaRPr sz="1570" dirty="0">
              <a:solidFill>
                <a:srgbClr val="3C3C3C"/>
              </a:solidFill>
              <a:latin typeface="Roboto"/>
              <a:ea typeface="Roboto"/>
              <a:cs typeface="Roboto"/>
              <a:sym typeface="Roboto"/>
            </a:endParaRPr>
          </a:p>
          <a:p>
            <a:pPr marL="457200" lvl="0" indent="-328295" algn="l" rtl="0">
              <a:lnSpc>
                <a:spcPct val="115000"/>
              </a:lnSpc>
              <a:spcBef>
                <a:spcPts val="434"/>
              </a:spcBef>
              <a:spcAft>
                <a:spcPts val="0"/>
              </a:spcAft>
              <a:buClr>
                <a:srgbClr val="3C3C3C"/>
              </a:buClr>
              <a:buSzPts val="1570"/>
              <a:buFont typeface="Roboto"/>
              <a:buChar char="●"/>
            </a:pPr>
            <a:r>
              <a:rPr lang="en-GB" sz="1800" b="1" dirty="0">
                <a:solidFill>
                  <a:srgbClr val="3C3C3C"/>
                </a:solidFill>
                <a:latin typeface="Roboto"/>
                <a:ea typeface="Roboto"/>
                <a:cs typeface="Roboto"/>
                <a:sym typeface="Roboto"/>
              </a:rPr>
              <a:t>Reproducibility, Reusability, and Modularity</a:t>
            </a:r>
            <a:endParaRPr sz="1800" b="1" dirty="0">
              <a:solidFill>
                <a:srgbClr val="3C3C3C"/>
              </a:solidFill>
              <a:latin typeface="Roboto"/>
              <a:ea typeface="Roboto"/>
              <a:cs typeface="Roboto"/>
              <a:sym typeface="Roboto"/>
            </a:endParaRPr>
          </a:p>
          <a:p>
            <a:pPr marL="457200" lvl="0" indent="-328295" algn="l" rtl="0">
              <a:lnSpc>
                <a:spcPct val="115000"/>
              </a:lnSpc>
              <a:spcBef>
                <a:spcPts val="0"/>
              </a:spcBef>
              <a:spcAft>
                <a:spcPts val="0"/>
              </a:spcAft>
              <a:buClr>
                <a:srgbClr val="3C3C3C"/>
              </a:buClr>
              <a:buSzPts val="1570"/>
              <a:buFont typeface="Roboto"/>
              <a:buChar char="●"/>
            </a:pPr>
            <a:r>
              <a:rPr lang="en-GB" sz="1800" b="1" dirty="0">
                <a:solidFill>
                  <a:srgbClr val="3C3C3C"/>
                </a:solidFill>
                <a:latin typeface="Roboto"/>
                <a:ea typeface="Roboto"/>
                <a:cs typeface="Roboto"/>
                <a:sym typeface="Roboto"/>
              </a:rPr>
              <a:t>Framework-independent</a:t>
            </a:r>
            <a:r>
              <a:rPr lang="en-GB" sz="1800" dirty="0">
                <a:solidFill>
                  <a:srgbClr val="3C3C3C"/>
                </a:solidFill>
                <a:latin typeface="Roboto"/>
                <a:ea typeface="Roboto"/>
                <a:cs typeface="Roboto"/>
                <a:sym typeface="Roboto"/>
              </a:rPr>
              <a:t> (e.g., </a:t>
            </a:r>
            <a:r>
              <a:rPr lang="en-GB" sz="1800" dirty="0" err="1">
                <a:solidFill>
                  <a:srgbClr val="3C3C3C"/>
                </a:solidFill>
                <a:latin typeface="Roboto"/>
                <a:ea typeface="Roboto"/>
                <a:cs typeface="Roboto"/>
                <a:sym typeface="Roboto"/>
              </a:rPr>
              <a:t>PyTorch</a:t>
            </a:r>
            <a:r>
              <a:rPr lang="en-GB" sz="1800" dirty="0">
                <a:solidFill>
                  <a:srgbClr val="3C3C3C"/>
                </a:solidFill>
                <a:latin typeface="Roboto"/>
                <a:ea typeface="Roboto"/>
                <a:cs typeface="Roboto"/>
                <a:sym typeface="Roboto"/>
              </a:rPr>
              <a:t>, TensorFlow, </a:t>
            </a:r>
            <a:r>
              <a:rPr lang="en-GB" sz="1800" dirty="0" err="1">
                <a:solidFill>
                  <a:srgbClr val="3C3C3C"/>
                </a:solidFill>
                <a:latin typeface="Roboto"/>
                <a:ea typeface="Roboto"/>
                <a:cs typeface="Roboto"/>
                <a:sym typeface="Roboto"/>
              </a:rPr>
              <a:t>XGBoost</a:t>
            </a:r>
            <a:r>
              <a:rPr lang="en-GB" sz="1800" dirty="0">
                <a:solidFill>
                  <a:srgbClr val="3C3C3C"/>
                </a:solidFill>
                <a:latin typeface="Roboto"/>
                <a:ea typeface="Roboto"/>
                <a:cs typeface="Roboto"/>
                <a:sym typeface="Roboto"/>
              </a:rPr>
              <a:t>, </a:t>
            </a:r>
            <a:r>
              <a:rPr lang="en-GB" sz="1800" dirty="0" err="1">
                <a:solidFill>
                  <a:srgbClr val="3C3C3C"/>
                </a:solidFill>
                <a:latin typeface="Roboto"/>
                <a:ea typeface="Roboto"/>
                <a:cs typeface="Roboto"/>
                <a:sym typeface="Roboto"/>
              </a:rPr>
              <a:t>MLFlow</a:t>
            </a:r>
            <a:r>
              <a:rPr lang="en-GB" sz="1800" dirty="0">
                <a:solidFill>
                  <a:srgbClr val="3C3C3C"/>
                </a:solidFill>
                <a:latin typeface="Roboto"/>
                <a:ea typeface="Roboto"/>
                <a:cs typeface="Roboto"/>
                <a:sym typeface="Roboto"/>
              </a:rPr>
              <a:t>, </a:t>
            </a:r>
            <a:r>
              <a:rPr lang="en-GB" sz="1800" dirty="0" err="1">
                <a:solidFill>
                  <a:srgbClr val="3C3C3C"/>
                </a:solidFill>
                <a:latin typeface="Roboto"/>
                <a:ea typeface="Roboto"/>
                <a:cs typeface="Roboto"/>
                <a:sym typeface="Roboto"/>
              </a:rPr>
              <a:t>WandB</a:t>
            </a:r>
            <a:r>
              <a:rPr lang="en-GB" sz="1800" dirty="0">
                <a:solidFill>
                  <a:srgbClr val="3C3C3C"/>
                </a:solidFill>
                <a:latin typeface="Roboto"/>
                <a:ea typeface="Roboto"/>
                <a:cs typeface="Roboto"/>
                <a:sym typeface="Roboto"/>
              </a:rPr>
              <a:t>)</a:t>
            </a:r>
            <a:endParaRPr sz="1800" dirty="0">
              <a:solidFill>
                <a:srgbClr val="3C3C3C"/>
              </a:solidFill>
              <a:latin typeface="Roboto"/>
              <a:ea typeface="Roboto"/>
              <a:cs typeface="Roboto"/>
              <a:sym typeface="Roboto"/>
            </a:endParaRPr>
          </a:p>
          <a:p>
            <a:pPr marL="457200" lvl="0" indent="-328295" algn="l" rtl="0">
              <a:lnSpc>
                <a:spcPct val="115000"/>
              </a:lnSpc>
              <a:spcBef>
                <a:spcPts val="0"/>
              </a:spcBef>
              <a:spcAft>
                <a:spcPts val="0"/>
              </a:spcAft>
              <a:buClr>
                <a:srgbClr val="3C3C3C"/>
              </a:buClr>
              <a:buSzPts val="1570"/>
              <a:buFont typeface="Roboto"/>
              <a:buChar char="●"/>
            </a:pPr>
            <a:r>
              <a:rPr lang="en-GB" sz="1800" dirty="0">
                <a:solidFill>
                  <a:srgbClr val="3C3C3C"/>
                </a:solidFill>
                <a:latin typeface="Roboto"/>
                <a:ea typeface="Roboto"/>
                <a:cs typeface="Roboto"/>
                <a:sym typeface="Roboto"/>
              </a:rPr>
              <a:t>UX/UI: </a:t>
            </a:r>
            <a:r>
              <a:rPr lang="en-GB" sz="1800" b="1" dirty="0">
                <a:solidFill>
                  <a:srgbClr val="3C3C3C"/>
                </a:solidFill>
                <a:latin typeface="Roboto"/>
                <a:ea typeface="Roboto"/>
                <a:cs typeface="Roboto"/>
                <a:sym typeface="Roboto"/>
              </a:rPr>
              <a:t>user-friendly GUI</a:t>
            </a:r>
            <a:r>
              <a:rPr lang="en-GB" sz="1800" dirty="0">
                <a:solidFill>
                  <a:srgbClr val="3C3C3C"/>
                </a:solidFill>
                <a:latin typeface="Roboto"/>
                <a:ea typeface="Roboto"/>
                <a:cs typeface="Roboto"/>
                <a:sym typeface="Roboto"/>
              </a:rPr>
              <a:t> (e.g., </a:t>
            </a:r>
            <a:r>
              <a:rPr lang="en-GB" sz="1800" dirty="0" err="1">
                <a:solidFill>
                  <a:srgbClr val="3C3C3C"/>
                </a:solidFill>
                <a:latin typeface="Roboto"/>
                <a:ea typeface="Roboto"/>
                <a:cs typeface="Roboto"/>
                <a:sym typeface="Roboto"/>
              </a:rPr>
              <a:t>JupyterLab</a:t>
            </a:r>
            <a:r>
              <a:rPr lang="en-GB" sz="1800" dirty="0">
                <a:solidFill>
                  <a:srgbClr val="3C3C3C"/>
                </a:solidFill>
                <a:latin typeface="Roboto"/>
                <a:ea typeface="Roboto"/>
                <a:cs typeface="Roboto"/>
                <a:sym typeface="Roboto"/>
              </a:rPr>
              <a:t>)</a:t>
            </a:r>
            <a:endParaRPr sz="1800" dirty="0">
              <a:solidFill>
                <a:srgbClr val="3C3C3C"/>
              </a:solidFill>
              <a:latin typeface="Roboto"/>
              <a:ea typeface="Roboto"/>
              <a:cs typeface="Roboto"/>
              <a:sym typeface="Roboto"/>
            </a:endParaRPr>
          </a:p>
          <a:p>
            <a:pPr marL="457200" lvl="0" indent="-328295" algn="l" rtl="0">
              <a:lnSpc>
                <a:spcPct val="115000"/>
              </a:lnSpc>
              <a:spcBef>
                <a:spcPts val="0"/>
              </a:spcBef>
              <a:spcAft>
                <a:spcPts val="0"/>
              </a:spcAft>
              <a:buClr>
                <a:srgbClr val="3C3C3C"/>
              </a:buClr>
              <a:buSzPts val="1570"/>
              <a:buFont typeface="Roboto"/>
              <a:buChar char="●"/>
            </a:pPr>
            <a:r>
              <a:rPr lang="en-GB" sz="1800" dirty="0">
                <a:solidFill>
                  <a:srgbClr val="3C3C3C"/>
                </a:solidFill>
                <a:latin typeface="Roboto"/>
                <a:ea typeface="Roboto"/>
                <a:cs typeface="Roboto"/>
                <a:sym typeface="Roboto"/>
              </a:rPr>
              <a:t>Off-the-shelf AI tooling:</a:t>
            </a:r>
            <a:endParaRPr sz="1800" dirty="0">
              <a:solidFill>
                <a:srgbClr val="3C3C3C"/>
              </a:solidFill>
              <a:latin typeface="Roboto"/>
              <a:ea typeface="Roboto"/>
              <a:cs typeface="Roboto"/>
              <a:sym typeface="Roboto"/>
            </a:endParaRPr>
          </a:p>
          <a:p>
            <a:pPr marL="914400" lvl="1" indent="-328294" algn="l" rtl="0">
              <a:lnSpc>
                <a:spcPct val="115000"/>
              </a:lnSpc>
              <a:spcBef>
                <a:spcPts val="0"/>
              </a:spcBef>
              <a:spcAft>
                <a:spcPts val="0"/>
              </a:spcAft>
              <a:buClr>
                <a:srgbClr val="3C3C3C"/>
              </a:buClr>
              <a:buSzPts val="1570"/>
              <a:buFont typeface="Roboto"/>
              <a:buChar char="○"/>
            </a:pPr>
            <a:r>
              <a:rPr lang="en-GB" b="1" dirty="0">
                <a:solidFill>
                  <a:srgbClr val="3C3C3C"/>
                </a:solidFill>
                <a:latin typeface="Roboto"/>
                <a:ea typeface="Roboto"/>
                <a:cs typeface="Roboto"/>
                <a:sym typeface="Roboto"/>
              </a:rPr>
              <a:t>Hyper-parameters optimization</a:t>
            </a:r>
            <a:endParaRPr b="1" dirty="0">
              <a:solidFill>
                <a:srgbClr val="3C3C3C"/>
              </a:solidFill>
              <a:latin typeface="Roboto"/>
              <a:ea typeface="Roboto"/>
              <a:cs typeface="Roboto"/>
              <a:sym typeface="Roboto"/>
            </a:endParaRPr>
          </a:p>
          <a:p>
            <a:pPr marL="914400" lvl="1" indent="-328294" algn="l" rtl="0">
              <a:lnSpc>
                <a:spcPct val="115000"/>
              </a:lnSpc>
              <a:spcBef>
                <a:spcPts val="0"/>
              </a:spcBef>
              <a:spcAft>
                <a:spcPts val="0"/>
              </a:spcAft>
              <a:buClr>
                <a:srgbClr val="3C3C3C"/>
              </a:buClr>
              <a:buSzPts val="1570"/>
              <a:buFont typeface="Roboto"/>
              <a:buChar char="○"/>
            </a:pPr>
            <a:r>
              <a:rPr lang="en-GB" dirty="0">
                <a:solidFill>
                  <a:srgbClr val="3C3C3C"/>
                </a:solidFill>
                <a:latin typeface="Roboto"/>
                <a:ea typeface="Roboto"/>
                <a:cs typeface="Roboto"/>
                <a:sym typeface="Roboto"/>
              </a:rPr>
              <a:t>Scalability (e.g., </a:t>
            </a:r>
            <a:r>
              <a:rPr lang="en-GB" b="1" dirty="0">
                <a:solidFill>
                  <a:srgbClr val="3C3C3C"/>
                </a:solidFill>
                <a:latin typeface="Roboto"/>
                <a:ea typeface="Roboto"/>
                <a:cs typeface="Roboto"/>
                <a:sym typeface="Roboto"/>
              </a:rPr>
              <a:t>distributed ML</a:t>
            </a:r>
            <a:r>
              <a:rPr lang="en-GB" dirty="0">
                <a:solidFill>
                  <a:srgbClr val="3C3C3C"/>
                </a:solidFill>
                <a:latin typeface="Roboto"/>
                <a:ea typeface="Roboto"/>
                <a:cs typeface="Roboto"/>
                <a:sym typeface="Roboto"/>
              </a:rPr>
              <a:t>)</a:t>
            </a:r>
            <a:endParaRPr dirty="0">
              <a:solidFill>
                <a:srgbClr val="3C3C3C"/>
              </a:solidFill>
              <a:latin typeface="Roboto"/>
              <a:ea typeface="Roboto"/>
              <a:cs typeface="Roboto"/>
              <a:sym typeface="Roboto"/>
            </a:endParaRPr>
          </a:p>
          <a:p>
            <a:pPr marL="914400" lvl="1" indent="-328294" algn="l" rtl="0">
              <a:lnSpc>
                <a:spcPct val="115000"/>
              </a:lnSpc>
              <a:spcBef>
                <a:spcPts val="0"/>
              </a:spcBef>
              <a:spcAft>
                <a:spcPts val="0"/>
              </a:spcAft>
              <a:buClr>
                <a:srgbClr val="3C3C3C"/>
              </a:buClr>
              <a:buSzPts val="1570"/>
              <a:buFont typeface="Roboto"/>
              <a:buChar char="○"/>
            </a:pPr>
            <a:r>
              <a:rPr lang="en-GB" dirty="0">
                <a:solidFill>
                  <a:srgbClr val="3C3C3C"/>
                </a:solidFill>
                <a:latin typeface="Roboto"/>
                <a:ea typeface="Roboto"/>
                <a:cs typeface="Roboto"/>
                <a:sym typeface="Roboto"/>
              </a:rPr>
              <a:t>State of the Art </a:t>
            </a:r>
            <a:r>
              <a:rPr lang="en-GB" b="1" dirty="0">
                <a:solidFill>
                  <a:srgbClr val="3C3C3C"/>
                </a:solidFill>
                <a:latin typeface="Roboto"/>
                <a:ea typeface="Roboto"/>
                <a:cs typeface="Roboto"/>
                <a:sym typeface="Roboto"/>
              </a:rPr>
              <a:t>models repository</a:t>
            </a:r>
            <a:endParaRPr b="1" dirty="0">
              <a:solidFill>
                <a:srgbClr val="3C3C3C"/>
              </a:solidFill>
              <a:latin typeface="Roboto"/>
              <a:ea typeface="Roboto"/>
              <a:cs typeface="Roboto"/>
              <a:sym typeface="Roboto"/>
            </a:endParaRPr>
          </a:p>
          <a:p>
            <a:pPr marL="457200" lvl="0" indent="-328295" algn="l" rtl="0">
              <a:lnSpc>
                <a:spcPct val="115000"/>
              </a:lnSpc>
              <a:spcBef>
                <a:spcPts val="0"/>
              </a:spcBef>
              <a:spcAft>
                <a:spcPts val="0"/>
              </a:spcAft>
              <a:buClr>
                <a:srgbClr val="3C3C3C"/>
              </a:buClr>
              <a:buSzPts val="1570"/>
              <a:buFont typeface="Roboto"/>
              <a:buChar char="●"/>
            </a:pPr>
            <a:r>
              <a:rPr lang="en-GB" sz="1800" b="1" dirty="0">
                <a:solidFill>
                  <a:srgbClr val="3C3C3C"/>
                </a:solidFill>
                <a:latin typeface="Roboto"/>
                <a:ea typeface="Roboto"/>
                <a:cs typeface="Roboto"/>
                <a:sym typeface="Roboto"/>
              </a:rPr>
              <a:t>Seamless access to infrastructure</a:t>
            </a:r>
            <a:r>
              <a:rPr lang="en-GB" sz="1800" dirty="0">
                <a:solidFill>
                  <a:srgbClr val="3C3C3C"/>
                </a:solidFill>
                <a:latin typeface="Roboto"/>
                <a:ea typeface="Roboto"/>
                <a:cs typeface="Roboto"/>
                <a:sym typeface="Roboto"/>
              </a:rPr>
              <a:t> (cloud and HPC resources)</a:t>
            </a:r>
            <a:endParaRPr sz="1800" dirty="0">
              <a:solidFill>
                <a:srgbClr val="3C3C3C"/>
              </a:solidFill>
              <a:latin typeface="Roboto"/>
              <a:ea typeface="Roboto"/>
              <a:cs typeface="Roboto"/>
              <a:sym typeface="Roboto"/>
            </a:endParaRPr>
          </a:p>
          <a:p>
            <a:pPr marL="0" lvl="0" indent="0" algn="l" rtl="0">
              <a:lnSpc>
                <a:spcPct val="100000"/>
              </a:lnSpc>
              <a:spcBef>
                <a:spcPts val="434"/>
              </a:spcBef>
              <a:spcAft>
                <a:spcPts val="0"/>
              </a:spcAft>
              <a:buClr>
                <a:schemeClr val="dk1"/>
              </a:buClr>
              <a:buSzPts val="1100"/>
              <a:buFont typeface="Arial"/>
              <a:buNone/>
            </a:pPr>
            <a:endParaRPr sz="1570" dirty="0">
              <a:solidFill>
                <a:srgbClr val="3C3C3C"/>
              </a:solidFill>
              <a:latin typeface="Roboto"/>
              <a:ea typeface="Roboto"/>
              <a:cs typeface="Roboto"/>
              <a:sym typeface="Roboto"/>
            </a:endParaRPr>
          </a:p>
          <a:p>
            <a:pPr marL="0" lvl="0" indent="0" algn="l" rtl="0">
              <a:lnSpc>
                <a:spcPct val="100000"/>
              </a:lnSpc>
              <a:spcBef>
                <a:spcPts val="434"/>
              </a:spcBef>
              <a:spcAft>
                <a:spcPts val="0"/>
              </a:spcAft>
              <a:buNone/>
            </a:pPr>
            <a:endParaRPr sz="1570" dirty="0">
              <a:solidFill>
                <a:srgbClr val="3C3C3C"/>
              </a:solidFill>
              <a:latin typeface="Roboto"/>
              <a:ea typeface="Roboto"/>
              <a:cs typeface="Roboto"/>
              <a:sym typeface="Roboto"/>
            </a:endParaRPr>
          </a:p>
          <a:p>
            <a:pPr marL="342900" lvl="0" indent="0" algn="l" rtl="0">
              <a:lnSpc>
                <a:spcPct val="100000"/>
              </a:lnSpc>
              <a:spcBef>
                <a:spcPts val="434"/>
              </a:spcBef>
              <a:spcAft>
                <a:spcPts val="0"/>
              </a:spcAft>
              <a:buNone/>
            </a:pPr>
            <a:endParaRPr sz="2270" dirty="0">
              <a:solidFill>
                <a:srgbClr val="3C3C3C"/>
              </a:solidFill>
              <a:latin typeface="Roboto"/>
              <a:ea typeface="Roboto"/>
              <a:cs typeface="Roboto"/>
              <a:sym typeface="Roboto"/>
            </a:endParaRPr>
          </a:p>
          <a:p>
            <a:pPr marL="342900" lvl="0" indent="0" algn="l" rtl="0">
              <a:lnSpc>
                <a:spcPct val="100000"/>
              </a:lnSpc>
              <a:spcBef>
                <a:spcPts val="434"/>
              </a:spcBef>
              <a:spcAft>
                <a:spcPts val="0"/>
              </a:spcAft>
              <a:buNone/>
            </a:pPr>
            <a:endParaRPr sz="2270" dirty="0">
              <a:solidFill>
                <a:srgbClr val="3C3C3C"/>
              </a:solidFill>
              <a:latin typeface="Roboto"/>
              <a:ea typeface="Roboto"/>
              <a:cs typeface="Roboto"/>
              <a:sym typeface="Roboto"/>
            </a:endParaRPr>
          </a:p>
        </p:txBody>
      </p:sp>
      <p:sp>
        <p:nvSpPr>
          <p:cNvPr id="1008" name="Google Shape;1008;p72"/>
          <p:cNvSpPr txBox="1">
            <a:spLocks noGrp="1"/>
          </p:cNvSpPr>
          <p:nvPr>
            <p:ph type="title"/>
          </p:nvPr>
        </p:nvSpPr>
        <p:spPr>
          <a:xfrm>
            <a:off x="910525" y="17587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sz="3100"/>
              <a:t>Itwinai - ML tooling for DT applications</a:t>
            </a:r>
            <a:endParaRPr sz="3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6"/>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50"/>
              <a:t>interTwin - Digital Twin Engine for science</a:t>
            </a:r>
            <a:endParaRPr sz="3050"/>
          </a:p>
        </p:txBody>
      </p:sp>
      <p:sp>
        <p:nvSpPr>
          <p:cNvPr id="220" name="Google Shape;22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3</a:t>
            </a:fld>
            <a:endParaRPr sz="1000">
              <a:solidFill>
                <a:schemeClr val="dk2"/>
              </a:solidFill>
              <a:latin typeface="Arial"/>
              <a:ea typeface="Arial"/>
              <a:cs typeface="Arial"/>
              <a:sym typeface="Arial"/>
            </a:endParaRPr>
          </a:p>
        </p:txBody>
      </p:sp>
      <p:grpSp>
        <p:nvGrpSpPr>
          <p:cNvPr id="221" name="Google Shape;221;p46"/>
          <p:cNvGrpSpPr/>
          <p:nvPr/>
        </p:nvGrpSpPr>
        <p:grpSpPr>
          <a:xfrm>
            <a:off x="1017543" y="3380243"/>
            <a:ext cx="2707200" cy="864900"/>
            <a:chOff x="884600" y="2104526"/>
            <a:chExt cx="2707200" cy="864900"/>
          </a:xfrm>
        </p:grpSpPr>
        <p:sp>
          <p:nvSpPr>
            <p:cNvPr id="222" name="Google Shape;222;p46"/>
            <p:cNvSpPr/>
            <p:nvPr/>
          </p:nvSpPr>
          <p:spPr>
            <a:xfrm rot="5400000">
              <a:off x="1805750" y="1183376"/>
              <a:ext cx="864900" cy="2707200"/>
            </a:xfrm>
            <a:prstGeom prst="chevron">
              <a:avLst>
                <a:gd name="adj" fmla="val 27752"/>
              </a:avLst>
            </a:prstGeom>
            <a:solidFill>
              <a:srgbClr val="DEE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6"/>
            <p:cNvSpPr txBox="1"/>
            <p:nvPr/>
          </p:nvSpPr>
          <p:spPr>
            <a:xfrm>
              <a:off x="944450" y="2294728"/>
              <a:ext cx="25875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700"/>
                </a:spcBef>
                <a:spcAft>
                  <a:spcPts val="0"/>
                </a:spcAft>
                <a:buNone/>
              </a:pPr>
              <a:r>
                <a:rPr lang="en-GB" sz="1000" b="1" dirty="0">
                  <a:solidFill>
                    <a:schemeClr val="dk2"/>
                  </a:solidFill>
                  <a:latin typeface="Rubik"/>
                  <a:ea typeface="Rubik"/>
                  <a:cs typeface="Rubik"/>
                  <a:sym typeface="Rubik"/>
                </a:rPr>
                <a:t>Open-source</a:t>
              </a:r>
              <a:r>
                <a:rPr lang="en-GB" sz="1000" dirty="0">
                  <a:solidFill>
                    <a:schemeClr val="dk2"/>
                  </a:solidFill>
                  <a:latin typeface="Rubik"/>
                  <a:ea typeface="Rubik"/>
                  <a:cs typeface="Rubik"/>
                  <a:sym typeface="Rubik"/>
                </a:rPr>
                <a:t> platform based on </a:t>
              </a:r>
              <a:r>
                <a:rPr lang="en-GB" sz="1000" b="1" dirty="0">
                  <a:solidFill>
                    <a:schemeClr val="dk2"/>
                  </a:solidFill>
                  <a:latin typeface="Rubik"/>
                  <a:ea typeface="Rubik"/>
                  <a:cs typeface="Rubik"/>
                  <a:sym typeface="Rubik"/>
                </a:rPr>
                <a:t>open standards</a:t>
              </a:r>
              <a:endParaRPr sz="1000" dirty="0">
                <a:solidFill>
                  <a:schemeClr val="dk2"/>
                </a:solidFill>
                <a:latin typeface="Rubik"/>
                <a:ea typeface="Rubik"/>
                <a:cs typeface="Rubik"/>
                <a:sym typeface="Rubik"/>
              </a:endParaRPr>
            </a:p>
          </p:txBody>
        </p:sp>
      </p:grpSp>
      <p:grpSp>
        <p:nvGrpSpPr>
          <p:cNvPr id="224" name="Google Shape;224;p46"/>
          <p:cNvGrpSpPr/>
          <p:nvPr/>
        </p:nvGrpSpPr>
        <p:grpSpPr>
          <a:xfrm>
            <a:off x="1017543" y="2526567"/>
            <a:ext cx="2707200" cy="1012800"/>
            <a:chOff x="884600" y="1250850"/>
            <a:chExt cx="2707200" cy="1012800"/>
          </a:xfrm>
        </p:grpSpPr>
        <p:sp>
          <p:nvSpPr>
            <p:cNvPr id="225" name="Google Shape;225;p46"/>
            <p:cNvSpPr/>
            <p:nvPr/>
          </p:nvSpPr>
          <p:spPr>
            <a:xfrm rot="5400000">
              <a:off x="1731800" y="403650"/>
              <a:ext cx="1012800" cy="2707200"/>
            </a:xfrm>
            <a:prstGeom prst="chevron">
              <a:avLst>
                <a:gd name="adj" fmla="val 24112"/>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6"/>
            <p:cNvSpPr txBox="1"/>
            <p:nvPr/>
          </p:nvSpPr>
          <p:spPr>
            <a:xfrm>
              <a:off x="944450" y="1394272"/>
              <a:ext cx="2587500" cy="60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700"/>
                </a:spcBef>
                <a:spcAft>
                  <a:spcPts val="0"/>
                </a:spcAft>
                <a:buNone/>
              </a:pPr>
              <a:r>
                <a:rPr lang="en-GB" sz="1000" dirty="0">
                  <a:solidFill>
                    <a:schemeClr val="dk2"/>
                  </a:solidFill>
                  <a:latin typeface="Rubik"/>
                  <a:ea typeface="Rubik"/>
                  <a:cs typeface="Rubik"/>
                  <a:sym typeface="Rubik"/>
                </a:rPr>
                <a:t>Co-design and implement the prototype of an</a:t>
              </a:r>
              <a:r>
                <a:rPr lang="en-GB" sz="1000" b="1" dirty="0">
                  <a:solidFill>
                    <a:schemeClr val="dk2"/>
                  </a:solidFill>
                  <a:latin typeface="Rubik"/>
                  <a:ea typeface="Rubik"/>
                  <a:cs typeface="Rubik"/>
                  <a:sym typeface="Rubik"/>
                </a:rPr>
                <a:t> interdisciplinary Digital Twin Engine</a:t>
              </a:r>
              <a:endParaRPr sz="1000" b="1" dirty="0">
                <a:solidFill>
                  <a:schemeClr val="dk2"/>
                </a:solidFill>
                <a:latin typeface="Rubik"/>
                <a:ea typeface="Rubik"/>
                <a:cs typeface="Rubik"/>
                <a:sym typeface="Rubik"/>
              </a:endParaRPr>
            </a:p>
          </p:txBody>
        </p:sp>
      </p:grpSp>
      <p:grpSp>
        <p:nvGrpSpPr>
          <p:cNvPr id="227" name="Google Shape;227;p46"/>
          <p:cNvGrpSpPr/>
          <p:nvPr/>
        </p:nvGrpSpPr>
        <p:grpSpPr>
          <a:xfrm>
            <a:off x="1017543" y="4095917"/>
            <a:ext cx="2707200" cy="960900"/>
            <a:chOff x="884600" y="2843750"/>
            <a:chExt cx="2707200" cy="960900"/>
          </a:xfrm>
        </p:grpSpPr>
        <p:sp>
          <p:nvSpPr>
            <p:cNvPr id="228" name="Google Shape;228;p46"/>
            <p:cNvSpPr/>
            <p:nvPr/>
          </p:nvSpPr>
          <p:spPr>
            <a:xfrm rot="5400000">
              <a:off x="1757750" y="1970600"/>
              <a:ext cx="960900" cy="2707200"/>
            </a:xfrm>
            <a:prstGeom prst="chevron">
              <a:avLst>
                <a:gd name="adj" fmla="val 24112"/>
              </a:avLst>
            </a:prstGeom>
            <a:solidFill>
              <a:srgbClr val="F2F9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6"/>
            <p:cNvSpPr txBox="1"/>
            <p:nvPr/>
          </p:nvSpPr>
          <p:spPr>
            <a:xfrm>
              <a:off x="944450" y="3005111"/>
              <a:ext cx="2587500" cy="60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700"/>
                </a:spcBef>
                <a:spcAft>
                  <a:spcPts val="0"/>
                </a:spcAft>
                <a:buNone/>
              </a:pPr>
              <a:r>
                <a:rPr lang="en-GB" sz="1000" dirty="0">
                  <a:solidFill>
                    <a:schemeClr val="dk2"/>
                  </a:solidFill>
                  <a:latin typeface="Rubik"/>
                  <a:ea typeface="Rubik"/>
                  <a:cs typeface="Rubik"/>
                  <a:sym typeface="Rubik"/>
                </a:rPr>
                <a:t>Large spectrum of </a:t>
              </a:r>
              <a:r>
                <a:rPr lang="en-GB" sz="1000" b="1" dirty="0">
                  <a:solidFill>
                    <a:schemeClr val="dk2"/>
                  </a:solidFill>
                  <a:latin typeface="Rubik"/>
                  <a:ea typeface="Rubik"/>
                  <a:cs typeface="Rubik"/>
                  <a:sym typeface="Rubik"/>
                </a:rPr>
                <a:t>diverse use cases</a:t>
              </a:r>
              <a:r>
                <a:rPr lang="en-GB" sz="1000" dirty="0">
                  <a:solidFill>
                    <a:schemeClr val="dk2"/>
                  </a:solidFill>
                  <a:latin typeface="Rubik"/>
                  <a:ea typeface="Rubik"/>
                  <a:cs typeface="Rubik"/>
                  <a:sym typeface="Rubik"/>
                </a:rPr>
                <a:t> from </a:t>
              </a:r>
              <a:r>
                <a:rPr lang="en-GB" sz="1000" b="1" dirty="0">
                  <a:solidFill>
                    <a:schemeClr val="dk2"/>
                  </a:solidFill>
                  <a:latin typeface="Rubik"/>
                  <a:ea typeface="Rubik"/>
                  <a:cs typeface="Rubik"/>
                  <a:sym typeface="Rubik"/>
                </a:rPr>
                <a:t>physics </a:t>
              </a:r>
              <a:r>
                <a:rPr lang="en-GB" sz="1000" dirty="0">
                  <a:solidFill>
                    <a:schemeClr val="dk2"/>
                  </a:solidFill>
                  <a:latin typeface="Rubik"/>
                  <a:ea typeface="Rubik"/>
                  <a:cs typeface="Rubik"/>
                  <a:sym typeface="Rubik"/>
                </a:rPr>
                <a:t>and </a:t>
              </a:r>
              <a:r>
                <a:rPr lang="en-GB" sz="1000" b="1" dirty="0">
                  <a:solidFill>
                    <a:schemeClr val="dk2"/>
                  </a:solidFill>
                  <a:latin typeface="Rubik"/>
                  <a:ea typeface="Rubik"/>
                  <a:cs typeface="Rubik"/>
                  <a:sym typeface="Rubik"/>
                </a:rPr>
                <a:t>environment</a:t>
              </a:r>
              <a:r>
                <a:rPr lang="en-GB" sz="1000" dirty="0">
                  <a:solidFill>
                    <a:schemeClr val="dk2"/>
                  </a:solidFill>
                  <a:latin typeface="Rubik"/>
                  <a:ea typeface="Rubik"/>
                  <a:cs typeface="Rubik"/>
                  <a:sym typeface="Rubik"/>
                </a:rPr>
                <a:t> sciences</a:t>
              </a:r>
              <a:endParaRPr sz="1000" dirty="0">
                <a:solidFill>
                  <a:schemeClr val="dk2"/>
                </a:solidFill>
                <a:latin typeface="Rubik"/>
                <a:ea typeface="Rubik"/>
                <a:cs typeface="Rubik"/>
                <a:sym typeface="Rubik"/>
              </a:endParaRPr>
            </a:p>
          </p:txBody>
        </p:sp>
      </p:grpSp>
      <p:pic>
        <p:nvPicPr>
          <p:cNvPr id="230" name="Google Shape;230;p46"/>
          <p:cNvPicPr preferRelativeResize="0"/>
          <p:nvPr/>
        </p:nvPicPr>
        <p:blipFill>
          <a:blip r:embed="rId3">
            <a:alphaModFix/>
          </a:blip>
          <a:stretch>
            <a:fillRect/>
          </a:stretch>
        </p:blipFill>
        <p:spPr>
          <a:xfrm>
            <a:off x="4648018" y="1156609"/>
            <a:ext cx="4393875" cy="3377100"/>
          </a:xfrm>
          <a:prstGeom prst="rect">
            <a:avLst/>
          </a:prstGeom>
          <a:noFill/>
          <a:ln>
            <a:noFill/>
          </a:ln>
        </p:spPr>
      </p:pic>
      <p:pic>
        <p:nvPicPr>
          <p:cNvPr id="231" name="Google Shape;231;p46"/>
          <p:cNvPicPr preferRelativeResize="0"/>
          <p:nvPr/>
        </p:nvPicPr>
        <p:blipFill>
          <a:blip r:embed="rId4">
            <a:alphaModFix/>
          </a:blip>
          <a:stretch>
            <a:fillRect/>
          </a:stretch>
        </p:blipFill>
        <p:spPr>
          <a:xfrm>
            <a:off x="5085697" y="3965184"/>
            <a:ext cx="1112942" cy="658485"/>
          </a:xfrm>
          <a:prstGeom prst="rect">
            <a:avLst/>
          </a:prstGeom>
          <a:noFill/>
          <a:ln>
            <a:noFill/>
          </a:ln>
        </p:spPr>
      </p:pic>
      <p:sp>
        <p:nvSpPr>
          <p:cNvPr id="2" name="TextBox 1">
            <a:extLst>
              <a:ext uri="{FF2B5EF4-FFF2-40B4-BE49-F238E27FC236}">
                <a16:creationId xmlns:a16="http://schemas.microsoft.com/office/drawing/2014/main" id="{19049C2E-8CD3-33B0-9DD9-1D09C673E6EE}"/>
              </a:ext>
            </a:extLst>
          </p:cNvPr>
          <p:cNvSpPr txBox="1"/>
          <p:nvPr/>
        </p:nvSpPr>
        <p:spPr>
          <a:xfrm>
            <a:off x="94267" y="1017766"/>
            <a:ext cx="4553751" cy="1446550"/>
          </a:xfrm>
          <a:prstGeom prst="rect">
            <a:avLst/>
          </a:prstGeom>
          <a:noFill/>
        </p:spPr>
        <p:txBody>
          <a:bodyPr wrap="square" rtlCol="0">
            <a:spAutoFit/>
          </a:bodyPr>
          <a:lstStyle/>
          <a:p>
            <a:pPr algn="just"/>
            <a:r>
              <a:rPr lang="en-GB" sz="1100" b="0" i="0" u="none" strike="noStrike" dirty="0">
                <a:solidFill>
                  <a:srgbClr val="0D0D0D"/>
                </a:solidFill>
                <a:effectLst/>
                <a:latin typeface="Calibri" panose="020F0502020204030204" pitchFamily="34" charset="0"/>
                <a:cs typeface="Calibri" panose="020F0502020204030204" pitchFamily="34" charset="0"/>
              </a:rPr>
              <a:t>A digital twin is a virtual representation that serves as the real-time digital counterpart of a physical object or process. It is designed to accurately reflect the current state, working condition, and </a:t>
            </a:r>
            <a:r>
              <a:rPr lang="en-GB" sz="1100" b="0" i="0" u="none" strike="noStrike" dirty="0" err="1">
                <a:solidFill>
                  <a:srgbClr val="0D0D0D"/>
                </a:solidFill>
                <a:effectLst/>
                <a:latin typeface="Calibri" panose="020F0502020204030204" pitchFamily="34" charset="0"/>
                <a:cs typeface="Calibri" panose="020F0502020204030204" pitchFamily="34" charset="0"/>
              </a:rPr>
              <a:t>behavior</a:t>
            </a:r>
            <a:r>
              <a:rPr lang="en-GB" sz="1100" b="0" i="0" u="none" strike="noStrike" dirty="0">
                <a:solidFill>
                  <a:srgbClr val="0D0D0D"/>
                </a:solidFill>
                <a:effectLst/>
                <a:latin typeface="Calibri" panose="020F0502020204030204" pitchFamily="34" charset="0"/>
                <a:cs typeface="Calibri" panose="020F0502020204030204" pitchFamily="34" charset="0"/>
              </a:rPr>
              <a:t> of its physical counterpart through continuous synchronization of data between the digital and physical entities. </a:t>
            </a:r>
            <a:r>
              <a:rPr lang="en-GB" sz="1100" b="0" i="0" u="none" strike="noStrike" dirty="0">
                <a:solidFill>
                  <a:srgbClr val="C00000"/>
                </a:solidFill>
                <a:effectLst/>
                <a:latin typeface="Calibri" panose="020F0502020204030204" pitchFamily="34" charset="0"/>
                <a:cs typeface="Calibri" panose="020F0502020204030204" pitchFamily="34" charset="0"/>
              </a:rPr>
              <a:t>This concept extends beyond mere simulation by incorporating live data, machine learning, and software analytics to update the digital model in real time, allowing for prediction of future states and </a:t>
            </a:r>
            <a:r>
              <a:rPr lang="en-GB" sz="1100" b="0" i="0" u="none" strike="noStrike" dirty="0" err="1">
                <a:solidFill>
                  <a:srgbClr val="C00000"/>
                </a:solidFill>
                <a:effectLst/>
                <a:latin typeface="Calibri" panose="020F0502020204030204" pitchFamily="34" charset="0"/>
                <a:cs typeface="Calibri" panose="020F0502020204030204" pitchFamily="34" charset="0"/>
              </a:rPr>
              <a:t>behaviors</a:t>
            </a:r>
            <a:r>
              <a:rPr lang="en-GB" sz="1100" b="0" i="0" u="none" strike="noStrike" dirty="0">
                <a:solidFill>
                  <a:srgbClr val="C00000"/>
                </a:solidFill>
                <a:effectLst/>
                <a:latin typeface="Calibri" panose="020F0502020204030204" pitchFamily="34" charset="0"/>
                <a:cs typeface="Calibri" panose="020F0502020204030204" pitchFamily="34" charset="0"/>
              </a:rPr>
              <a:t>, diagnostics, and optimization of operations</a:t>
            </a:r>
            <a:r>
              <a:rPr lang="en-GB" sz="1100" b="0" i="0" u="none" strike="noStrike" dirty="0">
                <a:solidFill>
                  <a:srgbClr val="0D0D0D"/>
                </a:solidFill>
                <a:effectLst/>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FE693042-C00A-4060-8A5E-0DF019E1A149}"/>
              </a:ext>
            </a:extLst>
          </p:cNvPr>
          <p:cNvSpPr txBox="1"/>
          <p:nvPr/>
        </p:nvSpPr>
        <p:spPr>
          <a:xfrm>
            <a:off x="0" y="2395762"/>
            <a:ext cx="974947" cy="261610"/>
          </a:xfrm>
          <a:prstGeom prst="rect">
            <a:avLst/>
          </a:prstGeom>
          <a:noFill/>
        </p:spPr>
        <p:txBody>
          <a:bodyPr wrap="none" rtlCol="0">
            <a:spAutoFit/>
          </a:bodyPr>
          <a:lstStyle/>
          <a:p>
            <a:r>
              <a:rPr lang="en-DE" sz="1100" i="1" dirty="0"/>
              <a:t>chatGPT 4.0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73"/>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Itwinai - ML tooling for DT applications</a:t>
            </a:r>
            <a:endParaRPr/>
          </a:p>
        </p:txBody>
      </p:sp>
      <p:sp>
        <p:nvSpPr>
          <p:cNvPr id="1015" name="Google Shape;1015;p73"/>
          <p:cNvSpPr>
            <a:spLocks noGrp="1"/>
          </p:cNvSpPr>
          <p:nvPr>
            <p:ph type="body" idx="1"/>
          </p:nvPr>
        </p:nvSpPr>
        <p:spPr>
          <a:xfrm>
            <a:off x="566738" y="1321593"/>
            <a:ext cx="7887900" cy="3242100"/>
          </a:xfrm>
          <a:prstGeom prst="roundRect">
            <a:avLst>
              <a:gd name="adj" fmla="val 16667"/>
            </a:avLst>
          </a:prstGeom>
        </p:spPr>
        <p:txBody>
          <a:bodyPr spcFirstLastPara="1" wrap="square" lIns="0" tIns="0" rIns="0" bIns="0" anchor="t" anchorCtr="0">
            <a:normAutofit/>
          </a:bodyPr>
          <a:lstStyle/>
          <a:p>
            <a:pPr marL="0" lvl="0" indent="0" algn="l" rtl="0">
              <a:spcBef>
                <a:spcPts val="800"/>
              </a:spcBef>
              <a:spcAft>
                <a:spcPts val="0"/>
              </a:spcAft>
              <a:buNone/>
            </a:pPr>
            <a:endParaRPr/>
          </a:p>
        </p:txBody>
      </p:sp>
      <p:sp>
        <p:nvSpPr>
          <p:cNvPr id="1016" name="Google Shape;101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30</a:t>
            </a:fld>
            <a:endParaRPr sz="1000">
              <a:solidFill>
                <a:schemeClr val="dk2"/>
              </a:solidFill>
              <a:latin typeface="Arial"/>
              <a:ea typeface="Arial"/>
              <a:cs typeface="Arial"/>
              <a:sym typeface="Arial"/>
            </a:endParaRPr>
          </a:p>
        </p:txBody>
      </p:sp>
      <p:pic>
        <p:nvPicPr>
          <p:cNvPr id="1017" name="Google Shape;1017;p73"/>
          <p:cNvPicPr preferRelativeResize="0"/>
          <p:nvPr/>
        </p:nvPicPr>
        <p:blipFill>
          <a:blip r:embed="rId3">
            <a:alphaModFix/>
          </a:blip>
          <a:stretch>
            <a:fillRect/>
          </a:stretch>
        </p:blipFill>
        <p:spPr>
          <a:xfrm>
            <a:off x="250825" y="1212900"/>
            <a:ext cx="8484777" cy="3554649"/>
          </a:xfrm>
          <a:prstGeom prst="rect">
            <a:avLst/>
          </a:prstGeom>
          <a:noFill/>
          <a:ln>
            <a:noFill/>
          </a:ln>
        </p:spPr>
      </p:pic>
      <p:sp>
        <p:nvSpPr>
          <p:cNvPr id="1018" name="Google Shape;1018;p73"/>
          <p:cNvSpPr txBox="1"/>
          <p:nvPr/>
        </p:nvSpPr>
        <p:spPr>
          <a:xfrm>
            <a:off x="2802309" y="4499280"/>
            <a:ext cx="4472719" cy="41290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00"/>
              </a:spcBef>
              <a:spcAft>
                <a:spcPts val="0"/>
              </a:spcAft>
              <a:buNone/>
            </a:pPr>
            <a:r>
              <a:rPr lang="en-GB" sz="1000" dirty="0">
                <a:solidFill>
                  <a:srgbClr val="222750"/>
                </a:solidFill>
                <a:latin typeface="Rubik"/>
                <a:ea typeface="Rubik"/>
                <a:cs typeface="Rubik"/>
                <a:sym typeface="Rubik"/>
              </a:rPr>
              <a:t>Demo video: </a:t>
            </a:r>
            <a:r>
              <a:rPr lang="en-GB" sz="1000" u="sng" dirty="0">
                <a:solidFill>
                  <a:srgbClr val="297CBF"/>
                </a:solidFill>
                <a:latin typeface="Rubik"/>
                <a:ea typeface="Rubik"/>
                <a:cs typeface="Rubik"/>
                <a:sym typeface="Rubik"/>
                <a:hlinkClick r:id="rId4">
                  <a:extLst>
                    <a:ext uri="{A12FA001-AC4F-418D-AE19-62706E023703}">
                      <ahyp:hlinkClr xmlns:ahyp="http://schemas.microsoft.com/office/drawing/2018/hyperlinkcolor" val="tx"/>
                    </a:ext>
                  </a:extLst>
                </a:hlinkClick>
              </a:rPr>
              <a:t>https://www.youtube.com/watch?v=NoVCfSxwtX0</a:t>
            </a:r>
            <a:endParaRP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74"/>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Itwinai - KubeFlow pipelines </a:t>
            </a:r>
            <a:endParaRPr/>
          </a:p>
        </p:txBody>
      </p:sp>
      <p:sp>
        <p:nvSpPr>
          <p:cNvPr id="1025" name="Google Shape;102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31</a:t>
            </a:fld>
            <a:endParaRPr sz="1000">
              <a:solidFill>
                <a:schemeClr val="dk2"/>
              </a:solidFill>
              <a:latin typeface="Arial"/>
              <a:ea typeface="Arial"/>
              <a:cs typeface="Arial"/>
              <a:sym typeface="Arial"/>
            </a:endParaRPr>
          </a:p>
        </p:txBody>
      </p:sp>
      <p:pic>
        <p:nvPicPr>
          <p:cNvPr id="1026" name="Google Shape;1026;p74"/>
          <p:cNvPicPr preferRelativeResize="0"/>
          <p:nvPr/>
        </p:nvPicPr>
        <p:blipFill>
          <a:blip r:embed="rId3">
            <a:alphaModFix/>
          </a:blip>
          <a:stretch>
            <a:fillRect/>
          </a:stretch>
        </p:blipFill>
        <p:spPr>
          <a:xfrm>
            <a:off x="1410976" y="1235875"/>
            <a:ext cx="6784302" cy="3514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32</a:t>
            </a:fld>
            <a:endParaRPr sz="1000">
              <a:solidFill>
                <a:schemeClr val="dk2"/>
              </a:solidFill>
              <a:latin typeface="Arial"/>
              <a:ea typeface="Arial"/>
              <a:cs typeface="Arial"/>
              <a:sym typeface="Arial"/>
            </a:endParaRPr>
          </a:p>
        </p:txBody>
      </p:sp>
      <p:sp>
        <p:nvSpPr>
          <p:cNvPr id="1032" name="Google Shape;1032;p75"/>
          <p:cNvSpPr txBox="1">
            <a:spLocks noGrp="1"/>
          </p:cNvSpPr>
          <p:nvPr>
            <p:ph type="title"/>
          </p:nvPr>
        </p:nvSpPr>
        <p:spPr>
          <a:xfrm>
            <a:off x="1063050" y="181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Conclusions</a:t>
            </a:r>
            <a:endParaRPr/>
          </a:p>
        </p:txBody>
      </p:sp>
      <p:sp>
        <p:nvSpPr>
          <p:cNvPr id="1033" name="Google Shape;1033;p75"/>
          <p:cNvSpPr/>
          <p:nvPr/>
        </p:nvSpPr>
        <p:spPr>
          <a:xfrm>
            <a:off x="1161475" y="4240475"/>
            <a:ext cx="7585800" cy="732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75"/>
          <p:cNvSpPr/>
          <p:nvPr/>
        </p:nvSpPr>
        <p:spPr>
          <a:xfrm>
            <a:off x="1176700" y="4241825"/>
            <a:ext cx="7585800" cy="731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1600">
                <a:solidFill>
                  <a:schemeClr val="accent1"/>
                </a:solidFill>
                <a:latin typeface="Roboto"/>
                <a:ea typeface="Roboto"/>
                <a:cs typeface="Roboto"/>
                <a:sym typeface="Roboto"/>
              </a:rPr>
              <a:t>EGI is committed to operate the DTE platform for the development and integration of new DTs in different domains.</a:t>
            </a:r>
            <a:endParaRPr sz="1600">
              <a:solidFill>
                <a:schemeClr val="accent1"/>
              </a:solidFill>
              <a:latin typeface="Roboto"/>
              <a:ea typeface="Roboto"/>
              <a:cs typeface="Roboto"/>
              <a:sym typeface="Roboto"/>
            </a:endParaRPr>
          </a:p>
        </p:txBody>
      </p:sp>
      <p:sp>
        <p:nvSpPr>
          <p:cNvPr id="1035" name="Google Shape;1035;p75"/>
          <p:cNvSpPr/>
          <p:nvPr/>
        </p:nvSpPr>
        <p:spPr>
          <a:xfrm>
            <a:off x="1199700" y="3465600"/>
            <a:ext cx="7585800" cy="732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75"/>
          <p:cNvSpPr/>
          <p:nvPr/>
        </p:nvSpPr>
        <p:spPr>
          <a:xfrm>
            <a:off x="1199700" y="3466900"/>
            <a:ext cx="7547700" cy="731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1500">
                <a:solidFill>
                  <a:schemeClr val="accent1"/>
                </a:solidFill>
                <a:latin typeface="Roboto"/>
                <a:ea typeface="Roboto"/>
                <a:cs typeface="Roboto"/>
                <a:sym typeface="Roboto"/>
              </a:rPr>
              <a:t>Ongoing integration with use cases and first DT Applications available in May 2024</a:t>
            </a:r>
            <a:endParaRPr sz="1500">
              <a:solidFill>
                <a:schemeClr val="accent1"/>
              </a:solidFill>
              <a:latin typeface="Roboto"/>
              <a:ea typeface="Roboto"/>
              <a:cs typeface="Roboto"/>
              <a:sym typeface="Roboto"/>
            </a:endParaRPr>
          </a:p>
        </p:txBody>
      </p:sp>
      <p:sp>
        <p:nvSpPr>
          <p:cNvPr id="1037" name="Google Shape;1037;p75"/>
          <p:cNvSpPr/>
          <p:nvPr/>
        </p:nvSpPr>
        <p:spPr>
          <a:xfrm>
            <a:off x="1161575" y="2690700"/>
            <a:ext cx="7636800" cy="732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75"/>
          <p:cNvSpPr/>
          <p:nvPr/>
        </p:nvSpPr>
        <p:spPr>
          <a:xfrm>
            <a:off x="1195600" y="2691975"/>
            <a:ext cx="7585800" cy="731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a:solidFill>
                  <a:schemeClr val="accent1"/>
                </a:solidFill>
                <a:latin typeface="Roboto"/>
                <a:ea typeface="Roboto"/>
                <a:cs typeface="Roboto"/>
                <a:sym typeface="Roboto"/>
              </a:rPr>
              <a:t>Successful Integration Pilots with HPC providers, in particular at EuroHPC VEGA and Juelich </a:t>
            </a:r>
            <a:endParaRPr b="0" i="0" u="none" strike="noStrike" cap="none">
              <a:solidFill>
                <a:schemeClr val="accent1"/>
              </a:solidFill>
              <a:latin typeface="Roboto"/>
              <a:ea typeface="Roboto"/>
              <a:cs typeface="Roboto"/>
              <a:sym typeface="Roboto"/>
            </a:endParaRPr>
          </a:p>
        </p:txBody>
      </p:sp>
      <p:sp>
        <p:nvSpPr>
          <p:cNvPr id="1039" name="Google Shape;1039;p75"/>
          <p:cNvSpPr/>
          <p:nvPr/>
        </p:nvSpPr>
        <p:spPr>
          <a:xfrm>
            <a:off x="1134775" y="1915825"/>
            <a:ext cx="7676400" cy="732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75"/>
          <p:cNvSpPr/>
          <p:nvPr/>
        </p:nvSpPr>
        <p:spPr>
          <a:xfrm>
            <a:off x="1174325" y="1916425"/>
            <a:ext cx="7636800" cy="731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1500">
                <a:solidFill>
                  <a:schemeClr val="accent1"/>
                </a:solidFill>
                <a:latin typeface="Roboto"/>
                <a:ea typeface="Roboto"/>
                <a:cs typeface="Roboto"/>
                <a:sym typeface="Roboto"/>
              </a:rPr>
              <a:t>First Release available, new components opensourced in our Github community .</a:t>
            </a:r>
            <a:r>
              <a:rPr lang="en-GB" sz="1500" u="sng">
                <a:solidFill>
                  <a:schemeClr val="hlink"/>
                </a:solidFill>
                <a:latin typeface="Roboto"/>
                <a:ea typeface="Roboto"/>
                <a:cs typeface="Roboto"/>
                <a:sym typeface="Roboto"/>
                <a:hlinkClick r:id="rId3"/>
              </a:rPr>
              <a:t>https://github.com/interTwin-eu</a:t>
            </a:r>
            <a:r>
              <a:rPr lang="en-GB" sz="1500">
                <a:solidFill>
                  <a:schemeClr val="accent1"/>
                </a:solidFill>
                <a:latin typeface="Roboto"/>
                <a:ea typeface="Roboto"/>
                <a:cs typeface="Roboto"/>
                <a:sym typeface="Roboto"/>
              </a:rPr>
              <a:t> </a:t>
            </a:r>
            <a:endParaRPr sz="1500" b="0" i="0" u="none" strike="noStrike" cap="none">
              <a:solidFill>
                <a:schemeClr val="accent1"/>
              </a:solidFill>
              <a:latin typeface="Roboto"/>
              <a:ea typeface="Roboto"/>
              <a:cs typeface="Roboto"/>
              <a:sym typeface="Roboto"/>
            </a:endParaRPr>
          </a:p>
        </p:txBody>
      </p:sp>
      <p:sp>
        <p:nvSpPr>
          <p:cNvPr id="1041" name="Google Shape;1041;p75"/>
          <p:cNvSpPr/>
          <p:nvPr/>
        </p:nvSpPr>
        <p:spPr>
          <a:xfrm>
            <a:off x="1024525" y="1140950"/>
            <a:ext cx="7786800" cy="7323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75"/>
          <p:cNvSpPr/>
          <p:nvPr/>
        </p:nvSpPr>
        <p:spPr>
          <a:xfrm>
            <a:off x="1161575" y="1142150"/>
            <a:ext cx="7585800" cy="731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GB" dirty="0">
                <a:solidFill>
                  <a:schemeClr val="accent1"/>
                </a:solidFill>
                <a:latin typeface="Roboto"/>
                <a:ea typeface="Roboto"/>
                <a:cs typeface="Roboto"/>
                <a:sym typeface="Roboto"/>
              </a:rPr>
              <a:t>Fruitful architecture co-design process with Communities leading to Blueprint Architecture and DTE Components definition </a:t>
            </a:r>
            <a:endParaRPr b="0" i="0" u="none" strike="noStrike" cap="none" dirty="0">
              <a:solidFill>
                <a:schemeClr val="accent1"/>
              </a:solidFill>
              <a:latin typeface="Roboto"/>
              <a:ea typeface="Roboto"/>
              <a:cs typeface="Roboto"/>
              <a:sym typeface="Roboto"/>
            </a:endParaRPr>
          </a:p>
        </p:txBody>
      </p:sp>
      <p:sp>
        <p:nvSpPr>
          <p:cNvPr id="1043" name="Google Shape;1043;p75"/>
          <p:cNvSpPr/>
          <p:nvPr/>
        </p:nvSpPr>
        <p:spPr>
          <a:xfrm rot="-5400000">
            <a:off x="270816" y="948458"/>
            <a:ext cx="732202" cy="1117365"/>
          </a:xfrm>
          <a:prstGeom prst="flowChartOffpageConnector">
            <a:avLst/>
          </a:prstGeom>
          <a:solidFill>
            <a:srgbClr val="EF8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75"/>
          <p:cNvSpPr/>
          <p:nvPr/>
        </p:nvSpPr>
        <p:spPr>
          <a:xfrm rot="-5400000">
            <a:off x="270816" y="1723283"/>
            <a:ext cx="732202" cy="1117365"/>
          </a:xfrm>
          <a:prstGeom prst="flowChartOffpageConnector">
            <a:avLst/>
          </a:prstGeom>
          <a:solidFill>
            <a:srgbClr val="EF8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75"/>
          <p:cNvSpPr/>
          <p:nvPr/>
        </p:nvSpPr>
        <p:spPr>
          <a:xfrm rot="-5400000">
            <a:off x="270816" y="2498170"/>
            <a:ext cx="732202" cy="1117365"/>
          </a:xfrm>
          <a:prstGeom prst="flowChartOffpageConnector">
            <a:avLst/>
          </a:prstGeom>
          <a:solidFill>
            <a:srgbClr val="EF8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75"/>
          <p:cNvSpPr/>
          <p:nvPr/>
        </p:nvSpPr>
        <p:spPr>
          <a:xfrm rot="-5400000">
            <a:off x="270816" y="3273733"/>
            <a:ext cx="732202" cy="1117365"/>
          </a:xfrm>
          <a:prstGeom prst="flowChartOffpageConnector">
            <a:avLst/>
          </a:prstGeom>
          <a:solidFill>
            <a:srgbClr val="EF8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75"/>
          <p:cNvSpPr/>
          <p:nvPr/>
        </p:nvSpPr>
        <p:spPr>
          <a:xfrm rot="-5400000">
            <a:off x="270816" y="4049183"/>
            <a:ext cx="732202" cy="1117365"/>
          </a:xfrm>
          <a:prstGeom prst="flowChartOffpageConnector">
            <a:avLst/>
          </a:prstGeom>
          <a:solidFill>
            <a:srgbClr val="EF82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8" name="Google Shape;1048;p75"/>
          <p:cNvPicPr preferRelativeResize="0"/>
          <p:nvPr/>
        </p:nvPicPr>
        <p:blipFill>
          <a:blip r:embed="rId4">
            <a:alphaModFix/>
          </a:blip>
          <a:stretch>
            <a:fillRect/>
          </a:stretch>
        </p:blipFill>
        <p:spPr>
          <a:xfrm>
            <a:off x="203827" y="1175550"/>
            <a:ext cx="663101" cy="663101"/>
          </a:xfrm>
          <a:prstGeom prst="rect">
            <a:avLst/>
          </a:prstGeom>
          <a:noFill/>
          <a:ln>
            <a:noFill/>
          </a:ln>
        </p:spPr>
      </p:pic>
      <p:pic>
        <p:nvPicPr>
          <p:cNvPr id="1049" name="Google Shape;1049;p75"/>
          <p:cNvPicPr preferRelativeResize="0"/>
          <p:nvPr/>
        </p:nvPicPr>
        <p:blipFill>
          <a:blip r:embed="rId4">
            <a:alphaModFix/>
          </a:blip>
          <a:stretch>
            <a:fillRect/>
          </a:stretch>
        </p:blipFill>
        <p:spPr>
          <a:xfrm>
            <a:off x="203827" y="1950450"/>
            <a:ext cx="663101" cy="663101"/>
          </a:xfrm>
          <a:prstGeom prst="rect">
            <a:avLst/>
          </a:prstGeom>
          <a:noFill/>
          <a:ln>
            <a:noFill/>
          </a:ln>
        </p:spPr>
      </p:pic>
      <p:pic>
        <p:nvPicPr>
          <p:cNvPr id="1050" name="Google Shape;1050;p75"/>
          <p:cNvPicPr preferRelativeResize="0"/>
          <p:nvPr/>
        </p:nvPicPr>
        <p:blipFill>
          <a:blip r:embed="rId4">
            <a:alphaModFix/>
          </a:blip>
          <a:stretch>
            <a:fillRect/>
          </a:stretch>
        </p:blipFill>
        <p:spPr>
          <a:xfrm>
            <a:off x="203827" y="2725650"/>
            <a:ext cx="663101" cy="663101"/>
          </a:xfrm>
          <a:prstGeom prst="rect">
            <a:avLst/>
          </a:prstGeom>
          <a:noFill/>
          <a:ln>
            <a:noFill/>
          </a:ln>
        </p:spPr>
      </p:pic>
      <p:pic>
        <p:nvPicPr>
          <p:cNvPr id="1051" name="Google Shape;1051;p75"/>
          <p:cNvPicPr preferRelativeResize="0"/>
          <p:nvPr/>
        </p:nvPicPr>
        <p:blipFill>
          <a:blip r:embed="rId4">
            <a:alphaModFix/>
          </a:blip>
          <a:stretch>
            <a:fillRect/>
          </a:stretch>
        </p:blipFill>
        <p:spPr>
          <a:xfrm>
            <a:off x="203827" y="3483713"/>
            <a:ext cx="663101" cy="663101"/>
          </a:xfrm>
          <a:prstGeom prst="rect">
            <a:avLst/>
          </a:prstGeom>
          <a:noFill/>
          <a:ln>
            <a:noFill/>
          </a:ln>
        </p:spPr>
      </p:pic>
      <p:pic>
        <p:nvPicPr>
          <p:cNvPr id="1052" name="Google Shape;1052;p75"/>
          <p:cNvPicPr preferRelativeResize="0"/>
          <p:nvPr/>
        </p:nvPicPr>
        <p:blipFill>
          <a:blip r:embed="rId4">
            <a:alphaModFix/>
          </a:blip>
          <a:stretch>
            <a:fillRect/>
          </a:stretch>
        </p:blipFill>
        <p:spPr>
          <a:xfrm>
            <a:off x="203827" y="4276100"/>
            <a:ext cx="663101" cy="663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9C39-D9B5-96A8-4922-7EBF86EC92C2}"/>
              </a:ext>
            </a:extLst>
          </p:cNvPr>
          <p:cNvSpPr>
            <a:spLocks noGrp="1"/>
          </p:cNvSpPr>
          <p:nvPr>
            <p:ph type="title"/>
          </p:nvPr>
        </p:nvSpPr>
        <p:spPr/>
        <p:txBody>
          <a:bodyPr>
            <a:normAutofit fontScale="90000"/>
          </a:bodyPr>
          <a:lstStyle/>
          <a:p>
            <a:r>
              <a:rPr lang="en-DE" dirty="0"/>
              <a:t>interTwin Specific Objectives</a:t>
            </a:r>
          </a:p>
        </p:txBody>
      </p:sp>
      <p:sp>
        <p:nvSpPr>
          <p:cNvPr id="3" name="Slide Number Placeholder 2">
            <a:extLst>
              <a:ext uri="{FF2B5EF4-FFF2-40B4-BE49-F238E27FC236}">
                <a16:creationId xmlns:a16="http://schemas.microsoft.com/office/drawing/2014/main" id="{AE482439-EB58-5310-0689-C007EA208E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
        <p:nvSpPr>
          <p:cNvPr id="5" name="Google Shape;237;p47">
            <a:extLst>
              <a:ext uri="{FF2B5EF4-FFF2-40B4-BE49-F238E27FC236}">
                <a16:creationId xmlns:a16="http://schemas.microsoft.com/office/drawing/2014/main" id="{26FD1DC9-A205-2849-2F35-290013C6797B}"/>
              </a:ext>
            </a:extLst>
          </p:cNvPr>
          <p:cNvSpPr txBox="1"/>
          <p:nvPr/>
        </p:nvSpPr>
        <p:spPr>
          <a:xfrm>
            <a:off x="859888" y="1840846"/>
            <a:ext cx="7849392"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2</a:t>
            </a:r>
            <a:r>
              <a:rPr lang="en-GB" dirty="0">
                <a:solidFill>
                  <a:schemeClr val="dk1"/>
                </a:solidFill>
              </a:rPr>
              <a:t>. Co-design </a:t>
            </a:r>
            <a:r>
              <a:rPr lang="en-GB" dirty="0">
                <a:solidFill>
                  <a:schemeClr val="accent1"/>
                </a:solidFill>
              </a:rPr>
              <a:t>a Digital Twin Engine blueprint architecture </a:t>
            </a:r>
            <a:r>
              <a:rPr lang="en-GB" dirty="0">
                <a:solidFill>
                  <a:schemeClr val="dk1"/>
                </a:solidFill>
              </a:rPr>
              <a:t>that provides a conceptual framework for the development of DTs supporting interoperability, performance, portability &amp; accuracy.</a:t>
            </a:r>
            <a:endParaRPr i="0" u="none" strike="noStrike" cap="none" dirty="0">
              <a:solidFill>
                <a:schemeClr val="dk1"/>
              </a:solidFill>
              <a:latin typeface="Arial"/>
              <a:ea typeface="Arial"/>
              <a:cs typeface="Arial"/>
              <a:sym typeface="Arial"/>
            </a:endParaRPr>
          </a:p>
        </p:txBody>
      </p:sp>
      <p:sp>
        <p:nvSpPr>
          <p:cNvPr id="6" name="Google Shape;238;p47">
            <a:extLst>
              <a:ext uri="{FF2B5EF4-FFF2-40B4-BE49-F238E27FC236}">
                <a16:creationId xmlns:a16="http://schemas.microsoft.com/office/drawing/2014/main" id="{E5C86133-CDCF-2BF1-D5C3-8CC3B156F937}"/>
              </a:ext>
            </a:extLst>
          </p:cNvPr>
          <p:cNvSpPr txBox="1"/>
          <p:nvPr/>
        </p:nvSpPr>
        <p:spPr>
          <a:xfrm>
            <a:off x="567658" y="2493264"/>
            <a:ext cx="8141622"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3</a:t>
            </a:r>
            <a:r>
              <a:rPr lang="en-GB" dirty="0">
                <a:solidFill>
                  <a:schemeClr val="dk1"/>
                </a:solidFill>
              </a:rPr>
              <a:t>. Extend the technical capabilities of the </a:t>
            </a:r>
            <a:r>
              <a:rPr lang="en-GB" dirty="0">
                <a:solidFill>
                  <a:schemeClr val="accent1"/>
                </a:solidFill>
              </a:rPr>
              <a:t>European Open Science Cloud </a:t>
            </a:r>
            <a:r>
              <a:rPr lang="en-GB" dirty="0">
                <a:solidFill>
                  <a:schemeClr val="dk1"/>
                </a:solidFill>
              </a:rPr>
              <a:t>with modelling &amp; simulation tools integrated with its compute platform</a:t>
            </a:r>
            <a:endParaRPr i="0" u="none" strike="noStrike" cap="none" dirty="0">
              <a:solidFill>
                <a:schemeClr val="dk1"/>
              </a:solidFill>
              <a:latin typeface="Arial"/>
              <a:ea typeface="Arial"/>
              <a:cs typeface="Arial"/>
              <a:sym typeface="Arial"/>
            </a:endParaRPr>
          </a:p>
        </p:txBody>
      </p:sp>
      <p:sp>
        <p:nvSpPr>
          <p:cNvPr id="7" name="Google Shape;239;p47">
            <a:extLst>
              <a:ext uri="{FF2B5EF4-FFF2-40B4-BE49-F238E27FC236}">
                <a16:creationId xmlns:a16="http://schemas.microsoft.com/office/drawing/2014/main" id="{850F2CAE-4036-47D6-2953-3F587B0851B2}"/>
              </a:ext>
            </a:extLst>
          </p:cNvPr>
          <p:cNvSpPr txBox="1"/>
          <p:nvPr/>
        </p:nvSpPr>
        <p:spPr>
          <a:xfrm>
            <a:off x="567657" y="1165250"/>
            <a:ext cx="8208698"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1. </a:t>
            </a:r>
            <a:r>
              <a:rPr lang="en-GB" dirty="0">
                <a:solidFill>
                  <a:schemeClr val="dk1"/>
                </a:solidFill>
              </a:rPr>
              <a:t>Co-design, develop and provide a Digital Twin Engine that simplifies &amp; accelerates the development of complex application-specific DTs that benefits researchers, business and civil society</a:t>
            </a:r>
            <a:endParaRPr i="0" u="none" strike="noStrike" cap="none" dirty="0">
              <a:solidFill>
                <a:schemeClr val="dk1"/>
              </a:solidFill>
              <a:latin typeface="Arial"/>
              <a:ea typeface="Arial"/>
              <a:cs typeface="Arial"/>
              <a:sym typeface="Arial"/>
            </a:endParaRPr>
          </a:p>
        </p:txBody>
      </p:sp>
      <p:sp>
        <p:nvSpPr>
          <p:cNvPr id="8" name="Google Shape;240;p47">
            <a:extLst>
              <a:ext uri="{FF2B5EF4-FFF2-40B4-BE49-F238E27FC236}">
                <a16:creationId xmlns:a16="http://schemas.microsoft.com/office/drawing/2014/main" id="{2EDD8325-5B30-2590-72D6-15979DFCF12C}"/>
              </a:ext>
            </a:extLst>
          </p:cNvPr>
          <p:cNvSpPr txBox="1"/>
          <p:nvPr/>
        </p:nvSpPr>
        <p:spPr>
          <a:xfrm>
            <a:off x="859888" y="3146259"/>
            <a:ext cx="7849391"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4</a:t>
            </a:r>
            <a:r>
              <a:rPr lang="en-GB" dirty="0">
                <a:solidFill>
                  <a:schemeClr val="dk1"/>
                </a:solidFill>
              </a:rPr>
              <a:t>. Ensure trust and </a:t>
            </a:r>
            <a:r>
              <a:rPr lang="en-GB" dirty="0">
                <a:solidFill>
                  <a:schemeClr val="accent1"/>
                </a:solidFill>
              </a:rPr>
              <a:t>reproducibility</a:t>
            </a:r>
            <a:r>
              <a:rPr lang="en-GB" dirty="0">
                <a:solidFill>
                  <a:schemeClr val="dk1"/>
                </a:solidFill>
              </a:rPr>
              <a:t> in science through quality, reliability and  verifiability of the outputs of Digital Twins</a:t>
            </a:r>
            <a:endParaRPr i="0" u="none" strike="noStrike" cap="none" dirty="0">
              <a:solidFill>
                <a:schemeClr val="dk1"/>
              </a:solidFill>
              <a:latin typeface="Arial"/>
              <a:ea typeface="Arial"/>
              <a:cs typeface="Arial"/>
              <a:sym typeface="Arial"/>
            </a:endParaRPr>
          </a:p>
        </p:txBody>
      </p:sp>
      <p:sp>
        <p:nvSpPr>
          <p:cNvPr id="9" name="Google Shape;241;p47">
            <a:extLst>
              <a:ext uri="{FF2B5EF4-FFF2-40B4-BE49-F238E27FC236}">
                <a16:creationId xmlns:a16="http://schemas.microsoft.com/office/drawing/2014/main" id="{2E2277A9-D50C-215B-499C-916B7CB0CCAF}"/>
              </a:ext>
            </a:extLst>
          </p:cNvPr>
          <p:cNvSpPr txBox="1"/>
          <p:nvPr/>
        </p:nvSpPr>
        <p:spPr>
          <a:xfrm>
            <a:off x="657358" y="3750359"/>
            <a:ext cx="7815100"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5</a:t>
            </a:r>
            <a:r>
              <a:rPr lang="en-GB" dirty="0">
                <a:solidFill>
                  <a:schemeClr val="dk1"/>
                </a:solidFill>
              </a:rPr>
              <a:t>. Demonstrate data fusion with complex modelling &amp; prediction technologies</a:t>
            </a:r>
            <a:endParaRPr i="0" u="none" strike="noStrike" cap="none" dirty="0">
              <a:solidFill>
                <a:schemeClr val="dk1"/>
              </a:solidFill>
              <a:latin typeface="Arial"/>
              <a:ea typeface="Arial"/>
              <a:cs typeface="Arial"/>
              <a:sym typeface="Arial"/>
            </a:endParaRPr>
          </a:p>
        </p:txBody>
      </p:sp>
      <p:sp>
        <p:nvSpPr>
          <p:cNvPr id="10" name="Google Shape;242;p47">
            <a:extLst>
              <a:ext uri="{FF2B5EF4-FFF2-40B4-BE49-F238E27FC236}">
                <a16:creationId xmlns:a16="http://schemas.microsoft.com/office/drawing/2014/main" id="{3D90BC55-5A3C-60FC-FEC6-9E09F06A1FA1}"/>
              </a:ext>
            </a:extLst>
          </p:cNvPr>
          <p:cNvSpPr txBox="1"/>
          <p:nvPr/>
        </p:nvSpPr>
        <p:spPr>
          <a:xfrm>
            <a:off x="910524" y="4408417"/>
            <a:ext cx="7696147" cy="477600"/>
          </a:xfrm>
          <a:prstGeom prst="rect">
            <a:avLst/>
          </a:prstGeom>
          <a:noFill/>
          <a:ln>
            <a:noFill/>
          </a:ln>
        </p:spPr>
        <p:txBody>
          <a:bodyPr spcFirstLastPara="1" wrap="square" lIns="403350" tIns="27925" rIns="27925" bIns="27925"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GB" b="1" dirty="0">
                <a:solidFill>
                  <a:schemeClr val="dk1"/>
                </a:solidFill>
              </a:rPr>
              <a:t>Objective 6</a:t>
            </a:r>
            <a:r>
              <a:rPr lang="en-GB" dirty="0">
                <a:solidFill>
                  <a:schemeClr val="dk1"/>
                </a:solidFill>
              </a:rPr>
              <a:t>. Simplify DT application development with tools to manage AI workflows and the model lifecycle while reinforcing open science practices</a:t>
            </a:r>
            <a:endParaRPr i="0" u="none" strike="noStrike" cap="none" dirty="0">
              <a:solidFill>
                <a:schemeClr val="dk1"/>
              </a:solidFill>
              <a:latin typeface="Arial"/>
              <a:ea typeface="Arial"/>
              <a:cs typeface="Arial"/>
              <a:sym typeface="Arial"/>
            </a:endParaRPr>
          </a:p>
        </p:txBody>
      </p:sp>
      <p:pic>
        <p:nvPicPr>
          <p:cNvPr id="11" name="Google Shape;245;p47">
            <a:extLst>
              <a:ext uri="{FF2B5EF4-FFF2-40B4-BE49-F238E27FC236}">
                <a16:creationId xmlns:a16="http://schemas.microsoft.com/office/drawing/2014/main" id="{B2FB5A36-8D0A-CF10-C8E8-A5983407F85D}"/>
              </a:ext>
            </a:extLst>
          </p:cNvPr>
          <p:cNvPicPr preferRelativeResize="0"/>
          <p:nvPr/>
        </p:nvPicPr>
        <p:blipFill>
          <a:blip r:embed="rId2">
            <a:alphaModFix/>
          </a:blip>
          <a:stretch>
            <a:fillRect/>
          </a:stretch>
        </p:blipFill>
        <p:spPr>
          <a:xfrm>
            <a:off x="169683" y="1097537"/>
            <a:ext cx="530077" cy="512595"/>
          </a:xfrm>
          <a:prstGeom prst="rect">
            <a:avLst/>
          </a:prstGeom>
          <a:noFill/>
          <a:ln>
            <a:noFill/>
          </a:ln>
        </p:spPr>
      </p:pic>
      <p:pic>
        <p:nvPicPr>
          <p:cNvPr id="17" name="Google Shape;245;p47">
            <a:extLst>
              <a:ext uri="{FF2B5EF4-FFF2-40B4-BE49-F238E27FC236}">
                <a16:creationId xmlns:a16="http://schemas.microsoft.com/office/drawing/2014/main" id="{309F7E9D-BA69-EE4E-2970-6D4577C67EF4}"/>
              </a:ext>
            </a:extLst>
          </p:cNvPr>
          <p:cNvPicPr preferRelativeResize="0"/>
          <p:nvPr/>
        </p:nvPicPr>
        <p:blipFill>
          <a:blip r:embed="rId2">
            <a:alphaModFix/>
          </a:blip>
          <a:stretch>
            <a:fillRect/>
          </a:stretch>
        </p:blipFill>
        <p:spPr>
          <a:xfrm>
            <a:off x="434720" y="1821341"/>
            <a:ext cx="530077" cy="512595"/>
          </a:xfrm>
          <a:prstGeom prst="rect">
            <a:avLst/>
          </a:prstGeom>
          <a:noFill/>
          <a:ln>
            <a:noFill/>
          </a:ln>
        </p:spPr>
      </p:pic>
      <p:pic>
        <p:nvPicPr>
          <p:cNvPr id="18" name="Google Shape;245;p47">
            <a:extLst>
              <a:ext uri="{FF2B5EF4-FFF2-40B4-BE49-F238E27FC236}">
                <a16:creationId xmlns:a16="http://schemas.microsoft.com/office/drawing/2014/main" id="{774F4E51-A5C4-12FA-3027-9E289DF31195}"/>
              </a:ext>
            </a:extLst>
          </p:cNvPr>
          <p:cNvPicPr preferRelativeResize="0"/>
          <p:nvPr/>
        </p:nvPicPr>
        <p:blipFill>
          <a:blip r:embed="rId2">
            <a:alphaModFix/>
          </a:blip>
          <a:stretch>
            <a:fillRect/>
          </a:stretch>
        </p:blipFill>
        <p:spPr>
          <a:xfrm>
            <a:off x="169682" y="2400305"/>
            <a:ext cx="530077" cy="512595"/>
          </a:xfrm>
          <a:prstGeom prst="rect">
            <a:avLst/>
          </a:prstGeom>
          <a:noFill/>
          <a:ln>
            <a:noFill/>
          </a:ln>
        </p:spPr>
      </p:pic>
      <p:pic>
        <p:nvPicPr>
          <p:cNvPr id="19" name="Google Shape;245;p47">
            <a:extLst>
              <a:ext uri="{FF2B5EF4-FFF2-40B4-BE49-F238E27FC236}">
                <a16:creationId xmlns:a16="http://schemas.microsoft.com/office/drawing/2014/main" id="{4468B3E2-5B02-D8FA-5AC9-77F683724764}"/>
              </a:ext>
            </a:extLst>
          </p:cNvPr>
          <p:cNvPicPr preferRelativeResize="0"/>
          <p:nvPr/>
        </p:nvPicPr>
        <p:blipFill>
          <a:blip r:embed="rId2">
            <a:alphaModFix/>
          </a:blip>
          <a:stretch>
            <a:fillRect/>
          </a:stretch>
        </p:blipFill>
        <p:spPr>
          <a:xfrm>
            <a:off x="434719" y="3076619"/>
            <a:ext cx="530077" cy="512595"/>
          </a:xfrm>
          <a:prstGeom prst="rect">
            <a:avLst/>
          </a:prstGeom>
          <a:noFill/>
          <a:ln>
            <a:noFill/>
          </a:ln>
        </p:spPr>
      </p:pic>
      <p:pic>
        <p:nvPicPr>
          <p:cNvPr id="20" name="Google Shape;245;p47">
            <a:extLst>
              <a:ext uri="{FF2B5EF4-FFF2-40B4-BE49-F238E27FC236}">
                <a16:creationId xmlns:a16="http://schemas.microsoft.com/office/drawing/2014/main" id="{F92C652E-624C-F177-B980-AC2099BB32A7}"/>
              </a:ext>
            </a:extLst>
          </p:cNvPr>
          <p:cNvPicPr preferRelativeResize="0"/>
          <p:nvPr/>
        </p:nvPicPr>
        <p:blipFill>
          <a:blip r:embed="rId2">
            <a:alphaModFix/>
          </a:blip>
          <a:stretch>
            <a:fillRect/>
          </a:stretch>
        </p:blipFill>
        <p:spPr>
          <a:xfrm>
            <a:off x="169682" y="3721952"/>
            <a:ext cx="530077" cy="512595"/>
          </a:xfrm>
          <a:prstGeom prst="rect">
            <a:avLst/>
          </a:prstGeom>
          <a:noFill/>
          <a:ln>
            <a:noFill/>
          </a:ln>
        </p:spPr>
      </p:pic>
      <p:pic>
        <p:nvPicPr>
          <p:cNvPr id="21" name="Google Shape;245;p47">
            <a:extLst>
              <a:ext uri="{FF2B5EF4-FFF2-40B4-BE49-F238E27FC236}">
                <a16:creationId xmlns:a16="http://schemas.microsoft.com/office/drawing/2014/main" id="{8BB4DCE4-A797-D616-13C7-F75D775CEEA1}"/>
              </a:ext>
            </a:extLst>
          </p:cNvPr>
          <p:cNvPicPr preferRelativeResize="0"/>
          <p:nvPr/>
        </p:nvPicPr>
        <p:blipFill>
          <a:blip r:embed="rId2">
            <a:alphaModFix/>
          </a:blip>
          <a:stretch>
            <a:fillRect/>
          </a:stretch>
        </p:blipFill>
        <p:spPr>
          <a:xfrm>
            <a:off x="434719" y="4408417"/>
            <a:ext cx="530077" cy="512595"/>
          </a:xfrm>
          <a:prstGeom prst="rect">
            <a:avLst/>
          </a:prstGeom>
          <a:noFill/>
          <a:ln>
            <a:noFill/>
          </a:ln>
        </p:spPr>
      </p:pic>
    </p:spTree>
    <p:extLst>
      <p:ext uri="{BB962C8B-B14F-4D97-AF65-F5344CB8AC3E}">
        <p14:creationId xmlns:p14="http://schemas.microsoft.com/office/powerpoint/2010/main" val="111348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8"/>
          <p:cNvSpPr txBox="1">
            <a:spLocks noGrp="1"/>
          </p:cNvSpPr>
          <p:nvPr>
            <p:ph type="title"/>
          </p:nvPr>
        </p:nvSpPr>
        <p:spPr>
          <a:xfrm>
            <a:off x="910525" y="175875"/>
            <a:ext cx="8520600" cy="57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E67AD"/>
              </a:buClr>
              <a:buSzPts val="2500"/>
              <a:buFont typeface="Calibri"/>
              <a:buNone/>
            </a:pPr>
            <a:r>
              <a:rPr lang="en-GB"/>
              <a:t>Consortium </a:t>
            </a:r>
            <a:endParaRPr/>
          </a:p>
        </p:txBody>
      </p:sp>
      <p:sp>
        <p:nvSpPr>
          <p:cNvPr id="256" name="Google Shape;256;p48"/>
          <p:cNvSpPr txBox="1">
            <a:spLocks noGrp="1"/>
          </p:cNvSpPr>
          <p:nvPr>
            <p:ph type="body" idx="4294967295"/>
          </p:nvPr>
        </p:nvSpPr>
        <p:spPr>
          <a:xfrm>
            <a:off x="4478265" y="1089608"/>
            <a:ext cx="1803134" cy="425959"/>
          </a:xfrm>
          <a:prstGeom prst="rect">
            <a:avLst/>
          </a:prstGeom>
          <a:noFill/>
          <a:ln>
            <a:noFill/>
          </a:ln>
        </p:spPr>
        <p:txBody>
          <a:bodyPr spcFirstLastPara="1" wrap="square" lIns="91425" tIns="45700" rIns="91425" bIns="45700" anchor="t" anchorCtr="0">
            <a:noAutofit/>
          </a:bodyPr>
          <a:lstStyle/>
          <a:p>
            <a:pPr marL="101600" marR="0" lvl="0" indent="0" algn="l" rtl="0">
              <a:lnSpc>
                <a:spcPct val="90000"/>
              </a:lnSpc>
              <a:spcBef>
                <a:spcPts val="750"/>
              </a:spcBef>
              <a:spcAft>
                <a:spcPts val="0"/>
              </a:spcAft>
              <a:buClr>
                <a:schemeClr val="dk1"/>
              </a:buClr>
              <a:buSzPts val="2000"/>
              <a:buNone/>
            </a:pPr>
            <a:r>
              <a:rPr lang="en-GB" sz="1400" dirty="0"/>
              <a:t>C</a:t>
            </a:r>
            <a:r>
              <a:rPr lang="en-GB" sz="1400" dirty="0">
                <a:solidFill>
                  <a:schemeClr val="dk1"/>
                </a:solidFill>
              </a:rPr>
              <a:t>oordinator: EGI</a:t>
            </a:r>
            <a:endParaRPr sz="1400" dirty="0"/>
          </a:p>
          <a:p>
            <a:pPr marL="114300" lvl="0" indent="0" algn="l" rtl="0">
              <a:lnSpc>
                <a:spcPct val="90000"/>
              </a:lnSpc>
              <a:spcBef>
                <a:spcPts val="375"/>
              </a:spcBef>
              <a:spcAft>
                <a:spcPts val="0"/>
              </a:spcAft>
              <a:buSzPts val="1800"/>
              <a:buNone/>
            </a:pPr>
            <a:endParaRPr dirty="0"/>
          </a:p>
          <a:p>
            <a:pPr marL="457200" marR="0" lvl="0" indent="-228600" algn="l" rtl="0">
              <a:lnSpc>
                <a:spcPct val="90000"/>
              </a:lnSpc>
              <a:spcBef>
                <a:spcPts val="750"/>
              </a:spcBef>
              <a:spcAft>
                <a:spcPts val="0"/>
              </a:spcAft>
              <a:buClr>
                <a:schemeClr val="dk1"/>
              </a:buClr>
              <a:buSzPts val="2000"/>
              <a:buFont typeface="Arial"/>
              <a:buNone/>
            </a:pPr>
            <a:endParaRPr dirty="0"/>
          </a:p>
        </p:txBody>
      </p:sp>
      <p:pic>
        <p:nvPicPr>
          <p:cNvPr id="257" name="Google Shape;257;p48"/>
          <p:cNvPicPr preferRelativeResize="0"/>
          <p:nvPr/>
        </p:nvPicPr>
        <p:blipFill rotWithShape="1">
          <a:blip r:embed="rId3">
            <a:alphaModFix/>
          </a:blip>
          <a:srcRect/>
          <a:stretch/>
        </p:blipFill>
        <p:spPr>
          <a:xfrm>
            <a:off x="774276" y="4052325"/>
            <a:ext cx="210450" cy="243425"/>
          </a:xfrm>
          <a:prstGeom prst="rect">
            <a:avLst/>
          </a:prstGeom>
          <a:noFill/>
          <a:ln>
            <a:noFill/>
          </a:ln>
        </p:spPr>
      </p:pic>
      <p:grpSp>
        <p:nvGrpSpPr>
          <p:cNvPr id="258" name="Google Shape;258;p48"/>
          <p:cNvGrpSpPr/>
          <p:nvPr/>
        </p:nvGrpSpPr>
        <p:grpSpPr>
          <a:xfrm>
            <a:off x="155110" y="1442114"/>
            <a:ext cx="4273475" cy="3061386"/>
            <a:chOff x="131285" y="1589764"/>
            <a:chExt cx="4273475" cy="3061386"/>
          </a:xfrm>
        </p:grpSpPr>
        <p:pic>
          <p:nvPicPr>
            <p:cNvPr id="259" name="Google Shape;259;p48"/>
            <p:cNvPicPr preferRelativeResize="0"/>
            <p:nvPr/>
          </p:nvPicPr>
          <p:blipFill rotWithShape="1">
            <a:blip r:embed="rId4">
              <a:alphaModFix/>
            </a:blip>
            <a:srcRect l="928" t="1297" r="1348" b="1887"/>
            <a:stretch/>
          </p:blipFill>
          <p:spPr>
            <a:xfrm>
              <a:off x="131285" y="1589764"/>
              <a:ext cx="4273475" cy="2957010"/>
            </a:xfrm>
            <a:prstGeom prst="rect">
              <a:avLst/>
            </a:prstGeom>
            <a:noFill/>
            <a:ln>
              <a:noFill/>
            </a:ln>
          </p:spPr>
        </p:pic>
        <p:cxnSp>
          <p:nvCxnSpPr>
            <p:cNvPr id="260" name="Google Shape;260;p48"/>
            <p:cNvCxnSpPr/>
            <p:nvPr/>
          </p:nvCxnSpPr>
          <p:spPr>
            <a:xfrm>
              <a:off x="991700" y="3770500"/>
              <a:ext cx="247800" cy="309900"/>
            </a:xfrm>
            <a:prstGeom prst="straightConnector1">
              <a:avLst/>
            </a:prstGeom>
            <a:noFill/>
            <a:ln w="9525" cap="flat" cmpd="sng">
              <a:solidFill>
                <a:schemeClr val="dk1"/>
              </a:solidFill>
              <a:prstDash val="solid"/>
              <a:round/>
              <a:headEnd type="none" w="sm" len="sm"/>
              <a:tailEnd type="none" w="sm" len="sm"/>
            </a:ln>
          </p:spPr>
        </p:cxnSp>
        <p:cxnSp>
          <p:nvCxnSpPr>
            <p:cNvPr id="261" name="Google Shape;261;p48"/>
            <p:cNvCxnSpPr/>
            <p:nvPr/>
          </p:nvCxnSpPr>
          <p:spPr>
            <a:xfrm rot="10800000" flipH="1">
              <a:off x="1029100" y="4224125"/>
              <a:ext cx="408300" cy="193500"/>
            </a:xfrm>
            <a:prstGeom prst="straightConnector1">
              <a:avLst/>
            </a:prstGeom>
            <a:noFill/>
            <a:ln w="9525" cap="flat" cmpd="sng">
              <a:solidFill>
                <a:schemeClr val="dk1"/>
              </a:solidFill>
              <a:prstDash val="solid"/>
              <a:round/>
              <a:headEnd type="none" w="sm" len="sm"/>
              <a:tailEnd type="none" w="sm" len="sm"/>
            </a:ln>
          </p:spPr>
        </p:cxnSp>
        <p:cxnSp>
          <p:nvCxnSpPr>
            <p:cNvPr id="262" name="Google Shape;262;p48"/>
            <p:cNvCxnSpPr/>
            <p:nvPr/>
          </p:nvCxnSpPr>
          <p:spPr>
            <a:xfrm rot="10800000" flipH="1">
              <a:off x="2025850" y="4101850"/>
              <a:ext cx="318900" cy="235800"/>
            </a:xfrm>
            <a:prstGeom prst="straightConnector1">
              <a:avLst/>
            </a:prstGeom>
            <a:noFill/>
            <a:ln w="9525" cap="flat" cmpd="sng">
              <a:solidFill>
                <a:schemeClr val="dk1"/>
              </a:solidFill>
              <a:prstDash val="solid"/>
              <a:round/>
              <a:headEnd type="none" w="sm" len="sm"/>
              <a:tailEnd type="none" w="sm" len="sm"/>
            </a:ln>
          </p:spPr>
        </p:cxnSp>
        <p:cxnSp>
          <p:nvCxnSpPr>
            <p:cNvPr id="263" name="Google Shape;263;p48"/>
            <p:cNvCxnSpPr/>
            <p:nvPr/>
          </p:nvCxnSpPr>
          <p:spPr>
            <a:xfrm flipH="1">
              <a:off x="2023275" y="4025800"/>
              <a:ext cx="600" cy="525000"/>
            </a:xfrm>
            <a:prstGeom prst="straightConnector1">
              <a:avLst/>
            </a:prstGeom>
            <a:noFill/>
            <a:ln w="9525" cap="flat" cmpd="sng">
              <a:solidFill>
                <a:schemeClr val="dk1"/>
              </a:solidFill>
              <a:prstDash val="solid"/>
              <a:round/>
              <a:headEnd type="none" w="sm" len="sm"/>
              <a:tailEnd type="none" w="sm" len="sm"/>
            </a:ln>
          </p:spPr>
        </p:cxnSp>
        <p:cxnSp>
          <p:nvCxnSpPr>
            <p:cNvPr id="264" name="Google Shape;264;p48"/>
            <p:cNvCxnSpPr/>
            <p:nvPr/>
          </p:nvCxnSpPr>
          <p:spPr>
            <a:xfrm>
              <a:off x="1463175" y="3703250"/>
              <a:ext cx="357600" cy="106800"/>
            </a:xfrm>
            <a:prstGeom prst="straightConnector1">
              <a:avLst/>
            </a:prstGeom>
            <a:noFill/>
            <a:ln w="9525" cap="flat" cmpd="sng">
              <a:solidFill>
                <a:schemeClr val="dk1"/>
              </a:solidFill>
              <a:prstDash val="solid"/>
              <a:round/>
              <a:headEnd type="none" w="sm" len="sm"/>
              <a:tailEnd type="none" w="sm" len="sm"/>
            </a:ln>
          </p:spPr>
        </p:cxnSp>
        <p:cxnSp>
          <p:nvCxnSpPr>
            <p:cNvPr id="265" name="Google Shape;265;p48"/>
            <p:cNvCxnSpPr/>
            <p:nvPr/>
          </p:nvCxnSpPr>
          <p:spPr>
            <a:xfrm flipH="1">
              <a:off x="2911825" y="4177025"/>
              <a:ext cx="445800" cy="74400"/>
            </a:xfrm>
            <a:prstGeom prst="straightConnector1">
              <a:avLst/>
            </a:prstGeom>
            <a:noFill/>
            <a:ln w="9525" cap="flat" cmpd="sng">
              <a:solidFill>
                <a:schemeClr val="dk1"/>
              </a:solidFill>
              <a:prstDash val="solid"/>
              <a:round/>
              <a:headEnd type="none" w="sm" len="sm"/>
              <a:tailEnd type="none" w="sm" len="sm"/>
            </a:ln>
          </p:spPr>
        </p:cxnSp>
        <p:cxnSp>
          <p:nvCxnSpPr>
            <p:cNvPr id="266" name="Google Shape;266;p48"/>
            <p:cNvCxnSpPr/>
            <p:nvPr/>
          </p:nvCxnSpPr>
          <p:spPr>
            <a:xfrm flipH="1">
              <a:off x="991700" y="3591750"/>
              <a:ext cx="2700" cy="378600"/>
            </a:xfrm>
            <a:prstGeom prst="straightConnector1">
              <a:avLst/>
            </a:prstGeom>
            <a:noFill/>
            <a:ln w="9525" cap="flat" cmpd="sng">
              <a:solidFill>
                <a:schemeClr val="dk1"/>
              </a:solidFill>
              <a:prstDash val="solid"/>
              <a:round/>
              <a:headEnd type="none" w="sm" len="sm"/>
              <a:tailEnd type="none" w="sm" len="sm"/>
            </a:ln>
          </p:spPr>
        </p:cxnSp>
        <p:cxnSp>
          <p:nvCxnSpPr>
            <p:cNvPr id="267" name="Google Shape;267;p48"/>
            <p:cNvCxnSpPr/>
            <p:nvPr/>
          </p:nvCxnSpPr>
          <p:spPr>
            <a:xfrm flipH="1">
              <a:off x="1029000" y="4208200"/>
              <a:ext cx="9300" cy="340200"/>
            </a:xfrm>
            <a:prstGeom prst="straightConnector1">
              <a:avLst/>
            </a:prstGeom>
            <a:noFill/>
            <a:ln w="9525" cap="flat" cmpd="sng">
              <a:solidFill>
                <a:schemeClr val="dk1"/>
              </a:solidFill>
              <a:prstDash val="solid"/>
              <a:round/>
              <a:headEnd type="none" w="sm" len="sm"/>
              <a:tailEnd type="none" w="sm" len="sm"/>
            </a:ln>
          </p:spPr>
        </p:cxnSp>
        <p:cxnSp>
          <p:nvCxnSpPr>
            <p:cNvPr id="268" name="Google Shape;268;p48"/>
            <p:cNvCxnSpPr/>
            <p:nvPr/>
          </p:nvCxnSpPr>
          <p:spPr>
            <a:xfrm>
              <a:off x="3364213" y="4025800"/>
              <a:ext cx="2700" cy="330000"/>
            </a:xfrm>
            <a:prstGeom prst="straightConnector1">
              <a:avLst/>
            </a:prstGeom>
            <a:noFill/>
            <a:ln w="9525" cap="flat" cmpd="sng">
              <a:solidFill>
                <a:schemeClr val="dk1"/>
              </a:solidFill>
              <a:prstDash val="solid"/>
              <a:round/>
              <a:headEnd type="none" w="sm" len="sm"/>
              <a:tailEnd type="none" w="sm" len="sm"/>
            </a:ln>
          </p:spPr>
        </p:cxnSp>
        <p:cxnSp>
          <p:nvCxnSpPr>
            <p:cNvPr id="269" name="Google Shape;269;p48"/>
            <p:cNvCxnSpPr/>
            <p:nvPr/>
          </p:nvCxnSpPr>
          <p:spPr>
            <a:xfrm>
              <a:off x="1395025" y="2971950"/>
              <a:ext cx="293700" cy="210300"/>
            </a:xfrm>
            <a:prstGeom prst="straightConnector1">
              <a:avLst/>
            </a:prstGeom>
            <a:noFill/>
            <a:ln w="9525" cap="flat" cmpd="sng">
              <a:solidFill>
                <a:schemeClr val="dk1"/>
              </a:solidFill>
              <a:prstDash val="solid"/>
              <a:round/>
              <a:headEnd type="none" w="sm" len="sm"/>
              <a:tailEnd type="none" w="sm" len="sm"/>
            </a:ln>
          </p:spPr>
        </p:cxnSp>
        <p:cxnSp>
          <p:nvCxnSpPr>
            <p:cNvPr id="270" name="Google Shape;270;p48"/>
            <p:cNvCxnSpPr/>
            <p:nvPr/>
          </p:nvCxnSpPr>
          <p:spPr>
            <a:xfrm flipH="1">
              <a:off x="1390613" y="2837975"/>
              <a:ext cx="4800" cy="259500"/>
            </a:xfrm>
            <a:prstGeom prst="straightConnector1">
              <a:avLst/>
            </a:prstGeom>
            <a:noFill/>
            <a:ln w="9525" cap="flat" cmpd="sng">
              <a:solidFill>
                <a:schemeClr val="dk1"/>
              </a:solidFill>
              <a:prstDash val="solid"/>
              <a:round/>
              <a:headEnd type="none" w="sm" len="sm"/>
              <a:tailEnd type="none" w="sm" len="sm"/>
            </a:ln>
          </p:spPr>
        </p:cxnSp>
        <p:cxnSp>
          <p:nvCxnSpPr>
            <p:cNvPr id="271" name="Google Shape;271;p48"/>
            <p:cNvCxnSpPr/>
            <p:nvPr/>
          </p:nvCxnSpPr>
          <p:spPr>
            <a:xfrm>
              <a:off x="1912175" y="3139500"/>
              <a:ext cx="107100" cy="220500"/>
            </a:xfrm>
            <a:prstGeom prst="straightConnector1">
              <a:avLst/>
            </a:prstGeom>
            <a:noFill/>
            <a:ln w="9525" cap="flat" cmpd="sng">
              <a:solidFill>
                <a:schemeClr val="dk1"/>
              </a:solidFill>
              <a:prstDash val="solid"/>
              <a:round/>
              <a:headEnd type="none" w="sm" len="sm"/>
              <a:tailEnd type="none" w="sm" len="sm"/>
            </a:ln>
          </p:spPr>
        </p:cxnSp>
        <p:cxnSp>
          <p:nvCxnSpPr>
            <p:cNvPr id="272" name="Google Shape;272;p48"/>
            <p:cNvCxnSpPr/>
            <p:nvPr/>
          </p:nvCxnSpPr>
          <p:spPr>
            <a:xfrm>
              <a:off x="2466949" y="3823031"/>
              <a:ext cx="105000" cy="608700"/>
            </a:xfrm>
            <a:prstGeom prst="straightConnector1">
              <a:avLst/>
            </a:prstGeom>
            <a:noFill/>
            <a:ln w="9525" cap="flat" cmpd="sng">
              <a:solidFill>
                <a:schemeClr val="dk1"/>
              </a:solidFill>
              <a:prstDash val="solid"/>
              <a:round/>
              <a:headEnd type="none" w="sm" len="sm"/>
              <a:tailEnd type="none" w="sm" len="sm"/>
            </a:ln>
          </p:spPr>
        </p:cxnSp>
        <p:cxnSp>
          <p:nvCxnSpPr>
            <p:cNvPr id="273" name="Google Shape;273;p48"/>
            <p:cNvCxnSpPr/>
            <p:nvPr/>
          </p:nvCxnSpPr>
          <p:spPr>
            <a:xfrm rot="10800000">
              <a:off x="2472470" y="3702542"/>
              <a:ext cx="313200" cy="106200"/>
            </a:xfrm>
            <a:prstGeom prst="straightConnector1">
              <a:avLst/>
            </a:prstGeom>
            <a:noFill/>
            <a:ln w="9525" cap="flat" cmpd="sng">
              <a:solidFill>
                <a:schemeClr val="dk1"/>
              </a:solidFill>
              <a:prstDash val="solid"/>
              <a:round/>
              <a:headEnd type="none" w="sm" len="sm"/>
              <a:tailEnd type="none" w="sm" len="sm"/>
            </a:ln>
          </p:spPr>
        </p:cxnSp>
        <p:cxnSp>
          <p:nvCxnSpPr>
            <p:cNvPr id="274" name="Google Shape;274;p48"/>
            <p:cNvCxnSpPr/>
            <p:nvPr/>
          </p:nvCxnSpPr>
          <p:spPr>
            <a:xfrm flipH="1">
              <a:off x="2783100" y="3674838"/>
              <a:ext cx="1200" cy="231000"/>
            </a:xfrm>
            <a:prstGeom prst="straightConnector1">
              <a:avLst/>
            </a:prstGeom>
            <a:noFill/>
            <a:ln w="9525" cap="flat" cmpd="sng">
              <a:solidFill>
                <a:schemeClr val="dk1"/>
              </a:solidFill>
              <a:prstDash val="solid"/>
              <a:round/>
              <a:headEnd type="none" w="sm" len="sm"/>
              <a:tailEnd type="none" w="sm" len="sm"/>
            </a:ln>
          </p:spPr>
        </p:cxnSp>
        <p:cxnSp>
          <p:nvCxnSpPr>
            <p:cNvPr id="275" name="Google Shape;275;p48"/>
            <p:cNvCxnSpPr/>
            <p:nvPr/>
          </p:nvCxnSpPr>
          <p:spPr>
            <a:xfrm rot="10800000">
              <a:off x="1990825" y="2605500"/>
              <a:ext cx="338100" cy="823800"/>
            </a:xfrm>
            <a:prstGeom prst="straightConnector1">
              <a:avLst/>
            </a:prstGeom>
            <a:noFill/>
            <a:ln w="9525" cap="flat" cmpd="sng">
              <a:solidFill>
                <a:schemeClr val="dk1"/>
              </a:solidFill>
              <a:prstDash val="solid"/>
              <a:round/>
              <a:headEnd type="none" w="sm" len="sm"/>
              <a:tailEnd type="none" w="sm" len="sm"/>
            </a:ln>
          </p:spPr>
        </p:cxnSp>
        <p:cxnSp>
          <p:nvCxnSpPr>
            <p:cNvPr id="276" name="Google Shape;276;p48"/>
            <p:cNvCxnSpPr/>
            <p:nvPr/>
          </p:nvCxnSpPr>
          <p:spPr>
            <a:xfrm flipH="1">
              <a:off x="2571950" y="4315775"/>
              <a:ext cx="1200" cy="231000"/>
            </a:xfrm>
            <a:prstGeom prst="straightConnector1">
              <a:avLst/>
            </a:prstGeom>
            <a:noFill/>
            <a:ln w="9525" cap="flat" cmpd="sng">
              <a:solidFill>
                <a:schemeClr val="dk1"/>
              </a:solidFill>
              <a:prstDash val="solid"/>
              <a:round/>
              <a:headEnd type="none" w="sm" len="sm"/>
              <a:tailEnd type="none" w="sm" len="sm"/>
            </a:ln>
          </p:spPr>
        </p:cxnSp>
        <p:cxnSp>
          <p:nvCxnSpPr>
            <p:cNvPr id="277" name="Google Shape;277;p48"/>
            <p:cNvCxnSpPr>
              <a:endCxn id="278" idx="1"/>
            </p:cNvCxnSpPr>
            <p:nvPr/>
          </p:nvCxnSpPr>
          <p:spPr>
            <a:xfrm rot="10800000" flipH="1">
              <a:off x="2506088" y="3481674"/>
              <a:ext cx="711900" cy="79200"/>
            </a:xfrm>
            <a:prstGeom prst="straightConnector1">
              <a:avLst/>
            </a:prstGeom>
            <a:noFill/>
            <a:ln w="9525" cap="flat" cmpd="sng">
              <a:solidFill>
                <a:schemeClr val="dk1"/>
              </a:solidFill>
              <a:prstDash val="solid"/>
              <a:round/>
              <a:headEnd type="none" w="sm" len="sm"/>
              <a:tailEnd type="none" w="sm" len="sm"/>
            </a:ln>
          </p:spPr>
        </p:cxnSp>
        <p:cxnSp>
          <p:nvCxnSpPr>
            <p:cNvPr id="279" name="Google Shape;279;p48"/>
            <p:cNvCxnSpPr/>
            <p:nvPr/>
          </p:nvCxnSpPr>
          <p:spPr>
            <a:xfrm flipH="1">
              <a:off x="3213538" y="3366163"/>
              <a:ext cx="1200" cy="231000"/>
            </a:xfrm>
            <a:prstGeom prst="straightConnector1">
              <a:avLst/>
            </a:prstGeom>
            <a:noFill/>
            <a:ln w="9525" cap="flat" cmpd="sng">
              <a:solidFill>
                <a:schemeClr val="dk1"/>
              </a:solidFill>
              <a:prstDash val="solid"/>
              <a:round/>
              <a:headEnd type="none" w="sm" len="sm"/>
              <a:tailEnd type="none" w="sm" len="sm"/>
            </a:ln>
          </p:spPr>
        </p:cxnSp>
        <p:cxnSp>
          <p:nvCxnSpPr>
            <p:cNvPr id="280" name="Google Shape;280;p48"/>
            <p:cNvCxnSpPr/>
            <p:nvPr/>
          </p:nvCxnSpPr>
          <p:spPr>
            <a:xfrm flipH="1">
              <a:off x="2680575" y="3252763"/>
              <a:ext cx="218400" cy="171600"/>
            </a:xfrm>
            <a:prstGeom prst="straightConnector1">
              <a:avLst/>
            </a:prstGeom>
            <a:noFill/>
            <a:ln w="9525" cap="flat" cmpd="sng">
              <a:solidFill>
                <a:schemeClr val="dk1"/>
              </a:solidFill>
              <a:prstDash val="solid"/>
              <a:round/>
              <a:headEnd type="none" w="sm" len="sm"/>
              <a:tailEnd type="none" w="sm" len="sm"/>
            </a:ln>
          </p:spPr>
        </p:cxnSp>
        <p:cxnSp>
          <p:nvCxnSpPr>
            <p:cNvPr id="281" name="Google Shape;281;p48"/>
            <p:cNvCxnSpPr/>
            <p:nvPr/>
          </p:nvCxnSpPr>
          <p:spPr>
            <a:xfrm flipH="1">
              <a:off x="2898925" y="3121650"/>
              <a:ext cx="900" cy="246000"/>
            </a:xfrm>
            <a:prstGeom prst="straightConnector1">
              <a:avLst/>
            </a:prstGeom>
            <a:noFill/>
            <a:ln w="9525" cap="flat" cmpd="sng">
              <a:solidFill>
                <a:schemeClr val="dk1"/>
              </a:solidFill>
              <a:prstDash val="solid"/>
              <a:round/>
              <a:headEnd type="none" w="sm" len="sm"/>
              <a:tailEnd type="none" w="sm" len="sm"/>
            </a:ln>
          </p:spPr>
        </p:cxnSp>
        <p:cxnSp>
          <p:nvCxnSpPr>
            <p:cNvPr id="282" name="Google Shape;282;p48"/>
            <p:cNvCxnSpPr/>
            <p:nvPr/>
          </p:nvCxnSpPr>
          <p:spPr>
            <a:xfrm flipH="1">
              <a:off x="2794825" y="2816950"/>
              <a:ext cx="289800" cy="44700"/>
            </a:xfrm>
            <a:prstGeom prst="straightConnector1">
              <a:avLst/>
            </a:prstGeom>
            <a:noFill/>
            <a:ln w="9525" cap="flat" cmpd="sng">
              <a:solidFill>
                <a:schemeClr val="dk1"/>
              </a:solidFill>
              <a:prstDash val="solid"/>
              <a:round/>
              <a:headEnd type="none" w="sm" len="sm"/>
              <a:tailEnd type="none" w="sm" len="sm"/>
            </a:ln>
          </p:spPr>
        </p:cxnSp>
        <p:cxnSp>
          <p:nvCxnSpPr>
            <p:cNvPr id="283" name="Google Shape;283;p48"/>
            <p:cNvCxnSpPr/>
            <p:nvPr/>
          </p:nvCxnSpPr>
          <p:spPr>
            <a:xfrm flipH="1">
              <a:off x="3084625" y="2692550"/>
              <a:ext cx="1200" cy="231000"/>
            </a:xfrm>
            <a:prstGeom prst="straightConnector1">
              <a:avLst/>
            </a:prstGeom>
            <a:noFill/>
            <a:ln w="9525" cap="flat" cmpd="sng">
              <a:solidFill>
                <a:schemeClr val="dk1"/>
              </a:solidFill>
              <a:prstDash val="solid"/>
              <a:round/>
              <a:headEnd type="none" w="sm" len="sm"/>
              <a:tailEnd type="none" w="sm" len="sm"/>
            </a:ln>
          </p:spPr>
        </p:cxnSp>
        <p:pic>
          <p:nvPicPr>
            <p:cNvPr id="284" name="Google Shape;284;p48"/>
            <p:cNvPicPr preferRelativeResize="0"/>
            <p:nvPr/>
          </p:nvPicPr>
          <p:blipFill rotWithShape="1">
            <a:blip r:embed="rId5">
              <a:alphaModFix/>
            </a:blip>
            <a:srcRect/>
            <a:stretch/>
          </p:blipFill>
          <p:spPr>
            <a:xfrm>
              <a:off x="1253787" y="3405264"/>
              <a:ext cx="174600" cy="174600"/>
            </a:xfrm>
            <a:prstGeom prst="rect">
              <a:avLst/>
            </a:prstGeom>
            <a:noFill/>
            <a:ln>
              <a:noFill/>
            </a:ln>
          </p:spPr>
        </p:pic>
        <p:pic>
          <p:nvPicPr>
            <p:cNvPr id="285" name="Google Shape;285;p48"/>
            <p:cNvPicPr preferRelativeResize="0"/>
            <p:nvPr/>
          </p:nvPicPr>
          <p:blipFill rotWithShape="1">
            <a:blip r:embed="rId6">
              <a:alphaModFix/>
            </a:blip>
            <a:srcRect/>
            <a:stretch/>
          </p:blipFill>
          <p:spPr>
            <a:xfrm>
              <a:off x="1288050" y="3606668"/>
              <a:ext cx="137700" cy="132259"/>
            </a:xfrm>
            <a:prstGeom prst="rect">
              <a:avLst/>
            </a:prstGeom>
            <a:noFill/>
            <a:ln>
              <a:noFill/>
            </a:ln>
          </p:spPr>
        </p:pic>
        <p:pic>
          <p:nvPicPr>
            <p:cNvPr id="286" name="Google Shape;286;p48"/>
            <p:cNvPicPr preferRelativeResize="0"/>
            <p:nvPr/>
          </p:nvPicPr>
          <p:blipFill rotWithShape="1">
            <a:blip r:embed="rId7">
              <a:alphaModFix/>
            </a:blip>
            <a:srcRect/>
            <a:stretch/>
          </p:blipFill>
          <p:spPr>
            <a:xfrm>
              <a:off x="1944188" y="2065362"/>
              <a:ext cx="126900" cy="126900"/>
            </a:xfrm>
            <a:prstGeom prst="rect">
              <a:avLst/>
            </a:prstGeom>
            <a:noFill/>
            <a:ln>
              <a:noFill/>
            </a:ln>
          </p:spPr>
        </p:pic>
        <p:pic>
          <p:nvPicPr>
            <p:cNvPr id="287" name="Google Shape;287;p48"/>
            <p:cNvPicPr preferRelativeResize="0"/>
            <p:nvPr/>
          </p:nvPicPr>
          <p:blipFill rotWithShape="1">
            <a:blip r:embed="rId8">
              <a:alphaModFix/>
            </a:blip>
            <a:srcRect/>
            <a:stretch/>
          </p:blipFill>
          <p:spPr>
            <a:xfrm>
              <a:off x="1699900" y="2224829"/>
              <a:ext cx="137700" cy="135571"/>
            </a:xfrm>
            <a:prstGeom prst="rect">
              <a:avLst/>
            </a:prstGeom>
            <a:noFill/>
            <a:ln>
              <a:noFill/>
            </a:ln>
          </p:spPr>
        </p:pic>
        <p:pic>
          <p:nvPicPr>
            <p:cNvPr id="288" name="Google Shape;288;p48"/>
            <p:cNvPicPr preferRelativeResize="0"/>
            <p:nvPr/>
          </p:nvPicPr>
          <p:blipFill rotWithShape="1">
            <a:blip r:embed="rId9">
              <a:alphaModFix/>
            </a:blip>
            <a:srcRect/>
            <a:stretch/>
          </p:blipFill>
          <p:spPr>
            <a:xfrm>
              <a:off x="1153901" y="3770499"/>
              <a:ext cx="283500" cy="70476"/>
            </a:xfrm>
            <a:prstGeom prst="rect">
              <a:avLst/>
            </a:prstGeom>
            <a:noFill/>
            <a:ln>
              <a:noFill/>
            </a:ln>
          </p:spPr>
        </p:pic>
        <p:cxnSp>
          <p:nvCxnSpPr>
            <p:cNvPr id="289" name="Google Shape;289;p48"/>
            <p:cNvCxnSpPr/>
            <p:nvPr/>
          </p:nvCxnSpPr>
          <p:spPr>
            <a:xfrm>
              <a:off x="1935125" y="3684175"/>
              <a:ext cx="199800" cy="60000"/>
            </a:xfrm>
            <a:prstGeom prst="straightConnector1">
              <a:avLst/>
            </a:prstGeom>
            <a:noFill/>
            <a:ln w="9525" cap="flat" cmpd="sng">
              <a:solidFill>
                <a:schemeClr val="dk1"/>
              </a:solidFill>
              <a:prstDash val="solid"/>
              <a:round/>
              <a:headEnd type="none" w="sm" len="sm"/>
              <a:tailEnd type="none" w="sm" len="sm"/>
            </a:ln>
          </p:spPr>
        </p:cxnSp>
        <p:cxnSp>
          <p:nvCxnSpPr>
            <p:cNvPr id="290" name="Google Shape;290;p48"/>
            <p:cNvCxnSpPr/>
            <p:nvPr/>
          </p:nvCxnSpPr>
          <p:spPr>
            <a:xfrm>
              <a:off x="1935125" y="3606675"/>
              <a:ext cx="0" cy="156300"/>
            </a:xfrm>
            <a:prstGeom prst="straightConnector1">
              <a:avLst/>
            </a:prstGeom>
            <a:noFill/>
            <a:ln w="9525" cap="flat" cmpd="sng">
              <a:solidFill>
                <a:schemeClr val="dk1"/>
              </a:solidFill>
              <a:prstDash val="solid"/>
              <a:round/>
              <a:headEnd type="none" w="sm" len="sm"/>
              <a:tailEnd type="none" w="sm" len="sm"/>
            </a:ln>
          </p:spPr>
        </p:cxnSp>
        <p:pic>
          <p:nvPicPr>
            <p:cNvPr id="291" name="Google Shape;291;p48"/>
            <p:cNvPicPr preferRelativeResize="0"/>
            <p:nvPr/>
          </p:nvPicPr>
          <p:blipFill rotWithShape="1">
            <a:blip r:embed="rId10">
              <a:alphaModFix/>
            </a:blip>
            <a:srcRect/>
            <a:stretch/>
          </p:blipFill>
          <p:spPr>
            <a:xfrm>
              <a:off x="1983153" y="2994964"/>
              <a:ext cx="153647" cy="135575"/>
            </a:xfrm>
            <a:prstGeom prst="rect">
              <a:avLst/>
            </a:prstGeom>
            <a:noFill/>
            <a:ln>
              <a:noFill/>
            </a:ln>
          </p:spPr>
        </p:pic>
        <p:pic>
          <p:nvPicPr>
            <p:cNvPr id="292" name="Google Shape;292;p48"/>
            <p:cNvPicPr preferRelativeResize="0"/>
            <p:nvPr/>
          </p:nvPicPr>
          <p:blipFill rotWithShape="1">
            <a:blip r:embed="rId11">
              <a:alphaModFix/>
            </a:blip>
            <a:srcRect/>
            <a:stretch/>
          </p:blipFill>
          <p:spPr>
            <a:xfrm>
              <a:off x="1688713" y="2094026"/>
              <a:ext cx="153651" cy="76826"/>
            </a:xfrm>
            <a:prstGeom prst="rect">
              <a:avLst/>
            </a:prstGeom>
            <a:noFill/>
            <a:ln>
              <a:noFill/>
            </a:ln>
          </p:spPr>
        </p:pic>
        <p:pic>
          <p:nvPicPr>
            <p:cNvPr id="293" name="Google Shape;293;p48"/>
            <p:cNvPicPr preferRelativeResize="0"/>
            <p:nvPr/>
          </p:nvPicPr>
          <p:blipFill rotWithShape="1">
            <a:blip r:embed="rId12">
              <a:alphaModFix/>
            </a:blip>
            <a:srcRect/>
            <a:stretch/>
          </p:blipFill>
          <p:spPr>
            <a:xfrm>
              <a:off x="1752027" y="4432328"/>
              <a:ext cx="247500" cy="123750"/>
            </a:xfrm>
            <a:prstGeom prst="rect">
              <a:avLst/>
            </a:prstGeom>
            <a:noFill/>
            <a:ln>
              <a:noFill/>
            </a:ln>
          </p:spPr>
        </p:pic>
        <p:pic>
          <p:nvPicPr>
            <p:cNvPr id="294" name="Google Shape;294;p48"/>
            <p:cNvPicPr preferRelativeResize="0"/>
            <p:nvPr/>
          </p:nvPicPr>
          <p:blipFill rotWithShape="1">
            <a:blip r:embed="rId13">
              <a:alphaModFix/>
            </a:blip>
            <a:srcRect/>
            <a:stretch/>
          </p:blipFill>
          <p:spPr>
            <a:xfrm>
              <a:off x="1877698" y="4206725"/>
              <a:ext cx="108355" cy="107402"/>
            </a:xfrm>
            <a:prstGeom prst="rect">
              <a:avLst/>
            </a:prstGeom>
            <a:noFill/>
            <a:ln>
              <a:noFill/>
            </a:ln>
          </p:spPr>
        </p:pic>
        <p:pic>
          <p:nvPicPr>
            <p:cNvPr id="295" name="Google Shape;295;p48"/>
            <p:cNvPicPr preferRelativeResize="0"/>
            <p:nvPr/>
          </p:nvPicPr>
          <p:blipFill rotWithShape="1">
            <a:blip r:embed="rId14">
              <a:alphaModFix/>
            </a:blip>
            <a:srcRect/>
            <a:stretch/>
          </p:blipFill>
          <p:spPr>
            <a:xfrm>
              <a:off x="1740924" y="4324576"/>
              <a:ext cx="269700" cy="97298"/>
            </a:xfrm>
            <a:prstGeom prst="rect">
              <a:avLst/>
            </a:prstGeom>
            <a:noFill/>
            <a:ln>
              <a:noFill/>
            </a:ln>
          </p:spPr>
        </p:pic>
        <p:pic>
          <p:nvPicPr>
            <p:cNvPr id="296" name="Google Shape;296;p48"/>
            <p:cNvPicPr preferRelativeResize="0"/>
            <p:nvPr/>
          </p:nvPicPr>
          <p:blipFill rotWithShape="1">
            <a:blip r:embed="rId15">
              <a:alphaModFix/>
            </a:blip>
            <a:srcRect/>
            <a:stretch/>
          </p:blipFill>
          <p:spPr>
            <a:xfrm>
              <a:off x="1748863" y="3051452"/>
              <a:ext cx="218900" cy="71133"/>
            </a:xfrm>
            <a:prstGeom prst="rect">
              <a:avLst/>
            </a:prstGeom>
            <a:noFill/>
            <a:ln>
              <a:noFill/>
            </a:ln>
          </p:spPr>
        </p:pic>
        <p:pic>
          <p:nvPicPr>
            <p:cNvPr id="297" name="Google Shape;297;p48"/>
            <p:cNvPicPr preferRelativeResize="0"/>
            <p:nvPr/>
          </p:nvPicPr>
          <p:blipFill rotWithShape="1">
            <a:blip r:embed="rId16">
              <a:alphaModFix/>
            </a:blip>
            <a:srcRect/>
            <a:stretch/>
          </p:blipFill>
          <p:spPr>
            <a:xfrm>
              <a:off x="1863025" y="4038750"/>
              <a:ext cx="137699" cy="137699"/>
            </a:xfrm>
            <a:prstGeom prst="rect">
              <a:avLst/>
            </a:prstGeom>
            <a:noFill/>
            <a:ln>
              <a:noFill/>
            </a:ln>
          </p:spPr>
        </p:pic>
        <p:cxnSp>
          <p:nvCxnSpPr>
            <p:cNvPr id="298" name="Google Shape;298;p48"/>
            <p:cNvCxnSpPr/>
            <p:nvPr/>
          </p:nvCxnSpPr>
          <p:spPr>
            <a:xfrm>
              <a:off x="1767600" y="3135025"/>
              <a:ext cx="345300" cy="0"/>
            </a:xfrm>
            <a:prstGeom prst="straightConnector1">
              <a:avLst/>
            </a:prstGeom>
            <a:noFill/>
            <a:ln w="9525" cap="flat" cmpd="sng">
              <a:solidFill>
                <a:schemeClr val="dk1"/>
              </a:solidFill>
              <a:prstDash val="solid"/>
              <a:round/>
              <a:headEnd type="none" w="sm" len="sm"/>
              <a:tailEnd type="none" w="sm" len="sm"/>
            </a:ln>
          </p:spPr>
        </p:cxnSp>
        <p:sp>
          <p:nvSpPr>
            <p:cNvPr id="299" name="Google Shape;299;p48"/>
            <p:cNvSpPr/>
            <p:nvPr/>
          </p:nvSpPr>
          <p:spPr>
            <a:xfrm>
              <a:off x="274175" y="2571750"/>
              <a:ext cx="580200" cy="610500"/>
            </a:xfrm>
            <a:prstGeom prst="rect">
              <a:avLst/>
            </a:prstGeom>
            <a:solidFill>
              <a:srgbClr val="EF8200"/>
            </a:solidFill>
            <a:ln w="9525" cap="flat" cmpd="sng">
              <a:solidFill>
                <a:schemeClr val="dk2"/>
              </a:solidFill>
              <a:prstDash val="solid"/>
              <a:round/>
              <a:headEnd type="none" w="sm" len="sm"/>
              <a:tailEnd type="none" w="sm" len="sm"/>
            </a:ln>
            <a:effectLst>
              <a:outerShdw blurRad="57150" dist="19050" dir="5400000" algn="bl" rotWithShape="0">
                <a:srgbClr val="000000">
                  <a:alpha val="482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8"/>
            <p:cNvSpPr txBox="1"/>
            <p:nvPr/>
          </p:nvSpPr>
          <p:spPr>
            <a:xfrm>
              <a:off x="178780" y="2528100"/>
              <a:ext cx="580200" cy="261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500"/>
                <a:buFont typeface="Arial"/>
                <a:buNone/>
              </a:pPr>
              <a:r>
                <a:rPr lang="en-GB" sz="500" b="0" i="0" u="none" strike="noStrike" cap="none">
                  <a:solidFill>
                    <a:srgbClr val="000000"/>
                  </a:solidFill>
                  <a:latin typeface="Open Sans"/>
                  <a:ea typeface="Open Sans"/>
                  <a:cs typeface="Open Sans"/>
                  <a:sym typeface="Open Sans"/>
                </a:rPr>
                <a:t>EIROs</a:t>
              </a:r>
              <a:endParaRPr sz="500" b="0" i="0" u="none" strike="noStrike" cap="none">
                <a:solidFill>
                  <a:srgbClr val="000000"/>
                </a:solidFill>
                <a:latin typeface="Open Sans"/>
                <a:ea typeface="Open Sans"/>
                <a:cs typeface="Open Sans"/>
                <a:sym typeface="Open Sans"/>
              </a:endParaRPr>
            </a:p>
          </p:txBody>
        </p:sp>
        <p:pic>
          <p:nvPicPr>
            <p:cNvPr id="301" name="Google Shape;301;p48" descr="ESiWACE | ECMWF"/>
            <p:cNvPicPr preferRelativeResize="0"/>
            <p:nvPr/>
          </p:nvPicPr>
          <p:blipFill rotWithShape="1">
            <a:blip r:embed="rId17">
              <a:alphaModFix/>
            </a:blip>
            <a:srcRect/>
            <a:stretch/>
          </p:blipFill>
          <p:spPr>
            <a:xfrm>
              <a:off x="340703" y="3015453"/>
              <a:ext cx="447745" cy="76825"/>
            </a:xfrm>
            <a:prstGeom prst="rect">
              <a:avLst/>
            </a:prstGeom>
            <a:noFill/>
            <a:ln>
              <a:noFill/>
            </a:ln>
          </p:spPr>
        </p:pic>
        <p:pic>
          <p:nvPicPr>
            <p:cNvPr id="302" name="Google Shape;302;p48"/>
            <p:cNvPicPr preferRelativeResize="0"/>
            <p:nvPr/>
          </p:nvPicPr>
          <p:blipFill rotWithShape="1">
            <a:blip r:embed="rId18">
              <a:alphaModFix/>
            </a:blip>
            <a:srcRect/>
            <a:stretch/>
          </p:blipFill>
          <p:spPr>
            <a:xfrm>
              <a:off x="476975" y="2789700"/>
              <a:ext cx="174600" cy="174600"/>
            </a:xfrm>
            <a:prstGeom prst="rect">
              <a:avLst/>
            </a:prstGeom>
            <a:noFill/>
            <a:ln>
              <a:noFill/>
            </a:ln>
          </p:spPr>
        </p:pic>
        <p:pic>
          <p:nvPicPr>
            <p:cNvPr id="303" name="Google Shape;303;p48"/>
            <p:cNvPicPr preferRelativeResize="0"/>
            <p:nvPr/>
          </p:nvPicPr>
          <p:blipFill rotWithShape="1">
            <a:blip r:embed="rId19">
              <a:alphaModFix/>
            </a:blip>
            <a:srcRect/>
            <a:stretch/>
          </p:blipFill>
          <p:spPr>
            <a:xfrm>
              <a:off x="2830275" y="3675016"/>
              <a:ext cx="218900" cy="96509"/>
            </a:xfrm>
            <a:prstGeom prst="rect">
              <a:avLst/>
            </a:prstGeom>
            <a:noFill/>
            <a:ln>
              <a:noFill/>
            </a:ln>
          </p:spPr>
        </p:pic>
        <p:pic>
          <p:nvPicPr>
            <p:cNvPr id="304" name="Google Shape;304;p48"/>
            <p:cNvPicPr preferRelativeResize="0"/>
            <p:nvPr/>
          </p:nvPicPr>
          <p:blipFill rotWithShape="1">
            <a:blip r:embed="rId20">
              <a:alphaModFix/>
            </a:blip>
            <a:srcRect/>
            <a:stretch/>
          </p:blipFill>
          <p:spPr>
            <a:xfrm>
              <a:off x="2842795" y="3815465"/>
              <a:ext cx="199800" cy="106953"/>
            </a:xfrm>
            <a:prstGeom prst="rect">
              <a:avLst/>
            </a:prstGeom>
            <a:noFill/>
            <a:ln>
              <a:noFill/>
            </a:ln>
          </p:spPr>
        </p:pic>
        <p:pic>
          <p:nvPicPr>
            <p:cNvPr id="305" name="Google Shape;305;p48"/>
            <p:cNvPicPr preferRelativeResize="0"/>
            <p:nvPr/>
          </p:nvPicPr>
          <p:blipFill rotWithShape="1">
            <a:blip r:embed="rId21">
              <a:alphaModFix/>
            </a:blip>
            <a:srcRect/>
            <a:stretch/>
          </p:blipFill>
          <p:spPr>
            <a:xfrm>
              <a:off x="1689163" y="2393775"/>
              <a:ext cx="174600" cy="174600"/>
            </a:xfrm>
            <a:prstGeom prst="rect">
              <a:avLst/>
            </a:prstGeom>
            <a:noFill/>
            <a:ln>
              <a:noFill/>
            </a:ln>
          </p:spPr>
        </p:pic>
        <p:pic>
          <p:nvPicPr>
            <p:cNvPr id="306" name="Google Shape;306;p48"/>
            <p:cNvPicPr preferRelativeResize="0"/>
            <p:nvPr/>
          </p:nvPicPr>
          <p:blipFill rotWithShape="1">
            <a:blip r:embed="rId22">
              <a:alphaModFix/>
            </a:blip>
            <a:srcRect/>
            <a:stretch/>
          </p:blipFill>
          <p:spPr>
            <a:xfrm>
              <a:off x="1948200" y="2235113"/>
              <a:ext cx="131700" cy="131700"/>
            </a:xfrm>
            <a:prstGeom prst="rect">
              <a:avLst/>
            </a:prstGeom>
            <a:noFill/>
            <a:ln>
              <a:noFill/>
            </a:ln>
          </p:spPr>
        </p:pic>
        <p:pic>
          <p:nvPicPr>
            <p:cNvPr id="307" name="Google Shape;307;p48"/>
            <p:cNvPicPr preferRelativeResize="0"/>
            <p:nvPr/>
          </p:nvPicPr>
          <p:blipFill rotWithShape="1">
            <a:blip r:embed="rId23">
              <a:alphaModFix/>
            </a:blip>
            <a:srcRect/>
            <a:stretch/>
          </p:blipFill>
          <p:spPr>
            <a:xfrm>
              <a:off x="1900176" y="2445327"/>
              <a:ext cx="269700" cy="77960"/>
            </a:xfrm>
            <a:prstGeom prst="rect">
              <a:avLst/>
            </a:prstGeom>
            <a:noFill/>
            <a:ln>
              <a:noFill/>
            </a:ln>
          </p:spPr>
        </p:pic>
        <p:pic>
          <p:nvPicPr>
            <p:cNvPr id="308" name="Google Shape;308;p48"/>
            <p:cNvPicPr preferRelativeResize="0"/>
            <p:nvPr/>
          </p:nvPicPr>
          <p:blipFill rotWithShape="1">
            <a:blip r:embed="rId24">
              <a:alphaModFix/>
            </a:blip>
            <a:srcRect/>
            <a:stretch/>
          </p:blipFill>
          <p:spPr>
            <a:xfrm>
              <a:off x="2952978" y="3112666"/>
              <a:ext cx="316400" cy="116442"/>
            </a:xfrm>
            <a:prstGeom prst="rect">
              <a:avLst/>
            </a:prstGeom>
            <a:noFill/>
            <a:ln>
              <a:noFill/>
            </a:ln>
          </p:spPr>
        </p:pic>
        <p:pic>
          <p:nvPicPr>
            <p:cNvPr id="309" name="Google Shape;309;p48"/>
            <p:cNvPicPr preferRelativeResize="0"/>
            <p:nvPr/>
          </p:nvPicPr>
          <p:blipFill rotWithShape="1">
            <a:blip r:embed="rId25">
              <a:alphaModFix/>
            </a:blip>
            <a:srcRect/>
            <a:stretch/>
          </p:blipFill>
          <p:spPr>
            <a:xfrm>
              <a:off x="711350" y="3685520"/>
              <a:ext cx="218900" cy="148855"/>
            </a:xfrm>
            <a:prstGeom prst="rect">
              <a:avLst/>
            </a:prstGeom>
            <a:noFill/>
            <a:ln>
              <a:noFill/>
            </a:ln>
          </p:spPr>
        </p:pic>
        <p:pic>
          <p:nvPicPr>
            <p:cNvPr id="310" name="Google Shape;310;p48"/>
            <p:cNvPicPr preferRelativeResize="0"/>
            <p:nvPr/>
          </p:nvPicPr>
          <p:blipFill rotWithShape="1">
            <a:blip r:embed="rId26">
              <a:alphaModFix/>
            </a:blip>
            <a:srcRect/>
            <a:stretch/>
          </p:blipFill>
          <p:spPr>
            <a:xfrm>
              <a:off x="994400" y="2914013"/>
              <a:ext cx="364256" cy="107400"/>
            </a:xfrm>
            <a:prstGeom prst="rect">
              <a:avLst/>
            </a:prstGeom>
            <a:noFill/>
            <a:ln>
              <a:noFill/>
            </a:ln>
          </p:spPr>
        </p:pic>
        <p:pic>
          <p:nvPicPr>
            <p:cNvPr id="311" name="Google Shape;311;p48"/>
            <p:cNvPicPr preferRelativeResize="0"/>
            <p:nvPr/>
          </p:nvPicPr>
          <p:blipFill rotWithShape="1">
            <a:blip r:embed="rId27">
              <a:alphaModFix/>
            </a:blip>
            <a:srcRect/>
            <a:stretch/>
          </p:blipFill>
          <p:spPr>
            <a:xfrm>
              <a:off x="1641613" y="3621432"/>
              <a:ext cx="269700" cy="98883"/>
            </a:xfrm>
            <a:prstGeom prst="rect">
              <a:avLst/>
            </a:prstGeom>
            <a:noFill/>
            <a:ln>
              <a:noFill/>
            </a:ln>
          </p:spPr>
        </p:pic>
        <p:pic>
          <p:nvPicPr>
            <p:cNvPr id="312" name="Google Shape;312;p48"/>
            <p:cNvPicPr preferRelativeResize="0"/>
            <p:nvPr/>
          </p:nvPicPr>
          <p:blipFill rotWithShape="1">
            <a:blip r:embed="rId28">
              <a:alphaModFix/>
            </a:blip>
            <a:srcRect/>
            <a:stretch/>
          </p:blipFill>
          <p:spPr>
            <a:xfrm>
              <a:off x="3389975" y="4065316"/>
              <a:ext cx="316400" cy="137107"/>
            </a:xfrm>
            <a:prstGeom prst="rect">
              <a:avLst/>
            </a:prstGeom>
            <a:noFill/>
            <a:ln>
              <a:noFill/>
            </a:ln>
          </p:spPr>
        </p:pic>
        <p:pic>
          <p:nvPicPr>
            <p:cNvPr id="278" name="Google Shape;278;p48"/>
            <p:cNvPicPr preferRelativeResize="0"/>
            <p:nvPr/>
          </p:nvPicPr>
          <p:blipFill rotWithShape="1">
            <a:blip r:embed="rId29">
              <a:alphaModFix/>
            </a:blip>
            <a:srcRect/>
            <a:stretch/>
          </p:blipFill>
          <p:spPr>
            <a:xfrm>
              <a:off x="3217988" y="3418212"/>
              <a:ext cx="231263" cy="126925"/>
            </a:xfrm>
            <a:prstGeom prst="rect">
              <a:avLst/>
            </a:prstGeom>
            <a:noFill/>
            <a:ln>
              <a:noFill/>
            </a:ln>
          </p:spPr>
        </p:pic>
        <p:pic>
          <p:nvPicPr>
            <p:cNvPr id="313" name="Google Shape;313;p48"/>
            <p:cNvPicPr preferRelativeResize="0"/>
            <p:nvPr/>
          </p:nvPicPr>
          <p:blipFill rotWithShape="1">
            <a:blip r:embed="rId30">
              <a:alphaModFix/>
            </a:blip>
            <a:srcRect/>
            <a:stretch/>
          </p:blipFill>
          <p:spPr>
            <a:xfrm>
              <a:off x="2591274" y="4472262"/>
              <a:ext cx="445800" cy="68038"/>
            </a:xfrm>
            <a:prstGeom prst="rect">
              <a:avLst/>
            </a:prstGeom>
            <a:noFill/>
            <a:ln>
              <a:noFill/>
            </a:ln>
          </p:spPr>
        </p:pic>
        <p:cxnSp>
          <p:nvCxnSpPr>
            <p:cNvPr id="314" name="Google Shape;314;p48"/>
            <p:cNvCxnSpPr/>
            <p:nvPr/>
          </p:nvCxnSpPr>
          <p:spPr>
            <a:xfrm rot="10800000" flipH="1">
              <a:off x="1692800" y="2602950"/>
              <a:ext cx="462000" cy="1200"/>
            </a:xfrm>
            <a:prstGeom prst="straightConnector1">
              <a:avLst/>
            </a:prstGeom>
            <a:noFill/>
            <a:ln w="9525" cap="flat" cmpd="sng">
              <a:solidFill>
                <a:schemeClr val="dk1"/>
              </a:solidFill>
              <a:prstDash val="solid"/>
              <a:round/>
              <a:headEnd type="none" w="sm" len="sm"/>
              <a:tailEnd type="none" w="sm" len="sm"/>
            </a:ln>
          </p:spPr>
        </p:cxnSp>
        <p:pic>
          <p:nvPicPr>
            <p:cNvPr id="315" name="Google Shape;315;p48"/>
            <p:cNvPicPr preferRelativeResize="0"/>
            <p:nvPr/>
          </p:nvPicPr>
          <p:blipFill rotWithShape="1">
            <a:blip r:embed="rId31">
              <a:alphaModFix/>
            </a:blip>
            <a:srcRect/>
            <a:stretch/>
          </p:blipFill>
          <p:spPr>
            <a:xfrm>
              <a:off x="2609750" y="4355800"/>
              <a:ext cx="393019" cy="116450"/>
            </a:xfrm>
            <a:prstGeom prst="rect">
              <a:avLst/>
            </a:prstGeom>
            <a:noFill/>
            <a:ln>
              <a:noFill/>
            </a:ln>
          </p:spPr>
        </p:pic>
        <p:pic>
          <p:nvPicPr>
            <p:cNvPr id="316" name="Google Shape;316;p48"/>
            <p:cNvPicPr preferRelativeResize="0"/>
            <p:nvPr/>
          </p:nvPicPr>
          <p:blipFill rotWithShape="1">
            <a:blip r:embed="rId32">
              <a:alphaModFix/>
            </a:blip>
            <a:srcRect/>
            <a:stretch/>
          </p:blipFill>
          <p:spPr>
            <a:xfrm>
              <a:off x="2952970" y="3238191"/>
              <a:ext cx="218898" cy="122195"/>
            </a:xfrm>
            <a:prstGeom prst="rect">
              <a:avLst/>
            </a:prstGeom>
            <a:noFill/>
            <a:ln>
              <a:noFill/>
            </a:ln>
          </p:spPr>
        </p:pic>
        <p:pic>
          <p:nvPicPr>
            <p:cNvPr id="317" name="Google Shape;317;p48"/>
            <p:cNvPicPr preferRelativeResize="0"/>
            <p:nvPr/>
          </p:nvPicPr>
          <p:blipFill rotWithShape="1">
            <a:blip r:embed="rId33">
              <a:alphaModFix/>
            </a:blip>
            <a:srcRect/>
            <a:stretch/>
          </p:blipFill>
          <p:spPr>
            <a:xfrm>
              <a:off x="3120277" y="2742420"/>
              <a:ext cx="269700" cy="151017"/>
            </a:xfrm>
            <a:prstGeom prst="rect">
              <a:avLst/>
            </a:prstGeom>
            <a:noFill/>
            <a:ln>
              <a:noFill/>
            </a:ln>
          </p:spPr>
        </p:pic>
        <p:cxnSp>
          <p:nvCxnSpPr>
            <p:cNvPr id="318" name="Google Shape;318;p48"/>
            <p:cNvCxnSpPr/>
            <p:nvPr/>
          </p:nvCxnSpPr>
          <p:spPr>
            <a:xfrm>
              <a:off x="1458950" y="3437375"/>
              <a:ext cx="1800" cy="385500"/>
            </a:xfrm>
            <a:prstGeom prst="straightConnector1">
              <a:avLst/>
            </a:prstGeom>
            <a:noFill/>
            <a:ln w="9525" cap="flat" cmpd="sng">
              <a:solidFill>
                <a:schemeClr val="dk1"/>
              </a:solidFill>
              <a:prstDash val="solid"/>
              <a:round/>
              <a:headEnd type="none" w="sm" len="sm"/>
              <a:tailEnd type="none" w="sm" len="sm"/>
            </a:ln>
          </p:spPr>
        </p:cxnSp>
        <p:pic>
          <p:nvPicPr>
            <p:cNvPr id="319" name="Google Shape;319;p48"/>
            <p:cNvPicPr preferRelativeResize="0"/>
            <p:nvPr/>
          </p:nvPicPr>
          <p:blipFill rotWithShape="1">
            <a:blip r:embed="rId34">
              <a:alphaModFix/>
            </a:blip>
            <a:srcRect/>
            <a:stretch/>
          </p:blipFill>
          <p:spPr>
            <a:xfrm>
              <a:off x="706575" y="4413850"/>
              <a:ext cx="316399" cy="237300"/>
            </a:xfrm>
            <a:prstGeom prst="rect">
              <a:avLst/>
            </a:prstGeom>
            <a:noFill/>
            <a:ln>
              <a:noFill/>
            </a:ln>
          </p:spPr>
        </p:pic>
      </p:grpSp>
      <p:pic>
        <p:nvPicPr>
          <p:cNvPr id="320" name="Google Shape;320;p48"/>
          <p:cNvPicPr preferRelativeResize="0"/>
          <p:nvPr/>
        </p:nvPicPr>
        <p:blipFill rotWithShape="1">
          <a:blip r:embed="rId3">
            <a:alphaModFix/>
          </a:blip>
          <a:srcRect/>
          <a:stretch/>
        </p:blipFill>
        <p:spPr>
          <a:xfrm>
            <a:off x="798724" y="4069212"/>
            <a:ext cx="181250" cy="209650"/>
          </a:xfrm>
          <a:prstGeom prst="rect">
            <a:avLst/>
          </a:prstGeom>
          <a:noFill/>
          <a:ln>
            <a:noFill/>
          </a:ln>
        </p:spPr>
      </p:pic>
      <p:sp>
        <p:nvSpPr>
          <p:cNvPr id="321" name="Google Shape;32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5</a:t>
            </a:fld>
            <a:endParaRPr/>
          </a:p>
        </p:txBody>
      </p:sp>
      <p:sp>
        <p:nvSpPr>
          <p:cNvPr id="322" name="Google Shape;322;p48"/>
          <p:cNvSpPr/>
          <p:nvPr/>
        </p:nvSpPr>
        <p:spPr>
          <a:xfrm>
            <a:off x="4796218" y="1834225"/>
            <a:ext cx="586500" cy="586500"/>
          </a:xfrm>
          <a:prstGeom prst="ellipse">
            <a:avLst/>
          </a:prstGeom>
          <a:solidFill>
            <a:schemeClr val="dk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dirty="0">
                <a:solidFill>
                  <a:schemeClr val="lt1"/>
                </a:solidFill>
              </a:rPr>
              <a:t>30</a:t>
            </a:r>
            <a:endParaRPr sz="1400" b="0" i="0" u="none" strike="noStrike" cap="none" dirty="0">
              <a:solidFill>
                <a:srgbClr val="000000"/>
              </a:solidFill>
              <a:latin typeface="Arial"/>
              <a:ea typeface="Arial"/>
              <a:cs typeface="Arial"/>
              <a:sym typeface="Arial"/>
            </a:endParaRPr>
          </a:p>
        </p:txBody>
      </p:sp>
      <p:sp>
        <p:nvSpPr>
          <p:cNvPr id="323" name="Google Shape;323;p48"/>
          <p:cNvSpPr txBox="1"/>
          <p:nvPr/>
        </p:nvSpPr>
        <p:spPr>
          <a:xfrm>
            <a:off x="4507234" y="2491073"/>
            <a:ext cx="1835334"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100" b="1" i="0" u="none" strike="noStrike" cap="none" dirty="0">
                <a:solidFill>
                  <a:srgbClr val="000000"/>
                </a:solidFill>
                <a:latin typeface="Arial"/>
                <a:ea typeface="Arial"/>
                <a:cs typeface="Arial"/>
                <a:sym typeface="Arial"/>
              </a:rPr>
              <a:t>Participants</a:t>
            </a:r>
            <a:r>
              <a:rPr lang="en-GB" sz="1100" b="0" i="0" u="none" strike="noStrike" cap="none" dirty="0">
                <a:solidFill>
                  <a:srgbClr val="000000"/>
                </a:solidFill>
                <a:latin typeface="Arial"/>
                <a:ea typeface="Arial"/>
                <a:cs typeface="Arial"/>
                <a:sym typeface="Arial"/>
              </a:rPr>
              <a:t>, </a:t>
            </a:r>
            <a:endParaRPr lang="en-GB" sz="1100" dirty="0"/>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1 affiliated entity </a:t>
            </a: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2 associated partners</a:t>
            </a:r>
            <a:endParaRPr sz="1100" b="0" i="0" u="none" strike="noStrike" cap="none" dirty="0">
              <a:solidFill>
                <a:srgbClr val="000000"/>
              </a:solidFill>
              <a:latin typeface="Arial"/>
              <a:ea typeface="Arial"/>
              <a:cs typeface="Arial"/>
              <a:sym typeface="Arial"/>
            </a:endParaRPr>
          </a:p>
        </p:txBody>
      </p:sp>
      <p:grpSp>
        <p:nvGrpSpPr>
          <p:cNvPr id="324" name="Google Shape;324;p48"/>
          <p:cNvGrpSpPr/>
          <p:nvPr/>
        </p:nvGrpSpPr>
        <p:grpSpPr>
          <a:xfrm>
            <a:off x="4838708" y="3212350"/>
            <a:ext cx="1337835" cy="1805617"/>
            <a:chOff x="8622281" y="810830"/>
            <a:chExt cx="2199301" cy="1471331"/>
          </a:xfrm>
        </p:grpSpPr>
        <p:sp>
          <p:nvSpPr>
            <p:cNvPr id="325" name="Google Shape;325;p48"/>
            <p:cNvSpPr/>
            <p:nvPr/>
          </p:nvSpPr>
          <p:spPr>
            <a:xfrm>
              <a:off x="8622283" y="810830"/>
              <a:ext cx="2199299" cy="1471331"/>
            </a:xfrm>
            <a:prstGeom prst="rect">
              <a:avLst/>
            </a:prstGeom>
            <a:solidFill>
              <a:srgbClr val="EF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Montserrat"/>
                <a:ea typeface="Montserrat"/>
                <a:cs typeface="Montserrat"/>
                <a:sym typeface="Montserrat"/>
              </a:endParaRPr>
            </a:p>
          </p:txBody>
        </p:sp>
        <p:sp>
          <p:nvSpPr>
            <p:cNvPr id="326" name="Google Shape;326;p48"/>
            <p:cNvSpPr txBox="1"/>
            <p:nvPr/>
          </p:nvSpPr>
          <p:spPr>
            <a:xfrm>
              <a:off x="8622281" y="825114"/>
              <a:ext cx="2199299" cy="1435773"/>
            </a:xfrm>
            <a:prstGeom prst="rect">
              <a:avLst/>
            </a:prstGeom>
            <a:solidFill>
              <a:srgbClr val="EF86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10</a:t>
              </a:r>
              <a:r>
                <a:rPr lang="en-GB"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Providers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Arial"/>
                  <a:ea typeface="Arial"/>
                  <a:cs typeface="Arial"/>
                  <a:sym typeface="Arial"/>
                </a:rPr>
                <a:t>Resources:</a:t>
              </a:r>
            </a:p>
            <a:p>
              <a:pPr marL="0" marR="0" lvl="0" indent="0" algn="ctr" rtl="0">
                <a:lnSpc>
                  <a:spcPct val="150000"/>
                </a:lnSpc>
                <a:spcBef>
                  <a:spcPts val="0"/>
                </a:spcBef>
                <a:spcAft>
                  <a:spcPts val="0"/>
                </a:spcAft>
                <a:buClr>
                  <a:srgbClr val="000000"/>
                </a:buClr>
                <a:buSzPts val="1100"/>
                <a:buFont typeface="Arial"/>
                <a:buNone/>
              </a:pPr>
              <a:r>
                <a:rPr lang="en-GB" sz="1100" b="1" i="0" u="none" strike="noStrike" cap="none" dirty="0">
                  <a:solidFill>
                    <a:srgbClr val="000000"/>
                  </a:solidFill>
                  <a:latin typeface="Arial"/>
                  <a:ea typeface="Arial"/>
                  <a:cs typeface="Arial"/>
                  <a:sym typeface="Arial"/>
                </a:rPr>
                <a:t>Cloud</a:t>
              </a:r>
            </a:p>
            <a:p>
              <a:pPr marL="0" marR="0" lvl="0" indent="0" algn="ctr" rtl="0">
                <a:lnSpc>
                  <a:spcPct val="150000"/>
                </a:lnSpc>
                <a:spcBef>
                  <a:spcPts val="0"/>
                </a:spcBef>
                <a:spcAft>
                  <a:spcPts val="0"/>
                </a:spcAft>
                <a:buClr>
                  <a:srgbClr val="000000"/>
                </a:buClr>
                <a:buSzPts val="1100"/>
                <a:buFont typeface="Arial"/>
                <a:buNone/>
              </a:pPr>
              <a:r>
                <a:rPr lang="en-GB" sz="1100" b="1" i="0" u="none" strike="noStrike" cap="none" dirty="0">
                  <a:solidFill>
                    <a:srgbClr val="000000"/>
                  </a:solidFill>
                  <a:latin typeface="Arial"/>
                  <a:ea typeface="Arial"/>
                  <a:cs typeface="Arial"/>
                  <a:sym typeface="Arial"/>
                </a:rPr>
                <a:t>HTC</a:t>
              </a:r>
            </a:p>
            <a:p>
              <a:pPr marL="0" marR="0" lvl="0" indent="0" algn="ctr" rtl="0">
                <a:lnSpc>
                  <a:spcPct val="150000"/>
                </a:lnSpc>
                <a:spcBef>
                  <a:spcPts val="0"/>
                </a:spcBef>
                <a:spcAft>
                  <a:spcPts val="0"/>
                </a:spcAft>
                <a:buClr>
                  <a:srgbClr val="000000"/>
                </a:buClr>
                <a:buSzPts val="1100"/>
                <a:buFont typeface="Arial"/>
                <a:buNone/>
              </a:pPr>
              <a:r>
                <a:rPr lang="en-GB" sz="1100" b="1" i="0" u="none" strike="noStrike" cap="none" dirty="0">
                  <a:solidFill>
                    <a:srgbClr val="000000"/>
                  </a:solidFill>
                  <a:latin typeface="Arial"/>
                  <a:ea typeface="Arial"/>
                  <a:cs typeface="Arial"/>
                  <a:sym typeface="Arial"/>
                </a:rPr>
                <a:t>HPC</a:t>
              </a:r>
              <a:endParaRPr sz="1400" b="1" i="0" u="none" strike="noStrike" cap="none" dirty="0">
                <a:solidFill>
                  <a:srgbClr val="000000"/>
                </a:solidFill>
                <a:latin typeface="Arial"/>
                <a:ea typeface="Arial"/>
                <a:cs typeface="Arial"/>
                <a:sym typeface="Arial"/>
              </a:endParaRPr>
            </a:p>
          </p:txBody>
        </p:sp>
      </p:grpSp>
      <p:grpSp>
        <p:nvGrpSpPr>
          <p:cNvPr id="327" name="Google Shape;327;p48"/>
          <p:cNvGrpSpPr/>
          <p:nvPr/>
        </p:nvGrpSpPr>
        <p:grpSpPr>
          <a:xfrm>
            <a:off x="6239517" y="3220000"/>
            <a:ext cx="1337835" cy="1808836"/>
            <a:chOff x="8622281" y="808207"/>
            <a:chExt cx="2199301" cy="1473954"/>
          </a:xfrm>
        </p:grpSpPr>
        <p:sp>
          <p:nvSpPr>
            <p:cNvPr id="328" name="Google Shape;328;p48"/>
            <p:cNvSpPr/>
            <p:nvPr/>
          </p:nvSpPr>
          <p:spPr>
            <a:xfrm>
              <a:off x="8622283" y="808207"/>
              <a:ext cx="2199299" cy="1473954"/>
            </a:xfrm>
            <a:prstGeom prst="rect">
              <a:avLst/>
            </a:prstGeom>
            <a:solidFill>
              <a:srgbClr val="EF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lt1"/>
                </a:solidFill>
                <a:latin typeface="Montserrat"/>
                <a:ea typeface="Montserrat"/>
                <a:cs typeface="Montserrat"/>
                <a:sym typeface="Montserrat"/>
              </a:endParaRPr>
            </a:p>
          </p:txBody>
        </p:sp>
        <p:sp>
          <p:nvSpPr>
            <p:cNvPr id="329" name="Google Shape;329;p48"/>
            <p:cNvSpPr txBox="1"/>
            <p:nvPr/>
          </p:nvSpPr>
          <p:spPr>
            <a:xfrm>
              <a:off x="8622281" y="815137"/>
              <a:ext cx="2199299" cy="1266900"/>
            </a:xfrm>
            <a:prstGeom prst="rect">
              <a:avLst/>
            </a:prstGeom>
            <a:solidFill>
              <a:srgbClr val="EF86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11</a:t>
              </a:r>
              <a:r>
                <a:rPr lang="en-GB" sz="1600" b="0" i="0" u="none" strike="noStrike" cap="none" dirty="0">
                  <a:solidFill>
                    <a:srgbClr val="000000"/>
                  </a:solidFill>
                  <a:latin typeface="Arial"/>
                  <a:ea typeface="Arial"/>
                  <a:cs typeface="Arial"/>
                  <a:sym typeface="Arial"/>
                </a:rPr>
                <a:t> </a:t>
              </a:r>
              <a:r>
                <a:rPr lang="en-GB" sz="1400" b="0" i="0" u="none" strike="noStrike" cap="none" dirty="0">
                  <a:solidFill>
                    <a:srgbClr val="000000"/>
                  </a:solidFill>
                  <a:latin typeface="Arial"/>
                  <a:ea typeface="Arial"/>
                  <a:cs typeface="Arial"/>
                  <a:sym typeface="Arial"/>
                </a:rPr>
                <a:t>Technology providers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 </a:t>
              </a:r>
              <a:r>
                <a:rPr lang="en-GB" sz="1100" b="0" i="0" u="none" strike="noStrike" cap="none" dirty="0">
                  <a:solidFill>
                    <a:srgbClr val="000000"/>
                  </a:solidFill>
                  <a:latin typeface="Arial"/>
                  <a:ea typeface="Arial"/>
                  <a:cs typeface="Arial"/>
                  <a:sym typeface="Arial"/>
                </a:rPr>
                <a:t>delivering the DTE infrastructure and horizontal capabilities </a:t>
              </a:r>
              <a:endParaRPr sz="700" b="0" i="0" u="none" strike="noStrike" cap="none" dirty="0">
                <a:solidFill>
                  <a:srgbClr val="000000"/>
                </a:solidFill>
                <a:latin typeface="Arial"/>
                <a:ea typeface="Arial"/>
                <a:cs typeface="Arial"/>
                <a:sym typeface="Arial"/>
              </a:endParaRPr>
            </a:p>
          </p:txBody>
        </p:sp>
      </p:grpSp>
      <p:sp>
        <p:nvSpPr>
          <p:cNvPr id="330" name="Google Shape;330;p48"/>
          <p:cNvSpPr/>
          <p:nvPr/>
        </p:nvSpPr>
        <p:spPr>
          <a:xfrm>
            <a:off x="7651037" y="3212350"/>
            <a:ext cx="1338000" cy="1816485"/>
          </a:xfrm>
          <a:prstGeom prst="rect">
            <a:avLst/>
          </a:prstGeom>
          <a:solidFill>
            <a:srgbClr val="EF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lt1"/>
              </a:solidFill>
              <a:latin typeface="Montserrat"/>
              <a:ea typeface="Montserrat"/>
              <a:cs typeface="Montserrat"/>
              <a:sym typeface="Montserrat"/>
            </a:endParaRPr>
          </a:p>
        </p:txBody>
      </p:sp>
      <p:sp>
        <p:nvSpPr>
          <p:cNvPr id="331" name="Google Shape;331;p48"/>
          <p:cNvSpPr txBox="1"/>
          <p:nvPr/>
        </p:nvSpPr>
        <p:spPr>
          <a:xfrm>
            <a:off x="7618916" y="3212350"/>
            <a:ext cx="1320218" cy="19851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Arial"/>
                <a:ea typeface="Arial"/>
                <a:cs typeface="Arial"/>
                <a:sym typeface="Arial"/>
              </a:rPr>
              <a:t>14</a:t>
            </a:r>
            <a:r>
              <a:rPr lang="en-GB" sz="1600" b="0" i="0" u="none" strike="noStrike" cap="none" dirty="0">
                <a:solidFill>
                  <a:srgbClr val="000000"/>
                </a:solidFill>
                <a:latin typeface="Arial"/>
                <a:ea typeface="Arial"/>
                <a:cs typeface="Arial"/>
                <a:sym typeface="Arial"/>
              </a:rPr>
              <a:t> </a:t>
            </a:r>
            <a:r>
              <a:rPr lang="en-GB" sz="1400" b="0" i="0" u="none" strike="noStrike" cap="none" dirty="0">
                <a:solidFill>
                  <a:srgbClr val="000000"/>
                </a:solidFill>
                <a:latin typeface="Arial"/>
                <a:ea typeface="Arial"/>
                <a:cs typeface="Arial"/>
                <a:sym typeface="Arial"/>
              </a:rPr>
              <a:t>Community representants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Arial"/>
                <a:ea typeface="Arial"/>
                <a:cs typeface="Arial"/>
                <a:sym typeface="Arial"/>
              </a:rPr>
              <a:t>from 5 </a:t>
            </a:r>
            <a:r>
              <a:rPr lang="en-GB" sz="1100" dirty="0"/>
              <a:t>domains</a:t>
            </a:r>
            <a:r>
              <a:rPr lang="en-GB" sz="1100" b="0" i="0" u="none" strike="noStrike" cap="none" dirty="0">
                <a:solidFill>
                  <a:srgbClr val="000000"/>
                </a:solidFill>
                <a:latin typeface="Arial"/>
                <a:ea typeface="Arial"/>
                <a:cs typeface="Arial"/>
                <a:sym typeface="Arial"/>
              </a:rPr>
              <a:t> requirements and developing DT applications and thematic modules</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dirty="0"/>
          </a:p>
        </p:txBody>
      </p:sp>
      <p:sp>
        <p:nvSpPr>
          <p:cNvPr id="332" name="Google Shape;332;p48"/>
          <p:cNvSpPr txBox="1"/>
          <p:nvPr/>
        </p:nvSpPr>
        <p:spPr>
          <a:xfrm>
            <a:off x="178975" y="4568100"/>
            <a:ext cx="2291400" cy="3387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600" b="0" i="0" u="none" strike="noStrike" cap="none">
                <a:solidFill>
                  <a:schemeClr val="lt1"/>
                </a:solidFill>
                <a:latin typeface="Montserrat"/>
                <a:ea typeface="Montserrat"/>
                <a:cs typeface="Montserrat"/>
                <a:sym typeface="Montserrat"/>
              </a:rPr>
              <a:t>1.09.22 - 31.08.25</a:t>
            </a:r>
            <a:endParaRPr sz="1000" b="0" i="0" u="none" strike="noStrike" cap="none">
              <a:solidFill>
                <a:srgbClr val="000000"/>
              </a:solidFill>
              <a:latin typeface="Arial"/>
              <a:ea typeface="Arial"/>
              <a:cs typeface="Arial"/>
              <a:sym typeface="Arial"/>
            </a:endParaRPr>
          </a:p>
        </p:txBody>
      </p:sp>
      <p:sp>
        <p:nvSpPr>
          <p:cNvPr id="333" name="Google Shape;333;p48"/>
          <p:cNvSpPr txBox="1"/>
          <p:nvPr/>
        </p:nvSpPr>
        <p:spPr>
          <a:xfrm>
            <a:off x="2629950" y="4568100"/>
            <a:ext cx="1986900" cy="307800"/>
          </a:xfrm>
          <a:prstGeom prst="rect">
            <a:avLst/>
          </a:prstGeom>
          <a:solidFill>
            <a:srgbClr val="EF82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1400" b="0" i="0" u="none" strike="noStrike" cap="none">
                <a:solidFill>
                  <a:schemeClr val="lt1"/>
                </a:solidFill>
                <a:latin typeface="Montserrat"/>
                <a:ea typeface="Montserrat"/>
                <a:cs typeface="Montserrat"/>
                <a:sym typeface="Montserrat"/>
              </a:rPr>
              <a:t>Budget 11,7 M euro</a:t>
            </a:r>
            <a:endParaRPr sz="1400" b="0" i="0" u="none" strike="noStrike" cap="none">
              <a:solidFill>
                <a:srgbClr val="000000"/>
              </a:solidFill>
              <a:latin typeface="Arial"/>
              <a:ea typeface="Arial"/>
              <a:cs typeface="Arial"/>
              <a:sym typeface="Arial"/>
            </a:endParaRPr>
          </a:p>
        </p:txBody>
      </p:sp>
      <p:sp>
        <p:nvSpPr>
          <p:cNvPr id="334" name="Google Shape;33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5</a:t>
            </a:fld>
            <a:endParaRPr sz="1000">
              <a:solidFill>
                <a:schemeClr val="dk2"/>
              </a:solidFill>
              <a:latin typeface="Arial"/>
              <a:ea typeface="Arial"/>
              <a:cs typeface="Arial"/>
              <a:sym typeface="Arial"/>
            </a:endParaRPr>
          </a:p>
        </p:txBody>
      </p:sp>
      <p:pic>
        <p:nvPicPr>
          <p:cNvPr id="4" name="Picture 3">
            <a:extLst>
              <a:ext uri="{FF2B5EF4-FFF2-40B4-BE49-F238E27FC236}">
                <a16:creationId xmlns:a16="http://schemas.microsoft.com/office/drawing/2014/main" id="{36091944-1F11-F4C1-6CD4-27631958EBEE}"/>
              </a:ext>
            </a:extLst>
          </p:cNvPr>
          <p:cNvPicPr>
            <a:picLocks noChangeAspect="1"/>
          </p:cNvPicPr>
          <p:nvPr/>
        </p:nvPicPr>
        <p:blipFill>
          <a:blip r:embed="rId35"/>
          <a:stretch>
            <a:fillRect/>
          </a:stretch>
        </p:blipFill>
        <p:spPr>
          <a:xfrm>
            <a:off x="5750351" y="1504714"/>
            <a:ext cx="3441351" cy="16861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Rounded Rectangle 5">
            <a:extLst>
              <a:ext uri="{FF2B5EF4-FFF2-40B4-BE49-F238E27FC236}">
                <a16:creationId xmlns:a16="http://schemas.microsoft.com/office/drawing/2014/main" id="{54849DBA-8F76-497A-12A4-3E42F93871C0}"/>
              </a:ext>
            </a:extLst>
          </p:cNvPr>
          <p:cNvSpPr/>
          <p:nvPr/>
        </p:nvSpPr>
        <p:spPr>
          <a:xfrm>
            <a:off x="2925286" y="1020077"/>
            <a:ext cx="3104309" cy="179186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ounded Rectangle 3">
            <a:extLst>
              <a:ext uri="{FF2B5EF4-FFF2-40B4-BE49-F238E27FC236}">
                <a16:creationId xmlns:a16="http://schemas.microsoft.com/office/drawing/2014/main" id="{C8B47DC4-BD73-4529-78FB-1932052C08F2}"/>
              </a:ext>
            </a:extLst>
          </p:cNvPr>
          <p:cNvSpPr/>
          <p:nvPr/>
        </p:nvSpPr>
        <p:spPr>
          <a:xfrm>
            <a:off x="39023" y="1064472"/>
            <a:ext cx="2884077" cy="256586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Rounded Rectangular Callout 1">
            <a:extLst>
              <a:ext uri="{FF2B5EF4-FFF2-40B4-BE49-F238E27FC236}">
                <a16:creationId xmlns:a16="http://schemas.microsoft.com/office/drawing/2014/main" id="{F78A2F3D-222A-972D-B7CA-3DBA28DEEF36}"/>
              </a:ext>
            </a:extLst>
          </p:cNvPr>
          <p:cNvSpPr/>
          <p:nvPr/>
        </p:nvSpPr>
        <p:spPr>
          <a:xfrm>
            <a:off x="2998196" y="2861242"/>
            <a:ext cx="3031399" cy="644314"/>
          </a:xfrm>
          <a:prstGeom prst="wedgeRoundRectCallout">
            <a:avLst>
              <a:gd name="adj1" fmla="val -38070"/>
              <a:gd name="adj2" fmla="val 213288"/>
              <a:gd name="adj3" fmla="val 16667"/>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9" name="Google Shape;339;p49"/>
          <p:cNvSpPr txBox="1">
            <a:spLocks noGrp="1"/>
          </p:cNvSpPr>
          <p:nvPr>
            <p:ph type="title"/>
          </p:nvPr>
        </p:nvSpPr>
        <p:spPr>
          <a:xfrm>
            <a:off x="910525" y="1758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350"/>
              <a:t>Timeline</a:t>
            </a:r>
            <a:endParaRPr sz="3350"/>
          </a:p>
        </p:txBody>
      </p:sp>
      <p:sp>
        <p:nvSpPr>
          <p:cNvPr id="340" name="Google Shape;34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6</a:t>
            </a:fld>
            <a:endParaRPr/>
          </a:p>
        </p:txBody>
      </p:sp>
      <p:grpSp>
        <p:nvGrpSpPr>
          <p:cNvPr id="341" name="Google Shape;341;p49"/>
          <p:cNvGrpSpPr/>
          <p:nvPr/>
        </p:nvGrpSpPr>
        <p:grpSpPr>
          <a:xfrm>
            <a:off x="-137400" y="1327003"/>
            <a:ext cx="4018100" cy="861172"/>
            <a:chOff x="3562350" y="909418"/>
            <a:chExt cx="4018100" cy="765282"/>
          </a:xfrm>
        </p:grpSpPr>
        <p:sp>
          <p:nvSpPr>
            <p:cNvPr id="342" name="Google Shape;342;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DTE Design and </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specifications</a:t>
              </a:r>
              <a:endParaRPr sz="1100" b="1" i="0" u="none" strike="noStrike" cap="none" dirty="0">
                <a:solidFill>
                  <a:schemeClr val="accent1"/>
                </a:solidFill>
                <a:latin typeface="Roboto"/>
                <a:ea typeface="Roboto"/>
                <a:cs typeface="Roboto"/>
                <a:sym typeface="Roboto"/>
              </a:endParaRPr>
            </a:p>
          </p:txBody>
        </p:sp>
        <p:sp>
          <p:nvSpPr>
            <p:cNvPr id="343" name="Google Shape;343;p49"/>
            <p:cNvSpPr txBox="1"/>
            <p:nvPr/>
          </p:nvSpPr>
          <p:spPr>
            <a:xfrm>
              <a:off x="4847000" y="1248113"/>
              <a:ext cx="1725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dirty="0">
                  <a:solidFill>
                    <a:schemeClr val="dk1"/>
                  </a:solidFill>
                  <a:latin typeface="Roboto"/>
                  <a:ea typeface="Roboto"/>
                  <a:cs typeface="Roboto"/>
                  <a:sym typeface="Roboto"/>
                </a:rPr>
                <a:t>Deliverables: Report on requirements for all use cases and Design specs</a:t>
              </a:r>
              <a:endParaRPr sz="700" b="1" i="0" u="none" strike="noStrike" cap="none" dirty="0">
                <a:solidFill>
                  <a:schemeClr val="dk1"/>
                </a:solidFill>
                <a:latin typeface="Roboto"/>
                <a:ea typeface="Roboto"/>
                <a:cs typeface="Roboto"/>
                <a:sym typeface="Roboto"/>
              </a:endParaRPr>
            </a:p>
          </p:txBody>
        </p:sp>
        <p:sp>
          <p:nvSpPr>
            <p:cNvPr id="344" name="Google Shape;344;p49"/>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accent2"/>
                  </a:solidFill>
                  <a:latin typeface="Roboto"/>
                  <a:ea typeface="Roboto"/>
                  <a:cs typeface="Roboto"/>
                  <a:sym typeface="Roboto"/>
                </a:rPr>
                <a:t>0</a:t>
              </a:r>
              <a:r>
                <a:rPr lang="en-GB" sz="900" b="1">
                  <a:solidFill>
                    <a:schemeClr val="accent2"/>
                  </a:solidFill>
                  <a:latin typeface="Roboto"/>
                  <a:ea typeface="Roboto"/>
                  <a:cs typeface="Roboto"/>
                  <a:sym typeface="Roboto"/>
                </a:rPr>
                <a:t>5 - 06</a:t>
              </a:r>
              <a:r>
                <a:rPr lang="en-GB" sz="900" b="1" i="0" u="none" strike="noStrike" cap="none">
                  <a:solidFill>
                    <a:schemeClr val="accent2"/>
                  </a:solidFill>
                  <a:latin typeface="Roboto"/>
                  <a:ea typeface="Roboto"/>
                  <a:cs typeface="Roboto"/>
                  <a:sym typeface="Roboto"/>
                </a:rPr>
                <a:t>.2023</a:t>
              </a:r>
              <a:endParaRPr sz="900" b="1" i="0" u="none" strike="noStrike" cap="none">
                <a:solidFill>
                  <a:schemeClr val="accent2"/>
                </a:solidFill>
                <a:latin typeface="Roboto"/>
                <a:ea typeface="Roboto"/>
                <a:cs typeface="Roboto"/>
                <a:sym typeface="Roboto"/>
              </a:endParaRPr>
            </a:p>
          </p:txBody>
        </p:sp>
        <p:sp>
          <p:nvSpPr>
            <p:cNvPr id="345" name="Google Shape;345;p49"/>
            <p:cNvSpPr/>
            <p:nvPr/>
          </p:nvSpPr>
          <p:spPr>
            <a:xfrm>
              <a:off x="4517125" y="1086100"/>
              <a:ext cx="133500" cy="588600"/>
            </a:xfrm>
            <a:prstGeom prst="rect">
              <a:avLst/>
            </a:prstGeom>
            <a:solidFill>
              <a:srgbClr val="BCBCBC"/>
            </a:solidFill>
            <a:ln w="9525" cap="flat" cmpd="sng">
              <a:solidFill>
                <a:srgbClr val="BCBC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6" name="Google Shape;346;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51" name="Google Shape;351;p49"/>
          <p:cNvGrpSpPr/>
          <p:nvPr/>
        </p:nvGrpSpPr>
        <p:grpSpPr>
          <a:xfrm>
            <a:off x="2852300" y="2011480"/>
            <a:ext cx="4018100" cy="861172"/>
            <a:chOff x="3562350" y="909418"/>
            <a:chExt cx="4018100" cy="765282"/>
          </a:xfrm>
        </p:grpSpPr>
        <p:sp>
          <p:nvSpPr>
            <p:cNvPr id="352" name="Google Shape;352;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DTE blueprint architecture II</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chemeClr val="accent4"/>
                </a:solidFill>
                <a:latin typeface="Roboto"/>
                <a:ea typeface="Roboto"/>
                <a:cs typeface="Roboto"/>
                <a:sym typeface="Roboto"/>
              </a:endParaRPr>
            </a:p>
          </p:txBody>
        </p:sp>
        <p:sp>
          <p:nvSpPr>
            <p:cNvPr id="353" name="Google Shape;353;p49"/>
            <p:cNvSpPr txBox="1"/>
            <p:nvPr/>
          </p:nvSpPr>
          <p:spPr>
            <a:xfrm>
              <a:off x="4852250" y="1154904"/>
              <a:ext cx="1812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 DTE blueprint architecture, functional specifications and requirements analysis v2</a:t>
              </a:r>
              <a:endParaRPr sz="700" b="1" i="0" u="none" strike="noStrike" cap="none">
                <a:solidFill>
                  <a:schemeClr val="dk1"/>
                </a:solidFill>
                <a:latin typeface="Roboto"/>
                <a:ea typeface="Roboto"/>
                <a:cs typeface="Roboto"/>
                <a:sym typeface="Roboto"/>
              </a:endParaRPr>
            </a:p>
            <a:p>
              <a:pPr marL="0" marR="0" lvl="0" indent="0" algn="l" rtl="0">
                <a:lnSpc>
                  <a:spcPct val="115000"/>
                </a:lnSpc>
                <a:spcBef>
                  <a:spcPts val="1600"/>
                </a:spcBef>
                <a:spcAft>
                  <a:spcPts val="1600"/>
                </a:spcAft>
                <a:buClr>
                  <a:srgbClr val="000000"/>
                </a:buClr>
                <a:buSzPts val="700"/>
                <a:buFont typeface="Arial"/>
                <a:buNone/>
              </a:pPr>
              <a:endParaRPr sz="700" b="1" i="0" u="none" strike="noStrike" cap="none">
                <a:solidFill>
                  <a:schemeClr val="dk1"/>
                </a:solidFill>
                <a:latin typeface="Roboto"/>
                <a:ea typeface="Roboto"/>
                <a:cs typeface="Roboto"/>
                <a:sym typeface="Roboto"/>
              </a:endParaRPr>
            </a:p>
          </p:txBody>
        </p:sp>
        <p:sp>
          <p:nvSpPr>
            <p:cNvPr id="354" name="Google Shape;354;p49"/>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01.2024</a:t>
              </a:r>
              <a:endParaRPr sz="900" b="1" i="0" u="none" strike="noStrike" cap="none">
                <a:solidFill>
                  <a:schemeClr val="dk1"/>
                </a:solidFill>
                <a:latin typeface="Roboto"/>
                <a:ea typeface="Roboto"/>
                <a:cs typeface="Roboto"/>
                <a:sym typeface="Roboto"/>
              </a:endParaRPr>
            </a:p>
          </p:txBody>
        </p:sp>
        <p:sp>
          <p:nvSpPr>
            <p:cNvPr id="355" name="Google Shape;355;p49"/>
            <p:cNvSpPr/>
            <p:nvPr/>
          </p:nvSpPr>
          <p:spPr>
            <a:xfrm>
              <a:off x="4517125" y="1086100"/>
              <a:ext cx="133500" cy="5886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56" name="Google Shape;356;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57" name="Google Shape;357;p49"/>
          <p:cNvGrpSpPr/>
          <p:nvPr/>
        </p:nvGrpSpPr>
        <p:grpSpPr>
          <a:xfrm>
            <a:off x="2852300" y="2769159"/>
            <a:ext cx="4018100" cy="861172"/>
            <a:chOff x="3562350" y="909418"/>
            <a:chExt cx="4018100" cy="765282"/>
          </a:xfrm>
        </p:grpSpPr>
        <p:sp>
          <p:nvSpPr>
            <p:cNvPr id="358" name="Google Shape;358;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Validation</a:t>
              </a:r>
              <a:endParaRPr sz="1100" b="1" i="0" u="none" strike="noStrike" cap="none" dirty="0">
                <a:solidFill>
                  <a:schemeClr val="accent1"/>
                </a:solidFill>
                <a:latin typeface="Roboto"/>
                <a:ea typeface="Roboto"/>
                <a:cs typeface="Roboto"/>
                <a:sym typeface="Roboto"/>
              </a:endParaRPr>
            </a:p>
          </p:txBody>
        </p:sp>
        <p:sp>
          <p:nvSpPr>
            <p:cNvPr id="359" name="Google Shape;359;p49"/>
            <p:cNvSpPr txBox="1"/>
            <p:nvPr/>
          </p:nvSpPr>
          <p:spPr>
            <a:xfrm>
              <a:off x="4852250" y="1154904"/>
              <a:ext cx="1703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Deliverables: DT application development and integration report</a:t>
              </a:r>
              <a:endParaRPr sz="700" b="1" i="0" u="none" strike="noStrike" cap="none">
                <a:solidFill>
                  <a:schemeClr val="dk1"/>
                </a:solidFill>
                <a:latin typeface="Roboto"/>
                <a:ea typeface="Roboto"/>
                <a:cs typeface="Roboto"/>
                <a:sym typeface="Roboto"/>
              </a:endParaRPr>
            </a:p>
          </p:txBody>
        </p:sp>
        <p:sp>
          <p:nvSpPr>
            <p:cNvPr id="360" name="Google Shape;360;p49"/>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04.2024</a:t>
              </a:r>
              <a:endParaRPr sz="900" b="1" i="0" u="none" strike="noStrike" cap="none">
                <a:solidFill>
                  <a:schemeClr val="dk1"/>
                </a:solidFill>
                <a:latin typeface="Roboto"/>
                <a:ea typeface="Roboto"/>
                <a:cs typeface="Roboto"/>
                <a:sym typeface="Roboto"/>
              </a:endParaRPr>
            </a:p>
          </p:txBody>
        </p:sp>
        <p:sp>
          <p:nvSpPr>
            <p:cNvPr id="361" name="Google Shape;361;p49"/>
            <p:cNvSpPr/>
            <p:nvPr/>
          </p:nvSpPr>
          <p:spPr>
            <a:xfrm>
              <a:off x="4517125" y="1086100"/>
              <a:ext cx="133500" cy="5886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2" name="Google Shape;362;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63" name="Google Shape;363;p49"/>
          <p:cNvGrpSpPr/>
          <p:nvPr/>
        </p:nvGrpSpPr>
        <p:grpSpPr>
          <a:xfrm>
            <a:off x="2852300" y="3551331"/>
            <a:ext cx="4018100" cy="861172"/>
            <a:chOff x="3562350" y="909418"/>
            <a:chExt cx="4018100" cy="765282"/>
          </a:xfrm>
        </p:grpSpPr>
        <p:sp>
          <p:nvSpPr>
            <p:cNvPr id="364" name="Google Shape;364;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Design and specifications II</a:t>
              </a:r>
              <a:endParaRPr sz="1100" b="1" i="0" u="none" strike="noStrike" cap="none" dirty="0">
                <a:solidFill>
                  <a:schemeClr val="accent1"/>
                </a:solidFill>
                <a:latin typeface="Roboto"/>
                <a:ea typeface="Roboto"/>
                <a:cs typeface="Roboto"/>
                <a:sym typeface="Roboto"/>
              </a:endParaRPr>
            </a:p>
          </p:txBody>
        </p:sp>
        <p:sp>
          <p:nvSpPr>
            <p:cNvPr id="365" name="Google Shape;365;p49"/>
            <p:cNvSpPr txBox="1"/>
            <p:nvPr/>
          </p:nvSpPr>
          <p:spPr>
            <a:xfrm>
              <a:off x="4852250" y="1154903"/>
              <a:ext cx="1721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Deliverables: Updated report on requirements for all use cases</a:t>
              </a:r>
              <a:endParaRPr sz="700" b="1" i="0" u="none" strike="noStrike" cap="none">
                <a:solidFill>
                  <a:schemeClr val="dk1"/>
                </a:solidFill>
                <a:latin typeface="Roboto"/>
                <a:ea typeface="Roboto"/>
                <a:cs typeface="Roboto"/>
                <a:sym typeface="Roboto"/>
              </a:endParaRPr>
            </a:p>
          </p:txBody>
        </p:sp>
        <p:sp>
          <p:nvSpPr>
            <p:cNvPr id="366" name="Google Shape;366;p49"/>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09.2024</a:t>
              </a:r>
              <a:endParaRPr sz="900" b="1" i="0" u="none" strike="noStrike" cap="none">
                <a:solidFill>
                  <a:schemeClr val="dk1"/>
                </a:solidFill>
                <a:latin typeface="Roboto"/>
                <a:ea typeface="Roboto"/>
                <a:cs typeface="Roboto"/>
                <a:sym typeface="Roboto"/>
              </a:endParaRPr>
            </a:p>
          </p:txBody>
        </p:sp>
        <p:sp>
          <p:nvSpPr>
            <p:cNvPr id="367" name="Google Shape;367;p49"/>
            <p:cNvSpPr/>
            <p:nvPr/>
          </p:nvSpPr>
          <p:spPr>
            <a:xfrm>
              <a:off x="4517125" y="1086100"/>
              <a:ext cx="133500" cy="5886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8" name="Google Shape;368;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sp>
        <p:nvSpPr>
          <p:cNvPr id="369" name="Google Shape;369;p49"/>
          <p:cNvSpPr txBox="1"/>
          <p:nvPr/>
        </p:nvSpPr>
        <p:spPr>
          <a:xfrm>
            <a:off x="148375" y="1051097"/>
            <a:ext cx="1605000" cy="32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dirty="0">
                <a:solidFill>
                  <a:schemeClr val="accent4"/>
                </a:solidFill>
                <a:latin typeface="Roboto"/>
                <a:ea typeface="Roboto"/>
                <a:cs typeface="Roboto"/>
                <a:sym typeface="Roboto"/>
              </a:rPr>
              <a:t>Project Year  1</a:t>
            </a:r>
            <a:endParaRPr sz="1200" b="1" i="0" u="none" strike="noStrike" cap="none" dirty="0">
              <a:solidFill>
                <a:schemeClr val="accent4"/>
              </a:solidFill>
              <a:latin typeface="Roboto"/>
              <a:ea typeface="Roboto"/>
              <a:cs typeface="Roboto"/>
              <a:sym typeface="Roboto"/>
            </a:endParaRPr>
          </a:p>
        </p:txBody>
      </p:sp>
      <p:sp>
        <p:nvSpPr>
          <p:cNvPr id="370" name="Google Shape;370;p49"/>
          <p:cNvSpPr txBox="1"/>
          <p:nvPr/>
        </p:nvSpPr>
        <p:spPr>
          <a:xfrm>
            <a:off x="3044909" y="1038533"/>
            <a:ext cx="1605000" cy="32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dirty="0">
                <a:solidFill>
                  <a:schemeClr val="accent4"/>
                </a:solidFill>
                <a:latin typeface="Roboto"/>
                <a:ea typeface="Roboto"/>
                <a:cs typeface="Roboto"/>
                <a:sym typeface="Roboto"/>
              </a:rPr>
              <a:t>Project Year 2</a:t>
            </a:r>
            <a:endParaRPr sz="1200" b="1" i="0" u="none" strike="noStrike" cap="none" dirty="0">
              <a:solidFill>
                <a:schemeClr val="accent4"/>
              </a:solidFill>
              <a:latin typeface="Roboto"/>
              <a:ea typeface="Roboto"/>
              <a:cs typeface="Roboto"/>
              <a:sym typeface="Roboto"/>
            </a:endParaRPr>
          </a:p>
        </p:txBody>
      </p:sp>
      <p:grpSp>
        <p:nvGrpSpPr>
          <p:cNvPr id="371" name="Google Shape;371;p49"/>
          <p:cNvGrpSpPr/>
          <p:nvPr/>
        </p:nvGrpSpPr>
        <p:grpSpPr>
          <a:xfrm>
            <a:off x="2852300" y="1343604"/>
            <a:ext cx="4018100" cy="861172"/>
            <a:chOff x="3562350" y="909418"/>
            <a:chExt cx="4018100" cy="765282"/>
          </a:xfrm>
        </p:grpSpPr>
        <p:sp>
          <p:nvSpPr>
            <p:cNvPr id="372" name="Google Shape;372;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Software Releases </a:t>
              </a:r>
              <a:endParaRPr sz="1100" b="1" i="0" u="none" strike="noStrike" cap="none" dirty="0">
                <a:solidFill>
                  <a:schemeClr val="accent1"/>
                </a:solidFill>
                <a:latin typeface="Roboto"/>
                <a:ea typeface="Roboto"/>
                <a:cs typeface="Roboto"/>
                <a:sym typeface="Roboto"/>
              </a:endParaRPr>
            </a:p>
          </p:txBody>
        </p:sp>
        <p:sp>
          <p:nvSpPr>
            <p:cNvPr id="373" name="Google Shape;373;p49"/>
            <p:cNvSpPr txBox="1"/>
            <p:nvPr/>
          </p:nvSpPr>
          <p:spPr>
            <a:xfrm>
              <a:off x="4852250" y="1154905"/>
              <a:ext cx="1785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Deliverables: Software releases for all use cases and modules</a:t>
              </a:r>
              <a:endParaRPr sz="700" b="1" i="0" u="none" strike="noStrike" cap="none">
                <a:solidFill>
                  <a:schemeClr val="dk1"/>
                </a:solidFill>
                <a:latin typeface="Roboto"/>
                <a:ea typeface="Roboto"/>
                <a:cs typeface="Roboto"/>
                <a:sym typeface="Roboto"/>
              </a:endParaRPr>
            </a:p>
          </p:txBody>
        </p:sp>
        <p:sp>
          <p:nvSpPr>
            <p:cNvPr id="374" name="Google Shape;374;p49"/>
            <p:cNvSpPr txBox="1"/>
            <p:nvPr/>
          </p:nvSpPr>
          <p:spPr>
            <a:xfrm>
              <a:off x="3562350" y="934030"/>
              <a:ext cx="8247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11-12.2023</a:t>
              </a:r>
              <a:endParaRPr sz="900" b="1" i="0" u="none" strike="noStrike" cap="none">
                <a:solidFill>
                  <a:schemeClr val="dk1"/>
                </a:solidFill>
                <a:latin typeface="Roboto"/>
                <a:ea typeface="Roboto"/>
                <a:cs typeface="Roboto"/>
                <a:sym typeface="Roboto"/>
              </a:endParaRPr>
            </a:p>
          </p:txBody>
        </p:sp>
        <p:sp>
          <p:nvSpPr>
            <p:cNvPr id="375" name="Google Shape;375;p49"/>
            <p:cNvSpPr/>
            <p:nvPr/>
          </p:nvSpPr>
          <p:spPr>
            <a:xfrm>
              <a:off x="4517125" y="1086100"/>
              <a:ext cx="133500" cy="588600"/>
            </a:xfrm>
            <a:prstGeom prst="rect">
              <a:avLst/>
            </a:prstGeom>
            <a:solidFill>
              <a:srgbClr val="BCBCBC"/>
            </a:solidFill>
            <a:ln w="9525" cap="flat" cmpd="sng">
              <a:solidFill>
                <a:srgbClr val="BCBC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6" name="Google Shape;376;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77" name="Google Shape;377;p49"/>
          <p:cNvGrpSpPr/>
          <p:nvPr/>
        </p:nvGrpSpPr>
        <p:grpSpPr>
          <a:xfrm>
            <a:off x="5924792" y="1343604"/>
            <a:ext cx="4018100" cy="861172"/>
            <a:chOff x="3562350" y="909418"/>
            <a:chExt cx="4018100" cy="765282"/>
          </a:xfrm>
        </p:grpSpPr>
        <p:sp>
          <p:nvSpPr>
            <p:cNvPr id="378" name="Google Shape;378;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100" b="1" i="0" u="none" strike="noStrike" cap="none" dirty="0">
                  <a:solidFill>
                    <a:schemeClr val="accent1"/>
                  </a:solidFill>
                  <a:latin typeface="Roboto"/>
                  <a:ea typeface="Roboto"/>
                  <a:cs typeface="Roboto"/>
                  <a:sym typeface="Roboto"/>
                </a:rPr>
                <a:t>DTE blueprint architecture III</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chemeClr val="accent4"/>
                </a:solidFill>
                <a:latin typeface="Roboto"/>
                <a:ea typeface="Roboto"/>
                <a:cs typeface="Roboto"/>
                <a:sym typeface="Roboto"/>
              </a:endParaRPr>
            </a:p>
          </p:txBody>
        </p:sp>
        <p:sp>
          <p:nvSpPr>
            <p:cNvPr id="379" name="Google Shape;379;p49"/>
            <p:cNvSpPr txBox="1"/>
            <p:nvPr/>
          </p:nvSpPr>
          <p:spPr>
            <a:xfrm>
              <a:off x="4852250" y="1154905"/>
              <a:ext cx="1785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 DTE blueprint architecture, functional specifications and requirements analysis v3</a:t>
              </a:r>
              <a:endParaRPr sz="700" b="1" i="0" u="none" strike="noStrike" cap="none">
                <a:solidFill>
                  <a:schemeClr val="dk1"/>
                </a:solidFill>
                <a:latin typeface="Roboto"/>
                <a:ea typeface="Roboto"/>
                <a:cs typeface="Roboto"/>
                <a:sym typeface="Roboto"/>
              </a:endParaRPr>
            </a:p>
          </p:txBody>
        </p:sp>
        <p:sp>
          <p:nvSpPr>
            <p:cNvPr id="380" name="Google Shape;380;p49"/>
            <p:cNvSpPr txBox="1"/>
            <p:nvPr/>
          </p:nvSpPr>
          <p:spPr>
            <a:xfrm>
              <a:off x="3562350" y="934030"/>
              <a:ext cx="8247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10.2024</a:t>
              </a:r>
              <a:endParaRPr sz="900" b="1" i="0" u="none" strike="noStrike" cap="none">
                <a:solidFill>
                  <a:schemeClr val="dk1"/>
                </a:solidFill>
                <a:latin typeface="Roboto"/>
                <a:ea typeface="Roboto"/>
                <a:cs typeface="Roboto"/>
                <a:sym typeface="Roboto"/>
              </a:endParaRPr>
            </a:p>
          </p:txBody>
        </p:sp>
        <p:sp>
          <p:nvSpPr>
            <p:cNvPr id="381" name="Google Shape;381;p49"/>
            <p:cNvSpPr/>
            <p:nvPr/>
          </p:nvSpPr>
          <p:spPr>
            <a:xfrm>
              <a:off x="4517125" y="1086100"/>
              <a:ext cx="133500" cy="5886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2" name="Google Shape;382;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83" name="Google Shape;383;p49"/>
          <p:cNvGrpSpPr/>
          <p:nvPr/>
        </p:nvGrpSpPr>
        <p:grpSpPr>
          <a:xfrm>
            <a:off x="5924792" y="2011480"/>
            <a:ext cx="4018100" cy="861172"/>
            <a:chOff x="3562350" y="909418"/>
            <a:chExt cx="4018100" cy="765282"/>
          </a:xfrm>
        </p:grpSpPr>
        <p:sp>
          <p:nvSpPr>
            <p:cNvPr id="384" name="Google Shape;384;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Software Releases II </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chemeClr val="accent4"/>
                </a:solidFill>
                <a:latin typeface="Roboto"/>
                <a:ea typeface="Roboto"/>
                <a:cs typeface="Roboto"/>
                <a:sym typeface="Roboto"/>
              </a:endParaRPr>
            </a:p>
          </p:txBody>
        </p:sp>
        <p:sp>
          <p:nvSpPr>
            <p:cNvPr id="385" name="Google Shape;385;p49"/>
            <p:cNvSpPr txBox="1"/>
            <p:nvPr/>
          </p:nvSpPr>
          <p:spPr>
            <a:xfrm>
              <a:off x="4852250" y="1154904"/>
              <a:ext cx="1812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Deliverables: Final Software releases for all use cases and modules</a:t>
              </a:r>
              <a:endParaRPr sz="700" b="1" i="0" u="none" strike="noStrike" cap="none">
                <a:solidFill>
                  <a:schemeClr val="dk1"/>
                </a:solidFill>
                <a:latin typeface="Roboto"/>
                <a:ea typeface="Roboto"/>
                <a:cs typeface="Roboto"/>
                <a:sym typeface="Roboto"/>
              </a:endParaRPr>
            </a:p>
            <a:p>
              <a:pPr marL="0" marR="0" lvl="0" indent="0" algn="l" rtl="0">
                <a:lnSpc>
                  <a:spcPct val="115000"/>
                </a:lnSpc>
                <a:spcBef>
                  <a:spcPts val="1600"/>
                </a:spcBef>
                <a:spcAft>
                  <a:spcPts val="1600"/>
                </a:spcAft>
                <a:buClr>
                  <a:srgbClr val="000000"/>
                </a:buClr>
                <a:buSzPts val="700"/>
                <a:buFont typeface="Arial"/>
                <a:buNone/>
              </a:pPr>
              <a:endParaRPr sz="700" b="1" i="0" u="none" strike="noStrike" cap="none">
                <a:solidFill>
                  <a:schemeClr val="dk1"/>
                </a:solidFill>
                <a:latin typeface="Roboto"/>
                <a:ea typeface="Roboto"/>
                <a:cs typeface="Roboto"/>
                <a:sym typeface="Roboto"/>
              </a:endParaRPr>
            </a:p>
          </p:txBody>
        </p:sp>
        <p:sp>
          <p:nvSpPr>
            <p:cNvPr id="386" name="Google Shape;386;p49"/>
            <p:cNvSpPr txBox="1"/>
            <p:nvPr/>
          </p:nvSpPr>
          <p:spPr>
            <a:xfrm>
              <a:off x="3562350" y="934030"/>
              <a:ext cx="8247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01-04.2025</a:t>
              </a:r>
              <a:endParaRPr sz="900" b="1" i="0" u="none" strike="noStrike" cap="none">
                <a:solidFill>
                  <a:schemeClr val="dk1"/>
                </a:solidFill>
                <a:latin typeface="Roboto"/>
                <a:ea typeface="Roboto"/>
                <a:cs typeface="Roboto"/>
                <a:sym typeface="Roboto"/>
              </a:endParaRPr>
            </a:p>
          </p:txBody>
        </p:sp>
        <p:sp>
          <p:nvSpPr>
            <p:cNvPr id="387" name="Google Shape;387;p49"/>
            <p:cNvSpPr/>
            <p:nvPr/>
          </p:nvSpPr>
          <p:spPr>
            <a:xfrm>
              <a:off x="4517125" y="1086100"/>
              <a:ext cx="133500" cy="58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8" name="Google Shape;388;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grpSp>
        <p:nvGrpSpPr>
          <p:cNvPr id="389" name="Google Shape;389;p49"/>
          <p:cNvGrpSpPr/>
          <p:nvPr/>
        </p:nvGrpSpPr>
        <p:grpSpPr>
          <a:xfrm>
            <a:off x="5924792" y="2679355"/>
            <a:ext cx="4018100" cy="861172"/>
            <a:chOff x="3562350" y="909418"/>
            <a:chExt cx="4018100" cy="765282"/>
          </a:xfrm>
        </p:grpSpPr>
        <p:sp>
          <p:nvSpPr>
            <p:cNvPr id="390" name="Google Shape;390;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Validation II</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chemeClr val="accent4"/>
                </a:solidFill>
                <a:latin typeface="Roboto"/>
                <a:ea typeface="Roboto"/>
                <a:cs typeface="Roboto"/>
                <a:sym typeface="Roboto"/>
              </a:endParaRPr>
            </a:p>
          </p:txBody>
        </p:sp>
        <p:sp>
          <p:nvSpPr>
            <p:cNvPr id="391" name="Google Shape;391;p49"/>
            <p:cNvSpPr txBox="1"/>
            <p:nvPr/>
          </p:nvSpPr>
          <p:spPr>
            <a:xfrm>
              <a:off x="4852250" y="1154904"/>
              <a:ext cx="1703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GB" sz="700" b="1" i="0" u="none" strike="noStrike" cap="none">
                  <a:solidFill>
                    <a:schemeClr val="dk1"/>
                  </a:solidFill>
                  <a:latin typeface="Roboto"/>
                  <a:ea typeface="Roboto"/>
                  <a:cs typeface="Roboto"/>
                  <a:sym typeface="Roboto"/>
                </a:rPr>
                <a:t>Deliverables: </a:t>
              </a:r>
              <a:br>
                <a:rPr lang="en-GB" sz="700" b="1" i="0" u="none" strike="noStrike" cap="none">
                  <a:solidFill>
                    <a:schemeClr val="dk1"/>
                  </a:solidFill>
                  <a:latin typeface="Roboto"/>
                  <a:ea typeface="Roboto"/>
                  <a:cs typeface="Roboto"/>
                  <a:sym typeface="Roboto"/>
                </a:rPr>
              </a:br>
              <a:r>
                <a:rPr lang="en-GB" sz="700" b="1" i="0" u="none" strike="noStrike" cap="none">
                  <a:solidFill>
                    <a:schemeClr val="dk1"/>
                  </a:solidFill>
                  <a:latin typeface="Roboto"/>
                  <a:ea typeface="Roboto"/>
                  <a:cs typeface="Roboto"/>
                  <a:sym typeface="Roboto"/>
                </a:rPr>
                <a:t>DT application development and integration report</a:t>
              </a:r>
              <a:br>
                <a:rPr lang="en-GB" sz="700" b="1" i="0" u="none" strike="noStrike" cap="none">
                  <a:solidFill>
                    <a:schemeClr val="dk1"/>
                  </a:solidFill>
                  <a:latin typeface="Roboto"/>
                  <a:ea typeface="Roboto"/>
                  <a:cs typeface="Roboto"/>
                  <a:sym typeface="Roboto"/>
                </a:rPr>
              </a:br>
              <a:r>
                <a:rPr lang="en-GB" sz="700" b="1" i="0" u="none" strike="noStrike" cap="none">
                  <a:solidFill>
                    <a:schemeClr val="dk1"/>
                  </a:solidFill>
                  <a:latin typeface="Roboto"/>
                  <a:ea typeface="Roboto"/>
                  <a:cs typeface="Roboto"/>
                  <a:sym typeface="Roboto"/>
                </a:rPr>
                <a:t>Report on software architecture </a:t>
              </a:r>
              <a:r>
                <a:rPr lang="en-GB" sz="700" b="1">
                  <a:solidFill>
                    <a:schemeClr val="dk1"/>
                  </a:solidFill>
                  <a:latin typeface="Roboto"/>
                  <a:ea typeface="Roboto"/>
                  <a:cs typeface="Roboto"/>
                  <a:sym typeface="Roboto"/>
                </a:rPr>
                <a:t>concepts</a:t>
              </a:r>
              <a:r>
                <a:rPr lang="en-GB" sz="700" b="1" i="0" u="none" strike="noStrike" cap="none">
                  <a:solidFill>
                    <a:schemeClr val="dk1"/>
                  </a:solidFill>
                  <a:latin typeface="Roboto"/>
                  <a:ea typeface="Roboto"/>
                  <a:cs typeface="Roboto"/>
                  <a:sym typeface="Roboto"/>
                </a:rPr>
                <a:t> based on DestinE and InterTwin</a:t>
              </a:r>
              <a:br>
                <a:rPr lang="en-GB" sz="700" b="1" i="0" u="none" strike="noStrike" cap="none">
                  <a:solidFill>
                    <a:schemeClr val="dk1"/>
                  </a:solidFill>
                  <a:latin typeface="Roboto"/>
                  <a:ea typeface="Roboto"/>
                  <a:cs typeface="Roboto"/>
                  <a:sym typeface="Roboto"/>
                </a:rPr>
              </a:br>
              <a:r>
                <a:rPr lang="en-GB" sz="700" b="1" i="0" u="none" strike="noStrike" cap="none">
                  <a:solidFill>
                    <a:schemeClr val="dk1"/>
                  </a:solidFill>
                  <a:latin typeface="Roboto"/>
                  <a:ea typeface="Roboto"/>
                  <a:cs typeface="Roboto"/>
                  <a:sym typeface="Roboto"/>
                </a:rPr>
                <a:t>Final Architecture design of the DTs capabilities</a:t>
              </a:r>
              <a:endParaRPr sz="700" b="1" i="0" u="none" strike="noStrike" cap="none">
                <a:solidFill>
                  <a:schemeClr val="dk1"/>
                </a:solidFill>
                <a:latin typeface="Roboto"/>
                <a:ea typeface="Roboto"/>
                <a:cs typeface="Roboto"/>
                <a:sym typeface="Roboto"/>
              </a:endParaRPr>
            </a:p>
            <a:p>
              <a:pPr marL="0" marR="0" lvl="0" indent="0" algn="l" rtl="0">
                <a:lnSpc>
                  <a:spcPct val="115000"/>
                </a:lnSpc>
                <a:spcBef>
                  <a:spcPts val="1600"/>
                </a:spcBef>
                <a:spcAft>
                  <a:spcPts val="1600"/>
                </a:spcAft>
                <a:buClr>
                  <a:srgbClr val="000000"/>
                </a:buClr>
                <a:buSzPts val="700"/>
                <a:buFont typeface="Arial"/>
                <a:buNone/>
              </a:pPr>
              <a:endParaRPr sz="700" b="1" i="0" u="none" strike="noStrike" cap="none">
                <a:solidFill>
                  <a:schemeClr val="dk1"/>
                </a:solidFill>
                <a:latin typeface="Roboto"/>
                <a:ea typeface="Roboto"/>
                <a:cs typeface="Roboto"/>
                <a:sym typeface="Roboto"/>
              </a:endParaRPr>
            </a:p>
          </p:txBody>
        </p:sp>
        <p:sp>
          <p:nvSpPr>
            <p:cNvPr id="392" name="Google Shape;392;p49"/>
            <p:cNvSpPr txBox="1"/>
            <p:nvPr/>
          </p:nvSpPr>
          <p:spPr>
            <a:xfrm>
              <a:off x="3562350" y="934029"/>
              <a:ext cx="797400" cy="308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dk1"/>
                  </a:solidFill>
                  <a:latin typeface="Roboto"/>
                  <a:ea typeface="Roboto"/>
                  <a:cs typeface="Roboto"/>
                  <a:sym typeface="Roboto"/>
                </a:rPr>
                <a:t>07-08.2025</a:t>
              </a:r>
              <a:endParaRPr sz="900" b="1" i="0" u="none" strike="noStrike" cap="none">
                <a:solidFill>
                  <a:schemeClr val="dk1"/>
                </a:solidFill>
                <a:latin typeface="Roboto"/>
                <a:ea typeface="Roboto"/>
                <a:cs typeface="Roboto"/>
                <a:sym typeface="Roboto"/>
              </a:endParaRPr>
            </a:p>
          </p:txBody>
        </p:sp>
        <p:sp>
          <p:nvSpPr>
            <p:cNvPr id="393" name="Google Shape;393;p49"/>
            <p:cNvSpPr/>
            <p:nvPr/>
          </p:nvSpPr>
          <p:spPr>
            <a:xfrm>
              <a:off x="4517125" y="1086100"/>
              <a:ext cx="133500" cy="58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4" name="Google Shape;394;p49"/>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sp>
        <p:nvSpPr>
          <p:cNvPr id="395" name="Google Shape;395;p49"/>
          <p:cNvSpPr txBox="1"/>
          <p:nvPr/>
        </p:nvSpPr>
        <p:spPr>
          <a:xfrm>
            <a:off x="6431037" y="980000"/>
            <a:ext cx="1605000" cy="32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chemeClr val="accent4"/>
                </a:solidFill>
                <a:latin typeface="Roboto"/>
                <a:ea typeface="Roboto"/>
                <a:cs typeface="Roboto"/>
                <a:sym typeface="Roboto"/>
              </a:rPr>
              <a:t>Project Year 3</a:t>
            </a:r>
            <a:endParaRPr sz="1200" b="1" i="0" u="none" strike="noStrike" cap="none">
              <a:solidFill>
                <a:schemeClr val="accent4"/>
              </a:solidFill>
              <a:latin typeface="Roboto"/>
              <a:ea typeface="Roboto"/>
              <a:cs typeface="Roboto"/>
              <a:sym typeface="Roboto"/>
            </a:endParaRPr>
          </a:p>
        </p:txBody>
      </p:sp>
      <p:sp>
        <p:nvSpPr>
          <p:cNvPr id="396" name="Google Shape;396;p49"/>
          <p:cNvSpPr txBox="1"/>
          <p:nvPr/>
        </p:nvSpPr>
        <p:spPr>
          <a:xfrm>
            <a:off x="241800" y="4308018"/>
            <a:ext cx="1064400" cy="24630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2024</a:t>
            </a:r>
            <a:endParaRPr sz="1000" b="0" i="0" u="none" strike="noStrike" cap="none">
              <a:solidFill>
                <a:srgbClr val="000000"/>
              </a:solidFill>
              <a:latin typeface="Arial"/>
              <a:ea typeface="Arial"/>
              <a:cs typeface="Arial"/>
              <a:sym typeface="Arial"/>
            </a:endParaRPr>
          </a:p>
        </p:txBody>
      </p:sp>
      <p:sp>
        <p:nvSpPr>
          <p:cNvPr id="397" name="Google Shape;397;p49"/>
          <p:cNvSpPr txBox="1"/>
          <p:nvPr/>
        </p:nvSpPr>
        <p:spPr>
          <a:xfrm>
            <a:off x="241800" y="4670966"/>
            <a:ext cx="1064400" cy="24630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2025</a:t>
            </a:r>
            <a:endParaRPr sz="1000" b="0" i="0" u="none" strike="noStrike" cap="none">
              <a:solidFill>
                <a:schemeClr val="lt1"/>
              </a:solidFill>
              <a:latin typeface="Arial"/>
              <a:ea typeface="Arial"/>
              <a:cs typeface="Arial"/>
              <a:sym typeface="Arial"/>
            </a:endParaRPr>
          </a:p>
        </p:txBody>
      </p:sp>
      <p:sp>
        <p:nvSpPr>
          <p:cNvPr id="398" name="Google Shape;398;p49"/>
          <p:cNvSpPr txBox="1"/>
          <p:nvPr/>
        </p:nvSpPr>
        <p:spPr>
          <a:xfrm>
            <a:off x="241800" y="3948705"/>
            <a:ext cx="1064400" cy="246300"/>
          </a:xfrm>
          <a:prstGeom prst="rect">
            <a:avLst/>
          </a:prstGeom>
          <a:solidFill>
            <a:srgbClr val="BCBCB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Arial"/>
                <a:ea typeface="Arial"/>
                <a:cs typeface="Arial"/>
                <a:sym typeface="Arial"/>
              </a:rPr>
              <a:t>2023</a:t>
            </a:r>
            <a:endParaRPr sz="1000" b="0" i="0" u="none" strike="noStrike" cap="none">
              <a:solidFill>
                <a:srgbClr val="000000"/>
              </a:solidFill>
              <a:latin typeface="Arial"/>
              <a:ea typeface="Arial"/>
              <a:cs typeface="Arial"/>
              <a:sym typeface="Arial"/>
            </a:endParaRPr>
          </a:p>
        </p:txBody>
      </p:sp>
      <p:sp>
        <p:nvSpPr>
          <p:cNvPr id="401" name="Google Shape;401;p49"/>
          <p:cNvSpPr txBox="1"/>
          <p:nvPr/>
        </p:nvSpPr>
        <p:spPr>
          <a:xfrm>
            <a:off x="-70550" y="2633068"/>
            <a:ext cx="7584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900"/>
              <a:buFont typeface="Arial"/>
              <a:buNone/>
            </a:pPr>
            <a:r>
              <a:rPr lang="en-GB" sz="900" b="1" i="0" u="none" strike="noStrike" cap="none">
                <a:solidFill>
                  <a:schemeClr val="accent2"/>
                </a:solidFill>
                <a:latin typeface="Roboto"/>
                <a:ea typeface="Roboto"/>
                <a:cs typeface="Roboto"/>
                <a:sym typeface="Roboto"/>
              </a:rPr>
              <a:t>0</a:t>
            </a:r>
            <a:r>
              <a:rPr lang="en-GB" sz="900" b="1">
                <a:solidFill>
                  <a:schemeClr val="accent2"/>
                </a:solidFill>
                <a:latin typeface="Roboto"/>
                <a:ea typeface="Roboto"/>
                <a:cs typeface="Roboto"/>
                <a:sym typeface="Roboto"/>
              </a:rPr>
              <a:t>8</a:t>
            </a:r>
            <a:r>
              <a:rPr lang="en-GB" sz="900" b="1" i="0" u="none" strike="noStrike" cap="none">
                <a:solidFill>
                  <a:schemeClr val="accent2"/>
                </a:solidFill>
                <a:latin typeface="Roboto"/>
                <a:ea typeface="Roboto"/>
                <a:cs typeface="Roboto"/>
                <a:sym typeface="Roboto"/>
              </a:rPr>
              <a:t>.2023</a:t>
            </a:r>
            <a:endParaRPr sz="900" b="1" i="0" u="none" strike="noStrike" cap="none">
              <a:solidFill>
                <a:schemeClr val="accent2"/>
              </a:solidFill>
              <a:latin typeface="Roboto"/>
              <a:ea typeface="Roboto"/>
              <a:cs typeface="Roboto"/>
              <a:sym typeface="Roboto"/>
            </a:endParaRPr>
          </a:p>
        </p:txBody>
      </p:sp>
      <p:cxnSp>
        <p:nvCxnSpPr>
          <p:cNvPr id="402" name="Google Shape;402;p49"/>
          <p:cNvCxnSpPr/>
          <p:nvPr/>
        </p:nvCxnSpPr>
        <p:spPr>
          <a:xfrm rot="10800000">
            <a:off x="628975" y="2856043"/>
            <a:ext cx="529800" cy="0"/>
          </a:xfrm>
          <a:prstGeom prst="straightConnector1">
            <a:avLst/>
          </a:prstGeom>
          <a:noFill/>
          <a:ln w="9525" cap="flat" cmpd="sng">
            <a:solidFill>
              <a:schemeClr val="dk1"/>
            </a:solidFill>
            <a:prstDash val="solid"/>
            <a:round/>
            <a:headEnd type="none" w="sm" len="sm"/>
            <a:tailEnd type="none" w="sm" len="sm"/>
          </a:ln>
        </p:spPr>
      </p:cxnSp>
      <p:sp>
        <p:nvSpPr>
          <p:cNvPr id="403" name="Google Shape;403;p49"/>
          <p:cNvSpPr txBox="1"/>
          <p:nvPr/>
        </p:nvSpPr>
        <p:spPr>
          <a:xfrm>
            <a:off x="1158775" y="2718055"/>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dirty="0">
                <a:solidFill>
                  <a:schemeClr val="accent1"/>
                </a:solidFill>
                <a:latin typeface="Roboto"/>
                <a:ea typeface="Roboto"/>
                <a:cs typeface="Roboto"/>
                <a:sym typeface="Roboto"/>
              </a:rPr>
              <a:t>DT Applications Design</a:t>
            </a:r>
            <a:endParaRPr sz="1100" b="1" i="0" u="none" strike="noStrike" cap="none" dirty="0">
              <a:solidFill>
                <a:schemeClr val="accent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dirty="0">
              <a:solidFill>
                <a:schemeClr val="accent4"/>
              </a:solidFill>
              <a:latin typeface="Roboto"/>
              <a:ea typeface="Roboto"/>
              <a:cs typeface="Roboto"/>
              <a:sym typeface="Roboto"/>
            </a:endParaRPr>
          </a:p>
        </p:txBody>
      </p:sp>
      <p:sp>
        <p:nvSpPr>
          <p:cNvPr id="404" name="Google Shape;404;p49"/>
          <p:cNvSpPr txBox="1"/>
          <p:nvPr/>
        </p:nvSpPr>
        <p:spPr>
          <a:xfrm>
            <a:off x="1158775" y="3051050"/>
            <a:ext cx="17613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dirty="0">
                <a:solidFill>
                  <a:schemeClr val="tx1"/>
                </a:solidFill>
                <a:latin typeface="Roboto"/>
                <a:ea typeface="Roboto"/>
                <a:cs typeface="Roboto"/>
                <a:sym typeface="Roboto"/>
              </a:rPr>
              <a:t>Deliverable</a:t>
            </a:r>
            <a:r>
              <a:rPr lang="en-GB" sz="700" b="1" dirty="0">
                <a:solidFill>
                  <a:schemeClr val="tx1"/>
                </a:solidFill>
                <a:latin typeface="Roboto"/>
                <a:ea typeface="Roboto"/>
                <a:cs typeface="Roboto"/>
                <a:sym typeface="Roboto"/>
              </a:rPr>
              <a:t>:</a:t>
            </a:r>
            <a:r>
              <a:rPr lang="en-GB" sz="700" b="1" i="0" u="none" strike="noStrike" cap="none" dirty="0">
                <a:solidFill>
                  <a:schemeClr val="tx1"/>
                </a:solidFill>
                <a:latin typeface="Roboto"/>
                <a:ea typeface="Roboto"/>
                <a:cs typeface="Roboto"/>
                <a:sym typeface="Roboto"/>
              </a:rPr>
              <a:t> </a:t>
            </a:r>
            <a:r>
              <a:rPr lang="en-GB" sz="700" b="1" dirty="0">
                <a:solidFill>
                  <a:schemeClr val="tx1"/>
                </a:solidFill>
                <a:latin typeface="Roboto"/>
                <a:ea typeface="Roboto"/>
                <a:cs typeface="Roboto"/>
                <a:sym typeface="Roboto"/>
              </a:rPr>
              <a:t>First Architecture design of the DTs capabilities</a:t>
            </a:r>
            <a:endParaRPr sz="700" b="1" dirty="0">
              <a:solidFill>
                <a:schemeClr val="tx1"/>
              </a:solidFill>
              <a:latin typeface="Roboto"/>
              <a:ea typeface="Roboto"/>
              <a:cs typeface="Roboto"/>
              <a:sym typeface="Roboto"/>
            </a:endParaRPr>
          </a:p>
        </p:txBody>
      </p:sp>
      <p:sp>
        <p:nvSpPr>
          <p:cNvPr id="3" name="TextBox 2">
            <a:extLst>
              <a:ext uri="{FF2B5EF4-FFF2-40B4-BE49-F238E27FC236}">
                <a16:creationId xmlns:a16="http://schemas.microsoft.com/office/drawing/2014/main" id="{2223B5C1-09AA-26B2-D309-68AE99AD897F}"/>
              </a:ext>
            </a:extLst>
          </p:cNvPr>
          <p:cNvSpPr txBox="1"/>
          <p:nvPr/>
        </p:nvSpPr>
        <p:spPr>
          <a:xfrm>
            <a:off x="2576568" y="4554318"/>
            <a:ext cx="1587294" cy="307777"/>
          </a:xfrm>
          <a:prstGeom prst="rect">
            <a:avLst/>
          </a:prstGeom>
          <a:noFill/>
        </p:spPr>
        <p:txBody>
          <a:bodyPr wrap="none" rtlCol="0">
            <a:spAutoFit/>
          </a:bodyPr>
          <a:lstStyle/>
          <a:p>
            <a:r>
              <a:rPr lang="en-DE" dirty="0">
                <a:solidFill>
                  <a:schemeClr val="accent1">
                    <a:lumMod val="75000"/>
                  </a:schemeClr>
                </a:solidFill>
              </a:rPr>
              <a:t>Focusing on now!</a:t>
            </a:r>
          </a:p>
        </p:txBody>
      </p:sp>
      <p:grpSp>
        <p:nvGrpSpPr>
          <p:cNvPr id="347" name="Google Shape;347;p49"/>
          <p:cNvGrpSpPr/>
          <p:nvPr/>
        </p:nvGrpSpPr>
        <p:grpSpPr>
          <a:xfrm>
            <a:off x="817375" y="1994879"/>
            <a:ext cx="3063325" cy="724548"/>
            <a:chOff x="4517125" y="909418"/>
            <a:chExt cx="3063325" cy="765282"/>
          </a:xfrm>
        </p:grpSpPr>
        <p:sp>
          <p:nvSpPr>
            <p:cNvPr id="348" name="Google Shape;348;p49"/>
            <p:cNvSpPr txBox="1"/>
            <p:nvPr/>
          </p:nvSpPr>
          <p:spPr>
            <a:xfrm>
              <a:off x="4852250" y="909418"/>
              <a:ext cx="2728200" cy="24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accent1"/>
                  </a:solidFill>
                  <a:latin typeface="Roboto"/>
                  <a:ea typeface="Roboto"/>
                  <a:cs typeface="Roboto"/>
                  <a:sym typeface="Roboto"/>
                </a:rPr>
                <a:t>DTE blueprint architecture</a:t>
              </a:r>
              <a:endParaRPr sz="1100" b="1" i="0" u="none" strike="noStrike" cap="none" dirty="0">
                <a:solidFill>
                  <a:schemeClr val="accent1"/>
                </a:solidFill>
                <a:latin typeface="Roboto"/>
                <a:ea typeface="Roboto"/>
                <a:cs typeface="Roboto"/>
                <a:sym typeface="Roboto"/>
              </a:endParaRPr>
            </a:p>
          </p:txBody>
        </p:sp>
        <p:sp>
          <p:nvSpPr>
            <p:cNvPr id="349" name="Google Shape;349;p49"/>
            <p:cNvSpPr txBox="1"/>
            <p:nvPr/>
          </p:nvSpPr>
          <p:spPr>
            <a:xfrm>
              <a:off x="4852250" y="1154905"/>
              <a:ext cx="1761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700"/>
                <a:buFont typeface="Arial"/>
                <a:buNone/>
              </a:pPr>
              <a:r>
                <a:rPr lang="en-GB" sz="700" b="1" i="0" u="none" strike="noStrike" cap="none" dirty="0">
                  <a:solidFill>
                    <a:schemeClr val="tx1"/>
                  </a:solidFill>
                  <a:latin typeface="Roboto"/>
                  <a:ea typeface="Roboto"/>
                  <a:cs typeface="Roboto"/>
                  <a:sym typeface="Roboto"/>
                </a:rPr>
                <a:t>Deliverable: DTE blueprint architecture, functional specifications and requirements analysis v1</a:t>
              </a:r>
              <a:endParaRPr sz="700" b="1" i="0" u="none" strike="noStrike" cap="none" dirty="0">
                <a:solidFill>
                  <a:schemeClr val="tx1"/>
                </a:solidFill>
                <a:latin typeface="Roboto"/>
                <a:ea typeface="Roboto"/>
                <a:cs typeface="Roboto"/>
                <a:sym typeface="Roboto"/>
              </a:endParaRPr>
            </a:p>
          </p:txBody>
        </p:sp>
        <p:sp>
          <p:nvSpPr>
            <p:cNvPr id="350" name="Google Shape;350;p49"/>
            <p:cNvSpPr/>
            <p:nvPr/>
          </p:nvSpPr>
          <p:spPr>
            <a:xfrm>
              <a:off x="4517125" y="1086100"/>
              <a:ext cx="133500" cy="588600"/>
            </a:xfrm>
            <a:prstGeom prst="rect">
              <a:avLst/>
            </a:prstGeom>
            <a:solidFill>
              <a:srgbClr val="BCBCBC"/>
            </a:solidFill>
            <a:ln w="9525" cap="flat" cmpd="sng">
              <a:solidFill>
                <a:srgbClr val="BCBC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D6D6D6"/>
                </a:solidFill>
                <a:latin typeface="Arial"/>
                <a:ea typeface="Arial"/>
                <a:cs typeface="Arial"/>
                <a:sym typeface="Arial"/>
              </a:endParaRPr>
            </a:p>
          </p:txBody>
        </p:sp>
      </p:grpSp>
      <p:sp>
        <p:nvSpPr>
          <p:cNvPr id="5" name="TextBox 4">
            <a:extLst>
              <a:ext uri="{FF2B5EF4-FFF2-40B4-BE49-F238E27FC236}">
                <a16:creationId xmlns:a16="http://schemas.microsoft.com/office/drawing/2014/main" id="{DEDE7256-8302-4171-3502-904093F45564}"/>
              </a:ext>
            </a:extLst>
          </p:cNvPr>
          <p:cNvSpPr txBox="1"/>
          <p:nvPr/>
        </p:nvSpPr>
        <p:spPr>
          <a:xfrm>
            <a:off x="1366676" y="1089603"/>
            <a:ext cx="1223412" cy="307777"/>
          </a:xfrm>
          <a:prstGeom prst="rect">
            <a:avLst/>
          </a:prstGeom>
          <a:noFill/>
        </p:spPr>
        <p:txBody>
          <a:bodyPr wrap="none" rtlCol="0">
            <a:spAutoFit/>
          </a:bodyPr>
          <a:lstStyle/>
          <a:p>
            <a:r>
              <a:rPr lang="en-DE" b="1" dirty="0">
                <a:solidFill>
                  <a:schemeClr val="accent6"/>
                </a:solidFill>
              </a:rPr>
              <a:t>PUBLISHED</a:t>
            </a:r>
          </a:p>
        </p:txBody>
      </p:sp>
      <p:sp>
        <p:nvSpPr>
          <p:cNvPr id="7" name="TextBox 6">
            <a:extLst>
              <a:ext uri="{FF2B5EF4-FFF2-40B4-BE49-F238E27FC236}">
                <a16:creationId xmlns:a16="http://schemas.microsoft.com/office/drawing/2014/main" id="{88200A2B-BA9A-8EE2-7DDA-6942FD69748D}"/>
              </a:ext>
            </a:extLst>
          </p:cNvPr>
          <p:cNvSpPr txBox="1"/>
          <p:nvPr/>
        </p:nvSpPr>
        <p:spPr>
          <a:xfrm>
            <a:off x="4366427" y="1078543"/>
            <a:ext cx="1223412" cy="307777"/>
          </a:xfrm>
          <a:prstGeom prst="rect">
            <a:avLst/>
          </a:prstGeom>
          <a:noFill/>
        </p:spPr>
        <p:txBody>
          <a:bodyPr wrap="none" rtlCol="0">
            <a:spAutoFit/>
          </a:bodyPr>
          <a:lstStyle/>
          <a:p>
            <a:r>
              <a:rPr lang="en-DE" b="1" dirty="0">
                <a:solidFill>
                  <a:schemeClr val="accent6"/>
                </a:solidFill>
              </a:rPr>
              <a:t>PUBLISHED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0D37-0760-A9C9-3E3C-615F650E552C}"/>
              </a:ext>
            </a:extLst>
          </p:cNvPr>
          <p:cNvSpPr>
            <a:spLocks noGrp="1"/>
          </p:cNvSpPr>
          <p:nvPr>
            <p:ph type="title"/>
          </p:nvPr>
        </p:nvSpPr>
        <p:spPr/>
        <p:txBody>
          <a:bodyPr>
            <a:normAutofit fontScale="90000"/>
          </a:bodyPr>
          <a:lstStyle/>
          <a:p>
            <a:r>
              <a:rPr lang="en-DE" dirty="0"/>
              <a:t>interTwin use cases</a:t>
            </a:r>
          </a:p>
        </p:txBody>
      </p:sp>
      <p:sp>
        <p:nvSpPr>
          <p:cNvPr id="3" name="Slide Number Placeholder 2">
            <a:extLst>
              <a:ext uri="{FF2B5EF4-FFF2-40B4-BE49-F238E27FC236}">
                <a16:creationId xmlns:a16="http://schemas.microsoft.com/office/drawing/2014/main" id="{51108492-9265-59C3-9B7A-36F4CA25BF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grpSp>
        <p:nvGrpSpPr>
          <p:cNvPr id="14" name="Group 13">
            <a:extLst>
              <a:ext uri="{FF2B5EF4-FFF2-40B4-BE49-F238E27FC236}">
                <a16:creationId xmlns:a16="http://schemas.microsoft.com/office/drawing/2014/main" id="{577B2A6B-E441-32AB-19FE-80130A6C8E21}"/>
              </a:ext>
            </a:extLst>
          </p:cNvPr>
          <p:cNvGrpSpPr/>
          <p:nvPr/>
        </p:nvGrpSpPr>
        <p:grpSpPr>
          <a:xfrm>
            <a:off x="1079830" y="1063783"/>
            <a:ext cx="6230189" cy="3993034"/>
            <a:chOff x="1947099" y="1063783"/>
            <a:chExt cx="6230189" cy="3993034"/>
          </a:xfrm>
        </p:grpSpPr>
        <p:pic>
          <p:nvPicPr>
            <p:cNvPr id="4" name="Picture 3">
              <a:extLst>
                <a:ext uri="{FF2B5EF4-FFF2-40B4-BE49-F238E27FC236}">
                  <a16:creationId xmlns:a16="http://schemas.microsoft.com/office/drawing/2014/main" id="{9AE6CB35-0FF2-B2E5-F35E-8FBA580E21A8}"/>
                </a:ext>
              </a:extLst>
            </p:cNvPr>
            <p:cNvPicPr>
              <a:picLocks noChangeAspect="1"/>
            </p:cNvPicPr>
            <p:nvPr/>
          </p:nvPicPr>
          <p:blipFill>
            <a:blip r:embed="rId2"/>
            <a:stretch>
              <a:fillRect/>
            </a:stretch>
          </p:blipFill>
          <p:spPr>
            <a:xfrm>
              <a:off x="2456277" y="1072627"/>
              <a:ext cx="5211833" cy="3984190"/>
            </a:xfrm>
            <a:prstGeom prst="rect">
              <a:avLst/>
            </a:prstGeom>
          </p:spPr>
        </p:pic>
        <p:sp>
          <p:nvSpPr>
            <p:cNvPr id="6" name="Rectangle 5">
              <a:extLst>
                <a:ext uri="{FF2B5EF4-FFF2-40B4-BE49-F238E27FC236}">
                  <a16:creationId xmlns:a16="http://schemas.microsoft.com/office/drawing/2014/main" id="{BC5C48DB-7DAE-0D29-8431-7F08844A5EFA}"/>
                </a:ext>
              </a:extLst>
            </p:cNvPr>
            <p:cNvSpPr/>
            <p:nvPr/>
          </p:nvSpPr>
          <p:spPr>
            <a:xfrm>
              <a:off x="2070022" y="3761544"/>
              <a:ext cx="1314201" cy="400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6">
              <a:extLst>
                <a:ext uri="{FF2B5EF4-FFF2-40B4-BE49-F238E27FC236}">
                  <a16:creationId xmlns:a16="http://schemas.microsoft.com/office/drawing/2014/main" id="{13A202C8-9CCE-ADB3-2CDA-8FE32CFFDCE1}"/>
                </a:ext>
              </a:extLst>
            </p:cNvPr>
            <p:cNvSpPr/>
            <p:nvPr/>
          </p:nvSpPr>
          <p:spPr>
            <a:xfrm>
              <a:off x="3165102" y="4788815"/>
              <a:ext cx="1314201" cy="2186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D20003DD-B19C-17C6-8B56-2BB130D0C643}"/>
                </a:ext>
              </a:extLst>
            </p:cNvPr>
            <p:cNvSpPr/>
            <p:nvPr/>
          </p:nvSpPr>
          <p:spPr>
            <a:xfrm>
              <a:off x="5621379" y="4774011"/>
              <a:ext cx="1314201" cy="282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4C60432E-2654-A3FA-5B66-825674E16736}"/>
                </a:ext>
              </a:extLst>
            </p:cNvPr>
            <p:cNvSpPr/>
            <p:nvPr/>
          </p:nvSpPr>
          <p:spPr>
            <a:xfrm>
              <a:off x="6708962" y="3763395"/>
              <a:ext cx="1345403" cy="398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8F303616-51AE-628A-D829-91755822DFCA}"/>
                </a:ext>
              </a:extLst>
            </p:cNvPr>
            <p:cNvSpPr/>
            <p:nvPr/>
          </p:nvSpPr>
          <p:spPr>
            <a:xfrm>
              <a:off x="6831885" y="1999252"/>
              <a:ext cx="1345403" cy="513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ED3B7EA0-E291-0745-3A9E-8C0662883906}"/>
                </a:ext>
              </a:extLst>
            </p:cNvPr>
            <p:cNvSpPr/>
            <p:nvPr/>
          </p:nvSpPr>
          <p:spPr>
            <a:xfrm>
              <a:off x="5621379" y="1089804"/>
              <a:ext cx="1345403" cy="271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BA5609E2-A1EF-B0CF-8CA4-535F90C22ABD}"/>
                </a:ext>
              </a:extLst>
            </p:cNvPr>
            <p:cNvSpPr/>
            <p:nvPr/>
          </p:nvSpPr>
          <p:spPr>
            <a:xfrm>
              <a:off x="3165102" y="1063783"/>
              <a:ext cx="1345403" cy="3118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3" name="Rectangle 12">
              <a:extLst>
                <a:ext uri="{FF2B5EF4-FFF2-40B4-BE49-F238E27FC236}">
                  <a16:creationId xmlns:a16="http://schemas.microsoft.com/office/drawing/2014/main" id="{A7843A1C-D266-E493-57FC-7F6E071285A0}"/>
                </a:ext>
              </a:extLst>
            </p:cNvPr>
            <p:cNvSpPr/>
            <p:nvPr/>
          </p:nvSpPr>
          <p:spPr>
            <a:xfrm>
              <a:off x="1947099" y="2121368"/>
              <a:ext cx="1345403" cy="40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5" name="Google Shape;424;p50">
            <a:extLst>
              <a:ext uri="{FF2B5EF4-FFF2-40B4-BE49-F238E27FC236}">
                <a16:creationId xmlns:a16="http://schemas.microsoft.com/office/drawing/2014/main" id="{932901B4-87C8-88CB-162B-997232086E3B}"/>
              </a:ext>
            </a:extLst>
          </p:cNvPr>
          <p:cNvSpPr txBox="1"/>
          <p:nvPr/>
        </p:nvSpPr>
        <p:spPr>
          <a:xfrm>
            <a:off x="226233" y="2063250"/>
            <a:ext cx="248604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Cyclone Detection</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16" name="Google Shape;425;p50">
            <a:extLst>
              <a:ext uri="{FF2B5EF4-FFF2-40B4-BE49-F238E27FC236}">
                <a16:creationId xmlns:a16="http://schemas.microsoft.com/office/drawing/2014/main" id="{70AA06E5-B3CA-DC2A-21AD-ECF1CD79271E}"/>
              </a:ext>
            </a:extLst>
          </p:cNvPr>
          <p:cNvSpPr txBox="1"/>
          <p:nvPr/>
        </p:nvSpPr>
        <p:spPr>
          <a:xfrm>
            <a:off x="1031691" y="1075605"/>
            <a:ext cx="280411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Early Flood Warnings</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17" name="Google Shape;426;p50">
            <a:extLst>
              <a:ext uri="{FF2B5EF4-FFF2-40B4-BE49-F238E27FC236}">
                <a16:creationId xmlns:a16="http://schemas.microsoft.com/office/drawing/2014/main" id="{265F3AEC-1305-8845-B24C-4A476DA931A4}"/>
              </a:ext>
            </a:extLst>
          </p:cNvPr>
          <p:cNvSpPr txBox="1"/>
          <p:nvPr/>
        </p:nvSpPr>
        <p:spPr>
          <a:xfrm>
            <a:off x="4508630" y="1104002"/>
            <a:ext cx="346267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Fire Hazard Prediction</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18" name="Google Shape;427;p50">
            <a:extLst>
              <a:ext uri="{FF2B5EF4-FFF2-40B4-BE49-F238E27FC236}">
                <a16:creationId xmlns:a16="http://schemas.microsoft.com/office/drawing/2014/main" id="{E9B163BE-1B30-009F-077C-3B2B6CD62760}"/>
              </a:ext>
            </a:extLst>
          </p:cNvPr>
          <p:cNvSpPr txBox="1"/>
          <p:nvPr/>
        </p:nvSpPr>
        <p:spPr>
          <a:xfrm>
            <a:off x="5722264" y="2137102"/>
            <a:ext cx="2778265"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Drought Prediction</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19" name="Google Shape;428;p50">
            <a:extLst>
              <a:ext uri="{FF2B5EF4-FFF2-40B4-BE49-F238E27FC236}">
                <a16:creationId xmlns:a16="http://schemas.microsoft.com/office/drawing/2014/main" id="{2F5B9AA3-E70E-0611-2F50-61C41AA8152E}"/>
              </a:ext>
            </a:extLst>
          </p:cNvPr>
          <p:cNvSpPr txBox="1"/>
          <p:nvPr/>
        </p:nvSpPr>
        <p:spPr>
          <a:xfrm>
            <a:off x="292331" y="3544922"/>
            <a:ext cx="235384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Radio Astronomy</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20" name="Google Shape;429;p50">
            <a:extLst>
              <a:ext uri="{FF2B5EF4-FFF2-40B4-BE49-F238E27FC236}">
                <a16:creationId xmlns:a16="http://schemas.microsoft.com/office/drawing/2014/main" id="{5F20E170-554B-E4EE-D61B-332EDF4CC22B}"/>
              </a:ext>
            </a:extLst>
          </p:cNvPr>
          <p:cNvSpPr txBox="1"/>
          <p:nvPr/>
        </p:nvSpPr>
        <p:spPr>
          <a:xfrm>
            <a:off x="1426846" y="4564405"/>
            <a:ext cx="2515325"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Lattice QCD</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21" name="Google Shape;430;p50">
            <a:extLst>
              <a:ext uri="{FF2B5EF4-FFF2-40B4-BE49-F238E27FC236}">
                <a16:creationId xmlns:a16="http://schemas.microsoft.com/office/drawing/2014/main" id="{38597640-011D-7026-2120-CF57C3D5FD1E}"/>
              </a:ext>
            </a:extLst>
          </p:cNvPr>
          <p:cNvSpPr txBox="1"/>
          <p:nvPr/>
        </p:nvSpPr>
        <p:spPr>
          <a:xfrm>
            <a:off x="4329521" y="4604026"/>
            <a:ext cx="3820895"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Gravitational Waves</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22" name="Google Shape;431;p50">
            <a:extLst>
              <a:ext uri="{FF2B5EF4-FFF2-40B4-BE49-F238E27FC236}">
                <a16:creationId xmlns:a16="http://schemas.microsoft.com/office/drawing/2014/main" id="{621AA154-2C74-F679-EBAB-8182A7878CC0}"/>
              </a:ext>
            </a:extLst>
          </p:cNvPr>
          <p:cNvSpPr txBox="1"/>
          <p:nvPr/>
        </p:nvSpPr>
        <p:spPr>
          <a:xfrm>
            <a:off x="5746423" y="3631838"/>
            <a:ext cx="261801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chemeClr val="dk1"/>
                </a:solidFill>
                <a:latin typeface="Calibri" panose="020F0502020204030204" pitchFamily="34" charset="0"/>
                <a:ea typeface="Rubik"/>
                <a:cs typeface="Calibri" panose="020F0502020204030204" pitchFamily="34" charset="0"/>
                <a:sym typeface="Rubik"/>
              </a:rPr>
              <a:t>High-energy Physics</a:t>
            </a:r>
            <a:endParaRPr sz="1800" b="1" dirty="0">
              <a:solidFill>
                <a:schemeClr val="dk1"/>
              </a:solidFill>
              <a:latin typeface="Calibri" panose="020F0502020204030204" pitchFamily="34" charset="0"/>
              <a:ea typeface="Rubik"/>
              <a:cs typeface="Calibri" panose="020F0502020204030204" pitchFamily="34" charset="0"/>
              <a:sym typeface="Rubik"/>
            </a:endParaRPr>
          </a:p>
        </p:txBody>
      </p:sp>
      <p:sp>
        <p:nvSpPr>
          <p:cNvPr id="5" name="Google Shape;433;p50">
            <a:extLst>
              <a:ext uri="{FF2B5EF4-FFF2-40B4-BE49-F238E27FC236}">
                <a16:creationId xmlns:a16="http://schemas.microsoft.com/office/drawing/2014/main" id="{511101C1-C995-C374-8CC0-EA9C8AD0D5C9}"/>
              </a:ext>
            </a:extLst>
          </p:cNvPr>
          <p:cNvSpPr txBox="1"/>
          <p:nvPr/>
        </p:nvSpPr>
        <p:spPr>
          <a:xfrm>
            <a:off x="27405" y="4325240"/>
            <a:ext cx="30000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u="sng" dirty="0">
                <a:solidFill>
                  <a:schemeClr val="hlink"/>
                </a:solidFill>
                <a:hlinkClick r:id="rId3"/>
              </a:rPr>
              <a:t>https://www.intertwin.eu/use-cases/</a:t>
            </a:r>
            <a:r>
              <a:rPr lang="en-GB" sz="1200" dirty="0"/>
              <a:t> </a:t>
            </a:r>
            <a:endParaRPr sz="1200" dirty="0"/>
          </a:p>
        </p:txBody>
      </p:sp>
    </p:spTree>
    <p:extLst>
      <p:ext uri="{BB962C8B-B14F-4D97-AF65-F5344CB8AC3E}">
        <p14:creationId xmlns:p14="http://schemas.microsoft.com/office/powerpoint/2010/main" val="4205201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3" name="Picture 2">
            <a:extLst>
              <a:ext uri="{FF2B5EF4-FFF2-40B4-BE49-F238E27FC236}">
                <a16:creationId xmlns:a16="http://schemas.microsoft.com/office/drawing/2014/main" id="{E6E08CA8-CFFC-737A-1077-9DD9F0EEDBB7}"/>
              </a:ext>
            </a:extLst>
          </p:cNvPr>
          <p:cNvPicPr>
            <a:picLocks noChangeAspect="1"/>
          </p:cNvPicPr>
          <p:nvPr/>
        </p:nvPicPr>
        <p:blipFill>
          <a:blip r:embed="rId3"/>
          <a:stretch>
            <a:fillRect/>
          </a:stretch>
        </p:blipFill>
        <p:spPr>
          <a:xfrm>
            <a:off x="2339897" y="1098474"/>
            <a:ext cx="4541670" cy="4027831"/>
          </a:xfrm>
          <a:prstGeom prst="rect">
            <a:avLst/>
          </a:prstGeom>
        </p:spPr>
      </p:pic>
      <p:sp>
        <p:nvSpPr>
          <p:cNvPr id="439" name="Google Shape;439;p51"/>
          <p:cNvSpPr txBox="1">
            <a:spLocks noGrp="1"/>
          </p:cNvSpPr>
          <p:nvPr>
            <p:ph type="title"/>
          </p:nvPr>
        </p:nvSpPr>
        <p:spPr>
          <a:xfrm>
            <a:off x="963600" y="86683"/>
            <a:ext cx="8180400" cy="62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40" dirty="0"/>
              <a:t>Use Cases:</a:t>
            </a:r>
            <a:br>
              <a:rPr lang="en-GB" sz="2140" dirty="0"/>
            </a:br>
            <a:r>
              <a:rPr lang="en-GB" sz="2140" dirty="0"/>
              <a:t>Climate research and Environmental Monitoring </a:t>
            </a:r>
            <a:endParaRPr sz="2140" dirty="0"/>
          </a:p>
        </p:txBody>
      </p:sp>
      <p:sp>
        <p:nvSpPr>
          <p:cNvPr id="440" name="Google Shape;44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8</a:t>
            </a:fld>
            <a:endParaRPr sz="1000">
              <a:solidFill>
                <a:schemeClr val="dk2"/>
              </a:solidFill>
              <a:latin typeface="Arial"/>
              <a:ea typeface="Arial"/>
              <a:cs typeface="Arial"/>
              <a:sym typeface="Arial"/>
            </a:endParaRPr>
          </a:p>
        </p:txBody>
      </p:sp>
      <p:sp>
        <p:nvSpPr>
          <p:cNvPr id="441" name="Google Shape;441;p51"/>
          <p:cNvSpPr txBox="1"/>
          <p:nvPr/>
        </p:nvSpPr>
        <p:spPr>
          <a:xfrm>
            <a:off x="143833" y="1617441"/>
            <a:ext cx="2118600" cy="738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400" b="1" i="0" u="none" strike="noStrike" cap="none" dirty="0">
                <a:solidFill>
                  <a:schemeClr val="dk1"/>
                </a:solidFill>
                <a:latin typeface="Rubik"/>
                <a:ea typeface="Rubik"/>
                <a:cs typeface="Rubik"/>
                <a:sym typeface="Rubik"/>
              </a:rPr>
              <a:t>Cyclone </a:t>
            </a:r>
            <a:r>
              <a:rPr lang="en-GB" b="1" dirty="0">
                <a:solidFill>
                  <a:schemeClr val="dk1"/>
                </a:solidFill>
                <a:latin typeface="Rubik"/>
                <a:ea typeface="Rubik"/>
                <a:cs typeface="Rubik"/>
                <a:sym typeface="Rubik"/>
              </a:rPr>
              <a:t>Detection</a:t>
            </a:r>
            <a:br>
              <a:rPr lang="en-GB" sz="1400" i="0" u="none" strike="noStrike" cap="none" dirty="0">
                <a:solidFill>
                  <a:schemeClr val="dk1"/>
                </a:solidFill>
                <a:latin typeface="Rubik"/>
                <a:ea typeface="Rubik"/>
                <a:cs typeface="Rubik"/>
                <a:sym typeface="Rubik"/>
              </a:rPr>
            </a:br>
            <a:r>
              <a:rPr lang="en-GB" sz="1400" i="0" u="none" strike="noStrike" cap="none" dirty="0">
                <a:solidFill>
                  <a:schemeClr val="dk1"/>
                </a:solidFill>
                <a:latin typeface="Rubik"/>
                <a:ea typeface="Rubik"/>
                <a:cs typeface="Rubik"/>
                <a:sym typeface="Rubik"/>
              </a:rPr>
              <a:t>CMCC, CN</a:t>
            </a:r>
            <a:r>
              <a:rPr lang="en-GB" dirty="0">
                <a:solidFill>
                  <a:schemeClr val="dk1"/>
                </a:solidFill>
                <a:latin typeface="Rubik"/>
                <a:ea typeface="Rubik"/>
                <a:cs typeface="Rubik"/>
                <a:sym typeface="Rubik"/>
              </a:rPr>
              <a:t>RS, Univ. of Trento</a:t>
            </a:r>
            <a:endParaRPr dirty="0">
              <a:solidFill>
                <a:schemeClr val="dk1"/>
              </a:solidFill>
              <a:latin typeface="Rubik"/>
              <a:ea typeface="Rubik"/>
              <a:cs typeface="Rubik"/>
              <a:sym typeface="Rubik"/>
            </a:endParaRPr>
          </a:p>
        </p:txBody>
      </p:sp>
      <p:sp>
        <p:nvSpPr>
          <p:cNvPr id="442" name="Google Shape;442;p51"/>
          <p:cNvSpPr txBox="1"/>
          <p:nvPr/>
        </p:nvSpPr>
        <p:spPr>
          <a:xfrm>
            <a:off x="6959031" y="1560051"/>
            <a:ext cx="19827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400" b="1" i="0" u="none" strike="noStrike" cap="none" dirty="0">
                <a:solidFill>
                  <a:schemeClr val="dk1"/>
                </a:solidFill>
                <a:latin typeface="Rubik"/>
                <a:ea typeface="Rubik"/>
                <a:cs typeface="Rubik"/>
                <a:sym typeface="Rubik"/>
              </a:rPr>
              <a:t>Fire Hazard Map Generation</a:t>
            </a:r>
            <a:br>
              <a:rPr lang="en-GB" sz="1400" i="0" u="none" strike="noStrike" cap="none" dirty="0">
                <a:solidFill>
                  <a:schemeClr val="dk1"/>
                </a:solidFill>
                <a:latin typeface="Rubik"/>
                <a:ea typeface="Rubik"/>
                <a:cs typeface="Rubik"/>
                <a:sym typeface="Rubik"/>
              </a:rPr>
            </a:br>
            <a:r>
              <a:rPr lang="en-GB" sz="1400" i="0" u="none" strike="noStrike" cap="none" dirty="0">
                <a:solidFill>
                  <a:schemeClr val="dk1"/>
                </a:solidFill>
                <a:latin typeface="Rubik"/>
                <a:ea typeface="Rubik"/>
                <a:cs typeface="Rubik"/>
                <a:sym typeface="Rubik"/>
              </a:rPr>
              <a:t>CMCC, </a:t>
            </a:r>
            <a:r>
              <a:rPr lang="en-GB" dirty="0">
                <a:solidFill>
                  <a:schemeClr val="dk1"/>
                </a:solidFill>
                <a:latin typeface="Rubik"/>
                <a:ea typeface="Rubik"/>
                <a:cs typeface="Rubik"/>
                <a:sym typeface="Rubik"/>
              </a:rPr>
              <a:t>CNRS, Univ. of Trento</a:t>
            </a:r>
            <a:endParaRPr dirty="0">
              <a:solidFill>
                <a:schemeClr val="dk1"/>
              </a:solidFill>
              <a:latin typeface="Rubik"/>
              <a:ea typeface="Rubik"/>
              <a:cs typeface="Rubik"/>
              <a:sym typeface="Rubik"/>
            </a:endParaRPr>
          </a:p>
        </p:txBody>
      </p:sp>
      <p:sp>
        <p:nvSpPr>
          <p:cNvPr id="443" name="Google Shape;443;p51"/>
          <p:cNvSpPr txBox="1"/>
          <p:nvPr/>
        </p:nvSpPr>
        <p:spPr>
          <a:xfrm>
            <a:off x="182565" y="3343178"/>
            <a:ext cx="2118600" cy="954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400" b="1" i="0" u="none" strike="noStrike" cap="none" dirty="0">
                <a:solidFill>
                  <a:schemeClr val="dk1"/>
                </a:solidFill>
                <a:latin typeface="Rubik"/>
                <a:ea typeface="Rubik"/>
                <a:cs typeface="Rubik"/>
                <a:sym typeface="Rubik"/>
              </a:rPr>
              <a:t>Early warning for Extreme event</a:t>
            </a:r>
            <a:r>
              <a:rPr lang="en-GB" b="1" dirty="0">
                <a:solidFill>
                  <a:schemeClr val="dk1"/>
                </a:solidFill>
                <a:latin typeface="Rubik"/>
                <a:ea typeface="Rubik"/>
                <a:cs typeface="Rubik"/>
                <a:sym typeface="Rubik"/>
              </a:rPr>
              <a:t>s</a:t>
            </a:r>
            <a:br>
              <a:rPr lang="en-GB" sz="1400" i="0" u="none" strike="noStrike" cap="none" dirty="0">
                <a:solidFill>
                  <a:schemeClr val="dk1"/>
                </a:solidFill>
                <a:latin typeface="Rubik"/>
                <a:ea typeface="Rubik"/>
                <a:cs typeface="Rubik"/>
                <a:sym typeface="Rubik"/>
              </a:rPr>
            </a:br>
            <a:r>
              <a:rPr lang="en-GB" sz="1400" i="0" u="none" strike="noStrike" cap="none" dirty="0" err="1">
                <a:solidFill>
                  <a:schemeClr val="dk1"/>
                </a:solidFill>
                <a:latin typeface="Rubik"/>
                <a:ea typeface="Rubik"/>
                <a:cs typeface="Rubik"/>
                <a:sym typeface="Rubik"/>
              </a:rPr>
              <a:t>Delt</a:t>
            </a:r>
            <a:r>
              <a:rPr lang="en-GB" dirty="0" err="1">
                <a:solidFill>
                  <a:schemeClr val="dk1"/>
                </a:solidFill>
                <a:latin typeface="Rubik"/>
                <a:ea typeface="Rubik"/>
                <a:cs typeface="Rubik"/>
                <a:sym typeface="Rubik"/>
              </a:rPr>
              <a:t>ares</a:t>
            </a:r>
            <a:r>
              <a:rPr lang="en-GB" dirty="0">
                <a:solidFill>
                  <a:schemeClr val="dk1"/>
                </a:solidFill>
                <a:latin typeface="Rubik"/>
                <a:ea typeface="Rubik"/>
                <a:cs typeface="Rubik"/>
                <a:sym typeface="Rubik"/>
              </a:rPr>
              <a:t>, EURAC, Technical Univ. of Wien</a:t>
            </a:r>
            <a:endParaRPr dirty="0">
              <a:solidFill>
                <a:schemeClr val="dk1"/>
              </a:solidFill>
              <a:latin typeface="Rubik"/>
              <a:ea typeface="Rubik"/>
              <a:cs typeface="Rubik"/>
              <a:sym typeface="Rubik"/>
            </a:endParaRPr>
          </a:p>
        </p:txBody>
      </p:sp>
      <p:sp>
        <p:nvSpPr>
          <p:cNvPr id="444" name="Google Shape;444;p51"/>
          <p:cNvSpPr txBox="1"/>
          <p:nvPr/>
        </p:nvSpPr>
        <p:spPr>
          <a:xfrm>
            <a:off x="7038458" y="3418593"/>
            <a:ext cx="19827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b="1" dirty="0">
                <a:solidFill>
                  <a:schemeClr val="dk1"/>
                </a:solidFill>
                <a:latin typeface="Rubik"/>
                <a:ea typeface="Rubik"/>
                <a:cs typeface="Rubik"/>
                <a:sym typeface="Rubik"/>
              </a:rPr>
              <a:t>Extreme events</a:t>
            </a:r>
            <a:r>
              <a:rPr lang="en-GB" sz="1400" b="1" i="0" u="none" strike="noStrike" cap="none" dirty="0">
                <a:solidFill>
                  <a:schemeClr val="dk1"/>
                </a:solidFill>
                <a:latin typeface="Rubik"/>
                <a:ea typeface="Rubik"/>
                <a:cs typeface="Rubik"/>
                <a:sym typeface="Rubik"/>
              </a:rPr>
              <a:t> </a:t>
            </a:r>
            <a:r>
              <a:rPr lang="en-GB" b="1" dirty="0">
                <a:solidFill>
                  <a:schemeClr val="dk1"/>
                </a:solidFill>
                <a:latin typeface="Rubik"/>
                <a:ea typeface="Rubik"/>
                <a:cs typeface="Rubik"/>
                <a:sym typeface="Rubik"/>
              </a:rPr>
              <a:t>impacts</a:t>
            </a:r>
            <a:br>
              <a:rPr lang="en-GB" sz="1400" i="0" u="none" strike="noStrike" cap="none" dirty="0">
                <a:solidFill>
                  <a:schemeClr val="dk1"/>
                </a:solidFill>
                <a:latin typeface="Rubik"/>
                <a:ea typeface="Rubik"/>
                <a:cs typeface="Rubik"/>
                <a:sym typeface="Rubik"/>
              </a:rPr>
            </a:br>
            <a:r>
              <a:rPr lang="en-GB" sz="1400" i="0" u="none" strike="noStrike" cap="none" dirty="0">
                <a:solidFill>
                  <a:schemeClr val="dk1"/>
                </a:solidFill>
                <a:latin typeface="Rubik"/>
                <a:ea typeface="Rubik"/>
                <a:cs typeface="Rubik"/>
                <a:sym typeface="Rubik"/>
              </a:rPr>
              <a:t>CERFACS, E</a:t>
            </a:r>
            <a:r>
              <a:rPr lang="en-GB" dirty="0">
                <a:solidFill>
                  <a:schemeClr val="dk1"/>
                </a:solidFill>
                <a:latin typeface="Rubik"/>
                <a:ea typeface="Rubik"/>
                <a:cs typeface="Rubik"/>
                <a:sym typeface="Rubik"/>
              </a:rPr>
              <a:t>URAC, </a:t>
            </a:r>
            <a:r>
              <a:rPr lang="en-GB" dirty="0" err="1">
                <a:solidFill>
                  <a:schemeClr val="dk1"/>
                </a:solidFill>
                <a:latin typeface="Rubik"/>
                <a:ea typeface="Rubik"/>
                <a:cs typeface="Rubik"/>
                <a:sym typeface="Rubik"/>
              </a:rPr>
              <a:t>Deltares</a:t>
            </a:r>
            <a:endParaRPr dirty="0">
              <a:solidFill>
                <a:schemeClr val="dk1"/>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2"/>
          <p:cNvSpPr txBox="1">
            <a:spLocks noGrp="1"/>
          </p:cNvSpPr>
          <p:nvPr>
            <p:ph type="title"/>
          </p:nvPr>
        </p:nvSpPr>
        <p:spPr>
          <a:xfrm>
            <a:off x="910525" y="175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50"/>
              <a:t>Climate Change Future Projections of Extreme Events</a:t>
            </a:r>
            <a:endParaRPr sz="2350"/>
          </a:p>
        </p:txBody>
      </p:sp>
      <p:sp>
        <p:nvSpPr>
          <p:cNvPr id="458" name="Google Shape;45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solidFill>
                  <a:schemeClr val="dk2"/>
                </a:solidFill>
                <a:latin typeface="Arial"/>
                <a:ea typeface="Arial"/>
                <a:cs typeface="Arial"/>
                <a:sym typeface="Arial"/>
              </a:rPr>
              <a:t>9</a:t>
            </a:fld>
            <a:endParaRPr sz="1000">
              <a:solidFill>
                <a:schemeClr val="dk2"/>
              </a:solidFill>
              <a:latin typeface="Arial"/>
              <a:ea typeface="Arial"/>
              <a:cs typeface="Arial"/>
              <a:sym typeface="Arial"/>
            </a:endParaRPr>
          </a:p>
        </p:txBody>
      </p:sp>
      <p:sp>
        <p:nvSpPr>
          <p:cNvPr id="461" name="Google Shape;461;p52"/>
          <p:cNvSpPr/>
          <p:nvPr/>
        </p:nvSpPr>
        <p:spPr>
          <a:xfrm>
            <a:off x="7681497" y="2704311"/>
            <a:ext cx="947661" cy="142687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52"/>
          <p:cNvSpPr/>
          <p:nvPr/>
        </p:nvSpPr>
        <p:spPr>
          <a:xfrm>
            <a:off x="2537484" y="1945134"/>
            <a:ext cx="3667495" cy="1987768"/>
          </a:xfrm>
          <a:prstGeom prst="rect">
            <a:avLst/>
          </a:prstGeom>
          <a:solidFill>
            <a:schemeClr val="bg2">
              <a:lumMod val="20000"/>
              <a:lumOff val="80000"/>
            </a:schemeClr>
          </a:solidFill>
          <a:ln w="9525" cap="flat" cmpd="sng">
            <a:noFill/>
            <a:prstDash val="lgDash"/>
            <a:round/>
            <a:headEnd type="none" w="sm" len="sm"/>
            <a:tailEnd type="none" w="sm" len="sm"/>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52"/>
          <p:cNvSpPr/>
          <p:nvPr/>
        </p:nvSpPr>
        <p:spPr>
          <a:xfrm>
            <a:off x="6363260" y="2704311"/>
            <a:ext cx="891515" cy="142687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52"/>
          <p:cNvSpPr/>
          <p:nvPr/>
        </p:nvSpPr>
        <p:spPr>
          <a:xfrm>
            <a:off x="5202851" y="2160893"/>
            <a:ext cx="947661" cy="1426870"/>
          </a:xfrm>
          <a:prstGeom prst="rect">
            <a:avLst/>
          </a:prstGeom>
          <a:solidFill>
            <a:schemeClr val="bg1">
              <a:lumMod val="9500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52"/>
          <p:cNvSpPr/>
          <p:nvPr/>
        </p:nvSpPr>
        <p:spPr>
          <a:xfrm>
            <a:off x="2694107" y="2155196"/>
            <a:ext cx="1204507" cy="1425906"/>
          </a:xfrm>
          <a:prstGeom prst="rect">
            <a:avLst/>
          </a:prstGeom>
          <a:solidFill>
            <a:schemeClr val="bg1">
              <a:lumMod val="9500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52"/>
          <p:cNvSpPr/>
          <p:nvPr/>
        </p:nvSpPr>
        <p:spPr>
          <a:xfrm>
            <a:off x="4096808" y="2160893"/>
            <a:ext cx="908886" cy="1426870"/>
          </a:xfrm>
          <a:prstGeom prst="rect">
            <a:avLst/>
          </a:prstGeom>
          <a:solidFill>
            <a:schemeClr val="bg1">
              <a:lumMod val="95000"/>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52"/>
          <p:cNvSpPr/>
          <p:nvPr/>
        </p:nvSpPr>
        <p:spPr>
          <a:xfrm>
            <a:off x="939414" y="2162151"/>
            <a:ext cx="1139054" cy="1425906"/>
          </a:xfrm>
          <a:prstGeom prst="rect">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52"/>
          <p:cNvSpPr txBox="1"/>
          <p:nvPr/>
        </p:nvSpPr>
        <p:spPr>
          <a:xfrm>
            <a:off x="6866995" y="1319921"/>
            <a:ext cx="1509433" cy="3076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0" i="0" u="none" strike="noStrike" cap="none">
                <a:solidFill>
                  <a:srgbClr val="595959"/>
                </a:solidFill>
                <a:latin typeface="Open Sans"/>
                <a:ea typeface="Open Sans"/>
                <a:cs typeface="Open Sans"/>
                <a:sym typeface="Open Sans"/>
              </a:rPr>
              <a:t>Model registry (T6.5)</a:t>
            </a:r>
            <a:endParaRPr sz="800" b="0" i="0" u="none" strike="noStrike" cap="none">
              <a:solidFill>
                <a:srgbClr val="000000"/>
              </a:solidFill>
              <a:latin typeface="Arial"/>
              <a:ea typeface="Arial"/>
              <a:cs typeface="Arial"/>
              <a:sym typeface="Arial"/>
            </a:endParaRPr>
          </a:p>
        </p:txBody>
      </p:sp>
      <p:sp>
        <p:nvSpPr>
          <p:cNvPr id="469" name="Google Shape;469;p52"/>
          <p:cNvSpPr txBox="1"/>
          <p:nvPr/>
        </p:nvSpPr>
        <p:spPr>
          <a:xfrm>
            <a:off x="4062789" y="3049360"/>
            <a:ext cx="1014285" cy="72478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1" i="0" u="none" strike="noStrike" cap="none" dirty="0">
                <a:solidFill>
                  <a:srgbClr val="595959"/>
                </a:solidFill>
                <a:latin typeface="Open Sans"/>
                <a:ea typeface="Open Sans"/>
                <a:cs typeface="Open Sans"/>
                <a:sym typeface="Open Sans"/>
              </a:rPr>
              <a:t>F</a:t>
            </a:r>
            <a:r>
              <a:rPr lang="en-GB" sz="800" b="1" dirty="0">
                <a:solidFill>
                  <a:srgbClr val="595959"/>
                </a:solidFill>
                <a:latin typeface="Open Sans"/>
                <a:ea typeface="Open Sans"/>
                <a:cs typeface="Open Sans"/>
                <a:sym typeface="Open Sans"/>
              </a:rPr>
              <a:t>e</a:t>
            </a:r>
            <a:r>
              <a:rPr lang="en-GB" sz="800" b="1" i="0" u="none" strike="noStrike" cap="none" dirty="0">
                <a:solidFill>
                  <a:srgbClr val="595959"/>
                </a:solidFill>
                <a:latin typeface="Open Sans"/>
                <a:ea typeface="Open Sans"/>
                <a:cs typeface="Open Sans"/>
                <a:sym typeface="Open Sans"/>
              </a:rPr>
              <a:t>ature scaling of geospatial data </a:t>
            </a:r>
            <a:r>
              <a:rPr lang="en-GB" sz="800" b="1" dirty="0">
                <a:solidFill>
                  <a:srgbClr val="595959"/>
                </a:solidFill>
                <a:latin typeface="Open Sans"/>
                <a:ea typeface="Open Sans"/>
                <a:cs typeface="Open Sans"/>
                <a:sym typeface="Open Sans"/>
              </a:rPr>
              <a:t>(WP7)</a:t>
            </a:r>
            <a:endParaRPr sz="800" b="1" i="0" u="none" strike="noStrike" cap="none" dirty="0">
              <a:solidFill>
                <a:srgbClr val="595959"/>
              </a:solidFill>
              <a:latin typeface="Open Sans"/>
              <a:ea typeface="Open Sans"/>
              <a:cs typeface="Open Sans"/>
              <a:sym typeface="Open Sans"/>
            </a:endParaRPr>
          </a:p>
        </p:txBody>
      </p:sp>
      <p:sp>
        <p:nvSpPr>
          <p:cNvPr id="470" name="Google Shape;470;p52"/>
          <p:cNvSpPr txBox="1"/>
          <p:nvPr/>
        </p:nvSpPr>
        <p:spPr>
          <a:xfrm>
            <a:off x="932326" y="2962741"/>
            <a:ext cx="1204507" cy="79557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700" b="1" i="0" u="none" strike="noStrike" cap="none" dirty="0">
                <a:solidFill>
                  <a:srgbClr val="595959"/>
                </a:solidFill>
                <a:latin typeface="Open Sans"/>
                <a:ea typeface="Open Sans"/>
                <a:cs typeface="Open Sans"/>
                <a:sym typeface="Open Sans"/>
              </a:rPr>
              <a:t>Data discovery, gathering and filtering for environment data </a:t>
            </a:r>
            <a:r>
              <a:rPr lang="en-GB" sz="700" b="1" dirty="0">
                <a:solidFill>
                  <a:srgbClr val="595959"/>
                </a:solidFill>
                <a:latin typeface="Open Sans"/>
                <a:ea typeface="Open Sans"/>
                <a:cs typeface="Open Sans"/>
                <a:sym typeface="Open Sans"/>
              </a:rPr>
              <a:t>(WP5)</a:t>
            </a:r>
            <a:endParaRPr sz="700" b="1" i="0" u="none" strike="noStrike" cap="none" dirty="0">
              <a:solidFill>
                <a:srgbClr val="000000"/>
              </a:solidFill>
              <a:latin typeface="Arial"/>
              <a:ea typeface="Arial"/>
              <a:cs typeface="Arial"/>
              <a:sym typeface="Arial"/>
            </a:endParaRPr>
          </a:p>
        </p:txBody>
      </p:sp>
      <p:cxnSp>
        <p:nvCxnSpPr>
          <p:cNvPr id="471" name="Google Shape;471;p52"/>
          <p:cNvCxnSpPr/>
          <p:nvPr/>
        </p:nvCxnSpPr>
        <p:spPr>
          <a:xfrm>
            <a:off x="690814" y="2386234"/>
            <a:ext cx="253433" cy="410751"/>
          </a:xfrm>
          <a:prstGeom prst="straightConnector1">
            <a:avLst/>
          </a:prstGeom>
          <a:noFill/>
          <a:ln w="9525" cap="flat" cmpd="sng">
            <a:solidFill>
              <a:srgbClr val="595959"/>
            </a:solidFill>
            <a:prstDash val="solid"/>
            <a:round/>
            <a:headEnd type="none" w="sm" len="sm"/>
            <a:tailEnd type="triangle" w="med" len="med"/>
          </a:ln>
        </p:spPr>
      </p:cxnSp>
      <p:cxnSp>
        <p:nvCxnSpPr>
          <p:cNvPr id="472" name="Google Shape;472;p52"/>
          <p:cNvCxnSpPr/>
          <p:nvPr/>
        </p:nvCxnSpPr>
        <p:spPr>
          <a:xfrm>
            <a:off x="549506" y="2797120"/>
            <a:ext cx="394885" cy="0"/>
          </a:xfrm>
          <a:prstGeom prst="straightConnector1">
            <a:avLst/>
          </a:prstGeom>
          <a:noFill/>
          <a:ln w="9525" cap="flat" cmpd="sng">
            <a:solidFill>
              <a:srgbClr val="595959"/>
            </a:solidFill>
            <a:prstDash val="solid"/>
            <a:round/>
            <a:headEnd type="none" w="sm" len="sm"/>
            <a:tailEnd type="triangle" w="med" len="med"/>
          </a:ln>
        </p:spPr>
      </p:cxnSp>
      <p:cxnSp>
        <p:nvCxnSpPr>
          <p:cNvPr id="473" name="Google Shape;473;p52"/>
          <p:cNvCxnSpPr/>
          <p:nvPr/>
        </p:nvCxnSpPr>
        <p:spPr>
          <a:xfrm rot="10800000" flipH="1">
            <a:off x="665756" y="2797016"/>
            <a:ext cx="278560" cy="434195"/>
          </a:xfrm>
          <a:prstGeom prst="straightConnector1">
            <a:avLst/>
          </a:prstGeom>
          <a:noFill/>
          <a:ln w="9525" cap="flat" cmpd="sng">
            <a:solidFill>
              <a:srgbClr val="595959"/>
            </a:solidFill>
            <a:prstDash val="solid"/>
            <a:round/>
            <a:headEnd type="none" w="sm" len="sm"/>
            <a:tailEnd type="triangle" w="med" len="med"/>
          </a:ln>
        </p:spPr>
      </p:cxnSp>
      <p:pic>
        <p:nvPicPr>
          <p:cNvPr id="474" name="Google Shape;474;p52"/>
          <p:cNvPicPr preferRelativeResize="0"/>
          <p:nvPr/>
        </p:nvPicPr>
        <p:blipFill rotWithShape="1">
          <a:blip r:embed="rId3">
            <a:alphaModFix/>
          </a:blip>
          <a:srcRect/>
          <a:stretch/>
        </p:blipFill>
        <p:spPr>
          <a:xfrm>
            <a:off x="1304421" y="2265562"/>
            <a:ext cx="770934" cy="706049"/>
          </a:xfrm>
          <a:prstGeom prst="rect">
            <a:avLst/>
          </a:prstGeom>
          <a:noFill/>
          <a:ln>
            <a:noFill/>
          </a:ln>
        </p:spPr>
      </p:pic>
      <p:sp>
        <p:nvSpPr>
          <p:cNvPr id="475" name="Google Shape;475;p52"/>
          <p:cNvSpPr txBox="1"/>
          <p:nvPr/>
        </p:nvSpPr>
        <p:spPr>
          <a:xfrm>
            <a:off x="5130550" y="3032346"/>
            <a:ext cx="1074533" cy="60936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GB" sz="800" b="1" i="0" u="none" strike="noStrike" cap="none" dirty="0">
                <a:solidFill>
                  <a:srgbClr val="FF0000"/>
                </a:solidFill>
                <a:latin typeface="Open Sans"/>
                <a:ea typeface="Open Sans"/>
                <a:cs typeface="Open Sans"/>
                <a:sym typeface="Open Sans"/>
              </a:rPr>
              <a:t>ML model inference</a:t>
            </a:r>
            <a:endParaRPr sz="800" b="1" i="0" u="none" strike="noStrike" cap="none" dirty="0">
              <a:solidFill>
                <a:srgbClr val="FF0000"/>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000"/>
              <a:buFont typeface="Arial"/>
              <a:buNone/>
            </a:pPr>
            <a:r>
              <a:rPr lang="en-GB" sz="800" b="1" dirty="0">
                <a:solidFill>
                  <a:srgbClr val="FF0000"/>
                </a:solidFill>
                <a:latin typeface="Open Sans"/>
                <a:ea typeface="Open Sans"/>
                <a:cs typeface="Open Sans"/>
                <a:sym typeface="Open Sans"/>
              </a:rPr>
              <a:t>(Training</a:t>
            </a:r>
            <a:r>
              <a:rPr lang="en-GB" sz="800" dirty="0">
                <a:solidFill>
                  <a:srgbClr val="595959"/>
                </a:solidFill>
                <a:latin typeface="Open Sans"/>
                <a:ea typeface="Open Sans"/>
                <a:cs typeface="Open Sans"/>
                <a:sym typeface="Open Sans"/>
              </a:rPr>
              <a:t> - </a:t>
            </a:r>
            <a:r>
              <a:rPr lang="en-GB" sz="800" b="1" dirty="0">
                <a:solidFill>
                  <a:srgbClr val="595959"/>
                </a:solidFill>
                <a:latin typeface="Open Sans"/>
                <a:ea typeface="Open Sans"/>
                <a:cs typeface="Open Sans"/>
                <a:sym typeface="Open Sans"/>
              </a:rPr>
              <a:t>T6.5)</a:t>
            </a:r>
            <a:endParaRPr sz="800" b="1" dirty="0">
              <a:solidFill>
                <a:srgbClr val="595959"/>
              </a:solidFill>
              <a:latin typeface="Open Sans"/>
              <a:ea typeface="Open Sans"/>
              <a:cs typeface="Open Sans"/>
              <a:sym typeface="Open Sans"/>
            </a:endParaRPr>
          </a:p>
        </p:txBody>
      </p:sp>
      <p:sp>
        <p:nvSpPr>
          <p:cNvPr id="477" name="Google Shape;477;p52"/>
          <p:cNvSpPr txBox="1"/>
          <p:nvPr/>
        </p:nvSpPr>
        <p:spPr>
          <a:xfrm>
            <a:off x="6244368" y="3710721"/>
            <a:ext cx="1139054" cy="44928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1" i="0" u="none" strike="noStrike" cap="none">
                <a:solidFill>
                  <a:srgbClr val="FF0000"/>
                </a:solidFill>
                <a:latin typeface="Open Sans"/>
                <a:ea typeface="Open Sans"/>
                <a:cs typeface="Open Sans"/>
                <a:sym typeface="Open Sans"/>
              </a:rPr>
              <a:t>Multi-model ensemble</a:t>
            </a:r>
            <a:endParaRPr sz="800" b="1" i="0" u="none" strike="noStrike" cap="none">
              <a:solidFill>
                <a:srgbClr val="FF0000"/>
              </a:solidFill>
            </a:endParaRPr>
          </a:p>
        </p:txBody>
      </p:sp>
      <p:pic>
        <p:nvPicPr>
          <p:cNvPr id="478" name="Google Shape;478;p52"/>
          <p:cNvPicPr preferRelativeResize="0"/>
          <p:nvPr/>
        </p:nvPicPr>
        <p:blipFill rotWithShape="1">
          <a:blip r:embed="rId4">
            <a:alphaModFix/>
          </a:blip>
          <a:srcRect r="12080"/>
          <a:stretch/>
        </p:blipFill>
        <p:spPr>
          <a:xfrm>
            <a:off x="5262802" y="2355043"/>
            <a:ext cx="840820" cy="590112"/>
          </a:xfrm>
          <a:prstGeom prst="rect">
            <a:avLst/>
          </a:prstGeom>
          <a:noFill/>
          <a:ln w="15875">
            <a:solidFill>
              <a:srgbClr val="595959"/>
            </a:solidFill>
          </a:ln>
        </p:spPr>
      </p:pic>
      <p:pic>
        <p:nvPicPr>
          <p:cNvPr id="479" name="Google Shape;479;p52"/>
          <p:cNvPicPr preferRelativeResize="0"/>
          <p:nvPr/>
        </p:nvPicPr>
        <p:blipFill rotWithShape="1">
          <a:blip r:embed="rId5">
            <a:alphaModFix/>
          </a:blip>
          <a:srcRect/>
          <a:stretch/>
        </p:blipFill>
        <p:spPr>
          <a:xfrm>
            <a:off x="278151" y="2180730"/>
            <a:ext cx="508764" cy="392885"/>
          </a:xfrm>
          <a:prstGeom prst="rect">
            <a:avLst/>
          </a:prstGeom>
          <a:noFill/>
          <a:ln>
            <a:noFill/>
          </a:ln>
        </p:spPr>
      </p:pic>
      <p:pic>
        <p:nvPicPr>
          <p:cNvPr id="480" name="Google Shape;480;p52"/>
          <p:cNvPicPr preferRelativeResize="0"/>
          <p:nvPr/>
        </p:nvPicPr>
        <p:blipFill rotWithShape="1">
          <a:blip r:embed="rId5">
            <a:alphaModFix/>
          </a:blip>
          <a:srcRect/>
          <a:stretch/>
        </p:blipFill>
        <p:spPr>
          <a:xfrm>
            <a:off x="261623" y="3116908"/>
            <a:ext cx="508764" cy="392885"/>
          </a:xfrm>
          <a:prstGeom prst="rect">
            <a:avLst/>
          </a:prstGeom>
          <a:noFill/>
          <a:ln>
            <a:noFill/>
          </a:ln>
        </p:spPr>
      </p:pic>
      <p:pic>
        <p:nvPicPr>
          <p:cNvPr id="481" name="Google Shape;481;p52"/>
          <p:cNvPicPr preferRelativeResize="0"/>
          <p:nvPr/>
        </p:nvPicPr>
        <p:blipFill rotWithShape="1">
          <a:blip r:embed="rId5">
            <a:alphaModFix/>
          </a:blip>
          <a:srcRect/>
          <a:stretch/>
        </p:blipFill>
        <p:spPr>
          <a:xfrm>
            <a:off x="195450" y="2625921"/>
            <a:ext cx="508764" cy="392885"/>
          </a:xfrm>
          <a:prstGeom prst="rect">
            <a:avLst/>
          </a:prstGeom>
          <a:noFill/>
          <a:ln>
            <a:noFill/>
          </a:ln>
        </p:spPr>
      </p:pic>
      <p:pic>
        <p:nvPicPr>
          <p:cNvPr id="482" name="Google Shape;482;p52"/>
          <p:cNvPicPr preferRelativeResize="0"/>
          <p:nvPr/>
        </p:nvPicPr>
        <p:blipFill rotWithShape="1">
          <a:blip r:embed="rId6">
            <a:alphaModFix/>
          </a:blip>
          <a:srcRect/>
          <a:stretch/>
        </p:blipFill>
        <p:spPr>
          <a:xfrm>
            <a:off x="983374" y="2293270"/>
            <a:ext cx="475004" cy="486338"/>
          </a:xfrm>
          <a:prstGeom prst="rect">
            <a:avLst/>
          </a:prstGeom>
          <a:noFill/>
          <a:ln>
            <a:noFill/>
          </a:ln>
        </p:spPr>
      </p:pic>
      <p:pic>
        <p:nvPicPr>
          <p:cNvPr id="483" name="Google Shape;483;p52"/>
          <p:cNvPicPr preferRelativeResize="0"/>
          <p:nvPr/>
        </p:nvPicPr>
        <p:blipFill rotWithShape="1">
          <a:blip r:embed="rId6">
            <a:alphaModFix/>
          </a:blip>
          <a:srcRect/>
          <a:stretch/>
        </p:blipFill>
        <p:spPr>
          <a:xfrm>
            <a:off x="6628355" y="1220565"/>
            <a:ext cx="475004" cy="486338"/>
          </a:xfrm>
          <a:prstGeom prst="rect">
            <a:avLst/>
          </a:prstGeom>
          <a:noFill/>
          <a:ln>
            <a:noFill/>
          </a:ln>
        </p:spPr>
      </p:pic>
      <p:sp>
        <p:nvSpPr>
          <p:cNvPr id="484" name="Google Shape;484;p52"/>
          <p:cNvSpPr txBox="1"/>
          <p:nvPr/>
        </p:nvSpPr>
        <p:spPr>
          <a:xfrm>
            <a:off x="2651119" y="3025936"/>
            <a:ext cx="1281126" cy="72478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1" i="0" u="none" strike="noStrike" cap="none" dirty="0" err="1">
                <a:solidFill>
                  <a:srgbClr val="595959"/>
                </a:solidFill>
                <a:latin typeface="Open Sans"/>
                <a:ea typeface="Open Sans"/>
                <a:cs typeface="Open Sans"/>
                <a:sym typeface="Open Sans"/>
              </a:rPr>
              <a:t>Subsetting</a:t>
            </a:r>
            <a:r>
              <a:rPr lang="en-GB" sz="800" b="1" i="0" u="none" strike="noStrike" cap="none" dirty="0">
                <a:solidFill>
                  <a:srgbClr val="595959"/>
                </a:solidFill>
                <a:latin typeface="Open Sans"/>
                <a:ea typeface="Open Sans"/>
                <a:cs typeface="Open Sans"/>
                <a:sym typeface="Open Sans"/>
              </a:rPr>
              <a:t> &amp; patches generation of gridded data </a:t>
            </a:r>
            <a:r>
              <a:rPr lang="en-GB" sz="800" b="1" dirty="0">
                <a:solidFill>
                  <a:srgbClr val="595959"/>
                </a:solidFill>
                <a:latin typeface="Open Sans"/>
                <a:ea typeface="Open Sans"/>
                <a:cs typeface="Open Sans"/>
                <a:sym typeface="Open Sans"/>
              </a:rPr>
              <a:t>(WP7)</a:t>
            </a:r>
            <a:endParaRPr sz="800" b="1" i="0" u="none" strike="noStrike" cap="none" dirty="0">
              <a:solidFill>
                <a:srgbClr val="000000"/>
              </a:solidFill>
              <a:latin typeface="Arial"/>
              <a:ea typeface="Arial"/>
              <a:cs typeface="Arial"/>
              <a:sym typeface="Arial"/>
            </a:endParaRPr>
          </a:p>
        </p:txBody>
      </p:sp>
      <p:pic>
        <p:nvPicPr>
          <p:cNvPr id="485" name="Google Shape;485;p52"/>
          <p:cNvPicPr preferRelativeResize="0"/>
          <p:nvPr/>
        </p:nvPicPr>
        <p:blipFill rotWithShape="1">
          <a:blip r:embed="rId7">
            <a:alphaModFix/>
          </a:blip>
          <a:srcRect l="4245" t="19104" r="3665" b="19110"/>
          <a:stretch/>
        </p:blipFill>
        <p:spPr>
          <a:xfrm>
            <a:off x="2764760" y="2170588"/>
            <a:ext cx="891628" cy="410929"/>
          </a:xfrm>
          <a:prstGeom prst="rect">
            <a:avLst/>
          </a:prstGeom>
          <a:noFill/>
          <a:ln w="9525" cap="flat" cmpd="sng">
            <a:solidFill>
              <a:srgbClr val="000000"/>
            </a:solidFill>
            <a:prstDash val="solid"/>
            <a:round/>
            <a:headEnd type="none" w="sm" len="sm"/>
            <a:tailEnd type="none" w="sm" len="sm"/>
          </a:ln>
        </p:spPr>
      </p:pic>
      <p:pic>
        <p:nvPicPr>
          <p:cNvPr id="486" name="Google Shape;486;p52"/>
          <p:cNvPicPr preferRelativeResize="0"/>
          <p:nvPr/>
        </p:nvPicPr>
        <p:blipFill rotWithShape="1">
          <a:blip r:embed="rId7">
            <a:alphaModFix/>
          </a:blip>
          <a:srcRect l="4244" t="19105" r="54986" b="47031"/>
          <a:stretch/>
        </p:blipFill>
        <p:spPr>
          <a:xfrm>
            <a:off x="3220667" y="2663804"/>
            <a:ext cx="607512" cy="346642"/>
          </a:xfrm>
          <a:prstGeom prst="rect">
            <a:avLst/>
          </a:prstGeom>
          <a:noFill/>
          <a:ln w="9525" cap="flat" cmpd="sng">
            <a:solidFill>
              <a:srgbClr val="FF0000"/>
            </a:solidFill>
            <a:prstDash val="solid"/>
            <a:round/>
            <a:headEnd type="none" w="sm" len="sm"/>
            <a:tailEnd type="none" w="sm" len="sm"/>
          </a:ln>
        </p:spPr>
      </p:pic>
      <p:sp>
        <p:nvSpPr>
          <p:cNvPr id="487" name="Google Shape;487;p52"/>
          <p:cNvSpPr/>
          <p:nvPr/>
        </p:nvSpPr>
        <p:spPr>
          <a:xfrm rot="5400000">
            <a:off x="2937623" y="2617467"/>
            <a:ext cx="173100" cy="245989"/>
          </a:xfrm>
          <a:prstGeom prst="bentUpArrow">
            <a:avLst>
              <a:gd name="adj1" fmla="val 25000"/>
              <a:gd name="adj2" fmla="val 25000"/>
              <a:gd name="adj3" fmla="val 25000"/>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88" name="Google Shape;488;p52"/>
          <p:cNvCxnSpPr/>
          <p:nvPr/>
        </p:nvCxnSpPr>
        <p:spPr>
          <a:xfrm flipH="1">
            <a:off x="3418671" y="2669516"/>
            <a:ext cx="310" cy="345557"/>
          </a:xfrm>
          <a:prstGeom prst="straightConnector1">
            <a:avLst/>
          </a:prstGeom>
          <a:noFill/>
          <a:ln w="9525" cap="flat" cmpd="sng">
            <a:solidFill>
              <a:srgbClr val="FF0000"/>
            </a:solidFill>
            <a:prstDash val="solid"/>
            <a:round/>
            <a:headEnd type="none" w="sm" len="sm"/>
            <a:tailEnd type="none" w="sm" len="sm"/>
          </a:ln>
        </p:spPr>
      </p:cxnSp>
      <p:cxnSp>
        <p:nvCxnSpPr>
          <p:cNvPr id="489" name="Google Shape;489;p52"/>
          <p:cNvCxnSpPr/>
          <p:nvPr/>
        </p:nvCxnSpPr>
        <p:spPr>
          <a:xfrm>
            <a:off x="3907740" y="2639878"/>
            <a:ext cx="190153" cy="0"/>
          </a:xfrm>
          <a:prstGeom prst="straightConnector1">
            <a:avLst/>
          </a:prstGeom>
          <a:noFill/>
          <a:ln w="9525" cap="flat" cmpd="sng">
            <a:solidFill>
              <a:srgbClr val="595959"/>
            </a:solidFill>
            <a:prstDash val="solid"/>
            <a:round/>
            <a:headEnd type="none" w="sm" len="sm"/>
            <a:tailEnd type="triangle" w="med" len="med"/>
          </a:ln>
        </p:spPr>
      </p:cxnSp>
      <p:cxnSp>
        <p:nvCxnSpPr>
          <p:cNvPr id="490" name="Google Shape;490;p52"/>
          <p:cNvCxnSpPr/>
          <p:nvPr/>
        </p:nvCxnSpPr>
        <p:spPr>
          <a:xfrm flipH="1">
            <a:off x="3631722" y="2664399"/>
            <a:ext cx="310" cy="345557"/>
          </a:xfrm>
          <a:prstGeom prst="straightConnector1">
            <a:avLst/>
          </a:prstGeom>
          <a:noFill/>
          <a:ln w="9525" cap="flat" cmpd="sng">
            <a:solidFill>
              <a:srgbClr val="FF0000"/>
            </a:solidFill>
            <a:prstDash val="solid"/>
            <a:round/>
            <a:headEnd type="none" w="sm" len="sm"/>
            <a:tailEnd type="none" w="sm" len="sm"/>
          </a:ln>
        </p:spPr>
      </p:cxnSp>
      <p:cxnSp>
        <p:nvCxnSpPr>
          <p:cNvPr id="491" name="Google Shape;491;p52"/>
          <p:cNvCxnSpPr/>
          <p:nvPr/>
        </p:nvCxnSpPr>
        <p:spPr>
          <a:xfrm>
            <a:off x="3220667" y="2781969"/>
            <a:ext cx="607682" cy="0"/>
          </a:xfrm>
          <a:prstGeom prst="straightConnector1">
            <a:avLst/>
          </a:prstGeom>
          <a:noFill/>
          <a:ln w="9525" cap="flat" cmpd="sng">
            <a:solidFill>
              <a:srgbClr val="FF0000"/>
            </a:solidFill>
            <a:prstDash val="solid"/>
            <a:round/>
            <a:headEnd type="none" w="sm" len="sm"/>
            <a:tailEnd type="none" w="sm" len="sm"/>
          </a:ln>
        </p:spPr>
      </p:cxnSp>
      <p:cxnSp>
        <p:nvCxnSpPr>
          <p:cNvPr id="492" name="Google Shape;492;p52"/>
          <p:cNvCxnSpPr/>
          <p:nvPr/>
        </p:nvCxnSpPr>
        <p:spPr>
          <a:xfrm>
            <a:off x="3220667" y="2903957"/>
            <a:ext cx="607682" cy="0"/>
          </a:xfrm>
          <a:prstGeom prst="straightConnector1">
            <a:avLst/>
          </a:prstGeom>
          <a:noFill/>
          <a:ln w="9525" cap="flat" cmpd="sng">
            <a:solidFill>
              <a:srgbClr val="FF0000"/>
            </a:solidFill>
            <a:prstDash val="solid"/>
            <a:round/>
            <a:headEnd type="none" w="sm" len="sm"/>
            <a:tailEnd type="none" w="sm" len="sm"/>
          </a:ln>
        </p:spPr>
      </p:cxnSp>
      <p:cxnSp>
        <p:nvCxnSpPr>
          <p:cNvPr id="493" name="Google Shape;493;p52"/>
          <p:cNvCxnSpPr>
            <a:stCxn id="483" idx="1"/>
            <a:endCxn id="464" idx="0"/>
          </p:cNvCxnSpPr>
          <p:nvPr/>
        </p:nvCxnSpPr>
        <p:spPr>
          <a:xfrm flipH="1">
            <a:off x="5676661" y="1463734"/>
            <a:ext cx="951694" cy="697217"/>
          </a:xfrm>
          <a:prstGeom prst="bentConnector2">
            <a:avLst/>
          </a:prstGeom>
          <a:noFill/>
          <a:ln w="9525" cap="flat" cmpd="sng">
            <a:solidFill>
              <a:srgbClr val="595959"/>
            </a:solidFill>
            <a:prstDash val="solid"/>
            <a:round/>
            <a:headEnd type="none" w="sm" len="sm"/>
            <a:tailEnd type="triangle" w="med" len="med"/>
          </a:ln>
        </p:spPr>
      </p:cxnSp>
      <p:sp>
        <p:nvSpPr>
          <p:cNvPr id="494" name="Google Shape;494;p52"/>
          <p:cNvSpPr txBox="1"/>
          <p:nvPr/>
        </p:nvSpPr>
        <p:spPr>
          <a:xfrm>
            <a:off x="3766432" y="1243578"/>
            <a:ext cx="2781563" cy="3076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0" i="0" u="none" strike="noStrike" cap="none">
                <a:solidFill>
                  <a:srgbClr val="595959"/>
                </a:solidFill>
                <a:latin typeface="Open Sans"/>
                <a:ea typeface="Open Sans"/>
                <a:cs typeface="Open Sans"/>
                <a:sym typeface="Open Sans"/>
              </a:rPr>
              <a:t>Load Scaler</a:t>
            </a:r>
            <a:endParaRPr sz="800" b="0" i="0" u="none" strike="noStrike" cap="none">
              <a:solidFill>
                <a:srgbClr val="000000"/>
              </a:solidFill>
              <a:latin typeface="Arial"/>
              <a:ea typeface="Arial"/>
              <a:cs typeface="Arial"/>
              <a:sym typeface="Arial"/>
            </a:endParaRPr>
          </a:p>
        </p:txBody>
      </p:sp>
      <p:cxnSp>
        <p:nvCxnSpPr>
          <p:cNvPr id="495" name="Google Shape;495;p52"/>
          <p:cNvCxnSpPr>
            <a:endCxn id="466" idx="0"/>
          </p:cNvCxnSpPr>
          <p:nvPr/>
        </p:nvCxnSpPr>
        <p:spPr>
          <a:xfrm flipH="1">
            <a:off x="4551251" y="1465924"/>
            <a:ext cx="1815911" cy="694969"/>
          </a:xfrm>
          <a:prstGeom prst="bentConnector2">
            <a:avLst/>
          </a:prstGeom>
          <a:noFill/>
          <a:ln w="9525" cap="flat" cmpd="sng">
            <a:solidFill>
              <a:srgbClr val="595959"/>
            </a:solidFill>
            <a:prstDash val="solid"/>
            <a:round/>
            <a:headEnd type="none" w="sm" len="sm"/>
            <a:tailEnd type="triangle" w="med" len="med"/>
          </a:ln>
        </p:spPr>
      </p:cxnSp>
      <p:sp>
        <p:nvSpPr>
          <p:cNvPr id="496" name="Google Shape;496;p52"/>
          <p:cNvSpPr txBox="1"/>
          <p:nvPr/>
        </p:nvSpPr>
        <p:spPr>
          <a:xfrm>
            <a:off x="5631763" y="1422505"/>
            <a:ext cx="840952" cy="59091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0" i="0" u="none" strike="noStrike" cap="none">
                <a:solidFill>
                  <a:srgbClr val="595959"/>
                </a:solidFill>
                <a:latin typeface="Open Sans"/>
                <a:ea typeface="Open Sans"/>
                <a:cs typeface="Open Sans"/>
                <a:sym typeface="Open Sans"/>
              </a:rPr>
              <a:t>Load pre-trained model</a:t>
            </a:r>
            <a:endParaRPr sz="800" b="0" i="0" u="none" strike="noStrike" cap="none">
              <a:solidFill>
                <a:srgbClr val="000000"/>
              </a:solidFill>
              <a:latin typeface="Arial"/>
              <a:ea typeface="Arial"/>
              <a:cs typeface="Arial"/>
              <a:sym typeface="Arial"/>
            </a:endParaRPr>
          </a:p>
        </p:txBody>
      </p:sp>
      <p:sp>
        <p:nvSpPr>
          <p:cNvPr id="497" name="Google Shape;497;p52"/>
          <p:cNvSpPr/>
          <p:nvPr/>
        </p:nvSpPr>
        <p:spPr>
          <a:xfrm>
            <a:off x="2520966" y="4142964"/>
            <a:ext cx="3699135" cy="521562"/>
          </a:xfrm>
          <a:prstGeom prst="rect">
            <a:avLst/>
          </a:prstGeom>
          <a:solidFill>
            <a:schemeClr val="bg2">
              <a:lumMod val="20000"/>
              <a:lumOff val="80000"/>
            </a:schemeClr>
          </a:solidFill>
          <a:ln w="9525" cap="flat" cmpd="sng">
            <a:solidFill>
              <a:schemeClr val="bg1"/>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52"/>
          <p:cNvSpPr/>
          <p:nvPr/>
        </p:nvSpPr>
        <p:spPr>
          <a:xfrm>
            <a:off x="3530293" y="4223201"/>
            <a:ext cx="431488" cy="361294"/>
          </a:xfrm>
          <a:prstGeom prst="ellipse">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52"/>
          <p:cNvSpPr/>
          <p:nvPr/>
        </p:nvSpPr>
        <p:spPr>
          <a:xfrm>
            <a:off x="4540634" y="4223201"/>
            <a:ext cx="431488" cy="361294"/>
          </a:xfrm>
          <a:prstGeom prst="ellipse">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52"/>
          <p:cNvSpPr/>
          <p:nvPr/>
        </p:nvSpPr>
        <p:spPr>
          <a:xfrm>
            <a:off x="5664027" y="4223201"/>
            <a:ext cx="431488" cy="361294"/>
          </a:xfrm>
          <a:prstGeom prst="ellipse">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1" name="Google Shape;501;p52"/>
          <p:cNvCxnSpPr>
            <a:stCxn id="498" idx="6"/>
            <a:endCxn id="499" idx="2"/>
          </p:cNvCxnSpPr>
          <p:nvPr/>
        </p:nvCxnSpPr>
        <p:spPr>
          <a:xfrm>
            <a:off x="3961781" y="4403848"/>
            <a:ext cx="578853" cy="0"/>
          </a:xfrm>
          <a:prstGeom prst="straightConnector1">
            <a:avLst/>
          </a:prstGeom>
          <a:noFill/>
          <a:ln w="9525" cap="flat" cmpd="sng">
            <a:solidFill>
              <a:srgbClr val="595959"/>
            </a:solidFill>
            <a:prstDash val="solid"/>
            <a:round/>
            <a:headEnd type="none" w="sm" len="sm"/>
            <a:tailEnd type="triangle" w="med" len="med"/>
          </a:ln>
        </p:spPr>
      </p:cxnSp>
      <p:cxnSp>
        <p:nvCxnSpPr>
          <p:cNvPr id="502" name="Google Shape;502;p52"/>
          <p:cNvCxnSpPr>
            <a:stCxn id="499" idx="6"/>
            <a:endCxn id="500" idx="2"/>
          </p:cNvCxnSpPr>
          <p:nvPr/>
        </p:nvCxnSpPr>
        <p:spPr>
          <a:xfrm>
            <a:off x="4972123" y="4403847"/>
            <a:ext cx="692056" cy="0"/>
          </a:xfrm>
          <a:prstGeom prst="straightConnector1">
            <a:avLst/>
          </a:prstGeom>
          <a:noFill/>
          <a:ln w="9525" cap="flat" cmpd="sng">
            <a:solidFill>
              <a:srgbClr val="595959"/>
            </a:solidFill>
            <a:prstDash val="solid"/>
            <a:round/>
            <a:headEnd type="none" w="sm" len="sm"/>
            <a:tailEnd type="triangle" w="med" len="med"/>
          </a:ln>
        </p:spPr>
      </p:cxnSp>
      <p:sp>
        <p:nvSpPr>
          <p:cNvPr id="503" name="Google Shape;503;p52"/>
          <p:cNvSpPr txBox="1"/>
          <p:nvPr/>
        </p:nvSpPr>
        <p:spPr>
          <a:xfrm>
            <a:off x="2514627" y="4253869"/>
            <a:ext cx="1139054" cy="467790"/>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000"/>
              <a:buFont typeface="Arial"/>
              <a:buNone/>
            </a:pPr>
            <a:r>
              <a:rPr lang="en-GB" sz="800" b="1" i="0" u="none" strike="noStrike" cap="none" dirty="0">
                <a:solidFill>
                  <a:srgbClr val="595959"/>
                </a:solidFill>
                <a:latin typeface="Calibri" panose="020F0502020204030204" pitchFamily="34" charset="0"/>
                <a:ea typeface="Open Sans"/>
                <a:cs typeface="Calibri" panose="020F0502020204030204" pitchFamily="34" charset="0"/>
                <a:sym typeface="Open Sans"/>
              </a:rPr>
              <a:t>Scenario n</a:t>
            </a:r>
            <a:endParaRPr sz="800" b="1" i="0" u="none" strike="noStrike" cap="none" dirty="0">
              <a:solidFill>
                <a:srgbClr val="595959"/>
              </a:solidFill>
              <a:latin typeface="Calibri" panose="020F0502020204030204" pitchFamily="34" charset="0"/>
              <a:ea typeface="Open Sans"/>
              <a:cs typeface="Calibri" panose="020F0502020204030204" pitchFamily="34" charset="0"/>
              <a:sym typeface="Open Sans"/>
            </a:endParaRPr>
          </a:p>
          <a:p>
            <a:pPr marL="0" marR="0" lvl="0" indent="0" rtl="0">
              <a:lnSpc>
                <a:spcPct val="115000"/>
              </a:lnSpc>
              <a:spcBef>
                <a:spcPts val="0"/>
              </a:spcBef>
              <a:spcAft>
                <a:spcPts val="0"/>
              </a:spcAft>
              <a:buClr>
                <a:srgbClr val="000000"/>
              </a:buClr>
              <a:buSzPts val="1000"/>
              <a:buFont typeface="Arial"/>
              <a:buNone/>
            </a:pPr>
            <a:r>
              <a:rPr lang="en-GB" sz="800" b="1" i="0" u="none" strike="noStrike" cap="none" dirty="0">
                <a:solidFill>
                  <a:srgbClr val="595959"/>
                </a:solidFill>
                <a:latin typeface="Calibri" panose="020F0502020204030204" pitchFamily="34" charset="0"/>
                <a:ea typeface="Open Sans"/>
                <a:cs typeface="Calibri" panose="020F0502020204030204" pitchFamily="34" charset="0"/>
                <a:sym typeface="Open Sans"/>
              </a:rPr>
              <a:t>ML Model n</a:t>
            </a:r>
            <a:endParaRPr sz="8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06" name="Google Shape;506;p52"/>
          <p:cNvSpPr txBox="1"/>
          <p:nvPr/>
        </p:nvSpPr>
        <p:spPr>
          <a:xfrm>
            <a:off x="7598396" y="3541631"/>
            <a:ext cx="1139054" cy="59091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0" i="0" u="none" strike="noStrike" cap="none" dirty="0">
                <a:solidFill>
                  <a:srgbClr val="595959"/>
                </a:solidFill>
                <a:latin typeface="Open Sans"/>
                <a:ea typeface="Open Sans"/>
                <a:cs typeface="Open Sans"/>
                <a:sym typeface="Open Sans"/>
              </a:rPr>
              <a:t>Post-processing of geospatial data &amp; visualization</a:t>
            </a:r>
            <a:endParaRPr sz="800" b="0" i="0" u="none" strike="noStrike" cap="none" dirty="0">
              <a:solidFill>
                <a:srgbClr val="000000"/>
              </a:solidFill>
              <a:latin typeface="Arial"/>
              <a:ea typeface="Arial"/>
              <a:cs typeface="Arial"/>
              <a:sym typeface="Arial"/>
            </a:endParaRPr>
          </a:p>
        </p:txBody>
      </p:sp>
      <p:cxnSp>
        <p:nvCxnSpPr>
          <p:cNvPr id="507" name="Google Shape;507;p52"/>
          <p:cNvCxnSpPr/>
          <p:nvPr/>
        </p:nvCxnSpPr>
        <p:spPr>
          <a:xfrm rot="10800000" flipH="1">
            <a:off x="5013792" y="2636345"/>
            <a:ext cx="200079" cy="3533"/>
          </a:xfrm>
          <a:prstGeom prst="straightConnector1">
            <a:avLst/>
          </a:prstGeom>
          <a:noFill/>
          <a:ln w="9525" cap="flat" cmpd="sng">
            <a:solidFill>
              <a:srgbClr val="595959"/>
            </a:solidFill>
            <a:prstDash val="solid"/>
            <a:round/>
            <a:headEnd type="none" w="sm" len="sm"/>
            <a:tailEnd type="triangle" w="med" len="med"/>
          </a:ln>
        </p:spPr>
      </p:cxnSp>
      <p:pic>
        <p:nvPicPr>
          <p:cNvPr id="508" name="Google Shape;508;p52"/>
          <p:cNvPicPr preferRelativeResize="0"/>
          <p:nvPr/>
        </p:nvPicPr>
        <p:blipFill rotWithShape="1">
          <a:blip r:embed="rId8">
            <a:alphaModFix/>
          </a:blip>
          <a:srcRect/>
          <a:stretch/>
        </p:blipFill>
        <p:spPr>
          <a:xfrm>
            <a:off x="6454707" y="2866134"/>
            <a:ext cx="716831" cy="829025"/>
          </a:xfrm>
          <a:prstGeom prst="rect">
            <a:avLst/>
          </a:prstGeom>
          <a:noFill/>
          <a:ln>
            <a:noFill/>
          </a:ln>
        </p:spPr>
      </p:pic>
      <p:grpSp>
        <p:nvGrpSpPr>
          <p:cNvPr id="511" name="Google Shape;511;p52"/>
          <p:cNvGrpSpPr/>
          <p:nvPr/>
        </p:nvGrpSpPr>
        <p:grpSpPr>
          <a:xfrm>
            <a:off x="2109444" y="1315618"/>
            <a:ext cx="2209651" cy="486353"/>
            <a:chOff x="206050" y="1041475"/>
            <a:chExt cx="2383175" cy="572700"/>
          </a:xfrm>
        </p:grpSpPr>
        <p:sp>
          <p:nvSpPr>
            <p:cNvPr id="512" name="Google Shape;512;p52"/>
            <p:cNvSpPr/>
            <p:nvPr/>
          </p:nvSpPr>
          <p:spPr>
            <a:xfrm>
              <a:off x="257025" y="1041475"/>
              <a:ext cx="2332200" cy="572700"/>
            </a:xfrm>
            <a:prstGeom prst="rect">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513" name="Google Shape;513;p52"/>
            <p:cNvSpPr txBox="1"/>
            <p:nvPr/>
          </p:nvSpPr>
          <p:spPr>
            <a:xfrm>
              <a:off x="206050" y="1041750"/>
              <a:ext cx="1299000" cy="529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900"/>
                </a:spcAft>
                <a:buClr>
                  <a:srgbClr val="000000"/>
                </a:buClr>
                <a:buSzPts val="1000"/>
                <a:buFont typeface="Arial"/>
                <a:buNone/>
              </a:pPr>
              <a:r>
                <a:rPr lang="en-GB" sz="800" b="0" i="0" u="none" strike="noStrike" cap="none" dirty="0">
                  <a:solidFill>
                    <a:srgbClr val="595959"/>
                  </a:solidFill>
                  <a:latin typeface="Open Sans"/>
                  <a:ea typeface="Open Sans"/>
                  <a:cs typeface="Open Sans"/>
                  <a:sym typeface="Open Sans"/>
                </a:rPr>
                <a:t>Data &amp; workflow provenance (T6.1)</a:t>
              </a:r>
              <a:endParaRPr sz="800" b="0" i="0" u="none" strike="noStrike" cap="none" dirty="0">
                <a:solidFill>
                  <a:srgbClr val="000000"/>
                </a:solidFill>
                <a:latin typeface="Arial"/>
                <a:ea typeface="Arial"/>
                <a:cs typeface="Arial"/>
                <a:sym typeface="Arial"/>
              </a:endParaRPr>
            </a:p>
          </p:txBody>
        </p:sp>
        <p:pic>
          <p:nvPicPr>
            <p:cNvPr id="514" name="Google Shape;514;p52"/>
            <p:cNvPicPr preferRelativeResize="0"/>
            <p:nvPr/>
          </p:nvPicPr>
          <p:blipFill rotWithShape="1">
            <a:blip r:embed="rId9">
              <a:alphaModFix/>
            </a:blip>
            <a:srcRect/>
            <a:stretch/>
          </p:blipFill>
          <p:spPr>
            <a:xfrm>
              <a:off x="1389450" y="1167500"/>
              <a:ext cx="1158900" cy="315283"/>
            </a:xfrm>
            <a:prstGeom prst="rect">
              <a:avLst/>
            </a:prstGeom>
            <a:noFill/>
            <a:ln>
              <a:noFill/>
            </a:ln>
          </p:spPr>
        </p:pic>
      </p:grpSp>
      <p:pic>
        <p:nvPicPr>
          <p:cNvPr id="515" name="Google Shape;515;p52"/>
          <p:cNvPicPr preferRelativeResize="0"/>
          <p:nvPr/>
        </p:nvPicPr>
        <p:blipFill rotWithShape="1">
          <a:blip r:embed="rId10">
            <a:alphaModFix/>
          </a:blip>
          <a:srcRect/>
          <a:stretch/>
        </p:blipFill>
        <p:spPr>
          <a:xfrm>
            <a:off x="4204634" y="2226646"/>
            <a:ext cx="770934" cy="706069"/>
          </a:xfrm>
          <a:prstGeom prst="rect">
            <a:avLst/>
          </a:prstGeom>
          <a:noFill/>
          <a:ln>
            <a:noFill/>
          </a:ln>
        </p:spPr>
      </p:pic>
      <p:sp>
        <p:nvSpPr>
          <p:cNvPr id="516" name="Google Shape;516;p52"/>
          <p:cNvSpPr txBox="1"/>
          <p:nvPr/>
        </p:nvSpPr>
        <p:spPr>
          <a:xfrm>
            <a:off x="2506147" y="3549301"/>
            <a:ext cx="2090748" cy="467790"/>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1000"/>
              <a:buFont typeface="Arial"/>
              <a:buNone/>
            </a:pPr>
            <a:r>
              <a:rPr lang="en-GB" sz="800" b="1" i="0" u="none" strike="noStrike" cap="none" dirty="0">
                <a:solidFill>
                  <a:schemeClr val="bg2"/>
                </a:solidFill>
                <a:latin typeface="Calibri" panose="020F0502020204030204" pitchFamily="34" charset="0"/>
                <a:ea typeface="Open Sans"/>
                <a:cs typeface="Calibri" panose="020F0502020204030204" pitchFamily="34" charset="0"/>
                <a:sym typeface="Open Sans"/>
              </a:rPr>
              <a:t>Scenario 1</a:t>
            </a:r>
          </a:p>
          <a:p>
            <a:pPr marL="0" marR="0" lvl="0" indent="0" rtl="0">
              <a:lnSpc>
                <a:spcPct val="115000"/>
              </a:lnSpc>
              <a:spcBef>
                <a:spcPts val="0"/>
              </a:spcBef>
              <a:spcAft>
                <a:spcPts val="0"/>
              </a:spcAft>
              <a:buClr>
                <a:srgbClr val="000000"/>
              </a:buClr>
              <a:buSzPts val="1000"/>
              <a:buFont typeface="Arial"/>
              <a:buNone/>
            </a:pPr>
            <a:r>
              <a:rPr lang="en-GB" sz="800" b="1" i="0" u="none" strike="noStrike" cap="none" dirty="0">
                <a:solidFill>
                  <a:schemeClr val="bg2"/>
                </a:solidFill>
                <a:latin typeface="Calibri" panose="020F0502020204030204" pitchFamily="34" charset="0"/>
                <a:ea typeface="Open Sans"/>
                <a:cs typeface="Calibri" panose="020F0502020204030204" pitchFamily="34" charset="0"/>
                <a:sym typeface="Open Sans"/>
              </a:rPr>
              <a:t>ML Model 1</a:t>
            </a:r>
            <a:endParaRPr sz="800" b="1" i="0" u="none" strike="noStrike" cap="none" dirty="0">
              <a:solidFill>
                <a:schemeClr val="bg2"/>
              </a:solidFill>
              <a:latin typeface="Calibri" panose="020F0502020204030204" pitchFamily="34" charset="0"/>
              <a:cs typeface="Calibri" panose="020F0502020204030204" pitchFamily="34" charset="0"/>
              <a:sym typeface="Arial"/>
            </a:endParaRPr>
          </a:p>
        </p:txBody>
      </p:sp>
      <p:pic>
        <p:nvPicPr>
          <p:cNvPr id="517" name="Google Shape;517;p52" descr="Immagine che contiene mappa&#10;&#10;Descrizione generata automaticamente"/>
          <p:cNvPicPr preferRelativeResize="0"/>
          <p:nvPr/>
        </p:nvPicPr>
        <p:blipFill rotWithShape="1">
          <a:blip r:embed="rId11">
            <a:alphaModFix/>
          </a:blip>
          <a:srcRect/>
          <a:stretch/>
        </p:blipFill>
        <p:spPr>
          <a:xfrm>
            <a:off x="7703624" y="2781437"/>
            <a:ext cx="891515" cy="760190"/>
          </a:xfrm>
          <a:prstGeom prst="rect">
            <a:avLst/>
          </a:prstGeom>
          <a:noFill/>
          <a:ln>
            <a:noFill/>
          </a:ln>
        </p:spPr>
      </p:pic>
      <p:cxnSp>
        <p:nvCxnSpPr>
          <p:cNvPr id="518" name="Google Shape;518;p52"/>
          <p:cNvCxnSpPr/>
          <p:nvPr/>
        </p:nvCxnSpPr>
        <p:spPr>
          <a:xfrm rot="16200000">
            <a:off x="1690870" y="1672929"/>
            <a:ext cx="627527" cy="351146"/>
          </a:xfrm>
          <a:prstGeom prst="curvedConnector3">
            <a:avLst>
              <a:gd name="adj1" fmla="val 50000"/>
            </a:avLst>
          </a:prstGeom>
          <a:noFill/>
          <a:ln w="9525" cap="flat" cmpd="sng">
            <a:solidFill>
              <a:srgbClr val="595959"/>
            </a:solidFill>
            <a:prstDash val="dot"/>
            <a:round/>
            <a:headEnd type="none" w="sm" len="sm"/>
            <a:tailEnd type="none" w="sm" len="sm"/>
          </a:ln>
        </p:spPr>
      </p:cxnSp>
      <p:cxnSp>
        <p:nvCxnSpPr>
          <p:cNvPr id="519" name="Google Shape;519;p52"/>
          <p:cNvCxnSpPr>
            <a:endCxn id="512" idx="2"/>
          </p:cNvCxnSpPr>
          <p:nvPr/>
        </p:nvCxnSpPr>
        <p:spPr>
          <a:xfrm rot="10800000" flipH="1">
            <a:off x="3087765" y="1801971"/>
            <a:ext cx="150137" cy="141948"/>
          </a:xfrm>
          <a:prstGeom prst="curvedConnector2">
            <a:avLst/>
          </a:prstGeom>
          <a:noFill/>
          <a:ln w="9525" cap="flat" cmpd="sng">
            <a:solidFill>
              <a:srgbClr val="595959"/>
            </a:solidFill>
            <a:prstDash val="dot"/>
            <a:round/>
            <a:headEnd type="none" w="sm" len="sm"/>
            <a:tailEnd type="none" w="sm" len="sm"/>
          </a:ln>
        </p:spPr>
      </p:cxnSp>
      <p:cxnSp>
        <p:nvCxnSpPr>
          <p:cNvPr id="520" name="Google Shape;520;p52"/>
          <p:cNvCxnSpPr>
            <a:stCxn id="463" idx="0"/>
            <a:endCxn id="512" idx="3"/>
          </p:cNvCxnSpPr>
          <p:nvPr/>
        </p:nvCxnSpPr>
        <p:spPr>
          <a:xfrm rot="5400000" flipH="1">
            <a:off x="4991259" y="886552"/>
            <a:ext cx="1145542" cy="2489975"/>
          </a:xfrm>
          <a:prstGeom prst="curvedConnector2">
            <a:avLst/>
          </a:prstGeom>
          <a:noFill/>
          <a:ln w="9525" cap="flat" cmpd="sng">
            <a:solidFill>
              <a:srgbClr val="595959"/>
            </a:solidFill>
            <a:prstDash val="dot"/>
            <a:round/>
            <a:headEnd type="none" w="sm" len="sm"/>
            <a:tailEnd type="none" w="sm" len="sm"/>
          </a:ln>
        </p:spPr>
      </p:cxnSp>
      <p:sp>
        <p:nvSpPr>
          <p:cNvPr id="521" name="Google Shape;521;p52"/>
          <p:cNvSpPr txBox="1"/>
          <p:nvPr/>
        </p:nvSpPr>
        <p:spPr>
          <a:xfrm>
            <a:off x="6314432" y="4502289"/>
            <a:ext cx="3470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dirty="0">
                <a:solidFill>
                  <a:srgbClr val="7F7F7F"/>
                </a:solidFill>
                <a:latin typeface="Rubik"/>
                <a:ea typeface="Rubik"/>
                <a:cs typeface="Rubik"/>
                <a:sym typeface="Rubik"/>
              </a:rPr>
              <a:t>Image courtesy of Donatello Elia (CMCC)</a:t>
            </a:r>
            <a:endParaRPr sz="800" dirty="0">
              <a:solidFill>
                <a:srgbClr val="7F7F7F"/>
              </a:solidFill>
              <a:latin typeface="Rubik"/>
              <a:ea typeface="Rubik"/>
              <a:cs typeface="Rubik"/>
              <a:sym typeface="Rubik"/>
            </a:endParaRPr>
          </a:p>
        </p:txBody>
      </p:sp>
      <p:sp>
        <p:nvSpPr>
          <p:cNvPr id="522" name="Google Shape;522;p52"/>
          <p:cNvSpPr txBox="1"/>
          <p:nvPr/>
        </p:nvSpPr>
        <p:spPr>
          <a:xfrm>
            <a:off x="6522150" y="1209825"/>
            <a:ext cx="1634100" cy="5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Open Sans"/>
              <a:ea typeface="Open Sans"/>
              <a:cs typeface="Open Sans"/>
              <a:sym typeface="Open Sans"/>
            </a:endParaRPr>
          </a:p>
        </p:txBody>
      </p:sp>
      <p:sp>
        <p:nvSpPr>
          <p:cNvPr id="523" name="Google Shape;523;p52"/>
          <p:cNvSpPr/>
          <p:nvPr/>
        </p:nvSpPr>
        <p:spPr>
          <a:xfrm>
            <a:off x="6535846" y="1185142"/>
            <a:ext cx="1770900" cy="572700"/>
          </a:xfrm>
          <a:prstGeom prst="rect">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Open Sans"/>
              <a:ea typeface="Open Sans"/>
              <a:cs typeface="Open Sans"/>
              <a:sym typeface="Open Sans"/>
            </a:endParaRPr>
          </a:p>
        </p:txBody>
      </p:sp>
      <p:pic>
        <p:nvPicPr>
          <p:cNvPr id="524" name="Google Shape;524;p52"/>
          <p:cNvPicPr preferRelativeResize="0"/>
          <p:nvPr/>
        </p:nvPicPr>
        <p:blipFill rotWithShape="1">
          <a:blip r:embed="rId12">
            <a:alphaModFix/>
          </a:blip>
          <a:srcRect l="15826" t="30405" r="15393" b="30025"/>
          <a:stretch/>
        </p:blipFill>
        <p:spPr>
          <a:xfrm>
            <a:off x="203543" y="4398358"/>
            <a:ext cx="1309199" cy="423703"/>
          </a:xfrm>
          <a:prstGeom prst="rect">
            <a:avLst/>
          </a:prstGeom>
          <a:noFill/>
          <a:ln>
            <a:noFill/>
          </a:ln>
        </p:spPr>
      </p:pic>
      <p:pic>
        <p:nvPicPr>
          <p:cNvPr id="525" name="Google Shape;525;p52"/>
          <p:cNvPicPr preferRelativeResize="0"/>
          <p:nvPr/>
        </p:nvPicPr>
        <p:blipFill rotWithShape="1">
          <a:blip r:embed="rId13">
            <a:alphaModFix/>
          </a:blip>
          <a:srcRect l="22914" t="23636" r="25869" b="23355"/>
          <a:stretch/>
        </p:blipFill>
        <p:spPr>
          <a:xfrm>
            <a:off x="331332" y="1247971"/>
            <a:ext cx="894398" cy="617088"/>
          </a:xfrm>
          <a:prstGeom prst="rect">
            <a:avLst/>
          </a:prstGeom>
          <a:noFill/>
          <a:ln>
            <a:noFill/>
          </a:ln>
        </p:spPr>
      </p:pic>
      <p:pic>
        <p:nvPicPr>
          <p:cNvPr id="526" name="Google Shape;526;p52"/>
          <p:cNvPicPr preferRelativeResize="0"/>
          <p:nvPr/>
        </p:nvPicPr>
        <p:blipFill>
          <a:blip r:embed="rId14">
            <a:alphaModFix/>
          </a:blip>
          <a:stretch>
            <a:fillRect/>
          </a:stretch>
        </p:blipFill>
        <p:spPr>
          <a:xfrm>
            <a:off x="164390" y="3774144"/>
            <a:ext cx="520539" cy="500000"/>
          </a:xfrm>
          <a:prstGeom prst="rect">
            <a:avLst/>
          </a:prstGeom>
          <a:noFill/>
          <a:ln>
            <a:noFill/>
          </a:ln>
        </p:spPr>
      </p:pic>
      <p:sp>
        <p:nvSpPr>
          <p:cNvPr id="9" name="TextBox 8">
            <a:extLst>
              <a:ext uri="{FF2B5EF4-FFF2-40B4-BE49-F238E27FC236}">
                <a16:creationId xmlns:a16="http://schemas.microsoft.com/office/drawing/2014/main" id="{5AAF170F-9861-8835-DFD5-46AE40A52CBF}"/>
              </a:ext>
            </a:extLst>
          </p:cNvPr>
          <p:cNvSpPr txBox="1"/>
          <p:nvPr/>
        </p:nvSpPr>
        <p:spPr>
          <a:xfrm>
            <a:off x="3864094" y="3941880"/>
            <a:ext cx="694421" cy="307777"/>
          </a:xfrm>
          <a:prstGeom prst="rect">
            <a:avLst/>
          </a:prstGeom>
          <a:noFill/>
        </p:spPr>
        <p:txBody>
          <a:bodyPr wrap="none" rtlCol="0">
            <a:spAutoFit/>
          </a:bodyPr>
          <a:lstStyle/>
          <a:p>
            <a:r>
              <a:rPr lang="en-DE" dirty="0"/>
              <a:t>*   *   *</a:t>
            </a:r>
          </a:p>
        </p:txBody>
      </p:sp>
      <p:sp>
        <p:nvSpPr>
          <p:cNvPr id="10" name="Bent Up Arrow 9">
            <a:extLst>
              <a:ext uri="{FF2B5EF4-FFF2-40B4-BE49-F238E27FC236}">
                <a16:creationId xmlns:a16="http://schemas.microsoft.com/office/drawing/2014/main" id="{60996593-BED0-5AFD-08DE-B5A12EE74AF6}"/>
              </a:ext>
            </a:extLst>
          </p:cNvPr>
          <p:cNvSpPr/>
          <p:nvPr/>
        </p:nvSpPr>
        <p:spPr>
          <a:xfrm>
            <a:off x="6229964" y="4143665"/>
            <a:ext cx="704829" cy="307777"/>
          </a:xfrm>
          <a:prstGeom prst="bentUpArrow">
            <a:avLst>
              <a:gd name="adj1" fmla="val 25000"/>
              <a:gd name="adj2" fmla="val 50000"/>
              <a:gd name="adj3" fmla="val 5000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Bent Up Arrow 10">
            <a:extLst>
              <a:ext uri="{FF2B5EF4-FFF2-40B4-BE49-F238E27FC236}">
                <a16:creationId xmlns:a16="http://schemas.microsoft.com/office/drawing/2014/main" id="{E4903125-3E93-8E71-5325-A65B36771BE6}"/>
              </a:ext>
            </a:extLst>
          </p:cNvPr>
          <p:cNvSpPr/>
          <p:nvPr/>
        </p:nvSpPr>
        <p:spPr>
          <a:xfrm flipV="1">
            <a:off x="6220337" y="2322455"/>
            <a:ext cx="714457" cy="369371"/>
          </a:xfrm>
          <a:prstGeom prst="bentUpArrow">
            <a:avLst>
              <a:gd name="adj1" fmla="val 25000"/>
              <a:gd name="adj2" fmla="val 40314"/>
              <a:gd name="adj3" fmla="val 5000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ight Arrow 11">
            <a:extLst>
              <a:ext uri="{FF2B5EF4-FFF2-40B4-BE49-F238E27FC236}">
                <a16:creationId xmlns:a16="http://schemas.microsoft.com/office/drawing/2014/main" id="{85A96BDB-2CAF-475E-50EA-FAC391955225}"/>
              </a:ext>
            </a:extLst>
          </p:cNvPr>
          <p:cNvSpPr/>
          <p:nvPr/>
        </p:nvSpPr>
        <p:spPr>
          <a:xfrm>
            <a:off x="7266721" y="3198402"/>
            <a:ext cx="414775" cy="278480"/>
          </a:xfrm>
          <a:prstGeom prst="rightArrow">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ight Arrow 12">
            <a:extLst>
              <a:ext uri="{FF2B5EF4-FFF2-40B4-BE49-F238E27FC236}">
                <a16:creationId xmlns:a16="http://schemas.microsoft.com/office/drawing/2014/main" id="{1844EBC0-8347-5B6D-4877-F73BC41CC12A}"/>
              </a:ext>
            </a:extLst>
          </p:cNvPr>
          <p:cNvSpPr/>
          <p:nvPr/>
        </p:nvSpPr>
        <p:spPr>
          <a:xfrm>
            <a:off x="2111645" y="2670025"/>
            <a:ext cx="414775" cy="278480"/>
          </a:xfrm>
          <a:prstGeom prst="rightArrow">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Bent Up Arrow 13">
            <a:extLst>
              <a:ext uri="{FF2B5EF4-FFF2-40B4-BE49-F238E27FC236}">
                <a16:creationId xmlns:a16="http://schemas.microsoft.com/office/drawing/2014/main" id="{15B0BEBF-6C04-9D84-FF51-7F7C779C2362}"/>
              </a:ext>
            </a:extLst>
          </p:cNvPr>
          <p:cNvSpPr/>
          <p:nvPr/>
        </p:nvSpPr>
        <p:spPr>
          <a:xfrm rot="5400000">
            <a:off x="1644657" y="3723007"/>
            <a:ext cx="991536" cy="731443"/>
          </a:xfrm>
          <a:prstGeom prst="bentUpArrow">
            <a:avLst>
              <a:gd name="adj1" fmla="val 25000"/>
              <a:gd name="adj2" fmla="val 22131"/>
              <a:gd name="adj3" fmla="val 34533"/>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TextBox 14">
            <a:extLst>
              <a:ext uri="{FF2B5EF4-FFF2-40B4-BE49-F238E27FC236}">
                <a16:creationId xmlns:a16="http://schemas.microsoft.com/office/drawing/2014/main" id="{D5598EEF-4C01-76D0-4710-DD05D900D2E9}"/>
              </a:ext>
            </a:extLst>
          </p:cNvPr>
          <p:cNvSpPr txBox="1"/>
          <p:nvPr/>
        </p:nvSpPr>
        <p:spPr>
          <a:xfrm>
            <a:off x="671774" y="3841970"/>
            <a:ext cx="1055685" cy="369332"/>
          </a:xfrm>
          <a:prstGeom prst="rect">
            <a:avLst/>
          </a:prstGeom>
          <a:noFill/>
        </p:spPr>
        <p:txBody>
          <a:bodyPr wrap="square" rtlCol="0">
            <a:spAutoFit/>
          </a:bodyPr>
          <a:lstStyle/>
          <a:p>
            <a:r>
              <a:rPr lang="en-DE" sz="900" dirty="0"/>
              <a:t>Institute Pierre-Simon Laplace</a:t>
            </a:r>
          </a:p>
        </p:txBody>
      </p:sp>
      <p:sp>
        <p:nvSpPr>
          <p:cNvPr id="16" name="TextBox 15">
            <a:extLst>
              <a:ext uri="{FF2B5EF4-FFF2-40B4-BE49-F238E27FC236}">
                <a16:creationId xmlns:a16="http://schemas.microsoft.com/office/drawing/2014/main" id="{9CD2D35C-49F6-B874-A307-2792E5E62554}"/>
              </a:ext>
            </a:extLst>
          </p:cNvPr>
          <p:cNvSpPr txBox="1"/>
          <p:nvPr/>
        </p:nvSpPr>
        <p:spPr>
          <a:xfrm>
            <a:off x="630129" y="4702861"/>
            <a:ext cx="3258169" cy="215444"/>
          </a:xfrm>
          <a:prstGeom prst="rect">
            <a:avLst/>
          </a:prstGeom>
          <a:noFill/>
        </p:spPr>
        <p:txBody>
          <a:bodyPr wrap="square" rtlCol="0">
            <a:spAutoFit/>
          </a:bodyPr>
          <a:lstStyle/>
          <a:p>
            <a:r>
              <a:rPr lang="en-GB" sz="800" b="0" i="0" dirty="0">
                <a:solidFill>
                  <a:schemeClr val="tx1"/>
                </a:solidFill>
                <a:effectLst/>
                <a:latin typeface="+mn-lt"/>
              </a:rPr>
              <a:t>Fondazione Centro Euro-</a:t>
            </a:r>
            <a:r>
              <a:rPr lang="en-GB" sz="800" b="0" i="0" dirty="0" err="1">
                <a:solidFill>
                  <a:schemeClr val="tx1"/>
                </a:solidFill>
                <a:effectLst/>
                <a:latin typeface="+mn-lt"/>
              </a:rPr>
              <a:t>Mediterraneo</a:t>
            </a:r>
            <a:r>
              <a:rPr lang="en-GB" sz="800" b="0" i="0" dirty="0">
                <a:solidFill>
                  <a:schemeClr val="tx1"/>
                </a:solidFill>
                <a:effectLst/>
                <a:latin typeface="+mn-lt"/>
              </a:rPr>
              <a:t> sui </a:t>
            </a:r>
            <a:r>
              <a:rPr lang="en-GB" sz="800" b="0" i="0" dirty="0" err="1">
                <a:solidFill>
                  <a:schemeClr val="tx1"/>
                </a:solidFill>
                <a:effectLst/>
                <a:latin typeface="+mn-lt"/>
              </a:rPr>
              <a:t>Cambiamenti</a:t>
            </a:r>
            <a:r>
              <a:rPr lang="en-GB" sz="800" b="0" i="0" dirty="0">
                <a:solidFill>
                  <a:schemeClr val="tx1"/>
                </a:solidFill>
                <a:effectLst/>
                <a:latin typeface="+mn-lt"/>
              </a:rPr>
              <a:t> </a:t>
            </a:r>
            <a:r>
              <a:rPr lang="en-GB" sz="800" b="0" i="0" dirty="0" err="1">
                <a:solidFill>
                  <a:schemeClr val="tx1"/>
                </a:solidFill>
                <a:effectLst/>
                <a:latin typeface="+mn-lt"/>
              </a:rPr>
              <a:t>Climatici</a:t>
            </a:r>
            <a:endParaRPr lang="en-GB" sz="800" b="0" i="0" dirty="0">
              <a:solidFill>
                <a:schemeClr val="tx1"/>
              </a:solidFill>
              <a:effectLst/>
              <a:latin typeface="+mn-l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nterTwin">
      <a:dk1>
        <a:srgbClr val="000000"/>
      </a:dk1>
      <a:lt1>
        <a:srgbClr val="FFFFFF"/>
      </a:lt1>
      <a:dk2>
        <a:srgbClr val="44546A"/>
      </a:dk2>
      <a:lt2>
        <a:srgbClr val="E7E6E6"/>
      </a:lt2>
      <a:accent1>
        <a:srgbClr val="EF8200"/>
      </a:accent1>
      <a:accent2>
        <a:srgbClr val="7F7F7F"/>
      </a:accent2>
      <a:accent3>
        <a:srgbClr val="A5A5A5"/>
      </a:accent3>
      <a:accent4>
        <a:srgbClr val="FFC000"/>
      </a:accent4>
      <a:accent5>
        <a:srgbClr val="5B9BD5"/>
      </a:accent5>
      <a:accent6>
        <a:srgbClr val="70AD47"/>
      </a:accent6>
      <a:hlink>
        <a:srgbClr val="EF8200"/>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2173</TotalTime>
  <Words>2545</Words>
  <Application>Microsoft Macintosh PowerPoint</Application>
  <PresentationFormat>On-screen Show (16:9)</PresentationFormat>
  <Paragraphs>466</Paragraphs>
  <Slides>33</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Calibri</vt:lpstr>
      <vt:lpstr>Rubik</vt:lpstr>
      <vt:lpstr>Montserrat</vt:lpstr>
      <vt:lpstr>Open Sans</vt:lpstr>
      <vt:lpstr>Roboto</vt:lpstr>
      <vt:lpstr>Open Sans Medium</vt:lpstr>
      <vt:lpstr>Arial</vt:lpstr>
      <vt:lpstr>Simple Light</vt:lpstr>
      <vt:lpstr>Office Theme</vt:lpstr>
      <vt:lpstr>The interTwin project Digital Twin Engine</vt:lpstr>
      <vt:lpstr>Outline</vt:lpstr>
      <vt:lpstr>interTwin - Digital Twin Engine for science</vt:lpstr>
      <vt:lpstr>interTwin Specific Objectives</vt:lpstr>
      <vt:lpstr>Consortium </vt:lpstr>
      <vt:lpstr>Timeline</vt:lpstr>
      <vt:lpstr>interTwin use cases</vt:lpstr>
      <vt:lpstr>Use Cases: Climate research and Environmental Monitoring </vt:lpstr>
      <vt:lpstr>Climate Change Future Projections of Extreme Events</vt:lpstr>
      <vt:lpstr>Use Cases: Physics </vt:lpstr>
      <vt:lpstr>DT of Particle Detector </vt:lpstr>
      <vt:lpstr>VIRGO Noise detector DT - Astrophysics</vt:lpstr>
      <vt:lpstr>Benefits of interdisciplinary approach</vt:lpstr>
      <vt:lpstr>PowerPoint Presentation</vt:lpstr>
      <vt:lpstr>DTE Blueprint and co-design</vt:lpstr>
      <vt:lpstr>Interoperability &amp; Link with DestinE</vt:lpstr>
      <vt:lpstr>interTwin Components</vt:lpstr>
      <vt:lpstr>interTwin Premise:  The building block of Digital Twins is a software container </vt:lpstr>
      <vt:lpstr>From the Software stack to the Digital Twin - I</vt:lpstr>
      <vt:lpstr>From the Software stack to the Digital Twin - I</vt:lpstr>
      <vt:lpstr>From the Software stack to the Digital Twin - II</vt:lpstr>
      <vt:lpstr>From the Software stack to the Digital Twin - III</vt:lpstr>
      <vt:lpstr>PowerPoint Presentation</vt:lpstr>
      <vt:lpstr>interTwin DTE First Release </vt:lpstr>
      <vt:lpstr>DTE Infrastructure components</vt:lpstr>
      <vt:lpstr>DTE Infrastructure in more detail</vt:lpstr>
      <vt:lpstr>Euro-HPCs integrated via interLink </vt:lpstr>
      <vt:lpstr>DTE Core components</vt:lpstr>
      <vt:lpstr>Itwinai - ML tooling for DT applications</vt:lpstr>
      <vt:lpstr>Itwinai - ML tooling for DT applications</vt:lpstr>
      <vt:lpstr>Itwinai - KubeFlow pipelines </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interTwin project Digital Twin Engine</dc:title>
  <cp:lastModifiedBy>Patrick Fuhrmann</cp:lastModifiedBy>
  <cp:revision>12</cp:revision>
  <cp:lastPrinted>2024-03-27T23:47:30Z</cp:lastPrinted>
  <dcterms:modified xsi:type="dcterms:W3CDTF">2024-03-28T14:26:22Z</dcterms:modified>
</cp:coreProperties>
</file>