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5143500" cx="9144000"/>
  <p:notesSz cx="6858000" cy="9144000"/>
  <p:embeddedFontLst>
    <p:embeddedFont>
      <p:font typeface="Proxima Nova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ProximaNova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roximaNova-italic.fntdata"/><Relationship Id="rId30" Type="http://schemas.openxmlformats.org/officeDocument/2006/relationships/font" Target="fonts/ProximaNova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ProximaNova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2016ae23b_0_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2016ae23b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c6e8155ef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c6e8155ef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c21491286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c21491286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c57ee090d9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c57ee090d9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c6e8155ef6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c6e8155ef6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68b2a6ba3e_7_1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68b2a6ba3e_7_1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c6e8155ef6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c6e8155ef6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b920544c9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b920544c9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b38c0ca3b3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b38c0ca3b3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b2016ae23b_0_5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b2016ae23b_0_5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b920544c9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b920544c9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c62885f3a7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c62885f3a7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c6e8155ef6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2c6e8155ef6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c51eccf9a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2c51eccf9a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c5b986483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2c5b986483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c6e8155ef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c6e8155ef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c57ee090d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c57ee090d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c6e8155ef6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c6e8155ef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c55ee6922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c55ee6922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c6e8155ef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c6e8155ef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68b2a6ba3e_7_1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68b2a6ba3e_7_1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b2016ae23b_0_6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b2016ae23b_0_6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4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" name="Google Shape;56;p14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" name="Google Shape;61;p15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8" name="Google Shape;78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5" name="Google Shape;85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Google Shape;86;p21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7" name="Google Shape;87;p21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" name="Google Shape;88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92" name="Google Shape;9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3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alessandro.pascolini@cnaf.infn.it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15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22.png"/><Relationship Id="rId11" Type="http://schemas.openxmlformats.org/officeDocument/2006/relationships/image" Target="../media/image10.png"/><Relationship Id="rId10" Type="http://schemas.openxmlformats.org/officeDocument/2006/relationships/hyperlink" Target="https://www.rabbitmq.com/" TargetMode="External"/><Relationship Id="rId9" Type="http://schemas.openxmlformats.org/officeDocument/2006/relationships/hyperlink" Target="https://ceph.io/en/" TargetMode="External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hyperlink" Target="https://cernvm.cern.ch/fs/" TargetMode="External"/><Relationship Id="rId8" Type="http://schemas.openxmlformats.org/officeDocument/2006/relationships/hyperlink" Target="https://www.hashicorp.com/products/vault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hyperlink" Target="https://cernvm.cern.ch/fs/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13.png"/><Relationship Id="rId7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cloud.infn.it/" TargetMode="External"/><Relationship Id="rId4" Type="http://schemas.openxmlformats.org/officeDocument/2006/relationships/hyperlink" Target="https://cernvm.cern.ch/fs/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>
            <p:ph type="title"/>
          </p:nvPr>
        </p:nvSpPr>
        <p:spPr>
          <a:xfrm>
            <a:off x="1074450" y="737300"/>
            <a:ext cx="6995100" cy="183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4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Facilitating the distribution of software by using CernVM File System and S3 bucket</a:t>
            </a:r>
            <a:endParaRPr b="1" sz="340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" name="Google Shape;105;p25"/>
          <p:cNvCxnSpPr/>
          <p:nvPr/>
        </p:nvCxnSpPr>
        <p:spPr>
          <a:xfrm>
            <a:off x="2150" y="2996100"/>
            <a:ext cx="9129600" cy="0"/>
          </a:xfrm>
          <a:prstGeom prst="straightConnector1">
            <a:avLst/>
          </a:prstGeom>
          <a:noFill/>
          <a:ln cap="flat" cmpd="sng" w="38100">
            <a:solidFill>
              <a:srgbClr val="4096B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6" name="Google Shape;106;p25"/>
          <p:cNvSpPr txBox="1"/>
          <p:nvPr>
            <p:ph type="title"/>
          </p:nvPr>
        </p:nvSpPr>
        <p:spPr>
          <a:xfrm>
            <a:off x="505400" y="3076050"/>
            <a:ext cx="8123100" cy="13713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Giada Malatesta </a:t>
            </a:r>
            <a:r>
              <a:rPr b="1" lang="it" sz="1300" u="sng">
                <a:solidFill>
                  <a:srgbClr val="6FA8DC"/>
                </a:solidFill>
                <a:latin typeface="Arial"/>
                <a:ea typeface="Arial"/>
                <a:cs typeface="Arial"/>
                <a:sym typeface="Arial"/>
              </a:rPr>
              <a:t>giada.malatesta</a:t>
            </a:r>
            <a:r>
              <a:rPr b="1" lang="it" sz="1300" u="sng">
                <a:solidFill>
                  <a:srgbClr val="6FA8D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@cnaf.infn.it</a:t>
            </a:r>
            <a:endParaRPr b="1" sz="1300">
              <a:solidFill>
                <a:srgbClr val="6FA8D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Francesca Del Corso </a:t>
            </a:r>
            <a:r>
              <a:rPr b="1" lang="it" sz="1300" u="sng">
                <a:solidFill>
                  <a:srgbClr val="6FA8DC"/>
                </a:solidFill>
                <a:latin typeface="Arial"/>
                <a:ea typeface="Arial"/>
                <a:cs typeface="Arial"/>
                <a:sym typeface="Arial"/>
              </a:rPr>
              <a:t>francesca.delcorso@pg.infn.it</a:t>
            </a:r>
            <a:endParaRPr b="1" sz="1300" u="sng">
              <a:solidFill>
                <a:srgbClr val="6FA8D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Alessandro Costantini </a:t>
            </a:r>
            <a:r>
              <a:rPr b="1" lang="it" sz="1300" u="sng">
                <a:solidFill>
                  <a:srgbClr val="6FA8DC"/>
                </a:solidFill>
                <a:latin typeface="Arial"/>
                <a:ea typeface="Arial"/>
                <a:cs typeface="Arial"/>
                <a:sym typeface="Arial"/>
              </a:rPr>
              <a:t>alessandro.costantini@cnaf.infn.it</a:t>
            </a:r>
            <a:endParaRPr b="1" sz="1300" u="sng">
              <a:solidFill>
                <a:srgbClr val="6FA8D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Daniele Spiga </a:t>
            </a:r>
            <a:r>
              <a:rPr b="1" lang="it" sz="1300" u="sng">
                <a:solidFill>
                  <a:srgbClr val="6FA8DC"/>
                </a:solidFill>
                <a:latin typeface="Arial"/>
                <a:ea typeface="Arial"/>
                <a:cs typeface="Arial"/>
                <a:sym typeface="Arial"/>
              </a:rPr>
              <a:t>Daniele.Spiga@pg.infn.it</a:t>
            </a:r>
            <a:endParaRPr b="1" sz="1300" u="sng">
              <a:solidFill>
                <a:srgbClr val="6FA8D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Massimo Sgaravatto </a:t>
            </a:r>
            <a:r>
              <a:rPr b="1" lang="it" sz="1300" u="sng">
                <a:solidFill>
                  <a:srgbClr val="6FA8DC"/>
                </a:solidFill>
                <a:latin typeface="Arial"/>
                <a:ea typeface="Arial"/>
                <a:cs typeface="Arial"/>
                <a:sym typeface="Arial"/>
              </a:rPr>
              <a:t>massimo.sgaravatto@pd.infn.it</a:t>
            </a:r>
            <a:endParaRPr b="1" sz="1300" u="sng">
              <a:solidFill>
                <a:srgbClr val="6FA8D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0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Sergio Traldi </a:t>
            </a:r>
            <a:r>
              <a:rPr b="1" lang="it" sz="1300" u="sng">
                <a:solidFill>
                  <a:srgbClr val="6FA8DC"/>
                </a:solidFill>
                <a:latin typeface="Arial"/>
                <a:ea typeface="Arial"/>
                <a:cs typeface="Arial"/>
                <a:sym typeface="Arial"/>
              </a:rPr>
              <a:t>sergio.traldi@pd.infn.it</a:t>
            </a:r>
            <a:endParaRPr b="1" sz="1300" u="sng">
              <a:solidFill>
                <a:srgbClr val="6FA8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5"/>
          <p:cNvSpPr/>
          <p:nvPr/>
        </p:nvSpPr>
        <p:spPr>
          <a:xfrm>
            <a:off x="572550" y="92150"/>
            <a:ext cx="7998900" cy="85800"/>
          </a:xfrm>
          <a:prstGeom prst="rect">
            <a:avLst/>
          </a:prstGeom>
          <a:solidFill>
            <a:srgbClr val="4096B2"/>
          </a:solidFill>
          <a:ln cap="flat" cmpd="sng" w="9525">
            <a:solidFill>
              <a:srgbClr val="4096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5"/>
          <p:cNvSpPr/>
          <p:nvPr/>
        </p:nvSpPr>
        <p:spPr>
          <a:xfrm>
            <a:off x="1177950" y="242788"/>
            <a:ext cx="6788100" cy="74400"/>
          </a:xfrm>
          <a:prstGeom prst="rect">
            <a:avLst/>
          </a:prstGeom>
          <a:solidFill>
            <a:srgbClr val="162D4E"/>
          </a:solidFill>
          <a:ln cap="flat" cmpd="sng" w="9525">
            <a:solidFill>
              <a:srgbClr val="162D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6750" y="402550"/>
            <a:ext cx="1332000" cy="67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5"/>
          <p:cNvSpPr txBox="1"/>
          <p:nvPr/>
        </p:nvSpPr>
        <p:spPr>
          <a:xfrm>
            <a:off x="2150" y="4610425"/>
            <a:ext cx="40017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B2950"/>
                </a:solidFill>
              </a:rPr>
              <a:t>Taipei, 28/03/2024 </a:t>
            </a:r>
            <a:endParaRPr sz="1100">
              <a:solidFill>
                <a:srgbClr val="0B295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B2950"/>
                </a:solidFill>
              </a:rPr>
              <a:t>International Symposium on Grids and Cloud </a:t>
            </a:r>
            <a:endParaRPr sz="1100">
              <a:solidFill>
                <a:srgbClr val="0B2950"/>
              </a:solidFill>
            </a:endParaRPr>
          </a:p>
        </p:txBody>
      </p:sp>
      <p:pic>
        <p:nvPicPr>
          <p:cNvPr id="111" name="Google Shape;11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49" y="4064350"/>
            <a:ext cx="769480" cy="67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62D4E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221" name="Google Shape;22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6325" y="843625"/>
            <a:ext cx="3651350" cy="23681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4"/>
          <p:cNvSpPr txBox="1"/>
          <p:nvPr/>
        </p:nvSpPr>
        <p:spPr>
          <a:xfrm>
            <a:off x="770250" y="3006325"/>
            <a:ext cx="7603500" cy="16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800">
                <a:solidFill>
                  <a:schemeClr val="lt1"/>
                </a:solidFill>
              </a:rPr>
              <a:t>Workflow </a:t>
            </a:r>
            <a:r>
              <a:rPr b="1" lang="it" sz="3800">
                <a:solidFill>
                  <a:schemeClr val="lt1"/>
                </a:solidFill>
              </a:rPr>
              <a:t>overview</a:t>
            </a:r>
            <a:endParaRPr b="1" sz="3800">
              <a:solidFill>
                <a:schemeClr val="lt1"/>
              </a:solidFill>
            </a:endParaRPr>
          </a:p>
        </p:txBody>
      </p:sp>
      <p:sp>
        <p:nvSpPr>
          <p:cNvPr id="223" name="Google Shape;223;p34"/>
          <p:cNvSpPr/>
          <p:nvPr/>
        </p:nvSpPr>
        <p:spPr>
          <a:xfrm>
            <a:off x="0" y="5056825"/>
            <a:ext cx="9144000" cy="105000"/>
          </a:xfrm>
          <a:prstGeom prst="rect">
            <a:avLst/>
          </a:prstGeom>
          <a:solidFill>
            <a:srgbClr val="4096B2"/>
          </a:solidFill>
          <a:ln cap="flat" cmpd="sng" w="9525">
            <a:solidFill>
              <a:srgbClr val="4096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4"/>
          <p:cNvSpPr/>
          <p:nvPr/>
        </p:nvSpPr>
        <p:spPr>
          <a:xfrm>
            <a:off x="572550" y="92150"/>
            <a:ext cx="7998900" cy="85800"/>
          </a:xfrm>
          <a:prstGeom prst="rect">
            <a:avLst/>
          </a:prstGeom>
          <a:solidFill>
            <a:srgbClr val="4096B2"/>
          </a:solidFill>
          <a:ln cap="flat" cmpd="sng" w="9525">
            <a:solidFill>
              <a:srgbClr val="4096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4"/>
          <p:cNvSpPr/>
          <p:nvPr/>
        </p:nvSpPr>
        <p:spPr>
          <a:xfrm>
            <a:off x="1177950" y="242788"/>
            <a:ext cx="6788100" cy="7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31" name="Google Shape;231;p35"/>
          <p:cNvSpPr/>
          <p:nvPr/>
        </p:nvSpPr>
        <p:spPr>
          <a:xfrm>
            <a:off x="572550" y="92150"/>
            <a:ext cx="7998900" cy="85800"/>
          </a:xfrm>
          <a:prstGeom prst="rect">
            <a:avLst/>
          </a:prstGeom>
          <a:solidFill>
            <a:srgbClr val="4096B2"/>
          </a:solidFill>
          <a:ln cap="flat" cmpd="sng" w="9525">
            <a:solidFill>
              <a:srgbClr val="4096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5"/>
          <p:cNvSpPr/>
          <p:nvPr/>
        </p:nvSpPr>
        <p:spPr>
          <a:xfrm>
            <a:off x="1177950" y="242788"/>
            <a:ext cx="6788100" cy="74400"/>
          </a:xfrm>
          <a:prstGeom prst="rect">
            <a:avLst/>
          </a:prstGeom>
          <a:solidFill>
            <a:srgbClr val="162D4E"/>
          </a:solidFill>
          <a:ln cap="flat" cmpd="sng" w="9525">
            <a:solidFill>
              <a:srgbClr val="162D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5"/>
          <p:cNvSpPr/>
          <p:nvPr/>
        </p:nvSpPr>
        <p:spPr>
          <a:xfrm>
            <a:off x="0" y="5056825"/>
            <a:ext cx="9144000" cy="105000"/>
          </a:xfrm>
          <a:prstGeom prst="rect">
            <a:avLst/>
          </a:prstGeom>
          <a:solidFill>
            <a:srgbClr val="4096B2"/>
          </a:solidFill>
          <a:ln cap="flat" cmpd="sng" w="9525">
            <a:solidFill>
              <a:srgbClr val="4096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5"/>
          <p:cNvSpPr txBox="1"/>
          <p:nvPr/>
        </p:nvSpPr>
        <p:spPr>
          <a:xfrm>
            <a:off x="2121300" y="382038"/>
            <a:ext cx="4901400" cy="7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>
                <a:solidFill>
                  <a:srgbClr val="073763"/>
                </a:solidFill>
              </a:rPr>
              <a:t>Workflow overview</a:t>
            </a:r>
            <a:endParaRPr b="1" sz="2000">
              <a:solidFill>
                <a:srgbClr val="073763"/>
              </a:solidFill>
            </a:endParaRPr>
          </a:p>
        </p:txBody>
      </p:sp>
      <p:sp>
        <p:nvSpPr>
          <p:cNvPr id="235" name="Google Shape;235;p35"/>
          <p:cNvSpPr txBox="1"/>
          <p:nvPr/>
        </p:nvSpPr>
        <p:spPr>
          <a:xfrm>
            <a:off x="347650" y="1035600"/>
            <a:ext cx="7935000" cy="4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300"/>
              <a:buChar char="●"/>
            </a:pPr>
            <a:r>
              <a:rPr lang="it" sz="1300">
                <a:solidFill>
                  <a:srgbClr val="073763"/>
                </a:solidFill>
              </a:rPr>
              <a:t>The user </a:t>
            </a:r>
            <a:r>
              <a:rPr b="1" lang="it" sz="1300">
                <a:solidFill>
                  <a:srgbClr val="073763"/>
                </a:solidFill>
              </a:rPr>
              <a:t>requests </a:t>
            </a:r>
            <a:r>
              <a:rPr lang="it" sz="1300">
                <a:solidFill>
                  <a:srgbClr val="073763"/>
                </a:solidFill>
              </a:rPr>
              <a:t>a CVMFS repository (personal or group) via the </a:t>
            </a:r>
            <a:r>
              <a:rPr b="1" lang="it" sz="1300">
                <a:solidFill>
                  <a:srgbClr val="073763"/>
                </a:solidFill>
              </a:rPr>
              <a:t>INFN Cloud</a:t>
            </a:r>
            <a:r>
              <a:rPr b="1" lang="it" sz="1300">
                <a:solidFill>
                  <a:srgbClr val="073763"/>
                </a:solidFill>
              </a:rPr>
              <a:t> dashboard</a:t>
            </a:r>
            <a:r>
              <a:rPr lang="it" sz="1300">
                <a:solidFill>
                  <a:srgbClr val="073763"/>
                </a:solidFill>
              </a:rPr>
              <a:t>. </a:t>
            </a:r>
            <a:endParaRPr sz="1300">
              <a:solidFill>
                <a:srgbClr val="07376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73763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300"/>
              <a:buChar char="●"/>
            </a:pPr>
            <a:r>
              <a:rPr lang="it" sz="1300">
                <a:solidFill>
                  <a:srgbClr val="073763"/>
                </a:solidFill>
              </a:rPr>
              <a:t>The request is send to </a:t>
            </a:r>
            <a:r>
              <a:rPr b="1" lang="it" sz="1300">
                <a:solidFill>
                  <a:srgbClr val="073763"/>
                </a:solidFill>
              </a:rPr>
              <a:t>RabbitMQ </a:t>
            </a:r>
            <a:r>
              <a:rPr lang="it" sz="1300">
                <a:solidFill>
                  <a:srgbClr val="073763"/>
                </a:solidFill>
              </a:rPr>
              <a:t>and is elaborated in order to create the repository.</a:t>
            </a:r>
            <a:endParaRPr sz="1300">
              <a:solidFill>
                <a:srgbClr val="07376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73763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300"/>
              <a:buChar char="●"/>
            </a:pPr>
            <a:r>
              <a:rPr lang="it" sz="1300">
                <a:solidFill>
                  <a:srgbClr val="073763"/>
                </a:solidFill>
              </a:rPr>
              <a:t>Once </a:t>
            </a:r>
            <a:r>
              <a:rPr lang="it" sz="1300">
                <a:solidFill>
                  <a:srgbClr val="073763"/>
                </a:solidFill>
              </a:rPr>
              <a:t>created, the relative </a:t>
            </a:r>
            <a:r>
              <a:rPr b="1" lang="it" sz="1300">
                <a:solidFill>
                  <a:srgbClr val="073763"/>
                </a:solidFill>
              </a:rPr>
              <a:t>keys </a:t>
            </a:r>
            <a:r>
              <a:rPr lang="it" sz="1300">
                <a:solidFill>
                  <a:srgbClr val="073763"/>
                </a:solidFill>
              </a:rPr>
              <a:t>are published in a </a:t>
            </a:r>
            <a:r>
              <a:rPr b="1" lang="it" sz="1300">
                <a:solidFill>
                  <a:srgbClr val="073763"/>
                </a:solidFill>
              </a:rPr>
              <a:t>Vault system.</a:t>
            </a:r>
            <a:endParaRPr b="1" sz="1300">
              <a:solidFill>
                <a:srgbClr val="07376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073763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300"/>
              <a:buChar char="●"/>
            </a:pPr>
            <a:r>
              <a:rPr lang="it" sz="1300">
                <a:solidFill>
                  <a:srgbClr val="073763"/>
                </a:solidFill>
              </a:rPr>
              <a:t>The user accesses the </a:t>
            </a:r>
            <a:r>
              <a:rPr b="1" lang="it" sz="1300">
                <a:solidFill>
                  <a:srgbClr val="073763"/>
                </a:solidFill>
              </a:rPr>
              <a:t>S3 object storage</a:t>
            </a:r>
            <a:r>
              <a:rPr lang="it" sz="1300">
                <a:solidFill>
                  <a:srgbClr val="073763"/>
                </a:solidFill>
              </a:rPr>
              <a:t> space and creates a </a:t>
            </a:r>
            <a:r>
              <a:rPr b="1" lang="it" sz="1300">
                <a:solidFill>
                  <a:srgbClr val="073763"/>
                </a:solidFill>
              </a:rPr>
              <a:t>bucket </a:t>
            </a:r>
            <a:r>
              <a:rPr lang="it" sz="1300">
                <a:solidFill>
                  <a:srgbClr val="073763"/>
                </a:solidFill>
              </a:rPr>
              <a:t>(personal or group).</a:t>
            </a:r>
            <a:endParaRPr sz="1300">
              <a:solidFill>
                <a:srgbClr val="07376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73763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300"/>
              <a:buChar char="●"/>
            </a:pPr>
            <a:r>
              <a:rPr lang="it" sz="1300">
                <a:solidFill>
                  <a:srgbClr val="073763"/>
                </a:solidFill>
              </a:rPr>
              <a:t>He </a:t>
            </a:r>
            <a:r>
              <a:rPr b="1" lang="it" sz="1300">
                <a:solidFill>
                  <a:srgbClr val="073763"/>
                </a:solidFill>
              </a:rPr>
              <a:t>uploads </a:t>
            </a:r>
            <a:r>
              <a:rPr lang="it" sz="1300">
                <a:solidFill>
                  <a:srgbClr val="073763"/>
                </a:solidFill>
              </a:rPr>
              <a:t>what he want to </a:t>
            </a:r>
            <a:r>
              <a:rPr b="1" lang="it" sz="1300">
                <a:solidFill>
                  <a:srgbClr val="073763"/>
                </a:solidFill>
              </a:rPr>
              <a:t>distribute </a:t>
            </a:r>
            <a:r>
              <a:rPr lang="it" sz="1300">
                <a:solidFill>
                  <a:srgbClr val="073763"/>
                </a:solidFill>
              </a:rPr>
              <a:t>in a specific area of the bucket named </a:t>
            </a:r>
            <a:r>
              <a:rPr i="1" lang="it" sz="1300">
                <a:solidFill>
                  <a:srgbClr val="073763"/>
                </a:solidFill>
              </a:rPr>
              <a:t>cvmfs.</a:t>
            </a:r>
            <a:endParaRPr i="1" sz="1300">
              <a:solidFill>
                <a:srgbClr val="07376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73763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300"/>
              <a:buChar char="●"/>
            </a:pPr>
            <a:r>
              <a:rPr lang="it" sz="1300">
                <a:solidFill>
                  <a:srgbClr val="073763"/>
                </a:solidFill>
              </a:rPr>
              <a:t>The S3 bucket service system sends a message to RabbitMQ so that the system get </a:t>
            </a:r>
            <a:r>
              <a:rPr b="1" lang="it" sz="1300">
                <a:solidFill>
                  <a:srgbClr val="073763"/>
                </a:solidFill>
              </a:rPr>
              <a:t>notified </a:t>
            </a:r>
            <a:r>
              <a:rPr lang="it" sz="1300">
                <a:solidFill>
                  <a:srgbClr val="073763"/>
                </a:solidFill>
              </a:rPr>
              <a:t>and can </a:t>
            </a:r>
            <a:r>
              <a:rPr b="1" lang="it" sz="1300">
                <a:solidFill>
                  <a:srgbClr val="073763"/>
                </a:solidFill>
              </a:rPr>
              <a:t>synchronize </a:t>
            </a:r>
            <a:r>
              <a:rPr lang="it" sz="1300">
                <a:solidFill>
                  <a:srgbClr val="073763"/>
                </a:solidFill>
              </a:rPr>
              <a:t>the </a:t>
            </a:r>
            <a:r>
              <a:rPr lang="it" sz="1300">
                <a:solidFill>
                  <a:srgbClr val="073763"/>
                </a:solidFill>
              </a:rPr>
              <a:t>content</a:t>
            </a:r>
            <a:r>
              <a:rPr lang="it" sz="1300">
                <a:solidFill>
                  <a:srgbClr val="073763"/>
                </a:solidFill>
              </a:rPr>
              <a:t> of the correspondent CVMFS repository.</a:t>
            </a:r>
            <a:endParaRPr sz="1300">
              <a:solidFill>
                <a:srgbClr val="07376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73763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300"/>
              <a:buChar char="●"/>
            </a:pPr>
            <a:r>
              <a:rPr lang="it" sz="1300">
                <a:solidFill>
                  <a:srgbClr val="073763"/>
                </a:solidFill>
              </a:rPr>
              <a:t>At this point, the user can access the </a:t>
            </a:r>
            <a:r>
              <a:rPr b="1" lang="it" sz="1300">
                <a:solidFill>
                  <a:srgbClr val="073763"/>
                </a:solidFill>
              </a:rPr>
              <a:t>CVMFS client</a:t>
            </a:r>
            <a:r>
              <a:rPr lang="it" sz="1300">
                <a:solidFill>
                  <a:srgbClr val="073763"/>
                </a:solidFill>
              </a:rPr>
              <a:t> in </a:t>
            </a:r>
            <a:r>
              <a:rPr b="1" lang="it" sz="1300">
                <a:solidFill>
                  <a:srgbClr val="073763"/>
                </a:solidFill>
              </a:rPr>
              <a:t>read</a:t>
            </a:r>
            <a:r>
              <a:rPr b="1" lang="it" sz="1300">
                <a:solidFill>
                  <a:srgbClr val="073763"/>
                </a:solidFill>
              </a:rPr>
              <a:t> </a:t>
            </a:r>
            <a:r>
              <a:rPr lang="it" sz="1300">
                <a:solidFill>
                  <a:srgbClr val="073763"/>
                </a:solidFill>
              </a:rPr>
              <a:t>mode to</a:t>
            </a:r>
            <a:r>
              <a:rPr lang="it" sz="1300">
                <a:solidFill>
                  <a:srgbClr val="073763"/>
                </a:solidFill>
              </a:rPr>
              <a:t> the </a:t>
            </a:r>
            <a:r>
              <a:rPr b="1" lang="it" sz="1300">
                <a:solidFill>
                  <a:srgbClr val="073763"/>
                </a:solidFill>
              </a:rPr>
              <a:t>distributed </a:t>
            </a:r>
            <a:r>
              <a:rPr lang="it" sz="1300">
                <a:solidFill>
                  <a:srgbClr val="073763"/>
                </a:solidFill>
              </a:rPr>
              <a:t>software.</a:t>
            </a:r>
            <a:endParaRPr sz="1300">
              <a:solidFill>
                <a:srgbClr val="07376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73763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300"/>
              <a:buChar char="●"/>
            </a:pPr>
            <a:r>
              <a:rPr lang="it" sz="1300">
                <a:solidFill>
                  <a:srgbClr val="073763"/>
                </a:solidFill>
              </a:rPr>
              <a:t>The user can </a:t>
            </a:r>
            <a:r>
              <a:rPr b="1" lang="it" sz="1300">
                <a:solidFill>
                  <a:srgbClr val="073763"/>
                </a:solidFill>
              </a:rPr>
              <a:t>populate </a:t>
            </a:r>
            <a:r>
              <a:rPr lang="it" sz="1300">
                <a:solidFill>
                  <a:srgbClr val="073763"/>
                </a:solidFill>
              </a:rPr>
              <a:t>his repository by installing a </a:t>
            </a:r>
            <a:r>
              <a:rPr b="1" lang="it" sz="1300">
                <a:solidFill>
                  <a:srgbClr val="073763"/>
                </a:solidFill>
              </a:rPr>
              <a:t>CVMFS publisher</a:t>
            </a:r>
            <a:r>
              <a:rPr lang="it" sz="1300">
                <a:solidFill>
                  <a:srgbClr val="073763"/>
                </a:solidFill>
              </a:rPr>
              <a:t> by using his repository keys. </a:t>
            </a:r>
            <a:endParaRPr sz="1300">
              <a:solidFill>
                <a:srgbClr val="073763"/>
              </a:solidFill>
            </a:endParaRPr>
          </a:p>
        </p:txBody>
      </p:sp>
      <p:pic>
        <p:nvPicPr>
          <p:cNvPr id="236" name="Google Shape;23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6750" y="402550"/>
            <a:ext cx="1332000" cy="67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42" name="Google Shape;242;p36"/>
          <p:cNvSpPr/>
          <p:nvPr/>
        </p:nvSpPr>
        <p:spPr>
          <a:xfrm>
            <a:off x="572550" y="92150"/>
            <a:ext cx="7998900" cy="85800"/>
          </a:xfrm>
          <a:prstGeom prst="rect">
            <a:avLst/>
          </a:prstGeom>
          <a:solidFill>
            <a:srgbClr val="4096B2"/>
          </a:solidFill>
          <a:ln cap="flat" cmpd="sng" w="9525">
            <a:solidFill>
              <a:srgbClr val="4096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36"/>
          <p:cNvSpPr/>
          <p:nvPr/>
        </p:nvSpPr>
        <p:spPr>
          <a:xfrm>
            <a:off x="1177950" y="242788"/>
            <a:ext cx="6788100" cy="74400"/>
          </a:xfrm>
          <a:prstGeom prst="rect">
            <a:avLst/>
          </a:prstGeom>
          <a:solidFill>
            <a:srgbClr val="162D4E"/>
          </a:solidFill>
          <a:ln cap="flat" cmpd="sng" w="9525">
            <a:solidFill>
              <a:srgbClr val="162D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6"/>
          <p:cNvSpPr/>
          <p:nvPr/>
        </p:nvSpPr>
        <p:spPr>
          <a:xfrm>
            <a:off x="0" y="5056825"/>
            <a:ext cx="9144000" cy="105000"/>
          </a:xfrm>
          <a:prstGeom prst="rect">
            <a:avLst/>
          </a:prstGeom>
          <a:solidFill>
            <a:srgbClr val="4096B2"/>
          </a:solidFill>
          <a:ln cap="flat" cmpd="sng" w="9525">
            <a:solidFill>
              <a:srgbClr val="4096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5" name="Google Shape;24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6750" y="402550"/>
            <a:ext cx="1332000" cy="67377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6"/>
          <p:cNvSpPr txBox="1"/>
          <p:nvPr/>
        </p:nvSpPr>
        <p:spPr>
          <a:xfrm>
            <a:off x="5111325" y="4383025"/>
            <a:ext cx="36903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100">
                <a:solidFill>
                  <a:srgbClr val="073763"/>
                </a:solidFill>
                <a:latin typeface="Proxima Nova"/>
                <a:ea typeface="Proxima Nova"/>
                <a:cs typeface="Proxima Nova"/>
                <a:sym typeface="Proxima Nova"/>
              </a:rPr>
              <a:t>Workflow overview</a:t>
            </a:r>
            <a:endParaRPr b="1" sz="2100">
              <a:solidFill>
                <a:srgbClr val="07376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47" name="Google Shape;24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8171" y="592901"/>
            <a:ext cx="2130313" cy="3890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6558" y="457246"/>
            <a:ext cx="4329181" cy="3105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02742" y="1363070"/>
            <a:ext cx="1931792" cy="382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6"/>
          <p:cNvPicPr preferRelativeResize="0"/>
          <p:nvPr/>
        </p:nvPicPr>
        <p:blipFill rotWithShape="1">
          <a:blip r:embed="rId7">
            <a:alphaModFix/>
          </a:blip>
          <a:srcRect b="0" l="0" r="5669" t="0"/>
          <a:stretch/>
        </p:blipFill>
        <p:spPr>
          <a:xfrm>
            <a:off x="1793259" y="1896248"/>
            <a:ext cx="2009493" cy="290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62D4E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256" name="Google Shape;25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6325" y="843625"/>
            <a:ext cx="3651350" cy="236815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7"/>
          <p:cNvSpPr txBox="1"/>
          <p:nvPr/>
        </p:nvSpPr>
        <p:spPr>
          <a:xfrm>
            <a:off x="770250" y="3006325"/>
            <a:ext cx="7603500" cy="16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800">
                <a:solidFill>
                  <a:schemeClr val="lt1"/>
                </a:solidFill>
              </a:rPr>
              <a:t>Adopted technologies</a:t>
            </a:r>
            <a:endParaRPr b="1" sz="3800">
              <a:solidFill>
                <a:schemeClr val="lt1"/>
              </a:solidFill>
            </a:endParaRPr>
          </a:p>
        </p:txBody>
      </p:sp>
      <p:sp>
        <p:nvSpPr>
          <p:cNvPr id="258" name="Google Shape;258;p37"/>
          <p:cNvSpPr/>
          <p:nvPr/>
        </p:nvSpPr>
        <p:spPr>
          <a:xfrm>
            <a:off x="0" y="5056825"/>
            <a:ext cx="9144000" cy="105000"/>
          </a:xfrm>
          <a:prstGeom prst="rect">
            <a:avLst/>
          </a:prstGeom>
          <a:solidFill>
            <a:srgbClr val="4096B2"/>
          </a:solidFill>
          <a:ln cap="flat" cmpd="sng" w="9525">
            <a:solidFill>
              <a:srgbClr val="4096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7"/>
          <p:cNvSpPr/>
          <p:nvPr/>
        </p:nvSpPr>
        <p:spPr>
          <a:xfrm>
            <a:off x="572550" y="92150"/>
            <a:ext cx="7998900" cy="85800"/>
          </a:xfrm>
          <a:prstGeom prst="rect">
            <a:avLst/>
          </a:prstGeom>
          <a:solidFill>
            <a:srgbClr val="4096B2"/>
          </a:solidFill>
          <a:ln cap="flat" cmpd="sng" w="9525">
            <a:solidFill>
              <a:srgbClr val="4096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7"/>
          <p:cNvSpPr/>
          <p:nvPr/>
        </p:nvSpPr>
        <p:spPr>
          <a:xfrm>
            <a:off x="1177950" y="242788"/>
            <a:ext cx="6788100" cy="7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66" name="Google Shape;266;p38"/>
          <p:cNvSpPr/>
          <p:nvPr/>
        </p:nvSpPr>
        <p:spPr>
          <a:xfrm>
            <a:off x="572550" y="92150"/>
            <a:ext cx="7998900" cy="85800"/>
          </a:xfrm>
          <a:prstGeom prst="rect">
            <a:avLst/>
          </a:prstGeom>
          <a:solidFill>
            <a:srgbClr val="4096B2"/>
          </a:solidFill>
          <a:ln cap="flat" cmpd="sng" w="9525">
            <a:solidFill>
              <a:srgbClr val="4096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8"/>
          <p:cNvSpPr/>
          <p:nvPr/>
        </p:nvSpPr>
        <p:spPr>
          <a:xfrm>
            <a:off x="1177950" y="242788"/>
            <a:ext cx="6788100" cy="74400"/>
          </a:xfrm>
          <a:prstGeom prst="rect">
            <a:avLst/>
          </a:prstGeom>
          <a:solidFill>
            <a:srgbClr val="162D4E"/>
          </a:solidFill>
          <a:ln cap="flat" cmpd="sng" w="9525">
            <a:solidFill>
              <a:srgbClr val="162D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8"/>
          <p:cNvSpPr/>
          <p:nvPr/>
        </p:nvSpPr>
        <p:spPr>
          <a:xfrm>
            <a:off x="0" y="5056825"/>
            <a:ext cx="9144000" cy="105000"/>
          </a:xfrm>
          <a:prstGeom prst="rect">
            <a:avLst/>
          </a:prstGeom>
          <a:solidFill>
            <a:srgbClr val="4096B2"/>
          </a:solidFill>
          <a:ln cap="flat" cmpd="sng" w="9525">
            <a:solidFill>
              <a:srgbClr val="4096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8"/>
          <p:cNvSpPr txBox="1"/>
          <p:nvPr/>
        </p:nvSpPr>
        <p:spPr>
          <a:xfrm>
            <a:off x="1654950" y="428900"/>
            <a:ext cx="58341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100">
                <a:solidFill>
                  <a:srgbClr val="073763"/>
                </a:solidFill>
              </a:rPr>
              <a:t>Adopted technologies </a:t>
            </a:r>
            <a:endParaRPr b="1" sz="2100">
              <a:solidFill>
                <a:srgbClr val="07376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73763"/>
              </a:solidFill>
            </a:endParaRPr>
          </a:p>
        </p:txBody>
      </p:sp>
      <p:pic>
        <p:nvPicPr>
          <p:cNvPr id="270" name="Google Shape;27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7950" y="1383822"/>
            <a:ext cx="2041235" cy="63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3750" y="1314048"/>
            <a:ext cx="1722072" cy="96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7950" y="3187675"/>
            <a:ext cx="2224925" cy="96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76454" y="2970650"/>
            <a:ext cx="2013148" cy="113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8"/>
          <p:cNvSpPr txBox="1"/>
          <p:nvPr/>
        </p:nvSpPr>
        <p:spPr>
          <a:xfrm>
            <a:off x="408413" y="1982721"/>
            <a:ext cx="3946800" cy="11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073763"/>
                </a:solidFill>
              </a:rPr>
              <a:t>The </a:t>
            </a:r>
            <a:r>
              <a:rPr lang="it" sz="1000" u="sng">
                <a:solidFill>
                  <a:srgbClr val="073763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CernVM File System</a:t>
            </a:r>
            <a:r>
              <a:rPr lang="it" sz="1000">
                <a:solidFill>
                  <a:srgbClr val="073763"/>
                </a:solidFill>
              </a:rPr>
              <a:t> provides a </a:t>
            </a:r>
            <a:r>
              <a:rPr b="1" lang="it" sz="1000">
                <a:solidFill>
                  <a:srgbClr val="073763"/>
                </a:solidFill>
              </a:rPr>
              <a:t>scalable</a:t>
            </a:r>
            <a:r>
              <a:rPr lang="it" sz="1000">
                <a:solidFill>
                  <a:srgbClr val="073763"/>
                </a:solidFill>
              </a:rPr>
              <a:t>, </a:t>
            </a:r>
            <a:r>
              <a:rPr b="1" lang="it" sz="1000">
                <a:solidFill>
                  <a:srgbClr val="073763"/>
                </a:solidFill>
              </a:rPr>
              <a:t>reliable </a:t>
            </a:r>
            <a:r>
              <a:rPr lang="it" sz="1000">
                <a:solidFill>
                  <a:srgbClr val="073763"/>
                </a:solidFill>
              </a:rPr>
              <a:t>and </a:t>
            </a:r>
            <a:r>
              <a:rPr b="1" lang="it" sz="1000">
                <a:solidFill>
                  <a:srgbClr val="073763"/>
                </a:solidFill>
              </a:rPr>
              <a:t>low-maintenance software distribution service</a:t>
            </a:r>
            <a:r>
              <a:rPr lang="it" sz="1000">
                <a:solidFill>
                  <a:srgbClr val="073763"/>
                </a:solidFill>
              </a:rPr>
              <a:t>. CernVM-FS is implemented as a POSIX read-only file system in user space (a FUSE module). Files and directories are hosted on standard web servers and mounted in the universal namespace /cvmfs. </a:t>
            </a:r>
            <a:endParaRPr sz="1000">
              <a:solidFill>
                <a:srgbClr val="073763"/>
              </a:solidFill>
            </a:endParaRPr>
          </a:p>
        </p:txBody>
      </p:sp>
      <p:sp>
        <p:nvSpPr>
          <p:cNvPr id="275" name="Google Shape;275;p38"/>
          <p:cNvSpPr txBox="1"/>
          <p:nvPr/>
        </p:nvSpPr>
        <p:spPr>
          <a:xfrm>
            <a:off x="408425" y="4104046"/>
            <a:ext cx="3946800" cy="11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u="sng">
                <a:solidFill>
                  <a:srgbClr val="073763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Vault</a:t>
            </a:r>
            <a:r>
              <a:rPr lang="it" sz="1000">
                <a:solidFill>
                  <a:srgbClr val="073763"/>
                </a:solidFill>
              </a:rPr>
              <a:t> provides organizations with identity-based security to automatically </a:t>
            </a:r>
            <a:r>
              <a:rPr b="1" lang="it" sz="1000">
                <a:solidFill>
                  <a:srgbClr val="073763"/>
                </a:solidFill>
              </a:rPr>
              <a:t>authenticate </a:t>
            </a:r>
            <a:r>
              <a:rPr lang="it" sz="1000">
                <a:solidFill>
                  <a:srgbClr val="073763"/>
                </a:solidFill>
              </a:rPr>
              <a:t>and </a:t>
            </a:r>
            <a:r>
              <a:rPr b="1" lang="it" sz="1000">
                <a:solidFill>
                  <a:srgbClr val="073763"/>
                </a:solidFill>
              </a:rPr>
              <a:t>authorize </a:t>
            </a:r>
            <a:r>
              <a:rPr lang="it" sz="1000">
                <a:solidFill>
                  <a:srgbClr val="073763"/>
                </a:solidFill>
              </a:rPr>
              <a:t>access to </a:t>
            </a:r>
            <a:r>
              <a:rPr b="1" lang="it" sz="1000">
                <a:solidFill>
                  <a:srgbClr val="073763"/>
                </a:solidFill>
              </a:rPr>
              <a:t>secrets </a:t>
            </a:r>
            <a:r>
              <a:rPr lang="it" sz="1000">
                <a:solidFill>
                  <a:srgbClr val="073763"/>
                </a:solidFill>
              </a:rPr>
              <a:t>and other sensitive data.</a:t>
            </a:r>
            <a:endParaRPr sz="1000">
              <a:solidFill>
                <a:srgbClr val="07376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7376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7376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73763"/>
              </a:solidFill>
            </a:endParaRPr>
          </a:p>
        </p:txBody>
      </p:sp>
      <p:sp>
        <p:nvSpPr>
          <p:cNvPr id="276" name="Google Shape;276;p38"/>
          <p:cNvSpPr txBox="1"/>
          <p:nvPr/>
        </p:nvSpPr>
        <p:spPr>
          <a:xfrm>
            <a:off x="5009625" y="2352622"/>
            <a:ext cx="3946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 u="sng">
                <a:solidFill>
                  <a:srgbClr val="073763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Ceph</a:t>
            </a:r>
            <a:r>
              <a:rPr lang="it" sz="1000">
                <a:solidFill>
                  <a:srgbClr val="073763"/>
                </a:solidFill>
              </a:rPr>
              <a:t> is an </a:t>
            </a:r>
            <a:r>
              <a:rPr b="1" lang="it" sz="1000">
                <a:solidFill>
                  <a:srgbClr val="073763"/>
                </a:solidFill>
              </a:rPr>
              <a:t>open-source</a:t>
            </a:r>
            <a:r>
              <a:rPr lang="it" sz="1000">
                <a:solidFill>
                  <a:srgbClr val="073763"/>
                </a:solidFill>
              </a:rPr>
              <a:t>, </a:t>
            </a:r>
            <a:r>
              <a:rPr b="1" lang="it" sz="1000">
                <a:solidFill>
                  <a:srgbClr val="073763"/>
                </a:solidFill>
              </a:rPr>
              <a:t>distributed storage system</a:t>
            </a:r>
            <a:r>
              <a:rPr lang="it" sz="1000">
                <a:solidFill>
                  <a:srgbClr val="073763"/>
                </a:solidFill>
              </a:rPr>
              <a:t>.</a:t>
            </a:r>
            <a:endParaRPr sz="1000">
              <a:solidFill>
                <a:srgbClr val="07376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7376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7376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73763"/>
              </a:solidFill>
            </a:endParaRPr>
          </a:p>
        </p:txBody>
      </p:sp>
      <p:sp>
        <p:nvSpPr>
          <p:cNvPr id="277" name="Google Shape;277;p38"/>
          <p:cNvSpPr txBox="1"/>
          <p:nvPr/>
        </p:nvSpPr>
        <p:spPr>
          <a:xfrm>
            <a:off x="5009625" y="4066100"/>
            <a:ext cx="3462900" cy="11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it" sz="1000" u="sng">
                <a:solidFill>
                  <a:srgbClr val="073763"/>
                </a:solid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RabbitMQ</a:t>
            </a:r>
            <a:r>
              <a:rPr lang="it" sz="1000">
                <a:solidFill>
                  <a:srgbClr val="073763"/>
                </a:solidFill>
              </a:rPr>
              <a:t> provides an </a:t>
            </a:r>
            <a:r>
              <a:rPr b="1" lang="it" sz="1000">
                <a:solidFill>
                  <a:srgbClr val="073763"/>
                </a:solidFill>
              </a:rPr>
              <a:t>open-source</a:t>
            </a:r>
            <a:r>
              <a:rPr lang="it" sz="1000">
                <a:solidFill>
                  <a:srgbClr val="073763"/>
                </a:solidFill>
              </a:rPr>
              <a:t>, </a:t>
            </a:r>
            <a:r>
              <a:rPr b="1" lang="it" sz="1000">
                <a:solidFill>
                  <a:srgbClr val="073763"/>
                </a:solidFill>
              </a:rPr>
              <a:t>reliable</a:t>
            </a:r>
            <a:r>
              <a:rPr lang="it" sz="1000">
                <a:solidFill>
                  <a:srgbClr val="073763"/>
                </a:solidFill>
              </a:rPr>
              <a:t>, </a:t>
            </a:r>
            <a:r>
              <a:rPr b="1" lang="it" sz="1000">
                <a:solidFill>
                  <a:srgbClr val="073763"/>
                </a:solidFill>
              </a:rPr>
              <a:t>scalable</a:t>
            </a:r>
            <a:r>
              <a:rPr b="1" lang="it" sz="1000">
                <a:solidFill>
                  <a:srgbClr val="073763"/>
                </a:solidFill>
              </a:rPr>
              <a:t> </a:t>
            </a:r>
            <a:r>
              <a:rPr lang="it" sz="1000">
                <a:solidFill>
                  <a:srgbClr val="073763"/>
                </a:solidFill>
              </a:rPr>
              <a:t>platform</a:t>
            </a:r>
            <a:r>
              <a:rPr lang="it" sz="1000">
                <a:solidFill>
                  <a:srgbClr val="073763"/>
                </a:solidFill>
              </a:rPr>
              <a:t> for </a:t>
            </a:r>
            <a:r>
              <a:rPr b="1" lang="it" sz="1000">
                <a:solidFill>
                  <a:srgbClr val="073763"/>
                </a:solidFill>
              </a:rPr>
              <a:t>message delivery</a:t>
            </a:r>
            <a:r>
              <a:rPr lang="it" sz="1000">
                <a:solidFill>
                  <a:srgbClr val="073763"/>
                </a:solidFill>
              </a:rPr>
              <a:t>, through features like message acknowledgements, </a:t>
            </a:r>
            <a:r>
              <a:rPr lang="it" sz="1000">
                <a:solidFill>
                  <a:srgbClr val="073763"/>
                </a:solidFill>
              </a:rPr>
              <a:t>persistence</a:t>
            </a:r>
            <a:r>
              <a:rPr lang="it" sz="1000">
                <a:solidFill>
                  <a:srgbClr val="073763"/>
                </a:solidFill>
              </a:rPr>
              <a:t>, routing.</a:t>
            </a:r>
            <a:endParaRPr sz="1000">
              <a:solidFill>
                <a:srgbClr val="07376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7376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7376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73763"/>
              </a:solidFill>
            </a:endParaRPr>
          </a:p>
        </p:txBody>
      </p:sp>
      <p:pic>
        <p:nvPicPr>
          <p:cNvPr id="278" name="Google Shape;278;p3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716750" y="402550"/>
            <a:ext cx="1332000" cy="67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62D4E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284" name="Google Shape;28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6325" y="843625"/>
            <a:ext cx="3651350" cy="236815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9"/>
          <p:cNvSpPr txBox="1"/>
          <p:nvPr/>
        </p:nvSpPr>
        <p:spPr>
          <a:xfrm>
            <a:off x="770250" y="3211775"/>
            <a:ext cx="7603500" cy="16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800">
                <a:solidFill>
                  <a:schemeClr val="lt1"/>
                </a:solidFill>
              </a:rPr>
              <a:t>Implementation and user perspectives</a:t>
            </a:r>
            <a:endParaRPr b="1" sz="3800">
              <a:solidFill>
                <a:schemeClr val="lt1"/>
              </a:solidFill>
            </a:endParaRPr>
          </a:p>
        </p:txBody>
      </p:sp>
      <p:sp>
        <p:nvSpPr>
          <p:cNvPr id="286" name="Google Shape;286;p39"/>
          <p:cNvSpPr/>
          <p:nvPr/>
        </p:nvSpPr>
        <p:spPr>
          <a:xfrm>
            <a:off x="0" y="5056825"/>
            <a:ext cx="9144000" cy="105000"/>
          </a:xfrm>
          <a:prstGeom prst="rect">
            <a:avLst/>
          </a:prstGeom>
          <a:solidFill>
            <a:srgbClr val="4096B2"/>
          </a:solidFill>
          <a:ln cap="flat" cmpd="sng" w="9525">
            <a:solidFill>
              <a:srgbClr val="4096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9"/>
          <p:cNvSpPr/>
          <p:nvPr/>
        </p:nvSpPr>
        <p:spPr>
          <a:xfrm>
            <a:off x="572550" y="92150"/>
            <a:ext cx="7998900" cy="85800"/>
          </a:xfrm>
          <a:prstGeom prst="rect">
            <a:avLst/>
          </a:prstGeom>
          <a:solidFill>
            <a:srgbClr val="4096B2"/>
          </a:solidFill>
          <a:ln cap="flat" cmpd="sng" w="9525">
            <a:solidFill>
              <a:srgbClr val="4096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9"/>
          <p:cNvSpPr/>
          <p:nvPr/>
        </p:nvSpPr>
        <p:spPr>
          <a:xfrm>
            <a:off x="1177950" y="242788"/>
            <a:ext cx="6788100" cy="7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94" name="Google Shape;294;p40"/>
          <p:cNvSpPr/>
          <p:nvPr/>
        </p:nvSpPr>
        <p:spPr>
          <a:xfrm>
            <a:off x="572550" y="92150"/>
            <a:ext cx="7998900" cy="85800"/>
          </a:xfrm>
          <a:prstGeom prst="rect">
            <a:avLst/>
          </a:prstGeom>
          <a:solidFill>
            <a:srgbClr val="4096B2"/>
          </a:solidFill>
          <a:ln cap="flat" cmpd="sng" w="9525">
            <a:solidFill>
              <a:srgbClr val="4096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40"/>
          <p:cNvSpPr/>
          <p:nvPr/>
        </p:nvSpPr>
        <p:spPr>
          <a:xfrm>
            <a:off x="1177950" y="242788"/>
            <a:ext cx="6788100" cy="74400"/>
          </a:xfrm>
          <a:prstGeom prst="rect">
            <a:avLst/>
          </a:prstGeom>
          <a:solidFill>
            <a:srgbClr val="162D4E"/>
          </a:solidFill>
          <a:ln cap="flat" cmpd="sng" w="9525">
            <a:solidFill>
              <a:srgbClr val="162D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40"/>
          <p:cNvSpPr/>
          <p:nvPr/>
        </p:nvSpPr>
        <p:spPr>
          <a:xfrm>
            <a:off x="0" y="5056825"/>
            <a:ext cx="9144000" cy="105000"/>
          </a:xfrm>
          <a:prstGeom prst="rect">
            <a:avLst/>
          </a:prstGeom>
          <a:solidFill>
            <a:srgbClr val="4096B2"/>
          </a:solidFill>
          <a:ln cap="flat" cmpd="sng" w="9525">
            <a:solidFill>
              <a:srgbClr val="4096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7" name="Google Shape;29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9250" y="1304875"/>
            <a:ext cx="3983301" cy="3395951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0"/>
          <p:cNvSpPr txBox="1"/>
          <p:nvPr/>
        </p:nvSpPr>
        <p:spPr>
          <a:xfrm>
            <a:off x="1288800" y="440538"/>
            <a:ext cx="6566400" cy="7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>
                <a:solidFill>
                  <a:srgbClr val="073763"/>
                </a:solidFill>
              </a:rPr>
              <a:t>CVMFS stratum 0 - Vault - RabbitMQ interaction </a:t>
            </a:r>
            <a:endParaRPr b="1" sz="2000">
              <a:solidFill>
                <a:srgbClr val="073763"/>
              </a:solidFill>
            </a:endParaRPr>
          </a:p>
        </p:txBody>
      </p:sp>
      <p:sp>
        <p:nvSpPr>
          <p:cNvPr id="299" name="Google Shape;299;p40"/>
          <p:cNvSpPr txBox="1"/>
          <p:nvPr/>
        </p:nvSpPr>
        <p:spPr>
          <a:xfrm>
            <a:off x="525350" y="1444150"/>
            <a:ext cx="4281600" cy="29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</a:pPr>
            <a:r>
              <a:rPr lang="it">
                <a:solidFill>
                  <a:srgbClr val="073763"/>
                </a:solidFill>
              </a:rPr>
              <a:t>This interaction allows the </a:t>
            </a:r>
            <a:r>
              <a:rPr b="1" lang="it">
                <a:solidFill>
                  <a:srgbClr val="073763"/>
                </a:solidFill>
              </a:rPr>
              <a:t>CVMFS stratum 0</a:t>
            </a:r>
            <a:r>
              <a:rPr lang="it">
                <a:solidFill>
                  <a:srgbClr val="073763"/>
                </a:solidFill>
              </a:rPr>
              <a:t> server to get </a:t>
            </a:r>
            <a:r>
              <a:rPr b="1" lang="it">
                <a:solidFill>
                  <a:srgbClr val="073763"/>
                </a:solidFill>
              </a:rPr>
              <a:t>notified </a:t>
            </a:r>
            <a:r>
              <a:rPr lang="it">
                <a:solidFill>
                  <a:srgbClr val="073763"/>
                </a:solidFill>
              </a:rPr>
              <a:t>when a user </a:t>
            </a:r>
            <a:r>
              <a:rPr b="1" lang="it">
                <a:solidFill>
                  <a:srgbClr val="073763"/>
                </a:solidFill>
              </a:rPr>
              <a:t>requests </a:t>
            </a:r>
            <a:r>
              <a:rPr lang="it">
                <a:solidFill>
                  <a:srgbClr val="073763"/>
                </a:solidFill>
              </a:rPr>
              <a:t>a personal/group </a:t>
            </a:r>
            <a:r>
              <a:rPr b="1" lang="it">
                <a:solidFill>
                  <a:srgbClr val="073763"/>
                </a:solidFill>
              </a:rPr>
              <a:t>CVMFS repository</a:t>
            </a:r>
            <a:r>
              <a:rPr lang="it">
                <a:solidFill>
                  <a:srgbClr val="073763"/>
                </a:solidFill>
              </a:rPr>
              <a:t>.</a:t>
            </a:r>
            <a:endParaRPr>
              <a:solidFill>
                <a:srgbClr val="073763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</a:pPr>
            <a:r>
              <a:rPr lang="it">
                <a:solidFill>
                  <a:srgbClr val="073763"/>
                </a:solidFill>
              </a:rPr>
              <a:t>It takes this information from a </a:t>
            </a:r>
            <a:r>
              <a:rPr b="1" lang="it">
                <a:solidFill>
                  <a:srgbClr val="073763"/>
                </a:solidFill>
              </a:rPr>
              <a:t>RabbitMQ </a:t>
            </a:r>
            <a:r>
              <a:rPr lang="it">
                <a:solidFill>
                  <a:srgbClr val="073763"/>
                </a:solidFill>
              </a:rPr>
              <a:t>queue.</a:t>
            </a:r>
            <a:endParaRPr>
              <a:solidFill>
                <a:srgbClr val="073763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</a:pPr>
            <a:r>
              <a:rPr lang="it">
                <a:solidFill>
                  <a:srgbClr val="073763"/>
                </a:solidFill>
              </a:rPr>
              <a:t>With this information, it </a:t>
            </a:r>
            <a:r>
              <a:rPr b="1" lang="it">
                <a:solidFill>
                  <a:srgbClr val="073763"/>
                </a:solidFill>
              </a:rPr>
              <a:t>creates </a:t>
            </a:r>
            <a:r>
              <a:rPr lang="it">
                <a:solidFill>
                  <a:srgbClr val="073763"/>
                </a:solidFill>
              </a:rPr>
              <a:t>the </a:t>
            </a:r>
            <a:r>
              <a:rPr b="1" lang="it">
                <a:solidFill>
                  <a:srgbClr val="073763"/>
                </a:solidFill>
              </a:rPr>
              <a:t>CVMFS repository</a:t>
            </a:r>
            <a:r>
              <a:rPr lang="it">
                <a:solidFill>
                  <a:srgbClr val="073763"/>
                </a:solidFill>
              </a:rPr>
              <a:t> and the relative</a:t>
            </a:r>
            <a:r>
              <a:rPr lang="it">
                <a:solidFill>
                  <a:srgbClr val="073763"/>
                </a:solidFill>
              </a:rPr>
              <a:t> </a:t>
            </a:r>
            <a:r>
              <a:rPr b="1" lang="it">
                <a:solidFill>
                  <a:srgbClr val="073763"/>
                </a:solidFill>
              </a:rPr>
              <a:t>keys.</a:t>
            </a:r>
            <a:endParaRPr b="1">
              <a:solidFill>
                <a:srgbClr val="073763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</a:pPr>
            <a:r>
              <a:rPr lang="it">
                <a:solidFill>
                  <a:srgbClr val="073763"/>
                </a:solidFill>
              </a:rPr>
              <a:t>CVMFS stratum 0 server</a:t>
            </a:r>
            <a:r>
              <a:rPr lang="it">
                <a:solidFill>
                  <a:srgbClr val="073763"/>
                </a:solidFill>
              </a:rPr>
              <a:t> authenticates to </a:t>
            </a:r>
            <a:r>
              <a:rPr b="1" lang="it">
                <a:solidFill>
                  <a:srgbClr val="073763"/>
                </a:solidFill>
              </a:rPr>
              <a:t>Vault</a:t>
            </a:r>
            <a:r>
              <a:rPr lang="it">
                <a:solidFill>
                  <a:srgbClr val="073763"/>
                </a:solidFill>
              </a:rPr>
              <a:t> and </a:t>
            </a:r>
            <a:r>
              <a:rPr lang="it">
                <a:solidFill>
                  <a:srgbClr val="073763"/>
                </a:solidFill>
              </a:rPr>
              <a:t>copies the </a:t>
            </a:r>
            <a:r>
              <a:rPr b="1" lang="it">
                <a:solidFill>
                  <a:srgbClr val="073763"/>
                </a:solidFill>
              </a:rPr>
              <a:t>secrets </a:t>
            </a:r>
            <a:r>
              <a:rPr lang="it">
                <a:solidFill>
                  <a:srgbClr val="073763"/>
                </a:solidFill>
              </a:rPr>
              <a:t>in a specific path of the service. </a:t>
            </a:r>
            <a:endParaRPr>
              <a:solidFill>
                <a:srgbClr val="073763"/>
              </a:solidFill>
            </a:endParaRPr>
          </a:p>
        </p:txBody>
      </p:sp>
      <p:pic>
        <p:nvPicPr>
          <p:cNvPr id="300" name="Google Shape;30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6750" y="402550"/>
            <a:ext cx="1332000" cy="67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306" name="Google Shape;306;p41"/>
          <p:cNvSpPr/>
          <p:nvPr/>
        </p:nvSpPr>
        <p:spPr>
          <a:xfrm>
            <a:off x="572550" y="92150"/>
            <a:ext cx="7998900" cy="85800"/>
          </a:xfrm>
          <a:prstGeom prst="rect">
            <a:avLst/>
          </a:prstGeom>
          <a:solidFill>
            <a:srgbClr val="4096B2"/>
          </a:solidFill>
          <a:ln cap="flat" cmpd="sng" w="9525">
            <a:solidFill>
              <a:srgbClr val="4096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41"/>
          <p:cNvSpPr/>
          <p:nvPr/>
        </p:nvSpPr>
        <p:spPr>
          <a:xfrm>
            <a:off x="1177950" y="242788"/>
            <a:ext cx="6788100" cy="74400"/>
          </a:xfrm>
          <a:prstGeom prst="rect">
            <a:avLst/>
          </a:prstGeom>
          <a:solidFill>
            <a:srgbClr val="162D4E"/>
          </a:solidFill>
          <a:ln cap="flat" cmpd="sng" w="9525">
            <a:solidFill>
              <a:srgbClr val="162D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41"/>
          <p:cNvSpPr/>
          <p:nvPr/>
        </p:nvSpPr>
        <p:spPr>
          <a:xfrm>
            <a:off x="0" y="5056825"/>
            <a:ext cx="9144000" cy="105000"/>
          </a:xfrm>
          <a:prstGeom prst="rect">
            <a:avLst/>
          </a:prstGeom>
          <a:solidFill>
            <a:srgbClr val="4096B2"/>
          </a:solidFill>
          <a:ln cap="flat" cmpd="sng" w="9525">
            <a:solidFill>
              <a:srgbClr val="4096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9" name="Google Shape;30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276" y="1157650"/>
            <a:ext cx="3691550" cy="309982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41"/>
          <p:cNvSpPr txBox="1"/>
          <p:nvPr/>
        </p:nvSpPr>
        <p:spPr>
          <a:xfrm>
            <a:off x="1288800" y="402550"/>
            <a:ext cx="6566400" cy="7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>
                <a:solidFill>
                  <a:srgbClr val="073763"/>
                </a:solidFill>
              </a:rPr>
              <a:t>CVMFS publisher - Vault - RabbitMQ interaction </a:t>
            </a:r>
            <a:endParaRPr b="1" sz="2000">
              <a:solidFill>
                <a:srgbClr val="073763"/>
              </a:solidFill>
            </a:endParaRPr>
          </a:p>
        </p:txBody>
      </p:sp>
      <p:sp>
        <p:nvSpPr>
          <p:cNvPr id="311" name="Google Shape;311;p41"/>
          <p:cNvSpPr txBox="1"/>
          <p:nvPr/>
        </p:nvSpPr>
        <p:spPr>
          <a:xfrm>
            <a:off x="4431150" y="1300925"/>
            <a:ext cx="4041300" cy="32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</a:pPr>
            <a:r>
              <a:rPr lang="it">
                <a:solidFill>
                  <a:srgbClr val="073763"/>
                </a:solidFill>
              </a:rPr>
              <a:t>This interaction allows the </a:t>
            </a:r>
            <a:r>
              <a:rPr b="1" lang="it">
                <a:solidFill>
                  <a:srgbClr val="073763"/>
                </a:solidFill>
              </a:rPr>
              <a:t>Publisher </a:t>
            </a:r>
            <a:r>
              <a:rPr lang="it">
                <a:solidFill>
                  <a:srgbClr val="073763"/>
                </a:solidFill>
              </a:rPr>
              <a:t>to understand if a user have requested a  </a:t>
            </a:r>
            <a:r>
              <a:rPr b="1" lang="it">
                <a:solidFill>
                  <a:srgbClr val="073763"/>
                </a:solidFill>
              </a:rPr>
              <a:t>new CVMFS</a:t>
            </a:r>
            <a:r>
              <a:rPr lang="it">
                <a:solidFill>
                  <a:srgbClr val="073763"/>
                </a:solidFill>
              </a:rPr>
              <a:t> repositories.</a:t>
            </a:r>
            <a:endParaRPr>
              <a:solidFill>
                <a:srgbClr val="07376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</a:pPr>
            <a:r>
              <a:rPr lang="it">
                <a:solidFill>
                  <a:srgbClr val="073763"/>
                </a:solidFill>
              </a:rPr>
              <a:t>It takes this information from a </a:t>
            </a:r>
            <a:r>
              <a:rPr b="1" lang="it">
                <a:solidFill>
                  <a:srgbClr val="073763"/>
                </a:solidFill>
              </a:rPr>
              <a:t>RabbitMQ queue</a:t>
            </a:r>
            <a:r>
              <a:rPr lang="it">
                <a:solidFill>
                  <a:srgbClr val="073763"/>
                </a:solidFill>
              </a:rPr>
              <a:t>.</a:t>
            </a:r>
            <a:endParaRPr>
              <a:solidFill>
                <a:srgbClr val="07376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</a:pPr>
            <a:r>
              <a:rPr lang="it">
                <a:solidFill>
                  <a:srgbClr val="073763"/>
                </a:solidFill>
              </a:rPr>
              <a:t>The information is sent to the queue when the stratum 0 server creates the CVMFS repository and the keys.</a:t>
            </a:r>
            <a:endParaRPr>
              <a:solidFill>
                <a:srgbClr val="073763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</a:pPr>
            <a:r>
              <a:rPr lang="it">
                <a:solidFill>
                  <a:srgbClr val="073763"/>
                </a:solidFill>
              </a:rPr>
              <a:t>Using the given </a:t>
            </a:r>
            <a:r>
              <a:rPr lang="it">
                <a:solidFill>
                  <a:srgbClr val="073763"/>
                </a:solidFill>
              </a:rPr>
              <a:t>information</a:t>
            </a:r>
            <a:r>
              <a:rPr lang="it">
                <a:solidFill>
                  <a:srgbClr val="073763"/>
                </a:solidFill>
              </a:rPr>
              <a:t>, the publisher authenticates to </a:t>
            </a:r>
            <a:r>
              <a:rPr b="1" lang="it">
                <a:solidFill>
                  <a:srgbClr val="073763"/>
                </a:solidFill>
              </a:rPr>
              <a:t>Vault</a:t>
            </a:r>
            <a:r>
              <a:rPr lang="it">
                <a:solidFill>
                  <a:srgbClr val="073763"/>
                </a:solidFill>
              </a:rPr>
              <a:t> and takes the </a:t>
            </a:r>
            <a:r>
              <a:rPr b="1" lang="it">
                <a:solidFill>
                  <a:srgbClr val="073763"/>
                </a:solidFill>
              </a:rPr>
              <a:t>keys </a:t>
            </a:r>
            <a:r>
              <a:rPr lang="it">
                <a:solidFill>
                  <a:srgbClr val="073763"/>
                </a:solidFill>
              </a:rPr>
              <a:t>needed to write in the repository via gateway. </a:t>
            </a:r>
            <a:endParaRPr>
              <a:solidFill>
                <a:srgbClr val="073763"/>
              </a:solidFill>
            </a:endParaRPr>
          </a:p>
        </p:txBody>
      </p:sp>
      <p:pic>
        <p:nvPicPr>
          <p:cNvPr id="312" name="Google Shape;31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6750" y="402550"/>
            <a:ext cx="1332000" cy="67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318" name="Google Shape;318;p42"/>
          <p:cNvSpPr/>
          <p:nvPr/>
        </p:nvSpPr>
        <p:spPr>
          <a:xfrm>
            <a:off x="572550" y="92150"/>
            <a:ext cx="7998900" cy="85800"/>
          </a:xfrm>
          <a:prstGeom prst="rect">
            <a:avLst/>
          </a:prstGeom>
          <a:solidFill>
            <a:srgbClr val="4096B2"/>
          </a:solidFill>
          <a:ln cap="flat" cmpd="sng" w="9525">
            <a:solidFill>
              <a:srgbClr val="4096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42"/>
          <p:cNvSpPr/>
          <p:nvPr/>
        </p:nvSpPr>
        <p:spPr>
          <a:xfrm>
            <a:off x="1177950" y="242788"/>
            <a:ext cx="6788100" cy="74400"/>
          </a:xfrm>
          <a:prstGeom prst="rect">
            <a:avLst/>
          </a:prstGeom>
          <a:solidFill>
            <a:srgbClr val="162D4E"/>
          </a:solidFill>
          <a:ln cap="flat" cmpd="sng" w="9525">
            <a:solidFill>
              <a:srgbClr val="162D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42"/>
          <p:cNvSpPr/>
          <p:nvPr/>
        </p:nvSpPr>
        <p:spPr>
          <a:xfrm>
            <a:off x="0" y="5056825"/>
            <a:ext cx="9144000" cy="105000"/>
          </a:xfrm>
          <a:prstGeom prst="rect">
            <a:avLst/>
          </a:prstGeom>
          <a:solidFill>
            <a:srgbClr val="4096B2"/>
          </a:solidFill>
          <a:ln cap="flat" cmpd="sng" w="9525">
            <a:solidFill>
              <a:srgbClr val="4096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1" name="Google Shape;32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425" y="1038350"/>
            <a:ext cx="3271526" cy="368485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2"/>
          <p:cNvSpPr txBox="1"/>
          <p:nvPr/>
        </p:nvSpPr>
        <p:spPr>
          <a:xfrm>
            <a:off x="1596600" y="450025"/>
            <a:ext cx="5950800" cy="7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>
                <a:solidFill>
                  <a:srgbClr val="073763"/>
                </a:solidFill>
              </a:rPr>
              <a:t>CVMFS publisher - Ceph - RabbitMQ interaction</a:t>
            </a:r>
            <a:endParaRPr b="1" sz="2000">
              <a:solidFill>
                <a:srgbClr val="073763"/>
              </a:solidFill>
            </a:endParaRPr>
          </a:p>
        </p:txBody>
      </p:sp>
      <p:sp>
        <p:nvSpPr>
          <p:cNvPr id="323" name="Google Shape;323;p42"/>
          <p:cNvSpPr txBox="1"/>
          <p:nvPr/>
        </p:nvSpPr>
        <p:spPr>
          <a:xfrm>
            <a:off x="4525850" y="1323850"/>
            <a:ext cx="3893100" cy="34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</a:pPr>
            <a:r>
              <a:rPr lang="it">
                <a:solidFill>
                  <a:srgbClr val="073763"/>
                </a:solidFill>
              </a:rPr>
              <a:t>This interaction allows the Publisher to get information about </a:t>
            </a:r>
            <a:r>
              <a:rPr b="1" lang="it">
                <a:solidFill>
                  <a:srgbClr val="073763"/>
                </a:solidFill>
              </a:rPr>
              <a:t>changes </a:t>
            </a:r>
            <a:r>
              <a:rPr lang="it">
                <a:solidFill>
                  <a:srgbClr val="073763"/>
                </a:solidFill>
              </a:rPr>
              <a:t>in the cvmfs/ “area” of the </a:t>
            </a:r>
            <a:r>
              <a:rPr b="1" lang="it">
                <a:solidFill>
                  <a:srgbClr val="073763"/>
                </a:solidFill>
              </a:rPr>
              <a:t>buckets </a:t>
            </a:r>
            <a:r>
              <a:rPr lang="it">
                <a:solidFill>
                  <a:srgbClr val="073763"/>
                </a:solidFill>
              </a:rPr>
              <a:t>and therefore to </a:t>
            </a:r>
            <a:r>
              <a:rPr b="1" lang="it">
                <a:solidFill>
                  <a:srgbClr val="073763"/>
                </a:solidFill>
              </a:rPr>
              <a:t>synchronize</a:t>
            </a:r>
            <a:r>
              <a:rPr b="1" lang="it">
                <a:solidFill>
                  <a:srgbClr val="073763"/>
                </a:solidFill>
              </a:rPr>
              <a:t> </a:t>
            </a:r>
            <a:r>
              <a:rPr lang="it">
                <a:solidFill>
                  <a:srgbClr val="073763"/>
                </a:solidFill>
              </a:rPr>
              <a:t>the content of the CVMFS repository. </a:t>
            </a:r>
            <a:endParaRPr>
              <a:solidFill>
                <a:srgbClr val="073763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</a:pPr>
            <a:r>
              <a:rPr b="1" lang="it">
                <a:solidFill>
                  <a:srgbClr val="073763"/>
                </a:solidFill>
              </a:rPr>
              <a:t>Notification messages</a:t>
            </a:r>
            <a:r>
              <a:rPr lang="it">
                <a:solidFill>
                  <a:srgbClr val="073763"/>
                </a:solidFill>
              </a:rPr>
              <a:t> are sent to a RabbitMQ queue with informations about bucket owner, object key and event type. </a:t>
            </a:r>
            <a:endParaRPr>
              <a:solidFill>
                <a:srgbClr val="07376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</a:pPr>
            <a:r>
              <a:rPr lang="it">
                <a:solidFill>
                  <a:srgbClr val="073763"/>
                </a:solidFill>
              </a:rPr>
              <a:t>Using those informations, the publisher </a:t>
            </a:r>
            <a:r>
              <a:rPr b="1" lang="it">
                <a:solidFill>
                  <a:srgbClr val="073763"/>
                </a:solidFill>
              </a:rPr>
              <a:t>distribute </a:t>
            </a:r>
            <a:r>
              <a:rPr lang="it">
                <a:solidFill>
                  <a:srgbClr val="073763"/>
                </a:solidFill>
              </a:rPr>
              <a:t>the software in the correct CVMFS repository.</a:t>
            </a:r>
            <a:endParaRPr>
              <a:solidFill>
                <a:srgbClr val="073763"/>
              </a:solidFill>
            </a:endParaRPr>
          </a:p>
        </p:txBody>
      </p:sp>
      <p:pic>
        <p:nvPicPr>
          <p:cNvPr id="324" name="Google Shape;32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6750" y="402550"/>
            <a:ext cx="1332000" cy="67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330" name="Google Shape;330;p43"/>
          <p:cNvSpPr/>
          <p:nvPr/>
        </p:nvSpPr>
        <p:spPr>
          <a:xfrm>
            <a:off x="572550" y="92150"/>
            <a:ext cx="7998900" cy="85800"/>
          </a:xfrm>
          <a:prstGeom prst="rect">
            <a:avLst/>
          </a:prstGeom>
          <a:solidFill>
            <a:srgbClr val="4096B2"/>
          </a:solidFill>
          <a:ln cap="flat" cmpd="sng" w="9525">
            <a:solidFill>
              <a:srgbClr val="4096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43"/>
          <p:cNvSpPr/>
          <p:nvPr/>
        </p:nvSpPr>
        <p:spPr>
          <a:xfrm>
            <a:off x="1177950" y="242788"/>
            <a:ext cx="6788100" cy="74400"/>
          </a:xfrm>
          <a:prstGeom prst="rect">
            <a:avLst/>
          </a:prstGeom>
          <a:solidFill>
            <a:srgbClr val="162D4E"/>
          </a:solidFill>
          <a:ln cap="flat" cmpd="sng" w="9525">
            <a:solidFill>
              <a:srgbClr val="162D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43"/>
          <p:cNvSpPr/>
          <p:nvPr/>
        </p:nvSpPr>
        <p:spPr>
          <a:xfrm>
            <a:off x="0" y="5056825"/>
            <a:ext cx="9144000" cy="105000"/>
          </a:xfrm>
          <a:prstGeom prst="rect">
            <a:avLst/>
          </a:prstGeom>
          <a:solidFill>
            <a:srgbClr val="4096B2"/>
          </a:solidFill>
          <a:ln cap="flat" cmpd="sng" w="9525">
            <a:solidFill>
              <a:srgbClr val="4096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43"/>
          <p:cNvSpPr txBox="1"/>
          <p:nvPr/>
        </p:nvSpPr>
        <p:spPr>
          <a:xfrm>
            <a:off x="2582088" y="527938"/>
            <a:ext cx="3979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>
                <a:solidFill>
                  <a:srgbClr val="073763"/>
                </a:solidFill>
              </a:rPr>
              <a:t>User </a:t>
            </a:r>
            <a:r>
              <a:rPr b="1" lang="it" sz="2000">
                <a:solidFill>
                  <a:srgbClr val="073763"/>
                </a:solidFill>
              </a:rPr>
              <a:t>perspectives</a:t>
            </a:r>
            <a:endParaRPr b="1" sz="2000">
              <a:solidFill>
                <a:srgbClr val="073763"/>
              </a:solidFill>
            </a:endParaRPr>
          </a:p>
        </p:txBody>
      </p:sp>
      <p:sp>
        <p:nvSpPr>
          <p:cNvPr id="334" name="Google Shape;334;p43"/>
          <p:cNvSpPr txBox="1"/>
          <p:nvPr/>
        </p:nvSpPr>
        <p:spPr>
          <a:xfrm>
            <a:off x="260250" y="1132300"/>
            <a:ext cx="7186200" cy="3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</a:pPr>
            <a:r>
              <a:rPr lang="it">
                <a:solidFill>
                  <a:srgbClr val="073763"/>
                </a:solidFill>
              </a:rPr>
              <a:t>The user doesn’t need to know CVMFS. </a:t>
            </a:r>
            <a:endParaRPr>
              <a:solidFill>
                <a:srgbClr val="07376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</a:pPr>
            <a:r>
              <a:rPr lang="it">
                <a:solidFill>
                  <a:srgbClr val="073763"/>
                </a:solidFill>
              </a:rPr>
              <a:t>The user needs a token and an S3 DataCloud account. </a:t>
            </a:r>
            <a:endParaRPr>
              <a:solidFill>
                <a:srgbClr val="07376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</a:pPr>
            <a:r>
              <a:rPr lang="it">
                <a:solidFill>
                  <a:srgbClr val="073763"/>
                </a:solidFill>
              </a:rPr>
              <a:t>The user </a:t>
            </a:r>
            <a:r>
              <a:rPr lang="it">
                <a:solidFill>
                  <a:srgbClr val="073763"/>
                </a:solidFill>
              </a:rPr>
              <a:t> must be </a:t>
            </a:r>
            <a:r>
              <a:rPr b="1" lang="it">
                <a:solidFill>
                  <a:srgbClr val="073763"/>
                </a:solidFill>
              </a:rPr>
              <a:t>authenticated </a:t>
            </a:r>
            <a:r>
              <a:rPr lang="it">
                <a:solidFill>
                  <a:srgbClr val="073763"/>
                </a:solidFill>
              </a:rPr>
              <a:t>through JWT based auth N/Z (based on IAM) to access the Cloud D</a:t>
            </a:r>
            <a:r>
              <a:rPr lang="it">
                <a:solidFill>
                  <a:srgbClr val="073763"/>
                </a:solidFill>
              </a:rPr>
              <a:t>ashboard.</a:t>
            </a:r>
            <a:r>
              <a:rPr lang="it">
                <a:solidFill>
                  <a:srgbClr val="073763"/>
                </a:solidFill>
              </a:rPr>
              <a:t> </a:t>
            </a:r>
            <a:endParaRPr>
              <a:solidFill>
                <a:srgbClr val="07376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</a:pPr>
            <a:r>
              <a:rPr lang="it">
                <a:solidFill>
                  <a:srgbClr val="073763"/>
                </a:solidFill>
              </a:rPr>
              <a:t>The user can </a:t>
            </a:r>
            <a:r>
              <a:rPr b="1" lang="it">
                <a:solidFill>
                  <a:srgbClr val="073763"/>
                </a:solidFill>
              </a:rPr>
              <a:t>request </a:t>
            </a:r>
            <a:r>
              <a:rPr lang="it">
                <a:solidFill>
                  <a:srgbClr val="073763"/>
                </a:solidFill>
              </a:rPr>
              <a:t>a personal CVMFS repository via </a:t>
            </a:r>
            <a:r>
              <a:rPr b="1" lang="it">
                <a:solidFill>
                  <a:srgbClr val="073763"/>
                </a:solidFill>
              </a:rPr>
              <a:t>dashboard</a:t>
            </a:r>
            <a:r>
              <a:rPr lang="it">
                <a:solidFill>
                  <a:srgbClr val="073763"/>
                </a:solidFill>
              </a:rPr>
              <a:t> with one click.</a:t>
            </a:r>
            <a:endParaRPr>
              <a:solidFill>
                <a:srgbClr val="073763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</a:pPr>
            <a:r>
              <a:rPr lang="it">
                <a:solidFill>
                  <a:srgbClr val="073763"/>
                </a:solidFill>
              </a:rPr>
              <a:t>Access to the </a:t>
            </a:r>
            <a:r>
              <a:rPr b="1" lang="it">
                <a:solidFill>
                  <a:srgbClr val="073763"/>
                </a:solidFill>
              </a:rPr>
              <a:t>CVMFS repository keys</a:t>
            </a:r>
            <a:r>
              <a:rPr lang="it">
                <a:solidFill>
                  <a:srgbClr val="073763"/>
                </a:solidFill>
              </a:rPr>
              <a:t>: they can be easily </a:t>
            </a:r>
            <a:endParaRPr>
              <a:solidFill>
                <a:srgbClr val="07376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73763"/>
                </a:solidFill>
              </a:rPr>
              <a:t>downloaded</a:t>
            </a:r>
            <a:r>
              <a:rPr lang="it">
                <a:solidFill>
                  <a:srgbClr val="073763"/>
                </a:solidFill>
              </a:rPr>
              <a:t> from the dashboard to configure the </a:t>
            </a:r>
            <a:r>
              <a:rPr b="1" lang="it">
                <a:solidFill>
                  <a:srgbClr val="073763"/>
                </a:solidFill>
              </a:rPr>
              <a:t>CVMFS client</a:t>
            </a:r>
            <a:r>
              <a:rPr lang="it">
                <a:solidFill>
                  <a:srgbClr val="073763"/>
                </a:solidFill>
              </a:rPr>
              <a:t> </a:t>
            </a:r>
            <a:endParaRPr>
              <a:solidFill>
                <a:srgbClr val="07376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73763"/>
                </a:solidFill>
              </a:rPr>
              <a:t>to access the repo in </a:t>
            </a:r>
            <a:r>
              <a:rPr b="1" lang="it">
                <a:solidFill>
                  <a:srgbClr val="073763"/>
                </a:solidFill>
              </a:rPr>
              <a:t>read-only</a:t>
            </a:r>
            <a:r>
              <a:rPr lang="it">
                <a:solidFill>
                  <a:srgbClr val="073763"/>
                </a:solidFill>
              </a:rPr>
              <a:t> mode.</a:t>
            </a:r>
            <a:endParaRPr>
              <a:solidFill>
                <a:srgbClr val="07376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</a:pPr>
            <a:r>
              <a:rPr lang="it">
                <a:solidFill>
                  <a:srgbClr val="073763"/>
                </a:solidFill>
              </a:rPr>
              <a:t>The user must have a</a:t>
            </a:r>
            <a:r>
              <a:rPr lang="it">
                <a:solidFill>
                  <a:srgbClr val="073763"/>
                </a:solidFill>
              </a:rPr>
              <a:t>ccess to the </a:t>
            </a:r>
            <a:endParaRPr>
              <a:solidFill>
                <a:srgbClr val="07376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73763"/>
                </a:solidFill>
              </a:rPr>
              <a:t>backbone S3 object storage</a:t>
            </a:r>
            <a:r>
              <a:rPr lang="it">
                <a:solidFill>
                  <a:srgbClr val="073763"/>
                </a:solidFill>
              </a:rPr>
              <a:t> to upload </a:t>
            </a:r>
            <a:endParaRPr>
              <a:solidFill>
                <a:srgbClr val="07376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73763"/>
                </a:solidFill>
              </a:rPr>
              <a:t>software and files.</a:t>
            </a:r>
            <a:endParaRPr>
              <a:solidFill>
                <a:srgbClr val="07376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73763"/>
                </a:solidFill>
              </a:rPr>
              <a:t> </a:t>
            </a:r>
            <a:endParaRPr>
              <a:solidFill>
                <a:srgbClr val="073763"/>
              </a:solidFill>
            </a:endParaRPr>
          </a:p>
        </p:txBody>
      </p:sp>
      <p:pic>
        <p:nvPicPr>
          <p:cNvPr id="335" name="Google Shape;33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865200" y="2462674"/>
            <a:ext cx="2373175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6750" y="402550"/>
            <a:ext cx="1332000" cy="67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17" name="Google Shape;117;p26"/>
          <p:cNvSpPr/>
          <p:nvPr/>
        </p:nvSpPr>
        <p:spPr>
          <a:xfrm>
            <a:off x="572550" y="92150"/>
            <a:ext cx="7998900" cy="85800"/>
          </a:xfrm>
          <a:prstGeom prst="rect">
            <a:avLst/>
          </a:prstGeom>
          <a:solidFill>
            <a:srgbClr val="4096B2"/>
          </a:solidFill>
          <a:ln cap="flat" cmpd="sng" w="9525">
            <a:solidFill>
              <a:srgbClr val="4096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6"/>
          <p:cNvSpPr/>
          <p:nvPr/>
        </p:nvSpPr>
        <p:spPr>
          <a:xfrm>
            <a:off x="1177950" y="242788"/>
            <a:ext cx="6788100" cy="74400"/>
          </a:xfrm>
          <a:prstGeom prst="rect">
            <a:avLst/>
          </a:prstGeom>
          <a:solidFill>
            <a:srgbClr val="162D4E"/>
          </a:solidFill>
          <a:ln cap="flat" cmpd="sng" w="9525">
            <a:solidFill>
              <a:srgbClr val="162D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6"/>
          <p:cNvSpPr/>
          <p:nvPr/>
        </p:nvSpPr>
        <p:spPr>
          <a:xfrm>
            <a:off x="0" y="5056825"/>
            <a:ext cx="9144000" cy="105000"/>
          </a:xfrm>
          <a:prstGeom prst="rect">
            <a:avLst/>
          </a:prstGeom>
          <a:solidFill>
            <a:srgbClr val="4096B2"/>
          </a:solidFill>
          <a:ln cap="flat" cmpd="sng" w="9525">
            <a:solidFill>
              <a:srgbClr val="4096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6750" y="402550"/>
            <a:ext cx="1332000" cy="67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6"/>
          <p:cNvSpPr txBox="1"/>
          <p:nvPr/>
        </p:nvSpPr>
        <p:spPr>
          <a:xfrm>
            <a:off x="664050" y="413338"/>
            <a:ext cx="7815900" cy="6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>
                <a:solidFill>
                  <a:srgbClr val="073763"/>
                </a:solidFill>
              </a:rPr>
              <a:t>Outline </a:t>
            </a:r>
            <a:endParaRPr b="1" sz="2000">
              <a:solidFill>
                <a:srgbClr val="07376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122" name="Google Shape;122;p26"/>
          <p:cNvGrpSpPr/>
          <p:nvPr/>
        </p:nvGrpSpPr>
        <p:grpSpPr>
          <a:xfrm>
            <a:off x="1221750" y="2019788"/>
            <a:ext cx="6700500" cy="1588075"/>
            <a:chOff x="408675" y="682725"/>
            <a:chExt cx="6700500" cy="1588075"/>
          </a:xfrm>
        </p:grpSpPr>
        <p:sp>
          <p:nvSpPr>
            <p:cNvPr id="123" name="Google Shape;123;p26"/>
            <p:cNvSpPr/>
            <p:nvPr/>
          </p:nvSpPr>
          <p:spPr>
            <a:xfrm>
              <a:off x="408675" y="859900"/>
              <a:ext cx="6700500" cy="14109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0B29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0B2950"/>
                </a:solidFill>
              </a:endParaRPr>
            </a:p>
            <a:p>
              <a:pPr indent="-311150" lvl="0" marL="1371600" rtl="0" algn="l">
                <a:spcBef>
                  <a:spcPts val="0"/>
                </a:spcBef>
                <a:spcAft>
                  <a:spcPts val="0"/>
                </a:spcAft>
                <a:buClr>
                  <a:srgbClr val="0B2950"/>
                </a:buClr>
                <a:buSzPts val="1300"/>
                <a:buChar char="●"/>
              </a:pPr>
              <a:r>
                <a:rPr lang="it" sz="1300">
                  <a:solidFill>
                    <a:srgbClr val="0B2950"/>
                  </a:solidFill>
                </a:rPr>
                <a:t>The software distribution challenge</a:t>
              </a:r>
              <a:endParaRPr sz="1300">
                <a:solidFill>
                  <a:srgbClr val="0B2950"/>
                </a:solidFill>
              </a:endParaRPr>
            </a:p>
            <a:p>
              <a:pPr indent="-311150" lvl="0" marL="1371600" rtl="0" algn="l">
                <a:spcBef>
                  <a:spcPts val="0"/>
                </a:spcBef>
                <a:spcAft>
                  <a:spcPts val="0"/>
                </a:spcAft>
                <a:buClr>
                  <a:srgbClr val="0B2950"/>
                </a:buClr>
                <a:buSzPts val="1300"/>
                <a:buChar char="●"/>
              </a:pPr>
              <a:r>
                <a:rPr lang="it" sz="1300">
                  <a:solidFill>
                    <a:srgbClr val="0B2950"/>
                  </a:solidFill>
                </a:rPr>
                <a:t>The Software Management @DataCloud solution</a:t>
              </a:r>
              <a:endParaRPr sz="1300">
                <a:solidFill>
                  <a:srgbClr val="0B2950"/>
                </a:solidFill>
              </a:endParaRPr>
            </a:p>
            <a:p>
              <a:pPr indent="-311150" lvl="0" marL="1371600" rtl="0" algn="l">
                <a:spcBef>
                  <a:spcPts val="0"/>
                </a:spcBef>
                <a:spcAft>
                  <a:spcPts val="0"/>
                </a:spcAft>
                <a:buClr>
                  <a:srgbClr val="0B2950"/>
                </a:buClr>
                <a:buSzPts val="1300"/>
                <a:buChar char="●"/>
              </a:pPr>
              <a:r>
                <a:rPr lang="it" sz="1300">
                  <a:solidFill>
                    <a:srgbClr val="0B2950"/>
                  </a:solidFill>
                </a:rPr>
                <a:t>Workflow overview</a:t>
              </a:r>
              <a:endParaRPr sz="1300">
                <a:solidFill>
                  <a:srgbClr val="0B2950"/>
                </a:solidFill>
              </a:endParaRPr>
            </a:p>
            <a:p>
              <a:pPr indent="-311150" lvl="0" marL="1371600" rtl="0" algn="l">
                <a:spcBef>
                  <a:spcPts val="0"/>
                </a:spcBef>
                <a:spcAft>
                  <a:spcPts val="0"/>
                </a:spcAft>
                <a:buClr>
                  <a:srgbClr val="0B2950"/>
                </a:buClr>
                <a:buSzPts val="1300"/>
                <a:buChar char="●"/>
              </a:pPr>
              <a:r>
                <a:rPr lang="it" sz="1300">
                  <a:solidFill>
                    <a:srgbClr val="0B2950"/>
                  </a:solidFill>
                </a:rPr>
                <a:t>Adopted technologies</a:t>
              </a:r>
              <a:endParaRPr sz="1300">
                <a:solidFill>
                  <a:srgbClr val="0B2950"/>
                </a:solidFill>
              </a:endParaRPr>
            </a:p>
            <a:p>
              <a:pPr indent="-311150" lvl="0" marL="1371600" rtl="0" algn="l">
                <a:spcBef>
                  <a:spcPts val="0"/>
                </a:spcBef>
                <a:spcAft>
                  <a:spcPts val="0"/>
                </a:spcAft>
                <a:buClr>
                  <a:srgbClr val="0B2950"/>
                </a:buClr>
                <a:buSzPts val="1300"/>
                <a:buChar char="●"/>
              </a:pPr>
              <a:r>
                <a:rPr lang="it" sz="1300">
                  <a:solidFill>
                    <a:srgbClr val="0B2950"/>
                  </a:solidFill>
                </a:rPr>
                <a:t>Implementation and user perspectives </a:t>
              </a:r>
              <a:endParaRPr sz="1300">
                <a:solidFill>
                  <a:srgbClr val="0B2950"/>
                </a:solidFill>
              </a:endParaRPr>
            </a:p>
          </p:txBody>
        </p:sp>
        <p:sp>
          <p:nvSpPr>
            <p:cNvPr id="124" name="Google Shape;124;p26"/>
            <p:cNvSpPr/>
            <p:nvPr/>
          </p:nvSpPr>
          <p:spPr>
            <a:xfrm>
              <a:off x="919525" y="682725"/>
              <a:ext cx="3373974" cy="393606"/>
            </a:xfrm>
            <a:prstGeom prst="flowChartTerminator">
              <a:avLst/>
            </a:prstGeom>
            <a:solidFill>
              <a:srgbClr val="0B2950"/>
            </a:solidFill>
            <a:ln cap="flat" cmpd="sng" w="9525">
              <a:solidFill>
                <a:srgbClr val="0B29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">
                  <a:solidFill>
                    <a:schemeClr val="lt1"/>
                  </a:solidFill>
                </a:rPr>
                <a:t>Software Management Service </a:t>
              </a:r>
              <a:endParaRPr b="1">
                <a:solidFill>
                  <a:schemeClr val="lt1"/>
                </a:solidFill>
              </a:endParaRPr>
            </a:p>
          </p:txBody>
        </p:sp>
      </p:grpSp>
      <p:grpSp>
        <p:nvGrpSpPr>
          <p:cNvPr id="125" name="Google Shape;125;p26"/>
          <p:cNvGrpSpPr/>
          <p:nvPr/>
        </p:nvGrpSpPr>
        <p:grpSpPr>
          <a:xfrm>
            <a:off x="1221750" y="3770875"/>
            <a:ext cx="6700500" cy="892375"/>
            <a:chOff x="408675" y="682725"/>
            <a:chExt cx="6700500" cy="892375"/>
          </a:xfrm>
        </p:grpSpPr>
        <p:sp>
          <p:nvSpPr>
            <p:cNvPr id="126" name="Google Shape;126;p26"/>
            <p:cNvSpPr/>
            <p:nvPr/>
          </p:nvSpPr>
          <p:spPr>
            <a:xfrm>
              <a:off x="408675" y="859900"/>
              <a:ext cx="6700500" cy="7152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0B29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0B2950"/>
                </a:solidFill>
              </a:endParaRPr>
            </a:p>
            <a:p>
              <a:pPr indent="-311150" lvl="0" marL="1371600" rtl="0" algn="l">
                <a:spcBef>
                  <a:spcPts val="0"/>
                </a:spcBef>
                <a:spcAft>
                  <a:spcPts val="0"/>
                </a:spcAft>
                <a:buClr>
                  <a:srgbClr val="0B2950"/>
                </a:buClr>
                <a:buSzPts val="1300"/>
                <a:buChar char="●"/>
              </a:pPr>
              <a:r>
                <a:rPr lang="it" sz="1300">
                  <a:solidFill>
                    <a:srgbClr val="0B2950"/>
                  </a:solidFill>
                </a:rPr>
                <a:t>Summary </a:t>
              </a:r>
              <a:endParaRPr sz="1300">
                <a:solidFill>
                  <a:srgbClr val="0B2950"/>
                </a:solidFill>
              </a:endParaRPr>
            </a:p>
          </p:txBody>
        </p:sp>
        <p:sp>
          <p:nvSpPr>
            <p:cNvPr id="127" name="Google Shape;127;p26"/>
            <p:cNvSpPr/>
            <p:nvPr/>
          </p:nvSpPr>
          <p:spPr>
            <a:xfrm>
              <a:off x="919525" y="682725"/>
              <a:ext cx="3425058" cy="393606"/>
            </a:xfrm>
            <a:prstGeom prst="flowChartTerminator">
              <a:avLst/>
            </a:prstGeom>
            <a:solidFill>
              <a:srgbClr val="0B2950"/>
            </a:solidFill>
            <a:ln cap="flat" cmpd="sng" w="9525">
              <a:solidFill>
                <a:srgbClr val="0B29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">
                  <a:solidFill>
                    <a:schemeClr val="lt1"/>
                  </a:solidFill>
                </a:rPr>
                <a:t>Conclusions </a:t>
              </a:r>
              <a:endParaRPr b="1">
                <a:solidFill>
                  <a:schemeClr val="lt1"/>
                </a:solidFill>
              </a:endParaRPr>
            </a:p>
          </p:txBody>
        </p:sp>
      </p:grpSp>
      <p:grpSp>
        <p:nvGrpSpPr>
          <p:cNvPr id="128" name="Google Shape;128;p26"/>
          <p:cNvGrpSpPr/>
          <p:nvPr/>
        </p:nvGrpSpPr>
        <p:grpSpPr>
          <a:xfrm>
            <a:off x="1221750" y="964425"/>
            <a:ext cx="6700500" cy="892375"/>
            <a:chOff x="408675" y="682725"/>
            <a:chExt cx="6700500" cy="892375"/>
          </a:xfrm>
        </p:grpSpPr>
        <p:sp>
          <p:nvSpPr>
            <p:cNvPr id="129" name="Google Shape;129;p26"/>
            <p:cNvSpPr/>
            <p:nvPr/>
          </p:nvSpPr>
          <p:spPr>
            <a:xfrm>
              <a:off x="408675" y="859900"/>
              <a:ext cx="6700500" cy="7152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0B29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0B2950"/>
                </a:solidFill>
              </a:endParaRPr>
            </a:p>
            <a:p>
              <a:pPr indent="-311150" lvl="0" marL="1371600" rtl="0" algn="l">
                <a:spcBef>
                  <a:spcPts val="0"/>
                </a:spcBef>
                <a:spcAft>
                  <a:spcPts val="0"/>
                </a:spcAft>
                <a:buClr>
                  <a:srgbClr val="0B2950"/>
                </a:buClr>
                <a:buSzPts val="1300"/>
                <a:buChar char="●"/>
              </a:pPr>
              <a:r>
                <a:rPr lang="it" sz="1300">
                  <a:solidFill>
                    <a:srgbClr val="0B2950"/>
                  </a:solidFill>
                </a:rPr>
                <a:t>The INFN DataCloud project </a:t>
              </a:r>
              <a:endParaRPr sz="1300">
                <a:solidFill>
                  <a:srgbClr val="0B2950"/>
                </a:solidFill>
              </a:endParaRPr>
            </a:p>
          </p:txBody>
        </p:sp>
        <p:sp>
          <p:nvSpPr>
            <p:cNvPr id="130" name="Google Shape;130;p26"/>
            <p:cNvSpPr/>
            <p:nvPr/>
          </p:nvSpPr>
          <p:spPr>
            <a:xfrm>
              <a:off x="919525" y="682725"/>
              <a:ext cx="3425058" cy="393606"/>
            </a:xfrm>
            <a:prstGeom prst="flowChartTerminator">
              <a:avLst/>
            </a:prstGeom>
            <a:solidFill>
              <a:srgbClr val="0B2950"/>
            </a:solidFill>
            <a:ln cap="flat" cmpd="sng" w="9525">
              <a:solidFill>
                <a:srgbClr val="0B29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">
                  <a:solidFill>
                    <a:schemeClr val="lt1"/>
                  </a:solidFill>
                </a:rPr>
                <a:t>Context</a:t>
              </a:r>
              <a:endParaRPr b="1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62D4E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342" name="Google Shape;34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6325" y="843625"/>
            <a:ext cx="3651350" cy="236815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44"/>
          <p:cNvSpPr txBox="1"/>
          <p:nvPr/>
        </p:nvSpPr>
        <p:spPr>
          <a:xfrm>
            <a:off x="770250" y="3006325"/>
            <a:ext cx="7603500" cy="16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800">
                <a:solidFill>
                  <a:schemeClr val="lt1"/>
                </a:solidFill>
              </a:rPr>
              <a:t>Summary</a:t>
            </a:r>
            <a:endParaRPr b="1" sz="3800">
              <a:solidFill>
                <a:schemeClr val="lt1"/>
              </a:solidFill>
            </a:endParaRPr>
          </a:p>
        </p:txBody>
      </p:sp>
      <p:sp>
        <p:nvSpPr>
          <p:cNvPr id="344" name="Google Shape;344;p44"/>
          <p:cNvSpPr/>
          <p:nvPr/>
        </p:nvSpPr>
        <p:spPr>
          <a:xfrm>
            <a:off x="0" y="5056825"/>
            <a:ext cx="9144000" cy="105000"/>
          </a:xfrm>
          <a:prstGeom prst="rect">
            <a:avLst/>
          </a:prstGeom>
          <a:solidFill>
            <a:srgbClr val="4096B2"/>
          </a:solidFill>
          <a:ln cap="flat" cmpd="sng" w="9525">
            <a:solidFill>
              <a:srgbClr val="4096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44"/>
          <p:cNvSpPr/>
          <p:nvPr/>
        </p:nvSpPr>
        <p:spPr>
          <a:xfrm>
            <a:off x="572550" y="92150"/>
            <a:ext cx="7998900" cy="85800"/>
          </a:xfrm>
          <a:prstGeom prst="rect">
            <a:avLst/>
          </a:prstGeom>
          <a:solidFill>
            <a:srgbClr val="4096B2"/>
          </a:solidFill>
          <a:ln cap="flat" cmpd="sng" w="9525">
            <a:solidFill>
              <a:srgbClr val="4096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44"/>
          <p:cNvSpPr/>
          <p:nvPr/>
        </p:nvSpPr>
        <p:spPr>
          <a:xfrm>
            <a:off x="1177950" y="242788"/>
            <a:ext cx="6788100" cy="7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352" name="Google Shape;352;p45"/>
          <p:cNvSpPr/>
          <p:nvPr/>
        </p:nvSpPr>
        <p:spPr>
          <a:xfrm>
            <a:off x="572550" y="92150"/>
            <a:ext cx="7998900" cy="85800"/>
          </a:xfrm>
          <a:prstGeom prst="rect">
            <a:avLst/>
          </a:prstGeom>
          <a:solidFill>
            <a:srgbClr val="4096B2"/>
          </a:solidFill>
          <a:ln cap="flat" cmpd="sng" w="9525">
            <a:solidFill>
              <a:srgbClr val="4096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45"/>
          <p:cNvSpPr/>
          <p:nvPr/>
        </p:nvSpPr>
        <p:spPr>
          <a:xfrm>
            <a:off x="1177950" y="242788"/>
            <a:ext cx="6788100" cy="74400"/>
          </a:xfrm>
          <a:prstGeom prst="rect">
            <a:avLst/>
          </a:prstGeom>
          <a:solidFill>
            <a:srgbClr val="162D4E"/>
          </a:solidFill>
          <a:ln cap="flat" cmpd="sng" w="9525">
            <a:solidFill>
              <a:srgbClr val="162D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45"/>
          <p:cNvSpPr/>
          <p:nvPr/>
        </p:nvSpPr>
        <p:spPr>
          <a:xfrm>
            <a:off x="0" y="5056825"/>
            <a:ext cx="9144000" cy="105000"/>
          </a:xfrm>
          <a:prstGeom prst="rect">
            <a:avLst/>
          </a:prstGeom>
          <a:solidFill>
            <a:srgbClr val="4096B2"/>
          </a:solidFill>
          <a:ln cap="flat" cmpd="sng" w="9525">
            <a:solidFill>
              <a:srgbClr val="4096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45"/>
          <p:cNvSpPr txBox="1"/>
          <p:nvPr/>
        </p:nvSpPr>
        <p:spPr>
          <a:xfrm>
            <a:off x="1596600" y="452100"/>
            <a:ext cx="5950800" cy="7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>
                <a:solidFill>
                  <a:srgbClr val="073763"/>
                </a:solidFill>
              </a:rPr>
              <a:t>Conclusions </a:t>
            </a:r>
            <a:endParaRPr b="1" sz="2000">
              <a:solidFill>
                <a:srgbClr val="073763"/>
              </a:solidFill>
            </a:endParaRPr>
          </a:p>
        </p:txBody>
      </p:sp>
      <p:pic>
        <p:nvPicPr>
          <p:cNvPr id="356" name="Google Shape;35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6750" y="402550"/>
            <a:ext cx="1332000" cy="673775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45"/>
          <p:cNvSpPr txBox="1"/>
          <p:nvPr/>
        </p:nvSpPr>
        <p:spPr>
          <a:xfrm>
            <a:off x="952950" y="1161675"/>
            <a:ext cx="7238100" cy="3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</a:pPr>
            <a:r>
              <a:rPr lang="it">
                <a:solidFill>
                  <a:srgbClr val="073763"/>
                </a:solidFill>
              </a:rPr>
              <a:t>Both </a:t>
            </a:r>
            <a:r>
              <a:rPr b="1" lang="it">
                <a:solidFill>
                  <a:srgbClr val="073763"/>
                </a:solidFill>
              </a:rPr>
              <a:t>abstraction </a:t>
            </a:r>
            <a:r>
              <a:rPr lang="it">
                <a:solidFill>
                  <a:srgbClr val="073763"/>
                </a:solidFill>
              </a:rPr>
              <a:t>and </a:t>
            </a:r>
            <a:r>
              <a:rPr b="1" lang="it">
                <a:solidFill>
                  <a:srgbClr val="073763"/>
                </a:solidFill>
              </a:rPr>
              <a:t>automation </a:t>
            </a:r>
            <a:r>
              <a:rPr lang="it">
                <a:solidFill>
                  <a:srgbClr val="073763"/>
                </a:solidFill>
              </a:rPr>
              <a:t>of the underlying CVMFS system are successfully provided by the presented </a:t>
            </a:r>
            <a:r>
              <a:rPr b="1" lang="it">
                <a:solidFill>
                  <a:srgbClr val="073763"/>
                </a:solidFill>
              </a:rPr>
              <a:t>Software Management service</a:t>
            </a:r>
            <a:r>
              <a:rPr lang="it">
                <a:solidFill>
                  <a:srgbClr val="073763"/>
                </a:solidFill>
              </a:rPr>
              <a:t>.</a:t>
            </a:r>
            <a:endParaRPr>
              <a:solidFill>
                <a:srgbClr val="073763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</a:pPr>
            <a:r>
              <a:rPr lang="it">
                <a:solidFill>
                  <a:srgbClr val="073763"/>
                </a:solidFill>
              </a:rPr>
              <a:t>The service</a:t>
            </a:r>
            <a:r>
              <a:rPr lang="it">
                <a:solidFill>
                  <a:srgbClr val="073763"/>
                </a:solidFill>
              </a:rPr>
              <a:t> is an </a:t>
            </a:r>
            <a:r>
              <a:rPr b="1" lang="it">
                <a:solidFill>
                  <a:srgbClr val="073763"/>
                </a:solidFill>
              </a:rPr>
              <a:t>open-source service </a:t>
            </a:r>
            <a:r>
              <a:rPr lang="it">
                <a:solidFill>
                  <a:srgbClr val="073763"/>
                </a:solidFill>
              </a:rPr>
              <a:t>here applied to a Cloud </a:t>
            </a:r>
            <a:r>
              <a:rPr lang="it">
                <a:solidFill>
                  <a:srgbClr val="073763"/>
                </a:solidFill>
              </a:rPr>
              <a:t>infrastructure</a:t>
            </a:r>
            <a:r>
              <a:rPr lang="it">
                <a:solidFill>
                  <a:srgbClr val="073763"/>
                </a:solidFill>
              </a:rPr>
              <a:t> and integrated in Datacloud, but  the </a:t>
            </a:r>
            <a:r>
              <a:rPr b="1" lang="it">
                <a:solidFill>
                  <a:srgbClr val="073763"/>
                </a:solidFill>
              </a:rPr>
              <a:t>deployment </a:t>
            </a:r>
            <a:r>
              <a:rPr lang="it">
                <a:solidFill>
                  <a:srgbClr val="073763"/>
                </a:solidFill>
              </a:rPr>
              <a:t>can be easily </a:t>
            </a:r>
            <a:r>
              <a:rPr b="1" lang="it">
                <a:solidFill>
                  <a:srgbClr val="073763"/>
                </a:solidFill>
              </a:rPr>
              <a:t>replicated anywhere</a:t>
            </a:r>
            <a:r>
              <a:rPr lang="it">
                <a:solidFill>
                  <a:srgbClr val="073763"/>
                </a:solidFill>
              </a:rPr>
              <a:t>. </a:t>
            </a:r>
            <a:endParaRPr>
              <a:solidFill>
                <a:srgbClr val="073763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</a:pPr>
            <a:r>
              <a:rPr lang="it">
                <a:solidFill>
                  <a:srgbClr val="073763"/>
                </a:solidFill>
              </a:rPr>
              <a:t>The architecture is based on standards except the daemons that are lightweight and stateless.</a:t>
            </a:r>
            <a:endParaRPr>
              <a:solidFill>
                <a:srgbClr val="073763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Char char="●"/>
            </a:pPr>
            <a:r>
              <a:rPr lang="it">
                <a:solidFill>
                  <a:srgbClr val="073763"/>
                </a:solidFill>
              </a:rPr>
              <a:t>Because of the </a:t>
            </a:r>
            <a:r>
              <a:rPr b="1" lang="it">
                <a:solidFill>
                  <a:srgbClr val="073763"/>
                </a:solidFill>
              </a:rPr>
              <a:t>intrinsic flexibility</a:t>
            </a:r>
            <a:r>
              <a:rPr lang="it">
                <a:solidFill>
                  <a:srgbClr val="073763"/>
                </a:solidFill>
              </a:rPr>
              <a:t> of the application and of the related services and technologies adopted, it is suitable to be adopted by </a:t>
            </a:r>
            <a:r>
              <a:rPr b="1" lang="it">
                <a:solidFill>
                  <a:srgbClr val="073763"/>
                </a:solidFill>
              </a:rPr>
              <a:t>multidisciplinary</a:t>
            </a:r>
            <a:r>
              <a:rPr lang="it">
                <a:solidFill>
                  <a:srgbClr val="073763"/>
                </a:solidFill>
              </a:rPr>
              <a:t> communities. </a:t>
            </a:r>
            <a:endParaRPr>
              <a:solidFill>
                <a:srgbClr val="07376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73763"/>
                </a:solidFill>
              </a:rPr>
              <a:t> </a:t>
            </a:r>
            <a:endParaRPr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363" name="Google Shape;363;p46"/>
          <p:cNvSpPr/>
          <p:nvPr/>
        </p:nvSpPr>
        <p:spPr>
          <a:xfrm>
            <a:off x="572550" y="92150"/>
            <a:ext cx="7998900" cy="85800"/>
          </a:xfrm>
          <a:prstGeom prst="rect">
            <a:avLst/>
          </a:prstGeom>
          <a:solidFill>
            <a:srgbClr val="4096B2"/>
          </a:solidFill>
          <a:ln cap="flat" cmpd="sng" w="9525">
            <a:solidFill>
              <a:srgbClr val="4096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46"/>
          <p:cNvSpPr/>
          <p:nvPr/>
        </p:nvSpPr>
        <p:spPr>
          <a:xfrm>
            <a:off x="1177950" y="242788"/>
            <a:ext cx="6788100" cy="74400"/>
          </a:xfrm>
          <a:prstGeom prst="rect">
            <a:avLst/>
          </a:prstGeom>
          <a:solidFill>
            <a:srgbClr val="162D4E"/>
          </a:solidFill>
          <a:ln cap="flat" cmpd="sng" w="9525">
            <a:solidFill>
              <a:srgbClr val="162D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46"/>
          <p:cNvSpPr/>
          <p:nvPr/>
        </p:nvSpPr>
        <p:spPr>
          <a:xfrm>
            <a:off x="0" y="5056825"/>
            <a:ext cx="9144000" cy="105000"/>
          </a:xfrm>
          <a:prstGeom prst="rect">
            <a:avLst/>
          </a:prstGeom>
          <a:solidFill>
            <a:srgbClr val="4096B2"/>
          </a:solidFill>
          <a:ln cap="flat" cmpd="sng" w="9525">
            <a:solidFill>
              <a:srgbClr val="4096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6" name="Google Shape;36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6750" y="402550"/>
            <a:ext cx="1332000" cy="673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46"/>
          <p:cNvSpPr txBox="1"/>
          <p:nvPr/>
        </p:nvSpPr>
        <p:spPr>
          <a:xfrm>
            <a:off x="1654950" y="3408025"/>
            <a:ext cx="5834100" cy="12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5000">
                <a:solidFill>
                  <a:srgbClr val="073763"/>
                </a:solidFill>
              </a:rPr>
              <a:t>Thank You!</a:t>
            </a:r>
            <a:endParaRPr b="1" sz="5000">
              <a:solidFill>
                <a:srgbClr val="07376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73763"/>
              </a:solidFill>
            </a:endParaRPr>
          </a:p>
        </p:txBody>
      </p:sp>
      <p:pic>
        <p:nvPicPr>
          <p:cNvPr id="368" name="Google Shape;368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6325" y="850175"/>
            <a:ext cx="3651350" cy="23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62D4E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136" name="Google Shape;13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6325" y="843625"/>
            <a:ext cx="3651350" cy="236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7"/>
          <p:cNvSpPr txBox="1"/>
          <p:nvPr/>
        </p:nvSpPr>
        <p:spPr>
          <a:xfrm>
            <a:off x="2539050" y="3006300"/>
            <a:ext cx="4065900" cy="16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800">
                <a:solidFill>
                  <a:schemeClr val="lt1"/>
                </a:solidFill>
              </a:rPr>
              <a:t>Context</a:t>
            </a:r>
            <a:endParaRPr b="1" sz="3800">
              <a:solidFill>
                <a:schemeClr val="lt1"/>
              </a:solidFill>
            </a:endParaRPr>
          </a:p>
        </p:txBody>
      </p:sp>
      <p:sp>
        <p:nvSpPr>
          <p:cNvPr id="138" name="Google Shape;138;p27"/>
          <p:cNvSpPr/>
          <p:nvPr/>
        </p:nvSpPr>
        <p:spPr>
          <a:xfrm>
            <a:off x="0" y="5056825"/>
            <a:ext cx="9144000" cy="105000"/>
          </a:xfrm>
          <a:prstGeom prst="rect">
            <a:avLst/>
          </a:prstGeom>
          <a:solidFill>
            <a:srgbClr val="4096B2"/>
          </a:solidFill>
          <a:ln cap="flat" cmpd="sng" w="9525">
            <a:solidFill>
              <a:srgbClr val="4096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7"/>
          <p:cNvSpPr/>
          <p:nvPr/>
        </p:nvSpPr>
        <p:spPr>
          <a:xfrm>
            <a:off x="572550" y="92150"/>
            <a:ext cx="7998900" cy="85800"/>
          </a:xfrm>
          <a:prstGeom prst="rect">
            <a:avLst/>
          </a:prstGeom>
          <a:solidFill>
            <a:srgbClr val="4096B2"/>
          </a:solidFill>
          <a:ln cap="flat" cmpd="sng" w="9525">
            <a:solidFill>
              <a:srgbClr val="4096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7"/>
          <p:cNvSpPr/>
          <p:nvPr/>
        </p:nvSpPr>
        <p:spPr>
          <a:xfrm>
            <a:off x="1177950" y="242788"/>
            <a:ext cx="6788100" cy="7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46" name="Google Shape;146;p28"/>
          <p:cNvSpPr/>
          <p:nvPr/>
        </p:nvSpPr>
        <p:spPr>
          <a:xfrm>
            <a:off x="572550" y="92150"/>
            <a:ext cx="7998900" cy="85800"/>
          </a:xfrm>
          <a:prstGeom prst="rect">
            <a:avLst/>
          </a:prstGeom>
          <a:solidFill>
            <a:srgbClr val="4096B2"/>
          </a:solidFill>
          <a:ln cap="flat" cmpd="sng" w="9525">
            <a:solidFill>
              <a:srgbClr val="4096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8"/>
          <p:cNvSpPr/>
          <p:nvPr/>
        </p:nvSpPr>
        <p:spPr>
          <a:xfrm>
            <a:off x="1177950" y="242788"/>
            <a:ext cx="6788100" cy="74400"/>
          </a:xfrm>
          <a:prstGeom prst="rect">
            <a:avLst/>
          </a:prstGeom>
          <a:solidFill>
            <a:srgbClr val="162D4E"/>
          </a:solidFill>
          <a:ln cap="flat" cmpd="sng" w="9525">
            <a:solidFill>
              <a:srgbClr val="162D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8"/>
          <p:cNvSpPr/>
          <p:nvPr/>
        </p:nvSpPr>
        <p:spPr>
          <a:xfrm>
            <a:off x="0" y="5056825"/>
            <a:ext cx="9144000" cy="105000"/>
          </a:xfrm>
          <a:prstGeom prst="rect">
            <a:avLst/>
          </a:prstGeom>
          <a:solidFill>
            <a:srgbClr val="4096B2"/>
          </a:solidFill>
          <a:ln cap="flat" cmpd="sng" w="9525">
            <a:solidFill>
              <a:srgbClr val="4096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6750" y="402550"/>
            <a:ext cx="1332000" cy="67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8"/>
          <p:cNvSpPr txBox="1"/>
          <p:nvPr/>
        </p:nvSpPr>
        <p:spPr>
          <a:xfrm>
            <a:off x="572550" y="382050"/>
            <a:ext cx="7815900" cy="6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>
                <a:solidFill>
                  <a:srgbClr val="073763"/>
                </a:solidFill>
              </a:rPr>
              <a:t>The INFN DataCloud project</a:t>
            </a:r>
            <a:endParaRPr b="1" sz="2000">
              <a:solidFill>
                <a:srgbClr val="07376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1" name="Google Shape;15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7513" y="2208475"/>
            <a:ext cx="3333926" cy="260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6481" y="1019942"/>
            <a:ext cx="1536006" cy="94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8"/>
          <p:cNvSpPr txBox="1"/>
          <p:nvPr/>
        </p:nvSpPr>
        <p:spPr>
          <a:xfrm>
            <a:off x="236475" y="1019950"/>
            <a:ext cx="4563600" cy="36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300"/>
              <a:buChar char="●"/>
            </a:pPr>
            <a:r>
              <a:rPr lang="it" sz="1300">
                <a:solidFill>
                  <a:srgbClr val="073763"/>
                </a:solidFill>
              </a:rPr>
              <a:t>The DataCloud Project manages all </a:t>
            </a:r>
            <a:r>
              <a:rPr b="1" lang="it" sz="1300">
                <a:solidFill>
                  <a:srgbClr val="073763"/>
                </a:solidFill>
              </a:rPr>
              <a:t>core activities related to computing@INFN and its projects</a:t>
            </a:r>
            <a:endParaRPr b="1" sz="1300">
              <a:solidFill>
                <a:srgbClr val="073763"/>
              </a:solidFill>
            </a:endParaRPr>
          </a:p>
          <a:p>
            <a:pPr indent="-311150" lvl="1" marL="914400" rtl="0" algn="just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300"/>
              <a:buChar char="○"/>
            </a:pPr>
            <a:r>
              <a:rPr lang="it" sz="1300">
                <a:solidFill>
                  <a:srgbClr val="073763"/>
                </a:solidFill>
              </a:rPr>
              <a:t>Development, implementation &amp; </a:t>
            </a:r>
            <a:r>
              <a:rPr lang="it" sz="1300">
                <a:solidFill>
                  <a:srgbClr val="073763"/>
                </a:solidFill>
              </a:rPr>
              <a:t>management</a:t>
            </a:r>
            <a:r>
              <a:rPr lang="it" sz="1300">
                <a:solidFill>
                  <a:srgbClr val="073763"/>
                </a:solidFill>
              </a:rPr>
              <a:t> of the </a:t>
            </a:r>
            <a:r>
              <a:rPr lang="it" sz="1300">
                <a:solidFill>
                  <a:schemeClr val="accent2"/>
                </a:solidFill>
              </a:rPr>
              <a:t>INFN Datalake architecture</a:t>
            </a:r>
            <a:r>
              <a:rPr lang="it" sz="1300">
                <a:solidFill>
                  <a:srgbClr val="073763"/>
                </a:solidFill>
              </a:rPr>
              <a:t> </a:t>
            </a:r>
            <a:endParaRPr sz="1300">
              <a:solidFill>
                <a:srgbClr val="073763"/>
              </a:solidFill>
            </a:endParaRPr>
          </a:p>
          <a:p>
            <a:pPr indent="-311150" lvl="1" marL="914400" rtl="0" algn="just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300"/>
              <a:buChar char="○"/>
            </a:pPr>
            <a:r>
              <a:rPr lang="it" sz="1300">
                <a:solidFill>
                  <a:srgbClr val="073763"/>
                </a:solidFill>
              </a:rPr>
              <a:t>Development of </a:t>
            </a:r>
            <a:r>
              <a:rPr lang="it" sz="1300">
                <a:solidFill>
                  <a:schemeClr val="accent2"/>
                </a:solidFill>
              </a:rPr>
              <a:t>ISO-Certified solutions</a:t>
            </a:r>
            <a:r>
              <a:rPr lang="it" sz="1300">
                <a:solidFill>
                  <a:srgbClr val="073763"/>
                </a:solidFill>
              </a:rPr>
              <a:t> mainly for clinical and omics data management</a:t>
            </a:r>
            <a:endParaRPr sz="1300">
              <a:solidFill>
                <a:srgbClr val="073763"/>
              </a:solidFill>
            </a:endParaRPr>
          </a:p>
          <a:p>
            <a:pPr indent="-311150" lvl="1" marL="914400" rtl="0" algn="just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300"/>
              <a:buChar char="○"/>
            </a:pPr>
            <a:r>
              <a:rPr lang="it" sz="1300">
                <a:solidFill>
                  <a:schemeClr val="accent2"/>
                </a:solidFill>
              </a:rPr>
              <a:t>Support to users</a:t>
            </a:r>
            <a:r>
              <a:rPr lang="it" sz="1300">
                <a:solidFill>
                  <a:srgbClr val="073763"/>
                </a:solidFill>
              </a:rPr>
              <a:t> and to the management and operation of all </a:t>
            </a:r>
            <a:r>
              <a:rPr lang="it" sz="1300">
                <a:solidFill>
                  <a:schemeClr val="accent3"/>
                </a:solidFill>
              </a:rPr>
              <a:t>INFN </a:t>
            </a:r>
            <a:r>
              <a:rPr lang="it" sz="1300">
                <a:solidFill>
                  <a:srgbClr val="073763"/>
                </a:solidFill>
              </a:rPr>
              <a:t>sites (both Grid and Cloud paradigms)</a:t>
            </a:r>
            <a:endParaRPr sz="1300">
              <a:solidFill>
                <a:srgbClr val="073763"/>
              </a:solidFill>
            </a:endParaRPr>
          </a:p>
          <a:p>
            <a:pPr indent="-311150" lvl="1" marL="914400" rtl="0" algn="just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300"/>
              <a:buChar char="○"/>
            </a:pPr>
            <a:r>
              <a:rPr lang="it" sz="1300">
                <a:solidFill>
                  <a:srgbClr val="073763"/>
                </a:solidFill>
              </a:rPr>
              <a:t>Development of new services</a:t>
            </a:r>
            <a:endParaRPr sz="1300">
              <a:solidFill>
                <a:srgbClr val="07376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73763"/>
              </a:solidFill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300"/>
              <a:buChar char="●"/>
            </a:pPr>
            <a:r>
              <a:rPr lang="it" sz="1300">
                <a:solidFill>
                  <a:srgbClr val="073763"/>
                </a:solidFill>
              </a:rPr>
              <a:t>Focus on </a:t>
            </a:r>
            <a:r>
              <a:rPr b="1" lang="it" sz="1300">
                <a:solidFill>
                  <a:srgbClr val="073763"/>
                </a:solidFill>
              </a:rPr>
              <a:t>Integration of resources</a:t>
            </a:r>
            <a:r>
              <a:rPr lang="it" sz="1300">
                <a:solidFill>
                  <a:srgbClr val="073763"/>
                </a:solidFill>
              </a:rPr>
              <a:t>, methods, people, solutions.</a:t>
            </a:r>
            <a:endParaRPr sz="1300">
              <a:solidFill>
                <a:srgbClr val="07376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73763"/>
              </a:solidFill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300"/>
              <a:buChar char="●"/>
            </a:pPr>
            <a:r>
              <a:rPr lang="it" sz="1300">
                <a:solidFill>
                  <a:srgbClr val="073763"/>
                </a:solidFill>
              </a:rPr>
              <a:t>Modular architecture based on </a:t>
            </a:r>
            <a:r>
              <a:rPr b="1" lang="it" sz="1300">
                <a:solidFill>
                  <a:srgbClr val="073763"/>
                </a:solidFill>
              </a:rPr>
              <a:t>service composition.</a:t>
            </a:r>
            <a:endParaRPr b="1" sz="1300">
              <a:solidFill>
                <a:srgbClr val="07376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073763"/>
              </a:solidFill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300"/>
              <a:buChar char="●"/>
            </a:pPr>
            <a:r>
              <a:rPr lang="it" sz="1300">
                <a:solidFill>
                  <a:srgbClr val="073763"/>
                </a:solidFill>
              </a:rPr>
              <a:t>The </a:t>
            </a:r>
            <a:r>
              <a:rPr b="1" lang="it" sz="1300">
                <a:solidFill>
                  <a:srgbClr val="073763"/>
                </a:solidFill>
              </a:rPr>
              <a:t>INFN foundation</a:t>
            </a:r>
            <a:r>
              <a:rPr lang="it" sz="1300">
                <a:solidFill>
                  <a:srgbClr val="073763"/>
                </a:solidFill>
              </a:rPr>
              <a:t> of all the NRRP computing-related initiatives.</a:t>
            </a:r>
            <a:endParaRPr sz="1300">
              <a:solidFill>
                <a:srgbClr val="07376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62D4E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159" name="Google Shape;15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6325" y="843625"/>
            <a:ext cx="3651350" cy="236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9"/>
          <p:cNvSpPr txBox="1"/>
          <p:nvPr/>
        </p:nvSpPr>
        <p:spPr>
          <a:xfrm>
            <a:off x="770250" y="3006325"/>
            <a:ext cx="7603500" cy="16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800">
                <a:solidFill>
                  <a:schemeClr val="lt1"/>
                </a:solidFill>
              </a:rPr>
              <a:t>Software distribution challenge</a:t>
            </a:r>
            <a:endParaRPr b="1" sz="3800">
              <a:solidFill>
                <a:schemeClr val="lt1"/>
              </a:solidFill>
            </a:endParaRPr>
          </a:p>
        </p:txBody>
      </p:sp>
      <p:sp>
        <p:nvSpPr>
          <p:cNvPr id="161" name="Google Shape;161;p29"/>
          <p:cNvSpPr/>
          <p:nvPr/>
        </p:nvSpPr>
        <p:spPr>
          <a:xfrm>
            <a:off x="0" y="5056825"/>
            <a:ext cx="9144000" cy="105000"/>
          </a:xfrm>
          <a:prstGeom prst="rect">
            <a:avLst/>
          </a:prstGeom>
          <a:solidFill>
            <a:srgbClr val="4096B2"/>
          </a:solidFill>
          <a:ln cap="flat" cmpd="sng" w="9525">
            <a:solidFill>
              <a:srgbClr val="4096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9"/>
          <p:cNvSpPr/>
          <p:nvPr/>
        </p:nvSpPr>
        <p:spPr>
          <a:xfrm>
            <a:off x="572550" y="92150"/>
            <a:ext cx="7998900" cy="85800"/>
          </a:xfrm>
          <a:prstGeom prst="rect">
            <a:avLst/>
          </a:prstGeom>
          <a:solidFill>
            <a:srgbClr val="4096B2"/>
          </a:solidFill>
          <a:ln cap="flat" cmpd="sng" w="9525">
            <a:solidFill>
              <a:srgbClr val="4096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9"/>
          <p:cNvSpPr/>
          <p:nvPr/>
        </p:nvSpPr>
        <p:spPr>
          <a:xfrm>
            <a:off x="1177950" y="242788"/>
            <a:ext cx="6788100" cy="7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69" name="Google Shape;169;p30"/>
          <p:cNvSpPr/>
          <p:nvPr/>
        </p:nvSpPr>
        <p:spPr>
          <a:xfrm>
            <a:off x="572550" y="92150"/>
            <a:ext cx="7998900" cy="85800"/>
          </a:xfrm>
          <a:prstGeom prst="rect">
            <a:avLst/>
          </a:prstGeom>
          <a:solidFill>
            <a:srgbClr val="4096B2"/>
          </a:solidFill>
          <a:ln cap="flat" cmpd="sng" w="9525">
            <a:solidFill>
              <a:srgbClr val="4096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0"/>
          <p:cNvSpPr/>
          <p:nvPr/>
        </p:nvSpPr>
        <p:spPr>
          <a:xfrm>
            <a:off x="1177950" y="242788"/>
            <a:ext cx="6788100" cy="74400"/>
          </a:xfrm>
          <a:prstGeom prst="rect">
            <a:avLst/>
          </a:prstGeom>
          <a:solidFill>
            <a:srgbClr val="162D4E"/>
          </a:solidFill>
          <a:ln cap="flat" cmpd="sng" w="9525">
            <a:solidFill>
              <a:srgbClr val="162D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0"/>
          <p:cNvSpPr/>
          <p:nvPr/>
        </p:nvSpPr>
        <p:spPr>
          <a:xfrm>
            <a:off x="0" y="5056825"/>
            <a:ext cx="9144000" cy="105000"/>
          </a:xfrm>
          <a:prstGeom prst="rect">
            <a:avLst/>
          </a:prstGeom>
          <a:solidFill>
            <a:srgbClr val="4096B2"/>
          </a:solidFill>
          <a:ln cap="flat" cmpd="sng" w="9525">
            <a:solidFill>
              <a:srgbClr val="4096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0"/>
          <p:cNvSpPr txBox="1"/>
          <p:nvPr/>
        </p:nvSpPr>
        <p:spPr>
          <a:xfrm>
            <a:off x="500125" y="419275"/>
            <a:ext cx="7815900" cy="6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>
                <a:solidFill>
                  <a:srgbClr val="073763"/>
                </a:solidFill>
              </a:rPr>
              <a:t>User software distribution: the challenge</a:t>
            </a:r>
            <a:endParaRPr b="1" sz="2000">
              <a:solidFill>
                <a:srgbClr val="07376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</a:endParaRPr>
          </a:p>
        </p:txBody>
      </p:sp>
      <p:pic>
        <p:nvPicPr>
          <p:cNvPr id="173" name="Google Shape;17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026" y="868100"/>
            <a:ext cx="3132026" cy="408110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0"/>
          <p:cNvSpPr txBox="1"/>
          <p:nvPr/>
        </p:nvSpPr>
        <p:spPr>
          <a:xfrm>
            <a:off x="3315825" y="1071500"/>
            <a:ext cx="4960500" cy="26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300"/>
              <a:buChar char="●"/>
            </a:pPr>
            <a:r>
              <a:rPr lang="it" sz="1300">
                <a:solidFill>
                  <a:srgbClr val="073763"/>
                </a:solidFill>
              </a:rPr>
              <a:t>In a </a:t>
            </a:r>
            <a:r>
              <a:rPr b="1" lang="it" sz="1300">
                <a:solidFill>
                  <a:srgbClr val="073763"/>
                </a:solidFill>
              </a:rPr>
              <a:t>distributed and heterogeneous environment</a:t>
            </a:r>
            <a:r>
              <a:rPr lang="it" sz="1300">
                <a:solidFill>
                  <a:srgbClr val="073763"/>
                </a:solidFill>
              </a:rPr>
              <a:t> the </a:t>
            </a:r>
            <a:r>
              <a:rPr b="1" lang="it" sz="1300">
                <a:solidFill>
                  <a:srgbClr val="073763"/>
                </a:solidFill>
              </a:rPr>
              <a:t>sharing </a:t>
            </a:r>
            <a:r>
              <a:rPr lang="it" sz="1300">
                <a:solidFill>
                  <a:srgbClr val="073763"/>
                </a:solidFill>
              </a:rPr>
              <a:t>of software, libraries and configurations in an effective, user-friendly and transparent way can be </a:t>
            </a:r>
            <a:r>
              <a:rPr b="1" lang="it" sz="1300">
                <a:solidFill>
                  <a:srgbClr val="073763"/>
                </a:solidFill>
              </a:rPr>
              <a:t>challenging</a:t>
            </a:r>
            <a:r>
              <a:rPr lang="it" sz="1300">
                <a:solidFill>
                  <a:srgbClr val="073763"/>
                </a:solidFill>
              </a:rPr>
              <a:t>. </a:t>
            </a:r>
            <a:endParaRPr sz="1300">
              <a:solidFill>
                <a:srgbClr val="07376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73763"/>
              </a:solidFill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300"/>
              <a:buChar char="●"/>
            </a:pPr>
            <a:r>
              <a:rPr lang="it" sz="1300">
                <a:solidFill>
                  <a:srgbClr val="073763"/>
                </a:solidFill>
              </a:rPr>
              <a:t>There are already low-level solutions that address this challenge. </a:t>
            </a:r>
            <a:endParaRPr sz="1300">
              <a:solidFill>
                <a:srgbClr val="073763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73763"/>
              </a:solidFill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300"/>
              <a:buChar char="●"/>
            </a:pPr>
            <a:r>
              <a:rPr lang="it" sz="1300">
                <a:solidFill>
                  <a:srgbClr val="073763"/>
                </a:solidFill>
              </a:rPr>
              <a:t>Our aim is to further simplify the adoption of a well established technologies such as Cern-VM File System </a:t>
            </a:r>
            <a:r>
              <a:rPr lang="it" sz="1300">
                <a:solidFill>
                  <a:srgbClr val="073763"/>
                </a:solidFill>
              </a:rPr>
              <a:t>(</a:t>
            </a:r>
            <a:r>
              <a:rPr lang="it" sz="1300" u="sng">
                <a:solidFill>
                  <a:srgbClr val="07376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CVMFS</a:t>
            </a:r>
            <a:r>
              <a:rPr lang="it" sz="1300">
                <a:solidFill>
                  <a:srgbClr val="073763"/>
                </a:solidFill>
              </a:rPr>
              <a:t>)</a:t>
            </a:r>
            <a:r>
              <a:rPr lang="it" sz="1300">
                <a:solidFill>
                  <a:srgbClr val="073763"/>
                </a:solidFill>
              </a:rPr>
              <a:t> in a highly </a:t>
            </a:r>
            <a:r>
              <a:rPr b="1" lang="it" sz="1300">
                <a:solidFill>
                  <a:srgbClr val="073763"/>
                </a:solidFill>
              </a:rPr>
              <a:t>multidisciplinary </a:t>
            </a:r>
            <a:r>
              <a:rPr lang="it" sz="1300">
                <a:solidFill>
                  <a:srgbClr val="073763"/>
                </a:solidFill>
              </a:rPr>
              <a:t>environments.</a:t>
            </a:r>
            <a:endParaRPr sz="1300">
              <a:solidFill>
                <a:srgbClr val="07376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73763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7376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73763"/>
              </a:solidFill>
            </a:endParaRPr>
          </a:p>
        </p:txBody>
      </p:sp>
      <p:grpSp>
        <p:nvGrpSpPr>
          <p:cNvPr id="175" name="Google Shape;175;p30"/>
          <p:cNvGrpSpPr/>
          <p:nvPr/>
        </p:nvGrpSpPr>
        <p:grpSpPr>
          <a:xfrm>
            <a:off x="4285406" y="3757098"/>
            <a:ext cx="3847652" cy="1046020"/>
            <a:chOff x="918292" y="1253499"/>
            <a:chExt cx="7147783" cy="2138225"/>
          </a:xfrm>
        </p:grpSpPr>
        <p:pic>
          <p:nvPicPr>
            <p:cNvPr id="176" name="Google Shape;176;p3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918292" y="1257949"/>
              <a:ext cx="3076857" cy="2133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3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989225" y="1253499"/>
              <a:ext cx="3076850" cy="21330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30"/>
            <p:cNvSpPr/>
            <p:nvPr/>
          </p:nvSpPr>
          <p:spPr>
            <a:xfrm>
              <a:off x="3951100" y="2328325"/>
              <a:ext cx="837900" cy="167700"/>
            </a:xfrm>
            <a:prstGeom prst="rightArrow">
              <a:avLst>
                <a:gd fmla="val 50000" name="adj1"/>
                <a:gd fmla="val 120990" name="adj2"/>
              </a:avLst>
            </a:prstGeom>
            <a:solidFill>
              <a:srgbClr val="0B29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79" name="Google Shape;179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16750" y="402550"/>
            <a:ext cx="1332000" cy="67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62D4E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185" name="Google Shape;18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6325" y="843625"/>
            <a:ext cx="3651350" cy="236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1"/>
          <p:cNvSpPr txBox="1"/>
          <p:nvPr/>
        </p:nvSpPr>
        <p:spPr>
          <a:xfrm>
            <a:off x="770250" y="3006325"/>
            <a:ext cx="7603500" cy="16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800">
                <a:solidFill>
                  <a:schemeClr val="lt1"/>
                </a:solidFill>
              </a:rPr>
              <a:t>Software Management solution</a:t>
            </a:r>
            <a:endParaRPr b="1" sz="3800">
              <a:solidFill>
                <a:schemeClr val="lt1"/>
              </a:solidFill>
            </a:endParaRPr>
          </a:p>
        </p:txBody>
      </p:sp>
      <p:sp>
        <p:nvSpPr>
          <p:cNvPr id="187" name="Google Shape;187;p31"/>
          <p:cNvSpPr/>
          <p:nvPr/>
        </p:nvSpPr>
        <p:spPr>
          <a:xfrm>
            <a:off x="0" y="5056825"/>
            <a:ext cx="9144000" cy="105000"/>
          </a:xfrm>
          <a:prstGeom prst="rect">
            <a:avLst/>
          </a:prstGeom>
          <a:solidFill>
            <a:srgbClr val="4096B2"/>
          </a:solidFill>
          <a:ln cap="flat" cmpd="sng" w="9525">
            <a:solidFill>
              <a:srgbClr val="4096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1"/>
          <p:cNvSpPr/>
          <p:nvPr/>
        </p:nvSpPr>
        <p:spPr>
          <a:xfrm>
            <a:off x="572550" y="92150"/>
            <a:ext cx="7998900" cy="85800"/>
          </a:xfrm>
          <a:prstGeom prst="rect">
            <a:avLst/>
          </a:prstGeom>
          <a:solidFill>
            <a:srgbClr val="4096B2"/>
          </a:solidFill>
          <a:ln cap="flat" cmpd="sng" w="9525">
            <a:solidFill>
              <a:srgbClr val="4096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1"/>
          <p:cNvSpPr/>
          <p:nvPr/>
        </p:nvSpPr>
        <p:spPr>
          <a:xfrm>
            <a:off x="1177950" y="242788"/>
            <a:ext cx="6788100" cy="7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95" name="Google Shape;195;p32"/>
          <p:cNvSpPr/>
          <p:nvPr/>
        </p:nvSpPr>
        <p:spPr>
          <a:xfrm>
            <a:off x="572550" y="92150"/>
            <a:ext cx="7998900" cy="85800"/>
          </a:xfrm>
          <a:prstGeom prst="rect">
            <a:avLst/>
          </a:prstGeom>
          <a:solidFill>
            <a:srgbClr val="4096B2"/>
          </a:solidFill>
          <a:ln cap="flat" cmpd="sng" w="9525">
            <a:solidFill>
              <a:srgbClr val="4096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2"/>
          <p:cNvSpPr/>
          <p:nvPr/>
        </p:nvSpPr>
        <p:spPr>
          <a:xfrm>
            <a:off x="1177950" y="242788"/>
            <a:ext cx="6788100" cy="74400"/>
          </a:xfrm>
          <a:prstGeom prst="rect">
            <a:avLst/>
          </a:prstGeom>
          <a:solidFill>
            <a:srgbClr val="162D4E"/>
          </a:solidFill>
          <a:ln cap="flat" cmpd="sng" w="9525">
            <a:solidFill>
              <a:srgbClr val="162D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2"/>
          <p:cNvSpPr/>
          <p:nvPr/>
        </p:nvSpPr>
        <p:spPr>
          <a:xfrm>
            <a:off x="0" y="5056825"/>
            <a:ext cx="9144000" cy="105000"/>
          </a:xfrm>
          <a:prstGeom prst="rect">
            <a:avLst/>
          </a:prstGeom>
          <a:solidFill>
            <a:srgbClr val="4096B2"/>
          </a:solidFill>
          <a:ln cap="flat" cmpd="sng" w="9525">
            <a:solidFill>
              <a:srgbClr val="4096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2"/>
          <p:cNvSpPr txBox="1"/>
          <p:nvPr/>
        </p:nvSpPr>
        <p:spPr>
          <a:xfrm>
            <a:off x="662750" y="419275"/>
            <a:ext cx="76533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100">
                <a:solidFill>
                  <a:srgbClr val="073763"/>
                </a:solidFill>
              </a:rPr>
              <a:t>Software Management @DataCloud: the strategy</a:t>
            </a:r>
            <a:endParaRPr b="1" sz="2100">
              <a:solidFill>
                <a:srgbClr val="07376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</a:endParaRPr>
          </a:p>
        </p:txBody>
      </p:sp>
      <p:sp>
        <p:nvSpPr>
          <p:cNvPr id="199" name="Google Shape;199;p32"/>
          <p:cNvSpPr txBox="1"/>
          <p:nvPr/>
        </p:nvSpPr>
        <p:spPr>
          <a:xfrm>
            <a:off x="2766450" y="1300925"/>
            <a:ext cx="5452800" cy="38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300"/>
              <a:buChar char="●"/>
            </a:pPr>
            <a:r>
              <a:rPr lang="it" sz="1300">
                <a:solidFill>
                  <a:srgbClr val="073763"/>
                </a:solidFill>
              </a:rPr>
              <a:t>In order to cope with the challenge in a </a:t>
            </a:r>
            <a:r>
              <a:rPr b="1" lang="it" sz="1300">
                <a:solidFill>
                  <a:srgbClr val="073763"/>
                </a:solidFill>
              </a:rPr>
              <a:t>Cloud infrastructure</a:t>
            </a:r>
            <a:r>
              <a:rPr lang="it" sz="1300">
                <a:solidFill>
                  <a:srgbClr val="073763"/>
                </a:solidFill>
              </a:rPr>
              <a:t>, such as ou</a:t>
            </a:r>
            <a:r>
              <a:rPr lang="it" sz="1300">
                <a:solidFill>
                  <a:srgbClr val="073763"/>
                </a:solidFill>
              </a:rPr>
              <a:t>r </a:t>
            </a:r>
            <a:r>
              <a:rPr lang="it" sz="1300" u="sng">
                <a:solidFill>
                  <a:srgbClr val="073763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DataCloud</a:t>
            </a:r>
            <a:r>
              <a:rPr lang="it" sz="1300">
                <a:solidFill>
                  <a:srgbClr val="073763"/>
                </a:solidFill>
              </a:rPr>
              <a:t>, </a:t>
            </a:r>
            <a:r>
              <a:rPr lang="it" sz="1300">
                <a:solidFill>
                  <a:srgbClr val="073763"/>
                </a:solidFill>
              </a:rPr>
              <a:t>we implemented a </a:t>
            </a:r>
            <a:r>
              <a:rPr b="1" lang="it" sz="1300">
                <a:solidFill>
                  <a:srgbClr val="073763"/>
                </a:solidFill>
              </a:rPr>
              <a:t>Software Management service</a:t>
            </a:r>
            <a:r>
              <a:rPr lang="it" sz="1300">
                <a:solidFill>
                  <a:srgbClr val="073763"/>
                </a:solidFill>
              </a:rPr>
              <a:t>.</a:t>
            </a:r>
            <a:endParaRPr sz="1300">
              <a:solidFill>
                <a:srgbClr val="073763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73763"/>
              </a:solidFill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300"/>
              <a:buChar char="●"/>
            </a:pPr>
            <a:r>
              <a:rPr lang="it" sz="1300">
                <a:solidFill>
                  <a:srgbClr val="073763"/>
                </a:solidFill>
              </a:rPr>
              <a:t>We build on top of a well established technology known as </a:t>
            </a:r>
            <a:r>
              <a:rPr b="1" lang="it" sz="1300">
                <a:solidFill>
                  <a:srgbClr val="073763"/>
                </a:solidFill>
              </a:rPr>
              <a:t>CernVM File System</a:t>
            </a:r>
            <a:r>
              <a:rPr lang="it" sz="1300">
                <a:solidFill>
                  <a:srgbClr val="073763"/>
                </a:solidFill>
              </a:rPr>
              <a:t> (</a:t>
            </a:r>
            <a:r>
              <a:rPr lang="it" sz="1300" u="sng">
                <a:solidFill>
                  <a:srgbClr val="07376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CVMFS</a:t>
            </a:r>
            <a:r>
              <a:rPr lang="it" sz="1300">
                <a:solidFill>
                  <a:srgbClr val="073763"/>
                </a:solidFill>
              </a:rPr>
              <a:t>).</a:t>
            </a:r>
            <a:endParaRPr sz="1300">
              <a:solidFill>
                <a:srgbClr val="07376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73763"/>
              </a:solidFill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300"/>
              <a:buChar char="●"/>
            </a:pPr>
            <a:r>
              <a:rPr b="1" lang="it" sz="1300">
                <a:solidFill>
                  <a:srgbClr val="073763"/>
                </a:solidFill>
              </a:rPr>
              <a:t>Abstraction</a:t>
            </a:r>
            <a:r>
              <a:rPr lang="it" sz="1300">
                <a:solidFill>
                  <a:srgbClr val="073763"/>
                </a:solidFill>
              </a:rPr>
              <a:t>: what the project adds, is to avoid to know any technical details about CVMFS mechanisms providing </a:t>
            </a:r>
            <a:r>
              <a:rPr b="1" lang="it" sz="1300">
                <a:solidFill>
                  <a:srgbClr val="073763"/>
                </a:solidFill>
              </a:rPr>
              <a:t>abstractions </a:t>
            </a:r>
            <a:r>
              <a:rPr lang="it" sz="1300">
                <a:solidFill>
                  <a:srgbClr val="073763"/>
                </a:solidFill>
              </a:rPr>
              <a:t>in order to let the user accessing the repository in a </a:t>
            </a:r>
            <a:r>
              <a:rPr b="1" lang="it" sz="1300">
                <a:solidFill>
                  <a:srgbClr val="073763"/>
                </a:solidFill>
              </a:rPr>
              <a:t>simple </a:t>
            </a:r>
            <a:r>
              <a:rPr lang="it" sz="1300">
                <a:solidFill>
                  <a:srgbClr val="073763"/>
                </a:solidFill>
              </a:rPr>
              <a:t>and completely </a:t>
            </a:r>
            <a:r>
              <a:rPr b="1" lang="it" sz="1300">
                <a:solidFill>
                  <a:srgbClr val="073763"/>
                </a:solidFill>
              </a:rPr>
              <a:t>transparent </a:t>
            </a:r>
            <a:r>
              <a:rPr lang="it" sz="1300">
                <a:solidFill>
                  <a:srgbClr val="073763"/>
                </a:solidFill>
              </a:rPr>
              <a:t>way.</a:t>
            </a:r>
            <a:endParaRPr sz="1300">
              <a:solidFill>
                <a:srgbClr val="07376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73763"/>
              </a:solidFill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300"/>
              <a:buChar char="●"/>
            </a:pPr>
            <a:r>
              <a:rPr b="1" lang="it" sz="1300">
                <a:solidFill>
                  <a:srgbClr val="073763"/>
                </a:solidFill>
              </a:rPr>
              <a:t>Automation</a:t>
            </a:r>
            <a:r>
              <a:rPr lang="it" sz="1300">
                <a:solidFill>
                  <a:srgbClr val="073763"/>
                </a:solidFill>
              </a:rPr>
              <a:t>: in other words we enable the possibility to copy software, libraries and related dependencies, small files, configuration files etc in </a:t>
            </a:r>
            <a:r>
              <a:rPr b="1" lang="it" sz="1300">
                <a:solidFill>
                  <a:srgbClr val="073763"/>
                </a:solidFill>
              </a:rPr>
              <a:t>S3 cloud storage</a:t>
            </a:r>
            <a:r>
              <a:rPr lang="it" sz="1300">
                <a:solidFill>
                  <a:srgbClr val="073763"/>
                </a:solidFill>
              </a:rPr>
              <a:t> and that'</a:t>
            </a:r>
            <a:r>
              <a:rPr lang="it" sz="1300">
                <a:solidFill>
                  <a:srgbClr val="073763"/>
                </a:solidFill>
              </a:rPr>
              <a:t>s it.</a:t>
            </a:r>
            <a:endParaRPr sz="1700">
              <a:solidFill>
                <a:srgbClr val="073763"/>
              </a:solidFill>
            </a:endParaRPr>
          </a:p>
        </p:txBody>
      </p:sp>
      <p:pic>
        <p:nvPicPr>
          <p:cNvPr id="200" name="Google Shape;20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4893" y="1041254"/>
            <a:ext cx="1536006" cy="94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2"/>
          <p:cNvPicPr preferRelativeResize="0"/>
          <p:nvPr/>
        </p:nvPicPr>
        <p:blipFill rotWithShape="1">
          <a:blip r:embed="rId6">
            <a:alphaModFix/>
          </a:blip>
          <a:srcRect b="0" l="0" r="16114" t="0"/>
          <a:stretch/>
        </p:blipFill>
        <p:spPr>
          <a:xfrm>
            <a:off x="61548" y="2060200"/>
            <a:ext cx="2451700" cy="292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16750" y="402550"/>
            <a:ext cx="1332000" cy="67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08" name="Google Shape;208;p33"/>
          <p:cNvSpPr/>
          <p:nvPr/>
        </p:nvSpPr>
        <p:spPr>
          <a:xfrm>
            <a:off x="572550" y="92150"/>
            <a:ext cx="7998900" cy="85800"/>
          </a:xfrm>
          <a:prstGeom prst="rect">
            <a:avLst/>
          </a:prstGeom>
          <a:solidFill>
            <a:srgbClr val="4096B2"/>
          </a:solidFill>
          <a:ln cap="flat" cmpd="sng" w="9525">
            <a:solidFill>
              <a:srgbClr val="4096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3"/>
          <p:cNvSpPr/>
          <p:nvPr/>
        </p:nvSpPr>
        <p:spPr>
          <a:xfrm>
            <a:off x="1177950" y="242788"/>
            <a:ext cx="6788100" cy="74400"/>
          </a:xfrm>
          <a:prstGeom prst="rect">
            <a:avLst/>
          </a:prstGeom>
          <a:solidFill>
            <a:srgbClr val="162D4E"/>
          </a:solidFill>
          <a:ln cap="flat" cmpd="sng" w="9525">
            <a:solidFill>
              <a:srgbClr val="162D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3"/>
          <p:cNvSpPr/>
          <p:nvPr/>
        </p:nvSpPr>
        <p:spPr>
          <a:xfrm>
            <a:off x="0" y="5056825"/>
            <a:ext cx="9144000" cy="105000"/>
          </a:xfrm>
          <a:prstGeom prst="rect">
            <a:avLst/>
          </a:prstGeom>
          <a:solidFill>
            <a:srgbClr val="4096B2"/>
          </a:solidFill>
          <a:ln cap="flat" cmpd="sng" w="9525">
            <a:solidFill>
              <a:srgbClr val="4096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1" name="Google Shape;21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1865" y="501523"/>
            <a:ext cx="2168610" cy="67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6325" y="865050"/>
            <a:ext cx="4667976" cy="159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9877" y="2507588"/>
            <a:ext cx="2936871" cy="2332237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3"/>
          <p:cNvSpPr txBox="1"/>
          <p:nvPr/>
        </p:nvSpPr>
        <p:spPr>
          <a:xfrm>
            <a:off x="420325" y="1359625"/>
            <a:ext cx="3491700" cy="3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300"/>
              <a:buFont typeface="Roboto"/>
              <a:buChar char="●"/>
            </a:pPr>
            <a:r>
              <a:rPr lang="it" sz="1300">
                <a:solidFill>
                  <a:srgbClr val="073763"/>
                </a:solidFill>
              </a:rPr>
              <a:t>It’s an </a:t>
            </a:r>
            <a:r>
              <a:rPr b="1" lang="it" sz="1300">
                <a:solidFill>
                  <a:srgbClr val="073763"/>
                </a:solidFill>
              </a:rPr>
              <a:t>open-source</a:t>
            </a:r>
            <a:r>
              <a:rPr lang="it" sz="1300">
                <a:solidFill>
                  <a:srgbClr val="073763"/>
                </a:solidFill>
              </a:rPr>
              <a:t>, usable and </a:t>
            </a:r>
            <a:r>
              <a:rPr b="1" lang="it" sz="1300">
                <a:solidFill>
                  <a:srgbClr val="073763"/>
                </a:solidFill>
              </a:rPr>
              <a:t>customizable</a:t>
            </a:r>
            <a:r>
              <a:rPr lang="it" sz="1300">
                <a:solidFill>
                  <a:srgbClr val="073763"/>
                </a:solidFill>
              </a:rPr>
              <a:t> software distribution service. </a:t>
            </a:r>
            <a:endParaRPr sz="1300">
              <a:solidFill>
                <a:srgbClr val="07376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73763"/>
              </a:solidFill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300"/>
              <a:buFont typeface="Roboto"/>
              <a:buChar char="●"/>
            </a:pPr>
            <a:r>
              <a:rPr lang="it" sz="1300">
                <a:solidFill>
                  <a:srgbClr val="073763"/>
                </a:solidFill>
              </a:rPr>
              <a:t>It’s a network file system implemented as a </a:t>
            </a:r>
            <a:r>
              <a:rPr b="1" lang="it" sz="1300">
                <a:solidFill>
                  <a:srgbClr val="073763"/>
                </a:solidFill>
              </a:rPr>
              <a:t>POSIX read-only file system</a:t>
            </a:r>
            <a:r>
              <a:rPr lang="it" sz="1300">
                <a:solidFill>
                  <a:srgbClr val="073763"/>
                </a:solidFill>
              </a:rPr>
              <a:t>. </a:t>
            </a:r>
            <a:endParaRPr sz="1300">
              <a:solidFill>
                <a:srgbClr val="073763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73763"/>
              </a:solidFill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300"/>
              <a:buFont typeface="Roboto"/>
              <a:buChar char="●"/>
            </a:pPr>
            <a:r>
              <a:rPr lang="it" sz="1300">
                <a:solidFill>
                  <a:srgbClr val="073763"/>
                </a:solidFill>
              </a:rPr>
              <a:t>Files and directories are hosted on </a:t>
            </a:r>
            <a:r>
              <a:rPr b="1" lang="it" sz="1300">
                <a:solidFill>
                  <a:srgbClr val="073763"/>
                </a:solidFill>
              </a:rPr>
              <a:t>standard web servers</a:t>
            </a:r>
            <a:r>
              <a:rPr lang="it" sz="1300">
                <a:solidFill>
                  <a:srgbClr val="073763"/>
                </a:solidFill>
              </a:rPr>
              <a:t> and mounted in the universal namespace </a:t>
            </a:r>
            <a:r>
              <a:rPr b="1" i="1" lang="it" sz="1300">
                <a:solidFill>
                  <a:srgbClr val="073763"/>
                </a:solidFill>
              </a:rPr>
              <a:t>/cvmfs</a:t>
            </a:r>
            <a:r>
              <a:rPr i="1" lang="it" sz="1300">
                <a:solidFill>
                  <a:srgbClr val="073763"/>
                </a:solidFill>
              </a:rPr>
              <a:t>.</a:t>
            </a:r>
            <a:endParaRPr i="1" sz="1300">
              <a:solidFill>
                <a:srgbClr val="07376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300">
              <a:solidFill>
                <a:srgbClr val="073763"/>
              </a:solidFill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300"/>
              <a:buFont typeface="Roboto"/>
              <a:buChar char="●"/>
            </a:pPr>
            <a:r>
              <a:rPr lang="it" sz="1300">
                <a:solidFill>
                  <a:srgbClr val="073763"/>
                </a:solidFill>
              </a:rPr>
              <a:t>It uses standard </a:t>
            </a:r>
            <a:r>
              <a:rPr b="1" lang="it" sz="1300">
                <a:solidFill>
                  <a:srgbClr val="073763"/>
                </a:solidFill>
              </a:rPr>
              <a:t>HTTP transport</a:t>
            </a:r>
            <a:r>
              <a:rPr lang="it" sz="1300">
                <a:solidFill>
                  <a:srgbClr val="073763"/>
                </a:solidFill>
              </a:rPr>
              <a:t>, avoiding most of the firewall issues. </a:t>
            </a:r>
            <a:endParaRPr sz="1300">
              <a:solidFill>
                <a:srgbClr val="073763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73763"/>
              </a:solidFill>
            </a:endParaRPr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300"/>
              <a:buFont typeface="Roboto"/>
              <a:buChar char="●"/>
            </a:pPr>
            <a:r>
              <a:rPr lang="it" sz="1300">
                <a:solidFill>
                  <a:srgbClr val="073763"/>
                </a:solidFill>
              </a:rPr>
              <a:t>It is a </a:t>
            </a:r>
            <a:r>
              <a:rPr b="1" lang="it" sz="1300">
                <a:solidFill>
                  <a:srgbClr val="073763"/>
                </a:solidFill>
              </a:rPr>
              <a:t>read-only</a:t>
            </a:r>
            <a:r>
              <a:rPr lang="it" sz="1300">
                <a:solidFill>
                  <a:srgbClr val="073763"/>
                </a:solidFill>
              </a:rPr>
              <a:t> files system for those who access it, only the </a:t>
            </a:r>
            <a:r>
              <a:rPr b="1" lang="it" sz="1300">
                <a:solidFill>
                  <a:srgbClr val="073763"/>
                </a:solidFill>
              </a:rPr>
              <a:t>admin</a:t>
            </a:r>
            <a:r>
              <a:rPr lang="it" sz="1300">
                <a:solidFill>
                  <a:srgbClr val="073763"/>
                </a:solidFill>
              </a:rPr>
              <a:t> is able to </a:t>
            </a:r>
            <a:r>
              <a:rPr b="1" lang="it" sz="1300">
                <a:solidFill>
                  <a:srgbClr val="073763"/>
                </a:solidFill>
              </a:rPr>
              <a:t>modify</a:t>
            </a:r>
            <a:r>
              <a:rPr lang="it" sz="1300">
                <a:solidFill>
                  <a:srgbClr val="073763"/>
                </a:solidFill>
              </a:rPr>
              <a:t> its content.  </a:t>
            </a:r>
            <a:endParaRPr sz="1300">
              <a:solidFill>
                <a:srgbClr val="073763"/>
              </a:solidFill>
            </a:endParaRPr>
          </a:p>
        </p:txBody>
      </p:sp>
      <p:pic>
        <p:nvPicPr>
          <p:cNvPr id="215" name="Google Shape;215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16750" y="402550"/>
            <a:ext cx="1332000" cy="67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