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337" r:id="rId6"/>
    <p:sldId id="671" r:id="rId7"/>
    <p:sldId id="659" r:id="rId8"/>
    <p:sldId id="660" r:id="rId9"/>
    <p:sldId id="668" r:id="rId10"/>
    <p:sldId id="661" r:id="rId11"/>
    <p:sldId id="666" r:id="rId12"/>
    <p:sldId id="662" r:id="rId13"/>
    <p:sldId id="670" r:id="rId14"/>
    <p:sldId id="663" r:id="rId15"/>
    <p:sldId id="664" r:id="rId16"/>
    <p:sldId id="669" r:id="rId17"/>
    <p:sldId id="667" r:id="rId18"/>
    <p:sldId id="258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6E27F3E2-FBF1-43C6-B395-8A7D4F52A44A}">
          <p14:sldIdLst>
            <p14:sldId id="256"/>
            <p14:sldId id="337"/>
            <p14:sldId id="671"/>
            <p14:sldId id="659"/>
            <p14:sldId id="660"/>
            <p14:sldId id="668"/>
            <p14:sldId id="661"/>
            <p14:sldId id="666"/>
            <p14:sldId id="662"/>
            <p14:sldId id="670"/>
            <p14:sldId id="663"/>
            <p14:sldId id="664"/>
            <p14:sldId id="669"/>
            <p14:sldId id="667"/>
            <p14:sldId id="258"/>
          </p14:sldIdLst>
        </p14:section>
        <p14:section name="Backup" id="{EA91DEBD-BBE9-441C-8497-625267254C3D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B9CB53-4397-2DBE-6502-6D0D350BB720}" name="Mauro Campanella" initials="MC" userId="Mauro Campanella" providerId="None"/>
  <p188:author id="{2FBC41CB-2F2A-2D28-646B-F00261B1DE5C}" name="Silvia Calegari" initials="SC" userId="fc5b199199abc901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9E78"/>
    <a:srgbClr val="0432FF"/>
    <a:srgbClr val="BCE3F5"/>
    <a:srgbClr val="DEC6FF"/>
    <a:srgbClr val="A26F5E"/>
    <a:srgbClr val="EEB339"/>
    <a:srgbClr val="2A65B0"/>
    <a:srgbClr val="FF0066"/>
    <a:srgbClr val="E2FFFF"/>
    <a:srgbClr val="E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E9D671-F990-BC4F-A5D6-F1D03631CA39}" v="775" dt="2024-03-25T19:35:29.589"/>
    <p1510:client id="{A8E75CCF-0499-4F99-B1BD-BCF3D4A2A823}" v="160" dt="2024-03-25T18:28:56.566"/>
    <p1510:client id="{9FDFF13E-0686-4868-8722-31C6C553FCC9}" v="18" dt="2024-03-25T14:30:13.220"/>
    <p1510:client id="{3EB9D859-B2D6-450D-B32D-8039E8FD46FD}" v="3" dt="2024-03-25T14:18:26.7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76" autoAdjust="0"/>
    <p:restoredTop sz="93541" autoAdjust="0"/>
  </p:normalViewPr>
  <p:slideViewPr>
    <p:cSldViewPr snapToGrid="0">
      <p:cViewPr varScale="1">
        <p:scale>
          <a:sx n="65" d="100"/>
          <a:sy n="65" d="100"/>
        </p:scale>
        <p:origin x="928" y="184"/>
      </p:cViewPr>
      <p:guideLst/>
    </p:cSldViewPr>
  </p:slideViewPr>
  <p:outlineViewPr>
    <p:cViewPr>
      <p:scale>
        <a:sx n="33" d="100"/>
        <a:sy n="33" d="100"/>
      </p:scale>
      <p:origin x="0" y="-143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1AFCF-FA43-0A43-A898-8800309318C4}" type="datetimeFigureOut">
              <a:rPr lang="it-IT" smtClean="0"/>
              <a:t>26/03/24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6CBCC-82A7-8447-B085-90867D4B2887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668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8529E-96F7-D640-A64D-623226953F0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187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 userDrawn="1"/>
        </p:nvSpPr>
        <p:spPr>
          <a:xfrm>
            <a:off x="0" y="6353175"/>
            <a:ext cx="12268200" cy="504825"/>
          </a:xfrm>
          <a:prstGeom prst="rect">
            <a:avLst/>
          </a:prstGeom>
          <a:solidFill>
            <a:srgbClr val="1524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95CD49F-6CE0-D0C0-70FB-858E05119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379" y="3045261"/>
            <a:ext cx="6356571" cy="715581"/>
          </a:xfrm>
          <a:solidFill>
            <a:srgbClr val="EEB339"/>
          </a:solidFill>
        </p:spPr>
        <p:txBody>
          <a:bodyPr wrap="square" anchor="b">
            <a:spAutoFit/>
          </a:bodyPr>
          <a:lstStyle>
            <a:lvl1pPr algn="l">
              <a:defRPr sz="4500">
                <a:solidFill>
                  <a:schemeClr val="bg1"/>
                </a:solidFill>
                <a:latin typeface="Titillium Bd" panose="00000800000000000000" pitchFamily="50" charset="0"/>
              </a:defRPr>
            </a:lvl1pPr>
          </a:lstStyle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E38B244-E387-71D3-16B7-4A69B0787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904" y="3952874"/>
            <a:ext cx="9156921" cy="1061829"/>
          </a:xfrm>
          <a:noFill/>
        </p:spPr>
        <p:txBody>
          <a:bodyPr>
            <a:spAutoFit/>
          </a:bodyPr>
          <a:lstStyle>
            <a:lvl1pPr marL="0" indent="0" algn="l">
              <a:buNone/>
              <a:defRPr sz="3500">
                <a:solidFill>
                  <a:schemeClr val="bg1"/>
                </a:solidFill>
                <a:latin typeface="Titillium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84CF1C9-74E5-8FAE-4F88-8314C6D06E57}"/>
              </a:ext>
            </a:extLst>
          </p:cNvPr>
          <p:cNvSpPr txBox="1"/>
          <p:nvPr userDrawn="1"/>
        </p:nvSpPr>
        <p:spPr>
          <a:xfrm>
            <a:off x="6712747" y="6458656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85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85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85000"/>
                </a:schemeClr>
              </a:solidFill>
              <a:latin typeface="Titillium" pitchFamily="2" charset="77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9107E02-3800-7008-15ED-072D10658D8D}"/>
              </a:ext>
            </a:extLst>
          </p:cNvPr>
          <p:cNvSpPr txBox="1"/>
          <p:nvPr userDrawn="1"/>
        </p:nvSpPr>
        <p:spPr>
          <a:xfrm>
            <a:off x="10344867" y="556535"/>
            <a:ext cx="1060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itillium" pitchFamily="2" charset="77"/>
              </a:rPr>
              <a:t>INSERIRE LOGO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63D7E69-E363-8DF7-9FDB-5027BB59AADD}"/>
              </a:ext>
            </a:extLst>
          </p:cNvPr>
          <p:cNvSpPr txBox="1"/>
          <p:nvPr userDrawn="1"/>
        </p:nvSpPr>
        <p:spPr>
          <a:xfrm>
            <a:off x="467555" y="6452828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>
                    <a:alpha val="85000"/>
                  </a:schemeClr>
                </a:solidFill>
                <a:latin typeface="Titillium" pitchFamily="2" charset="77"/>
              </a:rPr>
              <a:t>TeRABIT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3CE9A8CF-975E-8715-FF47-993C60BB54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078" y="243940"/>
            <a:ext cx="2353586" cy="682817"/>
          </a:xfrm>
          <a:prstGeom prst="rect">
            <a:avLst/>
          </a:prstGeom>
        </p:spPr>
      </p:pic>
      <p:sp>
        <p:nvSpPr>
          <p:cNvPr id="26" name="Segnaposto testo 25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0" y="5276850"/>
            <a:ext cx="3267075" cy="361950"/>
          </a:xfrm>
        </p:spPr>
        <p:txBody>
          <a:bodyPr/>
          <a:lstStyle>
            <a:lvl1pPr>
              <a:defRPr sz="2000">
                <a:solidFill>
                  <a:srgbClr val="EEB339"/>
                </a:solidFill>
              </a:defRPr>
            </a:lvl1pPr>
          </a:lstStyle>
          <a:p>
            <a:pPr lvl="0"/>
            <a:r>
              <a:rPr lang="it-IT" dirty="0"/>
              <a:t>Data</a:t>
            </a:r>
          </a:p>
        </p:txBody>
      </p:sp>
      <p:sp>
        <p:nvSpPr>
          <p:cNvPr id="27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485775" y="5724525"/>
            <a:ext cx="3267075" cy="361950"/>
          </a:xfrm>
        </p:spPr>
        <p:txBody>
          <a:bodyPr/>
          <a:lstStyle>
            <a:lvl1pPr>
              <a:defRPr sz="2000">
                <a:solidFill>
                  <a:srgbClr val="EEB339"/>
                </a:solidFill>
              </a:defRPr>
            </a:lvl1pPr>
          </a:lstStyle>
          <a:p>
            <a:pPr lvl="0"/>
            <a:r>
              <a:rPr lang="it-IT" dirty="0"/>
              <a:t>Evento</a:t>
            </a:r>
          </a:p>
        </p:txBody>
      </p:sp>
    </p:spTree>
    <p:extLst>
      <p:ext uri="{BB962C8B-B14F-4D97-AF65-F5344CB8AC3E}">
        <p14:creationId xmlns:p14="http://schemas.microsoft.com/office/powerpoint/2010/main" val="414458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AC262D-E847-B36A-0040-BB0926A7D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28FB4BD-C16C-E5FC-D4A5-B57D844C2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date - event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058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F955D82-D942-2AEA-9360-6989107BF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04925"/>
            <a:ext cx="2628900" cy="48720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D98DF2D-1B4F-5D82-D969-EEC9EB87A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295399"/>
            <a:ext cx="7734300" cy="488156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date - event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2194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F9D260-624E-2346-AC04-6A127572D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9271122-2A5A-F744-B862-5425970B8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D110C1-EC92-C34C-A62A-0AEA05A2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60C321-5C04-7B44-A2E1-D4307E633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26/03/2024 - ISGC 2024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7F2B46-655B-6048-BC51-FD190128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6B95-A9C9-BA4E-AE9F-B9E8583C5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30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4" y="1485899"/>
            <a:ext cx="11363325" cy="22860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2028825"/>
            <a:ext cx="11372850" cy="41481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date - event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2996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01029E-B1C6-92F5-5BD9-5641C41AC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00" y="2600399"/>
            <a:ext cx="5883275" cy="1962076"/>
          </a:xfrm>
          <a:solidFill>
            <a:srgbClr val="EEB339"/>
          </a:solidFill>
        </p:spPr>
        <p:txBody>
          <a:bodyPr wrap="square" anchor="b">
            <a:sp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D69CF85-5622-7364-C92A-4D4B2BDDA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700" y="4573562"/>
            <a:ext cx="5892800" cy="757130"/>
          </a:xfrm>
          <a:solidFill>
            <a:schemeClr val="bg1"/>
          </a:solidFill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rgbClr val="EEB339"/>
                </a:solidFill>
                <a:latin typeface="Titillium" panose="000005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1380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763302-C7E3-E664-C12C-7D53DEAB7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C621F4-05BE-1CCC-6D50-B856B28F92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5C8DDAD-F109-A2D9-87DB-459962645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date - event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867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05382B-9C53-C843-40B4-ACFAEA392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190625"/>
            <a:ext cx="10515600" cy="50958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6491DF3-8FD0-9388-8FE4-5D61213EA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463" y="166211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995AD3-BE0C-E613-7BA5-D72125F56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463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439EE9F-AAD3-75DF-C409-E8887655B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C23A0F5-1224-7763-BA7A-F71E696B25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date - event</a:t>
            </a:r>
            <a:endParaRPr lang="it-IT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26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84E165-4CD9-7184-BA53-E8749A186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date - event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301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date - event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609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84879E-B8A6-7318-3304-7F58DBDB7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1285875"/>
            <a:ext cx="4141787" cy="12763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1C9F42-7F2D-C307-9026-04039EBA3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9650" y="1295399"/>
            <a:ext cx="7143750" cy="49625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3B6DABA-3C74-838D-4FAE-57244C861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988" y="2562225"/>
            <a:ext cx="4132262" cy="37052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date - event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609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BA4335-1145-9D68-5898-7B9A8B7D8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216497"/>
            <a:ext cx="4343400" cy="1421928"/>
          </a:xfrm>
        </p:spPr>
        <p:txBody>
          <a:bodyPr anchor="b">
            <a:spAutoFit/>
          </a:bodyPr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27256F6-99B0-CC0C-83DC-27C5CF629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16512" y="1339850"/>
            <a:ext cx="675163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50A61BD-7A0F-269C-F337-5D2B9BC49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2695575"/>
            <a:ext cx="4343400" cy="35448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date - event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545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4539DBE-E4B3-1015-1AB0-CBFC1AFF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1485899"/>
            <a:ext cx="10744200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6A1C2A-DF69-9476-682D-2F29981F1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975" y="2028825"/>
            <a:ext cx="10791825" cy="4148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A2BEC55-BEFD-2364-F423-9414913FE7A4}"/>
              </a:ext>
            </a:extLst>
          </p:cNvPr>
          <p:cNvSpPr txBox="1"/>
          <p:nvPr userDrawn="1"/>
        </p:nvSpPr>
        <p:spPr>
          <a:xfrm>
            <a:off x="10344867" y="556535"/>
            <a:ext cx="1060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itillium" pitchFamily="2" charset="77"/>
              </a:rPr>
              <a:t>INSERIRE LOGO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705E1E9-2D2D-4AAA-8A51-FA5BB56351F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4976"/>
            <a:ext cx="12192000" cy="12192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078" y="243940"/>
            <a:ext cx="2353586" cy="682817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84CF1C9-74E5-8FAE-4F88-8314C6D06E57}"/>
              </a:ext>
            </a:extLst>
          </p:cNvPr>
          <p:cNvSpPr txBox="1"/>
          <p:nvPr userDrawn="1"/>
        </p:nvSpPr>
        <p:spPr>
          <a:xfrm>
            <a:off x="6712747" y="6458656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rgbClr val="EEB339">
                    <a:alpha val="85000"/>
                  </a:srgb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rgbClr val="EEB339">
                    <a:alpha val="85000"/>
                  </a:srgb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rgbClr val="EEB339">
                  <a:alpha val="85000"/>
                </a:srgbClr>
              </a:solidFill>
              <a:latin typeface="Titillium" pitchFamily="2" charset="77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63D7E69-E363-8DF7-9FDB-5027BB59AADD}"/>
              </a:ext>
            </a:extLst>
          </p:cNvPr>
          <p:cNvSpPr txBox="1"/>
          <p:nvPr userDrawn="1"/>
        </p:nvSpPr>
        <p:spPr>
          <a:xfrm>
            <a:off x="467556" y="6452828"/>
            <a:ext cx="894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EEB339">
                    <a:alpha val="85000"/>
                  </a:srgbClr>
                </a:solidFill>
                <a:latin typeface="Titillium" pitchFamily="2" charset="77"/>
              </a:rPr>
              <a:t>TeRABIT</a:t>
            </a:r>
          </a:p>
        </p:txBody>
      </p:sp>
      <p:cxnSp>
        <p:nvCxnSpPr>
          <p:cNvPr id="18" name="Connettore diritto 17"/>
          <p:cNvCxnSpPr/>
          <p:nvPr userDrawn="1"/>
        </p:nvCxnSpPr>
        <p:spPr>
          <a:xfrm>
            <a:off x="0" y="6353175"/>
            <a:ext cx="12344400" cy="0"/>
          </a:xfrm>
          <a:prstGeom prst="line">
            <a:avLst/>
          </a:prstGeom>
          <a:ln>
            <a:solidFill>
              <a:srgbClr val="EEB3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egnaposto piè di pagina 18"/>
          <p:cNvSpPr>
            <a:spLocks noGrp="1"/>
          </p:cNvSpPr>
          <p:nvPr>
            <p:ph type="ftr" sz="quarter" idx="3"/>
          </p:nvPr>
        </p:nvSpPr>
        <p:spPr>
          <a:xfrm>
            <a:off x="1543050" y="6413500"/>
            <a:ext cx="6448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EEB339"/>
                </a:solidFill>
                <a:latin typeface="Titillium" panose="00000500000000000000" pitchFamily="50" charset="0"/>
              </a:defRPr>
            </a:lvl1pPr>
          </a:lstStyle>
          <a:p>
            <a:r>
              <a:rPr lang="it-IT"/>
              <a:t>date - event</a:t>
            </a:r>
            <a:endParaRPr lang="it-IT" dirty="0"/>
          </a:p>
        </p:txBody>
      </p:sp>
      <p:sp>
        <p:nvSpPr>
          <p:cNvPr id="20" name="Segnaposto numero diapositiva 19"/>
          <p:cNvSpPr>
            <a:spLocks noGrp="1"/>
          </p:cNvSpPr>
          <p:nvPr>
            <p:ph type="sldNum" sz="quarter" idx="4"/>
          </p:nvPr>
        </p:nvSpPr>
        <p:spPr>
          <a:xfrm>
            <a:off x="8305800" y="6413500"/>
            <a:ext cx="514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>
                    <a:lumMod val="75000"/>
                  </a:schemeClr>
                </a:solidFill>
                <a:latin typeface="Titillium" panose="00000500000000000000" pitchFamily="50" charset="0"/>
              </a:defRPr>
            </a:lvl1pPr>
          </a:lstStyle>
          <a:p>
            <a:fld id="{4CD561A4-101B-4C7B-87D1-8EDCA554B104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23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EEB339"/>
          </a:solidFill>
          <a:latin typeface="Titillium Bd" panose="000008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Titillium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Titillium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Titillium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Titillium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Titillium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87482" y="1613915"/>
            <a:ext cx="10816242" cy="1338828"/>
          </a:xfrm>
        </p:spPr>
        <p:txBody>
          <a:bodyPr anchor="ctr"/>
          <a:lstStyle/>
          <a:p>
            <a:pPr algn="ctr"/>
            <a:r>
              <a:rPr lang="en-GB" b="1" dirty="0"/>
              <a:t>Remote S3 Storage Access Using CEPH </a:t>
            </a:r>
            <a:r>
              <a:rPr lang="en-GB" b="1" dirty="0" err="1"/>
              <a:t>Rados</a:t>
            </a:r>
            <a:r>
              <a:rPr lang="en-GB" b="1" dirty="0"/>
              <a:t> Gateway</a:t>
            </a:r>
            <a:endParaRPr lang="en-GB" sz="2800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30460" y="3212794"/>
            <a:ext cx="4434919" cy="1600438"/>
          </a:xfrm>
        </p:spPr>
        <p:txBody>
          <a:bodyPr/>
          <a:lstStyle/>
          <a:p>
            <a:r>
              <a:rPr lang="en-GB" sz="1600" b="1" u="sng" noProof="0" dirty="0"/>
              <a:t>Ahmad </a:t>
            </a:r>
            <a:r>
              <a:rPr lang="en-GB" sz="1600" b="1" u="sng" noProof="0" dirty="0" err="1"/>
              <a:t>Alkhansa</a:t>
            </a:r>
            <a:r>
              <a:rPr lang="en-GB" sz="1600" b="1" u="sng" noProof="0" dirty="0"/>
              <a:t> (</a:t>
            </a:r>
            <a:r>
              <a:rPr lang="en-GB" sz="1600" b="1" u="sng" noProof="0" dirty="0" err="1"/>
              <a:t>ahmad.alkhansa@cnaf.infn.it</a:t>
            </a:r>
            <a:r>
              <a:rPr lang="en-GB" sz="1600" b="1" u="sng" noProof="0" dirty="0"/>
              <a:t>)​</a:t>
            </a:r>
          </a:p>
          <a:p>
            <a:r>
              <a:rPr lang="en-GB" sz="1400" noProof="0" dirty="0"/>
              <a:t>Diego </a:t>
            </a:r>
            <a:r>
              <a:rPr lang="en-GB" sz="1400" noProof="0" dirty="0" err="1"/>
              <a:t>Ciangottini</a:t>
            </a:r>
            <a:r>
              <a:rPr lang="en-GB" sz="1400" noProof="0" dirty="0"/>
              <a:t> (</a:t>
            </a:r>
            <a:r>
              <a:rPr lang="en-GB" sz="1400" noProof="0" dirty="0" err="1"/>
              <a:t>ciangottini@pg.infn.it</a:t>
            </a:r>
            <a:r>
              <a:rPr lang="en-GB" sz="1400" noProof="0" dirty="0"/>
              <a:t>)​</a:t>
            </a:r>
          </a:p>
          <a:p>
            <a:r>
              <a:rPr lang="en-GB" sz="1400" noProof="0" dirty="0"/>
              <a:t>Alessandro </a:t>
            </a:r>
            <a:r>
              <a:rPr lang="en-GB" sz="1400" noProof="0" dirty="0" err="1"/>
              <a:t>Costantini</a:t>
            </a:r>
            <a:r>
              <a:rPr lang="en-GB" sz="1400" noProof="0" dirty="0"/>
              <a:t> (</a:t>
            </a:r>
            <a:r>
              <a:rPr lang="en-GB" sz="1400" noProof="0" dirty="0" err="1"/>
              <a:t>alessandro.costantini@cnaf.infn.it</a:t>
            </a:r>
            <a:r>
              <a:rPr lang="en-GB" sz="1400" noProof="0" dirty="0"/>
              <a:t>)​​</a:t>
            </a:r>
          </a:p>
          <a:p>
            <a:r>
              <a:rPr lang="en-GB" sz="1400" noProof="0" dirty="0">
                <a:solidFill>
                  <a:schemeClr val="bg1"/>
                </a:solidFill>
              </a:rPr>
              <a:t>Jacopo </a:t>
            </a:r>
            <a:r>
              <a:rPr lang="en-GB" sz="1400" noProof="0" dirty="0" err="1">
                <a:solidFill>
                  <a:schemeClr val="bg1"/>
                </a:solidFill>
              </a:rPr>
              <a:t>Gasparetto</a:t>
            </a:r>
            <a:r>
              <a:rPr lang="en-GB" sz="1400" noProof="0" dirty="0">
                <a:solidFill>
                  <a:schemeClr val="bg1"/>
                </a:solidFill>
              </a:rPr>
              <a:t> (</a:t>
            </a:r>
            <a:r>
              <a:rPr lang="en-GB" sz="1400" dirty="0" err="1">
                <a:solidFill>
                  <a:schemeClr val="bg1"/>
                </a:solidFill>
              </a:rPr>
              <a:t>jacopo.gasparetto@cnaf.infn.it</a:t>
            </a:r>
            <a:r>
              <a:rPr lang="en-GB" sz="1400" noProof="0" dirty="0">
                <a:solidFill>
                  <a:schemeClr val="bg1"/>
                </a:solidFill>
              </a:rPr>
              <a:t>)</a:t>
            </a:r>
            <a:endParaRPr lang="en-GB" sz="1400" noProof="0" dirty="0"/>
          </a:p>
          <a:p>
            <a:r>
              <a:rPr lang="en-GB" sz="1400" noProof="0" dirty="0"/>
              <a:t>​</a:t>
            </a:r>
            <a:r>
              <a:rPr lang="en-GB" sz="1400" noProof="0" dirty="0">
                <a:solidFill>
                  <a:schemeClr val="bg1"/>
                </a:solidFill>
              </a:rPr>
              <a:t>Giada Malatesta (</a:t>
            </a:r>
            <a:r>
              <a:rPr lang="en-GB" sz="1400" noProof="0" dirty="0" err="1">
                <a:solidFill>
                  <a:schemeClr val="bg1"/>
                </a:solidFill>
              </a:rPr>
              <a:t>giada.malatesta@cnaf.infn.it</a:t>
            </a:r>
            <a:r>
              <a:rPr lang="en-GB" sz="1400" noProof="0" dirty="0">
                <a:solidFill>
                  <a:schemeClr val="bg1"/>
                </a:solidFill>
              </a:rPr>
              <a:t>)​</a:t>
            </a:r>
          </a:p>
          <a:p>
            <a:endParaRPr lang="en-GB" sz="1400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Taipei, 28-03-2024</a:t>
            </a:r>
            <a:endParaRPr lang="en-GB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>
          <a:xfrm>
            <a:off x="485775" y="5724525"/>
            <a:ext cx="4979604" cy="361950"/>
          </a:xfrm>
        </p:spPr>
        <p:txBody>
          <a:bodyPr>
            <a:normAutofit lnSpcReduction="10000"/>
          </a:bodyPr>
          <a:lstStyle/>
          <a:p>
            <a:r>
              <a:rPr lang="en-GB" dirty="0">
                <a:effectLst/>
                <a:latin typeface="Calibri" panose="020F0502020204030204" pitchFamily="34" charset="0"/>
              </a:rPr>
              <a:t>International Symposium on Grids and Cloud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B38932-32F5-7E1D-816D-51EB97D20A77}"/>
              </a:ext>
            </a:extLst>
          </p:cNvPr>
          <p:cNvSpPr txBox="1"/>
          <p:nvPr/>
        </p:nvSpPr>
        <p:spPr>
          <a:xfrm>
            <a:off x="8144752" y="4228285"/>
            <a:ext cx="4081805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noProof="0" dirty="0">
                <a:solidFill>
                  <a:schemeClr val="bg1"/>
                </a:solidFill>
              </a:rPr>
              <a:t>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19AA5-C46A-5163-8472-C65057514A6D}"/>
              </a:ext>
            </a:extLst>
          </p:cNvPr>
          <p:cNvSpPr txBox="1"/>
          <p:nvPr/>
        </p:nvSpPr>
        <p:spPr>
          <a:xfrm>
            <a:off x="6726623" y="3152994"/>
            <a:ext cx="56685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noProof="0" dirty="0">
                <a:solidFill>
                  <a:schemeClr val="bg1"/>
                </a:solidFill>
              </a:rPr>
              <a:t>Diego </a:t>
            </a:r>
            <a:r>
              <a:rPr lang="en-GB" sz="1400" noProof="0" dirty="0" err="1">
                <a:solidFill>
                  <a:schemeClr val="bg1"/>
                </a:solidFill>
              </a:rPr>
              <a:t>Michelotto</a:t>
            </a:r>
            <a:r>
              <a:rPr lang="en-GB" sz="1400" noProof="0" dirty="0">
                <a:solidFill>
                  <a:schemeClr val="bg1"/>
                </a:solidFill>
              </a:rPr>
              <a:t> (</a:t>
            </a:r>
            <a:r>
              <a:rPr lang="en-GB" sz="1400" noProof="0" dirty="0" err="1">
                <a:solidFill>
                  <a:schemeClr val="bg1"/>
                </a:solidFill>
              </a:rPr>
              <a:t>diego.michelotto@cnaf.infn.it</a:t>
            </a:r>
            <a:r>
              <a:rPr lang="en-GB" sz="1400" noProof="0" dirty="0">
                <a:solidFill>
                  <a:schemeClr val="bg1"/>
                </a:solidFill>
              </a:rPr>
              <a:t>)​</a:t>
            </a:r>
          </a:p>
          <a:p>
            <a:pPr>
              <a:lnSpc>
                <a:spcPct val="150000"/>
              </a:lnSpc>
            </a:pPr>
            <a:r>
              <a:rPr lang="en-GB" sz="1400" noProof="0" dirty="0">
                <a:solidFill>
                  <a:schemeClr val="bg1"/>
                </a:solidFill>
              </a:rPr>
              <a:t>Massimo </a:t>
            </a:r>
            <a:r>
              <a:rPr lang="en-GB" sz="1400" noProof="0" dirty="0" err="1">
                <a:solidFill>
                  <a:schemeClr val="bg1"/>
                </a:solidFill>
              </a:rPr>
              <a:t>Sgaravatto</a:t>
            </a:r>
            <a:r>
              <a:rPr lang="en-GB" sz="1400" noProof="0" dirty="0">
                <a:solidFill>
                  <a:schemeClr val="bg1"/>
                </a:solidFill>
              </a:rPr>
              <a:t> (</a:t>
            </a:r>
            <a:r>
              <a:rPr lang="en-GB" sz="1400" noProof="0" dirty="0" err="1">
                <a:solidFill>
                  <a:schemeClr val="bg1"/>
                </a:solidFill>
              </a:rPr>
              <a:t>massimo.sgaravatto@pd.infn.it</a:t>
            </a:r>
            <a:r>
              <a:rPr lang="en-GB" sz="1400" noProof="0" dirty="0">
                <a:solidFill>
                  <a:schemeClr val="bg1"/>
                </a:solidFill>
              </a:rPr>
              <a:t>)​</a:t>
            </a:r>
          </a:p>
          <a:p>
            <a:pPr>
              <a:lnSpc>
                <a:spcPct val="150000"/>
              </a:lnSpc>
            </a:pPr>
            <a:r>
              <a:rPr lang="en-GB" sz="1400" noProof="0" dirty="0">
                <a:solidFill>
                  <a:schemeClr val="bg1"/>
                </a:solidFill>
              </a:rPr>
              <a:t>Daniele Spiga (</a:t>
            </a:r>
            <a:r>
              <a:rPr lang="en-GB" sz="1400" noProof="0" dirty="0" err="1">
                <a:solidFill>
                  <a:schemeClr val="bg1"/>
                </a:solidFill>
              </a:rPr>
              <a:t>daniele.spiga@pg.infn.it</a:t>
            </a:r>
            <a:r>
              <a:rPr lang="en-GB" sz="1400" noProof="0" dirty="0">
                <a:solidFill>
                  <a:schemeClr val="bg1"/>
                </a:solidFill>
              </a:rPr>
              <a:t>)​</a:t>
            </a:r>
          </a:p>
          <a:p>
            <a:pPr>
              <a:lnSpc>
                <a:spcPct val="150000"/>
              </a:lnSpc>
            </a:pPr>
            <a:r>
              <a:rPr lang="en-GB" sz="1400" noProof="0" dirty="0">
                <a:solidFill>
                  <a:schemeClr val="bg1"/>
                </a:solidFill>
              </a:rPr>
              <a:t>Stefano </a:t>
            </a:r>
            <a:r>
              <a:rPr lang="en-GB" sz="1400" noProof="0" dirty="0" err="1">
                <a:solidFill>
                  <a:schemeClr val="bg1"/>
                </a:solidFill>
              </a:rPr>
              <a:t>Stalio</a:t>
            </a:r>
            <a:r>
              <a:rPr lang="en-GB" sz="1400" noProof="0" dirty="0">
                <a:solidFill>
                  <a:schemeClr val="bg1"/>
                </a:solidFill>
              </a:rPr>
              <a:t> (</a:t>
            </a:r>
            <a:r>
              <a:rPr lang="en-GB" sz="1400" dirty="0" err="1">
                <a:solidFill>
                  <a:schemeClr val="bg1"/>
                </a:solidFill>
              </a:rPr>
              <a:t>stefano.stalio@lngs.infn.it</a:t>
            </a:r>
            <a:r>
              <a:rPr lang="en-GB" sz="1400" noProof="0" dirty="0">
                <a:solidFill>
                  <a:schemeClr val="bg1"/>
                </a:solidFill>
              </a:rPr>
              <a:t>)</a:t>
            </a:r>
          </a:p>
          <a:p>
            <a:endParaRPr lang="en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24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262FBF7-2345-809A-18DA-3BCBB53A771F}"/>
              </a:ext>
            </a:extLst>
          </p:cNvPr>
          <p:cNvGrpSpPr/>
          <p:nvPr/>
        </p:nvGrpSpPr>
        <p:grpSpPr>
          <a:xfrm>
            <a:off x="6099601" y="4331457"/>
            <a:ext cx="1945774" cy="1573364"/>
            <a:chOff x="744748" y="3390453"/>
            <a:chExt cx="3211079" cy="1946074"/>
          </a:xfrm>
        </p:grpSpPr>
        <p:sp>
          <p:nvSpPr>
            <p:cNvPr id="115" name="Rectangle: Rounded Corners 15">
              <a:extLst>
                <a:ext uri="{FF2B5EF4-FFF2-40B4-BE49-F238E27FC236}">
                  <a16:creationId xmlns:a16="http://schemas.microsoft.com/office/drawing/2014/main" id="{12997803-CB26-CCCA-89B7-2449F7BC6035}"/>
                </a:ext>
              </a:extLst>
            </p:cNvPr>
            <p:cNvSpPr/>
            <p:nvPr/>
          </p:nvSpPr>
          <p:spPr>
            <a:xfrm>
              <a:off x="789330" y="3390453"/>
              <a:ext cx="3166497" cy="194607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: Rounded Corners 28">
              <a:extLst>
                <a:ext uri="{FF2B5EF4-FFF2-40B4-BE49-F238E27FC236}">
                  <a16:creationId xmlns:a16="http://schemas.microsoft.com/office/drawing/2014/main" id="{61486BAB-DFBC-71B7-C09C-D099C00D4285}"/>
                </a:ext>
              </a:extLst>
            </p:cNvPr>
            <p:cNvSpPr/>
            <p:nvPr/>
          </p:nvSpPr>
          <p:spPr>
            <a:xfrm>
              <a:off x="1219299" y="3601874"/>
              <a:ext cx="1295072" cy="334811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err="1"/>
                <a:t>authz.rego</a:t>
              </a:r>
              <a:endParaRPr lang="en-US" sz="800" dirty="0"/>
            </a:p>
          </p:txBody>
        </p:sp>
        <p:sp>
          <p:nvSpPr>
            <p:cNvPr id="117" name="Rectangle: Rounded Corners 29">
              <a:extLst>
                <a:ext uri="{FF2B5EF4-FFF2-40B4-BE49-F238E27FC236}">
                  <a16:creationId xmlns:a16="http://schemas.microsoft.com/office/drawing/2014/main" id="{C418514D-794A-0034-E2F1-D8A0B2B1547A}"/>
                </a:ext>
              </a:extLst>
            </p:cNvPr>
            <p:cNvSpPr/>
            <p:nvPr/>
          </p:nvSpPr>
          <p:spPr>
            <a:xfrm>
              <a:off x="1215188" y="4036812"/>
              <a:ext cx="1295072" cy="334811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err="1"/>
                <a:t>admins.rego</a:t>
              </a:r>
              <a:endParaRPr lang="en-US" sz="800" dirty="0"/>
            </a:p>
          </p:txBody>
        </p:sp>
        <p:sp>
          <p:nvSpPr>
            <p:cNvPr id="118" name="Rectangle: Rounded Corners 30">
              <a:extLst>
                <a:ext uri="{FF2B5EF4-FFF2-40B4-BE49-F238E27FC236}">
                  <a16:creationId xmlns:a16="http://schemas.microsoft.com/office/drawing/2014/main" id="{5CF70917-043F-492B-4B93-80EDB6787288}"/>
                </a:ext>
              </a:extLst>
            </p:cNvPr>
            <p:cNvSpPr/>
            <p:nvPr/>
          </p:nvSpPr>
          <p:spPr>
            <a:xfrm>
              <a:off x="1215188" y="4489180"/>
              <a:ext cx="1295072" cy="334811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err="1"/>
                <a:t>users.rego</a:t>
              </a:r>
              <a:endParaRPr lang="en-US" sz="800" dirty="0"/>
            </a:p>
          </p:txBody>
        </p:sp>
        <p:sp>
          <p:nvSpPr>
            <p:cNvPr id="119" name="Rectangle: Rounded Corners 31">
              <a:extLst>
                <a:ext uri="{FF2B5EF4-FFF2-40B4-BE49-F238E27FC236}">
                  <a16:creationId xmlns:a16="http://schemas.microsoft.com/office/drawing/2014/main" id="{59859CBF-0ABC-D0F2-0C05-13A4441906C4}"/>
                </a:ext>
              </a:extLst>
            </p:cNvPr>
            <p:cNvSpPr/>
            <p:nvPr/>
          </p:nvSpPr>
          <p:spPr>
            <a:xfrm>
              <a:off x="1215189" y="4941548"/>
              <a:ext cx="1295070" cy="334811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&lt;policy package&gt;</a:t>
              </a:r>
            </a:p>
          </p:txBody>
        </p:sp>
        <p:sp>
          <p:nvSpPr>
            <p:cNvPr id="120" name="Rectangle: Rounded Corners 7">
              <a:extLst>
                <a:ext uri="{FF2B5EF4-FFF2-40B4-BE49-F238E27FC236}">
                  <a16:creationId xmlns:a16="http://schemas.microsoft.com/office/drawing/2014/main" id="{A0E6E006-4963-A65E-1544-0595F7C982A5}"/>
                </a:ext>
              </a:extLst>
            </p:cNvPr>
            <p:cNvSpPr/>
            <p:nvPr/>
          </p:nvSpPr>
          <p:spPr>
            <a:xfrm>
              <a:off x="3030759" y="4182796"/>
              <a:ext cx="858884" cy="619777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Users Info Data</a:t>
              </a:r>
            </a:p>
          </p:txBody>
        </p:sp>
        <p:cxnSp>
          <p:nvCxnSpPr>
            <p:cNvPr id="121" name="Connector: Elbow 45">
              <a:extLst>
                <a:ext uri="{FF2B5EF4-FFF2-40B4-BE49-F238E27FC236}">
                  <a16:creationId xmlns:a16="http://schemas.microsoft.com/office/drawing/2014/main" id="{DEBB725E-6370-52EB-6A43-F9F1C9445216}"/>
                </a:ext>
              </a:extLst>
            </p:cNvPr>
            <p:cNvCxnSpPr>
              <a:cxnSpLocks/>
              <a:stCxn id="116" idx="3"/>
              <a:endCxn id="119" idx="3"/>
            </p:cNvCxnSpPr>
            <p:nvPr/>
          </p:nvCxnSpPr>
          <p:spPr>
            <a:xfrm flipH="1">
              <a:off x="2510259" y="3769279"/>
              <a:ext cx="4111" cy="1339674"/>
            </a:xfrm>
            <a:prstGeom prst="bentConnector3">
              <a:avLst>
                <a:gd name="adj1" fmla="val -9177037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Connector: Elbow 47">
              <a:extLst>
                <a:ext uri="{FF2B5EF4-FFF2-40B4-BE49-F238E27FC236}">
                  <a16:creationId xmlns:a16="http://schemas.microsoft.com/office/drawing/2014/main" id="{A180ABDE-1FCE-E28E-0D79-18C13A77D0B9}"/>
                </a:ext>
              </a:extLst>
            </p:cNvPr>
            <p:cNvCxnSpPr>
              <a:cxnSpLocks/>
              <a:stCxn id="116" idx="3"/>
              <a:endCxn id="118" idx="3"/>
            </p:cNvCxnSpPr>
            <p:nvPr/>
          </p:nvCxnSpPr>
          <p:spPr>
            <a:xfrm flipH="1">
              <a:off x="2510259" y="3769279"/>
              <a:ext cx="4111" cy="887306"/>
            </a:xfrm>
            <a:prstGeom prst="bentConnector3">
              <a:avLst>
                <a:gd name="adj1" fmla="val -9177037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Connector: Elbow 49">
              <a:extLst>
                <a:ext uri="{FF2B5EF4-FFF2-40B4-BE49-F238E27FC236}">
                  <a16:creationId xmlns:a16="http://schemas.microsoft.com/office/drawing/2014/main" id="{E0557E83-5A51-0FEA-B228-7F8690E96B20}"/>
                </a:ext>
              </a:extLst>
            </p:cNvPr>
            <p:cNvCxnSpPr>
              <a:cxnSpLocks/>
              <a:stCxn id="116" idx="3"/>
              <a:endCxn id="117" idx="3"/>
            </p:cNvCxnSpPr>
            <p:nvPr/>
          </p:nvCxnSpPr>
          <p:spPr>
            <a:xfrm flipH="1">
              <a:off x="2510259" y="3769279"/>
              <a:ext cx="4111" cy="434938"/>
            </a:xfrm>
            <a:prstGeom prst="bentConnector3">
              <a:avLst>
                <a:gd name="adj1" fmla="val -9177037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684E8AB4-3342-39B7-3C26-0FFBA59CCF6D}"/>
                </a:ext>
              </a:extLst>
            </p:cNvPr>
            <p:cNvCxnSpPr>
              <a:cxnSpLocks/>
              <a:stCxn id="118" idx="3"/>
              <a:endCxn id="120" idx="1"/>
            </p:cNvCxnSpPr>
            <p:nvPr/>
          </p:nvCxnSpPr>
          <p:spPr>
            <a:xfrm flipV="1">
              <a:off x="2510259" y="4492684"/>
              <a:ext cx="520499" cy="163901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A5CC94D6-C27B-CF73-7A05-8275882A9380}"/>
                </a:ext>
              </a:extLst>
            </p:cNvPr>
            <p:cNvSpPr txBox="1"/>
            <p:nvPr/>
          </p:nvSpPr>
          <p:spPr>
            <a:xfrm rot="16200000">
              <a:off x="239468" y="4224751"/>
              <a:ext cx="131833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OPA Bundle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0A5EE4-B55C-B365-6332-3F23D3E7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1557899"/>
            <a:ext cx="11363325" cy="228601"/>
          </a:xfrm>
        </p:spPr>
        <p:txBody>
          <a:bodyPr/>
          <a:lstStyle/>
          <a:p>
            <a:r>
              <a:rPr lang="en-GB" dirty="0"/>
              <a:t>Open Policy Agent</a:t>
            </a:r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824D72-79EA-A7F2-F115-A83FB68CB8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28-03-2024 - ISGC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7D586-28AA-4623-2A72-4D20757D4C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06A02E-EE17-477B-9312-8E0C1C603D39}" type="slidenum">
              <a:rPr lang="en-IT" smtClean="0"/>
              <a:pPr>
                <a:defRPr/>
              </a:pPr>
              <a:t>10</a:t>
            </a:fld>
            <a:endParaRPr lang="en-IT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9924B74C-416D-949A-BE31-97B35A5CD942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561974" y="1984389"/>
            <a:ext cx="5502323" cy="434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IT" b="1" dirty="0"/>
              <a:t>Integration with Rados Gateway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IT" b="1" dirty="0"/>
              <a:t>Gitlab CI/CD pipeline:</a:t>
            </a:r>
          </a:p>
          <a:p>
            <a:pPr marL="971550" lvl="1" indent="-285750">
              <a:buFont typeface="Wingdings" pitchFamily="2" charset="2"/>
              <a:buChar char="§"/>
            </a:pPr>
            <a:r>
              <a:rPr lang="en-IT" b="1" dirty="0"/>
              <a:t>Collects Users’ information</a:t>
            </a:r>
            <a:r>
              <a:rPr lang="en-IT" dirty="0"/>
              <a:t> from</a:t>
            </a:r>
            <a:r>
              <a:rPr lang="en-IT" b="1" dirty="0"/>
              <a:t> </a:t>
            </a:r>
            <a:r>
              <a:rPr lang="en-IT" dirty="0"/>
              <a:t>INDIGO IAM </a:t>
            </a:r>
            <a:r>
              <a:rPr lang="en-IT" b="1" dirty="0"/>
              <a:t>SCIM API</a:t>
            </a:r>
            <a:r>
              <a:rPr lang="en-IT" dirty="0"/>
              <a:t>.</a:t>
            </a:r>
            <a:endParaRPr lang="en-IT" b="1" dirty="0"/>
          </a:p>
          <a:p>
            <a:pPr marL="971550" lvl="1" indent="-285750">
              <a:buFont typeface="Wingdings" pitchFamily="2" charset="2"/>
              <a:buChar char="§"/>
            </a:pPr>
            <a:r>
              <a:rPr lang="en-IT" dirty="0"/>
              <a:t>Generates </a:t>
            </a:r>
            <a:r>
              <a:rPr lang="en-IT" b="1" dirty="0"/>
              <a:t>OPA bundle </a:t>
            </a:r>
            <a:r>
              <a:rPr lang="en-IT" dirty="0"/>
              <a:t>from the collected data and the </a:t>
            </a:r>
            <a:r>
              <a:rPr lang="en-IT" b="1" dirty="0"/>
              <a:t>stored policy files </a:t>
            </a:r>
            <a:r>
              <a:rPr lang="en-IT" dirty="0"/>
              <a:t>within the </a:t>
            </a:r>
            <a:r>
              <a:rPr lang="en-IT" b="1" dirty="0"/>
              <a:t>repository</a:t>
            </a:r>
            <a:r>
              <a:rPr lang="en-IT" dirty="0"/>
              <a:t>.</a:t>
            </a:r>
          </a:p>
          <a:p>
            <a:pPr marL="971550" lvl="1" indent="-285750">
              <a:buFont typeface="Wingdings" pitchFamily="2" charset="2"/>
              <a:buChar char="§"/>
            </a:pPr>
            <a:r>
              <a:rPr lang="en-IT" dirty="0"/>
              <a:t>Create an </a:t>
            </a:r>
            <a:r>
              <a:rPr lang="en-IT" b="1" dirty="0"/>
              <a:t>OCI container</a:t>
            </a:r>
            <a:r>
              <a:rPr lang="en-IT" dirty="0"/>
              <a:t> from</a:t>
            </a:r>
            <a:r>
              <a:rPr lang="en-IT" b="1" dirty="0"/>
              <a:t> </a:t>
            </a:r>
            <a:r>
              <a:rPr lang="en-IT" dirty="0"/>
              <a:t>the bundle and push it the </a:t>
            </a:r>
            <a:r>
              <a:rPr lang="en-IT" b="1" dirty="0"/>
              <a:t>registry</a:t>
            </a:r>
            <a:r>
              <a:rPr lang="en-IT" dirty="0"/>
              <a:t>.</a:t>
            </a:r>
          </a:p>
          <a:p>
            <a:endParaRPr lang="en-IT" b="1" dirty="0"/>
          </a:p>
          <a:p>
            <a:pPr marL="285750" indent="-285750">
              <a:buFont typeface="Wingdings" pitchFamily="2" charset="2"/>
              <a:buChar char="§"/>
            </a:pPr>
            <a:r>
              <a:rPr lang="en-IT" b="1" dirty="0"/>
              <a:t>OPA </a:t>
            </a:r>
            <a:r>
              <a:rPr lang="en-IT" dirty="0"/>
              <a:t>service </a:t>
            </a:r>
            <a:r>
              <a:rPr lang="en-IT" b="1" dirty="0"/>
              <a:t>Polls </a:t>
            </a:r>
            <a:r>
              <a:rPr lang="en-IT" dirty="0"/>
              <a:t>Gitlab’s </a:t>
            </a:r>
            <a:r>
              <a:rPr lang="en-IT" b="1" dirty="0"/>
              <a:t>Container registry </a:t>
            </a:r>
            <a:r>
              <a:rPr lang="en-IT" dirty="0"/>
              <a:t>for new </a:t>
            </a:r>
            <a:r>
              <a:rPr lang="en-IT" b="1" dirty="0"/>
              <a:t>bundle.</a:t>
            </a:r>
          </a:p>
          <a:p>
            <a:pPr marL="285750" indent="-285750">
              <a:buFont typeface="Wingdings" pitchFamily="2" charset="2"/>
              <a:buChar char="§"/>
            </a:pPr>
            <a:endParaRPr lang="en-IT" b="1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1A052DC-98B6-62DE-D68A-A66C0DE6166C}"/>
              </a:ext>
            </a:extLst>
          </p:cNvPr>
          <p:cNvGrpSpPr/>
          <p:nvPr/>
        </p:nvGrpSpPr>
        <p:grpSpPr>
          <a:xfrm>
            <a:off x="8779796" y="1812427"/>
            <a:ext cx="1965084" cy="4320101"/>
            <a:chOff x="5543718" y="586025"/>
            <a:chExt cx="2925861" cy="5520576"/>
          </a:xfrm>
        </p:grpSpPr>
        <p:sp>
          <p:nvSpPr>
            <p:cNvPr id="54" name="Rectangle: Rounded Corners 8">
              <a:extLst>
                <a:ext uri="{FF2B5EF4-FFF2-40B4-BE49-F238E27FC236}">
                  <a16:creationId xmlns:a16="http://schemas.microsoft.com/office/drawing/2014/main" id="{F24B6BF7-E48B-93E6-2B97-0907489B4883}"/>
                </a:ext>
              </a:extLst>
            </p:cNvPr>
            <p:cNvSpPr/>
            <p:nvPr/>
          </p:nvSpPr>
          <p:spPr>
            <a:xfrm>
              <a:off x="5543718" y="586025"/>
              <a:ext cx="2925861" cy="5520576"/>
            </a:xfrm>
            <a:prstGeom prst="roundRect">
              <a:avLst/>
            </a:prstGeom>
            <a:noFill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000" dirty="0">
                <a:solidFill>
                  <a:schemeClr val="tx1"/>
                </a:solidFill>
              </a:endParaRPr>
            </a:p>
          </p:txBody>
        </p:sp>
        <p:pic>
          <p:nvPicPr>
            <p:cNvPr id="55" name="Picture 54" descr="A logo of a fox&#10;&#10;Description automatically generated">
              <a:extLst>
                <a:ext uri="{FF2B5EF4-FFF2-40B4-BE49-F238E27FC236}">
                  <a16:creationId xmlns:a16="http://schemas.microsoft.com/office/drawing/2014/main" id="{20397056-AA8B-E7A4-9994-2D6CDDC95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0327" y="5498613"/>
              <a:ext cx="584775" cy="584775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4BFEBA5-6424-87F0-4A75-FEAC94FA7B00}"/>
                </a:ext>
              </a:extLst>
            </p:cNvPr>
            <p:cNvSpPr txBox="1"/>
            <p:nvPr/>
          </p:nvSpPr>
          <p:spPr>
            <a:xfrm>
              <a:off x="6780463" y="5599303"/>
              <a:ext cx="1040838" cy="432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Gitlab</a:t>
              </a:r>
              <a:endParaRPr lang="en-IT" sz="1600" b="1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35B3A45-A502-038D-E29A-36B757BB0E14}"/>
                </a:ext>
              </a:extLst>
            </p:cNvPr>
            <p:cNvSpPr txBox="1"/>
            <p:nvPr/>
          </p:nvSpPr>
          <p:spPr>
            <a:xfrm>
              <a:off x="5663861" y="686721"/>
              <a:ext cx="2685571" cy="3539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sz="1200" b="1" dirty="0"/>
                <a:t>Scheduled CI/CD Pipeline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65ACFE6-A9AB-94EF-EB1D-AA8E94ED1F66}"/>
                </a:ext>
              </a:extLst>
            </p:cNvPr>
            <p:cNvSpPr/>
            <p:nvPr/>
          </p:nvSpPr>
          <p:spPr>
            <a:xfrm>
              <a:off x="6192045" y="1079625"/>
              <a:ext cx="2070712" cy="121381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T" sz="1000" b="1" dirty="0">
                  <a:solidFill>
                    <a:sysClr val="windowText" lastClr="000000"/>
                  </a:solidFill>
                </a:rPr>
                <a:t>Build Stage:</a:t>
              </a:r>
            </a:p>
            <a:p>
              <a:r>
                <a:rPr lang="en-IT" sz="1000" dirty="0">
                  <a:solidFill>
                    <a:sysClr val="windowText" lastClr="000000"/>
                  </a:solidFill>
                </a:rPr>
                <a:t>- Collect User Info from SCIM API.</a:t>
              </a:r>
            </a:p>
            <a:p>
              <a:r>
                <a:rPr lang="en-IT" sz="1000" dirty="0">
                  <a:solidFill>
                    <a:sysClr val="windowText" lastClr="000000"/>
                  </a:solidFill>
                </a:rPr>
                <a:t>- Build OPA Bundle.</a:t>
              </a:r>
            </a:p>
            <a:p>
              <a:r>
                <a:rPr lang="en-IT" sz="1000" dirty="0">
                  <a:solidFill>
                    <a:sysClr val="windowText" lastClr="000000"/>
                  </a:solidFill>
                </a:rPr>
                <a:t>- Store bundle as </a:t>
              </a:r>
              <a:r>
                <a:rPr lang="en-IT" sz="1000" b="1" dirty="0">
                  <a:solidFill>
                    <a:sysClr val="windowText" lastClr="000000"/>
                  </a:solidFill>
                </a:rPr>
                <a:t>job artifact</a:t>
              </a:r>
              <a:r>
                <a:rPr lang="en-IT" sz="1000" dirty="0">
                  <a:solidFill>
                    <a:sysClr val="windowText" lastClr="000000"/>
                  </a:solidFill>
                </a:rPr>
                <a:t>.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8439198-A8BA-B65D-5F2F-F990346DF1BA}"/>
                </a:ext>
              </a:extLst>
            </p:cNvPr>
            <p:cNvSpPr/>
            <p:nvPr/>
          </p:nvSpPr>
          <p:spPr>
            <a:xfrm>
              <a:off x="6192045" y="2287786"/>
              <a:ext cx="2070712" cy="66464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T" sz="1000" b="1" dirty="0">
                  <a:solidFill>
                    <a:sysClr val="windowText" lastClr="000000"/>
                  </a:solidFill>
                </a:rPr>
                <a:t>Test Stage:</a:t>
              </a:r>
            </a:p>
            <a:p>
              <a:r>
                <a:rPr lang="en-IT" sz="1000" dirty="0">
                  <a:solidFill>
                    <a:sysClr val="windowText" lastClr="000000"/>
                  </a:solidFill>
                </a:rPr>
                <a:t>- Test OPA bundle using testing policies. 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494D369-B6A8-2B1E-F04E-A85CAC4A4C6C}"/>
                </a:ext>
              </a:extLst>
            </p:cNvPr>
            <p:cNvSpPr/>
            <p:nvPr/>
          </p:nvSpPr>
          <p:spPr>
            <a:xfrm>
              <a:off x="5708853" y="1079623"/>
              <a:ext cx="483192" cy="305685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IT" sz="1200" b="1" dirty="0">
                  <a:solidFill>
                    <a:sysClr val="windowText" lastClr="000000"/>
                  </a:solidFill>
                </a:rPr>
                <a:t>Job Artifact API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982128-3F7C-9499-79A0-DC1378FD8A83}"/>
                </a:ext>
              </a:extLst>
            </p:cNvPr>
            <p:cNvSpPr/>
            <p:nvPr/>
          </p:nvSpPr>
          <p:spPr>
            <a:xfrm>
              <a:off x="5726530" y="4783867"/>
              <a:ext cx="2560236" cy="665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1400" b="1" dirty="0">
                  <a:solidFill>
                    <a:schemeClr val="tx1"/>
                  </a:solidFill>
                </a:rPr>
                <a:t>Container Registry</a:t>
              </a:r>
            </a:p>
          </p:txBody>
        </p:sp>
        <p:sp>
          <p:nvSpPr>
            <p:cNvPr id="62" name="Down Arrow 61">
              <a:extLst>
                <a:ext uri="{FF2B5EF4-FFF2-40B4-BE49-F238E27FC236}">
                  <a16:creationId xmlns:a16="http://schemas.microsoft.com/office/drawing/2014/main" id="{2A973CBC-97D2-B7C5-613F-B62465441729}"/>
                </a:ext>
              </a:extLst>
            </p:cNvPr>
            <p:cNvSpPr/>
            <p:nvPr/>
          </p:nvSpPr>
          <p:spPr>
            <a:xfrm>
              <a:off x="6862629" y="4140609"/>
              <a:ext cx="276052" cy="645209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sz="100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21AF909-8C8E-094D-AE88-608D38C2DA07}"/>
                </a:ext>
              </a:extLst>
            </p:cNvPr>
            <p:cNvSpPr/>
            <p:nvPr/>
          </p:nvSpPr>
          <p:spPr>
            <a:xfrm>
              <a:off x="6192045" y="2953075"/>
              <a:ext cx="2070712" cy="117681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T" sz="1000" b="1" dirty="0">
                  <a:solidFill>
                    <a:sysClr val="windowText" lastClr="000000"/>
                  </a:solidFill>
                </a:rPr>
                <a:t>Deploy Stage:</a:t>
              </a:r>
            </a:p>
            <a:p>
              <a:r>
                <a:rPr lang="en-IT" sz="1000" dirty="0">
                  <a:solidFill>
                    <a:sysClr val="windowText" lastClr="000000"/>
                  </a:solidFill>
                </a:rPr>
                <a:t>- Store bundle within an </a:t>
              </a:r>
              <a:r>
                <a:rPr lang="en-IT" sz="1000" b="1" dirty="0">
                  <a:solidFill>
                    <a:sysClr val="windowText" lastClr="000000"/>
                  </a:solidFill>
                </a:rPr>
                <a:t>OCI container</a:t>
              </a:r>
              <a:r>
                <a:rPr lang="en-IT" sz="1000" dirty="0">
                  <a:solidFill>
                    <a:sysClr val="windowText" lastClr="000000"/>
                  </a:solidFill>
                </a:rPr>
                <a:t>.</a:t>
              </a:r>
            </a:p>
            <a:p>
              <a:r>
                <a:rPr lang="en-IT" sz="1000" dirty="0">
                  <a:solidFill>
                    <a:sysClr val="windowText" lastClr="000000"/>
                  </a:solidFill>
                </a:rPr>
                <a:t>- Push image to </a:t>
              </a:r>
              <a:r>
                <a:rPr lang="en-IT" sz="1000" b="1" dirty="0">
                  <a:solidFill>
                    <a:sysClr val="windowText" lastClr="000000"/>
                  </a:solidFill>
                </a:rPr>
                <a:t>Baltig’s Container registry.</a:t>
              </a:r>
              <a:endParaRPr lang="en-IT" sz="10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4" name="Rectangle: Rounded Corners 18">
            <a:extLst>
              <a:ext uri="{FF2B5EF4-FFF2-40B4-BE49-F238E27FC236}">
                <a16:creationId xmlns:a16="http://schemas.microsoft.com/office/drawing/2014/main" id="{4310C8A0-ACC1-8406-2FE4-2342D473FE02}"/>
              </a:ext>
            </a:extLst>
          </p:cNvPr>
          <p:cNvSpPr/>
          <p:nvPr/>
        </p:nvSpPr>
        <p:spPr>
          <a:xfrm rot="5400000">
            <a:off x="11168579" y="2262128"/>
            <a:ext cx="980330" cy="792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43877A2-0534-D700-2A61-534954E86973}"/>
              </a:ext>
            </a:extLst>
          </p:cNvPr>
          <p:cNvSpPr txBox="1"/>
          <p:nvPr/>
        </p:nvSpPr>
        <p:spPr>
          <a:xfrm>
            <a:off x="11360706" y="2594692"/>
            <a:ext cx="749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INDIGO IAM</a:t>
            </a:r>
          </a:p>
        </p:txBody>
      </p:sp>
      <p:pic>
        <p:nvPicPr>
          <p:cNvPr id="67" name="Picture 66" descr="A blue logo with text&#10;&#10;Description automatically generated">
            <a:extLst>
              <a:ext uri="{FF2B5EF4-FFF2-40B4-BE49-F238E27FC236}">
                <a16:creationId xmlns:a16="http://schemas.microsoft.com/office/drawing/2014/main" id="{FD3F681E-9DC1-DABB-AE68-2BAD799F1B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84"/>
          <a:stretch/>
        </p:blipFill>
        <p:spPr>
          <a:xfrm>
            <a:off x="11451480" y="2302072"/>
            <a:ext cx="568226" cy="29262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CE5EA5FE-672B-5580-97DC-7198BED7B9E6}"/>
              </a:ext>
            </a:extLst>
          </p:cNvPr>
          <p:cNvSpPr txBox="1"/>
          <p:nvPr/>
        </p:nvSpPr>
        <p:spPr>
          <a:xfrm>
            <a:off x="10657206" y="2873360"/>
            <a:ext cx="6605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users’ info request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EF62196-F854-5BAF-18A7-C77496E651D9}"/>
              </a:ext>
            </a:extLst>
          </p:cNvPr>
          <p:cNvSpPr txBox="1"/>
          <p:nvPr/>
        </p:nvSpPr>
        <p:spPr>
          <a:xfrm>
            <a:off x="10675044" y="1727009"/>
            <a:ext cx="6573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SCIM API response with users’ info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1A3EB2C-11F9-FE14-8DCD-737CE2A5ED88}"/>
              </a:ext>
            </a:extLst>
          </p:cNvPr>
          <p:cNvCxnSpPr>
            <a:cxnSpLocks/>
          </p:cNvCxnSpPr>
          <p:nvPr/>
        </p:nvCxnSpPr>
        <p:spPr>
          <a:xfrm>
            <a:off x="10605155" y="2923507"/>
            <a:ext cx="657325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6CD7702-4A40-8E3A-5AFE-2FD1A3CA3115}"/>
              </a:ext>
            </a:extLst>
          </p:cNvPr>
          <p:cNvCxnSpPr>
            <a:cxnSpLocks/>
          </p:cNvCxnSpPr>
          <p:nvPr/>
        </p:nvCxnSpPr>
        <p:spPr>
          <a:xfrm flipH="1">
            <a:off x="10605155" y="2458237"/>
            <a:ext cx="657325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: Rounded Corners 20">
            <a:extLst>
              <a:ext uri="{FF2B5EF4-FFF2-40B4-BE49-F238E27FC236}">
                <a16:creationId xmlns:a16="http://schemas.microsoft.com/office/drawing/2014/main" id="{78C62530-F4ED-0580-E0CB-E744821591AA}"/>
              </a:ext>
            </a:extLst>
          </p:cNvPr>
          <p:cNvSpPr/>
          <p:nvPr/>
        </p:nvSpPr>
        <p:spPr>
          <a:xfrm rot="5400000">
            <a:off x="10971112" y="2568377"/>
            <a:ext cx="762309" cy="17957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SCIM</a:t>
            </a:r>
          </a:p>
        </p:txBody>
      </p:sp>
      <p:sp>
        <p:nvSpPr>
          <p:cNvPr id="109" name="Rectangle: Rounded Corners 6">
            <a:extLst>
              <a:ext uri="{FF2B5EF4-FFF2-40B4-BE49-F238E27FC236}">
                <a16:creationId xmlns:a16="http://schemas.microsoft.com/office/drawing/2014/main" id="{7DFCC69A-7FA7-CD83-C1EF-E47C6F960A20}"/>
              </a:ext>
            </a:extLst>
          </p:cNvPr>
          <p:cNvSpPr/>
          <p:nvPr/>
        </p:nvSpPr>
        <p:spPr>
          <a:xfrm>
            <a:off x="6099600" y="4027366"/>
            <a:ext cx="1993059" cy="2309751"/>
          </a:xfrm>
          <a:prstGeom prst="roundRect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0" name="Picture 109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A623D547-7C8A-E47F-2824-91DA18CB7A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46" y="5886812"/>
            <a:ext cx="1331759" cy="441317"/>
          </a:xfrm>
          <a:prstGeom prst="rect">
            <a:avLst/>
          </a:prstGeom>
        </p:spPr>
      </p:pic>
      <p:sp>
        <p:nvSpPr>
          <p:cNvPr id="111" name="Rectangle: Rounded Corners 5">
            <a:extLst>
              <a:ext uri="{FF2B5EF4-FFF2-40B4-BE49-F238E27FC236}">
                <a16:creationId xmlns:a16="http://schemas.microsoft.com/office/drawing/2014/main" id="{2FEDEA7C-7C47-A580-6636-CF4464834BAD}"/>
              </a:ext>
            </a:extLst>
          </p:cNvPr>
          <p:cNvSpPr/>
          <p:nvPr/>
        </p:nvSpPr>
        <p:spPr>
          <a:xfrm>
            <a:off x="6384667" y="4027366"/>
            <a:ext cx="1419920" cy="22314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Data API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42EC5D1E-CAB6-EA91-7577-847448A261EF}"/>
              </a:ext>
            </a:extLst>
          </p:cNvPr>
          <p:cNvCxnSpPr>
            <a:cxnSpLocks/>
            <a:endCxn id="120" idx="1"/>
          </p:cNvCxnSpPr>
          <p:nvPr/>
        </p:nvCxnSpPr>
        <p:spPr>
          <a:xfrm>
            <a:off x="7169424" y="4989370"/>
            <a:ext cx="315400" cy="23322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E965A41E-8A1D-760E-08C0-664FE2282C44}"/>
              </a:ext>
            </a:extLst>
          </p:cNvPr>
          <p:cNvCxnSpPr>
            <a:cxnSpLocks/>
          </p:cNvCxnSpPr>
          <p:nvPr/>
        </p:nvCxnSpPr>
        <p:spPr>
          <a:xfrm>
            <a:off x="6844918" y="4250506"/>
            <a:ext cx="0" cy="2518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927EF211-0848-9D84-006F-E6C8F15F7E57}"/>
              </a:ext>
            </a:extLst>
          </p:cNvPr>
          <p:cNvCxnSpPr>
            <a:cxnSpLocks/>
          </p:cNvCxnSpPr>
          <p:nvPr/>
        </p:nvCxnSpPr>
        <p:spPr>
          <a:xfrm flipV="1">
            <a:off x="6571541" y="4250506"/>
            <a:ext cx="0" cy="2518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ight Arrow 167">
            <a:extLst>
              <a:ext uri="{FF2B5EF4-FFF2-40B4-BE49-F238E27FC236}">
                <a16:creationId xmlns:a16="http://schemas.microsoft.com/office/drawing/2014/main" id="{421BB8F0-5D95-0A02-1A04-FE9F6BA3EFDF}"/>
              </a:ext>
            </a:extLst>
          </p:cNvPr>
          <p:cNvSpPr/>
          <p:nvPr/>
        </p:nvSpPr>
        <p:spPr>
          <a:xfrm rot="10800000">
            <a:off x="8052747" y="5147137"/>
            <a:ext cx="844874" cy="1480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69" name="Right Arrow 168">
            <a:extLst>
              <a:ext uri="{FF2B5EF4-FFF2-40B4-BE49-F238E27FC236}">
                <a16:creationId xmlns:a16="http://schemas.microsoft.com/office/drawing/2014/main" id="{0B899423-4019-9037-1BFA-BB86E1CCAB98}"/>
              </a:ext>
            </a:extLst>
          </p:cNvPr>
          <p:cNvSpPr/>
          <p:nvPr/>
        </p:nvSpPr>
        <p:spPr>
          <a:xfrm>
            <a:off x="8092659" y="5438534"/>
            <a:ext cx="798046" cy="1376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779DD8AA-1D8B-4EB0-3968-D0006BC86D68}"/>
              </a:ext>
            </a:extLst>
          </p:cNvPr>
          <p:cNvSpPr txBox="1"/>
          <p:nvPr/>
        </p:nvSpPr>
        <p:spPr>
          <a:xfrm>
            <a:off x="8041194" y="5528862"/>
            <a:ext cx="8303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100" b="1" dirty="0"/>
              <a:t>OPA Polling for new bundle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BE4C6960-E03E-5B0F-7D03-B418D17CF9B6}"/>
              </a:ext>
            </a:extLst>
          </p:cNvPr>
          <p:cNvSpPr txBox="1"/>
          <p:nvPr/>
        </p:nvSpPr>
        <p:spPr>
          <a:xfrm>
            <a:off x="8010225" y="4105144"/>
            <a:ext cx="86019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100" b="1" dirty="0"/>
              <a:t>Download bundle from t</a:t>
            </a:r>
            <a:r>
              <a:rPr lang="en-GB" sz="1100" b="1" dirty="0"/>
              <a:t>he latest successful pipeline</a:t>
            </a:r>
            <a:endParaRPr lang="en-IT" sz="1100" b="1" dirty="0"/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8BEBB784-34A6-77EC-A243-1FC9EF58838C}"/>
              </a:ext>
            </a:extLst>
          </p:cNvPr>
          <p:cNvGrpSpPr/>
          <p:nvPr/>
        </p:nvGrpSpPr>
        <p:grpSpPr>
          <a:xfrm>
            <a:off x="6184849" y="1610610"/>
            <a:ext cx="1769709" cy="1152177"/>
            <a:chOff x="5383724" y="812436"/>
            <a:chExt cx="2030051" cy="1264276"/>
          </a:xfrm>
        </p:grpSpPr>
        <p:sp>
          <p:nvSpPr>
            <p:cNvPr id="179" name="Rectangle: Rounded Corners 3">
              <a:extLst>
                <a:ext uri="{FF2B5EF4-FFF2-40B4-BE49-F238E27FC236}">
                  <a16:creationId xmlns:a16="http://schemas.microsoft.com/office/drawing/2014/main" id="{D62DAF0F-6B1D-1FB3-7915-9E71280F7741}"/>
                </a:ext>
              </a:extLst>
            </p:cNvPr>
            <p:cNvSpPr/>
            <p:nvPr/>
          </p:nvSpPr>
          <p:spPr>
            <a:xfrm>
              <a:off x="5472208" y="926878"/>
              <a:ext cx="1941567" cy="995822"/>
            </a:xfrm>
            <a:prstGeom prst="roundRect">
              <a:avLst/>
            </a:prstGeom>
            <a:noFill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dirty="0">
                  <a:solidFill>
                    <a:schemeClr val="tx1"/>
                  </a:solidFill>
                </a:rPr>
                <a:t>RGW</a:t>
              </a:r>
            </a:p>
          </p:txBody>
        </p:sp>
        <p:pic>
          <p:nvPicPr>
            <p:cNvPr id="180" name="Picture 179" descr="A logo with a circle and a circle in the middle&#10;&#10;Description automatically generated">
              <a:extLst>
                <a:ext uri="{FF2B5EF4-FFF2-40B4-BE49-F238E27FC236}">
                  <a16:creationId xmlns:a16="http://schemas.microsoft.com/office/drawing/2014/main" id="{E26D76A4-74B4-DFCB-36A1-70E6EC2B2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3724" y="812436"/>
              <a:ext cx="1016379" cy="1264276"/>
            </a:xfrm>
            <a:prstGeom prst="rect">
              <a:avLst/>
            </a:prstGeom>
          </p:spPr>
        </p:pic>
      </p:grpSp>
      <p:sp>
        <p:nvSpPr>
          <p:cNvPr id="181" name="TextBox 180">
            <a:extLst>
              <a:ext uri="{FF2B5EF4-FFF2-40B4-BE49-F238E27FC236}">
                <a16:creationId xmlns:a16="http://schemas.microsoft.com/office/drawing/2014/main" id="{F3E87A57-4296-AEC4-BD86-118040B131EE}"/>
              </a:ext>
            </a:extLst>
          </p:cNvPr>
          <p:cNvSpPr txBox="1"/>
          <p:nvPr/>
        </p:nvSpPr>
        <p:spPr>
          <a:xfrm>
            <a:off x="7366518" y="2853842"/>
            <a:ext cx="7641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POST request with input (S3 operation + user’s ID)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88A37399-8BE9-577B-1E3B-27B3CACBBD88}"/>
              </a:ext>
            </a:extLst>
          </p:cNvPr>
          <p:cNvSpPr txBox="1"/>
          <p:nvPr/>
        </p:nvSpPr>
        <p:spPr>
          <a:xfrm>
            <a:off x="6126616" y="3055675"/>
            <a:ext cx="764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Response with Policy query result</a:t>
            </a:r>
          </a:p>
        </p:txBody>
      </p: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9C437AE8-EA67-5430-94C3-D1C4F3040A89}"/>
              </a:ext>
            </a:extLst>
          </p:cNvPr>
          <p:cNvCxnSpPr>
            <a:cxnSpLocks/>
          </p:cNvCxnSpPr>
          <p:nvPr/>
        </p:nvCxnSpPr>
        <p:spPr>
          <a:xfrm>
            <a:off x="7366518" y="2621814"/>
            <a:ext cx="0" cy="14055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C50C8919-6121-6B41-E29F-A21249317284}"/>
              </a:ext>
            </a:extLst>
          </p:cNvPr>
          <p:cNvCxnSpPr/>
          <p:nvPr/>
        </p:nvCxnSpPr>
        <p:spPr>
          <a:xfrm flipV="1">
            <a:off x="6844918" y="2621814"/>
            <a:ext cx="0" cy="14055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138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D5BA50C-B76F-808B-E6E1-732B2735E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265" y="1515954"/>
            <a:ext cx="3917177" cy="479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0A5EE4-B55C-B365-6332-3F23D3E7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1557899"/>
            <a:ext cx="11363325" cy="228601"/>
          </a:xfrm>
        </p:spPr>
        <p:txBody>
          <a:bodyPr/>
          <a:lstStyle/>
          <a:p>
            <a:r>
              <a:rPr lang="en-GB" dirty="0"/>
              <a:t>Backbone Multisite Configuration</a:t>
            </a:r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824D72-79EA-A7F2-F115-A83FB68CB8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28-03-2024 - ISGC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7D586-28AA-4623-2A72-4D20757D4C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06A02E-EE17-477B-9312-8E0C1C603D39}" type="slidenum">
              <a:rPr lang="en-IT" smtClean="0"/>
              <a:pPr>
                <a:defRPr/>
              </a:pPr>
              <a:t>11</a:t>
            </a:fld>
            <a:endParaRPr lang="en-IT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F3BD2B-0FBE-54CA-A312-C23ADFB01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2052474"/>
            <a:ext cx="7127356" cy="414813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b="1" dirty="0"/>
              <a:t>Single Realm </a:t>
            </a:r>
            <a:r>
              <a:rPr lang="en-GB" dirty="0"/>
              <a:t>with a </a:t>
            </a:r>
            <a:r>
              <a:rPr lang="en-GB" b="1" dirty="0"/>
              <a:t>unique </a:t>
            </a:r>
            <a:r>
              <a:rPr lang="en-GB" b="1" dirty="0" err="1"/>
              <a:t>Zonegroup</a:t>
            </a:r>
            <a:r>
              <a:rPr lang="en-GB" dirty="0"/>
              <a:t>.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dirty="0"/>
          </a:p>
          <a:p>
            <a:pPr marL="285750" indent="-285750">
              <a:buFont typeface="Wingdings" pitchFamily="2" charset="2"/>
              <a:buChar char="§"/>
            </a:pPr>
            <a:r>
              <a:rPr lang="en-GB" b="1" dirty="0"/>
              <a:t>2 Zones </a:t>
            </a:r>
            <a:r>
              <a:rPr lang="en-GB" dirty="0"/>
              <a:t>with independent </a:t>
            </a:r>
            <a:r>
              <a:rPr lang="en-GB" b="1" dirty="0" err="1"/>
              <a:t>Ceph</a:t>
            </a:r>
            <a:r>
              <a:rPr lang="en-GB" b="1" dirty="0"/>
              <a:t> Storage Clusters</a:t>
            </a:r>
            <a:r>
              <a:rPr lang="en-GB" dirty="0"/>
              <a:t>. 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dirty="0"/>
          </a:p>
          <a:p>
            <a:pPr marL="285750" indent="-285750">
              <a:buFont typeface="Wingdings" pitchFamily="2" charset="2"/>
              <a:buChar char="§"/>
            </a:pPr>
            <a:r>
              <a:rPr lang="en-GB" b="1" dirty="0"/>
              <a:t>3 instances of RADOS Gateway</a:t>
            </a:r>
            <a:r>
              <a:rPr lang="en-GB" dirty="0"/>
              <a:t> run in </a:t>
            </a:r>
            <a:r>
              <a:rPr lang="en-GB" b="1" dirty="0"/>
              <a:t>high availability</a:t>
            </a:r>
            <a:r>
              <a:rPr lang="en-GB" dirty="0"/>
              <a:t> within each zone.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dirty="0"/>
          </a:p>
          <a:p>
            <a:pPr marL="285750" indent="-285750">
              <a:buFont typeface="Wingdings" pitchFamily="2" charset="2"/>
              <a:buChar char="§"/>
            </a:pPr>
            <a:r>
              <a:rPr lang="en-GB" b="1" dirty="0"/>
              <a:t>Every Zone </a:t>
            </a:r>
            <a:r>
              <a:rPr lang="en-GB" dirty="0"/>
              <a:t>connects to a dedicated </a:t>
            </a:r>
            <a:r>
              <a:rPr lang="en-GB" b="1" dirty="0"/>
              <a:t>OPA deployment </a:t>
            </a:r>
            <a:r>
              <a:rPr lang="en-GB" dirty="0"/>
              <a:t>through a private network.</a:t>
            </a:r>
            <a:endParaRPr lang="en-GB" b="1" dirty="0"/>
          </a:p>
          <a:p>
            <a:pPr marL="285750" indent="-285750">
              <a:buFont typeface="Wingdings" pitchFamily="2" charset="2"/>
              <a:buChar char="§"/>
            </a:pPr>
            <a:endParaRPr lang="en-GB" dirty="0"/>
          </a:p>
          <a:p>
            <a:pPr marL="285750" indent="-285750">
              <a:buFont typeface="Wingdings" pitchFamily="2" charset="2"/>
              <a:buChar char="§"/>
            </a:pPr>
            <a:r>
              <a:rPr lang="en-GB" dirty="0"/>
              <a:t>The zones have </a:t>
            </a:r>
            <a:r>
              <a:rPr lang="en-GB" b="1" dirty="0"/>
              <a:t>Active-Passive</a:t>
            </a:r>
            <a:r>
              <a:rPr lang="en-GB" dirty="0"/>
              <a:t> Configuration.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dirty="0"/>
          </a:p>
          <a:p>
            <a:pPr marL="285750" indent="-285750">
              <a:buFont typeface="Wingdings" pitchFamily="2" charset="2"/>
              <a:buChar char="§"/>
            </a:pPr>
            <a:r>
              <a:rPr lang="en-GB" dirty="0"/>
              <a:t>600 KMs apart with </a:t>
            </a:r>
            <a:r>
              <a:rPr lang="en-IT" dirty="0"/>
              <a:t>9 ms latency and 10Gb/s of bandwidth.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76A7C3-B5C3-606F-1C2C-2B10A4FFFC55}"/>
              </a:ext>
            </a:extLst>
          </p:cNvPr>
          <p:cNvSpPr/>
          <p:nvPr/>
        </p:nvSpPr>
        <p:spPr>
          <a:xfrm>
            <a:off x="9370243" y="2337847"/>
            <a:ext cx="631596" cy="801279"/>
          </a:xfrm>
          <a:prstGeom prst="rect">
            <a:avLst/>
          </a:prstGeom>
          <a:solidFill>
            <a:schemeClr val="accent6">
              <a:lumMod val="40000"/>
              <a:lumOff val="60000"/>
              <a:alpha val="53755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IT" sz="1000" dirty="0">
                <a:solidFill>
                  <a:sysClr val="windowText" lastClr="000000"/>
                </a:solidFill>
              </a:rPr>
              <a:t>M. Zone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ED36105-DA94-57CF-C12A-35CA70C4264F}"/>
              </a:ext>
            </a:extLst>
          </p:cNvPr>
          <p:cNvGrpSpPr/>
          <p:nvPr/>
        </p:nvGrpSpPr>
        <p:grpSpPr>
          <a:xfrm>
            <a:off x="9473938" y="2777768"/>
            <a:ext cx="367646" cy="172822"/>
            <a:chOff x="9794449" y="2947450"/>
            <a:chExt cx="1102938" cy="478971"/>
          </a:xfrm>
        </p:grpSpPr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7CB10B64-FABF-1E71-CFDF-FB80771D9D07}"/>
                </a:ext>
              </a:extLst>
            </p:cNvPr>
            <p:cNvSpPr/>
            <p:nvPr/>
          </p:nvSpPr>
          <p:spPr>
            <a:xfrm>
              <a:off x="9794449" y="3062734"/>
              <a:ext cx="1102938" cy="363687"/>
            </a:xfrm>
            <a:prstGeom prst="parallelogram">
              <a:avLst>
                <a:gd name="adj" fmla="val 71946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A23D2EF-0524-DC35-4DE8-595F9FE20B54}"/>
                </a:ext>
              </a:extLst>
            </p:cNvPr>
            <p:cNvGrpSpPr/>
            <p:nvPr/>
          </p:nvGrpSpPr>
          <p:grpSpPr>
            <a:xfrm>
              <a:off x="9901069" y="2947450"/>
              <a:ext cx="373826" cy="461132"/>
              <a:chOff x="9901069" y="2947450"/>
              <a:chExt cx="373826" cy="461132"/>
            </a:xfrm>
          </p:grpSpPr>
          <p:sp>
            <p:nvSpPr>
              <p:cNvPr id="42" name="Can 41">
                <a:extLst>
                  <a:ext uri="{FF2B5EF4-FFF2-40B4-BE49-F238E27FC236}">
                    <a16:creationId xmlns:a16="http://schemas.microsoft.com/office/drawing/2014/main" id="{A5B5ABCA-82D1-5906-FA48-E5F97700AC54}"/>
                  </a:ext>
                </a:extLst>
              </p:cNvPr>
              <p:cNvSpPr/>
              <p:nvPr/>
            </p:nvSpPr>
            <p:spPr>
              <a:xfrm>
                <a:off x="10105411" y="2947450"/>
                <a:ext cx="169484" cy="230566"/>
              </a:xfrm>
              <a:prstGeom prst="ca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sp>
            <p:nvSpPr>
              <p:cNvPr id="43" name="Can 42">
                <a:extLst>
                  <a:ext uri="{FF2B5EF4-FFF2-40B4-BE49-F238E27FC236}">
                    <a16:creationId xmlns:a16="http://schemas.microsoft.com/office/drawing/2014/main" id="{67CDAE3D-2F2D-5CB4-81C3-E7A64A5DF213}"/>
                  </a:ext>
                </a:extLst>
              </p:cNvPr>
              <p:cNvSpPr/>
              <p:nvPr/>
            </p:nvSpPr>
            <p:spPr>
              <a:xfrm>
                <a:off x="10020668" y="3062732"/>
                <a:ext cx="169484" cy="230566"/>
              </a:xfrm>
              <a:prstGeom prst="ca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sp>
            <p:nvSpPr>
              <p:cNvPr id="44" name="Can 43">
                <a:extLst>
                  <a:ext uri="{FF2B5EF4-FFF2-40B4-BE49-F238E27FC236}">
                    <a16:creationId xmlns:a16="http://schemas.microsoft.com/office/drawing/2014/main" id="{B52B5010-4CF6-3BD6-E615-8D32515CC279}"/>
                  </a:ext>
                </a:extLst>
              </p:cNvPr>
              <p:cNvSpPr/>
              <p:nvPr/>
            </p:nvSpPr>
            <p:spPr>
              <a:xfrm>
                <a:off x="9901069" y="3178016"/>
                <a:ext cx="169484" cy="230566"/>
              </a:xfrm>
              <a:prstGeom prst="ca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261740F-9F8A-F1D1-1A7E-9AB0C21568A2}"/>
                </a:ext>
              </a:extLst>
            </p:cNvPr>
            <p:cNvGrpSpPr/>
            <p:nvPr/>
          </p:nvGrpSpPr>
          <p:grpSpPr>
            <a:xfrm>
              <a:off x="10155296" y="2947450"/>
              <a:ext cx="373826" cy="461132"/>
              <a:chOff x="10155296" y="2947450"/>
              <a:chExt cx="373826" cy="461132"/>
            </a:xfrm>
          </p:grpSpPr>
          <p:sp>
            <p:nvSpPr>
              <p:cNvPr id="39" name="Can 38">
                <a:extLst>
                  <a:ext uri="{FF2B5EF4-FFF2-40B4-BE49-F238E27FC236}">
                    <a16:creationId xmlns:a16="http://schemas.microsoft.com/office/drawing/2014/main" id="{700D4F5D-D9F9-2FE9-1C05-86A79531012D}"/>
                  </a:ext>
                </a:extLst>
              </p:cNvPr>
              <p:cNvSpPr/>
              <p:nvPr/>
            </p:nvSpPr>
            <p:spPr>
              <a:xfrm>
                <a:off x="10359638" y="2947450"/>
                <a:ext cx="169484" cy="230566"/>
              </a:xfrm>
              <a:prstGeom prst="ca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sp>
            <p:nvSpPr>
              <p:cNvPr id="40" name="Can 39">
                <a:extLst>
                  <a:ext uri="{FF2B5EF4-FFF2-40B4-BE49-F238E27FC236}">
                    <a16:creationId xmlns:a16="http://schemas.microsoft.com/office/drawing/2014/main" id="{2F30F5E0-1331-F491-AD2F-1CCA86771E1E}"/>
                  </a:ext>
                </a:extLst>
              </p:cNvPr>
              <p:cNvSpPr/>
              <p:nvPr/>
            </p:nvSpPr>
            <p:spPr>
              <a:xfrm>
                <a:off x="10274895" y="3062732"/>
                <a:ext cx="169484" cy="230566"/>
              </a:xfrm>
              <a:prstGeom prst="ca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sp>
            <p:nvSpPr>
              <p:cNvPr id="41" name="Can 40">
                <a:extLst>
                  <a:ext uri="{FF2B5EF4-FFF2-40B4-BE49-F238E27FC236}">
                    <a16:creationId xmlns:a16="http://schemas.microsoft.com/office/drawing/2014/main" id="{0EFB42B0-C565-D2C9-5609-97D611A2006C}"/>
                  </a:ext>
                </a:extLst>
              </p:cNvPr>
              <p:cNvSpPr/>
              <p:nvPr/>
            </p:nvSpPr>
            <p:spPr>
              <a:xfrm>
                <a:off x="10155296" y="3178016"/>
                <a:ext cx="169484" cy="230566"/>
              </a:xfrm>
              <a:prstGeom prst="ca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4FE533E-FA41-3E35-5B65-8DA97D2139FA}"/>
                </a:ext>
              </a:extLst>
            </p:cNvPr>
            <p:cNvGrpSpPr/>
            <p:nvPr/>
          </p:nvGrpSpPr>
          <p:grpSpPr>
            <a:xfrm>
              <a:off x="10427516" y="2947450"/>
              <a:ext cx="373826" cy="461132"/>
              <a:chOff x="10427516" y="2947450"/>
              <a:chExt cx="373826" cy="461132"/>
            </a:xfrm>
          </p:grpSpPr>
          <p:sp>
            <p:nvSpPr>
              <p:cNvPr id="36" name="Can 35">
                <a:extLst>
                  <a:ext uri="{FF2B5EF4-FFF2-40B4-BE49-F238E27FC236}">
                    <a16:creationId xmlns:a16="http://schemas.microsoft.com/office/drawing/2014/main" id="{817BE1EE-B931-9850-4A4C-C13BA982AF70}"/>
                  </a:ext>
                </a:extLst>
              </p:cNvPr>
              <p:cNvSpPr/>
              <p:nvPr/>
            </p:nvSpPr>
            <p:spPr>
              <a:xfrm>
                <a:off x="10631858" y="2947450"/>
                <a:ext cx="169484" cy="230566"/>
              </a:xfrm>
              <a:prstGeom prst="ca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sp>
            <p:nvSpPr>
              <p:cNvPr id="37" name="Can 36">
                <a:extLst>
                  <a:ext uri="{FF2B5EF4-FFF2-40B4-BE49-F238E27FC236}">
                    <a16:creationId xmlns:a16="http://schemas.microsoft.com/office/drawing/2014/main" id="{EC946EF4-A022-05EA-E022-0D6E4B324D4B}"/>
                  </a:ext>
                </a:extLst>
              </p:cNvPr>
              <p:cNvSpPr/>
              <p:nvPr/>
            </p:nvSpPr>
            <p:spPr>
              <a:xfrm>
                <a:off x="10547115" y="3062732"/>
                <a:ext cx="169484" cy="230566"/>
              </a:xfrm>
              <a:prstGeom prst="ca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sp>
            <p:nvSpPr>
              <p:cNvPr id="38" name="Can 37">
                <a:extLst>
                  <a:ext uri="{FF2B5EF4-FFF2-40B4-BE49-F238E27FC236}">
                    <a16:creationId xmlns:a16="http://schemas.microsoft.com/office/drawing/2014/main" id="{B05BE67D-9C2B-1677-A448-851E914238F7}"/>
                  </a:ext>
                </a:extLst>
              </p:cNvPr>
              <p:cNvSpPr/>
              <p:nvPr/>
            </p:nvSpPr>
            <p:spPr>
              <a:xfrm>
                <a:off x="10427516" y="3178016"/>
                <a:ext cx="169484" cy="230566"/>
              </a:xfrm>
              <a:prstGeom prst="ca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 dirty="0"/>
              </a:p>
            </p:txBody>
          </p:sp>
        </p:grpSp>
      </p:grpSp>
      <p:pic>
        <p:nvPicPr>
          <p:cNvPr id="31" name="Picture 4" descr="ícone Ceph, logo em Vector Logo">
            <a:extLst>
              <a:ext uri="{FF2B5EF4-FFF2-40B4-BE49-F238E27FC236}">
                <a16:creationId xmlns:a16="http://schemas.microsoft.com/office/drawing/2014/main" id="{7E67BFE8-D8C6-EFD8-3A10-D0FBC7861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089" y="2525490"/>
            <a:ext cx="231480" cy="23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9691040-B843-51A7-D3A2-02FB35094E3D}"/>
              </a:ext>
            </a:extLst>
          </p:cNvPr>
          <p:cNvSpPr/>
          <p:nvPr/>
        </p:nvSpPr>
        <p:spPr>
          <a:xfrm>
            <a:off x="10867530" y="3725903"/>
            <a:ext cx="631596" cy="801279"/>
          </a:xfrm>
          <a:prstGeom prst="rect">
            <a:avLst/>
          </a:prstGeom>
          <a:solidFill>
            <a:schemeClr val="accent6">
              <a:lumMod val="40000"/>
              <a:lumOff val="60000"/>
              <a:alpha val="53755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IT" sz="1000" dirty="0">
                <a:solidFill>
                  <a:sysClr val="windowText" lastClr="000000"/>
                </a:solidFill>
              </a:rPr>
              <a:t>S. Zone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D86072-1724-B6B6-3A17-0E9B52FCB23A}"/>
              </a:ext>
            </a:extLst>
          </p:cNvPr>
          <p:cNvGrpSpPr/>
          <p:nvPr/>
        </p:nvGrpSpPr>
        <p:grpSpPr>
          <a:xfrm>
            <a:off x="10972340" y="3940863"/>
            <a:ext cx="367646" cy="425100"/>
            <a:chOff x="9747316" y="2732880"/>
            <a:chExt cx="367646" cy="4251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32EA0E1-E8B4-64DE-E297-4F7EF23B5ACC}"/>
                </a:ext>
              </a:extLst>
            </p:cNvPr>
            <p:cNvGrpSpPr/>
            <p:nvPr/>
          </p:nvGrpSpPr>
          <p:grpSpPr>
            <a:xfrm>
              <a:off x="9747316" y="2985158"/>
              <a:ext cx="367646" cy="172822"/>
              <a:chOff x="9794449" y="2947450"/>
              <a:chExt cx="1102938" cy="478971"/>
            </a:xfrm>
          </p:grpSpPr>
          <p:sp>
            <p:nvSpPr>
              <p:cNvPr id="17" name="Parallelogram 16">
                <a:extLst>
                  <a:ext uri="{FF2B5EF4-FFF2-40B4-BE49-F238E27FC236}">
                    <a16:creationId xmlns:a16="http://schemas.microsoft.com/office/drawing/2014/main" id="{25D98A59-6080-2AF7-1F45-0DD2661937D0}"/>
                  </a:ext>
                </a:extLst>
              </p:cNvPr>
              <p:cNvSpPr/>
              <p:nvPr/>
            </p:nvSpPr>
            <p:spPr>
              <a:xfrm>
                <a:off x="9794449" y="3062734"/>
                <a:ext cx="1102938" cy="363687"/>
              </a:xfrm>
              <a:prstGeom prst="parallelogram">
                <a:avLst>
                  <a:gd name="adj" fmla="val 71946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 dirty="0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7DCDF90-2E1A-2EA7-1C76-8BDCF258AFB0}"/>
                  </a:ext>
                </a:extLst>
              </p:cNvPr>
              <p:cNvGrpSpPr/>
              <p:nvPr/>
            </p:nvGrpSpPr>
            <p:grpSpPr>
              <a:xfrm>
                <a:off x="9901069" y="2947450"/>
                <a:ext cx="373826" cy="461132"/>
                <a:chOff x="9901069" y="2947450"/>
                <a:chExt cx="373826" cy="461132"/>
              </a:xfrm>
            </p:grpSpPr>
            <p:sp>
              <p:nvSpPr>
                <p:cNvPr id="27" name="Can 26">
                  <a:extLst>
                    <a:ext uri="{FF2B5EF4-FFF2-40B4-BE49-F238E27FC236}">
                      <a16:creationId xmlns:a16="http://schemas.microsoft.com/office/drawing/2014/main" id="{EBABF16A-2A4C-F29A-9878-64B0DE86F62B}"/>
                    </a:ext>
                  </a:extLst>
                </p:cNvPr>
                <p:cNvSpPr/>
                <p:nvPr/>
              </p:nvSpPr>
              <p:spPr>
                <a:xfrm>
                  <a:off x="10105411" y="2947450"/>
                  <a:ext cx="169484" cy="230566"/>
                </a:xfrm>
                <a:prstGeom prst="can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28" name="Can 27">
                  <a:extLst>
                    <a:ext uri="{FF2B5EF4-FFF2-40B4-BE49-F238E27FC236}">
                      <a16:creationId xmlns:a16="http://schemas.microsoft.com/office/drawing/2014/main" id="{E52DF3CF-A476-6055-431D-EA3BA7675DFF}"/>
                    </a:ext>
                  </a:extLst>
                </p:cNvPr>
                <p:cNvSpPr/>
                <p:nvPr/>
              </p:nvSpPr>
              <p:spPr>
                <a:xfrm>
                  <a:off x="10020668" y="3062732"/>
                  <a:ext cx="169484" cy="230566"/>
                </a:xfrm>
                <a:prstGeom prst="can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29" name="Can 28">
                  <a:extLst>
                    <a:ext uri="{FF2B5EF4-FFF2-40B4-BE49-F238E27FC236}">
                      <a16:creationId xmlns:a16="http://schemas.microsoft.com/office/drawing/2014/main" id="{FF07CAD8-45A5-64C4-3EF4-3ACBCEAA4C44}"/>
                    </a:ext>
                  </a:extLst>
                </p:cNvPr>
                <p:cNvSpPr/>
                <p:nvPr/>
              </p:nvSpPr>
              <p:spPr>
                <a:xfrm>
                  <a:off x="9901069" y="3178016"/>
                  <a:ext cx="169484" cy="230566"/>
                </a:xfrm>
                <a:prstGeom prst="can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A3FF3CE2-BB23-69E8-39FA-BA20B80EBFA2}"/>
                  </a:ext>
                </a:extLst>
              </p:cNvPr>
              <p:cNvGrpSpPr/>
              <p:nvPr/>
            </p:nvGrpSpPr>
            <p:grpSpPr>
              <a:xfrm>
                <a:off x="10155296" y="2947450"/>
                <a:ext cx="373826" cy="461132"/>
                <a:chOff x="10155296" y="2947450"/>
                <a:chExt cx="373826" cy="461132"/>
              </a:xfrm>
            </p:grpSpPr>
            <p:sp>
              <p:nvSpPr>
                <p:cNvPr id="24" name="Can 23">
                  <a:extLst>
                    <a:ext uri="{FF2B5EF4-FFF2-40B4-BE49-F238E27FC236}">
                      <a16:creationId xmlns:a16="http://schemas.microsoft.com/office/drawing/2014/main" id="{B3F5333D-F586-53F7-6118-26EFBC7FE24D}"/>
                    </a:ext>
                  </a:extLst>
                </p:cNvPr>
                <p:cNvSpPr/>
                <p:nvPr/>
              </p:nvSpPr>
              <p:spPr>
                <a:xfrm>
                  <a:off x="10359638" y="2947450"/>
                  <a:ext cx="169484" cy="230566"/>
                </a:xfrm>
                <a:prstGeom prst="can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25" name="Can 24">
                  <a:extLst>
                    <a:ext uri="{FF2B5EF4-FFF2-40B4-BE49-F238E27FC236}">
                      <a16:creationId xmlns:a16="http://schemas.microsoft.com/office/drawing/2014/main" id="{29AAB2CD-E773-91AC-022D-F8B276336822}"/>
                    </a:ext>
                  </a:extLst>
                </p:cNvPr>
                <p:cNvSpPr/>
                <p:nvPr/>
              </p:nvSpPr>
              <p:spPr>
                <a:xfrm>
                  <a:off x="10274895" y="3062732"/>
                  <a:ext cx="169484" cy="230566"/>
                </a:xfrm>
                <a:prstGeom prst="can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26" name="Can 25">
                  <a:extLst>
                    <a:ext uri="{FF2B5EF4-FFF2-40B4-BE49-F238E27FC236}">
                      <a16:creationId xmlns:a16="http://schemas.microsoft.com/office/drawing/2014/main" id="{EDFCE87B-738E-BBA1-E350-39F683CAE53D}"/>
                    </a:ext>
                  </a:extLst>
                </p:cNvPr>
                <p:cNvSpPr/>
                <p:nvPr/>
              </p:nvSpPr>
              <p:spPr>
                <a:xfrm>
                  <a:off x="10155296" y="3178016"/>
                  <a:ext cx="169484" cy="230566"/>
                </a:xfrm>
                <a:prstGeom prst="can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1436514-2186-4928-5142-FA26E71CF67E}"/>
                  </a:ext>
                </a:extLst>
              </p:cNvPr>
              <p:cNvGrpSpPr/>
              <p:nvPr/>
            </p:nvGrpSpPr>
            <p:grpSpPr>
              <a:xfrm>
                <a:off x="10427516" y="2947450"/>
                <a:ext cx="373826" cy="461132"/>
                <a:chOff x="10427516" y="2947450"/>
                <a:chExt cx="373826" cy="461132"/>
              </a:xfrm>
            </p:grpSpPr>
            <p:sp>
              <p:nvSpPr>
                <p:cNvPr id="21" name="Can 20">
                  <a:extLst>
                    <a:ext uri="{FF2B5EF4-FFF2-40B4-BE49-F238E27FC236}">
                      <a16:creationId xmlns:a16="http://schemas.microsoft.com/office/drawing/2014/main" id="{C9324937-DC40-76B6-73DC-A43E72B2BAEE}"/>
                    </a:ext>
                  </a:extLst>
                </p:cNvPr>
                <p:cNvSpPr/>
                <p:nvPr/>
              </p:nvSpPr>
              <p:spPr>
                <a:xfrm>
                  <a:off x="10631858" y="2947450"/>
                  <a:ext cx="169484" cy="230566"/>
                </a:xfrm>
                <a:prstGeom prst="can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22" name="Can 21">
                  <a:extLst>
                    <a:ext uri="{FF2B5EF4-FFF2-40B4-BE49-F238E27FC236}">
                      <a16:creationId xmlns:a16="http://schemas.microsoft.com/office/drawing/2014/main" id="{00AA6BCD-3F19-AD62-5844-8F03FBBA9612}"/>
                    </a:ext>
                  </a:extLst>
                </p:cNvPr>
                <p:cNvSpPr/>
                <p:nvPr/>
              </p:nvSpPr>
              <p:spPr>
                <a:xfrm>
                  <a:off x="10547115" y="3062732"/>
                  <a:ext cx="169484" cy="230566"/>
                </a:xfrm>
                <a:prstGeom prst="can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23" name="Can 22">
                  <a:extLst>
                    <a:ext uri="{FF2B5EF4-FFF2-40B4-BE49-F238E27FC236}">
                      <a16:creationId xmlns:a16="http://schemas.microsoft.com/office/drawing/2014/main" id="{957E9460-3CAF-CD3E-A11F-BCDDBCCD2D6F}"/>
                    </a:ext>
                  </a:extLst>
                </p:cNvPr>
                <p:cNvSpPr/>
                <p:nvPr/>
              </p:nvSpPr>
              <p:spPr>
                <a:xfrm>
                  <a:off x="10427516" y="3178016"/>
                  <a:ext cx="169484" cy="230566"/>
                </a:xfrm>
                <a:prstGeom prst="can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 dirty="0"/>
                </a:p>
              </p:txBody>
            </p:sp>
          </p:grpSp>
        </p:grpSp>
        <p:pic>
          <p:nvPicPr>
            <p:cNvPr id="16" name="Picture 4" descr="ícone Ceph, logo em Vector Logo">
              <a:extLst>
                <a:ext uri="{FF2B5EF4-FFF2-40B4-BE49-F238E27FC236}">
                  <a16:creationId xmlns:a16="http://schemas.microsoft.com/office/drawing/2014/main" id="{4B35978D-584C-89C1-94FB-D35FDBFF03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1467" y="2732880"/>
              <a:ext cx="231480" cy="231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38192B-F144-91F0-9F57-CF09E663619D}"/>
              </a:ext>
            </a:extLst>
          </p:cNvPr>
          <p:cNvGrpSpPr/>
          <p:nvPr/>
        </p:nvGrpSpPr>
        <p:grpSpPr>
          <a:xfrm rot="21348784">
            <a:off x="9807692" y="2921366"/>
            <a:ext cx="1245915" cy="1329339"/>
            <a:chOff x="10030117" y="3119380"/>
            <a:chExt cx="1245915" cy="1329339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E8F0E35-11DE-F8C7-708E-53BAE3DE2399}"/>
                </a:ext>
              </a:extLst>
            </p:cNvPr>
            <p:cNvCxnSpPr/>
            <p:nvPr/>
          </p:nvCxnSpPr>
          <p:spPr>
            <a:xfrm>
              <a:off x="10064125" y="3147577"/>
              <a:ext cx="1191019" cy="1284147"/>
            </a:xfrm>
            <a:prstGeom prst="line">
              <a:avLst/>
            </a:prstGeom>
            <a:ln w="31750" cmpd="tri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3E654DA-E9AC-9336-030E-E8A6310F54D5}"/>
                </a:ext>
              </a:extLst>
            </p:cNvPr>
            <p:cNvSpPr/>
            <p:nvPr/>
          </p:nvSpPr>
          <p:spPr>
            <a:xfrm>
              <a:off x="10030117" y="3119380"/>
              <a:ext cx="56561" cy="45719"/>
            </a:xfrm>
            <a:prstGeom prst="ellipse">
              <a:avLst/>
            </a:prstGeom>
            <a:solidFill>
              <a:srgbClr val="FF0000"/>
            </a:solidFill>
            <a:ln cmpd="tri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95972B3-3961-78D6-C3A9-3BE805AD8D6C}"/>
                </a:ext>
              </a:extLst>
            </p:cNvPr>
            <p:cNvSpPr/>
            <p:nvPr/>
          </p:nvSpPr>
          <p:spPr>
            <a:xfrm>
              <a:off x="11219471" y="4403000"/>
              <a:ext cx="56561" cy="45719"/>
            </a:xfrm>
            <a:prstGeom prst="ellipse">
              <a:avLst/>
            </a:prstGeom>
            <a:solidFill>
              <a:srgbClr val="FF0000"/>
            </a:solidFill>
            <a:ln cmpd="tri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F0190D8-8A3A-F8E2-3FA9-9CB0B88F4BDF}"/>
              </a:ext>
            </a:extLst>
          </p:cNvPr>
          <p:cNvSpPr txBox="1"/>
          <p:nvPr/>
        </p:nvSpPr>
        <p:spPr>
          <a:xfrm>
            <a:off x="9459023" y="2931674"/>
            <a:ext cx="469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000" dirty="0"/>
              <a:t>CNAF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831C7B0-AED0-5D18-E251-9EBACF08FC00}"/>
              </a:ext>
            </a:extLst>
          </p:cNvPr>
          <p:cNvSpPr txBox="1"/>
          <p:nvPr/>
        </p:nvSpPr>
        <p:spPr>
          <a:xfrm>
            <a:off x="11016669" y="4325611"/>
            <a:ext cx="469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000" dirty="0"/>
              <a:t>Bari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ECCDA5F-7B25-7EB8-204B-773E6FED8ECE}"/>
              </a:ext>
            </a:extLst>
          </p:cNvPr>
          <p:cNvSpPr txBox="1"/>
          <p:nvPr/>
        </p:nvSpPr>
        <p:spPr>
          <a:xfrm rot="2480841">
            <a:off x="10006584" y="3470255"/>
            <a:ext cx="593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000" dirty="0">
                <a:solidFill>
                  <a:schemeClr val="accent1"/>
                </a:solidFill>
              </a:rPr>
              <a:t>10Gb/s</a:t>
            </a:r>
          </a:p>
        </p:txBody>
      </p:sp>
    </p:spTree>
    <p:extLst>
      <p:ext uri="{BB962C8B-B14F-4D97-AF65-F5344CB8AC3E}">
        <p14:creationId xmlns:p14="http://schemas.microsoft.com/office/powerpoint/2010/main" val="3417902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63F7C7C2-E738-EC98-6E55-155857F33742}"/>
              </a:ext>
            </a:extLst>
          </p:cNvPr>
          <p:cNvCxnSpPr>
            <a:cxnSpLocks/>
            <a:stCxn id="31" idx="2"/>
          </p:cNvCxnSpPr>
          <p:nvPr/>
        </p:nvCxnSpPr>
        <p:spPr>
          <a:xfrm rot="5400000">
            <a:off x="9472312" y="2948095"/>
            <a:ext cx="1871767" cy="431107"/>
          </a:xfrm>
          <a:prstGeom prst="bentConnector3">
            <a:avLst>
              <a:gd name="adj1" fmla="val 50000"/>
            </a:avLst>
          </a:prstGeom>
          <a:ln w="412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80A5EE4-B55C-B365-6332-3F23D3E7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1557899"/>
            <a:ext cx="11363325" cy="228601"/>
          </a:xfrm>
        </p:spPr>
        <p:txBody>
          <a:bodyPr/>
          <a:lstStyle/>
          <a:p>
            <a:r>
              <a:rPr lang="en-GB" dirty="0" err="1"/>
              <a:t>Rados</a:t>
            </a:r>
            <a:r>
              <a:rPr lang="en-GB" dirty="0"/>
              <a:t> Gateway Clients</a:t>
            </a:r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824D72-79EA-A7F2-F115-A83FB68CB8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28-03-2024 - ISGC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7D586-28AA-4623-2A72-4D20757D4C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06A02E-EE17-477B-9312-8E0C1C603D39}" type="slidenum">
              <a:rPr lang="en-IT" smtClean="0"/>
              <a:pPr>
                <a:defRPr/>
              </a:pPr>
              <a:t>12</a:t>
            </a:fld>
            <a:endParaRPr lang="en-IT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F3BD2B-0FBE-54CA-A312-C23ADFB01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2025463"/>
            <a:ext cx="5979710" cy="4148138"/>
          </a:xfrm>
        </p:spPr>
        <p:txBody>
          <a:bodyPr>
            <a:normAutofit lnSpcReduction="10000"/>
          </a:bodyPr>
          <a:lstStyle/>
          <a:p>
            <a:r>
              <a:rPr lang="en-IT" b="1" dirty="0"/>
              <a:t>Posix-like Mount of S3 Buckets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b="1" dirty="0"/>
              <a:t>s</a:t>
            </a:r>
            <a:r>
              <a:rPr lang="en-IT" b="1" dirty="0"/>
              <a:t>ts-wire </a:t>
            </a:r>
            <a:r>
              <a:rPr lang="en-IT" dirty="0"/>
              <a:t>is a wrapper around </a:t>
            </a:r>
            <a:r>
              <a:rPr lang="en-IT" b="1" dirty="0"/>
              <a:t>rclone. </a:t>
            </a:r>
            <a:r>
              <a:rPr lang="en-IT" dirty="0"/>
              <a:t>It allows continuous refresh of </a:t>
            </a:r>
            <a:r>
              <a:rPr lang="en-IT" b="1" dirty="0"/>
              <a:t>IAM Access tokens.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b="1" dirty="0"/>
              <a:t>S</a:t>
            </a:r>
            <a:r>
              <a:rPr lang="en-IT" b="1" dirty="0"/>
              <a:t>3fs-fuse </a:t>
            </a:r>
            <a:r>
              <a:rPr lang="en-IT" dirty="0"/>
              <a:t>uses </a:t>
            </a:r>
            <a:r>
              <a:rPr lang="en-IT" b="1" dirty="0"/>
              <a:t>FUSE (Filesystem in Userspace) </a:t>
            </a:r>
            <a:r>
              <a:rPr lang="en-IT" dirty="0"/>
              <a:t>to mount </a:t>
            </a:r>
            <a:r>
              <a:rPr lang="en-IT" b="1" dirty="0"/>
              <a:t>S3 Buckets </a:t>
            </a:r>
            <a:r>
              <a:rPr lang="en-IT" dirty="0"/>
              <a:t>with large subset of </a:t>
            </a:r>
            <a:r>
              <a:rPr lang="en-IT" b="1" dirty="0"/>
              <a:t>POSIX</a:t>
            </a:r>
            <a:r>
              <a:rPr lang="en-IT" dirty="0"/>
              <a:t>.</a:t>
            </a:r>
          </a:p>
          <a:p>
            <a:r>
              <a:rPr lang="en-IT" b="1" dirty="0"/>
              <a:t>Command Line Tools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b="1" dirty="0"/>
              <a:t>S</a:t>
            </a:r>
            <a:r>
              <a:rPr lang="en-IT" b="1" dirty="0"/>
              <a:t>3cmd </a:t>
            </a:r>
            <a:r>
              <a:rPr lang="en-IT" dirty="0"/>
              <a:t>is a client written in </a:t>
            </a:r>
            <a:r>
              <a:rPr lang="en-IT" b="1" dirty="0"/>
              <a:t>Python</a:t>
            </a:r>
            <a:r>
              <a:rPr lang="en-IT" dirty="0"/>
              <a:t> that allows </a:t>
            </a:r>
            <a:r>
              <a:rPr lang="en-IT" b="1" dirty="0"/>
              <a:t>S3 bucket management</a:t>
            </a:r>
            <a:r>
              <a:rPr lang="en-IT" dirty="0"/>
              <a:t> and </a:t>
            </a:r>
            <a:r>
              <a:rPr lang="en-IT" b="1" dirty="0"/>
              <a:t>data synchronization</a:t>
            </a:r>
            <a:r>
              <a:rPr lang="en-IT" dirty="0"/>
              <a:t> with the </a:t>
            </a:r>
            <a:r>
              <a:rPr lang="en-IT" b="1" dirty="0"/>
              <a:t>local directory</a:t>
            </a:r>
            <a:r>
              <a:rPr lang="en-IT" dirty="0"/>
              <a:t>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IT" b="1" dirty="0"/>
              <a:t>S5cmd </a:t>
            </a:r>
            <a:r>
              <a:rPr lang="en-IT" dirty="0"/>
              <a:t>is a </a:t>
            </a:r>
            <a:r>
              <a:rPr lang="en-IT" b="1" dirty="0"/>
              <a:t>GO</a:t>
            </a:r>
            <a:r>
              <a:rPr lang="en-IT" dirty="0"/>
              <a:t> tool that focuses on </a:t>
            </a:r>
            <a:r>
              <a:rPr lang="en-IT" b="1" dirty="0"/>
              <a:t>performance</a:t>
            </a:r>
            <a:r>
              <a:rPr lang="en-IT" dirty="0"/>
              <a:t>.</a:t>
            </a:r>
          </a:p>
          <a:p>
            <a:r>
              <a:rPr lang="en-IT" b="1" dirty="0"/>
              <a:t>Software Development Kit (SDK)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IT" b="1" dirty="0"/>
              <a:t>Boto3 </a:t>
            </a:r>
            <a:r>
              <a:rPr lang="en-IT" dirty="0"/>
              <a:t>is developed by </a:t>
            </a:r>
            <a:r>
              <a:rPr lang="en-IT" b="1" dirty="0"/>
              <a:t>Amazon </a:t>
            </a:r>
            <a:r>
              <a:rPr lang="en-IT" dirty="0"/>
              <a:t>for </a:t>
            </a:r>
            <a:r>
              <a:rPr lang="en-IT" b="1" dirty="0"/>
              <a:t>Python </a:t>
            </a:r>
            <a:r>
              <a:rPr lang="en-IT" dirty="0"/>
              <a:t>that provides </a:t>
            </a:r>
            <a:r>
              <a:rPr lang="en-GB" b="1" dirty="0"/>
              <a:t>object-oriented API</a:t>
            </a:r>
            <a:r>
              <a:rPr lang="en-GB" dirty="0"/>
              <a:t>.</a:t>
            </a:r>
            <a:endParaRPr lang="en-IT" b="1" dirty="0"/>
          </a:p>
          <a:p>
            <a:pPr marL="285750" indent="-285750">
              <a:buFont typeface="Wingdings" pitchFamily="2" charset="2"/>
              <a:buChar char="§"/>
            </a:pPr>
            <a:endParaRPr lang="en-IT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1B3C7B-5C1A-65EF-4317-ABABF08D0096}"/>
              </a:ext>
            </a:extLst>
          </p:cNvPr>
          <p:cNvGrpSpPr/>
          <p:nvPr/>
        </p:nvGrpSpPr>
        <p:grpSpPr>
          <a:xfrm>
            <a:off x="8928444" y="4102894"/>
            <a:ext cx="1548733" cy="1366591"/>
            <a:chOff x="8898217" y="2774408"/>
            <a:chExt cx="1470665" cy="136659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011515B-B62D-551C-0396-531CBCDD1907}"/>
                </a:ext>
              </a:extLst>
            </p:cNvPr>
            <p:cNvSpPr/>
            <p:nvPr/>
          </p:nvSpPr>
          <p:spPr>
            <a:xfrm>
              <a:off x="8898217" y="2977354"/>
              <a:ext cx="1470665" cy="977020"/>
            </a:xfrm>
            <a:prstGeom prst="rect">
              <a:avLst/>
            </a:prstGeom>
            <a:solidFill>
              <a:srgbClr val="002060">
                <a:alpha val="68106"/>
              </a:srgbClr>
            </a:solidFill>
            <a:ln>
              <a:solidFill>
                <a:srgbClr val="002060">
                  <a:alpha val="68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r>
                <a:rPr lang="en-IT" sz="1600" dirty="0"/>
                <a:t>Rados Gateway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F2A8A3A-39DF-7242-08B5-56A9DAF15322}"/>
                </a:ext>
              </a:extLst>
            </p:cNvPr>
            <p:cNvSpPr/>
            <p:nvPr/>
          </p:nvSpPr>
          <p:spPr>
            <a:xfrm>
              <a:off x="8924144" y="3239343"/>
              <a:ext cx="627199" cy="37295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1">
                  <a:shade val="15000"/>
                  <a:alpha val="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1200" dirty="0"/>
                <a:t>STS Engine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B3DFE5-5EB0-8D24-D6F2-763B95C14D9D}"/>
                </a:ext>
              </a:extLst>
            </p:cNvPr>
            <p:cNvSpPr/>
            <p:nvPr/>
          </p:nvSpPr>
          <p:spPr>
            <a:xfrm>
              <a:off x="8898217" y="2774408"/>
              <a:ext cx="1470665" cy="20294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002060">
                  <a:alpha val="68483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1200" dirty="0"/>
                <a:t>S3-compatible API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127F078-B8FC-E4FA-2730-863ADF6D69FA}"/>
                </a:ext>
              </a:extLst>
            </p:cNvPr>
            <p:cNvSpPr/>
            <p:nvPr/>
          </p:nvSpPr>
          <p:spPr>
            <a:xfrm>
              <a:off x="8898217" y="3954374"/>
              <a:ext cx="1470665" cy="186625"/>
            </a:xfrm>
            <a:prstGeom prst="rect">
              <a:avLst/>
            </a:prstGeom>
            <a:solidFill>
              <a:schemeClr val="accent2">
                <a:lumMod val="50000"/>
                <a:alpha val="47274"/>
              </a:schemeClr>
            </a:solidFill>
            <a:ln>
              <a:solidFill>
                <a:srgbClr val="002060">
                  <a:alpha val="67634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1400" dirty="0"/>
                <a:t>LIBRADOS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D284D5A-6052-7E1A-ED23-4819B476D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675" y="1757511"/>
            <a:ext cx="2305691" cy="8004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86BBEFE-E091-ABC6-C2D3-D6D155E04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9965" y="2089544"/>
            <a:ext cx="2305692" cy="80042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79EBA02-22D5-4597-3B82-02EA04E78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0902" y="1427344"/>
            <a:ext cx="2305692" cy="800421"/>
          </a:xfrm>
          <a:prstGeom prst="rect">
            <a:avLst/>
          </a:prstGeom>
        </p:spPr>
      </p:pic>
      <p:pic>
        <p:nvPicPr>
          <p:cNvPr id="8194" name="Picture 2" descr="GitHub - michaelagbiaowei/python-boto3: This repository is a summary of ...">
            <a:extLst>
              <a:ext uri="{FF2B5EF4-FFF2-40B4-BE49-F238E27FC236}">
                <a16:creationId xmlns:a16="http://schemas.microsoft.com/office/drawing/2014/main" id="{8255A6FE-B732-345E-5C57-387A2AB3B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339" y="2278694"/>
            <a:ext cx="1118874" cy="111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B21097F6-87CD-E2A4-ACDB-BC48932B05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08"/>
          <a:stretch/>
        </p:blipFill>
        <p:spPr bwMode="auto">
          <a:xfrm>
            <a:off x="6632599" y="2908502"/>
            <a:ext cx="1366907" cy="50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47B83A08-AAD4-939C-99B7-A98A9298B142}"/>
              </a:ext>
            </a:extLst>
          </p:cNvPr>
          <p:cNvCxnSpPr>
            <a:cxnSpLocks/>
            <a:stCxn id="8194" idx="2"/>
            <a:endCxn id="9" idx="3"/>
          </p:cNvCxnSpPr>
          <p:nvPr/>
        </p:nvCxnSpPr>
        <p:spPr>
          <a:xfrm rot="5400000">
            <a:off x="10577078" y="3297668"/>
            <a:ext cx="806799" cy="1006599"/>
          </a:xfrm>
          <a:prstGeom prst="bentConnector2">
            <a:avLst/>
          </a:prstGeom>
          <a:ln w="349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8AB533E-2824-284C-2138-444489F56213}"/>
              </a:ext>
            </a:extLst>
          </p:cNvPr>
          <p:cNvCxnSpPr>
            <a:stCxn id="30" idx="2"/>
            <a:endCxn id="9" idx="0"/>
          </p:cNvCxnSpPr>
          <p:nvPr/>
        </p:nvCxnSpPr>
        <p:spPr>
          <a:xfrm>
            <a:off x="9702811" y="2889966"/>
            <a:ext cx="0" cy="1212928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6CAE3C87-B835-5B2F-9963-D5EEC4A1033D}"/>
              </a:ext>
            </a:extLst>
          </p:cNvPr>
          <p:cNvCxnSpPr>
            <a:cxnSpLocks/>
            <a:stCxn id="29" idx="2"/>
          </p:cNvCxnSpPr>
          <p:nvPr/>
        </p:nvCxnSpPr>
        <p:spPr>
          <a:xfrm rot="16200000" flipH="1">
            <a:off x="7947977" y="2818475"/>
            <a:ext cx="1541602" cy="1020515"/>
          </a:xfrm>
          <a:prstGeom prst="bentConnector3">
            <a:avLst>
              <a:gd name="adj1" fmla="val 31044"/>
            </a:avLst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B181A935-5A84-8043-E78A-DE0BB7742BEB}"/>
              </a:ext>
            </a:extLst>
          </p:cNvPr>
          <p:cNvCxnSpPr>
            <a:cxnSpLocks/>
            <a:stCxn id="8196" idx="3"/>
            <a:endCxn id="9" idx="1"/>
          </p:cNvCxnSpPr>
          <p:nvPr/>
        </p:nvCxnSpPr>
        <p:spPr>
          <a:xfrm>
            <a:off x="7999506" y="3162132"/>
            <a:ext cx="928938" cy="1042235"/>
          </a:xfrm>
          <a:prstGeom prst="bentConnector3">
            <a:avLst>
              <a:gd name="adj1" fmla="val 50000"/>
            </a:avLst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138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560361E-4D69-656E-EDA9-58B93E0AB42D}"/>
              </a:ext>
            </a:extLst>
          </p:cNvPr>
          <p:cNvSpPr/>
          <p:nvPr/>
        </p:nvSpPr>
        <p:spPr>
          <a:xfrm>
            <a:off x="10175874" y="1330425"/>
            <a:ext cx="1061874" cy="10602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D34405E-A9B7-45A9-A658-61FA25B67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430" y="4461978"/>
            <a:ext cx="5266388" cy="17256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A68B882-3A79-425C-961F-71D37678C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687" y="1846009"/>
            <a:ext cx="1931020" cy="2511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0A5EE4-B55C-B365-6332-3F23D3E7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1557899"/>
            <a:ext cx="11363325" cy="228601"/>
          </a:xfrm>
        </p:spPr>
        <p:txBody>
          <a:bodyPr/>
          <a:lstStyle/>
          <a:p>
            <a:r>
              <a:rPr lang="en-GB" dirty="0" err="1"/>
              <a:t>Rados</a:t>
            </a:r>
            <a:r>
              <a:rPr lang="en-GB" dirty="0"/>
              <a:t> Gateway Clients</a:t>
            </a:r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824D72-79EA-A7F2-F115-A83FB68CB8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28-03-2024 - ISGC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7D586-28AA-4623-2A72-4D20757D4C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06A02E-EE17-477B-9312-8E0C1C603D39}" type="slidenum">
              <a:rPr lang="en-IT" smtClean="0"/>
              <a:pPr>
                <a:defRPr/>
              </a:pPr>
              <a:t>13</a:t>
            </a:fld>
            <a:endParaRPr lang="en-IT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F3BD2B-0FBE-54CA-A312-C23ADFB01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6" y="2028825"/>
            <a:ext cx="5979710" cy="4148138"/>
          </a:xfrm>
        </p:spPr>
        <p:txBody>
          <a:bodyPr/>
          <a:lstStyle/>
          <a:p>
            <a:r>
              <a:rPr lang="en-GB" b="1" dirty="0"/>
              <a:t>Web App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dirty="0"/>
              <a:t>Based on </a:t>
            </a:r>
            <a:r>
              <a:rPr lang="en-GB" b="1" dirty="0"/>
              <a:t>React and </a:t>
            </a:r>
            <a:r>
              <a:rPr lang="en-GB" b="1" dirty="0" err="1"/>
              <a:t>FastAPI</a:t>
            </a:r>
            <a:r>
              <a:rPr lang="en-GB" dirty="0"/>
              <a:t>.​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dirty="0"/>
          </a:p>
          <a:p>
            <a:pPr marL="285750" indent="-285750">
              <a:buFont typeface="Wingdings" pitchFamily="2" charset="2"/>
              <a:buChar char="§"/>
            </a:pPr>
            <a:r>
              <a:rPr lang="en-GB" b="1" dirty="0"/>
              <a:t>OIDC </a:t>
            </a:r>
            <a:r>
              <a:rPr lang="en-GB" dirty="0"/>
              <a:t>protocol with </a:t>
            </a:r>
            <a:r>
              <a:rPr lang="en-GB" b="1" dirty="0"/>
              <a:t>IAM </a:t>
            </a:r>
            <a:r>
              <a:rPr lang="en-GB" dirty="0"/>
              <a:t>to generate </a:t>
            </a:r>
            <a:r>
              <a:rPr lang="en-GB" b="1" dirty="0" err="1"/>
              <a:t>Json</a:t>
            </a:r>
            <a:r>
              <a:rPr lang="en-GB" b="1" dirty="0"/>
              <a:t> Web Token (JWT)</a:t>
            </a:r>
            <a:r>
              <a:rPr lang="en-GB" dirty="0"/>
              <a:t>.​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dirty="0"/>
          </a:p>
          <a:p>
            <a:pPr marL="285750" indent="-285750">
              <a:buFont typeface="Wingdings" pitchFamily="2" charset="2"/>
              <a:buChar char="§"/>
            </a:pPr>
            <a:r>
              <a:rPr lang="en-GB" dirty="0"/>
              <a:t>Uses </a:t>
            </a:r>
            <a:r>
              <a:rPr lang="en-GB" b="1" dirty="0"/>
              <a:t>IAM Access Token </a:t>
            </a:r>
            <a:r>
              <a:rPr lang="en-GB" dirty="0"/>
              <a:t>to perform </a:t>
            </a:r>
            <a:r>
              <a:rPr lang="en-GB" b="1" dirty="0"/>
              <a:t>STS with RGW</a:t>
            </a:r>
            <a:r>
              <a:rPr lang="en-GB" dirty="0"/>
              <a:t>.​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dirty="0"/>
          </a:p>
          <a:p>
            <a:pPr marL="285750" indent="-285750">
              <a:buFont typeface="Wingdings" pitchFamily="2" charset="2"/>
              <a:buChar char="§"/>
            </a:pPr>
            <a:r>
              <a:rPr lang="en-GB" b="1" dirty="0"/>
              <a:t>S3 operations using AWS SDK library</a:t>
            </a:r>
            <a:r>
              <a:rPr lang="en-GB" dirty="0"/>
              <a:t>.​</a:t>
            </a:r>
          </a:p>
          <a:p>
            <a:pPr marL="285750" indent="-285750">
              <a:buFont typeface="Wingdings" pitchFamily="2" charset="2"/>
              <a:buChar char="§"/>
            </a:pPr>
            <a:endParaRPr lang="en-IT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1B3C7B-5C1A-65EF-4317-ABABF08D0096}"/>
              </a:ext>
            </a:extLst>
          </p:cNvPr>
          <p:cNvGrpSpPr/>
          <p:nvPr/>
        </p:nvGrpSpPr>
        <p:grpSpPr>
          <a:xfrm>
            <a:off x="9960162" y="3196395"/>
            <a:ext cx="1548733" cy="1366591"/>
            <a:chOff x="8898217" y="2774408"/>
            <a:chExt cx="1470665" cy="136659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011515B-B62D-551C-0396-531CBCDD1907}"/>
                </a:ext>
              </a:extLst>
            </p:cNvPr>
            <p:cNvSpPr/>
            <p:nvPr/>
          </p:nvSpPr>
          <p:spPr>
            <a:xfrm>
              <a:off x="8898217" y="2977354"/>
              <a:ext cx="1470665" cy="977020"/>
            </a:xfrm>
            <a:prstGeom prst="rect">
              <a:avLst/>
            </a:prstGeom>
            <a:solidFill>
              <a:srgbClr val="002060">
                <a:alpha val="68106"/>
              </a:srgbClr>
            </a:solidFill>
            <a:ln>
              <a:solidFill>
                <a:srgbClr val="002060">
                  <a:alpha val="68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r>
                <a:rPr lang="en-IT" sz="1600" dirty="0"/>
                <a:t>Rados Gateway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F2A8A3A-39DF-7242-08B5-56A9DAF15322}"/>
                </a:ext>
              </a:extLst>
            </p:cNvPr>
            <p:cNvSpPr/>
            <p:nvPr/>
          </p:nvSpPr>
          <p:spPr>
            <a:xfrm>
              <a:off x="8924144" y="3239343"/>
              <a:ext cx="627199" cy="37295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1">
                  <a:shade val="15000"/>
                  <a:alpha val="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1200" dirty="0"/>
                <a:t>STS Engine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B3DFE5-5EB0-8D24-D6F2-763B95C14D9D}"/>
                </a:ext>
              </a:extLst>
            </p:cNvPr>
            <p:cNvSpPr/>
            <p:nvPr/>
          </p:nvSpPr>
          <p:spPr>
            <a:xfrm>
              <a:off x="8898217" y="2774408"/>
              <a:ext cx="1470665" cy="20294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002060">
                  <a:alpha val="68483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1200" dirty="0"/>
                <a:t>S3-compatible API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127F078-B8FC-E4FA-2730-863ADF6D69FA}"/>
                </a:ext>
              </a:extLst>
            </p:cNvPr>
            <p:cNvSpPr/>
            <p:nvPr/>
          </p:nvSpPr>
          <p:spPr>
            <a:xfrm>
              <a:off x="8898217" y="3954374"/>
              <a:ext cx="1470665" cy="186625"/>
            </a:xfrm>
            <a:prstGeom prst="rect">
              <a:avLst/>
            </a:prstGeom>
            <a:solidFill>
              <a:schemeClr val="accent2">
                <a:lumMod val="50000"/>
                <a:alpha val="47274"/>
              </a:schemeClr>
            </a:solidFill>
            <a:ln>
              <a:solidFill>
                <a:srgbClr val="002060">
                  <a:alpha val="67634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1400" dirty="0"/>
                <a:t>LIBRADOS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A4DEF4-8E41-7432-F6E2-3DA24E48FCD0}"/>
              </a:ext>
            </a:extLst>
          </p:cNvPr>
          <p:cNvGrpSpPr/>
          <p:nvPr/>
        </p:nvGrpSpPr>
        <p:grpSpPr>
          <a:xfrm>
            <a:off x="8138072" y="3302145"/>
            <a:ext cx="993416" cy="1078106"/>
            <a:chOff x="7111257" y="2786370"/>
            <a:chExt cx="993416" cy="1078106"/>
          </a:xfrm>
        </p:grpSpPr>
        <p:pic>
          <p:nvPicPr>
            <p:cNvPr id="12" name="Picture 4" descr="Authentication and Authorization in INDIGO DataCloud">
              <a:extLst>
                <a:ext uri="{FF2B5EF4-FFF2-40B4-BE49-F238E27FC236}">
                  <a16:creationId xmlns:a16="http://schemas.microsoft.com/office/drawing/2014/main" id="{6AB81E2D-1CFE-D4B9-B7C2-E31EEF3A86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69"/>
            <a:stretch/>
          </p:blipFill>
          <p:spPr bwMode="auto">
            <a:xfrm>
              <a:off x="7111257" y="2786370"/>
              <a:ext cx="993416" cy="517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955C4C6-7469-2FC2-41C2-7C65C98567DF}"/>
                </a:ext>
              </a:extLst>
            </p:cNvPr>
            <p:cNvSpPr txBox="1"/>
            <p:nvPr/>
          </p:nvSpPr>
          <p:spPr>
            <a:xfrm>
              <a:off x="7202192" y="3341256"/>
              <a:ext cx="798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T" sz="1400" dirty="0"/>
                <a:t>INDIGO IAM</a:t>
              </a:r>
            </a:p>
          </p:txBody>
        </p:sp>
      </p:grpSp>
      <p:sp>
        <p:nvSpPr>
          <p:cNvPr id="14" name="Left-right Arrow 13">
            <a:extLst>
              <a:ext uri="{FF2B5EF4-FFF2-40B4-BE49-F238E27FC236}">
                <a16:creationId xmlns:a16="http://schemas.microsoft.com/office/drawing/2014/main" id="{24AAB022-80F9-29C3-D78A-B723BD0EBF79}"/>
              </a:ext>
            </a:extLst>
          </p:cNvPr>
          <p:cNvSpPr/>
          <p:nvPr/>
        </p:nvSpPr>
        <p:spPr>
          <a:xfrm>
            <a:off x="8984847" y="3815647"/>
            <a:ext cx="975315" cy="53399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08B7B7-6732-E30F-9550-B7FB2324E0C4}"/>
              </a:ext>
            </a:extLst>
          </p:cNvPr>
          <p:cNvSpPr txBox="1"/>
          <p:nvPr/>
        </p:nvSpPr>
        <p:spPr>
          <a:xfrm>
            <a:off x="9408864" y="2351777"/>
            <a:ext cx="70485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050" b="1" dirty="0"/>
              <a:t>2.1 STS Request with Access token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4791FF-FBA8-6070-C615-464D7F262EAA}"/>
              </a:ext>
            </a:extLst>
          </p:cNvPr>
          <p:cNvSpPr txBox="1"/>
          <p:nvPr/>
        </p:nvSpPr>
        <p:spPr>
          <a:xfrm>
            <a:off x="9115087" y="3621772"/>
            <a:ext cx="84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200" b="1" dirty="0"/>
              <a:t>2.2 Validate Identity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AC510B-6802-E9D1-3054-DF06CF4DD58B}"/>
              </a:ext>
            </a:extLst>
          </p:cNvPr>
          <p:cNvSpPr txBox="1"/>
          <p:nvPr/>
        </p:nvSpPr>
        <p:spPr>
          <a:xfrm>
            <a:off x="10879875" y="2519765"/>
            <a:ext cx="64530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050" b="1" dirty="0"/>
              <a:t>3.1 S3 Client request</a:t>
            </a:r>
          </a:p>
        </p:txBody>
      </p:sp>
      <p:pic>
        <p:nvPicPr>
          <p:cNvPr id="18" name="Picture 8" descr="Web Icon Png #143802 - Free Icons Library">
            <a:extLst>
              <a:ext uri="{FF2B5EF4-FFF2-40B4-BE49-F238E27FC236}">
                <a16:creationId xmlns:a16="http://schemas.microsoft.com/office/drawing/2014/main" id="{CD447781-C9A1-84D0-5E7E-49B11DDA5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143" y="1676400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Left-up Arrow 18">
            <a:extLst>
              <a:ext uri="{FF2B5EF4-FFF2-40B4-BE49-F238E27FC236}">
                <a16:creationId xmlns:a16="http://schemas.microsoft.com/office/drawing/2014/main" id="{4A86E1F6-7201-D6C5-7411-30D97F5F48CB}"/>
              </a:ext>
            </a:extLst>
          </p:cNvPr>
          <p:cNvSpPr/>
          <p:nvPr/>
        </p:nvSpPr>
        <p:spPr>
          <a:xfrm rot="10800000">
            <a:off x="10011065" y="2128575"/>
            <a:ext cx="349078" cy="1067816"/>
          </a:xfrm>
          <a:prstGeom prst="leftUpArrow">
            <a:avLst>
              <a:gd name="adj1" fmla="val 6859"/>
              <a:gd name="adj2" fmla="val 8452"/>
              <a:gd name="adj3" fmla="val 1565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7A8DC0-56DB-E372-600D-E860E58190A2}"/>
              </a:ext>
            </a:extLst>
          </p:cNvPr>
          <p:cNvSpPr txBox="1"/>
          <p:nvPr/>
        </p:nvSpPr>
        <p:spPr>
          <a:xfrm>
            <a:off x="10022321" y="2338698"/>
            <a:ext cx="87311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050" b="1" dirty="0"/>
              <a:t>2.3 STS Response with temporary credentials</a:t>
            </a:r>
          </a:p>
        </p:txBody>
      </p:sp>
      <p:sp>
        <p:nvSpPr>
          <p:cNvPr id="21" name="Left-up Arrow 20">
            <a:extLst>
              <a:ext uri="{FF2B5EF4-FFF2-40B4-BE49-F238E27FC236}">
                <a16:creationId xmlns:a16="http://schemas.microsoft.com/office/drawing/2014/main" id="{CC4485E1-98BF-9C7B-22D3-3381C23E9175}"/>
              </a:ext>
            </a:extLst>
          </p:cNvPr>
          <p:cNvSpPr/>
          <p:nvPr/>
        </p:nvSpPr>
        <p:spPr>
          <a:xfrm rot="16200000">
            <a:off x="10653676" y="2391199"/>
            <a:ext cx="1216510" cy="393874"/>
          </a:xfrm>
          <a:prstGeom prst="leftUpArrow">
            <a:avLst>
              <a:gd name="adj1" fmla="val 6859"/>
              <a:gd name="adj2" fmla="val 8452"/>
              <a:gd name="adj3" fmla="val 1565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DCF984-E6D4-A120-7748-2BB15DD00E19}"/>
              </a:ext>
            </a:extLst>
          </p:cNvPr>
          <p:cNvSpPr txBox="1"/>
          <p:nvPr/>
        </p:nvSpPr>
        <p:spPr>
          <a:xfrm>
            <a:off x="11417754" y="2522380"/>
            <a:ext cx="77424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050" b="1" dirty="0"/>
              <a:t>3.2 S3 RGW Response</a:t>
            </a:r>
          </a:p>
        </p:txBody>
      </p:sp>
      <p:sp>
        <p:nvSpPr>
          <p:cNvPr id="24" name="Left-up Arrow 23">
            <a:extLst>
              <a:ext uri="{FF2B5EF4-FFF2-40B4-BE49-F238E27FC236}">
                <a16:creationId xmlns:a16="http://schemas.microsoft.com/office/drawing/2014/main" id="{4441DC52-290E-050C-6013-031431305DF0}"/>
              </a:ext>
            </a:extLst>
          </p:cNvPr>
          <p:cNvSpPr/>
          <p:nvPr/>
        </p:nvSpPr>
        <p:spPr>
          <a:xfrm rot="10800000">
            <a:off x="8531258" y="1865973"/>
            <a:ext cx="1828884" cy="1413722"/>
          </a:xfrm>
          <a:prstGeom prst="leftUpArrow">
            <a:avLst>
              <a:gd name="adj1" fmla="val 2329"/>
              <a:gd name="adj2" fmla="val 2328"/>
              <a:gd name="adj3" fmla="val 299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FA6915-D7A8-A092-B14D-EA951E630238}"/>
              </a:ext>
            </a:extLst>
          </p:cNvPr>
          <p:cNvSpPr txBox="1"/>
          <p:nvPr/>
        </p:nvSpPr>
        <p:spPr>
          <a:xfrm>
            <a:off x="8548557" y="2184929"/>
            <a:ext cx="70075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050" b="1" dirty="0"/>
              <a:t>1. OIDC protocol to generate JWT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11526A-8036-0577-3D1A-7F79EDD44246}"/>
              </a:ext>
            </a:extLst>
          </p:cNvPr>
          <p:cNvSpPr txBox="1"/>
          <p:nvPr/>
        </p:nvSpPr>
        <p:spPr>
          <a:xfrm>
            <a:off x="10138982" y="1330425"/>
            <a:ext cx="119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S3 WebUI</a:t>
            </a:r>
          </a:p>
        </p:txBody>
      </p:sp>
    </p:spTree>
    <p:extLst>
      <p:ext uri="{BB962C8B-B14F-4D97-AF65-F5344CB8AC3E}">
        <p14:creationId xmlns:p14="http://schemas.microsoft.com/office/powerpoint/2010/main" val="426830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A5EE4-B55C-B365-6332-3F23D3E7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1557899"/>
            <a:ext cx="11363325" cy="228601"/>
          </a:xfrm>
        </p:spPr>
        <p:txBody>
          <a:bodyPr/>
          <a:lstStyle/>
          <a:p>
            <a:r>
              <a:rPr lang="en-GB" dirty="0"/>
              <a:t>Conclusion</a:t>
            </a:r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824D72-79EA-A7F2-F115-A83FB68CB8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28-03-2024 - ISGC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7D586-28AA-4623-2A72-4D20757D4C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06A02E-EE17-477B-9312-8E0C1C603D39}" type="slidenum">
              <a:rPr lang="en-IT" smtClean="0"/>
              <a:pPr>
                <a:defRPr/>
              </a:pPr>
              <a:t>14</a:t>
            </a:fld>
            <a:endParaRPr lang="en-IT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F3BD2B-0FBE-54CA-A312-C23ADFB01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6" y="2028825"/>
            <a:ext cx="8553744" cy="4148138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b="1" dirty="0"/>
              <a:t>INFN Cloud has a geographically distributed infrastructure.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b="1" dirty="0" err="1"/>
              <a:t>Ceph</a:t>
            </a:r>
            <a:r>
              <a:rPr lang="en-GB" b="1" dirty="0"/>
              <a:t> is a decentralized Object storage solution that offers multiple interfaces.</a:t>
            </a:r>
            <a:endParaRPr lang="en-GB" dirty="0"/>
          </a:p>
          <a:p>
            <a:pPr marL="285750" indent="-285750">
              <a:buFont typeface="Wingdings" pitchFamily="2" charset="2"/>
              <a:buChar char="§"/>
            </a:pPr>
            <a:r>
              <a:rPr lang="en-GB" b="1" dirty="0" err="1"/>
              <a:t>Rados</a:t>
            </a:r>
            <a:r>
              <a:rPr lang="en-GB" b="1" dirty="0"/>
              <a:t> Gateway </a:t>
            </a:r>
          </a:p>
          <a:p>
            <a:pPr marL="971550" lvl="1" indent="-285750">
              <a:buFont typeface="Wingdings" pitchFamily="2" charset="2"/>
              <a:buChar char="§"/>
            </a:pPr>
            <a:r>
              <a:rPr lang="en-GB" b="1" dirty="0"/>
              <a:t>Provides S3 compatible API.</a:t>
            </a:r>
          </a:p>
          <a:p>
            <a:pPr marL="971550" lvl="1" indent="-285750">
              <a:buFont typeface="Wingdings" pitchFamily="2" charset="2"/>
              <a:buChar char="§"/>
            </a:pPr>
            <a:r>
              <a:rPr lang="en-GB" b="1" dirty="0"/>
              <a:t>Integrated with OIDC providers using the Security Token Service Engine. </a:t>
            </a:r>
          </a:p>
          <a:p>
            <a:pPr marL="971550" lvl="1" indent="-285750">
              <a:buFont typeface="Wingdings" pitchFamily="2" charset="2"/>
              <a:buChar char="§"/>
            </a:pPr>
            <a:r>
              <a:rPr lang="en-GB" b="1" dirty="0"/>
              <a:t>Allows fine grained authorization with Open Policy Agent.</a:t>
            </a:r>
          </a:p>
          <a:p>
            <a:pPr marL="971550" lvl="1" indent="-285750">
              <a:buFont typeface="Wingdings" pitchFamily="2" charset="2"/>
              <a:buChar char="§"/>
            </a:pPr>
            <a:r>
              <a:rPr lang="en-GB" b="1" dirty="0"/>
              <a:t>Ensures High availability through a multi-site configuration.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b="1" dirty="0"/>
              <a:t>OPA is a lightweight and scalable policy engine with a flexible synchronization model. </a:t>
            </a:r>
            <a:endParaRPr lang="en-GB" dirty="0"/>
          </a:p>
          <a:p>
            <a:pPr marL="285750" indent="-285750">
              <a:buFont typeface="Wingdings" pitchFamily="2" charset="2"/>
              <a:buChar char="§"/>
            </a:pPr>
            <a:r>
              <a:rPr lang="en-GB" b="1" dirty="0"/>
              <a:t>DevOps tools are advantageous for dynamic OPA bundle updates.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b="1" dirty="0"/>
              <a:t>Several RGW open-source clients exist with different approach of data management.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b="1" dirty="0"/>
              <a:t>S3 Web App is a Graphical User Interface for the Object Storage Service.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b="1" dirty="0"/>
          </a:p>
          <a:p>
            <a:pPr marL="285750" indent="-285750">
              <a:buFont typeface="Wingdings" pitchFamily="2" charset="2"/>
              <a:buChar char="§"/>
            </a:pPr>
            <a:endParaRPr lang="en-GB" dirty="0"/>
          </a:p>
          <a:p>
            <a:pPr marL="285750" indent="-285750">
              <a:buFont typeface="Wingdings" pitchFamily="2" charset="2"/>
              <a:buChar char="§"/>
            </a:pPr>
            <a:endParaRPr lang="en-IT" dirty="0"/>
          </a:p>
        </p:txBody>
      </p:sp>
      <p:pic>
        <p:nvPicPr>
          <p:cNvPr id="29" name="Picture 8" descr="Ceph Storage | Thomas-Krenn.AG">
            <a:extLst>
              <a:ext uri="{FF2B5EF4-FFF2-40B4-BE49-F238E27FC236}">
                <a16:creationId xmlns:a16="http://schemas.microsoft.com/office/drawing/2014/main" id="{7B8C03EB-32D5-828E-22D4-9D4CFDF2D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2601851"/>
            <a:ext cx="3281107" cy="178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D947301-7DAC-13E3-4AEC-90BFCC417DDE}"/>
              </a:ext>
            </a:extLst>
          </p:cNvPr>
          <p:cNvGrpSpPr>
            <a:grpSpLocks noChangeAspect="1"/>
          </p:cNvGrpSpPr>
          <p:nvPr/>
        </p:nvGrpSpPr>
        <p:grpSpPr>
          <a:xfrm>
            <a:off x="9618437" y="3807385"/>
            <a:ext cx="1797650" cy="1950902"/>
            <a:chOff x="7111257" y="2786370"/>
            <a:chExt cx="993416" cy="1078106"/>
          </a:xfrm>
        </p:grpSpPr>
        <p:pic>
          <p:nvPicPr>
            <p:cNvPr id="31" name="Picture 4" descr="Authentication and Authorization in INDIGO DataCloud">
              <a:extLst>
                <a:ext uri="{FF2B5EF4-FFF2-40B4-BE49-F238E27FC236}">
                  <a16:creationId xmlns:a16="http://schemas.microsoft.com/office/drawing/2014/main" id="{E224750F-F569-DDA0-4BD1-12DDFE8F0B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69"/>
            <a:stretch/>
          </p:blipFill>
          <p:spPr bwMode="auto">
            <a:xfrm>
              <a:off x="7111257" y="2786370"/>
              <a:ext cx="993416" cy="517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FB2168B-2E04-6883-F71F-4CBD659EE0E7}"/>
                </a:ext>
              </a:extLst>
            </p:cNvPr>
            <p:cNvSpPr txBox="1"/>
            <p:nvPr/>
          </p:nvSpPr>
          <p:spPr>
            <a:xfrm>
              <a:off x="7202192" y="3341256"/>
              <a:ext cx="798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T" sz="1400" dirty="0"/>
                <a:t>INDIGO IAM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DDDB0BF4-6FEC-B92A-9B59-24F7A68DE0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00" t="2661" r="22916" b="70666"/>
          <a:stretch/>
        </p:blipFill>
        <p:spPr>
          <a:xfrm>
            <a:off x="9257254" y="1276480"/>
            <a:ext cx="2406898" cy="1504690"/>
          </a:xfrm>
          <a:prstGeom prst="rect">
            <a:avLst/>
          </a:prstGeom>
        </p:spPr>
      </p:pic>
      <p:pic>
        <p:nvPicPr>
          <p:cNvPr id="35" name="Picture 2" descr="Policy-driven continuous integration with Open Policy Agent | by Luc ...">
            <a:extLst>
              <a:ext uri="{FF2B5EF4-FFF2-40B4-BE49-F238E27FC236}">
                <a16:creationId xmlns:a16="http://schemas.microsoft.com/office/drawing/2014/main" id="{8F0035CA-74CE-843C-2413-BA1363F54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58" y="5164660"/>
            <a:ext cx="1338242" cy="118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A logo of a fox&#10;&#10;Description automatically generated">
            <a:extLst>
              <a:ext uri="{FF2B5EF4-FFF2-40B4-BE49-F238E27FC236}">
                <a16:creationId xmlns:a16="http://schemas.microsoft.com/office/drawing/2014/main" id="{A94AE9C4-D54D-D19A-548F-6CED03B5A5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893" y="5229942"/>
            <a:ext cx="903865" cy="105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32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700" y="3846894"/>
            <a:ext cx="5883275" cy="715581"/>
          </a:xfrm>
        </p:spPr>
        <p:txBody>
          <a:bodyPr/>
          <a:lstStyle/>
          <a:p>
            <a:r>
              <a:rPr lang="en-GB" noProof="0" dirty="0"/>
              <a:t>Thank you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29700" y="4573562"/>
            <a:ext cx="5892800" cy="424732"/>
          </a:xfrm>
        </p:spPr>
        <p:txBody>
          <a:bodyPr/>
          <a:lstStyle/>
          <a:p>
            <a:r>
              <a:rPr lang="en-GB" dirty="0"/>
              <a:t>a</a:t>
            </a:r>
            <a:r>
              <a:rPr lang="en-GB" noProof="0" dirty="0" err="1"/>
              <a:t>hmad.alkhansa</a:t>
            </a:r>
            <a:r>
              <a:rPr lang="en-GB" dirty="0"/>
              <a:t>@</a:t>
            </a:r>
            <a:r>
              <a:rPr lang="en-GB" dirty="0" err="1"/>
              <a:t>cnaf.infn.it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2774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9C695A2D-7D51-B9EB-312B-F66FE370E6F7}"/>
              </a:ext>
            </a:extLst>
          </p:cNvPr>
          <p:cNvSpPr txBox="1"/>
          <p:nvPr/>
        </p:nvSpPr>
        <p:spPr>
          <a:xfrm>
            <a:off x="680721" y="2037940"/>
            <a:ext cx="6078425" cy="35394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it-IT" sz="1400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To support and evolve use </a:t>
            </a:r>
            <a:r>
              <a:rPr lang="it-IT" sz="1400" err="1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cases</a:t>
            </a:r>
            <a:r>
              <a:rPr lang="it-IT" sz="1400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it-IT" sz="1400" err="1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that</a:t>
            </a:r>
            <a:r>
              <a:rPr lang="it-IT" sz="1400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it-IT" sz="1400" err="1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could</a:t>
            </a:r>
            <a:r>
              <a:rPr lang="it-IT" sz="1400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it-IT" sz="1400" err="1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not</a:t>
            </a:r>
            <a:r>
              <a:rPr lang="it-IT" sz="1400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it-IT" sz="1400" err="1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easily</a:t>
            </a:r>
            <a:r>
              <a:rPr lang="it-IT" sz="1400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 exploit the </a:t>
            </a:r>
            <a:r>
              <a:rPr lang="it-IT" sz="1400" err="1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Grid</a:t>
            </a:r>
            <a:r>
              <a:rPr lang="it-IT" sz="1400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it-IT" sz="1400" err="1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paradigm</a:t>
            </a:r>
            <a:r>
              <a:rPr lang="it-IT" sz="1400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, for </a:t>
            </a:r>
            <a:r>
              <a:rPr lang="it-IT" sz="1400" err="1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many</a:t>
            </a:r>
            <a:r>
              <a:rPr lang="it-IT" sz="1400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it-IT" sz="1400" err="1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years</a:t>
            </a:r>
            <a:r>
              <a:rPr lang="it-IT" sz="1400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it-IT" sz="1400" err="1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several</a:t>
            </a:r>
            <a:r>
              <a:rPr lang="it-IT" sz="1400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 INFN </a:t>
            </a:r>
            <a:r>
              <a:rPr lang="it-IT" sz="1400" err="1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sites</a:t>
            </a:r>
            <a:r>
              <a:rPr lang="it-IT" sz="1400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it-IT" sz="1400" err="1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have</a:t>
            </a:r>
            <a:r>
              <a:rPr lang="it-IT" sz="1400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it-IT" sz="1400" err="1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been</a:t>
            </a:r>
            <a:r>
              <a:rPr lang="it-IT" sz="1400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it-IT" sz="1400" err="1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investing</a:t>
            </a:r>
            <a:r>
              <a:rPr lang="it-IT" sz="1400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 in </a:t>
            </a:r>
            <a:r>
              <a:rPr lang="it-IT" sz="1400" b="1">
                <a:solidFill>
                  <a:schemeClr val="accent1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Cloud computing </a:t>
            </a:r>
            <a:r>
              <a:rPr lang="it-IT" sz="1400" err="1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infrastructures</a:t>
            </a:r>
            <a:endParaRPr lang="it-IT" sz="140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400" err="1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heterogeneous</a:t>
            </a:r>
            <a:r>
              <a:rPr lang="it-IT" sz="1400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 in hardware, software and cloud middleware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it-IT" sz="1400">
              <a:effectLst/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it-IT" sz="1400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To </a:t>
            </a:r>
            <a:r>
              <a:rPr lang="it-IT" sz="1400" err="1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optimize</a:t>
            </a:r>
            <a:r>
              <a:rPr lang="it-IT" sz="1400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 the use of </a:t>
            </a:r>
            <a:r>
              <a:rPr lang="it-IT" sz="1400" err="1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available</a:t>
            </a:r>
            <a:r>
              <a:rPr lang="it-IT" sz="1400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it-IT" sz="1400" err="1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resources</a:t>
            </a:r>
            <a:r>
              <a:rPr lang="it-IT" sz="1400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 and expertise, INFN </a:t>
            </a:r>
            <a:r>
              <a:rPr lang="it-IT" sz="1400" err="1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decided</a:t>
            </a:r>
            <a:r>
              <a:rPr lang="it-IT" sz="1400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 to </a:t>
            </a:r>
            <a:r>
              <a:rPr lang="it-IT" sz="1400" err="1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implement</a:t>
            </a:r>
            <a:r>
              <a:rPr lang="it-IT" sz="1400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 a </a:t>
            </a:r>
            <a:r>
              <a:rPr lang="it-IT" sz="1400" b="1">
                <a:solidFill>
                  <a:schemeClr val="accent1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national Cloud </a:t>
            </a:r>
            <a:r>
              <a:rPr lang="it-IT" sz="1400" b="1" err="1">
                <a:solidFill>
                  <a:schemeClr val="accent1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infrastructure</a:t>
            </a:r>
            <a:r>
              <a:rPr lang="it-IT" sz="1400" b="1">
                <a:solidFill>
                  <a:schemeClr val="accent1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it-IT" sz="1400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for </a:t>
            </a:r>
            <a:r>
              <a:rPr lang="it-IT" sz="1400" err="1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research</a:t>
            </a:r>
            <a:endParaRPr lang="it-IT" sz="140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400" err="1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as</a:t>
            </a:r>
            <a:r>
              <a:rPr lang="it-IT" sz="1400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 a </a:t>
            </a:r>
            <a:r>
              <a:rPr lang="it-IT" sz="1400" b="1" err="1">
                <a:solidFill>
                  <a:schemeClr val="accent1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federation</a:t>
            </a:r>
            <a:r>
              <a:rPr lang="it-IT" sz="1400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 of </a:t>
            </a:r>
            <a:r>
              <a:rPr lang="it-IT" sz="1400" err="1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existing</a:t>
            </a:r>
            <a:r>
              <a:rPr lang="it-IT" sz="1400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it-IT" sz="1400" err="1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distributed</a:t>
            </a:r>
            <a:r>
              <a:rPr lang="it-IT" sz="1400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it-IT" sz="1400" err="1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infrastructures</a:t>
            </a:r>
            <a:r>
              <a:rPr lang="it-IT" sz="1400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it-IT" sz="1400" err="1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extending</a:t>
            </a:r>
            <a:r>
              <a:rPr lang="it-IT" sz="1400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it-IT" sz="1400" err="1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them</a:t>
            </a:r>
            <a:r>
              <a:rPr lang="it-IT" sz="1400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it-IT" sz="1400" err="1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if</a:t>
            </a:r>
            <a:r>
              <a:rPr lang="it-IT" sz="1400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it-IT" sz="1400" err="1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necessary</a:t>
            </a:r>
            <a:r>
              <a:rPr lang="it-IT" sz="1400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 in a </a:t>
            </a:r>
            <a:r>
              <a:rPr lang="it-IT" sz="1400" err="1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transparent</a:t>
            </a:r>
            <a:r>
              <a:rPr lang="it-IT" sz="1400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 way to private and commercial providers</a:t>
            </a:r>
            <a:endParaRPr lang="it-IT" sz="140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400" err="1">
                <a:latin typeface="Lucida Grande"/>
                <a:cs typeface="Lucida Grande" panose="020B0600040502020204" pitchFamily="34" charset="0"/>
              </a:rPr>
              <a:t>as</a:t>
            </a:r>
            <a:r>
              <a:rPr lang="it-IT" sz="1400">
                <a:latin typeface="Lucida Grande"/>
                <a:cs typeface="Lucida Grande" panose="020B0600040502020204" pitchFamily="34" charset="0"/>
              </a:rPr>
              <a:t> a “user-</a:t>
            </a:r>
            <a:r>
              <a:rPr lang="it-IT" sz="1400" err="1">
                <a:latin typeface="Lucida Grande"/>
                <a:cs typeface="Lucida Grande" panose="020B0600040502020204" pitchFamily="34" charset="0"/>
              </a:rPr>
              <a:t>centric</a:t>
            </a:r>
            <a:r>
              <a:rPr lang="it-IT" sz="1400">
                <a:latin typeface="Lucida Grande"/>
                <a:cs typeface="Lucida Grande" panose="020B0600040502020204" pitchFamily="34" charset="0"/>
              </a:rPr>
              <a:t>” </a:t>
            </a:r>
            <a:r>
              <a:rPr lang="it-IT" sz="1400" err="1">
                <a:latin typeface="Lucida Grande"/>
                <a:cs typeface="Lucida Grande" panose="020B0600040502020204" pitchFamily="34" charset="0"/>
              </a:rPr>
              <a:t>infrastructure</a:t>
            </a:r>
            <a:r>
              <a:rPr lang="it-IT" sz="1400">
                <a:latin typeface="Lucida Grande"/>
                <a:cs typeface="Lucida Grande" panose="020B0600040502020204" pitchFamily="34" charset="0"/>
              </a:rPr>
              <a:t> making </a:t>
            </a:r>
            <a:r>
              <a:rPr lang="it-IT" sz="1400" err="1">
                <a:latin typeface="Lucida Grande"/>
                <a:cs typeface="Lucida Grande" panose="020B0600040502020204" pitchFamily="34" charset="0"/>
              </a:rPr>
              <a:t>available</a:t>
            </a:r>
            <a:r>
              <a:rPr lang="it-IT" sz="1400">
                <a:latin typeface="Lucida Grande"/>
                <a:cs typeface="Lucida Grande" panose="020B0600040502020204" pitchFamily="34" charset="0"/>
              </a:rPr>
              <a:t> to the </a:t>
            </a:r>
            <a:r>
              <a:rPr lang="it-IT" sz="1400" err="1">
                <a:latin typeface="Lucida Grande"/>
                <a:cs typeface="Lucida Grande" panose="020B0600040502020204" pitchFamily="34" charset="0"/>
              </a:rPr>
              <a:t>final</a:t>
            </a:r>
            <a:r>
              <a:rPr lang="it-IT" sz="1400">
                <a:latin typeface="Lucida Grande"/>
                <a:cs typeface="Lucida Grande" panose="020B0600040502020204" pitchFamily="34" charset="0"/>
              </a:rPr>
              <a:t> users a </a:t>
            </a:r>
            <a:r>
              <a:rPr lang="it-IT" sz="1400" err="1">
                <a:latin typeface="Lucida Grande"/>
                <a:cs typeface="Lucida Grande" panose="020B0600040502020204" pitchFamily="34" charset="0"/>
              </a:rPr>
              <a:t>dynamic</a:t>
            </a:r>
            <a:r>
              <a:rPr lang="it-IT" sz="1400">
                <a:latin typeface="Lucida Grande"/>
                <a:cs typeface="Lucida Grande" panose="020B0600040502020204" pitchFamily="34" charset="0"/>
              </a:rPr>
              <a:t> </a:t>
            </a:r>
            <a:r>
              <a:rPr lang="it-IT" sz="1400" b="1">
                <a:solidFill>
                  <a:schemeClr val="accent1"/>
                </a:solidFill>
                <a:latin typeface="Lucida Grande"/>
                <a:cs typeface="Lucida Grande" panose="020B0600040502020204" pitchFamily="34" charset="0"/>
              </a:rPr>
              <a:t>set of services</a:t>
            </a:r>
            <a:r>
              <a:rPr lang="it-IT" sz="1400">
                <a:latin typeface="Lucida Grande"/>
                <a:cs typeface="Lucida Grande" panose="020B0600040502020204" pitchFamily="34" charset="0"/>
              </a:rPr>
              <a:t> </a:t>
            </a:r>
            <a:r>
              <a:rPr lang="it-IT" sz="1400" err="1">
                <a:latin typeface="Lucida Grande"/>
                <a:cs typeface="Lucida Grande" panose="020B0600040502020204" pitchFamily="34" charset="0"/>
              </a:rPr>
              <a:t>tailored</a:t>
            </a:r>
            <a:r>
              <a:rPr lang="it-IT" sz="1400">
                <a:latin typeface="Lucida Grande"/>
                <a:cs typeface="Lucida Grande" panose="020B0600040502020204" pitchFamily="34" charset="0"/>
              </a:rPr>
              <a:t> on </a:t>
            </a:r>
            <a:r>
              <a:rPr lang="it-IT" sz="1400" err="1">
                <a:latin typeface="Lucida Grande"/>
                <a:cs typeface="Lucida Grande" panose="020B0600040502020204" pitchFamily="34" charset="0"/>
              </a:rPr>
              <a:t>specific</a:t>
            </a:r>
            <a:r>
              <a:rPr lang="it-IT" sz="1400">
                <a:latin typeface="Lucida Grande"/>
                <a:cs typeface="Lucida Grande" panose="020B0600040502020204" pitchFamily="34" charset="0"/>
              </a:rPr>
              <a:t> use </a:t>
            </a:r>
            <a:r>
              <a:rPr lang="it-IT" sz="1400" err="1">
                <a:latin typeface="Lucida Grande"/>
                <a:cs typeface="Lucida Grande" panose="020B0600040502020204" pitchFamily="34" charset="0"/>
              </a:rPr>
              <a:t>cases</a:t>
            </a:r>
            <a:endParaRPr lang="it-IT" sz="1400">
              <a:latin typeface="Lucida Grande"/>
              <a:cs typeface="Lucida Grande" panose="020B06000405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400" err="1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leveraging</a:t>
            </a:r>
            <a:r>
              <a:rPr lang="it-IT" sz="1400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 the </a:t>
            </a:r>
            <a:r>
              <a:rPr lang="it-IT" sz="1400" err="1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outcomes</a:t>
            </a:r>
            <a:r>
              <a:rPr lang="it-IT" sz="1400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 of </a:t>
            </a:r>
            <a:r>
              <a:rPr lang="it-IT" sz="1400" err="1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several</a:t>
            </a:r>
            <a:r>
              <a:rPr lang="it-IT" sz="1400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 national and </a:t>
            </a:r>
            <a:r>
              <a:rPr lang="it-IT" sz="1400" err="1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European</a:t>
            </a:r>
            <a:r>
              <a:rPr lang="it-IT" sz="1400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 cloud projects </a:t>
            </a:r>
            <a:r>
              <a:rPr lang="it-IT" sz="1400" err="1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where</a:t>
            </a:r>
            <a:r>
              <a:rPr lang="it-IT" sz="1400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 INFN </a:t>
            </a:r>
            <a:r>
              <a:rPr lang="it-IT" sz="1400" err="1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actively</a:t>
            </a:r>
            <a:r>
              <a:rPr lang="it-IT" sz="1400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it-IT" sz="1400" err="1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participated</a:t>
            </a:r>
            <a:endParaRPr lang="it-IT" sz="1400">
              <a:effectLst/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it-IT" sz="1400">
              <a:effectLst/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it-IT" sz="1400">
                <a:latin typeface="Lucida Grande" panose="020B0600040502020204" pitchFamily="34" charset="0"/>
                <a:cs typeface="Lucida Grande" panose="020B0600040502020204" pitchFamily="34" charset="0"/>
              </a:rPr>
              <a:t>I</a:t>
            </a:r>
            <a:r>
              <a:rPr lang="it-IT" sz="1400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NFN Cloud </a:t>
            </a:r>
            <a:r>
              <a:rPr lang="it-IT" sz="1400" err="1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was</a:t>
            </a:r>
            <a:r>
              <a:rPr lang="it-IT" sz="1400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it-IT" sz="1400" err="1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officially</a:t>
            </a:r>
            <a:r>
              <a:rPr lang="it-IT" sz="1400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 made </a:t>
            </a:r>
            <a:r>
              <a:rPr lang="it-IT" sz="1400" err="1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available</a:t>
            </a:r>
            <a:r>
              <a:rPr lang="it-IT" sz="1400"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 to users in </a:t>
            </a:r>
            <a:r>
              <a:rPr lang="it-IT" sz="1400" b="1">
                <a:solidFill>
                  <a:schemeClr val="accent1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March 2021</a:t>
            </a:r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61289AEF-3A63-AE5E-EED1-62C0C4594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26/03/2024 - ISGC 2024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5CBEC96D-7C1F-5A8B-4E39-0D4EA04E0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6B95-A9C9-BA4E-AE9F-B9E8583C5A68}" type="slidenum">
              <a:rPr lang="en-US" smtClean="0"/>
              <a:t>2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F1E205C-DF5A-9409-5FB9-24BE35EE78C9}"/>
              </a:ext>
            </a:extLst>
          </p:cNvPr>
          <p:cNvSpPr txBox="1">
            <a:spLocks/>
          </p:cNvSpPr>
          <p:nvPr/>
        </p:nvSpPr>
        <p:spPr>
          <a:xfrm>
            <a:off x="680721" y="1368674"/>
            <a:ext cx="3833635" cy="5461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EEB339"/>
                </a:solidFill>
                <a:latin typeface="Titillium Bd" panose="000008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n-GB" sz="2500"/>
              <a:t>INFN Cloud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76F56F21-482E-D749-BCD0-F32C649A3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709" y="2253343"/>
            <a:ext cx="4674063" cy="392059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EA78564-2C58-14DA-4F48-6F5269085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2671" y="1582250"/>
            <a:ext cx="1686469" cy="103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48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A5EE4-B55C-B365-6332-3F23D3E7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TeRABIT in a nutshell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16F20-3C3D-FC31-609C-43BFF6337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2028825"/>
            <a:ext cx="8719185" cy="41481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tabLst>
                <a:tab pos="2976563" algn="l"/>
              </a:tabLst>
            </a:pPr>
            <a:r>
              <a:rPr lang="en-US" noProof="0"/>
              <a:t>Create a </a:t>
            </a:r>
            <a:r>
              <a:rPr lang="en-US" b="1" noProof="0">
                <a:solidFill>
                  <a:schemeClr val="accent1"/>
                </a:solidFill>
              </a:rPr>
              <a:t>distributed</a:t>
            </a:r>
            <a:r>
              <a:rPr lang="en-US" noProof="0"/>
              <a:t>, </a:t>
            </a:r>
            <a:r>
              <a:rPr lang="en-US" b="1" noProof="0">
                <a:solidFill>
                  <a:schemeClr val="accent1"/>
                </a:solidFill>
              </a:rPr>
              <a:t>hyperconnected</a:t>
            </a:r>
            <a:r>
              <a:rPr lang="en-US" noProof="0"/>
              <a:t>, </a:t>
            </a:r>
            <a:r>
              <a:rPr lang="en-US" b="1" noProof="0">
                <a:solidFill>
                  <a:schemeClr val="accent1"/>
                </a:solidFill>
              </a:rPr>
              <a:t>hybrid</a:t>
            </a:r>
            <a:r>
              <a:rPr lang="en-US" noProof="0"/>
              <a:t> </a:t>
            </a:r>
            <a:r>
              <a:rPr lang="en-US" b="1" noProof="0">
                <a:solidFill>
                  <a:schemeClr val="accent1"/>
                </a:solidFill>
              </a:rPr>
              <a:t>Cloud-HPC</a:t>
            </a:r>
            <a:r>
              <a:rPr lang="en-US" noProof="0"/>
              <a:t> environment that offers services prepared</a:t>
            </a: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2976563" algn="l"/>
              </a:tabLst>
            </a:pPr>
            <a:r>
              <a:rPr lang="en-US" noProof="0"/>
              <a:t>to meet the various research needs.</a:t>
            </a: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2976563" algn="l"/>
              </a:tabLst>
            </a:pPr>
            <a:r>
              <a:rPr lang="en-US" noProof="0"/>
              <a:t>The environment will be created by </a:t>
            </a:r>
            <a:r>
              <a:rPr lang="en-US" b="1" noProof="0">
                <a:solidFill>
                  <a:schemeClr val="accent1"/>
                </a:solidFill>
              </a:rPr>
              <a:t>federating</a:t>
            </a:r>
            <a:r>
              <a:rPr lang="en-US" noProof="0"/>
              <a:t>, </a:t>
            </a:r>
            <a:r>
              <a:rPr lang="en-US" b="1" noProof="0">
                <a:solidFill>
                  <a:schemeClr val="accent1"/>
                </a:solidFill>
              </a:rPr>
              <a:t>integrating</a:t>
            </a:r>
            <a:r>
              <a:rPr lang="en-US" noProof="0"/>
              <a:t> and </a:t>
            </a:r>
            <a:r>
              <a:rPr lang="en-US" b="1" noProof="0">
                <a:solidFill>
                  <a:schemeClr val="accent1"/>
                </a:solidFill>
              </a:rPr>
              <a:t>updating</a:t>
            </a:r>
            <a:r>
              <a:rPr lang="en-US" noProof="0"/>
              <a:t> the</a:t>
            </a: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2976563" algn="l"/>
              </a:tabLst>
            </a:pPr>
            <a:r>
              <a:rPr lang="en-US" noProof="0"/>
              <a:t>GARR-X, PRACE-Italia and HPC-BD-AI research infrastructures.</a:t>
            </a: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2976563" algn="l"/>
              </a:tabLst>
            </a:pPr>
            <a:endParaRPr lang="en-US" noProof="0"/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2976563" algn="l"/>
              </a:tabLst>
            </a:pPr>
            <a:r>
              <a:rPr lang="en-US" noProof="0"/>
              <a:t>Three main objectives: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2976563" algn="l"/>
              </a:tabLst>
            </a:pPr>
            <a:r>
              <a:rPr lang="en-US" noProof="0"/>
              <a:t> Enable </a:t>
            </a:r>
            <a:r>
              <a:rPr lang="en-US" b="1" noProof="0">
                <a:solidFill>
                  <a:schemeClr val="accent1"/>
                </a:solidFill>
              </a:rPr>
              <a:t>widespread data transfer</a:t>
            </a:r>
            <a:r>
              <a:rPr lang="en-US" noProof="0"/>
              <a:t>, </a:t>
            </a:r>
            <a:r>
              <a:rPr lang="en-US" b="1" noProof="0">
                <a:solidFill>
                  <a:schemeClr val="accent1"/>
                </a:solidFill>
              </a:rPr>
              <a:t>up to Terabits </a:t>
            </a:r>
            <a:r>
              <a:rPr lang="en-US" noProof="0"/>
              <a:t>per second, and services on a national scale, with </a:t>
            </a:r>
            <a:r>
              <a:rPr lang="en-US" b="1" noProof="0">
                <a:solidFill>
                  <a:schemeClr val="accent1"/>
                </a:solidFill>
              </a:rPr>
              <a:t>particular attention to southern and island regions, connected to Europe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2976563" algn="l"/>
              </a:tabLst>
            </a:pPr>
            <a:r>
              <a:rPr lang="en-US" noProof="0"/>
              <a:t> </a:t>
            </a:r>
            <a:r>
              <a:rPr lang="en-US" b="1" noProof="0">
                <a:solidFill>
                  <a:schemeClr val="accent1"/>
                </a:solidFill>
              </a:rPr>
              <a:t>Innovate the central HPC node of PRACE-Italia </a:t>
            </a:r>
            <a:r>
              <a:rPr lang="en-US" noProof="0"/>
              <a:t>while maintaining the Tier-1 level.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2976563" algn="l"/>
              </a:tabLst>
            </a:pPr>
            <a:r>
              <a:rPr lang="en-US" noProof="0"/>
              <a:t> </a:t>
            </a:r>
            <a:r>
              <a:rPr lang="en-US" b="1" noProof="0">
                <a:solidFill>
                  <a:schemeClr val="accent1"/>
                </a:solidFill>
              </a:rPr>
              <a:t>Innovate the set of HPC services</a:t>
            </a:r>
            <a:r>
              <a:rPr lang="en-US" noProof="0"/>
              <a:t> offered to researchers, beyond centralized calculation model</a:t>
            </a: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2976563" algn="l"/>
              </a:tabLst>
            </a:pPr>
            <a:endParaRPr lang="en-GB"/>
          </a:p>
          <a:p>
            <a:pPr>
              <a:tabLst>
                <a:tab pos="2976563" algn="l"/>
              </a:tabLst>
            </a:pPr>
            <a:r>
              <a:rPr lang="en-GB" noProof="0">
                <a:solidFill>
                  <a:schemeClr val="accent1"/>
                </a:solidFill>
              </a:rPr>
              <a:t>https://</a:t>
            </a:r>
            <a:r>
              <a:rPr lang="en-GB" noProof="0" err="1">
                <a:solidFill>
                  <a:schemeClr val="accent1"/>
                </a:solidFill>
              </a:rPr>
              <a:t>www.terabit-project.it</a:t>
            </a:r>
            <a:r>
              <a:rPr lang="en-GB" noProof="0">
                <a:solidFill>
                  <a:schemeClr val="accent1"/>
                </a:solidFill>
              </a:rPr>
              <a:t>/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824D72-79EA-A7F2-F115-A83FB68CB8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28-03-2024 - ISGC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7D586-28AA-4623-2A72-4D20757D4C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06A02E-EE17-477B-9312-8E0C1C603D39}" type="slidenum">
              <a:rPr lang="en-IT" smtClean="0"/>
              <a:pPr>
                <a:defRPr/>
              </a:pPr>
              <a:t>3</a:t>
            </a:fld>
            <a:endParaRPr lang="en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6CDFDB-1B11-07C1-60D0-9B4106923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940" y="2085543"/>
            <a:ext cx="1507527" cy="963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165414-6BBB-3C88-D844-A344FF518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1940" y="3395284"/>
            <a:ext cx="1507527" cy="6937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9AF3FD-8960-4B6A-9776-CA9658191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1941" y="5522714"/>
            <a:ext cx="1507526" cy="4062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69EA65-BDE9-82C5-E67E-0AB4F31427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0026" y="4531249"/>
            <a:ext cx="1741354" cy="65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69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A5EE4-B55C-B365-6332-3F23D3E7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1557899"/>
            <a:ext cx="11363325" cy="228601"/>
          </a:xfrm>
        </p:spPr>
        <p:txBody>
          <a:bodyPr/>
          <a:lstStyle/>
          <a:p>
            <a:r>
              <a:rPr lang="en-GB" noProof="0" dirty="0"/>
              <a:t>INFN Cloud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824D72-79EA-A7F2-F115-A83FB68CB8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28-03-2024 - ISGC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7D586-28AA-4623-2A72-4D20757D4C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06A02E-EE17-477B-9312-8E0C1C603D39}" type="slidenum">
              <a:rPr lang="en-IT" smtClean="0"/>
              <a:pPr>
                <a:defRPr/>
              </a:pPr>
              <a:t>4</a:t>
            </a:fld>
            <a:endParaRPr lang="en-IT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F3BD2B-0FBE-54CA-A312-C23ADFB01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6" y="2028825"/>
            <a:ext cx="7877832" cy="4148138"/>
          </a:xfrm>
        </p:spPr>
        <p:txBody>
          <a:bodyPr/>
          <a:lstStyle/>
          <a:p>
            <a:r>
              <a:rPr lang="en-IT" b="1" dirty="0"/>
              <a:t>Infrastructure Architecture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IT" dirty="0"/>
              <a:t>A </a:t>
            </a:r>
            <a:r>
              <a:rPr lang="en-IT" b="1" dirty="0"/>
              <a:t>backbone</a:t>
            </a:r>
            <a:r>
              <a:rPr lang="en-IT" dirty="0"/>
              <a:t> that consists of two main INFN computing sites.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IT" dirty="0"/>
              <a:t>The sites are connected by high speed network.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IT" dirty="0"/>
              <a:t>Multiple external Cloud infrastructures.</a:t>
            </a:r>
          </a:p>
          <a:p>
            <a:endParaRPr lang="en-IT" dirty="0"/>
          </a:p>
          <a:p>
            <a:r>
              <a:rPr lang="en-IT" b="1" dirty="0"/>
              <a:t>Services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IT" dirty="0"/>
              <a:t>Federated Access to </a:t>
            </a:r>
            <a:r>
              <a:rPr lang="en-IT" b="1" dirty="0"/>
              <a:t>IaaS, PaaS and SaaS</a:t>
            </a:r>
            <a:endParaRPr lang="en-IT" dirty="0"/>
          </a:p>
          <a:p>
            <a:pPr marL="285750" indent="-285750">
              <a:buFont typeface="Wingdings" pitchFamily="2" charset="2"/>
              <a:buChar char="§"/>
            </a:pPr>
            <a:r>
              <a:rPr lang="en-IT" dirty="0"/>
              <a:t>Virtualized computational resources.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IT" b="1" dirty="0">
                <a:solidFill>
                  <a:srgbClr val="FF0000"/>
                </a:solidFill>
              </a:rPr>
              <a:t>Object Storage as a Service</a:t>
            </a:r>
            <a:r>
              <a:rPr lang="en-IT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665A45-7994-C696-3C07-F40E6DC89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2418429"/>
            <a:ext cx="3086758" cy="319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D0E983-6298-AE57-3D0A-2B06FEC885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00" t="2661" r="22916" b="70666"/>
          <a:stretch/>
        </p:blipFill>
        <p:spPr>
          <a:xfrm>
            <a:off x="7801570" y="1355262"/>
            <a:ext cx="1719017" cy="111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81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A5EE4-B55C-B365-6332-3F23D3E7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1557899"/>
            <a:ext cx="11363325" cy="228601"/>
          </a:xfrm>
        </p:spPr>
        <p:txBody>
          <a:bodyPr/>
          <a:lstStyle/>
          <a:p>
            <a:r>
              <a:rPr lang="en-GB" noProof="0" dirty="0" err="1"/>
              <a:t>Ceph</a:t>
            </a:r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824D72-79EA-A7F2-F115-A83FB68CB8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28-03-2024 - ISGC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7D586-28AA-4623-2A72-4D20757D4C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06A02E-EE17-477B-9312-8E0C1C603D39}" type="slidenum">
              <a:rPr lang="en-IT" smtClean="0"/>
              <a:pPr>
                <a:defRPr/>
              </a:pPr>
              <a:t>5</a:t>
            </a:fld>
            <a:endParaRPr lang="en-IT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F3BD2B-0FBE-54CA-A312-C23ADFB01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2028825"/>
            <a:ext cx="6042867" cy="4148138"/>
          </a:xfrm>
        </p:spPr>
        <p:txBody>
          <a:bodyPr/>
          <a:lstStyle/>
          <a:p>
            <a:r>
              <a:rPr lang="en-IT" b="1" dirty="0"/>
              <a:t>Ceph Storage Cluster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IT" b="1" dirty="0"/>
              <a:t>RADOS object store </a:t>
            </a:r>
            <a:r>
              <a:rPr lang="en-IT" dirty="0"/>
              <a:t>that is able to reach </a:t>
            </a:r>
            <a:r>
              <a:rPr lang="en-IT" b="1" dirty="0"/>
              <a:t>hyper-scale</a:t>
            </a:r>
            <a:r>
              <a:rPr lang="en-IT" dirty="0"/>
              <a:t>.</a:t>
            </a:r>
          </a:p>
          <a:p>
            <a:pPr marL="285750" indent="-285750">
              <a:buFont typeface="Wingdings" pitchFamily="2" charset="2"/>
              <a:buChar char="§"/>
            </a:pPr>
            <a:endParaRPr lang="en-IT" b="1" dirty="0"/>
          </a:p>
          <a:p>
            <a:pPr marL="285750" indent="-285750">
              <a:buFont typeface="Wingdings" pitchFamily="2" charset="2"/>
              <a:buChar char="§"/>
            </a:pPr>
            <a:r>
              <a:rPr lang="en-GB" b="1" dirty="0"/>
              <a:t>R</a:t>
            </a:r>
            <a:r>
              <a:rPr lang="en-IT" b="1" dirty="0"/>
              <a:t>eplicated RADOS</a:t>
            </a:r>
            <a:r>
              <a:rPr lang="en-IT" dirty="0"/>
              <a:t> objects are stored and managed by </a:t>
            </a:r>
            <a:r>
              <a:rPr lang="en-IT" b="1" dirty="0"/>
              <a:t>Ceph OSDs</a:t>
            </a:r>
            <a:r>
              <a:rPr lang="en-IT" dirty="0"/>
              <a:t>.</a:t>
            </a:r>
          </a:p>
          <a:p>
            <a:pPr marL="285750" indent="-285750">
              <a:buFont typeface="Wingdings" pitchFamily="2" charset="2"/>
              <a:buChar char="§"/>
            </a:pPr>
            <a:endParaRPr lang="en-IT" b="1" dirty="0"/>
          </a:p>
          <a:p>
            <a:pPr marL="285750" indent="-285750">
              <a:buFont typeface="Wingdings" pitchFamily="2" charset="2"/>
              <a:buChar char="§"/>
            </a:pPr>
            <a:r>
              <a:rPr lang="en-IT" b="1" dirty="0"/>
              <a:t>High Availability </a:t>
            </a:r>
            <a:r>
              <a:rPr lang="en-IT" dirty="0"/>
              <a:t>provided by </a:t>
            </a:r>
            <a:r>
              <a:rPr lang="en-GB" b="1" dirty="0" err="1"/>
              <a:t>Ceph</a:t>
            </a:r>
            <a:r>
              <a:rPr lang="en-GB" b="1" dirty="0"/>
              <a:t> Monitors </a:t>
            </a:r>
            <a:r>
              <a:rPr lang="en-GB" dirty="0"/>
              <a:t>that store a master copy of the cluster map.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dirty="0"/>
          </a:p>
          <a:p>
            <a:pPr marL="285750" indent="-285750">
              <a:buFont typeface="Wingdings" pitchFamily="2" charset="2"/>
              <a:buChar char="§"/>
            </a:pPr>
            <a:r>
              <a:rPr lang="en-GB" b="1" dirty="0" err="1"/>
              <a:t>Ceph</a:t>
            </a:r>
            <a:r>
              <a:rPr lang="en-GB" b="1" dirty="0"/>
              <a:t> OSDs and Clients </a:t>
            </a:r>
            <a:r>
              <a:rPr lang="en-GB" dirty="0"/>
              <a:t>participate in the computation of the </a:t>
            </a:r>
            <a:r>
              <a:rPr lang="en-GB" b="1" dirty="0"/>
              <a:t>objects localization </a:t>
            </a:r>
            <a:r>
              <a:rPr lang="en-GB" dirty="0"/>
              <a:t>by using </a:t>
            </a:r>
            <a:r>
              <a:rPr lang="en-GB" b="1" dirty="0"/>
              <a:t>CRUSH </a:t>
            </a:r>
            <a:r>
              <a:rPr lang="en-GB" dirty="0"/>
              <a:t>algorithm, achieving </a:t>
            </a:r>
            <a:r>
              <a:rPr lang="en-GB" b="1" dirty="0"/>
              <a:t>Decentralization</a:t>
            </a:r>
            <a:r>
              <a:rPr lang="en-GB" dirty="0"/>
              <a:t>.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b="1" dirty="0"/>
          </a:p>
        </p:txBody>
      </p:sp>
      <p:sp>
        <p:nvSpPr>
          <p:cNvPr id="2158" name="Rectangle 2157">
            <a:extLst>
              <a:ext uri="{FF2B5EF4-FFF2-40B4-BE49-F238E27FC236}">
                <a16:creationId xmlns:a16="http://schemas.microsoft.com/office/drawing/2014/main" id="{D378DD17-39FD-E150-ABAB-D42B21E98405}"/>
              </a:ext>
            </a:extLst>
          </p:cNvPr>
          <p:cNvSpPr/>
          <p:nvPr/>
        </p:nvSpPr>
        <p:spPr>
          <a:xfrm>
            <a:off x="6922011" y="4141823"/>
            <a:ext cx="5003290" cy="20385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159" name="Rectangle 2158">
            <a:extLst>
              <a:ext uri="{FF2B5EF4-FFF2-40B4-BE49-F238E27FC236}">
                <a16:creationId xmlns:a16="http://schemas.microsoft.com/office/drawing/2014/main" id="{F91A9E48-8372-744C-C42D-F52231373252}"/>
              </a:ext>
            </a:extLst>
          </p:cNvPr>
          <p:cNvSpPr/>
          <p:nvPr/>
        </p:nvSpPr>
        <p:spPr>
          <a:xfrm rot="16200000">
            <a:off x="6086536" y="4972900"/>
            <a:ext cx="2038595" cy="36764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Storage Cluster</a:t>
            </a:r>
          </a:p>
        </p:txBody>
      </p:sp>
      <p:sp>
        <p:nvSpPr>
          <p:cNvPr id="2160" name="Cube 2159">
            <a:extLst>
              <a:ext uri="{FF2B5EF4-FFF2-40B4-BE49-F238E27FC236}">
                <a16:creationId xmlns:a16="http://schemas.microsoft.com/office/drawing/2014/main" id="{FFFFD3A3-1A7A-E666-E507-F913C830D930}"/>
              </a:ext>
            </a:extLst>
          </p:cNvPr>
          <p:cNvSpPr/>
          <p:nvPr/>
        </p:nvSpPr>
        <p:spPr>
          <a:xfrm>
            <a:off x="9152343" y="5153818"/>
            <a:ext cx="889076" cy="868588"/>
          </a:xfrm>
          <a:prstGeom prst="cube">
            <a:avLst>
              <a:gd name="adj" fmla="val 973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 dirty="0"/>
              <a:t>Object Storage Daemon</a:t>
            </a:r>
          </a:p>
        </p:txBody>
      </p:sp>
      <p:sp>
        <p:nvSpPr>
          <p:cNvPr id="2162" name="Cube 2161">
            <a:extLst>
              <a:ext uri="{FF2B5EF4-FFF2-40B4-BE49-F238E27FC236}">
                <a16:creationId xmlns:a16="http://schemas.microsoft.com/office/drawing/2014/main" id="{BE343D59-B73E-D07B-AE1D-286ECA35B6F9}"/>
              </a:ext>
            </a:extLst>
          </p:cNvPr>
          <p:cNvSpPr/>
          <p:nvPr/>
        </p:nvSpPr>
        <p:spPr>
          <a:xfrm>
            <a:off x="10041419" y="5153818"/>
            <a:ext cx="889076" cy="868588"/>
          </a:xfrm>
          <a:prstGeom prst="cube">
            <a:avLst>
              <a:gd name="adj" fmla="val 973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 dirty="0"/>
              <a:t>Object Storage Daemon</a:t>
            </a:r>
          </a:p>
        </p:txBody>
      </p:sp>
      <p:sp>
        <p:nvSpPr>
          <p:cNvPr id="2161" name="Cube 2160">
            <a:extLst>
              <a:ext uri="{FF2B5EF4-FFF2-40B4-BE49-F238E27FC236}">
                <a16:creationId xmlns:a16="http://schemas.microsoft.com/office/drawing/2014/main" id="{82F5FE68-6BEF-7E9A-9D7F-A0B5BF6529FE}"/>
              </a:ext>
            </a:extLst>
          </p:cNvPr>
          <p:cNvSpPr/>
          <p:nvPr/>
        </p:nvSpPr>
        <p:spPr>
          <a:xfrm>
            <a:off x="10041419" y="4304084"/>
            <a:ext cx="889076" cy="868588"/>
          </a:xfrm>
          <a:prstGeom prst="cube">
            <a:avLst>
              <a:gd name="adj" fmla="val 973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 dirty="0"/>
              <a:t>Object Storage Daemon</a:t>
            </a:r>
          </a:p>
        </p:txBody>
      </p:sp>
      <p:sp>
        <p:nvSpPr>
          <p:cNvPr id="2164" name="Cube 2163">
            <a:extLst>
              <a:ext uri="{FF2B5EF4-FFF2-40B4-BE49-F238E27FC236}">
                <a16:creationId xmlns:a16="http://schemas.microsoft.com/office/drawing/2014/main" id="{A494C97B-D95F-C934-BA52-F7477E92AD3C}"/>
              </a:ext>
            </a:extLst>
          </p:cNvPr>
          <p:cNvSpPr/>
          <p:nvPr/>
        </p:nvSpPr>
        <p:spPr>
          <a:xfrm>
            <a:off x="10930495" y="5153818"/>
            <a:ext cx="889076" cy="868588"/>
          </a:xfrm>
          <a:prstGeom prst="cube">
            <a:avLst>
              <a:gd name="adj" fmla="val 973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 dirty="0"/>
              <a:t>Object Storage Daemon</a:t>
            </a:r>
          </a:p>
        </p:txBody>
      </p:sp>
      <p:sp>
        <p:nvSpPr>
          <p:cNvPr id="2163" name="Cube 2162">
            <a:extLst>
              <a:ext uri="{FF2B5EF4-FFF2-40B4-BE49-F238E27FC236}">
                <a16:creationId xmlns:a16="http://schemas.microsoft.com/office/drawing/2014/main" id="{227AAD7F-A16A-2441-DC98-32D21B57E9B9}"/>
              </a:ext>
            </a:extLst>
          </p:cNvPr>
          <p:cNvSpPr/>
          <p:nvPr/>
        </p:nvSpPr>
        <p:spPr>
          <a:xfrm>
            <a:off x="10930495" y="4304084"/>
            <a:ext cx="889076" cy="868588"/>
          </a:xfrm>
          <a:prstGeom prst="cube">
            <a:avLst>
              <a:gd name="adj" fmla="val 973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 dirty="0"/>
              <a:t>Object Storage Daemon</a:t>
            </a:r>
          </a:p>
        </p:txBody>
      </p:sp>
      <p:sp>
        <p:nvSpPr>
          <p:cNvPr id="2172" name="Cube 2171">
            <a:extLst>
              <a:ext uri="{FF2B5EF4-FFF2-40B4-BE49-F238E27FC236}">
                <a16:creationId xmlns:a16="http://schemas.microsoft.com/office/drawing/2014/main" id="{AC48EBA0-B535-FF0C-C7C6-13AE0894930A}"/>
              </a:ext>
            </a:extLst>
          </p:cNvPr>
          <p:cNvSpPr/>
          <p:nvPr/>
        </p:nvSpPr>
        <p:spPr>
          <a:xfrm>
            <a:off x="8253531" y="4304084"/>
            <a:ext cx="889076" cy="412774"/>
          </a:xfrm>
          <a:prstGeom prst="cube">
            <a:avLst>
              <a:gd name="adj" fmla="val 973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 dirty="0"/>
              <a:t>Metadata Server</a:t>
            </a:r>
          </a:p>
        </p:txBody>
      </p:sp>
      <p:sp>
        <p:nvSpPr>
          <p:cNvPr id="2167" name="Cube 2166">
            <a:extLst>
              <a:ext uri="{FF2B5EF4-FFF2-40B4-BE49-F238E27FC236}">
                <a16:creationId xmlns:a16="http://schemas.microsoft.com/office/drawing/2014/main" id="{06BB079C-A0BB-C92F-4662-81FF0495A0FB}"/>
              </a:ext>
            </a:extLst>
          </p:cNvPr>
          <p:cNvSpPr/>
          <p:nvPr/>
        </p:nvSpPr>
        <p:spPr>
          <a:xfrm>
            <a:off x="9152343" y="4304084"/>
            <a:ext cx="889076" cy="868588"/>
          </a:xfrm>
          <a:prstGeom prst="cube">
            <a:avLst>
              <a:gd name="adj" fmla="val 973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 dirty="0"/>
              <a:t>Object Storage Daemon</a:t>
            </a:r>
          </a:p>
        </p:txBody>
      </p:sp>
      <p:sp>
        <p:nvSpPr>
          <p:cNvPr id="2168" name="Cube 2167">
            <a:extLst>
              <a:ext uri="{FF2B5EF4-FFF2-40B4-BE49-F238E27FC236}">
                <a16:creationId xmlns:a16="http://schemas.microsoft.com/office/drawing/2014/main" id="{3C77B626-D7BE-17BD-A08B-24B79CF04797}"/>
              </a:ext>
            </a:extLst>
          </p:cNvPr>
          <p:cNvSpPr/>
          <p:nvPr/>
        </p:nvSpPr>
        <p:spPr>
          <a:xfrm>
            <a:off x="7345910" y="4304084"/>
            <a:ext cx="889076" cy="412774"/>
          </a:xfrm>
          <a:prstGeom prst="cube">
            <a:avLst>
              <a:gd name="adj" fmla="val 9738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 dirty="0"/>
              <a:t>Monitor</a:t>
            </a:r>
          </a:p>
        </p:txBody>
      </p:sp>
      <p:sp>
        <p:nvSpPr>
          <p:cNvPr id="2169" name="Cube 2168">
            <a:extLst>
              <a:ext uri="{FF2B5EF4-FFF2-40B4-BE49-F238E27FC236}">
                <a16:creationId xmlns:a16="http://schemas.microsoft.com/office/drawing/2014/main" id="{749D28F6-894E-46CA-2A44-BFA7389D07EB}"/>
              </a:ext>
            </a:extLst>
          </p:cNvPr>
          <p:cNvSpPr/>
          <p:nvPr/>
        </p:nvSpPr>
        <p:spPr>
          <a:xfrm>
            <a:off x="7345910" y="4741044"/>
            <a:ext cx="889076" cy="412774"/>
          </a:xfrm>
          <a:prstGeom prst="cube">
            <a:avLst>
              <a:gd name="adj" fmla="val 9738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 dirty="0"/>
              <a:t>Monitor</a:t>
            </a:r>
          </a:p>
        </p:txBody>
      </p:sp>
      <p:sp>
        <p:nvSpPr>
          <p:cNvPr id="2170" name="Cube 2169">
            <a:extLst>
              <a:ext uri="{FF2B5EF4-FFF2-40B4-BE49-F238E27FC236}">
                <a16:creationId xmlns:a16="http://schemas.microsoft.com/office/drawing/2014/main" id="{359326F8-07DB-2309-2D91-DB94CCA23B4B}"/>
              </a:ext>
            </a:extLst>
          </p:cNvPr>
          <p:cNvSpPr/>
          <p:nvPr/>
        </p:nvSpPr>
        <p:spPr>
          <a:xfrm>
            <a:off x="7345910" y="5172672"/>
            <a:ext cx="889076" cy="412774"/>
          </a:xfrm>
          <a:prstGeom prst="cube">
            <a:avLst>
              <a:gd name="adj" fmla="val 9738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 dirty="0"/>
              <a:t>Monitor</a:t>
            </a:r>
          </a:p>
        </p:txBody>
      </p:sp>
      <p:sp>
        <p:nvSpPr>
          <p:cNvPr id="2171" name="Cube 2170">
            <a:extLst>
              <a:ext uri="{FF2B5EF4-FFF2-40B4-BE49-F238E27FC236}">
                <a16:creationId xmlns:a16="http://schemas.microsoft.com/office/drawing/2014/main" id="{527791B7-07BA-6379-112D-C07865C46FEB}"/>
              </a:ext>
            </a:extLst>
          </p:cNvPr>
          <p:cNvSpPr/>
          <p:nvPr/>
        </p:nvSpPr>
        <p:spPr>
          <a:xfrm>
            <a:off x="7345910" y="5604300"/>
            <a:ext cx="889076" cy="412774"/>
          </a:xfrm>
          <a:prstGeom prst="cube">
            <a:avLst>
              <a:gd name="adj" fmla="val 9738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 dirty="0"/>
              <a:t>Monitor</a:t>
            </a:r>
          </a:p>
        </p:txBody>
      </p:sp>
      <p:sp>
        <p:nvSpPr>
          <p:cNvPr id="2173" name="Cube 2172">
            <a:extLst>
              <a:ext uri="{FF2B5EF4-FFF2-40B4-BE49-F238E27FC236}">
                <a16:creationId xmlns:a16="http://schemas.microsoft.com/office/drawing/2014/main" id="{2B14B2F5-57C3-A74B-B73E-B52D09BAE42D}"/>
              </a:ext>
            </a:extLst>
          </p:cNvPr>
          <p:cNvSpPr/>
          <p:nvPr/>
        </p:nvSpPr>
        <p:spPr>
          <a:xfrm>
            <a:off x="8253531" y="4738378"/>
            <a:ext cx="889076" cy="412774"/>
          </a:xfrm>
          <a:prstGeom prst="cube">
            <a:avLst>
              <a:gd name="adj" fmla="val 973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 dirty="0"/>
              <a:t>Metadata Server</a:t>
            </a:r>
          </a:p>
        </p:txBody>
      </p:sp>
      <p:sp>
        <p:nvSpPr>
          <p:cNvPr id="2174" name="Cube 2173">
            <a:extLst>
              <a:ext uri="{FF2B5EF4-FFF2-40B4-BE49-F238E27FC236}">
                <a16:creationId xmlns:a16="http://schemas.microsoft.com/office/drawing/2014/main" id="{E944E58C-329C-6FEA-4740-29AB1FED3FFB}"/>
              </a:ext>
            </a:extLst>
          </p:cNvPr>
          <p:cNvSpPr/>
          <p:nvPr/>
        </p:nvSpPr>
        <p:spPr>
          <a:xfrm>
            <a:off x="8253531" y="5172672"/>
            <a:ext cx="889076" cy="412774"/>
          </a:xfrm>
          <a:prstGeom prst="cube">
            <a:avLst>
              <a:gd name="adj" fmla="val 973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 dirty="0"/>
              <a:t>Manager</a:t>
            </a:r>
          </a:p>
        </p:txBody>
      </p:sp>
      <p:sp>
        <p:nvSpPr>
          <p:cNvPr id="2175" name="Cube 2174">
            <a:extLst>
              <a:ext uri="{FF2B5EF4-FFF2-40B4-BE49-F238E27FC236}">
                <a16:creationId xmlns:a16="http://schemas.microsoft.com/office/drawing/2014/main" id="{3641283F-12F7-EABC-0878-5438BE63F347}"/>
              </a:ext>
            </a:extLst>
          </p:cNvPr>
          <p:cNvSpPr/>
          <p:nvPr/>
        </p:nvSpPr>
        <p:spPr>
          <a:xfrm>
            <a:off x="8253531" y="5606966"/>
            <a:ext cx="889076" cy="412774"/>
          </a:xfrm>
          <a:prstGeom prst="cube">
            <a:avLst>
              <a:gd name="adj" fmla="val 973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 dirty="0"/>
              <a:t>Manager</a:t>
            </a:r>
          </a:p>
        </p:txBody>
      </p:sp>
      <p:sp>
        <p:nvSpPr>
          <p:cNvPr id="2176" name="Rectangle 2175">
            <a:extLst>
              <a:ext uri="{FF2B5EF4-FFF2-40B4-BE49-F238E27FC236}">
                <a16:creationId xmlns:a16="http://schemas.microsoft.com/office/drawing/2014/main" id="{AA4A859A-1CF7-E16D-10CD-F9646221DB1C}"/>
              </a:ext>
            </a:extLst>
          </p:cNvPr>
          <p:cNvSpPr/>
          <p:nvPr/>
        </p:nvSpPr>
        <p:spPr>
          <a:xfrm>
            <a:off x="6922010" y="3161436"/>
            <a:ext cx="5003290" cy="9588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177" name="Rectangle 2176">
            <a:extLst>
              <a:ext uri="{FF2B5EF4-FFF2-40B4-BE49-F238E27FC236}">
                <a16:creationId xmlns:a16="http://schemas.microsoft.com/office/drawing/2014/main" id="{14ADA732-9233-C695-0254-2CAD5ECB1C63}"/>
              </a:ext>
            </a:extLst>
          </p:cNvPr>
          <p:cNvSpPr/>
          <p:nvPr/>
        </p:nvSpPr>
        <p:spPr>
          <a:xfrm rot="16200000">
            <a:off x="6626401" y="3459244"/>
            <a:ext cx="958868" cy="36764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 dirty="0"/>
              <a:t>Interfaces</a:t>
            </a:r>
          </a:p>
        </p:txBody>
      </p:sp>
      <p:sp>
        <p:nvSpPr>
          <p:cNvPr id="2178" name="Rectangle 2177">
            <a:extLst>
              <a:ext uri="{FF2B5EF4-FFF2-40B4-BE49-F238E27FC236}">
                <a16:creationId xmlns:a16="http://schemas.microsoft.com/office/drawing/2014/main" id="{2A7722D3-CA9B-9E36-717D-053A4553D1E3}"/>
              </a:ext>
            </a:extLst>
          </p:cNvPr>
          <p:cNvSpPr/>
          <p:nvPr/>
        </p:nvSpPr>
        <p:spPr>
          <a:xfrm>
            <a:off x="7588970" y="3288720"/>
            <a:ext cx="1231180" cy="620022"/>
          </a:xfrm>
          <a:prstGeom prst="rect">
            <a:avLst/>
          </a:prstGeom>
          <a:solidFill>
            <a:srgbClr val="002060">
              <a:alpha val="68000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 dirty="0"/>
              <a:t>RADOS Object Gateway</a:t>
            </a:r>
          </a:p>
        </p:txBody>
      </p:sp>
      <p:sp>
        <p:nvSpPr>
          <p:cNvPr id="2179" name="Rectangle 2178">
            <a:extLst>
              <a:ext uri="{FF2B5EF4-FFF2-40B4-BE49-F238E27FC236}">
                <a16:creationId xmlns:a16="http://schemas.microsoft.com/office/drawing/2014/main" id="{1AB0B1D1-6146-68D5-F1E3-0ECC6A9C7780}"/>
              </a:ext>
            </a:extLst>
          </p:cNvPr>
          <p:cNvSpPr/>
          <p:nvPr/>
        </p:nvSpPr>
        <p:spPr>
          <a:xfrm>
            <a:off x="9045124" y="3288720"/>
            <a:ext cx="1118451" cy="620022"/>
          </a:xfrm>
          <a:prstGeom prst="rect">
            <a:avLst/>
          </a:prstGeom>
          <a:solidFill>
            <a:schemeClr val="accent2">
              <a:lumMod val="50000"/>
              <a:alpha val="47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 dirty="0"/>
              <a:t>RADOS Block Device</a:t>
            </a:r>
          </a:p>
        </p:txBody>
      </p:sp>
      <p:sp>
        <p:nvSpPr>
          <p:cNvPr id="2180" name="Rectangle 2179">
            <a:extLst>
              <a:ext uri="{FF2B5EF4-FFF2-40B4-BE49-F238E27FC236}">
                <a16:creationId xmlns:a16="http://schemas.microsoft.com/office/drawing/2014/main" id="{8E4D1CCA-BE55-0424-E274-A4132CEE7D60}"/>
              </a:ext>
            </a:extLst>
          </p:cNvPr>
          <p:cNvSpPr/>
          <p:nvPr/>
        </p:nvSpPr>
        <p:spPr>
          <a:xfrm>
            <a:off x="10468820" y="3288720"/>
            <a:ext cx="1118451" cy="744718"/>
          </a:xfrm>
          <a:prstGeom prst="rect">
            <a:avLst/>
          </a:prstGeom>
          <a:solidFill>
            <a:srgbClr val="C00000">
              <a:alpha val="47000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600" dirty="0"/>
              <a:t>Ceph File System</a:t>
            </a:r>
          </a:p>
        </p:txBody>
      </p:sp>
      <p:pic>
        <p:nvPicPr>
          <p:cNvPr id="2182" name="Picture 8" descr="Ceph Storage | Thomas-Krenn.AG">
            <a:extLst>
              <a:ext uri="{FF2B5EF4-FFF2-40B4-BE49-F238E27FC236}">
                <a16:creationId xmlns:a16="http://schemas.microsoft.com/office/drawing/2014/main" id="{8CEAEA42-165D-C4C6-AEDC-8DEF4CC88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518" y="1051906"/>
            <a:ext cx="3281107" cy="178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3" name="Rectangle 2182">
            <a:extLst>
              <a:ext uri="{FF2B5EF4-FFF2-40B4-BE49-F238E27FC236}">
                <a16:creationId xmlns:a16="http://schemas.microsoft.com/office/drawing/2014/main" id="{6229E1AB-A57F-7926-9CE4-C81F7D76BAA4}"/>
              </a:ext>
            </a:extLst>
          </p:cNvPr>
          <p:cNvSpPr/>
          <p:nvPr/>
        </p:nvSpPr>
        <p:spPr>
          <a:xfrm>
            <a:off x="6922010" y="2047425"/>
            <a:ext cx="5003290" cy="695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184" name="Rectangle 2183">
            <a:extLst>
              <a:ext uri="{FF2B5EF4-FFF2-40B4-BE49-F238E27FC236}">
                <a16:creationId xmlns:a16="http://schemas.microsoft.com/office/drawing/2014/main" id="{1EE55EDF-BBA5-E6C4-B125-7154E19AAA8E}"/>
              </a:ext>
            </a:extLst>
          </p:cNvPr>
          <p:cNvSpPr/>
          <p:nvPr/>
        </p:nvSpPr>
        <p:spPr>
          <a:xfrm rot="16200000">
            <a:off x="6761676" y="2215220"/>
            <a:ext cx="688314" cy="36764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 dirty="0"/>
              <a:t>Clients</a:t>
            </a:r>
          </a:p>
        </p:txBody>
      </p:sp>
      <p:sp>
        <p:nvSpPr>
          <p:cNvPr id="2185" name="Rectangle 2184">
            <a:extLst>
              <a:ext uri="{FF2B5EF4-FFF2-40B4-BE49-F238E27FC236}">
                <a16:creationId xmlns:a16="http://schemas.microsoft.com/office/drawing/2014/main" id="{19F3A3AE-47AC-7FAB-8295-2366F8533BB0}"/>
              </a:ext>
            </a:extLst>
          </p:cNvPr>
          <p:cNvSpPr/>
          <p:nvPr/>
        </p:nvSpPr>
        <p:spPr>
          <a:xfrm>
            <a:off x="7588970" y="2111074"/>
            <a:ext cx="1118451" cy="5251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ysClr val="windowText" lastClr="000000"/>
                </a:solidFill>
              </a:rPr>
              <a:t>App</a:t>
            </a:r>
          </a:p>
        </p:txBody>
      </p:sp>
      <p:sp>
        <p:nvSpPr>
          <p:cNvPr id="2186" name="Rectangle 2185">
            <a:extLst>
              <a:ext uri="{FF2B5EF4-FFF2-40B4-BE49-F238E27FC236}">
                <a16:creationId xmlns:a16="http://schemas.microsoft.com/office/drawing/2014/main" id="{A82FFE85-D55B-5097-5676-729AD5A1EDF9}"/>
              </a:ext>
            </a:extLst>
          </p:cNvPr>
          <p:cNvSpPr/>
          <p:nvPr/>
        </p:nvSpPr>
        <p:spPr>
          <a:xfrm>
            <a:off x="9045124" y="2111074"/>
            <a:ext cx="1118451" cy="525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ysClr val="windowText" lastClr="000000"/>
                </a:solidFill>
              </a:rPr>
              <a:t>Host/VM</a:t>
            </a:r>
          </a:p>
        </p:txBody>
      </p:sp>
      <p:sp>
        <p:nvSpPr>
          <p:cNvPr id="2187" name="Rectangle 2186">
            <a:extLst>
              <a:ext uri="{FF2B5EF4-FFF2-40B4-BE49-F238E27FC236}">
                <a16:creationId xmlns:a16="http://schemas.microsoft.com/office/drawing/2014/main" id="{53150035-1A2A-3C69-8E33-CCAA51EC9971}"/>
              </a:ext>
            </a:extLst>
          </p:cNvPr>
          <p:cNvSpPr/>
          <p:nvPr/>
        </p:nvSpPr>
        <p:spPr>
          <a:xfrm>
            <a:off x="10468820" y="2111074"/>
            <a:ext cx="1118451" cy="525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ysClr val="windowText" lastClr="000000"/>
                </a:solidFill>
              </a:rPr>
              <a:t>Kernel Client</a:t>
            </a:r>
          </a:p>
        </p:txBody>
      </p:sp>
      <p:sp>
        <p:nvSpPr>
          <p:cNvPr id="2189" name="Down Arrow 2188">
            <a:extLst>
              <a:ext uri="{FF2B5EF4-FFF2-40B4-BE49-F238E27FC236}">
                <a16:creationId xmlns:a16="http://schemas.microsoft.com/office/drawing/2014/main" id="{31409689-3B49-6944-7704-05062AEC124E}"/>
              </a:ext>
            </a:extLst>
          </p:cNvPr>
          <p:cNvSpPr/>
          <p:nvPr/>
        </p:nvSpPr>
        <p:spPr>
          <a:xfrm>
            <a:off x="8088854" y="2634915"/>
            <a:ext cx="118681" cy="64171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190" name="Down Arrow 2189">
            <a:extLst>
              <a:ext uri="{FF2B5EF4-FFF2-40B4-BE49-F238E27FC236}">
                <a16:creationId xmlns:a16="http://schemas.microsoft.com/office/drawing/2014/main" id="{157969A4-2F6E-0790-8199-0E118C21C552}"/>
              </a:ext>
            </a:extLst>
          </p:cNvPr>
          <p:cNvSpPr/>
          <p:nvPr/>
        </p:nvSpPr>
        <p:spPr>
          <a:xfrm>
            <a:off x="9548136" y="2644945"/>
            <a:ext cx="118681" cy="64171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191" name="Down Arrow 2190">
            <a:extLst>
              <a:ext uri="{FF2B5EF4-FFF2-40B4-BE49-F238E27FC236}">
                <a16:creationId xmlns:a16="http://schemas.microsoft.com/office/drawing/2014/main" id="{7670CD81-2480-67D9-3363-BD8E39F7E299}"/>
              </a:ext>
            </a:extLst>
          </p:cNvPr>
          <p:cNvSpPr/>
          <p:nvPr/>
        </p:nvSpPr>
        <p:spPr>
          <a:xfrm>
            <a:off x="10965899" y="2636315"/>
            <a:ext cx="118681" cy="64171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192" name="Rectangle 2191">
            <a:extLst>
              <a:ext uri="{FF2B5EF4-FFF2-40B4-BE49-F238E27FC236}">
                <a16:creationId xmlns:a16="http://schemas.microsoft.com/office/drawing/2014/main" id="{682319AB-30A2-56CA-5DCD-34C3F55D78CE}"/>
              </a:ext>
            </a:extLst>
          </p:cNvPr>
          <p:cNvSpPr/>
          <p:nvPr/>
        </p:nvSpPr>
        <p:spPr>
          <a:xfrm>
            <a:off x="7345910" y="3908742"/>
            <a:ext cx="2817665" cy="1792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 dirty="0"/>
              <a:t>LIBRADOS</a:t>
            </a:r>
          </a:p>
        </p:txBody>
      </p:sp>
      <p:sp>
        <p:nvSpPr>
          <p:cNvPr id="2193" name="Bent Up Arrow 2192">
            <a:extLst>
              <a:ext uri="{FF2B5EF4-FFF2-40B4-BE49-F238E27FC236}">
                <a16:creationId xmlns:a16="http://schemas.microsoft.com/office/drawing/2014/main" id="{AE74C5B6-4C52-4E86-4969-F20CDE4F7F9F}"/>
              </a:ext>
            </a:extLst>
          </p:cNvPr>
          <p:cNvSpPr/>
          <p:nvPr/>
        </p:nvSpPr>
        <p:spPr>
          <a:xfrm rot="10800000">
            <a:off x="7363995" y="2292489"/>
            <a:ext cx="222165" cy="1614051"/>
          </a:xfrm>
          <a:prstGeom prst="bentUpArrow">
            <a:avLst>
              <a:gd name="adj1" fmla="val 25000"/>
              <a:gd name="adj2" fmla="val 25000"/>
              <a:gd name="adj3" fmla="val 3490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53899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A5EE4-B55C-B365-6332-3F23D3E7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1557899"/>
            <a:ext cx="11363325" cy="228601"/>
          </a:xfrm>
        </p:spPr>
        <p:txBody>
          <a:bodyPr/>
          <a:lstStyle/>
          <a:p>
            <a:r>
              <a:rPr lang="en-GB" noProof="0" dirty="0" err="1"/>
              <a:t>Ceph</a:t>
            </a:r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824D72-79EA-A7F2-F115-A83FB68CB8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28-03-2024 - ISGC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7D586-28AA-4623-2A72-4D20757D4C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06A02E-EE17-477B-9312-8E0C1C603D39}" type="slidenum">
              <a:rPr lang="en-IT" smtClean="0"/>
              <a:pPr>
                <a:defRPr/>
              </a:pPr>
              <a:t>6</a:t>
            </a:fld>
            <a:endParaRPr lang="en-IT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F3BD2B-0FBE-54CA-A312-C23ADFB01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2028825"/>
            <a:ext cx="6042867" cy="4148138"/>
          </a:xfrm>
        </p:spPr>
        <p:txBody>
          <a:bodyPr/>
          <a:lstStyle/>
          <a:p>
            <a:r>
              <a:rPr lang="en-GB" b="1" dirty="0"/>
              <a:t>Interfaces as Abstraction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b="1" dirty="0" err="1"/>
              <a:t>Posix</a:t>
            </a:r>
            <a:r>
              <a:rPr lang="en-GB" b="1" dirty="0"/>
              <a:t>-Compliant </a:t>
            </a:r>
            <a:r>
              <a:rPr lang="en-GB" b="1" dirty="0" err="1"/>
              <a:t>CephFS</a:t>
            </a:r>
            <a:r>
              <a:rPr lang="en-GB" b="1" dirty="0"/>
              <a:t> </a:t>
            </a:r>
            <a:r>
              <a:rPr lang="en-GB" dirty="0"/>
              <a:t>distributed file system for </a:t>
            </a:r>
            <a:r>
              <a:rPr lang="en-GB" b="1" dirty="0" err="1"/>
              <a:t>CephFS</a:t>
            </a:r>
            <a:r>
              <a:rPr lang="en-GB" b="1" dirty="0"/>
              <a:t> Kernel Clients</a:t>
            </a:r>
            <a:r>
              <a:rPr lang="en-GB" dirty="0"/>
              <a:t>.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dirty="0"/>
          </a:p>
          <a:p>
            <a:pPr marL="285750" indent="-285750">
              <a:buFont typeface="Wingdings" pitchFamily="2" charset="2"/>
              <a:buChar char="§"/>
            </a:pPr>
            <a:r>
              <a:rPr lang="en-GB" b="1" dirty="0" err="1"/>
              <a:t>Rados</a:t>
            </a:r>
            <a:r>
              <a:rPr lang="en-GB" b="1" dirty="0"/>
              <a:t> Block Device (RBD) </a:t>
            </a:r>
            <a:r>
              <a:rPr lang="en-GB" dirty="0"/>
              <a:t>with virtualization in consideration for </a:t>
            </a:r>
            <a:r>
              <a:rPr lang="en-GB" b="1" dirty="0"/>
              <a:t>RBD Kernel Clients </a:t>
            </a:r>
            <a:r>
              <a:rPr lang="en-GB" dirty="0"/>
              <a:t>with </a:t>
            </a:r>
            <a:r>
              <a:rPr lang="en-GB" b="1" dirty="0"/>
              <a:t>QEMU/KVM </a:t>
            </a:r>
            <a:r>
              <a:rPr lang="en-GB" dirty="0"/>
              <a:t>drivers.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dirty="0"/>
          </a:p>
          <a:p>
            <a:pPr marL="285750" indent="-285750">
              <a:buFont typeface="Wingdings" pitchFamily="2" charset="2"/>
              <a:buChar char="§"/>
            </a:pPr>
            <a:r>
              <a:rPr lang="en-GB" b="1" dirty="0" err="1">
                <a:solidFill>
                  <a:srgbClr val="FF0000"/>
                </a:solidFill>
              </a:rPr>
              <a:t>Rados</a:t>
            </a:r>
            <a:r>
              <a:rPr lang="en-GB" b="1" dirty="0">
                <a:solidFill>
                  <a:srgbClr val="FF0000"/>
                </a:solidFill>
              </a:rPr>
              <a:t> Gateway </a:t>
            </a:r>
            <a:r>
              <a:rPr lang="en-GB" dirty="0"/>
              <a:t>that provides </a:t>
            </a:r>
            <a:r>
              <a:rPr lang="en-GB" b="1" dirty="0">
                <a:solidFill>
                  <a:srgbClr val="FF0000"/>
                </a:solidFill>
              </a:rPr>
              <a:t>Swift/S3 compatible API </a:t>
            </a:r>
            <a:r>
              <a:rPr lang="en-GB" b="1" dirty="0"/>
              <a:t>for Object storage</a:t>
            </a:r>
            <a:r>
              <a:rPr lang="en-GB" dirty="0"/>
              <a:t>.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dirty="0"/>
          </a:p>
          <a:p>
            <a:pPr marL="285750" indent="-285750">
              <a:buFont typeface="Wingdings" pitchFamily="2" charset="2"/>
              <a:buChar char="§"/>
            </a:pPr>
            <a:r>
              <a:rPr lang="en-GB" b="1" dirty="0"/>
              <a:t>LIBRADOS </a:t>
            </a:r>
            <a:r>
              <a:rPr lang="en-GB" dirty="0"/>
              <a:t>C++ library that allows </a:t>
            </a:r>
            <a:r>
              <a:rPr lang="en-GB" b="1" dirty="0"/>
              <a:t>direct access to RADOS</a:t>
            </a:r>
            <a:r>
              <a:rPr lang="en-GB" dirty="0"/>
              <a:t>.</a:t>
            </a:r>
            <a:endParaRPr lang="en-GB" b="1" dirty="0"/>
          </a:p>
          <a:p>
            <a:endParaRPr lang="en-GB" b="1" dirty="0"/>
          </a:p>
        </p:txBody>
      </p:sp>
      <p:sp>
        <p:nvSpPr>
          <p:cNvPr id="2158" name="Rectangle 2157">
            <a:extLst>
              <a:ext uri="{FF2B5EF4-FFF2-40B4-BE49-F238E27FC236}">
                <a16:creationId xmlns:a16="http://schemas.microsoft.com/office/drawing/2014/main" id="{D378DD17-39FD-E150-ABAB-D42B21E98405}"/>
              </a:ext>
            </a:extLst>
          </p:cNvPr>
          <p:cNvSpPr/>
          <p:nvPr/>
        </p:nvSpPr>
        <p:spPr>
          <a:xfrm>
            <a:off x="6922011" y="4141823"/>
            <a:ext cx="5003290" cy="20385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159" name="Rectangle 2158">
            <a:extLst>
              <a:ext uri="{FF2B5EF4-FFF2-40B4-BE49-F238E27FC236}">
                <a16:creationId xmlns:a16="http://schemas.microsoft.com/office/drawing/2014/main" id="{F91A9E48-8372-744C-C42D-F52231373252}"/>
              </a:ext>
            </a:extLst>
          </p:cNvPr>
          <p:cNvSpPr/>
          <p:nvPr/>
        </p:nvSpPr>
        <p:spPr>
          <a:xfrm rot="16200000">
            <a:off x="6086536" y="4972900"/>
            <a:ext cx="2038595" cy="36764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Storage Cluster</a:t>
            </a:r>
          </a:p>
        </p:txBody>
      </p:sp>
      <p:sp>
        <p:nvSpPr>
          <p:cNvPr id="2160" name="Cube 2159">
            <a:extLst>
              <a:ext uri="{FF2B5EF4-FFF2-40B4-BE49-F238E27FC236}">
                <a16:creationId xmlns:a16="http://schemas.microsoft.com/office/drawing/2014/main" id="{FFFFD3A3-1A7A-E666-E507-F913C830D930}"/>
              </a:ext>
            </a:extLst>
          </p:cNvPr>
          <p:cNvSpPr/>
          <p:nvPr/>
        </p:nvSpPr>
        <p:spPr>
          <a:xfrm>
            <a:off x="9152343" y="5153818"/>
            <a:ext cx="889076" cy="868588"/>
          </a:xfrm>
          <a:prstGeom prst="cube">
            <a:avLst>
              <a:gd name="adj" fmla="val 973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 dirty="0"/>
              <a:t>Object Storage Daemon</a:t>
            </a:r>
          </a:p>
        </p:txBody>
      </p:sp>
      <p:sp>
        <p:nvSpPr>
          <p:cNvPr id="2162" name="Cube 2161">
            <a:extLst>
              <a:ext uri="{FF2B5EF4-FFF2-40B4-BE49-F238E27FC236}">
                <a16:creationId xmlns:a16="http://schemas.microsoft.com/office/drawing/2014/main" id="{BE343D59-B73E-D07B-AE1D-286ECA35B6F9}"/>
              </a:ext>
            </a:extLst>
          </p:cNvPr>
          <p:cNvSpPr/>
          <p:nvPr/>
        </p:nvSpPr>
        <p:spPr>
          <a:xfrm>
            <a:off x="10041419" y="5153818"/>
            <a:ext cx="889076" cy="868588"/>
          </a:xfrm>
          <a:prstGeom prst="cube">
            <a:avLst>
              <a:gd name="adj" fmla="val 973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 dirty="0"/>
              <a:t>Object Storage Daemon</a:t>
            </a:r>
          </a:p>
        </p:txBody>
      </p:sp>
      <p:sp>
        <p:nvSpPr>
          <p:cNvPr id="2161" name="Cube 2160">
            <a:extLst>
              <a:ext uri="{FF2B5EF4-FFF2-40B4-BE49-F238E27FC236}">
                <a16:creationId xmlns:a16="http://schemas.microsoft.com/office/drawing/2014/main" id="{82F5FE68-6BEF-7E9A-9D7F-A0B5BF6529FE}"/>
              </a:ext>
            </a:extLst>
          </p:cNvPr>
          <p:cNvSpPr/>
          <p:nvPr/>
        </p:nvSpPr>
        <p:spPr>
          <a:xfrm>
            <a:off x="10041419" y="4304084"/>
            <a:ext cx="889076" cy="868588"/>
          </a:xfrm>
          <a:prstGeom prst="cube">
            <a:avLst>
              <a:gd name="adj" fmla="val 973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 dirty="0"/>
              <a:t>Object Storage Daemon</a:t>
            </a:r>
          </a:p>
        </p:txBody>
      </p:sp>
      <p:sp>
        <p:nvSpPr>
          <p:cNvPr id="2164" name="Cube 2163">
            <a:extLst>
              <a:ext uri="{FF2B5EF4-FFF2-40B4-BE49-F238E27FC236}">
                <a16:creationId xmlns:a16="http://schemas.microsoft.com/office/drawing/2014/main" id="{A494C97B-D95F-C934-BA52-F7477E92AD3C}"/>
              </a:ext>
            </a:extLst>
          </p:cNvPr>
          <p:cNvSpPr/>
          <p:nvPr/>
        </p:nvSpPr>
        <p:spPr>
          <a:xfrm>
            <a:off x="10930495" y="5153818"/>
            <a:ext cx="889076" cy="868588"/>
          </a:xfrm>
          <a:prstGeom prst="cube">
            <a:avLst>
              <a:gd name="adj" fmla="val 973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 dirty="0"/>
              <a:t>Object Storage Daemon</a:t>
            </a:r>
          </a:p>
        </p:txBody>
      </p:sp>
      <p:sp>
        <p:nvSpPr>
          <p:cNvPr id="2163" name="Cube 2162">
            <a:extLst>
              <a:ext uri="{FF2B5EF4-FFF2-40B4-BE49-F238E27FC236}">
                <a16:creationId xmlns:a16="http://schemas.microsoft.com/office/drawing/2014/main" id="{227AAD7F-A16A-2441-DC98-32D21B57E9B9}"/>
              </a:ext>
            </a:extLst>
          </p:cNvPr>
          <p:cNvSpPr/>
          <p:nvPr/>
        </p:nvSpPr>
        <p:spPr>
          <a:xfrm>
            <a:off x="10930495" y="4304084"/>
            <a:ext cx="889076" cy="868588"/>
          </a:xfrm>
          <a:prstGeom prst="cube">
            <a:avLst>
              <a:gd name="adj" fmla="val 973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 dirty="0"/>
              <a:t>Object Storage Daemon</a:t>
            </a:r>
          </a:p>
        </p:txBody>
      </p:sp>
      <p:sp>
        <p:nvSpPr>
          <p:cNvPr id="2172" name="Cube 2171">
            <a:extLst>
              <a:ext uri="{FF2B5EF4-FFF2-40B4-BE49-F238E27FC236}">
                <a16:creationId xmlns:a16="http://schemas.microsoft.com/office/drawing/2014/main" id="{AC48EBA0-B535-FF0C-C7C6-13AE0894930A}"/>
              </a:ext>
            </a:extLst>
          </p:cNvPr>
          <p:cNvSpPr/>
          <p:nvPr/>
        </p:nvSpPr>
        <p:spPr>
          <a:xfrm>
            <a:off x="8253531" y="4304084"/>
            <a:ext cx="889076" cy="412774"/>
          </a:xfrm>
          <a:prstGeom prst="cube">
            <a:avLst>
              <a:gd name="adj" fmla="val 973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 dirty="0"/>
              <a:t>Metadata Server</a:t>
            </a:r>
          </a:p>
        </p:txBody>
      </p:sp>
      <p:sp>
        <p:nvSpPr>
          <p:cNvPr id="2167" name="Cube 2166">
            <a:extLst>
              <a:ext uri="{FF2B5EF4-FFF2-40B4-BE49-F238E27FC236}">
                <a16:creationId xmlns:a16="http://schemas.microsoft.com/office/drawing/2014/main" id="{06BB079C-A0BB-C92F-4662-81FF0495A0FB}"/>
              </a:ext>
            </a:extLst>
          </p:cNvPr>
          <p:cNvSpPr/>
          <p:nvPr/>
        </p:nvSpPr>
        <p:spPr>
          <a:xfrm>
            <a:off x="9152343" y="4304084"/>
            <a:ext cx="889076" cy="868588"/>
          </a:xfrm>
          <a:prstGeom prst="cube">
            <a:avLst>
              <a:gd name="adj" fmla="val 973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 dirty="0"/>
              <a:t>Object Storage Daemon</a:t>
            </a:r>
          </a:p>
        </p:txBody>
      </p:sp>
      <p:sp>
        <p:nvSpPr>
          <p:cNvPr id="2168" name="Cube 2167">
            <a:extLst>
              <a:ext uri="{FF2B5EF4-FFF2-40B4-BE49-F238E27FC236}">
                <a16:creationId xmlns:a16="http://schemas.microsoft.com/office/drawing/2014/main" id="{3C77B626-D7BE-17BD-A08B-24B79CF04797}"/>
              </a:ext>
            </a:extLst>
          </p:cNvPr>
          <p:cNvSpPr/>
          <p:nvPr/>
        </p:nvSpPr>
        <p:spPr>
          <a:xfrm>
            <a:off x="7345910" y="4304084"/>
            <a:ext cx="889076" cy="412774"/>
          </a:xfrm>
          <a:prstGeom prst="cube">
            <a:avLst>
              <a:gd name="adj" fmla="val 9738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 dirty="0"/>
              <a:t>Monitor</a:t>
            </a:r>
          </a:p>
        </p:txBody>
      </p:sp>
      <p:sp>
        <p:nvSpPr>
          <p:cNvPr id="2169" name="Cube 2168">
            <a:extLst>
              <a:ext uri="{FF2B5EF4-FFF2-40B4-BE49-F238E27FC236}">
                <a16:creationId xmlns:a16="http://schemas.microsoft.com/office/drawing/2014/main" id="{749D28F6-894E-46CA-2A44-BFA7389D07EB}"/>
              </a:ext>
            </a:extLst>
          </p:cNvPr>
          <p:cNvSpPr/>
          <p:nvPr/>
        </p:nvSpPr>
        <p:spPr>
          <a:xfrm>
            <a:off x="7345910" y="4741044"/>
            <a:ext cx="889076" cy="412774"/>
          </a:xfrm>
          <a:prstGeom prst="cube">
            <a:avLst>
              <a:gd name="adj" fmla="val 9738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 dirty="0"/>
              <a:t>Monitor</a:t>
            </a:r>
          </a:p>
        </p:txBody>
      </p:sp>
      <p:sp>
        <p:nvSpPr>
          <p:cNvPr id="2170" name="Cube 2169">
            <a:extLst>
              <a:ext uri="{FF2B5EF4-FFF2-40B4-BE49-F238E27FC236}">
                <a16:creationId xmlns:a16="http://schemas.microsoft.com/office/drawing/2014/main" id="{359326F8-07DB-2309-2D91-DB94CCA23B4B}"/>
              </a:ext>
            </a:extLst>
          </p:cNvPr>
          <p:cNvSpPr/>
          <p:nvPr/>
        </p:nvSpPr>
        <p:spPr>
          <a:xfrm>
            <a:off x="7345910" y="5172672"/>
            <a:ext cx="889076" cy="412774"/>
          </a:xfrm>
          <a:prstGeom prst="cube">
            <a:avLst>
              <a:gd name="adj" fmla="val 9738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 dirty="0"/>
              <a:t>Monitor</a:t>
            </a:r>
          </a:p>
        </p:txBody>
      </p:sp>
      <p:sp>
        <p:nvSpPr>
          <p:cNvPr id="2171" name="Cube 2170">
            <a:extLst>
              <a:ext uri="{FF2B5EF4-FFF2-40B4-BE49-F238E27FC236}">
                <a16:creationId xmlns:a16="http://schemas.microsoft.com/office/drawing/2014/main" id="{527791B7-07BA-6379-112D-C07865C46FEB}"/>
              </a:ext>
            </a:extLst>
          </p:cNvPr>
          <p:cNvSpPr/>
          <p:nvPr/>
        </p:nvSpPr>
        <p:spPr>
          <a:xfrm>
            <a:off x="7345910" y="5604300"/>
            <a:ext cx="889076" cy="412774"/>
          </a:xfrm>
          <a:prstGeom prst="cube">
            <a:avLst>
              <a:gd name="adj" fmla="val 9738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 dirty="0"/>
              <a:t>Monitor</a:t>
            </a:r>
          </a:p>
        </p:txBody>
      </p:sp>
      <p:sp>
        <p:nvSpPr>
          <p:cNvPr id="2173" name="Cube 2172">
            <a:extLst>
              <a:ext uri="{FF2B5EF4-FFF2-40B4-BE49-F238E27FC236}">
                <a16:creationId xmlns:a16="http://schemas.microsoft.com/office/drawing/2014/main" id="{2B14B2F5-57C3-A74B-B73E-B52D09BAE42D}"/>
              </a:ext>
            </a:extLst>
          </p:cNvPr>
          <p:cNvSpPr/>
          <p:nvPr/>
        </p:nvSpPr>
        <p:spPr>
          <a:xfrm>
            <a:off x="8253531" y="4738378"/>
            <a:ext cx="889076" cy="412774"/>
          </a:xfrm>
          <a:prstGeom prst="cube">
            <a:avLst>
              <a:gd name="adj" fmla="val 973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 dirty="0"/>
              <a:t>Metadata Server</a:t>
            </a:r>
          </a:p>
        </p:txBody>
      </p:sp>
      <p:sp>
        <p:nvSpPr>
          <p:cNvPr id="2174" name="Cube 2173">
            <a:extLst>
              <a:ext uri="{FF2B5EF4-FFF2-40B4-BE49-F238E27FC236}">
                <a16:creationId xmlns:a16="http://schemas.microsoft.com/office/drawing/2014/main" id="{E944E58C-329C-6FEA-4740-29AB1FED3FFB}"/>
              </a:ext>
            </a:extLst>
          </p:cNvPr>
          <p:cNvSpPr/>
          <p:nvPr/>
        </p:nvSpPr>
        <p:spPr>
          <a:xfrm>
            <a:off x="8253531" y="5172672"/>
            <a:ext cx="889076" cy="412774"/>
          </a:xfrm>
          <a:prstGeom prst="cube">
            <a:avLst>
              <a:gd name="adj" fmla="val 973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 dirty="0"/>
              <a:t>Manager</a:t>
            </a:r>
          </a:p>
        </p:txBody>
      </p:sp>
      <p:sp>
        <p:nvSpPr>
          <p:cNvPr id="2175" name="Cube 2174">
            <a:extLst>
              <a:ext uri="{FF2B5EF4-FFF2-40B4-BE49-F238E27FC236}">
                <a16:creationId xmlns:a16="http://schemas.microsoft.com/office/drawing/2014/main" id="{3641283F-12F7-EABC-0878-5438BE63F347}"/>
              </a:ext>
            </a:extLst>
          </p:cNvPr>
          <p:cNvSpPr/>
          <p:nvPr/>
        </p:nvSpPr>
        <p:spPr>
          <a:xfrm>
            <a:off x="8253531" y="5606966"/>
            <a:ext cx="889076" cy="412774"/>
          </a:xfrm>
          <a:prstGeom prst="cube">
            <a:avLst>
              <a:gd name="adj" fmla="val 973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 dirty="0"/>
              <a:t>Manager</a:t>
            </a:r>
          </a:p>
        </p:txBody>
      </p:sp>
      <p:sp>
        <p:nvSpPr>
          <p:cNvPr id="2176" name="Rectangle 2175">
            <a:extLst>
              <a:ext uri="{FF2B5EF4-FFF2-40B4-BE49-F238E27FC236}">
                <a16:creationId xmlns:a16="http://schemas.microsoft.com/office/drawing/2014/main" id="{AA4A859A-1CF7-E16D-10CD-F9646221DB1C}"/>
              </a:ext>
            </a:extLst>
          </p:cNvPr>
          <p:cNvSpPr/>
          <p:nvPr/>
        </p:nvSpPr>
        <p:spPr>
          <a:xfrm>
            <a:off x="6922010" y="3161436"/>
            <a:ext cx="5003290" cy="9588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177" name="Rectangle 2176">
            <a:extLst>
              <a:ext uri="{FF2B5EF4-FFF2-40B4-BE49-F238E27FC236}">
                <a16:creationId xmlns:a16="http://schemas.microsoft.com/office/drawing/2014/main" id="{14ADA732-9233-C695-0254-2CAD5ECB1C63}"/>
              </a:ext>
            </a:extLst>
          </p:cNvPr>
          <p:cNvSpPr/>
          <p:nvPr/>
        </p:nvSpPr>
        <p:spPr>
          <a:xfrm rot="16200000">
            <a:off x="6626401" y="3459244"/>
            <a:ext cx="958868" cy="36764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 dirty="0"/>
              <a:t>Interfaces</a:t>
            </a:r>
          </a:p>
        </p:txBody>
      </p:sp>
      <p:sp>
        <p:nvSpPr>
          <p:cNvPr id="2178" name="Rectangle 2177">
            <a:extLst>
              <a:ext uri="{FF2B5EF4-FFF2-40B4-BE49-F238E27FC236}">
                <a16:creationId xmlns:a16="http://schemas.microsoft.com/office/drawing/2014/main" id="{2A7722D3-CA9B-9E36-717D-053A4553D1E3}"/>
              </a:ext>
            </a:extLst>
          </p:cNvPr>
          <p:cNvSpPr/>
          <p:nvPr/>
        </p:nvSpPr>
        <p:spPr>
          <a:xfrm>
            <a:off x="7588970" y="3288720"/>
            <a:ext cx="1231180" cy="620022"/>
          </a:xfrm>
          <a:prstGeom prst="rect">
            <a:avLst/>
          </a:prstGeom>
          <a:solidFill>
            <a:srgbClr val="002060">
              <a:alpha val="68000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 dirty="0"/>
              <a:t>RADOS Object Gateway</a:t>
            </a:r>
          </a:p>
        </p:txBody>
      </p:sp>
      <p:sp>
        <p:nvSpPr>
          <p:cNvPr id="2179" name="Rectangle 2178">
            <a:extLst>
              <a:ext uri="{FF2B5EF4-FFF2-40B4-BE49-F238E27FC236}">
                <a16:creationId xmlns:a16="http://schemas.microsoft.com/office/drawing/2014/main" id="{1AB0B1D1-6146-68D5-F1E3-0ECC6A9C7780}"/>
              </a:ext>
            </a:extLst>
          </p:cNvPr>
          <p:cNvSpPr/>
          <p:nvPr/>
        </p:nvSpPr>
        <p:spPr>
          <a:xfrm>
            <a:off x="9045124" y="3288720"/>
            <a:ext cx="1118451" cy="620022"/>
          </a:xfrm>
          <a:prstGeom prst="rect">
            <a:avLst/>
          </a:prstGeom>
          <a:solidFill>
            <a:schemeClr val="accent2">
              <a:lumMod val="50000"/>
              <a:alpha val="47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 dirty="0"/>
              <a:t>RADOS Block Device</a:t>
            </a:r>
          </a:p>
        </p:txBody>
      </p:sp>
      <p:sp>
        <p:nvSpPr>
          <p:cNvPr id="2180" name="Rectangle 2179">
            <a:extLst>
              <a:ext uri="{FF2B5EF4-FFF2-40B4-BE49-F238E27FC236}">
                <a16:creationId xmlns:a16="http://schemas.microsoft.com/office/drawing/2014/main" id="{8E4D1CCA-BE55-0424-E274-A4132CEE7D60}"/>
              </a:ext>
            </a:extLst>
          </p:cNvPr>
          <p:cNvSpPr/>
          <p:nvPr/>
        </p:nvSpPr>
        <p:spPr>
          <a:xfrm>
            <a:off x="10468820" y="3288720"/>
            <a:ext cx="1118451" cy="744718"/>
          </a:xfrm>
          <a:prstGeom prst="rect">
            <a:avLst/>
          </a:prstGeom>
          <a:solidFill>
            <a:srgbClr val="C00000">
              <a:alpha val="47000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600" dirty="0"/>
              <a:t>Ceph File System</a:t>
            </a:r>
          </a:p>
        </p:txBody>
      </p:sp>
      <p:pic>
        <p:nvPicPr>
          <p:cNvPr id="2182" name="Picture 8" descr="Ceph Storage | Thomas-Krenn.AG">
            <a:extLst>
              <a:ext uri="{FF2B5EF4-FFF2-40B4-BE49-F238E27FC236}">
                <a16:creationId xmlns:a16="http://schemas.microsoft.com/office/drawing/2014/main" id="{8CEAEA42-165D-C4C6-AEDC-8DEF4CC88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518" y="1051906"/>
            <a:ext cx="3281107" cy="178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3" name="Rectangle 2182">
            <a:extLst>
              <a:ext uri="{FF2B5EF4-FFF2-40B4-BE49-F238E27FC236}">
                <a16:creationId xmlns:a16="http://schemas.microsoft.com/office/drawing/2014/main" id="{6229E1AB-A57F-7926-9CE4-C81F7D76BAA4}"/>
              </a:ext>
            </a:extLst>
          </p:cNvPr>
          <p:cNvSpPr/>
          <p:nvPr/>
        </p:nvSpPr>
        <p:spPr>
          <a:xfrm>
            <a:off x="6922010" y="2047425"/>
            <a:ext cx="5003290" cy="695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184" name="Rectangle 2183">
            <a:extLst>
              <a:ext uri="{FF2B5EF4-FFF2-40B4-BE49-F238E27FC236}">
                <a16:creationId xmlns:a16="http://schemas.microsoft.com/office/drawing/2014/main" id="{1EE55EDF-BBA5-E6C4-B125-7154E19AAA8E}"/>
              </a:ext>
            </a:extLst>
          </p:cNvPr>
          <p:cNvSpPr/>
          <p:nvPr/>
        </p:nvSpPr>
        <p:spPr>
          <a:xfrm rot="16200000">
            <a:off x="6761676" y="2215220"/>
            <a:ext cx="688314" cy="36764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 dirty="0"/>
              <a:t>Clients</a:t>
            </a:r>
          </a:p>
        </p:txBody>
      </p:sp>
      <p:sp>
        <p:nvSpPr>
          <p:cNvPr id="2185" name="Rectangle 2184">
            <a:extLst>
              <a:ext uri="{FF2B5EF4-FFF2-40B4-BE49-F238E27FC236}">
                <a16:creationId xmlns:a16="http://schemas.microsoft.com/office/drawing/2014/main" id="{19F3A3AE-47AC-7FAB-8295-2366F8533BB0}"/>
              </a:ext>
            </a:extLst>
          </p:cNvPr>
          <p:cNvSpPr/>
          <p:nvPr/>
        </p:nvSpPr>
        <p:spPr>
          <a:xfrm>
            <a:off x="7588970" y="2111074"/>
            <a:ext cx="1118451" cy="5251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ysClr val="windowText" lastClr="000000"/>
                </a:solidFill>
              </a:rPr>
              <a:t>App</a:t>
            </a:r>
          </a:p>
        </p:txBody>
      </p:sp>
      <p:sp>
        <p:nvSpPr>
          <p:cNvPr id="2186" name="Rectangle 2185">
            <a:extLst>
              <a:ext uri="{FF2B5EF4-FFF2-40B4-BE49-F238E27FC236}">
                <a16:creationId xmlns:a16="http://schemas.microsoft.com/office/drawing/2014/main" id="{A82FFE85-D55B-5097-5676-729AD5A1EDF9}"/>
              </a:ext>
            </a:extLst>
          </p:cNvPr>
          <p:cNvSpPr/>
          <p:nvPr/>
        </p:nvSpPr>
        <p:spPr>
          <a:xfrm>
            <a:off x="9045124" y="2111074"/>
            <a:ext cx="1118451" cy="525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ysClr val="windowText" lastClr="000000"/>
                </a:solidFill>
              </a:rPr>
              <a:t>Host/VM</a:t>
            </a:r>
          </a:p>
        </p:txBody>
      </p:sp>
      <p:sp>
        <p:nvSpPr>
          <p:cNvPr id="2187" name="Rectangle 2186">
            <a:extLst>
              <a:ext uri="{FF2B5EF4-FFF2-40B4-BE49-F238E27FC236}">
                <a16:creationId xmlns:a16="http://schemas.microsoft.com/office/drawing/2014/main" id="{53150035-1A2A-3C69-8E33-CCAA51EC9971}"/>
              </a:ext>
            </a:extLst>
          </p:cNvPr>
          <p:cNvSpPr/>
          <p:nvPr/>
        </p:nvSpPr>
        <p:spPr>
          <a:xfrm>
            <a:off x="10468820" y="2111074"/>
            <a:ext cx="1118451" cy="525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ysClr val="windowText" lastClr="000000"/>
                </a:solidFill>
              </a:rPr>
              <a:t>Kernel Client</a:t>
            </a:r>
          </a:p>
        </p:txBody>
      </p:sp>
      <p:sp>
        <p:nvSpPr>
          <p:cNvPr id="2189" name="Down Arrow 2188">
            <a:extLst>
              <a:ext uri="{FF2B5EF4-FFF2-40B4-BE49-F238E27FC236}">
                <a16:creationId xmlns:a16="http://schemas.microsoft.com/office/drawing/2014/main" id="{31409689-3B49-6944-7704-05062AEC124E}"/>
              </a:ext>
            </a:extLst>
          </p:cNvPr>
          <p:cNvSpPr/>
          <p:nvPr/>
        </p:nvSpPr>
        <p:spPr>
          <a:xfrm>
            <a:off x="8088854" y="2634915"/>
            <a:ext cx="118681" cy="64171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190" name="Down Arrow 2189">
            <a:extLst>
              <a:ext uri="{FF2B5EF4-FFF2-40B4-BE49-F238E27FC236}">
                <a16:creationId xmlns:a16="http://schemas.microsoft.com/office/drawing/2014/main" id="{157969A4-2F6E-0790-8199-0E118C21C552}"/>
              </a:ext>
            </a:extLst>
          </p:cNvPr>
          <p:cNvSpPr/>
          <p:nvPr/>
        </p:nvSpPr>
        <p:spPr>
          <a:xfrm>
            <a:off x="9548136" y="2644945"/>
            <a:ext cx="118681" cy="64171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191" name="Down Arrow 2190">
            <a:extLst>
              <a:ext uri="{FF2B5EF4-FFF2-40B4-BE49-F238E27FC236}">
                <a16:creationId xmlns:a16="http://schemas.microsoft.com/office/drawing/2014/main" id="{7670CD81-2480-67D9-3363-BD8E39F7E299}"/>
              </a:ext>
            </a:extLst>
          </p:cNvPr>
          <p:cNvSpPr/>
          <p:nvPr/>
        </p:nvSpPr>
        <p:spPr>
          <a:xfrm>
            <a:off x="10965899" y="2636315"/>
            <a:ext cx="118681" cy="64171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192" name="Rectangle 2191">
            <a:extLst>
              <a:ext uri="{FF2B5EF4-FFF2-40B4-BE49-F238E27FC236}">
                <a16:creationId xmlns:a16="http://schemas.microsoft.com/office/drawing/2014/main" id="{682319AB-30A2-56CA-5DCD-34C3F55D78CE}"/>
              </a:ext>
            </a:extLst>
          </p:cNvPr>
          <p:cNvSpPr/>
          <p:nvPr/>
        </p:nvSpPr>
        <p:spPr>
          <a:xfrm>
            <a:off x="7345910" y="3908742"/>
            <a:ext cx="2817665" cy="1792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 dirty="0"/>
              <a:t>LIBRADOS</a:t>
            </a:r>
          </a:p>
        </p:txBody>
      </p:sp>
      <p:sp>
        <p:nvSpPr>
          <p:cNvPr id="2193" name="Bent Up Arrow 2192">
            <a:extLst>
              <a:ext uri="{FF2B5EF4-FFF2-40B4-BE49-F238E27FC236}">
                <a16:creationId xmlns:a16="http://schemas.microsoft.com/office/drawing/2014/main" id="{AE74C5B6-4C52-4E86-4969-F20CDE4F7F9F}"/>
              </a:ext>
            </a:extLst>
          </p:cNvPr>
          <p:cNvSpPr/>
          <p:nvPr/>
        </p:nvSpPr>
        <p:spPr>
          <a:xfrm rot="10800000">
            <a:off x="7363995" y="2292489"/>
            <a:ext cx="222165" cy="1614051"/>
          </a:xfrm>
          <a:prstGeom prst="bentUpArrow">
            <a:avLst>
              <a:gd name="adj1" fmla="val 25000"/>
              <a:gd name="adj2" fmla="val 25000"/>
              <a:gd name="adj3" fmla="val 3490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628790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364CF786-CDE9-AA91-5E07-A30C62EC628E}"/>
              </a:ext>
            </a:extLst>
          </p:cNvPr>
          <p:cNvGrpSpPr/>
          <p:nvPr/>
        </p:nvGrpSpPr>
        <p:grpSpPr>
          <a:xfrm>
            <a:off x="8017375" y="4815224"/>
            <a:ext cx="3113299" cy="1480008"/>
            <a:chOff x="7991475" y="4817097"/>
            <a:chExt cx="3113299" cy="148000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2160291-94BE-7EBD-DE43-E967BBD5F3B9}"/>
                </a:ext>
              </a:extLst>
            </p:cNvPr>
            <p:cNvGrpSpPr/>
            <p:nvPr/>
          </p:nvGrpSpPr>
          <p:grpSpPr>
            <a:xfrm>
              <a:off x="8305800" y="5244440"/>
              <a:ext cx="2430075" cy="942626"/>
              <a:chOff x="9794449" y="2947450"/>
              <a:chExt cx="1102938" cy="478971"/>
            </a:xfrm>
          </p:grpSpPr>
          <p:sp>
            <p:nvSpPr>
              <p:cNvPr id="25" name="Parallelogram 24">
                <a:extLst>
                  <a:ext uri="{FF2B5EF4-FFF2-40B4-BE49-F238E27FC236}">
                    <a16:creationId xmlns:a16="http://schemas.microsoft.com/office/drawing/2014/main" id="{7AE7EB8F-A7F9-020A-55AF-3115AA0B790E}"/>
                  </a:ext>
                </a:extLst>
              </p:cNvPr>
              <p:cNvSpPr/>
              <p:nvPr/>
            </p:nvSpPr>
            <p:spPr>
              <a:xfrm>
                <a:off x="9794449" y="3062734"/>
                <a:ext cx="1102938" cy="363687"/>
              </a:xfrm>
              <a:prstGeom prst="parallelogram">
                <a:avLst>
                  <a:gd name="adj" fmla="val 71946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 dirty="0"/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845CFA0E-758E-170B-8C2D-48DEE59D39F5}"/>
                  </a:ext>
                </a:extLst>
              </p:cNvPr>
              <p:cNvGrpSpPr/>
              <p:nvPr/>
            </p:nvGrpSpPr>
            <p:grpSpPr>
              <a:xfrm>
                <a:off x="9901069" y="2947450"/>
                <a:ext cx="373826" cy="461132"/>
                <a:chOff x="9901069" y="2947450"/>
                <a:chExt cx="373826" cy="461132"/>
              </a:xfrm>
            </p:grpSpPr>
            <p:sp>
              <p:nvSpPr>
                <p:cNvPr id="35" name="Can 34">
                  <a:extLst>
                    <a:ext uri="{FF2B5EF4-FFF2-40B4-BE49-F238E27FC236}">
                      <a16:creationId xmlns:a16="http://schemas.microsoft.com/office/drawing/2014/main" id="{63C5434D-6742-0EB0-9A18-9157408D3EF2}"/>
                    </a:ext>
                  </a:extLst>
                </p:cNvPr>
                <p:cNvSpPr/>
                <p:nvPr/>
              </p:nvSpPr>
              <p:spPr>
                <a:xfrm>
                  <a:off x="10105411" y="2947450"/>
                  <a:ext cx="169484" cy="230566"/>
                </a:xfrm>
                <a:prstGeom prst="can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36" name="Can 35">
                  <a:extLst>
                    <a:ext uri="{FF2B5EF4-FFF2-40B4-BE49-F238E27FC236}">
                      <a16:creationId xmlns:a16="http://schemas.microsoft.com/office/drawing/2014/main" id="{2F52F18A-AFCB-A641-75BB-5BCE0D6E8138}"/>
                    </a:ext>
                  </a:extLst>
                </p:cNvPr>
                <p:cNvSpPr/>
                <p:nvPr/>
              </p:nvSpPr>
              <p:spPr>
                <a:xfrm>
                  <a:off x="10020668" y="3062732"/>
                  <a:ext cx="169484" cy="230566"/>
                </a:xfrm>
                <a:prstGeom prst="can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37" name="Can 36">
                  <a:extLst>
                    <a:ext uri="{FF2B5EF4-FFF2-40B4-BE49-F238E27FC236}">
                      <a16:creationId xmlns:a16="http://schemas.microsoft.com/office/drawing/2014/main" id="{194770CF-A3F5-1A33-1059-352755A4B0E1}"/>
                    </a:ext>
                  </a:extLst>
                </p:cNvPr>
                <p:cNvSpPr/>
                <p:nvPr/>
              </p:nvSpPr>
              <p:spPr>
                <a:xfrm>
                  <a:off x="9901069" y="3178016"/>
                  <a:ext cx="169484" cy="230566"/>
                </a:xfrm>
                <a:prstGeom prst="can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7AEEAF3A-5993-0DDD-7E8A-2F1E29FF6243}"/>
                  </a:ext>
                </a:extLst>
              </p:cNvPr>
              <p:cNvGrpSpPr/>
              <p:nvPr/>
            </p:nvGrpSpPr>
            <p:grpSpPr>
              <a:xfrm>
                <a:off x="10155296" y="2947450"/>
                <a:ext cx="373826" cy="461132"/>
                <a:chOff x="10155296" y="2947450"/>
                <a:chExt cx="373826" cy="461132"/>
              </a:xfrm>
            </p:grpSpPr>
            <p:sp>
              <p:nvSpPr>
                <p:cNvPr id="32" name="Can 31">
                  <a:extLst>
                    <a:ext uri="{FF2B5EF4-FFF2-40B4-BE49-F238E27FC236}">
                      <a16:creationId xmlns:a16="http://schemas.microsoft.com/office/drawing/2014/main" id="{3778514A-B62D-9EBB-5DBF-F09B5C0A4AAF}"/>
                    </a:ext>
                  </a:extLst>
                </p:cNvPr>
                <p:cNvSpPr/>
                <p:nvPr/>
              </p:nvSpPr>
              <p:spPr>
                <a:xfrm>
                  <a:off x="10359638" y="2947450"/>
                  <a:ext cx="169484" cy="230566"/>
                </a:xfrm>
                <a:prstGeom prst="can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33" name="Can 32">
                  <a:extLst>
                    <a:ext uri="{FF2B5EF4-FFF2-40B4-BE49-F238E27FC236}">
                      <a16:creationId xmlns:a16="http://schemas.microsoft.com/office/drawing/2014/main" id="{2EC20FD2-32EB-C023-5727-8125EE10C85C}"/>
                    </a:ext>
                  </a:extLst>
                </p:cNvPr>
                <p:cNvSpPr/>
                <p:nvPr/>
              </p:nvSpPr>
              <p:spPr>
                <a:xfrm>
                  <a:off x="10274895" y="3062732"/>
                  <a:ext cx="169484" cy="230566"/>
                </a:xfrm>
                <a:prstGeom prst="can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34" name="Can 33">
                  <a:extLst>
                    <a:ext uri="{FF2B5EF4-FFF2-40B4-BE49-F238E27FC236}">
                      <a16:creationId xmlns:a16="http://schemas.microsoft.com/office/drawing/2014/main" id="{04489B2E-FC46-3027-BB81-EDDF006B9794}"/>
                    </a:ext>
                  </a:extLst>
                </p:cNvPr>
                <p:cNvSpPr/>
                <p:nvPr/>
              </p:nvSpPr>
              <p:spPr>
                <a:xfrm>
                  <a:off x="10155296" y="3178016"/>
                  <a:ext cx="169484" cy="230566"/>
                </a:xfrm>
                <a:prstGeom prst="can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3B3CF904-0041-6594-8CA5-BE2096F2F3F5}"/>
                  </a:ext>
                </a:extLst>
              </p:cNvPr>
              <p:cNvGrpSpPr/>
              <p:nvPr/>
            </p:nvGrpSpPr>
            <p:grpSpPr>
              <a:xfrm>
                <a:off x="10427516" y="2947450"/>
                <a:ext cx="373826" cy="461132"/>
                <a:chOff x="10427516" y="2947450"/>
                <a:chExt cx="373826" cy="461132"/>
              </a:xfrm>
            </p:grpSpPr>
            <p:sp>
              <p:nvSpPr>
                <p:cNvPr id="29" name="Can 28">
                  <a:extLst>
                    <a:ext uri="{FF2B5EF4-FFF2-40B4-BE49-F238E27FC236}">
                      <a16:creationId xmlns:a16="http://schemas.microsoft.com/office/drawing/2014/main" id="{47DAB4AD-31A3-4A2C-E6FA-42D03A9DCF53}"/>
                    </a:ext>
                  </a:extLst>
                </p:cNvPr>
                <p:cNvSpPr/>
                <p:nvPr/>
              </p:nvSpPr>
              <p:spPr>
                <a:xfrm>
                  <a:off x="10631858" y="2947450"/>
                  <a:ext cx="169484" cy="230566"/>
                </a:xfrm>
                <a:prstGeom prst="can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30" name="Can 29">
                  <a:extLst>
                    <a:ext uri="{FF2B5EF4-FFF2-40B4-BE49-F238E27FC236}">
                      <a16:creationId xmlns:a16="http://schemas.microsoft.com/office/drawing/2014/main" id="{4E89850F-0437-5A83-6695-B127AF6C5887}"/>
                    </a:ext>
                  </a:extLst>
                </p:cNvPr>
                <p:cNvSpPr/>
                <p:nvPr/>
              </p:nvSpPr>
              <p:spPr>
                <a:xfrm>
                  <a:off x="10547115" y="3062732"/>
                  <a:ext cx="169484" cy="230566"/>
                </a:xfrm>
                <a:prstGeom prst="can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31" name="Can 30">
                  <a:extLst>
                    <a:ext uri="{FF2B5EF4-FFF2-40B4-BE49-F238E27FC236}">
                      <a16:creationId xmlns:a16="http://schemas.microsoft.com/office/drawing/2014/main" id="{9A23F04C-79D0-28D9-A4B6-F02A58957A84}"/>
                    </a:ext>
                  </a:extLst>
                </p:cNvPr>
                <p:cNvSpPr/>
                <p:nvPr/>
              </p:nvSpPr>
              <p:spPr>
                <a:xfrm>
                  <a:off x="10427516" y="3178016"/>
                  <a:ext cx="169484" cy="230566"/>
                </a:xfrm>
                <a:prstGeom prst="can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 dirty="0"/>
                </a:p>
              </p:txBody>
            </p:sp>
          </p:grp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6E71B21-D4D9-827F-13B2-AF7617B4C020}"/>
                </a:ext>
              </a:extLst>
            </p:cNvPr>
            <p:cNvGrpSpPr/>
            <p:nvPr/>
          </p:nvGrpSpPr>
          <p:grpSpPr>
            <a:xfrm>
              <a:off x="7991475" y="4817097"/>
              <a:ext cx="3113299" cy="1480008"/>
              <a:chOff x="8432506" y="4817097"/>
              <a:chExt cx="2284913" cy="1480008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DF7D392-D7DF-FFE1-87EB-9BDCCB6B3F51}"/>
                  </a:ext>
                </a:extLst>
              </p:cNvPr>
              <p:cNvSpPr/>
              <p:nvPr/>
            </p:nvSpPr>
            <p:spPr>
              <a:xfrm>
                <a:off x="8432506" y="5165889"/>
                <a:ext cx="2284913" cy="1131216"/>
              </a:xfrm>
              <a:prstGeom prst="rect">
                <a:avLst/>
              </a:prstGeom>
              <a:solidFill>
                <a:srgbClr val="C00000">
                  <a:alpha val="3000"/>
                </a:srgb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51537BB-27A8-7A58-DBB8-EA6541006E05}"/>
                  </a:ext>
                </a:extLst>
              </p:cNvPr>
              <p:cNvSpPr/>
              <p:nvPr/>
            </p:nvSpPr>
            <p:spPr>
              <a:xfrm>
                <a:off x="8432506" y="4817097"/>
                <a:ext cx="2284913" cy="348792"/>
              </a:xfrm>
              <a:prstGeom prst="rect">
                <a:avLst/>
              </a:prstGeom>
              <a:solidFill>
                <a:srgbClr val="C00000">
                  <a:alpha val="56000"/>
                </a:srgb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dirty="0"/>
                  <a:t>RADOS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0A5EE4-B55C-B365-6332-3F23D3E7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1557899"/>
            <a:ext cx="11363325" cy="228601"/>
          </a:xfrm>
        </p:spPr>
        <p:txBody>
          <a:bodyPr/>
          <a:lstStyle/>
          <a:p>
            <a:r>
              <a:rPr lang="en-GB" dirty="0" err="1"/>
              <a:t>Rados</a:t>
            </a:r>
            <a:r>
              <a:rPr lang="en-GB" dirty="0"/>
              <a:t> gateway</a:t>
            </a:r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824D72-79EA-A7F2-F115-A83FB68CB8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28-03-2024 - ISGC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7D586-28AA-4623-2A72-4D20757D4C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06A02E-EE17-477B-9312-8E0C1C603D39}" type="slidenum">
              <a:rPr lang="en-IT" smtClean="0"/>
              <a:pPr>
                <a:defRPr/>
              </a:pPr>
              <a:t>7</a:t>
            </a:fld>
            <a:endParaRPr lang="en-IT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F3BD2B-0FBE-54CA-A312-C23ADFB01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6" y="2028825"/>
            <a:ext cx="6272457" cy="4148138"/>
          </a:xfrm>
        </p:spPr>
        <p:txBody>
          <a:bodyPr/>
          <a:lstStyle/>
          <a:p>
            <a:pPr marL="285750" indent="-285750">
              <a:buFont typeface="Wingdings" pitchFamily="2" charset="2"/>
              <a:buChar char="§"/>
            </a:pPr>
            <a:r>
              <a:rPr lang="en-IT" b="1" dirty="0"/>
              <a:t>HTTP server</a:t>
            </a:r>
            <a:r>
              <a:rPr lang="en-IT" dirty="0"/>
              <a:t> interacts with </a:t>
            </a:r>
            <a:r>
              <a:rPr lang="en-IT" b="1" dirty="0"/>
              <a:t>Storage Cluster </a:t>
            </a:r>
            <a:r>
              <a:rPr lang="en-IT" dirty="0"/>
              <a:t>using </a:t>
            </a:r>
            <a:r>
              <a:rPr lang="en-IT" b="1" dirty="0"/>
              <a:t>LIBRADOS.</a:t>
            </a:r>
          </a:p>
          <a:p>
            <a:pPr marL="285750" indent="-285750">
              <a:buFont typeface="Wingdings" pitchFamily="2" charset="2"/>
              <a:buChar char="§"/>
            </a:pPr>
            <a:endParaRPr lang="en-IT" b="1" dirty="0"/>
          </a:p>
          <a:p>
            <a:pPr marL="285750" indent="-285750">
              <a:buFont typeface="Wingdings" pitchFamily="2" charset="2"/>
              <a:buChar char="§"/>
            </a:pPr>
            <a:r>
              <a:rPr lang="en-IT" dirty="0"/>
              <a:t>Implements a large subset of </a:t>
            </a:r>
            <a:r>
              <a:rPr lang="en-IT" b="1" dirty="0"/>
              <a:t>S3 RESTful API.</a:t>
            </a:r>
          </a:p>
          <a:p>
            <a:pPr marL="285750" indent="-285750">
              <a:buFont typeface="Wingdings" pitchFamily="2" charset="2"/>
              <a:buChar char="§"/>
            </a:pPr>
            <a:endParaRPr lang="en-IT" dirty="0"/>
          </a:p>
          <a:p>
            <a:pPr marL="285750" indent="-285750">
              <a:buFont typeface="Wingdings" pitchFamily="2" charset="2"/>
              <a:buChar char="§"/>
            </a:pPr>
            <a:r>
              <a:rPr lang="en-IT" b="1" dirty="0"/>
              <a:t>Security Token Service (STS) </a:t>
            </a:r>
            <a:r>
              <a:rPr lang="en-IT" dirty="0"/>
              <a:t>allowing access using </a:t>
            </a:r>
            <a:r>
              <a:rPr lang="en-IT" b="1" dirty="0"/>
              <a:t>INDIGO IAM </a:t>
            </a:r>
            <a:r>
              <a:rPr lang="en-IT" dirty="0"/>
              <a:t>as </a:t>
            </a:r>
            <a:r>
              <a:rPr lang="en-IT" b="1" dirty="0"/>
              <a:t>OIDC provider.</a:t>
            </a:r>
          </a:p>
          <a:p>
            <a:pPr marL="285750" indent="-285750">
              <a:buFont typeface="Wingdings" pitchFamily="2" charset="2"/>
              <a:buChar char="§"/>
            </a:pPr>
            <a:endParaRPr lang="en-IT" b="1" dirty="0"/>
          </a:p>
          <a:p>
            <a:pPr marL="285750" indent="-285750">
              <a:buFont typeface="Wingdings" pitchFamily="2" charset="2"/>
              <a:buChar char="§"/>
            </a:pPr>
            <a:r>
              <a:rPr lang="en-IT" b="1" dirty="0"/>
              <a:t>Integration </a:t>
            </a:r>
            <a:r>
              <a:rPr lang="en-IT" dirty="0"/>
              <a:t>with </a:t>
            </a:r>
            <a:r>
              <a:rPr lang="en-IT" b="1" dirty="0"/>
              <a:t>Open Policy Agent (OPA) </a:t>
            </a:r>
            <a:r>
              <a:rPr lang="en-IT" dirty="0"/>
              <a:t>for </a:t>
            </a:r>
            <a:r>
              <a:rPr lang="en-IT" b="1" dirty="0"/>
              <a:t>fine-grained Authorization.</a:t>
            </a:r>
          </a:p>
          <a:p>
            <a:pPr marL="285750" indent="-285750">
              <a:buFont typeface="Wingdings" pitchFamily="2" charset="2"/>
              <a:buChar char="§"/>
            </a:pPr>
            <a:endParaRPr lang="en-IT" b="1" dirty="0"/>
          </a:p>
          <a:p>
            <a:pPr marL="285750" indent="-285750">
              <a:buFont typeface="Wingdings" pitchFamily="2" charset="2"/>
              <a:buChar char="§"/>
            </a:pPr>
            <a:r>
              <a:rPr lang="en-IT" b="1" dirty="0"/>
              <a:t>High availability </a:t>
            </a:r>
            <a:r>
              <a:rPr lang="en-IT" dirty="0"/>
              <a:t>through </a:t>
            </a:r>
            <a:r>
              <a:rPr lang="en-IT" b="1" dirty="0"/>
              <a:t>Mulitsite Configuration</a:t>
            </a:r>
            <a:endParaRPr lang="en-IT" dirty="0"/>
          </a:p>
        </p:txBody>
      </p:sp>
      <p:grpSp>
        <p:nvGrpSpPr>
          <p:cNvPr id="4111" name="Group 4110">
            <a:extLst>
              <a:ext uri="{FF2B5EF4-FFF2-40B4-BE49-F238E27FC236}">
                <a16:creationId xmlns:a16="http://schemas.microsoft.com/office/drawing/2014/main" id="{806131B6-1248-690D-717F-C5FB2AF6271C}"/>
              </a:ext>
            </a:extLst>
          </p:cNvPr>
          <p:cNvGrpSpPr/>
          <p:nvPr/>
        </p:nvGrpSpPr>
        <p:grpSpPr>
          <a:xfrm>
            <a:off x="8820149" y="2774408"/>
            <a:ext cx="1548733" cy="1366591"/>
            <a:chOff x="8898217" y="2774408"/>
            <a:chExt cx="1470665" cy="136659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F5CF1C0-F302-B46F-236B-C8CF73E144A1}"/>
                </a:ext>
              </a:extLst>
            </p:cNvPr>
            <p:cNvSpPr/>
            <p:nvPr/>
          </p:nvSpPr>
          <p:spPr>
            <a:xfrm>
              <a:off x="8898217" y="2989426"/>
              <a:ext cx="1470665" cy="964948"/>
            </a:xfrm>
            <a:prstGeom prst="rect">
              <a:avLst/>
            </a:prstGeom>
            <a:solidFill>
              <a:srgbClr val="002060">
                <a:alpha val="68106"/>
              </a:srgbClr>
            </a:solidFill>
            <a:ln>
              <a:solidFill>
                <a:srgbClr val="002060">
                  <a:alpha val="68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r>
                <a:rPr lang="en-IT" sz="1600" dirty="0"/>
                <a:t>Rados Gateway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C37840E-B35B-E2D7-8831-0AFDA3F8A849}"/>
                </a:ext>
              </a:extLst>
            </p:cNvPr>
            <p:cNvSpPr/>
            <p:nvPr/>
          </p:nvSpPr>
          <p:spPr>
            <a:xfrm>
              <a:off x="8924144" y="3239343"/>
              <a:ext cx="627199" cy="37295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1">
                  <a:shade val="15000"/>
                  <a:alpha val="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1200" dirty="0"/>
                <a:t>STS Engine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718C7E1-266A-20F7-1A29-2278FB10824B}"/>
                </a:ext>
              </a:extLst>
            </p:cNvPr>
            <p:cNvSpPr/>
            <p:nvPr/>
          </p:nvSpPr>
          <p:spPr>
            <a:xfrm>
              <a:off x="8898217" y="2774408"/>
              <a:ext cx="1470665" cy="20294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002060">
                  <a:alpha val="68483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1200" dirty="0"/>
                <a:t>S3-compatible API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392E4BA-9028-164E-17AC-37822FAF48BA}"/>
                </a:ext>
              </a:extLst>
            </p:cNvPr>
            <p:cNvSpPr/>
            <p:nvPr/>
          </p:nvSpPr>
          <p:spPr>
            <a:xfrm>
              <a:off x="8898217" y="3954374"/>
              <a:ext cx="1470665" cy="186625"/>
            </a:xfrm>
            <a:prstGeom prst="rect">
              <a:avLst/>
            </a:prstGeom>
            <a:solidFill>
              <a:schemeClr val="accent2">
                <a:lumMod val="50000"/>
                <a:alpha val="47274"/>
              </a:schemeClr>
            </a:solidFill>
            <a:ln>
              <a:solidFill>
                <a:srgbClr val="002060">
                  <a:alpha val="67634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1400" dirty="0"/>
                <a:t>LIBRADOS</a:t>
              </a:r>
            </a:p>
          </p:txBody>
        </p:sp>
      </p:grpSp>
      <p:pic>
        <p:nvPicPr>
          <p:cNvPr id="4098" name="Picture 2" descr="Policy-driven continuous integration with Open Policy Agent | by Luc ...">
            <a:extLst>
              <a:ext uri="{FF2B5EF4-FFF2-40B4-BE49-F238E27FC236}">
                <a16:creationId xmlns:a16="http://schemas.microsoft.com/office/drawing/2014/main" id="{8C8C9CC8-BCC5-0707-D6B7-407AABEB0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913" y="2962171"/>
            <a:ext cx="1014518" cy="8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7B0EAC7C-B9EB-8142-DF89-CF94B9FED0C2}"/>
              </a:ext>
            </a:extLst>
          </p:cNvPr>
          <p:cNvGrpSpPr/>
          <p:nvPr/>
        </p:nvGrpSpPr>
        <p:grpSpPr>
          <a:xfrm>
            <a:off x="6998059" y="2880158"/>
            <a:ext cx="993416" cy="1078106"/>
            <a:chOff x="7111257" y="2786370"/>
            <a:chExt cx="993416" cy="1078106"/>
          </a:xfrm>
        </p:grpSpPr>
        <p:pic>
          <p:nvPicPr>
            <p:cNvPr id="4100" name="Picture 4" descr="Authentication and Authorization in INDIGO DataCloud">
              <a:extLst>
                <a:ext uri="{FF2B5EF4-FFF2-40B4-BE49-F238E27FC236}">
                  <a16:creationId xmlns:a16="http://schemas.microsoft.com/office/drawing/2014/main" id="{4902431B-13ED-105D-4C2F-0C8CB9EB3F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69"/>
            <a:stretch/>
          </p:blipFill>
          <p:spPr bwMode="auto">
            <a:xfrm>
              <a:off x="7111257" y="2786370"/>
              <a:ext cx="993416" cy="517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A0349F3-4C76-6C6C-E871-AB3D4B21B371}"/>
                </a:ext>
              </a:extLst>
            </p:cNvPr>
            <p:cNvSpPr txBox="1"/>
            <p:nvPr/>
          </p:nvSpPr>
          <p:spPr>
            <a:xfrm>
              <a:off x="7202192" y="3341256"/>
              <a:ext cx="798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T" sz="1400" dirty="0"/>
                <a:t>INDIGO IAM</a:t>
              </a:r>
            </a:p>
          </p:txBody>
        </p:sp>
      </p:grpSp>
      <p:sp>
        <p:nvSpPr>
          <p:cNvPr id="53" name="Left-right Arrow 52">
            <a:extLst>
              <a:ext uri="{FF2B5EF4-FFF2-40B4-BE49-F238E27FC236}">
                <a16:creationId xmlns:a16="http://schemas.microsoft.com/office/drawing/2014/main" id="{FCCF6874-8CFA-2EA3-FBF0-76D5E897EFC3}"/>
              </a:ext>
            </a:extLst>
          </p:cNvPr>
          <p:cNvSpPr/>
          <p:nvPr/>
        </p:nvSpPr>
        <p:spPr>
          <a:xfrm>
            <a:off x="7844834" y="3393660"/>
            <a:ext cx="975315" cy="53399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55" name="Left-right Arrow 54">
            <a:extLst>
              <a:ext uri="{FF2B5EF4-FFF2-40B4-BE49-F238E27FC236}">
                <a16:creationId xmlns:a16="http://schemas.microsoft.com/office/drawing/2014/main" id="{BD5A683A-F1EA-5B0B-FC0B-6B835572D3D7}"/>
              </a:ext>
            </a:extLst>
          </p:cNvPr>
          <p:cNvSpPr/>
          <p:nvPr/>
        </p:nvSpPr>
        <p:spPr>
          <a:xfrm>
            <a:off x="10368882" y="3405485"/>
            <a:ext cx="860758" cy="66169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59" name="Up-down Arrow 58">
            <a:extLst>
              <a:ext uri="{FF2B5EF4-FFF2-40B4-BE49-F238E27FC236}">
                <a16:creationId xmlns:a16="http://schemas.microsoft.com/office/drawing/2014/main" id="{86F099B5-BB4B-2D64-EFDB-7DE2B2C331D4}"/>
              </a:ext>
            </a:extLst>
          </p:cNvPr>
          <p:cNvSpPr/>
          <p:nvPr/>
        </p:nvSpPr>
        <p:spPr>
          <a:xfrm>
            <a:off x="9540606" y="4138419"/>
            <a:ext cx="77512" cy="667407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64FA6AE-1EDF-25E0-C8AE-9A2F9CD40776}"/>
              </a:ext>
            </a:extLst>
          </p:cNvPr>
          <p:cNvSpPr txBox="1"/>
          <p:nvPr/>
        </p:nvSpPr>
        <p:spPr>
          <a:xfrm>
            <a:off x="8293168" y="1790282"/>
            <a:ext cx="70485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050" b="1" dirty="0"/>
              <a:t>1.1 STS Request with Access token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DFB0BDA-8826-7C0E-3698-D30A89C3861A}"/>
              </a:ext>
            </a:extLst>
          </p:cNvPr>
          <p:cNvSpPr txBox="1"/>
          <p:nvPr/>
        </p:nvSpPr>
        <p:spPr>
          <a:xfrm>
            <a:off x="7975074" y="3199785"/>
            <a:ext cx="84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200" b="1" dirty="0"/>
              <a:t>1.2 Validate Identity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E4D6C21-641E-7302-6E55-AEF4B7583A6A}"/>
              </a:ext>
            </a:extLst>
          </p:cNvPr>
          <p:cNvSpPr txBox="1"/>
          <p:nvPr/>
        </p:nvSpPr>
        <p:spPr>
          <a:xfrm>
            <a:off x="10318854" y="3206312"/>
            <a:ext cx="1014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200" b="1" dirty="0"/>
              <a:t>2.2 Authorize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912DA13-2D77-813D-592A-94B17023988A}"/>
              </a:ext>
            </a:extLst>
          </p:cNvPr>
          <p:cNvSpPr txBox="1"/>
          <p:nvPr/>
        </p:nvSpPr>
        <p:spPr>
          <a:xfrm>
            <a:off x="8713642" y="4209488"/>
            <a:ext cx="994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200" b="1" dirty="0"/>
              <a:t>2.3 Perform     operation</a:t>
            </a:r>
          </a:p>
        </p:txBody>
      </p:sp>
      <p:sp>
        <p:nvSpPr>
          <p:cNvPr id="4096" name="TextBox 4095">
            <a:extLst>
              <a:ext uri="{FF2B5EF4-FFF2-40B4-BE49-F238E27FC236}">
                <a16:creationId xmlns:a16="http://schemas.microsoft.com/office/drawing/2014/main" id="{CB2874EA-05E3-B82D-7265-5808882D6C84}"/>
              </a:ext>
            </a:extLst>
          </p:cNvPr>
          <p:cNvSpPr txBox="1"/>
          <p:nvPr/>
        </p:nvSpPr>
        <p:spPr>
          <a:xfrm>
            <a:off x="9739862" y="2097778"/>
            <a:ext cx="64530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050" b="1" dirty="0"/>
              <a:t>2.1 S3 Client request</a:t>
            </a:r>
          </a:p>
        </p:txBody>
      </p:sp>
      <p:pic>
        <p:nvPicPr>
          <p:cNvPr id="4104" name="Picture 8" descr="Web Icon Png #143802 - Free Icons Library">
            <a:extLst>
              <a:ext uri="{FF2B5EF4-FFF2-40B4-BE49-F238E27FC236}">
                <a16:creationId xmlns:a16="http://schemas.microsoft.com/office/drawing/2014/main" id="{7F87276A-CF7E-0EFE-1043-D8438326F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130" y="1254413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Left-up Arrow 4108">
            <a:extLst>
              <a:ext uri="{FF2B5EF4-FFF2-40B4-BE49-F238E27FC236}">
                <a16:creationId xmlns:a16="http://schemas.microsoft.com/office/drawing/2014/main" id="{DF748C9E-1234-3E67-5046-7EEF43662495}"/>
              </a:ext>
            </a:extLst>
          </p:cNvPr>
          <p:cNvSpPr/>
          <p:nvPr/>
        </p:nvSpPr>
        <p:spPr>
          <a:xfrm rot="10800000">
            <a:off x="8871052" y="1557896"/>
            <a:ext cx="349078" cy="1216509"/>
          </a:xfrm>
          <a:prstGeom prst="leftUpArrow">
            <a:avLst>
              <a:gd name="adj1" fmla="val 6859"/>
              <a:gd name="adj2" fmla="val 8452"/>
              <a:gd name="adj3" fmla="val 1565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110" name="TextBox 4109">
            <a:extLst>
              <a:ext uri="{FF2B5EF4-FFF2-40B4-BE49-F238E27FC236}">
                <a16:creationId xmlns:a16="http://schemas.microsoft.com/office/drawing/2014/main" id="{0845FCA9-32EF-DF4A-842C-82F557D3F68A}"/>
              </a:ext>
            </a:extLst>
          </p:cNvPr>
          <p:cNvSpPr txBox="1"/>
          <p:nvPr/>
        </p:nvSpPr>
        <p:spPr>
          <a:xfrm>
            <a:off x="8853403" y="1780447"/>
            <a:ext cx="87311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050" b="1" dirty="0"/>
              <a:t>1.3 STS Response with temporary credentials</a:t>
            </a:r>
          </a:p>
        </p:txBody>
      </p:sp>
      <p:sp>
        <p:nvSpPr>
          <p:cNvPr id="4112" name="Left-up Arrow 4111">
            <a:extLst>
              <a:ext uri="{FF2B5EF4-FFF2-40B4-BE49-F238E27FC236}">
                <a16:creationId xmlns:a16="http://schemas.microsoft.com/office/drawing/2014/main" id="{079AB75C-DE74-E28B-FE07-CBAA0DCCB156}"/>
              </a:ext>
            </a:extLst>
          </p:cNvPr>
          <p:cNvSpPr/>
          <p:nvPr/>
        </p:nvSpPr>
        <p:spPr>
          <a:xfrm rot="16200000">
            <a:off x="9513663" y="1969212"/>
            <a:ext cx="1216510" cy="393874"/>
          </a:xfrm>
          <a:prstGeom prst="leftUpArrow">
            <a:avLst>
              <a:gd name="adj1" fmla="val 6859"/>
              <a:gd name="adj2" fmla="val 8452"/>
              <a:gd name="adj3" fmla="val 1565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113" name="TextBox 4112">
            <a:extLst>
              <a:ext uri="{FF2B5EF4-FFF2-40B4-BE49-F238E27FC236}">
                <a16:creationId xmlns:a16="http://schemas.microsoft.com/office/drawing/2014/main" id="{474989DF-7FA6-FA0E-33B9-30808219EA42}"/>
              </a:ext>
            </a:extLst>
          </p:cNvPr>
          <p:cNvSpPr txBox="1"/>
          <p:nvPr/>
        </p:nvSpPr>
        <p:spPr>
          <a:xfrm>
            <a:off x="10277741" y="2100393"/>
            <a:ext cx="77424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050" b="1" dirty="0"/>
              <a:t>2.4 S3 RGW Response</a:t>
            </a:r>
          </a:p>
        </p:txBody>
      </p:sp>
    </p:spTree>
    <p:extLst>
      <p:ext uri="{BB962C8B-B14F-4D97-AF65-F5344CB8AC3E}">
        <p14:creationId xmlns:p14="http://schemas.microsoft.com/office/powerpoint/2010/main" val="2846530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AA587-B075-5FD4-1D00-E3AC74A8D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Open Policy Agent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C4B4B-7B2A-0AA4-642C-85C9115B3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2028825"/>
            <a:ext cx="6927568" cy="41481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T" b="1">
                <a:latin typeface="Titillium"/>
              </a:rPr>
              <a:t>Policy Engine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IT" b="1">
                <a:latin typeface="Titillium"/>
              </a:rPr>
              <a:t>Scalable </a:t>
            </a:r>
            <a:r>
              <a:rPr lang="en-IT">
                <a:latin typeface="Titillium"/>
              </a:rPr>
              <a:t>and </a:t>
            </a:r>
            <a:r>
              <a:rPr lang="en-IT" b="1">
                <a:latin typeface="Titillium"/>
              </a:rPr>
              <a:t>Lightweight</a:t>
            </a:r>
            <a:r>
              <a:rPr lang="en-IT">
                <a:latin typeface="Titillium"/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endParaRPr lang="en-IT" b="1" dirty="0"/>
          </a:p>
          <a:p>
            <a:pPr marL="285750" indent="-285750">
              <a:buFont typeface="Wingdings" pitchFamily="2" charset="2"/>
              <a:buChar char="§"/>
            </a:pPr>
            <a:r>
              <a:rPr lang="en-IT">
                <a:latin typeface="Titillium"/>
              </a:rPr>
              <a:t>Applies </a:t>
            </a:r>
            <a:r>
              <a:rPr lang="en-IT" b="1">
                <a:latin typeface="Titillium"/>
              </a:rPr>
              <a:t>Policy Decoupling </a:t>
            </a:r>
            <a:r>
              <a:rPr lang="en-IT">
                <a:latin typeface="Titillium"/>
              </a:rPr>
              <a:t>that offloads </a:t>
            </a:r>
            <a:r>
              <a:rPr lang="en-IT" b="1">
                <a:latin typeface="Titillium"/>
              </a:rPr>
              <a:t>decision making</a:t>
            </a:r>
            <a:r>
              <a:rPr lang="en-IT">
                <a:latin typeface="Titillium"/>
              </a:rPr>
              <a:t> from the software.</a:t>
            </a:r>
          </a:p>
          <a:p>
            <a:pPr marL="285750" indent="-285750">
              <a:buFont typeface="Wingdings" pitchFamily="2" charset="2"/>
              <a:buChar char="§"/>
            </a:pPr>
            <a:endParaRPr lang="en-IT" dirty="0"/>
          </a:p>
          <a:p>
            <a:pPr marL="285750" indent="-285750">
              <a:buFont typeface="Wingdings" pitchFamily="2" charset="2"/>
              <a:buChar char="§"/>
            </a:pPr>
            <a:r>
              <a:rPr lang="en-IT">
                <a:latin typeface="Titillium"/>
              </a:rPr>
              <a:t>Receives and Produces </a:t>
            </a:r>
            <a:r>
              <a:rPr lang="en-IT" b="1">
                <a:latin typeface="Titillium"/>
              </a:rPr>
              <a:t>documents </a:t>
            </a:r>
            <a:r>
              <a:rPr lang="en-IT">
                <a:latin typeface="Titillium"/>
              </a:rPr>
              <a:t>that contribute to the </a:t>
            </a:r>
            <a:r>
              <a:rPr lang="en-IT" b="1">
                <a:latin typeface="Titillium"/>
              </a:rPr>
              <a:t>authorization process</a:t>
            </a:r>
            <a:r>
              <a:rPr lang="en-IT">
                <a:latin typeface="Titillium"/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endParaRPr lang="en-IT" dirty="0"/>
          </a:p>
          <a:p>
            <a:pPr marL="285750" indent="-285750">
              <a:buFont typeface="Wingdings" pitchFamily="2" charset="2"/>
              <a:buChar char="§"/>
            </a:pPr>
            <a:r>
              <a:rPr lang="en-IT">
                <a:latin typeface="Titillium"/>
              </a:rPr>
              <a:t>Different models for </a:t>
            </a:r>
            <a:r>
              <a:rPr lang="en-IT" b="1">
                <a:latin typeface="Titillium"/>
              </a:rPr>
              <a:t>dynamic policy and data management</a:t>
            </a:r>
            <a:r>
              <a:rPr lang="en-IT">
                <a:latin typeface="Titillium"/>
              </a:rPr>
              <a:t>.</a:t>
            </a:r>
          </a:p>
          <a:p>
            <a:endParaRPr lang="en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0A5259-1767-1D83-5D35-7A096DEE4F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28-03-2024 - ISGC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3F669C-B259-4F8A-3F61-A124A88A28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8</a:t>
            </a:fld>
            <a:endParaRPr lang="it-IT" dirty="0"/>
          </a:p>
        </p:txBody>
      </p:sp>
      <p:pic>
        <p:nvPicPr>
          <p:cNvPr id="10" name="Picture 2" descr="Free Icon Database #303811 - Free Icons Library">
            <a:extLst>
              <a:ext uri="{FF2B5EF4-FFF2-40B4-BE49-F238E27FC236}">
                <a16:creationId xmlns:a16="http://schemas.microsoft.com/office/drawing/2014/main" id="{EB933E02-3A45-88F4-329B-B7E450542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5806" y="3472882"/>
            <a:ext cx="677830" cy="82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ree Icon Database #303811 - Free Icons Library">
            <a:extLst>
              <a:ext uri="{FF2B5EF4-FFF2-40B4-BE49-F238E27FC236}">
                <a16:creationId xmlns:a16="http://schemas.microsoft.com/office/drawing/2014/main" id="{DE10A6A9-ECB0-BA14-F8BA-50E180ECB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932" y="5163863"/>
            <a:ext cx="837316" cy="10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own Arrow 13">
            <a:extLst>
              <a:ext uri="{FF2B5EF4-FFF2-40B4-BE49-F238E27FC236}">
                <a16:creationId xmlns:a16="http://schemas.microsoft.com/office/drawing/2014/main" id="{100346AE-01FD-9BE0-6D25-396352AE55F2}"/>
              </a:ext>
            </a:extLst>
          </p:cNvPr>
          <p:cNvSpPr/>
          <p:nvPr/>
        </p:nvSpPr>
        <p:spPr>
          <a:xfrm rot="10800000">
            <a:off x="9761721" y="4219738"/>
            <a:ext cx="155787" cy="82013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82458F-91B9-2822-DE50-85F41A829F28}"/>
              </a:ext>
            </a:extLst>
          </p:cNvPr>
          <p:cNvSpPr/>
          <p:nvPr/>
        </p:nvSpPr>
        <p:spPr>
          <a:xfrm>
            <a:off x="9146179" y="3498092"/>
            <a:ext cx="1386872" cy="714230"/>
          </a:xfrm>
          <a:prstGeom prst="rect">
            <a:avLst/>
          </a:prstGeom>
          <a:solidFill>
            <a:schemeClr val="bg2">
              <a:alpha val="3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  <p:pic>
        <p:nvPicPr>
          <p:cNvPr id="19" name="Picture 18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3F1D41FD-9718-6033-711D-E51B4259F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53" y="3629698"/>
            <a:ext cx="1279472" cy="429747"/>
          </a:xfrm>
          <a:prstGeom prst="rect">
            <a:avLst/>
          </a:prstGeom>
        </p:spPr>
      </p:pic>
      <p:pic>
        <p:nvPicPr>
          <p:cNvPr id="21" name="Picture 2" descr="Free Icon Database #303811 - Free Icons Library">
            <a:extLst>
              <a:ext uri="{FF2B5EF4-FFF2-40B4-BE49-F238E27FC236}">
                <a16:creationId xmlns:a16="http://schemas.microsoft.com/office/drawing/2014/main" id="{C9A3CD34-CCE5-BA48-8599-76E2DF3B3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932" y="1609186"/>
            <a:ext cx="837316" cy="10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BE00B5-4D92-1FD0-D21E-19EE65CE122F}"/>
              </a:ext>
            </a:extLst>
          </p:cNvPr>
          <p:cNvSpPr txBox="1"/>
          <p:nvPr/>
        </p:nvSpPr>
        <p:spPr>
          <a:xfrm>
            <a:off x="9836589" y="4447678"/>
            <a:ext cx="116449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T" sz="1200"/>
              <a:t>Asynchronous</a:t>
            </a:r>
            <a:endParaRPr lang="it-IT" sz="1200">
              <a:cs typeface="Calibri"/>
            </a:endParaRPr>
          </a:p>
          <a:p>
            <a:r>
              <a:rPr lang="en-IT" sz="1200" dirty="0"/>
              <a:t>Push </a:t>
            </a:r>
            <a:r>
              <a:rPr lang="en-IT" sz="1200" b="1" dirty="0"/>
              <a:t>Data API</a:t>
            </a:r>
            <a:endParaRPr lang="en-IT" sz="1200" dirty="0"/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8E82889C-DFB4-1D9A-E9E6-F14A64E96A25}"/>
              </a:ext>
            </a:extLst>
          </p:cNvPr>
          <p:cNvSpPr/>
          <p:nvPr/>
        </p:nvSpPr>
        <p:spPr>
          <a:xfrm>
            <a:off x="9758696" y="2653454"/>
            <a:ext cx="155787" cy="82013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id="{D4CCE7A6-DD04-BD92-2586-C26311FD4D45}"/>
              </a:ext>
            </a:extLst>
          </p:cNvPr>
          <p:cNvSpPr/>
          <p:nvPr/>
        </p:nvSpPr>
        <p:spPr>
          <a:xfrm rot="16200000">
            <a:off x="10942285" y="3386388"/>
            <a:ext cx="155790" cy="9712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13B62FCC-BE5E-F684-5E72-632E3AA53F88}"/>
              </a:ext>
            </a:extLst>
          </p:cNvPr>
          <p:cNvSpPr/>
          <p:nvPr/>
        </p:nvSpPr>
        <p:spPr>
          <a:xfrm rot="5400000">
            <a:off x="8576687" y="3380420"/>
            <a:ext cx="156493" cy="98249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E9D8A6-DA00-80F2-DEF2-5AA97FE83A97}"/>
              </a:ext>
            </a:extLst>
          </p:cNvPr>
          <p:cNvSpPr txBox="1"/>
          <p:nvPr/>
        </p:nvSpPr>
        <p:spPr>
          <a:xfrm>
            <a:off x="9836589" y="2801566"/>
            <a:ext cx="994808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T" sz="1100"/>
              <a:t>Synchronous</a:t>
            </a:r>
            <a:r>
              <a:rPr lang="en-IT" sz="1100" dirty="0"/>
              <a:t> Push </a:t>
            </a:r>
            <a:r>
              <a:rPr lang="en-IT" sz="1100" b="1" dirty="0"/>
              <a:t>Data API</a:t>
            </a:r>
            <a:endParaRPr lang="en-IT" sz="1100" dirty="0"/>
          </a:p>
        </p:txBody>
      </p:sp>
      <p:pic>
        <p:nvPicPr>
          <p:cNvPr id="31" name="Picture 2" descr="Free Icon Database #303811 - Free Icons Library">
            <a:extLst>
              <a:ext uri="{FF2B5EF4-FFF2-40B4-BE49-F238E27FC236}">
                <a16:creationId xmlns:a16="http://schemas.microsoft.com/office/drawing/2014/main" id="{BFA476E3-D58B-3FB2-E676-43EB184CD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859" y="3473586"/>
            <a:ext cx="677830" cy="82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3368E52-E0B0-779C-33BD-9329FADB9B57}"/>
              </a:ext>
            </a:extLst>
          </p:cNvPr>
          <p:cNvSpPr txBox="1"/>
          <p:nvPr/>
        </p:nvSpPr>
        <p:spPr>
          <a:xfrm>
            <a:off x="8091532" y="3565991"/>
            <a:ext cx="116449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T" sz="1200"/>
              <a:t>Asynchronous</a:t>
            </a:r>
            <a:endParaRPr lang="it-IT" sz="1200">
              <a:cs typeface="Calibri"/>
            </a:endParaRPr>
          </a:p>
          <a:p>
            <a:endParaRPr lang="en-IT" sz="1200" dirty="0"/>
          </a:p>
          <a:p>
            <a:r>
              <a:rPr lang="en-IT" sz="1200" dirty="0"/>
              <a:t>Pull </a:t>
            </a:r>
            <a:r>
              <a:rPr lang="en-IT" sz="1200" b="1" dirty="0"/>
              <a:t>Bundles</a:t>
            </a:r>
            <a:endParaRPr lang="en-IT" sz="1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4BE643-E39A-E276-AADB-5E41712D17CD}"/>
              </a:ext>
            </a:extLst>
          </p:cNvPr>
          <p:cNvSpPr txBox="1"/>
          <p:nvPr/>
        </p:nvSpPr>
        <p:spPr>
          <a:xfrm>
            <a:off x="10484865" y="3565991"/>
            <a:ext cx="114874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T" sz="1200"/>
              <a:t>Synchronous</a:t>
            </a:r>
            <a:endParaRPr lang="it-IT" sz="1200">
              <a:cs typeface="Calibri"/>
            </a:endParaRPr>
          </a:p>
          <a:p>
            <a:endParaRPr lang="en-IT" sz="1200" dirty="0"/>
          </a:p>
          <a:p>
            <a:r>
              <a:rPr lang="en-IT" sz="1200" dirty="0"/>
              <a:t>Pull </a:t>
            </a:r>
            <a:r>
              <a:rPr lang="en-IT" sz="1200" b="1" dirty="0"/>
              <a:t>Functions</a:t>
            </a:r>
            <a:endParaRPr lang="en-IT" sz="1200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BBF9464-15BF-A80F-4A02-154A2D090F53}"/>
              </a:ext>
            </a:extLst>
          </p:cNvPr>
          <p:cNvGrpSpPr/>
          <p:nvPr/>
        </p:nvGrpSpPr>
        <p:grpSpPr>
          <a:xfrm>
            <a:off x="10750755" y="5670413"/>
            <a:ext cx="1093966" cy="365125"/>
            <a:chOff x="10750755" y="5670413"/>
            <a:chExt cx="1093966" cy="36512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4DF4ED9-73E0-9D05-F93B-30EB2E78D1CD}"/>
                </a:ext>
              </a:extLst>
            </p:cNvPr>
            <p:cNvSpPr/>
            <p:nvPr/>
          </p:nvSpPr>
          <p:spPr>
            <a:xfrm>
              <a:off x="10750755" y="5670413"/>
              <a:ext cx="1020551" cy="36512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dirty="0"/>
            </a:p>
          </p:txBody>
        </p:sp>
        <p:pic>
          <p:nvPicPr>
            <p:cNvPr id="37" name="Picture 2" descr="Free Icon Database #303811 - Free Icons Library">
              <a:extLst>
                <a:ext uri="{FF2B5EF4-FFF2-40B4-BE49-F238E27FC236}">
                  <a16:creationId xmlns:a16="http://schemas.microsoft.com/office/drawing/2014/main" id="{C3F32FAA-329F-C80E-5557-09A90B8560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6668" y="5732602"/>
              <a:ext cx="210737" cy="254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CAC2BBE-D49D-C637-43B9-FD46B37A8EDC}"/>
                </a:ext>
              </a:extLst>
            </p:cNvPr>
            <p:cNvSpPr txBox="1"/>
            <p:nvPr/>
          </p:nvSpPr>
          <p:spPr>
            <a:xfrm>
              <a:off x="11007405" y="5732602"/>
              <a:ext cx="8373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T" sz="1000" dirty="0"/>
                <a:t>Data source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7992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A5EE4-B55C-B365-6332-3F23D3E7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1557899"/>
            <a:ext cx="11363325" cy="228601"/>
          </a:xfrm>
        </p:spPr>
        <p:txBody>
          <a:bodyPr/>
          <a:lstStyle/>
          <a:p>
            <a:r>
              <a:rPr lang="en-GB" dirty="0"/>
              <a:t>Open Policy Agent</a:t>
            </a:r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824D72-79EA-A7F2-F115-A83FB68CB8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28-03-2024 - ISGC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7D586-28AA-4623-2A72-4D20757D4C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06A02E-EE17-477B-9312-8E0C1C603D39}" type="slidenum">
              <a:rPr lang="en-IT" smtClean="0"/>
              <a:pPr>
                <a:defRPr/>
              </a:pPr>
              <a:t>9</a:t>
            </a:fld>
            <a:endParaRPr lang="en-IT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9924B74C-416D-949A-BE31-97B35A5CD942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561974" y="1984389"/>
            <a:ext cx="8938272" cy="434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IT" b="1" dirty="0"/>
              <a:t>Integration with Rados Gateway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IT" b="1" dirty="0"/>
              <a:t>Rados Gateway </a:t>
            </a:r>
            <a:r>
              <a:rPr lang="en-IT" dirty="0"/>
              <a:t>authorization request contains </a:t>
            </a:r>
            <a:r>
              <a:rPr lang="en-IT" b="1" dirty="0"/>
              <a:t>user’s uuid and the S3 operation</a:t>
            </a:r>
            <a:r>
              <a:rPr lang="en-IT" dirty="0"/>
              <a:t>.</a:t>
            </a:r>
          </a:p>
          <a:p>
            <a:pPr marL="285750" indent="-285750">
              <a:buFont typeface="Wingdings" pitchFamily="2" charset="2"/>
              <a:buChar char="§"/>
            </a:pPr>
            <a:endParaRPr lang="en-IT" dirty="0"/>
          </a:p>
          <a:p>
            <a:pPr marL="285750" indent="-285750">
              <a:buFont typeface="Wingdings" pitchFamily="2" charset="2"/>
              <a:buChar char="§"/>
            </a:pPr>
            <a:r>
              <a:rPr lang="en-IT" b="1" dirty="0"/>
              <a:t>Open Policy Agent </a:t>
            </a:r>
            <a:r>
              <a:rPr lang="en-IT" dirty="0"/>
              <a:t>requires additional information such as </a:t>
            </a:r>
            <a:r>
              <a:rPr lang="en-IT" b="1" dirty="0"/>
              <a:t>groups and username</a:t>
            </a:r>
            <a:r>
              <a:rPr lang="en-IT" dirty="0"/>
              <a:t> in its decision making.</a:t>
            </a:r>
          </a:p>
          <a:p>
            <a:pPr marL="285750" indent="-285750">
              <a:buFont typeface="Wingdings" pitchFamily="2" charset="2"/>
              <a:buChar char="§"/>
            </a:pPr>
            <a:endParaRPr lang="en-IT" dirty="0"/>
          </a:p>
          <a:p>
            <a:pPr marL="285750" indent="-285750">
              <a:buFont typeface="Wingdings" pitchFamily="2" charset="2"/>
              <a:buChar char="§"/>
            </a:pPr>
            <a:r>
              <a:rPr lang="en-IT" b="1" dirty="0"/>
              <a:t>Gitlab </a:t>
            </a:r>
            <a:r>
              <a:rPr lang="en-IT" dirty="0"/>
              <a:t>repository that contains </a:t>
            </a:r>
            <a:r>
              <a:rPr lang="en-IT" b="1" dirty="0"/>
              <a:t>OPA policies </a:t>
            </a:r>
            <a:r>
              <a:rPr lang="en-IT" dirty="0"/>
              <a:t>managed by administrators.</a:t>
            </a:r>
          </a:p>
          <a:p>
            <a:pPr marL="285750" indent="-285750">
              <a:buFont typeface="Wingdings" pitchFamily="2" charset="2"/>
              <a:buChar char="§"/>
            </a:pPr>
            <a:endParaRPr lang="en-IT" dirty="0"/>
          </a:p>
          <a:p>
            <a:pPr marL="285750" indent="-285750">
              <a:buFont typeface="Wingdings" pitchFamily="2" charset="2"/>
              <a:buChar char="§"/>
            </a:pPr>
            <a:r>
              <a:rPr lang="en-IT" b="1" dirty="0"/>
              <a:t>Gitlab CI/CD Pipline </a:t>
            </a:r>
            <a:r>
              <a:rPr lang="en-IT" dirty="0"/>
              <a:t>periodically provide </a:t>
            </a:r>
            <a:r>
              <a:rPr lang="en-IT" b="1" dirty="0"/>
              <a:t>policies and users’ information</a:t>
            </a:r>
            <a:r>
              <a:rPr lang="en-IT" dirty="0"/>
              <a:t>.</a:t>
            </a:r>
            <a:endParaRPr lang="en-IT" b="1" dirty="0"/>
          </a:p>
          <a:p>
            <a:pPr marL="285750" indent="-285750">
              <a:buFont typeface="Wingdings" pitchFamily="2" charset="2"/>
              <a:buChar char="§"/>
            </a:pPr>
            <a:endParaRPr lang="en-IT" b="1" dirty="0"/>
          </a:p>
          <a:p>
            <a:pPr marL="285750" indent="-285750">
              <a:buFont typeface="Wingdings" pitchFamily="2" charset="2"/>
              <a:buChar char="§"/>
            </a:pPr>
            <a:endParaRPr lang="en-IT" dirty="0"/>
          </a:p>
          <a:p>
            <a:pPr marL="285750" indent="-285750">
              <a:buFont typeface="Wingdings" pitchFamily="2" charset="2"/>
              <a:buChar char="§"/>
            </a:pPr>
            <a:endParaRPr lang="en-IT" b="1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1A052DC-98B6-62DE-D68A-A66C0DE6166C}"/>
              </a:ext>
            </a:extLst>
          </p:cNvPr>
          <p:cNvGrpSpPr/>
          <p:nvPr/>
        </p:nvGrpSpPr>
        <p:grpSpPr>
          <a:xfrm>
            <a:off x="9882159" y="3983983"/>
            <a:ext cx="1803701" cy="907526"/>
            <a:chOff x="5825301" y="640763"/>
            <a:chExt cx="2685574" cy="1159710"/>
          </a:xfrm>
        </p:grpSpPr>
        <p:sp>
          <p:nvSpPr>
            <p:cNvPr id="54" name="Rectangle: Rounded Corners 8">
              <a:extLst>
                <a:ext uri="{FF2B5EF4-FFF2-40B4-BE49-F238E27FC236}">
                  <a16:creationId xmlns:a16="http://schemas.microsoft.com/office/drawing/2014/main" id="{F24B6BF7-E48B-93E6-2B97-0907489B4883}"/>
                </a:ext>
              </a:extLst>
            </p:cNvPr>
            <p:cNvSpPr/>
            <p:nvPr/>
          </p:nvSpPr>
          <p:spPr>
            <a:xfrm>
              <a:off x="5825301" y="640763"/>
              <a:ext cx="2644277" cy="1159710"/>
            </a:xfrm>
            <a:prstGeom prst="roundRect">
              <a:avLst>
                <a:gd name="adj" fmla="val 0"/>
              </a:avLst>
            </a:prstGeom>
            <a:noFill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000" dirty="0">
                <a:solidFill>
                  <a:schemeClr val="tx1"/>
                </a:solidFill>
              </a:endParaRPr>
            </a:p>
          </p:txBody>
        </p:sp>
        <p:pic>
          <p:nvPicPr>
            <p:cNvPr id="55" name="Picture 54" descr="A logo of a fox&#10;&#10;Description automatically generated">
              <a:extLst>
                <a:ext uri="{FF2B5EF4-FFF2-40B4-BE49-F238E27FC236}">
                  <a16:creationId xmlns:a16="http://schemas.microsoft.com/office/drawing/2014/main" id="{20397056-AA8B-E7A4-9994-2D6CDDC95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2467" y="748306"/>
              <a:ext cx="584775" cy="584775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4BFEBA5-6424-87F0-4A75-FEAC94FA7B00}"/>
                </a:ext>
              </a:extLst>
            </p:cNvPr>
            <p:cNvSpPr txBox="1"/>
            <p:nvPr/>
          </p:nvSpPr>
          <p:spPr>
            <a:xfrm>
              <a:off x="7006649" y="824378"/>
              <a:ext cx="1040838" cy="432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Gitlab</a:t>
              </a:r>
              <a:endParaRPr lang="en-IT" sz="1600" b="1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35B3A45-A502-038D-E29A-36B757BB0E14}"/>
                </a:ext>
              </a:extLst>
            </p:cNvPr>
            <p:cNvSpPr txBox="1"/>
            <p:nvPr/>
          </p:nvSpPr>
          <p:spPr>
            <a:xfrm>
              <a:off x="5825305" y="1309496"/>
              <a:ext cx="2685570" cy="3539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sz="1200" b="1" dirty="0"/>
                <a:t>Scheduled CI/CD Pipeline</a:t>
              </a:r>
            </a:p>
          </p:txBody>
        </p:sp>
      </p:grpSp>
      <p:sp>
        <p:nvSpPr>
          <p:cNvPr id="64" name="Rectangle: Rounded Corners 18">
            <a:extLst>
              <a:ext uri="{FF2B5EF4-FFF2-40B4-BE49-F238E27FC236}">
                <a16:creationId xmlns:a16="http://schemas.microsoft.com/office/drawing/2014/main" id="{4310C8A0-ACC1-8406-2FE4-2342D473FE02}"/>
              </a:ext>
            </a:extLst>
          </p:cNvPr>
          <p:cNvSpPr/>
          <p:nvPr/>
        </p:nvSpPr>
        <p:spPr>
          <a:xfrm>
            <a:off x="10405249" y="5334875"/>
            <a:ext cx="762309" cy="952920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43877A2-0534-D700-2A61-534954E86973}"/>
              </a:ext>
            </a:extLst>
          </p:cNvPr>
          <p:cNvSpPr txBox="1"/>
          <p:nvPr/>
        </p:nvSpPr>
        <p:spPr>
          <a:xfrm>
            <a:off x="10397647" y="5811335"/>
            <a:ext cx="749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INDIGO IAM</a:t>
            </a:r>
          </a:p>
        </p:txBody>
      </p:sp>
      <p:pic>
        <p:nvPicPr>
          <p:cNvPr id="67" name="Picture 66" descr="A blue logo with text&#10;&#10;Description automatically generated">
            <a:extLst>
              <a:ext uri="{FF2B5EF4-FFF2-40B4-BE49-F238E27FC236}">
                <a16:creationId xmlns:a16="http://schemas.microsoft.com/office/drawing/2014/main" id="{FD3F681E-9DC1-DABB-AE68-2BAD799F1B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84"/>
          <a:stretch/>
        </p:blipFill>
        <p:spPr>
          <a:xfrm>
            <a:off x="10488421" y="5528582"/>
            <a:ext cx="568226" cy="292620"/>
          </a:xfrm>
          <a:prstGeom prst="rect">
            <a:avLst/>
          </a:prstGeom>
        </p:spPr>
      </p:pic>
      <p:sp>
        <p:nvSpPr>
          <p:cNvPr id="66" name="Rectangle: Rounded Corners 20">
            <a:extLst>
              <a:ext uri="{FF2B5EF4-FFF2-40B4-BE49-F238E27FC236}">
                <a16:creationId xmlns:a16="http://schemas.microsoft.com/office/drawing/2014/main" id="{78C62530-F4ED-0580-E0CB-E744821591AA}"/>
              </a:ext>
            </a:extLst>
          </p:cNvPr>
          <p:cNvSpPr/>
          <p:nvPr/>
        </p:nvSpPr>
        <p:spPr>
          <a:xfrm>
            <a:off x="10405249" y="5342383"/>
            <a:ext cx="762309" cy="17957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SCIM</a:t>
            </a:r>
          </a:p>
        </p:txBody>
      </p:sp>
      <p:sp>
        <p:nvSpPr>
          <p:cNvPr id="109" name="Rectangle: Rounded Corners 6">
            <a:extLst>
              <a:ext uri="{FF2B5EF4-FFF2-40B4-BE49-F238E27FC236}">
                <a16:creationId xmlns:a16="http://schemas.microsoft.com/office/drawing/2014/main" id="{7DFCC69A-7FA7-CD83-C1EF-E47C6F960A20}"/>
              </a:ext>
            </a:extLst>
          </p:cNvPr>
          <p:cNvSpPr/>
          <p:nvPr/>
        </p:nvSpPr>
        <p:spPr>
          <a:xfrm>
            <a:off x="9788696" y="2970983"/>
            <a:ext cx="1993059" cy="601573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0" name="Picture 109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A623D547-7C8A-E47F-2824-91DA18CB7A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099" y="3051110"/>
            <a:ext cx="1331759" cy="441317"/>
          </a:xfrm>
          <a:prstGeom prst="rect">
            <a:avLst/>
          </a:prstGeom>
        </p:spPr>
      </p:pic>
      <p:grpSp>
        <p:nvGrpSpPr>
          <p:cNvPr id="178" name="Group 177">
            <a:extLst>
              <a:ext uri="{FF2B5EF4-FFF2-40B4-BE49-F238E27FC236}">
                <a16:creationId xmlns:a16="http://schemas.microsoft.com/office/drawing/2014/main" id="{8BEBB784-34A6-77EC-A243-1FC9EF58838C}"/>
              </a:ext>
            </a:extLst>
          </p:cNvPr>
          <p:cNvGrpSpPr/>
          <p:nvPr/>
        </p:nvGrpSpPr>
        <p:grpSpPr>
          <a:xfrm>
            <a:off x="9906271" y="1438868"/>
            <a:ext cx="1769709" cy="1152177"/>
            <a:chOff x="5383724" y="812436"/>
            <a:chExt cx="2030051" cy="1264276"/>
          </a:xfrm>
        </p:grpSpPr>
        <p:sp>
          <p:nvSpPr>
            <p:cNvPr id="179" name="Rectangle: Rounded Corners 3">
              <a:extLst>
                <a:ext uri="{FF2B5EF4-FFF2-40B4-BE49-F238E27FC236}">
                  <a16:creationId xmlns:a16="http://schemas.microsoft.com/office/drawing/2014/main" id="{D62DAF0F-6B1D-1FB3-7915-9E71280F7741}"/>
                </a:ext>
              </a:extLst>
            </p:cNvPr>
            <p:cNvSpPr/>
            <p:nvPr/>
          </p:nvSpPr>
          <p:spPr>
            <a:xfrm>
              <a:off x="5472208" y="926878"/>
              <a:ext cx="1941567" cy="995822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dirty="0">
                  <a:solidFill>
                    <a:schemeClr val="tx1"/>
                  </a:solidFill>
                </a:rPr>
                <a:t>RGW</a:t>
              </a:r>
            </a:p>
          </p:txBody>
        </p:sp>
        <p:pic>
          <p:nvPicPr>
            <p:cNvPr id="180" name="Picture 179" descr="A logo with a circle and a circle in the middle&#10;&#10;Description automatically generated">
              <a:extLst>
                <a:ext uri="{FF2B5EF4-FFF2-40B4-BE49-F238E27FC236}">
                  <a16:creationId xmlns:a16="http://schemas.microsoft.com/office/drawing/2014/main" id="{E26D76A4-74B4-DFCB-36A1-70E6EC2B2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3724" y="812436"/>
              <a:ext cx="1016379" cy="1264276"/>
            </a:xfrm>
            <a:prstGeom prst="rect">
              <a:avLst/>
            </a:prstGeom>
          </p:spPr>
        </p:pic>
      </p:grpSp>
      <p:sp>
        <p:nvSpPr>
          <p:cNvPr id="200" name="Up Arrow 199">
            <a:extLst>
              <a:ext uri="{FF2B5EF4-FFF2-40B4-BE49-F238E27FC236}">
                <a16:creationId xmlns:a16="http://schemas.microsoft.com/office/drawing/2014/main" id="{E81D0A12-9755-9D40-2812-A7C1FF207AA0}"/>
              </a:ext>
            </a:extLst>
          </p:cNvPr>
          <p:cNvSpPr/>
          <p:nvPr/>
        </p:nvSpPr>
        <p:spPr>
          <a:xfrm>
            <a:off x="10700256" y="4891509"/>
            <a:ext cx="184098" cy="443366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01" name="Up Arrow 200">
            <a:extLst>
              <a:ext uri="{FF2B5EF4-FFF2-40B4-BE49-F238E27FC236}">
                <a16:creationId xmlns:a16="http://schemas.microsoft.com/office/drawing/2014/main" id="{50492DFA-5AB0-12EA-3E7A-704AC329C7E8}"/>
              </a:ext>
            </a:extLst>
          </p:cNvPr>
          <p:cNvSpPr/>
          <p:nvPr/>
        </p:nvSpPr>
        <p:spPr>
          <a:xfrm>
            <a:off x="10700256" y="3579185"/>
            <a:ext cx="184098" cy="40104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90E76304-E3EC-9633-AEC7-D7EA9FFBF1BF}"/>
              </a:ext>
            </a:extLst>
          </p:cNvPr>
          <p:cNvSpPr txBox="1"/>
          <p:nvPr/>
        </p:nvSpPr>
        <p:spPr>
          <a:xfrm>
            <a:off x="10858157" y="4920534"/>
            <a:ext cx="11354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G</a:t>
            </a:r>
            <a:r>
              <a:rPr lang="en-IT" sz="1100" b="1" dirty="0"/>
              <a:t>roups, uuid and usernames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725ACD36-B189-779A-9570-623E49B5F17F}"/>
              </a:ext>
            </a:extLst>
          </p:cNvPr>
          <p:cNvSpPr txBox="1"/>
          <p:nvPr/>
        </p:nvSpPr>
        <p:spPr>
          <a:xfrm>
            <a:off x="10858157" y="3598007"/>
            <a:ext cx="11354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/>
              <a:t>Policies + IAM information</a:t>
            </a:r>
            <a:endParaRPr lang="en-IT" sz="1100" b="1" dirty="0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DDF6E016-2486-F9AF-1FEA-812EC49F40BD}"/>
              </a:ext>
            </a:extLst>
          </p:cNvPr>
          <p:cNvSpPr txBox="1"/>
          <p:nvPr/>
        </p:nvSpPr>
        <p:spPr>
          <a:xfrm>
            <a:off x="10068152" y="2582166"/>
            <a:ext cx="5216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/>
              <a:t>query</a:t>
            </a:r>
            <a:endParaRPr lang="en-IT" sz="1100" b="1" dirty="0"/>
          </a:p>
        </p:txBody>
      </p:sp>
      <p:sp>
        <p:nvSpPr>
          <p:cNvPr id="207" name="Down Arrow 206">
            <a:extLst>
              <a:ext uri="{FF2B5EF4-FFF2-40B4-BE49-F238E27FC236}">
                <a16:creationId xmlns:a16="http://schemas.microsoft.com/office/drawing/2014/main" id="{D4B3E51F-693C-FB57-D361-89B013A88073}"/>
              </a:ext>
            </a:extLst>
          </p:cNvPr>
          <p:cNvSpPr/>
          <p:nvPr/>
        </p:nvSpPr>
        <p:spPr>
          <a:xfrm>
            <a:off x="10488422" y="2450689"/>
            <a:ext cx="187162" cy="52029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08" name="Up Arrow 207">
            <a:extLst>
              <a:ext uri="{FF2B5EF4-FFF2-40B4-BE49-F238E27FC236}">
                <a16:creationId xmlns:a16="http://schemas.microsoft.com/office/drawing/2014/main" id="{9D1DF149-2CC2-FFA7-4449-575431A4B6B4}"/>
              </a:ext>
            </a:extLst>
          </p:cNvPr>
          <p:cNvSpPr/>
          <p:nvPr/>
        </p:nvSpPr>
        <p:spPr>
          <a:xfrm>
            <a:off x="10885791" y="2450689"/>
            <a:ext cx="187162" cy="520292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2D589AA3-04F2-0240-92B7-F87807CED137}"/>
              </a:ext>
            </a:extLst>
          </p:cNvPr>
          <p:cNvSpPr txBox="1"/>
          <p:nvPr/>
        </p:nvSpPr>
        <p:spPr>
          <a:xfrm>
            <a:off x="10996323" y="2583782"/>
            <a:ext cx="784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err="1"/>
              <a:t>response</a:t>
            </a:r>
            <a:endParaRPr lang="en-IT" sz="1100" b="1" dirty="0"/>
          </a:p>
        </p:txBody>
      </p:sp>
    </p:spTree>
    <p:extLst>
      <p:ext uri="{BB962C8B-B14F-4D97-AF65-F5344CB8AC3E}">
        <p14:creationId xmlns:p14="http://schemas.microsoft.com/office/powerpoint/2010/main" val="25536123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41528020-b846-44fa-a352-c559e8bafa8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0796050E32E14781DE54B8D5B55107" ma:contentTypeVersion="18" ma:contentTypeDescription="Create a new document." ma:contentTypeScope="" ma:versionID="4f57c3892fc1639c17624349bc3e6898">
  <xsd:schema xmlns:xsd="http://www.w3.org/2001/XMLSchema" xmlns:xs="http://www.w3.org/2001/XMLSchema" xmlns:p="http://schemas.microsoft.com/office/2006/metadata/properties" xmlns:ns1="http://schemas.microsoft.com/sharepoint/v3" xmlns:ns3="bccc14e7-90fe-49bb-b8da-7816d4e395f5" xmlns:ns4="41528020-b846-44fa-a352-c559e8bafa87" targetNamespace="http://schemas.microsoft.com/office/2006/metadata/properties" ma:root="true" ma:fieldsID="b2a37091fe726b1b8d3531837c40ac7d" ns1:_="" ns3:_="" ns4:_="">
    <xsd:import namespace="http://schemas.microsoft.com/sharepoint/v3"/>
    <xsd:import namespace="bccc14e7-90fe-49bb-b8da-7816d4e395f5"/>
    <xsd:import namespace="41528020-b846-44fa-a352-c559e8bafa8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DateTaken" minOccurs="0"/>
                <xsd:element ref="ns4:_activity" minOccurs="0"/>
                <xsd:element ref="ns4:MediaLengthInSeconds" minOccurs="0"/>
                <xsd:element ref="ns1:_ip_UnifiedCompliancePolicyProperties" minOccurs="0"/>
                <xsd:element ref="ns1:_ip_UnifiedCompliancePolicyUIAction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c14e7-90fe-49bb-b8da-7816d4e395f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528020-b846-44fa-a352-c559e8bafa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CE13D8-AC35-4B91-912D-68FF751567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10CC75-286E-4B35-A676-16A26FE8ABC0}">
  <ds:schemaRefs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41528020-b846-44fa-a352-c559e8bafa87"/>
    <ds:schemaRef ds:uri="bccc14e7-90fe-49bb-b8da-7816d4e395f5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40EF495-F9FC-41AB-91E0-AF45EF829C43}">
  <ds:schemaRefs>
    <ds:schemaRef ds:uri="41528020-b846-44fa-a352-c559e8bafa87"/>
    <ds:schemaRef ds:uri="bccc14e7-90fe-49bb-b8da-7816d4e395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30340</TotalTime>
  <Words>1499</Words>
  <Application>Microsoft Macintosh PowerPoint</Application>
  <PresentationFormat>寬螢幕</PresentationFormat>
  <Paragraphs>303</Paragraphs>
  <Slides>15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Titillium</vt:lpstr>
      <vt:lpstr>Titillium Bd</vt:lpstr>
      <vt:lpstr>Arial</vt:lpstr>
      <vt:lpstr>Calibri</vt:lpstr>
      <vt:lpstr>Lucida Grande</vt:lpstr>
      <vt:lpstr>Wingdings</vt:lpstr>
      <vt:lpstr>Tema di Office</vt:lpstr>
      <vt:lpstr>Remote S3 Storage Access Using CEPH Rados Gateway</vt:lpstr>
      <vt:lpstr>PowerPoint 簡報</vt:lpstr>
      <vt:lpstr>TeRABIT in a nutshell</vt:lpstr>
      <vt:lpstr>INFN Cloud</vt:lpstr>
      <vt:lpstr>Ceph</vt:lpstr>
      <vt:lpstr>Ceph</vt:lpstr>
      <vt:lpstr>Rados gateway</vt:lpstr>
      <vt:lpstr>Open Policy Agent</vt:lpstr>
      <vt:lpstr>Open Policy Agent</vt:lpstr>
      <vt:lpstr>Open Policy Agent</vt:lpstr>
      <vt:lpstr>Backbone Multisite Configuration</vt:lpstr>
      <vt:lpstr>Rados Gateway Clients</vt:lpstr>
      <vt:lpstr>Rados Gateway Clients</vt:lpstr>
      <vt:lpstr>Conclusion</vt:lpstr>
      <vt:lpstr>Thank you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di Microsoft Office</dc:creator>
  <cp:lastModifiedBy>Microsoft Office User</cp:lastModifiedBy>
  <cp:revision>69</cp:revision>
  <cp:lastPrinted>2024-01-26T13:05:13Z</cp:lastPrinted>
  <dcterms:created xsi:type="dcterms:W3CDTF">2022-08-04T16:11:53Z</dcterms:created>
  <dcterms:modified xsi:type="dcterms:W3CDTF">2024-03-26T14:01:56Z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0x010100440796050E32E14781DE54B8D5B55107</vt:lpwstr>
  </property>
</Properties>
</file>