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  <p:sldMasterId id="2147483679" r:id="rId5"/>
  </p:sldMasterIdLst>
  <p:notesMasterIdLst>
    <p:notesMasterId r:id="rId22"/>
  </p:notesMasterIdLst>
  <p:sldIdLst>
    <p:sldId id="256" r:id="rId6"/>
    <p:sldId id="2145706876" r:id="rId7"/>
    <p:sldId id="273" r:id="rId8"/>
    <p:sldId id="2145706877" r:id="rId9"/>
    <p:sldId id="265" r:id="rId10"/>
    <p:sldId id="266" r:id="rId11"/>
    <p:sldId id="268" r:id="rId12"/>
    <p:sldId id="276" r:id="rId13"/>
    <p:sldId id="267" r:id="rId14"/>
    <p:sldId id="277" r:id="rId15"/>
    <p:sldId id="271" r:id="rId16"/>
    <p:sldId id="278" r:id="rId17"/>
    <p:sldId id="272" r:id="rId18"/>
    <p:sldId id="279" r:id="rId19"/>
    <p:sldId id="2145706875" r:id="rId20"/>
    <p:sldId id="2145706874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8BC"/>
    <a:srgbClr val="1C7FFF"/>
    <a:srgbClr val="99D5E1"/>
    <a:srgbClr val="6EADFF"/>
    <a:srgbClr val="DE0737"/>
    <a:srgbClr val="0D1134"/>
    <a:srgbClr val="FFA965"/>
    <a:srgbClr val="5B9BD5"/>
    <a:srgbClr val="D9D8CB"/>
    <a:srgbClr val="74B6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DFF11D-DF77-4B28-8FFB-15D4BA676028}" v="1115" dt="2024-03-26T11:48:14.740"/>
    <p1510:client id="{4F1AC025-DD8C-1340-C4D8-CF7B4E06B31C}" v="152" dt="2024-03-27T17:01:53.180"/>
    <p1510:client id="{520C47EE-246C-046D-5FF4-6CB5FE35AD47}" v="17" dt="2024-03-27T11:09:25.951"/>
    <p1510:client id="{941D36E1-9EDE-3BCD-FBF2-30B6FBDD9913}" v="1" dt="2024-03-26T11:50:14.440"/>
    <p1510:client id="{978F2F9C-748F-30C5-F6C9-DD764D04B08B}" v="717" dt="2024-03-26T16:04:59.412"/>
    <p1510:client id="{9D11A886-5849-0EFD-FCDB-98FC51243C99}" v="1" dt="2024-03-27T08:59:34.262"/>
    <p1510:client id="{E9E3743F-5AD2-4271-BDAC-AA395798F664}" v="2" dt="2024-03-26T15:09:55.217"/>
    <p1510:client id="{F8019298-252B-3663-666C-DE02DF7B4985}" v="39" dt="2024-03-27T15:01:37.8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C4E80-B3C3-564E-B646-236FA97B2EFB}" type="datetimeFigureOut">
              <a:rPr lang="it-IT" smtClean="0"/>
              <a:t>27/03/2024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65D7AB-67CD-5A49-B584-CEA4079915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2280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Cover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5D7AB-67CD-5A49-B584-CEA407991541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542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5D7AB-67CD-5A49-B584-CEA407991541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7521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3.bin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40C0F096-C809-989D-A179-A48E4EADBE45}"/>
              </a:ext>
            </a:extLst>
          </p:cNvPr>
          <p:cNvGrpSpPr/>
          <p:nvPr userDrawn="1"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0325439-4540-819D-5CB8-024627A08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0D2ED695-62E4-524F-58D2-A5B6B128E785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84F8675-353B-CF65-F033-589B8D673E1E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10" name="Immagine 9">
            <a:extLst>
              <a:ext uri="{FF2B5EF4-FFF2-40B4-BE49-F238E27FC236}">
                <a16:creationId xmlns:a16="http://schemas.microsoft.com/office/drawing/2014/main" id="{5694460A-4A30-6D1B-3E47-16D0A17C85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58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581401-7807-5D47-9483-FA6B4ED9F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5EBFF4-C67C-2E48-9B59-1D52B24CE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8DD10D4-D7F6-984B-9D18-8E6EEBA3A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F47E-BC3D-384B-A957-4160B45311EF}" type="datetimeFigureOut">
              <a:rPr lang="it-IT" smtClean="0"/>
              <a:t>27/03/2024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99BF7A4-9011-7C41-9181-9F8AD8B0B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BC15EF-158D-0544-BE1E-DF888F923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3048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01B40E-548A-6441-B82E-AD88E121E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3938643-9188-A449-97AF-D7726BDEA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E2745A-A90E-8B4B-84BA-E8703FCC1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F47E-BC3D-384B-A957-4160B45311EF}" type="datetimeFigureOut">
              <a:rPr lang="it-IT" smtClean="0"/>
              <a:t>27/03/2024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7617CA-9174-B740-9AFF-3816666E4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0FFDDED-061B-DB4B-BF88-73F77CB26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8441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EE11D8-CBA3-9F4E-98CD-125BD94B6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62FC71E-7607-074F-BA44-D133832893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85A3043-6250-644B-867A-455128F95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199B898-7438-D54B-9E3F-FE82159E2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F47E-BC3D-384B-A957-4160B45311EF}" type="datetimeFigureOut">
              <a:rPr lang="it-IT" smtClean="0"/>
              <a:t>27/03/2024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D66D6E3-3C1F-B642-BA24-11D80878B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E396B45-733E-684E-A1AA-E88F3B024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3658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083502-09F4-1C43-8A68-66866B037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D7C4D49-7F97-0440-9996-BA453B776A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1CE1E94-9576-6A40-A509-1DC3C2500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FE8DB0E-4DA9-9143-9C60-2A9BC7E37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D4D65CA-F17A-AD4B-999E-C4EB147CE8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2895973-F8CE-AF4F-810F-EF61F692C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F47E-BC3D-384B-A957-4160B45311EF}" type="datetimeFigureOut">
              <a:rPr lang="it-IT" smtClean="0"/>
              <a:t>27/03/2024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F3CC015-35A1-4A45-A2FD-9260BFE3B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6F76EF7-118C-4649-9819-C83084D7D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5363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22F868-5085-BA43-8571-F46B0AF3E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661755F-11F1-584B-9237-C7268B95A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F47E-BC3D-384B-A957-4160B45311EF}" type="datetimeFigureOut">
              <a:rPr lang="it-IT" smtClean="0"/>
              <a:t>27/03/2024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D9B13A-E5A6-C04C-8051-02C9A4FA8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A0D80F5-7388-E44E-8F2D-A02BAFE51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9044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E518AD-7E9B-EE45-910F-10C5049DC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8711ED-87F9-2540-A922-ACF1DB0B8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D8A63BD-238C-AF4B-885C-EB7E66EFC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43D0972-CBF6-B04F-8032-073CDE87F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F47E-BC3D-384B-A957-4160B45311EF}" type="datetimeFigureOut">
              <a:rPr lang="it-IT" smtClean="0"/>
              <a:t>27/03/2024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7A18E88-2C17-3047-8BBF-D4F6FB9FF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2AE8AF5-62D1-4E47-BD8A-F88EA4555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0329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9EE51F-01C2-ED4A-B287-CF6939B4E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8DF8D27-2EFE-4D4E-A107-A196B79D68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AC1E7E9-CA40-3248-9D80-5AAB540517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0273CB0-3BC0-1B45-80CD-B28907843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F47E-BC3D-384B-A957-4160B45311EF}" type="datetimeFigureOut">
              <a:rPr lang="it-IT" smtClean="0"/>
              <a:t>27/03/2024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8AA66F6-3345-AD40-BF23-611516AA9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C67DDF2-650A-D540-94DB-C55AA44BF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3523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19A8FF-812E-C448-8167-034BB1478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AB29107-5EE4-CD4F-8F49-EE6E19CD85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F85FB2D-DE95-7C46-890F-A66B55CA2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F47E-BC3D-384B-A957-4160B45311EF}" type="datetimeFigureOut">
              <a:rPr lang="it-IT" smtClean="0"/>
              <a:t>27/03/2024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2D163A3-44C4-9544-808D-3FEAEEFE3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7925B7-F635-024F-BD3C-201DB13A9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1104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BADFF75-78F7-F140-B864-B70D22E12B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E6568D5-9108-2040-9DF6-587D7EF5DB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D53CA2-7320-C140-9B41-2BCA71E3D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F47E-BC3D-384B-A957-4160B45311EF}" type="datetimeFigureOut">
              <a:rPr lang="it-IT" smtClean="0"/>
              <a:t>27/03/2024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2DB3039-D70B-5547-91D0-118F9CC25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9B73C5-7544-644F-9A30-BAEA09E35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9576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tandard slide"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498" imgH="499" progId="TCLayout.ActiveDocument.1">
                  <p:embed/>
                </p:oleObj>
              </mc:Choice>
              <mc:Fallback>
                <p:oleObj name="Diapositiva think-cell" r:id="rId4" imgW="498" imgH="499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863149" y="1371599"/>
            <a:ext cx="10719251" cy="47005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buClr>
                <a:schemeClr val="accent5"/>
              </a:buClr>
              <a:defRPr lang="en-US" dirty="0" smtClean="0">
                <a:latin typeface="EYInterstate Light" panose="02000506000000020004" pitchFamily="2" charset="0"/>
              </a:defRPr>
            </a:lvl1pPr>
            <a:lvl2pPr>
              <a:buClr>
                <a:schemeClr val="accent5"/>
              </a:buClr>
              <a:defRPr lang="en-US" dirty="0" smtClean="0">
                <a:latin typeface="EYInterstate Light" panose="02000506000000020004" pitchFamily="2" charset="0"/>
              </a:defRPr>
            </a:lvl2pPr>
            <a:lvl3pPr>
              <a:buClr>
                <a:schemeClr val="accent5"/>
              </a:buClr>
              <a:defRPr lang="en-US" dirty="0" smtClean="0">
                <a:latin typeface="EYInterstate Light" panose="02000506000000020004" pitchFamily="2" charset="0"/>
              </a:defRPr>
            </a:lvl3pPr>
            <a:lvl4pPr>
              <a:buClr>
                <a:schemeClr val="accent5"/>
              </a:buClr>
              <a:defRPr lang="en-US" dirty="0" smtClean="0">
                <a:latin typeface="EYInterstate Light" panose="02000506000000020004" pitchFamily="2" charset="0"/>
              </a:defRPr>
            </a:lvl4pPr>
            <a:lvl5pPr>
              <a:buClr>
                <a:schemeClr val="accent5"/>
              </a:buClr>
              <a:defRPr lang="en-GB" dirty="0">
                <a:latin typeface="EYInterstate Light" panose="02000506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62924" y="5"/>
            <a:ext cx="0" cy="107815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63152" y="277800"/>
            <a:ext cx="10719250" cy="7704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>
              <a:defRPr lang="en-GB" b="0" dirty="0">
                <a:solidFill>
                  <a:schemeClr val="accent5"/>
                </a:solidFill>
                <a:latin typeface="EYInterstate Light" panose="02000506000000020004" pitchFamily="2" charset="0"/>
              </a:defRPr>
            </a:lvl1pPr>
          </a:lstStyle>
          <a:p>
            <a:pPr marL="0" lvl="0" indent="0" defTabSz="912019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Box 9"/>
          <p:cNvSpPr txBox="1"/>
          <p:nvPr userDrawn="1"/>
        </p:nvSpPr>
        <p:spPr>
          <a:xfrm>
            <a:off x="609287" y="6499456"/>
            <a:ext cx="885139" cy="144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GB" sz="900" b="0" i="0">
                <a:solidFill>
                  <a:schemeClr val="bg1"/>
                </a:solidFill>
                <a:latin typeface="EYInterstate Light" panose="02000506000000020004" pitchFamily="2" charset="0"/>
                <a:cs typeface="EYInterstate Bold"/>
              </a:rPr>
              <a:t>Page </a:t>
            </a:r>
            <a:fld id="{9AE4D82F-B047-469B-AC52-A46321747EAF}" type="slidenum">
              <a:rPr lang="en-GB" sz="900" b="0" i="0" smtClean="0">
                <a:solidFill>
                  <a:schemeClr val="bg1"/>
                </a:solidFill>
                <a:latin typeface="EYInterstate Light" panose="02000506000000020004" pitchFamily="2" charset="0"/>
                <a:cs typeface="EYInterstate Bold"/>
              </a:rPr>
              <a:pPr algn="l"/>
              <a:t>‹N›</a:t>
            </a:fld>
            <a:endParaRPr lang="en-GB" sz="900" b="0" i="0">
              <a:solidFill>
                <a:schemeClr val="bg1"/>
              </a:solidFill>
              <a:latin typeface="EYInterstate Light" panose="02000506000000020004" pitchFamily="2" charset="0"/>
              <a:cs typeface="EYInterstate Bold"/>
            </a:endParaRPr>
          </a:p>
        </p:txBody>
      </p:sp>
    </p:spTree>
    <p:extLst>
      <p:ext uri="{BB962C8B-B14F-4D97-AF65-F5344CB8AC3E}">
        <p14:creationId xmlns:p14="http://schemas.microsoft.com/office/powerpoint/2010/main" val="2656122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15868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elenco multiliv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11AC4A62-958C-776C-D853-1B7D028EB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90688"/>
            <a:ext cx="10515600" cy="36468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D17B99F0-0579-5B48-0DAA-B5AC637D8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6AF76D-9D86-EF31-C2C5-12D8D5888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B9F5-3480-4034-B826-4D0802A94CB0}" type="datetime1">
              <a:rPr lang="en-GB" smtClean="0"/>
              <a:t>27/03/2024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059E9E-2263-B3B3-470B-7A688DCED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ISGC 2024 - HA K8s cluster using Octavia Ingress Controller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FAFD2-659E-FACD-377A-BCF99D748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6E808-141E-CB49-986A-C5FAA2CFC276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5537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ggetto 3" hidden="1">
            <a:extLst>
              <a:ext uri="{FF2B5EF4-FFF2-40B4-BE49-F238E27FC236}">
                <a16:creationId xmlns:a16="http://schemas.microsoft.com/office/drawing/2014/main" id="{3440BB9F-CE87-492C-BD13-F9CC0996537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53429976"/>
              </p:ext>
            </p:extLst>
          </p:nvPr>
        </p:nvGraphicFramePr>
        <p:xfrm>
          <a:off x="1587" y="1588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383" imgH="384" progId="TCLayout.ActiveDocument.1">
                  <p:embed/>
                </p:oleObj>
              </mc:Choice>
              <mc:Fallback>
                <p:oleObj name="Diapositiva think-cell" r:id="rId4" imgW="383" imgH="384" progId="TCLayout.ActiveDocument.1">
                  <p:embed/>
                  <p:pic>
                    <p:nvPicPr>
                      <p:cNvPr id="4" name="Oggetto 3" hidden="1">
                        <a:extLst>
                          <a:ext uri="{FF2B5EF4-FFF2-40B4-BE49-F238E27FC236}">
                            <a16:creationId xmlns:a16="http://schemas.microsoft.com/office/drawing/2014/main" id="{3440BB9F-CE87-492C-BD13-F9CC099653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7" y="1588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4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eaLnBrk="1">
              <a:lnSpc>
                <a:spcPct val="90000"/>
              </a:lnSpc>
              <a:spcAft>
                <a:spcPts val="999"/>
              </a:spcAft>
            </a:pPr>
            <a:endParaRPr lang="en-US" sz="1198">
              <a:solidFill>
                <a:schemeClr val="tx2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7"/>
            <a:ext cx="2478638" cy="1314311"/>
          </a:xfrm>
        </p:spPr>
        <p:txBody>
          <a:bodyPr vert="horz" anchor="ctr" anchorCtr="0">
            <a:noAutofit/>
          </a:bodyPr>
          <a:lstStyle>
            <a:lvl1pPr>
              <a:defRPr sz="3196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2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eaLnBrk="1">
              <a:defRPr sz="999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34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99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34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lang="en-US" sz="999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FooterSimple" hidden="1"/>
          <p:cNvSpPr txBox="1"/>
          <p:nvPr userDrawn="1">
            <p:custDataLst>
              <p:tags r:id="rId2"/>
            </p:custDataLst>
          </p:nvPr>
        </p:nvSpPr>
        <p:spPr>
          <a:xfrm rot="16200000">
            <a:off x="10561320" y="5117910"/>
            <a:ext cx="2743200" cy="9690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CN_HPC_Update 23_02_v3 (002).pptx</a:t>
            </a:r>
            <a:endParaRPr lang="en-US" sz="700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0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D35E99-3B51-FC4C-8FE2-079D961C5324}" type="slidenum">
              <a:rPr lang="en-US">
                <a:solidFill>
                  <a:srgbClr val="FFFFFF"/>
                </a:solidFill>
              </a:rPr>
              <a:pPr/>
              <a:t>‹N›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850971"/>
      </p:ext>
    </p:extLst>
  </p:cSld>
  <p:clrMapOvr>
    <a:masterClrMapping/>
  </p:clrMapOvr>
  <p:transition>
    <p:pull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51B5547A-2E04-2DFF-C735-1FB36F602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48"/>
            <a:ext cx="12197426" cy="685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41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60AB62B-48D9-DC43-8062-1F018F091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F47E-BC3D-384B-A957-4160B45311EF}" type="datetimeFigureOut">
              <a:rPr lang="it-IT" smtClean="0"/>
              <a:t>27/03/2024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FD187B5-1081-F741-9372-0F902E276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2904670-71F5-414D-BB2C-88E8C454E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ECDC807-0BA5-0A43-AC45-832D16E73821}"/>
              </a:ext>
            </a:extLst>
          </p:cNvPr>
          <p:cNvSpPr/>
          <p:nvPr userDrawn="1"/>
        </p:nvSpPr>
        <p:spPr>
          <a:xfrm>
            <a:off x="1" y="0"/>
            <a:ext cx="12192000" cy="3336053"/>
          </a:xfrm>
          <a:prstGeom prst="rect">
            <a:avLst/>
          </a:prstGeom>
          <a:solidFill>
            <a:srgbClr val="0B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 descr="Immagine che contiene sfocatura&#10;&#10;Descrizione generata automaticamente">
            <a:extLst>
              <a:ext uri="{FF2B5EF4-FFF2-40B4-BE49-F238E27FC236}">
                <a16:creationId xmlns:a16="http://schemas.microsoft.com/office/drawing/2014/main" id="{7494694B-273B-A4EB-2F78-87086C2A29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18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60AB62B-48D9-DC43-8062-1F018F091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F47E-BC3D-384B-A957-4160B45311EF}" type="datetimeFigureOut">
              <a:rPr lang="it-IT" smtClean="0"/>
              <a:t>27/03/2024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FD187B5-1081-F741-9372-0F902E276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2904670-71F5-414D-BB2C-88E8C454E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  <p:pic>
        <p:nvPicPr>
          <p:cNvPr id="6" name="Immagine 5" descr="Immagine che contiene vetro&#10;&#10;Descrizione generata automaticamente">
            <a:extLst>
              <a:ext uri="{FF2B5EF4-FFF2-40B4-BE49-F238E27FC236}">
                <a16:creationId xmlns:a16="http://schemas.microsoft.com/office/drawing/2014/main" id="{DFD075C1-3615-BF27-DC3D-19AA5EAAC0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5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60AB62B-48D9-DC43-8062-1F018F091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F47E-BC3D-384B-A957-4160B45311EF}" type="datetimeFigureOut">
              <a:rPr lang="it-IT" smtClean="0"/>
              <a:t>27/03/2024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FD187B5-1081-F741-9372-0F902E276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2904670-71F5-414D-BB2C-88E8C454E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F8417FA-0BF5-F4C0-D3E4-0E503E25D6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9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60AB62B-48D9-DC43-8062-1F018F091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F47E-BC3D-384B-A957-4160B45311EF}" type="datetimeFigureOut">
              <a:rPr lang="it-IT" smtClean="0"/>
              <a:t>27/03/2024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FD187B5-1081-F741-9372-0F902E276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2904670-71F5-414D-BB2C-88E8C454E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5F16576-E1C6-EA11-9D19-888411689E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93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4087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F4C78F-D6DF-994C-9ED2-D04C63A7B0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9C02F68-0C46-E649-8079-B2029A82B9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468975B-CBD4-3C4E-BCC8-7D5172F30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F47E-BC3D-384B-A957-4160B45311EF}" type="datetimeFigureOut">
              <a:rPr lang="it-IT" smtClean="0"/>
              <a:t>27/03/2024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45F3B33-9194-6247-BCBC-7C0BA222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3CBAAB-39D0-064C-AAFA-4936041D0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134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oleObject" Target="../embeddings/oleObject2.bin"/><Relationship Id="rId5" Type="http://schemas.openxmlformats.org/officeDocument/2006/relationships/tags" Target="../tags/tag3.xml"/><Relationship Id="rId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BFBF3E3-4D68-E346-8AA3-9DDFC18B8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A62515A-E895-E54B-864A-D4E779930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D7A42F1-FFB0-B745-9AAB-EFF1300443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5F47E-BC3D-384B-A957-4160B45311EF}" type="datetimeFigureOut">
              <a:rPr lang="it-IT" smtClean="0"/>
              <a:t>27/03/2024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B32402A-D451-954F-B899-8A11F54D82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95BA0C6-C096-E24B-963E-D9AC2B125B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9867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62" r:id="rId2"/>
    <p:sldLayoutId id="2147483683" r:id="rId3"/>
    <p:sldLayoutId id="2147483663" r:id="rId4"/>
    <p:sldLayoutId id="2147483673" r:id="rId5"/>
    <p:sldLayoutId id="2147483674" r:id="rId6"/>
    <p:sldLayoutId id="2147483675" r:id="rId7"/>
    <p:sldLayoutId id="2147483665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2" r:id="rId15"/>
    <p:sldLayoutId id="2147483693" r:id="rId16"/>
    <p:sldLayoutId id="2147483694" r:id="rId17"/>
    <p:sldLayoutId id="2147483695" r:id="rId18"/>
    <p:sldLayoutId id="2147483678" r:id="rId19"/>
    <p:sldLayoutId id="2147483696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24C600B-7712-40FB-B797-80B9E291725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930061896"/>
              </p:ext>
            </p:extLst>
          </p:nvPr>
        </p:nvGraphicFramePr>
        <p:xfrm>
          <a:off x="1587" y="1588"/>
          <a:ext cx="158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6" imgW="240" imgH="240" progId="TCLayout.ActiveDocument.1">
                  <p:embed/>
                </p:oleObj>
              </mc:Choice>
              <mc:Fallback>
                <p:oleObj name="Diapositiva think-cell" r:id="rId6" imgW="240" imgH="24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24C600B-7712-40FB-B797-80B9E29172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7" y="1588"/>
                        <a:ext cx="158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D2B25FD-B962-40C9-980C-2FA65A0EE2C5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58667" cy="15875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ctr"/>
            <a:endParaRPr lang="en-US" sz="2798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2" y="201600"/>
            <a:ext cx="10972800" cy="86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425600"/>
            <a:ext cx="10972800" cy="469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51202" y="6519672"/>
            <a:ext cx="4579200" cy="2011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98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1" y="6519672"/>
            <a:ext cx="886506" cy="20116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fld id="{9AE4D82F-B047-469B-AC52-A46321747EAF}" type="slidenum">
              <a:rPr lang="en-GB" sz="1098" smtClean="0">
                <a:solidFill>
                  <a:schemeClr val="bg1"/>
                </a:solidFill>
                <a:latin typeface="+mn-lt"/>
              </a:rPr>
              <a:pPr/>
              <a:t>‹N›</a:t>
            </a:fld>
            <a:endParaRPr lang="en-GB" sz="1098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1494739" y="6519672"/>
            <a:ext cx="1370886" cy="201168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>
              <a:defRPr sz="1098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1 January 2016</a:t>
            </a:r>
          </a:p>
        </p:txBody>
      </p:sp>
    </p:spTree>
    <p:extLst>
      <p:ext uri="{BB962C8B-B14F-4D97-AF65-F5344CB8AC3E}">
        <p14:creationId xmlns:p14="http://schemas.microsoft.com/office/powerpoint/2010/main" val="3063607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2" r:id="rId2"/>
  </p:sldLayoutIdLst>
  <p:hf sldNum="0" hdr="0" ftr="0" dt="0"/>
  <p:txStyles>
    <p:titleStyle>
      <a:lvl1pPr algn="l" defTabSz="913486" rtl="0" eaLnBrk="1" latinLnBrk="0" hangingPunct="1">
        <a:lnSpc>
          <a:spcPct val="85000"/>
        </a:lnSpc>
        <a:spcBef>
          <a:spcPct val="0"/>
        </a:spcBef>
        <a:buNone/>
        <a:defRPr sz="2798" b="1" kern="1200">
          <a:solidFill>
            <a:srgbClr val="404040"/>
          </a:solidFill>
          <a:latin typeface="+mn-lt"/>
          <a:ea typeface="+mj-ea"/>
          <a:cs typeface="Arial" pitchFamily="34" charset="0"/>
        </a:defRPr>
      </a:lvl1pPr>
    </p:titleStyle>
    <p:bodyStyle>
      <a:lvl1pPr marL="356260" indent="-356260" algn="l" defTabSz="913486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2398" kern="1200">
          <a:solidFill>
            <a:srgbClr val="404040"/>
          </a:solidFill>
          <a:latin typeface="+mn-lt"/>
          <a:ea typeface="+mn-ea"/>
          <a:cs typeface="+mn-cs"/>
        </a:defRPr>
      </a:lvl1pPr>
      <a:lvl2pPr marL="712519" indent="-356260" algn="l" defTabSz="913486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998" kern="1200">
          <a:solidFill>
            <a:srgbClr val="404040"/>
          </a:solidFill>
          <a:latin typeface="+mn-lt"/>
          <a:ea typeface="+mn-ea"/>
          <a:cs typeface="+mn-cs"/>
        </a:defRPr>
      </a:lvl2pPr>
      <a:lvl3pPr marL="1068778" indent="-356260" algn="l" defTabSz="913486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798" kern="1200">
          <a:solidFill>
            <a:srgbClr val="404040"/>
          </a:solidFill>
          <a:latin typeface="+mn-lt"/>
          <a:ea typeface="+mn-ea"/>
          <a:cs typeface="+mn-cs"/>
        </a:defRPr>
      </a:lvl3pPr>
      <a:lvl4pPr marL="1425038" indent="-356260" algn="l" defTabSz="913486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598" kern="1200">
          <a:solidFill>
            <a:srgbClr val="404040"/>
          </a:solidFill>
          <a:latin typeface="+mn-lt"/>
          <a:ea typeface="+mn-ea"/>
          <a:cs typeface="+mn-cs"/>
        </a:defRPr>
      </a:lvl4pPr>
      <a:lvl5pPr marL="1781297" indent="-356260" algn="l" defTabSz="913486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598" kern="1200">
          <a:solidFill>
            <a:srgbClr val="404040"/>
          </a:solidFill>
          <a:latin typeface="+mn-lt"/>
          <a:ea typeface="+mn-ea"/>
          <a:cs typeface="+mn-cs"/>
        </a:defRPr>
      </a:lvl5pPr>
      <a:lvl6pPr marL="2512086" indent="-228372" algn="l" defTabSz="913486" rtl="0" eaLnBrk="1" latinLnBrk="0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6pPr>
      <a:lvl7pPr marL="2968829" indent="-228372" algn="l" defTabSz="913486" rtl="0" eaLnBrk="1" latinLnBrk="0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572" indent="-228372" algn="l" defTabSz="913486" rtl="0" eaLnBrk="1" latinLnBrk="0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315" indent="-228372" algn="l" defTabSz="913486" rtl="0" eaLnBrk="1" latinLnBrk="0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43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486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229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972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715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457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201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3943" algn="l" defTabSz="91348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31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14DA2F5F-0104-0240-9C73-D3FDAE66F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F103335C-5E38-AB4F-8958-B5571DF04289}"/>
              </a:ext>
            </a:extLst>
          </p:cNvPr>
          <p:cNvSpPr/>
          <p:nvPr/>
        </p:nvSpPr>
        <p:spPr>
          <a:xfrm>
            <a:off x="-10027" y="3128997"/>
            <a:ext cx="12187508" cy="18832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DDA5CA95-380B-8F49-A9D9-A5D19C987956}"/>
              </a:ext>
            </a:extLst>
          </p:cNvPr>
          <p:cNvSpPr txBox="1">
            <a:spLocks/>
          </p:cNvSpPr>
          <p:nvPr/>
        </p:nvSpPr>
        <p:spPr>
          <a:xfrm>
            <a:off x="866431" y="3358003"/>
            <a:ext cx="11243843" cy="1582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3500" b="1" dirty="0">
                <a:solidFill>
                  <a:srgbClr val="1528BC"/>
                </a:solidFill>
                <a:latin typeface="Titillium Web"/>
                <a:ea typeface="Roboto Light"/>
                <a:cs typeface="Roboto Light"/>
              </a:rPr>
              <a:t>Blockchain-Enabled Secure Management of Scientific Data in </a:t>
            </a:r>
            <a:r>
              <a:rPr lang="it-IT" sz="3500" b="1" err="1">
                <a:solidFill>
                  <a:srgbClr val="1528BC"/>
                </a:solidFill>
                <a:latin typeface="Titillium Web"/>
                <a:ea typeface="Roboto Light"/>
                <a:cs typeface="Roboto Light"/>
              </a:rPr>
              <a:t>Permissioned</a:t>
            </a:r>
            <a:r>
              <a:rPr lang="it-IT" sz="3500" b="1" dirty="0">
                <a:solidFill>
                  <a:srgbClr val="1528BC"/>
                </a:solidFill>
                <a:latin typeface="Titillium Web"/>
                <a:ea typeface="Roboto Light"/>
                <a:cs typeface="Roboto Light"/>
              </a:rPr>
              <a:t> Networks: a Metadata-</a:t>
            </a:r>
            <a:r>
              <a:rPr lang="it-IT" sz="3500" b="1" err="1">
                <a:solidFill>
                  <a:srgbClr val="1528BC"/>
                </a:solidFill>
                <a:latin typeface="Titillium Web"/>
                <a:ea typeface="Roboto Light"/>
                <a:cs typeface="Roboto Light"/>
              </a:rPr>
              <a:t>Centric</a:t>
            </a:r>
            <a:r>
              <a:rPr lang="it-IT" sz="3500" b="1" dirty="0">
                <a:solidFill>
                  <a:srgbClr val="1528BC"/>
                </a:solidFill>
                <a:latin typeface="Titillium Web"/>
                <a:ea typeface="Roboto Light"/>
                <a:cs typeface="Roboto Light"/>
              </a:rPr>
              <a:t> </a:t>
            </a:r>
            <a:r>
              <a:rPr lang="it-IT" sz="3500" b="1" err="1">
                <a:solidFill>
                  <a:srgbClr val="1528BC"/>
                </a:solidFill>
                <a:latin typeface="Titillium Web"/>
                <a:ea typeface="Roboto Light"/>
                <a:cs typeface="Roboto Light"/>
              </a:rPr>
              <a:t>Approach</a:t>
            </a:r>
            <a:endParaRPr lang="en-US" sz="3500" err="1">
              <a:solidFill>
                <a:srgbClr val="1528BC"/>
              </a:solidFill>
              <a:latin typeface="Titillium Web"/>
              <a:cs typeface="Calibri Light" panose="020F0302020204030204"/>
            </a:endParaRPr>
          </a:p>
          <a:p>
            <a:pPr algn="r"/>
            <a:r>
              <a:rPr lang="it-IT" sz="3000" b="1" dirty="0">
                <a:solidFill>
                  <a:srgbClr val="1528BC"/>
                </a:solidFill>
                <a:latin typeface="Titillium Web"/>
              </a:rPr>
              <a:t>​</a:t>
            </a:r>
            <a:endParaRPr lang="it-IT" dirty="0">
              <a:latin typeface="Titillium Web"/>
            </a:endParaRPr>
          </a:p>
          <a:p>
            <a:pPr algn="r"/>
            <a:r>
              <a:rPr lang="it-IT" sz="3000" u="sng" dirty="0">
                <a:solidFill>
                  <a:srgbClr val="6EADFF"/>
                </a:solidFill>
                <a:latin typeface="Titillium Web"/>
              </a:rPr>
              <a:t>Domingo Ranieri</a:t>
            </a:r>
            <a:r>
              <a:rPr lang="it-IT" sz="3000" dirty="0">
                <a:solidFill>
                  <a:srgbClr val="6EADFF"/>
                </a:solidFill>
                <a:latin typeface="Titillium Web"/>
              </a:rPr>
              <a:t>, Alessandro Costantini, Barbara Martelli</a:t>
            </a:r>
            <a:endParaRPr lang="it-IT" sz="3400" dirty="0">
              <a:solidFill>
                <a:srgbClr val="6EADFF"/>
              </a:solidFill>
              <a:latin typeface="Titillium Web"/>
            </a:endParaRP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6665647A-02D5-F47B-D748-B7204ACC3C4F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4177DF99-889F-F7C4-B261-77F15A79B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CD398989-485F-90AA-F357-33EC8BB93DB7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97D5F688-5845-A0C0-5D47-6CFBB15F1B92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15" name="Immagine 14">
            <a:extLst>
              <a:ext uri="{FF2B5EF4-FFF2-40B4-BE49-F238E27FC236}">
                <a16:creationId xmlns:a16="http://schemas.microsoft.com/office/drawing/2014/main" id="{F2F05742-B520-DD35-55B8-D19504E791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15050"/>
            <a:ext cx="12191999" cy="1181100"/>
          </a:xfrm>
          <a:prstGeom prst="rect">
            <a:avLst/>
          </a:prstGeom>
        </p:spPr>
      </p:pic>
      <p:sp>
        <p:nvSpPr>
          <p:cNvPr id="20" name="Sottotitolo 2">
            <a:extLst>
              <a:ext uri="{FF2B5EF4-FFF2-40B4-BE49-F238E27FC236}">
                <a16:creationId xmlns:a16="http://schemas.microsoft.com/office/drawing/2014/main" id="{11FE525E-A34E-7B8F-F723-E862A25FAADC}"/>
              </a:ext>
            </a:extLst>
          </p:cNvPr>
          <p:cNvSpPr txBox="1">
            <a:spLocks/>
          </p:cNvSpPr>
          <p:nvPr/>
        </p:nvSpPr>
        <p:spPr>
          <a:xfrm>
            <a:off x="0" y="5917324"/>
            <a:ext cx="6682153" cy="515288"/>
          </a:xfrm>
          <a:prstGeom prst="rect">
            <a:avLst/>
          </a:prstGeom>
          <a:solidFill>
            <a:srgbClr val="6EADFF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sz="2000" b="1" dirty="0">
                <a:solidFill>
                  <a:schemeClr val="bg1"/>
                </a:solidFill>
                <a:latin typeface="Titillium Web SemiBold" pitchFamily="2" charset="77"/>
              </a:rPr>
              <a:t>ISGC 2024, Taipei, 28 March 2024</a:t>
            </a:r>
          </a:p>
        </p:txBody>
      </p:sp>
      <p:pic>
        <p:nvPicPr>
          <p:cNvPr id="3" name="Immagine 2" descr="Immagine che contiene testo, Carattere, schermata, logo&#10;&#10;Descrizione generata automaticamente">
            <a:extLst>
              <a:ext uri="{FF2B5EF4-FFF2-40B4-BE49-F238E27FC236}">
                <a16:creationId xmlns:a16="http://schemas.microsoft.com/office/drawing/2014/main" id="{D5597066-1185-EB12-2673-96B763AE74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3176" y="1424316"/>
            <a:ext cx="5801565" cy="1978184"/>
          </a:xfrm>
          <a:prstGeom prst="rect">
            <a:avLst/>
          </a:prstGeom>
        </p:spPr>
      </p:pic>
      <p:pic>
        <p:nvPicPr>
          <p:cNvPr id="4" name="Immagine 3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6E911316-BF7D-A0E7-33E5-D7634790F3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317" y="3827535"/>
            <a:ext cx="2125496" cy="111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13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9FD40130-AEA0-B34C-BB8C-88093CFD5226}"/>
              </a:ext>
            </a:extLst>
          </p:cNvPr>
          <p:cNvSpPr txBox="1"/>
          <p:nvPr/>
        </p:nvSpPr>
        <p:spPr>
          <a:xfrm>
            <a:off x="600625" y="1950739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endParaRPr lang="it-IT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1581951-A683-4A16-74B9-7A736308A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62CA0A74-33B0-C26A-7601-EF7CD5200EB8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BB5B4F5B-8A4E-06F8-C5E2-CFB216804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9AB34043-3B2C-2B37-10D8-2DB05BD38BC8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BB17CF15-0B03-5B4A-FC41-73B5115A2A5D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A2385492-18C1-1CC6-DC48-D8329FDE4E71}"/>
              </a:ext>
            </a:extLst>
          </p:cNvPr>
          <p:cNvSpPr txBox="1"/>
          <p:nvPr/>
        </p:nvSpPr>
        <p:spPr>
          <a:xfrm>
            <a:off x="1912429" y="1907289"/>
            <a:ext cx="9163672" cy="14465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it-IT" sz="2200">
                <a:solidFill>
                  <a:srgbClr val="1528BC"/>
                </a:solidFill>
                <a:latin typeface="Titillium Web"/>
              </a:rPr>
              <a:t>A set of </a:t>
            </a:r>
            <a:r>
              <a:rPr lang="it-IT" sz="2200" err="1">
                <a:solidFill>
                  <a:srgbClr val="1528BC"/>
                </a:solidFill>
                <a:latin typeface="Titillium Web"/>
              </a:rPr>
              <a:t>measurement</a:t>
            </a:r>
            <a:r>
              <a:rPr lang="it-IT" sz="2200">
                <a:solidFill>
                  <a:srgbClr val="1528BC"/>
                </a:solidFill>
                <a:latin typeface="Titillium Web"/>
              </a:rPr>
              <a:t> from </a:t>
            </a:r>
            <a:r>
              <a:rPr lang="it-IT" sz="2200" err="1">
                <a:solidFill>
                  <a:srgbClr val="1528BC"/>
                </a:solidFill>
                <a:latin typeface="Titillium Web"/>
              </a:rPr>
              <a:t>sensors</a:t>
            </a:r>
            <a:r>
              <a:rPr lang="it-IT" sz="2200">
                <a:solidFill>
                  <a:srgbClr val="1528BC"/>
                </a:solidFill>
                <a:latin typeface="Titillium Web"/>
              </a:rPr>
              <a:t> are </a:t>
            </a:r>
            <a:r>
              <a:rPr lang="it-IT" sz="2200" err="1">
                <a:solidFill>
                  <a:srgbClr val="1528BC"/>
                </a:solidFill>
                <a:latin typeface="Titillium Web"/>
              </a:rPr>
              <a:t>taken</a:t>
            </a:r>
            <a:r>
              <a:rPr lang="it-IT" sz="2200">
                <a:solidFill>
                  <a:srgbClr val="1528BC"/>
                </a:solidFill>
                <a:latin typeface="Titillium Web"/>
              </a:rPr>
              <a:t> by Thales </a:t>
            </a:r>
            <a:r>
              <a:rPr lang="it-IT" sz="2200" err="1">
                <a:solidFill>
                  <a:srgbClr val="1528BC"/>
                </a:solidFill>
                <a:latin typeface="Titillium Web"/>
              </a:rPr>
              <a:t>satellites</a:t>
            </a:r>
            <a:r>
              <a:rPr lang="it-IT" sz="2200">
                <a:solidFill>
                  <a:srgbClr val="1528BC"/>
                </a:solidFill>
                <a:latin typeface="Titillium Web"/>
              </a:rPr>
              <a:t> </a:t>
            </a:r>
            <a:r>
              <a:rPr lang="it-IT" sz="2200" err="1">
                <a:solidFill>
                  <a:srgbClr val="1528BC"/>
                </a:solidFill>
                <a:latin typeface="Titillium Web"/>
              </a:rPr>
              <a:t>every</a:t>
            </a:r>
            <a:r>
              <a:rPr lang="it-IT" sz="2200">
                <a:solidFill>
                  <a:srgbClr val="1528BC"/>
                </a:solidFill>
                <a:latin typeface="Titillium Web"/>
              </a:rPr>
              <a:t> day for a </a:t>
            </a:r>
            <a:r>
              <a:rPr lang="it-IT" sz="2200" err="1">
                <a:solidFill>
                  <a:srgbClr val="1528BC"/>
                </a:solidFill>
                <a:latin typeface="Titillium Web"/>
              </a:rPr>
              <a:t>month</a:t>
            </a:r>
            <a:r>
              <a:rPr lang="it-IT" sz="2200">
                <a:solidFill>
                  <a:srgbClr val="1528BC"/>
                </a:solidFill>
                <a:latin typeface="Titillium Web"/>
              </a:rPr>
              <a:t> and </a:t>
            </a:r>
            <a:r>
              <a:rPr lang="it-IT" sz="2200" err="1">
                <a:solidFill>
                  <a:srgbClr val="1528BC"/>
                </a:solidFill>
                <a:latin typeface="Titillium Web"/>
              </a:rPr>
              <a:t>collected</a:t>
            </a:r>
            <a:r>
              <a:rPr lang="it-IT" sz="2200">
                <a:solidFill>
                  <a:srgbClr val="1528BC"/>
                </a:solidFill>
                <a:latin typeface="Titillium Web"/>
              </a:rPr>
              <a:t> in a dataset (</a:t>
            </a:r>
            <a:r>
              <a:rPr lang="it-IT" sz="2200" b="0">
                <a:solidFill>
                  <a:srgbClr val="2AA198"/>
                </a:solidFill>
                <a:effectLst/>
                <a:latin typeface="Consolas"/>
              </a:rPr>
              <a:t>sensorsMeasureJan24.csv</a:t>
            </a:r>
            <a:r>
              <a:rPr lang="it-IT" sz="2200">
                <a:solidFill>
                  <a:srgbClr val="1528BC"/>
                </a:solidFill>
                <a:latin typeface="Consolas"/>
              </a:rPr>
              <a:t>)</a:t>
            </a:r>
            <a:r>
              <a:rPr lang="it-IT" sz="2200">
                <a:solidFill>
                  <a:srgbClr val="2AA198"/>
                </a:solidFill>
                <a:latin typeface="Consolas"/>
              </a:rPr>
              <a:t> </a:t>
            </a:r>
            <a:endParaRPr lang="it-IT" sz="2200">
              <a:solidFill>
                <a:srgbClr val="1528BC"/>
              </a:solidFill>
              <a:latin typeface="Titillium Web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err="1">
                <a:solidFill>
                  <a:srgbClr val="1528BC"/>
                </a:solidFill>
                <a:latin typeface="Titillium Web"/>
              </a:rPr>
              <a:t>Raw</a:t>
            </a:r>
            <a:r>
              <a:rPr lang="it-IT" sz="2200">
                <a:solidFill>
                  <a:srgbClr val="1528BC"/>
                </a:solidFill>
                <a:latin typeface="Titillium Web"/>
              </a:rPr>
              <a:t> dataset </a:t>
            </a:r>
            <a:r>
              <a:rPr lang="it-IT" sz="2200" err="1">
                <a:solidFill>
                  <a:srgbClr val="1528BC"/>
                </a:solidFill>
                <a:latin typeface="Titillium Web"/>
              </a:rPr>
              <a:t>is</a:t>
            </a:r>
            <a:r>
              <a:rPr lang="it-IT" sz="2200">
                <a:solidFill>
                  <a:srgbClr val="1528BC"/>
                </a:solidFill>
                <a:latin typeface="Titillium Web"/>
              </a:rPr>
              <a:t> </a:t>
            </a:r>
            <a:r>
              <a:rPr lang="it-IT" sz="2200" err="1">
                <a:solidFill>
                  <a:srgbClr val="1528BC"/>
                </a:solidFill>
                <a:latin typeface="Titillium Web"/>
              </a:rPr>
              <a:t>locally</a:t>
            </a:r>
            <a:r>
              <a:rPr lang="it-IT" sz="2200">
                <a:solidFill>
                  <a:srgbClr val="1528BC"/>
                </a:solidFill>
                <a:latin typeface="Titillium Web"/>
              </a:rPr>
              <a:t> </a:t>
            </a:r>
            <a:r>
              <a:rPr lang="it-IT" sz="2200" err="1">
                <a:solidFill>
                  <a:srgbClr val="1528BC"/>
                </a:solidFill>
                <a:latin typeface="Titillium Web"/>
              </a:rPr>
              <a:t>stored</a:t>
            </a:r>
            <a:r>
              <a:rPr lang="it-IT" sz="2200">
                <a:solidFill>
                  <a:srgbClr val="1528BC"/>
                </a:solidFill>
                <a:latin typeface="Titillium Web"/>
              </a:rPr>
              <a:t>, </a:t>
            </a:r>
            <a:endParaRPr lang="it-IT" sz="2200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>
                <a:solidFill>
                  <a:srgbClr val="1528BC"/>
                </a:solidFill>
                <a:latin typeface="Titillium Web"/>
              </a:rPr>
              <a:t>Metadata </a:t>
            </a:r>
            <a:r>
              <a:rPr lang="it-IT" sz="2200" err="1">
                <a:solidFill>
                  <a:srgbClr val="1528BC"/>
                </a:solidFill>
                <a:latin typeface="Titillium Web"/>
              </a:rPr>
              <a:t>goes</a:t>
            </a:r>
            <a:r>
              <a:rPr lang="it-IT" sz="2200">
                <a:solidFill>
                  <a:srgbClr val="1528BC"/>
                </a:solidFill>
                <a:latin typeface="Titillium Web"/>
              </a:rPr>
              <a:t> to the blockchain</a:t>
            </a:r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8159ED56-27B6-5889-F3BF-850EAEA40E31}"/>
              </a:ext>
            </a:extLst>
          </p:cNvPr>
          <p:cNvSpPr/>
          <p:nvPr/>
        </p:nvSpPr>
        <p:spPr>
          <a:xfrm>
            <a:off x="9392731" y="3135820"/>
            <a:ext cx="1259632" cy="119782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BA236033-DA21-716F-1310-2B9E5FA1F28C}"/>
              </a:ext>
            </a:extLst>
          </p:cNvPr>
          <p:cNvCxnSpPr>
            <a:cxnSpLocks/>
          </p:cNvCxnSpPr>
          <p:nvPr/>
        </p:nvCxnSpPr>
        <p:spPr>
          <a:xfrm flipV="1">
            <a:off x="7264967" y="4247575"/>
            <a:ext cx="3092013" cy="21631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F5F1FBD-5D95-E838-413B-6EB79E75E86E}"/>
              </a:ext>
            </a:extLst>
          </p:cNvPr>
          <p:cNvSpPr txBox="1"/>
          <p:nvPr/>
        </p:nvSpPr>
        <p:spPr>
          <a:xfrm>
            <a:off x="4009073" y="3503719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>
                <a:effectLst/>
              </a:rPr>
              <a:t> </a:t>
            </a:r>
            <a:endParaRPr lang="it-IT"/>
          </a:p>
        </p:txBody>
      </p: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D9C4069F-77BA-1087-B79C-4043FCCFE51B}"/>
              </a:ext>
            </a:extLst>
          </p:cNvPr>
          <p:cNvCxnSpPr>
            <a:cxnSpLocks/>
          </p:cNvCxnSpPr>
          <p:nvPr/>
        </p:nvCxnSpPr>
        <p:spPr>
          <a:xfrm flipV="1">
            <a:off x="1955849" y="3168772"/>
            <a:ext cx="7875666" cy="6874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D27F6408-3510-EEB8-C4B3-80ADB6F982FE}"/>
              </a:ext>
            </a:extLst>
          </p:cNvPr>
          <p:cNvSpPr txBox="1"/>
          <p:nvPr/>
        </p:nvSpPr>
        <p:spPr>
          <a:xfrm>
            <a:off x="1955849" y="3856174"/>
            <a:ext cx="5309118" cy="25545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{</a:t>
            </a:r>
          </a:p>
          <a:p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    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"dataHash"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: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"5c23dd087...068789ded69d"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,</a:t>
            </a:r>
          </a:p>
          <a:p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    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"datasetName"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: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"sensorsMeasureJan24.csv"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,</a:t>
            </a:r>
          </a:p>
          <a:p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    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"creationTimestamp"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: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"1706659200"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,</a:t>
            </a:r>
          </a:p>
          <a:p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    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 b="0" err="1">
                <a:solidFill>
                  <a:srgbClr val="2AA198"/>
                </a:solidFill>
                <a:effectLst/>
                <a:latin typeface="Consolas"/>
              </a:rPr>
              <a:t>owner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: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>
                <a:solidFill>
                  <a:srgbClr val="2AA198"/>
                </a:solidFill>
                <a:latin typeface="Consolas"/>
              </a:rPr>
              <a:t>Thales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,</a:t>
            </a:r>
          </a:p>
          <a:p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    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 b="0" err="1">
                <a:solidFill>
                  <a:srgbClr val="2AA198"/>
                </a:solidFill>
                <a:effectLst/>
                <a:latin typeface="Consolas"/>
              </a:rPr>
              <a:t>type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: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 b="0" err="1">
                <a:solidFill>
                  <a:srgbClr val="2AA198"/>
                </a:solidFill>
                <a:effectLst/>
                <a:latin typeface="Consolas"/>
              </a:rPr>
              <a:t>raw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,</a:t>
            </a:r>
          </a:p>
          <a:p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    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 b="0" err="1">
                <a:solidFill>
                  <a:srgbClr val="2AA198"/>
                </a:solidFill>
                <a:effectLst/>
                <a:latin typeface="Consolas"/>
              </a:rPr>
              <a:t>fromHash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: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 b="0" err="1">
                <a:solidFill>
                  <a:srgbClr val="2AA198"/>
                </a:solidFill>
                <a:effectLst/>
                <a:latin typeface="Consolas"/>
              </a:rPr>
              <a:t>null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,</a:t>
            </a:r>
          </a:p>
          <a:p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    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 b="0" err="1">
                <a:solidFill>
                  <a:srgbClr val="2AA198"/>
                </a:solidFill>
                <a:effectLst/>
                <a:latin typeface="Consolas"/>
              </a:rPr>
              <a:t>algorithmUsed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: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 b="0" err="1">
                <a:solidFill>
                  <a:srgbClr val="2AA198"/>
                </a:solidFill>
                <a:effectLst/>
                <a:latin typeface="Consolas"/>
              </a:rPr>
              <a:t>null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,</a:t>
            </a:r>
          </a:p>
          <a:p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    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"version"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:</a:t>
            </a:r>
            <a:r>
              <a:rPr lang="it-IT" sz="1600" b="0">
                <a:solidFill>
                  <a:srgbClr val="D33682"/>
                </a:solidFill>
                <a:effectLst/>
                <a:latin typeface="Consolas"/>
              </a:rPr>
              <a:t>0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,</a:t>
            </a:r>
          </a:p>
          <a:p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}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579ECB1A-B13E-16DC-EDEF-E0ED9B649BA3}"/>
              </a:ext>
            </a:extLst>
          </p:cNvPr>
          <p:cNvSpPr txBox="1"/>
          <p:nvPr/>
        </p:nvSpPr>
        <p:spPr>
          <a:xfrm>
            <a:off x="4487223" y="1148897"/>
            <a:ext cx="28793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err="1">
                <a:solidFill>
                  <a:srgbClr val="1C7FFF"/>
                </a:solidFill>
                <a:latin typeface="Titillium Web" panose="00000500000000000000" pitchFamily="2" charset="0"/>
              </a:rPr>
              <a:t>Example</a:t>
            </a:r>
            <a:r>
              <a:rPr lang="it-IT" sz="3200" b="1">
                <a:solidFill>
                  <a:srgbClr val="1C7FFF"/>
                </a:solidFill>
                <a:latin typeface="Titillium Web" panose="00000500000000000000" pitchFamily="2" charset="0"/>
              </a:rPr>
              <a:t> of use</a:t>
            </a:r>
          </a:p>
        </p:txBody>
      </p:sp>
      <p:pic>
        <p:nvPicPr>
          <p:cNvPr id="6" name="Immagine 5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AFD56268-763E-28BA-7D12-BF4D28C88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8254" y="5759288"/>
            <a:ext cx="1059267" cy="53184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7EB8325-FEA5-8A5F-60B4-1055A4307826}"/>
              </a:ext>
            </a:extLst>
          </p:cNvPr>
          <p:cNvSpPr txBox="1"/>
          <p:nvPr/>
        </p:nvSpPr>
        <p:spPr>
          <a:xfrm>
            <a:off x="324725" y="6167597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Titillium Web" panose="00000500000000000000" pitchFamily="2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223772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9FD40130-AEA0-B34C-BB8C-88093CFD5226}"/>
              </a:ext>
            </a:extLst>
          </p:cNvPr>
          <p:cNvSpPr txBox="1"/>
          <p:nvPr/>
        </p:nvSpPr>
        <p:spPr>
          <a:xfrm>
            <a:off x="600625" y="1950739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endParaRPr lang="it-IT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1581951-A683-4A16-74B9-7A736308A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62CA0A74-33B0-C26A-7601-EF7CD5200EB8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BB5B4F5B-8A4E-06F8-C5E2-CFB216804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9AB34043-3B2C-2B37-10D8-2DB05BD38BC8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BB17CF15-0B03-5B4A-FC41-73B5115A2A5D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sp>
        <p:nvSpPr>
          <p:cNvPr id="29" name="Freccia in giù 28">
            <a:extLst>
              <a:ext uri="{FF2B5EF4-FFF2-40B4-BE49-F238E27FC236}">
                <a16:creationId xmlns:a16="http://schemas.microsoft.com/office/drawing/2014/main" id="{181CDE0A-CED2-F4CF-18F1-12AAD71DC007}"/>
              </a:ext>
            </a:extLst>
          </p:cNvPr>
          <p:cNvSpPr/>
          <p:nvPr/>
        </p:nvSpPr>
        <p:spPr>
          <a:xfrm>
            <a:off x="10162476" y="2808391"/>
            <a:ext cx="144851" cy="266685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CFD507B8-9A2F-1B8C-5B67-77D69B8C733B}"/>
              </a:ext>
            </a:extLst>
          </p:cNvPr>
          <p:cNvSpPr txBox="1"/>
          <p:nvPr/>
        </p:nvSpPr>
        <p:spPr>
          <a:xfrm rot="5400000">
            <a:off x="9797370" y="4093263"/>
            <a:ext cx="14310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>
                <a:solidFill>
                  <a:srgbClr val="1528BC"/>
                </a:solidFill>
                <a:latin typeface="Titillium Web" panose="00000500000000000000" pitchFamily="2" charset="0"/>
              </a:rPr>
              <a:t>processing</a:t>
            </a:r>
            <a:endParaRPr lang="it-IT" sz="1400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A2385492-18C1-1CC6-DC48-D8329FDE4E71}"/>
              </a:ext>
            </a:extLst>
          </p:cNvPr>
          <p:cNvSpPr txBox="1"/>
          <p:nvPr/>
        </p:nvSpPr>
        <p:spPr>
          <a:xfrm>
            <a:off x="1805487" y="1652124"/>
            <a:ext cx="747737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Raw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data are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used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(e.g. by a </a:t>
            </a:r>
            <a:r>
              <a:rPr lang="it-IT" sz="2200" b="0" i="0">
                <a:solidFill>
                  <a:srgbClr val="1528BC"/>
                </a:solidFill>
                <a:effectLst/>
                <a:latin typeface="Titillium Web" panose="00000500000000000000" pitchFamily="2" charset="0"/>
              </a:rPr>
              <a:t>University </a:t>
            </a:r>
            <a:r>
              <a:rPr lang="it-IT" sz="2200" b="0" i="0" err="1">
                <a:solidFill>
                  <a:srgbClr val="1528BC"/>
                </a:solidFill>
                <a:effectLst/>
                <a:latin typeface="Titillium Web" panose="00000500000000000000" pitchFamily="2" charset="0"/>
              </a:rPr>
              <a:t>Research</a:t>
            </a:r>
            <a:r>
              <a:rPr lang="it-IT" sz="2200" b="0" i="0">
                <a:solidFill>
                  <a:srgbClr val="1528BC"/>
                </a:solidFill>
                <a:effectLst/>
                <a:latin typeface="Titillium Web" panose="00000500000000000000" pitchFamily="2" charset="0"/>
              </a:rPr>
              <a:t> Group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) and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processed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by</a:t>
            </a:r>
            <a:r>
              <a:rPr lang="it-IT" sz="2200" b="0" i="0">
                <a:solidFill>
                  <a:srgbClr val="1528BC"/>
                </a:solidFill>
                <a:effectLst/>
                <a:latin typeface="Titillium Web" panose="00000500000000000000" pitchFamily="2" charset="0"/>
              </a:rPr>
              <a:t> </a:t>
            </a:r>
            <a:r>
              <a:rPr lang="it-IT" sz="2200" b="0" i="0" err="1">
                <a:solidFill>
                  <a:srgbClr val="1528BC"/>
                </a:solidFill>
                <a:effectLst/>
                <a:latin typeface="Titillium Web" panose="00000500000000000000" pitchFamily="2" charset="0"/>
              </a:rPr>
              <a:t>using</a:t>
            </a:r>
            <a:r>
              <a:rPr lang="it-IT" sz="2200" b="0" i="0">
                <a:solidFill>
                  <a:srgbClr val="1528BC"/>
                </a:solidFill>
                <a:effectLst/>
                <a:latin typeface="Titillium Web" panose="00000500000000000000" pitchFamily="2" charset="0"/>
              </a:rPr>
              <a:t> 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a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proprietary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algorithm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or a procedure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A new dataset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is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produced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and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stored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(</a:t>
            </a:r>
            <a:r>
              <a:rPr lang="it-IT" sz="2200" b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studyExperiment0124.csv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New metadata are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sent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to the blockchain</a:t>
            </a:r>
          </a:p>
        </p:txBody>
      </p:sp>
      <p:pic>
        <p:nvPicPr>
          <p:cNvPr id="14" name="Immagine 13" descr="Immagine che contiene cerchio, luce&#10;&#10;Descrizione generata automaticamente">
            <a:extLst>
              <a:ext uri="{FF2B5EF4-FFF2-40B4-BE49-F238E27FC236}">
                <a16:creationId xmlns:a16="http://schemas.microsoft.com/office/drawing/2014/main" id="{25DC87A7-007D-FB97-358B-1FD4A4E10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9142" y="2713953"/>
            <a:ext cx="942975" cy="293370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0B47822-D5D6-DA7E-2DBB-ABC528ED0331}"/>
              </a:ext>
            </a:extLst>
          </p:cNvPr>
          <p:cNvSpPr txBox="1"/>
          <p:nvPr/>
        </p:nvSpPr>
        <p:spPr>
          <a:xfrm>
            <a:off x="1509835" y="3930464"/>
            <a:ext cx="6115102" cy="25545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{</a:t>
            </a:r>
          </a:p>
          <a:p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    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"dataHash"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: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"91d01e2bf...04f62fcf2503"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,</a:t>
            </a:r>
          </a:p>
          <a:p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    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"datasetName"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: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"studyExperiment0124.csv"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,</a:t>
            </a:r>
          </a:p>
          <a:p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    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"creationTimestamp"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: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"1708387200"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,</a:t>
            </a:r>
          </a:p>
          <a:p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    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 b="0" err="1">
                <a:solidFill>
                  <a:srgbClr val="2AA198"/>
                </a:solidFill>
                <a:effectLst/>
                <a:latin typeface="Consolas"/>
              </a:rPr>
              <a:t>owner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: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>
                <a:solidFill>
                  <a:srgbClr val="2AA198"/>
                </a:solidFill>
                <a:latin typeface="Consolas"/>
              </a:rPr>
              <a:t>URG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,</a:t>
            </a:r>
            <a:endParaRPr lang="it-IT" sz="1600" b="0">
              <a:solidFill>
                <a:srgbClr val="657B83"/>
              </a:solidFill>
              <a:effectLst/>
              <a:highlight>
                <a:srgbClr val="99D5E1"/>
              </a:highlight>
              <a:latin typeface="Consolas"/>
            </a:endParaRPr>
          </a:p>
          <a:p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    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 b="0" err="1">
                <a:solidFill>
                  <a:srgbClr val="2AA198"/>
                </a:solidFill>
                <a:effectLst/>
                <a:latin typeface="Consolas"/>
              </a:rPr>
              <a:t>type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: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 b="0" err="1">
                <a:solidFill>
                  <a:srgbClr val="2AA198"/>
                </a:solidFill>
                <a:effectLst/>
                <a:latin typeface="Consolas"/>
              </a:rPr>
              <a:t>processed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,</a:t>
            </a:r>
          </a:p>
          <a:p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    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"fromDataset"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: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"5c23dd087...068789ded69d"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,</a:t>
            </a:r>
          </a:p>
          <a:p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    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"algorithmUsed"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: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"676e838652...08c06f80f921"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,</a:t>
            </a:r>
          </a:p>
          <a:p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    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 b="0" err="1">
                <a:solidFill>
                  <a:srgbClr val="2AA198"/>
                </a:solidFill>
                <a:effectLst/>
                <a:latin typeface="Consolas"/>
              </a:rPr>
              <a:t>version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: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 b="0" err="1">
                <a:solidFill>
                  <a:srgbClr val="2AA198"/>
                </a:solidFill>
                <a:effectLst/>
                <a:latin typeface="Consolas"/>
              </a:rPr>
              <a:t>null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,</a:t>
            </a:r>
          </a:p>
          <a:p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}</a:t>
            </a:r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A0388C09-8239-F1A0-5385-BB3B23E63D95}"/>
              </a:ext>
            </a:extLst>
          </p:cNvPr>
          <p:cNvCxnSpPr>
            <a:cxnSpLocks/>
          </p:cNvCxnSpPr>
          <p:nvPr/>
        </p:nvCxnSpPr>
        <p:spPr>
          <a:xfrm>
            <a:off x="7642383" y="3930464"/>
            <a:ext cx="2038740" cy="914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995D6BCE-0FD3-425C-B8AF-06D081917F58}"/>
              </a:ext>
            </a:extLst>
          </p:cNvPr>
          <p:cNvCxnSpPr>
            <a:cxnSpLocks/>
          </p:cNvCxnSpPr>
          <p:nvPr/>
        </p:nvCxnSpPr>
        <p:spPr>
          <a:xfrm flipV="1">
            <a:off x="7624937" y="5418100"/>
            <a:ext cx="2044410" cy="108004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129EE20A-DCFB-A0EB-8BE3-B94326A3BDD5}"/>
              </a:ext>
            </a:extLst>
          </p:cNvPr>
          <p:cNvSpPr txBox="1"/>
          <p:nvPr/>
        </p:nvSpPr>
        <p:spPr>
          <a:xfrm>
            <a:off x="4487223" y="1148897"/>
            <a:ext cx="28793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err="1">
                <a:solidFill>
                  <a:srgbClr val="1C7FFF"/>
                </a:solidFill>
                <a:latin typeface="Titillium Web" panose="00000500000000000000" pitchFamily="2" charset="0"/>
              </a:rPr>
              <a:t>Example</a:t>
            </a:r>
            <a:r>
              <a:rPr lang="it-IT" sz="3200" b="1">
                <a:solidFill>
                  <a:srgbClr val="1C7FFF"/>
                </a:solidFill>
                <a:latin typeface="Titillium Web" panose="00000500000000000000" pitchFamily="2" charset="0"/>
              </a:rPr>
              <a:t> of use</a:t>
            </a:r>
          </a:p>
        </p:txBody>
      </p:sp>
      <p:pic>
        <p:nvPicPr>
          <p:cNvPr id="6" name="Immagine 5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54960EF2-9993-D83B-884D-4BF1986C8A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8254" y="5759288"/>
            <a:ext cx="1059267" cy="53184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3BC4A04-86B0-2E89-4E66-B3A392BEFB1C}"/>
              </a:ext>
            </a:extLst>
          </p:cNvPr>
          <p:cNvSpPr txBox="1"/>
          <p:nvPr/>
        </p:nvSpPr>
        <p:spPr>
          <a:xfrm>
            <a:off x="324725" y="6167597"/>
            <a:ext cx="386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Titillium Web" panose="00000500000000000000" pitchFamily="2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185391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9FD40130-AEA0-B34C-BB8C-88093CFD5226}"/>
              </a:ext>
            </a:extLst>
          </p:cNvPr>
          <p:cNvSpPr txBox="1"/>
          <p:nvPr/>
        </p:nvSpPr>
        <p:spPr>
          <a:xfrm>
            <a:off x="600625" y="1950739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endParaRPr lang="it-IT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1581951-A683-4A16-74B9-7A736308A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62CA0A74-33B0-C26A-7601-EF7CD5200EB8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BB5B4F5B-8A4E-06F8-C5E2-CFB216804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9AB34043-3B2C-2B37-10D8-2DB05BD38BC8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BB17CF15-0B03-5B4A-FC41-73B5115A2A5D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A2385492-18C1-1CC6-DC48-D8329FDE4E71}"/>
              </a:ext>
            </a:extLst>
          </p:cNvPr>
          <p:cNvSpPr txBox="1"/>
          <p:nvPr/>
        </p:nvSpPr>
        <p:spPr>
          <a:xfrm>
            <a:off x="1361923" y="2083772"/>
            <a:ext cx="57316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Any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new dataset coming from the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previous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can be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considered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as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an update and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properly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versioned</a:t>
            </a:r>
          </a:p>
        </p:txBody>
      </p:sp>
      <p:pic>
        <p:nvPicPr>
          <p:cNvPr id="10" name="Immagine 9" descr="Immagine che contiene cerchio, schermata, luna&#10;&#10;Descrizione generata automaticamente">
            <a:extLst>
              <a:ext uri="{FF2B5EF4-FFF2-40B4-BE49-F238E27FC236}">
                <a16:creationId xmlns:a16="http://schemas.microsoft.com/office/drawing/2014/main" id="{F18008CE-B1A7-7364-B0AF-CBCCFBE93E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7584" y="2425119"/>
            <a:ext cx="2692145" cy="2674257"/>
          </a:xfrm>
          <a:prstGeom prst="rect">
            <a:avLst/>
          </a:prstGeom>
        </p:spPr>
      </p:pic>
      <p:sp>
        <p:nvSpPr>
          <p:cNvPr id="11" name="Freccia in giù 10">
            <a:extLst>
              <a:ext uri="{FF2B5EF4-FFF2-40B4-BE49-F238E27FC236}">
                <a16:creationId xmlns:a16="http://schemas.microsoft.com/office/drawing/2014/main" id="{7DF310B8-B0EA-A773-EA7D-32705E9067D0}"/>
              </a:ext>
            </a:extLst>
          </p:cNvPr>
          <p:cNvSpPr/>
          <p:nvPr/>
        </p:nvSpPr>
        <p:spPr>
          <a:xfrm rot="16200000">
            <a:off x="8818891" y="1497439"/>
            <a:ext cx="143671" cy="219926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33C993A-1596-D76C-C206-58D6ABA1C9B5}"/>
              </a:ext>
            </a:extLst>
          </p:cNvPr>
          <p:cNvSpPr txBox="1"/>
          <p:nvPr/>
        </p:nvSpPr>
        <p:spPr>
          <a:xfrm>
            <a:off x="8365562" y="2137467"/>
            <a:ext cx="1298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err="1">
                <a:solidFill>
                  <a:srgbClr val="1528BC"/>
                </a:solidFill>
                <a:latin typeface="Titillium Web" panose="00000500000000000000" pitchFamily="2" charset="0"/>
              </a:rPr>
              <a:t>versioning</a:t>
            </a:r>
            <a:endParaRPr lang="it-IT" sz="1400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192BD59-7740-1BFE-A723-BF29DBCDD9A7}"/>
              </a:ext>
            </a:extLst>
          </p:cNvPr>
          <p:cNvSpPr txBox="1"/>
          <p:nvPr/>
        </p:nvSpPr>
        <p:spPr>
          <a:xfrm rot="5400000">
            <a:off x="9978729" y="3745031"/>
            <a:ext cx="1431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>
                <a:solidFill>
                  <a:srgbClr val="1528BC"/>
                </a:solidFill>
                <a:latin typeface="Titillium Web" panose="00000500000000000000" pitchFamily="2" charset="0"/>
              </a:rPr>
              <a:t>processing</a:t>
            </a:r>
            <a:endParaRPr lang="it-IT" sz="1400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sp>
        <p:nvSpPr>
          <p:cNvPr id="17" name="Freccia in giù 16">
            <a:extLst>
              <a:ext uri="{FF2B5EF4-FFF2-40B4-BE49-F238E27FC236}">
                <a16:creationId xmlns:a16="http://schemas.microsoft.com/office/drawing/2014/main" id="{D76208AC-8FC8-E8EF-4F76-CA3BF31988EC}"/>
              </a:ext>
            </a:extLst>
          </p:cNvPr>
          <p:cNvSpPr/>
          <p:nvPr/>
        </p:nvSpPr>
        <p:spPr>
          <a:xfrm>
            <a:off x="10279535" y="2875347"/>
            <a:ext cx="144851" cy="209715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236D47E-C391-EE85-3569-5DB3E3E21630}"/>
              </a:ext>
            </a:extLst>
          </p:cNvPr>
          <p:cNvSpPr txBox="1"/>
          <p:nvPr/>
        </p:nvSpPr>
        <p:spPr>
          <a:xfrm>
            <a:off x="1394504" y="3789928"/>
            <a:ext cx="5552396" cy="25545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{</a:t>
            </a:r>
          </a:p>
          <a:p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    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"dataHash"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: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"b5cf2812d...8b20dba230b5"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,</a:t>
            </a:r>
          </a:p>
          <a:p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    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"datasetName"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: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"sensorMeasureFeb24.csv"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,</a:t>
            </a:r>
          </a:p>
          <a:p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    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"creationTimestamp"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: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"1709164800"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,</a:t>
            </a:r>
          </a:p>
          <a:p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    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 b="0" err="1">
                <a:solidFill>
                  <a:srgbClr val="2AA198"/>
                </a:solidFill>
                <a:effectLst/>
                <a:latin typeface="Consolas"/>
              </a:rPr>
              <a:t>owner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: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>
                <a:solidFill>
                  <a:srgbClr val="2AA198"/>
                </a:solidFill>
                <a:latin typeface="Consolas"/>
              </a:rPr>
              <a:t>Thales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,</a:t>
            </a:r>
          </a:p>
          <a:p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    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 b="0" err="1">
                <a:solidFill>
                  <a:srgbClr val="2AA198"/>
                </a:solidFill>
                <a:effectLst/>
                <a:latin typeface="Consolas"/>
              </a:rPr>
              <a:t>type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: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 b="0" err="1">
                <a:solidFill>
                  <a:srgbClr val="2AA198"/>
                </a:solidFill>
                <a:effectLst/>
                <a:latin typeface="Consolas"/>
              </a:rPr>
              <a:t>raw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,</a:t>
            </a:r>
          </a:p>
          <a:p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    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"fromHash"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: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"5c23dd087...068789ded69d"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,</a:t>
            </a:r>
          </a:p>
          <a:p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    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 b="0" err="1">
                <a:solidFill>
                  <a:srgbClr val="2AA198"/>
                </a:solidFill>
                <a:effectLst/>
                <a:latin typeface="Consolas"/>
              </a:rPr>
              <a:t>algorithmUsed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: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 b="0" err="1">
                <a:solidFill>
                  <a:srgbClr val="2AA198"/>
                </a:solidFill>
                <a:effectLst/>
                <a:latin typeface="Consolas"/>
              </a:rPr>
              <a:t>null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,</a:t>
            </a:r>
          </a:p>
          <a:p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    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"version"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:</a:t>
            </a:r>
            <a:r>
              <a:rPr lang="it-IT" sz="1600" b="0">
                <a:solidFill>
                  <a:srgbClr val="D33682"/>
                </a:solidFill>
                <a:effectLst/>
                <a:latin typeface="Consolas"/>
              </a:rPr>
              <a:t>1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,</a:t>
            </a:r>
          </a:p>
          <a:p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}</a:t>
            </a:r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5EDCD97D-5498-D92F-31A5-D40763D16B63}"/>
              </a:ext>
            </a:extLst>
          </p:cNvPr>
          <p:cNvCxnSpPr>
            <a:cxnSpLocks/>
          </p:cNvCxnSpPr>
          <p:nvPr/>
        </p:nvCxnSpPr>
        <p:spPr>
          <a:xfrm flipV="1">
            <a:off x="8132323" y="2836361"/>
            <a:ext cx="1685998" cy="1885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B3359851-0E79-B1E7-AE95-67D15172F243}"/>
              </a:ext>
            </a:extLst>
          </p:cNvPr>
          <p:cNvCxnSpPr>
            <a:cxnSpLocks/>
          </p:cNvCxnSpPr>
          <p:nvPr/>
        </p:nvCxnSpPr>
        <p:spPr>
          <a:xfrm flipV="1">
            <a:off x="1394504" y="3087851"/>
            <a:ext cx="6217259" cy="6962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D9858B50-9DBF-03B5-EB84-C87D7959A58B}"/>
              </a:ext>
            </a:extLst>
          </p:cNvPr>
          <p:cNvCxnSpPr>
            <a:cxnSpLocks/>
          </p:cNvCxnSpPr>
          <p:nvPr/>
        </p:nvCxnSpPr>
        <p:spPr>
          <a:xfrm flipV="1">
            <a:off x="6946900" y="3335997"/>
            <a:ext cx="3043458" cy="30084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60861B80-71C2-8CF5-F0F3-43D727D67ED8}"/>
              </a:ext>
            </a:extLst>
          </p:cNvPr>
          <p:cNvSpPr txBox="1"/>
          <p:nvPr/>
        </p:nvSpPr>
        <p:spPr>
          <a:xfrm>
            <a:off x="4487223" y="1148897"/>
            <a:ext cx="28793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err="1">
                <a:solidFill>
                  <a:srgbClr val="1C7FFF"/>
                </a:solidFill>
                <a:latin typeface="Titillium Web" panose="00000500000000000000" pitchFamily="2" charset="0"/>
              </a:rPr>
              <a:t>Example</a:t>
            </a:r>
            <a:r>
              <a:rPr lang="it-IT" sz="3200" b="1">
                <a:solidFill>
                  <a:srgbClr val="1C7FFF"/>
                </a:solidFill>
                <a:latin typeface="Titillium Web" panose="00000500000000000000" pitchFamily="2" charset="0"/>
              </a:rPr>
              <a:t> of use</a:t>
            </a:r>
          </a:p>
        </p:txBody>
      </p:sp>
      <p:pic>
        <p:nvPicPr>
          <p:cNvPr id="6" name="Immagine 5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5C0F397F-4B46-0A46-45E4-748BD795EB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8254" y="5759288"/>
            <a:ext cx="1059267" cy="53184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FC7F137-81E9-9B5E-5CDD-1AC46704E737}"/>
              </a:ext>
            </a:extLst>
          </p:cNvPr>
          <p:cNvSpPr txBox="1"/>
          <p:nvPr/>
        </p:nvSpPr>
        <p:spPr>
          <a:xfrm>
            <a:off x="324725" y="6167597"/>
            <a:ext cx="386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Titillium Web" panose="00000500000000000000" pitchFamily="2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9789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9FD40130-AEA0-B34C-BB8C-88093CFD5226}"/>
              </a:ext>
            </a:extLst>
          </p:cNvPr>
          <p:cNvSpPr txBox="1"/>
          <p:nvPr/>
        </p:nvSpPr>
        <p:spPr>
          <a:xfrm>
            <a:off x="600625" y="1950739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endParaRPr lang="it-IT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1581951-A683-4A16-74B9-7A736308A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62CA0A74-33B0-C26A-7601-EF7CD5200EB8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BB5B4F5B-8A4E-06F8-C5E2-CFB216804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9AB34043-3B2C-2B37-10D8-2DB05BD38BC8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BB17CF15-0B03-5B4A-FC41-73B5115A2A5D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sp>
        <p:nvSpPr>
          <p:cNvPr id="29" name="Freccia in giù 28">
            <a:extLst>
              <a:ext uri="{FF2B5EF4-FFF2-40B4-BE49-F238E27FC236}">
                <a16:creationId xmlns:a16="http://schemas.microsoft.com/office/drawing/2014/main" id="{181CDE0A-CED2-F4CF-18F1-12AAD71DC007}"/>
              </a:ext>
            </a:extLst>
          </p:cNvPr>
          <p:cNvSpPr/>
          <p:nvPr/>
        </p:nvSpPr>
        <p:spPr>
          <a:xfrm>
            <a:off x="7937645" y="3254762"/>
            <a:ext cx="199033" cy="302130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CFD507B8-9A2F-1B8C-5B67-77D69B8C733B}"/>
              </a:ext>
            </a:extLst>
          </p:cNvPr>
          <p:cNvSpPr txBox="1"/>
          <p:nvPr/>
        </p:nvSpPr>
        <p:spPr>
          <a:xfrm rot="5400000">
            <a:off x="7622656" y="4549668"/>
            <a:ext cx="18573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processing</a:t>
            </a:r>
          </a:p>
        </p:txBody>
      </p:sp>
      <p:sp>
        <p:nvSpPr>
          <p:cNvPr id="32" name="Freccia in giù 31">
            <a:extLst>
              <a:ext uri="{FF2B5EF4-FFF2-40B4-BE49-F238E27FC236}">
                <a16:creationId xmlns:a16="http://schemas.microsoft.com/office/drawing/2014/main" id="{571594B3-2945-95F8-F03A-F48CDA25FDF9}"/>
              </a:ext>
            </a:extLst>
          </p:cNvPr>
          <p:cNvSpPr/>
          <p:nvPr/>
        </p:nvSpPr>
        <p:spPr>
          <a:xfrm rot="16200000">
            <a:off x="5870536" y="1073154"/>
            <a:ext cx="188000" cy="364377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34B6DF13-5289-7BD0-3A92-C092B5829F3F}"/>
              </a:ext>
            </a:extLst>
          </p:cNvPr>
          <p:cNvSpPr txBox="1"/>
          <p:nvPr/>
        </p:nvSpPr>
        <p:spPr>
          <a:xfrm>
            <a:off x="5150301" y="2314099"/>
            <a:ext cx="16284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versioning</a:t>
            </a:r>
            <a:endParaRPr lang="it-IT" sz="2200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A2385492-18C1-1CC6-DC48-D8329FDE4E71}"/>
              </a:ext>
            </a:extLst>
          </p:cNvPr>
          <p:cNvSpPr txBox="1"/>
          <p:nvPr/>
        </p:nvSpPr>
        <p:spPr>
          <a:xfrm>
            <a:off x="3327105" y="1874574"/>
            <a:ext cx="526864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Global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view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of processing and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versioning</a:t>
            </a:r>
            <a:endParaRPr lang="it-IT" sz="2200" b="0" i="0">
              <a:solidFill>
                <a:srgbClr val="1528BC"/>
              </a:solidFill>
              <a:effectLst/>
              <a:latin typeface="Titillium Web" panose="00000500000000000000" pitchFamily="2" charset="0"/>
            </a:endParaRPr>
          </a:p>
          <a:p>
            <a:endParaRPr lang="it-IT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r>
              <a:rPr lang="it-IT">
                <a:solidFill>
                  <a:srgbClr val="1528BC"/>
                </a:solidFill>
                <a:latin typeface="Titillium Web" panose="00000500000000000000" pitchFamily="2" charset="0"/>
              </a:rPr>
              <a:t>  </a:t>
            </a:r>
          </a:p>
        </p:txBody>
      </p:sp>
      <p:pic>
        <p:nvPicPr>
          <p:cNvPr id="10" name="Immagine 9" descr="Immagine che contiene cerchio, schermata, design&#10;&#10;Descrizione generata automaticamente">
            <a:extLst>
              <a:ext uri="{FF2B5EF4-FFF2-40B4-BE49-F238E27FC236}">
                <a16:creationId xmlns:a16="http://schemas.microsoft.com/office/drawing/2014/main" id="{29FD5A2F-2C68-4C01-6A32-1F085683E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252" y="2801039"/>
            <a:ext cx="3868569" cy="3475028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49755AC-F8EF-E1DB-78A8-1EB467F5A385}"/>
              </a:ext>
            </a:extLst>
          </p:cNvPr>
          <p:cNvSpPr txBox="1"/>
          <p:nvPr/>
        </p:nvSpPr>
        <p:spPr>
          <a:xfrm>
            <a:off x="4487223" y="1148897"/>
            <a:ext cx="28793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err="1">
                <a:solidFill>
                  <a:srgbClr val="1C7FFF"/>
                </a:solidFill>
                <a:latin typeface="Titillium Web" panose="00000500000000000000" pitchFamily="2" charset="0"/>
              </a:rPr>
              <a:t>Example</a:t>
            </a:r>
            <a:r>
              <a:rPr lang="it-IT" sz="3200" b="1">
                <a:solidFill>
                  <a:srgbClr val="1C7FFF"/>
                </a:solidFill>
                <a:latin typeface="Titillium Web" panose="00000500000000000000" pitchFamily="2" charset="0"/>
              </a:rPr>
              <a:t> of use</a:t>
            </a:r>
          </a:p>
        </p:txBody>
      </p:sp>
      <p:pic>
        <p:nvPicPr>
          <p:cNvPr id="6" name="Immagine 5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03E40A87-69D3-AE10-ED51-5B5D587911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8254" y="5759288"/>
            <a:ext cx="1059267" cy="53184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72C20A6-8231-D21B-306B-F4E948CF44F2}"/>
              </a:ext>
            </a:extLst>
          </p:cNvPr>
          <p:cNvSpPr txBox="1"/>
          <p:nvPr/>
        </p:nvSpPr>
        <p:spPr>
          <a:xfrm>
            <a:off x="324725" y="6167597"/>
            <a:ext cx="386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Titillium Web" panose="00000500000000000000" pitchFamily="2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15366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9FD40130-AEA0-B34C-BB8C-88093CFD5226}"/>
              </a:ext>
            </a:extLst>
          </p:cNvPr>
          <p:cNvSpPr txBox="1"/>
          <p:nvPr/>
        </p:nvSpPr>
        <p:spPr>
          <a:xfrm>
            <a:off x="600625" y="1950739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endParaRPr lang="it-IT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1581951-A683-4A16-74B9-7A736308A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62CA0A74-33B0-C26A-7601-EF7CD5200EB8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BB5B4F5B-8A4E-06F8-C5E2-CFB216804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9AB34043-3B2C-2B37-10D8-2DB05BD38BC8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BB17CF15-0B03-5B4A-FC41-73B5115A2A5D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850709F-F52C-0E2C-75CA-E524B455C82F}"/>
              </a:ext>
            </a:extLst>
          </p:cNvPr>
          <p:cNvSpPr txBox="1"/>
          <p:nvPr/>
        </p:nvSpPr>
        <p:spPr>
          <a:xfrm>
            <a:off x="4487223" y="1148897"/>
            <a:ext cx="28793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err="1">
                <a:solidFill>
                  <a:srgbClr val="1C7FFF"/>
                </a:solidFill>
                <a:latin typeface="Titillium Web" panose="00000500000000000000" pitchFamily="2" charset="0"/>
              </a:rPr>
              <a:t>Example</a:t>
            </a:r>
            <a:r>
              <a:rPr lang="it-IT" sz="3200" b="1">
                <a:solidFill>
                  <a:srgbClr val="1C7FFF"/>
                </a:solidFill>
                <a:latin typeface="Titillium Web" panose="00000500000000000000" pitchFamily="2" charset="0"/>
              </a:rPr>
              <a:t> of use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A2385492-18C1-1CC6-DC48-D8329FDE4E71}"/>
              </a:ext>
            </a:extLst>
          </p:cNvPr>
          <p:cNvSpPr txBox="1"/>
          <p:nvPr/>
        </p:nvSpPr>
        <p:spPr>
          <a:xfrm>
            <a:off x="2324100" y="2106013"/>
            <a:ext cx="754379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For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any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operation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performed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,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peculiar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information can be 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stored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in blockchain.</a:t>
            </a:r>
          </a:p>
          <a:p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Only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the Metadata are saved in the BC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saving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storage and computing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effort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.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D27F6408-3510-EEB8-C4B3-80ADB6F982FE}"/>
              </a:ext>
            </a:extLst>
          </p:cNvPr>
          <p:cNvSpPr txBox="1"/>
          <p:nvPr/>
        </p:nvSpPr>
        <p:spPr>
          <a:xfrm>
            <a:off x="3530146" y="3671989"/>
            <a:ext cx="5131705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{</a:t>
            </a:r>
          </a:p>
          <a:p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    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"operationID"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: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"plsda012...lo32j7u13q3k"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,</a:t>
            </a:r>
          </a:p>
          <a:p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    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 b="0" err="1">
                <a:solidFill>
                  <a:srgbClr val="2AA198"/>
                </a:solidFill>
                <a:effectLst/>
                <a:latin typeface="Consolas"/>
              </a:rPr>
              <a:t>operationType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: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 b="0" err="1">
                <a:solidFill>
                  <a:srgbClr val="2AA198"/>
                </a:solidFill>
                <a:effectLst/>
                <a:latin typeface="Consolas"/>
              </a:rPr>
              <a:t>rawDatasetUpload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,</a:t>
            </a:r>
          </a:p>
          <a:p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    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"executedBy"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: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>
                <a:solidFill>
                  <a:srgbClr val="2AA198"/>
                </a:solidFill>
                <a:latin typeface="Consolas"/>
              </a:rPr>
              <a:t>Thales-UserID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,</a:t>
            </a:r>
          </a:p>
          <a:p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    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"operationTimestamp"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:</a:t>
            </a:r>
            <a:r>
              <a:rPr lang="it-IT" sz="1600" b="0">
                <a:solidFill>
                  <a:srgbClr val="2AA198"/>
                </a:solidFill>
                <a:effectLst/>
                <a:latin typeface="Consolas"/>
              </a:rPr>
              <a:t>"1706778000"</a:t>
            </a:r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,</a:t>
            </a:r>
          </a:p>
          <a:p>
            <a:r>
              <a:rPr lang="it-IT" sz="1600" b="0">
                <a:solidFill>
                  <a:srgbClr val="657B83"/>
                </a:solidFill>
                <a:effectLst/>
                <a:latin typeface="Consolas"/>
              </a:rPr>
              <a:t>}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47E374-BFFD-BBBD-F084-5D6A719CA05E}"/>
              </a:ext>
            </a:extLst>
          </p:cNvPr>
          <p:cNvSpPr txBox="1"/>
          <p:nvPr/>
        </p:nvSpPr>
        <p:spPr>
          <a:xfrm>
            <a:off x="2324100" y="5318531"/>
            <a:ext cx="77752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The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operation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ID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is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the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hash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of the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concatenation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between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 </a:t>
            </a:r>
            <a:r>
              <a:rPr lang="it-IT" sz="2200" b="0" err="1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dataHash</a:t>
            </a:r>
            <a:r>
              <a:rPr lang="it-IT" sz="2200">
                <a:solidFill>
                  <a:srgbClr val="2AA198"/>
                </a:solidFill>
                <a:latin typeface="Consolas" panose="020B0609020204030204" pitchFamily="49" charset="0"/>
              </a:rPr>
              <a:t> 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and the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other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operation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details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.</a:t>
            </a:r>
          </a:p>
        </p:txBody>
      </p:sp>
      <p:pic>
        <p:nvPicPr>
          <p:cNvPr id="11" name="Immagine 10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03AB928A-5C1C-18DC-C438-203E78682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8254" y="5759288"/>
            <a:ext cx="1059267" cy="53184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C562829-DFDD-5E7E-165C-FD4B4D0815C6}"/>
              </a:ext>
            </a:extLst>
          </p:cNvPr>
          <p:cNvSpPr txBox="1"/>
          <p:nvPr/>
        </p:nvSpPr>
        <p:spPr>
          <a:xfrm>
            <a:off x="324725" y="6167597"/>
            <a:ext cx="386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Titillium Web" panose="00000500000000000000" pitchFamily="2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679959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9FD40130-AEA0-B34C-BB8C-88093CFD5226}"/>
              </a:ext>
            </a:extLst>
          </p:cNvPr>
          <p:cNvSpPr txBox="1"/>
          <p:nvPr/>
        </p:nvSpPr>
        <p:spPr>
          <a:xfrm>
            <a:off x="600625" y="1950739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endParaRPr lang="it-IT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1581951-A683-4A16-74B9-7A736308A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62CA0A74-33B0-C26A-7601-EF7CD5200EB8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BB5B4F5B-8A4E-06F8-C5E2-CFB216804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9AB34043-3B2C-2B37-10D8-2DB05BD38BC8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BB17CF15-0B03-5B4A-FC41-73B5115A2A5D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850709F-F52C-0E2C-75CA-E524B455C82F}"/>
              </a:ext>
            </a:extLst>
          </p:cNvPr>
          <p:cNvSpPr txBox="1"/>
          <p:nvPr/>
        </p:nvSpPr>
        <p:spPr>
          <a:xfrm>
            <a:off x="5036253" y="1161208"/>
            <a:ext cx="21194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err="1">
                <a:solidFill>
                  <a:srgbClr val="1C7FFF"/>
                </a:solidFill>
                <a:latin typeface="Titillium Web" panose="00000500000000000000" pitchFamily="2" charset="0"/>
              </a:rPr>
              <a:t>Conclusion</a:t>
            </a:r>
            <a:endParaRPr lang="it-IT" sz="3200" b="1">
              <a:solidFill>
                <a:srgbClr val="1C7FFF"/>
              </a:solidFill>
              <a:latin typeface="Titillium Web" panose="00000500000000000000" pitchFamily="2" charset="0"/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A2385492-18C1-1CC6-DC48-D8329FDE4E71}"/>
              </a:ext>
            </a:extLst>
          </p:cNvPr>
          <p:cNvSpPr txBox="1"/>
          <p:nvPr/>
        </p:nvSpPr>
        <p:spPr>
          <a:xfrm>
            <a:off x="1617316" y="1816167"/>
            <a:ext cx="8957363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i="0">
                <a:solidFill>
                  <a:srgbClr val="1528BC"/>
                </a:solidFill>
                <a:effectLst/>
                <a:latin typeface="Titillium Web" panose="00000500000000000000" pitchFamily="2" charset="0"/>
              </a:rPr>
              <a:t>Our project represents a new approach to data management, leveraging blockchain technology to provide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data </a:t>
            </a:r>
            <a:r>
              <a:rPr lang="it-IT" sz="2200" b="1" err="1">
                <a:solidFill>
                  <a:srgbClr val="1528BC"/>
                </a:solidFill>
                <a:latin typeface="Titillium Web" panose="00000500000000000000" pitchFamily="2" charset="0"/>
              </a:rPr>
              <a:t>immutability</a:t>
            </a:r>
            <a:endParaRPr lang="it-IT" sz="2200" b="1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200" err="1">
                <a:solidFill>
                  <a:srgbClr val="152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</a:t>
            </a:r>
            <a:r>
              <a:rPr lang="it-IT" sz="2200" b="1" err="1">
                <a:solidFill>
                  <a:srgbClr val="1528BC"/>
                </a:solidFill>
                <a:latin typeface="Titillium Web" panose="00000500000000000000" pitchFamily="2" charset="0"/>
              </a:rPr>
              <a:t>traceability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workflow </a:t>
            </a:r>
            <a:r>
              <a:rPr lang="it-IT" sz="2200" b="1" err="1">
                <a:solidFill>
                  <a:srgbClr val="1528BC"/>
                </a:solidFill>
                <a:latin typeface="Titillium Web" panose="00000500000000000000" pitchFamily="2" charset="0"/>
              </a:rPr>
              <a:t>reproducibility</a:t>
            </a:r>
            <a:endParaRPr lang="it-IT" sz="2200" b="1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Working with metadata can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save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storage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space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and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computational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effort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, by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maintaining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data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integrity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</a:t>
            </a:r>
          </a:p>
          <a:p>
            <a:endParaRPr lang="it-IT" sz="2200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Future steps: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Develop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a </a:t>
            </a:r>
            <a:r>
              <a:rPr lang="it-IT" sz="2200" b="1">
                <a:solidFill>
                  <a:srgbClr val="1528BC"/>
                </a:solidFill>
                <a:latin typeface="Titillium Web" panose="00000500000000000000" pitchFamily="2" charset="0"/>
              </a:rPr>
              <a:t>Blockchain </a:t>
            </a:r>
            <a:r>
              <a:rPr lang="it-IT" sz="2200" b="1" err="1">
                <a:solidFill>
                  <a:srgbClr val="1528BC"/>
                </a:solidFill>
                <a:latin typeface="Titillium Web" panose="00000500000000000000" pitchFamily="2" charset="0"/>
              </a:rPr>
              <a:t>as</a:t>
            </a:r>
            <a:r>
              <a:rPr lang="it-IT" sz="2200" b="1">
                <a:solidFill>
                  <a:srgbClr val="1528BC"/>
                </a:solidFill>
                <a:latin typeface="Titillium Web" panose="00000500000000000000" pitchFamily="2" charset="0"/>
              </a:rPr>
              <a:t> a Service 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(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BaaS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) on INFN Cloud infrastructure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1528BC"/>
                </a:solidFill>
                <a:latin typeface="Titillium Web" panose="00000500000000000000" pitchFamily="2" charset="0"/>
              </a:rPr>
              <a:t>Give the user the ability to </a:t>
            </a:r>
            <a:r>
              <a:rPr lang="en-US" sz="2200" b="1">
                <a:solidFill>
                  <a:srgbClr val="1528BC"/>
                </a:solidFill>
                <a:latin typeface="Titillium Web" panose="00000500000000000000" pitchFamily="2" charset="0"/>
              </a:rPr>
              <a:t>customize</a:t>
            </a:r>
            <a:r>
              <a:rPr lang="en-US" sz="2200">
                <a:solidFill>
                  <a:srgbClr val="1528BC"/>
                </a:solidFill>
                <a:latin typeface="Titillium Web" panose="00000500000000000000" pitchFamily="2" charset="0"/>
              </a:rPr>
              <a:t> the blockchain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pic>
        <p:nvPicPr>
          <p:cNvPr id="6" name="Immagine 5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6C53ED45-14B2-B50F-2FF1-DFB1DC661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8254" y="5759288"/>
            <a:ext cx="1059267" cy="53184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8CB559E-AFE7-051C-917B-7CDB016FE51E}"/>
              </a:ext>
            </a:extLst>
          </p:cNvPr>
          <p:cNvSpPr txBox="1"/>
          <p:nvPr/>
        </p:nvSpPr>
        <p:spPr>
          <a:xfrm>
            <a:off x="324725" y="6167597"/>
            <a:ext cx="386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Titillium Web" panose="00000500000000000000" pitchFamily="2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667245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52303380-6A8C-DE9B-E52E-85492ABC4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5F62F517-D74B-C169-22C6-00443DA1AF75}"/>
              </a:ext>
            </a:extLst>
          </p:cNvPr>
          <p:cNvSpPr/>
          <p:nvPr/>
        </p:nvSpPr>
        <p:spPr>
          <a:xfrm>
            <a:off x="-10027" y="3108944"/>
            <a:ext cx="9879497" cy="1582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AD675D9-C817-2A44-9BF0-632454C97E77}"/>
              </a:ext>
            </a:extLst>
          </p:cNvPr>
          <p:cNvSpPr txBox="1"/>
          <p:nvPr/>
        </p:nvSpPr>
        <p:spPr>
          <a:xfrm>
            <a:off x="5376196" y="3318277"/>
            <a:ext cx="4056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800" b="1">
                <a:solidFill>
                  <a:srgbClr val="1528BC"/>
                </a:solidFill>
                <a:latin typeface="Titillium Web" pitchFamily="2" charset="77"/>
              </a:rPr>
              <a:t>Thank </a:t>
            </a:r>
            <a:r>
              <a:rPr lang="it-IT" sz="4800" b="1" err="1">
                <a:solidFill>
                  <a:srgbClr val="1528BC"/>
                </a:solidFill>
                <a:latin typeface="Titillium Web" pitchFamily="2" charset="77"/>
              </a:rPr>
              <a:t>you</a:t>
            </a:r>
            <a:r>
              <a:rPr lang="it-IT" sz="4800" b="1">
                <a:solidFill>
                  <a:srgbClr val="1528BC"/>
                </a:solidFill>
                <a:latin typeface="Titillium Web" pitchFamily="2" charset="77"/>
              </a:rPr>
              <a:t> </a:t>
            </a:r>
            <a:endParaRPr kumimoji="0" lang="it-IT" sz="4800" b="1" i="0" u="none" strike="noStrike" kern="1200" cap="none" spc="0" normalizeH="0" baseline="0" noProof="0">
              <a:ln>
                <a:noFill/>
              </a:ln>
              <a:solidFill>
                <a:srgbClr val="1528BC"/>
              </a:solidFill>
              <a:effectLst/>
              <a:uLnTx/>
              <a:uFillTx/>
              <a:latin typeface="Titillium Web" pitchFamily="2" charset="77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D458B21-59FA-E1E3-9312-497E1A7D0A6A}"/>
              </a:ext>
            </a:extLst>
          </p:cNvPr>
          <p:cNvSpPr txBox="1"/>
          <p:nvPr/>
        </p:nvSpPr>
        <p:spPr>
          <a:xfrm>
            <a:off x="6530770" y="4149274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err="1">
                <a:ln>
                  <a:noFill/>
                </a:ln>
                <a:solidFill>
                  <a:srgbClr val="6EADFF"/>
                </a:solidFill>
                <a:effectLst/>
                <a:uLnTx/>
                <a:uFillTx/>
                <a:latin typeface="Titillium Web SemiBold" pitchFamily="2" charset="77"/>
                <a:ea typeface="+mn-ea"/>
                <a:cs typeface="+mn-cs"/>
              </a:rPr>
              <a:t>Domingo.ranieri@cnaf.infn</a:t>
            </a:r>
            <a:r>
              <a:rPr lang="it-IT" b="1">
                <a:solidFill>
                  <a:srgbClr val="6EADFF"/>
                </a:solidFill>
                <a:latin typeface="Titillium Web SemiBold" pitchFamily="2" charset="77"/>
              </a:rPr>
              <a:t>.</a:t>
            </a:r>
            <a:r>
              <a:rPr lang="it-IT" b="1" err="1">
                <a:solidFill>
                  <a:srgbClr val="6EADFF"/>
                </a:solidFill>
                <a:latin typeface="Titillium Web SemiBold" pitchFamily="2" charset="77"/>
              </a:rPr>
              <a:t>it</a:t>
            </a:r>
            <a:endParaRPr kumimoji="0" lang="it-IT" sz="1800" b="1" i="0" u="none" strike="noStrike" kern="1200" cap="none" spc="0" normalizeH="0" baseline="0" noProof="0">
              <a:ln>
                <a:noFill/>
              </a:ln>
              <a:solidFill>
                <a:srgbClr val="6EADFF"/>
              </a:solidFill>
              <a:effectLst/>
              <a:uLnTx/>
              <a:uFillTx/>
              <a:latin typeface="Titillium Web SemiBold" pitchFamily="2" charset="77"/>
              <a:ea typeface="+mn-ea"/>
              <a:cs typeface="+mn-cs"/>
            </a:endParaRPr>
          </a:p>
        </p:txBody>
      </p:sp>
      <p:pic>
        <p:nvPicPr>
          <p:cNvPr id="17" name="Immagine 16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EBD989D7-41EA-97C5-85DB-597029006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594" y="3699381"/>
            <a:ext cx="1459451" cy="732778"/>
          </a:xfrm>
          <a:prstGeom prst="rect">
            <a:avLst/>
          </a:prstGeom>
        </p:spPr>
      </p:pic>
      <p:pic>
        <p:nvPicPr>
          <p:cNvPr id="18" name="Immagine 17" descr="Immagine che contiene testo, Carattere, schermata, logo&#10;&#10;Descrizione generata automaticamente">
            <a:extLst>
              <a:ext uri="{FF2B5EF4-FFF2-40B4-BE49-F238E27FC236}">
                <a16:creationId xmlns:a16="http://schemas.microsoft.com/office/drawing/2014/main" id="{ECC06BF6-49F5-6A3A-78F6-336042E55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728" y="3743226"/>
            <a:ext cx="2237928" cy="76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55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1BC41900-FE40-4B1A-0F57-88F70FCCB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665" y="1349433"/>
            <a:ext cx="10430409" cy="472088"/>
          </a:xfrm>
        </p:spPr>
        <p:txBody>
          <a:bodyPr>
            <a:normAutofit fontScale="90000"/>
          </a:bodyPr>
          <a:lstStyle/>
          <a:p>
            <a:br>
              <a:rPr lang="it-IT" sz="3600" b="1">
                <a:latin typeface="Titillium Web" pitchFamily="2" charset="77"/>
              </a:rPr>
            </a:br>
            <a:r>
              <a:rPr lang="it-IT" sz="3200" b="1">
                <a:solidFill>
                  <a:srgbClr val="1C7FFF"/>
                </a:solidFill>
                <a:latin typeface="Titillium Web"/>
              </a:rPr>
              <a:t>ICSC </a:t>
            </a:r>
            <a:r>
              <a:rPr lang="it-IT" sz="3200" b="1" err="1">
                <a:solidFill>
                  <a:srgbClr val="1C7FFF"/>
                </a:solidFill>
                <a:latin typeface="Titillium Web"/>
              </a:rPr>
              <a:t>Italian</a:t>
            </a:r>
            <a:r>
              <a:rPr lang="it-IT" sz="3200" b="1">
                <a:solidFill>
                  <a:srgbClr val="1C7FFF"/>
                </a:solidFill>
                <a:latin typeface="Titillium Web"/>
              </a:rPr>
              <a:t> </a:t>
            </a:r>
            <a:r>
              <a:rPr lang="it-IT" sz="3200" b="1" err="1">
                <a:solidFill>
                  <a:srgbClr val="1C7FFF"/>
                </a:solidFill>
                <a:latin typeface="Titillium Web"/>
              </a:rPr>
              <a:t>Research</a:t>
            </a:r>
            <a:r>
              <a:rPr lang="it-IT" sz="3200" b="1">
                <a:solidFill>
                  <a:srgbClr val="1C7FFF"/>
                </a:solidFill>
                <a:latin typeface="Titillium Web"/>
              </a:rPr>
              <a:t> Center on High-Performance Computing, Big Data and Quantum Computing</a:t>
            </a:r>
            <a:br>
              <a:rPr lang="it-IT" sz="3200" b="1">
                <a:latin typeface="Titillium Web" pitchFamily="2" charset="77"/>
              </a:rPr>
            </a:br>
            <a:endParaRPr lang="en-US" sz="3200" b="1">
              <a:solidFill>
                <a:srgbClr val="1C7FFF"/>
              </a:solidFill>
              <a:ea typeface="Calibri Light"/>
              <a:cs typeface="Calibri Light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1257E34-CCD1-1E56-719C-9FAF8B3FF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6E808-141E-CB49-986A-C5FAA2CFC276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587073D2-5A26-79A9-2C8E-E4D3DB6E1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  <p:grpSp>
        <p:nvGrpSpPr>
          <p:cNvPr id="20" name="Gruppo 19">
            <a:extLst>
              <a:ext uri="{FF2B5EF4-FFF2-40B4-BE49-F238E27FC236}">
                <a16:creationId xmlns:a16="http://schemas.microsoft.com/office/drawing/2014/main" id="{2D93632A-AE4E-BAE7-DF20-C94B3DC2719B}"/>
              </a:ext>
            </a:extLst>
          </p:cNvPr>
          <p:cNvGrpSpPr/>
          <p:nvPr/>
        </p:nvGrpSpPr>
        <p:grpSpPr>
          <a:xfrm>
            <a:off x="-2" y="6490422"/>
            <a:ext cx="12192000" cy="361767"/>
            <a:chOff x="0" y="6511282"/>
            <a:chExt cx="12192000" cy="361767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2038BA2F-1CC8-3115-FBD6-A539EBF4B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167E65B6-71C6-0764-9042-70E9CC731C73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F528623F-E089-2164-19AB-FB1B4587A854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4" name="Immagine 3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E4BDC4C8-C39A-5E7F-349B-247C02A62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8254" y="5759288"/>
            <a:ext cx="1059267" cy="531849"/>
          </a:xfrm>
          <a:prstGeom prst="rect">
            <a:avLst/>
          </a:prstGeom>
        </p:spPr>
      </p:pic>
      <p:grpSp>
        <p:nvGrpSpPr>
          <p:cNvPr id="1028" name="Gruppo 1027">
            <a:extLst>
              <a:ext uri="{FF2B5EF4-FFF2-40B4-BE49-F238E27FC236}">
                <a16:creationId xmlns:a16="http://schemas.microsoft.com/office/drawing/2014/main" id="{E2797F4E-A12D-2EA9-F992-41837AC1D619}"/>
              </a:ext>
            </a:extLst>
          </p:cNvPr>
          <p:cNvGrpSpPr/>
          <p:nvPr/>
        </p:nvGrpSpPr>
        <p:grpSpPr>
          <a:xfrm>
            <a:off x="6015589" y="2208299"/>
            <a:ext cx="4622935" cy="4148051"/>
            <a:chOff x="7668002" y="1259840"/>
            <a:chExt cx="4503678" cy="5532721"/>
          </a:xfrm>
        </p:grpSpPr>
        <p:pic>
          <p:nvPicPr>
            <p:cNvPr id="1030" name="Immagine 1029">
              <a:extLst>
                <a:ext uri="{FF2B5EF4-FFF2-40B4-BE49-F238E27FC236}">
                  <a16:creationId xmlns:a16="http://schemas.microsoft.com/office/drawing/2014/main" id="{E6771151-8DB9-7FA9-239D-53E09A148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68002" y="1325151"/>
              <a:ext cx="4060412" cy="5467410"/>
            </a:xfrm>
            <a:prstGeom prst="rect">
              <a:avLst/>
            </a:prstGeom>
          </p:spPr>
        </p:pic>
        <p:sp>
          <p:nvSpPr>
            <p:cNvPr id="1031" name="Rettangolo 1030">
              <a:extLst>
                <a:ext uri="{FF2B5EF4-FFF2-40B4-BE49-F238E27FC236}">
                  <a16:creationId xmlns:a16="http://schemas.microsoft.com/office/drawing/2014/main" id="{AB48935E-A665-C6B0-ED12-D043F5948DC6}"/>
                </a:ext>
              </a:extLst>
            </p:cNvPr>
            <p:cNvSpPr/>
            <p:nvPr/>
          </p:nvSpPr>
          <p:spPr>
            <a:xfrm>
              <a:off x="7780722" y="1727200"/>
              <a:ext cx="1421930" cy="5486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FUTURE HPC</a:t>
              </a:r>
            </a:p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&amp; BIG DATA</a:t>
              </a:r>
            </a:p>
          </p:txBody>
        </p:sp>
        <p:sp>
          <p:nvSpPr>
            <p:cNvPr id="1032" name="Rettangolo 1031">
              <a:extLst>
                <a:ext uri="{FF2B5EF4-FFF2-40B4-BE49-F238E27FC236}">
                  <a16:creationId xmlns:a16="http://schemas.microsoft.com/office/drawing/2014/main" id="{50C57E0C-C420-8947-74E8-8846CAC4D7E9}"/>
                </a:ext>
              </a:extLst>
            </p:cNvPr>
            <p:cNvSpPr/>
            <p:nvPr/>
          </p:nvSpPr>
          <p:spPr>
            <a:xfrm>
              <a:off x="9804400" y="1544320"/>
              <a:ext cx="1798320" cy="720524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FUNDAMENTAL RESEARCH</a:t>
              </a:r>
            </a:p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&amp; SPACE ECONOMY</a:t>
              </a:r>
            </a:p>
          </p:txBody>
        </p:sp>
        <p:sp>
          <p:nvSpPr>
            <p:cNvPr id="1033" name="Rettangolo 28">
              <a:extLst>
                <a:ext uri="{FF2B5EF4-FFF2-40B4-BE49-F238E27FC236}">
                  <a16:creationId xmlns:a16="http://schemas.microsoft.com/office/drawing/2014/main" id="{DB956C50-ADB9-7940-9139-2E1C621D01E7}"/>
                </a:ext>
              </a:extLst>
            </p:cNvPr>
            <p:cNvSpPr/>
            <p:nvPr/>
          </p:nvSpPr>
          <p:spPr>
            <a:xfrm>
              <a:off x="7703488" y="2651760"/>
              <a:ext cx="2009472" cy="726477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ASTROPHYSICS &amp; COSMOS OBSERVATIONS</a:t>
              </a:r>
            </a:p>
          </p:txBody>
        </p:sp>
        <p:sp>
          <p:nvSpPr>
            <p:cNvPr id="1034" name="Rettangolo 29">
              <a:extLst>
                <a:ext uri="{FF2B5EF4-FFF2-40B4-BE49-F238E27FC236}">
                  <a16:creationId xmlns:a16="http://schemas.microsoft.com/office/drawing/2014/main" id="{D13737CB-7D3F-2467-2498-F5B678A2141F}"/>
                </a:ext>
              </a:extLst>
            </p:cNvPr>
            <p:cNvSpPr/>
            <p:nvPr/>
          </p:nvSpPr>
          <p:spPr>
            <a:xfrm>
              <a:off x="9802803" y="2661920"/>
              <a:ext cx="1421930" cy="716317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EARTH</a:t>
              </a:r>
            </a:p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&amp; CLIMATE</a:t>
              </a:r>
            </a:p>
          </p:txBody>
        </p:sp>
        <p:sp>
          <p:nvSpPr>
            <p:cNvPr id="1035" name="Rettangolo 31">
              <a:extLst>
                <a:ext uri="{FF2B5EF4-FFF2-40B4-BE49-F238E27FC236}">
                  <a16:creationId xmlns:a16="http://schemas.microsoft.com/office/drawing/2014/main" id="{A2735CA3-E98E-C404-9C3F-CA631E281833}"/>
                </a:ext>
              </a:extLst>
            </p:cNvPr>
            <p:cNvSpPr/>
            <p:nvPr/>
          </p:nvSpPr>
          <p:spPr>
            <a:xfrm>
              <a:off x="7724104" y="3881120"/>
              <a:ext cx="2059976" cy="61051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ENVIRONMENT</a:t>
              </a:r>
            </a:p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&amp; NATURAL DISASTERS</a:t>
              </a:r>
            </a:p>
          </p:txBody>
        </p:sp>
        <p:sp>
          <p:nvSpPr>
            <p:cNvPr id="1036" name="Rettangolo 32">
              <a:extLst>
                <a:ext uri="{FF2B5EF4-FFF2-40B4-BE49-F238E27FC236}">
                  <a16:creationId xmlns:a16="http://schemas.microsoft.com/office/drawing/2014/main" id="{C3D5F26F-E3A8-7352-0C6A-77CA169D714C}"/>
                </a:ext>
              </a:extLst>
            </p:cNvPr>
            <p:cNvSpPr/>
            <p:nvPr/>
          </p:nvSpPr>
          <p:spPr>
            <a:xfrm>
              <a:off x="9794240" y="3820160"/>
              <a:ext cx="2377440" cy="70195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MULTISCALE MODELING </a:t>
              </a:r>
            </a:p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&amp; ENGINEERING APPLICATIONS</a:t>
              </a:r>
            </a:p>
          </p:txBody>
        </p:sp>
        <p:sp>
          <p:nvSpPr>
            <p:cNvPr id="1037" name="Rettangolo 34">
              <a:extLst>
                <a:ext uri="{FF2B5EF4-FFF2-40B4-BE49-F238E27FC236}">
                  <a16:creationId xmlns:a16="http://schemas.microsoft.com/office/drawing/2014/main" id="{CA2C5906-AE60-28F3-4622-250511D04831}"/>
                </a:ext>
              </a:extLst>
            </p:cNvPr>
            <p:cNvSpPr/>
            <p:nvPr/>
          </p:nvSpPr>
          <p:spPr>
            <a:xfrm>
              <a:off x="7693328" y="4917440"/>
              <a:ext cx="1978992" cy="636783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MATERIALS &amp;</a:t>
              </a:r>
            </a:p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MOLECULAR SCIENCES</a:t>
              </a:r>
            </a:p>
          </p:txBody>
        </p:sp>
        <p:sp>
          <p:nvSpPr>
            <p:cNvPr id="1038" name="Rettangolo 35">
              <a:extLst>
                <a:ext uri="{FF2B5EF4-FFF2-40B4-BE49-F238E27FC236}">
                  <a16:creationId xmlns:a16="http://schemas.microsoft.com/office/drawing/2014/main" id="{A6B6B2A8-5DD8-FAAF-29B5-CE3D70B15D1D}"/>
                </a:ext>
              </a:extLst>
            </p:cNvPr>
            <p:cNvSpPr/>
            <p:nvPr/>
          </p:nvSpPr>
          <p:spPr>
            <a:xfrm>
              <a:off x="9833282" y="4691446"/>
              <a:ext cx="1657677" cy="872937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IN-SILICO MEDICINE</a:t>
              </a:r>
            </a:p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&amp; OMICS DATA</a:t>
              </a:r>
            </a:p>
          </p:txBody>
        </p:sp>
        <p:sp>
          <p:nvSpPr>
            <p:cNvPr id="1039" name="Rettangolo 37">
              <a:extLst>
                <a:ext uri="{FF2B5EF4-FFF2-40B4-BE49-F238E27FC236}">
                  <a16:creationId xmlns:a16="http://schemas.microsoft.com/office/drawing/2014/main" id="{E0A5A2C1-8106-FDB8-9657-ED427E012B18}"/>
                </a:ext>
              </a:extLst>
            </p:cNvPr>
            <p:cNvSpPr/>
            <p:nvPr/>
          </p:nvSpPr>
          <p:spPr>
            <a:xfrm>
              <a:off x="7733968" y="5812343"/>
              <a:ext cx="1938352" cy="872937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DIGITAL SOCIETY</a:t>
              </a:r>
            </a:p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&amp; SMART CITIES</a:t>
              </a:r>
            </a:p>
          </p:txBody>
        </p:sp>
        <p:sp>
          <p:nvSpPr>
            <p:cNvPr id="1040" name="Rettangolo 38">
              <a:extLst>
                <a:ext uri="{FF2B5EF4-FFF2-40B4-BE49-F238E27FC236}">
                  <a16:creationId xmlns:a16="http://schemas.microsoft.com/office/drawing/2014/main" id="{0E1BBE12-209A-B13C-8997-533AF4705701}"/>
                </a:ext>
              </a:extLst>
            </p:cNvPr>
            <p:cNvSpPr/>
            <p:nvPr/>
          </p:nvSpPr>
          <p:spPr>
            <a:xfrm>
              <a:off x="9833283" y="6106160"/>
              <a:ext cx="1421930" cy="5588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QUANTUM COMPUTING</a:t>
              </a:r>
            </a:p>
          </p:txBody>
        </p:sp>
        <p:sp>
          <p:nvSpPr>
            <p:cNvPr id="1041" name="CasellaDiTesto 1040">
              <a:extLst>
                <a:ext uri="{FF2B5EF4-FFF2-40B4-BE49-F238E27FC236}">
                  <a16:creationId xmlns:a16="http://schemas.microsoft.com/office/drawing/2014/main" id="{8121079F-2BDF-A926-274D-95E63EFCF71F}"/>
                </a:ext>
              </a:extLst>
            </p:cNvPr>
            <p:cNvSpPr txBox="1"/>
            <p:nvPr/>
          </p:nvSpPr>
          <p:spPr>
            <a:xfrm>
              <a:off x="7711440" y="125984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chemeClr val="bg1"/>
                  </a:solidFill>
                  <a:latin typeface="Titillium Web" pitchFamily="2" charset="77"/>
                </a:rPr>
                <a:t>1</a:t>
              </a:r>
            </a:p>
          </p:txBody>
        </p:sp>
        <p:sp>
          <p:nvSpPr>
            <p:cNvPr id="1042" name="CasellaDiTesto 1041">
              <a:extLst>
                <a:ext uri="{FF2B5EF4-FFF2-40B4-BE49-F238E27FC236}">
                  <a16:creationId xmlns:a16="http://schemas.microsoft.com/office/drawing/2014/main" id="{5BD6FC13-34E5-DDD8-949A-E306E0888720}"/>
                </a:ext>
              </a:extLst>
            </p:cNvPr>
            <p:cNvSpPr txBox="1"/>
            <p:nvPr/>
          </p:nvSpPr>
          <p:spPr>
            <a:xfrm>
              <a:off x="11255213" y="1711344"/>
              <a:ext cx="357790" cy="461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chemeClr val="bg1"/>
                  </a:solidFill>
                  <a:latin typeface="Titillium Web" pitchFamily="2" charset="77"/>
                </a:rPr>
                <a:t>2</a:t>
              </a:r>
            </a:p>
          </p:txBody>
        </p:sp>
        <p:sp>
          <p:nvSpPr>
            <p:cNvPr id="1043" name="CasellaDiTesto 1042">
              <a:extLst>
                <a:ext uri="{FF2B5EF4-FFF2-40B4-BE49-F238E27FC236}">
                  <a16:creationId xmlns:a16="http://schemas.microsoft.com/office/drawing/2014/main" id="{E4D07249-CA04-FCA9-D8E1-1758CAA1CB7B}"/>
                </a:ext>
              </a:extLst>
            </p:cNvPr>
            <p:cNvSpPr txBox="1"/>
            <p:nvPr/>
          </p:nvSpPr>
          <p:spPr>
            <a:xfrm>
              <a:off x="7691120" y="235712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chemeClr val="bg1"/>
                  </a:solidFill>
                  <a:latin typeface="Titillium Web" pitchFamily="2" charset="77"/>
                </a:rPr>
                <a:t>3</a:t>
              </a:r>
            </a:p>
          </p:txBody>
        </p:sp>
        <p:sp>
          <p:nvSpPr>
            <p:cNvPr id="1044" name="CasellaDiTesto 1043">
              <a:extLst>
                <a:ext uri="{FF2B5EF4-FFF2-40B4-BE49-F238E27FC236}">
                  <a16:creationId xmlns:a16="http://schemas.microsoft.com/office/drawing/2014/main" id="{10C519C2-1062-788B-50F7-9F7E189AF6FE}"/>
                </a:ext>
              </a:extLst>
            </p:cNvPr>
            <p:cNvSpPr txBox="1"/>
            <p:nvPr/>
          </p:nvSpPr>
          <p:spPr>
            <a:xfrm>
              <a:off x="9784080" y="234696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chemeClr val="bg1"/>
                  </a:solidFill>
                  <a:latin typeface="Titillium Web" pitchFamily="2" charset="77"/>
                </a:rPr>
                <a:t>4</a:t>
              </a:r>
            </a:p>
          </p:txBody>
        </p:sp>
        <p:sp>
          <p:nvSpPr>
            <p:cNvPr id="1045" name="CasellaDiTesto 1044">
              <a:extLst>
                <a:ext uri="{FF2B5EF4-FFF2-40B4-BE49-F238E27FC236}">
                  <a16:creationId xmlns:a16="http://schemas.microsoft.com/office/drawing/2014/main" id="{D0AA6A08-52CA-8CB0-07D9-6306F62BD765}"/>
                </a:ext>
              </a:extLst>
            </p:cNvPr>
            <p:cNvSpPr txBox="1"/>
            <p:nvPr/>
          </p:nvSpPr>
          <p:spPr>
            <a:xfrm>
              <a:off x="7721600" y="347472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chemeClr val="bg1"/>
                  </a:solidFill>
                  <a:latin typeface="Titillium Web" pitchFamily="2" charset="77"/>
                </a:rPr>
                <a:t>5</a:t>
              </a:r>
            </a:p>
          </p:txBody>
        </p:sp>
        <p:sp>
          <p:nvSpPr>
            <p:cNvPr id="1046" name="CasellaDiTesto 1045">
              <a:extLst>
                <a:ext uri="{FF2B5EF4-FFF2-40B4-BE49-F238E27FC236}">
                  <a16:creationId xmlns:a16="http://schemas.microsoft.com/office/drawing/2014/main" id="{72011042-C6A4-28DF-A7DC-483842C7B045}"/>
                </a:ext>
              </a:extLst>
            </p:cNvPr>
            <p:cNvSpPr txBox="1"/>
            <p:nvPr/>
          </p:nvSpPr>
          <p:spPr>
            <a:xfrm>
              <a:off x="9814560" y="346456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chemeClr val="bg1"/>
                  </a:solidFill>
                  <a:latin typeface="Titillium Web" pitchFamily="2" charset="77"/>
                </a:rPr>
                <a:t>6</a:t>
              </a:r>
            </a:p>
          </p:txBody>
        </p:sp>
        <p:sp>
          <p:nvSpPr>
            <p:cNvPr id="1047" name="CasellaDiTesto 1046">
              <a:extLst>
                <a:ext uri="{FF2B5EF4-FFF2-40B4-BE49-F238E27FC236}">
                  <a16:creationId xmlns:a16="http://schemas.microsoft.com/office/drawing/2014/main" id="{09E02756-D0C3-973C-C9F5-796C63E071C2}"/>
                </a:ext>
              </a:extLst>
            </p:cNvPr>
            <p:cNvSpPr txBox="1"/>
            <p:nvPr/>
          </p:nvSpPr>
          <p:spPr>
            <a:xfrm>
              <a:off x="7701280" y="457200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chemeClr val="bg1"/>
                  </a:solidFill>
                  <a:latin typeface="Titillium Web" pitchFamily="2" charset="77"/>
                </a:rPr>
                <a:t>7</a:t>
              </a:r>
            </a:p>
          </p:txBody>
        </p:sp>
        <p:sp>
          <p:nvSpPr>
            <p:cNvPr id="1048" name="CasellaDiTesto 1047">
              <a:extLst>
                <a:ext uri="{FF2B5EF4-FFF2-40B4-BE49-F238E27FC236}">
                  <a16:creationId xmlns:a16="http://schemas.microsoft.com/office/drawing/2014/main" id="{53CA4BE2-5F1D-A7FC-DD13-74E36DD07540}"/>
                </a:ext>
              </a:extLst>
            </p:cNvPr>
            <p:cNvSpPr txBox="1"/>
            <p:nvPr/>
          </p:nvSpPr>
          <p:spPr>
            <a:xfrm>
              <a:off x="9794240" y="456184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chemeClr val="bg1"/>
                  </a:solidFill>
                  <a:latin typeface="Titillium Web" pitchFamily="2" charset="77"/>
                </a:rPr>
                <a:t>8</a:t>
              </a:r>
            </a:p>
          </p:txBody>
        </p:sp>
        <p:sp>
          <p:nvSpPr>
            <p:cNvPr id="1049" name="CasellaDiTesto 1048">
              <a:extLst>
                <a:ext uri="{FF2B5EF4-FFF2-40B4-BE49-F238E27FC236}">
                  <a16:creationId xmlns:a16="http://schemas.microsoft.com/office/drawing/2014/main" id="{49D5AF09-96EB-DC9F-5195-DDF7DA88B7E3}"/>
                </a:ext>
              </a:extLst>
            </p:cNvPr>
            <p:cNvSpPr txBox="1"/>
            <p:nvPr/>
          </p:nvSpPr>
          <p:spPr>
            <a:xfrm>
              <a:off x="7701280" y="569976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chemeClr val="bg1"/>
                  </a:solidFill>
                  <a:latin typeface="Titillium Web" pitchFamily="2" charset="77"/>
                </a:rPr>
                <a:t>9</a:t>
              </a:r>
            </a:p>
          </p:txBody>
        </p:sp>
        <p:sp>
          <p:nvSpPr>
            <p:cNvPr id="1050" name="CasellaDiTesto 1049">
              <a:extLst>
                <a:ext uri="{FF2B5EF4-FFF2-40B4-BE49-F238E27FC236}">
                  <a16:creationId xmlns:a16="http://schemas.microsoft.com/office/drawing/2014/main" id="{3023F6A9-F33F-7B83-A61A-E7BD2595ED7D}"/>
                </a:ext>
              </a:extLst>
            </p:cNvPr>
            <p:cNvSpPr txBox="1"/>
            <p:nvPr/>
          </p:nvSpPr>
          <p:spPr>
            <a:xfrm>
              <a:off x="11168650" y="6252319"/>
              <a:ext cx="530915" cy="461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chemeClr val="bg1"/>
                  </a:solidFill>
                  <a:latin typeface="Titillium Web" pitchFamily="2" charset="77"/>
                </a:rPr>
                <a:t>10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F7C6F32-5BE5-EC6B-BBE3-BC4D08BD87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267" y="4561973"/>
            <a:ext cx="1841835" cy="1794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FD149A-8771-5BB7-8555-9C8500C79275}"/>
              </a:ext>
            </a:extLst>
          </p:cNvPr>
          <p:cNvSpPr txBox="1"/>
          <p:nvPr/>
        </p:nvSpPr>
        <p:spPr>
          <a:xfrm>
            <a:off x="1366525" y="2426424"/>
            <a:ext cx="4715317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1528BC"/>
                </a:solidFill>
                <a:latin typeface="Titillium Web" panose="00000500000000000000" pitchFamily="2" charset="0"/>
                <a:cs typeface="Poppins"/>
              </a:rPr>
              <a:t>The Center conducts R&amp;D, nationally and internationally, for innovation in </a:t>
            </a:r>
          </a:p>
          <a:p>
            <a:r>
              <a:rPr lang="en-US" sz="2000">
                <a:solidFill>
                  <a:srgbClr val="1528BC"/>
                </a:solidFill>
                <a:latin typeface="Titillium Web" panose="00000500000000000000" pitchFamily="2" charset="0"/>
                <a:cs typeface="Poppins"/>
              </a:rPr>
              <a:t>high-performance computing, simulations, and big data analytics.</a:t>
            </a:r>
          </a:p>
          <a:p>
            <a:pPr algn="l"/>
            <a:endParaRPr lang="en-US">
              <a:ea typeface="Calibri"/>
              <a:cs typeface="Calibri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1868133-3255-7B1C-D5A6-CC90F7DF147C}"/>
              </a:ext>
            </a:extLst>
          </p:cNvPr>
          <p:cNvSpPr txBox="1"/>
          <p:nvPr/>
        </p:nvSpPr>
        <p:spPr>
          <a:xfrm>
            <a:off x="324725" y="6167597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Titillium Web" panose="00000500000000000000" pitchFamily="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63472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BA9BFD5F-7600-7158-A9B8-0E5CD6BF5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321" y="1816414"/>
            <a:ext cx="8898894" cy="4482914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it-IT" sz="2000" err="1">
                <a:solidFill>
                  <a:srgbClr val="1528BC"/>
                </a:solidFill>
                <a:latin typeface="Titillium Web" panose="00000500000000000000" pitchFamily="2" charset="0"/>
                <a:cs typeface="Poppins"/>
              </a:rPr>
              <a:t>Research</a:t>
            </a:r>
            <a:r>
              <a:rPr lang="it-IT" sz="2000">
                <a:solidFill>
                  <a:srgbClr val="1528BC"/>
                </a:solidFill>
                <a:latin typeface="Titillium Web" panose="00000500000000000000" pitchFamily="2" charset="0"/>
                <a:cs typeface="Poppins"/>
              </a:rPr>
              <a:t> </a:t>
            </a:r>
            <a:r>
              <a:rPr lang="it-IT" sz="2000" err="1">
                <a:solidFill>
                  <a:srgbClr val="1528BC"/>
                </a:solidFill>
                <a:latin typeface="Titillium Web" panose="00000500000000000000" pitchFamily="2" charset="0"/>
                <a:cs typeface="Poppins"/>
              </a:rPr>
              <a:t>areas</a:t>
            </a:r>
            <a:r>
              <a:rPr lang="it-IT" sz="2000">
                <a:solidFill>
                  <a:srgbClr val="1528BC"/>
                </a:solidFill>
                <a:latin typeface="Titillium Web" panose="00000500000000000000" pitchFamily="2" charset="0"/>
                <a:cs typeface="Poppins"/>
              </a:rPr>
              <a:t>:</a:t>
            </a:r>
            <a:endParaRPr lang="it-IT" sz="2000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r>
              <a:rPr lang="it-IT" sz="2000">
                <a:solidFill>
                  <a:srgbClr val="1528BC"/>
                </a:solidFill>
                <a:latin typeface="Titillium Web" panose="00000500000000000000" pitchFamily="2" charset="0"/>
                <a:cs typeface="Poppins"/>
              </a:rPr>
              <a:t>5 lines of </a:t>
            </a:r>
            <a:r>
              <a:rPr lang="it-IT" sz="2000" err="1">
                <a:solidFill>
                  <a:srgbClr val="1528BC"/>
                </a:solidFill>
                <a:latin typeface="Titillium Web" panose="00000500000000000000" pitchFamily="2" charset="0"/>
                <a:cs typeface="Poppins"/>
              </a:rPr>
              <a:t>research</a:t>
            </a:r>
            <a:endParaRPr lang="it-IT" sz="2000">
              <a:solidFill>
                <a:srgbClr val="1528BC"/>
              </a:solidFill>
              <a:latin typeface="Titillium Web" panose="00000500000000000000" pitchFamily="2" charset="0"/>
              <a:cs typeface="Poppins"/>
            </a:endParaRPr>
          </a:p>
          <a:p>
            <a:r>
              <a:rPr lang="it-IT" sz="2000">
                <a:solidFill>
                  <a:srgbClr val="1528BC"/>
                </a:solidFill>
                <a:latin typeface="Titillium Web" panose="00000500000000000000" pitchFamily="2" charset="0"/>
                <a:cs typeface="Poppins"/>
              </a:rPr>
              <a:t>With computing </a:t>
            </a:r>
            <a:r>
              <a:rPr lang="it-IT" sz="2000" err="1">
                <a:solidFill>
                  <a:srgbClr val="1528BC"/>
                </a:solidFill>
                <a:latin typeface="Titillium Web" panose="00000500000000000000" pitchFamily="2" charset="0"/>
                <a:cs typeface="Poppins"/>
              </a:rPr>
              <a:t>as</a:t>
            </a:r>
            <a:r>
              <a:rPr lang="it-IT" sz="2000">
                <a:solidFill>
                  <a:srgbClr val="1528BC"/>
                </a:solidFill>
                <a:latin typeface="Titillium Web" panose="00000500000000000000" pitchFamily="2" charset="0"/>
                <a:cs typeface="Poppins"/>
              </a:rPr>
              <a:t> a </a:t>
            </a:r>
            <a:r>
              <a:rPr lang="it-IT" sz="2000" err="1">
                <a:solidFill>
                  <a:srgbClr val="1528BC"/>
                </a:solidFill>
                <a:latin typeface="Titillium Web" panose="00000500000000000000" pitchFamily="2" charset="0"/>
                <a:cs typeface="Poppins"/>
              </a:rPr>
              <a:t>transversal</a:t>
            </a:r>
            <a:r>
              <a:rPr lang="it-IT" sz="2000">
                <a:solidFill>
                  <a:srgbClr val="1528BC"/>
                </a:solidFill>
                <a:latin typeface="Titillium Web" panose="00000500000000000000" pitchFamily="2" charset="0"/>
                <a:cs typeface="Poppins"/>
              </a:rPr>
              <a:t> </a:t>
            </a:r>
            <a:r>
              <a:rPr lang="it-IT" sz="2000" err="1">
                <a:solidFill>
                  <a:srgbClr val="1528BC"/>
                </a:solidFill>
                <a:latin typeface="Titillium Web" panose="00000500000000000000" pitchFamily="2" charset="0"/>
                <a:cs typeface="Poppins"/>
              </a:rPr>
              <a:t>needs</a:t>
            </a:r>
            <a:endParaRPr lang="it-IT" sz="2000">
              <a:solidFill>
                <a:srgbClr val="1528BC"/>
              </a:solidFill>
              <a:latin typeface="Titillium Web" panose="00000500000000000000" pitchFamily="2" charset="0"/>
              <a:cs typeface="Poppins"/>
            </a:endParaRPr>
          </a:p>
          <a:p>
            <a:pPr marL="0" indent="0">
              <a:buNone/>
            </a:pPr>
            <a:r>
              <a:rPr lang="it-IT" sz="2000">
                <a:solidFill>
                  <a:srgbClr val="1528BC"/>
                </a:solidFill>
                <a:latin typeface="Titillium Web" panose="00000500000000000000" pitchFamily="2" charset="0"/>
                <a:cs typeface="Poppins"/>
              </a:rPr>
              <a:t>Facilities:</a:t>
            </a:r>
          </a:p>
          <a:p>
            <a:r>
              <a:rPr lang="it-IT" sz="2000">
                <a:solidFill>
                  <a:srgbClr val="1528BC"/>
                </a:solidFill>
                <a:latin typeface="Titillium Web" panose="00000500000000000000" pitchFamily="2" charset="0"/>
                <a:cs typeface="Poppins"/>
              </a:rPr>
              <a:t>4 national </a:t>
            </a:r>
            <a:r>
              <a:rPr lang="it-IT" sz="2000" err="1">
                <a:solidFill>
                  <a:srgbClr val="1528BC"/>
                </a:solidFill>
                <a:latin typeface="Titillium Web" panose="00000500000000000000" pitchFamily="2" charset="0"/>
                <a:cs typeface="Poppins"/>
              </a:rPr>
              <a:t>laboratories</a:t>
            </a:r>
            <a:endParaRPr lang="it-IT" sz="2000">
              <a:solidFill>
                <a:srgbClr val="1528BC"/>
              </a:solidFill>
              <a:latin typeface="Titillium Web" panose="00000500000000000000" pitchFamily="2" charset="0"/>
              <a:cs typeface="Poppins"/>
            </a:endParaRPr>
          </a:p>
          <a:p>
            <a:r>
              <a:rPr lang="it-IT" sz="2000">
                <a:solidFill>
                  <a:srgbClr val="1528BC"/>
                </a:solidFill>
                <a:latin typeface="Titillium Web" panose="00000500000000000000" pitchFamily="2" charset="0"/>
                <a:cs typeface="Poppins"/>
              </a:rPr>
              <a:t>20 </a:t>
            </a:r>
            <a:r>
              <a:rPr lang="it-IT" sz="2000" err="1">
                <a:solidFill>
                  <a:srgbClr val="1528BC"/>
                </a:solidFill>
                <a:latin typeface="Titillium Web" panose="00000500000000000000" pitchFamily="2" charset="0"/>
                <a:cs typeface="Poppins"/>
              </a:rPr>
              <a:t>divisions</a:t>
            </a:r>
            <a:r>
              <a:rPr lang="it-IT" sz="2000">
                <a:solidFill>
                  <a:srgbClr val="1528BC"/>
                </a:solidFill>
                <a:latin typeface="Titillium Web" panose="00000500000000000000" pitchFamily="2" charset="0"/>
                <a:cs typeface="Poppins"/>
              </a:rPr>
              <a:t> </a:t>
            </a:r>
          </a:p>
          <a:p>
            <a:r>
              <a:rPr lang="it-IT" sz="2000">
                <a:solidFill>
                  <a:srgbClr val="1528BC"/>
                </a:solidFill>
                <a:latin typeface="Titillium Web" panose="00000500000000000000" pitchFamily="2" charset="0"/>
                <a:cs typeface="Poppins"/>
              </a:rPr>
              <a:t>6 </a:t>
            </a:r>
            <a:r>
              <a:rPr lang="it-IT" sz="2000" err="1">
                <a:solidFill>
                  <a:srgbClr val="1528BC"/>
                </a:solidFill>
                <a:latin typeface="Titillium Web" panose="00000500000000000000" pitchFamily="2" charset="0"/>
                <a:cs typeface="Poppins"/>
              </a:rPr>
              <a:t>associated</a:t>
            </a:r>
            <a:r>
              <a:rPr lang="it-IT" sz="2000">
                <a:solidFill>
                  <a:srgbClr val="1528BC"/>
                </a:solidFill>
                <a:latin typeface="Titillium Web" panose="00000500000000000000" pitchFamily="2" charset="0"/>
                <a:cs typeface="Poppins"/>
              </a:rPr>
              <a:t> groups</a:t>
            </a:r>
          </a:p>
          <a:p>
            <a:r>
              <a:rPr lang="it-IT" sz="2000">
                <a:solidFill>
                  <a:srgbClr val="1528BC"/>
                </a:solidFill>
                <a:latin typeface="Titillium Web" panose="00000500000000000000" pitchFamily="2" charset="0"/>
                <a:cs typeface="Poppins"/>
              </a:rPr>
              <a:t>3 national centers and schools</a:t>
            </a:r>
          </a:p>
          <a:p>
            <a:r>
              <a:rPr lang="it-IT" sz="2000">
                <a:solidFill>
                  <a:srgbClr val="1528BC"/>
                </a:solidFill>
                <a:latin typeface="Titillium Web" panose="00000500000000000000" pitchFamily="2" charset="0"/>
                <a:cs typeface="Poppins"/>
              </a:rPr>
              <a:t>1 international consortia</a:t>
            </a:r>
            <a:endParaRPr lang="it-IT" sz="2000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r>
              <a:rPr lang="it-IT" sz="2000">
                <a:solidFill>
                  <a:srgbClr val="1528BC"/>
                </a:solidFill>
                <a:latin typeface="Titillium Web" panose="00000500000000000000" pitchFamily="2" charset="0"/>
                <a:cs typeface="Poppins"/>
              </a:rPr>
              <a:t>Strong </a:t>
            </a:r>
            <a:r>
              <a:rPr lang="it-IT" sz="2000" err="1">
                <a:solidFill>
                  <a:srgbClr val="1528BC"/>
                </a:solidFill>
                <a:latin typeface="Titillium Web" panose="00000500000000000000" pitchFamily="2" charset="0"/>
                <a:cs typeface="Poppins"/>
              </a:rPr>
              <a:t>participation</a:t>
            </a:r>
            <a:r>
              <a:rPr lang="it-IT" sz="2000">
                <a:solidFill>
                  <a:srgbClr val="1528BC"/>
                </a:solidFill>
                <a:latin typeface="Titillium Web" panose="00000500000000000000" pitchFamily="2" charset="0"/>
                <a:cs typeface="Poppins"/>
              </a:rPr>
              <a:t> on national and international projects and </a:t>
            </a:r>
            <a:r>
              <a:rPr lang="it-IT" sz="2000" err="1">
                <a:solidFill>
                  <a:srgbClr val="1528BC"/>
                </a:solidFill>
                <a:latin typeface="Titillium Web" panose="00000500000000000000" pitchFamily="2" charset="0"/>
                <a:cs typeface="Poppins"/>
              </a:rPr>
              <a:t>collaborations</a:t>
            </a:r>
            <a:endParaRPr lang="it-IT" sz="2000">
              <a:solidFill>
                <a:srgbClr val="1528BC"/>
              </a:solidFill>
              <a:latin typeface="Titillium Web" panose="00000500000000000000" pitchFamily="2" charset="0"/>
              <a:cs typeface="Poppins"/>
            </a:endParaRPr>
          </a:p>
          <a:p>
            <a:endParaRPr lang="it-IT" sz="200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1BC41900-FE40-4B1A-0F57-88F70FCCB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272" y="1461622"/>
            <a:ext cx="7771217" cy="472088"/>
          </a:xfrm>
        </p:spPr>
        <p:txBody>
          <a:bodyPr>
            <a:normAutofit fontScale="90000"/>
          </a:bodyPr>
          <a:lstStyle/>
          <a:p>
            <a:r>
              <a:rPr lang="it-IT" sz="3600" b="1">
                <a:solidFill>
                  <a:srgbClr val="1C7FFF"/>
                </a:solidFill>
                <a:latin typeface="Titillium Web" panose="00000500000000000000" pitchFamily="2" charset="0"/>
                <a:cs typeface="Poppins"/>
              </a:rPr>
              <a:t> </a:t>
            </a:r>
            <a:r>
              <a:rPr lang="it-IT" sz="3600" b="1" err="1">
                <a:solidFill>
                  <a:srgbClr val="1C7FFF"/>
                </a:solidFill>
                <a:latin typeface="Titillium Web" panose="00000500000000000000" pitchFamily="2" charset="0"/>
                <a:cs typeface="Poppins"/>
              </a:rPr>
              <a:t>Italian</a:t>
            </a:r>
            <a:r>
              <a:rPr lang="it-IT" sz="3600" b="1">
                <a:solidFill>
                  <a:srgbClr val="1C7FFF"/>
                </a:solidFill>
                <a:latin typeface="Titillium Web" panose="00000500000000000000" pitchFamily="2" charset="0"/>
                <a:cs typeface="Poppins"/>
              </a:rPr>
              <a:t> Institute for </a:t>
            </a:r>
            <a:r>
              <a:rPr lang="it-IT" sz="3600" b="1" err="1">
                <a:solidFill>
                  <a:srgbClr val="1C7FFF"/>
                </a:solidFill>
                <a:latin typeface="Titillium Web" panose="00000500000000000000" pitchFamily="2" charset="0"/>
                <a:cs typeface="Poppins"/>
              </a:rPr>
              <a:t>Nuclear</a:t>
            </a:r>
            <a:r>
              <a:rPr lang="it-IT" sz="3600" b="1">
                <a:solidFill>
                  <a:srgbClr val="1C7FFF"/>
                </a:solidFill>
                <a:latin typeface="Titillium Web" panose="00000500000000000000" pitchFamily="2" charset="0"/>
                <a:cs typeface="Poppins"/>
              </a:rPr>
              <a:t> </a:t>
            </a:r>
            <a:r>
              <a:rPr lang="it-IT" sz="3600" b="1" err="1">
                <a:solidFill>
                  <a:srgbClr val="1C7FFF"/>
                </a:solidFill>
                <a:latin typeface="Titillium Web" panose="00000500000000000000" pitchFamily="2" charset="0"/>
                <a:cs typeface="Poppins"/>
              </a:rPr>
              <a:t>Physics</a:t>
            </a:r>
            <a:r>
              <a:rPr lang="it-IT" sz="3600" b="1">
                <a:solidFill>
                  <a:srgbClr val="1C7FFF"/>
                </a:solidFill>
                <a:latin typeface="Titillium Web" panose="00000500000000000000" pitchFamily="2" charset="0"/>
                <a:cs typeface="Poppins"/>
              </a:rPr>
              <a:t> (INFN)</a:t>
            </a:r>
            <a:endParaRPr lang="en-US" sz="3600" b="1">
              <a:solidFill>
                <a:srgbClr val="1C7FFF"/>
              </a:solidFill>
              <a:latin typeface="Titillium Web" panose="00000500000000000000" pitchFamily="2" charset="0"/>
              <a:cs typeface="Poppins"/>
            </a:endParaRPr>
          </a:p>
          <a:p>
            <a:endParaRPr lang="en-US" sz="4000"/>
          </a:p>
        </p:txBody>
      </p:sp>
      <p:pic>
        <p:nvPicPr>
          <p:cNvPr id="9" name="Immagine 8" descr="Immagine che contiene testo, mappa, schermata, diagramma&#10;&#10;Descrizione generata automaticamente">
            <a:extLst>
              <a:ext uri="{FF2B5EF4-FFF2-40B4-BE49-F238E27FC236}">
                <a16:creationId xmlns:a16="http://schemas.microsoft.com/office/drawing/2014/main" id="{31D6A765-F989-3F17-63D0-0625DD1D0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741" y="1820317"/>
            <a:ext cx="2609886" cy="340906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87073D2-5A26-79A9-2C8E-E4D3DB6E1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  <p:grpSp>
        <p:nvGrpSpPr>
          <p:cNvPr id="20" name="Gruppo 19">
            <a:extLst>
              <a:ext uri="{FF2B5EF4-FFF2-40B4-BE49-F238E27FC236}">
                <a16:creationId xmlns:a16="http://schemas.microsoft.com/office/drawing/2014/main" id="{2D93632A-AE4E-BAE7-DF20-C94B3DC2719B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2038BA2F-1CC8-3115-FBD6-A539EBF4B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167E65B6-71C6-0764-9042-70E9CC731C73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F528623F-E089-2164-19AB-FB1B4587A854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4" name="Immagine 3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E4BDC4C8-C39A-5E7F-349B-247C02A62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8254" y="5759288"/>
            <a:ext cx="1059267" cy="531849"/>
          </a:xfrm>
          <a:prstGeom prst="rect">
            <a:avLst/>
          </a:prstGeom>
        </p:spPr>
      </p:pic>
      <p:pic>
        <p:nvPicPr>
          <p:cNvPr id="5" name="Picture 4" descr="A circular diagram of physics&#10;&#10;Description automatically generated">
            <a:extLst>
              <a:ext uri="{FF2B5EF4-FFF2-40B4-BE49-F238E27FC236}">
                <a16:creationId xmlns:a16="http://schemas.microsoft.com/office/drawing/2014/main" id="{1067FA98-E188-DAC1-89CD-ECC2D393F3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2813" y="2047373"/>
            <a:ext cx="3180348" cy="302393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A2FF125-7127-3F5B-7377-B62BE9B13320}"/>
              </a:ext>
            </a:extLst>
          </p:cNvPr>
          <p:cNvSpPr txBox="1"/>
          <p:nvPr/>
        </p:nvSpPr>
        <p:spPr>
          <a:xfrm>
            <a:off x="324725" y="6167597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Titillium Web" panose="00000500000000000000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9218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1581951-A683-4A16-74B9-7A736308A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62CA0A74-33B0-C26A-7601-EF7CD5200EB8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BB5B4F5B-8A4E-06F8-C5E2-CFB216804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9AB34043-3B2C-2B37-10D8-2DB05BD38BC8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BB17CF15-0B03-5B4A-FC41-73B5115A2A5D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850709F-F52C-0E2C-75CA-E524B455C82F}"/>
              </a:ext>
            </a:extLst>
          </p:cNvPr>
          <p:cNvSpPr txBox="1"/>
          <p:nvPr/>
        </p:nvSpPr>
        <p:spPr>
          <a:xfrm>
            <a:off x="4515700" y="1157768"/>
            <a:ext cx="3155031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200" b="1">
                <a:solidFill>
                  <a:srgbClr val="1C7FFF"/>
                </a:solidFill>
                <a:latin typeface="Titillium Web"/>
              </a:rPr>
              <a:t>Project overview</a:t>
            </a:r>
            <a:endParaRPr lang="en-US" sz="3200" b="1">
              <a:solidFill>
                <a:srgbClr val="1C7FFF"/>
              </a:solidFill>
              <a:latin typeface="Titillium Web" panose="00000500000000000000" pitchFamily="2" charset="0"/>
            </a:endParaRPr>
          </a:p>
        </p:txBody>
      </p:sp>
      <p:pic>
        <p:nvPicPr>
          <p:cNvPr id="10" name="Immagine 9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B38FB2C8-B806-4AB3-F3E1-AD8689E10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8254" y="5759288"/>
            <a:ext cx="1059267" cy="5318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37FA90-B5E4-1F73-8771-75091A90D7E6}"/>
              </a:ext>
            </a:extLst>
          </p:cNvPr>
          <p:cNvSpPr txBox="1"/>
          <p:nvPr/>
        </p:nvSpPr>
        <p:spPr>
          <a:xfrm>
            <a:off x="1213184" y="1744578"/>
            <a:ext cx="9611225" cy="37343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ts val="200"/>
              </a:spcBef>
              <a:spcAft>
                <a:spcPts val="200"/>
              </a:spcAft>
              <a:buFont typeface="Arial,Sans-Serif"/>
              <a:buChar char="•"/>
            </a:pPr>
            <a:r>
              <a:rPr lang="en-US" sz="2200">
                <a:solidFill>
                  <a:srgbClr val="1528BC"/>
                </a:solidFill>
                <a:ea typeface="+mn-lt"/>
                <a:cs typeface="+mn-lt"/>
              </a:rPr>
              <a:t>Our solution is developed as part of an Innovation Grant  ICSC </a:t>
            </a:r>
            <a:r>
              <a:rPr lang="en-US" sz="2200">
                <a:solidFill>
                  <a:srgbClr val="1528BC"/>
                </a:solidFill>
                <a:latin typeface="Calibri"/>
                <a:ea typeface="Calibri"/>
                <a:cs typeface="Calibri"/>
              </a:rPr>
              <a:t>with partners Leonardo </a:t>
            </a:r>
            <a:r>
              <a:rPr lang="en-US" sz="2200" err="1">
                <a:solidFill>
                  <a:srgbClr val="1528BC"/>
                </a:solidFill>
                <a:latin typeface="Calibri"/>
                <a:ea typeface="Calibri"/>
                <a:cs typeface="Calibri"/>
              </a:rPr>
              <a:t>ThalesAlenia</a:t>
            </a:r>
            <a:r>
              <a:rPr lang="en-US" sz="2200">
                <a:solidFill>
                  <a:srgbClr val="1528BC"/>
                </a:solidFill>
                <a:latin typeface="Calibri"/>
                <a:ea typeface="Calibri"/>
                <a:cs typeface="Calibri"/>
              </a:rPr>
              <a:t>, INAF and INFN</a:t>
            </a:r>
            <a:endParaRPr lang="en-US" sz="2200">
              <a:solidFill>
                <a:srgbClr val="1528BC"/>
              </a:solidFill>
              <a:latin typeface="Titillium Web"/>
            </a:endParaRP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Font typeface="Arial,Sans-Serif"/>
              <a:buChar char="•"/>
            </a:pPr>
            <a:r>
              <a:rPr lang="en-US" sz="2200">
                <a:solidFill>
                  <a:srgbClr val="1528BC"/>
                </a:solidFill>
                <a:latin typeface="Titillium Web"/>
              </a:rPr>
              <a:t>With the increasing volume and complexity of space-related information, ensuring the integrity, security, and accountability of data becomes critical. </a:t>
            </a:r>
            <a:endParaRPr lang="en-US"/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200" b="1">
                <a:solidFill>
                  <a:srgbClr val="1528BC"/>
                </a:solidFill>
                <a:latin typeface="Titillium Web"/>
                <a:cs typeface="Arial"/>
              </a:rPr>
              <a:t>Our solution</a:t>
            </a:r>
            <a:endParaRPr lang="en-US" sz="2200" b="1">
              <a:solidFill>
                <a:srgbClr val="000000"/>
              </a:solidFill>
              <a:latin typeface="Titillium Web"/>
              <a:cs typeface="Arial"/>
            </a:endParaRPr>
          </a:p>
          <a:p>
            <a:pPr marL="800100" lvl="1" indent="-342900">
              <a:spcBef>
                <a:spcPts val="200"/>
              </a:spcBef>
              <a:spcAft>
                <a:spcPts val="200"/>
              </a:spcAft>
              <a:buFont typeface="Arial,Sans-Serif"/>
              <a:buChar char="•"/>
            </a:pPr>
            <a:r>
              <a:rPr lang="en-US" sz="2200">
                <a:solidFill>
                  <a:srgbClr val="1528BC"/>
                </a:solidFill>
                <a:latin typeface="Titillium Web"/>
                <a:cs typeface="Arial"/>
              </a:rPr>
              <a:t>A blockchain-based data management system ensuring </a:t>
            </a:r>
            <a:r>
              <a:rPr lang="en-US" sz="2200" b="1">
                <a:solidFill>
                  <a:srgbClr val="1528BC"/>
                </a:solidFill>
                <a:latin typeface="Titillium Web"/>
                <a:cs typeface="Arial"/>
              </a:rPr>
              <a:t>integrity</a:t>
            </a:r>
            <a:r>
              <a:rPr lang="en-US" sz="2200">
                <a:solidFill>
                  <a:srgbClr val="1528BC"/>
                </a:solidFill>
                <a:latin typeface="Titillium Web"/>
                <a:cs typeface="Arial"/>
              </a:rPr>
              <a:t> and </a:t>
            </a:r>
            <a:r>
              <a:rPr lang="en-US" sz="2200" b="1">
                <a:solidFill>
                  <a:srgbClr val="1528BC"/>
                </a:solidFill>
                <a:latin typeface="Titillium Web"/>
                <a:cs typeface="Arial"/>
              </a:rPr>
              <a:t>reliability</a:t>
            </a:r>
            <a:r>
              <a:rPr lang="en-US" sz="2200">
                <a:solidFill>
                  <a:srgbClr val="1528BC"/>
                </a:solidFill>
                <a:latin typeface="Titillium Web"/>
                <a:cs typeface="Arial"/>
              </a:rPr>
              <a:t> of data. </a:t>
            </a:r>
            <a:endParaRPr lang="en-US" sz="2200">
              <a:solidFill>
                <a:srgbClr val="000000"/>
              </a:solidFill>
              <a:latin typeface="Titillium Web"/>
              <a:cs typeface="Arial"/>
            </a:endParaRPr>
          </a:p>
          <a:p>
            <a:pPr marL="800100" lvl="1" indent="-342900">
              <a:spcBef>
                <a:spcPts val="200"/>
              </a:spcBef>
              <a:spcAft>
                <a:spcPts val="200"/>
              </a:spcAft>
              <a:buFont typeface="Arial,Sans-Serif"/>
              <a:buChar char="•"/>
            </a:pPr>
            <a:r>
              <a:rPr lang="en-US" sz="2200">
                <a:solidFill>
                  <a:srgbClr val="1528BC"/>
                </a:solidFill>
                <a:latin typeface="Titillium Web"/>
                <a:cs typeface="Arial"/>
              </a:rPr>
              <a:t>Using a combination of on-chain and off-chain data storage mechanisms</a:t>
            </a:r>
            <a:endParaRPr lang="en-US" sz="2200">
              <a:solidFill>
                <a:srgbClr val="000000"/>
              </a:solidFill>
              <a:latin typeface="Titillium Web"/>
              <a:cs typeface="Arial"/>
            </a:endParaRPr>
          </a:p>
          <a:p>
            <a:pPr marL="800100" lvl="1" indent="-342900">
              <a:spcBef>
                <a:spcPts val="200"/>
              </a:spcBef>
              <a:spcAft>
                <a:spcPts val="200"/>
              </a:spcAft>
              <a:buFont typeface="Arial,Sans-Serif"/>
              <a:buChar char="•"/>
            </a:pPr>
            <a:r>
              <a:rPr lang="en-US" sz="2200">
                <a:solidFill>
                  <a:srgbClr val="1528BC"/>
                </a:solidFill>
                <a:latin typeface="Titillium Web"/>
                <a:cs typeface="Arial"/>
              </a:rPr>
              <a:t>To secure data and facilitate </a:t>
            </a:r>
            <a:r>
              <a:rPr lang="en-US" sz="2200" b="1">
                <a:solidFill>
                  <a:srgbClr val="1528BC"/>
                </a:solidFill>
                <a:latin typeface="Titillium Web"/>
                <a:cs typeface="Arial"/>
              </a:rPr>
              <a:t>traceability</a:t>
            </a:r>
            <a:r>
              <a:rPr lang="en-US" sz="2200">
                <a:solidFill>
                  <a:srgbClr val="1528BC"/>
                </a:solidFill>
                <a:latin typeface="Titillium Web"/>
                <a:cs typeface="Arial"/>
              </a:rPr>
              <a:t> and </a:t>
            </a:r>
            <a:r>
              <a:rPr lang="en-US" sz="2200" b="1">
                <a:solidFill>
                  <a:srgbClr val="1528BC"/>
                </a:solidFill>
                <a:latin typeface="Titillium Web"/>
                <a:cs typeface="Arial"/>
              </a:rPr>
              <a:t>reproducibility</a:t>
            </a:r>
            <a:r>
              <a:rPr lang="en-US" sz="2200">
                <a:solidFill>
                  <a:srgbClr val="1528BC"/>
                </a:solidFill>
                <a:latin typeface="Titillium Web"/>
                <a:cs typeface="Arial"/>
              </a:rPr>
              <a:t> of workflows.</a:t>
            </a:r>
            <a:r>
              <a:rPr lang="en-US" sz="2200">
                <a:solidFill>
                  <a:srgbClr val="1528BC"/>
                </a:solidFill>
                <a:latin typeface="Arial"/>
                <a:cs typeface="Arial"/>
              </a:rPr>
              <a:t> </a:t>
            </a:r>
            <a:endParaRPr lang="en-US">
              <a:solidFill>
                <a:srgbClr val="000000"/>
              </a:solidFill>
              <a:latin typeface="Arial"/>
              <a:ea typeface="Calibri"/>
              <a:cs typeface="Arial"/>
            </a:endParaRPr>
          </a:p>
        </p:txBody>
      </p:sp>
      <p:pic>
        <p:nvPicPr>
          <p:cNvPr id="14" name="Picture 13" descr="A blue and white logo&#10;&#10;Description automatically generated">
            <a:extLst>
              <a:ext uri="{FF2B5EF4-FFF2-40B4-BE49-F238E27FC236}">
                <a16:creationId xmlns:a16="http://schemas.microsoft.com/office/drawing/2014/main" id="{BA3E895B-0B48-0E2C-8A48-F28452B8FF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0790" y="5673929"/>
            <a:ext cx="1323475" cy="533325"/>
          </a:xfrm>
          <a:prstGeom prst="rect">
            <a:avLst/>
          </a:prstGeom>
        </p:spPr>
      </p:pic>
      <p:pic>
        <p:nvPicPr>
          <p:cNvPr id="16" name="Picture 15" descr="A circle with blue dots and white text&#10;&#10;Description automatically generated">
            <a:extLst>
              <a:ext uri="{FF2B5EF4-FFF2-40B4-BE49-F238E27FC236}">
                <a16:creationId xmlns:a16="http://schemas.microsoft.com/office/drawing/2014/main" id="{EDC41186-DF4A-5A77-A021-E303C2439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5838" y="5522494"/>
            <a:ext cx="850799" cy="846222"/>
          </a:xfrm>
          <a:prstGeom prst="rect">
            <a:avLst/>
          </a:prstGeom>
        </p:spPr>
      </p:pic>
      <p:pic>
        <p:nvPicPr>
          <p:cNvPr id="17" name="Picture 16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A37C580B-59DC-04CA-4449-63ACDF8881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421" y="5257800"/>
            <a:ext cx="2937710" cy="153603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319C150-5668-F038-B9BB-4346065A1421}"/>
              </a:ext>
            </a:extLst>
          </p:cNvPr>
          <p:cNvSpPr txBox="1"/>
          <p:nvPr/>
        </p:nvSpPr>
        <p:spPr>
          <a:xfrm>
            <a:off x="324725" y="6167597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Titillium Web" panose="00000500000000000000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65100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9FD40130-AEA0-B34C-BB8C-88093CFD5226}"/>
              </a:ext>
            </a:extLst>
          </p:cNvPr>
          <p:cNvSpPr txBox="1"/>
          <p:nvPr/>
        </p:nvSpPr>
        <p:spPr>
          <a:xfrm>
            <a:off x="600625" y="1950739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endParaRPr lang="it-IT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1581951-A683-4A16-74B9-7A736308A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62CA0A74-33B0-C26A-7601-EF7CD5200EB8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BB5B4F5B-8A4E-06F8-C5E2-CFB216804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9AB34043-3B2C-2B37-10D8-2DB05BD38BC8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BB17CF15-0B03-5B4A-FC41-73B5115A2A5D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850709F-F52C-0E2C-75CA-E524B455C82F}"/>
              </a:ext>
            </a:extLst>
          </p:cNvPr>
          <p:cNvSpPr txBox="1"/>
          <p:nvPr/>
        </p:nvSpPr>
        <p:spPr>
          <a:xfrm>
            <a:off x="3977469" y="1080639"/>
            <a:ext cx="42370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>
                <a:solidFill>
                  <a:srgbClr val="1C7FFF"/>
                </a:solidFill>
                <a:latin typeface="Titillium Web" panose="00000500000000000000" pitchFamily="2" charset="0"/>
              </a:rPr>
              <a:t>Blockchain Technology</a:t>
            </a:r>
          </a:p>
        </p:txBody>
      </p:sp>
      <p:pic>
        <p:nvPicPr>
          <p:cNvPr id="10" name="Immagine 9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5C6D6A2A-9801-907A-94AA-3AA63DB98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2519" y="2616717"/>
            <a:ext cx="5156329" cy="279048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6BC226C-D0A6-FEF0-6705-18073C6A100E}"/>
              </a:ext>
            </a:extLst>
          </p:cNvPr>
          <p:cNvSpPr txBox="1"/>
          <p:nvPr/>
        </p:nvSpPr>
        <p:spPr>
          <a:xfrm>
            <a:off x="2128893" y="1778711"/>
            <a:ext cx="7934207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200">
                <a:solidFill>
                  <a:srgbClr val="1528BC"/>
                </a:solidFill>
                <a:latin typeface="Titillium Web" panose="00000500000000000000" pitchFamily="2" charset="0"/>
              </a:rPr>
              <a:t>Blockchain's cryptographic techniques ensure data integrity and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200">
                <a:solidFill>
                  <a:srgbClr val="1528BC"/>
                </a:solidFill>
                <a:latin typeface="Titillium Web" panose="00000500000000000000" pitchFamily="2" charset="0"/>
              </a:rPr>
              <a:t>protection against unauthorized tampering.</a:t>
            </a:r>
            <a:endParaRPr lang="it-IT" sz="2200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5EA03C9-90E9-1C49-8951-20BEC09459BC}"/>
              </a:ext>
            </a:extLst>
          </p:cNvPr>
          <p:cNvSpPr txBox="1"/>
          <p:nvPr/>
        </p:nvSpPr>
        <p:spPr>
          <a:xfrm>
            <a:off x="2022582" y="5353064"/>
            <a:ext cx="78362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200" b="1">
                <a:solidFill>
                  <a:srgbClr val="1528BC"/>
                </a:solidFill>
                <a:latin typeface="Titillium Web" panose="00000500000000000000" pitchFamily="2" charset="0"/>
              </a:rPr>
              <a:t>Smart contracts </a:t>
            </a:r>
            <a:r>
              <a:rPr lang="en-US" sz="2200">
                <a:solidFill>
                  <a:srgbClr val="1528BC"/>
                </a:solidFill>
                <a:latin typeface="Titillium Web" panose="00000500000000000000" pitchFamily="2" charset="0"/>
              </a:rPr>
              <a:t>automate and enforce business logic, reducing the risk of errors or disputes.</a:t>
            </a:r>
            <a:endParaRPr lang="it-IT" sz="2200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pic>
        <p:nvPicPr>
          <p:cNvPr id="12" name="Immagine 11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F694830D-25EC-7331-C08D-E70C073C29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8254" y="5759288"/>
            <a:ext cx="1059267" cy="53184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6CA3C49-DD00-BAF9-F382-FC7B02896B37}"/>
              </a:ext>
            </a:extLst>
          </p:cNvPr>
          <p:cNvSpPr txBox="1"/>
          <p:nvPr/>
        </p:nvSpPr>
        <p:spPr>
          <a:xfrm>
            <a:off x="324725" y="6167597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Titillium Web" panose="00000500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02879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9FD40130-AEA0-B34C-BB8C-88093CFD5226}"/>
              </a:ext>
            </a:extLst>
          </p:cNvPr>
          <p:cNvSpPr txBox="1"/>
          <p:nvPr/>
        </p:nvSpPr>
        <p:spPr>
          <a:xfrm>
            <a:off x="600625" y="1950739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endParaRPr lang="it-IT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1581951-A683-4A16-74B9-7A736308A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62CA0A74-33B0-C26A-7601-EF7CD5200EB8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BB5B4F5B-8A4E-06F8-C5E2-CFB216804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9AB34043-3B2C-2B37-10D8-2DB05BD38BC8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BB17CF15-0B03-5B4A-FC41-73B5115A2A5D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850709F-F52C-0E2C-75CA-E524B455C82F}"/>
              </a:ext>
            </a:extLst>
          </p:cNvPr>
          <p:cNvSpPr txBox="1"/>
          <p:nvPr/>
        </p:nvSpPr>
        <p:spPr>
          <a:xfrm>
            <a:off x="4314902" y="1129241"/>
            <a:ext cx="35621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err="1">
                <a:solidFill>
                  <a:srgbClr val="1C7FFF"/>
                </a:solidFill>
                <a:latin typeface="Titillium Web" panose="00000500000000000000" pitchFamily="2" charset="0"/>
              </a:rPr>
              <a:t>Hyperledger</a:t>
            </a:r>
            <a:r>
              <a:rPr lang="it-IT" sz="3200" b="1">
                <a:solidFill>
                  <a:srgbClr val="1C7FFF"/>
                </a:solidFill>
                <a:latin typeface="Titillium Web" panose="00000500000000000000" pitchFamily="2" charset="0"/>
              </a:rPr>
              <a:t> </a:t>
            </a:r>
            <a:r>
              <a:rPr lang="it-IT" sz="3200" b="1" err="1">
                <a:solidFill>
                  <a:srgbClr val="1C7FFF"/>
                </a:solidFill>
                <a:latin typeface="Titillium Web" panose="00000500000000000000" pitchFamily="2" charset="0"/>
              </a:rPr>
              <a:t>Fabric</a:t>
            </a:r>
            <a:endParaRPr lang="it-IT" sz="3200" b="1">
              <a:solidFill>
                <a:srgbClr val="1C7FFF"/>
              </a:solidFill>
              <a:latin typeface="Titillium Web" panose="00000500000000000000" pitchFamily="2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4FCD7E9-BF7C-FB13-C9C9-ED17F3BA5796}"/>
              </a:ext>
            </a:extLst>
          </p:cNvPr>
          <p:cNvSpPr txBox="1"/>
          <p:nvPr/>
        </p:nvSpPr>
        <p:spPr>
          <a:xfrm>
            <a:off x="756276" y="2131897"/>
            <a:ext cx="7752637" cy="334450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200" err="1">
                <a:solidFill>
                  <a:srgbClr val="1528BC"/>
                </a:solidFill>
                <a:latin typeface="Titillium Web"/>
              </a:rPr>
              <a:t>Hyperledger</a:t>
            </a:r>
            <a:r>
              <a:rPr lang="it-IT" sz="2200">
                <a:solidFill>
                  <a:srgbClr val="1528BC"/>
                </a:solidFill>
                <a:latin typeface="Titillium Web"/>
              </a:rPr>
              <a:t> </a:t>
            </a:r>
            <a:r>
              <a:rPr lang="it-IT" sz="2200" err="1">
                <a:solidFill>
                  <a:srgbClr val="1528BC"/>
                </a:solidFill>
                <a:latin typeface="Titillium Web"/>
              </a:rPr>
              <a:t>Fabric</a:t>
            </a:r>
            <a:r>
              <a:rPr lang="it-IT" sz="2200">
                <a:solidFill>
                  <a:srgbClr val="1528BC"/>
                </a:solidFill>
                <a:latin typeface="Titillium Web"/>
              </a:rPr>
              <a:t> (HF) </a:t>
            </a:r>
            <a:r>
              <a:rPr lang="it-IT" sz="2200" err="1">
                <a:solidFill>
                  <a:srgbClr val="1528BC"/>
                </a:solidFill>
                <a:latin typeface="Titillium Web"/>
              </a:rPr>
              <a:t>is</a:t>
            </a:r>
            <a:r>
              <a:rPr lang="it-IT" sz="2200">
                <a:solidFill>
                  <a:srgbClr val="1528BC"/>
                </a:solidFill>
                <a:latin typeface="Titillium Web"/>
              </a:rPr>
              <a:t> an </a:t>
            </a:r>
            <a:r>
              <a:rPr lang="it-IT" sz="2200" err="1">
                <a:solidFill>
                  <a:srgbClr val="1528BC"/>
                </a:solidFill>
                <a:latin typeface="Titillium Web"/>
              </a:rPr>
              <a:t>enterprise</a:t>
            </a:r>
            <a:r>
              <a:rPr lang="it-IT" sz="2200">
                <a:solidFill>
                  <a:srgbClr val="1528BC"/>
                </a:solidFill>
                <a:latin typeface="Titillium Web"/>
              </a:rPr>
              <a:t>-grade </a:t>
            </a:r>
            <a:r>
              <a:rPr lang="it-IT" sz="2200" err="1">
                <a:solidFill>
                  <a:srgbClr val="1528BC"/>
                </a:solidFill>
                <a:latin typeface="Titillium Web"/>
              </a:rPr>
              <a:t>permissioned</a:t>
            </a:r>
            <a:r>
              <a:rPr lang="it-IT" sz="2200">
                <a:solidFill>
                  <a:srgbClr val="1528BC"/>
                </a:solidFill>
                <a:latin typeface="Titillium Web"/>
              </a:rPr>
              <a:t> </a:t>
            </a:r>
            <a:r>
              <a:rPr lang="it-IT" sz="2200" err="1">
                <a:solidFill>
                  <a:srgbClr val="1528BC"/>
                </a:solidFill>
                <a:latin typeface="Titillium Web"/>
              </a:rPr>
              <a:t>distributed</a:t>
            </a:r>
            <a:r>
              <a:rPr lang="it-IT" sz="2200">
                <a:solidFill>
                  <a:srgbClr val="1528BC"/>
                </a:solidFill>
                <a:latin typeface="Titillium Web"/>
              </a:rPr>
              <a:t> </a:t>
            </a:r>
            <a:r>
              <a:rPr lang="it-IT" sz="2200" err="1">
                <a:solidFill>
                  <a:srgbClr val="1528BC"/>
                </a:solidFill>
                <a:latin typeface="Titillium Web"/>
              </a:rPr>
              <a:t>ledger</a:t>
            </a:r>
            <a:r>
              <a:rPr lang="it-IT" sz="2200">
                <a:solidFill>
                  <a:srgbClr val="1528BC"/>
                </a:solidFill>
                <a:latin typeface="Titillium Web"/>
              </a:rPr>
              <a:t> </a:t>
            </a:r>
            <a:r>
              <a:rPr lang="it-IT" sz="2200" err="1">
                <a:solidFill>
                  <a:srgbClr val="1528BC"/>
                </a:solidFill>
                <a:latin typeface="Titillium Web"/>
              </a:rPr>
              <a:t>platform</a:t>
            </a:r>
            <a:r>
              <a:rPr lang="it-IT" sz="2200">
                <a:solidFill>
                  <a:srgbClr val="1528BC"/>
                </a:solidFill>
                <a:latin typeface="Titillium Web"/>
              </a:rPr>
              <a:t>. </a:t>
            </a:r>
            <a:endParaRPr lang="it-IT" sz="2200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200">
                <a:solidFill>
                  <a:srgbClr val="1528BC"/>
                </a:solidFill>
                <a:latin typeface="Titillium Web"/>
              </a:rPr>
              <a:t>HF </a:t>
            </a:r>
            <a:r>
              <a:rPr lang="en-US" sz="2200">
                <a:solidFill>
                  <a:srgbClr val="1528BC"/>
                </a:solidFill>
                <a:latin typeface="Titillium Web"/>
              </a:rPr>
              <a:t>boasts a range of features:</a:t>
            </a:r>
            <a:endParaRPr lang="it-IT" sz="2200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pPr marL="800100" lvl="1" indent="-3429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1528BC"/>
                </a:solidFill>
                <a:latin typeface="Titillium Web"/>
              </a:rPr>
              <a:t>facilitates </a:t>
            </a:r>
            <a:r>
              <a:rPr lang="en-US" sz="2200" b="1">
                <a:solidFill>
                  <a:srgbClr val="1528BC"/>
                </a:solidFill>
                <a:latin typeface="Titillium Web"/>
              </a:rPr>
              <a:t>smart contract development </a:t>
            </a:r>
            <a:r>
              <a:rPr lang="en-US" sz="2200">
                <a:solidFill>
                  <a:srgbClr val="1528BC"/>
                </a:solidFill>
                <a:latin typeface="Titillium Web"/>
              </a:rPr>
              <a:t>in multiple programming languages, including Go, JavaScript and Java</a:t>
            </a:r>
            <a:endParaRPr lang="it-IT">
              <a:ea typeface="Calibri" panose="020F0502020204030204"/>
              <a:cs typeface="Calibri" panose="020F0502020204030204"/>
            </a:endParaRPr>
          </a:p>
          <a:p>
            <a:pPr lvl="2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1528BC"/>
                </a:solidFill>
                <a:latin typeface="Titillium Web"/>
              </a:rPr>
              <a:t>offers </a:t>
            </a:r>
            <a:r>
              <a:rPr lang="en-US" sz="2200" b="1">
                <a:solidFill>
                  <a:srgbClr val="1528BC"/>
                </a:solidFill>
                <a:latin typeface="Titillium Web"/>
              </a:rPr>
              <a:t>REST APIs </a:t>
            </a:r>
            <a:r>
              <a:rPr lang="en-US" sz="2200">
                <a:solidFill>
                  <a:srgbClr val="1528BC"/>
                </a:solidFill>
                <a:latin typeface="Titillium Web"/>
              </a:rPr>
              <a:t>for seamless communication with off-chain services</a:t>
            </a:r>
          </a:p>
          <a:p>
            <a:pPr lvl="2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200" b="1">
                <a:solidFill>
                  <a:srgbClr val="1528BC"/>
                </a:solidFill>
                <a:latin typeface="Titillium Web"/>
              </a:rPr>
              <a:t>modular architecture </a:t>
            </a:r>
            <a:r>
              <a:rPr lang="en-US" sz="2200">
                <a:solidFill>
                  <a:srgbClr val="1528BC"/>
                </a:solidFill>
                <a:latin typeface="Titillium Web"/>
              </a:rPr>
              <a:t>enables the possibility to implement and tune specific requirements</a:t>
            </a:r>
            <a:endParaRPr lang="it-IT" sz="2200">
              <a:solidFill>
                <a:srgbClr val="1528BC"/>
              </a:solidFill>
              <a:latin typeface="Titillium Web"/>
            </a:endParaRPr>
          </a:p>
        </p:txBody>
      </p:sp>
      <p:pic>
        <p:nvPicPr>
          <p:cNvPr id="15" name="Immagine 14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A037F975-6FF8-4057-02CC-B267F2025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3265" y="2754612"/>
            <a:ext cx="3675519" cy="1837760"/>
          </a:xfrm>
          <a:prstGeom prst="rect">
            <a:avLst/>
          </a:prstGeom>
        </p:spPr>
      </p:pic>
      <p:pic>
        <p:nvPicPr>
          <p:cNvPr id="10" name="Immagine 9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46D0AABA-CD46-BA72-EE3B-C1F6DC3D51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8254" y="5759288"/>
            <a:ext cx="1059267" cy="53184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823286A-F5F7-883F-6131-849E9F70E7BD}"/>
              </a:ext>
            </a:extLst>
          </p:cNvPr>
          <p:cNvSpPr txBox="1"/>
          <p:nvPr/>
        </p:nvSpPr>
        <p:spPr>
          <a:xfrm>
            <a:off x="324725" y="6167597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Titillium Web" panose="00000500000000000000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42796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9FD40130-AEA0-B34C-BB8C-88093CFD5226}"/>
              </a:ext>
            </a:extLst>
          </p:cNvPr>
          <p:cNvSpPr txBox="1"/>
          <p:nvPr/>
        </p:nvSpPr>
        <p:spPr>
          <a:xfrm>
            <a:off x="600625" y="1950739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endParaRPr lang="it-IT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1581951-A683-4A16-74B9-7A736308A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62CA0A74-33B0-C26A-7601-EF7CD5200EB8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BB5B4F5B-8A4E-06F8-C5E2-CFB216804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9AB34043-3B2C-2B37-10D8-2DB05BD38BC8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BB17CF15-0B03-5B4A-FC41-73B5115A2A5D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850709F-F52C-0E2C-75CA-E524B455C82F}"/>
              </a:ext>
            </a:extLst>
          </p:cNvPr>
          <p:cNvSpPr txBox="1"/>
          <p:nvPr/>
        </p:nvSpPr>
        <p:spPr>
          <a:xfrm>
            <a:off x="3220052" y="1121771"/>
            <a:ext cx="5751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>
                <a:solidFill>
                  <a:srgbClr val="1C7FFF"/>
                </a:solidFill>
                <a:latin typeface="Titillium Web" panose="00000500000000000000" pitchFamily="2" charset="0"/>
              </a:rPr>
              <a:t>Data Management Architecture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4FCD7E9-BF7C-FB13-C9C9-ED17F3BA5796}"/>
              </a:ext>
            </a:extLst>
          </p:cNvPr>
          <p:cNvSpPr txBox="1"/>
          <p:nvPr/>
        </p:nvSpPr>
        <p:spPr>
          <a:xfrm>
            <a:off x="602531" y="1769804"/>
            <a:ext cx="6390737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Authentication and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Authorization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managed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by </a:t>
            </a:r>
            <a:r>
              <a:rPr lang="it-IT" sz="2200" b="1">
                <a:solidFill>
                  <a:srgbClr val="1528BC"/>
                </a:solidFill>
                <a:latin typeface="Titillium Web" panose="00000500000000000000" pitchFamily="2" charset="0"/>
              </a:rPr>
              <a:t>INDIGO-IAM 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service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</a:t>
            </a:r>
            <a:r>
              <a:rPr lang="it-IT" sz="2200" b="1" err="1">
                <a:solidFill>
                  <a:srgbClr val="1528BC"/>
                </a:solidFill>
                <a:latin typeface="Titillium Web" panose="00000500000000000000" pitchFamily="2" charset="0"/>
              </a:rPr>
              <a:t>Json</a:t>
            </a:r>
            <a:r>
              <a:rPr lang="it-IT" sz="2200" b="1">
                <a:solidFill>
                  <a:srgbClr val="1528BC"/>
                </a:solidFill>
                <a:latin typeface="Titillium Web" panose="00000500000000000000" pitchFamily="2" charset="0"/>
              </a:rPr>
              <a:t> Web Token 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(JWT) to be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used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among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microservices</a:t>
            </a:r>
            <a:endParaRPr lang="it-IT" sz="2200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endParaRPr lang="it-IT" sz="2200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Client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saves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data in a storage system (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which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could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be of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any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type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). </a:t>
            </a:r>
          </a:p>
          <a:p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Then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it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send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</a:t>
            </a:r>
            <a:r>
              <a:rPr lang="it-IT" sz="2200" b="1">
                <a:solidFill>
                  <a:srgbClr val="1528BC"/>
                </a:solidFill>
                <a:latin typeface="Titillium Web" panose="00000500000000000000" pitchFamily="2" charset="0"/>
              </a:rPr>
              <a:t>metadata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and </a:t>
            </a:r>
            <a:r>
              <a:rPr lang="it-IT" sz="2200" b="1" err="1">
                <a:solidFill>
                  <a:srgbClr val="1528BC"/>
                </a:solidFill>
                <a:latin typeface="Titillium Web" panose="00000500000000000000" pitchFamily="2" charset="0"/>
              </a:rPr>
              <a:t>operation</a:t>
            </a:r>
            <a:r>
              <a:rPr lang="it-IT" sz="2200" b="1">
                <a:solidFill>
                  <a:srgbClr val="1528BC"/>
                </a:solidFill>
                <a:latin typeface="Titillium Web" panose="00000500000000000000" pitchFamily="2" charset="0"/>
              </a:rPr>
              <a:t> information 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to the blockchain service via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APIs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call.</a:t>
            </a:r>
          </a:p>
          <a:p>
            <a:endParaRPr lang="it-IT" sz="2200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r>
              <a:rPr lang="it-IT" sz="2200" b="1">
                <a:solidFill>
                  <a:srgbClr val="1528BC"/>
                </a:solidFill>
                <a:latin typeface="Titillium Web" panose="00000500000000000000" pitchFamily="2" charset="0"/>
              </a:rPr>
              <a:t>Smart </a:t>
            </a:r>
            <a:r>
              <a:rPr lang="it-IT" sz="2200" b="1" err="1">
                <a:solidFill>
                  <a:srgbClr val="1528BC"/>
                </a:solidFill>
                <a:latin typeface="Titillium Web" panose="00000500000000000000" pitchFamily="2" charset="0"/>
              </a:rPr>
              <a:t>contract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create an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object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with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specific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attribute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can be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used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to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interact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with the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objects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 </a:t>
            </a:r>
            <a:r>
              <a:rPr lang="it-IT" sz="2200" err="1">
                <a:solidFill>
                  <a:srgbClr val="1528BC"/>
                </a:solidFill>
                <a:latin typeface="Titillium Web" panose="00000500000000000000" pitchFamily="2" charset="0"/>
              </a:rPr>
              <a:t>created</a:t>
            </a:r>
            <a:r>
              <a:rPr lang="it-IT" sz="2200">
                <a:solidFill>
                  <a:srgbClr val="1528BC"/>
                </a:solidFill>
                <a:latin typeface="Titillium Web" panose="00000500000000000000" pitchFamily="2" charset="0"/>
              </a:rPr>
              <a:t>.</a:t>
            </a:r>
          </a:p>
        </p:txBody>
      </p:sp>
      <p:pic>
        <p:nvPicPr>
          <p:cNvPr id="13" name="Immagine 12" descr="Immagine che contiene cerchio, bianco e nero&#10;&#10;Descrizione generata automaticamente">
            <a:extLst>
              <a:ext uri="{FF2B5EF4-FFF2-40B4-BE49-F238E27FC236}">
                <a16:creationId xmlns:a16="http://schemas.microsoft.com/office/drawing/2014/main" id="{462964CD-0732-3461-2E47-B503F8F52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6728" y="2029712"/>
            <a:ext cx="791160" cy="791160"/>
          </a:xfrm>
          <a:prstGeom prst="rect">
            <a:avLst/>
          </a:prstGeom>
        </p:spPr>
      </p:pic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33E5A62E-B8C7-8C3D-2693-731271395F11}"/>
              </a:ext>
            </a:extLst>
          </p:cNvPr>
          <p:cNvSpPr/>
          <p:nvPr/>
        </p:nvSpPr>
        <p:spPr>
          <a:xfrm>
            <a:off x="7458168" y="2244409"/>
            <a:ext cx="991920" cy="361767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>
                <a:latin typeface="Titillium Web" panose="00000500000000000000" pitchFamily="2" charset="0"/>
              </a:rPr>
              <a:t>client</a:t>
            </a:r>
          </a:p>
        </p:txBody>
      </p:sp>
      <p:pic>
        <p:nvPicPr>
          <p:cNvPr id="14" name="Immagine 13" descr="Immagine che contiene schermata, diagramma, testo, design&#10;&#10;Descrizione generata automaticamente">
            <a:extLst>
              <a:ext uri="{FF2B5EF4-FFF2-40B4-BE49-F238E27FC236}">
                <a16:creationId xmlns:a16="http://schemas.microsoft.com/office/drawing/2014/main" id="{CC6BBB80-053F-17FA-7E62-D6DF8B3F7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3268" y="3377413"/>
            <a:ext cx="4260794" cy="2367108"/>
          </a:xfrm>
          <a:prstGeom prst="rect">
            <a:avLst/>
          </a:prstGeom>
        </p:spPr>
      </p:pic>
      <p:pic>
        <p:nvPicPr>
          <p:cNvPr id="18" name="Immagine 17" descr="Immagine che contiene schermata, design&#10;&#10;Descrizione generata automaticamente">
            <a:extLst>
              <a:ext uri="{FF2B5EF4-FFF2-40B4-BE49-F238E27FC236}">
                <a16:creationId xmlns:a16="http://schemas.microsoft.com/office/drawing/2014/main" id="{2EB145A2-4C3E-F36D-ABAD-4A543644CD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8133695" y="4835711"/>
            <a:ext cx="1729435" cy="755688"/>
          </a:xfrm>
          <a:prstGeom prst="rect">
            <a:avLst/>
          </a:prstGeom>
        </p:spPr>
      </p:pic>
      <p:sp>
        <p:nvSpPr>
          <p:cNvPr id="20" name="Freccia in su 19">
            <a:extLst>
              <a:ext uri="{FF2B5EF4-FFF2-40B4-BE49-F238E27FC236}">
                <a16:creationId xmlns:a16="http://schemas.microsoft.com/office/drawing/2014/main" id="{29801D9F-8060-6386-BE15-9688C9DC23E4}"/>
              </a:ext>
            </a:extLst>
          </p:cNvPr>
          <p:cNvSpPr/>
          <p:nvPr/>
        </p:nvSpPr>
        <p:spPr>
          <a:xfrm rot="5400000">
            <a:off x="9290547" y="1928783"/>
            <a:ext cx="155448" cy="1031963"/>
          </a:xfrm>
          <a:prstGeom prst="up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Freccia in su 20">
            <a:extLst>
              <a:ext uri="{FF2B5EF4-FFF2-40B4-BE49-F238E27FC236}">
                <a16:creationId xmlns:a16="http://schemas.microsoft.com/office/drawing/2014/main" id="{82D14969-289E-AFC0-0E36-E62972AE83F5}"/>
              </a:ext>
            </a:extLst>
          </p:cNvPr>
          <p:cNvSpPr/>
          <p:nvPr/>
        </p:nvSpPr>
        <p:spPr>
          <a:xfrm rot="10800000">
            <a:off x="7876404" y="2848178"/>
            <a:ext cx="155448" cy="518588"/>
          </a:xfrm>
          <a:prstGeom prst="up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5C4D69AF-27BE-0D37-7A14-9A9A72E91E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8254" y="5759288"/>
            <a:ext cx="1059267" cy="531849"/>
          </a:xfrm>
          <a:prstGeom prst="rect">
            <a:avLst/>
          </a:prstGeom>
        </p:spPr>
      </p:pic>
      <p:sp>
        <p:nvSpPr>
          <p:cNvPr id="17" name="Freccia in su 16">
            <a:extLst>
              <a:ext uri="{FF2B5EF4-FFF2-40B4-BE49-F238E27FC236}">
                <a16:creationId xmlns:a16="http://schemas.microsoft.com/office/drawing/2014/main" id="{C310D846-B277-4EE5-DB36-0A086C25ECA4}"/>
              </a:ext>
            </a:extLst>
          </p:cNvPr>
          <p:cNvSpPr/>
          <p:nvPr/>
        </p:nvSpPr>
        <p:spPr>
          <a:xfrm>
            <a:off x="8552329" y="4682590"/>
            <a:ext cx="45719" cy="341231"/>
          </a:xfrm>
          <a:prstGeom prst="up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A3557E5-7FF1-5CC7-0ADA-1111E85AAB32}"/>
              </a:ext>
            </a:extLst>
          </p:cNvPr>
          <p:cNvSpPr txBox="1"/>
          <p:nvPr/>
        </p:nvSpPr>
        <p:spPr>
          <a:xfrm>
            <a:off x="324725" y="6167597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Titillium Web" panose="00000500000000000000" pitchFamily="2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898578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9FD40130-AEA0-B34C-BB8C-88093CFD5226}"/>
              </a:ext>
            </a:extLst>
          </p:cNvPr>
          <p:cNvSpPr txBox="1"/>
          <p:nvPr/>
        </p:nvSpPr>
        <p:spPr>
          <a:xfrm>
            <a:off x="600625" y="1950739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endParaRPr lang="it-IT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1581951-A683-4A16-74B9-7A736308A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62CA0A74-33B0-C26A-7601-EF7CD5200EB8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BB5B4F5B-8A4E-06F8-C5E2-CFB216804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9AB34043-3B2C-2B37-10D8-2DB05BD38BC8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BB17CF15-0B03-5B4A-FC41-73B5115A2A5D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850709F-F52C-0E2C-75CA-E524B455C82F}"/>
              </a:ext>
            </a:extLst>
          </p:cNvPr>
          <p:cNvSpPr txBox="1"/>
          <p:nvPr/>
        </p:nvSpPr>
        <p:spPr>
          <a:xfrm>
            <a:off x="2351016" y="1131372"/>
            <a:ext cx="73949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0">
                <a:solidFill>
                  <a:srgbClr val="1C7FFF"/>
                </a:solidFill>
                <a:effectLst/>
                <a:latin typeface="Titillium Web" panose="00000500000000000000" pitchFamily="2" charset="0"/>
              </a:rPr>
              <a:t>Off-Chain Data: Raw and Processed Data</a:t>
            </a:r>
            <a:endParaRPr lang="it-IT" sz="3200" b="1">
              <a:solidFill>
                <a:srgbClr val="1C7FFF"/>
              </a:solidFill>
              <a:latin typeface="Titillium Web" panose="00000500000000000000" pitchFamily="2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4FCD7E9-BF7C-FB13-C9C9-ED17F3BA5796}"/>
              </a:ext>
            </a:extLst>
          </p:cNvPr>
          <p:cNvSpPr txBox="1"/>
          <p:nvPr/>
        </p:nvSpPr>
        <p:spPr>
          <a:xfrm>
            <a:off x="2563972" y="1853833"/>
            <a:ext cx="17579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200" b="1" err="1">
                <a:solidFill>
                  <a:srgbClr val="1528BC"/>
                </a:solidFill>
                <a:latin typeface="Titillium Web" panose="00000500000000000000" pitchFamily="2" charset="0"/>
              </a:rPr>
              <a:t>Raw</a:t>
            </a:r>
            <a:r>
              <a:rPr lang="it-IT" sz="2200" b="1">
                <a:solidFill>
                  <a:srgbClr val="1528BC"/>
                </a:solidFill>
                <a:latin typeface="Titillium Web" panose="00000500000000000000" pitchFamily="2" charset="0"/>
              </a:rPr>
              <a:t> Data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84A5AB0-D9B4-B5BF-9C4B-19D8922F22C9}"/>
              </a:ext>
            </a:extLst>
          </p:cNvPr>
          <p:cNvSpPr txBox="1"/>
          <p:nvPr/>
        </p:nvSpPr>
        <p:spPr>
          <a:xfrm>
            <a:off x="7553619" y="1865897"/>
            <a:ext cx="230699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200" b="1" err="1">
                <a:solidFill>
                  <a:srgbClr val="1528BC"/>
                </a:solidFill>
                <a:latin typeface="Titillium Web" panose="00000500000000000000" pitchFamily="2" charset="0"/>
              </a:rPr>
              <a:t>Processed</a:t>
            </a:r>
            <a:r>
              <a:rPr lang="it-IT" sz="2200" b="1">
                <a:solidFill>
                  <a:srgbClr val="1528BC"/>
                </a:solidFill>
                <a:latin typeface="Titillium Web" panose="00000500000000000000" pitchFamily="2" charset="0"/>
              </a:rPr>
              <a:t> Data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4B14797-9492-FCC3-F8B7-0A2DD8A1278F}"/>
              </a:ext>
            </a:extLst>
          </p:cNvPr>
          <p:cNvSpPr txBox="1"/>
          <p:nvPr/>
        </p:nvSpPr>
        <p:spPr>
          <a:xfrm>
            <a:off x="6180296" y="2286758"/>
            <a:ext cx="5668146" cy="30777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1528BC"/>
                </a:solidFill>
                <a:latin typeface="Titillium Web"/>
              </a:rPr>
              <a:t> </a:t>
            </a:r>
            <a:r>
              <a:rPr lang="en-US" sz="2200" b="0" i="0" dirty="0">
                <a:solidFill>
                  <a:srgbClr val="1528BC"/>
                </a:solidFill>
                <a:effectLst/>
                <a:latin typeface="Titillium Web"/>
              </a:rPr>
              <a:t>Processed data results from the </a:t>
            </a:r>
            <a:r>
              <a:rPr lang="en-US" sz="2200" b="1" i="0" dirty="0">
                <a:solidFill>
                  <a:srgbClr val="1528BC"/>
                </a:solidFill>
                <a:effectLst/>
                <a:latin typeface="Titillium Web"/>
              </a:rPr>
              <a:t>transformation</a:t>
            </a:r>
            <a:r>
              <a:rPr lang="en-US" sz="2200" b="0" i="0" dirty="0">
                <a:solidFill>
                  <a:srgbClr val="1528BC"/>
                </a:solidFill>
                <a:effectLst/>
                <a:latin typeface="Titillium Web"/>
              </a:rPr>
              <a:t> or </a:t>
            </a:r>
            <a:r>
              <a:rPr lang="en-US" sz="2200" b="1" i="0" dirty="0">
                <a:solidFill>
                  <a:srgbClr val="1528BC"/>
                </a:solidFill>
                <a:effectLst/>
                <a:latin typeface="Titillium Web"/>
              </a:rPr>
              <a:t>analysis</a:t>
            </a:r>
            <a:r>
              <a:rPr lang="en-US" sz="2200" b="0" i="0" dirty="0">
                <a:solidFill>
                  <a:srgbClr val="1528BC"/>
                </a:solidFill>
                <a:effectLst/>
                <a:latin typeface="Titillium Web"/>
              </a:rPr>
              <a:t> of raw data using </a:t>
            </a:r>
            <a:r>
              <a:rPr lang="en-US" sz="2200" b="1" i="0" dirty="0">
                <a:solidFill>
                  <a:srgbClr val="1528BC"/>
                </a:solidFill>
                <a:effectLst/>
                <a:latin typeface="Titillium Web"/>
              </a:rPr>
              <a:t>algorithms</a:t>
            </a:r>
            <a:r>
              <a:rPr lang="en-US" sz="2200" b="0" i="0" dirty="0">
                <a:solidFill>
                  <a:srgbClr val="1528BC"/>
                </a:solidFill>
                <a:effectLst/>
                <a:latin typeface="Titillium Web"/>
              </a:rPr>
              <a:t>, </a:t>
            </a:r>
            <a:r>
              <a:rPr lang="en-US" sz="2200" b="1" i="0" dirty="0">
                <a:solidFill>
                  <a:srgbClr val="1528BC"/>
                </a:solidFill>
                <a:effectLst/>
                <a:latin typeface="Titillium Web"/>
              </a:rPr>
              <a:t>computational methods</a:t>
            </a:r>
            <a:r>
              <a:rPr lang="en-US" sz="2200" b="0" i="0" dirty="0">
                <a:solidFill>
                  <a:srgbClr val="1528BC"/>
                </a:solidFill>
                <a:effectLst/>
                <a:latin typeface="Titillium Web"/>
              </a:rPr>
              <a:t>, or human intervention.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1528BC"/>
                </a:solidFill>
                <a:latin typeface="Titillium Web"/>
              </a:rPr>
              <a:t> </a:t>
            </a:r>
            <a:r>
              <a:rPr lang="en-US" sz="2200" b="0" i="0" dirty="0">
                <a:solidFill>
                  <a:srgbClr val="1528BC"/>
                </a:solidFill>
                <a:effectLst/>
                <a:latin typeface="Titillium Web"/>
              </a:rPr>
              <a:t>Processed data is typically more </a:t>
            </a:r>
            <a:r>
              <a:rPr lang="en-US" sz="2200" b="1" i="0" dirty="0">
                <a:solidFill>
                  <a:srgbClr val="1528BC"/>
                </a:solidFill>
                <a:effectLst/>
                <a:latin typeface="Titillium Web"/>
              </a:rPr>
              <a:t>structured</a:t>
            </a:r>
            <a:r>
              <a:rPr lang="en-US" sz="2200" dirty="0">
                <a:solidFill>
                  <a:srgbClr val="1528BC"/>
                </a:solidFill>
                <a:latin typeface="Titillium Web"/>
              </a:rPr>
              <a:t> </a:t>
            </a:r>
            <a:endParaRPr lang="en-US" sz="2200" b="0" i="0" dirty="0">
              <a:solidFill>
                <a:srgbClr val="1528BC"/>
              </a:solidFill>
              <a:effectLst/>
              <a:latin typeface="Titillium Web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1528BC"/>
                </a:solidFill>
                <a:latin typeface="Titillium Web"/>
              </a:rPr>
              <a:t> Examples are </a:t>
            </a:r>
            <a:r>
              <a:rPr lang="en-US" sz="2200" b="1" i="0" dirty="0">
                <a:solidFill>
                  <a:srgbClr val="1528BC"/>
                </a:solidFill>
                <a:effectLst/>
                <a:latin typeface="Titillium Web"/>
              </a:rPr>
              <a:t>summary statistics</a:t>
            </a:r>
            <a:r>
              <a:rPr lang="en-US" sz="2200" b="0" i="0" dirty="0">
                <a:solidFill>
                  <a:srgbClr val="1528BC"/>
                </a:solidFill>
                <a:effectLst/>
                <a:latin typeface="Titillium Web"/>
              </a:rPr>
              <a:t>, </a:t>
            </a:r>
            <a:r>
              <a:rPr lang="en-US" sz="2200" b="1" i="0" dirty="0">
                <a:solidFill>
                  <a:srgbClr val="1528BC"/>
                </a:solidFill>
                <a:effectLst/>
                <a:latin typeface="Titillium Web"/>
              </a:rPr>
              <a:t>machine learning model outputs</a:t>
            </a:r>
            <a:r>
              <a:rPr lang="en-US" sz="2200" b="0" i="0" dirty="0">
                <a:solidFill>
                  <a:srgbClr val="1528BC"/>
                </a:solidFill>
                <a:effectLst/>
                <a:latin typeface="Titillium Web"/>
              </a:rPr>
              <a:t>, or </a:t>
            </a:r>
            <a:r>
              <a:rPr lang="en-US" sz="2200" b="1" i="0" dirty="0">
                <a:solidFill>
                  <a:srgbClr val="1528BC"/>
                </a:solidFill>
                <a:effectLst/>
                <a:latin typeface="Titillium Web"/>
              </a:rPr>
              <a:t>aggregated datasets</a:t>
            </a:r>
            <a:r>
              <a:rPr lang="en-US" sz="2200" b="0" i="0" dirty="0">
                <a:solidFill>
                  <a:srgbClr val="1528BC"/>
                </a:solidFill>
                <a:effectLst/>
                <a:latin typeface="Titillium Web"/>
              </a:rPr>
              <a:t>.</a:t>
            </a:r>
          </a:p>
          <a:p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ADBF19E-1A4E-8C3C-770C-D84F6E2951A3}"/>
              </a:ext>
            </a:extLst>
          </p:cNvPr>
          <p:cNvSpPr txBox="1"/>
          <p:nvPr/>
        </p:nvSpPr>
        <p:spPr>
          <a:xfrm>
            <a:off x="932952" y="2273466"/>
            <a:ext cx="5019978" cy="30777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1528BC"/>
                </a:solidFill>
                <a:latin typeface="Titillium Web"/>
              </a:rPr>
              <a:t> </a:t>
            </a:r>
            <a:r>
              <a:rPr lang="en-US" sz="2200" b="0" i="0" dirty="0">
                <a:solidFill>
                  <a:srgbClr val="1528BC"/>
                </a:solidFill>
                <a:effectLst/>
                <a:latin typeface="Titillium Web"/>
              </a:rPr>
              <a:t>Raw data represents the initial, </a:t>
            </a:r>
            <a:r>
              <a:rPr lang="en-US" sz="2200" b="1" i="0" dirty="0">
                <a:solidFill>
                  <a:srgbClr val="1528BC"/>
                </a:solidFill>
                <a:effectLst/>
                <a:latin typeface="Titillium Web"/>
              </a:rPr>
              <a:t>unprocessed</a:t>
            </a:r>
            <a:r>
              <a:rPr lang="en-US" sz="2200" b="0" i="0" dirty="0">
                <a:solidFill>
                  <a:srgbClr val="1528BC"/>
                </a:solidFill>
                <a:effectLst/>
                <a:latin typeface="Titillium Web"/>
              </a:rPr>
              <a:t> form of data collected or generated.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1528BC"/>
                </a:solidFill>
                <a:latin typeface="Titillium Web"/>
              </a:rPr>
              <a:t> </a:t>
            </a:r>
            <a:r>
              <a:rPr lang="en-US" sz="2200" b="0" i="0" dirty="0">
                <a:solidFill>
                  <a:srgbClr val="1528BC"/>
                </a:solidFill>
                <a:effectLst/>
                <a:latin typeface="Titillium Web"/>
              </a:rPr>
              <a:t>Examples include </a:t>
            </a:r>
            <a:r>
              <a:rPr lang="en-US" sz="2200" b="1" i="0" dirty="0">
                <a:solidFill>
                  <a:srgbClr val="1528BC"/>
                </a:solidFill>
                <a:effectLst/>
                <a:latin typeface="Titillium Web"/>
              </a:rPr>
              <a:t>experimental measurements</a:t>
            </a:r>
            <a:r>
              <a:rPr lang="en-US" sz="2200" b="0" i="0" dirty="0">
                <a:solidFill>
                  <a:srgbClr val="1528BC"/>
                </a:solidFill>
                <a:effectLst/>
                <a:latin typeface="Titillium Web"/>
              </a:rPr>
              <a:t>, </a:t>
            </a:r>
            <a:r>
              <a:rPr lang="en-US" sz="2200" b="1" i="0" dirty="0">
                <a:solidFill>
                  <a:srgbClr val="1528BC"/>
                </a:solidFill>
                <a:effectLst/>
                <a:latin typeface="Titillium Web"/>
              </a:rPr>
              <a:t>sensor readings</a:t>
            </a:r>
            <a:r>
              <a:rPr lang="en-US" sz="2200" b="0" i="0" dirty="0">
                <a:solidFill>
                  <a:srgbClr val="1528BC"/>
                </a:solidFill>
                <a:effectLst/>
                <a:latin typeface="Titillium Web"/>
              </a:rPr>
              <a:t>, or </a:t>
            </a:r>
            <a:r>
              <a:rPr lang="en-US" sz="2200" b="1" i="0" dirty="0">
                <a:solidFill>
                  <a:srgbClr val="1528BC"/>
                </a:solidFill>
                <a:effectLst/>
                <a:latin typeface="Titillium Web"/>
              </a:rPr>
              <a:t>unprocessed files</a:t>
            </a:r>
            <a:r>
              <a:rPr lang="en-US" sz="2200" b="0" i="0" dirty="0">
                <a:solidFill>
                  <a:srgbClr val="1528BC"/>
                </a:solidFill>
                <a:effectLst/>
                <a:latin typeface="Titillium Web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1528BC"/>
                </a:solidFill>
                <a:latin typeface="Titillium Web"/>
              </a:rPr>
              <a:t> </a:t>
            </a:r>
            <a:r>
              <a:rPr lang="en-US" sz="2200" b="0" i="0" dirty="0">
                <a:solidFill>
                  <a:srgbClr val="1528BC"/>
                </a:solidFill>
                <a:effectLst/>
                <a:latin typeface="Titillium Web"/>
              </a:rPr>
              <a:t>Raw data may undergo </a:t>
            </a:r>
            <a:r>
              <a:rPr lang="en-US" sz="2200" b="1" i="0" dirty="0">
                <a:solidFill>
                  <a:srgbClr val="1528BC"/>
                </a:solidFill>
                <a:effectLst/>
                <a:latin typeface="Titillium Web"/>
              </a:rPr>
              <a:t>versioning</a:t>
            </a:r>
            <a:r>
              <a:rPr lang="en-US" sz="2200" b="0" i="0" dirty="0">
                <a:solidFill>
                  <a:srgbClr val="1528BC"/>
                </a:solidFill>
                <a:effectLst/>
                <a:latin typeface="Titillium Web"/>
              </a:rPr>
              <a:t> to track changes over </a:t>
            </a:r>
            <a:r>
              <a:rPr lang="en-US" sz="2200" dirty="0">
                <a:solidFill>
                  <a:srgbClr val="1528BC"/>
                </a:solidFill>
                <a:latin typeface="Titillium Web"/>
              </a:rPr>
              <a:t>time.</a:t>
            </a:r>
            <a:endParaRPr lang="en-US" sz="2200" b="0" i="0" dirty="0">
              <a:solidFill>
                <a:srgbClr val="1528BC"/>
              </a:solidFill>
              <a:effectLst/>
              <a:latin typeface="Titillium Web" panose="00000500000000000000" pitchFamily="2" charset="0"/>
            </a:endParaRPr>
          </a:p>
          <a:p>
            <a:endParaRPr lang="it-IT"/>
          </a:p>
        </p:txBody>
      </p:sp>
      <p:pic>
        <p:nvPicPr>
          <p:cNvPr id="18" name="Immagine 17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9DA287D8-7C75-6A40-C208-78F62B57A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8254" y="5759288"/>
            <a:ext cx="1059267" cy="5318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CD0DA3-0553-19F4-C3F9-2CF338DB6BF9}"/>
              </a:ext>
            </a:extLst>
          </p:cNvPr>
          <p:cNvSpPr txBox="1"/>
          <p:nvPr/>
        </p:nvSpPr>
        <p:spPr>
          <a:xfrm>
            <a:off x="3098131" y="5514473"/>
            <a:ext cx="5710988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solidFill>
                  <a:srgbClr val="1528BC"/>
                </a:solidFill>
                <a:latin typeface="Titillium Web"/>
              </a:rPr>
              <a:t>Data saved on blockchain are </a:t>
            </a:r>
            <a:r>
              <a:rPr lang="en-US" sz="2200" b="1" dirty="0">
                <a:solidFill>
                  <a:srgbClr val="1528BC"/>
                </a:solidFill>
                <a:latin typeface="Titillium Web"/>
              </a:rPr>
              <a:t>not </a:t>
            </a:r>
            <a:r>
              <a:rPr lang="en-US" sz="2200" b="1" dirty="0" err="1">
                <a:solidFill>
                  <a:srgbClr val="1528BC"/>
                </a:solidFill>
                <a:latin typeface="Titillium Web"/>
              </a:rPr>
              <a:t>deletable</a:t>
            </a:r>
            <a:endParaRPr lang="en-US" sz="2200" b="1" dirty="0">
              <a:solidFill>
                <a:srgbClr val="1528BC"/>
              </a:solidFill>
              <a:latin typeface="Titillium Web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6104652-9EC4-96C8-642A-100AE09C8DF8}"/>
              </a:ext>
            </a:extLst>
          </p:cNvPr>
          <p:cNvSpPr txBox="1"/>
          <p:nvPr/>
        </p:nvSpPr>
        <p:spPr>
          <a:xfrm>
            <a:off x="324725" y="6167597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Titillium Web" panose="00000500000000000000" pitchFamily="2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447486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9FD40130-AEA0-B34C-BB8C-88093CFD5226}"/>
              </a:ext>
            </a:extLst>
          </p:cNvPr>
          <p:cNvSpPr txBox="1"/>
          <p:nvPr/>
        </p:nvSpPr>
        <p:spPr>
          <a:xfrm>
            <a:off x="725072" y="1982015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endParaRPr lang="it-IT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1581951-A683-4A16-74B9-7A736308A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850899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62CA0A74-33B0-C26A-7601-EF7CD5200EB8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BB5B4F5B-8A4E-06F8-C5E2-CFB216804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9AB34043-3B2C-2B37-10D8-2DB05BD38BC8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BB17CF15-0B03-5B4A-FC41-73B5115A2A5D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850709F-F52C-0E2C-75CA-E524B455C82F}"/>
              </a:ext>
            </a:extLst>
          </p:cNvPr>
          <p:cNvSpPr txBox="1"/>
          <p:nvPr/>
        </p:nvSpPr>
        <p:spPr>
          <a:xfrm>
            <a:off x="3551071" y="1153203"/>
            <a:ext cx="5089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>
                <a:solidFill>
                  <a:srgbClr val="1C7FFF"/>
                </a:solidFill>
                <a:latin typeface="Titillium Web" panose="00000500000000000000" pitchFamily="2" charset="0"/>
              </a:rPr>
              <a:t>Information </a:t>
            </a:r>
            <a:r>
              <a:rPr lang="it-IT" sz="3200" b="1" err="1">
                <a:solidFill>
                  <a:srgbClr val="1C7FFF"/>
                </a:solidFill>
                <a:latin typeface="Titillium Web" panose="00000500000000000000" pitchFamily="2" charset="0"/>
              </a:rPr>
              <a:t>saved</a:t>
            </a:r>
            <a:r>
              <a:rPr lang="it-IT" sz="3200" b="1">
                <a:solidFill>
                  <a:srgbClr val="1C7FFF"/>
                </a:solidFill>
                <a:latin typeface="Titillium Web" panose="00000500000000000000" pitchFamily="2" charset="0"/>
              </a:rPr>
              <a:t> </a:t>
            </a:r>
            <a:r>
              <a:rPr lang="it-IT" sz="3200" b="1" u="sng">
                <a:solidFill>
                  <a:srgbClr val="1C7FFF"/>
                </a:solidFill>
                <a:latin typeface="Titillium Web" panose="00000500000000000000" pitchFamily="2" charset="0"/>
              </a:rPr>
              <a:t>on-chain</a:t>
            </a:r>
          </a:p>
        </p:txBody>
      </p:sp>
      <p:sp>
        <p:nvSpPr>
          <p:cNvPr id="29" name="Freccia in giù 28">
            <a:extLst>
              <a:ext uri="{FF2B5EF4-FFF2-40B4-BE49-F238E27FC236}">
                <a16:creationId xmlns:a16="http://schemas.microsoft.com/office/drawing/2014/main" id="{181CDE0A-CED2-F4CF-18F1-12AAD71DC007}"/>
              </a:ext>
            </a:extLst>
          </p:cNvPr>
          <p:cNvSpPr/>
          <p:nvPr/>
        </p:nvSpPr>
        <p:spPr>
          <a:xfrm>
            <a:off x="10961972" y="2898501"/>
            <a:ext cx="144851" cy="266685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CFD507B8-9A2F-1B8C-5B67-77D69B8C733B}"/>
              </a:ext>
            </a:extLst>
          </p:cNvPr>
          <p:cNvSpPr txBox="1"/>
          <p:nvPr/>
        </p:nvSpPr>
        <p:spPr>
          <a:xfrm rot="5400000">
            <a:off x="10639917" y="4142316"/>
            <a:ext cx="1431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olidFill>
                  <a:srgbClr val="1528BC"/>
                </a:solidFill>
                <a:latin typeface="Titillium Web" panose="00000500000000000000" pitchFamily="2" charset="0"/>
              </a:rPr>
              <a:t>processing</a:t>
            </a:r>
            <a:endParaRPr lang="it-IT" sz="1400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sp>
        <p:nvSpPr>
          <p:cNvPr id="32" name="Freccia in giù 31">
            <a:extLst>
              <a:ext uri="{FF2B5EF4-FFF2-40B4-BE49-F238E27FC236}">
                <a16:creationId xmlns:a16="http://schemas.microsoft.com/office/drawing/2014/main" id="{571594B3-2945-95F8-F03A-F48CDA25FDF9}"/>
              </a:ext>
            </a:extLst>
          </p:cNvPr>
          <p:cNvSpPr/>
          <p:nvPr/>
        </p:nvSpPr>
        <p:spPr>
          <a:xfrm rot="16200000">
            <a:off x="9191110" y="1155931"/>
            <a:ext cx="144851" cy="293236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34B6DF13-5289-7BD0-3A92-C092B5829F3F}"/>
              </a:ext>
            </a:extLst>
          </p:cNvPr>
          <p:cNvSpPr txBox="1"/>
          <p:nvPr/>
        </p:nvSpPr>
        <p:spPr>
          <a:xfrm>
            <a:off x="8689859" y="2179085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>
                <a:solidFill>
                  <a:srgbClr val="1528BC"/>
                </a:solidFill>
                <a:latin typeface="Titillium Web" panose="00000500000000000000" pitchFamily="2" charset="0"/>
              </a:rPr>
              <a:t>versioning</a:t>
            </a:r>
            <a:endParaRPr lang="it-IT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A2385492-18C1-1CC6-DC48-D8329FDE4E71}"/>
              </a:ext>
            </a:extLst>
          </p:cNvPr>
          <p:cNvSpPr txBox="1"/>
          <p:nvPr/>
        </p:nvSpPr>
        <p:spPr>
          <a:xfrm>
            <a:off x="1085177" y="2179085"/>
            <a:ext cx="6340046" cy="46989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it-IT" sz="2200">
                <a:solidFill>
                  <a:srgbClr val="1528BC"/>
                </a:solidFill>
                <a:latin typeface="Titillium Web"/>
              </a:rPr>
              <a:t>In blockchain are </a:t>
            </a:r>
            <a:r>
              <a:rPr lang="it-IT" sz="2200" err="1">
                <a:solidFill>
                  <a:srgbClr val="1528BC"/>
                </a:solidFill>
                <a:latin typeface="Titillium Web"/>
              </a:rPr>
              <a:t>saved</a:t>
            </a:r>
            <a:r>
              <a:rPr lang="it-IT" sz="2200">
                <a:solidFill>
                  <a:srgbClr val="1528BC"/>
                </a:solidFill>
                <a:latin typeface="Titillium Web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>
                <a:solidFill>
                  <a:srgbClr val="1528BC"/>
                </a:solidFill>
                <a:latin typeface="Titillium Web"/>
              </a:rPr>
              <a:t>the </a:t>
            </a:r>
            <a:r>
              <a:rPr lang="it-IT" sz="2200" b="1">
                <a:solidFill>
                  <a:srgbClr val="1528BC"/>
                </a:solidFill>
                <a:latin typeface="Titillium Web"/>
              </a:rPr>
              <a:t>metadata</a:t>
            </a:r>
            <a:r>
              <a:rPr lang="it-IT" sz="2200">
                <a:solidFill>
                  <a:srgbClr val="1528BC"/>
                </a:solidFill>
                <a:latin typeface="Titillium Web"/>
              </a:rPr>
              <a:t> of data </a:t>
            </a:r>
            <a:r>
              <a:rPr lang="it-IT" sz="2200" err="1">
                <a:solidFill>
                  <a:srgbClr val="1528BC"/>
                </a:solidFill>
                <a:latin typeface="Titillium Web"/>
              </a:rPr>
              <a:t>stored</a:t>
            </a:r>
            <a:r>
              <a:rPr lang="it-IT" sz="2200">
                <a:solidFill>
                  <a:srgbClr val="1528BC"/>
                </a:solidFill>
                <a:latin typeface="Titillium Web"/>
              </a:rPr>
              <a:t> off-chain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b="1">
                <a:solidFill>
                  <a:srgbClr val="1528BC"/>
                </a:solidFill>
                <a:latin typeface="Titillium Web"/>
              </a:rPr>
              <a:t>information</a:t>
            </a:r>
            <a:r>
              <a:rPr lang="it-IT" sz="2200">
                <a:solidFill>
                  <a:srgbClr val="1528BC"/>
                </a:solidFill>
                <a:latin typeface="Titillium Web"/>
              </a:rPr>
              <a:t> </a:t>
            </a:r>
            <a:r>
              <a:rPr lang="it-IT" sz="2200" err="1">
                <a:solidFill>
                  <a:srgbClr val="1528BC"/>
                </a:solidFill>
                <a:latin typeface="Titillium Web"/>
              </a:rPr>
              <a:t>about</a:t>
            </a:r>
            <a:r>
              <a:rPr lang="it-IT" sz="2200">
                <a:solidFill>
                  <a:srgbClr val="1528BC"/>
                </a:solidFill>
                <a:latin typeface="Titillium Web"/>
              </a:rPr>
              <a:t> </a:t>
            </a:r>
            <a:r>
              <a:rPr lang="it-IT" sz="2200" err="1">
                <a:solidFill>
                  <a:srgbClr val="1528BC"/>
                </a:solidFill>
                <a:latin typeface="Titillium Web"/>
              </a:rPr>
              <a:t>operation</a:t>
            </a:r>
            <a:r>
              <a:rPr lang="it-IT" sz="2200">
                <a:solidFill>
                  <a:srgbClr val="1528BC"/>
                </a:solidFill>
                <a:latin typeface="Titillium Web"/>
              </a:rPr>
              <a:t> </a:t>
            </a:r>
            <a:r>
              <a:rPr lang="it-IT" sz="2200" err="1">
                <a:solidFill>
                  <a:srgbClr val="1528BC"/>
                </a:solidFill>
                <a:latin typeface="Titillium Web"/>
              </a:rPr>
              <a:t>performed</a:t>
            </a:r>
            <a:endParaRPr lang="it-IT" sz="2200">
              <a:solidFill>
                <a:srgbClr val="1528BC"/>
              </a:solidFill>
              <a:latin typeface="Titillium Web"/>
            </a:endParaRPr>
          </a:p>
          <a:p>
            <a:endParaRPr lang="it-IT" sz="2200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r>
              <a:rPr lang="it-IT" sz="2200">
                <a:solidFill>
                  <a:srgbClr val="1528BC"/>
                </a:solidFill>
                <a:latin typeface="Titillium Web"/>
              </a:rPr>
              <a:t>Using metadata </a:t>
            </a:r>
            <a:r>
              <a:rPr lang="it-IT" sz="2200" err="1">
                <a:solidFill>
                  <a:srgbClr val="1528BC"/>
                </a:solidFill>
                <a:latin typeface="Titillium Web"/>
              </a:rPr>
              <a:t>is</a:t>
            </a:r>
            <a:r>
              <a:rPr lang="it-IT" sz="2200">
                <a:solidFill>
                  <a:srgbClr val="1528BC"/>
                </a:solidFill>
                <a:latin typeface="Titillium Web"/>
              </a:rPr>
              <a:t> </a:t>
            </a:r>
            <a:r>
              <a:rPr lang="it-IT" sz="2200" err="1">
                <a:solidFill>
                  <a:srgbClr val="1528BC"/>
                </a:solidFill>
                <a:latin typeface="Titillium Web"/>
              </a:rPr>
              <a:t>possible</a:t>
            </a:r>
            <a:r>
              <a:rPr lang="it-IT" sz="2200">
                <a:solidFill>
                  <a:srgbClr val="1528BC"/>
                </a:solidFill>
                <a:latin typeface="Titillium Web"/>
              </a:rPr>
              <a:t> </a:t>
            </a:r>
            <a:endParaRPr lang="it-IT" sz="2200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>
                <a:solidFill>
                  <a:srgbClr val="1528BC"/>
                </a:solidFill>
                <a:latin typeface="Titillium Web"/>
              </a:rPr>
              <a:t>to check </a:t>
            </a:r>
            <a:r>
              <a:rPr lang="it-IT" sz="2200" b="1" err="1">
                <a:solidFill>
                  <a:srgbClr val="1528BC"/>
                </a:solidFill>
                <a:latin typeface="Titillium Web"/>
              </a:rPr>
              <a:t>validity</a:t>
            </a:r>
            <a:r>
              <a:rPr lang="it-IT" sz="2200">
                <a:solidFill>
                  <a:srgbClr val="1528BC"/>
                </a:solidFill>
                <a:latin typeface="Titillium Web"/>
              </a:rPr>
              <a:t> of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>
                <a:solidFill>
                  <a:srgbClr val="1528BC"/>
                </a:solidFill>
                <a:latin typeface="Titillium Web"/>
              </a:rPr>
              <a:t> </a:t>
            </a:r>
            <a:r>
              <a:rPr lang="it-IT" sz="2200" b="1" err="1">
                <a:solidFill>
                  <a:srgbClr val="1528BC"/>
                </a:solidFill>
                <a:latin typeface="Titillium Web"/>
              </a:rPr>
              <a:t>reconstruct</a:t>
            </a:r>
            <a:r>
              <a:rPr lang="it-IT" sz="2200">
                <a:solidFill>
                  <a:srgbClr val="1528BC"/>
                </a:solidFill>
                <a:latin typeface="Titillium Web"/>
              </a:rPr>
              <a:t> the workflow for </a:t>
            </a:r>
            <a:r>
              <a:rPr lang="it-IT" sz="2200" err="1">
                <a:solidFill>
                  <a:srgbClr val="1528BC"/>
                </a:solidFill>
                <a:latin typeface="Titillium Web"/>
              </a:rPr>
              <a:t>processed</a:t>
            </a:r>
            <a:r>
              <a:rPr lang="it-IT" sz="2200">
                <a:solidFill>
                  <a:srgbClr val="1528BC"/>
                </a:solidFill>
                <a:latin typeface="Titillium Web"/>
              </a:rPr>
              <a:t> data. </a:t>
            </a:r>
            <a:endParaRPr lang="it-IT" sz="2200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endParaRPr lang="en-US" sz="2200" b="0" i="0">
              <a:solidFill>
                <a:srgbClr val="1528BC"/>
              </a:solidFill>
              <a:effectLst/>
              <a:latin typeface="Titillium Web" panose="00000500000000000000" pitchFamily="2" charset="0"/>
            </a:endParaRPr>
          </a:p>
          <a:p>
            <a:r>
              <a:rPr lang="en-US" sz="2200">
                <a:solidFill>
                  <a:srgbClr val="1528BC"/>
                </a:solidFill>
                <a:latin typeface="Titillium Web"/>
              </a:rPr>
              <a:t>R</a:t>
            </a:r>
            <a:r>
              <a:rPr lang="en-US" sz="2200" b="0" i="0">
                <a:solidFill>
                  <a:srgbClr val="1528BC"/>
                </a:solidFill>
                <a:effectLst/>
                <a:latin typeface="Titillium Web"/>
              </a:rPr>
              <a:t>ecording operation information </a:t>
            </a:r>
            <a:r>
              <a:rPr lang="en-US" sz="2200" b="1" i="0">
                <a:solidFill>
                  <a:srgbClr val="1528BC"/>
                </a:solidFill>
                <a:effectLst/>
                <a:latin typeface="Titillium Web"/>
              </a:rPr>
              <a:t>transparent traceability</a:t>
            </a:r>
            <a:r>
              <a:rPr lang="en-US" sz="2200" b="0" i="0">
                <a:solidFill>
                  <a:srgbClr val="1528BC"/>
                </a:solidFill>
                <a:effectLst/>
                <a:latin typeface="Titillium Web"/>
              </a:rPr>
              <a:t> of data modifications is enabled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i="0">
                <a:solidFill>
                  <a:srgbClr val="1528BC"/>
                </a:solidFill>
                <a:effectLst/>
                <a:latin typeface="Titillium Web"/>
              </a:rPr>
              <a:t>facilitating analysis and auditing.</a:t>
            </a:r>
          </a:p>
          <a:p>
            <a:endParaRPr lang="it-IT" sz="2200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endParaRPr lang="it-IT">
              <a:solidFill>
                <a:srgbClr val="1528BC"/>
              </a:solidFill>
              <a:latin typeface="Titillium Web" panose="00000500000000000000" pitchFamily="2" charset="0"/>
            </a:endParaRPr>
          </a:p>
          <a:p>
            <a:endParaRPr lang="en-US">
              <a:solidFill>
                <a:srgbClr val="1528BC"/>
              </a:solidFill>
              <a:latin typeface="Titillium Web" panose="00000500000000000000" pitchFamily="2" charset="0"/>
            </a:endParaRPr>
          </a:p>
        </p:txBody>
      </p:sp>
      <p:pic>
        <p:nvPicPr>
          <p:cNvPr id="46" name="Immagine 45" descr="Immagine che contiene cerchio, schermata, luce, design&#10;&#10;Descrizione generata automaticamente">
            <a:extLst>
              <a:ext uri="{FF2B5EF4-FFF2-40B4-BE49-F238E27FC236}">
                <a16:creationId xmlns:a16="http://schemas.microsoft.com/office/drawing/2014/main" id="{93B723CD-6233-27E6-18ED-83ED425B4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0716" y="2595995"/>
            <a:ext cx="3305636" cy="2969362"/>
          </a:xfrm>
          <a:prstGeom prst="rect">
            <a:avLst/>
          </a:prstGeom>
        </p:spPr>
      </p:pic>
      <p:pic>
        <p:nvPicPr>
          <p:cNvPr id="10" name="Immagine 9" descr="Immagine che contiene Carattere, Elementi grafici, design, grafica&#10;&#10;Descrizione generata automaticamente">
            <a:extLst>
              <a:ext uri="{FF2B5EF4-FFF2-40B4-BE49-F238E27FC236}">
                <a16:creationId xmlns:a16="http://schemas.microsoft.com/office/drawing/2014/main" id="{8D7677E7-44EE-6F3F-32EF-4900BE9AEA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8254" y="5759288"/>
            <a:ext cx="1059267" cy="53184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0D2F1CD-D69F-0973-C772-F04D0B783501}"/>
              </a:ext>
            </a:extLst>
          </p:cNvPr>
          <p:cNvSpPr txBox="1"/>
          <p:nvPr/>
        </p:nvSpPr>
        <p:spPr>
          <a:xfrm>
            <a:off x="324725" y="6167597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Titillium Web" panose="00000500000000000000" pitchFamily="2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5199765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Penm29VOJ.AwFYyVoVsX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637048354258549975">
  <a:themeElements>
    <a:clrScheme name="637048354258549976">
      <a:dk1>
        <a:srgbClr val="000000"/>
      </a:dk1>
      <a:lt1>
        <a:srgbClr val="646464"/>
      </a:lt1>
      <a:dk2>
        <a:srgbClr val="FFFFFF"/>
      </a:dk2>
      <a:lt2>
        <a:srgbClr val="646464"/>
      </a:lt2>
      <a:accent1>
        <a:srgbClr val="808080"/>
      </a:accent1>
      <a:accent2>
        <a:srgbClr val="FFD200"/>
      </a:accent2>
      <a:accent3>
        <a:srgbClr val="999999"/>
      </a:accent3>
      <a:accent4>
        <a:srgbClr val="F0F0F0"/>
      </a:accent4>
      <a:accent5>
        <a:srgbClr val="00A3AE"/>
      </a:accent5>
      <a:accent6>
        <a:srgbClr val="C0C0C0"/>
      </a:accent6>
      <a:hlink>
        <a:srgbClr val="336699"/>
      </a:hlink>
      <a:folHlink>
        <a:srgbClr val="91278F"/>
      </a:folHlink>
    </a:clrScheme>
    <a:fontScheme name="63704835425854997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t" anchorCtr="0"/>
      <a:lstStyle>
        <a:defPPr algn="ctr">
          <a:defRPr sz="12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36576" rIns="0" bIns="0" rtlCol="0">
        <a:spAutoFit/>
      </a:bodyPr>
      <a:lstStyle>
        <a:defPPr marL="356616" indent="-356616">
          <a:lnSpc>
            <a:spcPct val="85000"/>
          </a:lnSpc>
          <a:spcAft>
            <a:spcPts val="600"/>
          </a:spcAft>
          <a:buClr>
            <a:schemeClr val="accent2"/>
          </a:buClr>
          <a:buSzPct val="70000"/>
          <a:buFont typeface="Arial" pitchFamily="34" charset="0"/>
          <a:buChar char="►"/>
          <a:defRPr sz="1200" dirty="0" err="1" smtClean="0">
            <a:solidFill>
              <a:schemeClr val="bg1"/>
            </a:solidFill>
          </a:defRPr>
        </a:defPPr>
      </a:lstStyle>
    </a:txDef>
  </a:objectDefaults>
  <a:extraClrSchemeLst/>
  <a:custClrLst>
    <a:custClr name="EY Special Use Red">
      <a:srgbClr val="F04C3E"/>
    </a:custClr>
    <a:custClr name="EY Special Use Blue 50%">
      <a:srgbClr val="7FD1D6"/>
    </a:custClr>
    <a:custClr name="EY Special Use Purple">
      <a:srgbClr val="91278F"/>
    </a:custClr>
    <a:custClr name="EY Special Use Purple 50%">
      <a:srgbClr val="C893C7"/>
    </a:custClr>
    <a:custClr name="EY Special Use Green">
      <a:srgbClr val="2C973E"/>
    </a:custClr>
    <a:custClr name="EY Special Use Green 50%">
      <a:srgbClr val="95CB89"/>
    </a:custClr>
    <a:custClr name="EY Yellow 50%">
      <a:srgbClr val="FFF27F"/>
    </a:custClr>
    <a:custClr name="EY Special Use Lilac">
      <a:srgbClr val="AC98DB"/>
    </a:custClr>
    <a:custClr name="EY Special Use Lilac 50%">
      <a:srgbClr val="D8D2E0"/>
    </a:custClr>
    <a:custClr name="EY Link Blue">
      <a:srgbClr val="336699"/>
    </a:custClr>
  </a:custClrLst>
  <a:extLst>
    <a:ext uri="{05A4C25C-085E-4340-85A3-A5531E510DB2}">
      <thm15:themeFamily xmlns:thm15="http://schemas.microsoft.com/office/thememl/2012/main" name="Presentation1" id="{92CA7061-1D1D-4875-A9EB-CF4EB6DEDFD5}" vid="{E8B4243A-C512-4629-BB60-4C423ADE5BF9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EE8D967367C4F43800F524D0FB25F14" ma:contentTypeVersion="11" ma:contentTypeDescription="Creare un nuovo documento." ma:contentTypeScope="" ma:versionID="c1099028e2c707deff4925f0c81a2da3">
  <xsd:schema xmlns:xsd="http://www.w3.org/2001/XMLSchema" xmlns:xs="http://www.w3.org/2001/XMLSchema" xmlns:p="http://schemas.microsoft.com/office/2006/metadata/properties" xmlns:ns2="61dc867b-cde0-418c-8f68-453c80a5486d" xmlns:ns3="9c2f6c11-a5d2-4411-8a2d-6b39d3ef753b" targetNamespace="http://schemas.microsoft.com/office/2006/metadata/properties" ma:root="true" ma:fieldsID="39049a443f12e5fe7eaa95236354b6fb" ns2:_="" ns3:_="">
    <xsd:import namespace="61dc867b-cde0-418c-8f68-453c80a5486d"/>
    <xsd:import namespace="9c2f6c11-a5d2-4411-8a2d-6b39d3ef75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dc867b-cde0-418c-8f68-453c80a548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Tag immagine" ma:readOnly="false" ma:fieldId="{5cf76f15-5ced-4ddc-b409-7134ff3c332f}" ma:taxonomyMulti="true" ma:sspId="b5cfcbd8-6033-42e0-bf64-395394fc0a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2f6c11-a5d2-4411-8a2d-6b39d3ef753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Colonna per tutti i valori di tassonomia" ma:hidden="true" ma:list="{68c33b50-0603-471a-9307-77a9cfe783aa}" ma:internalName="TaxCatchAll" ma:showField="CatchAllData" ma:web="9c2f6c11-a5d2-4411-8a2d-6b39d3ef75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c2f6c11-a5d2-4411-8a2d-6b39d3ef753b">
      <UserInfo>
        <DisplayName/>
        <AccountId xsi:nil="true"/>
        <AccountType/>
      </UserInfo>
    </SharedWithUsers>
    <lcf76f155ced4ddcb4097134ff3c332f xmlns="61dc867b-cde0-418c-8f68-453c80a5486d">
      <Terms xmlns="http://schemas.microsoft.com/office/infopath/2007/PartnerControls"/>
    </lcf76f155ced4ddcb4097134ff3c332f>
    <TaxCatchAll xmlns="9c2f6c11-a5d2-4411-8a2d-6b39d3ef753b" xsi:nil="true"/>
  </documentManagement>
</p:properties>
</file>

<file path=customXml/itemProps1.xml><?xml version="1.0" encoding="utf-8"?>
<ds:datastoreItem xmlns:ds="http://schemas.openxmlformats.org/officeDocument/2006/customXml" ds:itemID="{86098205-0143-4E4F-ACB8-01130A43B822}">
  <ds:schemaRefs>
    <ds:schemaRef ds:uri="61dc867b-cde0-418c-8f68-453c80a5486d"/>
    <ds:schemaRef ds:uri="9c2f6c11-a5d2-4411-8a2d-6b39d3ef753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93E0D3C-D8FE-4522-AFF2-D5C8D131F04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5ADB44-0D82-4A34-BA3C-4DB13D7AEEA2}">
  <ds:schemaRefs>
    <ds:schemaRef ds:uri="61dc867b-cde0-418c-8f68-453c80a5486d"/>
    <ds:schemaRef ds:uri="9c2f6c11-a5d2-4411-8a2d-6b39d3ef753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1304</Words>
  <Application>Microsoft Office PowerPoint</Application>
  <PresentationFormat>Widescreen</PresentationFormat>
  <Paragraphs>217</Paragraphs>
  <Slides>16</Slides>
  <Notes>2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8" baseType="lpstr">
      <vt:lpstr>Arial</vt:lpstr>
      <vt:lpstr>Arial,Sans-Serif</vt:lpstr>
      <vt:lpstr>Calibri</vt:lpstr>
      <vt:lpstr>Calibri Light</vt:lpstr>
      <vt:lpstr>Consolas</vt:lpstr>
      <vt:lpstr>EYInterstate Light</vt:lpstr>
      <vt:lpstr>Titillium</vt:lpstr>
      <vt:lpstr>Titillium Web</vt:lpstr>
      <vt:lpstr>Titillium Web SemiBold</vt:lpstr>
      <vt:lpstr>Tema di Office</vt:lpstr>
      <vt:lpstr>2_637048354258549975</vt:lpstr>
      <vt:lpstr>Diapositiva think-cell</vt:lpstr>
      <vt:lpstr>Presentazione standard di PowerPoint</vt:lpstr>
      <vt:lpstr> ICSC Italian Research Center on High-Performance Computing, Big Data and Quantum Computing </vt:lpstr>
      <vt:lpstr> Italian Institute for Nuclear Physics (INFN)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Centro Nazionale HPC, Big Data e Quantum Computing</dc:title>
  <dc:creator>Microsoft Office User</dc:creator>
  <cp:lastModifiedBy>Domingo Ranieri</cp:lastModifiedBy>
  <cp:revision>64</cp:revision>
  <dcterms:created xsi:type="dcterms:W3CDTF">2022-07-26T13:28:46Z</dcterms:created>
  <dcterms:modified xsi:type="dcterms:W3CDTF">2024-03-27T21:32:00Z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323600.000000000</vt:lpwstr>
  </property>
  <property fmtid="{D5CDD505-2E9C-101B-9397-08002B2CF9AE}" pid="3" name="xd_ProgID">
    <vt:lpwstr/>
  </property>
  <property fmtid="{D5CDD505-2E9C-101B-9397-08002B2CF9AE}" pid="4" name="MediaServiceImageTags">
    <vt:lpwstr/>
  </property>
  <property fmtid="{D5CDD505-2E9C-101B-9397-08002B2CF9AE}" pid="5" name="ContentTypeId">
    <vt:lpwstr>0x010100EEE8D967367C4F43800F524D0FB25F14</vt:lpwstr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