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68" r:id="rId2"/>
    <p:sldId id="297" r:id="rId3"/>
    <p:sldId id="298" r:id="rId4"/>
    <p:sldId id="299" r:id="rId5"/>
    <p:sldId id="310" r:id="rId6"/>
    <p:sldId id="309" r:id="rId7"/>
    <p:sldId id="285" r:id="rId8"/>
    <p:sldId id="305" r:id="rId9"/>
    <p:sldId id="307" r:id="rId10"/>
    <p:sldId id="286" r:id="rId11"/>
    <p:sldId id="288" r:id="rId12"/>
    <p:sldId id="306" r:id="rId13"/>
    <p:sldId id="282" r:id="rId14"/>
    <p:sldId id="302" r:id="rId15"/>
    <p:sldId id="303" r:id="rId16"/>
    <p:sldId id="304" r:id="rId17"/>
    <p:sldId id="289" r:id="rId18"/>
    <p:sldId id="290" r:id="rId19"/>
    <p:sldId id="291" r:id="rId20"/>
    <p:sldId id="292" r:id="rId21"/>
    <p:sldId id="293" r:id="rId22"/>
    <p:sldId id="294" r:id="rId23"/>
    <p:sldId id="276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64"/>
    <a:srgbClr val="3B4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94" autoAdjust="0"/>
    <p:restoredTop sz="96405" autoAdjust="0"/>
  </p:normalViewPr>
  <p:slideViewPr>
    <p:cSldViewPr showGuides="1">
      <p:cViewPr varScale="1">
        <p:scale>
          <a:sx n="60" d="100"/>
          <a:sy n="60" d="100"/>
        </p:scale>
        <p:origin x="252" y="66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5388" y="6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26.03.2024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26.03.2024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Grafik 7" descr="Logo Helmholtz">
            <a:extLst>
              <a:ext uri="{FF2B5EF4-FFF2-40B4-BE49-F238E27FC236}">
                <a16:creationId xmlns:a16="http://schemas.microsoft.com/office/drawing/2014/main" id="{68086B43-9215-4588-8439-4D7C07453A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9" name="Grafik 8" descr="Logo DESY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/>
              <a:t>Synchrotron DESY</a:t>
            </a:r>
          </a:p>
          <a:p>
            <a:pPr>
              <a:lnSpc>
                <a:spcPct val="120000"/>
              </a:lnSpc>
            </a:pPr>
            <a:endParaRPr lang="de-DE"/>
          </a:p>
          <a:p>
            <a:pPr>
              <a:lnSpc>
                <a:spcPct val="120000"/>
              </a:lnSpc>
            </a:pPr>
            <a:r>
              <a:rPr lang="de-DE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10" name="Grafik 9" descr="Logo DESY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  <p:pic>
        <p:nvPicPr>
          <p:cNvPr id="11" name="Grafik 10" descr="Logo Helmholtz">
            <a:extLst>
              <a:ext uri="{FF2B5EF4-FFF2-40B4-BE49-F238E27FC236}">
                <a16:creationId xmlns:a16="http://schemas.microsoft.com/office/drawing/2014/main" id="{E1F0CB03-64D6-4EAD-B501-8CD3255D9F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648930-2178-4877-B88B-682D2D03C299}"/>
              </a:ext>
            </a:extLst>
          </p:cNvPr>
          <p:cNvSpPr txBox="1"/>
          <p:nvPr userDrawn="1"/>
        </p:nvSpPr>
        <p:spPr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de-DE" b="1">
                <a:solidFill>
                  <a:schemeClr val="accent1"/>
                </a:solidFill>
              </a:rPr>
              <a:t>DESY</a:t>
            </a:r>
            <a:r>
              <a:rPr lang="de-DE" b="1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16" y="6580800"/>
            <a:ext cx="990109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   Open Data at DESY and HIFIS     |     Fuhrmann, Wetzel       ISGC  2024, Taipei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gitlab.desy.de/ric/opendata-metadata/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22.png"/><Relationship Id="rId3" Type="http://schemas.openxmlformats.org/officeDocument/2006/relationships/image" Target="../media/image50.png"/><Relationship Id="rId7" Type="http://schemas.openxmlformats.org/officeDocument/2006/relationships/image" Target="../media/image35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24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Patrick.Fuhrmann@desy.de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83"/>
          <a:stretch/>
        </p:blipFill>
        <p:spPr>
          <a:xfrm>
            <a:off x="2" y="1"/>
            <a:ext cx="12191997" cy="3429001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strike="noStrike" spc="-1" dirty="0">
                <a:latin typeface="DesySans Office"/>
              </a:rPr>
              <a:t>The Open Infrastructure Portal for DESY and HIFIS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35360" y="3778613"/>
            <a:ext cx="11369548" cy="700373"/>
          </a:xfrm>
        </p:spPr>
        <p:txBody>
          <a:bodyPr/>
          <a:lstStyle/>
          <a:p>
            <a:pPr indent="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DesySans Office"/>
              </a:rPr>
              <a:t>Tim Wetzel</a:t>
            </a:r>
            <a:r>
              <a:rPr lang="en-US" sz="1800" b="0" strike="noStrike" spc="-1" dirty="0">
                <a:solidFill>
                  <a:srgbClr val="000000"/>
                </a:solidFill>
                <a:latin typeface="DesySans Office"/>
              </a:rPr>
              <a:t>, Patrick Fuhrmann, Uwe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DesySans Office"/>
              </a:rPr>
              <a:t>Jandt</a:t>
            </a: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, Paul Millar, Sophie </a:t>
            </a:r>
            <a:r>
              <a:rPr lang="en-US" sz="1800" b="0" strike="noStrike" spc="-1" err="1">
                <a:solidFill>
                  <a:srgbClr val="000000"/>
                </a:solidFill>
                <a:latin typeface="DesySans Office"/>
              </a:rPr>
              <a:t>Servan</a:t>
            </a: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, Franz Rhee, Peter van der </a:t>
            </a:r>
            <a:r>
              <a:rPr lang="en-US" sz="1800" b="0" strike="noStrike" spc="-1" err="1">
                <a:solidFill>
                  <a:srgbClr val="000000"/>
                </a:solidFill>
                <a:latin typeface="DesySans Office"/>
              </a:rPr>
              <a:t>Reest</a:t>
            </a: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, Regina </a:t>
            </a:r>
            <a:r>
              <a:rPr lang="en-US" sz="1800" b="0" strike="noStrike" spc="-1" err="1">
                <a:solidFill>
                  <a:srgbClr val="000000"/>
                </a:solidFill>
                <a:latin typeface="DesySans Office"/>
              </a:rPr>
              <a:t>Hinzmann</a:t>
            </a: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, Noel Barth, Johannes </a:t>
            </a:r>
            <a:r>
              <a:rPr lang="en-US" sz="1800" b="0" strike="noStrike" spc="-1" err="1">
                <a:solidFill>
                  <a:srgbClr val="000000"/>
                </a:solidFill>
                <a:latin typeface="DesySans Office"/>
              </a:rPr>
              <a:t>Reppin</a:t>
            </a: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, Christian Voss, Linus </a:t>
            </a:r>
            <a:r>
              <a:rPr lang="en-US" sz="1800" b="0" strike="noStrike" spc="-1" err="1">
                <a:solidFill>
                  <a:srgbClr val="000000"/>
                </a:solidFill>
                <a:latin typeface="DesySans Office"/>
              </a:rPr>
              <a:t>Pithan</a:t>
            </a: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, Anton </a:t>
            </a:r>
            <a:r>
              <a:rPr lang="en-US" sz="1800" b="0" strike="noStrike" spc="-1" err="1">
                <a:solidFill>
                  <a:srgbClr val="000000"/>
                </a:solidFill>
                <a:latin typeface="DesySans Office"/>
              </a:rPr>
              <a:t>Barty</a:t>
            </a:r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, ...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endParaRPr lang="en-US"/>
          </a:p>
          <a:p>
            <a:r>
              <a:rPr lang="en-US" sz="2800" b="1"/>
              <a:t>ISGC in Taipei, 2024</a:t>
            </a:r>
          </a:p>
          <a:p>
            <a:endParaRPr lang="en-US" sz="2800" b="1"/>
          </a:p>
          <a:p>
            <a:r>
              <a:rPr lang="en-US"/>
              <a:t>Presenter: Patrick Fuhrmann</a:t>
            </a:r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4BEBD-9FCC-0FA4-6BB1-A57A88ACA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B588E-8ECE-04B3-C112-8AFC400ED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Importance of standard meta-data definitions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9427E-3A68-013F-6DD6-11EC2368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   Open Data at DESY and HIFIS     |     Fuhrmann, Wetzel       ISGC  2024, Taipei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7D91E-65AE-C33E-61C3-9B56DB184F70}"/>
              </a:ext>
            </a:extLst>
          </p:cNvPr>
          <p:cNvSpPr txBox="1"/>
          <p:nvPr/>
        </p:nvSpPr>
        <p:spPr>
          <a:xfrm>
            <a:off x="335360" y="800709"/>
            <a:ext cx="10287000" cy="2057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400" b="0" strike="noStrike" spc="-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 Data Challenge:</a:t>
            </a:r>
            <a:endParaRPr lang="en-US" sz="1800" b="0" strike="noStrike" spc="-1" dirty="0">
              <a:solidFill>
                <a:srgbClr val="0070C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Scientists don’t like to </a:t>
            </a:r>
            <a:r>
              <a:rPr lang="en-US" sz="2400" b="1" strike="noStrike" spc="-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manually annotate </a:t>
            </a:r>
            <a:r>
              <a:rPr lang="en-US" sz="24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data with metadata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Devices, e.g. detectors and beamline software must produce those meta data on the fly.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trike="noStrike" spc="-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Heterogeneous origin</a:t>
            </a:r>
            <a:r>
              <a:rPr lang="en-US" sz="2400" b="0" strike="noStrike" spc="-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data sets from different experiments with different specific metadata need to be mapped into the same catalogue;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Metadata </a:t>
            </a:r>
            <a:r>
              <a:rPr lang="en-US" sz="2400" b="1" strike="noStrike" spc="-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and verification</a:t>
            </a:r>
            <a:r>
              <a:rPr lang="en-US" sz="2400" b="0" strike="noStrike" spc="-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be handled properly in the publication process. Enforcing the completeness of meta data schema.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AD1385-64B5-FF4A-9328-EACB7E3AB45A}"/>
              </a:ext>
            </a:extLst>
          </p:cNvPr>
          <p:cNvGrpSpPr/>
          <p:nvPr/>
        </p:nvGrpSpPr>
        <p:grpSpPr>
          <a:xfrm>
            <a:off x="335360" y="3429000"/>
            <a:ext cx="11448652" cy="2940776"/>
            <a:chOff x="335360" y="3429000"/>
            <a:chExt cx="11448652" cy="2940776"/>
          </a:xfrm>
        </p:grpSpPr>
        <p:graphicFrame>
          <p:nvGraphicFramePr>
            <p:cNvPr id="7" name="Table 6">
              <a:extLst>
                <a:ext uri="{FF2B5EF4-FFF2-40B4-BE49-F238E27FC236}">
                  <a16:creationId xmlns:a16="http://schemas.microsoft.com/office/drawing/2014/main" id="{0C3BE3DF-A8F9-BB74-07F0-8CA51CB90E4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19402316"/>
                </p:ext>
              </p:extLst>
            </p:nvPr>
          </p:nvGraphicFramePr>
          <p:xfrm>
            <a:off x="623392" y="3951536"/>
            <a:ext cx="11160620" cy="2418240"/>
          </p:xfrm>
          <a:graphic>
            <a:graphicData uri="http://schemas.openxmlformats.org/drawingml/2006/table">
              <a:tbl>
                <a:tblPr/>
                <a:tblGrid>
                  <a:gridCol w="470088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645974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8586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0" strike="noStrike" spc="-1" dirty="0">
                            <a:solidFill>
                              <a:srgbClr val="FFFFFF"/>
                            </a:solidFill>
                            <a:latin typeface="DesySans Office"/>
                          </a:rPr>
                          <a:t>Mandatory </a:t>
                        </a:r>
                        <a:r>
                          <a:rPr lang="en-US" sz="2400" b="1" strike="noStrike" spc="-1" dirty="0">
                            <a:solidFill>
                              <a:srgbClr val="F18F1F"/>
                            </a:solidFill>
                            <a:latin typeface="DesySans Office"/>
                          </a:rPr>
                          <a:t>core metadata</a:t>
                        </a:r>
                        <a:endParaRPr lang="en-US" sz="2400" b="0" strike="noStrike" spc="-1" dirty="0">
                          <a:solidFill>
                            <a:srgbClr val="FFFFFF"/>
                          </a:solidFill>
                          <a:latin typeface="DesySans Office"/>
                        </a:endParaRPr>
                      </a:p>
                    </a:txBody>
                    <a:tcPr marL="36000" marR="36000" anchor="ctr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5983B0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sz="2000" b="0" strike="noStrike" spc="-1" dirty="0">
                            <a:solidFill>
                              <a:srgbClr val="FFFFFF"/>
                            </a:solidFill>
                            <a:latin typeface="DesySans Office"/>
                          </a:rPr>
                          <a:t>Defined in prior activities and by responsible reference bodies</a:t>
                        </a:r>
                      </a:p>
                      <a:p>
                        <a:r>
                          <a:rPr lang="en-US" sz="2000" b="0" strike="noStrike" spc="-1" dirty="0">
                            <a:solidFill>
                              <a:srgbClr val="FFFFFF"/>
                            </a:solidFill>
                            <a:latin typeface="DesySans Office"/>
                          </a:rPr>
                          <a:t>e.g. </a:t>
                        </a:r>
                        <a:r>
                          <a:rPr lang="en-US" sz="2000" b="0" strike="noStrike" spc="-1" dirty="0" err="1">
                            <a:solidFill>
                              <a:srgbClr val="FFFFFF"/>
                            </a:solidFill>
                            <a:latin typeface="DesySans Office"/>
                          </a:rPr>
                          <a:t>DublinCore</a:t>
                        </a:r>
                        <a:r>
                          <a:rPr lang="en-US" sz="2000" b="0" strike="noStrike" spc="-1" dirty="0">
                            <a:solidFill>
                              <a:srgbClr val="FFFFFF"/>
                            </a:solidFill>
                            <a:latin typeface="DesySans Office"/>
                          </a:rPr>
                          <a:t>, </a:t>
                        </a:r>
                        <a:r>
                          <a:rPr lang="en-US" sz="2000" b="0" strike="noStrike" spc="-1" dirty="0" err="1">
                            <a:solidFill>
                              <a:srgbClr val="FFFFFF"/>
                            </a:solidFill>
                            <a:latin typeface="DesySans Office"/>
                          </a:rPr>
                          <a:t>DataCite</a:t>
                        </a:r>
                        <a:r>
                          <a:rPr lang="en-US" sz="2000" b="0" strike="noStrike" spc="-1" dirty="0">
                            <a:solidFill>
                              <a:srgbClr val="FFFFFF"/>
                            </a:solidFill>
                            <a:latin typeface="DesySans Office"/>
                          </a:rPr>
                          <a:t> v4.4</a:t>
                        </a:r>
                      </a:p>
                    </a:txBody>
                    <a:tcPr marL="36000" marR="36000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5983B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8586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strike="noStrike" spc="-1" dirty="0">
                            <a:solidFill>
                              <a:schemeClr val="accent2"/>
                            </a:solidFill>
                            <a:latin typeface="DesySans Office"/>
                          </a:rPr>
                          <a:t>Domain-specific metadata</a:t>
                        </a:r>
                        <a:endParaRPr lang="en-US" sz="2400" b="0" strike="noStrike" spc="-1" dirty="0">
                          <a:solidFill>
                            <a:schemeClr val="accent2"/>
                          </a:solidFill>
                          <a:latin typeface="DesySans Office"/>
                        </a:endParaRPr>
                      </a:p>
                    </a:txBody>
                    <a:tcPr marL="36000" marR="36000" anchor="ctr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B4C7DC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sz="2000" b="0" strike="noStrike" spc="-1" dirty="0">
                            <a:solidFill>
                              <a:srgbClr val="000000"/>
                            </a:solidFill>
                            <a:latin typeface="DesySans Office"/>
                          </a:rPr>
                          <a:t>To be provided by the community e.g. former </a:t>
                        </a:r>
                        <a:r>
                          <a:rPr lang="en-US" sz="2000" b="0" strike="noStrike" spc="-1" dirty="0" err="1">
                            <a:solidFill>
                              <a:srgbClr val="000000"/>
                            </a:solidFill>
                            <a:latin typeface="DesySans Office"/>
                          </a:rPr>
                          <a:t>PaNOSC</a:t>
                        </a:r>
                        <a:r>
                          <a:rPr lang="en-US" sz="2000" b="0" strike="noStrike" spc="-1" dirty="0">
                            <a:solidFill>
                              <a:srgbClr val="000000"/>
                            </a:solidFill>
                            <a:latin typeface="DesySans Office"/>
                          </a:rPr>
                          <a:t>/</a:t>
                        </a:r>
                        <a:r>
                          <a:rPr lang="en-US" sz="2000" b="0" strike="noStrike" spc="-1" dirty="0" err="1">
                            <a:solidFill>
                              <a:srgbClr val="000000"/>
                            </a:solidFill>
                            <a:latin typeface="DesySans Office"/>
                          </a:rPr>
                          <a:t>ExPaNDS</a:t>
                        </a:r>
                        <a:r>
                          <a:rPr lang="en-US" sz="2000" b="0" strike="noStrike" spc="-1" dirty="0">
                            <a:solidFill>
                              <a:srgbClr val="000000"/>
                            </a:solidFill>
                            <a:latin typeface="DesySans Office"/>
                          </a:rPr>
                          <a:t>, Daphne4NFDI, Photon Science Community</a:t>
                        </a:r>
                      </a:p>
                    </a:txBody>
                    <a:tcPr marL="36000" marR="36000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B4C7DC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9652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0" strike="noStrike" spc="-1" dirty="0">
                            <a:solidFill>
                              <a:schemeClr val="tx1"/>
                            </a:solidFill>
                            <a:latin typeface="DesySans Office"/>
                          </a:rPr>
                          <a:t>(Optional) </a:t>
                        </a:r>
                        <a:r>
                          <a:rPr lang="en-US" sz="2400" b="1" strike="noStrike" spc="-1" dirty="0">
                            <a:solidFill>
                              <a:srgbClr val="F18F1F"/>
                            </a:solidFill>
                            <a:latin typeface="DesySans Office"/>
                          </a:rPr>
                          <a:t>Additional metadata</a:t>
                        </a:r>
                        <a:endParaRPr lang="en-US" sz="2400" b="0" strike="noStrike" spc="-1" dirty="0">
                          <a:solidFill>
                            <a:srgbClr val="000000"/>
                          </a:solidFill>
                          <a:latin typeface="DesySans Office"/>
                        </a:endParaRPr>
                      </a:p>
                    </a:txBody>
                    <a:tcPr marL="36000" marR="36000" anchor="ctr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DEE6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sz="2000" b="0" strike="noStrike" spc="-1" dirty="0">
                            <a:solidFill>
                              <a:srgbClr val="000000"/>
                            </a:solidFill>
                            <a:latin typeface="DesySans Office"/>
                          </a:rPr>
                          <a:t>Experiment/Beamline/Facility-specific metadata might be needed</a:t>
                        </a:r>
                      </a:p>
                    </a:txBody>
                    <a:tcPr marL="36000" marR="36000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DEE6E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ACE185-C708-E58F-F202-735EBD0FFDD5}"/>
                </a:ext>
              </a:extLst>
            </p:cNvPr>
            <p:cNvSpPr txBox="1"/>
            <p:nvPr/>
          </p:nvSpPr>
          <p:spPr>
            <a:xfrm>
              <a:off x="335360" y="3429000"/>
              <a:ext cx="4668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400" dirty="0">
                  <a:solidFill>
                    <a:srgbClr val="0070C0"/>
                  </a:solidFill>
                </a:rPr>
                <a:t>Brief categarization of Meta Data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BAEA12-F0EC-3D7D-B0E4-9B5A339EFC08}"/>
              </a:ext>
            </a:extLst>
          </p:cNvPr>
          <p:cNvGrpSpPr/>
          <p:nvPr/>
        </p:nvGrpSpPr>
        <p:grpSpPr>
          <a:xfrm>
            <a:off x="6605326" y="2940418"/>
            <a:ext cx="4380234" cy="1041160"/>
            <a:chOff x="5597295" y="169834"/>
            <a:chExt cx="7127701" cy="20008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A5556A-27BE-34FD-8BD1-7E27FBDCD2B6}"/>
                </a:ext>
              </a:extLst>
            </p:cNvPr>
            <p:cNvGrpSpPr/>
            <p:nvPr/>
          </p:nvGrpSpPr>
          <p:grpSpPr>
            <a:xfrm>
              <a:off x="5597295" y="169834"/>
              <a:ext cx="7127701" cy="2000844"/>
              <a:chOff x="5597295" y="169834"/>
              <a:chExt cx="7127701" cy="200084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81AF5C4-EB9B-2645-44CB-0C9A50593416}"/>
                  </a:ext>
                </a:extLst>
              </p:cNvPr>
              <p:cNvGrpSpPr/>
              <p:nvPr/>
            </p:nvGrpSpPr>
            <p:grpSpPr>
              <a:xfrm>
                <a:off x="9421727" y="169834"/>
                <a:ext cx="3303269" cy="1537576"/>
                <a:chOff x="9000000" y="584430"/>
                <a:chExt cx="3303269" cy="1537576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4DB633A-7DA0-5BFE-1DFA-66EFFEB56140}"/>
                    </a:ext>
                  </a:extLst>
                </p:cNvPr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9226800" y="950811"/>
                  <a:ext cx="1468799" cy="987692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1EA17BC1-E356-5BA7-5B8B-5108A59887F1}"/>
                    </a:ext>
                  </a:extLst>
                </p:cNvPr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10980988" y="584430"/>
                  <a:ext cx="982122" cy="1354072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6FB84A56-8B2B-76F8-1EA0-758C03F2E900}"/>
                    </a:ext>
                  </a:extLst>
                </p:cNvPr>
                <p:cNvSpPr/>
                <p:nvPr/>
              </p:nvSpPr>
              <p:spPr>
                <a:xfrm>
                  <a:off x="9000000" y="620280"/>
                  <a:ext cx="3303269" cy="1501726"/>
                </a:xfrm>
                <a:prstGeom prst="roundRect">
                  <a:avLst>
                    <a:gd name="adj" fmla="val 16667"/>
                  </a:avLst>
                </a:prstGeom>
                <a:noFill/>
                <a:ln w="19080" cap="rnd">
                  <a:solidFill>
                    <a:srgbClr val="666666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9360" tIns="54360" rIns="99360" bIns="54360" anchor="ctr">
                  <a:noAutofit/>
                </a:bodyPr>
                <a:lstStyle/>
                <a:p>
                  <a:endParaRPr lang="en-US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4" name="Bent Arrow 13">
                <a:extLst>
                  <a:ext uri="{FF2B5EF4-FFF2-40B4-BE49-F238E27FC236}">
                    <a16:creationId xmlns:a16="http://schemas.microsoft.com/office/drawing/2014/main" id="{052565ED-A32B-E140-3135-AE45A31E2DE2}"/>
                  </a:ext>
                </a:extLst>
              </p:cNvPr>
              <p:cNvSpPr/>
              <p:nvPr/>
            </p:nvSpPr>
            <p:spPr>
              <a:xfrm>
                <a:off x="5597295" y="349611"/>
                <a:ext cx="3699800" cy="1821067"/>
              </a:xfrm>
              <a:prstGeom prst="bentArrow">
                <a:avLst>
                  <a:gd name="adj1" fmla="val 11779"/>
                  <a:gd name="adj2" fmla="val 16803"/>
                  <a:gd name="adj3" fmla="val 15164"/>
                  <a:gd name="adj4" fmla="val 36373"/>
                </a:avLst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 w="952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7CA62E-776C-6897-84E9-8376B58844C7}"/>
                </a:ext>
              </a:extLst>
            </p:cNvPr>
            <p:cNvSpPr txBox="1"/>
            <p:nvPr/>
          </p:nvSpPr>
          <p:spPr>
            <a:xfrm>
              <a:off x="6195222" y="845831"/>
              <a:ext cx="2378706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-1" dirty="0">
                  <a:solidFill>
                    <a:srgbClr val="002764"/>
                  </a:solidFill>
                  <a:latin typeface="DesySans Office"/>
                </a:rPr>
                <a:t>OAI-PMH</a:t>
              </a:r>
              <a:endParaRPr lang="en-DE" sz="2400" dirty="0" err="1">
                <a:solidFill>
                  <a:srgbClr val="00276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83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0DC84-3DB1-4616-A74B-2924E0E23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218C0-529A-3F86-BB44-2C49DD1A1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Guiding and verifying meta data usage.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9C484-9AB3-5336-F1E4-303C8E6920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/>
              <a:t>Meta-data quality verification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5BB68-50CA-12F4-008A-A30CDC919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   Open Data at DESY and HIFIS     |     Fuhrmann, Wetzel       ISGC  2024, Taipei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CEA0C-CB3E-B4B0-5B7A-ECD6FD941041}"/>
              </a:ext>
            </a:extLst>
          </p:cNvPr>
          <p:cNvSpPr txBox="1"/>
          <p:nvPr/>
        </p:nvSpPr>
        <p:spPr>
          <a:xfrm>
            <a:off x="341206" y="1376752"/>
            <a:ext cx="11430000" cy="4800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installment with </a:t>
            </a:r>
            <a:r>
              <a:rPr lang="en-US" sz="1800" b="0" strike="noStrike" spc="-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LinkML</a:t>
            </a:r>
            <a:endParaRPr lang="en-US" sz="1800" b="0" strike="noStrike" spc="-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Metadata schema description via YAML documents setting standards that metadata has to conform to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description in terms of “classes” and “slots”, allowing inheritance and mix-ins for creating custom types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60+ different open-source tools to work with schemata for introspection, validation, format conversion, …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https://gitlab.desy.de/ric/opendata-metadata/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lvl="1">
              <a:buClr>
                <a:srgbClr val="000000"/>
              </a:buClr>
              <a:buSzPct val="45000"/>
            </a:pP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with two public data use-cases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XAS &amp; SFX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 into Gitlab CI/CD pipeline for linting, 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generating documentation and JSON-Schema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0000"/>
              </a:buClr>
              <a:buSzPct val="45000"/>
            </a:pPr>
            <a:r>
              <a:rPr lang="en-US" sz="1800" b="0" strike="noStrike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are interested in details: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to Tim and Paul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BE3373-369D-6DB5-476C-DC2589D2D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258" y="3100185"/>
            <a:ext cx="6688406" cy="2844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76231BB-DED9-64FD-09AE-3DF7DA95B31E}"/>
              </a:ext>
            </a:extLst>
          </p:cNvPr>
          <p:cNvGrpSpPr/>
          <p:nvPr/>
        </p:nvGrpSpPr>
        <p:grpSpPr>
          <a:xfrm>
            <a:off x="3715946" y="1703765"/>
            <a:ext cx="4680520" cy="3069946"/>
            <a:chOff x="3503712" y="1007126"/>
            <a:chExt cx="4680520" cy="306994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2AD1DBE-2941-8A99-495F-C96CCA8F7953}"/>
                </a:ext>
              </a:extLst>
            </p:cNvPr>
            <p:cNvSpPr/>
            <p:nvPr/>
          </p:nvSpPr>
          <p:spPr>
            <a:xfrm>
              <a:off x="3503712" y="1007126"/>
              <a:ext cx="4680520" cy="3069946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964C487-4F36-D3AA-D41C-F187011EAFEC}"/>
                </a:ext>
              </a:extLst>
            </p:cNvPr>
            <p:cNvSpPr txBox="1"/>
            <p:nvPr/>
          </p:nvSpPr>
          <p:spPr>
            <a:xfrm>
              <a:off x="3761053" y="1899856"/>
              <a:ext cx="40578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2400" dirty="0"/>
                <a:t>Assuming you find someone in the science community to define their meta-data.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57FC-4A61-9CD9-E23F-19B9269A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Let’s have a look at a simplied Beamline Data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90949-3A77-7D08-8DE6-A5F2F3278E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dirty="0"/>
              <a:t>Very simplified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2EA86-3354-3B97-5E80-2A21BF847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85E47-0782-65AC-BCDB-61D09B68F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637481"/>
            <a:ext cx="4968552" cy="41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55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1A12-F41E-FF57-09F9-07A399BCE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DESY Photon Science Setup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3F593-1348-B595-C663-B2F88BD81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324" y="826152"/>
            <a:ext cx="11376024" cy="379252"/>
          </a:xfrm>
        </p:spPr>
        <p:txBody>
          <a:bodyPr/>
          <a:lstStyle/>
          <a:p>
            <a:r>
              <a:rPr lang="en-DE" dirty="0"/>
              <a:t>The three pillars of a beam line infrastructure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1943-A1AC-7795-6B37-91775D02B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   Open Data at DESY and HIFIS     |     Fuhrmann, Wetzel       ISGC  2024, Taipei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0EEAA-189E-59AF-CD67-85125C8F8158}"/>
              </a:ext>
            </a:extLst>
          </p:cNvPr>
          <p:cNvSpPr txBox="1"/>
          <p:nvPr/>
        </p:nvSpPr>
        <p:spPr>
          <a:xfrm>
            <a:off x="6865453" y="6380566"/>
            <a:ext cx="4114800" cy="264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i="1" strike="noStrike" spc="-1" dirty="0">
                <a:solidFill>
                  <a:srgbClr val="000000"/>
                </a:solidFill>
                <a:latin typeface="DesySans Office"/>
              </a:rPr>
              <a:t>Image adapted from Anton </a:t>
            </a:r>
            <a:r>
              <a:rPr lang="en-US" sz="1200" b="0" i="1" strike="noStrike" spc="-1" dirty="0" err="1">
                <a:solidFill>
                  <a:srgbClr val="000000"/>
                </a:solidFill>
                <a:latin typeface="DesySans Office"/>
              </a:rPr>
              <a:t>Barty’s</a:t>
            </a:r>
            <a:r>
              <a:rPr lang="en-US" sz="1200" b="0" i="1" strike="noStrike" spc="-1" dirty="0">
                <a:solidFill>
                  <a:srgbClr val="000000"/>
                </a:solidFill>
                <a:latin typeface="DesySans Office"/>
              </a:rPr>
              <a:t> slide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72552D0-8929-F4D9-3E6C-A432832856DD}"/>
              </a:ext>
            </a:extLst>
          </p:cNvPr>
          <p:cNvSpPr/>
          <p:nvPr/>
        </p:nvSpPr>
        <p:spPr>
          <a:xfrm>
            <a:off x="3472888" y="2832188"/>
            <a:ext cx="8675092" cy="240126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500" b="0" strike="noStrike" spc="-1" dirty="0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B3200DB-D20A-9221-8C86-5A1A28B68308}"/>
              </a:ext>
            </a:extLst>
          </p:cNvPr>
          <p:cNvSpPr/>
          <p:nvPr/>
        </p:nvSpPr>
        <p:spPr>
          <a:xfrm>
            <a:off x="6586070" y="3078680"/>
            <a:ext cx="2520653" cy="1476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0" cap="rnd">
            <a:solidFill>
              <a:srgbClr val="009FD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/>
            <a:endParaRPr lang="en-US" sz="1500" b="0" strike="noStrike" spc="-1" dirty="0">
              <a:solidFill>
                <a:srgbClr val="000000"/>
              </a:solidFill>
              <a:latin typeface="DesySans Office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55CC2F-045B-B381-E4A8-CB68A672124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251316" y="3166250"/>
            <a:ext cx="875300" cy="673495"/>
          </a:xfrm>
          <a:prstGeom prst="rect">
            <a:avLst/>
          </a:prstGeom>
          <a:ln w="0">
            <a:noFill/>
          </a:ln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AA43483-FC63-9398-0388-2C639E3498B0}"/>
              </a:ext>
            </a:extLst>
          </p:cNvPr>
          <p:cNvSpPr/>
          <p:nvPr/>
        </p:nvSpPr>
        <p:spPr>
          <a:xfrm>
            <a:off x="3608658" y="3078679"/>
            <a:ext cx="2520654" cy="14581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/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FBF08C48-6760-CBAF-7C7D-9DEF9A1A799E}"/>
              </a:ext>
            </a:extLst>
          </p:cNvPr>
          <p:cNvCxnSpPr>
            <a:cxnSpLocks/>
          </p:cNvCxnSpPr>
          <p:nvPr/>
        </p:nvCxnSpPr>
        <p:spPr>
          <a:xfrm flipH="1" flipV="1">
            <a:off x="8371726" y="1568981"/>
            <a:ext cx="720" cy="3492360"/>
          </a:xfrm>
          <a:prstGeom prst="curvedConnector3">
            <a:avLst>
              <a:gd name="adj1" fmla="val -63200000"/>
            </a:avLst>
          </a:prstGeom>
          <a:ln w="19080">
            <a:noFill/>
            <a:prstDash val="dash"/>
            <a:rou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F33A432B-2FAF-37A8-02F4-C9BECB0A4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"/>
          <a:stretch/>
        </p:blipFill>
        <p:spPr>
          <a:xfrm>
            <a:off x="3737582" y="3176683"/>
            <a:ext cx="716941" cy="800365"/>
          </a:xfrm>
          <a:prstGeom prst="rect">
            <a:avLst/>
          </a:prstGeom>
        </p:spPr>
      </p:pic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D4F9AB42-E459-3FA9-81E6-456519E7A20D}"/>
              </a:ext>
            </a:extLst>
          </p:cNvPr>
          <p:cNvSpPr/>
          <p:nvPr/>
        </p:nvSpPr>
        <p:spPr>
          <a:xfrm>
            <a:off x="9521186" y="3098714"/>
            <a:ext cx="2520654" cy="1476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/>
            <a:endParaRPr lang="en-US" sz="1500" b="0" strike="noStrike" spc="-1" dirty="0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4F3DBF3-99FE-7588-9BFA-4AD6207B8BA9}"/>
              </a:ext>
            </a:extLst>
          </p:cNvPr>
          <p:cNvSpPr txBox="1"/>
          <p:nvPr/>
        </p:nvSpPr>
        <p:spPr>
          <a:xfrm>
            <a:off x="3905140" y="3963531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600" dirty="0">
                <a:solidFill>
                  <a:schemeClr val="bg1"/>
                </a:solidFill>
              </a:rPr>
              <a:t>Synchrotron owned</a:t>
            </a:r>
          </a:p>
          <a:p>
            <a:pPr algn="ctr"/>
            <a:r>
              <a:rPr lang="en-DE" sz="1600" dirty="0">
                <a:solidFill>
                  <a:schemeClr val="bg1"/>
                </a:solidFill>
              </a:rPr>
              <a:t>Storage Spaces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F560A8-E31E-0D03-3B2B-09560B4C7814}"/>
              </a:ext>
            </a:extLst>
          </p:cNvPr>
          <p:cNvSpPr txBox="1"/>
          <p:nvPr/>
        </p:nvSpPr>
        <p:spPr>
          <a:xfrm>
            <a:off x="6725167" y="3892067"/>
            <a:ext cx="226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-1" dirty="0">
                <a:solidFill>
                  <a:schemeClr val="bg1"/>
                </a:solidFill>
                <a:latin typeface="DesySans Office"/>
              </a:rPr>
              <a:t>Access Controlled internal Catalogue</a:t>
            </a:r>
            <a:endParaRPr lang="en-DE" dirty="0" err="1">
              <a:solidFill>
                <a:schemeClr val="bg1"/>
              </a:solidFill>
            </a:endParaRPr>
          </a:p>
        </p:txBody>
      </p:sp>
      <p:sp>
        <p:nvSpPr>
          <p:cNvPr id="64" name="Can 63">
            <a:extLst>
              <a:ext uri="{FF2B5EF4-FFF2-40B4-BE49-F238E27FC236}">
                <a16:creationId xmlns:a16="http://schemas.microsoft.com/office/drawing/2014/main" id="{CF87880B-435C-8E95-DECA-BFCDAA06AC15}"/>
              </a:ext>
            </a:extLst>
          </p:cNvPr>
          <p:cNvSpPr/>
          <p:nvPr/>
        </p:nvSpPr>
        <p:spPr>
          <a:xfrm>
            <a:off x="4540272" y="3139225"/>
            <a:ext cx="1452896" cy="837823"/>
          </a:xfrm>
          <a:prstGeom prst="can">
            <a:avLst/>
          </a:prstGeom>
          <a:solidFill>
            <a:srgbClr val="3B48CD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0C69A3-9C89-3F41-1360-A6A801CC7BBC}"/>
              </a:ext>
            </a:extLst>
          </p:cNvPr>
          <p:cNvSpPr txBox="1"/>
          <p:nvPr/>
        </p:nvSpPr>
        <p:spPr>
          <a:xfrm>
            <a:off x="10117041" y="3135663"/>
            <a:ext cx="13821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800" dirty="0"/>
              <a:t>DESY</a:t>
            </a:r>
          </a:p>
          <a:p>
            <a:pPr algn="ctr"/>
            <a:r>
              <a:rPr lang="en-DE" sz="2800" dirty="0"/>
              <a:t>HPC</a:t>
            </a:r>
          </a:p>
          <a:p>
            <a:pPr algn="ctr"/>
            <a:r>
              <a:rPr lang="en-DE" sz="2800" dirty="0"/>
              <a:t>System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8B19F2E-683C-964E-6487-B68A786D0252}"/>
              </a:ext>
            </a:extLst>
          </p:cNvPr>
          <p:cNvSpPr txBox="1"/>
          <p:nvPr/>
        </p:nvSpPr>
        <p:spPr>
          <a:xfrm>
            <a:off x="4625016" y="3378487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600" dirty="0">
                <a:solidFill>
                  <a:schemeClr val="bg1"/>
                </a:solidFill>
              </a:rPr>
              <a:t>Embargo’ed</a:t>
            </a:r>
          </a:p>
          <a:p>
            <a:pPr algn="ctr"/>
            <a:r>
              <a:rPr lang="en-DE" sz="16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CD9082F-6B07-4192-57D5-522C06B0D232}"/>
              </a:ext>
            </a:extLst>
          </p:cNvPr>
          <p:cNvSpPr txBox="1"/>
          <p:nvPr/>
        </p:nvSpPr>
        <p:spPr>
          <a:xfrm>
            <a:off x="5506642" y="4662855"/>
            <a:ext cx="471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1" dirty="0">
                <a:solidFill>
                  <a:schemeClr val="bg1"/>
                </a:solidFill>
                <a:latin typeface="DesySans Office"/>
              </a:rPr>
              <a:t>Protected Network</a:t>
            </a:r>
            <a:endParaRPr lang="en-DE" sz="2400" dirty="0" err="1">
              <a:solidFill>
                <a:schemeClr val="bg1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FB06B98-5DDC-B2C4-7694-76003189342A}"/>
              </a:ext>
            </a:extLst>
          </p:cNvPr>
          <p:cNvSpPr txBox="1"/>
          <p:nvPr/>
        </p:nvSpPr>
        <p:spPr>
          <a:xfrm>
            <a:off x="3750607" y="1903260"/>
            <a:ext cx="237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1" dirty="0">
                <a:solidFill>
                  <a:srgbClr val="002764"/>
                </a:solidFill>
                <a:latin typeface="DesySans Office"/>
              </a:rPr>
              <a:t>Persistent</a:t>
            </a:r>
          </a:p>
          <a:p>
            <a:pPr algn="ctr"/>
            <a:r>
              <a:rPr lang="en-US" sz="2400" spc="-1" dirty="0">
                <a:solidFill>
                  <a:srgbClr val="002764"/>
                </a:solidFill>
                <a:latin typeface="DesySans Office"/>
              </a:rPr>
              <a:t>Storage</a:t>
            </a:r>
            <a:endParaRPr lang="en-DE" sz="2400" dirty="0" err="1">
              <a:solidFill>
                <a:srgbClr val="002764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C970DD0-DAD6-EF54-B5E0-5B53A33084A0}"/>
              </a:ext>
            </a:extLst>
          </p:cNvPr>
          <p:cNvSpPr txBox="1"/>
          <p:nvPr/>
        </p:nvSpPr>
        <p:spPr>
          <a:xfrm>
            <a:off x="6491317" y="1856754"/>
            <a:ext cx="237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1" dirty="0">
                <a:solidFill>
                  <a:srgbClr val="002764"/>
                </a:solidFill>
                <a:latin typeface="DesySans Office"/>
              </a:rPr>
              <a:t>Meta Data</a:t>
            </a:r>
          </a:p>
          <a:p>
            <a:pPr algn="ctr"/>
            <a:r>
              <a:rPr lang="en-US" sz="2400" spc="-1" dirty="0">
                <a:solidFill>
                  <a:srgbClr val="002764"/>
                </a:solidFill>
                <a:latin typeface="DesySans Office"/>
              </a:rPr>
              <a:t>Catalogues</a:t>
            </a:r>
            <a:endParaRPr lang="en-DE" sz="2400" dirty="0" err="1">
              <a:solidFill>
                <a:srgbClr val="002764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6AEC86B-C5F7-D21C-3AF2-1689F3BD6AEB}"/>
              </a:ext>
            </a:extLst>
          </p:cNvPr>
          <p:cNvSpPr txBox="1"/>
          <p:nvPr/>
        </p:nvSpPr>
        <p:spPr>
          <a:xfrm>
            <a:off x="9264352" y="2173445"/>
            <a:ext cx="237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1" dirty="0">
                <a:solidFill>
                  <a:srgbClr val="002764"/>
                </a:solidFill>
                <a:latin typeface="DesySans Office"/>
              </a:rPr>
              <a:t>Computing</a:t>
            </a:r>
            <a:endParaRPr lang="en-DE" sz="2400" dirty="0" err="1">
              <a:solidFill>
                <a:srgbClr val="002764"/>
              </a:solidFill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22417DBD-3653-2155-20AF-16CCCB7C7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" y="2411801"/>
            <a:ext cx="3130494" cy="313049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C0E24B7F-705D-E31F-1DFA-01FF2DC01885}"/>
              </a:ext>
            </a:extLst>
          </p:cNvPr>
          <p:cNvSpPr txBox="1"/>
          <p:nvPr/>
        </p:nvSpPr>
        <p:spPr>
          <a:xfrm>
            <a:off x="407988" y="1712318"/>
            <a:ext cx="237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1" dirty="0">
                <a:solidFill>
                  <a:srgbClr val="002764"/>
                </a:solidFill>
                <a:latin typeface="DesySans Office"/>
              </a:rPr>
              <a:t>Synchrotron</a:t>
            </a:r>
            <a:endParaRPr lang="en-DE" sz="2400" dirty="0" err="1">
              <a:solidFill>
                <a:srgbClr val="002764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2ABF8C6-398B-8FAA-5502-CF9512969F51}"/>
              </a:ext>
            </a:extLst>
          </p:cNvPr>
          <p:cNvSpPr txBox="1"/>
          <p:nvPr/>
        </p:nvSpPr>
        <p:spPr>
          <a:xfrm>
            <a:off x="-180868" y="5575359"/>
            <a:ext cx="336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-1" dirty="0">
                <a:solidFill>
                  <a:srgbClr val="002764"/>
                </a:solidFill>
                <a:latin typeface="DesySans Office"/>
              </a:rPr>
              <a:t>This is how </a:t>
            </a:r>
            <a:r>
              <a:rPr lang="en-US" spc="-1" dirty="0" err="1">
                <a:solidFill>
                  <a:srgbClr val="002764"/>
                </a:solidFill>
                <a:latin typeface="DesySans Office"/>
              </a:rPr>
              <a:t>chatGTP</a:t>
            </a:r>
            <a:r>
              <a:rPr lang="en-US" spc="-1" dirty="0">
                <a:solidFill>
                  <a:srgbClr val="002764"/>
                </a:solidFill>
                <a:latin typeface="DesySans Office"/>
              </a:rPr>
              <a:t> thinks a synchrotron would look like.</a:t>
            </a:r>
            <a:endParaRPr lang="en-DE" dirty="0" err="1">
              <a:solidFill>
                <a:srgbClr val="002764"/>
              </a:solidFill>
            </a:endParaRPr>
          </a:p>
        </p:txBody>
      </p:sp>
      <p:sp>
        <p:nvSpPr>
          <p:cNvPr id="117" name="Down Arrow 116">
            <a:extLst>
              <a:ext uri="{FF2B5EF4-FFF2-40B4-BE49-F238E27FC236}">
                <a16:creationId xmlns:a16="http://schemas.microsoft.com/office/drawing/2014/main" id="{D4C91E83-E736-F3CF-6D91-A99800221EDC}"/>
              </a:ext>
            </a:extLst>
          </p:cNvPr>
          <p:cNvSpPr/>
          <p:nvPr/>
        </p:nvSpPr>
        <p:spPr>
          <a:xfrm rot="16200000">
            <a:off x="2850386" y="3502103"/>
            <a:ext cx="964909" cy="1097223"/>
          </a:xfrm>
          <a:prstGeom prst="downArrow">
            <a:avLst/>
          </a:prstGeom>
          <a:solidFill>
            <a:srgbClr val="FFFF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5FB8A90-96B9-736E-8C39-B82C0AAE57B2}"/>
              </a:ext>
            </a:extLst>
          </p:cNvPr>
          <p:cNvSpPr txBox="1"/>
          <p:nvPr/>
        </p:nvSpPr>
        <p:spPr>
          <a:xfrm>
            <a:off x="2908958" y="3758326"/>
            <a:ext cx="775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600" dirty="0"/>
              <a:t>Data </a:t>
            </a:r>
          </a:p>
          <a:p>
            <a:pPr algn="ctr"/>
            <a:r>
              <a:rPr lang="en-DE" sz="1600" dirty="0"/>
              <a:t>Taking</a:t>
            </a:r>
          </a:p>
        </p:txBody>
      </p:sp>
    </p:spTree>
    <p:extLst>
      <p:ext uri="{BB962C8B-B14F-4D97-AF65-F5344CB8AC3E}">
        <p14:creationId xmlns:p14="http://schemas.microsoft.com/office/powerpoint/2010/main" val="4003472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6F09F-E16B-36CF-2C6A-329C2AC72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27BE4-BA75-D09B-22F6-999578F2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DESY Photon Open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89924-AE42-B386-AD90-3CD77AF05F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324" y="826152"/>
            <a:ext cx="11376024" cy="379252"/>
          </a:xfrm>
        </p:spPr>
        <p:txBody>
          <a:bodyPr/>
          <a:lstStyle/>
          <a:p>
            <a:r>
              <a:rPr lang="en-DE"/>
              <a:t>The High Level 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9D8D4-8307-2F3B-E19A-81A9D772E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   Open Data at DESY and HIFIS     |     Fuhrmann, Wetzel       ISGC  2024, Taipei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FBEC7-AD21-E25B-AB23-9A7B51F190AD}"/>
              </a:ext>
            </a:extLst>
          </p:cNvPr>
          <p:cNvSpPr txBox="1"/>
          <p:nvPr/>
        </p:nvSpPr>
        <p:spPr>
          <a:xfrm>
            <a:off x="6865453" y="6380566"/>
            <a:ext cx="4114800" cy="264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i="1" strike="noStrike" spc="-1" dirty="0">
                <a:solidFill>
                  <a:srgbClr val="000000"/>
                </a:solidFill>
                <a:latin typeface="DesySans Office"/>
              </a:rPr>
              <a:t>Image adapted from Anton </a:t>
            </a:r>
            <a:r>
              <a:rPr lang="en-US" sz="1200" b="0" i="1" strike="noStrike" spc="-1" dirty="0" err="1">
                <a:solidFill>
                  <a:srgbClr val="000000"/>
                </a:solidFill>
                <a:latin typeface="DesySans Office"/>
              </a:rPr>
              <a:t>Barty’s</a:t>
            </a:r>
            <a:r>
              <a:rPr lang="en-US" sz="1200" b="0" i="1" strike="noStrike" spc="-1" dirty="0">
                <a:solidFill>
                  <a:srgbClr val="000000"/>
                </a:solidFill>
                <a:latin typeface="DesySans Office"/>
              </a:rPr>
              <a:t> slide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291042-BD7E-27A2-FFA8-69A1F628C12B}"/>
              </a:ext>
            </a:extLst>
          </p:cNvPr>
          <p:cNvSpPr/>
          <p:nvPr/>
        </p:nvSpPr>
        <p:spPr>
          <a:xfrm>
            <a:off x="229220" y="3980059"/>
            <a:ext cx="9323164" cy="240126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500" b="0" strike="noStrike" spc="-1" dirty="0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240DBE8-D8F6-9646-8CA3-73C4CF05A9F4}"/>
              </a:ext>
            </a:extLst>
          </p:cNvPr>
          <p:cNvSpPr/>
          <p:nvPr/>
        </p:nvSpPr>
        <p:spPr>
          <a:xfrm>
            <a:off x="3736574" y="4226551"/>
            <a:ext cx="2520653" cy="1476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0" cap="rnd">
            <a:solidFill>
              <a:srgbClr val="009FD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/>
            <a:endParaRPr lang="en-US" sz="1500" b="0" strike="noStrike" spc="-1" dirty="0">
              <a:solidFill>
                <a:srgbClr val="000000"/>
              </a:solidFill>
              <a:latin typeface="DesySans Office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140DD3-3856-870E-39FA-F2712F55792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401820" y="4314121"/>
            <a:ext cx="875300" cy="673495"/>
          </a:xfrm>
          <a:prstGeom prst="rect">
            <a:avLst/>
          </a:prstGeom>
          <a:ln w="0">
            <a:noFill/>
          </a:ln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320B822-A573-BFA9-12F9-EEF66A7E4894}"/>
              </a:ext>
            </a:extLst>
          </p:cNvPr>
          <p:cNvSpPr/>
          <p:nvPr/>
        </p:nvSpPr>
        <p:spPr>
          <a:xfrm>
            <a:off x="759162" y="4226550"/>
            <a:ext cx="2520654" cy="14581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/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5857BB44-0285-087A-C643-6EB6F35F05FF}"/>
              </a:ext>
            </a:extLst>
          </p:cNvPr>
          <p:cNvCxnSpPr>
            <a:cxnSpLocks/>
          </p:cNvCxnSpPr>
          <p:nvPr/>
        </p:nvCxnSpPr>
        <p:spPr>
          <a:xfrm flipH="1" flipV="1">
            <a:off x="6840620" y="2250774"/>
            <a:ext cx="720" cy="3492360"/>
          </a:xfrm>
          <a:prstGeom prst="curvedConnector3">
            <a:avLst>
              <a:gd name="adj1" fmla="val -63200000"/>
            </a:avLst>
          </a:prstGeom>
          <a:ln w="19080">
            <a:noFill/>
            <a:prstDash val="dash"/>
            <a:rou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14C445A0-B196-9551-AF39-C59798163341}"/>
              </a:ext>
            </a:extLst>
          </p:cNvPr>
          <p:cNvSpPr/>
          <p:nvPr/>
        </p:nvSpPr>
        <p:spPr>
          <a:xfrm>
            <a:off x="9632868" y="3436251"/>
            <a:ext cx="2520000" cy="1504917"/>
          </a:xfrm>
          <a:custGeom>
            <a:avLst/>
            <a:gdLst>
              <a:gd name="textAreaLeft" fmla="*/ 122760 w 2520000"/>
              <a:gd name="textAreaRight" fmla="*/ 2397240 w 2520000"/>
              <a:gd name="textAreaTop" fmla="*/ 122760 h 2700000"/>
              <a:gd name="textAreaBottom" fmla="*/ 2577240 h 2700000"/>
            </a:gdLst>
            <a:ahLst/>
            <a:cxnLst/>
            <a:rect l="textAreaLeft" t="textAreaTop" r="textAreaRight" b="textAreaBottom"/>
            <a:pathLst>
              <a:path w="21600" h="23143">
                <a:moveTo>
                  <a:pt x="3600" y="0"/>
                </a:moveTo>
                <a:arcTo wR="3600" hR="3600" stAng="16200000" swAng="-5400000"/>
                <a:lnTo>
                  <a:pt x="0" y="19543"/>
                </a:lnTo>
                <a:arcTo wR="3600" hR="3600" stAng="10800000" swAng="-5400000"/>
                <a:lnTo>
                  <a:pt x="18000" y="23143"/>
                </a:lnTo>
                <a:arcTo wR="3600" hR="3600" stAng="5400000" swAng="-5400000"/>
                <a:lnTo>
                  <a:pt x="21600" y="3600"/>
                </a:lnTo>
                <a:arcTo wR="3600" hR="3600" stAng="0" swAng="-5400000"/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latin typeface="DesySans Office"/>
              </a:rPr>
              <a:t>We try to use </a:t>
            </a:r>
            <a:r>
              <a:rPr lang="en-US" sz="1600" b="0" strike="noStrike" spc="-1" dirty="0">
                <a:solidFill>
                  <a:srgbClr val="009FDF"/>
                </a:solidFill>
                <a:latin typeface="DesySans Office"/>
              </a:rPr>
              <a:t>standard protocols only</a:t>
            </a:r>
            <a:r>
              <a:rPr lang="en-US" sz="1600" b="0" strike="noStrike" spc="-1" dirty="0">
                <a:solidFill>
                  <a:srgbClr val="000000"/>
                </a:solidFill>
                <a:latin typeface="DesySans Office"/>
              </a:rPr>
              <a:t> to allow components to be replaced by components with similar functionality.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FF469F5-BEBC-948A-90B1-2E5625A69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"/>
          <a:stretch/>
        </p:blipFill>
        <p:spPr>
          <a:xfrm>
            <a:off x="888086" y="4324554"/>
            <a:ext cx="716941" cy="800365"/>
          </a:xfrm>
          <a:prstGeom prst="rect">
            <a:avLst/>
          </a:prstGeom>
        </p:spPr>
      </p:pic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194074D2-1B14-2F4C-1B6D-1B4E7D6ED5B0}"/>
              </a:ext>
            </a:extLst>
          </p:cNvPr>
          <p:cNvSpPr/>
          <p:nvPr/>
        </p:nvSpPr>
        <p:spPr>
          <a:xfrm>
            <a:off x="6671690" y="4246585"/>
            <a:ext cx="2520654" cy="1476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/>
            <a:endParaRPr lang="en-US" sz="1500" b="0" strike="noStrike" spc="-1" dirty="0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44E5452-8ABC-B40A-F75F-5EB0D274D44A}"/>
              </a:ext>
            </a:extLst>
          </p:cNvPr>
          <p:cNvSpPr txBox="1"/>
          <p:nvPr/>
        </p:nvSpPr>
        <p:spPr>
          <a:xfrm>
            <a:off x="1055644" y="5111402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600" dirty="0">
                <a:solidFill>
                  <a:schemeClr val="bg1"/>
                </a:solidFill>
              </a:rPr>
              <a:t>Synchrotron owned</a:t>
            </a:r>
          </a:p>
          <a:p>
            <a:pPr algn="ctr"/>
            <a:r>
              <a:rPr lang="en-DE" sz="1600" dirty="0">
                <a:solidFill>
                  <a:schemeClr val="bg1"/>
                </a:solidFill>
              </a:rPr>
              <a:t>Storage Spaces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65A0A0A-198B-4182-79ED-5D84A4DAC3C2}"/>
              </a:ext>
            </a:extLst>
          </p:cNvPr>
          <p:cNvSpPr txBox="1"/>
          <p:nvPr/>
        </p:nvSpPr>
        <p:spPr>
          <a:xfrm>
            <a:off x="3875671" y="5039938"/>
            <a:ext cx="226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-1" dirty="0">
                <a:solidFill>
                  <a:schemeClr val="bg1"/>
                </a:solidFill>
                <a:latin typeface="DesySans Office"/>
              </a:rPr>
              <a:t>Access Controlled internal Catalogue</a:t>
            </a:r>
            <a:endParaRPr lang="en-DE" dirty="0" err="1">
              <a:solidFill>
                <a:schemeClr val="bg1"/>
              </a:solidFill>
            </a:endParaRPr>
          </a:p>
        </p:txBody>
      </p:sp>
      <p:sp>
        <p:nvSpPr>
          <p:cNvPr id="64" name="Can 63">
            <a:extLst>
              <a:ext uri="{FF2B5EF4-FFF2-40B4-BE49-F238E27FC236}">
                <a16:creationId xmlns:a16="http://schemas.microsoft.com/office/drawing/2014/main" id="{AE66D269-0967-708C-20C2-DBBC0FE3E46E}"/>
              </a:ext>
            </a:extLst>
          </p:cNvPr>
          <p:cNvSpPr/>
          <p:nvPr/>
        </p:nvSpPr>
        <p:spPr>
          <a:xfrm>
            <a:off x="1690776" y="4287096"/>
            <a:ext cx="1452896" cy="837823"/>
          </a:xfrm>
          <a:prstGeom prst="can">
            <a:avLst/>
          </a:prstGeom>
          <a:solidFill>
            <a:srgbClr val="3B48CD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A14C72C-DE41-A2A7-F341-7A1F65728E35}"/>
              </a:ext>
            </a:extLst>
          </p:cNvPr>
          <p:cNvSpPr txBox="1"/>
          <p:nvPr/>
        </p:nvSpPr>
        <p:spPr>
          <a:xfrm>
            <a:off x="7267545" y="4283534"/>
            <a:ext cx="13821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800" dirty="0"/>
              <a:t>DESY</a:t>
            </a:r>
          </a:p>
          <a:p>
            <a:pPr algn="ctr"/>
            <a:r>
              <a:rPr lang="en-DE" sz="2800" dirty="0"/>
              <a:t>HPC</a:t>
            </a:r>
          </a:p>
          <a:p>
            <a:pPr algn="ctr"/>
            <a:r>
              <a:rPr lang="en-DE" sz="2800" dirty="0"/>
              <a:t>System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F9C8564-9C92-F96F-E534-B4F0F47BB32F}"/>
              </a:ext>
            </a:extLst>
          </p:cNvPr>
          <p:cNvSpPr txBox="1"/>
          <p:nvPr/>
        </p:nvSpPr>
        <p:spPr>
          <a:xfrm>
            <a:off x="1775520" y="4526358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600" dirty="0">
                <a:solidFill>
                  <a:schemeClr val="bg1"/>
                </a:solidFill>
              </a:rPr>
              <a:t>Embargo’ed</a:t>
            </a:r>
          </a:p>
          <a:p>
            <a:pPr algn="ctr"/>
            <a:r>
              <a:rPr lang="en-DE" sz="16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46E087A-DEC7-9754-CBB1-6E6C084AF175}"/>
              </a:ext>
            </a:extLst>
          </p:cNvPr>
          <p:cNvSpPr txBox="1"/>
          <p:nvPr/>
        </p:nvSpPr>
        <p:spPr>
          <a:xfrm>
            <a:off x="2657146" y="5810726"/>
            <a:ext cx="471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1" dirty="0">
                <a:solidFill>
                  <a:schemeClr val="bg1"/>
                </a:solidFill>
                <a:latin typeface="DesySans Office"/>
              </a:rPr>
              <a:t>Protected Network</a:t>
            </a:r>
            <a:endParaRPr lang="en-DE" sz="2400" dirty="0" err="1">
              <a:solidFill>
                <a:schemeClr val="bg1"/>
              </a:solidFill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E07D946-C4A8-BBFC-5923-05A2432784E1}"/>
              </a:ext>
            </a:extLst>
          </p:cNvPr>
          <p:cNvGrpSpPr/>
          <p:nvPr/>
        </p:nvGrpSpPr>
        <p:grpSpPr>
          <a:xfrm>
            <a:off x="5846896" y="1052736"/>
            <a:ext cx="3360226" cy="1110861"/>
            <a:chOff x="5846896" y="1052736"/>
            <a:chExt cx="3360226" cy="1110861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491918D-4844-2CC5-2693-8B8D8D019A2D}"/>
                </a:ext>
              </a:extLst>
            </p:cNvPr>
            <p:cNvGrpSpPr/>
            <p:nvPr/>
          </p:nvGrpSpPr>
          <p:grpSpPr>
            <a:xfrm>
              <a:off x="7405189" y="1052736"/>
              <a:ext cx="1801933" cy="818349"/>
              <a:chOff x="7479678" y="911664"/>
              <a:chExt cx="1801933" cy="818349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230D9102-BED9-E872-A211-75C0C286825E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7646568" y="1295763"/>
                <a:ext cx="1317497" cy="311338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8F5A2A1-AA02-DD01-2AA4-417E3CD6E3E5}"/>
                  </a:ext>
                </a:extLst>
              </p:cNvPr>
              <p:cNvSpPr txBox="1"/>
              <p:nvPr/>
            </p:nvSpPr>
            <p:spPr>
              <a:xfrm>
                <a:off x="7673398" y="911664"/>
                <a:ext cx="1608213" cy="32867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r>
                  <a:rPr lang="en-US" b="0" strike="noStrike" spc="-1" dirty="0">
                    <a:solidFill>
                      <a:srgbClr val="000000"/>
                    </a:solidFill>
                    <a:latin typeface="DesySans Office"/>
                  </a:rPr>
                  <a:t>DOI minting</a:t>
                </a:r>
              </a:p>
            </p:txBody>
          </p:sp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9D7E16EB-31B9-6554-4C09-D33411ED4A37}"/>
                  </a:ext>
                </a:extLst>
              </p:cNvPr>
              <p:cNvSpPr/>
              <p:nvPr/>
            </p:nvSpPr>
            <p:spPr>
              <a:xfrm>
                <a:off x="7479678" y="930943"/>
                <a:ext cx="1712665" cy="799070"/>
              </a:xfrm>
              <a:prstGeom prst="roundRect">
                <a:avLst>
                  <a:gd name="adj" fmla="val 16667"/>
                </a:avLst>
              </a:prstGeom>
              <a:noFill/>
              <a:ln w="0" cap="rnd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en-U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0" name="Bent Arrow 89">
              <a:extLst>
                <a:ext uri="{FF2B5EF4-FFF2-40B4-BE49-F238E27FC236}">
                  <a16:creationId xmlns:a16="http://schemas.microsoft.com/office/drawing/2014/main" id="{29A9BC00-695E-C8AB-8301-B42A671871DD}"/>
                </a:ext>
              </a:extLst>
            </p:cNvPr>
            <p:cNvSpPr/>
            <p:nvPr/>
          </p:nvSpPr>
          <p:spPr>
            <a:xfrm>
              <a:off x="5846896" y="1412776"/>
              <a:ext cx="1468224" cy="750821"/>
            </a:xfrm>
            <a:prstGeom prst="bentArrow">
              <a:avLst>
                <a:gd name="adj1" fmla="val 11779"/>
                <a:gd name="adj2" fmla="val 16803"/>
                <a:gd name="adj3" fmla="val 15164"/>
                <a:gd name="adj4" fmla="val 36373"/>
              </a:avLst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95AE8EB-50C7-3EE0-E879-8A1A3A28BC76}"/>
              </a:ext>
            </a:extLst>
          </p:cNvPr>
          <p:cNvGrpSpPr/>
          <p:nvPr/>
        </p:nvGrpSpPr>
        <p:grpSpPr>
          <a:xfrm>
            <a:off x="9077190" y="2080556"/>
            <a:ext cx="3028681" cy="1819824"/>
            <a:chOff x="9077190" y="2080556"/>
            <a:chExt cx="3028681" cy="18198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DE2C9DF-64BF-3E31-797C-E229F4C3FCC8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9900296" y="2252199"/>
              <a:ext cx="2069640" cy="45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" name="Right Brace 91">
              <a:extLst>
                <a:ext uri="{FF2B5EF4-FFF2-40B4-BE49-F238E27FC236}">
                  <a16:creationId xmlns:a16="http://schemas.microsoft.com/office/drawing/2014/main" id="{2D58F0EF-35FB-0F9D-768D-6D4D643D5F3B}"/>
                </a:ext>
              </a:extLst>
            </p:cNvPr>
            <p:cNvSpPr/>
            <p:nvPr/>
          </p:nvSpPr>
          <p:spPr>
            <a:xfrm>
              <a:off x="9077190" y="2080556"/>
              <a:ext cx="612069" cy="1819824"/>
            </a:xfrm>
            <a:prstGeom prst="rightBrace">
              <a:avLst>
                <a:gd name="adj1" fmla="val 10667"/>
                <a:gd name="adj2" fmla="val 28843"/>
              </a:avLst>
            </a:prstGeom>
            <a:ln w="28575">
              <a:solidFill>
                <a:srgbClr val="002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CD36900-41F6-8D62-0E6F-40B6661090B4}"/>
                </a:ext>
              </a:extLst>
            </p:cNvPr>
            <p:cNvSpPr txBox="1"/>
            <p:nvPr/>
          </p:nvSpPr>
          <p:spPr>
            <a:xfrm>
              <a:off x="9727166" y="2688884"/>
              <a:ext cx="2378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-1" dirty="0">
                  <a:solidFill>
                    <a:srgbClr val="002764"/>
                  </a:solidFill>
                  <a:latin typeface="DesySans Office"/>
                </a:rPr>
                <a:t>Helmholtz AAI</a:t>
              </a:r>
              <a:endParaRPr lang="en-DE" sz="2400" dirty="0" err="1">
                <a:solidFill>
                  <a:srgbClr val="002764"/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62B9ECC-C730-135D-C063-DBF8D1756697}"/>
              </a:ext>
            </a:extLst>
          </p:cNvPr>
          <p:cNvGrpSpPr/>
          <p:nvPr/>
        </p:nvGrpSpPr>
        <p:grpSpPr>
          <a:xfrm>
            <a:off x="759162" y="2132856"/>
            <a:ext cx="8433182" cy="1613653"/>
            <a:chOff x="759162" y="2132856"/>
            <a:chExt cx="8433182" cy="1613653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EF952AF9-EA7B-F7FD-E858-D94E7801D971}"/>
                </a:ext>
              </a:extLst>
            </p:cNvPr>
            <p:cNvSpPr/>
            <p:nvPr/>
          </p:nvSpPr>
          <p:spPr>
            <a:xfrm>
              <a:off x="6671690" y="2183656"/>
              <a:ext cx="2520654" cy="154363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b">
              <a:noAutofit/>
            </a:bodyPr>
            <a:lstStyle/>
            <a:p>
              <a:pPr algn="ctr"/>
              <a:endParaRPr lang="en-US" sz="1500" b="0" strike="noStrike" spc="-1" dirty="0">
                <a:solidFill>
                  <a:srgbClr val="000000"/>
                </a:solidFill>
                <a:latin typeface="DesySans Office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74E9C5F7-586A-3C8D-CC75-C3B88F4662FE}"/>
                </a:ext>
              </a:extLst>
            </p:cNvPr>
            <p:cNvSpPr/>
            <p:nvPr/>
          </p:nvSpPr>
          <p:spPr>
            <a:xfrm>
              <a:off x="3736574" y="2163623"/>
              <a:ext cx="2520653" cy="158288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0" cap="rnd">
              <a:solidFill>
                <a:srgbClr val="009FD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b">
              <a:noAutofit/>
            </a:bodyPr>
            <a:lstStyle/>
            <a:p>
              <a:pPr algn="ctr"/>
              <a:endParaRPr lang="en-US" sz="1500" b="0" strike="noStrike" spc="-1" dirty="0">
                <a:solidFill>
                  <a:srgbClr val="000000"/>
                </a:solidFill>
                <a:latin typeface="DesySans Office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31F8928-0F76-ED68-E926-A514E062AF78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4583832" y="2251193"/>
              <a:ext cx="875300" cy="673495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7DED1571-FAC4-6A48-4A98-0B810413DA71}"/>
                </a:ext>
              </a:extLst>
            </p:cNvPr>
            <p:cNvSpPr/>
            <p:nvPr/>
          </p:nvSpPr>
          <p:spPr>
            <a:xfrm>
              <a:off x="759162" y="2163622"/>
              <a:ext cx="2520654" cy="156366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b">
              <a:noAutofit/>
            </a:bodyPr>
            <a:lstStyle/>
            <a:p>
              <a:pPr algn="ctr"/>
              <a:endParaRPr lang="en-US" sz="24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3254EB3-6464-D725-8E67-F9DB6A8B2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2"/>
            <a:stretch/>
          </p:blipFill>
          <p:spPr>
            <a:xfrm>
              <a:off x="888086" y="2261626"/>
              <a:ext cx="716941" cy="800365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5DA8E5E-BE67-0266-DD93-5FCAD9EC0E10}"/>
                </a:ext>
              </a:extLst>
            </p:cNvPr>
            <p:cNvSpPr txBox="1"/>
            <p:nvPr/>
          </p:nvSpPr>
          <p:spPr>
            <a:xfrm>
              <a:off x="1055440" y="3002414"/>
              <a:ext cx="20970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2000" dirty="0">
                  <a:solidFill>
                    <a:schemeClr val="bg1"/>
                  </a:solidFill>
                </a:rPr>
                <a:t>Public Helmholtz</a:t>
              </a:r>
            </a:p>
            <a:p>
              <a:pPr algn="ctr"/>
              <a:r>
                <a:rPr lang="en-DE" sz="2000" dirty="0">
                  <a:solidFill>
                    <a:schemeClr val="bg1"/>
                  </a:solidFill>
                </a:rPr>
                <a:t>Spaces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4AB10EE-9F31-FE76-8A4B-CF1F499A7D67}"/>
                </a:ext>
              </a:extLst>
            </p:cNvPr>
            <p:cNvSpPr txBox="1"/>
            <p:nvPr/>
          </p:nvSpPr>
          <p:spPr>
            <a:xfrm>
              <a:off x="3875671" y="3140968"/>
              <a:ext cx="22677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pc="-1" dirty="0">
                  <a:solidFill>
                    <a:schemeClr val="bg1"/>
                  </a:solidFill>
                  <a:latin typeface="DesySans Office"/>
                </a:rPr>
                <a:t>Open Catalogue</a:t>
              </a:r>
              <a:endParaRPr lang="en-DE" sz="2000" dirty="0" err="1">
                <a:solidFill>
                  <a:schemeClr val="bg1"/>
                </a:solidFill>
              </a:endParaRPr>
            </a:p>
          </p:txBody>
        </p:sp>
        <p:sp>
          <p:nvSpPr>
            <p:cNvPr id="82" name="Can 81">
              <a:extLst>
                <a:ext uri="{FF2B5EF4-FFF2-40B4-BE49-F238E27FC236}">
                  <a16:creationId xmlns:a16="http://schemas.microsoft.com/office/drawing/2014/main" id="{6CA4860D-29D2-5BE8-4F01-9789CEBDCA75}"/>
                </a:ext>
              </a:extLst>
            </p:cNvPr>
            <p:cNvSpPr/>
            <p:nvPr/>
          </p:nvSpPr>
          <p:spPr>
            <a:xfrm>
              <a:off x="1690776" y="2224168"/>
              <a:ext cx="1452896" cy="837823"/>
            </a:xfrm>
            <a:prstGeom prst="can">
              <a:avLst/>
            </a:prstGeom>
            <a:solidFill>
              <a:srgbClr val="3B48C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090120E-A1A4-2CDB-143D-6EDFF4948AA6}"/>
                </a:ext>
              </a:extLst>
            </p:cNvPr>
            <p:cNvSpPr txBox="1"/>
            <p:nvPr/>
          </p:nvSpPr>
          <p:spPr>
            <a:xfrm>
              <a:off x="2037611" y="2463430"/>
              <a:ext cx="7649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600" dirty="0">
                  <a:solidFill>
                    <a:schemeClr val="bg1"/>
                  </a:solidFill>
                </a:rPr>
                <a:t>OPEN</a:t>
              </a:r>
            </a:p>
            <a:p>
              <a:pPr algn="ctr"/>
              <a:r>
                <a:rPr lang="en-DE" sz="1600" dirty="0">
                  <a:solidFill>
                    <a:schemeClr val="bg1"/>
                  </a:solidFill>
                </a:rPr>
                <a:t>DATA</a:t>
              </a: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C72EFDE-8562-D20F-2B0D-F5187EF289C6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6911920" y="3138519"/>
              <a:ext cx="403200" cy="537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7" name="Picture 25_ 1" descr="jupyter.png">
              <a:extLst>
                <a:ext uri="{FF2B5EF4-FFF2-40B4-BE49-F238E27FC236}">
                  <a16:creationId xmlns:a16="http://schemas.microsoft.com/office/drawing/2014/main" id="{5ACD4F0E-CBD7-E270-081B-AE9F2B3FAA73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8616280" y="3206015"/>
              <a:ext cx="397080" cy="460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C2E98AF0-9514-4633-7206-594AD65AEE07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7315120" y="2486423"/>
              <a:ext cx="1358870" cy="1161125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01E9E5F-32C5-770F-655D-AA6DED63D9F5}"/>
                </a:ext>
              </a:extLst>
            </p:cNvPr>
            <p:cNvSpPr txBox="1"/>
            <p:nvPr/>
          </p:nvSpPr>
          <p:spPr>
            <a:xfrm>
              <a:off x="6744072" y="2132856"/>
              <a:ext cx="2378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-1" dirty="0">
                  <a:solidFill>
                    <a:srgbClr val="002764"/>
                  </a:solidFill>
                  <a:latin typeface="DesySans Office"/>
                </a:rPr>
                <a:t>Data Exploitation</a:t>
              </a:r>
              <a:endParaRPr lang="en-DE" sz="2400" dirty="0" err="1">
                <a:solidFill>
                  <a:srgbClr val="002764"/>
                </a:solidFill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2D63B369-27F4-F2B3-B2F1-EFD3A546F07E}"/>
              </a:ext>
            </a:extLst>
          </p:cNvPr>
          <p:cNvSpPr txBox="1"/>
          <p:nvPr/>
        </p:nvSpPr>
        <p:spPr>
          <a:xfrm>
            <a:off x="11280576" y="278092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sz="1600" dirty="0" err="1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BF492E-AD5D-C231-150B-79CCE099CB54}"/>
              </a:ext>
            </a:extLst>
          </p:cNvPr>
          <p:cNvGrpSpPr/>
          <p:nvPr/>
        </p:nvGrpSpPr>
        <p:grpSpPr>
          <a:xfrm>
            <a:off x="1831262" y="3428999"/>
            <a:ext cx="3300307" cy="1097223"/>
            <a:chOff x="1831262" y="3428999"/>
            <a:chExt cx="3300307" cy="1097223"/>
          </a:xfrm>
        </p:grpSpPr>
        <p:sp>
          <p:nvSpPr>
            <p:cNvPr id="99" name="Down Arrow 98">
              <a:extLst>
                <a:ext uri="{FF2B5EF4-FFF2-40B4-BE49-F238E27FC236}">
                  <a16:creationId xmlns:a16="http://schemas.microsoft.com/office/drawing/2014/main" id="{E1158363-2CA7-45FE-6D54-5068BF945AD6}"/>
                </a:ext>
              </a:extLst>
            </p:cNvPr>
            <p:cNvSpPr/>
            <p:nvPr/>
          </p:nvSpPr>
          <p:spPr>
            <a:xfrm rot="10800000">
              <a:off x="1831262" y="3428999"/>
              <a:ext cx="3300307" cy="1097223"/>
            </a:xfrm>
            <a:prstGeom prst="downArrow">
              <a:avLst/>
            </a:prstGeom>
            <a:solidFill>
              <a:srgbClr val="FFFF00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91FA677-AE91-41C3-D3EA-AFBB38229399}"/>
                </a:ext>
              </a:extLst>
            </p:cNvPr>
            <p:cNvSpPr txBox="1"/>
            <p:nvPr/>
          </p:nvSpPr>
          <p:spPr>
            <a:xfrm>
              <a:off x="2292062" y="3643103"/>
              <a:ext cx="2378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-1" dirty="0">
                  <a:solidFill>
                    <a:srgbClr val="002764"/>
                  </a:solidFill>
                  <a:latin typeface="DesySans Office"/>
                </a:rPr>
                <a:t>Out of</a:t>
              </a:r>
            </a:p>
            <a:p>
              <a:pPr algn="ctr"/>
              <a:r>
                <a:rPr lang="en-US" sz="2400" spc="-1" dirty="0">
                  <a:solidFill>
                    <a:srgbClr val="002764"/>
                  </a:solidFill>
                  <a:latin typeface="DesySans Office"/>
                </a:rPr>
                <a:t>Embargo</a:t>
              </a:r>
              <a:endParaRPr lang="en-DE" sz="2400" dirty="0" err="1">
                <a:solidFill>
                  <a:srgbClr val="002764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489FE1-660E-74EC-E730-E49AC27ED850}"/>
              </a:ext>
            </a:extLst>
          </p:cNvPr>
          <p:cNvGrpSpPr/>
          <p:nvPr/>
        </p:nvGrpSpPr>
        <p:grpSpPr>
          <a:xfrm>
            <a:off x="5597295" y="140140"/>
            <a:ext cx="6524432" cy="2030538"/>
            <a:chOff x="5597295" y="140140"/>
            <a:chExt cx="6524432" cy="2030538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86A2E57-155C-F482-F8AC-8C94F4A05B12}"/>
                </a:ext>
              </a:extLst>
            </p:cNvPr>
            <p:cNvGrpSpPr/>
            <p:nvPr/>
          </p:nvGrpSpPr>
          <p:grpSpPr>
            <a:xfrm>
              <a:off x="5597295" y="205684"/>
              <a:ext cx="6524432" cy="1964994"/>
              <a:chOff x="5597295" y="205684"/>
              <a:chExt cx="6524432" cy="1964994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CE81193-077F-3226-E8F4-538EA7BE101A}"/>
                  </a:ext>
                </a:extLst>
              </p:cNvPr>
              <p:cNvGrpSpPr/>
              <p:nvPr/>
            </p:nvGrpSpPr>
            <p:grpSpPr>
              <a:xfrm>
                <a:off x="9421727" y="205684"/>
                <a:ext cx="2700000" cy="999720"/>
                <a:chOff x="9000000" y="620280"/>
                <a:chExt cx="2700000" cy="999720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C859DF-EDB1-AABC-2D83-881832B572A3}"/>
                    </a:ext>
                  </a:extLst>
                </p:cNvPr>
                <p:cNvPicPr/>
                <p:nvPr/>
              </p:nvPicPr>
              <p:blipFill>
                <a:blip r:embed="rId9"/>
                <a:stretch/>
              </p:blipFill>
              <p:spPr>
                <a:xfrm>
                  <a:off x="9226800" y="734400"/>
                  <a:ext cx="1468800" cy="73440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56C579D0-AB4E-D6AA-F590-A1E1D10C8424}"/>
                    </a:ext>
                  </a:extLst>
                </p:cNvPr>
                <p:cNvPicPr/>
                <p:nvPr/>
              </p:nvPicPr>
              <p:blipFill>
                <a:blip r:embed="rId10"/>
                <a:stretch/>
              </p:blipFill>
              <p:spPr>
                <a:xfrm>
                  <a:off x="10695600" y="734400"/>
                  <a:ext cx="685800" cy="7941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1CD36F50-70B3-4E17-464B-DC11DD6E84EC}"/>
                    </a:ext>
                  </a:extLst>
                </p:cNvPr>
                <p:cNvSpPr/>
                <p:nvPr/>
              </p:nvSpPr>
              <p:spPr>
                <a:xfrm>
                  <a:off x="9000000" y="620280"/>
                  <a:ext cx="2700000" cy="999720"/>
                </a:xfrm>
                <a:prstGeom prst="roundRect">
                  <a:avLst>
                    <a:gd name="adj" fmla="val 16667"/>
                  </a:avLst>
                </a:prstGeom>
                <a:noFill/>
                <a:ln w="19080" cap="rnd">
                  <a:solidFill>
                    <a:srgbClr val="666666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9360" tIns="54360" rIns="99360" bIns="54360" anchor="ctr">
                  <a:noAutofit/>
                </a:bodyPr>
                <a:lstStyle/>
                <a:p>
                  <a:endParaRPr lang="en-US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89" name="Bent Arrow 88">
                <a:extLst>
                  <a:ext uri="{FF2B5EF4-FFF2-40B4-BE49-F238E27FC236}">
                    <a16:creationId xmlns:a16="http://schemas.microsoft.com/office/drawing/2014/main" id="{E184866F-CCE3-539F-C42B-F87C7F77527F}"/>
                  </a:ext>
                </a:extLst>
              </p:cNvPr>
              <p:cNvSpPr/>
              <p:nvPr/>
            </p:nvSpPr>
            <p:spPr>
              <a:xfrm>
                <a:off x="5597295" y="349611"/>
                <a:ext cx="3699800" cy="1821067"/>
              </a:xfrm>
              <a:prstGeom prst="bentArrow">
                <a:avLst>
                  <a:gd name="adj1" fmla="val 11779"/>
                  <a:gd name="adj2" fmla="val 16803"/>
                  <a:gd name="adj3" fmla="val 15164"/>
                  <a:gd name="adj4" fmla="val 36373"/>
                </a:avLst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 w="952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97BBA-50FE-A400-6B27-670E1E96B3F0}"/>
                </a:ext>
              </a:extLst>
            </p:cNvPr>
            <p:cNvSpPr txBox="1"/>
            <p:nvPr/>
          </p:nvSpPr>
          <p:spPr>
            <a:xfrm>
              <a:off x="6403855" y="140140"/>
              <a:ext cx="2378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-1" dirty="0">
                  <a:solidFill>
                    <a:srgbClr val="002764"/>
                  </a:solidFill>
                  <a:latin typeface="DesySans Office"/>
                </a:rPr>
                <a:t>OAI-PMH</a:t>
              </a:r>
              <a:endParaRPr lang="en-DE" sz="2400" dirty="0" err="1">
                <a:solidFill>
                  <a:srgbClr val="00276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74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2369F-20F3-4D7C-A3CC-3DC0018FF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Envisioned data ingestion process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5F25E-C2F2-D19B-D89C-094803EC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EE9916-C32C-1242-32EB-2B67A9FA11DD}"/>
              </a:ext>
            </a:extLst>
          </p:cNvPr>
          <p:cNvGrpSpPr/>
          <p:nvPr/>
        </p:nvGrpSpPr>
        <p:grpSpPr>
          <a:xfrm>
            <a:off x="7546894" y="1996972"/>
            <a:ext cx="4318334" cy="4356247"/>
            <a:chOff x="7546894" y="1996972"/>
            <a:chExt cx="4318334" cy="43562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E3B18-FD94-7F3C-F007-2E43194C624D}"/>
                </a:ext>
              </a:extLst>
            </p:cNvPr>
            <p:cNvSpPr txBox="1"/>
            <p:nvPr/>
          </p:nvSpPr>
          <p:spPr>
            <a:xfrm>
              <a:off x="7851103" y="4056505"/>
              <a:ext cx="3853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2400" dirty="0">
                  <a:solidFill>
                    <a:srgbClr val="008FD3"/>
                  </a:solidFill>
                </a:rPr>
                <a:t>Persistent Space (Frozen)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3E54405-A90C-EF63-5E26-84271F5CCEC6}"/>
                </a:ext>
              </a:extLst>
            </p:cNvPr>
            <p:cNvSpPr/>
            <p:nvPr/>
          </p:nvSpPr>
          <p:spPr>
            <a:xfrm>
              <a:off x="7546894" y="1996972"/>
              <a:ext cx="4307258" cy="4356247"/>
            </a:xfrm>
            <a:prstGeom prst="roundRect">
              <a:avLst/>
            </a:prstGeom>
            <a:noFill/>
            <a:ln w="41275">
              <a:solidFill>
                <a:srgbClr val="008FD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42CF98-9898-8C5C-388D-DCC83BC50890}"/>
                </a:ext>
              </a:extLst>
            </p:cNvPr>
            <p:cNvSpPr txBox="1"/>
            <p:nvPr/>
          </p:nvSpPr>
          <p:spPr>
            <a:xfrm>
              <a:off x="8698454" y="2171194"/>
              <a:ext cx="2153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2800" dirty="0">
                  <a:solidFill>
                    <a:srgbClr val="008FD3"/>
                  </a:solidFill>
                </a:rPr>
                <a:t>Open Data</a:t>
              </a:r>
            </a:p>
          </p:txBody>
        </p:sp>
        <p:pic>
          <p:nvPicPr>
            <p:cNvPr id="13" name="Picture 2" descr="SciCat Overview · SciCat Documentation">
              <a:extLst>
                <a:ext uri="{FF2B5EF4-FFF2-40B4-BE49-F238E27FC236}">
                  <a16:creationId xmlns:a16="http://schemas.microsoft.com/office/drawing/2014/main" id="{F7F77B7F-CD08-9B70-6FBA-C16664B54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3467" y="2921995"/>
              <a:ext cx="1077062" cy="1096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FD3E9A-DF41-012F-6812-50CCED9CA1CE}"/>
                </a:ext>
              </a:extLst>
            </p:cNvPr>
            <p:cNvSpPr txBox="1"/>
            <p:nvPr/>
          </p:nvSpPr>
          <p:spPr>
            <a:xfrm>
              <a:off x="7722783" y="4423872"/>
              <a:ext cx="4142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dirty="0">
                  <a:solidFill>
                    <a:srgbClr val="F1820F"/>
                  </a:solidFill>
                </a:rPr>
                <a:t>Data is immutable and no longer removable</a:t>
              </a:r>
            </a:p>
          </p:txBody>
        </p:sp>
        <p:sp>
          <p:nvSpPr>
            <p:cNvPr id="24" name="Vertical Scroll 23">
              <a:extLst>
                <a:ext uri="{FF2B5EF4-FFF2-40B4-BE49-F238E27FC236}">
                  <a16:creationId xmlns:a16="http://schemas.microsoft.com/office/drawing/2014/main" id="{88B51F18-1229-3496-23D7-594D9E4EBEBF}"/>
                </a:ext>
              </a:extLst>
            </p:cNvPr>
            <p:cNvSpPr/>
            <p:nvPr/>
          </p:nvSpPr>
          <p:spPr>
            <a:xfrm>
              <a:off x="7980225" y="5089445"/>
              <a:ext cx="803805" cy="978649"/>
            </a:xfrm>
            <a:prstGeom prst="verticalScroll">
              <a:avLst/>
            </a:prstGeom>
            <a:solidFill>
              <a:srgbClr val="008FD3"/>
            </a:solidFill>
            <a:ln>
              <a:solidFill>
                <a:srgbClr val="F182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Vertical Scroll 24">
              <a:extLst>
                <a:ext uri="{FF2B5EF4-FFF2-40B4-BE49-F238E27FC236}">
                  <a16:creationId xmlns:a16="http://schemas.microsoft.com/office/drawing/2014/main" id="{45477062-1E4E-BE96-E204-3EE142A808BE}"/>
                </a:ext>
              </a:extLst>
            </p:cNvPr>
            <p:cNvSpPr/>
            <p:nvPr/>
          </p:nvSpPr>
          <p:spPr>
            <a:xfrm>
              <a:off x="8895208" y="5085185"/>
              <a:ext cx="803805" cy="978649"/>
            </a:xfrm>
            <a:prstGeom prst="verticalScroll">
              <a:avLst/>
            </a:prstGeom>
            <a:solidFill>
              <a:srgbClr val="008FD3"/>
            </a:solidFill>
            <a:ln>
              <a:solidFill>
                <a:srgbClr val="F182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Vertical Scroll 25">
              <a:extLst>
                <a:ext uri="{FF2B5EF4-FFF2-40B4-BE49-F238E27FC236}">
                  <a16:creationId xmlns:a16="http://schemas.microsoft.com/office/drawing/2014/main" id="{ECCB24CF-67E5-EA3D-6D2B-ED46085FE1F9}"/>
                </a:ext>
              </a:extLst>
            </p:cNvPr>
            <p:cNvSpPr/>
            <p:nvPr/>
          </p:nvSpPr>
          <p:spPr>
            <a:xfrm>
              <a:off x="9837150" y="5085185"/>
              <a:ext cx="803805" cy="978649"/>
            </a:xfrm>
            <a:prstGeom prst="verticalScroll">
              <a:avLst/>
            </a:prstGeom>
            <a:solidFill>
              <a:srgbClr val="008FD3"/>
            </a:solidFill>
            <a:ln>
              <a:solidFill>
                <a:srgbClr val="F182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Vertical Scroll 26">
              <a:extLst>
                <a:ext uri="{FF2B5EF4-FFF2-40B4-BE49-F238E27FC236}">
                  <a16:creationId xmlns:a16="http://schemas.microsoft.com/office/drawing/2014/main" id="{86ED36A0-79CF-14D4-423E-C8001C855BFC}"/>
                </a:ext>
              </a:extLst>
            </p:cNvPr>
            <p:cNvSpPr/>
            <p:nvPr/>
          </p:nvSpPr>
          <p:spPr>
            <a:xfrm>
              <a:off x="10813978" y="5085184"/>
              <a:ext cx="803805" cy="978649"/>
            </a:xfrm>
            <a:prstGeom prst="verticalScroll">
              <a:avLst/>
            </a:prstGeom>
            <a:solidFill>
              <a:srgbClr val="008FD3"/>
            </a:solidFill>
            <a:ln>
              <a:solidFill>
                <a:srgbClr val="F182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A9C2EE-5882-B50A-207C-2662284D1406}"/>
                </a:ext>
              </a:extLst>
            </p:cNvPr>
            <p:cNvSpPr txBox="1"/>
            <p:nvPr/>
          </p:nvSpPr>
          <p:spPr>
            <a:xfrm>
              <a:off x="9083858" y="3069162"/>
              <a:ext cx="2494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>
                  <a:solidFill>
                    <a:srgbClr val="F1820F"/>
                  </a:solidFill>
                </a:rPr>
                <a:t>Meta Data can still be extended/modified.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413F8B6-E472-04AD-E522-532E688C0CC4}"/>
              </a:ext>
            </a:extLst>
          </p:cNvPr>
          <p:cNvGrpSpPr/>
          <p:nvPr/>
        </p:nvGrpSpPr>
        <p:grpSpPr>
          <a:xfrm>
            <a:off x="4832229" y="1996972"/>
            <a:ext cx="2521963" cy="4356248"/>
            <a:chOff x="4832229" y="1996972"/>
            <a:chExt cx="2521963" cy="435624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23A86F4-9DEC-AB17-5D82-B01D8B77D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2863" y="5241718"/>
              <a:ext cx="828803" cy="79716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8304081-455F-7BB6-7EC3-2FBB064B8F12}"/>
                </a:ext>
              </a:extLst>
            </p:cNvPr>
            <p:cNvSpPr txBox="1"/>
            <p:nvPr/>
          </p:nvSpPr>
          <p:spPr>
            <a:xfrm>
              <a:off x="4832229" y="5306520"/>
              <a:ext cx="17806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dirty="0">
                  <a:solidFill>
                    <a:srgbClr val="F1820F"/>
                  </a:solidFill>
                </a:rPr>
                <a:t>Optional DOI minting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2B7B242-66A6-9D71-20CD-847632C32FB0}"/>
                </a:ext>
              </a:extLst>
            </p:cNvPr>
            <p:cNvSpPr/>
            <p:nvPr/>
          </p:nvSpPr>
          <p:spPr>
            <a:xfrm>
              <a:off x="4843305" y="1996972"/>
              <a:ext cx="2510887" cy="4356248"/>
            </a:xfrm>
            <a:prstGeom prst="roundRect">
              <a:avLst/>
            </a:prstGeom>
            <a:noFill/>
            <a:ln w="38100">
              <a:solidFill>
                <a:srgbClr val="008FD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1ED471-F744-8160-A043-371A446692B3}"/>
                </a:ext>
              </a:extLst>
            </p:cNvPr>
            <p:cNvSpPr txBox="1"/>
            <p:nvPr/>
          </p:nvSpPr>
          <p:spPr>
            <a:xfrm>
              <a:off x="5052953" y="2085183"/>
              <a:ext cx="20126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2800" dirty="0">
                  <a:solidFill>
                    <a:srgbClr val="008FD3"/>
                  </a:solidFill>
                </a:rPr>
                <a:t>Publishing Process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EA8A0F0-A247-3E6D-111C-9BB75EEBC77A}"/>
                </a:ext>
              </a:extLst>
            </p:cNvPr>
            <p:cNvSpPr txBox="1"/>
            <p:nvPr/>
          </p:nvSpPr>
          <p:spPr>
            <a:xfrm>
              <a:off x="4958778" y="4185941"/>
              <a:ext cx="22009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2400" dirty="0">
                  <a:solidFill>
                    <a:srgbClr val="F1820F"/>
                  </a:solidFill>
                </a:rPr>
                <a:t>Data Quality verification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AEC52F-3348-4009-F4AA-789D1957D6F8}"/>
                </a:ext>
              </a:extLst>
            </p:cNvPr>
            <p:cNvSpPr txBox="1"/>
            <p:nvPr/>
          </p:nvSpPr>
          <p:spPr>
            <a:xfrm>
              <a:off x="5118658" y="3228828"/>
              <a:ext cx="1744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2400" dirty="0">
                  <a:solidFill>
                    <a:srgbClr val="F1820F"/>
                  </a:solidFill>
                </a:rPr>
                <a:t>Meta Data</a:t>
              </a:r>
            </a:p>
            <a:p>
              <a:pPr algn="ctr"/>
              <a:r>
                <a:rPr lang="en-DE" sz="2400" dirty="0">
                  <a:solidFill>
                    <a:srgbClr val="F1820F"/>
                  </a:solidFill>
                </a:rPr>
                <a:t>Enrichment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5AC0D31-05E3-A90A-8980-4070EA7F3A25}"/>
              </a:ext>
            </a:extLst>
          </p:cNvPr>
          <p:cNvGrpSpPr/>
          <p:nvPr/>
        </p:nvGrpSpPr>
        <p:grpSpPr>
          <a:xfrm>
            <a:off x="2063552" y="905149"/>
            <a:ext cx="971645" cy="864096"/>
            <a:chOff x="2063552" y="905149"/>
            <a:chExt cx="971645" cy="864096"/>
          </a:xfrm>
        </p:grpSpPr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ACA0DAA3-873E-8F94-0B68-60FC6E04E3D5}"/>
                </a:ext>
              </a:extLst>
            </p:cNvPr>
            <p:cNvSpPr/>
            <p:nvPr/>
          </p:nvSpPr>
          <p:spPr>
            <a:xfrm>
              <a:off x="2063552" y="905149"/>
              <a:ext cx="971645" cy="864096"/>
            </a:xfrm>
            <a:prstGeom prst="pentagon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7DB445-F174-722E-0BD8-F537C7A8286A}"/>
                </a:ext>
              </a:extLst>
            </p:cNvPr>
            <p:cNvSpPr txBox="1"/>
            <p:nvPr/>
          </p:nvSpPr>
          <p:spPr>
            <a:xfrm>
              <a:off x="2342486" y="1052736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36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D64592B-9C3C-52D1-ED67-61CEBE9A1036}"/>
              </a:ext>
            </a:extLst>
          </p:cNvPr>
          <p:cNvGrpSpPr/>
          <p:nvPr/>
        </p:nvGrpSpPr>
        <p:grpSpPr>
          <a:xfrm>
            <a:off x="3339504" y="905149"/>
            <a:ext cx="3242318" cy="864096"/>
            <a:chOff x="3339504" y="905149"/>
            <a:chExt cx="3242318" cy="86409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EF0F82F-C899-FD19-9D46-7DEFDD2F8F5D}"/>
                </a:ext>
              </a:extLst>
            </p:cNvPr>
            <p:cNvGrpSpPr/>
            <p:nvPr/>
          </p:nvGrpSpPr>
          <p:grpSpPr>
            <a:xfrm>
              <a:off x="5610177" y="905149"/>
              <a:ext cx="971645" cy="864096"/>
              <a:chOff x="5610177" y="905149"/>
              <a:chExt cx="971645" cy="864096"/>
            </a:xfrm>
          </p:grpSpPr>
          <p:sp>
            <p:nvSpPr>
              <p:cNvPr id="42" name="Regular Pentagon 41">
                <a:extLst>
                  <a:ext uri="{FF2B5EF4-FFF2-40B4-BE49-F238E27FC236}">
                    <a16:creationId xmlns:a16="http://schemas.microsoft.com/office/drawing/2014/main" id="{693192E3-6D00-2E79-BA6B-885B7EA702D0}"/>
                  </a:ext>
                </a:extLst>
              </p:cNvPr>
              <p:cNvSpPr/>
              <p:nvPr/>
            </p:nvSpPr>
            <p:spPr>
              <a:xfrm>
                <a:off x="5610177" y="905149"/>
                <a:ext cx="971645" cy="864096"/>
              </a:xfrm>
              <a:prstGeom prst="pentagon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FE3470B-7F21-ACB2-78BD-9EF17039203F}"/>
                  </a:ext>
                </a:extLst>
              </p:cNvPr>
              <p:cNvSpPr txBox="1"/>
              <p:nvPr/>
            </p:nvSpPr>
            <p:spPr>
              <a:xfrm>
                <a:off x="5908248" y="1052735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36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EE9576F-B698-386D-C254-D2445C86FDD8}"/>
                </a:ext>
              </a:extLst>
            </p:cNvPr>
            <p:cNvCxnSpPr/>
            <p:nvPr/>
          </p:nvCxnSpPr>
          <p:spPr>
            <a:xfrm>
              <a:off x="3339504" y="1484784"/>
              <a:ext cx="2108424" cy="0"/>
            </a:xfrm>
            <a:prstGeom prst="straightConnector1">
              <a:avLst/>
            </a:prstGeom>
            <a:ln w="666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AADF509-F57E-5D7F-29E5-03EE0BB6C433}"/>
              </a:ext>
            </a:extLst>
          </p:cNvPr>
          <p:cNvGrpSpPr/>
          <p:nvPr/>
        </p:nvGrpSpPr>
        <p:grpSpPr>
          <a:xfrm>
            <a:off x="6880512" y="885602"/>
            <a:ext cx="3290639" cy="864096"/>
            <a:chOff x="6880512" y="885602"/>
            <a:chExt cx="3290639" cy="86409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7E59B8F-715B-CA3A-B968-93FE8C7A0689}"/>
                </a:ext>
              </a:extLst>
            </p:cNvPr>
            <p:cNvGrpSpPr/>
            <p:nvPr/>
          </p:nvGrpSpPr>
          <p:grpSpPr>
            <a:xfrm>
              <a:off x="9199506" y="885602"/>
              <a:ext cx="971645" cy="864096"/>
              <a:chOff x="9199506" y="885602"/>
              <a:chExt cx="971645" cy="864096"/>
            </a:xfrm>
          </p:grpSpPr>
          <p:sp>
            <p:nvSpPr>
              <p:cNvPr id="43" name="Regular Pentagon 42">
                <a:extLst>
                  <a:ext uri="{FF2B5EF4-FFF2-40B4-BE49-F238E27FC236}">
                    <a16:creationId xmlns:a16="http://schemas.microsoft.com/office/drawing/2014/main" id="{04FD4778-A5AA-96C6-6CD0-25E8F2FBC386}"/>
                  </a:ext>
                </a:extLst>
              </p:cNvPr>
              <p:cNvSpPr/>
              <p:nvPr/>
            </p:nvSpPr>
            <p:spPr>
              <a:xfrm>
                <a:off x="9199506" y="885602"/>
                <a:ext cx="971645" cy="864096"/>
              </a:xfrm>
              <a:prstGeom prst="pentagon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BA4DAD5-A953-BF59-1D94-81F85549388C}"/>
                  </a:ext>
                </a:extLst>
              </p:cNvPr>
              <p:cNvSpPr txBox="1"/>
              <p:nvPr/>
            </p:nvSpPr>
            <p:spPr>
              <a:xfrm>
                <a:off x="9494630" y="1047975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36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8E6C067-C99F-36DF-1F35-876239E98B31}"/>
                </a:ext>
              </a:extLst>
            </p:cNvPr>
            <p:cNvCxnSpPr/>
            <p:nvPr/>
          </p:nvCxnSpPr>
          <p:spPr>
            <a:xfrm>
              <a:off x="6880512" y="1484784"/>
              <a:ext cx="2108424" cy="0"/>
            </a:xfrm>
            <a:prstGeom prst="straightConnector1">
              <a:avLst/>
            </a:prstGeom>
            <a:ln w="666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BD2E1EA-6D88-3479-9C8E-EDA0A45237F5}"/>
              </a:ext>
            </a:extLst>
          </p:cNvPr>
          <p:cNvGrpSpPr/>
          <p:nvPr/>
        </p:nvGrpSpPr>
        <p:grpSpPr>
          <a:xfrm>
            <a:off x="236918" y="1991520"/>
            <a:ext cx="4417026" cy="4356248"/>
            <a:chOff x="236918" y="1991520"/>
            <a:chExt cx="4417026" cy="4356248"/>
          </a:xfrm>
        </p:grpSpPr>
        <p:pic>
          <p:nvPicPr>
            <p:cNvPr id="15" name="Picture 4" descr="Free Json file Icon - Download in Flat Style">
              <a:extLst>
                <a:ext uri="{FF2B5EF4-FFF2-40B4-BE49-F238E27FC236}">
                  <a16:creationId xmlns:a16="http://schemas.microsoft.com/office/drawing/2014/main" id="{C51785FD-5BB1-3C55-AEC3-3EC530851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008" y="3674281"/>
              <a:ext cx="764448" cy="764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Vertical Scroll 15">
              <a:extLst>
                <a:ext uri="{FF2B5EF4-FFF2-40B4-BE49-F238E27FC236}">
                  <a16:creationId xmlns:a16="http://schemas.microsoft.com/office/drawing/2014/main" id="{B4999B64-D3B8-DC44-6ED6-BEA11D8F64B2}"/>
                </a:ext>
              </a:extLst>
            </p:cNvPr>
            <p:cNvSpPr/>
            <p:nvPr/>
          </p:nvSpPr>
          <p:spPr>
            <a:xfrm>
              <a:off x="602731" y="5164533"/>
              <a:ext cx="859316" cy="978649"/>
            </a:xfrm>
            <a:prstGeom prst="verticalScroll">
              <a:avLst/>
            </a:prstGeom>
            <a:solidFill>
              <a:srgbClr val="008FD3"/>
            </a:solidFill>
            <a:ln>
              <a:solidFill>
                <a:srgbClr val="F182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" name="Vertical Scroll 16">
              <a:extLst>
                <a:ext uri="{FF2B5EF4-FFF2-40B4-BE49-F238E27FC236}">
                  <a16:creationId xmlns:a16="http://schemas.microsoft.com/office/drawing/2014/main" id="{49BF8670-F0DE-52C2-B9B9-C6CA040A6A19}"/>
                </a:ext>
              </a:extLst>
            </p:cNvPr>
            <p:cNvSpPr/>
            <p:nvPr/>
          </p:nvSpPr>
          <p:spPr>
            <a:xfrm>
              <a:off x="1517714" y="5160273"/>
              <a:ext cx="859316" cy="978649"/>
            </a:xfrm>
            <a:prstGeom prst="verticalScroll">
              <a:avLst/>
            </a:prstGeom>
            <a:solidFill>
              <a:srgbClr val="008FD3"/>
            </a:solidFill>
            <a:ln>
              <a:solidFill>
                <a:srgbClr val="F182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" name="Vertical Scroll 17">
              <a:extLst>
                <a:ext uri="{FF2B5EF4-FFF2-40B4-BE49-F238E27FC236}">
                  <a16:creationId xmlns:a16="http://schemas.microsoft.com/office/drawing/2014/main" id="{FAB9E2AB-92F7-BCE0-4830-73C7075692E5}"/>
                </a:ext>
              </a:extLst>
            </p:cNvPr>
            <p:cNvSpPr/>
            <p:nvPr/>
          </p:nvSpPr>
          <p:spPr>
            <a:xfrm>
              <a:off x="2459656" y="5160273"/>
              <a:ext cx="859316" cy="978649"/>
            </a:xfrm>
            <a:prstGeom prst="verticalScroll">
              <a:avLst/>
            </a:prstGeom>
            <a:solidFill>
              <a:srgbClr val="008FD3"/>
            </a:solidFill>
            <a:ln>
              <a:solidFill>
                <a:srgbClr val="F182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" name="Vertical Scroll 18">
              <a:extLst>
                <a:ext uri="{FF2B5EF4-FFF2-40B4-BE49-F238E27FC236}">
                  <a16:creationId xmlns:a16="http://schemas.microsoft.com/office/drawing/2014/main" id="{E9E53271-AD69-A089-13FC-3313BD93F884}"/>
                </a:ext>
              </a:extLst>
            </p:cNvPr>
            <p:cNvSpPr/>
            <p:nvPr/>
          </p:nvSpPr>
          <p:spPr>
            <a:xfrm>
              <a:off x="3436484" y="5160272"/>
              <a:ext cx="859316" cy="978649"/>
            </a:xfrm>
            <a:prstGeom prst="verticalScroll">
              <a:avLst/>
            </a:prstGeom>
            <a:solidFill>
              <a:srgbClr val="008FD3"/>
            </a:solidFill>
            <a:ln>
              <a:solidFill>
                <a:srgbClr val="F182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0A8F7FC0-398B-C894-7AAA-6EC481A2594E}"/>
                </a:ext>
              </a:extLst>
            </p:cNvPr>
            <p:cNvSpPr/>
            <p:nvPr/>
          </p:nvSpPr>
          <p:spPr>
            <a:xfrm rot="16200000">
              <a:off x="2048035" y="2836585"/>
              <a:ext cx="671353" cy="4113877"/>
            </a:xfrm>
            <a:prstGeom prst="rightBrace">
              <a:avLst>
                <a:gd name="adj1" fmla="val 8333"/>
                <a:gd name="adj2" fmla="val 77851"/>
              </a:avLst>
            </a:prstGeom>
            <a:ln w="34925">
              <a:solidFill>
                <a:srgbClr val="008F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03552C-6C49-E4CC-82C5-5A4768F371DF}"/>
                </a:ext>
              </a:extLst>
            </p:cNvPr>
            <p:cNvSpPr txBox="1"/>
            <p:nvPr/>
          </p:nvSpPr>
          <p:spPr>
            <a:xfrm>
              <a:off x="1148943" y="4495768"/>
              <a:ext cx="2168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srgbClr val="F1820F"/>
                  </a:solidFill>
                </a:rPr>
                <a:t>Meta Data Extraction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7F03A1-BE50-D906-5AA9-759CF80BAC07}"/>
                </a:ext>
              </a:extLst>
            </p:cNvPr>
            <p:cNvSpPr txBox="1"/>
            <p:nvPr/>
          </p:nvSpPr>
          <p:spPr>
            <a:xfrm>
              <a:off x="520912" y="3492016"/>
              <a:ext cx="11695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srgbClr val="F1820F"/>
                  </a:solidFill>
                </a:rPr>
                <a:t>Additional</a:t>
              </a:r>
            </a:p>
            <a:p>
              <a:r>
                <a:rPr lang="en-GB" dirty="0">
                  <a:solidFill>
                    <a:srgbClr val="F1820F"/>
                  </a:solidFill>
                </a:rPr>
                <a:t>M</a:t>
              </a:r>
              <a:r>
                <a:rPr lang="en-DE" dirty="0">
                  <a:solidFill>
                    <a:srgbClr val="F1820F"/>
                  </a:solidFill>
                </a:rPr>
                <a:t>anual</a:t>
              </a:r>
            </a:p>
            <a:p>
              <a:r>
                <a:rPr lang="en-DE" dirty="0">
                  <a:solidFill>
                    <a:srgbClr val="F1820F"/>
                  </a:solidFill>
                </a:rPr>
                <a:t>Meta Data</a:t>
              </a: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289F1746-B7D0-3FB4-7B07-9761E6F6A566}"/>
                </a:ext>
              </a:extLst>
            </p:cNvPr>
            <p:cNvSpPr/>
            <p:nvPr/>
          </p:nvSpPr>
          <p:spPr>
            <a:xfrm>
              <a:off x="2063552" y="3690715"/>
              <a:ext cx="870333" cy="654909"/>
            </a:xfrm>
            <a:prstGeom prst="rightArrow">
              <a:avLst/>
            </a:prstGeom>
            <a:solidFill>
              <a:srgbClr val="008FD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A6F0F69F-08FC-99A5-D330-D909BC143283}"/>
                </a:ext>
              </a:extLst>
            </p:cNvPr>
            <p:cNvSpPr/>
            <p:nvPr/>
          </p:nvSpPr>
          <p:spPr>
            <a:xfrm>
              <a:off x="236918" y="1991520"/>
              <a:ext cx="4394752" cy="4356248"/>
            </a:xfrm>
            <a:prstGeom prst="roundRect">
              <a:avLst/>
            </a:prstGeom>
            <a:noFill/>
            <a:ln w="38100">
              <a:solidFill>
                <a:srgbClr val="008FD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332DE96-EA82-D93C-D5E9-FAC26AE8D7AE}"/>
                </a:ext>
              </a:extLst>
            </p:cNvPr>
            <p:cNvSpPr txBox="1"/>
            <p:nvPr/>
          </p:nvSpPr>
          <p:spPr>
            <a:xfrm>
              <a:off x="326772" y="2256849"/>
              <a:ext cx="43271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2800" dirty="0">
                  <a:solidFill>
                    <a:srgbClr val="008FD3"/>
                  </a:solidFill>
                </a:rPr>
                <a:t>Upload to staging space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13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7038-219E-7BC9-5EA7-845803EF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How does this all look like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651BF-266A-C67F-0988-D634CC605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dirty="0"/>
              <a:t>From high above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D96E2-D872-3841-C044-2BFD70B6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ADD06-2805-4B20-BA8A-66DD7F2B6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52" y="1330899"/>
            <a:ext cx="6603826" cy="485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90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003C0-25F7-04B7-51E3-32BFAD76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</a:t>
            </a:r>
            <a:r>
              <a:rPr lang="en-DE"/>
              <a:t>ifis-storage.desy.de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ACD76-DFDA-BCE8-516D-1C1A0DED6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/>
              <a:t>The ”drop-box” and final storage space for Open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E5EFA-3302-6D5F-26FA-F6C3C0C1F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0F28D-57C7-D2CD-9AFB-97645F4B9F4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89980" y="1251346"/>
            <a:ext cx="11012040" cy="48466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12146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23206-7FF4-1307-12DB-DBD2EAFF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</a:t>
            </a:r>
            <a:r>
              <a:rPr lang="en-DE"/>
              <a:t>ublic-data.desy.de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FC487-D2FB-4CC3-890A-CB89DCF1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883EDA-4827-233D-AFF4-8C1A8447C4FA}"/>
              </a:ext>
            </a:extLst>
          </p:cNvPr>
          <p:cNvPicPr/>
          <p:nvPr/>
        </p:nvPicPr>
        <p:blipFill>
          <a:blip r:embed="rId2"/>
          <a:srcRect t="9009"/>
          <a:stretch/>
        </p:blipFill>
        <p:spPr>
          <a:xfrm>
            <a:off x="124608" y="946800"/>
            <a:ext cx="11687760" cy="4975920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07D1E5-F016-7064-42C7-F07DD49EA4F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29048" y="3004200"/>
            <a:ext cx="5943600" cy="3525480"/>
          </a:xfrm>
          <a:prstGeom prst="rect">
            <a:avLst/>
          </a:prstGeom>
          <a:ln w="18360" cap="rnd">
            <a:solidFill>
              <a:srgbClr val="F18F1F"/>
            </a:solidFill>
            <a:rou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40913E-308B-5306-14DC-04A456202B8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897008" y="489600"/>
            <a:ext cx="4031640" cy="4138200"/>
          </a:xfrm>
          <a:prstGeom prst="rect">
            <a:avLst/>
          </a:prstGeom>
          <a:ln w="18360" cap="rnd">
            <a:solidFill>
              <a:srgbClr val="F18F1F"/>
            </a:solidFill>
            <a:rou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BC69D-3A87-C546-D11A-AE8FD901A68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345048" y="4231800"/>
            <a:ext cx="4114800" cy="2437560"/>
          </a:xfrm>
          <a:prstGeom prst="rect">
            <a:avLst/>
          </a:prstGeom>
          <a:ln w="18360" cap="rnd">
            <a:solidFill>
              <a:srgbClr val="F18F1F"/>
            </a:solidFill>
            <a:round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C1D99-1D1F-7761-A925-3D39C8AB3D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/>
              <a:t>The meta data catalogue</a:t>
            </a:r>
          </a:p>
        </p:txBody>
      </p:sp>
    </p:spTree>
    <p:extLst>
      <p:ext uri="{BB962C8B-B14F-4D97-AF65-F5344CB8AC3E}">
        <p14:creationId xmlns:p14="http://schemas.microsoft.com/office/powerpoint/2010/main" val="23621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9734-9D33-839E-C6E1-2139DFE7F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</a:t>
            </a:r>
            <a:r>
              <a:rPr lang="en-DE"/>
              <a:t>isa.desy.de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288CB-9BA9-17DC-FC8F-E4D14D0F90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</a:t>
            </a:r>
            <a:r>
              <a:rPr lang="en-DE"/>
              <a:t>elect a dataset to be accessible within a virtual machine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17F8-12A0-01CF-C2BB-7CC35D10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49DD6-3307-721B-A988-7D7134BA710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32720" y="1343160"/>
            <a:ext cx="7338600" cy="3285720"/>
          </a:xfrm>
          <a:prstGeom prst="rect">
            <a:avLst/>
          </a:prstGeom>
          <a:ln w="0">
            <a:noFill/>
          </a:ln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A835391C-92C2-54E1-D957-2EE6F3A3DA7B}"/>
              </a:ext>
            </a:extLst>
          </p:cNvPr>
          <p:cNvGrpSpPr/>
          <p:nvPr/>
        </p:nvGrpSpPr>
        <p:grpSpPr>
          <a:xfrm>
            <a:off x="7858440" y="1271160"/>
            <a:ext cx="3695040" cy="3438360"/>
            <a:chOff x="7858440" y="1271160"/>
            <a:chExt cx="3695040" cy="34383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52ABAF-2592-6504-5A21-9841E0F63380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7904880" y="1271160"/>
              <a:ext cx="3481920" cy="172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341D99-5A97-D510-C366-2CA5A45F4AA5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7858440" y="2997720"/>
              <a:ext cx="3695040" cy="17118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9609BC4-C546-5481-58A2-704517E891C2}"/>
              </a:ext>
            </a:extLst>
          </p:cNvPr>
          <p:cNvSpPr txBox="1"/>
          <p:nvPr/>
        </p:nvSpPr>
        <p:spPr>
          <a:xfrm>
            <a:off x="407988" y="4919040"/>
            <a:ext cx="10744200" cy="1371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DesySans Office"/>
              </a:rPr>
              <a:t>The current VISA database is populated with example datasets.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>
                <a:solidFill>
                  <a:schemeClr val="accent1"/>
                </a:solidFill>
                <a:latin typeface="DesySans Office"/>
              </a:rPr>
              <a:t>Real Open Data </a:t>
            </a:r>
            <a:r>
              <a:rPr lang="en-US" b="1" spc="-1">
                <a:solidFill>
                  <a:schemeClr val="accent1"/>
                </a:solidFill>
                <a:latin typeface="DesySans Office"/>
              </a:rPr>
              <a:t>will</a:t>
            </a:r>
            <a:r>
              <a:rPr lang="en-US" sz="1800" b="1" strike="noStrike" spc="-1">
                <a:solidFill>
                  <a:schemeClr val="accent1"/>
                </a:solidFill>
                <a:latin typeface="DesySans Office"/>
              </a:rPr>
              <a:t> be integrated later in 2024 via automated data exports from </a:t>
            </a:r>
            <a:r>
              <a:rPr lang="en-US" sz="1800" b="1" strike="noStrike" spc="-1">
                <a:solidFill>
                  <a:schemeClr val="accent2"/>
                </a:solidFill>
                <a:latin typeface="DesySans Office"/>
              </a:rPr>
              <a:t>public-</a:t>
            </a:r>
            <a:r>
              <a:rPr lang="en-US" sz="1800" b="1" strike="noStrike" spc="-1" err="1">
                <a:solidFill>
                  <a:schemeClr val="accent2"/>
                </a:solidFill>
                <a:latin typeface="DesySans Office"/>
              </a:rPr>
              <a:t>data.desy.de</a:t>
            </a:r>
            <a:endParaRPr lang="en-US" sz="1800" b="1" strike="noStrike" spc="-1">
              <a:solidFill>
                <a:schemeClr val="accent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906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72919-B560-9B78-9E29-11821B548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The Science (Example)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F4CBC-5793-65EE-B320-20AFBBDD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123F21-4411-2F06-81C4-FC379BE80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99034"/>
            <a:ext cx="3312368" cy="4797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CCDA226-65ED-979A-2C2B-10CCA92BFC77}"/>
              </a:ext>
            </a:extLst>
          </p:cNvPr>
          <p:cNvGrpSpPr/>
          <p:nvPr/>
        </p:nvGrpSpPr>
        <p:grpSpPr>
          <a:xfrm>
            <a:off x="5153372" y="1196752"/>
            <a:ext cx="6120680" cy="3607346"/>
            <a:chOff x="5375920" y="1538135"/>
            <a:chExt cx="6120680" cy="36073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BFB218-D1ED-3368-4268-AFE39FD66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920" y="1538135"/>
              <a:ext cx="6120680" cy="30966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DE4AE9-D35F-A780-2D6B-7C9E3570D2C0}"/>
                </a:ext>
              </a:extLst>
            </p:cNvPr>
            <p:cNvSpPr txBox="1"/>
            <p:nvPr/>
          </p:nvSpPr>
          <p:spPr>
            <a:xfrm>
              <a:off x="6095999" y="4806927"/>
              <a:ext cx="5197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600"/>
                <a:t>OXFORD UNIVERSITY PARTICLE ACCELERATOR </a:t>
              </a:r>
              <a:r>
                <a:rPr lang="en-DE" sz="1600">
                  <a:sym typeface="Wingdings" pitchFamily="2" charset="2"/>
                </a:rPr>
                <a:t></a:t>
              </a:r>
              <a:endParaRPr lang="en-DE" sz="16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C96199A-49F9-D0EA-4D54-FCA2A8C8B6DA}"/>
              </a:ext>
            </a:extLst>
          </p:cNvPr>
          <p:cNvSpPr txBox="1"/>
          <p:nvPr/>
        </p:nvSpPr>
        <p:spPr>
          <a:xfrm>
            <a:off x="5040342" y="4804098"/>
            <a:ext cx="63129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600"/>
              <a:t>AKA</a:t>
            </a:r>
          </a:p>
          <a:p>
            <a:pPr algn="ctr"/>
            <a:endParaRPr lang="en-DE" sz="1600"/>
          </a:p>
          <a:p>
            <a:pPr algn="ctr"/>
            <a:r>
              <a:rPr lang="en-DE" sz="2400">
                <a:solidFill>
                  <a:schemeClr val="accent2"/>
                </a:solidFill>
              </a:rPr>
              <a:t>The UK Diamond Light Source (Synchrotron)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389C69-82BB-B778-12A5-47C479205C79}"/>
              </a:ext>
            </a:extLst>
          </p:cNvPr>
          <p:cNvGrpSpPr/>
          <p:nvPr/>
        </p:nvGrpSpPr>
        <p:grpSpPr>
          <a:xfrm>
            <a:off x="3739238" y="1942360"/>
            <a:ext cx="1301104" cy="1054594"/>
            <a:chOff x="3739238" y="1942360"/>
            <a:chExt cx="1301104" cy="1054594"/>
          </a:xfrm>
        </p:grpSpPr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9A9AD669-94DB-5E7D-FC32-F8DE11ED9E9D}"/>
                </a:ext>
              </a:extLst>
            </p:cNvPr>
            <p:cNvSpPr/>
            <p:nvPr/>
          </p:nvSpPr>
          <p:spPr>
            <a:xfrm rot="5400000">
              <a:off x="3862493" y="1819105"/>
              <a:ext cx="1054594" cy="1301104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err="1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35C50C-E385-CF15-0136-01E852A98D9F}"/>
                </a:ext>
              </a:extLst>
            </p:cNvPr>
            <p:cNvSpPr txBox="1"/>
            <p:nvPr/>
          </p:nvSpPr>
          <p:spPr>
            <a:xfrm>
              <a:off x="3783613" y="2196153"/>
              <a:ext cx="8002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600">
                  <a:solidFill>
                    <a:schemeClr val="accent1"/>
                  </a:solidFill>
                </a:rPr>
                <a:t>Minute</a:t>
              </a:r>
            </a:p>
            <a:p>
              <a:pPr algn="ctr"/>
              <a:r>
                <a:rPr lang="en-DE" sz="1600">
                  <a:solidFill>
                    <a:schemeClr val="accent1"/>
                  </a:solidFill>
                </a:rPr>
                <a:t>8 - 9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64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9BC0-DDDD-81AF-1E5D-6CD8151D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</a:t>
            </a:r>
            <a:r>
              <a:rPr lang="en-DE"/>
              <a:t>isa.desy.de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39E8D-5A07-4CDE-AF82-880CE152E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b="1" strike="noStrike" spc="-1">
                <a:solidFill>
                  <a:srgbClr val="F28E00"/>
                </a:solidFill>
                <a:latin typeface="DesySans Office"/>
                <a:ea typeface="Noto Sans CJK SC"/>
              </a:rPr>
              <a:t>Architecture Overview (Data Analysis Platform)</a:t>
            </a: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1F88D-6B51-D0F7-CDCE-B9F002CD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sp>
        <p:nvSpPr>
          <p:cNvPr id="75" name="CustomShape 1">
            <a:extLst>
              <a:ext uri="{FF2B5EF4-FFF2-40B4-BE49-F238E27FC236}">
                <a16:creationId xmlns:a16="http://schemas.microsoft.com/office/drawing/2014/main" id="{2A4B5289-5C56-0E83-7800-B31900C829E0}"/>
              </a:ext>
            </a:extLst>
          </p:cNvPr>
          <p:cNvSpPr/>
          <p:nvPr/>
        </p:nvSpPr>
        <p:spPr>
          <a:xfrm>
            <a:off x="6964920" y="4030560"/>
            <a:ext cx="897120" cy="522360"/>
          </a:xfrm>
          <a:custGeom>
            <a:avLst/>
            <a:gdLst>
              <a:gd name="textAreaLeft" fmla="*/ 0 w 897120"/>
              <a:gd name="textAreaRight" fmla="*/ 897480 w 897120"/>
              <a:gd name="textAreaTop" fmla="*/ 0 h 522360"/>
              <a:gd name="textAreaBottom" fmla="*/ 522720 h 522360"/>
            </a:gdLst>
            <a:ahLst/>
            <a:cxnLst/>
            <a:rect l="textAreaLeft" t="textAreaTop" r="textAreaRight" b="textAreaBottom"/>
            <a:pathLst>
              <a:path w="2499" h="1458">
                <a:moveTo>
                  <a:pt x="242" y="0"/>
                </a:moveTo>
                <a:lnTo>
                  <a:pt x="243" y="0"/>
                </a:lnTo>
                <a:cubicBezTo>
                  <a:pt x="200" y="0"/>
                  <a:pt x="158" y="11"/>
                  <a:pt x="121" y="33"/>
                </a:cubicBezTo>
                <a:cubicBezTo>
                  <a:pt x="85" y="54"/>
                  <a:pt x="54" y="85"/>
                  <a:pt x="33" y="121"/>
                </a:cubicBezTo>
                <a:cubicBezTo>
                  <a:pt x="11" y="158"/>
                  <a:pt x="0" y="200"/>
                  <a:pt x="0" y="243"/>
                </a:cubicBezTo>
                <a:lnTo>
                  <a:pt x="0" y="1214"/>
                </a:lnTo>
                <a:lnTo>
                  <a:pt x="0" y="1214"/>
                </a:lnTo>
                <a:cubicBezTo>
                  <a:pt x="0" y="1257"/>
                  <a:pt x="11" y="1299"/>
                  <a:pt x="33" y="1336"/>
                </a:cubicBezTo>
                <a:cubicBezTo>
                  <a:pt x="54" y="1372"/>
                  <a:pt x="85" y="1403"/>
                  <a:pt x="121" y="1424"/>
                </a:cubicBezTo>
                <a:cubicBezTo>
                  <a:pt x="158" y="1446"/>
                  <a:pt x="200" y="1457"/>
                  <a:pt x="243" y="1457"/>
                </a:cubicBezTo>
                <a:lnTo>
                  <a:pt x="2255" y="1457"/>
                </a:lnTo>
                <a:lnTo>
                  <a:pt x="2255" y="1457"/>
                </a:lnTo>
                <a:cubicBezTo>
                  <a:pt x="2298" y="1457"/>
                  <a:pt x="2340" y="1446"/>
                  <a:pt x="2377" y="1424"/>
                </a:cubicBezTo>
                <a:cubicBezTo>
                  <a:pt x="2413" y="1403"/>
                  <a:pt x="2444" y="1372"/>
                  <a:pt x="2465" y="1336"/>
                </a:cubicBezTo>
                <a:cubicBezTo>
                  <a:pt x="2487" y="1299"/>
                  <a:pt x="2498" y="1257"/>
                  <a:pt x="2498" y="1214"/>
                </a:cubicBezTo>
                <a:lnTo>
                  <a:pt x="2498" y="242"/>
                </a:lnTo>
                <a:lnTo>
                  <a:pt x="2498" y="243"/>
                </a:lnTo>
                <a:lnTo>
                  <a:pt x="2498" y="243"/>
                </a:lnTo>
                <a:cubicBezTo>
                  <a:pt x="2498" y="200"/>
                  <a:pt x="2487" y="158"/>
                  <a:pt x="2465" y="121"/>
                </a:cubicBezTo>
                <a:cubicBezTo>
                  <a:pt x="2444" y="85"/>
                  <a:pt x="2413" y="54"/>
                  <a:pt x="2377" y="33"/>
                </a:cubicBezTo>
                <a:cubicBezTo>
                  <a:pt x="2340" y="11"/>
                  <a:pt x="2298" y="0"/>
                  <a:pt x="2255" y="0"/>
                </a:cubicBezTo>
                <a:lnTo>
                  <a:pt x="242" y="0"/>
                </a:lnTo>
              </a:path>
            </a:pathLst>
          </a:custGeom>
          <a:solidFill>
            <a:srgbClr val="DDDDDD"/>
          </a:soli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VISA-DB</a:t>
            </a:r>
            <a:endParaRPr lang="en-US" sz="1300" b="0" strike="noStrike" spc="-1">
              <a:solidFill>
                <a:srgbClr val="000000"/>
              </a:solidFill>
              <a:latin typeface="DesySans Office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D3498EF-949F-C096-DE96-1DB05526B55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87840" y="5347440"/>
            <a:ext cx="684360" cy="454680"/>
          </a:xfrm>
          <a:prstGeom prst="rect">
            <a:avLst/>
          </a:prstGeom>
          <a:ln w="0">
            <a:noFill/>
          </a:ln>
        </p:spPr>
      </p:pic>
      <p:sp>
        <p:nvSpPr>
          <p:cNvPr id="79" name="CustomShape 6">
            <a:extLst>
              <a:ext uri="{FF2B5EF4-FFF2-40B4-BE49-F238E27FC236}">
                <a16:creationId xmlns:a16="http://schemas.microsoft.com/office/drawing/2014/main" id="{C835C86B-C0A4-95B3-6001-391FD3AFFA53}"/>
              </a:ext>
            </a:extLst>
          </p:cNvPr>
          <p:cNvSpPr/>
          <p:nvPr/>
        </p:nvSpPr>
        <p:spPr>
          <a:xfrm>
            <a:off x="4870080" y="5582880"/>
            <a:ext cx="1699920" cy="559800"/>
          </a:xfrm>
          <a:custGeom>
            <a:avLst/>
            <a:gdLst>
              <a:gd name="textAreaLeft" fmla="*/ 0 w 1699920"/>
              <a:gd name="textAreaRight" fmla="*/ 1700280 w 1699920"/>
              <a:gd name="textAreaTop" fmla="*/ 0 h 559800"/>
              <a:gd name="textAreaBottom" fmla="*/ 560160 h 559800"/>
            </a:gdLst>
            <a:ahLst/>
            <a:cxn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solidFill>
            <a:srgbClr val="DDDDDD"/>
          </a:solidFill>
          <a:ln w="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VISA-Account-Service</a:t>
            </a:r>
            <a:endParaRPr lang="en-US" sz="13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80" name="CustomShape 7">
            <a:extLst>
              <a:ext uri="{FF2B5EF4-FFF2-40B4-BE49-F238E27FC236}">
                <a16:creationId xmlns:a16="http://schemas.microsoft.com/office/drawing/2014/main" id="{A95BCF49-8482-5287-4C2B-57F16D291771}"/>
              </a:ext>
            </a:extLst>
          </p:cNvPr>
          <p:cNvSpPr/>
          <p:nvPr/>
        </p:nvSpPr>
        <p:spPr>
          <a:xfrm>
            <a:off x="1467000" y="3927600"/>
            <a:ext cx="1245600" cy="559800"/>
          </a:xfrm>
          <a:custGeom>
            <a:avLst/>
            <a:gdLst>
              <a:gd name="textAreaLeft" fmla="*/ 0 w 1699920"/>
              <a:gd name="textAreaRight" fmla="*/ 1700280 w 1699920"/>
              <a:gd name="textAreaTop" fmla="*/ 0 h 559800"/>
              <a:gd name="textAreaBottom" fmla="*/ 560160 h 559800"/>
            </a:gdLst>
            <a:ahLst/>
            <a:cxn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VISA Frontend</a:t>
            </a:r>
            <a:endParaRPr lang="en-US" sz="1300" b="0" strike="noStrike" spc="-1">
              <a:solidFill>
                <a:srgbClr val="000000"/>
              </a:solidFill>
              <a:latin typeface="DesySans Office"/>
            </a:endParaRPr>
          </a:p>
        </p:txBody>
      </p:sp>
      <p:pic>
        <p:nvPicPr>
          <p:cNvPr id="81" name="Picture 12_8" descr="user2.png">
            <a:extLst>
              <a:ext uri="{FF2B5EF4-FFF2-40B4-BE49-F238E27FC236}">
                <a16:creationId xmlns:a16="http://schemas.microsoft.com/office/drawing/2014/main" id="{808D0C6A-6BFF-CA58-FB5E-3CBCD44EA62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02320" y="4100040"/>
            <a:ext cx="410400" cy="404640"/>
          </a:xfrm>
          <a:prstGeom prst="rect">
            <a:avLst/>
          </a:prstGeom>
          <a:ln w="0">
            <a:noFill/>
          </a:ln>
        </p:spPr>
      </p:pic>
      <p:sp>
        <p:nvSpPr>
          <p:cNvPr id="82" name="CustomShape 8">
            <a:extLst>
              <a:ext uri="{FF2B5EF4-FFF2-40B4-BE49-F238E27FC236}">
                <a16:creationId xmlns:a16="http://schemas.microsoft.com/office/drawing/2014/main" id="{267D6B8A-B530-B2B5-C488-6C6C691113B2}"/>
              </a:ext>
            </a:extLst>
          </p:cNvPr>
          <p:cNvSpPr/>
          <p:nvPr/>
        </p:nvSpPr>
        <p:spPr>
          <a:xfrm>
            <a:off x="3026160" y="4077072"/>
            <a:ext cx="1244520" cy="415440"/>
          </a:xfrm>
          <a:custGeom>
            <a:avLst/>
            <a:gdLst>
              <a:gd name="textAreaLeft" fmla="*/ 0 w 1244520"/>
              <a:gd name="textAreaRight" fmla="*/ 1244880 w 1244520"/>
              <a:gd name="textAreaTop" fmla="*/ 0 h 415440"/>
              <a:gd name="textAreaBottom" fmla="*/ 415800 h 415440"/>
            </a:gdLst>
            <a:ahLst/>
            <a:cxnLst/>
            <a:rect l="textAreaLeft" t="textAreaTop" r="textAreaRight" b="textAreaBottom"/>
            <a:pathLst>
              <a:path w="3464" h="1161">
                <a:moveTo>
                  <a:pt x="193" y="0"/>
                </a:moveTo>
                <a:lnTo>
                  <a:pt x="193" y="0"/>
                </a:lnTo>
                <a:cubicBezTo>
                  <a:pt x="159" y="0"/>
                  <a:pt x="126" y="9"/>
                  <a:pt x="97" y="26"/>
                </a:cubicBezTo>
                <a:cubicBezTo>
                  <a:pt x="67" y="43"/>
                  <a:pt x="43" y="67"/>
                  <a:pt x="26" y="97"/>
                </a:cubicBezTo>
                <a:cubicBezTo>
                  <a:pt x="9" y="126"/>
                  <a:pt x="0" y="159"/>
                  <a:pt x="0" y="193"/>
                </a:cubicBezTo>
                <a:lnTo>
                  <a:pt x="0" y="966"/>
                </a:lnTo>
                <a:lnTo>
                  <a:pt x="0" y="967"/>
                </a:lnTo>
                <a:cubicBezTo>
                  <a:pt x="0" y="1001"/>
                  <a:pt x="9" y="1034"/>
                  <a:pt x="26" y="1063"/>
                </a:cubicBezTo>
                <a:cubicBezTo>
                  <a:pt x="43" y="1093"/>
                  <a:pt x="67" y="1117"/>
                  <a:pt x="97" y="1134"/>
                </a:cubicBezTo>
                <a:cubicBezTo>
                  <a:pt x="126" y="1151"/>
                  <a:pt x="159" y="1160"/>
                  <a:pt x="193" y="1160"/>
                </a:cubicBezTo>
                <a:lnTo>
                  <a:pt x="3269" y="1160"/>
                </a:lnTo>
                <a:lnTo>
                  <a:pt x="3270" y="1160"/>
                </a:lnTo>
                <a:cubicBezTo>
                  <a:pt x="3304" y="1160"/>
                  <a:pt x="3337" y="1151"/>
                  <a:pt x="3366" y="1134"/>
                </a:cubicBezTo>
                <a:cubicBezTo>
                  <a:pt x="3396" y="1117"/>
                  <a:pt x="3420" y="1093"/>
                  <a:pt x="3437" y="1063"/>
                </a:cubicBezTo>
                <a:cubicBezTo>
                  <a:pt x="3454" y="1034"/>
                  <a:pt x="3463" y="1001"/>
                  <a:pt x="3463" y="967"/>
                </a:cubicBezTo>
                <a:lnTo>
                  <a:pt x="3463" y="193"/>
                </a:lnTo>
                <a:lnTo>
                  <a:pt x="3463" y="193"/>
                </a:lnTo>
                <a:lnTo>
                  <a:pt x="3463" y="193"/>
                </a:lnTo>
                <a:cubicBezTo>
                  <a:pt x="3463" y="159"/>
                  <a:pt x="3454" y="126"/>
                  <a:pt x="3437" y="97"/>
                </a:cubicBezTo>
                <a:cubicBezTo>
                  <a:pt x="3420" y="67"/>
                  <a:pt x="3396" y="43"/>
                  <a:pt x="3366" y="26"/>
                </a:cubicBezTo>
                <a:cubicBezTo>
                  <a:pt x="3337" y="9"/>
                  <a:pt x="3304" y="0"/>
                  <a:pt x="3270" y="0"/>
                </a:cubicBezTo>
                <a:lnTo>
                  <a:pt x="193" y="0"/>
                </a:lnTo>
              </a:path>
            </a:pathLst>
          </a:custGeom>
          <a:solidFill>
            <a:schemeClr val="bg1"/>
          </a:solidFill>
          <a:ln w="0" cap="rnd">
            <a:solidFill>
              <a:srgbClr val="FF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CustomShape 9">
            <a:extLst>
              <a:ext uri="{FF2B5EF4-FFF2-40B4-BE49-F238E27FC236}">
                <a16:creationId xmlns:a16="http://schemas.microsoft.com/office/drawing/2014/main" id="{7037526C-8D9D-DF3F-6EFC-7B186467C453}"/>
              </a:ext>
            </a:extLst>
          </p:cNvPr>
          <p:cNvSpPr/>
          <p:nvPr/>
        </p:nvSpPr>
        <p:spPr>
          <a:xfrm>
            <a:off x="3066120" y="4021672"/>
            <a:ext cx="1244160" cy="415440"/>
          </a:xfrm>
          <a:custGeom>
            <a:avLst/>
            <a:gdLst>
              <a:gd name="textAreaLeft" fmla="*/ 0 w 1244160"/>
              <a:gd name="textAreaRight" fmla="*/ 1244520 w 1244160"/>
              <a:gd name="textAreaTop" fmla="*/ 0 h 415440"/>
              <a:gd name="textAreaBottom" fmla="*/ 415800 h 415440"/>
            </a:gdLst>
            <a:ahLst/>
            <a:cxnLst/>
            <a:rect l="textAreaLeft" t="textAreaTop" r="textAreaRight" b="textAreaBottom"/>
            <a:pathLst>
              <a:path w="3463" h="1161">
                <a:moveTo>
                  <a:pt x="193" y="0"/>
                </a:moveTo>
                <a:lnTo>
                  <a:pt x="193" y="0"/>
                </a:lnTo>
                <a:cubicBezTo>
                  <a:pt x="159" y="0"/>
                  <a:pt x="126" y="9"/>
                  <a:pt x="97" y="26"/>
                </a:cubicBezTo>
                <a:cubicBezTo>
                  <a:pt x="67" y="43"/>
                  <a:pt x="43" y="67"/>
                  <a:pt x="26" y="97"/>
                </a:cubicBezTo>
                <a:cubicBezTo>
                  <a:pt x="9" y="126"/>
                  <a:pt x="0" y="159"/>
                  <a:pt x="0" y="193"/>
                </a:cubicBezTo>
                <a:lnTo>
                  <a:pt x="0" y="966"/>
                </a:lnTo>
                <a:lnTo>
                  <a:pt x="0" y="967"/>
                </a:lnTo>
                <a:cubicBezTo>
                  <a:pt x="0" y="1001"/>
                  <a:pt x="9" y="1034"/>
                  <a:pt x="26" y="1063"/>
                </a:cubicBezTo>
                <a:cubicBezTo>
                  <a:pt x="43" y="1093"/>
                  <a:pt x="67" y="1117"/>
                  <a:pt x="97" y="1134"/>
                </a:cubicBezTo>
                <a:cubicBezTo>
                  <a:pt x="126" y="1151"/>
                  <a:pt x="159" y="1160"/>
                  <a:pt x="193" y="1160"/>
                </a:cubicBezTo>
                <a:lnTo>
                  <a:pt x="3268" y="1160"/>
                </a:lnTo>
                <a:lnTo>
                  <a:pt x="3269" y="1160"/>
                </a:lnTo>
                <a:cubicBezTo>
                  <a:pt x="3303" y="1160"/>
                  <a:pt x="3336" y="1151"/>
                  <a:pt x="3365" y="1134"/>
                </a:cubicBezTo>
                <a:cubicBezTo>
                  <a:pt x="3395" y="1117"/>
                  <a:pt x="3419" y="1093"/>
                  <a:pt x="3436" y="1063"/>
                </a:cubicBezTo>
                <a:cubicBezTo>
                  <a:pt x="3453" y="1034"/>
                  <a:pt x="3462" y="1001"/>
                  <a:pt x="3462" y="967"/>
                </a:cubicBezTo>
                <a:lnTo>
                  <a:pt x="3461" y="193"/>
                </a:lnTo>
                <a:lnTo>
                  <a:pt x="3462" y="193"/>
                </a:lnTo>
                <a:lnTo>
                  <a:pt x="3462" y="193"/>
                </a:lnTo>
                <a:cubicBezTo>
                  <a:pt x="3462" y="159"/>
                  <a:pt x="3453" y="126"/>
                  <a:pt x="3436" y="97"/>
                </a:cubicBezTo>
                <a:cubicBezTo>
                  <a:pt x="3419" y="67"/>
                  <a:pt x="3395" y="43"/>
                  <a:pt x="3365" y="26"/>
                </a:cubicBezTo>
                <a:cubicBezTo>
                  <a:pt x="3336" y="9"/>
                  <a:pt x="3303" y="0"/>
                  <a:pt x="3269" y="0"/>
                </a:cubicBezTo>
                <a:lnTo>
                  <a:pt x="193" y="0"/>
                </a:lnTo>
              </a:path>
            </a:pathLst>
          </a:custGeom>
          <a:solidFill>
            <a:schemeClr val="bg1"/>
          </a:solidFill>
          <a:ln w="0" cap="rnd">
            <a:solidFill>
              <a:srgbClr val="FF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CustomShape 10">
            <a:extLst>
              <a:ext uri="{FF2B5EF4-FFF2-40B4-BE49-F238E27FC236}">
                <a16:creationId xmlns:a16="http://schemas.microsoft.com/office/drawing/2014/main" id="{AEC19A54-CC33-1AF7-6BED-EE21287C2856}"/>
              </a:ext>
            </a:extLst>
          </p:cNvPr>
          <p:cNvSpPr/>
          <p:nvPr/>
        </p:nvSpPr>
        <p:spPr>
          <a:xfrm>
            <a:off x="3109320" y="3980880"/>
            <a:ext cx="1244160" cy="415080"/>
          </a:xfrm>
          <a:custGeom>
            <a:avLst/>
            <a:gdLst>
              <a:gd name="textAreaLeft" fmla="*/ 0 w 1244160"/>
              <a:gd name="textAreaRight" fmla="*/ 1244520 w 1244160"/>
              <a:gd name="textAreaTop" fmla="*/ 0 h 415080"/>
              <a:gd name="textAreaBottom" fmla="*/ 415440 h 415080"/>
            </a:gdLst>
            <a:ahLst/>
            <a:cxnLst/>
            <a:rect l="textAreaLeft" t="textAreaTop" r="textAreaRight" b="textAreaBottom"/>
            <a:pathLst>
              <a:path w="3463" h="1160">
                <a:moveTo>
                  <a:pt x="193" y="0"/>
                </a:moveTo>
                <a:lnTo>
                  <a:pt x="193" y="0"/>
                </a:lnTo>
                <a:cubicBezTo>
                  <a:pt x="159" y="0"/>
                  <a:pt x="126" y="9"/>
                  <a:pt x="97" y="26"/>
                </a:cubicBezTo>
                <a:cubicBezTo>
                  <a:pt x="67" y="43"/>
                  <a:pt x="43" y="67"/>
                  <a:pt x="26" y="97"/>
                </a:cubicBezTo>
                <a:cubicBezTo>
                  <a:pt x="9" y="126"/>
                  <a:pt x="0" y="159"/>
                  <a:pt x="0" y="193"/>
                </a:cubicBezTo>
                <a:lnTo>
                  <a:pt x="0" y="965"/>
                </a:lnTo>
                <a:lnTo>
                  <a:pt x="0" y="966"/>
                </a:lnTo>
                <a:cubicBezTo>
                  <a:pt x="0" y="1000"/>
                  <a:pt x="9" y="1033"/>
                  <a:pt x="26" y="1062"/>
                </a:cubicBezTo>
                <a:cubicBezTo>
                  <a:pt x="43" y="1092"/>
                  <a:pt x="67" y="1116"/>
                  <a:pt x="97" y="1133"/>
                </a:cubicBezTo>
                <a:cubicBezTo>
                  <a:pt x="126" y="1150"/>
                  <a:pt x="159" y="1159"/>
                  <a:pt x="193" y="1159"/>
                </a:cubicBezTo>
                <a:lnTo>
                  <a:pt x="3268" y="1159"/>
                </a:lnTo>
                <a:lnTo>
                  <a:pt x="3269" y="1159"/>
                </a:lnTo>
                <a:cubicBezTo>
                  <a:pt x="3303" y="1159"/>
                  <a:pt x="3336" y="1150"/>
                  <a:pt x="3365" y="1133"/>
                </a:cubicBezTo>
                <a:cubicBezTo>
                  <a:pt x="3395" y="1116"/>
                  <a:pt x="3419" y="1092"/>
                  <a:pt x="3436" y="1062"/>
                </a:cubicBezTo>
                <a:cubicBezTo>
                  <a:pt x="3453" y="1033"/>
                  <a:pt x="3462" y="1000"/>
                  <a:pt x="3462" y="966"/>
                </a:cubicBezTo>
                <a:lnTo>
                  <a:pt x="3461" y="193"/>
                </a:lnTo>
                <a:lnTo>
                  <a:pt x="3462" y="193"/>
                </a:lnTo>
                <a:lnTo>
                  <a:pt x="3462" y="193"/>
                </a:lnTo>
                <a:cubicBezTo>
                  <a:pt x="3462" y="159"/>
                  <a:pt x="3453" y="126"/>
                  <a:pt x="3436" y="97"/>
                </a:cubicBezTo>
                <a:cubicBezTo>
                  <a:pt x="3419" y="67"/>
                  <a:pt x="3395" y="43"/>
                  <a:pt x="3365" y="26"/>
                </a:cubicBezTo>
                <a:cubicBezTo>
                  <a:pt x="3336" y="9"/>
                  <a:pt x="3303" y="0"/>
                  <a:pt x="3269" y="0"/>
                </a:cubicBezTo>
                <a:lnTo>
                  <a:pt x="193" y="0"/>
                </a:lnTo>
              </a:path>
            </a:pathLst>
          </a:custGeom>
          <a:solidFill>
            <a:schemeClr val="bg1"/>
          </a:solidFill>
          <a:ln w="0" cap="rnd">
            <a:solidFill>
              <a:srgbClr val="FF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Nginx Ingress</a:t>
            </a: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CustomShape 11">
            <a:extLst>
              <a:ext uri="{FF2B5EF4-FFF2-40B4-BE49-F238E27FC236}">
                <a16:creationId xmlns:a16="http://schemas.microsoft.com/office/drawing/2014/main" id="{2166BB3B-9BD5-4BF4-2F0F-E7CB9836D169}"/>
              </a:ext>
            </a:extLst>
          </p:cNvPr>
          <p:cNvSpPr/>
          <p:nvPr/>
        </p:nvSpPr>
        <p:spPr>
          <a:xfrm>
            <a:off x="4870440" y="4824720"/>
            <a:ext cx="1698480" cy="559800"/>
          </a:xfrm>
          <a:custGeom>
            <a:avLst/>
            <a:gdLst>
              <a:gd name="textAreaLeft" fmla="*/ 0 w 1620000"/>
              <a:gd name="textAreaRight" fmla="*/ 1620360 w 1620000"/>
              <a:gd name="textAreaTop" fmla="*/ 0 h 559800"/>
              <a:gd name="textAreaBottom" fmla="*/ 560160 h 559800"/>
            </a:gdLst>
            <a:ahLst/>
            <a:cxnLst/>
            <a:rect l="textAreaLeft" t="textAreaTop" r="textAreaRight" b="textAreaBottom"/>
            <a:pathLst>
              <a:path w="4507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245" y="1561"/>
                </a:lnTo>
                <a:lnTo>
                  <a:pt x="4246" y="1561"/>
                </a:lnTo>
                <a:cubicBezTo>
                  <a:pt x="4292" y="1561"/>
                  <a:pt x="4336" y="1549"/>
                  <a:pt x="4376" y="1526"/>
                </a:cubicBezTo>
                <a:cubicBezTo>
                  <a:pt x="4415" y="1503"/>
                  <a:pt x="4448" y="1470"/>
                  <a:pt x="4471" y="1431"/>
                </a:cubicBezTo>
                <a:cubicBezTo>
                  <a:pt x="4494" y="1391"/>
                  <a:pt x="4506" y="1347"/>
                  <a:pt x="4506" y="1301"/>
                </a:cubicBezTo>
                <a:lnTo>
                  <a:pt x="4506" y="260"/>
                </a:lnTo>
                <a:lnTo>
                  <a:pt x="4506" y="260"/>
                </a:lnTo>
                <a:lnTo>
                  <a:pt x="4506" y="260"/>
                </a:lnTo>
                <a:cubicBezTo>
                  <a:pt x="4506" y="214"/>
                  <a:pt x="4494" y="170"/>
                  <a:pt x="4471" y="130"/>
                </a:cubicBezTo>
                <a:cubicBezTo>
                  <a:pt x="4448" y="91"/>
                  <a:pt x="4415" y="58"/>
                  <a:pt x="4376" y="35"/>
                </a:cubicBezTo>
                <a:cubicBezTo>
                  <a:pt x="4336" y="12"/>
                  <a:pt x="4292" y="0"/>
                  <a:pt x="4246" y="0"/>
                </a:cubicBezTo>
                <a:lnTo>
                  <a:pt x="260" y="0"/>
                </a:lnTo>
              </a:path>
            </a:pathLst>
          </a:custGeom>
          <a:solidFill>
            <a:srgbClr val="DDDDDD"/>
          </a:solidFill>
          <a:ln w="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VISA-Web-Service</a:t>
            </a:r>
            <a:endParaRPr lang="en-US" sz="1300" b="0" strike="noStrike" spc="-1">
              <a:solidFill>
                <a:srgbClr val="000000"/>
              </a:solidFill>
              <a:latin typeface="DesySans Office"/>
            </a:endParaRPr>
          </a:p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Serve Frontend App</a:t>
            </a:r>
            <a:endParaRPr lang="en-US" sz="13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86" name="CustomShape 12">
            <a:extLst>
              <a:ext uri="{FF2B5EF4-FFF2-40B4-BE49-F238E27FC236}">
                <a16:creationId xmlns:a16="http://schemas.microsoft.com/office/drawing/2014/main" id="{DBDB40F5-0528-6D0C-D033-8C411D6A0EBA}"/>
              </a:ext>
            </a:extLst>
          </p:cNvPr>
          <p:cNvSpPr/>
          <p:nvPr/>
        </p:nvSpPr>
        <p:spPr>
          <a:xfrm>
            <a:off x="4870800" y="4003560"/>
            <a:ext cx="1699920" cy="559800"/>
          </a:xfrm>
          <a:custGeom>
            <a:avLst/>
            <a:gdLst>
              <a:gd name="textAreaLeft" fmla="*/ 0 w 1699920"/>
              <a:gd name="textAreaRight" fmla="*/ 1700280 w 1699920"/>
              <a:gd name="textAreaTop" fmla="*/ 0 h 559800"/>
              <a:gd name="textAreaBottom" fmla="*/ 560160 h 559800"/>
            </a:gdLst>
            <a:ahLst/>
            <a:cxn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solidFill>
            <a:srgbClr val="DDDDDD"/>
          </a:solidFill>
          <a:ln w="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VISA-API-Service</a:t>
            </a:r>
            <a:endParaRPr lang="en-US" sz="13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87" name="CustomShape 13">
            <a:extLst>
              <a:ext uri="{FF2B5EF4-FFF2-40B4-BE49-F238E27FC236}">
                <a16:creationId xmlns:a16="http://schemas.microsoft.com/office/drawing/2014/main" id="{1F4FD95D-E3BA-A951-FDD8-1575868B6137}"/>
              </a:ext>
            </a:extLst>
          </p:cNvPr>
          <p:cNvSpPr/>
          <p:nvPr/>
        </p:nvSpPr>
        <p:spPr>
          <a:xfrm>
            <a:off x="3082320" y="5652000"/>
            <a:ext cx="1213560" cy="479880"/>
          </a:xfrm>
          <a:custGeom>
            <a:avLst/>
            <a:gdLst>
              <a:gd name="textAreaLeft" fmla="*/ 0 w 1213560"/>
              <a:gd name="textAreaRight" fmla="*/ 1213920 w 1213560"/>
              <a:gd name="textAreaTop" fmla="*/ 0 h 479880"/>
              <a:gd name="textAreaBottom" fmla="*/ 480240 h 479880"/>
            </a:gdLst>
            <a:ahLst/>
            <a:cxnLst/>
            <a:rect l="textAreaLeft" t="textAreaTop" r="textAreaRight" b="textAreaBottom"/>
            <a:pathLst>
              <a:path w="3378" h="1340">
                <a:moveTo>
                  <a:pt x="223" y="0"/>
                </a:moveTo>
                <a:lnTo>
                  <a:pt x="223" y="0"/>
                </a:lnTo>
                <a:cubicBezTo>
                  <a:pt x="184" y="0"/>
                  <a:pt x="146" y="10"/>
                  <a:pt x="112" y="30"/>
                </a:cubicBezTo>
                <a:cubicBezTo>
                  <a:pt x="78" y="49"/>
                  <a:pt x="49" y="78"/>
                  <a:pt x="30" y="112"/>
                </a:cubicBezTo>
                <a:cubicBezTo>
                  <a:pt x="10" y="146"/>
                  <a:pt x="0" y="184"/>
                  <a:pt x="0" y="223"/>
                </a:cubicBezTo>
                <a:lnTo>
                  <a:pt x="0" y="1115"/>
                </a:lnTo>
                <a:lnTo>
                  <a:pt x="0" y="1116"/>
                </a:lnTo>
                <a:cubicBezTo>
                  <a:pt x="0" y="1155"/>
                  <a:pt x="10" y="1193"/>
                  <a:pt x="30" y="1227"/>
                </a:cubicBezTo>
                <a:cubicBezTo>
                  <a:pt x="49" y="1261"/>
                  <a:pt x="78" y="1290"/>
                  <a:pt x="112" y="1309"/>
                </a:cubicBezTo>
                <a:cubicBezTo>
                  <a:pt x="146" y="1329"/>
                  <a:pt x="184" y="1339"/>
                  <a:pt x="223" y="1339"/>
                </a:cubicBezTo>
                <a:lnTo>
                  <a:pt x="3153" y="1339"/>
                </a:lnTo>
                <a:lnTo>
                  <a:pt x="3154" y="1339"/>
                </a:lnTo>
                <a:cubicBezTo>
                  <a:pt x="3193" y="1339"/>
                  <a:pt x="3231" y="1329"/>
                  <a:pt x="3265" y="1309"/>
                </a:cubicBezTo>
                <a:cubicBezTo>
                  <a:pt x="3299" y="1290"/>
                  <a:pt x="3328" y="1261"/>
                  <a:pt x="3347" y="1227"/>
                </a:cubicBezTo>
                <a:cubicBezTo>
                  <a:pt x="3367" y="1193"/>
                  <a:pt x="3377" y="1155"/>
                  <a:pt x="3377" y="1116"/>
                </a:cubicBezTo>
                <a:lnTo>
                  <a:pt x="3377" y="223"/>
                </a:lnTo>
                <a:lnTo>
                  <a:pt x="3377" y="223"/>
                </a:lnTo>
                <a:lnTo>
                  <a:pt x="3377" y="223"/>
                </a:lnTo>
                <a:cubicBezTo>
                  <a:pt x="3377" y="184"/>
                  <a:pt x="3367" y="146"/>
                  <a:pt x="3347" y="112"/>
                </a:cubicBezTo>
                <a:cubicBezTo>
                  <a:pt x="3328" y="78"/>
                  <a:pt x="3299" y="49"/>
                  <a:pt x="3265" y="30"/>
                </a:cubicBezTo>
                <a:cubicBezTo>
                  <a:pt x="3231" y="10"/>
                  <a:pt x="3193" y="0"/>
                  <a:pt x="3154" y="0"/>
                </a:cubicBezTo>
                <a:lnTo>
                  <a:pt x="223" y="0"/>
                </a:lnTo>
              </a:path>
            </a:pathLst>
          </a:custGeom>
          <a:solidFill>
            <a:srgbClr val="DDDDDD"/>
          </a:soli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Keycloak</a:t>
            </a:r>
            <a:endParaRPr lang="en-US" sz="13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88" name="CustomShape 14">
            <a:extLst>
              <a:ext uri="{FF2B5EF4-FFF2-40B4-BE49-F238E27FC236}">
                <a16:creationId xmlns:a16="http://schemas.microsoft.com/office/drawing/2014/main" id="{9A1F517E-C213-DDE9-3F6F-7B578DB6D496}"/>
              </a:ext>
            </a:extLst>
          </p:cNvPr>
          <p:cNvSpPr/>
          <p:nvPr/>
        </p:nvSpPr>
        <p:spPr>
          <a:xfrm>
            <a:off x="6924960" y="5060948"/>
            <a:ext cx="937080" cy="559800"/>
          </a:xfrm>
          <a:custGeom>
            <a:avLst/>
            <a:gdLst>
              <a:gd name="textAreaLeft" fmla="*/ 0 w 937080"/>
              <a:gd name="textAreaRight" fmla="*/ 937440 w 937080"/>
              <a:gd name="textAreaTop" fmla="*/ 0 h 559800"/>
              <a:gd name="textAreaBottom" fmla="*/ 560160 h 559800"/>
            </a:gdLst>
            <a:ahLst/>
            <a:cxnLst/>
            <a:rect l="textAreaLeft" t="textAreaTop" r="textAreaRight" b="textAreaBottom"/>
            <a:pathLst>
              <a:path w="2610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2348" y="1561"/>
                </a:lnTo>
                <a:lnTo>
                  <a:pt x="2349" y="1561"/>
                </a:lnTo>
                <a:cubicBezTo>
                  <a:pt x="2395" y="1561"/>
                  <a:pt x="2439" y="1549"/>
                  <a:pt x="2479" y="1526"/>
                </a:cubicBezTo>
                <a:cubicBezTo>
                  <a:pt x="2518" y="1503"/>
                  <a:pt x="2551" y="1470"/>
                  <a:pt x="2574" y="1431"/>
                </a:cubicBezTo>
                <a:cubicBezTo>
                  <a:pt x="2597" y="1391"/>
                  <a:pt x="2609" y="1347"/>
                  <a:pt x="2609" y="1301"/>
                </a:cubicBezTo>
                <a:lnTo>
                  <a:pt x="2608" y="260"/>
                </a:lnTo>
                <a:lnTo>
                  <a:pt x="2609" y="260"/>
                </a:lnTo>
                <a:lnTo>
                  <a:pt x="2609" y="260"/>
                </a:lnTo>
                <a:cubicBezTo>
                  <a:pt x="2609" y="214"/>
                  <a:pt x="2597" y="170"/>
                  <a:pt x="2574" y="130"/>
                </a:cubicBezTo>
                <a:cubicBezTo>
                  <a:pt x="2551" y="91"/>
                  <a:pt x="2518" y="58"/>
                  <a:pt x="2479" y="35"/>
                </a:cubicBezTo>
                <a:cubicBezTo>
                  <a:pt x="2439" y="12"/>
                  <a:pt x="2395" y="0"/>
                  <a:pt x="2349" y="0"/>
                </a:cubicBezTo>
                <a:lnTo>
                  <a:pt x="260" y="0"/>
                </a:lnTo>
              </a:path>
            </a:pathLst>
          </a:custGeom>
          <a:solidFill>
            <a:srgbClr val="DDDDDD"/>
          </a:soli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ETL</a:t>
            </a:r>
            <a:r>
              <a:rPr lang="en-US" sz="14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 </a:t>
            </a:r>
            <a:endParaRPr lang="en-US" sz="1400" b="0" strike="noStrike" spc="-1">
              <a:solidFill>
                <a:srgbClr val="000000"/>
              </a:solidFill>
              <a:latin typeface="DesySans Office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Cronjob</a:t>
            </a:r>
            <a:endParaRPr lang="en-US" sz="11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89" name="CustomShape 15">
            <a:extLst>
              <a:ext uri="{FF2B5EF4-FFF2-40B4-BE49-F238E27FC236}">
                <a16:creationId xmlns:a16="http://schemas.microsoft.com/office/drawing/2014/main" id="{541D6457-D966-5B32-DCCD-988E3F3C489D}"/>
              </a:ext>
            </a:extLst>
          </p:cNvPr>
          <p:cNvSpPr/>
          <p:nvPr/>
        </p:nvSpPr>
        <p:spPr>
          <a:xfrm>
            <a:off x="4871160" y="3308760"/>
            <a:ext cx="1699920" cy="559800"/>
          </a:xfrm>
          <a:custGeom>
            <a:avLst/>
            <a:gdLst>
              <a:gd name="textAreaLeft" fmla="*/ 0 w 1699920"/>
              <a:gd name="textAreaRight" fmla="*/ 1700280 w 1699920"/>
              <a:gd name="textAreaTop" fmla="*/ 0 h 559800"/>
              <a:gd name="textAreaBottom" fmla="*/ 560160 h 559800"/>
            </a:gdLst>
            <a:ahLst/>
            <a:cxn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solidFill>
            <a:srgbClr val="DDDDDD"/>
          </a:solidFill>
          <a:ln w="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VISA-</a:t>
            </a:r>
            <a:r>
              <a:rPr lang="en-US" sz="1300" b="0" strike="noStrike" spc="-1" err="1">
                <a:solidFill>
                  <a:srgbClr val="000000"/>
                </a:solidFill>
                <a:latin typeface="DesySans Office"/>
                <a:ea typeface="DejaVu Sans"/>
              </a:rPr>
              <a:t>Jupyter</a:t>
            </a:r>
            <a:r>
              <a:rPr lang="en-US" sz="13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-Proxy</a:t>
            </a:r>
            <a:endParaRPr lang="en-US" sz="1300" b="0" strike="noStrike" spc="-1">
              <a:solidFill>
                <a:srgbClr val="000000"/>
              </a:solidFill>
              <a:latin typeface="DesySans Office"/>
            </a:endParaRPr>
          </a:p>
        </p:txBody>
      </p:sp>
      <p:pic>
        <p:nvPicPr>
          <p:cNvPr id="90" name="Picture 12_9" descr="user2.png">
            <a:extLst>
              <a:ext uri="{FF2B5EF4-FFF2-40B4-BE49-F238E27FC236}">
                <a16:creationId xmlns:a16="http://schemas.microsoft.com/office/drawing/2014/main" id="{084FAEA3-3262-23A8-F472-C7A73AB6620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02320" y="4542480"/>
            <a:ext cx="410400" cy="404640"/>
          </a:xfrm>
          <a:prstGeom prst="rect">
            <a:avLst/>
          </a:prstGeom>
          <a:ln w="0">
            <a:noFill/>
          </a:ln>
        </p:spPr>
      </p:pic>
      <p:pic>
        <p:nvPicPr>
          <p:cNvPr id="91" name="Picture 12_10" descr="user2.png">
            <a:extLst>
              <a:ext uri="{FF2B5EF4-FFF2-40B4-BE49-F238E27FC236}">
                <a16:creationId xmlns:a16="http://schemas.microsoft.com/office/drawing/2014/main" id="{DD6EB291-4C8B-71E5-885F-DB954740472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02320" y="3657600"/>
            <a:ext cx="410400" cy="40464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11_8" descr="cloud_large_thin_outline.png">
            <a:extLst>
              <a:ext uri="{FF2B5EF4-FFF2-40B4-BE49-F238E27FC236}">
                <a16:creationId xmlns:a16="http://schemas.microsoft.com/office/drawing/2014/main" id="{9676C061-4F6D-A114-0490-C48D017CC0C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348477" y="999069"/>
            <a:ext cx="2670304" cy="1880049"/>
          </a:xfrm>
          <a:prstGeom prst="rect">
            <a:avLst/>
          </a:prstGeom>
          <a:ln w="0">
            <a:noFill/>
          </a:ln>
        </p:spPr>
      </p:pic>
      <p:pic>
        <p:nvPicPr>
          <p:cNvPr id="93" name="Picture 28_38">
            <a:extLst>
              <a:ext uri="{FF2B5EF4-FFF2-40B4-BE49-F238E27FC236}">
                <a16:creationId xmlns:a16="http://schemas.microsoft.com/office/drawing/2014/main" id="{94F263DA-6E1B-13B9-3E37-71C17C1C69E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310280" y="1892547"/>
            <a:ext cx="593280" cy="583740"/>
          </a:xfrm>
          <a:prstGeom prst="rect">
            <a:avLst/>
          </a:prstGeom>
          <a:ln w="0">
            <a:noFill/>
          </a:ln>
        </p:spPr>
      </p:pic>
      <p:sp>
        <p:nvSpPr>
          <p:cNvPr id="94" name="CustomShape 16">
            <a:extLst>
              <a:ext uri="{FF2B5EF4-FFF2-40B4-BE49-F238E27FC236}">
                <a16:creationId xmlns:a16="http://schemas.microsoft.com/office/drawing/2014/main" id="{5900FFD4-2BA8-A809-C438-5E46DFE098FD}"/>
              </a:ext>
            </a:extLst>
          </p:cNvPr>
          <p:cNvSpPr/>
          <p:nvPr/>
        </p:nvSpPr>
        <p:spPr>
          <a:xfrm>
            <a:off x="6568920" y="1855440"/>
            <a:ext cx="1461600" cy="833040"/>
          </a:xfrm>
          <a:custGeom>
            <a:avLst/>
            <a:gdLst>
              <a:gd name="textAreaLeft" fmla="*/ 0 w 937080"/>
              <a:gd name="textAreaRight" fmla="*/ 937440 w 937080"/>
              <a:gd name="textAreaTop" fmla="*/ 0 h 559800"/>
              <a:gd name="textAreaBottom" fmla="*/ 560160 h 559800"/>
            </a:gdLst>
            <a:ahLst/>
            <a:cxnLst/>
            <a:rect l="textAreaLeft" t="textAreaTop" r="textAreaRight" b="textAreaBottom"/>
            <a:pathLst>
              <a:path w="2610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2348" y="1561"/>
                </a:lnTo>
                <a:lnTo>
                  <a:pt x="2349" y="1561"/>
                </a:lnTo>
                <a:cubicBezTo>
                  <a:pt x="2395" y="1561"/>
                  <a:pt x="2439" y="1549"/>
                  <a:pt x="2479" y="1526"/>
                </a:cubicBezTo>
                <a:cubicBezTo>
                  <a:pt x="2518" y="1503"/>
                  <a:pt x="2551" y="1470"/>
                  <a:pt x="2574" y="1431"/>
                </a:cubicBezTo>
                <a:cubicBezTo>
                  <a:pt x="2597" y="1391"/>
                  <a:pt x="2609" y="1347"/>
                  <a:pt x="2609" y="1301"/>
                </a:cubicBezTo>
                <a:lnTo>
                  <a:pt x="2608" y="260"/>
                </a:lnTo>
                <a:lnTo>
                  <a:pt x="2609" y="260"/>
                </a:lnTo>
                <a:lnTo>
                  <a:pt x="2609" y="260"/>
                </a:lnTo>
                <a:cubicBezTo>
                  <a:pt x="2609" y="214"/>
                  <a:pt x="2597" y="170"/>
                  <a:pt x="2574" y="130"/>
                </a:cubicBezTo>
                <a:cubicBezTo>
                  <a:pt x="2551" y="91"/>
                  <a:pt x="2518" y="58"/>
                  <a:pt x="2479" y="35"/>
                </a:cubicBezTo>
                <a:cubicBezTo>
                  <a:pt x="2439" y="12"/>
                  <a:pt x="2395" y="0"/>
                  <a:pt x="2349" y="0"/>
                </a:cubicBezTo>
                <a:lnTo>
                  <a:pt x="260" y="0"/>
                </a:lnTo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95" name="CustomShape 17">
            <a:extLst>
              <a:ext uri="{FF2B5EF4-FFF2-40B4-BE49-F238E27FC236}">
                <a16:creationId xmlns:a16="http://schemas.microsoft.com/office/drawing/2014/main" id="{BB35F0F2-6BCB-9467-2C44-2550F4A98C1E}"/>
              </a:ext>
            </a:extLst>
          </p:cNvPr>
          <p:cNvSpPr/>
          <p:nvPr/>
        </p:nvSpPr>
        <p:spPr>
          <a:xfrm>
            <a:off x="2834640" y="3116160"/>
            <a:ext cx="5805000" cy="3198600"/>
          </a:xfrm>
          <a:prstGeom prst="rect">
            <a:avLst/>
          </a:prstGeom>
          <a:noFill/>
          <a:ln w="29160" cap="rnd">
            <a:solidFill>
              <a:srgbClr val="6666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CustomShape 18">
            <a:extLst>
              <a:ext uri="{FF2B5EF4-FFF2-40B4-BE49-F238E27FC236}">
                <a16:creationId xmlns:a16="http://schemas.microsoft.com/office/drawing/2014/main" id="{A4CBC2FE-4A3E-99C1-400A-2C53336F2C01}"/>
              </a:ext>
            </a:extLst>
          </p:cNvPr>
          <p:cNvSpPr/>
          <p:nvPr/>
        </p:nvSpPr>
        <p:spPr>
          <a:xfrm>
            <a:off x="7387560" y="3693600"/>
            <a:ext cx="360" cy="360"/>
          </a:xfrm>
          <a:custGeom>
            <a:avLst/>
            <a:gdLst>
              <a:gd name="textAreaLeft" fmla="*/ 0 w 360"/>
              <a:gd name="textAreaRight" fmla="*/ 720 w 360"/>
              <a:gd name="textAreaTop" fmla="*/ 0 h 360"/>
              <a:gd name="textAreaBottom" fmla="*/ 720 h 360"/>
            </a:gdLst>
            <a:ahLst/>
            <a:cxnLst/>
            <a:rect l="textAreaLeft" t="textAreaTop" r="textAreaRight" b="textAreaBottom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 cap="rnd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280" rIns="90000" bIns="-4428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60485952-F0CC-55C9-A855-823618D9D71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200255" y="1581348"/>
            <a:ext cx="1210752" cy="256638"/>
          </a:xfrm>
          <a:prstGeom prst="rect">
            <a:avLst/>
          </a:prstGeom>
          <a:ln w="0">
            <a:noFill/>
          </a:ln>
        </p:spPr>
      </p:pic>
      <p:pic>
        <p:nvPicPr>
          <p:cNvPr id="98" name="Picture 25_0" descr="jupyter.png">
            <a:extLst>
              <a:ext uri="{FF2B5EF4-FFF2-40B4-BE49-F238E27FC236}">
                <a16:creationId xmlns:a16="http://schemas.microsoft.com/office/drawing/2014/main" id="{DB51BA88-420D-F39C-B7FA-188604885D0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870260" y="2337507"/>
            <a:ext cx="281520" cy="32616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29" descr="guacamole.png">
            <a:extLst>
              <a:ext uri="{FF2B5EF4-FFF2-40B4-BE49-F238E27FC236}">
                <a16:creationId xmlns:a16="http://schemas.microsoft.com/office/drawing/2014/main" id="{A08D13F1-E8C3-A0A1-B74F-B4B68B96A7A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822840" y="2032947"/>
            <a:ext cx="363960" cy="304560"/>
          </a:xfrm>
          <a:prstGeom prst="rect">
            <a:avLst/>
          </a:prstGeom>
          <a:ln w="0">
            <a:noFill/>
          </a:ln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33214FE0-A5C5-4EE1-3CBC-4686AA826DB7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936200" y="4183200"/>
            <a:ext cx="638280" cy="278280"/>
          </a:xfrm>
          <a:prstGeom prst="rect">
            <a:avLst/>
          </a:prstGeom>
          <a:ln w="0">
            <a:noFill/>
          </a:ln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6AE00BD-90C5-4F50-0B8D-1AF7C7FE57D5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200400" y="4122000"/>
            <a:ext cx="1032840" cy="190440"/>
          </a:xfrm>
          <a:prstGeom prst="rect">
            <a:avLst/>
          </a:prstGeom>
          <a:ln w="0">
            <a:noFill/>
          </a:ln>
        </p:spPr>
      </p:pic>
      <p:sp>
        <p:nvSpPr>
          <p:cNvPr id="103" name="CustomShape 19">
            <a:extLst>
              <a:ext uri="{FF2B5EF4-FFF2-40B4-BE49-F238E27FC236}">
                <a16:creationId xmlns:a16="http://schemas.microsoft.com/office/drawing/2014/main" id="{9AF96C0E-4DC7-1890-517D-1DAFF953433C}"/>
              </a:ext>
            </a:extLst>
          </p:cNvPr>
          <p:cNvSpPr/>
          <p:nvPr/>
        </p:nvSpPr>
        <p:spPr>
          <a:xfrm>
            <a:off x="6054480" y="2038320"/>
            <a:ext cx="546840" cy="2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DesySans Office"/>
                <a:ea typeface="DejaVu Sans"/>
              </a:rPr>
              <a:t>NFS</a:t>
            </a:r>
            <a:endParaRPr lang="en-US" sz="1200" b="1" strike="noStrike" spc="-1" dirty="0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104" name="CustomShape 20">
            <a:extLst>
              <a:ext uri="{FF2B5EF4-FFF2-40B4-BE49-F238E27FC236}">
                <a16:creationId xmlns:a16="http://schemas.microsoft.com/office/drawing/2014/main" id="{E6339CA9-29B8-CA43-D073-93A4D7D28909}"/>
              </a:ext>
            </a:extLst>
          </p:cNvPr>
          <p:cNvSpPr/>
          <p:nvPr/>
        </p:nvSpPr>
        <p:spPr>
          <a:xfrm rot="5400000">
            <a:off x="3081960" y="4948200"/>
            <a:ext cx="1054440" cy="24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OIDC, X.509</a:t>
            </a:r>
            <a:endParaRPr lang="en-US" sz="11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105" name="CustomShape 21">
            <a:extLst>
              <a:ext uri="{FF2B5EF4-FFF2-40B4-BE49-F238E27FC236}">
                <a16:creationId xmlns:a16="http://schemas.microsoft.com/office/drawing/2014/main" id="{2F6AD749-C441-6889-9DD0-5882DE919C0C}"/>
              </a:ext>
            </a:extLst>
          </p:cNvPr>
          <p:cNvSpPr/>
          <p:nvPr/>
        </p:nvSpPr>
        <p:spPr>
          <a:xfrm>
            <a:off x="8686800" y="1653120"/>
            <a:ext cx="2979720" cy="392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CustomShape 22">
            <a:extLst>
              <a:ext uri="{FF2B5EF4-FFF2-40B4-BE49-F238E27FC236}">
                <a16:creationId xmlns:a16="http://schemas.microsoft.com/office/drawing/2014/main" id="{C9D7A557-44F3-D86F-E6A5-43EA618ED1BC}"/>
              </a:ext>
            </a:extLst>
          </p:cNvPr>
          <p:cNvSpPr/>
          <p:nvPr/>
        </p:nvSpPr>
        <p:spPr>
          <a:xfrm>
            <a:off x="4754880" y="3207600"/>
            <a:ext cx="1918800" cy="3016080"/>
          </a:xfrm>
          <a:prstGeom prst="rect">
            <a:avLst/>
          </a:prstGeom>
          <a:noFill/>
          <a:ln w="19080" cap="rnd">
            <a:solidFill>
              <a:srgbClr val="666666"/>
            </a:solidFill>
            <a:custDash>
              <a:ds d="197000" sp="28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CustomShape 23">
            <a:extLst>
              <a:ext uri="{FF2B5EF4-FFF2-40B4-BE49-F238E27FC236}">
                <a16:creationId xmlns:a16="http://schemas.microsoft.com/office/drawing/2014/main" id="{62B10533-E6EB-29E2-4C7B-124A85DF9405}"/>
              </a:ext>
            </a:extLst>
          </p:cNvPr>
          <p:cNvSpPr/>
          <p:nvPr/>
        </p:nvSpPr>
        <p:spPr>
          <a:xfrm>
            <a:off x="9425880" y="4952520"/>
            <a:ext cx="1706031" cy="862325"/>
          </a:xfrm>
          <a:custGeom>
            <a:avLst/>
            <a:gdLst>
              <a:gd name="textAreaLeft" fmla="*/ 0 w 937080"/>
              <a:gd name="textAreaRight" fmla="*/ 937440 w 937080"/>
              <a:gd name="textAreaTop" fmla="*/ 0 h 559800"/>
              <a:gd name="textAreaBottom" fmla="*/ 560160 h 559800"/>
            </a:gdLst>
            <a:ahLst/>
            <a:cxnLst/>
            <a:rect l="textAreaLeft" t="textAreaTop" r="textAreaRight" b="textAreaBottom"/>
            <a:pathLst>
              <a:path w="2610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2348" y="1561"/>
                </a:lnTo>
                <a:lnTo>
                  <a:pt x="2349" y="1561"/>
                </a:lnTo>
                <a:cubicBezTo>
                  <a:pt x="2395" y="1561"/>
                  <a:pt x="2439" y="1549"/>
                  <a:pt x="2479" y="1526"/>
                </a:cubicBezTo>
                <a:cubicBezTo>
                  <a:pt x="2518" y="1503"/>
                  <a:pt x="2551" y="1470"/>
                  <a:pt x="2574" y="1431"/>
                </a:cubicBezTo>
                <a:cubicBezTo>
                  <a:pt x="2597" y="1391"/>
                  <a:pt x="2609" y="1347"/>
                  <a:pt x="2609" y="1301"/>
                </a:cubicBezTo>
                <a:lnTo>
                  <a:pt x="2608" y="260"/>
                </a:lnTo>
                <a:lnTo>
                  <a:pt x="2609" y="260"/>
                </a:lnTo>
                <a:lnTo>
                  <a:pt x="2609" y="260"/>
                </a:lnTo>
                <a:cubicBezTo>
                  <a:pt x="2609" y="214"/>
                  <a:pt x="2597" y="170"/>
                  <a:pt x="2574" y="130"/>
                </a:cubicBezTo>
                <a:cubicBezTo>
                  <a:pt x="2551" y="91"/>
                  <a:pt x="2518" y="58"/>
                  <a:pt x="2479" y="35"/>
                </a:cubicBezTo>
                <a:cubicBezTo>
                  <a:pt x="2439" y="12"/>
                  <a:pt x="2395" y="0"/>
                  <a:pt x="2349" y="0"/>
                </a:cubicBezTo>
                <a:lnTo>
                  <a:pt x="260" y="0"/>
                </a:lnTo>
              </a:path>
            </a:pathLst>
          </a:cu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300" b="0" strike="noStrike" spc="-1" dirty="0">
              <a:solidFill>
                <a:srgbClr val="000000"/>
              </a:solidFill>
              <a:latin typeface="DesySans Office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8808309-6CA5-02FF-E61C-3F5DF412BBC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0088260" y="5042660"/>
            <a:ext cx="443520" cy="443520"/>
          </a:xfrm>
          <a:prstGeom prst="rect">
            <a:avLst/>
          </a:prstGeom>
          <a:ln w="0">
            <a:noFill/>
          </a:ln>
        </p:spPr>
      </p:pic>
      <p:grpSp>
        <p:nvGrpSpPr>
          <p:cNvPr id="109" name="Group 24">
            <a:extLst>
              <a:ext uri="{FF2B5EF4-FFF2-40B4-BE49-F238E27FC236}">
                <a16:creationId xmlns:a16="http://schemas.microsoft.com/office/drawing/2014/main" id="{2A178511-45E8-B762-088F-A3E505945FCB}"/>
              </a:ext>
            </a:extLst>
          </p:cNvPr>
          <p:cNvGrpSpPr/>
          <p:nvPr/>
        </p:nvGrpSpPr>
        <p:grpSpPr>
          <a:xfrm>
            <a:off x="6840652" y="3292620"/>
            <a:ext cx="1588680" cy="482400"/>
            <a:chOff x="6836040" y="3146400"/>
            <a:chExt cx="1588680" cy="482400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70A2309A-8248-AD8C-2DFF-5AE65845218F}"/>
                </a:ext>
              </a:extLst>
            </p:cNvPr>
            <p:cNvPicPr/>
            <p:nvPr/>
          </p:nvPicPr>
          <p:blipFill>
            <a:blip r:embed="rId12"/>
            <a:stretch/>
          </p:blipFill>
          <p:spPr>
            <a:xfrm>
              <a:off x="6836040" y="3146400"/>
              <a:ext cx="578160" cy="482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53C41C8C-5352-7B17-926F-469720526E30}"/>
                </a:ext>
              </a:extLst>
            </p:cNvPr>
            <p:cNvPicPr/>
            <p:nvPr/>
          </p:nvPicPr>
          <p:blipFill>
            <a:blip r:embed="rId13"/>
            <a:stretch/>
          </p:blipFill>
          <p:spPr>
            <a:xfrm>
              <a:off x="7386840" y="3179160"/>
              <a:ext cx="341280" cy="394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8C1EE778-20ED-5DAE-217A-22919132B45E}"/>
                </a:ext>
              </a:extLst>
            </p:cNvPr>
            <p:cNvPicPr/>
            <p:nvPr/>
          </p:nvPicPr>
          <p:blipFill>
            <a:blip r:embed="rId14"/>
            <a:stretch/>
          </p:blipFill>
          <p:spPr>
            <a:xfrm>
              <a:off x="7789320" y="3218040"/>
              <a:ext cx="635400" cy="3261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13" name="Group 25">
            <a:extLst>
              <a:ext uri="{FF2B5EF4-FFF2-40B4-BE49-F238E27FC236}">
                <a16:creationId xmlns:a16="http://schemas.microsoft.com/office/drawing/2014/main" id="{43AB0C40-48A8-151F-D103-C3EAD4D61D9E}"/>
              </a:ext>
            </a:extLst>
          </p:cNvPr>
          <p:cNvGrpSpPr/>
          <p:nvPr/>
        </p:nvGrpSpPr>
        <p:grpSpPr>
          <a:xfrm>
            <a:off x="8215200" y="461520"/>
            <a:ext cx="3538975" cy="3869927"/>
            <a:chOff x="8215200" y="461520"/>
            <a:chExt cx="3538975" cy="3869927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858E9A47-84CF-5144-BAAF-72B297C61B9B}"/>
                </a:ext>
              </a:extLst>
            </p:cNvPr>
            <p:cNvPicPr/>
            <p:nvPr/>
          </p:nvPicPr>
          <p:blipFill>
            <a:blip r:embed="rId12"/>
            <a:stretch/>
          </p:blipFill>
          <p:spPr>
            <a:xfrm>
              <a:off x="9418918" y="3549527"/>
              <a:ext cx="966960" cy="781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5047652D-01F7-7F18-AF27-9882D27B2E37}"/>
                </a:ext>
              </a:extLst>
            </p:cNvPr>
            <p:cNvPicPr/>
            <p:nvPr/>
          </p:nvPicPr>
          <p:blipFill>
            <a:blip r:embed="rId15"/>
            <a:stretch/>
          </p:blipFill>
          <p:spPr>
            <a:xfrm>
              <a:off x="8311680" y="644400"/>
              <a:ext cx="1727640" cy="736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818B1D19-D7BD-6726-11D2-D48960B9CEE2}"/>
                </a:ext>
              </a:extLst>
            </p:cNvPr>
            <p:cNvPicPr/>
            <p:nvPr/>
          </p:nvPicPr>
          <p:blipFill>
            <a:blip r:embed="rId13"/>
            <a:stretch/>
          </p:blipFill>
          <p:spPr>
            <a:xfrm>
              <a:off x="10007640" y="680400"/>
              <a:ext cx="599760" cy="672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7" name="Line 26">
              <a:extLst>
                <a:ext uri="{FF2B5EF4-FFF2-40B4-BE49-F238E27FC236}">
                  <a16:creationId xmlns:a16="http://schemas.microsoft.com/office/drawing/2014/main" id="{26F2830C-4EA8-3E0B-8D91-8DD7166A9A18}"/>
                </a:ext>
              </a:extLst>
            </p:cNvPr>
            <p:cNvSpPr/>
            <p:nvPr/>
          </p:nvSpPr>
          <p:spPr>
            <a:xfrm>
              <a:off x="9939600" y="1698120"/>
              <a:ext cx="360" cy="509760"/>
            </a:xfrm>
            <a:prstGeom prst="line">
              <a:avLst/>
            </a:prstGeom>
            <a:ln w="0" cap="rnd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A8523757-2E87-B088-7D1E-C3C312730268}"/>
                </a:ext>
              </a:extLst>
            </p:cNvPr>
            <p:cNvPicPr/>
            <p:nvPr/>
          </p:nvPicPr>
          <p:blipFill>
            <a:blip r:embed="rId14"/>
            <a:stretch/>
          </p:blipFill>
          <p:spPr>
            <a:xfrm>
              <a:off x="9325800" y="2381760"/>
              <a:ext cx="1195560" cy="614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9" name="Line 27">
              <a:extLst>
                <a:ext uri="{FF2B5EF4-FFF2-40B4-BE49-F238E27FC236}">
                  <a16:creationId xmlns:a16="http://schemas.microsoft.com/office/drawing/2014/main" id="{371AD489-93C9-C3D4-21CD-2888BD525BF5}"/>
                </a:ext>
              </a:extLst>
            </p:cNvPr>
            <p:cNvSpPr/>
            <p:nvPr/>
          </p:nvSpPr>
          <p:spPr>
            <a:xfrm>
              <a:off x="9898920" y="3012900"/>
              <a:ext cx="360" cy="509760"/>
            </a:xfrm>
            <a:prstGeom prst="line">
              <a:avLst/>
            </a:prstGeom>
            <a:ln w="0" cap="rnd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0" name="CustomShape 28">
              <a:extLst>
                <a:ext uri="{FF2B5EF4-FFF2-40B4-BE49-F238E27FC236}">
                  <a16:creationId xmlns:a16="http://schemas.microsoft.com/office/drawing/2014/main" id="{91A985B7-99B4-A530-88BF-31D3886E3A51}"/>
                </a:ext>
              </a:extLst>
            </p:cNvPr>
            <p:cNvSpPr/>
            <p:nvPr/>
          </p:nvSpPr>
          <p:spPr>
            <a:xfrm>
              <a:off x="8215200" y="461520"/>
              <a:ext cx="3455640" cy="1058760"/>
            </a:xfrm>
            <a:prstGeom prst="ellipse">
              <a:avLst/>
            </a:prstGeom>
            <a:noFill/>
            <a:ln w="0" cap="rnd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A8A96B5C-C556-F5B0-5234-F3457D207C8B}"/>
                </a:ext>
              </a:extLst>
            </p:cNvPr>
            <p:cNvPicPr/>
            <p:nvPr/>
          </p:nvPicPr>
          <p:blipFill>
            <a:blip r:embed="rId16"/>
            <a:stretch/>
          </p:blipFill>
          <p:spPr>
            <a:xfrm>
              <a:off x="10806840" y="719280"/>
              <a:ext cx="518760" cy="551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2" name="CustomShape 29">
              <a:extLst>
                <a:ext uri="{FF2B5EF4-FFF2-40B4-BE49-F238E27FC236}">
                  <a16:creationId xmlns:a16="http://schemas.microsoft.com/office/drawing/2014/main" id="{848265B1-B4E3-0567-4ED0-0A145C5E6F44}"/>
                </a:ext>
              </a:extLst>
            </p:cNvPr>
            <p:cNvSpPr/>
            <p:nvPr/>
          </p:nvSpPr>
          <p:spPr>
            <a:xfrm>
              <a:off x="10116000" y="1558800"/>
              <a:ext cx="1619640" cy="825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00" b="0" strike="noStrike" spc="-1" dirty="0">
                  <a:solidFill>
                    <a:srgbClr val="000000"/>
                  </a:solidFill>
                  <a:latin typeface="DesySans Office"/>
                  <a:ea typeface="DejaVu Sans"/>
                </a:rPr>
                <a:t>Sources</a:t>
              </a:r>
              <a:endParaRPr lang="en-US" sz="1300" b="0" strike="noStrike" spc="-1" dirty="0">
                <a:solidFill>
                  <a:srgbClr val="000000"/>
                </a:solidFill>
                <a:latin typeface="DesySans Office"/>
              </a:endParaRPr>
            </a:p>
            <a:p>
              <a:pPr marL="216000" indent="-21456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z="1300" b="0" strike="noStrike" spc="-1" dirty="0">
                  <a:solidFill>
                    <a:srgbClr val="000000"/>
                  </a:solidFill>
                  <a:latin typeface="DesySans Office"/>
                  <a:ea typeface="DejaVu Sans"/>
                </a:rPr>
                <a:t>Git repositories</a:t>
              </a:r>
              <a:endParaRPr lang="en-US" sz="1300" b="0" strike="noStrike" spc="-1" dirty="0">
                <a:solidFill>
                  <a:srgbClr val="000000"/>
                </a:solidFill>
                <a:latin typeface="DesySans Office"/>
              </a:endParaRPr>
            </a:p>
            <a:p>
              <a:pPr marL="216000" indent="-21456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z="1300" b="0" strike="noStrike" spc="-1" dirty="0">
                  <a:solidFill>
                    <a:srgbClr val="000000"/>
                  </a:solidFill>
                  <a:latin typeface="DesySans Office"/>
                  <a:ea typeface="DejaVu Sans"/>
                </a:rPr>
                <a:t>Helm Charts</a:t>
              </a:r>
              <a:endParaRPr lang="en-US" sz="1300" b="0" strike="noStrike" spc="-1" dirty="0">
                <a:solidFill>
                  <a:srgbClr val="000000"/>
                </a:solidFill>
                <a:latin typeface="DesySans Office"/>
              </a:endParaRPr>
            </a:p>
            <a:p>
              <a:pPr marL="216000" indent="-21456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z="1300" b="0" strike="noStrike" spc="-1" dirty="0">
                  <a:solidFill>
                    <a:srgbClr val="000000"/>
                  </a:solidFill>
                  <a:latin typeface="DesySans Office"/>
                  <a:ea typeface="DejaVu Sans"/>
                </a:rPr>
                <a:t>Sealed Secrets</a:t>
              </a:r>
              <a:endParaRPr lang="en-US" sz="1300" b="0" strike="noStrike" spc="-1" dirty="0">
                <a:solidFill>
                  <a:srgbClr val="000000"/>
                </a:solidFill>
                <a:latin typeface="DesySans Office"/>
              </a:endParaRPr>
            </a:p>
          </p:txBody>
        </p:sp>
        <p:sp>
          <p:nvSpPr>
            <p:cNvPr id="123" name="CustomShape 30">
              <a:extLst>
                <a:ext uri="{FF2B5EF4-FFF2-40B4-BE49-F238E27FC236}">
                  <a16:creationId xmlns:a16="http://schemas.microsoft.com/office/drawing/2014/main" id="{61774656-A8A1-ADC8-1547-FFF7D1E766B1}"/>
                </a:ext>
              </a:extLst>
            </p:cNvPr>
            <p:cNvSpPr/>
            <p:nvPr/>
          </p:nvSpPr>
          <p:spPr>
            <a:xfrm>
              <a:off x="10278895" y="2910310"/>
              <a:ext cx="1475280" cy="641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00" b="0" strike="noStrike" spc="-1" dirty="0">
                  <a:solidFill>
                    <a:srgbClr val="000000"/>
                  </a:solidFill>
                  <a:latin typeface="DesySans Office"/>
                  <a:ea typeface="DejaVu Sans"/>
                </a:rPr>
                <a:t>Targets</a:t>
              </a:r>
              <a:endParaRPr lang="en-US" sz="1300" b="0" strike="noStrike" spc="-1" dirty="0">
                <a:solidFill>
                  <a:srgbClr val="000000"/>
                </a:solidFill>
                <a:latin typeface="DesySans Office"/>
              </a:endParaRPr>
            </a:p>
            <a:p>
              <a:pPr marL="216000" indent="-21456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z="1300" b="0" strike="noStrike" spc="-1" dirty="0">
                  <a:solidFill>
                    <a:srgbClr val="000000"/>
                  </a:solidFill>
                  <a:latin typeface="DesySans Office"/>
                  <a:ea typeface="DejaVu Sans"/>
                </a:rPr>
                <a:t>Clusters</a:t>
              </a:r>
              <a:endParaRPr lang="en-US" sz="1300" b="0" strike="noStrike" spc="-1" dirty="0">
                <a:solidFill>
                  <a:srgbClr val="000000"/>
                </a:solidFill>
                <a:latin typeface="DesySans Office"/>
              </a:endParaRPr>
            </a:p>
            <a:p>
              <a:pPr marL="216000" indent="-21456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z="1300" b="0" strike="noStrike" spc="-1" dirty="0">
                  <a:solidFill>
                    <a:srgbClr val="000000"/>
                  </a:solidFill>
                  <a:latin typeface="DesySans Office"/>
                  <a:ea typeface="DejaVu Sans"/>
                </a:rPr>
                <a:t>Namespaces</a:t>
              </a:r>
              <a:endParaRPr lang="en-US" sz="1300" b="0" strike="noStrike" spc="-1" dirty="0">
                <a:solidFill>
                  <a:srgbClr val="000000"/>
                </a:solidFill>
                <a:latin typeface="DesySans Office"/>
              </a:endParaRP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2F80A59F-A3B7-1C21-1CF2-8913EB43B06C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7233660" y="5701964"/>
            <a:ext cx="359640" cy="394200"/>
          </a:xfrm>
          <a:prstGeom prst="rect">
            <a:avLst/>
          </a:prstGeom>
          <a:ln w="0">
            <a:noFill/>
          </a:ln>
        </p:spPr>
      </p:pic>
      <p:cxnSp>
        <p:nvCxnSpPr>
          <p:cNvPr id="125" name="Line 31">
            <a:extLst>
              <a:ext uri="{FF2B5EF4-FFF2-40B4-BE49-F238E27FC236}">
                <a16:creationId xmlns:a16="http://schemas.microsoft.com/office/drawing/2014/main" id="{7621E89E-D250-4E51-493B-740ABC3D9FC6}"/>
              </a:ext>
            </a:extLst>
          </p:cNvPr>
          <p:cNvCxnSpPr>
            <a:endCxn id="89" idx="3"/>
          </p:cNvCxnSpPr>
          <p:nvPr/>
        </p:nvCxnSpPr>
        <p:spPr>
          <a:xfrm flipH="1" flipV="1">
            <a:off x="6571080" y="3588480"/>
            <a:ext cx="198000" cy="68040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26" name="Line 32">
            <a:extLst>
              <a:ext uri="{FF2B5EF4-FFF2-40B4-BE49-F238E27FC236}">
                <a16:creationId xmlns:a16="http://schemas.microsoft.com/office/drawing/2014/main" id="{3E16F5C1-CB62-9F86-F94B-8D68A69C7A28}"/>
              </a:ext>
            </a:extLst>
          </p:cNvPr>
          <p:cNvCxnSpPr>
            <a:endCxn id="79" idx="3"/>
          </p:cNvCxnSpPr>
          <p:nvPr/>
        </p:nvCxnSpPr>
        <p:spPr>
          <a:xfrm flipH="1">
            <a:off x="6570000" y="4268160"/>
            <a:ext cx="199080" cy="159480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27" name="Line 33">
            <a:extLst>
              <a:ext uri="{FF2B5EF4-FFF2-40B4-BE49-F238E27FC236}">
                <a16:creationId xmlns:a16="http://schemas.microsoft.com/office/drawing/2014/main" id="{E3FFC825-6187-32E6-8A7E-8BD4CB9A7958}"/>
              </a:ext>
            </a:extLst>
          </p:cNvPr>
          <p:cNvCxnSpPr>
            <a:cxnSpLocks/>
            <a:stCxn id="89" idx="0"/>
          </p:cNvCxnSpPr>
          <p:nvPr/>
        </p:nvCxnSpPr>
        <p:spPr>
          <a:xfrm flipH="1" flipV="1">
            <a:off x="4724795" y="2431800"/>
            <a:ext cx="996685" cy="87732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28" name="Line 34">
            <a:extLst>
              <a:ext uri="{FF2B5EF4-FFF2-40B4-BE49-F238E27FC236}">
                <a16:creationId xmlns:a16="http://schemas.microsoft.com/office/drawing/2014/main" id="{6F9C7F7E-0C02-9327-2DF4-FB12A545F110}"/>
              </a:ext>
            </a:extLst>
          </p:cNvPr>
          <p:cNvCxnSpPr>
            <a:cxnSpLocks/>
            <a:stCxn id="84" idx="0"/>
          </p:cNvCxnSpPr>
          <p:nvPr/>
        </p:nvCxnSpPr>
        <p:spPr>
          <a:xfrm flipV="1">
            <a:off x="3731400" y="2396589"/>
            <a:ext cx="760145" cy="1584651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29" name="Line 35">
            <a:extLst>
              <a:ext uri="{FF2B5EF4-FFF2-40B4-BE49-F238E27FC236}">
                <a16:creationId xmlns:a16="http://schemas.microsoft.com/office/drawing/2014/main" id="{97B38E4F-52A0-E134-F360-F85C63EF1BF8}"/>
              </a:ext>
            </a:extLst>
          </p:cNvPr>
          <p:cNvCxnSpPr>
            <a:stCxn id="84" idx="2"/>
            <a:endCxn id="87" idx="0"/>
          </p:cNvCxnSpPr>
          <p:nvPr/>
        </p:nvCxnSpPr>
        <p:spPr>
          <a:xfrm flipH="1">
            <a:off x="3688920" y="4395960"/>
            <a:ext cx="42840" cy="125640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30" name="Line 36">
            <a:extLst>
              <a:ext uri="{FF2B5EF4-FFF2-40B4-BE49-F238E27FC236}">
                <a16:creationId xmlns:a16="http://schemas.microsoft.com/office/drawing/2014/main" id="{1685A654-3F4E-FF08-D7A1-0947D63EAB9B}"/>
              </a:ext>
            </a:extLst>
          </p:cNvPr>
          <p:cNvCxnSpPr>
            <a:stCxn id="79" idx="1"/>
            <a:endCxn id="87" idx="3"/>
          </p:cNvCxnSpPr>
          <p:nvPr/>
        </p:nvCxnSpPr>
        <p:spPr>
          <a:xfrm flipH="1">
            <a:off x="4295880" y="5862600"/>
            <a:ext cx="574560" cy="2952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31" name="Line 37">
            <a:extLst>
              <a:ext uri="{FF2B5EF4-FFF2-40B4-BE49-F238E27FC236}">
                <a16:creationId xmlns:a16="http://schemas.microsoft.com/office/drawing/2014/main" id="{409B56CF-46D4-98D8-FD1D-E315135D7A40}"/>
              </a:ext>
            </a:extLst>
          </p:cNvPr>
          <p:cNvCxnSpPr>
            <a:stCxn id="84" idx="3"/>
            <a:endCxn id="89" idx="1"/>
          </p:cNvCxnSpPr>
          <p:nvPr/>
        </p:nvCxnSpPr>
        <p:spPr>
          <a:xfrm flipV="1">
            <a:off x="4353480" y="3588480"/>
            <a:ext cx="518040" cy="60012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32" name="Line 38">
            <a:extLst>
              <a:ext uri="{FF2B5EF4-FFF2-40B4-BE49-F238E27FC236}">
                <a16:creationId xmlns:a16="http://schemas.microsoft.com/office/drawing/2014/main" id="{9BE3B4EA-A4DF-73D8-E0DF-F14422721F93}"/>
              </a:ext>
            </a:extLst>
          </p:cNvPr>
          <p:cNvCxnSpPr>
            <a:stCxn id="84" idx="3"/>
            <a:endCxn id="86" idx="1"/>
          </p:cNvCxnSpPr>
          <p:nvPr/>
        </p:nvCxnSpPr>
        <p:spPr>
          <a:xfrm>
            <a:off x="4353480" y="4188240"/>
            <a:ext cx="517680" cy="9540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33" name="Line 39">
            <a:extLst>
              <a:ext uri="{FF2B5EF4-FFF2-40B4-BE49-F238E27FC236}">
                <a16:creationId xmlns:a16="http://schemas.microsoft.com/office/drawing/2014/main" id="{162472BD-2FCF-CDDA-FB88-ADDE4F19FA4C}"/>
              </a:ext>
            </a:extLst>
          </p:cNvPr>
          <p:cNvCxnSpPr>
            <a:cxnSpLocks/>
            <a:stCxn id="84" idx="3"/>
            <a:endCxn id="85" idx="1"/>
          </p:cNvCxnSpPr>
          <p:nvPr/>
        </p:nvCxnSpPr>
        <p:spPr>
          <a:xfrm>
            <a:off x="4353480" y="4188240"/>
            <a:ext cx="517320" cy="91656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35" name="Line 41">
            <a:extLst>
              <a:ext uri="{FF2B5EF4-FFF2-40B4-BE49-F238E27FC236}">
                <a16:creationId xmlns:a16="http://schemas.microsoft.com/office/drawing/2014/main" id="{4C0B75BC-78C4-93FD-9B4F-C39ACB28AFCF}"/>
              </a:ext>
            </a:extLst>
          </p:cNvPr>
          <p:cNvCxnSpPr>
            <a:cxnSpLocks/>
          </p:cNvCxnSpPr>
          <p:nvPr/>
        </p:nvCxnSpPr>
        <p:spPr>
          <a:xfrm flipH="1">
            <a:off x="7872554" y="5384520"/>
            <a:ext cx="1543246" cy="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36" name="Line 42">
            <a:extLst>
              <a:ext uri="{FF2B5EF4-FFF2-40B4-BE49-F238E27FC236}">
                <a16:creationId xmlns:a16="http://schemas.microsoft.com/office/drawing/2014/main" id="{E3608907-027B-1E1D-219A-A09D9499C8E7}"/>
              </a:ext>
            </a:extLst>
          </p:cNvPr>
          <p:cNvCxnSpPr>
            <a:cxnSpLocks/>
            <a:stCxn id="80" idx="3"/>
            <a:endCxn id="84" idx="1"/>
          </p:cNvCxnSpPr>
          <p:nvPr/>
        </p:nvCxnSpPr>
        <p:spPr>
          <a:xfrm flipV="1">
            <a:off x="2712600" y="4188240"/>
            <a:ext cx="397080" cy="1944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37" name="Line 43">
            <a:extLst>
              <a:ext uri="{FF2B5EF4-FFF2-40B4-BE49-F238E27FC236}">
                <a16:creationId xmlns:a16="http://schemas.microsoft.com/office/drawing/2014/main" id="{71CDB57A-21EA-165A-B285-024AEA558932}"/>
              </a:ext>
            </a:extLst>
          </p:cNvPr>
          <p:cNvCxnSpPr>
            <a:cxnSpLocks/>
            <a:stCxn id="91" idx="3"/>
          </p:cNvCxnSpPr>
          <p:nvPr/>
        </p:nvCxnSpPr>
        <p:spPr>
          <a:xfrm>
            <a:off x="612720" y="3859920"/>
            <a:ext cx="854280" cy="170640"/>
          </a:xfrm>
          <a:prstGeom prst="straightConnector1">
            <a:avLst/>
          </a:prstGeom>
          <a:ln w="127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38" name="Line 44">
            <a:extLst>
              <a:ext uri="{FF2B5EF4-FFF2-40B4-BE49-F238E27FC236}">
                <a16:creationId xmlns:a16="http://schemas.microsoft.com/office/drawing/2014/main" id="{213B30AB-A7A3-49C8-7F0A-63135075668A}"/>
              </a:ext>
            </a:extLst>
          </p:cNvPr>
          <p:cNvCxnSpPr>
            <a:cxnSpLocks/>
            <a:stCxn id="81" idx="3"/>
          </p:cNvCxnSpPr>
          <p:nvPr/>
        </p:nvCxnSpPr>
        <p:spPr>
          <a:xfrm flipV="1">
            <a:off x="612720" y="4241880"/>
            <a:ext cx="751320" cy="60480"/>
          </a:xfrm>
          <a:prstGeom prst="straightConnector1">
            <a:avLst/>
          </a:prstGeom>
          <a:ln w="127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39" name="Line 45">
            <a:extLst>
              <a:ext uri="{FF2B5EF4-FFF2-40B4-BE49-F238E27FC236}">
                <a16:creationId xmlns:a16="http://schemas.microsoft.com/office/drawing/2014/main" id="{6E3AFFF4-0051-99DD-9AF1-13BA6CDE9DA9}"/>
              </a:ext>
            </a:extLst>
          </p:cNvPr>
          <p:cNvCxnSpPr>
            <a:cxnSpLocks/>
            <a:stCxn id="90" idx="3"/>
          </p:cNvCxnSpPr>
          <p:nvPr/>
        </p:nvCxnSpPr>
        <p:spPr>
          <a:xfrm flipV="1">
            <a:off x="612720" y="4568400"/>
            <a:ext cx="659050" cy="176400"/>
          </a:xfrm>
          <a:prstGeom prst="straightConnector1">
            <a:avLst/>
          </a:prstGeom>
          <a:ln w="127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40" name="Line 46">
            <a:extLst>
              <a:ext uri="{FF2B5EF4-FFF2-40B4-BE49-F238E27FC236}">
                <a16:creationId xmlns:a16="http://schemas.microsoft.com/office/drawing/2014/main" id="{D21BE0B4-CAC7-92BB-1F8D-E6077466A0D5}"/>
              </a:ext>
            </a:extLst>
          </p:cNvPr>
          <p:cNvCxnSpPr>
            <a:stCxn id="86" idx="3"/>
            <a:endCxn id="75" idx="1"/>
          </p:cNvCxnSpPr>
          <p:nvPr/>
        </p:nvCxnSpPr>
        <p:spPr>
          <a:xfrm>
            <a:off x="6570720" y="4283280"/>
            <a:ext cx="394560" cy="864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41" name="Line 47">
            <a:extLst>
              <a:ext uri="{FF2B5EF4-FFF2-40B4-BE49-F238E27FC236}">
                <a16:creationId xmlns:a16="http://schemas.microsoft.com/office/drawing/2014/main" id="{F332EDD1-CB5A-7482-92E1-46F533B18B7B}"/>
              </a:ext>
            </a:extLst>
          </p:cNvPr>
          <p:cNvCxnSpPr>
            <a:cxnSpLocks/>
            <a:stCxn id="94" idx="1"/>
            <a:endCxn id="93" idx="3"/>
          </p:cNvCxnSpPr>
          <p:nvPr/>
        </p:nvCxnSpPr>
        <p:spPr>
          <a:xfrm flipH="1" flipV="1">
            <a:off x="4903560" y="2184417"/>
            <a:ext cx="1665720" cy="112383"/>
          </a:xfrm>
          <a:prstGeom prst="straightConnector1">
            <a:avLst/>
          </a:prstGeom>
          <a:ln w="25400" cap="rnd">
            <a:solidFill>
              <a:schemeClr val="accent2">
                <a:lumMod val="75000"/>
              </a:schemeClr>
            </a:solidFill>
            <a:tailEnd type="triangle" w="med" len="med"/>
          </a:ln>
        </p:spPr>
      </p:cxnSp>
      <p:pic>
        <p:nvPicPr>
          <p:cNvPr id="145" name="Picture 144">
            <a:extLst>
              <a:ext uri="{FF2B5EF4-FFF2-40B4-BE49-F238E27FC236}">
                <a16:creationId xmlns:a16="http://schemas.microsoft.com/office/drawing/2014/main" id="{BF53A3AC-EFAC-DEFB-0F7D-A646AA7BFB0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"/>
          <a:stretch/>
        </p:blipFill>
        <p:spPr>
          <a:xfrm>
            <a:off x="6617654" y="1977565"/>
            <a:ext cx="505405" cy="564215"/>
          </a:xfrm>
          <a:prstGeom prst="rect">
            <a:avLst/>
          </a:prstGeom>
        </p:spPr>
      </p:pic>
      <p:sp>
        <p:nvSpPr>
          <p:cNvPr id="146" name="Can 145">
            <a:extLst>
              <a:ext uri="{FF2B5EF4-FFF2-40B4-BE49-F238E27FC236}">
                <a16:creationId xmlns:a16="http://schemas.microsoft.com/office/drawing/2014/main" id="{E79CCF52-23CF-690D-4BCD-AF51571EB0F4}"/>
              </a:ext>
            </a:extLst>
          </p:cNvPr>
          <p:cNvSpPr/>
          <p:nvPr/>
        </p:nvSpPr>
        <p:spPr>
          <a:xfrm>
            <a:off x="7141935" y="2002952"/>
            <a:ext cx="771323" cy="584007"/>
          </a:xfrm>
          <a:prstGeom prst="can">
            <a:avLst/>
          </a:prstGeom>
          <a:solidFill>
            <a:srgbClr val="3B48CD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</a:endParaRPr>
          </a:p>
        </p:txBody>
      </p:sp>
      <p:sp>
        <p:nvSpPr>
          <p:cNvPr id="149" name="CustomShape 19">
            <a:extLst>
              <a:ext uri="{FF2B5EF4-FFF2-40B4-BE49-F238E27FC236}">
                <a16:creationId xmlns:a16="http://schemas.microsoft.com/office/drawing/2014/main" id="{8EF5168C-3F89-B151-B94D-ED8E15793E69}"/>
              </a:ext>
            </a:extLst>
          </p:cNvPr>
          <p:cNvSpPr/>
          <p:nvPr/>
        </p:nvSpPr>
        <p:spPr>
          <a:xfrm>
            <a:off x="7286018" y="2196472"/>
            <a:ext cx="546840" cy="2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/>
                </a:solidFill>
                <a:latin typeface="DesySans Office"/>
                <a:ea typeface="DejaVu Sans"/>
              </a:rPr>
              <a:t>Data</a:t>
            </a:r>
            <a:endParaRPr lang="en-US" sz="1200" b="0" strike="noStrike" spc="-1" dirty="0">
              <a:solidFill>
                <a:schemeClr val="bg1"/>
              </a:solidFill>
              <a:latin typeface="DesySans Office"/>
            </a:endParaRPr>
          </a:p>
        </p:txBody>
      </p:sp>
      <p:cxnSp>
        <p:nvCxnSpPr>
          <p:cNvPr id="152" name="Line 41">
            <a:extLst>
              <a:ext uri="{FF2B5EF4-FFF2-40B4-BE49-F238E27FC236}">
                <a16:creationId xmlns:a16="http://schemas.microsoft.com/office/drawing/2014/main" id="{030AC1EC-B81D-1C63-66CD-777F752D4750}"/>
              </a:ext>
            </a:extLst>
          </p:cNvPr>
          <p:cNvCxnSpPr>
            <a:cxnSpLocks/>
          </p:cNvCxnSpPr>
          <p:nvPr/>
        </p:nvCxnSpPr>
        <p:spPr>
          <a:xfrm flipV="1">
            <a:off x="7387560" y="4552920"/>
            <a:ext cx="0" cy="51732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sp>
        <p:nvSpPr>
          <p:cNvPr id="160" name="CustomShape 7">
            <a:extLst>
              <a:ext uri="{FF2B5EF4-FFF2-40B4-BE49-F238E27FC236}">
                <a16:creationId xmlns:a16="http://schemas.microsoft.com/office/drawing/2014/main" id="{83B652D1-6A88-EF1C-25DA-45F83A2999FA}"/>
              </a:ext>
            </a:extLst>
          </p:cNvPr>
          <p:cNvSpPr/>
          <p:nvPr/>
        </p:nvSpPr>
        <p:spPr>
          <a:xfrm>
            <a:off x="1369385" y="4122000"/>
            <a:ext cx="1245600" cy="559800"/>
          </a:xfrm>
          <a:custGeom>
            <a:avLst/>
            <a:gdLst>
              <a:gd name="textAreaLeft" fmla="*/ 0 w 1699920"/>
              <a:gd name="textAreaRight" fmla="*/ 1700280 w 1699920"/>
              <a:gd name="textAreaTop" fmla="*/ 0 h 559800"/>
              <a:gd name="textAreaBottom" fmla="*/ 560160 h 559800"/>
            </a:gdLst>
            <a:ahLst/>
            <a:cxn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DesySans Office"/>
                <a:ea typeface="DejaVu Sans"/>
              </a:rPr>
              <a:t>VISA Frontend</a:t>
            </a:r>
            <a:endParaRPr lang="en-US" sz="1300" b="0" strike="noStrike" spc="-1" dirty="0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161" name="CustomShape 7">
            <a:extLst>
              <a:ext uri="{FF2B5EF4-FFF2-40B4-BE49-F238E27FC236}">
                <a16:creationId xmlns:a16="http://schemas.microsoft.com/office/drawing/2014/main" id="{4EA20E9F-952A-F9C5-764B-1B90F3694240}"/>
              </a:ext>
            </a:extLst>
          </p:cNvPr>
          <p:cNvSpPr/>
          <p:nvPr/>
        </p:nvSpPr>
        <p:spPr>
          <a:xfrm>
            <a:off x="1271797" y="4316040"/>
            <a:ext cx="1245600" cy="559800"/>
          </a:xfrm>
          <a:custGeom>
            <a:avLst/>
            <a:gdLst>
              <a:gd name="textAreaLeft" fmla="*/ 0 w 1699920"/>
              <a:gd name="textAreaRight" fmla="*/ 1700280 w 1699920"/>
              <a:gd name="textAreaTop" fmla="*/ 0 h 559800"/>
              <a:gd name="textAreaBottom" fmla="*/ 560160 h 559800"/>
            </a:gdLst>
            <a:ahLst/>
            <a:cxn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DesySans Office"/>
                <a:ea typeface="DejaVu Sans"/>
              </a:rPr>
              <a:t>VISA Frontend</a:t>
            </a:r>
            <a:endParaRPr lang="en-US" sz="1300" b="0" strike="noStrike" spc="-1" dirty="0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7" name="CustomShape 19">
            <a:extLst>
              <a:ext uri="{FF2B5EF4-FFF2-40B4-BE49-F238E27FC236}">
                <a16:creationId xmlns:a16="http://schemas.microsoft.com/office/drawing/2014/main" id="{2BF7967A-2872-05C6-A243-D95A91A176B0}"/>
              </a:ext>
            </a:extLst>
          </p:cNvPr>
          <p:cNvSpPr/>
          <p:nvPr/>
        </p:nvSpPr>
        <p:spPr>
          <a:xfrm>
            <a:off x="9541021" y="5513247"/>
            <a:ext cx="1590890" cy="2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/>
                </a:solidFill>
                <a:latin typeface="DesySans Office"/>
                <a:ea typeface="DejaVu Sans"/>
              </a:rPr>
              <a:t>Meta Data Catalogue</a:t>
            </a:r>
            <a:endParaRPr lang="en-US" sz="1200" b="0" strike="noStrike" spc="-1" dirty="0">
              <a:solidFill>
                <a:schemeClr val="bg1"/>
              </a:solidFill>
              <a:latin typeface="DesySans Office"/>
            </a:endParaRPr>
          </a:p>
        </p:txBody>
      </p:sp>
      <p:pic>
        <p:nvPicPr>
          <p:cNvPr id="14" name="Picture 2" descr="VISA">
            <a:extLst>
              <a:ext uri="{FF2B5EF4-FFF2-40B4-BE49-F238E27FC236}">
                <a16:creationId xmlns:a16="http://schemas.microsoft.com/office/drawing/2014/main" id="{6CE26F9D-FC5A-46D6-1470-1073B84A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2" y="1140757"/>
            <a:ext cx="1414016" cy="1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A8755-3EE3-1824-FE7F-1D8FE06E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en-DE"/>
              <a:t>isa.desy.de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76A5E-A46E-6F9D-956D-03B9158384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b="1" strike="noStrike" spc="-1" dirty="0">
                <a:solidFill>
                  <a:srgbClr val="F28E00"/>
                </a:solidFill>
                <a:latin typeface="DesySans Office"/>
                <a:ea typeface="Noto Sans CJK SC"/>
              </a:rPr>
              <a:t>Analysis software provisioning via </a:t>
            </a:r>
            <a:r>
              <a:rPr lang="en-US" sz="1800" b="1" strike="noStrike" spc="-1" dirty="0" err="1">
                <a:solidFill>
                  <a:srgbClr val="F28E00"/>
                </a:solidFill>
                <a:latin typeface="DesySans Office"/>
                <a:ea typeface="Noto Sans CJK SC"/>
              </a:rPr>
              <a:t>Apptainer</a:t>
            </a:r>
            <a:r>
              <a:rPr lang="en-US" sz="1800" b="1" strike="noStrike" spc="-1">
                <a:solidFill>
                  <a:srgbClr val="F28E00"/>
                </a:solidFill>
                <a:latin typeface="DesySans Office"/>
                <a:ea typeface="Noto Sans CJK SC"/>
              </a:rPr>
              <a:t> images</a:t>
            </a: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9990D-6698-53A8-0E2A-3AE961ED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sp>
        <p:nvSpPr>
          <p:cNvPr id="6" name="CustomShape 31">
            <a:extLst>
              <a:ext uri="{FF2B5EF4-FFF2-40B4-BE49-F238E27FC236}">
                <a16:creationId xmlns:a16="http://schemas.microsoft.com/office/drawing/2014/main" id="{73F9B8D3-A026-9648-F33B-49430606AE5E}"/>
              </a:ext>
            </a:extLst>
          </p:cNvPr>
          <p:cNvSpPr/>
          <p:nvPr/>
        </p:nvSpPr>
        <p:spPr>
          <a:xfrm>
            <a:off x="624048" y="1656956"/>
            <a:ext cx="2159640" cy="3959640"/>
          </a:xfrm>
          <a:custGeom>
            <a:avLst/>
            <a:gdLst>
              <a:gd name="textAreaLeft" fmla="*/ 0 w 2159640"/>
              <a:gd name="textAreaRight" fmla="*/ 2160000 w 2159640"/>
              <a:gd name="textAreaTop" fmla="*/ 0 h 3959640"/>
              <a:gd name="textAreaBottom" fmla="*/ 3960000 h 3959640"/>
            </a:gdLst>
            <a:ahLst/>
            <a:cxnLst/>
            <a:rect l="textAreaLeft" t="textAreaTop" r="textAreaRight" b="textAreaBottom"/>
            <a:pathLst>
              <a:path w="6002" h="11002">
                <a:moveTo>
                  <a:pt x="1000" y="0"/>
                </a:moveTo>
                <a:lnTo>
                  <a:pt x="1000" y="0"/>
                </a:lnTo>
                <a:cubicBezTo>
                  <a:pt x="825" y="0"/>
                  <a:pt x="652" y="46"/>
                  <a:pt x="500" y="134"/>
                </a:cubicBezTo>
                <a:cubicBezTo>
                  <a:pt x="348" y="222"/>
                  <a:pt x="222" y="348"/>
                  <a:pt x="134" y="500"/>
                </a:cubicBezTo>
                <a:cubicBezTo>
                  <a:pt x="46" y="652"/>
                  <a:pt x="0" y="825"/>
                  <a:pt x="0" y="1000"/>
                </a:cubicBezTo>
                <a:lnTo>
                  <a:pt x="0" y="10000"/>
                </a:lnTo>
                <a:lnTo>
                  <a:pt x="0" y="10001"/>
                </a:lnTo>
                <a:cubicBezTo>
                  <a:pt x="0" y="10176"/>
                  <a:pt x="46" y="10349"/>
                  <a:pt x="134" y="10501"/>
                </a:cubicBezTo>
                <a:cubicBezTo>
                  <a:pt x="222" y="10653"/>
                  <a:pt x="348" y="10779"/>
                  <a:pt x="500" y="10867"/>
                </a:cubicBezTo>
                <a:cubicBezTo>
                  <a:pt x="652" y="10955"/>
                  <a:pt x="825" y="11001"/>
                  <a:pt x="1000" y="11001"/>
                </a:cubicBezTo>
                <a:lnTo>
                  <a:pt x="5000" y="11001"/>
                </a:lnTo>
                <a:lnTo>
                  <a:pt x="5001" y="11001"/>
                </a:lnTo>
                <a:cubicBezTo>
                  <a:pt x="5176" y="11001"/>
                  <a:pt x="5349" y="10955"/>
                  <a:pt x="5501" y="10867"/>
                </a:cubicBezTo>
                <a:cubicBezTo>
                  <a:pt x="5653" y="10779"/>
                  <a:pt x="5779" y="10653"/>
                  <a:pt x="5867" y="10501"/>
                </a:cubicBezTo>
                <a:cubicBezTo>
                  <a:pt x="5955" y="10349"/>
                  <a:pt x="6001" y="10176"/>
                  <a:pt x="6001" y="10001"/>
                </a:cubicBezTo>
                <a:lnTo>
                  <a:pt x="6001" y="1000"/>
                </a:lnTo>
                <a:lnTo>
                  <a:pt x="6001" y="1000"/>
                </a:lnTo>
                <a:lnTo>
                  <a:pt x="6001" y="1000"/>
                </a:lnTo>
                <a:cubicBezTo>
                  <a:pt x="6001" y="825"/>
                  <a:pt x="5955" y="652"/>
                  <a:pt x="5867" y="500"/>
                </a:cubicBezTo>
                <a:cubicBezTo>
                  <a:pt x="5779" y="348"/>
                  <a:pt x="5653" y="222"/>
                  <a:pt x="5501" y="134"/>
                </a:cubicBezTo>
                <a:cubicBezTo>
                  <a:pt x="5349" y="46"/>
                  <a:pt x="5176" y="0"/>
                  <a:pt x="5001" y="0"/>
                </a:cubicBezTo>
                <a:lnTo>
                  <a:pt x="1000" y="0"/>
                </a:lnTo>
              </a:path>
            </a:pathLst>
          </a:custGeom>
          <a:solidFill>
            <a:schemeClr val="lt1"/>
          </a:solidFill>
          <a:ln w="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043EEFBD-1D57-BE3A-A38B-DEF4F34A8EB2}"/>
              </a:ext>
            </a:extLst>
          </p:cNvPr>
          <p:cNvGrpSpPr/>
          <p:nvPr/>
        </p:nvGrpSpPr>
        <p:grpSpPr>
          <a:xfrm>
            <a:off x="660048" y="1584956"/>
            <a:ext cx="1727640" cy="736200"/>
            <a:chOff x="647640" y="1476360"/>
            <a:chExt cx="1727640" cy="736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983627-1485-5B4A-25FE-2F7D8985A521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647640" y="1476360"/>
              <a:ext cx="1727640" cy="736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" name="CustomShape 32">
            <a:extLst>
              <a:ext uri="{FF2B5EF4-FFF2-40B4-BE49-F238E27FC236}">
                <a16:creationId xmlns:a16="http://schemas.microsoft.com/office/drawing/2014/main" id="{AEC6F957-1495-8E50-A06E-06A03AEB96CD}"/>
              </a:ext>
            </a:extLst>
          </p:cNvPr>
          <p:cNvSpPr/>
          <p:nvPr/>
        </p:nvSpPr>
        <p:spPr>
          <a:xfrm>
            <a:off x="909888" y="2376956"/>
            <a:ext cx="1441800" cy="743040"/>
          </a:xfrm>
          <a:custGeom>
            <a:avLst/>
            <a:gdLst>
              <a:gd name="textAreaLeft" fmla="*/ 0 w 1441800"/>
              <a:gd name="textAreaRight" fmla="*/ 1442160 w 1441800"/>
              <a:gd name="textAreaTop" fmla="*/ 0 h 743040"/>
              <a:gd name="textAreaBottom" fmla="*/ 743400 h 743040"/>
            </a:gdLst>
            <a:ahLst/>
            <a:cxnLst/>
            <a:rect l="textAreaLeft" t="textAreaTop" r="textAreaRight" b="textAreaBottom"/>
            <a:pathLst>
              <a:path w="2499" h="1458">
                <a:moveTo>
                  <a:pt x="242" y="0"/>
                </a:moveTo>
                <a:lnTo>
                  <a:pt x="243" y="0"/>
                </a:lnTo>
                <a:cubicBezTo>
                  <a:pt x="200" y="0"/>
                  <a:pt x="158" y="11"/>
                  <a:pt x="121" y="33"/>
                </a:cubicBezTo>
                <a:cubicBezTo>
                  <a:pt x="85" y="54"/>
                  <a:pt x="54" y="85"/>
                  <a:pt x="33" y="121"/>
                </a:cubicBezTo>
                <a:cubicBezTo>
                  <a:pt x="11" y="158"/>
                  <a:pt x="0" y="200"/>
                  <a:pt x="0" y="243"/>
                </a:cubicBezTo>
                <a:lnTo>
                  <a:pt x="0" y="1214"/>
                </a:lnTo>
                <a:lnTo>
                  <a:pt x="0" y="1214"/>
                </a:lnTo>
                <a:cubicBezTo>
                  <a:pt x="0" y="1257"/>
                  <a:pt x="11" y="1299"/>
                  <a:pt x="33" y="1336"/>
                </a:cubicBezTo>
                <a:cubicBezTo>
                  <a:pt x="54" y="1372"/>
                  <a:pt x="85" y="1403"/>
                  <a:pt x="121" y="1424"/>
                </a:cubicBezTo>
                <a:cubicBezTo>
                  <a:pt x="158" y="1446"/>
                  <a:pt x="200" y="1457"/>
                  <a:pt x="243" y="1457"/>
                </a:cubicBezTo>
                <a:lnTo>
                  <a:pt x="2255" y="1457"/>
                </a:lnTo>
                <a:lnTo>
                  <a:pt x="2255" y="1457"/>
                </a:lnTo>
                <a:cubicBezTo>
                  <a:pt x="2298" y="1457"/>
                  <a:pt x="2340" y="1446"/>
                  <a:pt x="2377" y="1424"/>
                </a:cubicBezTo>
                <a:cubicBezTo>
                  <a:pt x="2413" y="1403"/>
                  <a:pt x="2444" y="1372"/>
                  <a:pt x="2465" y="1336"/>
                </a:cubicBezTo>
                <a:cubicBezTo>
                  <a:pt x="2487" y="1299"/>
                  <a:pt x="2498" y="1257"/>
                  <a:pt x="2498" y="1214"/>
                </a:cubicBezTo>
                <a:lnTo>
                  <a:pt x="2498" y="242"/>
                </a:lnTo>
                <a:lnTo>
                  <a:pt x="2498" y="243"/>
                </a:lnTo>
                <a:lnTo>
                  <a:pt x="2498" y="243"/>
                </a:lnTo>
                <a:cubicBezTo>
                  <a:pt x="2498" y="200"/>
                  <a:pt x="2487" y="158"/>
                  <a:pt x="2465" y="121"/>
                </a:cubicBezTo>
                <a:cubicBezTo>
                  <a:pt x="2444" y="85"/>
                  <a:pt x="2413" y="54"/>
                  <a:pt x="2377" y="33"/>
                </a:cubicBezTo>
                <a:cubicBezTo>
                  <a:pt x="2340" y="11"/>
                  <a:pt x="2298" y="0"/>
                  <a:pt x="2255" y="0"/>
                </a:cubicBezTo>
                <a:lnTo>
                  <a:pt x="242" y="0"/>
                </a:lnTo>
              </a:path>
            </a:pathLst>
          </a:custGeom>
          <a:solidFill>
            <a:srgbClr val="DDDDDD"/>
          </a:soli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Image </a:t>
            </a:r>
            <a:endParaRPr lang="en-US" sz="1500" b="0" strike="noStrike" spc="-1">
              <a:solidFill>
                <a:srgbClr val="000000"/>
              </a:solidFill>
              <a:latin typeface="DesySans Office"/>
            </a:endParaRPr>
          </a:p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definition</a:t>
            </a:r>
            <a:endParaRPr lang="en-US" sz="15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10" name="CustomShape 33">
            <a:extLst>
              <a:ext uri="{FF2B5EF4-FFF2-40B4-BE49-F238E27FC236}">
                <a16:creationId xmlns:a16="http://schemas.microsoft.com/office/drawing/2014/main" id="{CD42F1FF-0572-C808-F20D-B15F676A9DE4}"/>
              </a:ext>
            </a:extLst>
          </p:cNvPr>
          <p:cNvSpPr/>
          <p:nvPr/>
        </p:nvSpPr>
        <p:spPr>
          <a:xfrm>
            <a:off x="909888" y="4680236"/>
            <a:ext cx="1441800" cy="743040"/>
          </a:xfrm>
          <a:custGeom>
            <a:avLst/>
            <a:gdLst>
              <a:gd name="textAreaLeft" fmla="*/ 0 w 1441800"/>
              <a:gd name="textAreaRight" fmla="*/ 1442160 w 1441800"/>
              <a:gd name="textAreaTop" fmla="*/ 0 h 743040"/>
              <a:gd name="textAreaBottom" fmla="*/ 743400 h 743040"/>
            </a:gdLst>
            <a:ahLst/>
            <a:cxnLst/>
            <a:rect l="textAreaLeft" t="textAreaTop" r="textAreaRight" b="textAreaBottom"/>
            <a:pathLst>
              <a:path w="2499" h="1458">
                <a:moveTo>
                  <a:pt x="242" y="0"/>
                </a:moveTo>
                <a:lnTo>
                  <a:pt x="243" y="0"/>
                </a:lnTo>
                <a:cubicBezTo>
                  <a:pt x="200" y="0"/>
                  <a:pt x="158" y="11"/>
                  <a:pt x="121" y="33"/>
                </a:cubicBezTo>
                <a:cubicBezTo>
                  <a:pt x="85" y="54"/>
                  <a:pt x="54" y="85"/>
                  <a:pt x="33" y="121"/>
                </a:cubicBezTo>
                <a:cubicBezTo>
                  <a:pt x="11" y="158"/>
                  <a:pt x="0" y="200"/>
                  <a:pt x="0" y="243"/>
                </a:cubicBezTo>
                <a:lnTo>
                  <a:pt x="0" y="1214"/>
                </a:lnTo>
                <a:lnTo>
                  <a:pt x="0" y="1214"/>
                </a:lnTo>
                <a:cubicBezTo>
                  <a:pt x="0" y="1257"/>
                  <a:pt x="11" y="1299"/>
                  <a:pt x="33" y="1336"/>
                </a:cubicBezTo>
                <a:cubicBezTo>
                  <a:pt x="54" y="1372"/>
                  <a:pt x="85" y="1403"/>
                  <a:pt x="121" y="1424"/>
                </a:cubicBezTo>
                <a:cubicBezTo>
                  <a:pt x="158" y="1446"/>
                  <a:pt x="200" y="1457"/>
                  <a:pt x="243" y="1457"/>
                </a:cubicBezTo>
                <a:lnTo>
                  <a:pt x="2255" y="1457"/>
                </a:lnTo>
                <a:lnTo>
                  <a:pt x="2255" y="1457"/>
                </a:lnTo>
                <a:cubicBezTo>
                  <a:pt x="2298" y="1457"/>
                  <a:pt x="2340" y="1446"/>
                  <a:pt x="2377" y="1424"/>
                </a:cubicBezTo>
                <a:cubicBezTo>
                  <a:pt x="2413" y="1403"/>
                  <a:pt x="2444" y="1372"/>
                  <a:pt x="2465" y="1336"/>
                </a:cubicBezTo>
                <a:cubicBezTo>
                  <a:pt x="2487" y="1299"/>
                  <a:pt x="2498" y="1257"/>
                  <a:pt x="2498" y="1214"/>
                </a:cubicBezTo>
                <a:lnTo>
                  <a:pt x="2498" y="242"/>
                </a:lnTo>
                <a:lnTo>
                  <a:pt x="2498" y="243"/>
                </a:lnTo>
                <a:lnTo>
                  <a:pt x="2498" y="243"/>
                </a:lnTo>
                <a:cubicBezTo>
                  <a:pt x="2498" y="200"/>
                  <a:pt x="2487" y="158"/>
                  <a:pt x="2465" y="121"/>
                </a:cubicBezTo>
                <a:cubicBezTo>
                  <a:pt x="2444" y="85"/>
                  <a:pt x="2413" y="54"/>
                  <a:pt x="2377" y="33"/>
                </a:cubicBezTo>
                <a:cubicBezTo>
                  <a:pt x="2340" y="11"/>
                  <a:pt x="2298" y="0"/>
                  <a:pt x="2255" y="0"/>
                </a:cubicBezTo>
                <a:lnTo>
                  <a:pt x="242" y="0"/>
                </a:lnTo>
              </a:path>
            </a:pathLst>
          </a:custGeom>
          <a:solidFill>
            <a:srgbClr val="DDDDDD"/>
          </a:soli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Application</a:t>
            </a:r>
            <a:endParaRPr lang="en-US" sz="1500" b="0" strike="noStrike" spc="-1">
              <a:solidFill>
                <a:srgbClr val="000000"/>
              </a:solidFill>
              <a:latin typeface="DesySans Office"/>
            </a:endParaRPr>
          </a:p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Menu config</a:t>
            </a:r>
            <a:endParaRPr lang="en-US" sz="1500" b="0" strike="noStrike" spc="-1">
              <a:solidFill>
                <a:srgbClr val="000000"/>
              </a:solidFill>
              <a:latin typeface="DesySans Office"/>
            </a:endParaRPr>
          </a:p>
        </p:txBody>
      </p:sp>
      <p:cxnSp>
        <p:nvCxnSpPr>
          <p:cNvPr id="11" name="Line 1">
            <a:extLst>
              <a:ext uri="{FF2B5EF4-FFF2-40B4-BE49-F238E27FC236}">
                <a16:creationId xmlns:a16="http://schemas.microsoft.com/office/drawing/2014/main" id="{E3EE75FF-2699-3B00-1DC5-D1227B5CB3B8}"/>
              </a:ext>
            </a:extLst>
          </p:cNvPr>
          <p:cNvCxnSpPr>
            <a:stCxn id="9" idx="2"/>
          </p:cNvCxnSpPr>
          <p:nvPr/>
        </p:nvCxnSpPr>
        <p:spPr>
          <a:xfrm>
            <a:off x="1630608" y="3119996"/>
            <a:ext cx="1080" cy="40932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grpSp>
        <p:nvGrpSpPr>
          <p:cNvPr id="12" name="Group 8">
            <a:extLst>
              <a:ext uri="{FF2B5EF4-FFF2-40B4-BE49-F238E27FC236}">
                <a16:creationId xmlns:a16="http://schemas.microsoft.com/office/drawing/2014/main" id="{5D5F8F99-FD62-E645-BA46-B45F852AC094}"/>
              </a:ext>
            </a:extLst>
          </p:cNvPr>
          <p:cNvGrpSpPr/>
          <p:nvPr/>
        </p:nvGrpSpPr>
        <p:grpSpPr>
          <a:xfrm>
            <a:off x="4728048" y="2763236"/>
            <a:ext cx="1360440" cy="1269360"/>
            <a:chOff x="4715640" y="2654640"/>
            <a:chExt cx="1360440" cy="1269360"/>
          </a:xfrm>
        </p:grpSpPr>
        <p:pic>
          <p:nvPicPr>
            <p:cNvPr id="13" name="Picture 28_11">
              <a:extLst>
                <a:ext uri="{FF2B5EF4-FFF2-40B4-BE49-F238E27FC236}">
                  <a16:creationId xmlns:a16="http://schemas.microsoft.com/office/drawing/2014/main" id="{0F578220-9C8B-4020-40D0-675A41FB7B66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715640" y="2869200"/>
              <a:ext cx="1144440" cy="1054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C6BBF9-2673-55D6-30A9-9A6E29072293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5140440" y="2654640"/>
              <a:ext cx="935640" cy="28620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15" name="Line 9">
            <a:extLst>
              <a:ext uri="{FF2B5EF4-FFF2-40B4-BE49-F238E27FC236}">
                <a16:creationId xmlns:a16="http://schemas.microsoft.com/office/drawing/2014/main" id="{B3A8524C-1069-4BFC-699E-91FE5A494367}"/>
              </a:ext>
            </a:extLst>
          </p:cNvPr>
          <p:cNvCxnSpPr>
            <a:endCxn id="13" idx="1"/>
          </p:cNvCxnSpPr>
          <p:nvPr/>
        </p:nvCxnSpPr>
        <p:spPr>
          <a:xfrm flipV="1">
            <a:off x="2352048" y="3505196"/>
            <a:ext cx="2376360" cy="39564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cxnSp>
        <p:nvCxnSpPr>
          <p:cNvPr id="16" name="Line 10">
            <a:extLst>
              <a:ext uri="{FF2B5EF4-FFF2-40B4-BE49-F238E27FC236}">
                <a16:creationId xmlns:a16="http://schemas.microsoft.com/office/drawing/2014/main" id="{4CEAB2F9-8171-7EE2-61BC-03C1E159241E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351688" y="3900836"/>
            <a:ext cx="3096240" cy="1151280"/>
          </a:xfrm>
          <a:prstGeom prst="straightConnector1">
            <a:avLst/>
          </a:prstGeom>
          <a:ln w="25400" cap="rnd">
            <a:solidFill>
              <a:srgbClr val="3465A4"/>
            </a:solidFill>
            <a:tailEnd type="triangle" w="med" len="med"/>
          </a:ln>
        </p:spPr>
      </p:cxnSp>
      <p:sp>
        <p:nvSpPr>
          <p:cNvPr id="17" name="CustomShape 34">
            <a:extLst>
              <a:ext uri="{FF2B5EF4-FFF2-40B4-BE49-F238E27FC236}">
                <a16:creationId xmlns:a16="http://schemas.microsoft.com/office/drawing/2014/main" id="{6D7D0452-1C0F-650B-5061-9AF9A7ED2F2F}"/>
              </a:ext>
            </a:extLst>
          </p:cNvPr>
          <p:cNvSpPr/>
          <p:nvPr/>
        </p:nvSpPr>
        <p:spPr>
          <a:xfrm>
            <a:off x="909888" y="3528596"/>
            <a:ext cx="1441800" cy="743040"/>
          </a:xfrm>
          <a:custGeom>
            <a:avLst/>
            <a:gdLst>
              <a:gd name="textAreaLeft" fmla="*/ 0 w 1441800"/>
              <a:gd name="textAreaRight" fmla="*/ 1442160 w 1441800"/>
              <a:gd name="textAreaTop" fmla="*/ 0 h 743040"/>
              <a:gd name="textAreaBottom" fmla="*/ 743400 h 743040"/>
            </a:gdLst>
            <a:ahLst/>
            <a:cxnLst/>
            <a:rect l="textAreaLeft" t="textAreaTop" r="textAreaRight" b="textAreaBottom"/>
            <a:pathLst>
              <a:path w="2499" h="1458">
                <a:moveTo>
                  <a:pt x="242" y="0"/>
                </a:moveTo>
                <a:lnTo>
                  <a:pt x="243" y="0"/>
                </a:lnTo>
                <a:cubicBezTo>
                  <a:pt x="200" y="0"/>
                  <a:pt x="158" y="11"/>
                  <a:pt x="121" y="33"/>
                </a:cubicBezTo>
                <a:cubicBezTo>
                  <a:pt x="85" y="54"/>
                  <a:pt x="54" y="85"/>
                  <a:pt x="33" y="121"/>
                </a:cubicBezTo>
                <a:cubicBezTo>
                  <a:pt x="11" y="158"/>
                  <a:pt x="0" y="200"/>
                  <a:pt x="0" y="243"/>
                </a:cubicBezTo>
                <a:lnTo>
                  <a:pt x="0" y="1214"/>
                </a:lnTo>
                <a:lnTo>
                  <a:pt x="0" y="1214"/>
                </a:lnTo>
                <a:cubicBezTo>
                  <a:pt x="0" y="1257"/>
                  <a:pt x="11" y="1299"/>
                  <a:pt x="33" y="1336"/>
                </a:cubicBezTo>
                <a:cubicBezTo>
                  <a:pt x="54" y="1372"/>
                  <a:pt x="85" y="1403"/>
                  <a:pt x="121" y="1424"/>
                </a:cubicBezTo>
                <a:cubicBezTo>
                  <a:pt x="158" y="1446"/>
                  <a:pt x="200" y="1457"/>
                  <a:pt x="243" y="1457"/>
                </a:cubicBezTo>
                <a:lnTo>
                  <a:pt x="2255" y="1457"/>
                </a:lnTo>
                <a:lnTo>
                  <a:pt x="2255" y="1457"/>
                </a:lnTo>
                <a:cubicBezTo>
                  <a:pt x="2298" y="1457"/>
                  <a:pt x="2340" y="1446"/>
                  <a:pt x="2377" y="1424"/>
                </a:cubicBezTo>
                <a:cubicBezTo>
                  <a:pt x="2413" y="1403"/>
                  <a:pt x="2444" y="1372"/>
                  <a:pt x="2465" y="1336"/>
                </a:cubicBezTo>
                <a:cubicBezTo>
                  <a:pt x="2487" y="1299"/>
                  <a:pt x="2498" y="1257"/>
                  <a:pt x="2498" y="1214"/>
                </a:cubicBezTo>
                <a:lnTo>
                  <a:pt x="2498" y="242"/>
                </a:lnTo>
                <a:lnTo>
                  <a:pt x="2498" y="243"/>
                </a:lnTo>
                <a:lnTo>
                  <a:pt x="2498" y="243"/>
                </a:lnTo>
                <a:cubicBezTo>
                  <a:pt x="2498" y="200"/>
                  <a:pt x="2487" y="158"/>
                  <a:pt x="2465" y="121"/>
                </a:cubicBezTo>
                <a:cubicBezTo>
                  <a:pt x="2444" y="85"/>
                  <a:pt x="2413" y="54"/>
                  <a:pt x="2377" y="33"/>
                </a:cubicBezTo>
                <a:cubicBezTo>
                  <a:pt x="2340" y="11"/>
                  <a:pt x="2298" y="0"/>
                  <a:pt x="2255" y="0"/>
                </a:cubicBezTo>
                <a:lnTo>
                  <a:pt x="242" y="0"/>
                </a:lnTo>
              </a:path>
            </a:pathLst>
          </a:custGeom>
          <a:solidFill>
            <a:srgbClr val="DDDDDD"/>
          </a:solidFill>
          <a:ln w="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Container</a:t>
            </a:r>
            <a:endParaRPr lang="en-US" sz="1500" b="0" strike="noStrike" spc="-1">
              <a:solidFill>
                <a:srgbClr val="000000"/>
              </a:solidFill>
              <a:latin typeface="DesySans Office"/>
            </a:endParaRPr>
          </a:p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Registry</a:t>
            </a:r>
            <a:endParaRPr lang="en-US" sz="15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18" name="TextShape 12">
            <a:extLst>
              <a:ext uri="{FF2B5EF4-FFF2-40B4-BE49-F238E27FC236}">
                <a16:creationId xmlns:a16="http://schemas.microsoft.com/office/drawing/2014/main" id="{D7B70390-D32A-CB60-5FF3-AAABC6376259}"/>
              </a:ext>
            </a:extLst>
          </p:cNvPr>
          <p:cNvSpPr/>
          <p:nvPr/>
        </p:nvSpPr>
        <p:spPr>
          <a:xfrm>
            <a:off x="1017888" y="3156356"/>
            <a:ext cx="86364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DesySans Office"/>
              </a:rPr>
              <a:t>CI/CD</a:t>
            </a:r>
            <a:endParaRPr lang="en-US" sz="14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19" name="TextShape 13">
            <a:extLst>
              <a:ext uri="{FF2B5EF4-FFF2-40B4-BE49-F238E27FC236}">
                <a16:creationId xmlns:a16="http://schemas.microsoft.com/office/drawing/2014/main" id="{79C026C5-F34D-D413-CD1A-C9E9FD05F42F}"/>
              </a:ext>
            </a:extLst>
          </p:cNvPr>
          <p:cNvSpPr/>
          <p:nvPr/>
        </p:nvSpPr>
        <p:spPr>
          <a:xfrm>
            <a:off x="3007248" y="3293876"/>
            <a:ext cx="1333800" cy="48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 err="1">
                <a:solidFill>
                  <a:srgbClr val="000000"/>
                </a:solidFill>
                <a:latin typeface="DesySans Office"/>
              </a:rPr>
              <a:t>apptainer</a:t>
            </a:r>
            <a:r>
              <a:rPr lang="de-DE" sz="1400" b="0" strike="noStrike" spc="-1">
                <a:solidFill>
                  <a:srgbClr val="000000"/>
                </a:solidFill>
                <a:latin typeface="DesySans Office"/>
              </a:rPr>
              <a:t> pull</a:t>
            </a:r>
            <a:endParaRPr lang="en-US" sz="14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20" name="TextShape 14">
            <a:extLst>
              <a:ext uri="{FF2B5EF4-FFF2-40B4-BE49-F238E27FC236}">
                <a16:creationId xmlns:a16="http://schemas.microsoft.com/office/drawing/2014/main" id="{9B70A1F5-2176-9DBB-0DF4-3960B509A7EA}"/>
              </a:ext>
            </a:extLst>
          </p:cNvPr>
          <p:cNvSpPr/>
          <p:nvPr/>
        </p:nvSpPr>
        <p:spPr>
          <a:xfrm>
            <a:off x="3793488" y="4621680"/>
            <a:ext cx="1333800" cy="48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 err="1">
                <a:solidFill>
                  <a:srgbClr val="000000"/>
                </a:solidFill>
                <a:latin typeface="DesySans Office"/>
              </a:rPr>
              <a:t>git</a:t>
            </a:r>
            <a:r>
              <a:rPr lang="de-DE" sz="1400" b="0" strike="noStrike" spc="-1">
                <a:solidFill>
                  <a:srgbClr val="000000"/>
                </a:solidFill>
                <a:latin typeface="DesySans Office"/>
              </a:rPr>
              <a:t> pull</a:t>
            </a:r>
            <a:endParaRPr lang="en-US" sz="1400" b="0" strike="noStrike" spc="-1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21" name="TextShape 15">
            <a:extLst>
              <a:ext uri="{FF2B5EF4-FFF2-40B4-BE49-F238E27FC236}">
                <a16:creationId xmlns:a16="http://schemas.microsoft.com/office/drawing/2014/main" id="{5D7D340B-A772-45A9-F40B-7234BB0A826A}"/>
              </a:ext>
            </a:extLst>
          </p:cNvPr>
          <p:cNvSpPr/>
          <p:nvPr/>
        </p:nvSpPr>
        <p:spPr>
          <a:xfrm>
            <a:off x="6528048" y="1872956"/>
            <a:ext cx="5039640" cy="341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DesySans Office"/>
              </a:rPr>
              <a:t>Software in Apptainer images</a:t>
            </a: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DesySans Office"/>
              </a:rPr>
              <a:t>Many applications already available as Apptainer image from HPC workflows</a:t>
            </a: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DesySans Office"/>
              </a:rPr>
              <a:t>Built from .def file in CI/CD pipeline</a:t>
            </a: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DesySans Office"/>
              </a:rPr>
              <a:t>Image publicly available in Gitlab registry</a:t>
            </a: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DesySans Office"/>
              </a:rPr>
              <a:t>Pulled on application startup </a:t>
            </a: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DesySans Office"/>
              </a:rPr>
              <a:t>Application menu entries defined separately in git repository</a:t>
            </a: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DesySans Office"/>
              </a:rPr>
              <a:t>Seamless integration into the OS applications</a:t>
            </a: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DesySans Office"/>
              </a:rPr>
              <a:t>Menu entries updated from menu config by cronjob pulls the repository regularly</a:t>
            </a: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DesySans Office"/>
              </a:rPr>
              <a:t>Seamless updates to the menu by admins</a:t>
            </a:r>
            <a:endParaRPr lang="en-US" sz="1800" b="0" strike="noStrike" spc="-1">
              <a:solidFill>
                <a:srgbClr val="000000"/>
              </a:solidFill>
              <a:latin typeface="DesySans Office"/>
            </a:endParaRPr>
          </a:p>
        </p:txBody>
      </p:sp>
    </p:spTree>
    <p:extLst>
      <p:ext uri="{BB962C8B-B14F-4D97-AF65-F5344CB8AC3E}">
        <p14:creationId xmlns:p14="http://schemas.microsoft.com/office/powerpoint/2010/main" val="2011706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110C-4A98-605B-5F88-0102A57E6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</a:t>
            </a:r>
            <a:r>
              <a:rPr lang="en-DE"/>
              <a:t>isa.desy.de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72721-AF42-BAC6-C154-BB51C1EC67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/>
              <a:t>Example: </a:t>
            </a:r>
            <a:r>
              <a:rPr lang="en-US" sz="1800" b="1" strike="noStrike" spc="-1">
                <a:solidFill>
                  <a:srgbClr val="F18F1F"/>
                </a:solidFill>
                <a:latin typeface="DesySans Office"/>
                <a:ea typeface="Noto Sans CJK SC"/>
              </a:rPr>
              <a:t>Work via remote desktop connection with graphical interfaces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0C247-B0C2-A5C9-9BF8-04E75D5B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E2665-2EC8-6E54-9DF7-591F9D835D8E}"/>
              </a:ext>
            </a:extLst>
          </p:cNvPr>
          <p:cNvSpPr txBox="1"/>
          <p:nvPr/>
        </p:nvSpPr>
        <p:spPr>
          <a:xfrm>
            <a:off x="180846" y="1740223"/>
            <a:ext cx="3886200" cy="96470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Using </a:t>
            </a:r>
            <a:r>
              <a:rPr lang="en-US" sz="1800" b="0" strike="noStrike" spc="-1" err="1">
                <a:solidFill>
                  <a:srgbClr val="000000"/>
                </a:solidFill>
                <a:latin typeface="DesySans Office"/>
                <a:ea typeface="DejaVu Sans"/>
              </a:rPr>
              <a:t>CrystFEL</a:t>
            </a:r>
            <a:r>
              <a:rPr lang="en-US" sz="18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 Docker Images to run Singularity Container and work with </a:t>
            </a:r>
            <a:r>
              <a:rPr lang="en-US" sz="1800" b="0" strike="noStrike" spc="-1" err="1">
                <a:solidFill>
                  <a:srgbClr val="000000"/>
                </a:solidFill>
                <a:latin typeface="DesySans Office"/>
                <a:ea typeface="DejaVu Sans"/>
              </a:rPr>
              <a:t>Crystfel</a:t>
            </a:r>
            <a:r>
              <a:rPr lang="en-US" sz="1800" b="0" strike="noStrike" spc="-1">
                <a:solidFill>
                  <a:srgbClr val="000000"/>
                </a:solidFill>
                <a:latin typeface="DesySans Office"/>
                <a:ea typeface="DejaVu Sans"/>
              </a:rPr>
              <a:t> 10 Graphical Interface.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684556-5EED-E661-89AB-7AA23B8C028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044999" y="1196752"/>
            <a:ext cx="7945212" cy="475252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7AA20-F38C-D214-40AA-4EBF36147E59}"/>
              </a:ext>
            </a:extLst>
          </p:cNvPr>
          <p:cNvSpPr txBox="1"/>
          <p:nvPr/>
        </p:nvSpPr>
        <p:spPr>
          <a:xfrm>
            <a:off x="201789" y="5173769"/>
            <a:ext cx="388620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0" err="1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CrystFEL</a:t>
            </a:r>
            <a:r>
              <a:rPr lang="en-GB" sz="9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is a suite of programs for processing diffraction data acquired "serially" in a "snapshot" manner, such as when using the technique of </a:t>
            </a:r>
            <a:r>
              <a:rPr lang="en-GB" sz="900" b="1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Serial Femtosecond Crystallography (SFX)</a:t>
            </a:r>
            <a:r>
              <a:rPr lang="en-GB" sz="9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with a free-electron laser source. </a:t>
            </a:r>
            <a:r>
              <a:rPr lang="en-GB" sz="900" b="0" i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CrystFEL</a:t>
            </a:r>
            <a:r>
              <a:rPr lang="en-GB" sz="9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comprises programs for indexing and integrating diffraction patterns, scaling and merging intensities, simulating patterns, calculating figures of merit for the data and visualising the results. </a:t>
            </a:r>
            <a:endParaRPr lang="en-DE" sz="900" err="1"/>
          </a:p>
        </p:txBody>
      </p:sp>
    </p:spTree>
    <p:extLst>
      <p:ext uri="{BB962C8B-B14F-4D97-AF65-F5344CB8AC3E}">
        <p14:creationId xmlns:p14="http://schemas.microsoft.com/office/powerpoint/2010/main" val="3718041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13244-4B57-5F37-FABD-03F98C7C9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B71CF-5D70-7404-2B36-04B78C565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73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33DD9-EC9E-79E3-320B-1F242CCF8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8E2FA2E-CD72-1B25-CD83-B522559B2C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592453" cy="1899936"/>
          </a:xfrm>
        </p:spPr>
        <p:txBody>
          <a:bodyPr/>
          <a:lstStyle/>
          <a:p>
            <a:r>
              <a:rPr lang="de-DE"/>
              <a:t>Fuhrmann Patrick, Wetzel Tim</a:t>
            </a:r>
          </a:p>
          <a:p>
            <a:r>
              <a:rPr lang="de-DE"/>
              <a:t>DESY IT</a:t>
            </a:r>
          </a:p>
          <a:p>
            <a:r>
              <a:rPr lang="de-DE">
                <a:hlinkClick r:id="rId2"/>
              </a:rPr>
              <a:t>Patrick.Fuhrmann@desy.de</a:t>
            </a:r>
            <a:r>
              <a:rPr lang="de-DE"/>
              <a:t>, </a:t>
            </a:r>
            <a:r>
              <a:rPr lang="de-DE" err="1"/>
              <a:t>Tim.Wetzel@desy.de</a:t>
            </a:r>
            <a:r>
              <a:rPr lang="de-DE"/>
              <a:t> 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69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2DD5D8E-11CD-439B-20ED-6471CB919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241" y="1564276"/>
            <a:ext cx="4000527" cy="167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1378D-26E2-FCE7-8631-6EB52AF63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The National Light Sources in Europe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0C9E8-04D1-FE27-32A3-F5A109AF25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/>
              <a:t>For the Chinese one see : </a:t>
            </a:r>
            <a:r>
              <a:rPr lang="en-GB" b="0" i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Qingbao</a:t>
            </a:r>
            <a:r>
              <a:rPr lang="en-GB" b="0" i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Hu: Design and implementation of HEPS Scientific Computing System</a:t>
            </a:r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D5858-1C05-7D74-3E7C-E6CA543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9591F0-48ED-48A6-EE59-ED96C699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292" y="3654711"/>
            <a:ext cx="3417949" cy="2278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1F55F6-E460-57FB-98A4-5ABC663B6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619" y="1281964"/>
            <a:ext cx="3998736" cy="2197108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90E0D4-FFF4-A2D0-6A19-83BC659C9447}"/>
              </a:ext>
            </a:extLst>
          </p:cNvPr>
          <p:cNvSpPr txBox="1"/>
          <p:nvPr/>
        </p:nvSpPr>
        <p:spPr>
          <a:xfrm>
            <a:off x="7311392" y="1541407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Soleil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7B33E8-1020-7D4B-34C1-9C2748598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539" y="3751788"/>
            <a:ext cx="3638973" cy="2043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A3F205-2670-D5C6-45FC-F3932F317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6" y="1322023"/>
            <a:ext cx="3965845" cy="49466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B61A05-494F-A613-01A4-2A999D6FDCA4}"/>
              </a:ext>
            </a:extLst>
          </p:cNvPr>
          <p:cNvSpPr txBox="1"/>
          <p:nvPr/>
        </p:nvSpPr>
        <p:spPr>
          <a:xfrm>
            <a:off x="8760296" y="5303388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ALBA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B67E94-5DC7-C61A-072D-F7DD9C434DB6}"/>
              </a:ext>
            </a:extLst>
          </p:cNvPr>
          <p:cNvSpPr txBox="1"/>
          <p:nvPr/>
        </p:nvSpPr>
        <p:spPr>
          <a:xfrm>
            <a:off x="4818224" y="5258493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Diamond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C7B874-57E5-BA21-6F55-1BB368B55418}"/>
              </a:ext>
            </a:extLst>
          </p:cNvPr>
          <p:cNvSpPr txBox="1"/>
          <p:nvPr/>
        </p:nvSpPr>
        <p:spPr>
          <a:xfrm>
            <a:off x="10351490" y="1729486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MAX IV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2F64CF-9B4D-1CFB-36AB-F701CBFA1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55" y="2610024"/>
            <a:ext cx="4721467" cy="1765418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0892327-0BE6-014D-E741-9D77326C632B}"/>
              </a:ext>
            </a:extLst>
          </p:cNvPr>
          <p:cNvSpPr txBox="1"/>
          <p:nvPr/>
        </p:nvSpPr>
        <p:spPr>
          <a:xfrm>
            <a:off x="7993579" y="2568934"/>
            <a:ext cx="1533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PETRA III</a:t>
            </a:r>
          </a:p>
        </p:txBody>
      </p:sp>
    </p:spTree>
    <p:extLst>
      <p:ext uri="{BB962C8B-B14F-4D97-AF65-F5344CB8AC3E}">
        <p14:creationId xmlns:p14="http://schemas.microsoft.com/office/powerpoint/2010/main" val="1153679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A832B6-0A14-8FCC-4EEE-F05A803C2496}"/>
              </a:ext>
            </a:extLst>
          </p:cNvPr>
          <p:cNvSpPr txBox="1"/>
          <p:nvPr/>
        </p:nvSpPr>
        <p:spPr>
          <a:xfrm>
            <a:off x="6096000" y="4572682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chemeClr val="accent2"/>
                </a:solidFill>
              </a:rPr>
              <a:t>So far so good.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A5991-CE25-2F80-BACD-3DB4B2CFD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Why I’m showing this 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D0D84E-9DC4-BBD7-2699-AF4FD9F4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   Open Data at DESY and HIFIS     |     Fuhrmann, Wetzel       ISGC  2024, Taipei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50AB9-F7E3-F310-47E9-5DE69FFD2791}"/>
              </a:ext>
            </a:extLst>
          </p:cNvPr>
          <p:cNvSpPr txBox="1"/>
          <p:nvPr/>
        </p:nvSpPr>
        <p:spPr>
          <a:xfrm>
            <a:off x="4734172" y="349611"/>
            <a:ext cx="73517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Light sources are huge infrastructures, providing extremely brilliant light, used with more than 200 techniques to look deep into matter for </a:t>
            </a:r>
            <a:r>
              <a:rPr lang="en-GB" sz="2000" dirty="0">
                <a:solidFill>
                  <a:schemeClr val="accent2"/>
                </a:solidFill>
              </a:rPr>
              <a:t>Biology, Material Science, Cultural Heritage</a:t>
            </a:r>
            <a:r>
              <a:rPr lang="en-GB" sz="2000" dirty="0"/>
              <a:t> and what not.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 2019 Petra III at DESY had more than </a:t>
            </a:r>
            <a:r>
              <a:rPr lang="en-GB" sz="2000" dirty="0">
                <a:solidFill>
                  <a:schemeClr val="accent2"/>
                </a:solidFill>
              </a:rPr>
              <a:t>6300 visits </a:t>
            </a:r>
            <a:r>
              <a:rPr lang="en-GB" sz="2000" dirty="0"/>
              <a:t>from 3150 national and international users at 21 beamlines;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Those beam times produce </a:t>
            </a:r>
            <a:r>
              <a:rPr lang="en-GB" sz="2000" dirty="0">
                <a:solidFill>
                  <a:schemeClr val="accent2"/>
                </a:solidFill>
              </a:rPr>
              <a:t>an enormous amount of extremely precious data, under the governance of the 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But, after the ‘</a:t>
            </a:r>
            <a:r>
              <a:rPr lang="en-GB" sz="2000" dirty="0">
                <a:solidFill>
                  <a:schemeClr val="accent2"/>
                </a:solidFill>
              </a:rPr>
              <a:t>embargo period</a:t>
            </a:r>
            <a:r>
              <a:rPr lang="en-GB" sz="2000" dirty="0"/>
              <a:t>’ all this data becomes                  ‘</a:t>
            </a:r>
            <a:r>
              <a:rPr lang="en-GB" sz="2400" dirty="0">
                <a:solidFill>
                  <a:schemeClr val="accent2"/>
                </a:solidFill>
              </a:rPr>
              <a:t>Open Data</a:t>
            </a:r>
            <a:r>
              <a:rPr lang="en-GB" sz="2000" dirty="0"/>
              <a:t>’ (public)</a:t>
            </a:r>
            <a:endParaRPr lang="en-DE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71A0CE-24D7-916B-ABE9-82E3C24C1C85}"/>
              </a:ext>
            </a:extLst>
          </p:cNvPr>
          <p:cNvGrpSpPr/>
          <p:nvPr/>
        </p:nvGrpSpPr>
        <p:grpSpPr>
          <a:xfrm>
            <a:off x="106068" y="1389648"/>
            <a:ext cx="3758968" cy="4564822"/>
            <a:chOff x="8477936" y="1273839"/>
            <a:chExt cx="3758968" cy="4564822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F435B956-4E08-1124-5672-3F2E8B946350}"/>
                </a:ext>
              </a:extLst>
            </p:cNvPr>
            <p:cNvSpPr/>
            <p:nvPr/>
          </p:nvSpPr>
          <p:spPr>
            <a:xfrm>
              <a:off x="8477936" y="1700967"/>
              <a:ext cx="556054" cy="4137694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739BCD-F337-5589-4A49-A29796C5F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58813" y="1273839"/>
              <a:ext cx="1440000" cy="10213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418BEF-0766-2D47-A8C0-90EB50947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715" y="2134364"/>
              <a:ext cx="1440000" cy="10213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55A1D3-DE7F-7B87-0453-B9E9E0458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716" y="3784507"/>
              <a:ext cx="1440000" cy="102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F0DDEB-03D8-4609-FECC-D59037859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82910" y="2974453"/>
              <a:ext cx="1440000" cy="10213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BD2C95-0DB8-D1CB-9B0B-4FF8D67C8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82911" y="4550296"/>
              <a:ext cx="1440000" cy="9855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32428F-F8C2-0925-C65E-C5E87233A98C}"/>
                </a:ext>
              </a:extLst>
            </p:cNvPr>
            <p:cNvSpPr txBox="1"/>
            <p:nvPr/>
          </p:nvSpPr>
          <p:spPr>
            <a:xfrm>
              <a:off x="10896635" y="2289034"/>
              <a:ext cx="1279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Role of Water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1ED51F-05E8-694C-D724-A8BDBF5EE086}"/>
                </a:ext>
              </a:extLst>
            </p:cNvPr>
            <p:cNvSpPr txBox="1"/>
            <p:nvPr/>
          </p:nvSpPr>
          <p:spPr>
            <a:xfrm>
              <a:off x="9065435" y="3127739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Fine Dust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FC3FD8-6268-040B-DA9D-725699091C28}"/>
                </a:ext>
              </a:extLst>
            </p:cNvPr>
            <p:cNvSpPr txBox="1"/>
            <p:nvPr/>
          </p:nvSpPr>
          <p:spPr>
            <a:xfrm>
              <a:off x="8755963" y="4817651"/>
              <a:ext cx="1537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Superconductors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D5E4C4-DB82-E9DE-10A3-E99053EA5232}"/>
                </a:ext>
              </a:extLst>
            </p:cNvPr>
            <p:cNvSpPr txBox="1"/>
            <p:nvPr/>
          </p:nvSpPr>
          <p:spPr>
            <a:xfrm>
              <a:off x="11484775" y="3965452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Battery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D9DD96-3D90-CF7C-C07C-886B90F15BEB}"/>
                </a:ext>
              </a:extLst>
            </p:cNvPr>
            <p:cNvSpPr txBox="1"/>
            <p:nvPr/>
          </p:nvSpPr>
          <p:spPr>
            <a:xfrm>
              <a:off x="9548748" y="5511840"/>
              <a:ext cx="1527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Cultural Heritage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3E1FD9-E794-60A7-958B-DB4A46C15B63}"/>
              </a:ext>
            </a:extLst>
          </p:cNvPr>
          <p:cNvGrpSpPr/>
          <p:nvPr/>
        </p:nvGrpSpPr>
        <p:grpSpPr>
          <a:xfrm>
            <a:off x="4095206" y="3365698"/>
            <a:ext cx="7848872" cy="3231654"/>
            <a:chOff x="4079776" y="3149674"/>
            <a:chExt cx="7848872" cy="3231654"/>
          </a:xfrm>
        </p:grpSpPr>
        <p:sp>
          <p:nvSpPr>
            <p:cNvPr id="23" name="Snip Single Corner of Rectangle 22">
              <a:extLst>
                <a:ext uri="{FF2B5EF4-FFF2-40B4-BE49-F238E27FC236}">
                  <a16:creationId xmlns:a16="http://schemas.microsoft.com/office/drawing/2014/main" id="{327E457E-F946-B0C7-E490-522A58F09460}"/>
                </a:ext>
              </a:extLst>
            </p:cNvPr>
            <p:cNvSpPr/>
            <p:nvPr/>
          </p:nvSpPr>
          <p:spPr>
            <a:xfrm>
              <a:off x="4095206" y="3428999"/>
              <a:ext cx="7833442" cy="2765487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FBB84D-BB21-81F9-160A-7197310ECA61}"/>
                </a:ext>
              </a:extLst>
            </p:cNvPr>
            <p:cNvSpPr txBox="1"/>
            <p:nvPr/>
          </p:nvSpPr>
          <p:spPr>
            <a:xfrm>
              <a:off x="4079776" y="3149674"/>
              <a:ext cx="7712699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                                                           </a:t>
              </a:r>
              <a:endParaRPr lang="en-DE" sz="2000" dirty="0">
                <a:solidFill>
                  <a:srgbClr val="FF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accent1"/>
                  </a:solidFill>
                </a:rPr>
                <a:t>Data which wasn’t used in publications is essentially lost.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accent1"/>
                  </a:solidFill>
                </a:rPr>
                <a:t>After a publication, the future of the data only depends on the PI, who will have moved on to his/her next project. </a:t>
              </a:r>
              <a:r>
                <a:rPr lang="en-GB" sz="2400" dirty="0">
                  <a:solidFill>
                    <a:schemeClr val="accent2"/>
                  </a:solidFill>
                </a:rPr>
                <a:t>The future of that data is undetermined.</a:t>
              </a:r>
              <a:r>
                <a:rPr lang="en-GB" sz="2400" dirty="0">
                  <a:solidFill>
                    <a:schemeClr val="accent1"/>
                  </a:solidFill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accent1"/>
                  </a:solidFill>
                </a:rPr>
                <a:t>No one, except the original group, understands the details of those collected datasets.</a:t>
              </a:r>
            </a:p>
            <a:p>
              <a:endParaRPr lang="en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513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418E5-CC36-B8CF-BC18-00D6306F5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6C71-6D61-F08E-2D4F-D3977FD8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Why I’m showing this 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9B622-4352-5F27-4BB3-88019EFD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   Open Data at DESY and HIFIS     |     Fuhrmann, Wetzel       ISGC  2024, Taipei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13122-604F-ADF0-4372-3A5F051E4BD1}"/>
              </a:ext>
            </a:extLst>
          </p:cNvPr>
          <p:cNvSpPr txBox="1"/>
          <p:nvPr/>
        </p:nvSpPr>
        <p:spPr>
          <a:xfrm>
            <a:off x="4734172" y="349611"/>
            <a:ext cx="73517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Light sources are huge infrastructures, providing extremely brilliant light, used with more than 200 techniques to look deep into matter for </a:t>
            </a:r>
            <a:r>
              <a:rPr lang="en-GB" sz="2000" dirty="0">
                <a:solidFill>
                  <a:schemeClr val="accent2"/>
                </a:solidFill>
              </a:rPr>
              <a:t>Biology, Material Science, Cultural Heritage</a:t>
            </a:r>
            <a:r>
              <a:rPr lang="en-GB" sz="2000" dirty="0"/>
              <a:t> and what not.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 2019 Petra III at DESY had more than </a:t>
            </a:r>
            <a:r>
              <a:rPr lang="en-GB" sz="2000" dirty="0">
                <a:solidFill>
                  <a:schemeClr val="accent2"/>
                </a:solidFill>
              </a:rPr>
              <a:t>6300 visits </a:t>
            </a:r>
            <a:r>
              <a:rPr lang="en-GB" sz="2000" dirty="0"/>
              <a:t>from 3150 national and international users at 21 beamlines;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Those beam times produce </a:t>
            </a:r>
            <a:r>
              <a:rPr lang="en-GB" sz="2000" dirty="0">
                <a:solidFill>
                  <a:schemeClr val="accent2"/>
                </a:solidFill>
              </a:rPr>
              <a:t>an enormous amount of extremely precious data, </a:t>
            </a:r>
            <a:r>
              <a:rPr lang="en-GB" sz="2000" dirty="0"/>
              <a:t>under the governance of the 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But, after the ‘</a:t>
            </a:r>
            <a:r>
              <a:rPr lang="en-GB" sz="2000" dirty="0">
                <a:solidFill>
                  <a:schemeClr val="accent2"/>
                </a:solidFill>
              </a:rPr>
              <a:t>embargo period</a:t>
            </a:r>
            <a:r>
              <a:rPr lang="en-GB" sz="2000" dirty="0"/>
              <a:t>’ all this data becomes                  ‘</a:t>
            </a:r>
            <a:r>
              <a:rPr lang="en-GB" sz="2400" dirty="0">
                <a:solidFill>
                  <a:schemeClr val="accent2"/>
                </a:solidFill>
              </a:rPr>
              <a:t>Open Data</a:t>
            </a:r>
            <a:r>
              <a:rPr lang="en-GB" sz="2000" dirty="0"/>
              <a:t>’ (public)</a:t>
            </a:r>
            <a:endParaRPr lang="en-DE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E8C51D-380F-8D55-9496-7258D324FCB2}"/>
              </a:ext>
            </a:extLst>
          </p:cNvPr>
          <p:cNvGrpSpPr/>
          <p:nvPr/>
        </p:nvGrpSpPr>
        <p:grpSpPr>
          <a:xfrm>
            <a:off x="106068" y="1389648"/>
            <a:ext cx="3758968" cy="4564822"/>
            <a:chOff x="8477936" y="1273839"/>
            <a:chExt cx="3758968" cy="4564822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1F2D325F-7F5B-4B2B-0CF5-FB22269DFCFE}"/>
                </a:ext>
              </a:extLst>
            </p:cNvPr>
            <p:cNvSpPr/>
            <p:nvPr/>
          </p:nvSpPr>
          <p:spPr>
            <a:xfrm>
              <a:off x="8477936" y="1700967"/>
              <a:ext cx="556054" cy="4137694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4D16A9-5D70-4507-1E5A-216EF7AC7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58813" y="1273839"/>
              <a:ext cx="1440000" cy="10213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54F7D6-89D2-FCA0-A309-E98407090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715" y="2134364"/>
              <a:ext cx="1440000" cy="10213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713A8D-9A4B-9F08-4510-A9C0D5358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716" y="3784507"/>
              <a:ext cx="1440000" cy="102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2F9CE2-CAF6-5CCD-19B1-CA9B8889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82910" y="2974453"/>
              <a:ext cx="1440000" cy="10213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45BED1-6C4A-D4AF-057D-A4A98D71A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82911" y="4550296"/>
              <a:ext cx="1440000" cy="9855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CBEF55-045A-3EA2-DAA4-0AD27804E0B0}"/>
                </a:ext>
              </a:extLst>
            </p:cNvPr>
            <p:cNvSpPr txBox="1"/>
            <p:nvPr/>
          </p:nvSpPr>
          <p:spPr>
            <a:xfrm>
              <a:off x="10896635" y="2289034"/>
              <a:ext cx="1279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Role of Water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9CCA-1614-2B7B-186B-F01FD607DC09}"/>
                </a:ext>
              </a:extLst>
            </p:cNvPr>
            <p:cNvSpPr txBox="1"/>
            <p:nvPr/>
          </p:nvSpPr>
          <p:spPr>
            <a:xfrm>
              <a:off x="9065435" y="3127739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Fine Dust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70D9DE-0668-2977-BE76-7179750B4F88}"/>
                </a:ext>
              </a:extLst>
            </p:cNvPr>
            <p:cNvSpPr txBox="1"/>
            <p:nvPr/>
          </p:nvSpPr>
          <p:spPr>
            <a:xfrm>
              <a:off x="8755963" y="4817651"/>
              <a:ext cx="1537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Superconductors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1D8A12-AEE0-CE10-19C8-F35600E54869}"/>
                </a:ext>
              </a:extLst>
            </p:cNvPr>
            <p:cNvSpPr txBox="1"/>
            <p:nvPr/>
          </p:nvSpPr>
          <p:spPr>
            <a:xfrm>
              <a:off x="11484775" y="3965452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Battery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7B03A4-47D7-C2F0-88FB-6DE20A827303}"/>
                </a:ext>
              </a:extLst>
            </p:cNvPr>
            <p:cNvSpPr txBox="1"/>
            <p:nvPr/>
          </p:nvSpPr>
          <p:spPr>
            <a:xfrm>
              <a:off x="9548748" y="5511840"/>
              <a:ext cx="1527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Cultural Heritage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ACD508-3686-D9D6-F101-C3EC121546D6}"/>
              </a:ext>
            </a:extLst>
          </p:cNvPr>
          <p:cNvGrpSpPr/>
          <p:nvPr/>
        </p:nvGrpSpPr>
        <p:grpSpPr>
          <a:xfrm>
            <a:off x="4095206" y="3365698"/>
            <a:ext cx="7848872" cy="3231654"/>
            <a:chOff x="4079776" y="3149674"/>
            <a:chExt cx="7848872" cy="3231654"/>
          </a:xfrm>
        </p:grpSpPr>
        <p:sp>
          <p:nvSpPr>
            <p:cNvPr id="23" name="Snip Single Corner of Rectangle 22">
              <a:extLst>
                <a:ext uri="{FF2B5EF4-FFF2-40B4-BE49-F238E27FC236}">
                  <a16:creationId xmlns:a16="http://schemas.microsoft.com/office/drawing/2014/main" id="{67B02532-9965-2C2C-09C2-5AA5CABCA6BF}"/>
                </a:ext>
              </a:extLst>
            </p:cNvPr>
            <p:cNvSpPr/>
            <p:nvPr/>
          </p:nvSpPr>
          <p:spPr>
            <a:xfrm>
              <a:off x="4095206" y="3428999"/>
              <a:ext cx="7833442" cy="2765487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0FB8AD-FEF7-2805-C80A-C6A92953BB6B}"/>
                </a:ext>
              </a:extLst>
            </p:cNvPr>
            <p:cNvSpPr txBox="1"/>
            <p:nvPr/>
          </p:nvSpPr>
          <p:spPr>
            <a:xfrm>
              <a:off x="4079776" y="3149674"/>
              <a:ext cx="7712699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                                                           BUT</a:t>
              </a:r>
              <a:endParaRPr lang="en-DE" sz="2000" dirty="0">
                <a:solidFill>
                  <a:srgbClr val="FF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accent1"/>
                  </a:solidFill>
                </a:rPr>
                <a:t>Data which wasn’t used in publications is essentially lost.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accent1"/>
                  </a:solidFill>
                </a:rPr>
                <a:t>After a publication, the future of the data only depends on the PI, who will have moved on to his/her next project. </a:t>
              </a:r>
              <a:r>
                <a:rPr lang="en-GB" sz="2400" dirty="0">
                  <a:solidFill>
                    <a:schemeClr val="accent2"/>
                  </a:solidFill>
                </a:rPr>
                <a:t>The future of that data is undetermined.</a:t>
              </a:r>
              <a:r>
                <a:rPr lang="en-GB" sz="2400" dirty="0">
                  <a:solidFill>
                    <a:schemeClr val="accent1"/>
                  </a:solidFill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accent1"/>
                  </a:solidFill>
                </a:rPr>
                <a:t>No one, except the original group understands the data.</a:t>
              </a:r>
            </a:p>
            <a:p>
              <a:endParaRPr lang="en-DE" sz="1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8B2F879-C578-EF91-0E52-39E8C8B2D8C3}"/>
              </a:ext>
            </a:extLst>
          </p:cNvPr>
          <p:cNvGrpSpPr/>
          <p:nvPr/>
        </p:nvGrpSpPr>
        <p:grpSpPr>
          <a:xfrm>
            <a:off x="3334580" y="2308155"/>
            <a:ext cx="5112568" cy="2138865"/>
            <a:chOff x="3431704" y="2250173"/>
            <a:chExt cx="5112568" cy="21388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65ABC51-E8EF-0A44-68AB-13D5E815E7FE}"/>
                </a:ext>
              </a:extLst>
            </p:cNvPr>
            <p:cNvSpPr/>
            <p:nvPr/>
          </p:nvSpPr>
          <p:spPr>
            <a:xfrm>
              <a:off x="3431704" y="2250173"/>
              <a:ext cx="5112568" cy="2138865"/>
            </a:xfrm>
            <a:prstGeom prst="round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0ABB70-F9DE-150E-8DC4-941911EB6347}"/>
                </a:ext>
              </a:extLst>
            </p:cNvPr>
            <p:cNvSpPr txBox="1"/>
            <p:nvPr/>
          </p:nvSpPr>
          <p:spPr>
            <a:xfrm>
              <a:off x="3744098" y="2793324"/>
              <a:ext cx="44893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2800" dirty="0">
                  <a:solidFill>
                    <a:schemeClr val="accent1"/>
                  </a:solidFill>
                </a:rPr>
                <a:t>We have a similar situation in almost all sciences.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682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F685-14CC-D7E8-701D-9FF6C8282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04664"/>
            <a:ext cx="3023716" cy="451098"/>
          </a:xfrm>
        </p:spPr>
        <p:txBody>
          <a:bodyPr/>
          <a:lstStyle/>
          <a:p>
            <a:r>
              <a:rPr lang="en-DE" dirty="0"/>
              <a:t>So what to do 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83373-396A-6714-3E3B-07D9F324C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17D2D-A9C4-886D-6CC2-B869C714D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287345"/>
            <a:ext cx="7772400" cy="48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35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E168-FC3F-6925-AB12-6B4BBDF4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>
                <a:solidFill>
                  <a:schemeClr val="accent2"/>
                </a:solidFill>
              </a:rPr>
              <a:t>Open</a:t>
            </a:r>
            <a:r>
              <a:rPr lang="en-DE"/>
              <a:t> versus </a:t>
            </a:r>
            <a:r>
              <a:rPr lang="en-DE">
                <a:solidFill>
                  <a:schemeClr val="accent2"/>
                </a:solidFill>
              </a:rPr>
              <a:t>FAIR</a:t>
            </a:r>
            <a:r>
              <a:rPr lang="en-DE"/>
              <a:t>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29317-9999-3B24-0FED-8A3C474FB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   Open Data at DESY and HIFIS     |     Fuhrmann, Wetzel       ISGC  2024, Taipei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C796BF-DD43-28DC-7DAA-91FF40417ECD}"/>
              </a:ext>
            </a:extLst>
          </p:cNvPr>
          <p:cNvGrpSpPr/>
          <p:nvPr/>
        </p:nvGrpSpPr>
        <p:grpSpPr>
          <a:xfrm>
            <a:off x="381546" y="849838"/>
            <a:ext cx="4248472" cy="1643058"/>
            <a:chOff x="381546" y="849838"/>
            <a:chExt cx="4248472" cy="16430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E480BF-EF11-9B28-C195-E4281C19B074}"/>
                </a:ext>
              </a:extLst>
            </p:cNvPr>
            <p:cNvSpPr/>
            <p:nvPr/>
          </p:nvSpPr>
          <p:spPr>
            <a:xfrm>
              <a:off x="381546" y="849838"/>
              <a:ext cx="4248472" cy="16430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err="1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348607-1940-F236-A6F0-0CE251BA629F}"/>
                </a:ext>
              </a:extLst>
            </p:cNvPr>
            <p:cNvSpPr txBox="1"/>
            <p:nvPr/>
          </p:nvSpPr>
          <p:spPr>
            <a:xfrm>
              <a:off x="525562" y="1067728"/>
              <a:ext cx="403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-1" dirty="0">
                  <a:solidFill>
                    <a:srgbClr val="F18F1F"/>
                  </a:solidFill>
                  <a:latin typeface="Arial"/>
                </a:rPr>
                <a:t>Open Data</a:t>
              </a:r>
              <a:r>
                <a:rPr lang="en-US" sz="2400" spc="-1" dirty="0">
                  <a:solidFill>
                    <a:srgbClr val="009FDF"/>
                  </a:solidFill>
                  <a:latin typeface="Arial"/>
                </a:rPr>
                <a:t> is a prerequisite for a healthy and accelerated Science.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2359E4-F9F0-59C9-512A-03688507D4BC}"/>
              </a:ext>
            </a:extLst>
          </p:cNvPr>
          <p:cNvGrpSpPr/>
          <p:nvPr/>
        </p:nvGrpSpPr>
        <p:grpSpPr>
          <a:xfrm>
            <a:off x="7752184" y="849837"/>
            <a:ext cx="4248472" cy="1643058"/>
            <a:chOff x="7752184" y="849837"/>
            <a:chExt cx="4248472" cy="16430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78B1DA-91DA-91E5-71A5-A5F024745E85}"/>
                </a:ext>
              </a:extLst>
            </p:cNvPr>
            <p:cNvSpPr/>
            <p:nvPr/>
          </p:nvSpPr>
          <p:spPr>
            <a:xfrm>
              <a:off x="7752184" y="849837"/>
              <a:ext cx="4248472" cy="16430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err="1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4030DB-07BC-7A46-244B-42C3D79EAF10}"/>
                </a:ext>
              </a:extLst>
            </p:cNvPr>
            <p:cNvSpPr txBox="1"/>
            <p:nvPr/>
          </p:nvSpPr>
          <p:spPr>
            <a:xfrm>
              <a:off x="7762229" y="1082815"/>
              <a:ext cx="4238427" cy="1279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Aft>
                  <a:spcPts val="1199"/>
                </a:spcAft>
                <a:tabLst>
                  <a:tab pos="0" algn="l"/>
                </a:tabLst>
              </a:pPr>
              <a:r>
                <a:rPr lang="en-US" sz="2400" spc="-1" dirty="0">
                  <a:solidFill>
                    <a:schemeClr val="accent2"/>
                  </a:solidFill>
                  <a:latin typeface="Arial"/>
                </a:rPr>
                <a:t>Open Data </a:t>
              </a:r>
              <a:r>
                <a:rPr lang="en-US" sz="2400" spc="-1" dirty="0">
                  <a:solidFill>
                    <a:srgbClr val="009FDF"/>
                  </a:solidFill>
                  <a:latin typeface="Arial"/>
                </a:rPr>
                <a:t>by itself is of no value, unless it fulfills certain quality criteria.</a:t>
              </a:r>
              <a:endParaRPr lang="en-US" sz="2400" b="0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51AB1F5-26C5-C210-1F04-F480C0693D5F}"/>
              </a:ext>
            </a:extLst>
          </p:cNvPr>
          <p:cNvSpPr txBox="1"/>
          <p:nvPr/>
        </p:nvSpPr>
        <p:spPr>
          <a:xfrm>
            <a:off x="381546" y="2780928"/>
            <a:ext cx="1167300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Since 2014, these criteria are known as </a:t>
            </a:r>
            <a:r>
              <a:rPr lang="en-GB" sz="2400" dirty="0">
                <a:solidFill>
                  <a:schemeClr val="accent2"/>
                </a:solidFill>
              </a:rPr>
              <a:t>FAIR Data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FAIR Principles define a set of </a:t>
            </a:r>
            <a:r>
              <a:rPr lang="en-GB" sz="2400" dirty="0">
                <a:solidFill>
                  <a:schemeClr val="accent2"/>
                </a:solidFill>
              </a:rPr>
              <a:t>quality attributes </a:t>
            </a:r>
            <a:r>
              <a:rPr lang="en-GB" sz="2400" dirty="0"/>
              <a:t>with the goal of a minimum reusability of the data (later or in other sciences)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Remember: FAIR Data doesn’t need to be open.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 short summary of the FAIR principles by </a:t>
            </a:r>
            <a:r>
              <a:rPr lang="en-GB" sz="2000" dirty="0">
                <a:solidFill>
                  <a:schemeClr val="accent2"/>
                </a:solidFill>
              </a:rPr>
              <a:t>the Cambridge Crystallographic Data </a:t>
            </a:r>
            <a:r>
              <a:rPr lang="en-GB" sz="2000" dirty="0" err="1">
                <a:solidFill>
                  <a:schemeClr val="accent2"/>
                </a:solidFill>
              </a:rPr>
              <a:t>Center</a:t>
            </a:r>
            <a:r>
              <a:rPr lang="en-GB" sz="2400" dirty="0"/>
              <a:t> 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  <a:r>
              <a:rPr lang="en-GB" sz="2000" kern="0" spc="-1" dirty="0">
                <a:solidFill>
                  <a:srgbClr val="000000"/>
                </a:solidFill>
                <a:latin typeface="Calibri" panose="020F0502020204030204" pitchFamily="34" charset="0"/>
                <a:ea typeface="C059"/>
                <a:cs typeface="Calibri" panose="020F0502020204030204" pitchFamily="34" charset="0"/>
              </a:rPr>
              <a:t>“The FAIR Data Principles set out criteria that enable the philosophy of openness to be realized in a tangible way through modern publishing practices and infrastructures that support current data science needs.”</a:t>
            </a:r>
            <a:endParaRPr lang="en-GB" sz="2000" kern="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 short: Applying the FAIR Principles makes Data, but in particular “Open Data” more valuable for the benefit of improved and accelerated Science.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3173C1-EB08-520E-B2E4-19F55962A9A8}"/>
              </a:ext>
            </a:extLst>
          </p:cNvPr>
          <p:cNvGrpSpPr/>
          <p:nvPr/>
        </p:nvGrpSpPr>
        <p:grpSpPr>
          <a:xfrm>
            <a:off x="4972238" y="849837"/>
            <a:ext cx="2589745" cy="1643058"/>
            <a:chOff x="4972238" y="849837"/>
            <a:chExt cx="2589745" cy="1643058"/>
          </a:xfrm>
        </p:grpSpPr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E24B375A-319B-348A-9E0D-A14BA0CE8CC9}"/>
                </a:ext>
              </a:extLst>
            </p:cNvPr>
            <p:cNvSpPr/>
            <p:nvPr/>
          </p:nvSpPr>
          <p:spPr>
            <a:xfrm rot="5400000">
              <a:off x="5445582" y="376493"/>
              <a:ext cx="1643058" cy="2589745"/>
            </a:xfrm>
            <a:prstGeom prst="triangle">
              <a:avLst>
                <a:gd name="adj" fmla="val 49787"/>
              </a:avLst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err="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9F7AC5-071C-270C-AE13-9D4EDB407932}"/>
                </a:ext>
              </a:extLst>
            </p:cNvPr>
            <p:cNvSpPr txBox="1"/>
            <p:nvPr/>
          </p:nvSpPr>
          <p:spPr>
            <a:xfrm>
              <a:off x="5303912" y="1412776"/>
              <a:ext cx="1401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400">
                  <a:solidFill>
                    <a:schemeClr val="bg1"/>
                  </a:solidFill>
                </a:rPr>
                <a:t>However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975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331A-5469-FB73-A8DB-B26B0D0C8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FAIR at DESY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2A919-BD2A-95C3-D0CB-E7C285FEF1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E" dirty="0"/>
              <a:t>FAIR data in a nutshell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3DDB2-3723-CD40-B626-177E7068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3EB14-8E46-64B4-9A33-A167A2E3D03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700414" y="197892"/>
            <a:ext cx="2177342" cy="892567"/>
          </a:xfrm>
          <a:prstGeom prst="rect">
            <a:avLst/>
          </a:prstGeom>
          <a:ln w="0">
            <a:noFill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DEB324E-C8BF-287E-5BE7-47A19FA6B111}"/>
              </a:ext>
            </a:extLst>
          </p:cNvPr>
          <p:cNvGrpSpPr/>
          <p:nvPr/>
        </p:nvGrpSpPr>
        <p:grpSpPr>
          <a:xfrm>
            <a:off x="579202" y="1354985"/>
            <a:ext cx="6055706" cy="1497951"/>
            <a:chOff x="579202" y="1354985"/>
            <a:chExt cx="6055706" cy="1497951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3E6388B-E687-07FB-FF93-A2BA4BCF9F12}"/>
                </a:ext>
              </a:extLst>
            </p:cNvPr>
            <p:cNvSpPr/>
            <p:nvPr/>
          </p:nvSpPr>
          <p:spPr>
            <a:xfrm>
              <a:off x="579202" y="1354985"/>
              <a:ext cx="4209883" cy="1497951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9CAE83-E283-6FFB-A89B-8585BA447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47" y="1390146"/>
              <a:ext cx="669674" cy="132935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F58BD6-8FFE-F962-DF8E-2A26A8E7EEC5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2682417" y="1524189"/>
              <a:ext cx="1325351" cy="1184731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0202EE-189C-2646-D33D-2A00A46C7DBB}"/>
                </a:ext>
              </a:extLst>
            </p:cNvPr>
            <p:cNvSpPr txBox="1"/>
            <p:nvPr/>
          </p:nvSpPr>
          <p:spPr>
            <a:xfrm>
              <a:off x="4945022" y="1679733"/>
              <a:ext cx="16898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400" dirty="0"/>
                <a:t>Meta Data </a:t>
              </a:r>
            </a:p>
            <a:p>
              <a:r>
                <a:rPr lang="en-DE" sz="2400" dirty="0"/>
                <a:t>Catalogue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DA4A8D-8E6D-F77A-BFD8-3AB20BF77DA2}"/>
              </a:ext>
            </a:extLst>
          </p:cNvPr>
          <p:cNvGrpSpPr/>
          <p:nvPr/>
        </p:nvGrpSpPr>
        <p:grpSpPr>
          <a:xfrm>
            <a:off x="1737721" y="3011169"/>
            <a:ext cx="6786098" cy="1497951"/>
            <a:chOff x="1737721" y="3011169"/>
            <a:chExt cx="6786098" cy="1497951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5CCF3E9-F412-992E-9707-4AB91C943D4E}"/>
                </a:ext>
              </a:extLst>
            </p:cNvPr>
            <p:cNvSpPr/>
            <p:nvPr/>
          </p:nvSpPr>
          <p:spPr>
            <a:xfrm>
              <a:off x="1737721" y="3011169"/>
              <a:ext cx="4209883" cy="1497951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C5D0C4-3833-E98A-5121-77115859B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938" y="3147322"/>
              <a:ext cx="849714" cy="1177207"/>
            </a:xfrm>
            <a:prstGeom prst="rect">
              <a:avLst/>
            </a:prstGeom>
          </p:spPr>
        </p:pic>
        <p:sp>
          <p:nvSpPr>
            <p:cNvPr id="18" name="Can 17">
              <a:extLst>
                <a:ext uri="{FF2B5EF4-FFF2-40B4-BE49-F238E27FC236}">
                  <a16:creationId xmlns:a16="http://schemas.microsoft.com/office/drawing/2014/main" id="{A315EBBC-4EF2-D2A6-A480-E50F6D20E206}"/>
                </a:ext>
              </a:extLst>
            </p:cNvPr>
            <p:cNvSpPr/>
            <p:nvPr/>
          </p:nvSpPr>
          <p:spPr>
            <a:xfrm>
              <a:off x="3777751" y="3269938"/>
              <a:ext cx="1724703" cy="1024711"/>
            </a:xfrm>
            <a:prstGeom prst="can">
              <a:avLst/>
            </a:prstGeom>
            <a:gradFill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016D29-EB2E-904A-06AF-C091DFFB2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2"/>
            <a:stretch/>
          </p:blipFill>
          <p:spPr>
            <a:xfrm>
              <a:off x="4267195" y="3499189"/>
              <a:ext cx="716941" cy="80036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07CBC8-C7F9-59C9-AECF-D8D9A0AB6145}"/>
                </a:ext>
              </a:extLst>
            </p:cNvPr>
            <p:cNvSpPr txBox="1"/>
            <p:nvPr/>
          </p:nvSpPr>
          <p:spPr>
            <a:xfrm>
              <a:off x="6009989" y="3283491"/>
              <a:ext cx="25138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2400" dirty="0"/>
                <a:t>Accessable long </a:t>
              </a:r>
            </a:p>
            <a:p>
              <a:pPr algn="ctr"/>
              <a:r>
                <a:rPr lang="en-GB" sz="2400" dirty="0"/>
                <a:t>T</a:t>
              </a:r>
              <a:r>
                <a:rPr lang="en-DE" sz="2400" dirty="0"/>
                <a:t>erm storage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AF6C8C4-0E82-2CCD-6F28-3B91D4B2159C}"/>
              </a:ext>
            </a:extLst>
          </p:cNvPr>
          <p:cNvGrpSpPr/>
          <p:nvPr/>
        </p:nvGrpSpPr>
        <p:grpSpPr>
          <a:xfrm>
            <a:off x="3153652" y="4682444"/>
            <a:ext cx="6460209" cy="1497951"/>
            <a:chOff x="3153652" y="4682444"/>
            <a:chExt cx="6460209" cy="149795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F22574B-ECA9-26B4-DA7A-76CEDB953DE5}"/>
                </a:ext>
              </a:extLst>
            </p:cNvPr>
            <p:cNvSpPr/>
            <p:nvPr/>
          </p:nvSpPr>
          <p:spPr>
            <a:xfrm>
              <a:off x="3153652" y="4682444"/>
              <a:ext cx="4209883" cy="1497951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29A229-843F-EF95-7C69-0EE4D0DB1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651" y="4819773"/>
              <a:ext cx="842155" cy="1177207"/>
            </a:xfrm>
            <a:prstGeom prst="rect">
              <a:avLst/>
            </a:prstGeom>
          </p:spPr>
        </p:pic>
        <p:pic>
          <p:nvPicPr>
            <p:cNvPr id="1026" name="Picture 2" descr="VISA">
              <a:extLst>
                <a:ext uri="{FF2B5EF4-FFF2-40B4-BE49-F238E27FC236}">
                  <a16:creationId xmlns:a16="http://schemas.microsoft.com/office/drawing/2014/main" id="{77B51F51-A473-3DFD-1743-205821920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992" y="4731127"/>
              <a:ext cx="1414016" cy="1414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D87448-359B-B02D-8668-685F413A3A04}"/>
                </a:ext>
              </a:extLst>
            </p:cNvPr>
            <p:cNvSpPr txBox="1"/>
            <p:nvPr/>
          </p:nvSpPr>
          <p:spPr>
            <a:xfrm>
              <a:off x="7616198" y="4950182"/>
              <a:ext cx="19976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Open</a:t>
              </a:r>
            </a:p>
            <a:p>
              <a:pPr algn="ctr"/>
              <a:r>
                <a:rPr lang="en-US" sz="2400" dirty="0"/>
                <a:t>Infrastructure</a:t>
              </a:r>
              <a:endParaRPr lang="en-DE" sz="24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51EBF6-F6D8-FCD2-34F6-2419021FA9D9}"/>
              </a:ext>
            </a:extLst>
          </p:cNvPr>
          <p:cNvGrpSpPr/>
          <p:nvPr/>
        </p:nvGrpSpPr>
        <p:grpSpPr>
          <a:xfrm>
            <a:off x="8523819" y="1103492"/>
            <a:ext cx="3351777" cy="1497951"/>
            <a:chOff x="8523819" y="1103492"/>
            <a:chExt cx="3351777" cy="1497951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4B7060D6-887A-0010-C4F8-EEADB199931D}"/>
                </a:ext>
              </a:extLst>
            </p:cNvPr>
            <p:cNvSpPr/>
            <p:nvPr/>
          </p:nvSpPr>
          <p:spPr>
            <a:xfrm>
              <a:off x="8523819" y="1103492"/>
              <a:ext cx="3351777" cy="1497951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D49FB6A-003F-3A94-B39A-2AD63937D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479" y="1285350"/>
              <a:ext cx="848073" cy="111676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0FA3A12-7E86-3DBD-EDDF-2FB5CB6D48AE}"/>
                </a:ext>
              </a:extLst>
            </p:cNvPr>
            <p:cNvSpPr txBox="1"/>
            <p:nvPr/>
          </p:nvSpPr>
          <p:spPr>
            <a:xfrm>
              <a:off x="9647908" y="1552267"/>
              <a:ext cx="21852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File Formats</a:t>
              </a:r>
            </a:p>
            <a:p>
              <a:pPr algn="ctr"/>
              <a:r>
                <a:rPr lang="en-US" dirty="0"/>
                <a:t>(Domain Scientists)</a:t>
              </a:r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67447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72ACD-04A2-66A5-DB3A-96CD99845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003A-425F-BBD3-C95D-4A5553E5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</a:t>
            </a:r>
            <a:r>
              <a:rPr lang="en-GB" dirty="0"/>
              <a:t>h</a:t>
            </a:r>
            <a:r>
              <a:rPr lang="en-DE" dirty="0"/>
              <a:t>e problem with the </a:t>
            </a:r>
            <a:r>
              <a:rPr lang="en-GB" dirty="0"/>
              <a:t>M</a:t>
            </a:r>
            <a:r>
              <a:rPr lang="en-DE" dirty="0"/>
              <a:t>eta-data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A97F0-965B-CCFE-328E-F4A6751B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   Open Data at DESY and HIFIS     |     Fuhrmann, Wetzel       ISGC  2024, Taipei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96039-94EF-DA2A-E0F1-2D4098402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280728"/>
            <a:ext cx="7772400" cy="42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65478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_2022" id="{17417353-F29F-0A4B-83F7-29687F17E628}" vid="{93F30902-AA21-1949-BB7A-58A21D924294}"/>
    </a:ext>
  </a:extLst>
</a:theme>
</file>

<file path=ppt/theme/theme2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1430</TotalTime>
  <Words>1775</Words>
  <Application>Microsoft Office PowerPoint</Application>
  <PresentationFormat>Widescreen</PresentationFormat>
  <Paragraphs>255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DesySans Office</vt:lpstr>
      <vt:lpstr>Arial</vt:lpstr>
      <vt:lpstr>Calibri</vt:lpstr>
      <vt:lpstr>Roboto</vt:lpstr>
      <vt:lpstr>Verdana</vt:lpstr>
      <vt:lpstr>Wingdings</vt:lpstr>
      <vt:lpstr>DESY</vt:lpstr>
      <vt:lpstr>The Open Infrastructure Portal for DESY and HIFIS</vt:lpstr>
      <vt:lpstr>The Science (Example)</vt:lpstr>
      <vt:lpstr>The National Light Sources in Europe</vt:lpstr>
      <vt:lpstr>Why I’m showing this ?</vt:lpstr>
      <vt:lpstr>Why I’m showing this ?</vt:lpstr>
      <vt:lpstr>So what to do ?</vt:lpstr>
      <vt:lpstr>Open versus FAIR Data</vt:lpstr>
      <vt:lpstr>FAIR at DESY</vt:lpstr>
      <vt:lpstr>The problem with the Meta-data</vt:lpstr>
      <vt:lpstr>Importance of standard meta-data definitions</vt:lpstr>
      <vt:lpstr>Guiding and verifying meta data usage.</vt:lpstr>
      <vt:lpstr>Let’s have a look at a simplied Beamline Data Management</vt:lpstr>
      <vt:lpstr>DESY Photon Science Setup</vt:lpstr>
      <vt:lpstr>DESY Photon Open Science</vt:lpstr>
      <vt:lpstr>Envisioned data ingestion process</vt:lpstr>
      <vt:lpstr>How does this all look like ?</vt:lpstr>
      <vt:lpstr>Hifis-storage.desy.de</vt:lpstr>
      <vt:lpstr>public-data.desy.de</vt:lpstr>
      <vt:lpstr>Visa.desy.de</vt:lpstr>
      <vt:lpstr>Visa.desy.de</vt:lpstr>
      <vt:lpstr>Visa.desy.de</vt:lpstr>
      <vt:lpstr>Visa.desy.de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Patrick Fuhrmann</dc:creator>
  <cp:lastModifiedBy>Windows User</cp:lastModifiedBy>
  <cp:revision>36</cp:revision>
  <cp:lastPrinted>2024-03-26T01:38:39Z</cp:lastPrinted>
  <dcterms:created xsi:type="dcterms:W3CDTF">2024-03-25T02:19:37Z</dcterms:created>
  <dcterms:modified xsi:type="dcterms:W3CDTF">2024-03-26T04:25:51Z</dcterms:modified>
</cp:coreProperties>
</file>