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304" r:id="rId3"/>
    <p:sldId id="296" r:id="rId4"/>
    <p:sldId id="328" r:id="rId5"/>
    <p:sldId id="305" r:id="rId6"/>
    <p:sldId id="313" r:id="rId7"/>
    <p:sldId id="314" r:id="rId8"/>
    <p:sldId id="319" r:id="rId9"/>
    <p:sldId id="323" r:id="rId10"/>
    <p:sldId id="301" r:id="rId11"/>
    <p:sldId id="324" r:id="rId12"/>
    <p:sldId id="327" r:id="rId13"/>
    <p:sldId id="308" r:id="rId14"/>
    <p:sldId id="312" r:id="rId15"/>
    <p:sldId id="317" r:id="rId16"/>
    <p:sldId id="325" r:id="rId17"/>
    <p:sldId id="257" r:id="rId18"/>
    <p:sldId id="286" r:id="rId19"/>
    <p:sldId id="290" r:id="rId20"/>
    <p:sldId id="300" r:id="rId21"/>
    <p:sldId id="277" r:id="rId22"/>
    <p:sldId id="320" r:id="rId23"/>
    <p:sldId id="318" r:id="rId24"/>
    <p:sldId id="322" r:id="rId25"/>
    <p:sldId id="32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(MAURO)" id="{4CE06E21-87C9-43B3-80C7-01B6754C9B86}">
          <p14:sldIdLst>
            <p14:sldId id="256"/>
            <p14:sldId id="304"/>
            <p14:sldId id="296"/>
          </p14:sldIdLst>
        </p14:section>
        <p14:section name="AI Platform (MAURO)" id="{9D747F90-C5D7-4B1B-A533-E089FF71B5BA}">
          <p14:sldIdLst>
            <p14:sldId id="328"/>
            <p14:sldId id="305"/>
            <p14:sldId id="313"/>
          </p14:sldIdLst>
        </p14:section>
        <p14:section name="Inference - NLP (MAURO)" id="{72EF9A2D-B50C-4DC9-AC7A-AC90EC2B66E7}">
          <p14:sldIdLst>
            <p14:sldId id="314"/>
            <p14:sldId id="319"/>
            <p14:sldId id="323"/>
            <p14:sldId id="301"/>
            <p14:sldId id="324"/>
            <p14:sldId id="327"/>
          </p14:sldIdLst>
        </p14:section>
        <p14:section name="Inference - HEP (LUCA)" id="{535463FD-06BF-4D2A-8B92-F104860ED01D}">
          <p14:sldIdLst>
            <p14:sldId id="308"/>
            <p14:sldId id="312"/>
          </p14:sldIdLst>
        </p14:section>
        <p14:section name="Distributed Training (LUCA)" id="{E7069506-BFA3-4BB0-B13C-F0D8B2DF12B8}">
          <p14:sldIdLst>
            <p14:sldId id="317"/>
            <p14:sldId id="325"/>
          </p14:sldIdLst>
        </p14:section>
        <p14:section name="Conlusions" id="{732A8003-D379-4362-AE44-45B13155D34B}">
          <p14:sldIdLst>
            <p14:sldId id="257"/>
            <p14:sldId id="286"/>
            <p14:sldId id="290"/>
          </p14:sldIdLst>
        </p14:section>
        <p14:section name="Appendix" id="{183A0D6D-4B9A-4D10-BD1F-C2686454A425}">
          <p14:sldIdLst>
            <p14:sldId id="300"/>
            <p14:sldId id="277"/>
            <p14:sldId id="320"/>
          </p14:sldIdLst>
        </p14:section>
        <p14:section name="Infrastructure" id="{AC09B1E9-DCE4-4F04-BF1D-87637255DB97}">
          <p14:sldIdLst>
            <p14:sldId id="318"/>
            <p14:sldId id="322"/>
          </p14:sldIdLst>
        </p14:section>
        <p14:section name="RAG Advanced" id="{F4573494-FCA5-4668-A5CE-53DF6A1D3274}">
          <p14:sldIdLst>
            <p14:sldId id="3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EF9B8A-3289-B37C-FC99-372492A4AC0C}" v="489" dt="2024-03-21T14:29:23.493"/>
    <p1510:client id="{78C22D43-05AB-E0DE-7F60-2DF9EA76C2E4}" v="9" dt="2024-03-21T10:05:12.823"/>
    <p1510:client id="{EFECF495-C6E0-046C-1605-5CC9F1970A63}" v="21" dt="2024-03-20T12:23:58.9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7ED90A-A8BD-469A-B137-591ACD05B82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C7936DD-D12A-CB4B-85DA-77ACA9402D8A}">
      <dgm:prSet/>
      <dgm:spPr/>
      <dgm:t>
        <a:bodyPr/>
        <a:lstStyle/>
        <a:p>
          <a:pPr rtl="0"/>
          <a:r>
            <a:rPr lang="it-IT" b="1" i="0" err="1">
              <a:latin typeface="Calibri Light" panose="020F0302020204030204"/>
            </a:rPr>
            <a:t>What's</a:t>
          </a:r>
          <a:r>
            <a:rPr lang="it-IT" b="1" i="0">
              <a:latin typeface="Calibri Light" panose="020F0302020204030204"/>
            </a:rPr>
            <a:t> Next</a:t>
          </a:r>
          <a:endParaRPr lang="it-IT" b="1" i="0"/>
        </a:p>
      </dgm:t>
    </dgm:pt>
    <dgm:pt modelId="{C2E1D798-5707-2742-AAA3-EB4A09338B2F}" type="parTrans" cxnId="{C0F3178E-FF06-2644-88E9-1873F6B5530B}">
      <dgm:prSet/>
      <dgm:spPr/>
      <dgm:t>
        <a:bodyPr/>
        <a:lstStyle/>
        <a:p>
          <a:endParaRPr lang="it-IT"/>
        </a:p>
      </dgm:t>
    </dgm:pt>
    <dgm:pt modelId="{FBB3248E-5170-F746-8E55-8154502CB24F}" type="sibTrans" cxnId="{C0F3178E-FF06-2644-88E9-1873F6B5530B}">
      <dgm:prSet/>
      <dgm:spPr/>
      <dgm:t>
        <a:bodyPr/>
        <a:lstStyle/>
        <a:p>
          <a:endParaRPr lang="it-IT"/>
        </a:p>
      </dgm:t>
    </dgm:pt>
    <dgm:pt modelId="{C8519BAA-074F-425A-B993-3C28010BF603}">
      <dgm:prSet phldr="0"/>
      <dgm:spPr/>
      <dgm:t>
        <a:bodyPr/>
        <a:lstStyle/>
        <a:p>
          <a:pPr rtl="0"/>
          <a:r>
            <a:rPr lang="it-IT">
              <a:latin typeface="Calibri Light" panose="020F0302020204030204"/>
            </a:rPr>
            <a:t>AI</a:t>
          </a:r>
          <a:r>
            <a:rPr lang="it-IT" i="0">
              <a:latin typeface="Calibri Light" panose="020F0302020204030204"/>
            </a:rPr>
            <a:t> Platform for Scientific Use Cases</a:t>
          </a:r>
          <a:r>
            <a:rPr lang="it-IT">
              <a:latin typeface="Calibri Light" panose="020F0302020204030204"/>
            </a:rPr>
            <a:t> - Intro</a:t>
          </a:r>
          <a:endParaRPr lang="en-US">
            <a:latin typeface="Calibri Light" panose="020F0302020204030204"/>
          </a:endParaRPr>
        </a:p>
      </dgm:t>
    </dgm:pt>
    <dgm:pt modelId="{AE675248-0ED6-494F-AB92-63AD92E6D0D3}" type="parTrans" cxnId="{0D6E6F47-4C94-418D-9BB0-925246A7988E}">
      <dgm:prSet/>
      <dgm:spPr/>
    </dgm:pt>
    <dgm:pt modelId="{84EA627F-632E-41B6-80D5-7AD34585E101}" type="sibTrans" cxnId="{0D6E6F47-4C94-418D-9BB0-925246A7988E}">
      <dgm:prSet/>
      <dgm:spPr/>
      <dgm:t>
        <a:bodyPr/>
        <a:lstStyle/>
        <a:p>
          <a:endParaRPr lang="en-US"/>
        </a:p>
      </dgm:t>
    </dgm:pt>
    <dgm:pt modelId="{D83A9BB4-3B04-4944-AE57-3C6A6BA9297B}">
      <dgm:prSet phldr="0"/>
      <dgm:spPr/>
      <dgm:t>
        <a:bodyPr/>
        <a:lstStyle/>
        <a:p>
          <a:pPr rtl="0"/>
          <a:r>
            <a:rPr lang="it-IT" err="1">
              <a:latin typeface="Calibri Light" panose="020F0302020204030204"/>
            </a:rPr>
            <a:t>Inference</a:t>
          </a:r>
          <a:r>
            <a:rPr lang="it-IT">
              <a:latin typeface="Calibri Light" panose="020F0302020204030204"/>
            </a:rPr>
            <a:t> - Use Cases: NLP, HEP</a:t>
          </a:r>
        </a:p>
      </dgm:t>
    </dgm:pt>
    <dgm:pt modelId="{541F3370-343B-4922-B741-0B9DA7D6ECDF}" type="parTrans" cxnId="{CE0C7F93-5B2A-4FE8-9969-E195A9832612}">
      <dgm:prSet/>
      <dgm:spPr/>
    </dgm:pt>
    <dgm:pt modelId="{4D7A27A8-B49C-4F01-8E60-7CF73A0578D8}" type="sibTrans" cxnId="{CE0C7F93-5B2A-4FE8-9969-E195A9832612}">
      <dgm:prSet/>
      <dgm:spPr/>
      <dgm:t>
        <a:bodyPr/>
        <a:lstStyle/>
        <a:p>
          <a:endParaRPr lang="en-US"/>
        </a:p>
      </dgm:t>
    </dgm:pt>
    <dgm:pt modelId="{1326D902-5AE8-4BB5-962F-B3D599B60D92}">
      <dgm:prSet phldr="0"/>
      <dgm:spPr/>
      <dgm:t>
        <a:bodyPr/>
        <a:lstStyle/>
        <a:p>
          <a:pPr rtl="0"/>
          <a:r>
            <a:rPr lang="it-IT">
              <a:latin typeface="Calibri Light" panose="020F0302020204030204"/>
            </a:rPr>
            <a:t>Distributed Training</a:t>
          </a:r>
          <a:endParaRPr lang="it-IT"/>
        </a:p>
      </dgm:t>
    </dgm:pt>
    <dgm:pt modelId="{DDC0296D-D082-40D5-A11C-9782280B049D}" type="parTrans" cxnId="{69819973-AE7C-454B-83AE-8C4EE5C8C12C}">
      <dgm:prSet/>
      <dgm:spPr/>
    </dgm:pt>
    <dgm:pt modelId="{DE833C13-F7F6-4E09-9D87-096EDE7302CB}" type="sibTrans" cxnId="{69819973-AE7C-454B-83AE-8C4EE5C8C12C}">
      <dgm:prSet/>
      <dgm:spPr/>
      <dgm:t>
        <a:bodyPr/>
        <a:lstStyle/>
        <a:p>
          <a:endParaRPr lang="en-US"/>
        </a:p>
      </dgm:t>
    </dgm:pt>
    <dgm:pt modelId="{356BFC62-A3A1-4CC3-94F8-A5011871C836}" type="pres">
      <dgm:prSet presAssocID="{467ED90A-A8BD-469A-B137-591ACD05B82C}" presName="outerComposite" presStyleCnt="0">
        <dgm:presLayoutVars>
          <dgm:chMax val="5"/>
          <dgm:dir/>
          <dgm:resizeHandles val="exact"/>
        </dgm:presLayoutVars>
      </dgm:prSet>
      <dgm:spPr/>
    </dgm:pt>
    <dgm:pt modelId="{56B99D53-B845-43F5-9499-BA96898E0DF0}" type="pres">
      <dgm:prSet presAssocID="{467ED90A-A8BD-469A-B137-591ACD05B82C}" presName="dummyMaxCanvas" presStyleCnt="0">
        <dgm:presLayoutVars/>
      </dgm:prSet>
      <dgm:spPr/>
    </dgm:pt>
    <dgm:pt modelId="{4CDF6D5E-4DA1-473B-A731-4AF9EFC12F09}" type="pres">
      <dgm:prSet presAssocID="{467ED90A-A8BD-469A-B137-591ACD05B82C}" presName="FourNodes_1" presStyleLbl="node1" presStyleIdx="0" presStyleCnt="4">
        <dgm:presLayoutVars>
          <dgm:bulletEnabled val="1"/>
        </dgm:presLayoutVars>
      </dgm:prSet>
      <dgm:spPr/>
    </dgm:pt>
    <dgm:pt modelId="{DEA0E584-BEF9-49D8-AF57-0CE7D84E3A84}" type="pres">
      <dgm:prSet presAssocID="{467ED90A-A8BD-469A-B137-591ACD05B82C}" presName="FourNodes_2" presStyleLbl="node1" presStyleIdx="1" presStyleCnt="4">
        <dgm:presLayoutVars>
          <dgm:bulletEnabled val="1"/>
        </dgm:presLayoutVars>
      </dgm:prSet>
      <dgm:spPr/>
    </dgm:pt>
    <dgm:pt modelId="{A6A9717E-87FD-409C-8BDA-27BACBF68ED4}" type="pres">
      <dgm:prSet presAssocID="{467ED90A-A8BD-469A-B137-591ACD05B82C}" presName="FourNodes_3" presStyleLbl="node1" presStyleIdx="2" presStyleCnt="4">
        <dgm:presLayoutVars>
          <dgm:bulletEnabled val="1"/>
        </dgm:presLayoutVars>
      </dgm:prSet>
      <dgm:spPr/>
    </dgm:pt>
    <dgm:pt modelId="{A0066506-EC56-4584-8414-4E7A44DEE67B}" type="pres">
      <dgm:prSet presAssocID="{467ED90A-A8BD-469A-B137-591ACD05B82C}" presName="FourNodes_4" presStyleLbl="node1" presStyleIdx="3" presStyleCnt="4">
        <dgm:presLayoutVars>
          <dgm:bulletEnabled val="1"/>
        </dgm:presLayoutVars>
      </dgm:prSet>
      <dgm:spPr/>
    </dgm:pt>
    <dgm:pt modelId="{E4ABA929-3EBB-4536-BB3A-2281BEF0AA1C}" type="pres">
      <dgm:prSet presAssocID="{467ED90A-A8BD-469A-B137-591ACD05B82C}" presName="FourConn_1-2" presStyleLbl="fgAccFollowNode1" presStyleIdx="0" presStyleCnt="3">
        <dgm:presLayoutVars>
          <dgm:bulletEnabled val="1"/>
        </dgm:presLayoutVars>
      </dgm:prSet>
      <dgm:spPr/>
    </dgm:pt>
    <dgm:pt modelId="{7369E23E-298C-4993-BD01-3E562FD9D4C0}" type="pres">
      <dgm:prSet presAssocID="{467ED90A-A8BD-469A-B137-591ACD05B82C}" presName="FourConn_2-3" presStyleLbl="fgAccFollowNode1" presStyleIdx="1" presStyleCnt="3">
        <dgm:presLayoutVars>
          <dgm:bulletEnabled val="1"/>
        </dgm:presLayoutVars>
      </dgm:prSet>
      <dgm:spPr/>
    </dgm:pt>
    <dgm:pt modelId="{5122F0F3-E80A-454F-ABA5-BAAE1F38A54E}" type="pres">
      <dgm:prSet presAssocID="{467ED90A-A8BD-469A-B137-591ACD05B82C}" presName="FourConn_3-4" presStyleLbl="fgAccFollowNode1" presStyleIdx="2" presStyleCnt="3">
        <dgm:presLayoutVars>
          <dgm:bulletEnabled val="1"/>
        </dgm:presLayoutVars>
      </dgm:prSet>
      <dgm:spPr/>
    </dgm:pt>
    <dgm:pt modelId="{AC6E021C-6025-45CA-8A81-7FF61223C695}" type="pres">
      <dgm:prSet presAssocID="{467ED90A-A8BD-469A-B137-591ACD05B82C}" presName="FourNodes_1_text" presStyleLbl="node1" presStyleIdx="3" presStyleCnt="4">
        <dgm:presLayoutVars>
          <dgm:bulletEnabled val="1"/>
        </dgm:presLayoutVars>
      </dgm:prSet>
      <dgm:spPr/>
    </dgm:pt>
    <dgm:pt modelId="{036A611A-55EE-4E9D-9045-0C4145F7F94F}" type="pres">
      <dgm:prSet presAssocID="{467ED90A-A8BD-469A-B137-591ACD05B82C}" presName="FourNodes_2_text" presStyleLbl="node1" presStyleIdx="3" presStyleCnt="4">
        <dgm:presLayoutVars>
          <dgm:bulletEnabled val="1"/>
        </dgm:presLayoutVars>
      </dgm:prSet>
      <dgm:spPr/>
    </dgm:pt>
    <dgm:pt modelId="{D163659A-3B99-46C6-8923-A3EE273CEAA8}" type="pres">
      <dgm:prSet presAssocID="{467ED90A-A8BD-469A-B137-591ACD05B82C}" presName="FourNodes_3_text" presStyleLbl="node1" presStyleIdx="3" presStyleCnt="4">
        <dgm:presLayoutVars>
          <dgm:bulletEnabled val="1"/>
        </dgm:presLayoutVars>
      </dgm:prSet>
      <dgm:spPr/>
    </dgm:pt>
    <dgm:pt modelId="{E69A39AF-CF90-42B8-9922-F886AC95D659}" type="pres">
      <dgm:prSet presAssocID="{467ED90A-A8BD-469A-B137-591ACD05B82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4D3DB00-C07B-4CAB-9714-7CCE50E9FFE2}" type="presOf" srcId="{D83A9BB4-3B04-4944-AE57-3C6A6BA9297B}" destId="{DEA0E584-BEF9-49D8-AF57-0CE7D84E3A84}" srcOrd="0" destOrd="0" presId="urn:microsoft.com/office/officeart/2005/8/layout/vProcess5"/>
    <dgm:cxn modelId="{850F0223-128B-4A78-BA29-E09235EE5910}" type="presOf" srcId="{84EA627F-632E-41B6-80D5-7AD34585E101}" destId="{E4ABA929-3EBB-4536-BB3A-2281BEF0AA1C}" srcOrd="0" destOrd="0" presId="urn:microsoft.com/office/officeart/2005/8/layout/vProcess5"/>
    <dgm:cxn modelId="{0FA3392C-BA36-4D62-A0E1-FC9DF596741A}" type="presOf" srcId="{C8519BAA-074F-425A-B993-3C28010BF603}" destId="{AC6E021C-6025-45CA-8A81-7FF61223C695}" srcOrd="1" destOrd="0" presId="urn:microsoft.com/office/officeart/2005/8/layout/vProcess5"/>
    <dgm:cxn modelId="{1B771C32-6EA0-4F72-BCA8-B47773D44518}" type="presOf" srcId="{7C7936DD-D12A-CB4B-85DA-77ACA9402D8A}" destId="{A0066506-EC56-4584-8414-4E7A44DEE67B}" srcOrd="0" destOrd="0" presId="urn:microsoft.com/office/officeart/2005/8/layout/vProcess5"/>
    <dgm:cxn modelId="{46A48C5F-0E66-40C9-8940-0A98E1615BB5}" type="presOf" srcId="{D83A9BB4-3B04-4944-AE57-3C6A6BA9297B}" destId="{036A611A-55EE-4E9D-9045-0C4145F7F94F}" srcOrd="1" destOrd="0" presId="urn:microsoft.com/office/officeart/2005/8/layout/vProcess5"/>
    <dgm:cxn modelId="{0D6E6F47-4C94-418D-9BB0-925246A7988E}" srcId="{467ED90A-A8BD-469A-B137-591ACD05B82C}" destId="{C8519BAA-074F-425A-B993-3C28010BF603}" srcOrd="0" destOrd="0" parTransId="{AE675248-0ED6-494F-AB92-63AD92E6D0D3}" sibTransId="{84EA627F-632E-41B6-80D5-7AD34585E101}"/>
    <dgm:cxn modelId="{E7C9386F-B3E1-42A1-862C-20D661F736C4}" type="presOf" srcId="{1326D902-5AE8-4BB5-962F-B3D599B60D92}" destId="{A6A9717E-87FD-409C-8BDA-27BACBF68ED4}" srcOrd="0" destOrd="0" presId="urn:microsoft.com/office/officeart/2005/8/layout/vProcess5"/>
    <dgm:cxn modelId="{69819973-AE7C-454B-83AE-8C4EE5C8C12C}" srcId="{467ED90A-A8BD-469A-B137-591ACD05B82C}" destId="{1326D902-5AE8-4BB5-962F-B3D599B60D92}" srcOrd="2" destOrd="0" parTransId="{DDC0296D-D082-40D5-A11C-9782280B049D}" sibTransId="{DE833C13-F7F6-4E09-9D87-096EDE7302CB}"/>
    <dgm:cxn modelId="{1D3DDE7A-5EE8-41BD-AF35-C801DAC414F1}" type="presOf" srcId="{C8519BAA-074F-425A-B993-3C28010BF603}" destId="{4CDF6D5E-4DA1-473B-A731-4AF9EFC12F09}" srcOrd="0" destOrd="0" presId="urn:microsoft.com/office/officeart/2005/8/layout/vProcess5"/>
    <dgm:cxn modelId="{E147208C-9087-4827-A0BF-E692823D26F7}" type="presOf" srcId="{7C7936DD-D12A-CB4B-85DA-77ACA9402D8A}" destId="{E69A39AF-CF90-42B8-9922-F886AC95D659}" srcOrd="1" destOrd="0" presId="urn:microsoft.com/office/officeart/2005/8/layout/vProcess5"/>
    <dgm:cxn modelId="{C0F3178E-FF06-2644-88E9-1873F6B5530B}" srcId="{467ED90A-A8BD-469A-B137-591ACD05B82C}" destId="{7C7936DD-D12A-CB4B-85DA-77ACA9402D8A}" srcOrd="3" destOrd="0" parTransId="{C2E1D798-5707-2742-AAA3-EB4A09338B2F}" sibTransId="{FBB3248E-5170-F746-8E55-8154502CB24F}"/>
    <dgm:cxn modelId="{CE0C7F93-5B2A-4FE8-9969-E195A9832612}" srcId="{467ED90A-A8BD-469A-B137-591ACD05B82C}" destId="{D83A9BB4-3B04-4944-AE57-3C6A6BA9297B}" srcOrd="1" destOrd="0" parTransId="{541F3370-343B-4922-B741-0B9DA7D6ECDF}" sibTransId="{4D7A27A8-B49C-4F01-8E60-7CF73A0578D8}"/>
    <dgm:cxn modelId="{32EF9BDA-6FBD-45C5-ADF0-6F53ACADEF8A}" type="presOf" srcId="{467ED90A-A8BD-469A-B137-591ACD05B82C}" destId="{356BFC62-A3A1-4CC3-94F8-A5011871C836}" srcOrd="0" destOrd="0" presId="urn:microsoft.com/office/officeart/2005/8/layout/vProcess5"/>
    <dgm:cxn modelId="{7AC1B5E3-809F-4417-84CD-D9F607322D22}" type="presOf" srcId="{1326D902-5AE8-4BB5-962F-B3D599B60D92}" destId="{D163659A-3B99-46C6-8923-A3EE273CEAA8}" srcOrd="1" destOrd="0" presId="urn:microsoft.com/office/officeart/2005/8/layout/vProcess5"/>
    <dgm:cxn modelId="{1405EFE5-ACA9-41EB-9F1B-EA441F88BA6C}" type="presOf" srcId="{DE833C13-F7F6-4E09-9D87-096EDE7302CB}" destId="{5122F0F3-E80A-454F-ABA5-BAAE1F38A54E}" srcOrd="0" destOrd="0" presId="urn:microsoft.com/office/officeart/2005/8/layout/vProcess5"/>
    <dgm:cxn modelId="{7F7B6EE8-575F-46D3-9B86-F9D200744C8E}" type="presOf" srcId="{4D7A27A8-B49C-4F01-8E60-7CF73A0578D8}" destId="{7369E23E-298C-4993-BD01-3E562FD9D4C0}" srcOrd="0" destOrd="0" presId="urn:microsoft.com/office/officeart/2005/8/layout/vProcess5"/>
    <dgm:cxn modelId="{FE7C22F1-3118-4857-BDEA-B11A7868872D}" type="presParOf" srcId="{356BFC62-A3A1-4CC3-94F8-A5011871C836}" destId="{56B99D53-B845-43F5-9499-BA96898E0DF0}" srcOrd="0" destOrd="0" presId="urn:microsoft.com/office/officeart/2005/8/layout/vProcess5"/>
    <dgm:cxn modelId="{1CFAE651-8174-47A1-9570-C4784C30D4D9}" type="presParOf" srcId="{356BFC62-A3A1-4CC3-94F8-A5011871C836}" destId="{4CDF6D5E-4DA1-473B-A731-4AF9EFC12F09}" srcOrd="1" destOrd="0" presId="urn:microsoft.com/office/officeart/2005/8/layout/vProcess5"/>
    <dgm:cxn modelId="{93865333-1B8C-4AE6-A6BE-23076EF7D6B6}" type="presParOf" srcId="{356BFC62-A3A1-4CC3-94F8-A5011871C836}" destId="{DEA0E584-BEF9-49D8-AF57-0CE7D84E3A84}" srcOrd="2" destOrd="0" presId="urn:microsoft.com/office/officeart/2005/8/layout/vProcess5"/>
    <dgm:cxn modelId="{AC389898-7DD0-44FF-9198-BFE8E747D5F4}" type="presParOf" srcId="{356BFC62-A3A1-4CC3-94F8-A5011871C836}" destId="{A6A9717E-87FD-409C-8BDA-27BACBF68ED4}" srcOrd="3" destOrd="0" presId="urn:microsoft.com/office/officeart/2005/8/layout/vProcess5"/>
    <dgm:cxn modelId="{0E4AA706-4167-4391-981F-A8511B8D67F9}" type="presParOf" srcId="{356BFC62-A3A1-4CC3-94F8-A5011871C836}" destId="{A0066506-EC56-4584-8414-4E7A44DEE67B}" srcOrd="4" destOrd="0" presId="urn:microsoft.com/office/officeart/2005/8/layout/vProcess5"/>
    <dgm:cxn modelId="{234B71F9-A380-4C7C-A919-86A5A3FF21ED}" type="presParOf" srcId="{356BFC62-A3A1-4CC3-94F8-A5011871C836}" destId="{E4ABA929-3EBB-4536-BB3A-2281BEF0AA1C}" srcOrd="5" destOrd="0" presId="urn:microsoft.com/office/officeart/2005/8/layout/vProcess5"/>
    <dgm:cxn modelId="{F900644B-10FC-45A2-AFAE-2A77B1EDD32B}" type="presParOf" srcId="{356BFC62-A3A1-4CC3-94F8-A5011871C836}" destId="{7369E23E-298C-4993-BD01-3E562FD9D4C0}" srcOrd="6" destOrd="0" presId="urn:microsoft.com/office/officeart/2005/8/layout/vProcess5"/>
    <dgm:cxn modelId="{3DC9F934-948E-4BBF-B96D-52F43B4341BE}" type="presParOf" srcId="{356BFC62-A3A1-4CC3-94F8-A5011871C836}" destId="{5122F0F3-E80A-454F-ABA5-BAAE1F38A54E}" srcOrd="7" destOrd="0" presId="urn:microsoft.com/office/officeart/2005/8/layout/vProcess5"/>
    <dgm:cxn modelId="{5591724F-9771-4B3C-8A1F-FCED08183787}" type="presParOf" srcId="{356BFC62-A3A1-4CC3-94F8-A5011871C836}" destId="{AC6E021C-6025-45CA-8A81-7FF61223C695}" srcOrd="8" destOrd="0" presId="urn:microsoft.com/office/officeart/2005/8/layout/vProcess5"/>
    <dgm:cxn modelId="{FE5B7888-6259-490C-A79C-96F4E4899F6D}" type="presParOf" srcId="{356BFC62-A3A1-4CC3-94F8-A5011871C836}" destId="{036A611A-55EE-4E9D-9045-0C4145F7F94F}" srcOrd="9" destOrd="0" presId="urn:microsoft.com/office/officeart/2005/8/layout/vProcess5"/>
    <dgm:cxn modelId="{42A862DF-4C5D-4A5E-B310-C30BADC5FDD6}" type="presParOf" srcId="{356BFC62-A3A1-4CC3-94F8-A5011871C836}" destId="{D163659A-3B99-46C6-8923-A3EE273CEAA8}" srcOrd="10" destOrd="0" presId="urn:microsoft.com/office/officeart/2005/8/layout/vProcess5"/>
    <dgm:cxn modelId="{17F79341-7631-4FA2-9833-F8B80EB41C0E}" type="presParOf" srcId="{356BFC62-A3A1-4CC3-94F8-A5011871C836}" destId="{E69A39AF-CF90-42B8-9922-F886AC95D65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F6D5E-4DA1-473B-A731-4AF9EFC12F09}">
      <dsp:nvSpPr>
        <dsp:cNvPr id="0" name=""/>
        <dsp:cNvSpPr/>
      </dsp:nvSpPr>
      <dsp:spPr>
        <a:xfrm>
          <a:off x="0" y="0"/>
          <a:ext cx="7897273" cy="6988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>
              <a:latin typeface="Calibri Light" panose="020F0302020204030204"/>
            </a:rPr>
            <a:t>AI</a:t>
          </a:r>
          <a:r>
            <a:rPr lang="it-IT" sz="3000" i="0" kern="1200">
              <a:latin typeface="Calibri Light" panose="020F0302020204030204"/>
            </a:rPr>
            <a:t> Platform for Scientific Use Cases</a:t>
          </a:r>
          <a:r>
            <a:rPr lang="it-IT" sz="3000" kern="1200">
              <a:latin typeface="Calibri Light" panose="020F0302020204030204"/>
            </a:rPr>
            <a:t> - Intro</a:t>
          </a:r>
          <a:endParaRPr lang="en-US" sz="3000" kern="1200">
            <a:latin typeface="Calibri Light" panose="020F0302020204030204"/>
          </a:endParaRPr>
        </a:p>
      </dsp:txBody>
      <dsp:txXfrm>
        <a:off x="20467" y="20467"/>
        <a:ext cx="7084162" cy="657868"/>
      </dsp:txXfrm>
    </dsp:sp>
    <dsp:sp modelId="{DEA0E584-BEF9-49D8-AF57-0CE7D84E3A84}">
      <dsp:nvSpPr>
        <dsp:cNvPr id="0" name=""/>
        <dsp:cNvSpPr/>
      </dsp:nvSpPr>
      <dsp:spPr>
        <a:xfrm>
          <a:off x="661396" y="825857"/>
          <a:ext cx="7897273" cy="6988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err="1">
              <a:latin typeface="Calibri Light" panose="020F0302020204030204"/>
            </a:rPr>
            <a:t>Inference</a:t>
          </a:r>
          <a:r>
            <a:rPr lang="it-IT" sz="3000" kern="1200">
              <a:latin typeface="Calibri Light" panose="020F0302020204030204"/>
            </a:rPr>
            <a:t> - Use Cases: NLP, HEP</a:t>
          </a:r>
        </a:p>
      </dsp:txBody>
      <dsp:txXfrm>
        <a:off x="681863" y="846324"/>
        <a:ext cx="6740721" cy="657868"/>
      </dsp:txXfrm>
    </dsp:sp>
    <dsp:sp modelId="{A6A9717E-87FD-409C-8BDA-27BACBF68ED4}">
      <dsp:nvSpPr>
        <dsp:cNvPr id="0" name=""/>
        <dsp:cNvSpPr/>
      </dsp:nvSpPr>
      <dsp:spPr>
        <a:xfrm>
          <a:off x="1312921" y="1651715"/>
          <a:ext cx="7897273" cy="6988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>
              <a:latin typeface="Calibri Light" panose="020F0302020204030204"/>
            </a:rPr>
            <a:t>Distributed Training</a:t>
          </a:r>
          <a:endParaRPr lang="it-IT" sz="3000" kern="1200"/>
        </a:p>
      </dsp:txBody>
      <dsp:txXfrm>
        <a:off x="1333388" y="1672182"/>
        <a:ext cx="6750592" cy="657868"/>
      </dsp:txXfrm>
    </dsp:sp>
    <dsp:sp modelId="{A0066506-EC56-4584-8414-4E7A44DEE67B}">
      <dsp:nvSpPr>
        <dsp:cNvPr id="0" name=""/>
        <dsp:cNvSpPr/>
      </dsp:nvSpPr>
      <dsp:spPr>
        <a:xfrm>
          <a:off x="1974318" y="2477573"/>
          <a:ext cx="7897273" cy="6988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b="1" i="0" kern="1200" err="1">
              <a:latin typeface="Calibri Light" panose="020F0302020204030204"/>
            </a:rPr>
            <a:t>What's</a:t>
          </a:r>
          <a:r>
            <a:rPr lang="it-IT" sz="3000" b="1" i="0" kern="1200">
              <a:latin typeface="Calibri Light" panose="020F0302020204030204"/>
            </a:rPr>
            <a:t> Next</a:t>
          </a:r>
          <a:endParaRPr lang="it-IT" sz="3000" b="1" i="0" kern="1200"/>
        </a:p>
      </dsp:txBody>
      <dsp:txXfrm>
        <a:off x="1994785" y="2498040"/>
        <a:ext cx="6740721" cy="657868"/>
      </dsp:txXfrm>
    </dsp:sp>
    <dsp:sp modelId="{E4ABA929-3EBB-4536-BB3A-2281BEF0AA1C}">
      <dsp:nvSpPr>
        <dsp:cNvPr id="0" name=""/>
        <dsp:cNvSpPr/>
      </dsp:nvSpPr>
      <dsp:spPr>
        <a:xfrm>
          <a:off x="7443051" y="535219"/>
          <a:ext cx="454221" cy="4542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545251" y="535219"/>
        <a:ext cx="249821" cy="341801"/>
      </dsp:txXfrm>
    </dsp:sp>
    <dsp:sp modelId="{7369E23E-298C-4993-BD01-3E562FD9D4C0}">
      <dsp:nvSpPr>
        <dsp:cNvPr id="0" name=""/>
        <dsp:cNvSpPr/>
      </dsp:nvSpPr>
      <dsp:spPr>
        <a:xfrm>
          <a:off x="8104448" y="1361077"/>
          <a:ext cx="454221" cy="45422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206648" y="1361077"/>
        <a:ext cx="249821" cy="341801"/>
      </dsp:txXfrm>
    </dsp:sp>
    <dsp:sp modelId="{5122F0F3-E80A-454F-ABA5-BAAE1F38A54E}">
      <dsp:nvSpPr>
        <dsp:cNvPr id="0" name=""/>
        <dsp:cNvSpPr/>
      </dsp:nvSpPr>
      <dsp:spPr>
        <a:xfrm>
          <a:off x="8755973" y="2186934"/>
          <a:ext cx="454221" cy="45422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858173" y="2186934"/>
        <a:ext cx="249821" cy="341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C47C1-D30A-4850-B480-973B16251AFF}" type="datetimeFigureOut"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F66AE-EB4E-41D7-9FF0-2A50E5CAB1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0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23B8C-08BF-2A41-931E-3D830D19F59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51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66AE-EB4E-41D7-9FF0-2A50E5CAB129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97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66AE-EB4E-41D7-9FF0-2A50E5CAB129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9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MLaaS - DSI - DataCloud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MLaaS - DSI - DataCloud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MLaaS - DSI - DataCloud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MLaaS - DSI - DataCloud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MLaaS - DSI - DataCloud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MLaaS - DSI - DataCloud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MLaaS - DSI - DataCloud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MLaaS - DSI - DataCloud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MLaaS - DSI - DataCloud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MLaaS - DSI - DataCloud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MLaaS - DSI - DataCloud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MLaaS - DSI - DataCloud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giommi@infn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huggingface/transformers" TargetMode="External"/><Relationship Id="rId3" Type="http://schemas.openxmlformats.org/officeDocument/2006/relationships/hyperlink" Target="https://huggingface.co/intfloat/multilingual-e5-large-instruct" TargetMode="External"/><Relationship Id="rId7" Type="http://schemas.openxmlformats.org/officeDocument/2006/relationships/hyperlink" Target="https://pypi.org/project/unstructured/" TargetMode="External"/><Relationship Id="rId2" Type="http://schemas.openxmlformats.org/officeDocument/2006/relationships/hyperlink" Target="https://huggingface.co/mistralai/Mixtral-8x7B-Instruct-v0.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trychroma.com/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s://github.com/facebookresearch/faiss?tab=readme-ov-file#faiss" TargetMode="External"/><Relationship Id="rId10" Type="http://schemas.openxmlformats.org/officeDocument/2006/relationships/hyperlink" Target="https://kserve.github.io/website" TargetMode="External"/><Relationship Id="rId4" Type="http://schemas.openxmlformats.org/officeDocument/2006/relationships/hyperlink" Target="https://python.langchain.com/docs/get_started/introduction" TargetMode="External"/><Relationship Id="rId9" Type="http://schemas.openxmlformats.org/officeDocument/2006/relationships/hyperlink" Target="https://github.com/huggingface/accelerat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i.meta.com/blog/retrieval-augmented-generation-streamlining-the-creation-of-intelligent-natural-language-processing-model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7200" b="1">
                <a:solidFill>
                  <a:srgbClr val="FFFFFF"/>
                </a:solidFill>
                <a:latin typeface="Calibri Light"/>
                <a:cs typeface="Calibri Light"/>
              </a:rPr>
              <a:t>AI Platform</a:t>
            </a:r>
            <a:br>
              <a:rPr lang="en-US" sz="7200" b="1">
                <a:solidFill>
                  <a:srgbClr val="FFFFFF"/>
                </a:solidFill>
                <a:latin typeface="Calibri Light"/>
                <a:cs typeface="Calibri Light"/>
              </a:rPr>
            </a:br>
            <a:r>
              <a:rPr lang="en-US" sz="3600" b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for INFN </a:t>
            </a:r>
            <a:r>
              <a:rPr lang="en-US" sz="4000">
                <a:solidFill>
                  <a:srgbClr val="FFFFFF"/>
                </a:solidFill>
                <a:latin typeface="Calibri Light"/>
                <a:cs typeface="Calibri Light"/>
              </a:rPr>
              <a:t>Scientific Use Cases</a:t>
            </a:r>
            <a:endParaRPr lang="en-US" sz="4000">
              <a:solidFill>
                <a:srgbClr val="FFFFFF"/>
              </a:solidFill>
              <a:latin typeface="Calibri Light"/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009DE8-D6AE-0DD0-886D-275AB50B8DCF}"/>
              </a:ext>
            </a:extLst>
          </p:cNvPr>
          <p:cNvSpPr txBox="1"/>
          <p:nvPr/>
        </p:nvSpPr>
        <p:spPr>
          <a:xfrm>
            <a:off x="109682" y="4264371"/>
            <a:ext cx="5999420" cy="24314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ea typeface="Calibri"/>
                <a:cs typeface="Calibri"/>
              </a:rPr>
              <a:t>Mauro </a:t>
            </a:r>
            <a:r>
              <a:rPr lang="en-GB" sz="2000" b="1" dirty="0" err="1">
                <a:solidFill>
                  <a:schemeClr val="bg1"/>
                </a:solidFill>
                <a:ea typeface="Calibri"/>
                <a:cs typeface="Calibri"/>
              </a:rPr>
              <a:t>Gattari</a:t>
            </a:r>
            <a:r>
              <a:rPr lang="en-GB" sz="2000" dirty="0">
                <a:solidFill>
                  <a:schemeClr val="bg1"/>
                </a:solidFill>
                <a:ea typeface="Calibri"/>
                <a:cs typeface="Calibri"/>
              </a:rPr>
              <a:t> (LNF)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  <a:ea typeface="Calibri"/>
                <a:cs typeface="Calibri"/>
              </a:rPr>
              <a:t>DSI/</a:t>
            </a:r>
            <a:r>
              <a:rPr lang="en-GB" dirty="0" err="1">
                <a:solidFill>
                  <a:schemeClr val="bg1"/>
                </a:solidFill>
                <a:ea typeface="Calibri"/>
                <a:cs typeface="Calibri"/>
              </a:rPr>
              <a:t>DataCloud</a:t>
            </a:r>
            <a:r>
              <a:rPr lang="en-GB" dirty="0">
                <a:solidFill>
                  <a:schemeClr val="bg1"/>
                </a:solidFill>
                <a:ea typeface="Calibri"/>
                <a:cs typeface="Calibri"/>
              </a:rPr>
              <a:t> - mgattari@infn.it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  <a:ea typeface="+mn-lt"/>
                <a:cs typeface="+mn-lt"/>
              </a:rPr>
              <a:t>Luca </a:t>
            </a:r>
            <a:r>
              <a:rPr lang="en-GB" sz="2000" b="1" dirty="0" err="1">
                <a:solidFill>
                  <a:schemeClr val="bg1"/>
                </a:solidFill>
                <a:ea typeface="+mn-lt"/>
                <a:cs typeface="+mn-lt"/>
              </a:rPr>
              <a:t>Giommi</a:t>
            </a:r>
            <a:r>
              <a:rPr lang="en-GB" sz="2000" dirty="0">
                <a:solidFill>
                  <a:schemeClr val="bg1"/>
                </a:solidFill>
                <a:ea typeface="+mn-lt"/>
                <a:cs typeface="+mn-lt"/>
              </a:rPr>
              <a:t> (CNAF)</a:t>
            </a:r>
          </a:p>
          <a:p>
            <a:r>
              <a:rPr lang="en-GB" dirty="0" err="1">
                <a:solidFill>
                  <a:schemeClr val="bg1"/>
                </a:solidFill>
                <a:ea typeface="+mn-lt"/>
                <a:cs typeface="+mn-lt"/>
              </a:rPr>
              <a:t>DataCloud</a:t>
            </a:r>
            <a:r>
              <a:rPr lang="en-GB" dirty="0">
                <a:solidFill>
                  <a:schemeClr val="bg1"/>
                </a:solidFill>
                <a:ea typeface="+mn-lt"/>
                <a:cs typeface="+mn-lt"/>
              </a:rPr>
              <a:t> (Terabit) - </a:t>
            </a:r>
            <a:r>
              <a:rPr lang="en-GB" dirty="0">
                <a:solidFill>
                  <a:schemeClr val="bg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giommi@infn.it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GB" sz="2000" b="1" dirty="0">
                <a:solidFill>
                  <a:schemeClr val="bg1"/>
                </a:solidFill>
                <a:ea typeface="Calibri"/>
                <a:cs typeface="Calibri"/>
              </a:rPr>
              <a:t>Marica Antonacci</a:t>
            </a:r>
            <a:r>
              <a:rPr lang="en-GB" sz="2000" dirty="0">
                <a:solidFill>
                  <a:schemeClr val="bg1"/>
                </a:solidFill>
                <a:ea typeface="Calibri"/>
                <a:cs typeface="Calibri"/>
              </a:rPr>
              <a:t> (BA)</a:t>
            </a:r>
            <a:endParaRPr lang="en-GB">
              <a:solidFill>
                <a:schemeClr val="bg1"/>
              </a:solidFill>
            </a:endParaRPr>
          </a:p>
          <a:p>
            <a:r>
              <a:rPr lang="en-GB" dirty="0" err="1">
                <a:solidFill>
                  <a:schemeClr val="bg1"/>
                </a:solidFill>
                <a:ea typeface="Calibri"/>
                <a:cs typeface="Calibri"/>
              </a:rPr>
              <a:t>DataCloud</a:t>
            </a:r>
            <a:r>
              <a:rPr lang="en-GB" dirty="0">
                <a:solidFill>
                  <a:schemeClr val="bg1"/>
                </a:solidFill>
                <a:ea typeface="Calibri"/>
                <a:cs typeface="Calibri"/>
              </a:rPr>
              <a:t> (FAIRS6, ICSCS0) - </a:t>
            </a:r>
            <a:r>
              <a:rPr lang="en-GB" dirty="0">
                <a:solidFill>
                  <a:schemeClr val="bg1"/>
                </a:solidFill>
                <a:ea typeface="+mn-lt"/>
                <a:cs typeface="+mn-lt"/>
              </a:rPr>
              <a:t>antonacci@infn.it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  <a:ea typeface="Calibri"/>
                <a:cs typeface="Calibri"/>
              </a:rPr>
              <a:t>Gioacchino Vino</a:t>
            </a:r>
            <a:r>
              <a:rPr lang="en-GB" sz="2000" dirty="0">
                <a:solidFill>
                  <a:schemeClr val="bg1"/>
                </a:solidFill>
                <a:ea typeface="Calibri"/>
                <a:cs typeface="Calibri"/>
              </a:rPr>
              <a:t> </a:t>
            </a:r>
            <a:r>
              <a:rPr lang="en-GB" sz="2000" dirty="0">
                <a:solidFill>
                  <a:schemeClr val="bg1"/>
                </a:solidFill>
                <a:ea typeface="+mn-lt"/>
                <a:cs typeface="+mn-lt"/>
              </a:rPr>
              <a:t>(BA</a:t>
            </a:r>
            <a:r>
              <a:rPr lang="en-GB" sz="2000" dirty="0">
                <a:solidFill>
                  <a:schemeClr val="bg1"/>
                </a:solidFill>
                <a:ea typeface="Calibri"/>
                <a:cs typeface="Calibri"/>
              </a:rPr>
              <a:t>)</a:t>
            </a:r>
          </a:p>
          <a:p>
            <a:r>
              <a:rPr lang="en-GB" dirty="0" err="1">
                <a:solidFill>
                  <a:schemeClr val="bg1"/>
                </a:solidFill>
                <a:ea typeface="Calibri"/>
                <a:cs typeface="Calibri"/>
              </a:rPr>
              <a:t>DataCloud</a:t>
            </a:r>
            <a:r>
              <a:rPr lang="en-GB" dirty="0">
                <a:solidFill>
                  <a:schemeClr val="bg1"/>
                </a:solidFill>
                <a:ea typeface="Calibri"/>
                <a:cs typeface="Calibri"/>
              </a:rPr>
              <a:t> - </a:t>
            </a:r>
            <a:r>
              <a:rPr lang="en-GB" dirty="0">
                <a:solidFill>
                  <a:schemeClr val="bg1"/>
                </a:solidFill>
                <a:ea typeface="+mn-lt"/>
                <a:cs typeface="+mn-lt"/>
              </a:rPr>
              <a:t>vino@infn.it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F36AE-3CD9-DD4E-A47C-8A5386BA9C0B}"/>
              </a:ext>
            </a:extLst>
          </p:cNvPr>
          <p:cNvSpPr txBox="1"/>
          <p:nvPr/>
        </p:nvSpPr>
        <p:spPr>
          <a:xfrm>
            <a:off x="9402916" y="6171662"/>
            <a:ext cx="27340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b="1">
                <a:solidFill>
                  <a:schemeClr val="bg1"/>
                </a:solidFill>
                <a:ea typeface="Calibri"/>
                <a:cs typeface="Calibri"/>
              </a:rPr>
              <a:t>ISGC 03/2024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E080BB-4773-20F8-15E4-00D3C7B7D349}"/>
              </a:ext>
            </a:extLst>
          </p:cNvPr>
          <p:cNvSpPr txBox="1"/>
          <p:nvPr/>
        </p:nvSpPr>
        <p:spPr>
          <a:xfrm>
            <a:off x="109681" y="85276"/>
            <a:ext cx="5354651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ea typeface="Calibri"/>
                <a:cs typeface="Calibri"/>
              </a:rPr>
              <a:t>INFN</a:t>
            </a:r>
            <a:endParaRPr lang="en-US" sz="2800" b="1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GB" sz="2400" b="1" dirty="0">
                <a:solidFill>
                  <a:schemeClr val="bg1"/>
                </a:solidFill>
                <a:ea typeface="Calibri"/>
                <a:cs typeface="Calibri"/>
              </a:rPr>
              <a:t>National Institute for Nuclear Physics</a:t>
            </a:r>
          </a:p>
          <a:p>
            <a:r>
              <a:rPr lang="en-GB" sz="2400" b="1" dirty="0">
                <a:solidFill>
                  <a:schemeClr val="bg1"/>
                </a:solidFill>
                <a:ea typeface="Calibri"/>
                <a:cs typeface="Calibri"/>
              </a:rPr>
              <a:t>Italy</a:t>
            </a: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BEDD2A91-677A-110A-B3E8-B530B2D77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621" y="83717"/>
            <a:ext cx="1725449" cy="8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473D1-973A-5837-28A2-7EFDB2A5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250812"/>
            <a:ext cx="4959603" cy="16429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Embeddings Model</a:t>
            </a:r>
            <a:br>
              <a:rPr lang="en-US" sz="4000" dirty="0"/>
            </a:br>
            <a:r>
              <a:rPr lang="en-US" sz="2800" dirty="0"/>
              <a:t>Transformer </a:t>
            </a:r>
            <a:r>
              <a:rPr lang="en-US" sz="2800" u="sng" dirty="0"/>
              <a:t>Encoder-Only</a:t>
            </a:r>
            <a:endParaRPr lang="en-US" sz="2800" u="sng" dirty="0">
              <a:cs typeface="Calibri Ligh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553279A9-FF1E-474A-8A3D-496AC383EF84}"/>
              </a:ext>
            </a:extLst>
          </p:cNvPr>
          <p:cNvSpPr txBox="1">
            <a:spLocks/>
          </p:cNvSpPr>
          <p:nvPr/>
        </p:nvSpPr>
        <p:spPr>
          <a:xfrm>
            <a:off x="1138664" y="2263674"/>
            <a:ext cx="4809067" cy="3829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GB" dirty="0"/>
              <a:t>Transforms</a:t>
            </a:r>
            <a:r>
              <a:rPr lang="en-GB" sz="1800" dirty="0"/>
              <a:t> an input text into a mathematical object named </a:t>
            </a:r>
            <a:r>
              <a:rPr lang="en-GB" sz="1800" b="1" dirty="0"/>
              <a:t>embedding</a:t>
            </a:r>
            <a:endParaRPr lang="en-GB" sz="1800" b="1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800" dirty="0"/>
              <a:t>An embedding is a </a:t>
            </a:r>
            <a:r>
              <a:rPr lang="en-GB" sz="1800" b="1" dirty="0"/>
              <a:t>n-dimensional dense vector </a:t>
            </a:r>
            <a:r>
              <a:rPr lang="en-GB" sz="1800" dirty="0"/>
              <a:t>that mathematically represents the semantics meaning of the input text</a:t>
            </a:r>
            <a:endParaRPr lang="en-GB" sz="18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800" dirty="0"/>
              <a:t>If properly trained, </a:t>
            </a:r>
            <a:r>
              <a:rPr lang="en-GB" sz="1800" b="1" dirty="0"/>
              <a:t>close vectors</a:t>
            </a:r>
            <a:r>
              <a:rPr lang="en-GB" sz="1800" dirty="0"/>
              <a:t> in the n-dimension space corresponds to semantically </a:t>
            </a:r>
            <a:r>
              <a:rPr lang="en-GB" sz="1800" b="1" dirty="0"/>
              <a:t>similar texts</a:t>
            </a:r>
            <a:endParaRPr lang="en-GB" sz="1800" b="1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 b="1">
              <a:ea typeface="Calibri"/>
              <a:cs typeface="Calibri"/>
            </a:endParaRPr>
          </a:p>
          <a:p>
            <a:r>
              <a:rPr lang="en-GB" dirty="0">
                <a:ea typeface="+mn-lt"/>
                <a:cs typeface="Calibri"/>
              </a:rPr>
              <a:t>Example</a:t>
            </a:r>
            <a:r>
              <a:rPr lang="en-GB" dirty="0">
                <a:ea typeface="+mn-lt"/>
                <a:cs typeface="+mn-lt"/>
              </a:rPr>
              <a:t>:</a:t>
            </a:r>
            <a:endParaRPr lang="en-GB" b="1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b="1" dirty="0">
                <a:ea typeface="+mn-lt"/>
                <a:cs typeface="+mn-lt"/>
              </a:rPr>
              <a:t>intfloat/multilingual-e5-large-instruct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Calibri"/>
                <a:cs typeface="Calibri"/>
              </a:rPr>
              <a:t>559M parameters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Calibri"/>
                <a:cs typeface="Calibri"/>
              </a:rPr>
              <a:t>good Italian support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B6CE39FD-DBC3-11F2-61C7-4E35226EAADB}"/>
              </a:ext>
            </a:extLst>
          </p:cNvPr>
          <p:cNvSpPr/>
          <p:nvPr/>
        </p:nvSpPr>
        <p:spPr>
          <a:xfrm rot="10800000">
            <a:off x="10219394" y="875917"/>
            <a:ext cx="369446" cy="212520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74495D9-F8AC-4983-651A-D79ED433F913}"/>
              </a:ext>
            </a:extLst>
          </p:cNvPr>
          <p:cNvSpPr/>
          <p:nvPr/>
        </p:nvSpPr>
        <p:spPr>
          <a:xfrm rot="10800000">
            <a:off x="10219393" y="3981980"/>
            <a:ext cx="369446" cy="211205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A3DEE-38AD-DEB1-2CB2-F2F0B3F803BF}"/>
              </a:ext>
            </a:extLst>
          </p:cNvPr>
          <p:cNvSpPr txBox="1"/>
          <p:nvPr/>
        </p:nvSpPr>
        <p:spPr>
          <a:xfrm>
            <a:off x="10670831" y="1672023"/>
            <a:ext cx="134276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cs typeface="Calibri"/>
              </a:rPr>
              <a:t>Transformer</a:t>
            </a:r>
            <a:endParaRPr lang="en-US" sz="1400">
              <a:ea typeface="Calibri"/>
              <a:cs typeface="Calibri"/>
            </a:endParaRPr>
          </a:p>
          <a:p>
            <a:pPr algn="ctr"/>
            <a:r>
              <a:rPr lang="en-US" sz="1400" dirty="0">
                <a:ea typeface="Calibri"/>
                <a:cs typeface="Calibri"/>
              </a:rPr>
              <a:t>Encoder-Only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F39AA6-2B66-A1A2-1697-B57767C0A7BB}"/>
              </a:ext>
            </a:extLst>
          </p:cNvPr>
          <p:cNvSpPr txBox="1"/>
          <p:nvPr/>
        </p:nvSpPr>
        <p:spPr>
          <a:xfrm>
            <a:off x="10670832" y="4771510"/>
            <a:ext cx="127068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cs typeface="Calibri"/>
              </a:rPr>
              <a:t>Close </a:t>
            </a:r>
            <a:r>
              <a:rPr lang="en-US" sz="1400">
                <a:cs typeface="Calibri"/>
              </a:rPr>
              <a:t>vectors</a:t>
            </a:r>
            <a:endParaRPr lang="en-US"/>
          </a:p>
          <a:p>
            <a:pPr algn="ctr"/>
            <a:r>
              <a:rPr lang="en-US" sz="1400" dirty="0">
                <a:cs typeface="Calibri"/>
              </a:rPr>
              <a:t>~ Similar texts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81C743-4A26-D513-9CCD-9C1223EA6AEF}"/>
              </a:ext>
            </a:extLst>
          </p:cNvPr>
          <p:cNvSpPr txBox="1"/>
          <p:nvPr/>
        </p:nvSpPr>
        <p:spPr>
          <a:xfrm>
            <a:off x="7931750" y="3463753"/>
            <a:ext cx="127068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cs typeface="Calibri"/>
              </a:rPr>
              <a:t>Input Text</a:t>
            </a:r>
            <a:endParaRPr lang="en-US" sz="1200">
              <a:cs typeface="Calibri"/>
            </a:endParaRPr>
          </a:p>
        </p:txBody>
      </p:sp>
      <p:pic>
        <p:nvPicPr>
          <p:cNvPr id="13" name="Picture 12" descr="A graph of a function&#10;&#10;Description automatically generated">
            <a:extLst>
              <a:ext uri="{FF2B5EF4-FFF2-40B4-BE49-F238E27FC236}">
                <a16:creationId xmlns:a16="http://schemas.microsoft.com/office/drawing/2014/main" id="{8F76538D-54F3-8E36-51AE-A61690AC4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500" y="4080820"/>
            <a:ext cx="2167128" cy="1905257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A diagram of a blockchain&#10;&#10;Description automatically generated">
            <a:extLst>
              <a:ext uri="{FF2B5EF4-FFF2-40B4-BE49-F238E27FC236}">
                <a16:creationId xmlns:a16="http://schemas.microsoft.com/office/drawing/2014/main" id="{35694AEC-53DB-FA3A-6147-7641C8824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742" y="360150"/>
            <a:ext cx="2947438" cy="3157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6483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473D1-973A-5837-28A2-7EFDB2A5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253694"/>
            <a:ext cx="4959603" cy="16429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Large Language Model</a:t>
            </a:r>
            <a:br>
              <a:rPr lang="en-US" sz="4000" dirty="0"/>
            </a:br>
            <a:r>
              <a:rPr lang="en-US" sz="2800" dirty="0"/>
              <a:t>Transformer </a:t>
            </a:r>
            <a:r>
              <a:rPr lang="en-US" sz="2800" u="sng" dirty="0"/>
              <a:t>Decoder-Only</a:t>
            </a:r>
            <a:endParaRPr lang="en-US" sz="2800" u="sng" dirty="0">
              <a:cs typeface="Calibri Light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553279A9-FF1E-474A-8A3D-496AC383EF84}"/>
              </a:ext>
            </a:extLst>
          </p:cNvPr>
          <p:cNvSpPr txBox="1">
            <a:spLocks/>
          </p:cNvSpPr>
          <p:nvPr/>
        </p:nvSpPr>
        <p:spPr>
          <a:xfrm>
            <a:off x="1136397" y="2301177"/>
            <a:ext cx="4959603" cy="35225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000" dirty="0">
                <a:ea typeface="Calibri"/>
                <a:cs typeface="Calibri"/>
              </a:rPr>
              <a:t>Predict probability distribution over </a:t>
            </a:r>
            <a:r>
              <a:rPr lang="en-US" sz="2000" b="1" dirty="0">
                <a:ea typeface="Calibri"/>
                <a:cs typeface="Calibri"/>
              </a:rPr>
              <a:t>next token</a:t>
            </a:r>
            <a:r>
              <a:rPr lang="en-US" sz="2000" dirty="0">
                <a:ea typeface="Calibri"/>
                <a:cs typeface="Calibri"/>
              </a:rPr>
              <a:t> based on the previous tokens</a:t>
            </a:r>
            <a:endParaRPr lang="en-US" sz="2000" u="sng" dirty="0">
              <a:ea typeface="Calibri"/>
              <a:cs typeface="Calibri"/>
            </a:endParaRPr>
          </a:p>
          <a:p>
            <a:pPr marL="0"/>
            <a:r>
              <a:rPr lang="en-US" sz="2000" dirty="0">
                <a:ea typeface="Calibri"/>
                <a:cs typeface="Calibri"/>
              </a:rPr>
              <a:t>Generate sequence of tokens </a:t>
            </a:r>
            <a:r>
              <a:rPr lang="en-US" sz="2000" b="1" dirty="0">
                <a:ea typeface="Calibri"/>
                <a:cs typeface="Calibri"/>
              </a:rPr>
              <a:t>autoregressively</a:t>
            </a:r>
          </a:p>
          <a:p>
            <a:pPr marL="0"/>
            <a:endParaRPr lang="en-US" sz="2000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>
                <a:ea typeface="+mn-lt"/>
                <a:cs typeface="+mn-lt"/>
              </a:rPr>
              <a:t>Example:</a:t>
            </a:r>
            <a:endParaRPr lang="en-GB" sz="1800" dirty="0">
              <a:solidFill>
                <a:srgbClr val="808080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GB" sz="1800" b="1" dirty="0">
                <a:latin typeface="Calibri"/>
                <a:ea typeface="+mn-lt"/>
                <a:cs typeface="Arial"/>
              </a:rPr>
              <a:t>mistralai/Mixtral-8x7B-Instruct-v0.1</a:t>
            </a:r>
            <a:endParaRPr lang="en-US" sz="1800" b="1">
              <a:solidFill>
                <a:srgbClr val="808080"/>
              </a:solidFill>
              <a:latin typeface="Calibri"/>
              <a:ea typeface="Calibri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GB" sz="1800" dirty="0">
                <a:latin typeface="Calibri"/>
                <a:ea typeface="Calibri"/>
                <a:cs typeface="Arial"/>
              </a:rPr>
              <a:t>46.7B parameters</a:t>
            </a:r>
            <a:endParaRPr lang="en-US" sz="1800" dirty="0">
              <a:solidFill>
                <a:srgbClr val="808080"/>
              </a:solidFill>
              <a:latin typeface="Calibri"/>
              <a:ea typeface="Calibri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GB" sz="1800" dirty="0">
                <a:latin typeface="Calibri"/>
                <a:ea typeface="Calibri"/>
                <a:cs typeface="Arial"/>
              </a:rPr>
              <a:t>~24GB RAM required (quantized 4 bit)</a:t>
            </a:r>
            <a:endParaRPr lang="en-US" sz="1800" dirty="0">
              <a:solidFill>
                <a:srgbClr val="808080"/>
              </a:solidFill>
              <a:latin typeface="Calibri"/>
              <a:ea typeface="Calibri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GB" sz="1800" dirty="0">
                <a:latin typeface="Calibri"/>
                <a:ea typeface="Calibri"/>
                <a:cs typeface="Arial"/>
              </a:rPr>
              <a:t>good Italian support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iagram of a machine&#10;&#10;Description automatically generated">
            <a:extLst>
              <a:ext uri="{FF2B5EF4-FFF2-40B4-BE49-F238E27FC236}">
                <a16:creationId xmlns:a16="http://schemas.microsoft.com/office/drawing/2014/main" id="{B97CFF1D-AEF2-A6CD-2F5B-C09AE4C6B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315" y="329601"/>
            <a:ext cx="3904629" cy="569564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458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i">
            <a:hlinkClick r:id="" action="ppaction://media"/>
            <a:extLst>
              <a:ext uri="{FF2B5EF4-FFF2-40B4-BE49-F238E27FC236}">
                <a16:creationId xmlns:a16="http://schemas.microsoft.com/office/drawing/2014/main" id="{EFE37E6F-B08E-8AD7-98C7-4DFD4AF72EA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7184" y="226646"/>
            <a:ext cx="8207863" cy="639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473D1-973A-5837-28A2-7EFDB2A5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1712271"/>
            <a:ext cx="3201366" cy="2262081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cs typeface="Calibri Light"/>
              </a:rPr>
              <a:t>AI Platform</a:t>
            </a:r>
            <a:br>
              <a:rPr lang="en-US" sz="2800">
                <a:cs typeface="Calibri Light"/>
              </a:rPr>
            </a:br>
            <a:r>
              <a:rPr lang="en-US" sz="2800">
                <a:solidFill>
                  <a:srgbClr val="FFFFFF"/>
                </a:solidFill>
                <a:cs typeface="Calibri Light"/>
              </a:rPr>
              <a:t>HEP-agnostic </a:t>
            </a:r>
            <a:r>
              <a:rPr lang="en-US" sz="2800" err="1">
                <a:solidFill>
                  <a:srgbClr val="FFFFFF"/>
                </a:solidFill>
                <a:cs typeface="Calibri Light"/>
              </a:rPr>
              <a:t>MLaaS</a:t>
            </a:r>
            <a:endParaRPr lang="en-US" sz="2800" err="1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7C7CE-C492-F0E7-87F5-E6C32064A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8774" y="649480"/>
            <a:ext cx="6876924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latin typeface="Calibri"/>
                <a:cs typeface="Calibri"/>
              </a:rPr>
              <a:t>ML</a:t>
            </a:r>
            <a:r>
              <a:rPr lang="en-US" sz="2000" dirty="0">
                <a:latin typeface="Calibri"/>
                <a:cs typeface="Calibri"/>
              </a:rPr>
              <a:t> techniques in the </a:t>
            </a:r>
            <a:r>
              <a:rPr lang="en-US" sz="2000" b="1" dirty="0">
                <a:latin typeface="Calibri"/>
                <a:cs typeface="Calibri"/>
              </a:rPr>
              <a:t>HEP domain</a:t>
            </a:r>
            <a:r>
              <a:rPr lang="en-US" sz="2000" dirty="0">
                <a:latin typeface="Calibri"/>
                <a:cs typeface="Calibri"/>
              </a:rPr>
              <a:t> are </a:t>
            </a:r>
            <a:r>
              <a:rPr lang="en-US" sz="2000" b="1" dirty="0">
                <a:latin typeface="Calibri"/>
                <a:cs typeface="Calibri"/>
              </a:rPr>
              <a:t>ubiquitous</a:t>
            </a:r>
            <a:r>
              <a:rPr lang="en-US" sz="2000" dirty="0">
                <a:latin typeface="Calibri"/>
                <a:cs typeface="Calibri"/>
              </a:rPr>
              <a:t>, successfully used in many areas, and are playing a significant role in LHC Run 3 and in the future High-Luminosity LHC upgrade.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It would be useful a </a:t>
            </a:r>
            <a:r>
              <a:rPr lang="en-US" sz="2000" b="1" dirty="0">
                <a:latin typeface="Calibri"/>
                <a:cs typeface="Calibri"/>
              </a:rPr>
              <a:t>service </a:t>
            </a:r>
            <a:r>
              <a:rPr lang="en-US" sz="2000" dirty="0">
                <a:latin typeface="Calibri"/>
                <a:cs typeface="Calibri"/>
              </a:rPr>
              <a:t>that </a:t>
            </a:r>
            <a:r>
              <a:rPr lang="en-US" sz="2000" b="1" dirty="0">
                <a:latin typeface="Calibri"/>
                <a:cs typeface="Calibri"/>
              </a:rPr>
              <a:t>ease the adoption of ML</a:t>
            </a:r>
            <a:r>
              <a:rPr lang="en-US" sz="2000" dirty="0">
                <a:latin typeface="Calibri"/>
                <a:cs typeface="Calibri"/>
              </a:rPr>
              <a:t> in HEP analysis: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Calibri"/>
                <a:cs typeface="Arial"/>
              </a:rPr>
              <a:t>existing HEP solutions </a:t>
            </a:r>
            <a:r>
              <a:rPr lang="en-US" sz="2000" dirty="0">
                <a:ea typeface="+mn-lt"/>
                <a:cs typeface="+mn-lt"/>
              </a:rPr>
              <a:t>are not "</a:t>
            </a:r>
            <a:r>
              <a:rPr lang="en-US" sz="2000" dirty="0" err="1">
                <a:ea typeface="+mn-lt"/>
                <a:cs typeface="+mn-lt"/>
              </a:rPr>
              <a:t>aaS</a:t>
            </a:r>
            <a:r>
              <a:rPr lang="en-US" sz="2000" dirty="0">
                <a:ea typeface="+mn-lt"/>
                <a:cs typeface="+mn-lt"/>
              </a:rPr>
              <a:t>" solutions</a:t>
            </a:r>
            <a:r>
              <a:rPr lang="en-US" sz="2000" dirty="0">
                <a:latin typeface="Calibri"/>
                <a:ea typeface="Calibri"/>
                <a:cs typeface="Arial"/>
              </a:rPr>
              <a:t> or do not cover the whole ML pipeline;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existing commercial </a:t>
            </a:r>
            <a:r>
              <a:rPr lang="en-US" sz="2000" dirty="0" err="1">
                <a:latin typeface="Calibri"/>
                <a:cs typeface="Calibri"/>
              </a:rPr>
              <a:t>MLaaS</a:t>
            </a:r>
            <a:r>
              <a:rPr lang="en-US" sz="2000" dirty="0">
                <a:latin typeface="Calibri"/>
                <a:cs typeface="Calibri"/>
              </a:rPr>
              <a:t> solutions cover many use cases but they are not directly applicable in HEP (e.g. lack of support for native HEP data, jagged array events, etc.).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lvl="1"/>
            <a:endParaRPr lang="en-US" sz="20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 dirty="0">
                <a:cs typeface="Calibri" panose="020F0502020204030204"/>
              </a:rPr>
              <a:t>The </a:t>
            </a:r>
            <a:r>
              <a:rPr lang="en-US" sz="2000" b="1" dirty="0">
                <a:cs typeface="Calibri" panose="020F0502020204030204"/>
              </a:rPr>
              <a:t>AI Platform</a:t>
            </a:r>
            <a:r>
              <a:rPr lang="en-US" sz="2000" dirty="0">
                <a:cs typeface="Calibri" panose="020F0502020204030204"/>
              </a:rPr>
              <a:t> is being designed to offer a </a:t>
            </a:r>
            <a:r>
              <a:rPr lang="en-US" sz="2000" dirty="0" err="1">
                <a:cs typeface="Calibri" panose="020F0502020204030204"/>
              </a:rPr>
              <a:t>MLaaS</a:t>
            </a:r>
            <a:r>
              <a:rPr lang="en-US" sz="2000" dirty="0">
                <a:cs typeface="Calibri" panose="020F0502020204030204"/>
              </a:rPr>
              <a:t> solution that is</a:t>
            </a:r>
            <a:r>
              <a:rPr lang="en-US" sz="2000" b="1" dirty="0">
                <a:cs typeface="Calibri" panose="020F0502020204030204"/>
              </a:rPr>
              <a:t> HEP/Experiment-agnostic</a:t>
            </a:r>
            <a:r>
              <a:rPr lang="en-US" sz="2000" dirty="0">
                <a:cs typeface="Calibri" panose="020F0502020204030204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43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473D1-973A-5837-28A2-7EFDB2A5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  <a:cs typeface="Calibri Light"/>
              </a:rPr>
              <a:t>Real Case Scenario</a:t>
            </a:r>
            <a:br>
              <a:rPr lang="en-US" sz="4000">
                <a:solidFill>
                  <a:schemeClr val="bg1"/>
                </a:solidFill>
                <a:cs typeface="Calibri Light"/>
              </a:rPr>
            </a:br>
            <a:r>
              <a:rPr lang="en-US" sz="2800">
                <a:solidFill>
                  <a:schemeClr val="bg1"/>
                </a:solidFill>
                <a:cs typeface="Calibri Light"/>
              </a:rPr>
              <a:t>𝑡𝑡𝐻(𝑏𝑏) </a:t>
            </a:r>
            <a:r>
              <a:rPr lang="en-US" sz="2800" i="1">
                <a:solidFill>
                  <a:schemeClr val="bg1"/>
                </a:solidFill>
                <a:cs typeface="Calibri Light"/>
              </a:rPr>
              <a:t>analysis in the boosted, all-hadronic final states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4FB675AB-9F96-F798-171A-F7C241BB6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83" y="2053827"/>
            <a:ext cx="5611761" cy="15699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1800" dirty="0">
                <a:ea typeface="+mn-lt"/>
                <a:cs typeface="+mn-lt"/>
              </a:rPr>
              <a:t>Successfully deployed a ML model trained for signal vs background discrimination in a </a:t>
            </a:r>
            <a:r>
              <a:rPr lang="en-GB" sz="1800" i="1" dirty="0">
                <a:ea typeface="+mn-lt"/>
                <a:cs typeface="+mn-lt"/>
              </a:rPr>
              <a:t>𝑡𝑡𝐻 analysis in the boosted, all-hadronic final states</a:t>
            </a:r>
            <a:endParaRPr lang="en-GB" sz="1800" dirty="0">
              <a:ea typeface="Calibri"/>
              <a:cs typeface="Calibri"/>
            </a:endParaRPr>
          </a:p>
          <a:p>
            <a:r>
              <a:rPr lang="en-GB" sz="1800" dirty="0"/>
              <a:t>Inference service exposed through a INFN Cloud HTTP endpoint</a:t>
            </a:r>
            <a:endParaRPr lang="en-GB" sz="1800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4A4BC-02F3-32E1-920C-882DF3D02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700" y="2372992"/>
            <a:ext cx="3765176" cy="3708698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A diagram of a cloud&#10;&#10;Description automatically generated">
            <a:extLst>
              <a:ext uri="{FF2B5EF4-FFF2-40B4-BE49-F238E27FC236}">
                <a16:creationId xmlns:a16="http://schemas.microsoft.com/office/drawing/2014/main" id="{43244905-0969-2682-4307-4C37FB224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7" y="3683616"/>
            <a:ext cx="5353050" cy="2676525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E3776712-5A02-EE35-ED36-A30575F1B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621" y="83717"/>
            <a:ext cx="1725449" cy="8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21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473D1-973A-5837-28A2-7EFDB2A5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Distributed Training</a:t>
            </a:r>
            <a:endParaRPr lang="en-US"/>
          </a:p>
        </p:txBody>
      </p:sp>
      <p:pic>
        <p:nvPicPr>
          <p:cNvPr id="3" name="Picture 2" descr="A diagram of a computer server&#10;&#10;Description automatically generated">
            <a:extLst>
              <a:ext uri="{FF2B5EF4-FFF2-40B4-BE49-F238E27FC236}">
                <a16:creationId xmlns:a16="http://schemas.microsoft.com/office/drawing/2014/main" id="{B5D64D19-1973-F093-D8D8-AD838CB67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34" y="1715281"/>
            <a:ext cx="8489071" cy="4999006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4C08134A-539A-D398-F870-11F394CB7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621" y="83717"/>
            <a:ext cx="1725449" cy="8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49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473D1-973A-5837-28A2-7EFDB2A5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Distributed Training</a:t>
            </a:r>
            <a:br>
              <a:rPr lang="en-US" sz="4000"/>
            </a:br>
            <a:r>
              <a:rPr lang="en-US" sz="2400">
                <a:solidFill>
                  <a:srgbClr val="FFFFFF"/>
                </a:solidFill>
                <a:cs typeface="Calibri Light"/>
              </a:rPr>
              <a:t>Workflow – </a:t>
            </a:r>
            <a:r>
              <a:rPr lang="en-US" sz="2400" b="1">
                <a:solidFill>
                  <a:srgbClr val="FF0000"/>
                </a:solidFill>
                <a:cs typeface="Calibri Light"/>
              </a:rPr>
              <a:t>Work In Progress</a:t>
            </a:r>
            <a:endParaRPr lang="en-US">
              <a:solidFill>
                <a:srgbClr val="FF0000"/>
              </a:solidFill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5" name="Picture 4" descr="A diagram of a computer server&#10;&#10;Description automatically generated">
            <a:extLst>
              <a:ext uri="{FF2B5EF4-FFF2-40B4-BE49-F238E27FC236}">
                <a16:creationId xmlns:a16="http://schemas.microsoft.com/office/drawing/2014/main" id="{21D59201-3E23-9255-53F4-11BCA6BC8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259" y="2520732"/>
            <a:ext cx="7258423" cy="3393503"/>
          </a:xfrm>
          <a:prstGeom prst="rect">
            <a:avLst/>
          </a:prstGeom>
          <a:ln>
            <a:noFill/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6CF5C4-1797-03DE-5FBE-3FA6C60DB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22" y="1932633"/>
            <a:ext cx="4702428" cy="2712944"/>
          </a:xfrm>
        </p:spPr>
        <p:txBody>
          <a:bodyPr anchor="t">
            <a:normAutofit/>
          </a:bodyPr>
          <a:lstStyle/>
          <a:p>
            <a:r>
              <a:rPr lang="en-US" sz="2000">
                <a:cs typeface="Calibri"/>
              </a:rPr>
              <a:t>Submit of training jobs from user</a:t>
            </a:r>
            <a:endParaRPr lang="en-US" sz="2000" b="1">
              <a:cs typeface="Calibri"/>
            </a:endParaRPr>
          </a:p>
          <a:p>
            <a:r>
              <a:rPr lang="en-US" sz="2000" b="1">
                <a:cs typeface="Calibri"/>
              </a:rPr>
              <a:t>Kubeflow Training Operator</a:t>
            </a:r>
            <a:r>
              <a:rPr lang="en-US" sz="2000">
                <a:cs typeface="Calibri"/>
              </a:rPr>
              <a:t> enables deployment of </a:t>
            </a:r>
            <a:r>
              <a:rPr lang="en-US" sz="2000" b="1">
                <a:cs typeface="Calibri"/>
              </a:rPr>
              <a:t>MPI Jobs </a:t>
            </a:r>
            <a:r>
              <a:rPr lang="en-US" sz="2000">
                <a:cs typeface="Calibri"/>
              </a:rPr>
              <a:t>at scale</a:t>
            </a:r>
            <a:endParaRPr lang="en-US"/>
          </a:p>
          <a:p>
            <a:r>
              <a:rPr lang="en-US" sz="2000" b="1">
                <a:cs typeface="Calibri"/>
              </a:rPr>
              <a:t>MPI Jobs</a:t>
            </a:r>
            <a:r>
              <a:rPr lang="en-US" sz="2000">
                <a:cs typeface="Calibri"/>
              </a:rPr>
              <a:t> integrate with </a:t>
            </a:r>
            <a:r>
              <a:rPr lang="en-US" sz="2000" b="1">
                <a:cs typeface="Calibri"/>
              </a:rPr>
              <a:t>Kueue</a:t>
            </a:r>
            <a:r>
              <a:rPr lang="en-US" sz="2000">
                <a:cs typeface="Calibri"/>
              </a:rPr>
              <a:t> for resources sharing and quotas</a:t>
            </a:r>
            <a:endParaRPr lang="en-US" sz="2000">
              <a:ea typeface="Calibri"/>
              <a:cs typeface="Calibri"/>
            </a:endParaRPr>
          </a:p>
          <a:p>
            <a:r>
              <a:rPr lang="en-US" sz="2000">
                <a:cs typeface="Calibri"/>
              </a:rPr>
              <a:t>Distributed Training via </a:t>
            </a:r>
            <a:r>
              <a:rPr lang="en-US" sz="2000" b="1">
                <a:cs typeface="Calibri"/>
              </a:rPr>
              <a:t>Horovod </a:t>
            </a:r>
            <a:r>
              <a:rPr lang="en-US" sz="2000">
                <a:cs typeface="Calibri"/>
              </a:rPr>
              <a:t>for inter-pod MPI communication</a:t>
            </a:r>
            <a:endParaRPr lang="en-US" sz="2000">
              <a:ea typeface="Calibri" panose="020F0502020204030204"/>
              <a:cs typeface="Calibri"/>
            </a:endParaRP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8FFAB6CE-112F-36A2-D615-2A7448BD8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621" y="83717"/>
            <a:ext cx="1725449" cy="8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76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6F0669-6912-B48D-6459-24AD3E960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865436"/>
            <a:ext cx="4959603" cy="12209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cs typeface="Calibri Light"/>
              </a:rPr>
              <a:t>Motivation</a:t>
            </a:r>
            <a:br>
              <a:rPr lang="en-US" sz="4000">
                <a:cs typeface="Calibri Light"/>
              </a:rPr>
            </a:br>
            <a:r>
              <a:rPr lang="en-US" sz="2800">
                <a:cs typeface="Calibri Light"/>
              </a:rPr>
              <a:t>Democratizing AI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3FDD616D-3883-D64F-0276-9E33CD22E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301178"/>
            <a:ext cx="4959603" cy="3522569"/>
          </a:xfrm>
        </p:spPr>
        <p:txBody>
          <a:bodyPr anchor="t">
            <a:normAutofit/>
          </a:bodyPr>
          <a:lstStyle/>
          <a:p>
            <a:r>
              <a:rPr lang="en" sz="2000">
                <a:latin typeface="Calibri"/>
                <a:ea typeface="+mn-lt"/>
                <a:cs typeface="Calibri"/>
              </a:rPr>
              <a:t>Share data, algorithms, computing resources, and knowledge</a:t>
            </a:r>
          </a:p>
          <a:p>
            <a:r>
              <a:rPr lang="en-US" sz="2000">
                <a:ea typeface="+mn-lt"/>
                <a:cs typeface="+mn-lt"/>
              </a:rPr>
              <a:t>Provide tools to automate and accelerate the lifecycle of an AI project</a:t>
            </a:r>
            <a:endParaRPr lang="en-US" sz="2000">
              <a:cs typeface="Calibri"/>
            </a:endParaRPr>
          </a:p>
          <a:p>
            <a:r>
              <a:rPr lang="en-US" sz="2000">
                <a:ea typeface="+mn-lt"/>
                <a:cs typeface="+mn-lt"/>
              </a:rPr>
              <a:t>Reduce time and cost of AI development, increase productivity</a:t>
            </a:r>
            <a:endParaRPr lang="en-US" sz="2000">
              <a:cs typeface="Calibri"/>
            </a:endParaRPr>
          </a:p>
          <a:p>
            <a:r>
              <a:rPr lang="en-US" sz="2000">
                <a:latin typeface="Calibri"/>
                <a:ea typeface="+mn-lt"/>
                <a:cs typeface="Calibri"/>
              </a:rPr>
              <a:t>Promote collaboration and openness, foster creativity</a:t>
            </a:r>
          </a:p>
          <a:p>
            <a:r>
              <a:rPr lang="en-US" sz="2000">
                <a:ea typeface="+mn-lt"/>
                <a:cs typeface="+mn-lt"/>
              </a:rPr>
              <a:t>Promote widespread adoption of AI</a:t>
            </a:r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62" name="Graphic 61" descr="Knowledge Sharing Stock Photos, Pictures &amp; Royalty-Free Images - iStock">
            <a:extLst>
              <a:ext uri="{FF2B5EF4-FFF2-40B4-BE49-F238E27FC236}">
                <a16:creationId xmlns:a16="http://schemas.microsoft.com/office/drawing/2014/main" id="{4936E8E5-FEE6-803C-05EC-3EE3E67C3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6" r="11023" b="1"/>
          <a:stretch/>
        </p:blipFill>
        <p:spPr>
          <a:xfrm>
            <a:off x="6670985" y="489118"/>
            <a:ext cx="4883937" cy="5466007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39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C396C-5966-B8B8-1713-7D33C0376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1831081"/>
            <a:ext cx="4959603" cy="42093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 dirty="0">
                <a:cs typeface="Calibri"/>
              </a:rPr>
              <a:t>Project Finalization</a:t>
            </a:r>
            <a:endParaRPr lang="en-US" sz="2000" dirty="0">
              <a:ea typeface="Calibri"/>
              <a:cs typeface="Calibri"/>
            </a:endParaRPr>
          </a:p>
          <a:p>
            <a:r>
              <a:rPr lang="en-US" sz="2000" dirty="0">
                <a:ea typeface="Calibri"/>
                <a:cs typeface="Calibri"/>
              </a:rPr>
              <a:t>Finalize platform architecture and implementation</a:t>
            </a:r>
          </a:p>
          <a:p>
            <a:r>
              <a:rPr lang="en-US" sz="2000" dirty="0">
                <a:ea typeface="Calibri"/>
                <a:cs typeface="Calibri"/>
              </a:rPr>
              <a:t>Promote adoption</a:t>
            </a:r>
          </a:p>
          <a:p>
            <a:pPr marL="0" indent="0">
              <a:buNone/>
            </a:pPr>
            <a:r>
              <a:rPr lang="en-US" sz="2000" b="1" dirty="0">
                <a:ea typeface="Calibri"/>
                <a:cs typeface="Calibri"/>
              </a:rPr>
              <a:t>NLP</a:t>
            </a:r>
          </a:p>
          <a:p>
            <a:r>
              <a:rPr lang="en-US" sz="2000" dirty="0">
                <a:ea typeface="Calibri"/>
                <a:cs typeface="Calibri"/>
              </a:rPr>
              <a:t>Improve RAG pipeline with new techniques: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ea typeface="Calibri"/>
                <a:cs typeface="Calibri"/>
              </a:rPr>
              <a:t>Chain of thoughts, Knowledge graphs, Semantic routing</a:t>
            </a:r>
          </a:p>
          <a:p>
            <a:pPr marL="0" indent="0">
              <a:buNone/>
            </a:pPr>
            <a:r>
              <a:rPr lang="en-US" sz="2000" b="1" dirty="0">
                <a:ea typeface="Calibri"/>
                <a:cs typeface="Calibri"/>
              </a:rPr>
              <a:t>HEP</a:t>
            </a:r>
          </a:p>
          <a:p>
            <a:r>
              <a:rPr lang="en-US" sz="2000" dirty="0">
                <a:ea typeface="Calibri"/>
                <a:cs typeface="Calibri"/>
              </a:rPr>
              <a:t>Onboard more scientific use cases</a:t>
            </a:r>
            <a:endParaRPr lang="en-US" sz="2000" b="1" dirty="0">
              <a:ea typeface="Calibri"/>
              <a:cs typeface="Calibri"/>
            </a:endParaRPr>
          </a:p>
          <a:p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46" name="Picture 45" descr="White puzzle with one red piece">
            <a:extLst>
              <a:ext uri="{FF2B5EF4-FFF2-40B4-BE49-F238E27FC236}">
                <a16:creationId xmlns:a16="http://schemas.microsoft.com/office/drawing/2014/main" id="{41E70A7B-4278-0429-E4FE-7393709B1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80" r="32434" b="-2"/>
          <a:stretch/>
        </p:blipFill>
        <p:spPr>
          <a:xfrm>
            <a:off x="7486011" y="489118"/>
            <a:ext cx="3253885" cy="5466007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590E30-FAAD-51DC-47CB-601DC6FD4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865436"/>
            <a:ext cx="4959603" cy="7057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cs typeface="Calibri Light"/>
              </a:rPr>
              <a:t>What's Next</a:t>
            </a:r>
            <a:endParaRPr lang="en-US" sz="2800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808325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BBF21-7DC6-8D85-4DBB-77EBBDD1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B84292FE-CF50-D957-9CB8-945A753AE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621" y="83717"/>
            <a:ext cx="1725449" cy="8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86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3820979-7110-26DE-C33B-EAE3B3D4E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621" y="83717"/>
            <a:ext cx="1725449" cy="892359"/>
          </a:xfrm>
          <a:prstGeom prst="rect">
            <a:avLst/>
          </a:prstGeom>
        </p:spPr>
      </p:pic>
      <p:pic>
        <p:nvPicPr>
          <p:cNvPr id="3" name="Picture 2" descr="Immagine che contiene testo, cerchio, logo, Carattere&#10;&#10;Descrizione generata automaticamente">
            <a:extLst>
              <a:ext uri="{FF2B5EF4-FFF2-40B4-BE49-F238E27FC236}">
                <a16:creationId xmlns:a16="http://schemas.microsoft.com/office/drawing/2014/main" id="{55CE1E36-9E12-1DC1-6F69-66828FC38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034" y="1894158"/>
            <a:ext cx="2524125" cy="2419350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Immagine che contiene testo, mappa, schermata, diagramma&#10;&#10;Descrizione generata automaticamente">
            <a:extLst>
              <a:ext uri="{FF2B5EF4-FFF2-40B4-BE49-F238E27FC236}">
                <a16:creationId xmlns:a16="http://schemas.microsoft.com/office/drawing/2014/main" id="{DEAD144C-DC62-1781-64A0-005FA33B7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757" y="1891443"/>
            <a:ext cx="3371850" cy="4391025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1CA3AC-2AA8-EC85-8E8C-7C9A9FB820C1}"/>
              </a:ext>
            </a:extLst>
          </p:cNvPr>
          <p:cNvSpPr txBox="1"/>
          <p:nvPr/>
        </p:nvSpPr>
        <p:spPr>
          <a:xfrm>
            <a:off x="151688" y="1914044"/>
            <a:ext cx="561700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lvl="1" indent="-285750">
              <a:buFont typeface="Arial,Sans-Serif"/>
              <a:buChar char="•"/>
            </a:pPr>
            <a:r>
              <a:rPr lang="en-US" dirty="0">
                <a:latin typeface="Calibri"/>
                <a:ea typeface="+mn-lt"/>
                <a:cs typeface="Arial"/>
              </a:rPr>
              <a:t>5 lines of research 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Facilities:</a:t>
            </a:r>
            <a:endParaRPr lang="en-US" dirty="0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4 national laboratories </a:t>
            </a:r>
            <a:endParaRPr lang="en-US" dirty="0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20 divisions </a:t>
            </a:r>
            <a:endParaRPr lang="en-US" dirty="0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6 associated groups </a:t>
            </a:r>
            <a:endParaRPr lang="en-US" dirty="0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3 national centers and schools </a:t>
            </a:r>
            <a:endParaRPr lang="en-US" dirty="0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1 international consortia 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Strong participation on national and international projects and collaborations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3183E-DBDD-47F6-AFDD-465534293A42}"/>
              </a:ext>
            </a:extLst>
          </p:cNvPr>
          <p:cNvSpPr txBox="1"/>
          <p:nvPr/>
        </p:nvSpPr>
        <p:spPr>
          <a:xfrm>
            <a:off x="207917" y="4782094"/>
            <a:ext cx="6172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Across the diverse research domains, the </a:t>
            </a:r>
            <a:r>
              <a:rPr lang="en-US" b="1" dirty="0">
                <a:ea typeface="+mn-lt"/>
                <a:cs typeface="+mn-lt"/>
              </a:rPr>
              <a:t>demand for Machine Learning solutions</a:t>
            </a:r>
            <a:r>
              <a:rPr lang="en-US" dirty="0">
                <a:ea typeface="+mn-lt"/>
                <a:cs typeface="+mn-lt"/>
              </a:rPr>
              <a:t> has increased consistently.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Common need: accelerate ML adoption through an application-agnostic </a:t>
            </a:r>
            <a:r>
              <a:rPr lang="en-US" b="1" dirty="0">
                <a:cs typeface="Calibri" panose="020F0502020204030204"/>
              </a:rPr>
              <a:t>Machine Learning as a Service</a:t>
            </a:r>
            <a:r>
              <a:rPr lang="en-US" dirty="0">
                <a:cs typeface="Calibri" panose="020F0502020204030204"/>
              </a:rPr>
              <a:t> solution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AI Platform design driven by a bottom-up approach: from use cases to general purpose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519A94-066F-EA3F-A157-7AB1C603A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93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cs typeface="Calibri Light"/>
              </a:rPr>
              <a:t>INFN</a:t>
            </a:r>
            <a:br>
              <a:rPr lang="en-US" sz="4000" dirty="0">
                <a:solidFill>
                  <a:srgbClr val="FFFFFF"/>
                </a:solidFill>
                <a:cs typeface="Calibri Light"/>
              </a:rPr>
            </a:br>
            <a:r>
              <a:rPr lang="en-US" sz="2800" dirty="0">
                <a:solidFill>
                  <a:srgbClr val="FFFFFF"/>
                </a:solidFill>
                <a:cs typeface="Calibri Light"/>
              </a:rPr>
              <a:t>National Institute for Nuclear Physics</a:t>
            </a:r>
            <a:endParaRPr lang="en-US" sz="28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426247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473D1-973A-5837-28A2-7EFDB2A5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NLP/Transformers</a:t>
            </a:r>
            <a:endParaRPr lang="en-US"/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E34A5B95-9BB8-CFBD-BE85-CCE24F72F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591" y="2739985"/>
            <a:ext cx="7349741" cy="2973540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B4CF87B6-0931-D3AC-01CC-8DA9DD50B5F8}"/>
              </a:ext>
            </a:extLst>
          </p:cNvPr>
          <p:cNvSpPr txBox="1">
            <a:spLocks/>
          </p:cNvSpPr>
          <p:nvPr/>
        </p:nvSpPr>
        <p:spPr>
          <a:xfrm>
            <a:off x="155678" y="1906988"/>
            <a:ext cx="4493003" cy="4641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800" b="1">
                <a:ea typeface="+mn-lt"/>
                <a:cs typeface="+mn-lt"/>
              </a:rPr>
              <a:t>NLP </a:t>
            </a:r>
            <a:r>
              <a:rPr lang="en-GB" sz="1800">
                <a:ea typeface="+mn-lt"/>
                <a:cs typeface="+mn-lt"/>
              </a:rPr>
              <a:t>(Natural Language Processing): subfield of linguistics and computer science,  primarily concerned with giving computers the ability to </a:t>
            </a:r>
            <a:r>
              <a:rPr lang="en-GB" sz="1800" b="1">
                <a:ea typeface="+mn-lt"/>
                <a:cs typeface="+mn-lt"/>
              </a:rPr>
              <a:t>"understand" human language</a:t>
            </a:r>
            <a:endParaRPr lang="en-GB" sz="1800" b="1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GB" sz="1800">
                <a:cs typeface="Calibri" panose="020F0502020204030204"/>
              </a:rPr>
              <a:t>A key event in the history of Language Models is the introduction of the </a:t>
            </a:r>
            <a:r>
              <a:rPr lang="en-GB" sz="1800" b="1">
                <a:cs typeface="Calibri" panose="020F0502020204030204"/>
              </a:rPr>
              <a:t>Transformer </a:t>
            </a:r>
            <a:r>
              <a:rPr lang="en-GB" sz="1800">
                <a:cs typeface="Calibri"/>
              </a:rPr>
              <a:t>architecture in 2017 (Google Brain team)</a:t>
            </a:r>
          </a:p>
          <a:p>
            <a:pPr>
              <a:lnSpc>
                <a:spcPct val="100000"/>
              </a:lnSpc>
            </a:pPr>
            <a:r>
              <a:rPr lang="en-GB" sz="1800"/>
              <a:t>Transformer models outperformed existing solutions in solving NLP problems:</a:t>
            </a:r>
            <a:endParaRPr lang="en-GB" sz="1800">
              <a:cs typeface="Calibri"/>
            </a:endParaRPr>
          </a:p>
          <a:p>
            <a:pPr lvl="1">
              <a:lnSpc>
                <a:spcPct val="100000"/>
              </a:lnSpc>
            </a:pPr>
            <a:r>
              <a:rPr lang="en-GB" sz="1600" b="1"/>
              <a:t>ChatGPT</a:t>
            </a:r>
            <a:r>
              <a:rPr lang="en-GB" sz="1600"/>
              <a:t> =&gt; Generative Pretrained </a:t>
            </a:r>
            <a:r>
              <a:rPr lang="en-GB" sz="1600" u="sng"/>
              <a:t>Transformer</a:t>
            </a:r>
            <a:endParaRPr lang="en-GB" sz="1600" u="sng">
              <a:cs typeface="Calibri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EF6C4A5-A0B4-0948-E2AE-4277A740DA16}"/>
              </a:ext>
            </a:extLst>
          </p:cNvPr>
          <p:cNvSpPr/>
          <p:nvPr/>
        </p:nvSpPr>
        <p:spPr>
          <a:xfrm>
            <a:off x="9814002" y="2754660"/>
            <a:ext cx="865508" cy="47755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A45CEAD1-780F-4E07-566F-BBF73230B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621" y="83717"/>
            <a:ext cx="1725449" cy="8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26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1836C7-7A8B-131A-833F-0E7B37BA4D77}"/>
              </a:ext>
            </a:extLst>
          </p:cNvPr>
          <p:cNvSpPr txBox="1">
            <a:spLocks/>
          </p:cNvSpPr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>
                <a:solidFill>
                  <a:srgbClr val="FFFFFF"/>
                </a:solidFill>
                <a:cs typeface="Calibri Light"/>
              </a:rPr>
              <a:t>Web App</a:t>
            </a:r>
            <a:endParaRPr lang="en-US"/>
          </a:p>
          <a:p>
            <a:pPr algn="r"/>
            <a:r>
              <a:rPr lang="en-US" sz="2400" dirty="0">
                <a:solidFill>
                  <a:srgbClr val="FFFFFF"/>
                </a:solidFill>
                <a:cs typeface="Calibri Light"/>
              </a:rPr>
              <a:t>Models Catalog Page</a:t>
            </a:r>
            <a:endParaRPr lang="en-US" sz="2400" dirty="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AAE4C627-337C-430C-20FE-29387CF34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745" y="124848"/>
            <a:ext cx="6016017" cy="662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14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473D1-973A-5837-28A2-7EFDB2A5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RAG Pipeline</a:t>
            </a:r>
            <a:br>
              <a:rPr lang="en-US" sz="3700" kern="1200"/>
            </a:br>
            <a:r>
              <a:rPr lang="en-US" sz="2400">
                <a:solidFill>
                  <a:schemeClr val="bg1"/>
                </a:solidFill>
              </a:rPr>
              <a:t>Models and libraries</a:t>
            </a:r>
            <a:endParaRPr lang="en-US" sz="2400" kern="120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E9CD7-7D01-64AA-8E1E-C064ADBBD8DB}"/>
              </a:ext>
            </a:extLst>
          </p:cNvPr>
          <p:cNvSpPr txBox="1"/>
          <p:nvPr/>
        </p:nvSpPr>
        <p:spPr>
          <a:xfrm>
            <a:off x="644072" y="1768788"/>
            <a:ext cx="5798396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Calibri"/>
              </a:rPr>
              <a:t>LLM Model: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libri"/>
                <a:cs typeface="Arial"/>
                <a:hlinkClick r:id="rId2"/>
              </a:rPr>
              <a:t>Mixtral-8x7B-Instruct-v0.1</a:t>
            </a:r>
            <a:endParaRPr lang="en-US" dirty="0">
              <a:solidFill>
                <a:srgbClr val="808080"/>
              </a:solidFill>
              <a:latin typeface="Calibri"/>
              <a:cs typeface="Arial"/>
            </a:endParaRPr>
          </a:p>
          <a:p>
            <a:r>
              <a:rPr lang="en-US" sz="2000" dirty="0">
                <a:cs typeface="Calibri"/>
              </a:rPr>
              <a:t>Embeddings Model:</a:t>
            </a:r>
            <a:endParaRPr lang="en-US" sz="2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a typeface="+mn-lt"/>
                <a:cs typeface="+mn-lt"/>
                <a:hlinkClick r:id="rId3"/>
              </a:rPr>
              <a:t>multilingual-e5-large-instruct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r>
              <a:rPr lang="en-US" sz="2000" dirty="0">
                <a:cs typeface="Calibri"/>
              </a:rPr>
              <a:t>Libraries (python):</a:t>
            </a:r>
            <a:endParaRPr lang="en-US" sz="2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  <a:hlinkClick r:id="rId4"/>
              </a:rPr>
              <a:t>Langchain</a:t>
            </a:r>
            <a:endParaRPr lang="en-US"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cs typeface="Calibri"/>
              </a:rPr>
              <a:t>RAG pipeline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  <a:hlinkClick r:id="rId5"/>
              </a:rPr>
              <a:t>Faiss</a:t>
            </a:r>
            <a:r>
              <a:rPr lang="en-US" dirty="0">
                <a:cs typeface="Calibri"/>
              </a:rPr>
              <a:t>/</a:t>
            </a:r>
            <a:r>
              <a:rPr lang="en-US" dirty="0">
                <a:cs typeface="Calibri"/>
                <a:hlinkClick r:id="rId6"/>
              </a:rPr>
              <a:t>Chroma</a:t>
            </a:r>
            <a:endParaRPr lang="en-US" dirty="0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cs typeface="Calibri"/>
              </a:rPr>
              <a:t>Vector database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  <a:hlinkClick r:id="rId7"/>
              </a:rPr>
              <a:t>Unstructured</a:t>
            </a:r>
            <a:endParaRPr lang="en-US" dirty="0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Data processing workflow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  <a:hlinkClick r:id="rId8"/>
              </a:rPr>
              <a:t>Transformers</a:t>
            </a:r>
            <a:r>
              <a:rPr lang="en-US" dirty="0">
                <a:cs typeface="Calibri"/>
              </a:rPr>
              <a:t>, </a:t>
            </a:r>
            <a:r>
              <a:rPr lang="en-US" dirty="0">
                <a:cs typeface="Calibri"/>
                <a:hlinkClick r:id="rId9"/>
              </a:rPr>
              <a:t>Accelerate</a:t>
            </a:r>
            <a:endParaRPr lang="en-US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cs typeface="Calibri"/>
              </a:rPr>
              <a:t>Pretrained Models</a:t>
            </a:r>
            <a:endParaRPr lang="en-US" dirty="0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cs typeface="Calibri"/>
              </a:rPr>
              <a:t>Multi-GPUs, Quantization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  <a:hlinkClick r:id="rId10"/>
              </a:rPr>
              <a:t>KServe</a:t>
            </a:r>
            <a:endParaRPr lang="en-US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cs typeface="Calibri"/>
              </a:rPr>
              <a:t>HTTP RESTful service and streaming endpoints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68DAE178-D690-45E3-8A70-61EDF75AF2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82621" y="83717"/>
            <a:ext cx="1725449" cy="8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61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473D1-973A-5837-28A2-7EFDB2A5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AI Platform</a:t>
            </a:r>
            <a:br>
              <a:rPr lang="en-US" sz="3700" kern="1200"/>
            </a:b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Infrastructure Orchestrator</a:t>
            </a:r>
            <a:endParaRPr lang="en-US" sz="2400" kern="1200">
              <a:solidFill>
                <a:srgbClr val="FFFFFF"/>
              </a:solidFill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diagram of a computer server&#10;&#10;Description automatically generated">
            <a:extLst>
              <a:ext uri="{FF2B5EF4-FFF2-40B4-BE49-F238E27FC236}">
                <a16:creationId xmlns:a16="http://schemas.microsoft.com/office/drawing/2014/main" id="{B5D64D19-1973-F093-D8D8-AD838CB67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416" y="1733211"/>
            <a:ext cx="8471141" cy="4954183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34D8C1B-62AE-82BD-3829-F99600235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621" y="83717"/>
            <a:ext cx="1725449" cy="8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06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F97AF-DBE0-5C80-BD27-6860DEFD9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21" y="1932916"/>
            <a:ext cx="5828414" cy="29384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Demand of resources for Inference/Training</a:t>
            </a:r>
            <a:endParaRPr lang="en-US"/>
          </a:p>
          <a:p>
            <a:r>
              <a:rPr lang="en-US" sz="2000">
                <a:cs typeface="Calibri"/>
              </a:rPr>
              <a:t>Horizontal autoscaling via </a:t>
            </a:r>
            <a:r>
              <a:rPr lang="en-US" sz="2000" b="1">
                <a:cs typeface="Calibri"/>
              </a:rPr>
              <a:t>Kubernetes Cluster Auto Scaler</a:t>
            </a:r>
          </a:p>
          <a:p>
            <a:r>
              <a:rPr lang="en-US" sz="2000">
                <a:latin typeface="Calibri"/>
                <a:cs typeface="Calibri"/>
              </a:rPr>
              <a:t>Integration with </a:t>
            </a:r>
            <a:r>
              <a:rPr lang="en-US" sz="2000" b="1">
                <a:latin typeface="Calibri"/>
                <a:cs typeface="Calibri"/>
              </a:rPr>
              <a:t>INFN Orchestrator</a:t>
            </a:r>
            <a:r>
              <a:rPr lang="en-US" sz="2000">
                <a:latin typeface="Calibri"/>
                <a:cs typeface="Calibri"/>
              </a:rPr>
              <a:t> for </a:t>
            </a:r>
            <a:r>
              <a:rPr lang="en-US" sz="2000">
                <a:ea typeface="+mn-lt"/>
                <a:cs typeface="+mn-lt"/>
              </a:rPr>
              <a:t>deployment of new nodes</a:t>
            </a:r>
            <a:endParaRPr lang="en-US" sz="2000">
              <a:latin typeface="Calibri"/>
              <a:cs typeface="Calibri"/>
            </a:endParaRPr>
          </a:p>
          <a:p>
            <a:r>
              <a:rPr lang="en-US" sz="2000" b="1">
                <a:cs typeface="Calibri"/>
              </a:rPr>
              <a:t>Kueue </a:t>
            </a:r>
            <a:r>
              <a:rPr lang="en-US" sz="2000">
                <a:cs typeface="Calibri"/>
              </a:rPr>
              <a:t>management of resources sharing and quotas</a:t>
            </a:r>
            <a:endParaRPr lang="en-US" sz="200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F42CDF5-D6B9-1D47-1887-6C982DF58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Infrastructure Orchestrator</a:t>
            </a:r>
            <a:br>
              <a:rPr lang="en-US" sz="3700" kern="1200"/>
            </a:br>
            <a:r>
              <a:rPr lang="en-US" sz="2400">
                <a:solidFill>
                  <a:srgbClr val="FFFFFF"/>
                </a:solidFill>
                <a:ea typeface="+mj-lt"/>
                <a:cs typeface="+mj-lt"/>
              </a:rPr>
              <a:t>Workflow – </a:t>
            </a:r>
            <a:r>
              <a:rPr lang="en-US" sz="2400">
                <a:solidFill>
                  <a:srgbClr val="FF0000"/>
                </a:solidFill>
                <a:ea typeface="+mj-lt"/>
                <a:cs typeface="+mj-lt"/>
              </a:rPr>
              <a:t>Work In Progress</a:t>
            </a:r>
            <a:endParaRPr lang="en-US" sz="2400" kern="1200">
              <a:solidFill>
                <a:srgbClr val="FFFFFF"/>
              </a:solidFill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FE21E68C-4438-AA60-C4BF-9AD957EB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621" y="83717"/>
            <a:ext cx="1725449" cy="8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03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473D1-973A-5837-28A2-7EFDB2A5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RAG Full Pipeline</a:t>
            </a:r>
            <a:br>
              <a:rPr lang="en-US" sz="3700" kern="1200"/>
            </a:br>
            <a:r>
              <a:rPr lang="en-US" sz="2400" b="1" kern="120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Work in progress</a:t>
            </a:r>
          </a:p>
        </p:txBody>
      </p:sp>
      <p:pic>
        <p:nvPicPr>
          <p:cNvPr id="3" name="Picture 2" descr="A diagram of a computer program&#10;&#10;Description automatically generated">
            <a:extLst>
              <a:ext uri="{FF2B5EF4-FFF2-40B4-BE49-F238E27FC236}">
                <a16:creationId xmlns:a16="http://schemas.microsoft.com/office/drawing/2014/main" id="{38E22FBA-BD75-F23D-8581-08E5B4E4C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66" y="1616112"/>
            <a:ext cx="9948332" cy="5219625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FB012375-CEC1-633B-D22D-D369A077D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621" y="83717"/>
            <a:ext cx="1725449" cy="8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0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144DAF-45A3-0C0C-9B81-9498F5F4C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it-IT" sz="4000">
                <a:solidFill>
                  <a:srgbClr val="FFFFFF"/>
                </a:solidFill>
              </a:rPr>
              <a:t>Agenda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4E0C9BFB-1DD0-FCF8-BDC4-277AC6E9D8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464157"/>
              </p:ext>
            </p:extLst>
          </p:nvPr>
        </p:nvGraphicFramePr>
        <p:xfrm>
          <a:off x="1157085" y="2925306"/>
          <a:ext cx="9871592" cy="317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" name="Picture 23" descr="A black and white logo&#10;&#10;Description automatically generated">
            <a:extLst>
              <a:ext uri="{FF2B5EF4-FFF2-40B4-BE49-F238E27FC236}">
                <a16:creationId xmlns:a16="http://schemas.microsoft.com/office/drawing/2014/main" id="{E8777B38-A696-E89D-65FF-6720AD1019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2621" y="83717"/>
            <a:ext cx="1725449" cy="8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14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473D1-973A-5837-28A2-7EFDB2A5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93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AI Platform</a:t>
            </a:r>
            <a:br>
              <a:rPr lang="en-US" sz="4000">
                <a:cs typeface="Calibri Light"/>
              </a:rPr>
            </a:br>
            <a:r>
              <a:rPr lang="en-US" sz="2800">
                <a:solidFill>
                  <a:srgbClr val="FFFFFF"/>
                </a:solidFill>
                <a:cs typeface="Calibri Light"/>
              </a:rPr>
              <a:t>Application/Experiment agnostic</a:t>
            </a:r>
            <a:endParaRPr lang="en-US" sz="2800">
              <a:cs typeface="Calibri Ligh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75E9B7-EBE4-E30A-C9F8-88FDDD9E01F1}"/>
              </a:ext>
            </a:extLst>
          </p:cNvPr>
          <p:cNvSpPr txBox="1">
            <a:spLocks/>
          </p:cNvSpPr>
          <p:nvPr/>
        </p:nvSpPr>
        <p:spPr>
          <a:xfrm>
            <a:off x="4258669" y="2385783"/>
            <a:ext cx="6928400" cy="3795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ea typeface="+mn-lt"/>
                <a:cs typeface="+mn-lt"/>
              </a:rPr>
              <a:t>Train/fine-tune</a:t>
            </a:r>
            <a:r>
              <a:rPr lang="en-US" sz="2400" dirty="0">
                <a:ea typeface="+mn-lt"/>
                <a:cs typeface="+mn-lt"/>
              </a:rPr>
              <a:t> machine learning models at scale</a:t>
            </a:r>
            <a:endParaRPr lang="en-US" dirty="0"/>
          </a:p>
          <a:p>
            <a:r>
              <a:rPr lang="en-US" sz="2400" b="1" dirty="0">
                <a:ea typeface="+mn-lt"/>
                <a:cs typeface="+mn-lt"/>
              </a:rPr>
              <a:t>Host/share</a:t>
            </a:r>
            <a:r>
              <a:rPr lang="en-US" sz="2400" dirty="0">
                <a:ea typeface="+mn-lt"/>
                <a:cs typeface="+mn-lt"/>
              </a:rPr>
              <a:t> datasets and trained models in the cloud</a:t>
            </a:r>
          </a:p>
          <a:p>
            <a:r>
              <a:rPr lang="en-US" sz="2400" dirty="0">
                <a:ea typeface="+mn-lt"/>
                <a:cs typeface="+mn-lt"/>
              </a:rPr>
              <a:t>Serve models to make </a:t>
            </a:r>
            <a:r>
              <a:rPr lang="en-US" sz="2400" b="1" dirty="0">
                <a:ea typeface="+mn-lt"/>
                <a:cs typeface="+mn-lt"/>
              </a:rPr>
              <a:t>inference </a:t>
            </a:r>
            <a:r>
              <a:rPr lang="en-US" sz="2400" dirty="0">
                <a:ea typeface="+mn-lt"/>
                <a:cs typeface="+mn-lt"/>
              </a:rPr>
              <a:t>from new data</a:t>
            </a:r>
          </a:p>
          <a:p>
            <a:r>
              <a:rPr lang="en-US" sz="2400" dirty="0">
                <a:cs typeface="Calibri"/>
              </a:rPr>
              <a:t>Manage models and versions through a </a:t>
            </a:r>
            <a:r>
              <a:rPr lang="en-US" sz="2400" b="1" dirty="0">
                <a:cs typeface="Calibri"/>
              </a:rPr>
              <a:t>public INFN catalog</a:t>
            </a:r>
            <a:endParaRPr lang="en-US" sz="2400" b="1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Provide a </a:t>
            </a:r>
            <a:r>
              <a:rPr lang="en-US" sz="2400" b="1" dirty="0">
                <a:ea typeface="Calibri"/>
                <a:cs typeface="Calibri"/>
              </a:rPr>
              <a:t>Web Application</a:t>
            </a:r>
            <a:r>
              <a:rPr lang="en-US" sz="2400" dirty="0">
                <a:ea typeface="Calibri"/>
                <a:cs typeface="Calibri"/>
              </a:rPr>
              <a:t> with a proper UI/UX that hides to end-users the complexity of the platform</a:t>
            </a:r>
            <a:endParaRPr lang="en-US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Provide</a:t>
            </a:r>
            <a:r>
              <a:rPr lang="en-US" sz="2400" dirty="0">
                <a:ea typeface="+mn-lt"/>
                <a:cs typeface="+mn-lt"/>
              </a:rPr>
              <a:t> SDKs, CLIs, Tools to </a:t>
            </a:r>
            <a:r>
              <a:rPr lang="en-US" sz="2400" b="1" dirty="0">
                <a:ea typeface="+mn-lt"/>
                <a:cs typeface="+mn-lt"/>
              </a:rPr>
              <a:t>accelerate integration</a:t>
            </a:r>
            <a:r>
              <a:rPr lang="en-US" sz="2400" dirty="0">
                <a:ea typeface="+mn-lt"/>
                <a:cs typeface="+mn-lt"/>
              </a:rPr>
              <a:t> with the platform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A9BADC-909A-F01F-6DFE-E179CDD61FEC}"/>
              </a:ext>
            </a:extLst>
          </p:cNvPr>
          <p:cNvSpPr txBox="1"/>
          <p:nvPr/>
        </p:nvSpPr>
        <p:spPr>
          <a:xfrm>
            <a:off x="623259" y="3648579"/>
            <a:ext cx="2854712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cs typeface="Calibri"/>
              </a:rPr>
              <a:t>AI Platform</a:t>
            </a:r>
          </a:p>
          <a:p>
            <a:pPr algn="ctr"/>
            <a:r>
              <a:rPr lang="en-US" sz="2400">
                <a:cs typeface="Calibri"/>
              </a:rPr>
              <a:t>providing</a:t>
            </a:r>
          </a:p>
          <a:p>
            <a:pPr algn="ctr"/>
            <a:r>
              <a:rPr lang="en-US" sz="2400" b="1">
                <a:cs typeface="Calibri"/>
              </a:rPr>
              <a:t>Services in the Cloud</a:t>
            </a:r>
            <a:endParaRPr lang="en-US" b="1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CB8A6A2D-3EDC-6A58-06DA-0009D28B65CC}"/>
              </a:ext>
            </a:extLst>
          </p:cNvPr>
          <p:cNvSpPr/>
          <p:nvPr/>
        </p:nvSpPr>
        <p:spPr>
          <a:xfrm>
            <a:off x="3598231" y="2550657"/>
            <a:ext cx="390040" cy="347129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3820979-7110-26DE-C33B-EAE3B3D4E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621" y="83717"/>
            <a:ext cx="1725449" cy="8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5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9A3E3-10AE-617F-5FA9-CA282F3C98B5}"/>
              </a:ext>
            </a:extLst>
          </p:cNvPr>
          <p:cNvSpPr txBox="1"/>
          <p:nvPr/>
        </p:nvSpPr>
        <p:spPr>
          <a:xfrm>
            <a:off x="8860903" y="2552659"/>
            <a:ext cx="3293293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cs typeface="Calibri"/>
              </a:rPr>
              <a:t>on top of</a:t>
            </a:r>
            <a:endParaRPr lang="en-US" sz="2400" b="1">
              <a:cs typeface="Calibri"/>
            </a:endParaRPr>
          </a:p>
          <a:p>
            <a:pPr algn="ctr"/>
            <a:r>
              <a:rPr lang="en-US" sz="2800" b="1">
                <a:solidFill>
                  <a:schemeClr val="accent1"/>
                </a:solidFill>
                <a:cs typeface="Calibri"/>
              </a:rPr>
              <a:t>INFN Cloud</a:t>
            </a:r>
            <a:endParaRPr lang="en-US">
              <a:solidFill>
                <a:schemeClr val="accent1"/>
              </a:solidFill>
              <a:cs typeface="Calibri"/>
            </a:endParaRPr>
          </a:p>
          <a:p>
            <a:pPr algn="ctr"/>
            <a:endParaRPr lang="en-US" sz="1600">
              <a:latin typeface="Arial"/>
              <a:cs typeface="Arial"/>
            </a:endParaRPr>
          </a:p>
          <a:p>
            <a:pPr algn="ctr"/>
            <a:r>
              <a:rPr lang="en-US" sz="1600">
                <a:latin typeface="Arial"/>
                <a:ea typeface="Calibri"/>
                <a:cs typeface="Arial"/>
              </a:rPr>
              <a:t>Dedicated, geographically distributed infrastructure which offers composable, scalable, and open-source solutions to enhance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1600" b="1">
                <a:latin typeface="Arial"/>
                <a:ea typeface="Calibri"/>
                <a:cs typeface="Arial"/>
              </a:rPr>
              <a:t>resource sharing</a:t>
            </a:r>
            <a:r>
              <a:rPr lang="en-US" sz="1600">
                <a:latin typeface="Arial"/>
                <a:ea typeface="Calibri"/>
                <a:cs typeface="Arial"/>
              </a:rPr>
              <a:t> and</a:t>
            </a:r>
            <a:r>
              <a:rPr lang="en-US" sz="1600" b="1">
                <a:latin typeface="Arial"/>
                <a:ea typeface="Calibri"/>
                <a:cs typeface="Arial"/>
              </a:rPr>
              <a:t> accessibility</a:t>
            </a:r>
            <a:r>
              <a:rPr lang="en-US" sz="1600">
                <a:latin typeface="Arial"/>
                <a:ea typeface="Calibri"/>
                <a:cs typeface="Arial"/>
              </a:rPr>
              <a:t> for INFN users, encompassing a wide range of resources, including GPUs and storage.</a:t>
            </a:r>
            <a:endParaRPr lang="en-US" sz="1600">
              <a:solidFill>
                <a:srgbClr val="80808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B359BBFE-0EEB-F0BC-2559-65F531474D1B}"/>
              </a:ext>
            </a:extLst>
          </p:cNvPr>
          <p:cNvSpPr/>
          <p:nvPr/>
        </p:nvSpPr>
        <p:spPr>
          <a:xfrm>
            <a:off x="8545670" y="2116563"/>
            <a:ext cx="247142" cy="450744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1E3E738-0689-981D-92A8-E420CC7C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93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AI Platform</a:t>
            </a:r>
            <a:br>
              <a:rPr lang="en-US" sz="4000">
                <a:cs typeface="Calibri Light"/>
              </a:rPr>
            </a:br>
            <a:r>
              <a:rPr lang="en-US" sz="2800" b="1">
                <a:solidFill>
                  <a:srgbClr val="FFFFFF"/>
                </a:solidFill>
                <a:cs typeface="Calibri Light"/>
              </a:rPr>
              <a:t>Components</a:t>
            </a:r>
            <a:r>
              <a:rPr lang="en-US" sz="2800">
                <a:solidFill>
                  <a:srgbClr val="FFFFFF"/>
                </a:solidFill>
                <a:cs typeface="Calibri Light"/>
              </a:rPr>
              <a:t>  - </a:t>
            </a:r>
            <a:r>
              <a:rPr lang="en-US" sz="2800" b="1">
                <a:solidFill>
                  <a:srgbClr val="0070C0"/>
                </a:solidFill>
                <a:cs typeface="Calibri Light"/>
              </a:rPr>
              <a:t>Technologies 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00CCA4-A5B2-2E80-13DB-03EA6B9BB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74420"/>
              </p:ext>
            </p:extLst>
          </p:nvPr>
        </p:nvGraphicFramePr>
        <p:xfrm>
          <a:off x="192397" y="1823131"/>
          <a:ext cx="8177391" cy="4804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558">
                  <a:extLst>
                    <a:ext uri="{9D8B030D-6E8A-4147-A177-3AD203B41FA5}">
                      <a16:colId xmlns:a16="http://schemas.microsoft.com/office/drawing/2014/main" val="3717666536"/>
                    </a:ext>
                  </a:extLst>
                </a:gridCol>
                <a:gridCol w="3028036">
                  <a:extLst>
                    <a:ext uri="{9D8B030D-6E8A-4147-A177-3AD203B41FA5}">
                      <a16:colId xmlns:a16="http://schemas.microsoft.com/office/drawing/2014/main" val="2071934005"/>
                    </a:ext>
                  </a:extLst>
                </a:gridCol>
                <a:gridCol w="2725797">
                  <a:extLst>
                    <a:ext uri="{9D8B030D-6E8A-4147-A177-3AD203B41FA5}">
                      <a16:colId xmlns:a16="http://schemas.microsoft.com/office/drawing/2014/main" val="1408419268"/>
                    </a:ext>
                  </a:extLst>
                </a:gridCol>
              </a:tblGrid>
              <a:tr h="25047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Physical/Virtual resources</a:t>
                      </a:r>
                      <a:endParaRPr lang="en-US" sz="1400" b="1" dirty="0">
                        <a:latin typeface="Calibri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CPUs</a:t>
                      </a: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</a:rPr>
                        <a:t>, GPUs</a:t>
                      </a: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, RAM, Storage, Networking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 anchor="ctr">
                    <a:lnT w="12700">
                      <a:solidFill>
                        <a:schemeClr val="tx1"/>
                      </a:solidFill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70C0"/>
                          </a:solidFill>
                          <a:latin typeface="Calibri"/>
                        </a:rPr>
                        <a:t>INFN Cloud</a:t>
                      </a: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211547"/>
                  </a:ext>
                </a:extLst>
              </a:tr>
              <a:tr h="5866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Container Orchestrator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Automate deployment, scaling, and management of workloads on physical/virtual nodes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70C0"/>
                          </a:solidFill>
                          <a:latin typeface="Calibri"/>
                        </a:rPr>
                        <a:t>Kubernetes</a:t>
                      </a: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82513439"/>
                  </a:ext>
                </a:extLst>
              </a:tr>
              <a:tr h="61959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Event Source</a:t>
                      </a:r>
                      <a:endParaRPr lang="en-US" sz="1400" b="1" dirty="0">
                        <a:latin typeface="Calibri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Decouple task submissions from their execution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70C0"/>
                          </a:solidFill>
                          <a:latin typeface="Calibri"/>
                        </a:rPr>
                        <a:t>Kafka</a:t>
                      </a:r>
                      <a:endParaRPr lang="en-US" sz="1400" b="1" dirty="0">
                        <a:latin typeface="Calibri"/>
                      </a:endParaRP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67048352"/>
                  </a:ext>
                </a:extLst>
              </a:tr>
              <a:tr h="92938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Inference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Calibri"/>
                        </a:rPr>
                        <a:t>Models serving, horizontal scaling, batching, deployment strategies, inference pipelines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400" b="1" i="0" u="none" strike="noStrike" noProof="0" err="1">
                          <a:solidFill>
                            <a:srgbClr val="0070C0"/>
                          </a:solidFill>
                          <a:latin typeface="Calibri"/>
                        </a:rPr>
                        <a:t>KServe</a:t>
                      </a:r>
                      <a:r>
                        <a:rPr lang="en-US" sz="1400" b="1" i="0" u="none" strike="noStrike" noProof="0" dirty="0">
                          <a:solidFill>
                            <a:srgbClr val="0070C0"/>
                          </a:solidFill>
                          <a:latin typeface="Calibri"/>
                        </a:rPr>
                        <a:t>, </a:t>
                      </a:r>
                      <a:r>
                        <a:rPr lang="en-US" sz="1400" b="1" i="0" u="none" strike="noStrike" noProof="0" err="1">
                          <a:solidFill>
                            <a:srgbClr val="0070C0"/>
                          </a:solidFill>
                          <a:latin typeface="Calibri"/>
                        </a:rPr>
                        <a:t>Knative</a:t>
                      </a:r>
                      <a:endParaRPr lang="en-US" sz="1400" b="1" i="0" u="none" strike="noStrike" noProof="0" dirty="0" err="1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52484198"/>
                  </a:ext>
                </a:extLst>
              </a:tr>
              <a:tr h="731644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/>
                        </a:rPr>
                        <a:t>Train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Run distributed training jobs.</a:t>
                      </a:r>
                      <a:endParaRPr lang="en-US" sz="140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baseline="0" noProof="0" dirty="0">
                          <a:solidFill>
                            <a:srgbClr val="000000"/>
                          </a:solidFill>
                        </a:rPr>
                        <a:t>Hyperparameters tuning.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Resources quota (multi-tenancy).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70C0"/>
                          </a:solidFill>
                          <a:latin typeface="Calibri"/>
                        </a:rPr>
                        <a:t>Kubeflow Training Operator</a:t>
                      </a:r>
                      <a:r>
                        <a:rPr lang="en-US" sz="1400" b="1" i="0" u="none" strike="noStrike" noProof="0" dirty="0">
                          <a:solidFill>
                            <a:srgbClr val="0070C0"/>
                          </a:solidFill>
                        </a:rPr>
                        <a:t>, MPI Jobs, </a:t>
                      </a:r>
                      <a:r>
                        <a:rPr lang="en-US" sz="1400" b="1" i="0" u="none" strike="noStrike" noProof="0" dirty="0" err="1">
                          <a:solidFill>
                            <a:srgbClr val="0070C0"/>
                          </a:solidFill>
                        </a:rPr>
                        <a:t>Horovod</a:t>
                      </a:r>
                      <a:r>
                        <a:rPr lang="en-US" sz="1400" b="1" i="0" u="none" strike="noStrike" noProof="0" dirty="0">
                          <a:solidFill>
                            <a:srgbClr val="0070C0"/>
                          </a:solidFill>
                        </a:rPr>
                        <a:t>, Katib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err="1">
                          <a:solidFill>
                            <a:srgbClr val="0070C0"/>
                          </a:solidFill>
                        </a:rPr>
                        <a:t>Kueue</a:t>
                      </a:r>
                      <a:endParaRPr lang="en-US" sz="1400" b="1" i="0" u="none" strike="noStrike" noProof="0" err="1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0052110"/>
                  </a:ext>
                </a:extLst>
              </a:tr>
              <a:tr h="606408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/>
                        </a:rPr>
                        <a:t>Infrastructure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Calibri"/>
                        </a:rPr>
                        <a:t>Resources provisioning.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sz="1400" b="0" dirty="0">
                          <a:latin typeface="Calibri"/>
                        </a:rPr>
                        <a:t>Cluster Scaling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70C0"/>
                          </a:solidFill>
                          <a:latin typeface="Calibri"/>
                        </a:rPr>
                        <a:t>Kubernetes </a:t>
                      </a:r>
                      <a:r>
                        <a:rPr lang="en-US" sz="1400" b="1" i="0" u="none" strike="noStrike" noProof="0" err="1">
                          <a:solidFill>
                            <a:srgbClr val="0070C0"/>
                          </a:solidFill>
                          <a:latin typeface="Calibri"/>
                        </a:rPr>
                        <a:t>AutoScaler</a:t>
                      </a:r>
                      <a:endParaRPr lang="en-US" sz="1400" b="1" i="0" u="none" strike="noStrike" noProof="0" dirty="0" err="1">
                        <a:latin typeface="Calibri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70C0"/>
                          </a:solidFill>
                          <a:latin typeface="Calibri"/>
                        </a:rPr>
                        <a:t>INFN Cloud Orchestrator/IM</a:t>
                      </a:r>
                      <a:endParaRPr lang="en-US" sz="1400" b="1" i="0" u="none" strike="noStrike" noProof="0">
                        <a:latin typeface="Calibri"/>
                      </a:endParaRP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42556119"/>
                  </a:ext>
                </a:extLst>
              </a:tr>
              <a:tr h="4350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>
                          <a:latin typeface="Calibri"/>
                        </a:rPr>
                        <a:t>NoSQL DB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Track jobs status.</a:t>
                      </a:r>
                      <a:endParaRPr lang="en-US" sz="140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Public models catalog.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70C0"/>
                          </a:solidFill>
                          <a:latin typeface="Calibri"/>
                        </a:rPr>
                        <a:t>MongoDB</a:t>
                      </a:r>
                      <a:endParaRPr lang="en-US" sz="1400" b="1" i="0" u="none" strike="noStrike" noProof="0" dirty="0">
                        <a:latin typeface="Calibri"/>
                      </a:endParaRP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29038866"/>
                  </a:ext>
                </a:extLst>
              </a:tr>
              <a:tr h="3625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Object/Block Storage</a:t>
                      </a:r>
                      <a:endParaRPr lang="en-US" sz="1400" b="1" dirty="0">
                        <a:latin typeface="Calibri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Host data and models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 anchor="ctr"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70C0"/>
                          </a:solidFill>
                          <a:latin typeface="Calibri"/>
                        </a:rPr>
                        <a:t>S3/</a:t>
                      </a:r>
                      <a:r>
                        <a:rPr lang="en-US" sz="1400" b="1" i="0" u="none" strike="noStrike" noProof="0" err="1">
                          <a:solidFill>
                            <a:srgbClr val="0070C0"/>
                          </a:solidFill>
                          <a:latin typeface="Calibri"/>
                        </a:rPr>
                        <a:t>MinIO</a:t>
                      </a:r>
                      <a:r>
                        <a:rPr lang="en-US" sz="1400" b="1" i="0" u="none" strike="noStrike" noProof="0" dirty="0">
                          <a:solidFill>
                            <a:srgbClr val="0070C0"/>
                          </a:solidFill>
                          <a:latin typeface="Calibri"/>
                        </a:rPr>
                        <a:t>, Longhorn</a:t>
                      </a:r>
                      <a:endParaRPr lang="en-US" sz="1400" b="1" i="0" u="none" strike="noStrike" noProof="0" dirty="0">
                        <a:latin typeface="Calibri"/>
                      </a:endParaRP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</a:lnR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54179"/>
                  </a:ext>
                </a:extLst>
              </a:tr>
            </a:tbl>
          </a:graphicData>
        </a:graphic>
      </p:graphicFrame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3F253DF-8329-981E-DDE7-3432A84D9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621" y="83717"/>
            <a:ext cx="1725449" cy="8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27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473D1-973A-5837-28A2-7EFDB2A5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AI Platform</a:t>
            </a:r>
            <a:br>
              <a:rPr lang="en-US" sz="3700" kern="1200" dirty="0"/>
            </a:br>
            <a:r>
              <a:rPr lang="en-US" sz="2400" dirty="0">
                <a:solidFill>
                  <a:srgbClr val="FFFFFF"/>
                </a:solidFill>
              </a:rPr>
              <a:t>High-Level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Architecture</a:t>
            </a:r>
          </a:p>
        </p:txBody>
      </p:sp>
      <p:pic>
        <p:nvPicPr>
          <p:cNvPr id="4" name="Picture 3" descr="A diagram of a computer server&#10;&#10;Description automatically generated">
            <a:extLst>
              <a:ext uri="{FF2B5EF4-FFF2-40B4-BE49-F238E27FC236}">
                <a16:creationId xmlns:a16="http://schemas.microsoft.com/office/drawing/2014/main" id="{CE700215-FBD0-3F1A-A075-5991E3823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045" y="1721051"/>
            <a:ext cx="8512667" cy="4960159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94B2BD99-E364-ACFE-261D-4EBBF97BB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621" y="83717"/>
            <a:ext cx="1725449" cy="8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89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473D1-973A-5837-28A2-7EFDB2A5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Inference</a:t>
            </a:r>
            <a:br>
              <a:rPr lang="en-US" sz="3700" kern="1200" dirty="0"/>
            </a:br>
            <a:r>
              <a:rPr lang="en-US" sz="2400" dirty="0">
                <a:solidFill>
                  <a:srgbClr val="FFFFFF"/>
                </a:solidFill>
              </a:rPr>
              <a:t>High-Level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Architecture</a:t>
            </a:r>
          </a:p>
        </p:txBody>
      </p:sp>
      <p:pic>
        <p:nvPicPr>
          <p:cNvPr id="4" name="Picture 3" descr="A diagram of a server&#10;&#10;Description automatically generated">
            <a:extLst>
              <a:ext uri="{FF2B5EF4-FFF2-40B4-BE49-F238E27FC236}">
                <a16:creationId xmlns:a16="http://schemas.microsoft.com/office/drawing/2014/main" id="{38CAEF02-1573-1C1F-0CCE-4CAE9E310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024" y="1747327"/>
            <a:ext cx="8422709" cy="4907607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54E9E05F-C5A9-A8D0-F5A3-EF4DAE560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621" y="83717"/>
            <a:ext cx="1725449" cy="8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33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00504E-2ABE-0142-980B-3C6E4C20A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223" y="4586267"/>
            <a:ext cx="9724031" cy="214009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>
                <a:cs typeface="Calibri"/>
              </a:rPr>
              <a:t>RAG </a:t>
            </a:r>
            <a:r>
              <a:rPr lang="en-US" sz="2000" dirty="0">
                <a:cs typeface="Calibri"/>
              </a:rPr>
              <a:t>is a popular technique for </a:t>
            </a:r>
            <a:r>
              <a:rPr lang="en-US" sz="2000" dirty="0">
                <a:ea typeface="+mn-lt"/>
                <a:cs typeface="+mn-lt"/>
              </a:rPr>
              <a:t>injecting knowledge into an LLM:</a:t>
            </a:r>
            <a:endParaRPr lang="en-US" dirty="0"/>
          </a:p>
          <a:p>
            <a:pPr marL="342900" indent="-342900"/>
            <a:r>
              <a:rPr lang="en-US" sz="2000" dirty="0">
                <a:ea typeface="+mn-lt"/>
                <a:cs typeface="+mn-lt"/>
              </a:rPr>
              <a:t>highly effective at integrating LLMs with external up-to-date data sources;</a:t>
            </a:r>
            <a:endParaRPr lang="en-US" dirty="0">
              <a:cs typeface="Calibri" panose="020F0502020204030204"/>
            </a:endParaRPr>
          </a:p>
          <a:p>
            <a:pPr marL="342900" indent="-342900"/>
            <a:r>
              <a:rPr lang="en-US" sz="2000" dirty="0">
                <a:cs typeface="Calibri"/>
              </a:rPr>
              <a:t>help solve </a:t>
            </a:r>
            <a:r>
              <a:rPr lang="en-US" sz="2000" dirty="0">
                <a:ea typeface="+mn-lt"/>
                <a:cs typeface="+mn-lt"/>
              </a:rPr>
              <a:t>LLMs poor ability to retrieve and manipulate the knowledge that they possess:</a:t>
            </a:r>
            <a:endParaRPr lang="en-US" dirty="0">
              <a:cs typeface="Calibri" panose="020F050202020403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ea typeface="Calibri"/>
                <a:cs typeface="Calibri"/>
              </a:rPr>
              <a:t>hallucination (generate false information);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cs typeface="Calibri"/>
              </a:rPr>
              <a:t>knowledge cutoffs (a pre-trained model knows nothing after its pre-training date);</a:t>
            </a:r>
            <a:endParaRPr lang="en-US" sz="1600" dirty="0">
              <a:ea typeface="Calibri"/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1600" dirty="0">
                <a:latin typeface="Calibri"/>
                <a:ea typeface="+mn-lt"/>
                <a:cs typeface="Arial"/>
              </a:rPr>
              <a:t>poor understanding of specialized domains;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ea typeface="+mn-lt"/>
                <a:cs typeface="+mn-lt"/>
              </a:rPr>
              <a:t>save</a:t>
            </a:r>
            <a:r>
              <a:rPr lang="en-US" sz="1600" dirty="0">
                <a:ea typeface="Calibri" panose="020F0502020204030204"/>
                <a:cs typeface="Calibri"/>
              </a:rPr>
              <a:t> time/costs for LLM fine-tuning over proprietary data.</a:t>
            </a:r>
            <a:endParaRPr lang="en-US" sz="1600" dirty="0"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B10E49-A0D2-9121-8B77-69074E80F4E2}"/>
              </a:ext>
            </a:extLst>
          </p:cNvPr>
          <p:cNvSpPr txBox="1">
            <a:spLocks/>
          </p:cNvSpPr>
          <p:nvPr/>
        </p:nvSpPr>
        <p:spPr>
          <a:xfrm>
            <a:off x="959222" y="3430875"/>
            <a:ext cx="8540691" cy="1011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>
                <a:ea typeface="+mn-lt"/>
                <a:cs typeface="+mn-lt"/>
              </a:rPr>
              <a:t>If AI assistants are to play a more useful role in everyday life, they need to be able not just to access vast quantities of information but, more importantly, to access the correct information. </a:t>
            </a:r>
            <a:r>
              <a:rPr lang="en-US" sz="2000" dirty="0">
                <a:ea typeface="+mn-lt"/>
                <a:cs typeface="+mn-lt"/>
                <a:hlinkClick r:id="rId3"/>
              </a:rPr>
              <a:t>AI at Meta</a:t>
            </a:r>
            <a:endParaRPr lang="en-US" sz="2000" dirty="0">
              <a:ea typeface="Calibri"/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20BC90-50CD-CB97-A4C7-F4F4BC43CDE6}"/>
              </a:ext>
            </a:extLst>
          </p:cNvPr>
          <p:cNvSpPr txBox="1">
            <a:spLocks/>
          </p:cNvSpPr>
          <p:nvPr/>
        </p:nvSpPr>
        <p:spPr>
          <a:xfrm>
            <a:off x="959223" y="1795436"/>
            <a:ext cx="9724031" cy="1409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ea typeface="+mn-lt"/>
                <a:cs typeface="+mn-lt"/>
              </a:rPr>
              <a:t>AI assistants</a:t>
            </a:r>
            <a:r>
              <a:rPr lang="en-US" sz="2000" dirty="0">
                <a:ea typeface="+mn-lt"/>
                <a:cs typeface="+mn-lt"/>
              </a:rPr>
              <a:t> can be used to solve a variety of tasks:</a:t>
            </a:r>
          </a:p>
          <a:p>
            <a:r>
              <a:rPr lang="en-US" sz="2000" dirty="0">
                <a:cs typeface="Calibri" panose="020F0502020204030204"/>
              </a:rPr>
              <a:t>searching for relevant information</a:t>
            </a:r>
            <a:endParaRPr lang="en-US" sz="2000">
              <a:cs typeface="Calibri"/>
            </a:endParaRPr>
          </a:p>
          <a:p>
            <a:r>
              <a:rPr lang="en-US" sz="2000" dirty="0">
                <a:ea typeface="Calibri"/>
                <a:cs typeface="Calibri" panose="020F0502020204030204"/>
              </a:rPr>
              <a:t>data exploration and analysis</a:t>
            </a:r>
          </a:p>
          <a:p>
            <a:r>
              <a:rPr lang="en-US" sz="2000" dirty="0">
                <a:latin typeface="Calibri"/>
                <a:ea typeface="Calibri"/>
                <a:cs typeface="Arial"/>
              </a:rPr>
              <a:t>content creation, tasks automation (e.g., tickets), etc.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6E45FB-012C-203F-828C-C792374CFDF3}"/>
              </a:ext>
            </a:extLst>
          </p:cNvPr>
          <p:cNvCxnSpPr/>
          <p:nvPr/>
        </p:nvCxnSpPr>
        <p:spPr>
          <a:xfrm flipH="1">
            <a:off x="833718" y="3428720"/>
            <a:ext cx="8964" cy="995082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FDFA0CE8-6CDD-C187-2CC1-B119ADB334E3}"/>
              </a:ext>
            </a:extLst>
          </p:cNvPr>
          <p:cNvSpPr txBox="1">
            <a:spLocks/>
          </p:cNvSpPr>
          <p:nvPr/>
        </p:nvSpPr>
        <p:spPr>
          <a:xfrm>
            <a:off x="699713" y="248038"/>
            <a:ext cx="5248619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>
                <a:solidFill>
                  <a:srgbClr val="FFFFFF"/>
                </a:solidFill>
              </a:rPr>
              <a:t>Use Case NLP: AI Assistant</a:t>
            </a:r>
            <a:br>
              <a:rPr lang="en-US" sz="3700"/>
            </a:br>
            <a:r>
              <a:rPr lang="en-US" sz="2400">
                <a:solidFill>
                  <a:srgbClr val="FFFFFF"/>
                </a:solidFill>
              </a:rPr>
              <a:t>Retrieval Augmented Generation</a:t>
            </a:r>
            <a:endParaRPr lang="en-US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6B99617C-16B6-8784-17B1-A1F17A55C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621" y="83717"/>
            <a:ext cx="1725449" cy="8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473D1-973A-5837-28A2-7EFDB2A5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AI Assistant</a:t>
            </a:r>
            <a:br>
              <a:rPr lang="en-US" sz="4000" dirty="0"/>
            </a:br>
            <a:r>
              <a:rPr lang="en-US" sz="2400" dirty="0">
                <a:solidFill>
                  <a:srgbClr val="FFFFFF"/>
                </a:solidFill>
                <a:ea typeface="Calibri Light"/>
                <a:cs typeface="Calibri Light"/>
              </a:rPr>
              <a:t>RAG Pipeline</a:t>
            </a:r>
            <a:endParaRPr lang="en-US" sz="4000" kern="1200" dirty="0">
              <a:solidFill>
                <a:srgbClr val="FFFFFF"/>
              </a:solidFill>
              <a:latin typeface="+mj-lt"/>
              <a:ea typeface="Calibri Light"/>
              <a:cs typeface="Calibri Light"/>
            </a:endParaRPr>
          </a:p>
        </p:txBody>
      </p:sp>
      <p:pic>
        <p:nvPicPr>
          <p:cNvPr id="5" name="Picture 4" descr="A bird next to a chain&#10;&#10;Description automatically generated">
            <a:extLst>
              <a:ext uri="{FF2B5EF4-FFF2-40B4-BE49-F238E27FC236}">
                <a16:creationId xmlns:a16="http://schemas.microsoft.com/office/drawing/2014/main" id="{8A6FD0B0-3E0B-9E01-91BC-5CF9830DE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995" y="4674284"/>
            <a:ext cx="756339" cy="614931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735EED-9D3C-593B-19E7-C16707CC8089}"/>
              </a:ext>
            </a:extLst>
          </p:cNvPr>
          <p:cNvSpPr txBox="1"/>
          <p:nvPr/>
        </p:nvSpPr>
        <p:spPr>
          <a:xfrm>
            <a:off x="9604335" y="5229801"/>
            <a:ext cx="105444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 err="1">
                <a:cs typeface="Calibri"/>
              </a:rPr>
              <a:t>LangChain</a:t>
            </a:r>
            <a:endParaRPr lang="en-US" sz="1200" dirty="0">
              <a:cs typeface="Calibri"/>
            </a:endParaRPr>
          </a:p>
        </p:txBody>
      </p:sp>
      <p:pic>
        <p:nvPicPr>
          <p:cNvPr id="7" name="Picture 6" descr="A red blue and yellow circles&#10;&#10;Description automatically generated">
            <a:extLst>
              <a:ext uri="{FF2B5EF4-FFF2-40B4-BE49-F238E27FC236}">
                <a16:creationId xmlns:a16="http://schemas.microsoft.com/office/drawing/2014/main" id="{0C908F22-EFF8-10DF-9447-5DAA233E9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6773" y="4801091"/>
            <a:ext cx="558783" cy="376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CEDD5E-1237-0185-2DE7-03128D9CCABA}"/>
              </a:ext>
            </a:extLst>
          </p:cNvPr>
          <p:cNvSpPr txBox="1"/>
          <p:nvPr/>
        </p:nvSpPr>
        <p:spPr>
          <a:xfrm>
            <a:off x="10885940" y="5224567"/>
            <a:ext cx="105444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err="1">
                <a:cs typeface="Calibri"/>
              </a:rPr>
              <a:t>ChromaDB</a:t>
            </a:r>
            <a:endParaRPr lang="en-US" sz="1200">
              <a:cs typeface="Calibri"/>
            </a:endParaRPr>
          </a:p>
        </p:txBody>
      </p:sp>
      <p:pic>
        <p:nvPicPr>
          <p:cNvPr id="9" name="Picture 8" descr="A yellow emoji with hands on it&#10;&#10;Description automatically generated">
            <a:extLst>
              <a:ext uri="{FF2B5EF4-FFF2-40B4-BE49-F238E27FC236}">
                <a16:creationId xmlns:a16="http://schemas.microsoft.com/office/drawing/2014/main" id="{C6918C7D-1F6C-0342-699C-F08D73373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6688" y="5609114"/>
            <a:ext cx="559205" cy="5068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A864EC-AC1F-1E14-4FEA-6E8FBD1B5D96}"/>
              </a:ext>
            </a:extLst>
          </p:cNvPr>
          <p:cNvSpPr txBox="1"/>
          <p:nvPr/>
        </p:nvSpPr>
        <p:spPr>
          <a:xfrm>
            <a:off x="9557014" y="6135168"/>
            <a:ext cx="11368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err="1">
                <a:cs typeface="Calibri"/>
              </a:rPr>
              <a:t>HuggingFace</a:t>
            </a:r>
            <a:endParaRPr lang="en-US" sz="1200">
              <a:ea typeface="Calibri"/>
              <a:cs typeface="Calibri"/>
            </a:endParaRPr>
          </a:p>
          <a:p>
            <a:pPr algn="ctr"/>
            <a:r>
              <a:rPr lang="en-US" sz="1200" dirty="0">
                <a:cs typeface="Calibri"/>
              </a:rPr>
              <a:t>Transformers</a:t>
            </a:r>
          </a:p>
          <a:p>
            <a:pPr algn="ctr"/>
            <a:r>
              <a:rPr lang="en-US" sz="1200" dirty="0">
                <a:ea typeface="Calibri" panose="020F0502020204030204"/>
                <a:cs typeface="Calibri"/>
              </a:rPr>
              <a:t>Accelerate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E8B18D-9E2D-8C02-335A-E186861E82DB}"/>
              </a:ext>
            </a:extLst>
          </p:cNvPr>
          <p:cNvSpPr txBox="1"/>
          <p:nvPr/>
        </p:nvSpPr>
        <p:spPr>
          <a:xfrm>
            <a:off x="9240591" y="4293405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Technologies: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DCE978-6DFC-7E70-79E6-A328C10A05FF}"/>
              </a:ext>
            </a:extLst>
          </p:cNvPr>
          <p:cNvSpPr txBox="1"/>
          <p:nvPr/>
        </p:nvSpPr>
        <p:spPr>
          <a:xfrm>
            <a:off x="9240591" y="1739542"/>
            <a:ext cx="2743200" cy="2339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RAG in a nutshell</a:t>
            </a:r>
            <a:r>
              <a:rPr lang="en-US" sz="1600" dirty="0">
                <a:ea typeface="Calibri"/>
                <a:cs typeface="Calibri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takes an input question and retrieves relevant documents from an external database;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passes those chunks as a context in a prompt to help an LLM generate an augmented answer.</a:t>
            </a:r>
            <a:endParaRPr lang="en-US" sz="1600">
              <a:ea typeface="Calibri"/>
              <a:cs typeface="Calibri"/>
            </a:endParaRPr>
          </a:p>
        </p:txBody>
      </p:sp>
      <p:pic>
        <p:nvPicPr>
          <p:cNvPr id="13" name="Picture 12" descr="A blue hexagon with white arrow and a graph in the middle&#10;&#10;Description automatically generated">
            <a:extLst>
              <a:ext uri="{FF2B5EF4-FFF2-40B4-BE49-F238E27FC236}">
                <a16:creationId xmlns:a16="http://schemas.microsoft.com/office/drawing/2014/main" id="{38694A8B-B83B-8B27-38BD-201CB12AEC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1443" y="5605590"/>
            <a:ext cx="552720" cy="5527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DBA5F2-BF62-FCF6-0F51-3472A6906229}"/>
              </a:ext>
            </a:extLst>
          </p:cNvPr>
          <p:cNvSpPr txBox="1"/>
          <p:nvPr/>
        </p:nvSpPr>
        <p:spPr>
          <a:xfrm>
            <a:off x="10875357" y="6201065"/>
            <a:ext cx="105444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 err="1">
                <a:cs typeface="Calibri"/>
              </a:rPr>
              <a:t>KServe</a:t>
            </a:r>
            <a:endParaRPr lang="en-US" dirty="0" err="1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C5E82FC-65B3-E62F-B5CB-E584C5E87DA3}"/>
              </a:ext>
            </a:extLst>
          </p:cNvPr>
          <p:cNvCxnSpPr/>
          <p:nvPr/>
        </p:nvCxnSpPr>
        <p:spPr>
          <a:xfrm>
            <a:off x="8997527" y="1737115"/>
            <a:ext cx="43543" cy="494211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886F9C6-60ED-9D23-A226-750B927900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9" y="1668456"/>
            <a:ext cx="8937171" cy="5085607"/>
          </a:xfrm>
          <a:prstGeom prst="rect">
            <a:avLst/>
          </a:prstGeom>
          <a:ln>
            <a:noFill/>
          </a:ln>
        </p:spPr>
      </p:pic>
      <p:pic>
        <p:nvPicPr>
          <p:cNvPr id="16" name="Picture 15" descr="A black and white logo&#10;&#10;Description automatically generated">
            <a:extLst>
              <a:ext uri="{FF2B5EF4-FFF2-40B4-BE49-F238E27FC236}">
                <a16:creationId xmlns:a16="http://schemas.microsoft.com/office/drawing/2014/main" id="{2A566475-8E44-9F43-EFFF-AC1194D56C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2621" y="83717"/>
            <a:ext cx="1725449" cy="8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05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25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AI Platform for INFN Scientific Use Cases</vt:lpstr>
      <vt:lpstr>INFN National Institute for Nuclear Physics</vt:lpstr>
      <vt:lpstr>Agenda</vt:lpstr>
      <vt:lpstr>AI Platform Application/Experiment agnostic</vt:lpstr>
      <vt:lpstr>AI Platform Components  - Technologies </vt:lpstr>
      <vt:lpstr>AI Platform High-Level Architecture</vt:lpstr>
      <vt:lpstr>Inference High-Level Architecture</vt:lpstr>
      <vt:lpstr>PowerPoint Presentation</vt:lpstr>
      <vt:lpstr>AI Assistant RAG Pipeline</vt:lpstr>
      <vt:lpstr>Embeddings Model Transformer Encoder-Only</vt:lpstr>
      <vt:lpstr>Large Language Model Transformer Decoder-Only</vt:lpstr>
      <vt:lpstr>PowerPoint Presentation</vt:lpstr>
      <vt:lpstr>AI Platform HEP-agnostic MLaaS</vt:lpstr>
      <vt:lpstr>Real Case Scenario 𝑡𝑡𝐻(𝑏𝑏) analysis in the boosted, all-hadronic final states</vt:lpstr>
      <vt:lpstr>Distributed Training</vt:lpstr>
      <vt:lpstr>Distributed Training Workflow – Work In Progress</vt:lpstr>
      <vt:lpstr>Motivation Democratizing AI</vt:lpstr>
      <vt:lpstr>What's Next</vt:lpstr>
      <vt:lpstr>Thank You</vt:lpstr>
      <vt:lpstr>NLP/Transformers</vt:lpstr>
      <vt:lpstr>PowerPoint Presentation</vt:lpstr>
      <vt:lpstr>RAG Pipeline Models and libraries</vt:lpstr>
      <vt:lpstr>AI Platform Infrastructure Orchestrator</vt:lpstr>
      <vt:lpstr>Infrastructure Orchestrator Workflow – Work In Progress</vt:lpstr>
      <vt:lpstr>RAG Full Pipeline Work in progress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654</cp:revision>
  <dcterms:created xsi:type="dcterms:W3CDTF">2023-09-13T07:09:51Z</dcterms:created>
  <dcterms:modified xsi:type="dcterms:W3CDTF">2024-03-26T08:03:59Z</dcterms:modified>
</cp:coreProperties>
</file>