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9" r:id="rId2"/>
    <p:sldId id="277" r:id="rId3"/>
    <p:sldId id="294" r:id="rId4"/>
    <p:sldId id="290" r:id="rId5"/>
    <p:sldId id="295" r:id="rId6"/>
    <p:sldId id="296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</p:sldIdLst>
  <p:sldSz cx="12192000" cy="6858000"/>
  <p:notesSz cx="6797675" cy="987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F0A8EA9-E46B-4AF5-A76C-8956DBF82DCA}">
          <p14:sldIdLst>
            <p14:sldId id="279"/>
            <p14:sldId id="277"/>
            <p14:sldId id="294"/>
            <p14:sldId id="290"/>
            <p14:sldId id="295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g Chen" initials="MO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4"/>
    <a:srgbClr val="000099"/>
    <a:srgbClr val="FF2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6" autoAdjust="0"/>
    <p:restoredTop sz="68372" autoAdjust="0"/>
  </p:normalViewPr>
  <p:slideViewPr>
    <p:cSldViewPr>
      <p:cViewPr varScale="1">
        <p:scale>
          <a:sx n="80" d="100"/>
          <a:sy n="80" d="100"/>
        </p:scale>
        <p:origin x="2256" y="184"/>
      </p:cViewPr>
      <p:guideLst>
        <p:guide orient="horz" pos="2136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5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43D90-AC6E-42E7-9FCD-B152133ABA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43CF9-44B9-492A-AEC6-87097B54033A}" type="datetimeFigureOut">
              <a:rPr lang="zh-CN" altLang="en-US" smtClean="0"/>
              <a:t>2024/3/28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DCB6-29AA-2347-96F9-BE98C06CC42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17EC1-A5BC-2E4D-BD73-CE0F8AFAF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Hello everyone, I’m Chaoqi, come from IHEP, Chinese Academy of Sciences. I do this report on behalf of IHEP Computing Center. I will talk about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6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2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6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24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82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15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3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6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5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9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9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4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8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6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4" name="文本框 43"/>
          <p:cNvSpPr txBox="1"/>
          <p:nvPr/>
        </p:nvSpPr>
        <p:spPr>
          <a:xfrm>
            <a:off x="7392144" y="6525344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72D5C89-85A7-901B-F6D5-FFAC2E160BE3}"/>
              </a:ext>
            </a:extLst>
          </p:cNvPr>
          <p:cNvGrpSpPr/>
          <p:nvPr userDrawn="1"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842D2DB-9BA1-A7CE-F1D1-07294B6F9B59}"/>
                </a:ext>
              </a:extLst>
            </p:cNvPr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0CD4746-4CB6-09A1-188E-1FC533DA37A9}"/>
                  </a:ext>
                </a:extLst>
              </p:cNvPr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8613F5C-C751-68C6-9E8C-5113C8AAE224}"/>
                  </a:ext>
                </a:extLst>
              </p:cNvPr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5" name="直接连接符 10">
              <a:extLst>
                <a:ext uri="{FF2B5EF4-FFF2-40B4-BE49-F238E27FC236}">
                  <a16:creationId xmlns:a16="http://schemas.microsoft.com/office/drawing/2014/main" id="{9BB250C3-4149-1A4D-B2C0-8CB2A8C84DF9}"/>
                </a:ext>
              </a:extLst>
            </p:cNvPr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09" y="1232362"/>
            <a:ext cx="281940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8021" y="1232362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8EE22B-48A7-832D-9EE5-798FC133561E}"/>
              </a:ext>
            </a:extLst>
          </p:cNvPr>
          <p:cNvSpPr txBox="1"/>
          <p:nvPr userDrawn="1"/>
        </p:nvSpPr>
        <p:spPr>
          <a:xfrm>
            <a:off x="7392144" y="6516495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6F7440-9879-45B3-A3F7-656C0D786AD1}"/>
              </a:ext>
            </a:extLst>
          </p:cNvPr>
          <p:cNvSpPr txBox="1"/>
          <p:nvPr userDrawn="1"/>
        </p:nvSpPr>
        <p:spPr>
          <a:xfrm>
            <a:off x="7457388" y="6505599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0288" y="1310641"/>
            <a:ext cx="10718987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407368" y="105353"/>
            <a:ext cx="10369153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BFF6A5-4234-B465-5AF9-C99B119D9E23}"/>
              </a:ext>
            </a:extLst>
          </p:cNvPr>
          <p:cNvSpPr txBox="1"/>
          <p:nvPr userDrawn="1"/>
        </p:nvSpPr>
        <p:spPr>
          <a:xfrm>
            <a:off x="7392144" y="6503332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39365" y="2046723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70057" y="2046722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2439365" y="2864141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0057" y="2864140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39365" y="3681558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057" y="3681556"/>
            <a:ext cx="6318251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39365" y="4498974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70057" y="4498973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B4A6F1-5D3D-4BE5-8F45-384826ADAF79}"/>
              </a:ext>
            </a:extLst>
          </p:cNvPr>
          <p:cNvSpPr txBox="1"/>
          <p:nvPr userDrawn="1"/>
        </p:nvSpPr>
        <p:spPr>
          <a:xfrm>
            <a:off x="7313372" y="6496436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594" y="1240525"/>
            <a:ext cx="4985143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879" y="1240525"/>
            <a:ext cx="502504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9649931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B75324-1F10-49AF-B099-CD7036E0073C}"/>
              </a:ext>
            </a:extLst>
          </p:cNvPr>
          <p:cNvSpPr txBox="1"/>
          <p:nvPr userDrawn="1"/>
        </p:nvSpPr>
        <p:spPr>
          <a:xfrm>
            <a:off x="7392144" y="6505599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97" y="1235858"/>
            <a:ext cx="347472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97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0348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0348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983432" y="6630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899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8350899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EF2BA3-BDFD-4FA5-A10B-1A274233A1C4}"/>
              </a:ext>
            </a:extLst>
          </p:cNvPr>
          <p:cNvSpPr txBox="1"/>
          <p:nvPr userDrawn="1"/>
        </p:nvSpPr>
        <p:spPr>
          <a:xfrm>
            <a:off x="7320136" y="6505599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1" y="116633"/>
            <a:ext cx="8928100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  <a:p>
            <a:pPr lvl="0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5EA2F19-9CD6-BF3A-B424-650507116627}"/>
              </a:ext>
            </a:extLst>
          </p:cNvPr>
          <p:cNvSpPr txBox="1"/>
          <p:nvPr userDrawn="1"/>
        </p:nvSpPr>
        <p:spPr>
          <a:xfrm>
            <a:off x="7320136" y="6505599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6" y="1273629"/>
            <a:ext cx="7670944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718458" y="1273629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718458" y="3840473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9510" y="116632"/>
            <a:ext cx="8642349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77A6C2B-C98F-3EF1-CA58-F55323099C75}"/>
              </a:ext>
            </a:extLst>
          </p:cNvPr>
          <p:cNvSpPr txBox="1"/>
          <p:nvPr userDrawn="1"/>
        </p:nvSpPr>
        <p:spPr>
          <a:xfrm>
            <a:off x="7392144" y="6516495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603301" y="1135375"/>
            <a:ext cx="8115231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413657" y="1191984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413657" y="3758828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4624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F82F1E-A8B6-8333-6AD6-D0442A38E488}"/>
              </a:ext>
            </a:extLst>
          </p:cNvPr>
          <p:cNvSpPr txBox="1"/>
          <p:nvPr userDrawn="1"/>
        </p:nvSpPr>
        <p:spPr>
          <a:xfrm>
            <a:off x="7392144" y="6500747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8C00942-23E5-F50A-30F9-0EDB8F8D022C}"/>
              </a:ext>
            </a:extLst>
          </p:cNvPr>
          <p:cNvSpPr txBox="1"/>
          <p:nvPr userDrawn="1"/>
        </p:nvSpPr>
        <p:spPr>
          <a:xfrm>
            <a:off x="7392144" y="6505599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IHEPCC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HEPSCC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</a:t>
            </a: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NHEPSDC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5" y="1880755"/>
            <a:ext cx="11152909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1" y="6432191"/>
            <a:ext cx="10914276" cy="44248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09477" y="6432190"/>
            <a:ext cx="1277721" cy="44248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10311534" y="6433915"/>
            <a:ext cx="1796516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10909477" y="6433915"/>
            <a:ext cx="526943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445105" y="6433915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2510C048-D8AA-49CC-86D6-67F11058FC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0333" y="53348"/>
            <a:ext cx="658457" cy="71135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8A16F90-75F6-462D-84CC-DF2AF7E2D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5663" t="13092" r="64184" b="10171"/>
          <a:stretch/>
        </p:blipFill>
        <p:spPr>
          <a:xfrm>
            <a:off x="11478790" y="251571"/>
            <a:ext cx="593874" cy="3995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5CD034C-A949-E618-79FD-8D1183AA4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24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0C7F895-680E-4A77-8FF2-C2E9422E1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896"/>
            <a:ext cx="12192000" cy="1461836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The Application of Cluster-Based Distributed Computing in High Energy Physics Experiments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0B6896-D5E9-4D89-81F7-A546BEE19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6360" y="5476442"/>
            <a:ext cx="1872208" cy="34081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GUO, Chaoqi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CF1119-A27D-4FC2-B564-BC5B72CCA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38699" y="6138539"/>
            <a:ext cx="1869869" cy="3737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2024-02-23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2D9F23D-545E-A6A7-D13A-CD1A69C611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613184"/>
            <a:ext cx="2995378" cy="6207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F0A86F-5467-8506-C7A1-B2FD0FA2F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43962"/>
            <a:ext cx="4247114" cy="759235"/>
          </a:xfrm>
          <a:prstGeom prst="rect">
            <a:avLst/>
          </a:prstGeom>
        </p:spPr>
      </p:pic>
      <p:sp>
        <p:nvSpPr>
          <p:cNvPr id="4" name="副标题 2">
            <a:extLst>
              <a:ext uri="{FF2B5EF4-FFF2-40B4-BE49-F238E27FC236}">
                <a16:creationId xmlns:a16="http://schemas.microsoft.com/office/drawing/2014/main" id="{5CBDE79F-23DF-F616-F41F-DE3615DFC614}"/>
              </a:ext>
            </a:extLst>
          </p:cNvPr>
          <p:cNvSpPr txBox="1">
            <a:spLocks/>
          </p:cNvSpPr>
          <p:nvPr/>
        </p:nvSpPr>
        <p:spPr>
          <a:xfrm>
            <a:off x="9336360" y="5807491"/>
            <a:ext cx="1872208" cy="340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 baseline="0">
                <a:solidFill>
                  <a:srgbClr val="A40000"/>
                </a:solidFill>
                <a:latin typeface="+mn-lt"/>
                <a:ea typeface="黑体" panose="02010609060101010101" pitchFamily="49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IHEP CC , CAS</a:t>
            </a:r>
          </a:p>
        </p:txBody>
      </p:sp>
    </p:spTree>
    <p:extLst>
      <p:ext uri="{BB962C8B-B14F-4D97-AF65-F5344CB8AC3E}">
        <p14:creationId xmlns:p14="http://schemas.microsoft.com/office/powerpoint/2010/main" val="358786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218380" cy="5094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The environment of the worker node is completely different from that of the local worker node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The operating system versions are different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The user namespaces are different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The directory structures are different, with no identical shared file system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Key Issues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Certification and Authentication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Mutual authentication between services and permissions for user file transfers 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Distributed Data Access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To be able to access the required local files remotely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Transparent to the local cluster users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Users would like to run job remotely without much change of the previous usage mode 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Running environment consistency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Extending to Remote Cluster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404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218380" cy="5094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The aim is to migrate from CLAIMTOBE to Tokens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CLAIMTOBE is used is the local cluster for years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IDTokens for Daemon Certification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All works are following HTCondor manual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Kerberos tokens for jobs and other services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Tokens are treated as a regular file and transferred to remote site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The token credential will be initialized in job wrapper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Regular updates are performed daily to prevent permission expiration, with a maximum validity period of 7 days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Cert &amp; Auth with Tokens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3FD4C52-61BD-A479-16D0-14705D39B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86" y="4653136"/>
            <a:ext cx="1101033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9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218380" cy="5094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A software Mimicfs is developed based on XRootD</a:t>
            </a:r>
            <a:endParaRPr lang="en-US" altLang="zh-CN" sz="1800" dirty="0"/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Widely used in HEP community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Remote jobs complete identity authentication through tokens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Two methods of reading and writing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Directly read and write in a remotely mounted directory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Access using the XRootD protocol remotely</a:t>
            </a:r>
          </a:p>
          <a:p>
            <a:pPr>
              <a:spcBef>
                <a:spcPts val="600"/>
              </a:spcBef>
            </a:pPr>
            <a:endParaRPr lang="en-US" altLang="zh-CN" sz="26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 Data Access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BA3600-FFE1-C0E1-FE0D-3171E6DCD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2501850"/>
            <a:ext cx="4842895" cy="37538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DB7216-5F96-CD0D-84F5-5318B4ACB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36" y="3751771"/>
            <a:ext cx="4974230" cy="12540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E98469F-0253-22CA-C370-73CE90FB0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636" y="5106235"/>
            <a:ext cx="4997461" cy="125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31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218380" cy="5094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User interface will fully respect the old usage mode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No additional learning costs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All the</a:t>
            </a:r>
            <a:r>
              <a:rPr lang="zh-CN" altLang="en-US" sz="1800" dirty="0"/>
              <a:t> </a:t>
            </a:r>
            <a:r>
              <a:rPr lang="en-US" altLang="zh-CN" sz="1800" dirty="0"/>
              <a:t>new</a:t>
            </a:r>
            <a:r>
              <a:rPr lang="zh-CN" altLang="en-US" sz="1800" dirty="0"/>
              <a:t> </a:t>
            </a:r>
            <a:r>
              <a:rPr lang="en-US" altLang="zh-CN" sz="1800" dirty="0"/>
              <a:t>functions</a:t>
            </a:r>
            <a:r>
              <a:rPr lang="zh-CN" altLang="en-US" sz="1800" dirty="0"/>
              <a:t> </a:t>
            </a:r>
            <a:r>
              <a:rPr lang="en-US" altLang="zh-CN" sz="1800" dirty="0"/>
              <a:t>are wrapped and added by extending the job tool – HEPJOB</a:t>
            </a:r>
          </a:p>
          <a:p>
            <a:pPr>
              <a:spcBef>
                <a:spcPts val="600"/>
              </a:spcBef>
            </a:pPr>
            <a:endParaRPr lang="en-US" altLang="zh-CN" sz="2600" dirty="0"/>
          </a:p>
          <a:p>
            <a:pPr>
              <a:spcBef>
                <a:spcPts val="600"/>
              </a:spcBef>
            </a:pPr>
            <a:endParaRPr lang="en-US" altLang="zh-CN" sz="2600" dirty="0"/>
          </a:p>
          <a:p>
            <a:pPr>
              <a:spcBef>
                <a:spcPts val="600"/>
              </a:spcBef>
            </a:pPr>
            <a:endParaRPr lang="en-US" altLang="zh-CN" sz="2600" dirty="0"/>
          </a:p>
          <a:p>
            <a:pPr>
              <a:spcBef>
                <a:spcPts val="600"/>
              </a:spcBef>
            </a:pPr>
            <a:endParaRPr lang="en-US" altLang="zh-CN" sz="2600" dirty="0"/>
          </a:p>
          <a:p>
            <a:pPr>
              <a:spcBef>
                <a:spcPts val="600"/>
              </a:spcBef>
            </a:pPr>
            <a:endParaRPr lang="en-US" altLang="zh-CN" sz="2600" dirty="0"/>
          </a:p>
          <a:p>
            <a:pPr>
              <a:spcBef>
                <a:spcPts val="600"/>
              </a:spcBef>
            </a:pPr>
            <a:endParaRPr lang="en-US" altLang="zh-CN" sz="2600" dirty="0"/>
          </a:p>
          <a:p>
            <a:r>
              <a:rPr lang="en-US" altLang="zh-CN" sz="2600" dirty="0"/>
              <a:t>Job workflow is helpful to introduce dHTC to experiments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sz="1800" dirty="0"/>
              <a:t>Re-design and implement the process of job workflow and the structure of data storage</a:t>
            </a:r>
            <a:endParaRPr lang="en-US" altLang="zh-CN" dirty="0"/>
          </a:p>
          <a:p>
            <a:pPr>
              <a:spcBef>
                <a:spcPts val="600"/>
              </a:spcBef>
            </a:pPr>
            <a:endParaRPr lang="en-US" altLang="zh-CN" sz="2600" dirty="0"/>
          </a:p>
          <a:p>
            <a:pPr lvl="1">
              <a:spcBef>
                <a:spcPts val="600"/>
              </a:spcBef>
            </a:pPr>
            <a:endParaRPr lang="en-US" altLang="zh-CN" sz="1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 Interfaces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B201CF-0F50-6402-2F4D-1A7BB15A5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636912"/>
            <a:ext cx="5892181" cy="22126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2C3E56-C054-2AEE-D6F6-A266437BE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676" y="2688671"/>
            <a:ext cx="4808398" cy="21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4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218380" cy="5094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Job environment in all solutions are based on singularity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Operating System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Singularity images are published into /cvmfs/container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Glidein job starts up singularity as the given image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Software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Managed and served by CVMFS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Transferred with job, as part of job input</a:t>
            </a:r>
          </a:p>
          <a:p>
            <a:r>
              <a:rPr lang="en-US" altLang="zh-CN" sz="2600" dirty="0"/>
              <a:t>Temporary storage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The local scratch on the worker node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The global storage shared in the whole distributed infrastructure</a:t>
            </a:r>
          </a:p>
          <a:p>
            <a:pPr>
              <a:spcBef>
                <a:spcPts val="600"/>
              </a:spcBef>
            </a:pPr>
            <a:endParaRPr lang="en-US" altLang="zh-CN" sz="2600" dirty="0"/>
          </a:p>
          <a:p>
            <a:pPr lvl="1">
              <a:spcBef>
                <a:spcPts val="600"/>
              </a:spcBef>
            </a:pPr>
            <a:endParaRPr lang="en-US" altLang="zh-CN" sz="1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 Job Environment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882F2E7-1DC6-B590-4849-A7C2C57EB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1691489"/>
            <a:ext cx="3322608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7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233248" cy="5094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LHAASO simulation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Characteristics: small input and not large output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Job submission policy is that user decides where the job will run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Still a simple command in HEPJOB: hep_sub job.sh –rmt</a:t>
            </a:r>
          </a:p>
          <a:p>
            <a:pPr lvl="2">
              <a:spcBef>
                <a:spcPts val="600"/>
              </a:spcBef>
            </a:pPr>
            <a:endParaRPr lang="en-US" altLang="zh-CN" sz="1400" dirty="0"/>
          </a:p>
          <a:p>
            <a:pPr lvl="2">
              <a:spcBef>
                <a:spcPts val="600"/>
              </a:spcBef>
            </a:pPr>
            <a:endParaRPr lang="en-US" altLang="zh-CN" sz="1400" dirty="0"/>
          </a:p>
          <a:p>
            <a:pPr lvl="2">
              <a:spcBef>
                <a:spcPts val="600"/>
              </a:spcBef>
            </a:pPr>
            <a:endParaRPr lang="en-US" altLang="zh-CN" sz="1400" dirty="0"/>
          </a:p>
          <a:p>
            <a:pPr lvl="2">
              <a:spcBef>
                <a:spcPts val="600"/>
              </a:spcBef>
            </a:pPr>
            <a:endParaRPr lang="en-US" altLang="zh-CN" sz="1400" dirty="0"/>
          </a:p>
          <a:p>
            <a:pPr lvl="2">
              <a:spcBef>
                <a:spcPts val="600"/>
              </a:spcBef>
            </a:pPr>
            <a:endParaRPr lang="en-US" altLang="zh-CN" sz="1400" dirty="0"/>
          </a:p>
          <a:p>
            <a:pPr lvl="2">
              <a:spcBef>
                <a:spcPts val="600"/>
              </a:spcBef>
            </a:pPr>
            <a:endParaRPr lang="en-US" altLang="zh-CN" sz="1400" dirty="0"/>
          </a:p>
          <a:p>
            <a:pPr>
              <a:spcBef>
                <a:spcPts val="600"/>
              </a:spcBef>
            </a:pPr>
            <a:r>
              <a:rPr lang="en-US" altLang="zh-CN" sz="2600" dirty="0"/>
              <a:t>BES simulation &amp; Reconstruction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Characteristics:</a:t>
            </a:r>
            <a:r>
              <a:rPr lang="zh-CN" altLang="en-US" sz="1800" dirty="0"/>
              <a:t> </a:t>
            </a:r>
            <a:r>
              <a:rPr lang="en-US" altLang="zh-CN" sz="1800" dirty="0"/>
              <a:t>mature software framework (BOSS) ; tiny input but big output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Job policy is that job will be transparently scheduled to anywhere by scheduler policy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Job type and data position can be easy to judge with BOSS job option file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The job will be selected and the data path will be remapped to the new path in the remote sites</a:t>
            </a:r>
          </a:p>
          <a:p>
            <a:pPr lvl="2">
              <a:spcBef>
                <a:spcPts val="600"/>
              </a:spcBef>
            </a:pPr>
            <a:endParaRPr lang="en-US" altLang="zh-CN" sz="1400" dirty="0"/>
          </a:p>
          <a:p>
            <a:pPr>
              <a:spcBef>
                <a:spcPts val="600"/>
              </a:spcBef>
            </a:pPr>
            <a:endParaRPr lang="en-US" altLang="zh-CN" sz="2600" dirty="0"/>
          </a:p>
          <a:p>
            <a:pPr lvl="1">
              <a:spcBef>
                <a:spcPts val="600"/>
              </a:spcBef>
            </a:pPr>
            <a:endParaRPr lang="en-US" altLang="zh-CN" sz="1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Cases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84A1BB7-B06A-4EBD-AB21-11E6D346D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2780928"/>
            <a:ext cx="7632848" cy="148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233248" cy="509418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HTC jobs have been dispatched in the extended remote sites for over a year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A total of </a:t>
            </a:r>
            <a:r>
              <a:rPr lang="en-US" altLang="zh-CN" sz="1800" b="1" dirty="0"/>
              <a:t>16,917,814</a:t>
            </a:r>
            <a:r>
              <a:rPr lang="en-US" altLang="zh-CN" sz="1800" dirty="0"/>
              <a:t> jobs have been completed, consuming approximately </a:t>
            </a:r>
            <a:r>
              <a:rPr lang="en-US" altLang="zh-CN" sz="1800" b="1" dirty="0"/>
              <a:t>89,783,563</a:t>
            </a:r>
            <a:r>
              <a:rPr lang="en-US" altLang="zh-CN" sz="1800" dirty="0"/>
              <a:t> CPU hours</a:t>
            </a:r>
          </a:p>
          <a:p>
            <a:pPr lvl="1">
              <a:spcBef>
                <a:spcPts val="600"/>
              </a:spcBef>
            </a:pPr>
            <a:endParaRPr lang="en-US" altLang="zh-CN" sz="1800" dirty="0"/>
          </a:p>
          <a:p>
            <a:pPr>
              <a:spcBef>
                <a:spcPts val="600"/>
              </a:spcBef>
            </a:pPr>
            <a:endParaRPr lang="en-US" altLang="zh-CN" sz="2600" dirty="0"/>
          </a:p>
          <a:p>
            <a:pPr>
              <a:spcBef>
                <a:spcPts val="600"/>
              </a:spcBef>
            </a:pPr>
            <a:endParaRPr lang="en-US" altLang="zh-CN" sz="2600" dirty="0"/>
          </a:p>
          <a:p>
            <a:pPr>
              <a:spcBef>
                <a:spcPts val="600"/>
              </a:spcBef>
            </a:pPr>
            <a:endParaRPr lang="en-US" altLang="zh-CN" sz="2600" dirty="0"/>
          </a:p>
          <a:p>
            <a:pPr marL="0" indent="0">
              <a:spcBef>
                <a:spcPts val="600"/>
              </a:spcBef>
              <a:buNone/>
            </a:pPr>
            <a:endParaRPr lang="en-US" altLang="zh-CN" sz="2600" dirty="0"/>
          </a:p>
          <a:p>
            <a:pPr marL="0" indent="0">
              <a:spcBef>
                <a:spcPts val="600"/>
              </a:spcBef>
              <a:buNone/>
            </a:pPr>
            <a:endParaRPr lang="en-US" altLang="zh-CN" sz="1400" dirty="0"/>
          </a:p>
          <a:p>
            <a:pPr>
              <a:spcBef>
                <a:spcPts val="600"/>
              </a:spcBef>
            </a:pPr>
            <a:r>
              <a:rPr lang="en-US" altLang="zh-CN" sz="2600" dirty="0"/>
              <a:t>Some specific jobs have been running at the Dongguan site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LHAASO experiment: WCDA / WFCTA / KM2A / LACT simulation job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The experimental tasks of WCDA, KM2A, and LACT are executed on x86 architecture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The experimental tasks of WFCTA are executed on both x86 and ARM architectures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BESIII experiment: All simulation jobs and some of the reconstruction jobs.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Filter all the specific jobs submitted by users according to the specific attributes</a:t>
            </a:r>
          </a:p>
          <a:p>
            <a:pPr>
              <a:spcBef>
                <a:spcPts val="600"/>
              </a:spcBef>
            </a:pPr>
            <a:endParaRPr lang="en-US" altLang="zh-CN" sz="2600" dirty="0"/>
          </a:p>
          <a:p>
            <a:pPr lvl="1">
              <a:spcBef>
                <a:spcPts val="600"/>
              </a:spcBef>
            </a:pPr>
            <a:endParaRPr lang="en-US" altLang="zh-CN" sz="1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Status of Application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3BF98C-1D1A-43C6-EF00-DC314F28D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2060848"/>
            <a:ext cx="9336360" cy="21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5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4F01827-91D7-A79C-3510-FF9681A9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310641"/>
            <a:ext cx="11521280" cy="480486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Adding more resources by extending the local HTC cluster is the better way currently</a:t>
            </a:r>
          </a:p>
          <a:p>
            <a:pPr lvl="1"/>
            <a:r>
              <a:rPr lang="en-US" altLang="zh-CN" sz="1800" dirty="0"/>
              <a:t>Experiments at IHEP have been used to processing data in the local cluster for a long time and the local HTC cluster is getting quite busy</a:t>
            </a:r>
          </a:p>
          <a:p>
            <a:r>
              <a:rPr lang="en-US" altLang="zh-CN" sz="2400" dirty="0"/>
              <a:t>With HTCondor glidein, we have made a basic design of dHTC at IHEP</a:t>
            </a:r>
          </a:p>
          <a:p>
            <a:r>
              <a:rPr lang="en-US" altLang="zh-CN" sz="2400" dirty="0"/>
              <a:t>Two parts of resources have been extended into the local HTC cluster and served in production</a:t>
            </a:r>
          </a:p>
          <a:p>
            <a:pPr lvl="1"/>
            <a:r>
              <a:rPr lang="en-US" altLang="zh-CN" sz="1800" dirty="0"/>
              <a:t>The local HPC cluster and Dongguan site</a:t>
            </a:r>
          </a:p>
          <a:p>
            <a:r>
              <a:rPr lang="en-US" altLang="zh-CN" sz="2400" dirty="0"/>
              <a:t>Future plan</a:t>
            </a:r>
          </a:p>
          <a:p>
            <a:pPr lvl="1"/>
            <a:r>
              <a:rPr lang="en-US" altLang="zh-CN" sz="1800" dirty="0"/>
              <a:t>Analyze and optimize the efficiency of distributed job remote access</a:t>
            </a:r>
          </a:p>
          <a:p>
            <a:pPr lvl="1"/>
            <a:endParaRPr lang="en-US" altLang="zh-CN" sz="1600" dirty="0"/>
          </a:p>
          <a:p>
            <a:pPr lvl="1"/>
            <a:endParaRPr lang="en-US" altLang="zh-CN" sz="1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26DA270-CB96-22D0-825A-4F6D55CE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37ED2-F035-94B4-9702-7AB5C0297434}"/>
              </a:ext>
            </a:extLst>
          </p:cNvPr>
          <p:cNvSpPr txBox="1"/>
          <p:nvPr/>
        </p:nvSpPr>
        <p:spPr>
          <a:xfrm>
            <a:off x="7896200" y="4293096"/>
            <a:ext cx="4587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i="1" dirty="0">
                <a:solidFill>
                  <a:srgbClr val="FF0000"/>
                </a:solidFill>
              </a:rPr>
              <a:t>Thanks!</a:t>
            </a:r>
          </a:p>
          <a:p>
            <a:pPr algn="ctr"/>
            <a:r>
              <a:rPr lang="en-US" altLang="zh-CN" sz="5400" b="1" i="1" dirty="0">
                <a:solidFill>
                  <a:srgbClr val="FF0000"/>
                </a:solidFill>
              </a:rPr>
              <a:t>Q&amp;A</a:t>
            </a:r>
            <a:endParaRPr lang="zh-CN" alt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4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9A1DC-A32F-4619-A8C0-8D475BFF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01129"/>
            <a:ext cx="10515600" cy="663575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65B7CF-B693-4922-91B5-57BB38AB6B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6996" y="1315439"/>
            <a:ext cx="817033" cy="561975"/>
          </a:xfrm>
        </p:spPr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B533E6-C8B3-4811-B4BC-50776F7FF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7688" y="1315438"/>
            <a:ext cx="6318251" cy="561974"/>
          </a:xfrm>
        </p:spPr>
        <p:txBody>
          <a:bodyPr/>
          <a:lstStyle/>
          <a:p>
            <a:r>
              <a:rPr lang="en-US" altLang="zh-CN" dirty="0"/>
              <a:t>Background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2A7F3B-4E0A-44D9-91C6-6161FE10AD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56996" y="2132857"/>
            <a:ext cx="817033" cy="561975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E3FBC8D-D5C6-417C-BAFB-61B6C3F6A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2132856"/>
            <a:ext cx="6318251" cy="561974"/>
          </a:xfrm>
        </p:spPr>
        <p:txBody>
          <a:bodyPr/>
          <a:lstStyle/>
          <a:p>
            <a:r>
              <a:rPr lang="en-US" altLang="zh-CN" dirty="0"/>
              <a:t>Status of Local HTC Cluster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10AF7D9-2A98-4E3B-ADB6-6CB9DEDFD7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6996" y="2950274"/>
            <a:ext cx="817033" cy="561975"/>
          </a:xfrm>
        </p:spPr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7E1CEF8-9BE6-4B2F-9775-6DB36F495C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7688" y="2950272"/>
            <a:ext cx="6318251" cy="561976"/>
          </a:xfrm>
        </p:spPr>
        <p:txBody>
          <a:bodyPr/>
          <a:lstStyle/>
          <a:p>
            <a:r>
              <a:rPr lang="en-US" altLang="zh-CN" dirty="0"/>
              <a:t>dHTC design and implement at IHEP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C1EF5965-8BD4-4F54-8DC2-099E301DB9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56996" y="3767690"/>
            <a:ext cx="817033" cy="561975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AF370DB0-A128-4917-A05F-4FEAA28790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7688" y="3767689"/>
            <a:ext cx="6318251" cy="561974"/>
          </a:xfrm>
        </p:spPr>
        <p:txBody>
          <a:bodyPr/>
          <a:lstStyle/>
          <a:p>
            <a:r>
              <a:rPr lang="en-US" altLang="zh-CN" dirty="0"/>
              <a:t>key issues in cluster extending</a:t>
            </a:r>
          </a:p>
        </p:txBody>
      </p:sp>
      <p:sp>
        <p:nvSpPr>
          <p:cNvPr id="11" name="文本占位符 8">
            <a:extLst>
              <a:ext uri="{FF2B5EF4-FFF2-40B4-BE49-F238E27FC236}">
                <a16:creationId xmlns:a16="http://schemas.microsoft.com/office/drawing/2014/main" id="{702EE461-90FF-ABC8-21EF-9EF2911929EF}"/>
              </a:ext>
            </a:extLst>
          </p:cNvPr>
          <p:cNvSpPr txBox="1">
            <a:spLocks/>
          </p:cNvSpPr>
          <p:nvPr/>
        </p:nvSpPr>
        <p:spPr>
          <a:xfrm>
            <a:off x="2456996" y="4585105"/>
            <a:ext cx="817033" cy="5619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DBF8729B-F244-0128-C89A-9F1ACD471325}"/>
              </a:ext>
            </a:extLst>
          </p:cNvPr>
          <p:cNvSpPr txBox="1">
            <a:spLocks/>
          </p:cNvSpPr>
          <p:nvPr/>
        </p:nvSpPr>
        <p:spPr>
          <a:xfrm>
            <a:off x="3287688" y="4585104"/>
            <a:ext cx="6318251" cy="5619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Summary and Plan</a:t>
            </a:r>
          </a:p>
        </p:txBody>
      </p:sp>
    </p:spTree>
    <p:extLst>
      <p:ext uri="{BB962C8B-B14F-4D97-AF65-F5344CB8AC3E}">
        <p14:creationId xmlns:p14="http://schemas.microsoft.com/office/powerpoint/2010/main" val="131380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218380" cy="5094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IHEP</a:t>
            </a:r>
            <a:r>
              <a:rPr lang="zh-CN" altLang="en-US" sz="2600" dirty="0"/>
              <a:t> </a:t>
            </a:r>
            <a:r>
              <a:rPr lang="en-US" altLang="zh-CN" sz="2600" dirty="0"/>
              <a:t>is</a:t>
            </a:r>
            <a:r>
              <a:rPr lang="zh-CN" altLang="en-US" sz="2600" dirty="0"/>
              <a:t> </a:t>
            </a:r>
            <a:r>
              <a:rPr lang="en-US" altLang="zh-CN" sz="2600" dirty="0"/>
              <a:t>hosting</a:t>
            </a:r>
            <a:r>
              <a:rPr lang="zh-CN" altLang="en-US" sz="2600" dirty="0"/>
              <a:t> </a:t>
            </a:r>
            <a:r>
              <a:rPr lang="en-US" altLang="zh-CN" sz="2600" dirty="0"/>
              <a:t>or</a:t>
            </a:r>
            <a:r>
              <a:rPr lang="zh-CN" altLang="en-US" sz="2600" dirty="0"/>
              <a:t> </a:t>
            </a:r>
            <a:r>
              <a:rPr lang="en-US" altLang="zh-CN" sz="2600" dirty="0"/>
              <a:t>attending</a:t>
            </a:r>
            <a:r>
              <a:rPr lang="zh-CN" altLang="en-US" sz="2600" dirty="0"/>
              <a:t> </a:t>
            </a:r>
            <a:r>
              <a:rPr lang="en-US" altLang="zh-CN" sz="2600" dirty="0"/>
              <a:t>in 15+ experiments around the field of high energy physics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Most of experiments process the data at the local cluster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Some domestic collaboration members are running small cluster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Extending the HTC local cluster is the good way to find more resources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The data processing has run for a long time and bounded with the local cluster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Most of users have been used to do data analysis at a local cluster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Closer to use a personal PC and would not like to change any habit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Access data and software in anytime and anywhere by the shared file system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Some experiments do not have official experiment software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User write their own data processing program in different ways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 and motivations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936BA7-D91D-7601-7B0B-BD4F5E54A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3861048"/>
            <a:ext cx="3790020" cy="24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4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218380" cy="509418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More and more sites are built for scientific research in China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Branches of IHEP</a:t>
            </a:r>
          </a:p>
          <a:p>
            <a:pPr marL="550800" lvl="1">
              <a:spcBef>
                <a:spcPts val="600"/>
              </a:spcBef>
            </a:pPr>
            <a:r>
              <a:rPr lang="en-US" altLang="zh-CN" sz="2000" dirty="0"/>
              <a:t>Long-term resources provided, regarded as part of HTC pool</a:t>
            </a:r>
          </a:p>
          <a:p>
            <a:pPr marL="550800" lvl="1">
              <a:spcBef>
                <a:spcPts val="600"/>
              </a:spcBef>
            </a:pPr>
            <a:r>
              <a:rPr lang="en-US" altLang="zh-CN" sz="2000" dirty="0"/>
              <a:t>Limitation on network bandwidth and storage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Collaboration members</a:t>
            </a:r>
          </a:p>
          <a:p>
            <a:pPr marL="550800" lvl="1">
              <a:spcBef>
                <a:spcPts val="600"/>
              </a:spcBef>
            </a:pPr>
            <a:r>
              <a:rPr lang="en-US" altLang="zh-CN" sz="2000" dirty="0"/>
              <a:t>Most are edge sites, not quite big</a:t>
            </a:r>
          </a:p>
          <a:p>
            <a:pPr marL="550800" lvl="1">
              <a:spcBef>
                <a:spcPts val="600"/>
              </a:spcBef>
            </a:pPr>
            <a:r>
              <a:rPr lang="en-US" altLang="zh-CN" sz="2000" dirty="0"/>
              <a:t>Without a pledged storage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Cooperation institutes</a:t>
            </a:r>
          </a:p>
          <a:p>
            <a:pPr marL="550800" lvl="1">
              <a:spcBef>
                <a:spcPts val="600"/>
              </a:spcBef>
            </a:pPr>
            <a:r>
              <a:rPr lang="en-US" altLang="zh-CN" sz="2000" dirty="0"/>
              <a:t>All are dynamic, opportunistic</a:t>
            </a:r>
          </a:p>
          <a:p>
            <a:pPr marL="550800" lvl="1">
              <a:spcBef>
                <a:spcPts val="600"/>
              </a:spcBef>
            </a:pPr>
            <a:r>
              <a:rPr lang="en-US" altLang="zh-CN" sz="2000" dirty="0"/>
              <a:t>Nothing is pledged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Diverse requirements according to the conditions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CPU &amp; GPU &amp; ARM &amp; Cloud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Structures of computing system are different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Policies of job are different</a:t>
            </a:r>
            <a:endParaRPr lang="en-US" altLang="zh-CN" sz="2600" dirty="0"/>
          </a:p>
          <a:p>
            <a:pPr lvl="2">
              <a:spcBef>
                <a:spcPts val="600"/>
              </a:spcBef>
            </a:pPr>
            <a:endParaRPr lang="en-US" altLang="zh-CN" sz="1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Clusters and Sites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6C0A114-5D2A-DE78-90D7-1B9BF85F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1484784"/>
            <a:ext cx="4636810" cy="48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4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218380" cy="5094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IHEP HTCondor cluster is getting bigger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4 Schedd: mapping by specific groups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3 CM:  Main CM &amp; HA CM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CPU: &gt; 40k cores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Most are single core slots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Finding more resources for the local cluster is becoming an urgent task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Large amount of jobs are waiting for resources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&gt; 100k jobs sitting idle in the local job queue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The HTC pool is quite busy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600" dirty="0"/>
              <a:t>&gt; 90% resource utilization rate</a:t>
            </a:r>
            <a:r>
              <a:rPr lang="zh-CN" altLang="en-US" sz="1600" dirty="0"/>
              <a:t>（</a:t>
            </a:r>
            <a:r>
              <a:rPr lang="en-US" altLang="zh-CN" sz="1600" dirty="0"/>
              <a:t>&gt; 40k CPU cores</a:t>
            </a:r>
            <a:r>
              <a:rPr lang="zh-CN" altLang="en-US" sz="1600" dirty="0"/>
              <a:t>）</a:t>
            </a:r>
            <a:endParaRPr lang="en-US" altLang="zh-CN" sz="16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Status of IHEP Local HTC Cluster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86E04C-844F-C45D-6A4A-F8C9FA9E6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39" y="827852"/>
            <a:ext cx="5546433" cy="22983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186491-F50C-7305-A292-757D1C4CB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4985770"/>
            <a:ext cx="5390878" cy="13771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A7173A-9DD9-B073-AB10-CE3888F43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3608592"/>
            <a:ext cx="5390878" cy="137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5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58" y="1066355"/>
            <a:ext cx="11701488" cy="5094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The extended resources are likely added as direct worker nodes into the local cluster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The users still keep the same usage mode and interact with the computing system in a unified entrance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Idea</a:t>
            </a:r>
            <a:endParaRPr lang="zh-CN" altLang="en-US" dirty="0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133CBC8B-4BDC-9A31-A4C2-552811ADFA31}"/>
              </a:ext>
            </a:extLst>
          </p:cNvPr>
          <p:cNvSpPr/>
          <p:nvPr/>
        </p:nvSpPr>
        <p:spPr>
          <a:xfrm>
            <a:off x="1395670" y="3501010"/>
            <a:ext cx="2188724" cy="1459149"/>
          </a:xfrm>
          <a:prstGeom prst="roundRect">
            <a:avLst/>
          </a:prstGeom>
          <a:gradFill rotWithShape="1">
            <a:gsLst>
              <a:gs pos="0">
                <a:srgbClr val="F79646">
                  <a:shade val="85000"/>
                </a:srgbClr>
              </a:gs>
              <a:gs pos="100000">
                <a:srgbClr val="F79646">
                  <a:tint val="90000"/>
                  <a:alpha val="100000"/>
                  <a:satMod val="18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C2EE78CA-2E02-6680-D2F3-C273C82B42E5}"/>
              </a:ext>
            </a:extLst>
          </p:cNvPr>
          <p:cNvSpPr/>
          <p:nvPr/>
        </p:nvSpPr>
        <p:spPr>
          <a:xfrm>
            <a:off x="3970257" y="3501008"/>
            <a:ext cx="3972128" cy="1459149"/>
          </a:xfrm>
          <a:prstGeom prst="roundRect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048A37D3-4251-2F0F-7A48-A1BF34693926}"/>
              </a:ext>
            </a:extLst>
          </p:cNvPr>
          <p:cNvSpPr/>
          <p:nvPr/>
        </p:nvSpPr>
        <p:spPr>
          <a:xfrm>
            <a:off x="8328248" y="3501008"/>
            <a:ext cx="2389640" cy="1459149"/>
          </a:xfrm>
          <a:prstGeom prst="roundRect">
            <a:avLst/>
          </a:prstGeom>
          <a:gradFill rotWithShape="1">
            <a:gsLst>
              <a:gs pos="0">
                <a:srgbClr val="8064A2">
                  <a:shade val="85000"/>
                </a:srgbClr>
              </a:gs>
              <a:gs pos="100000">
                <a:srgbClr val="8064A2">
                  <a:tint val="90000"/>
                  <a:alpha val="100000"/>
                  <a:satMod val="18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FE170379-5D2B-DE6D-268B-684FA6A35FC6}"/>
              </a:ext>
            </a:extLst>
          </p:cNvPr>
          <p:cNvSpPr/>
          <p:nvPr/>
        </p:nvSpPr>
        <p:spPr>
          <a:xfrm>
            <a:off x="2864541" y="3682014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4C532ED-0384-58DB-B7FD-47903A7A6F32}"/>
              </a:ext>
            </a:extLst>
          </p:cNvPr>
          <p:cNvSpPr/>
          <p:nvPr/>
        </p:nvSpPr>
        <p:spPr>
          <a:xfrm>
            <a:off x="3224471" y="4032209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21FE7AD-6BAD-7493-06AB-D056F3D5581F}"/>
              </a:ext>
            </a:extLst>
          </p:cNvPr>
          <p:cNvSpPr/>
          <p:nvPr/>
        </p:nvSpPr>
        <p:spPr>
          <a:xfrm>
            <a:off x="3224471" y="4382721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8043927D-20ED-65E8-F8CD-7B8445890729}"/>
              </a:ext>
            </a:extLst>
          </p:cNvPr>
          <p:cNvSpPr/>
          <p:nvPr/>
        </p:nvSpPr>
        <p:spPr>
          <a:xfrm>
            <a:off x="3224471" y="3681696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431F4599-4259-622A-C82F-E121C1F72996}"/>
              </a:ext>
            </a:extLst>
          </p:cNvPr>
          <p:cNvSpPr/>
          <p:nvPr/>
        </p:nvSpPr>
        <p:spPr>
          <a:xfrm>
            <a:off x="2864547" y="4032050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1DB68427-E58D-8B1E-3FE1-B6EF73EBFE76}"/>
              </a:ext>
            </a:extLst>
          </p:cNvPr>
          <p:cNvSpPr/>
          <p:nvPr/>
        </p:nvSpPr>
        <p:spPr>
          <a:xfrm>
            <a:off x="2864541" y="4382721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ADDA8CB2-FD74-2047-C7B8-81BA5061A84D}"/>
              </a:ext>
            </a:extLst>
          </p:cNvPr>
          <p:cNvSpPr/>
          <p:nvPr/>
        </p:nvSpPr>
        <p:spPr>
          <a:xfrm>
            <a:off x="4155080" y="3688500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6394D1E8-EAF5-6FF2-F5BC-BA2C37B2FE49}"/>
              </a:ext>
            </a:extLst>
          </p:cNvPr>
          <p:cNvSpPr/>
          <p:nvPr/>
        </p:nvSpPr>
        <p:spPr>
          <a:xfrm>
            <a:off x="4515010" y="4038695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9757135-4903-2DC5-A13F-60E29D3CC120}"/>
              </a:ext>
            </a:extLst>
          </p:cNvPr>
          <p:cNvSpPr/>
          <p:nvPr/>
        </p:nvSpPr>
        <p:spPr>
          <a:xfrm>
            <a:off x="4515010" y="4389207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AD56297A-689B-67DE-AD77-E0C47A679C53}"/>
              </a:ext>
            </a:extLst>
          </p:cNvPr>
          <p:cNvSpPr/>
          <p:nvPr/>
        </p:nvSpPr>
        <p:spPr>
          <a:xfrm>
            <a:off x="4515010" y="3688182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34634C3-1929-5D37-2C07-4CE4AEE31872}"/>
              </a:ext>
            </a:extLst>
          </p:cNvPr>
          <p:cNvSpPr/>
          <p:nvPr/>
        </p:nvSpPr>
        <p:spPr>
          <a:xfrm>
            <a:off x="4155086" y="4038536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6EDC69E7-F1B0-EEEF-6597-79C8A1CF452D}"/>
              </a:ext>
            </a:extLst>
          </p:cNvPr>
          <p:cNvSpPr/>
          <p:nvPr/>
        </p:nvSpPr>
        <p:spPr>
          <a:xfrm>
            <a:off x="4155080" y="4389207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CF6B1C71-3540-339A-F144-5FB453B28A67}"/>
              </a:ext>
            </a:extLst>
          </p:cNvPr>
          <p:cNvSpPr/>
          <p:nvPr/>
        </p:nvSpPr>
        <p:spPr>
          <a:xfrm>
            <a:off x="4891139" y="3694985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EBD81B9-93EA-1623-3C38-A54835840F6F}"/>
              </a:ext>
            </a:extLst>
          </p:cNvPr>
          <p:cNvSpPr/>
          <p:nvPr/>
        </p:nvSpPr>
        <p:spPr>
          <a:xfrm>
            <a:off x="5251069" y="4045180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0D058068-9404-FB1E-316C-AE5C915BF378}"/>
              </a:ext>
            </a:extLst>
          </p:cNvPr>
          <p:cNvSpPr/>
          <p:nvPr/>
        </p:nvSpPr>
        <p:spPr>
          <a:xfrm>
            <a:off x="5251069" y="4395692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90562BC8-184C-F1A7-FAF6-A4E48AEBEFCB}"/>
              </a:ext>
            </a:extLst>
          </p:cNvPr>
          <p:cNvSpPr/>
          <p:nvPr/>
        </p:nvSpPr>
        <p:spPr>
          <a:xfrm>
            <a:off x="5251069" y="3694667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648A2E5E-CB0A-073E-D4AD-F089BCE95E6F}"/>
              </a:ext>
            </a:extLst>
          </p:cNvPr>
          <p:cNvSpPr/>
          <p:nvPr/>
        </p:nvSpPr>
        <p:spPr>
          <a:xfrm>
            <a:off x="4891145" y="4045021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31BC04D4-3F70-6D64-5069-762D54CD3189}"/>
              </a:ext>
            </a:extLst>
          </p:cNvPr>
          <p:cNvSpPr/>
          <p:nvPr/>
        </p:nvSpPr>
        <p:spPr>
          <a:xfrm>
            <a:off x="4891139" y="4395692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7398D54D-B9B1-1158-BB84-E2ABF60B587D}"/>
              </a:ext>
            </a:extLst>
          </p:cNvPr>
          <p:cNvSpPr/>
          <p:nvPr/>
        </p:nvSpPr>
        <p:spPr>
          <a:xfrm>
            <a:off x="5617472" y="3701471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35EFA9D0-A561-2EFA-02C6-F928A1232727}"/>
              </a:ext>
            </a:extLst>
          </p:cNvPr>
          <p:cNvSpPr/>
          <p:nvPr/>
        </p:nvSpPr>
        <p:spPr>
          <a:xfrm>
            <a:off x="5977402" y="4051666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1D3BC8FA-68B9-98CD-38C6-717A2764109C}"/>
              </a:ext>
            </a:extLst>
          </p:cNvPr>
          <p:cNvSpPr/>
          <p:nvPr/>
        </p:nvSpPr>
        <p:spPr>
          <a:xfrm>
            <a:off x="5977402" y="4402178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57A7C605-F6A0-CB3F-FC85-A48C2C05282B}"/>
              </a:ext>
            </a:extLst>
          </p:cNvPr>
          <p:cNvSpPr/>
          <p:nvPr/>
        </p:nvSpPr>
        <p:spPr>
          <a:xfrm>
            <a:off x="5977402" y="3701153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64FA6140-19CE-F881-A6F6-401D56A1F95B}"/>
              </a:ext>
            </a:extLst>
          </p:cNvPr>
          <p:cNvSpPr/>
          <p:nvPr/>
        </p:nvSpPr>
        <p:spPr>
          <a:xfrm>
            <a:off x="5617478" y="4051507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4BF5CD5-AE82-EA0D-1A8A-7EB6241AC719}"/>
              </a:ext>
            </a:extLst>
          </p:cNvPr>
          <p:cNvSpPr/>
          <p:nvPr/>
        </p:nvSpPr>
        <p:spPr>
          <a:xfrm>
            <a:off x="5617472" y="4402178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9F4AB6A2-9663-3348-969C-530FA1EFCA08}"/>
              </a:ext>
            </a:extLst>
          </p:cNvPr>
          <p:cNvSpPr/>
          <p:nvPr/>
        </p:nvSpPr>
        <p:spPr>
          <a:xfrm>
            <a:off x="6356774" y="3711197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C13E5484-1634-B9E1-A204-EB8D7D5531CA}"/>
              </a:ext>
            </a:extLst>
          </p:cNvPr>
          <p:cNvSpPr/>
          <p:nvPr/>
        </p:nvSpPr>
        <p:spPr>
          <a:xfrm>
            <a:off x="6716704" y="4061392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B96E52BC-7BED-1019-A106-C1B82F88EBD5}"/>
              </a:ext>
            </a:extLst>
          </p:cNvPr>
          <p:cNvSpPr/>
          <p:nvPr/>
        </p:nvSpPr>
        <p:spPr>
          <a:xfrm>
            <a:off x="6716704" y="4411904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EC79A386-BF2D-ED19-AC12-7C357802F69E}"/>
              </a:ext>
            </a:extLst>
          </p:cNvPr>
          <p:cNvSpPr/>
          <p:nvPr/>
        </p:nvSpPr>
        <p:spPr>
          <a:xfrm>
            <a:off x="6716704" y="3710879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83EB1A17-2270-57E4-92B0-7C8225E7705B}"/>
              </a:ext>
            </a:extLst>
          </p:cNvPr>
          <p:cNvSpPr/>
          <p:nvPr/>
        </p:nvSpPr>
        <p:spPr>
          <a:xfrm>
            <a:off x="6356780" y="4061233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E8D9D6BB-5D0C-A0F5-1C0C-5ECE82F7B0FF}"/>
              </a:ext>
            </a:extLst>
          </p:cNvPr>
          <p:cNvSpPr/>
          <p:nvPr/>
        </p:nvSpPr>
        <p:spPr>
          <a:xfrm>
            <a:off x="6356774" y="4411904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4F37C307-9D00-6D5C-8196-506CF74C9850}"/>
              </a:ext>
            </a:extLst>
          </p:cNvPr>
          <p:cNvSpPr/>
          <p:nvPr/>
        </p:nvSpPr>
        <p:spPr>
          <a:xfrm>
            <a:off x="7086352" y="3730654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8CE12B16-B35A-CE23-2B48-51D655E33578}"/>
              </a:ext>
            </a:extLst>
          </p:cNvPr>
          <p:cNvSpPr/>
          <p:nvPr/>
        </p:nvSpPr>
        <p:spPr>
          <a:xfrm>
            <a:off x="7446282" y="4080849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77AA6031-02C8-CA97-E1B8-25B0CC40D26E}"/>
              </a:ext>
            </a:extLst>
          </p:cNvPr>
          <p:cNvSpPr/>
          <p:nvPr/>
        </p:nvSpPr>
        <p:spPr>
          <a:xfrm>
            <a:off x="7446282" y="4431361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581323EB-3230-5F3D-D069-753DC0956FFD}"/>
              </a:ext>
            </a:extLst>
          </p:cNvPr>
          <p:cNvSpPr/>
          <p:nvPr/>
        </p:nvSpPr>
        <p:spPr>
          <a:xfrm>
            <a:off x="7446282" y="3730336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9BF6C83E-3EFF-CC8F-0E93-931C84D1C20D}"/>
              </a:ext>
            </a:extLst>
          </p:cNvPr>
          <p:cNvSpPr/>
          <p:nvPr/>
        </p:nvSpPr>
        <p:spPr>
          <a:xfrm>
            <a:off x="7086358" y="4080690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9F96E938-2F28-8308-782D-ABF4ABDF1663}"/>
              </a:ext>
            </a:extLst>
          </p:cNvPr>
          <p:cNvSpPr/>
          <p:nvPr/>
        </p:nvSpPr>
        <p:spPr>
          <a:xfrm>
            <a:off x="7086352" y="4431361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43A5F263-F12A-4CE6-CF15-491165503692}"/>
              </a:ext>
            </a:extLst>
          </p:cNvPr>
          <p:cNvSpPr/>
          <p:nvPr/>
        </p:nvSpPr>
        <p:spPr>
          <a:xfrm>
            <a:off x="8376888" y="3688182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A1441C90-1927-9E6A-8067-47CF3F29F89F}"/>
              </a:ext>
            </a:extLst>
          </p:cNvPr>
          <p:cNvSpPr/>
          <p:nvPr/>
        </p:nvSpPr>
        <p:spPr>
          <a:xfrm>
            <a:off x="8736818" y="4038377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AA85A8F8-64A6-5D4B-4798-A3B7B8D5633D}"/>
              </a:ext>
            </a:extLst>
          </p:cNvPr>
          <p:cNvSpPr/>
          <p:nvPr/>
        </p:nvSpPr>
        <p:spPr>
          <a:xfrm>
            <a:off x="8736818" y="4388889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68ECBEBF-CB9E-8F79-92B5-51088BF18790}"/>
              </a:ext>
            </a:extLst>
          </p:cNvPr>
          <p:cNvSpPr/>
          <p:nvPr/>
        </p:nvSpPr>
        <p:spPr>
          <a:xfrm>
            <a:off x="8736818" y="3687864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4558BD7F-4727-B019-9748-09372B2749C9}"/>
              </a:ext>
            </a:extLst>
          </p:cNvPr>
          <p:cNvSpPr/>
          <p:nvPr/>
        </p:nvSpPr>
        <p:spPr>
          <a:xfrm>
            <a:off x="8376894" y="4038218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2C7D5086-E239-3402-E4BA-129CA5E9F638}"/>
              </a:ext>
            </a:extLst>
          </p:cNvPr>
          <p:cNvSpPr/>
          <p:nvPr/>
        </p:nvSpPr>
        <p:spPr>
          <a:xfrm>
            <a:off x="8376888" y="4388889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9B56F9EE-216E-6892-F542-339A32129644}"/>
              </a:ext>
            </a:extLst>
          </p:cNvPr>
          <p:cNvSpPr/>
          <p:nvPr/>
        </p:nvSpPr>
        <p:spPr>
          <a:xfrm>
            <a:off x="2695942" y="3510543"/>
            <a:ext cx="6410528" cy="1459149"/>
          </a:xfrm>
          <a:prstGeom prst="roundRect">
            <a:avLst/>
          </a:prstGeom>
          <a:solidFill>
            <a:srgbClr val="4F81BD">
              <a:alpha val="20000"/>
            </a:srgbClr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7EA34077-B32C-D2FC-6150-17EE806A25A3}"/>
              </a:ext>
            </a:extLst>
          </p:cNvPr>
          <p:cNvSpPr/>
          <p:nvPr/>
        </p:nvSpPr>
        <p:spPr>
          <a:xfrm>
            <a:off x="1537044" y="3102490"/>
            <a:ext cx="1869323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Local HPC Cluster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EE8DFB9F-A152-E31F-5682-6A97A82CE544}"/>
              </a:ext>
            </a:extLst>
          </p:cNvPr>
          <p:cNvSpPr/>
          <p:nvPr/>
        </p:nvSpPr>
        <p:spPr>
          <a:xfrm>
            <a:off x="8571447" y="3084256"/>
            <a:ext cx="1945530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Remote Cluster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2966C3D2-2032-65B7-AA02-769A143F166D}"/>
              </a:ext>
            </a:extLst>
          </p:cNvPr>
          <p:cNvSpPr/>
          <p:nvPr/>
        </p:nvSpPr>
        <p:spPr>
          <a:xfrm>
            <a:off x="4949493" y="3119980"/>
            <a:ext cx="2084307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Local HTC Cluster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4" name="笑脸 73">
            <a:extLst>
              <a:ext uri="{FF2B5EF4-FFF2-40B4-BE49-F238E27FC236}">
                <a16:creationId xmlns:a16="http://schemas.microsoft.com/office/drawing/2014/main" id="{6AC12A97-20D1-A331-AF49-7771D356DD47}"/>
              </a:ext>
            </a:extLst>
          </p:cNvPr>
          <p:cNvSpPr/>
          <p:nvPr/>
        </p:nvSpPr>
        <p:spPr>
          <a:xfrm>
            <a:off x="5092174" y="2133310"/>
            <a:ext cx="489622" cy="450975"/>
          </a:xfrm>
          <a:prstGeom prst="smileyFace">
            <a:avLst/>
          </a:prstGeom>
          <a:solidFill>
            <a:srgbClr val="FFCC00"/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5" name="笑脸 74">
            <a:extLst>
              <a:ext uri="{FF2B5EF4-FFF2-40B4-BE49-F238E27FC236}">
                <a16:creationId xmlns:a16="http://schemas.microsoft.com/office/drawing/2014/main" id="{F85F3B09-6588-9479-811D-219286C14D65}"/>
              </a:ext>
            </a:extLst>
          </p:cNvPr>
          <p:cNvSpPr/>
          <p:nvPr/>
        </p:nvSpPr>
        <p:spPr>
          <a:xfrm>
            <a:off x="5721559" y="2132466"/>
            <a:ext cx="489622" cy="450975"/>
          </a:xfrm>
          <a:prstGeom prst="smileyFace">
            <a:avLst/>
          </a:prstGeom>
          <a:solidFill>
            <a:srgbClr val="FFCC00"/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6" name="笑脸 75">
            <a:extLst>
              <a:ext uri="{FF2B5EF4-FFF2-40B4-BE49-F238E27FC236}">
                <a16:creationId xmlns:a16="http://schemas.microsoft.com/office/drawing/2014/main" id="{F96185D4-7023-8FEC-E9BC-476F83B1638C}"/>
              </a:ext>
            </a:extLst>
          </p:cNvPr>
          <p:cNvSpPr/>
          <p:nvPr/>
        </p:nvSpPr>
        <p:spPr>
          <a:xfrm>
            <a:off x="6356774" y="2142194"/>
            <a:ext cx="489622" cy="450975"/>
          </a:xfrm>
          <a:prstGeom prst="smileyFace">
            <a:avLst/>
          </a:prstGeom>
          <a:solidFill>
            <a:srgbClr val="FFCC00"/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7" name="箭头: 右 76">
            <a:extLst>
              <a:ext uri="{FF2B5EF4-FFF2-40B4-BE49-F238E27FC236}">
                <a16:creationId xmlns:a16="http://schemas.microsoft.com/office/drawing/2014/main" id="{B12C1251-1646-7DAC-511F-F33256408720}"/>
              </a:ext>
            </a:extLst>
          </p:cNvPr>
          <p:cNvSpPr/>
          <p:nvPr/>
        </p:nvSpPr>
        <p:spPr>
          <a:xfrm rot="5400000">
            <a:off x="5723850" y="2642186"/>
            <a:ext cx="480051" cy="484632"/>
          </a:xfrm>
          <a:prstGeom prst="rightArrow">
            <a:avLst/>
          </a:prstGeom>
          <a:solidFill>
            <a:srgbClr val="C0504D"/>
          </a:solidFill>
          <a:ln w="15240" cap="flat" cmpd="sng" algn="ctr">
            <a:solidFill>
              <a:sysClr val="window" lastClr="FFFFFF">
                <a:tint val="25000"/>
                <a:alpha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8" name="流程图: 多文档 77">
            <a:extLst>
              <a:ext uri="{FF2B5EF4-FFF2-40B4-BE49-F238E27FC236}">
                <a16:creationId xmlns:a16="http://schemas.microsoft.com/office/drawing/2014/main" id="{05E8BF82-21A8-D909-A99B-E838CC07329D}"/>
              </a:ext>
            </a:extLst>
          </p:cNvPr>
          <p:cNvSpPr/>
          <p:nvPr/>
        </p:nvSpPr>
        <p:spPr>
          <a:xfrm>
            <a:off x="5380761" y="2688328"/>
            <a:ext cx="330740" cy="291232"/>
          </a:xfrm>
          <a:prstGeom prst="flowChartMultidocument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9" name="流程图: 多文档 78">
            <a:extLst>
              <a:ext uri="{FF2B5EF4-FFF2-40B4-BE49-F238E27FC236}">
                <a16:creationId xmlns:a16="http://schemas.microsoft.com/office/drawing/2014/main" id="{FF886520-35BB-A92A-48B2-8FC3843BDA6D}"/>
              </a:ext>
            </a:extLst>
          </p:cNvPr>
          <p:cNvSpPr/>
          <p:nvPr/>
        </p:nvSpPr>
        <p:spPr>
          <a:xfrm>
            <a:off x="6274090" y="2684596"/>
            <a:ext cx="330740" cy="291232"/>
          </a:xfrm>
          <a:prstGeom prst="flowChartMultidocument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AB7EB678-B7FF-76A6-A6CA-0770E3DBFA74}"/>
              </a:ext>
            </a:extLst>
          </p:cNvPr>
          <p:cNvSpPr/>
          <p:nvPr/>
        </p:nvSpPr>
        <p:spPr>
          <a:xfrm>
            <a:off x="4142101" y="2601514"/>
            <a:ext cx="1614785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HTC jobs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B59A9244-31C5-C160-53F6-EB13057F6E31}"/>
              </a:ext>
            </a:extLst>
          </p:cNvPr>
          <p:cNvSpPr/>
          <p:nvPr/>
        </p:nvSpPr>
        <p:spPr>
          <a:xfrm>
            <a:off x="6111016" y="2606956"/>
            <a:ext cx="1614785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HTC jobs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2" name="流程图: 终止 81">
            <a:extLst>
              <a:ext uri="{FF2B5EF4-FFF2-40B4-BE49-F238E27FC236}">
                <a16:creationId xmlns:a16="http://schemas.microsoft.com/office/drawing/2014/main" id="{EFEE2A75-BD04-ECAE-1B7D-B1EF66581B85}"/>
              </a:ext>
            </a:extLst>
          </p:cNvPr>
          <p:cNvSpPr/>
          <p:nvPr/>
        </p:nvSpPr>
        <p:spPr>
          <a:xfrm>
            <a:off x="2393705" y="5419013"/>
            <a:ext cx="7140104" cy="721363"/>
          </a:xfrm>
          <a:prstGeom prst="flowChartTerminator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Glidein Factory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3" name="箭头: 下 82">
            <a:extLst>
              <a:ext uri="{FF2B5EF4-FFF2-40B4-BE49-F238E27FC236}">
                <a16:creationId xmlns:a16="http://schemas.microsoft.com/office/drawing/2014/main" id="{950C6C7E-DE6E-E400-D4CC-61EB3F612F18}"/>
              </a:ext>
            </a:extLst>
          </p:cNvPr>
          <p:cNvSpPr/>
          <p:nvPr/>
        </p:nvSpPr>
        <p:spPr>
          <a:xfrm rot="9294646">
            <a:off x="3292811" y="4977060"/>
            <a:ext cx="194059" cy="445078"/>
          </a:xfrm>
          <a:prstGeom prst="downArrow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4" name="箭头: 下 83">
            <a:extLst>
              <a:ext uri="{FF2B5EF4-FFF2-40B4-BE49-F238E27FC236}">
                <a16:creationId xmlns:a16="http://schemas.microsoft.com/office/drawing/2014/main" id="{E0DB0A1D-51A1-481C-849C-97BDF7C0E144}"/>
              </a:ext>
            </a:extLst>
          </p:cNvPr>
          <p:cNvSpPr/>
          <p:nvPr/>
        </p:nvSpPr>
        <p:spPr>
          <a:xfrm rot="12582841">
            <a:off x="8445210" y="4982233"/>
            <a:ext cx="194059" cy="445078"/>
          </a:xfrm>
          <a:prstGeom prst="downArrow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C51B4C48-7C6E-C98A-F597-4F3B70941C2A}"/>
              </a:ext>
            </a:extLst>
          </p:cNvPr>
          <p:cNvSpPr/>
          <p:nvPr/>
        </p:nvSpPr>
        <p:spPr>
          <a:xfrm>
            <a:off x="1849645" y="5043767"/>
            <a:ext cx="1614785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Produce Glidein Jobs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0807E89D-1F1D-E3AF-6F8B-1668B2FD0727}"/>
              </a:ext>
            </a:extLst>
          </p:cNvPr>
          <p:cNvSpPr/>
          <p:nvPr/>
        </p:nvSpPr>
        <p:spPr>
          <a:xfrm>
            <a:off x="8455311" y="5073256"/>
            <a:ext cx="1614785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Produce Glidein Jobs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48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218380" cy="5094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A central glidein factory can cover most sites or clusters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Glidein job will be submitted when the sentry finds new user jobs in the global job queue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Factory Workflow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240130-1658-3264-9A95-DF69A908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362" y="2564904"/>
            <a:ext cx="8374424" cy="38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2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218380" cy="5094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A heterogeneous policy of resource share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Static resource policy for self-owned and the pledged sites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Resource provider report the promised number of long-term resources to the pool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All the resources have been ready and glidein job can be submitted at anytime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Dynamic resource policy for cooperation sites and local HPC clusters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Resource provider report a specific number of short-term resources as the workload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Site decides when and what resource will be reported</a:t>
            </a:r>
          </a:p>
          <a:p>
            <a:pPr marL="1008000" lvl="2">
              <a:spcBef>
                <a:spcPts val="600"/>
              </a:spcBef>
            </a:pPr>
            <a:r>
              <a:rPr lang="en-US" altLang="zh-CN" sz="1800" dirty="0"/>
              <a:t>A client on site side to take charge of glidein submission and removal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Job policies depend on the job requirements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All the job can run in the local HPC cluster due to the same worker node environment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The job with small data transfer can run in the edge sites without pledged storage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The job with large data output can run in the big site with large storage and good network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Factory Schedule Policies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401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218380" cy="50941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The system software of local HPC WN is same as that of HTC WN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With shared file system and same user namespace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The workflow is:</a:t>
            </a:r>
          </a:p>
          <a:p>
            <a:pPr lvl="1">
              <a:spcBef>
                <a:spcPts val="600"/>
              </a:spcBef>
            </a:pPr>
            <a:r>
              <a:rPr lang="zh-CN" altLang="en-US" sz="1800" dirty="0"/>
              <a:t>① </a:t>
            </a:r>
            <a:r>
              <a:rPr lang="en-US" altLang="zh-CN" sz="1800" dirty="0"/>
              <a:t>submit HTC jobs to HTCondor queue</a:t>
            </a:r>
          </a:p>
          <a:p>
            <a:pPr lvl="1">
              <a:spcBef>
                <a:spcPts val="600"/>
              </a:spcBef>
            </a:pPr>
            <a:r>
              <a:rPr lang="zh-CN" altLang="en-US" sz="1800" dirty="0"/>
              <a:t>② </a:t>
            </a:r>
            <a:r>
              <a:rPr lang="en-US" altLang="zh-CN" sz="1800" dirty="0"/>
              <a:t>submission API receives the job requirements</a:t>
            </a:r>
          </a:p>
          <a:p>
            <a:pPr lvl="1">
              <a:spcBef>
                <a:spcPts val="600"/>
              </a:spcBef>
            </a:pPr>
            <a:r>
              <a:rPr lang="zh-CN" altLang="en-US" sz="1800" dirty="0"/>
              <a:t>③ </a:t>
            </a:r>
            <a:r>
              <a:rPr lang="en-US" altLang="zh-CN" sz="1800" dirty="0"/>
              <a:t>submission API submits glidein jobs to Slurm queue</a:t>
            </a:r>
          </a:p>
          <a:p>
            <a:pPr lvl="1">
              <a:spcBef>
                <a:spcPts val="600"/>
              </a:spcBef>
            </a:pPr>
            <a:r>
              <a:rPr lang="zh-CN" altLang="en-US" sz="1800" dirty="0"/>
              <a:t>④ </a:t>
            </a:r>
            <a:r>
              <a:rPr lang="en-US" altLang="zh-CN" sz="1800" dirty="0"/>
              <a:t>Slurm schedules glidein jobs to Slurm worker nodes</a:t>
            </a:r>
          </a:p>
          <a:p>
            <a:pPr lvl="1">
              <a:spcBef>
                <a:spcPts val="600"/>
              </a:spcBef>
            </a:pPr>
            <a:r>
              <a:rPr lang="zh-CN" altLang="en-US" sz="1800" dirty="0"/>
              <a:t>⑤ </a:t>
            </a:r>
            <a:r>
              <a:rPr lang="en-US" altLang="zh-CN" sz="1800" dirty="0"/>
              <a:t>glidein startups startd and report to HTC pool</a:t>
            </a:r>
          </a:p>
          <a:p>
            <a:pPr lvl="1">
              <a:spcBef>
                <a:spcPts val="600"/>
              </a:spcBef>
            </a:pPr>
            <a:r>
              <a:rPr lang="zh-CN" altLang="en-US" sz="1800" dirty="0"/>
              <a:t>⑥ </a:t>
            </a:r>
            <a:r>
              <a:rPr lang="en-US" altLang="zh-CN" sz="1800" dirty="0"/>
              <a:t>matchmaker</a:t>
            </a:r>
          </a:p>
          <a:p>
            <a:pPr lvl="1">
              <a:spcBef>
                <a:spcPts val="600"/>
              </a:spcBef>
            </a:pPr>
            <a:r>
              <a:rPr lang="zh-CN" altLang="en-US" sz="1800" dirty="0"/>
              <a:t>⑦ </a:t>
            </a:r>
            <a:r>
              <a:rPr lang="en-US" altLang="zh-CN" sz="1800" dirty="0"/>
              <a:t>HTC jobs are sent to Slurm worker node</a:t>
            </a:r>
          </a:p>
          <a:p>
            <a:pPr>
              <a:spcBef>
                <a:spcPts val="600"/>
              </a:spcBef>
            </a:pPr>
            <a:r>
              <a:rPr lang="en-US" altLang="zh-CN" sz="2600" dirty="0"/>
              <a:t>The policy in submission API is quite easy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Specific idle user jobs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/>
              <a:t>Empty worker nodes in Slurm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Extending to Local HPC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509A9F4-8FDF-70FD-78EE-5E92A91C9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714" y="1700808"/>
            <a:ext cx="4035902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97229"/>
      </p:ext>
    </p:extLst>
  </p:cSld>
  <p:clrMapOvr>
    <a:masterClrMapping/>
  </p:clrMapOvr>
</p:sld>
</file>

<file path=ppt/theme/theme1.xml><?xml version="1.0" encoding="utf-8"?>
<a:theme xmlns:a="http://schemas.openxmlformats.org/drawingml/2006/main" name="2nd meeting of HEPS-TF International Advisory Committee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20466</TotalTime>
  <Words>1355</Words>
  <Application>Microsoft Macintosh PowerPoint</Application>
  <PresentationFormat>寬螢幕</PresentationFormat>
  <Paragraphs>205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Arial</vt:lpstr>
      <vt:lpstr>Calibri</vt:lpstr>
      <vt:lpstr>Candara</vt:lpstr>
      <vt:lpstr>Rockwell Extra Bold</vt:lpstr>
      <vt:lpstr>Times New Roman</vt:lpstr>
      <vt:lpstr>Wingdings</vt:lpstr>
      <vt:lpstr>Wingdings 2</vt:lpstr>
      <vt:lpstr>2nd meeting of HEPS-TF International Advisory Committee</vt:lpstr>
      <vt:lpstr>The Application of Cluster-Based Distributed Computing in High Energy Physics Experiments</vt:lpstr>
      <vt:lpstr>Outline</vt:lpstr>
      <vt:lpstr>Background and motivations</vt:lpstr>
      <vt:lpstr>Clusters and Sites</vt:lpstr>
      <vt:lpstr>Status of IHEP Local HTC Cluster</vt:lpstr>
      <vt:lpstr>Basic Idea</vt:lpstr>
      <vt:lpstr>Factory Workflow</vt:lpstr>
      <vt:lpstr>Factory Schedule Policies</vt:lpstr>
      <vt:lpstr>Extending to Local HPC</vt:lpstr>
      <vt:lpstr>Extending to Remote Cluster</vt:lpstr>
      <vt:lpstr>Cert &amp; Auth with Tokens</vt:lpstr>
      <vt:lpstr>Distributed Data Access</vt:lpstr>
      <vt:lpstr>User Interfaces</vt:lpstr>
      <vt:lpstr>User Job Environment</vt:lpstr>
      <vt:lpstr>Application Cases</vt:lpstr>
      <vt:lpstr>Current Status of Application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Ning ZHAO</dc:creator>
  <cp:lastModifiedBy>Stella.Shen</cp:lastModifiedBy>
  <cp:revision>970</cp:revision>
  <dcterms:created xsi:type="dcterms:W3CDTF">2018-11-27T08:21:00Z</dcterms:created>
  <dcterms:modified xsi:type="dcterms:W3CDTF">2024-03-28T04:17:16Z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723300DAC6F8427AB0B96CEBFA88937E</vt:lpwstr>
  </property>
</Properties>
</file>