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568" r:id="rId2"/>
    <p:sldId id="256" r:id="rId3"/>
    <p:sldId id="269" r:id="rId4"/>
    <p:sldId id="257" r:id="rId5"/>
    <p:sldId id="1595" r:id="rId6"/>
    <p:sldId id="279" r:id="rId7"/>
    <p:sldId id="278" r:id="rId8"/>
    <p:sldId id="1596" r:id="rId9"/>
    <p:sldId id="1597" r:id="rId10"/>
    <p:sldId id="1598" r:id="rId11"/>
    <p:sldId id="1599" r:id="rId12"/>
    <p:sldId id="1600" r:id="rId13"/>
    <p:sldId id="156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7881" autoAdjust="0"/>
  </p:normalViewPr>
  <p:slideViewPr>
    <p:cSldViewPr snapToGrid="0">
      <p:cViewPr varScale="1">
        <p:scale>
          <a:sx n="37" d="100"/>
          <a:sy n="37" d="100"/>
        </p:scale>
        <p:origin x="15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2\&#22823;&#35770;&#25991;\&#30456;&#20851;&#25991;&#20214;\&#20809;&#26463;&#32447;&#31449;&#25968;&#25454;&#32479;&#35745;&#65288;&#23384;&#20648;&#65289;_202007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&#26032;&#24314;%20Microsoft%20Excel%20&#24037;&#20316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75622428088863"/>
          <c:y val="7.4914125042127161E-2"/>
          <c:w val="0.68493887488752725"/>
          <c:h val="0.5622308647923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1"/>
                <c:pt idx="0">
                  <c:v>Mean Data Volume Per Day (TB)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Sheet1!$A$4:$A$18</c:f>
              <c:strCache>
                <c:ptCount val="15"/>
                <c:pt idx="0">
                  <c:v>B1</c:v>
                </c:pt>
                <c:pt idx="1">
                  <c:v>B2</c:v>
                </c:pt>
                <c:pt idx="2">
                  <c:v>B3</c:v>
                </c:pt>
                <c:pt idx="3">
                  <c:v>B4</c:v>
                </c:pt>
                <c:pt idx="4">
                  <c:v>B5</c:v>
                </c:pt>
                <c:pt idx="5">
                  <c:v>B6</c:v>
                </c:pt>
                <c:pt idx="6">
                  <c:v>B7</c:v>
                </c:pt>
                <c:pt idx="7">
                  <c:v>B8</c:v>
                </c:pt>
                <c:pt idx="8">
                  <c:v>B9</c:v>
                </c:pt>
                <c:pt idx="9">
                  <c:v>BA</c:v>
                </c:pt>
                <c:pt idx="10">
                  <c:v>BB</c:v>
                </c:pt>
                <c:pt idx="11">
                  <c:v>BC</c:v>
                </c:pt>
                <c:pt idx="12">
                  <c:v>BD</c:v>
                </c:pt>
                <c:pt idx="13">
                  <c:v>BE</c:v>
                </c:pt>
                <c:pt idx="14">
                  <c:v>BF</c:v>
                </c:pt>
              </c:strCache>
            </c:strRef>
          </c:cat>
          <c:val>
            <c:numRef>
              <c:f>Sheet1!$C$4:$C$18</c:f>
              <c:numCache>
                <c:formatCode>0.00_);[Red]\(0.00\)</c:formatCode>
                <c:ptCount val="15"/>
                <c:pt idx="0">
                  <c:v>200</c:v>
                </c:pt>
                <c:pt idx="1">
                  <c:v>200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250</c:v>
                </c:pt>
                <c:pt idx="7">
                  <c:v>10</c:v>
                </c:pt>
                <c:pt idx="8">
                  <c:v>5</c:v>
                </c:pt>
                <c:pt idx="9">
                  <c:v>10</c:v>
                </c:pt>
                <c:pt idx="10">
                  <c:v>50</c:v>
                </c:pt>
                <c:pt idx="11">
                  <c:v>0.2</c:v>
                </c:pt>
                <c:pt idx="12">
                  <c:v>1</c:v>
                </c:pt>
                <c:pt idx="13">
                  <c:v>11.2</c:v>
                </c:pt>
                <c:pt idx="1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2-469A-A91C-4BD85C82D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629584"/>
        <c:axId val="689627088"/>
      </c:barChart>
      <c:catAx>
        <c:axId val="68962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beamline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87131089870441703"/>
              <c:y val="0.66006633440074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600" b="0" i="0" u="none" strike="noStrike" kern="1200" baseline="0">
                  <a:solidFill>
                    <a:schemeClr val="tx1"/>
                  </a:solidFill>
                  <a:latin typeface="+mn-ea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689627088"/>
        <c:crosses val="autoZero"/>
        <c:auto val="1"/>
        <c:lblAlgn val="ctr"/>
        <c:lblOffset val="100"/>
        <c:noMultiLvlLbl val="0"/>
      </c:catAx>
      <c:valAx>
        <c:axId val="68962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Data Volume</a:t>
                </a:r>
              </a:p>
              <a:p>
                <a:pPr>
                  <a:defRPr/>
                </a:pPr>
                <a:r>
                  <a:rPr lang="en-US" dirty="0"/>
                  <a:t>(TB/Day)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3.2992013111304546E-3"/>
              <c:y val="7.16808063545762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600" b="0" i="0" u="none" strike="noStrike" kern="1200" baseline="0">
                  <a:solidFill>
                    <a:schemeClr val="tx1"/>
                  </a:solidFill>
                  <a:latin typeface="+mn-ea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68962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  <a:latin typeface="+mn-ea"/>
          <a:ea typeface="+mn-ea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hdf5 read time/s</a:t>
            </a:r>
            <a:endParaRPr lang="zh-CN"/>
          </a:p>
        </c:rich>
      </c:tx>
      <c:layout>
        <c:manualLayout>
          <c:xMode val="edge"/>
          <c:yMode val="edge"/>
          <c:x val="0.34355462629772504"/>
          <c:y val="0.10864374463134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41253588802106378"/>
          <c:y val="0.2370350875515605"/>
          <c:w val="0.53916236759990599"/>
          <c:h val="0.505553210022599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Sheet2!$N$13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Sheet2!$N$14:$N$17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7-400F-94AE-E42009D8E3E9}"/>
            </c:ext>
          </c:extLst>
        </c:ser>
        <c:ser>
          <c:idx val="1"/>
          <c:order val="1"/>
          <c:tx>
            <c:strRef>
              <c:f>Sheet2!$O$13</c:f>
              <c:strCache>
                <c:ptCount val="1"/>
                <c:pt idx="0">
                  <c:v>memory 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Sheet2!$O$14:$O$17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7-400F-94AE-E42009D8E3E9}"/>
            </c:ext>
          </c:extLst>
        </c:ser>
        <c:ser>
          <c:idx val="2"/>
          <c:order val="2"/>
          <c:tx>
            <c:strRef>
              <c:f>Sheet2!$P$13</c:f>
              <c:strCache>
                <c:ptCount val="1"/>
                <c:pt idx="0">
                  <c:v>data append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Sheet2!$P$14:$P$17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7-400F-94AE-E42009D8E3E9}"/>
            </c:ext>
          </c:extLst>
        </c:ser>
        <c:ser>
          <c:idx val="3"/>
          <c:order val="3"/>
          <c:tx>
            <c:strRef>
              <c:f>Sheet2!$Q$13</c:f>
              <c:strCache>
                <c:ptCount val="1"/>
                <c:pt idx="0">
                  <c:v>format convert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Sheet2!$M$14:$M$17</c:f>
              <c:strCache>
                <c:ptCount val="4"/>
                <c:pt idx="0">
                  <c:v>driect io without format convert</c:v>
                </c:pt>
                <c:pt idx="1">
                  <c:v>direct io with format convert</c:v>
                </c:pt>
                <c:pt idx="2">
                  <c:v>direct io with memory copy</c:v>
                </c:pt>
                <c:pt idx="3">
                  <c:v>originnal</c:v>
                </c:pt>
              </c:strCache>
            </c:strRef>
          </c:cat>
          <c:val>
            <c:numRef>
              <c:f>Sheet2!$Q$14:$Q$17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17-400F-94AE-E42009D8E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355168"/>
        <c:axId val="87354336"/>
      </c:barChart>
      <c:catAx>
        <c:axId val="8735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54336"/>
        <c:crosses val="autoZero"/>
        <c:auto val="1"/>
        <c:lblAlgn val="ctr"/>
        <c:lblOffset val="100"/>
        <c:noMultiLvlLbl val="0"/>
      </c:catAx>
      <c:valAx>
        <c:axId val="8735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Time/s</a:t>
                </a:r>
                <a:endParaRPr lang="zh-CN" altLang="en-US" dirty="0"/>
              </a:p>
            </c:rich>
          </c:tx>
          <c:layout>
            <c:manualLayout>
              <c:xMode val="edge"/>
              <c:yMode val="edge"/>
              <c:x val="0.25698560666093401"/>
              <c:y val="0.75024619709152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88972-CB87-483F-BAD5-CC9984ECC434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C407-73A4-4E46-933D-9DC4C9082A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6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9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51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2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74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6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6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CC407-73A4-4E46-933D-9DC4C9082A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1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>
            <a:fillRect/>
          </a:stretch>
        </p:blipFill>
        <p:spPr>
          <a:xfrm>
            <a:off x="165851" y="233274"/>
            <a:ext cx="1531276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12192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6"/>
              <a:ext cx="9144000" cy="110845"/>
              <a:chOff x="0" y="846226"/>
              <a:chExt cx="9144000" cy="1108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75653" y="846227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285939" y="6472191"/>
            <a:ext cx="4906063" cy="400110"/>
            <a:chOff x="3891916" y="6461760"/>
            <a:chExt cx="5252086" cy="515112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5151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文本框 43"/>
          <p:cNvSpPr txBox="1"/>
          <p:nvPr/>
        </p:nvSpPr>
        <p:spPr>
          <a:xfrm>
            <a:off x="7701546" y="6496436"/>
            <a:ext cx="4687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计算中心</a:t>
            </a:r>
            <a:endParaRPr lang="zh-CN" altLang="en-US" sz="14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副标题 2"/>
          <p:cNvSpPr txBox="1"/>
          <p:nvPr/>
        </p:nvSpPr>
        <p:spPr>
          <a:xfrm>
            <a:off x="0" y="6404058"/>
            <a:ext cx="7465232" cy="239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1600" dirty="0"/>
              <a:t>二零二零年终总结 报告</a:t>
            </a:r>
            <a:endParaRPr lang="en-US" altLang="zh-CN" sz="16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552" y="233274"/>
            <a:ext cx="922538" cy="7209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255049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109" y="1232362"/>
            <a:ext cx="281940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8021" y="1232362"/>
            <a:ext cx="7315200" cy="512064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116632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9717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12192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5575"/>
            <a:ext cx="4230095" cy="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524000"/>
            <a:ext cx="93472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124200"/>
            <a:ext cx="93472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9144000" y="5943600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2024/3/27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32601"/>
            <a:ext cx="3719736" cy="841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122475"/>
            <a:ext cx="3974648" cy="79009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50" y="20379"/>
            <a:ext cx="3974648" cy="790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936104"/>
          </a:xfrm>
          <a:prstGeom prst="rect">
            <a:avLst/>
          </a:prstGeom>
          <a:solidFill>
            <a:srgbClr val="00B0F0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48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0" y="6606480"/>
            <a:ext cx="12192000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70FF7DB3-1718-423B-8293-DE88ABDFAFDF}" type="slidenum">
              <a:rPr lang="zh-CN" altLang="en-US" sz="1400" smtClean="0"/>
              <a:t>‹#›</a:t>
            </a:fld>
            <a:r>
              <a:rPr lang="en-US" altLang="zh-CN" sz="1400" dirty="0"/>
              <a:t>/46</a:t>
            </a:r>
            <a:endParaRPr lang="zh-CN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288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3200" b="1" kern="1200" baseline="0" dirty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汉仪中圆简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935118" y="1484784"/>
            <a:ext cx="11017533" cy="4536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52425" indent="-352425" algn="l" rtl="0" eaLnBrk="0" fontAlgn="base" hangingPunc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baseline="0" dirty="0" smtClean="0">
                <a:solidFill>
                  <a:schemeClr val="tx1"/>
                </a:solidFill>
                <a:latin typeface="Cambria" panose="020405030504060302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2pPr>
            <a:lvl3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3pPr>
            <a:lvl4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4pPr>
            <a:lvl5pPr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100" b="1" kern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96533" y="6390794"/>
            <a:ext cx="124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5"/>
            <a:ext cx="1501254" cy="107817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8828" y="287343"/>
            <a:ext cx="10515600" cy="790835"/>
          </a:xfrm>
        </p:spPr>
        <p:txBody>
          <a:bodyPr/>
          <a:lstStyle>
            <a:lvl1pPr algn="l"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8"/>
          <p:cNvSpPr/>
          <p:nvPr/>
        </p:nvSpPr>
        <p:spPr>
          <a:xfrm rot="10800000">
            <a:off x="11076388" y="6280721"/>
            <a:ext cx="1115616" cy="440759"/>
          </a:xfrm>
          <a:custGeom>
            <a:avLst/>
            <a:gdLst>
              <a:gd name="connsiteX0" fmla="*/ 0 w 1224136"/>
              <a:gd name="connsiteY0" fmla="*/ 0 h 432048"/>
              <a:gd name="connsiteX1" fmla="*/ 1224136 w 1224136"/>
              <a:gd name="connsiteY1" fmla="*/ 0 h 432048"/>
              <a:gd name="connsiteX2" fmla="*/ 1224136 w 1224136"/>
              <a:gd name="connsiteY2" fmla="*/ 432048 h 432048"/>
              <a:gd name="connsiteX3" fmla="*/ 0 w 1224136"/>
              <a:gd name="connsiteY3" fmla="*/ 432048 h 432048"/>
              <a:gd name="connsiteX4" fmla="*/ 0 w 1224136"/>
              <a:gd name="connsiteY4" fmla="*/ 0 h 432048"/>
              <a:gd name="connsiteX0-1" fmla="*/ 0 w 1224136"/>
              <a:gd name="connsiteY0-2" fmla="*/ 28575 h 460623"/>
              <a:gd name="connsiteX1-3" fmla="*/ 1024111 w 1224136"/>
              <a:gd name="connsiteY1-4" fmla="*/ 0 h 460623"/>
              <a:gd name="connsiteX2-5" fmla="*/ 1224136 w 1224136"/>
              <a:gd name="connsiteY2-6" fmla="*/ 460623 h 460623"/>
              <a:gd name="connsiteX3-7" fmla="*/ 0 w 1224136"/>
              <a:gd name="connsiteY3-8" fmla="*/ 460623 h 460623"/>
              <a:gd name="connsiteX4-9" fmla="*/ 0 w 1224136"/>
              <a:gd name="connsiteY4-10" fmla="*/ 28575 h 460623"/>
              <a:gd name="connsiteX0-11" fmla="*/ 0 w 1224136"/>
              <a:gd name="connsiteY0-12" fmla="*/ 0 h 432048"/>
              <a:gd name="connsiteX1-13" fmla="*/ 1024111 w 1224136"/>
              <a:gd name="connsiteY1-14" fmla="*/ 0 h 432048"/>
              <a:gd name="connsiteX2-15" fmla="*/ 1224136 w 1224136"/>
              <a:gd name="connsiteY2-16" fmla="*/ 432048 h 432048"/>
              <a:gd name="connsiteX3-17" fmla="*/ 0 w 1224136"/>
              <a:gd name="connsiteY3-18" fmla="*/ 432048 h 432048"/>
              <a:gd name="connsiteX4-19" fmla="*/ 0 w 1224136"/>
              <a:gd name="connsiteY4-20" fmla="*/ 0 h 432048"/>
              <a:gd name="connsiteX0-21" fmla="*/ 0 w 1224136"/>
              <a:gd name="connsiteY0-22" fmla="*/ 0 h 432048"/>
              <a:gd name="connsiteX1-23" fmla="*/ 1014586 w 1224136"/>
              <a:gd name="connsiteY1-24" fmla="*/ 0 h 432048"/>
              <a:gd name="connsiteX2-25" fmla="*/ 1224136 w 1224136"/>
              <a:gd name="connsiteY2-26" fmla="*/ 432048 h 432048"/>
              <a:gd name="connsiteX3-27" fmla="*/ 0 w 1224136"/>
              <a:gd name="connsiteY3-28" fmla="*/ 432048 h 432048"/>
              <a:gd name="connsiteX4-29" fmla="*/ 0 w 1224136"/>
              <a:gd name="connsiteY4-30" fmla="*/ 0 h 432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4136" h="432048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/>
        </p:nvSpPr>
        <p:spPr>
          <a:xfrm>
            <a:off x="11267384" y="6348694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600" dirty="0" smtClean="0">
                <a:effectLst/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r>
              <a:rPr lang="zh-CN" altLang="en-US" sz="1400" dirty="0">
                <a:effectLst/>
              </a:rPr>
              <a:t>  </a:t>
            </a:r>
            <a:endParaRPr lang="zh-CN" altLang="en-US" sz="14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" y="1078173"/>
            <a:ext cx="12192000" cy="127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081051"/>
            <a:ext cx="1501254" cy="124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0288" y="1310641"/>
            <a:ext cx="10718987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/>
              <a:t>Click here to add text</a:t>
            </a:r>
            <a:endParaRPr lang="zh-CN" altLang="en-US" dirty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39365" y="2046723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57" y="2046722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2439365" y="2864141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270057" y="2864140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39365" y="3681558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70057" y="3681556"/>
            <a:ext cx="6318251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39365" y="4498974"/>
            <a:ext cx="817033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0057" y="4498973"/>
            <a:ext cx="6318251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11033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6586927"/>
            <a:ext cx="10914276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14278" y="6588019"/>
            <a:ext cx="127772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/>
        </p:nvSpPr>
        <p:spPr>
          <a:xfrm>
            <a:off x="10311534" y="6588019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1071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 · </a:t>
            </a:r>
            <a:r>
              <a:rPr lang="en-US" altLang="zh-CN" sz="1600" b="1" dirty="0">
                <a:solidFill>
                  <a:schemeClr val="bg1"/>
                </a:solidFill>
              </a:rPr>
              <a:t>The 1</a:t>
            </a:r>
            <a:r>
              <a:rPr lang="en-US" altLang="zh-CN" sz="1600" b="1" baseline="30000" dirty="0">
                <a:solidFill>
                  <a:schemeClr val="bg1"/>
                </a:solidFill>
              </a:rPr>
              <a:t>st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Meeting of HEPS</a:t>
            </a:r>
            <a:r>
              <a:rPr lang="en-US" altLang="zh-CN" sz="1600" b="1" baseline="0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IAC, IHEP, Dec. 11-14, 2018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10909477" y="6588019"/>
            <a:ext cx="526943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445105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3"/>
            <a:ext cx="8783781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676402" y="3460607"/>
            <a:ext cx="9628909" cy="2711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594" y="1240525"/>
            <a:ext cx="4985143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879" y="1240525"/>
            <a:ext cx="502504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9649931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05100"/>
            <a:ext cx="3288365" cy="653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797" y="1235858"/>
            <a:ext cx="347472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97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0348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0348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558637" y="105353"/>
            <a:ext cx="105156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899" y="1235860"/>
            <a:ext cx="347472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8350899" y="2143208"/>
            <a:ext cx="347472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919" y="1123839"/>
            <a:ext cx="2947483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775521" y="116633"/>
            <a:ext cx="8928100" cy="587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  <a:p>
            <a:pPr lvl="0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456" y="1273629"/>
            <a:ext cx="7670944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718458" y="1273629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718458" y="3840473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9510" y="116632"/>
            <a:ext cx="8642349" cy="431800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603301" y="1191984"/>
            <a:ext cx="8115231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413657" y="1191984"/>
            <a:ext cx="2834217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413657" y="3758828"/>
            <a:ext cx="2834217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/>
              <a:t>Click here to add key words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583499" y="44624"/>
            <a:ext cx="8544984" cy="576262"/>
          </a:xfrm>
        </p:spPr>
        <p:txBody>
          <a:bodyPr>
            <a:noAutofit/>
          </a:bodyPr>
          <a:lstStyle>
            <a:lvl5pPr marL="1873250" marR="0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 sz="4000">
                <a:latin typeface="+mj-lt"/>
              </a:defRPr>
            </a:lvl5pPr>
          </a:lstStyle>
          <a:p>
            <a:pPr marL="1873250" marR="0" lvl="4" indent="-18732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-5508"/>
            <a:ext cx="3719736" cy="841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1880755"/>
            <a:ext cx="11152909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/>
              <a:t>Click here to add text</a:t>
            </a:r>
            <a:endParaRPr lang="zh-CN" altLang="en-US" dirty="0"/>
          </a:p>
          <a:p>
            <a:pPr lvl="1"/>
            <a:r>
              <a:rPr lang="en-US" altLang="zh-CN" dirty="0"/>
              <a:t>Click here to add text</a:t>
            </a:r>
            <a:endParaRPr lang="zh-CN" altLang="en-US" dirty="0"/>
          </a:p>
          <a:p>
            <a:pPr lvl="2"/>
            <a:r>
              <a:rPr lang="en-US" altLang="zh-CN" dirty="0"/>
              <a:t>Click here to add text</a:t>
            </a:r>
            <a:endParaRPr lang="zh-CN" altLang="en-US" dirty="0"/>
          </a:p>
          <a:p>
            <a:pPr lvl="3"/>
            <a:r>
              <a:rPr lang="en-US" altLang="zh-CN" dirty="0"/>
              <a:t>Click here to add text</a:t>
            </a:r>
            <a:endParaRPr lang="zh-CN" altLang="en-US" dirty="0"/>
          </a:p>
          <a:p>
            <a:pPr lvl="4"/>
            <a:r>
              <a:rPr lang="en-US" altLang="zh-CN" dirty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" y="108726"/>
            <a:ext cx="955964" cy="6317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" y="6432191"/>
            <a:ext cx="10914276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09477" y="6432191"/>
            <a:ext cx="127772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10909477" y="6433915"/>
            <a:ext cx="526943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445105" y="6433915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87068" y="50631"/>
            <a:ext cx="922538" cy="72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52184" y="111033"/>
            <a:ext cx="3288365" cy="653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</p:spTree>
  </p:cSld>
  <p:clrMapOvr>
    <a:masterClrMapping/>
  </p:clrMapOvr>
  <p:transition advTm="587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37D674B-65D9-4B26-822A-7052A793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12" y="984018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b="0" i="0" dirty="0">
                <a:effectLst/>
                <a:latin typeface="Noto Sans SC"/>
              </a:rPr>
              <a:t>To meet the needs of HEPS, a streaming data processing based on </a:t>
            </a:r>
            <a:r>
              <a:rPr lang="en-US" altLang="zh-CN" sz="2800" b="0" i="0" dirty="0" err="1">
                <a:effectLst/>
                <a:latin typeface="Noto Sans SC"/>
              </a:rPr>
              <a:t>Flink</a:t>
            </a:r>
            <a:r>
              <a:rPr lang="en-US" altLang="zh-CN" sz="2800" b="0" i="0" dirty="0">
                <a:effectLst/>
                <a:latin typeface="Noto Sans SC"/>
              </a:rPr>
              <a:t> and </a:t>
            </a:r>
            <a:r>
              <a:rPr lang="en-US" altLang="zh-CN" sz="2800" b="0" i="0" dirty="0" err="1">
                <a:effectLst/>
                <a:latin typeface="Noto Sans SC"/>
              </a:rPr>
              <a:t>Alluxio</a:t>
            </a:r>
            <a:r>
              <a:rPr lang="en-US" altLang="zh-CN" sz="2800" b="0" i="0" dirty="0">
                <a:effectLst/>
                <a:latin typeface="Noto Sans SC"/>
              </a:rPr>
              <a:t> has been designed.</a:t>
            </a:r>
          </a:p>
          <a:p>
            <a:pPr lvl="1"/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Noto Sans SC"/>
              </a:rPr>
              <a:t>Flink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 is responsible for receiving data streams from different DAQ systems, parsing arrays, assembling, and performing some simple processing.</a:t>
            </a:r>
            <a:endParaRPr lang="en-US" altLang="zh-CN" sz="2000" dirty="0">
              <a:solidFill>
                <a:srgbClr val="24292F"/>
              </a:solidFill>
              <a:latin typeface="Noto Sans SC"/>
            </a:endParaRPr>
          </a:p>
          <a:p>
            <a:pPr lvl="1"/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Noto Sans SC"/>
              </a:rPr>
              <a:t>Alluxio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 is responsible for temporarily storing the data processed by </a:t>
            </a:r>
            <a:r>
              <a:rPr lang="en-US" altLang="zh-CN" sz="2000" b="0" i="0" dirty="0" err="1">
                <a:solidFill>
                  <a:srgbClr val="24292F"/>
                </a:solidFill>
                <a:effectLst/>
                <a:latin typeface="Noto Sans SC"/>
              </a:rPr>
              <a:t>Flink</a:t>
            </a:r>
            <a:r>
              <a:rPr lang="en-US" altLang="zh-CN" sz="2000" b="0" i="0" dirty="0">
                <a:solidFill>
                  <a:srgbClr val="24292F"/>
                </a:solidFill>
                <a:effectLst/>
                <a:latin typeface="Noto Sans SC"/>
              </a:rPr>
              <a:t> for access by the computing platform.</a:t>
            </a:r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F6C3F4-D081-4B49-A7AE-3994B480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18AAA03A-9C32-46BC-A341-662306196A4B}"/>
              </a:ext>
            </a:extLst>
          </p:cNvPr>
          <p:cNvGrpSpPr/>
          <p:nvPr/>
        </p:nvGrpSpPr>
        <p:grpSpPr>
          <a:xfrm>
            <a:off x="569988" y="3386451"/>
            <a:ext cx="8826840" cy="2592991"/>
            <a:chOff x="902002" y="3522517"/>
            <a:chExt cx="8826840" cy="2592991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EFAC3A5-37AA-48F1-ADAC-9A823156A826}"/>
                </a:ext>
              </a:extLst>
            </p:cNvPr>
            <p:cNvSpPr/>
            <p:nvPr/>
          </p:nvSpPr>
          <p:spPr>
            <a:xfrm>
              <a:off x="5977169" y="3594673"/>
              <a:ext cx="2051851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F17A2BE0-1CC7-4F22-8902-C9F6E77B483B}"/>
                </a:ext>
              </a:extLst>
            </p:cNvPr>
            <p:cNvGrpSpPr/>
            <p:nvPr/>
          </p:nvGrpSpPr>
          <p:grpSpPr>
            <a:xfrm>
              <a:off x="6012730" y="3910596"/>
              <a:ext cx="968607" cy="2198322"/>
              <a:chOff x="6142808" y="2769402"/>
              <a:chExt cx="1055212" cy="3322872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9B5760D1-E1CC-47DA-BDED-A0461B58ACF2}"/>
                  </a:ext>
                </a:extLst>
              </p:cNvPr>
              <p:cNvSpPr/>
              <p:nvPr/>
            </p:nvSpPr>
            <p:spPr>
              <a:xfrm>
                <a:off x="6142808" y="2769402"/>
                <a:ext cx="1041135" cy="1408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7C9AB0DD-84A8-466E-AAC9-2DC239A3DAAB}"/>
                  </a:ext>
                </a:extLst>
              </p:cNvPr>
              <p:cNvSpPr/>
              <p:nvPr/>
            </p:nvSpPr>
            <p:spPr>
              <a:xfrm>
                <a:off x="6142808" y="4453306"/>
                <a:ext cx="1041135" cy="761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A3C438CB-6216-4977-8A0D-DD16725F494C}"/>
                  </a:ext>
                </a:extLst>
              </p:cNvPr>
              <p:cNvSpPr/>
              <p:nvPr/>
            </p:nvSpPr>
            <p:spPr>
              <a:xfrm>
                <a:off x="6156885" y="5330437"/>
                <a:ext cx="1041135" cy="761837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4EF46A0-5509-4A40-9F72-83C3751D07A9}"/>
                </a:ext>
              </a:extLst>
            </p:cNvPr>
            <p:cNvSpPr/>
            <p:nvPr/>
          </p:nvSpPr>
          <p:spPr>
            <a:xfrm>
              <a:off x="2178605" y="3594673"/>
              <a:ext cx="3380184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76F53BD9-4A1B-4B2A-BE46-CF48D8CE526A}"/>
                </a:ext>
              </a:extLst>
            </p:cNvPr>
            <p:cNvSpPr/>
            <p:nvPr/>
          </p:nvSpPr>
          <p:spPr>
            <a:xfrm>
              <a:off x="2404432" y="3945363"/>
              <a:ext cx="2851388" cy="387632"/>
            </a:xfrm>
            <a:prstGeom prst="roundRec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A1F72018-20FC-4569-8EF5-D25AE43C6D63}"/>
                </a:ext>
              </a:extLst>
            </p:cNvPr>
            <p:cNvSpPr/>
            <p:nvPr/>
          </p:nvSpPr>
          <p:spPr>
            <a:xfrm>
              <a:off x="2430066" y="4395025"/>
              <a:ext cx="2851388" cy="387632"/>
            </a:xfrm>
            <a:prstGeom prst="roundRec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3" name="六边形 82">
              <a:extLst>
                <a:ext uri="{FF2B5EF4-FFF2-40B4-BE49-F238E27FC236}">
                  <a16:creationId xmlns:a16="http://schemas.microsoft.com/office/drawing/2014/main" id="{E8361518-A0B6-4774-8B18-4A8E41693E05}"/>
                </a:ext>
              </a:extLst>
            </p:cNvPr>
            <p:cNvSpPr/>
            <p:nvPr/>
          </p:nvSpPr>
          <p:spPr>
            <a:xfrm>
              <a:off x="902002" y="4085995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六边形 83">
              <a:extLst>
                <a:ext uri="{FF2B5EF4-FFF2-40B4-BE49-F238E27FC236}">
                  <a16:creationId xmlns:a16="http://schemas.microsoft.com/office/drawing/2014/main" id="{51D59B93-5601-48CD-8D7A-1B8C385BF0FE}"/>
                </a:ext>
              </a:extLst>
            </p:cNvPr>
            <p:cNvSpPr/>
            <p:nvPr/>
          </p:nvSpPr>
          <p:spPr>
            <a:xfrm>
              <a:off x="1005318" y="4158253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六边形 84">
              <a:extLst>
                <a:ext uri="{FF2B5EF4-FFF2-40B4-BE49-F238E27FC236}">
                  <a16:creationId xmlns:a16="http://schemas.microsoft.com/office/drawing/2014/main" id="{19E842C8-FB15-4F60-950F-59722FD75A21}"/>
                </a:ext>
              </a:extLst>
            </p:cNvPr>
            <p:cNvSpPr/>
            <p:nvPr/>
          </p:nvSpPr>
          <p:spPr>
            <a:xfrm>
              <a:off x="1108633" y="4230511"/>
              <a:ext cx="655034" cy="389856"/>
            </a:xfrm>
            <a:prstGeom prst="hexagon">
              <a:avLst/>
            </a:prstGeom>
            <a:solidFill>
              <a:srgbClr val="EE7008">
                <a:lumMod val="40000"/>
                <a:lumOff val="60000"/>
              </a:srgb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2700" h="254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DAQ </a:t>
              </a:r>
              <a:r>
                <a:rPr kumimoji="0" lang="en-US" altLang="zh-CN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  <a:endParaRPr kumimoji="0" lang="zh-CN" alt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DD0224EB-E7E4-4098-9AE0-BF037D58C923}"/>
                </a:ext>
              </a:extLst>
            </p:cNvPr>
            <p:cNvGrpSpPr/>
            <p:nvPr/>
          </p:nvGrpSpPr>
          <p:grpSpPr>
            <a:xfrm>
              <a:off x="1819522" y="4091380"/>
              <a:ext cx="332576" cy="556694"/>
              <a:chOff x="2708167" y="3337622"/>
              <a:chExt cx="362312" cy="841470"/>
            </a:xfrm>
          </p:grpSpPr>
          <p:sp>
            <p:nvSpPr>
              <p:cNvPr id="87" name="箭头: 右 86">
                <a:extLst>
                  <a:ext uri="{FF2B5EF4-FFF2-40B4-BE49-F238E27FC236}">
                    <a16:creationId xmlns:a16="http://schemas.microsoft.com/office/drawing/2014/main" id="{E2E3927C-F218-48C2-814D-FF3C8D0B1144}"/>
                  </a:ext>
                </a:extLst>
              </p:cNvPr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88" name="箭头: 右 87">
                <a:extLst>
                  <a:ext uri="{FF2B5EF4-FFF2-40B4-BE49-F238E27FC236}">
                    <a16:creationId xmlns:a16="http://schemas.microsoft.com/office/drawing/2014/main" id="{699A001F-2667-426D-B1AB-1728C0179155}"/>
                  </a:ext>
                </a:extLst>
              </p:cNvPr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89" name="矩形: 圆角 88">
              <a:extLst>
                <a:ext uri="{FF2B5EF4-FFF2-40B4-BE49-F238E27FC236}">
                  <a16:creationId xmlns:a16="http://schemas.microsoft.com/office/drawing/2014/main" id="{9236A3CB-9DFD-4130-B046-2CCB493A53EC}"/>
                </a:ext>
              </a:extLst>
            </p:cNvPr>
            <p:cNvSpPr/>
            <p:nvPr/>
          </p:nvSpPr>
          <p:spPr>
            <a:xfrm>
              <a:off x="2295999" y="3699333"/>
              <a:ext cx="3087865" cy="1321964"/>
            </a:xfrm>
            <a:prstGeom prst="roundRect">
              <a:avLst/>
            </a:prstGeom>
            <a:solidFill>
              <a:srgbClr val="D15A3E">
                <a:alpha val="50000"/>
              </a:srgbClr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F47C0046-72A5-4091-9232-7D0C78839889}"/>
                </a:ext>
              </a:extLst>
            </p:cNvPr>
            <p:cNvGrpSpPr/>
            <p:nvPr/>
          </p:nvGrpSpPr>
          <p:grpSpPr>
            <a:xfrm>
              <a:off x="2447943" y="3998936"/>
              <a:ext cx="2765547" cy="276574"/>
              <a:chOff x="3272589" y="3318603"/>
              <a:chExt cx="3012818" cy="418055"/>
            </a:xfrm>
          </p:grpSpPr>
          <p:sp>
            <p:nvSpPr>
              <p:cNvPr id="91" name="矩形: 圆角 90">
                <a:extLst>
                  <a:ext uri="{FF2B5EF4-FFF2-40B4-BE49-F238E27FC236}">
                    <a16:creationId xmlns:a16="http://schemas.microsoft.com/office/drawing/2014/main" id="{74D9BEDE-27F1-4E9D-8230-A5AEBA3ED77E}"/>
                  </a:ext>
                </a:extLst>
              </p:cNvPr>
              <p:cNvSpPr/>
              <p:nvPr/>
            </p:nvSpPr>
            <p:spPr>
              <a:xfrm>
                <a:off x="3272589" y="331860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json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DEC60D01-2892-4F1F-BD3A-80C06F4DC17B}"/>
                  </a:ext>
                </a:extLst>
              </p:cNvPr>
              <p:cNvSpPr/>
              <p:nvPr/>
            </p:nvSpPr>
            <p:spPr>
              <a:xfrm>
                <a:off x="4384476" y="331860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dict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3" name="矩形: 圆角 92">
                <a:extLst>
                  <a:ext uri="{FF2B5EF4-FFF2-40B4-BE49-F238E27FC236}">
                    <a16:creationId xmlns:a16="http://schemas.microsoft.com/office/drawing/2014/main" id="{8D645A35-F40E-46BE-B30A-9FA99AFE8808}"/>
                  </a:ext>
                </a:extLst>
              </p:cNvPr>
              <p:cNvSpPr/>
              <p:nvPr/>
            </p:nvSpPr>
            <p:spPr>
              <a:xfrm>
                <a:off x="5496363" y="3318603"/>
                <a:ext cx="789044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result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7D99B806-811D-494A-857A-0CAB7271F0D9}"/>
                </a:ext>
              </a:extLst>
            </p:cNvPr>
            <p:cNvGrpSpPr/>
            <p:nvPr/>
          </p:nvGrpSpPr>
          <p:grpSpPr>
            <a:xfrm>
              <a:off x="2448608" y="4470912"/>
              <a:ext cx="2765547" cy="276574"/>
              <a:chOff x="3272589" y="3896353"/>
              <a:chExt cx="3012818" cy="418055"/>
            </a:xfrm>
          </p:grpSpPr>
          <p:sp>
            <p:nvSpPr>
              <p:cNvPr id="95" name="矩形: 圆角 94">
                <a:extLst>
                  <a:ext uri="{FF2B5EF4-FFF2-40B4-BE49-F238E27FC236}">
                    <a16:creationId xmlns:a16="http://schemas.microsoft.com/office/drawing/2014/main" id="{6B8A0FED-5D18-44BD-B93D-51ACB6750F24}"/>
                  </a:ext>
                </a:extLst>
              </p:cNvPr>
              <p:cNvSpPr/>
              <p:nvPr/>
            </p:nvSpPr>
            <p:spPr>
              <a:xfrm>
                <a:off x="3272589" y="389635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json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6" name="矩形: 圆角 95">
                <a:extLst>
                  <a:ext uri="{FF2B5EF4-FFF2-40B4-BE49-F238E27FC236}">
                    <a16:creationId xmlns:a16="http://schemas.microsoft.com/office/drawing/2014/main" id="{C1B6CF12-F55D-4479-AF37-5CBB4F5B7BC6}"/>
                  </a:ext>
                </a:extLst>
              </p:cNvPr>
              <p:cNvSpPr/>
              <p:nvPr/>
            </p:nvSpPr>
            <p:spPr>
              <a:xfrm>
                <a:off x="4384476" y="3896353"/>
                <a:ext cx="682519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dict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97" name="矩形: 圆角 96">
                <a:extLst>
                  <a:ext uri="{FF2B5EF4-FFF2-40B4-BE49-F238E27FC236}">
                    <a16:creationId xmlns:a16="http://schemas.microsoft.com/office/drawing/2014/main" id="{3E3D0970-E65E-4F89-ABE0-0FE387C07364}"/>
                  </a:ext>
                </a:extLst>
              </p:cNvPr>
              <p:cNvSpPr/>
              <p:nvPr/>
            </p:nvSpPr>
            <p:spPr>
              <a:xfrm>
                <a:off x="5496363" y="3896353"/>
                <a:ext cx="789044" cy="418055"/>
              </a:xfrm>
              <a:prstGeom prst="round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rPr>
                  <a:t>result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915D1CDD-0D32-485D-ABDC-4A28C120ED6B}"/>
                </a:ext>
              </a:extLst>
            </p:cNvPr>
            <p:cNvGrpSpPr/>
            <p:nvPr/>
          </p:nvGrpSpPr>
          <p:grpSpPr>
            <a:xfrm>
              <a:off x="3105221" y="4091380"/>
              <a:ext cx="332576" cy="556694"/>
              <a:chOff x="2708167" y="3337622"/>
              <a:chExt cx="362312" cy="841470"/>
            </a:xfrm>
          </p:grpSpPr>
          <p:sp>
            <p:nvSpPr>
              <p:cNvPr id="99" name="箭头: 右 98">
                <a:extLst>
                  <a:ext uri="{FF2B5EF4-FFF2-40B4-BE49-F238E27FC236}">
                    <a16:creationId xmlns:a16="http://schemas.microsoft.com/office/drawing/2014/main" id="{7D88326D-88CD-4108-8660-8DF51DEB0D3A}"/>
                  </a:ext>
                </a:extLst>
              </p:cNvPr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0" name="箭头: 右 99">
                <a:extLst>
                  <a:ext uri="{FF2B5EF4-FFF2-40B4-BE49-F238E27FC236}">
                    <a16:creationId xmlns:a16="http://schemas.microsoft.com/office/drawing/2014/main" id="{280D9D9F-1C65-45D7-9915-8A41F8317928}"/>
                  </a:ext>
                </a:extLst>
              </p:cNvPr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051B5210-F185-41FD-8D44-C78B6ABD82E3}"/>
                </a:ext>
              </a:extLst>
            </p:cNvPr>
            <p:cNvGrpSpPr/>
            <p:nvPr/>
          </p:nvGrpSpPr>
          <p:grpSpPr>
            <a:xfrm>
              <a:off x="4136929" y="4080340"/>
              <a:ext cx="332576" cy="556694"/>
              <a:chOff x="2708167" y="3337622"/>
              <a:chExt cx="362312" cy="841470"/>
            </a:xfrm>
          </p:grpSpPr>
          <p:sp>
            <p:nvSpPr>
              <p:cNvPr id="102" name="箭头: 右 101">
                <a:extLst>
                  <a:ext uri="{FF2B5EF4-FFF2-40B4-BE49-F238E27FC236}">
                    <a16:creationId xmlns:a16="http://schemas.microsoft.com/office/drawing/2014/main" id="{9FAE2E35-63EA-41BD-96C4-40432FFFF511}"/>
                  </a:ext>
                </a:extLst>
              </p:cNvPr>
              <p:cNvSpPr/>
              <p:nvPr/>
            </p:nvSpPr>
            <p:spPr>
              <a:xfrm>
                <a:off x="2708167" y="333762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3" name="箭头: 右 102">
                <a:extLst>
                  <a:ext uri="{FF2B5EF4-FFF2-40B4-BE49-F238E27FC236}">
                    <a16:creationId xmlns:a16="http://schemas.microsoft.com/office/drawing/2014/main" id="{DDF261BA-54D3-44F1-A560-BBD820E405E3}"/>
                  </a:ext>
                </a:extLst>
              </p:cNvPr>
              <p:cNvSpPr/>
              <p:nvPr/>
            </p:nvSpPr>
            <p:spPr>
              <a:xfrm>
                <a:off x="2724885" y="4058077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85605DEE-C48A-4C35-8F0C-67C05AEE5FE1}"/>
                </a:ext>
              </a:extLst>
            </p:cNvPr>
            <p:cNvSpPr txBox="1"/>
            <p:nvPr/>
          </p:nvSpPr>
          <p:spPr>
            <a:xfrm>
              <a:off x="2346701" y="3689191"/>
              <a:ext cx="2267478" cy="22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D2E2D"/>
                  </a:solidFill>
                  <a:latin typeface="Arial"/>
                  <a:ea typeface="幼圆" panose="02010509060101010101" pitchFamily="49" charset="-122"/>
                </a:rPr>
                <a:t>Stream-process Job A</a:t>
              </a:r>
              <a:endParaRPr lang="zh-CN" altLang="en-US" sz="1600" dirty="0">
                <a:solidFill>
                  <a:srgbClr val="2D2E2D"/>
                </a:solidFill>
                <a:latin typeface="Arial"/>
                <a:ea typeface="幼圆" panose="02010509060101010101" pitchFamily="49" charset="-122"/>
              </a:endParaRPr>
            </a:p>
          </p:txBody>
        </p: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7BD667B-3ED2-46C7-8C58-D59023247CD4}"/>
                </a:ext>
              </a:extLst>
            </p:cNvPr>
            <p:cNvGrpSpPr/>
            <p:nvPr/>
          </p:nvGrpSpPr>
          <p:grpSpPr>
            <a:xfrm>
              <a:off x="2296000" y="5108382"/>
              <a:ext cx="3087865" cy="317889"/>
              <a:chOff x="2093759" y="5054021"/>
              <a:chExt cx="3363955" cy="480505"/>
            </a:xfrm>
          </p:grpSpPr>
          <p:sp>
            <p:nvSpPr>
              <p:cNvPr id="106" name="矩形: 圆角 105">
                <a:extLst>
                  <a:ext uri="{FF2B5EF4-FFF2-40B4-BE49-F238E27FC236}">
                    <a16:creationId xmlns:a16="http://schemas.microsoft.com/office/drawing/2014/main" id="{CF736CB4-0109-4254-9459-27AA87C35438}"/>
                  </a:ext>
                </a:extLst>
              </p:cNvPr>
              <p:cNvSpPr/>
              <p:nvPr/>
            </p:nvSpPr>
            <p:spPr>
              <a:xfrm>
                <a:off x="2093759" y="5054021"/>
                <a:ext cx="3363955" cy="480505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BF2A4DDB-FF4A-473D-A48C-9F6AFE1D3000}"/>
                  </a:ext>
                </a:extLst>
              </p:cNvPr>
              <p:cNvSpPr txBox="1"/>
              <p:nvPr/>
            </p:nvSpPr>
            <p:spPr>
              <a:xfrm>
                <a:off x="2148994" y="5120930"/>
                <a:ext cx="2470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</a:rPr>
                  <a:t>Stream-process Job B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1134D174-37D9-476D-9CCB-CB29CD6788F1}"/>
                </a:ext>
              </a:extLst>
            </p:cNvPr>
            <p:cNvGrpSpPr/>
            <p:nvPr/>
          </p:nvGrpSpPr>
          <p:grpSpPr>
            <a:xfrm>
              <a:off x="2295999" y="5691159"/>
              <a:ext cx="3087865" cy="317889"/>
              <a:chOff x="2093759" y="5054021"/>
              <a:chExt cx="3363955" cy="480505"/>
            </a:xfrm>
          </p:grpSpPr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59BA1245-1FD1-4AF7-AE7A-A70E7DD2146F}"/>
                  </a:ext>
                </a:extLst>
              </p:cNvPr>
              <p:cNvSpPr/>
              <p:nvPr/>
            </p:nvSpPr>
            <p:spPr>
              <a:xfrm>
                <a:off x="2093759" y="5054021"/>
                <a:ext cx="3363955" cy="480505"/>
              </a:xfrm>
              <a:prstGeom prst="roundRect">
                <a:avLst/>
              </a:prstGeom>
              <a:solidFill>
                <a:srgbClr val="D15A3E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216BFB3-B4FF-45BB-A5EF-F8EE04C51241}"/>
                  </a:ext>
                </a:extLst>
              </p:cNvPr>
              <p:cNvSpPr txBox="1"/>
              <p:nvPr/>
            </p:nvSpPr>
            <p:spPr>
              <a:xfrm>
                <a:off x="2148994" y="5120930"/>
                <a:ext cx="2470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</a:rPr>
                  <a:t>Stream-process Job C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4CFBD17C-8606-4E46-901B-4DE9C9178FC0}"/>
                </a:ext>
              </a:extLst>
            </p:cNvPr>
            <p:cNvGrpSpPr/>
            <p:nvPr/>
          </p:nvGrpSpPr>
          <p:grpSpPr>
            <a:xfrm>
              <a:off x="914400" y="4933778"/>
              <a:ext cx="848061" cy="534372"/>
              <a:chOff x="523515" y="4595998"/>
              <a:chExt cx="989001" cy="807729"/>
            </a:xfrm>
          </p:grpSpPr>
          <p:sp>
            <p:nvSpPr>
              <p:cNvPr id="112" name="六边形 111">
                <a:extLst>
                  <a:ext uri="{FF2B5EF4-FFF2-40B4-BE49-F238E27FC236}">
                    <a16:creationId xmlns:a16="http://schemas.microsoft.com/office/drawing/2014/main" id="{4462008D-8BFC-4E5E-863F-655BE82D2A26}"/>
                  </a:ext>
                </a:extLst>
              </p:cNvPr>
              <p:cNvSpPr/>
              <p:nvPr/>
            </p:nvSpPr>
            <p:spPr>
              <a:xfrm>
                <a:off x="523515" y="4595998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六边形 112">
                <a:extLst>
                  <a:ext uri="{FF2B5EF4-FFF2-40B4-BE49-F238E27FC236}">
                    <a16:creationId xmlns:a16="http://schemas.microsoft.com/office/drawing/2014/main" id="{452C6FF7-3C00-4818-B3B5-F96F9FC73EA9}"/>
                  </a:ext>
                </a:extLst>
              </p:cNvPr>
              <p:cNvSpPr/>
              <p:nvPr/>
            </p:nvSpPr>
            <p:spPr>
              <a:xfrm>
                <a:off x="636068" y="4705219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六边形 113">
                <a:extLst>
                  <a:ext uri="{FF2B5EF4-FFF2-40B4-BE49-F238E27FC236}">
                    <a16:creationId xmlns:a16="http://schemas.microsoft.com/office/drawing/2014/main" id="{19B02333-39D6-4ECF-8683-F78160329D9D}"/>
                  </a:ext>
                </a:extLst>
              </p:cNvPr>
              <p:cNvSpPr/>
              <p:nvPr/>
            </p:nvSpPr>
            <p:spPr>
              <a:xfrm>
                <a:off x="748621" y="4814440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 </a:t>
                </a:r>
                <a:r>
                  <a:rPr kumimoji="0" lang="en-US" altLang="zh-CN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箭头: 右 114">
              <a:extLst>
                <a:ext uri="{FF2B5EF4-FFF2-40B4-BE49-F238E27FC236}">
                  <a16:creationId xmlns:a16="http://schemas.microsoft.com/office/drawing/2014/main" id="{DB819643-C825-4F0D-B299-AD589B5C2850}"/>
                </a:ext>
              </a:extLst>
            </p:cNvPr>
            <p:cNvSpPr/>
            <p:nvPr/>
          </p:nvSpPr>
          <p:spPr>
            <a:xfrm>
              <a:off x="1820459" y="5197079"/>
              <a:ext cx="317230" cy="80060"/>
            </a:xfrm>
            <a:prstGeom prst="rightArrow">
              <a:avLst/>
            </a:prstGeom>
            <a:gradFill rotWithShape="1">
              <a:gsLst>
                <a:gs pos="0">
                  <a:srgbClr val="F0BA34">
                    <a:satMod val="103000"/>
                    <a:lumMod val="102000"/>
                    <a:tint val="94000"/>
                  </a:srgbClr>
                </a:gs>
                <a:gs pos="50000">
                  <a:srgbClr val="F0BA34">
                    <a:satMod val="110000"/>
                    <a:lumMod val="100000"/>
                    <a:shade val="100000"/>
                  </a:srgbClr>
                </a:gs>
                <a:gs pos="100000">
                  <a:srgbClr val="F0BA3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91AA426C-B27B-4CAA-9E48-59AEB9E1A389}"/>
                </a:ext>
              </a:extLst>
            </p:cNvPr>
            <p:cNvGrpSpPr/>
            <p:nvPr/>
          </p:nvGrpSpPr>
          <p:grpSpPr>
            <a:xfrm>
              <a:off x="914299" y="5581136"/>
              <a:ext cx="848061" cy="534372"/>
              <a:chOff x="523405" y="5294506"/>
              <a:chExt cx="989001" cy="807729"/>
            </a:xfrm>
          </p:grpSpPr>
          <p:sp>
            <p:nvSpPr>
              <p:cNvPr id="117" name="六边形 116">
                <a:extLst>
                  <a:ext uri="{FF2B5EF4-FFF2-40B4-BE49-F238E27FC236}">
                    <a16:creationId xmlns:a16="http://schemas.microsoft.com/office/drawing/2014/main" id="{8F47C431-E318-4A23-BF61-6974E191AF97}"/>
                  </a:ext>
                </a:extLst>
              </p:cNvPr>
              <p:cNvSpPr/>
              <p:nvPr/>
            </p:nvSpPr>
            <p:spPr>
              <a:xfrm>
                <a:off x="523405" y="5294506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六边形 117">
                <a:extLst>
                  <a:ext uri="{FF2B5EF4-FFF2-40B4-BE49-F238E27FC236}">
                    <a16:creationId xmlns:a16="http://schemas.microsoft.com/office/drawing/2014/main" id="{EAE4832B-27F1-402D-B826-D0D6D2AEA2B4}"/>
                  </a:ext>
                </a:extLst>
              </p:cNvPr>
              <p:cNvSpPr/>
              <p:nvPr/>
            </p:nvSpPr>
            <p:spPr>
              <a:xfrm>
                <a:off x="635958" y="5403727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六边形 118">
                <a:extLst>
                  <a:ext uri="{FF2B5EF4-FFF2-40B4-BE49-F238E27FC236}">
                    <a16:creationId xmlns:a16="http://schemas.microsoft.com/office/drawing/2014/main" id="{97B1D336-1D96-4187-B22C-0AEA90F6A9CA}"/>
                  </a:ext>
                </a:extLst>
              </p:cNvPr>
              <p:cNvSpPr/>
              <p:nvPr/>
            </p:nvSpPr>
            <p:spPr>
              <a:xfrm>
                <a:off x="748511" y="5512948"/>
                <a:ext cx="763895" cy="589287"/>
              </a:xfrm>
              <a:prstGeom prst="hexagon">
                <a:avLst/>
              </a:prstGeom>
              <a:solidFill>
                <a:srgbClr val="EE7008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 </a:t>
                </a:r>
                <a:r>
                  <a:rPr kumimoji="0" lang="en-US" altLang="zh-CN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0" name="箭头: 右 119">
              <a:extLst>
                <a:ext uri="{FF2B5EF4-FFF2-40B4-BE49-F238E27FC236}">
                  <a16:creationId xmlns:a16="http://schemas.microsoft.com/office/drawing/2014/main" id="{94E0A0D1-195A-48CD-A75D-747877D1DB58}"/>
                </a:ext>
              </a:extLst>
            </p:cNvPr>
            <p:cNvSpPr/>
            <p:nvPr/>
          </p:nvSpPr>
          <p:spPr>
            <a:xfrm>
              <a:off x="1834868" y="5808291"/>
              <a:ext cx="317230" cy="80060"/>
            </a:xfrm>
            <a:prstGeom prst="rightArrow">
              <a:avLst/>
            </a:prstGeom>
            <a:gradFill rotWithShape="1">
              <a:gsLst>
                <a:gs pos="0">
                  <a:srgbClr val="F0BA34">
                    <a:satMod val="103000"/>
                    <a:lumMod val="102000"/>
                    <a:tint val="94000"/>
                  </a:srgbClr>
                </a:gs>
                <a:gs pos="50000">
                  <a:srgbClr val="F0BA34">
                    <a:satMod val="110000"/>
                    <a:lumMod val="100000"/>
                    <a:shade val="100000"/>
                  </a:srgbClr>
                </a:gs>
                <a:gs pos="100000">
                  <a:srgbClr val="F0BA3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幼圆" panose="02010509060101010101" pitchFamily="49" charset="-122"/>
                <a:cs typeface="+mn-cs"/>
              </a:endParaRPr>
            </a:p>
          </p:txBody>
        </p:sp>
        <p:pic>
          <p:nvPicPr>
            <p:cNvPr id="121" name="图片 120">
              <a:extLst>
                <a:ext uri="{FF2B5EF4-FFF2-40B4-BE49-F238E27FC236}">
                  <a16:creationId xmlns:a16="http://schemas.microsoft.com/office/drawing/2014/main" id="{26827F78-49E3-48DB-A59B-ED29A8D10502}"/>
                </a:ext>
              </a:extLst>
            </p:cNvPr>
            <p:cNvPicPr/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812987" y="3522517"/>
              <a:ext cx="863196" cy="3434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" name="流程图: 多文档 121">
              <a:extLst>
                <a:ext uri="{FF2B5EF4-FFF2-40B4-BE49-F238E27FC236}">
                  <a16:creationId xmlns:a16="http://schemas.microsoft.com/office/drawing/2014/main" id="{538E99F0-ECE7-4B62-8BA7-FBD9F660A896}"/>
                </a:ext>
              </a:extLst>
            </p:cNvPr>
            <p:cNvSpPr/>
            <p:nvPr/>
          </p:nvSpPr>
          <p:spPr>
            <a:xfrm>
              <a:off x="6115771" y="5652189"/>
              <a:ext cx="746800" cy="456729"/>
            </a:xfrm>
            <a:prstGeom prst="flowChartMulti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1.dat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3" name="流程图: 文档 122">
              <a:extLst>
                <a:ext uri="{FF2B5EF4-FFF2-40B4-BE49-F238E27FC236}">
                  <a16:creationId xmlns:a16="http://schemas.microsoft.com/office/drawing/2014/main" id="{9F77FCBE-4370-4947-8A6E-BD9B649F7FCC}"/>
                </a:ext>
              </a:extLst>
            </p:cNvPr>
            <p:cNvSpPr/>
            <p:nvPr/>
          </p:nvSpPr>
          <p:spPr>
            <a:xfrm>
              <a:off x="6115771" y="5078293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all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4" name="流程图: 文档 123">
              <a:extLst>
                <a:ext uri="{FF2B5EF4-FFF2-40B4-BE49-F238E27FC236}">
                  <a16:creationId xmlns:a16="http://schemas.microsoft.com/office/drawing/2014/main" id="{BA07EFD4-BFCC-4183-ABEA-E41659B5C963}"/>
                </a:ext>
              </a:extLst>
            </p:cNvPr>
            <p:cNvSpPr/>
            <p:nvPr/>
          </p:nvSpPr>
          <p:spPr>
            <a:xfrm>
              <a:off x="6115771" y="3941684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1.dat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5" name="流程图: 文档 124">
              <a:extLst>
                <a:ext uri="{FF2B5EF4-FFF2-40B4-BE49-F238E27FC236}">
                  <a16:creationId xmlns:a16="http://schemas.microsoft.com/office/drawing/2014/main" id="{0B3E46B7-38CA-4982-919F-656BA7F033A2}"/>
                </a:ext>
              </a:extLst>
            </p:cNvPr>
            <p:cNvSpPr/>
            <p:nvPr/>
          </p:nvSpPr>
          <p:spPr>
            <a:xfrm>
              <a:off x="6115771" y="4420690"/>
              <a:ext cx="746800" cy="391078"/>
            </a:xfrm>
            <a:prstGeom prst="flowChartDocument">
              <a:avLst/>
            </a:prstGeom>
            <a:solidFill>
              <a:srgbClr val="D15A3E"/>
            </a:solidFill>
            <a:ln w="12700" cap="flat" cmpd="sng" algn="ctr">
              <a:solidFill>
                <a:srgbClr val="D15A3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2.dat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B90ECD0B-6727-4B75-A770-4B98374A8CA4}"/>
                </a:ext>
              </a:extLst>
            </p:cNvPr>
            <p:cNvGrpSpPr/>
            <p:nvPr/>
          </p:nvGrpSpPr>
          <p:grpSpPr>
            <a:xfrm>
              <a:off x="5594018" y="4065119"/>
              <a:ext cx="356817" cy="1823232"/>
              <a:chOff x="5686658" y="3002972"/>
              <a:chExt cx="388721" cy="2755905"/>
            </a:xfrm>
          </p:grpSpPr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156DCBD2-D9F0-4906-BD16-D132C7DD52EF}"/>
                  </a:ext>
                </a:extLst>
              </p:cNvPr>
              <p:cNvGrpSpPr/>
              <p:nvPr/>
            </p:nvGrpSpPr>
            <p:grpSpPr>
              <a:xfrm>
                <a:off x="5686658" y="3002972"/>
                <a:ext cx="362312" cy="841470"/>
                <a:chOff x="2708167" y="3337622"/>
                <a:chExt cx="362312" cy="841470"/>
              </a:xfrm>
            </p:grpSpPr>
            <p:sp>
              <p:nvSpPr>
                <p:cNvPr id="130" name="箭头: 右 129">
                  <a:extLst>
                    <a:ext uri="{FF2B5EF4-FFF2-40B4-BE49-F238E27FC236}">
                      <a16:creationId xmlns:a16="http://schemas.microsoft.com/office/drawing/2014/main" id="{B200EFE1-9211-4848-8F85-63A39F32787F}"/>
                    </a:ext>
                  </a:extLst>
                </p:cNvPr>
                <p:cNvSpPr/>
                <p:nvPr/>
              </p:nvSpPr>
              <p:spPr>
                <a:xfrm>
                  <a:off x="2708167" y="3337622"/>
                  <a:ext cx="345594" cy="121015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F0BA3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0BA3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0BA3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131" name="箭头: 右 130">
                  <a:extLst>
                    <a:ext uri="{FF2B5EF4-FFF2-40B4-BE49-F238E27FC236}">
                      <a16:creationId xmlns:a16="http://schemas.microsoft.com/office/drawing/2014/main" id="{7EDF6F4B-B5CF-4C46-8AE6-624A5CB713D7}"/>
                    </a:ext>
                  </a:extLst>
                </p:cNvPr>
                <p:cNvSpPr/>
                <p:nvPr/>
              </p:nvSpPr>
              <p:spPr>
                <a:xfrm>
                  <a:off x="2724885" y="4058077"/>
                  <a:ext cx="345594" cy="121015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F0BA34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F0BA34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F0BA34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  <p:sp>
            <p:nvSpPr>
              <p:cNvPr id="128" name="箭头: 右 127">
                <a:extLst>
                  <a:ext uri="{FF2B5EF4-FFF2-40B4-BE49-F238E27FC236}">
                    <a16:creationId xmlns:a16="http://schemas.microsoft.com/office/drawing/2014/main" id="{E77794EF-45E6-4EBA-8C11-9A65E1C9CDBF}"/>
                  </a:ext>
                </a:extLst>
              </p:cNvPr>
              <p:cNvSpPr/>
              <p:nvPr/>
            </p:nvSpPr>
            <p:spPr>
              <a:xfrm>
                <a:off x="5714088" y="4713985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9" name="箭头: 右 128">
                <a:extLst>
                  <a:ext uri="{FF2B5EF4-FFF2-40B4-BE49-F238E27FC236}">
                    <a16:creationId xmlns:a16="http://schemas.microsoft.com/office/drawing/2014/main" id="{C22CAFDF-7FFD-45B3-89A7-1F975D565B51}"/>
                  </a:ext>
                </a:extLst>
              </p:cNvPr>
              <p:cNvSpPr/>
              <p:nvPr/>
            </p:nvSpPr>
            <p:spPr>
              <a:xfrm>
                <a:off x="5729785" y="563786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  <p:pic>
          <p:nvPicPr>
            <p:cNvPr id="132" name="图片 105">
              <a:extLst>
                <a:ext uri="{FF2B5EF4-FFF2-40B4-BE49-F238E27FC236}">
                  <a16:creationId xmlns:a16="http://schemas.microsoft.com/office/drawing/2014/main" id="{713517FD-2024-4395-8E42-2F8097C6BD38}"/>
                </a:ext>
              </a:extLst>
            </p:cNvPr>
            <p:cNvPicPr/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75507" y="3636891"/>
              <a:ext cx="785815" cy="245714"/>
            </a:xfrm>
            <a:prstGeom prst="rect">
              <a:avLst/>
            </a:prstGeom>
            <a:noFill/>
          </p:spPr>
        </p:pic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E56B2543-A717-432D-8248-A4B02A3FA4B1}"/>
                </a:ext>
              </a:extLst>
            </p:cNvPr>
            <p:cNvSpPr txBox="1"/>
            <p:nvPr/>
          </p:nvSpPr>
          <p:spPr>
            <a:xfrm>
              <a:off x="7026413" y="4254450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/>
                  <a:ea typeface="幼圆" panose="02010509060101010101" pitchFamily="49" charset="-122"/>
                </a:rPr>
                <a:t>Path_A</a:t>
              </a:r>
              <a:endParaRPr lang="zh-CN" altLang="en-US" sz="1400" dirty="0">
                <a:solidFill>
                  <a:srgbClr val="2D2E2D"/>
                </a:solidFill>
                <a:latin typeface="Arial"/>
                <a:ea typeface="幼圆" panose="02010509060101010101" pitchFamily="49" charset="-122"/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501D511C-BEB0-4A9F-B75E-6AF3E5CBDC8C}"/>
                </a:ext>
              </a:extLst>
            </p:cNvPr>
            <p:cNvSpPr txBox="1"/>
            <p:nvPr/>
          </p:nvSpPr>
          <p:spPr>
            <a:xfrm>
              <a:off x="7022340" y="5131240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/>
                  <a:ea typeface="幼圆" panose="02010509060101010101" pitchFamily="49" charset="-122"/>
                </a:rPr>
                <a:t>Path_B</a:t>
              </a:r>
              <a:endParaRPr lang="zh-CN" altLang="en-US" sz="1400" dirty="0">
                <a:solidFill>
                  <a:srgbClr val="2D2E2D"/>
                </a:solidFill>
                <a:latin typeface="Arial"/>
                <a:ea typeface="幼圆" panose="02010509060101010101" pitchFamily="49" charset="-122"/>
              </a:endParaRP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EF206AE-A2BC-41FD-86DD-749F8E1617B1}"/>
                </a:ext>
              </a:extLst>
            </p:cNvPr>
            <p:cNvSpPr txBox="1"/>
            <p:nvPr/>
          </p:nvSpPr>
          <p:spPr>
            <a:xfrm>
              <a:off x="7022340" y="5755786"/>
              <a:ext cx="944610" cy="20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2D2E2D"/>
                  </a:solidFill>
                  <a:latin typeface="Arial"/>
                  <a:ea typeface="幼圆" panose="02010509060101010101" pitchFamily="49" charset="-122"/>
                </a:rPr>
                <a:t>Path_C</a:t>
              </a:r>
              <a:endParaRPr lang="en-US" altLang="zh-CN" sz="1400" dirty="0">
                <a:solidFill>
                  <a:srgbClr val="2D2E2D"/>
                </a:solidFill>
                <a:latin typeface="Arial"/>
                <a:ea typeface="幼圆" panose="02010509060101010101" pitchFamily="49" charset="-122"/>
              </a:endParaRPr>
            </a:p>
          </p:txBody>
        </p: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AA348CD4-24AD-473A-92E6-F508E47F1940}"/>
                </a:ext>
              </a:extLst>
            </p:cNvPr>
            <p:cNvGrpSpPr/>
            <p:nvPr/>
          </p:nvGrpSpPr>
          <p:grpSpPr>
            <a:xfrm>
              <a:off x="8132061" y="4310517"/>
              <a:ext cx="356817" cy="1578178"/>
              <a:chOff x="5686658" y="3373384"/>
              <a:chExt cx="388721" cy="2385493"/>
            </a:xfrm>
          </p:grpSpPr>
          <p:sp>
            <p:nvSpPr>
              <p:cNvPr id="137" name="箭头: 右 136">
                <a:extLst>
                  <a:ext uri="{FF2B5EF4-FFF2-40B4-BE49-F238E27FC236}">
                    <a16:creationId xmlns:a16="http://schemas.microsoft.com/office/drawing/2014/main" id="{59787703-CCCA-4403-9B2B-78E81330E3DA}"/>
                  </a:ext>
                </a:extLst>
              </p:cNvPr>
              <p:cNvSpPr/>
              <p:nvPr/>
            </p:nvSpPr>
            <p:spPr>
              <a:xfrm>
                <a:off x="5686658" y="3373384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8" name="箭头: 右 137">
                <a:extLst>
                  <a:ext uri="{FF2B5EF4-FFF2-40B4-BE49-F238E27FC236}">
                    <a16:creationId xmlns:a16="http://schemas.microsoft.com/office/drawing/2014/main" id="{688445AC-6FEF-4765-A778-B6DD17CDA433}"/>
                  </a:ext>
                </a:extLst>
              </p:cNvPr>
              <p:cNvSpPr/>
              <p:nvPr/>
            </p:nvSpPr>
            <p:spPr>
              <a:xfrm>
                <a:off x="5714088" y="4713985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9" name="箭头: 右 138">
                <a:extLst>
                  <a:ext uri="{FF2B5EF4-FFF2-40B4-BE49-F238E27FC236}">
                    <a16:creationId xmlns:a16="http://schemas.microsoft.com/office/drawing/2014/main" id="{817095EA-4E37-413D-9A90-1EBAD5083471}"/>
                  </a:ext>
                </a:extLst>
              </p:cNvPr>
              <p:cNvSpPr/>
              <p:nvPr/>
            </p:nvSpPr>
            <p:spPr>
              <a:xfrm>
                <a:off x="5729785" y="5637862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A9466B30-F253-4C53-8B7F-7B80A33FAE05}"/>
                </a:ext>
              </a:extLst>
            </p:cNvPr>
            <p:cNvSpPr/>
            <p:nvPr/>
          </p:nvSpPr>
          <p:spPr>
            <a:xfrm>
              <a:off x="8509170" y="3594673"/>
              <a:ext cx="416597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Daisy IO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5B1E5FCD-B0EE-4CC5-BFAB-F33FA2237576}"/>
                </a:ext>
              </a:extLst>
            </p:cNvPr>
            <p:cNvSpPr/>
            <p:nvPr/>
          </p:nvSpPr>
          <p:spPr>
            <a:xfrm>
              <a:off x="9312245" y="3594673"/>
              <a:ext cx="416597" cy="2520835"/>
            </a:xfrm>
            <a:prstGeom prst="rect">
              <a:avLst/>
            </a:prstGeom>
            <a:gradFill rotWithShape="1">
              <a:gsLst>
                <a:gs pos="0">
                  <a:srgbClr val="F0BA34">
                    <a:lumMod val="110000"/>
                    <a:satMod val="105000"/>
                    <a:tint val="67000"/>
                  </a:srgbClr>
                </a:gs>
                <a:gs pos="50000">
                  <a:srgbClr val="F0BA34">
                    <a:lumMod val="105000"/>
                    <a:satMod val="103000"/>
                    <a:tint val="73000"/>
                  </a:srgbClr>
                </a:gs>
                <a:gs pos="100000">
                  <a:srgbClr val="F0BA3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0BA34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rPr>
                <a:t>Daisy computing engine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872904D9-D7D4-4FA2-9418-38A695BD3512}"/>
                </a:ext>
              </a:extLst>
            </p:cNvPr>
            <p:cNvGrpSpPr/>
            <p:nvPr/>
          </p:nvGrpSpPr>
          <p:grpSpPr>
            <a:xfrm>
              <a:off x="8966732" y="4319771"/>
              <a:ext cx="356818" cy="1578179"/>
              <a:chOff x="5393306" y="3370479"/>
              <a:chExt cx="388722" cy="2385495"/>
            </a:xfrm>
          </p:grpSpPr>
          <p:sp>
            <p:nvSpPr>
              <p:cNvPr id="143" name="箭头: 右 142">
                <a:extLst>
                  <a:ext uri="{FF2B5EF4-FFF2-40B4-BE49-F238E27FC236}">
                    <a16:creationId xmlns:a16="http://schemas.microsoft.com/office/drawing/2014/main" id="{011199E8-48A4-4C1C-9DE2-C60282FD2FB5}"/>
                  </a:ext>
                </a:extLst>
              </p:cNvPr>
              <p:cNvSpPr/>
              <p:nvPr/>
            </p:nvSpPr>
            <p:spPr>
              <a:xfrm>
                <a:off x="5393306" y="3370479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4" name="箭头: 右 143">
                <a:extLst>
                  <a:ext uri="{FF2B5EF4-FFF2-40B4-BE49-F238E27FC236}">
                    <a16:creationId xmlns:a16="http://schemas.microsoft.com/office/drawing/2014/main" id="{ED3C47F9-E189-4CCB-A3E5-7249CD1C586F}"/>
                  </a:ext>
                </a:extLst>
              </p:cNvPr>
              <p:cNvSpPr/>
              <p:nvPr/>
            </p:nvSpPr>
            <p:spPr>
              <a:xfrm>
                <a:off x="5420737" y="4711081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5" name="箭头: 右 144">
                <a:extLst>
                  <a:ext uri="{FF2B5EF4-FFF2-40B4-BE49-F238E27FC236}">
                    <a16:creationId xmlns:a16="http://schemas.microsoft.com/office/drawing/2014/main" id="{DCCA4EC8-59F2-4DDD-9D31-DAA0A582644F}"/>
                  </a:ext>
                </a:extLst>
              </p:cNvPr>
              <p:cNvSpPr/>
              <p:nvPr/>
            </p:nvSpPr>
            <p:spPr>
              <a:xfrm>
                <a:off x="5436434" y="5634959"/>
                <a:ext cx="345594" cy="121015"/>
              </a:xfrm>
              <a:prstGeom prst="rightArrow">
                <a:avLst/>
              </a:prstGeom>
              <a:gradFill rotWithShape="1">
                <a:gsLst>
                  <a:gs pos="0">
                    <a:srgbClr val="F0BA34">
                      <a:satMod val="103000"/>
                      <a:lumMod val="102000"/>
                      <a:tint val="94000"/>
                    </a:srgbClr>
                  </a:gs>
                  <a:gs pos="50000">
                    <a:srgbClr val="F0BA34">
                      <a:satMod val="110000"/>
                      <a:lumMod val="100000"/>
                      <a:shade val="100000"/>
                    </a:srgbClr>
                  </a:gs>
                  <a:gs pos="100000">
                    <a:srgbClr val="F0BA3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D6EAB640-AAA1-49DB-8FD6-63098EC4E3E0}"/>
              </a:ext>
            </a:extLst>
          </p:cNvPr>
          <p:cNvSpPr txBox="1"/>
          <p:nvPr/>
        </p:nvSpPr>
        <p:spPr>
          <a:xfrm>
            <a:off x="9509523" y="4253249"/>
            <a:ext cx="272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0" i="0" dirty="0">
                <a:solidFill>
                  <a:srgbClr val="24292F"/>
                </a:solidFill>
                <a:effectLst/>
                <a:latin typeface="Noto Sans SC"/>
              </a:rPr>
              <a:t>Consistency with the Daisy IO method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0" i="0" dirty="0">
                <a:solidFill>
                  <a:srgbClr val="24292F"/>
                </a:solidFill>
                <a:effectLst/>
                <a:latin typeface="Noto Sans SC"/>
              </a:rPr>
              <a:t>Additional stream processing parameters</a:t>
            </a:r>
          </a:p>
        </p:txBody>
      </p:sp>
    </p:spTree>
    <p:extLst>
      <p:ext uri="{BB962C8B-B14F-4D97-AF65-F5344CB8AC3E}">
        <p14:creationId xmlns:p14="http://schemas.microsoft.com/office/powerpoint/2010/main" val="148015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37D674B-65D9-4B26-822A-7052A7936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06" y="975026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Develop a unified module for streaming data access, parsing, management, and retrieval.</a:t>
            </a:r>
          </a:p>
          <a:p>
            <a:pPr lvl="1"/>
            <a:r>
              <a:rPr lang="en-US" altLang="zh-CN" sz="1800" dirty="0"/>
              <a:t>Access: Receiving data streams from the DAQ</a:t>
            </a:r>
          </a:p>
          <a:p>
            <a:pPr lvl="1"/>
            <a:r>
              <a:rPr lang="en-US" altLang="zh-CN" sz="1800" dirty="0"/>
              <a:t>Parsing: Parsing the data stream into a dictionary format</a:t>
            </a:r>
          </a:p>
          <a:p>
            <a:pPr lvl="1"/>
            <a:r>
              <a:rPr lang="en-US" altLang="zh-CN" sz="1800" dirty="0"/>
              <a:t>Management: Defining the data storage path</a:t>
            </a:r>
          </a:p>
          <a:p>
            <a:pPr lvl="1"/>
            <a:r>
              <a:rPr lang="en-US" altLang="zh-CN" sz="1800" dirty="0"/>
              <a:t>Retrieval: Providing functionality for data retrieval and metadata listing</a:t>
            </a:r>
          </a:p>
          <a:p>
            <a:pPr lvl="1"/>
            <a:r>
              <a:rPr lang="en-US" altLang="zh-CN" sz="1800" dirty="0"/>
              <a:t>Clarify the rules for integrating the new stream processing.</a:t>
            </a:r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EF6C3F4-D081-4B49-A7AE-3994B480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6F5B5F8D-4D7C-4A7D-9EF0-0B995E567EAA}"/>
              </a:ext>
            </a:extLst>
          </p:cNvPr>
          <p:cNvGrpSpPr/>
          <p:nvPr/>
        </p:nvGrpSpPr>
        <p:grpSpPr>
          <a:xfrm>
            <a:off x="651581" y="4323755"/>
            <a:ext cx="9791518" cy="2123153"/>
            <a:chOff x="2031793" y="3525126"/>
            <a:chExt cx="7502213" cy="1577007"/>
          </a:xfrm>
        </p:grpSpPr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30FD1339-168F-4F83-927B-6A28877BCA7B}"/>
                </a:ext>
              </a:extLst>
            </p:cNvPr>
            <p:cNvGrpSpPr/>
            <p:nvPr/>
          </p:nvGrpSpPr>
          <p:grpSpPr>
            <a:xfrm>
              <a:off x="2031793" y="4036427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180" name="六边形 179">
                <a:extLst>
                  <a:ext uri="{FF2B5EF4-FFF2-40B4-BE49-F238E27FC236}">
                    <a16:creationId xmlns:a16="http://schemas.microsoft.com/office/drawing/2014/main" id="{A8728E7F-45DF-4DEA-8D31-78A25D4A533D}"/>
                  </a:ext>
                </a:extLst>
              </p:cNvPr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81" name="六边形 180">
                <a:extLst>
                  <a:ext uri="{FF2B5EF4-FFF2-40B4-BE49-F238E27FC236}">
                    <a16:creationId xmlns:a16="http://schemas.microsoft.com/office/drawing/2014/main" id="{572654DB-D9E2-4B2A-AC30-39D478E7A85E}"/>
                  </a:ext>
                </a:extLst>
              </p:cNvPr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82" name="六边形 181">
                <a:extLst>
                  <a:ext uri="{FF2B5EF4-FFF2-40B4-BE49-F238E27FC236}">
                    <a16:creationId xmlns:a16="http://schemas.microsoft.com/office/drawing/2014/main" id="{4356D59A-D9B9-4D79-A0D6-2A1529F630B1}"/>
                  </a:ext>
                </a:extLst>
              </p:cNvPr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100" kern="0" dirty="0">
                    <a:solidFill>
                      <a:srgbClr val="000000"/>
                    </a:solidFill>
                    <a:latin typeface="Calibri"/>
                    <a:ea typeface="微软雅黑"/>
                  </a:rPr>
                  <a:t>DAQ</a:t>
                </a:r>
                <a:endParaRPr lang="zh-CN" altLang="en-US" sz="1100" kern="0" dirty="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49231BC1-B336-479E-94E6-A20828902462}"/>
                </a:ext>
              </a:extLst>
            </p:cNvPr>
            <p:cNvGrpSpPr/>
            <p:nvPr/>
          </p:nvGrpSpPr>
          <p:grpSpPr>
            <a:xfrm>
              <a:off x="3341439" y="3525126"/>
              <a:ext cx="4680521" cy="1577007"/>
              <a:chOff x="1656805" y="2387148"/>
              <a:chExt cx="4680521" cy="1577007"/>
            </a:xfrm>
          </p:grpSpPr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D32A3804-F7FA-4737-8C48-FACAC281B4F9}"/>
                  </a:ext>
                </a:extLst>
              </p:cNvPr>
              <p:cNvGrpSpPr/>
              <p:nvPr/>
            </p:nvGrpSpPr>
            <p:grpSpPr>
              <a:xfrm>
                <a:off x="1656805" y="2387148"/>
                <a:ext cx="4680521" cy="1577007"/>
                <a:chOff x="3906392" y="2821199"/>
                <a:chExt cx="4690977" cy="1577007"/>
              </a:xfrm>
              <a:solidFill>
                <a:srgbClr val="4BACC6">
                  <a:lumMod val="20000"/>
                  <a:lumOff val="80000"/>
                </a:srgbClr>
              </a:solidFill>
            </p:grpSpPr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E34D2EA8-5B06-435B-A674-8941AE3A9760}"/>
                    </a:ext>
                  </a:extLst>
                </p:cNvPr>
                <p:cNvSpPr/>
                <p:nvPr/>
              </p:nvSpPr>
              <p:spPr>
                <a:xfrm>
                  <a:off x="3906392" y="2822291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CEE0AF71-1DAF-46EF-9CC7-A51AEAB2F432}"/>
                    </a:ext>
                  </a:extLst>
                </p:cNvPr>
                <p:cNvSpPr/>
                <p:nvPr/>
              </p:nvSpPr>
              <p:spPr>
                <a:xfrm>
                  <a:off x="5079808" y="2822617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B4001CD3-F5DE-45B8-962C-F3B78EA1CCAF}"/>
                    </a:ext>
                  </a:extLst>
                </p:cNvPr>
                <p:cNvSpPr/>
                <p:nvPr/>
              </p:nvSpPr>
              <p:spPr>
                <a:xfrm>
                  <a:off x="6258205" y="2822480"/>
                  <a:ext cx="1168416" cy="15755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9" name="矩形 178">
                  <a:extLst>
                    <a:ext uri="{FF2B5EF4-FFF2-40B4-BE49-F238E27FC236}">
                      <a16:creationId xmlns:a16="http://schemas.microsoft.com/office/drawing/2014/main" id="{F6B9C267-139C-4E56-A775-F079A7BBA4C6}"/>
                    </a:ext>
                  </a:extLst>
                </p:cNvPr>
                <p:cNvSpPr/>
                <p:nvPr/>
              </p:nvSpPr>
              <p:spPr>
                <a:xfrm>
                  <a:off x="7428953" y="2821199"/>
                  <a:ext cx="1168416" cy="1575588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163" name="矩形: 圆角 162">
                <a:extLst>
                  <a:ext uri="{FF2B5EF4-FFF2-40B4-BE49-F238E27FC236}">
                    <a16:creationId xmlns:a16="http://schemas.microsoft.com/office/drawing/2014/main" id="{ECAFBE54-A8D9-42FF-B6C4-BB0E04CB7313}"/>
                  </a:ext>
                </a:extLst>
              </p:cNvPr>
              <p:cNvSpPr/>
              <p:nvPr/>
            </p:nvSpPr>
            <p:spPr>
              <a:xfrm>
                <a:off x="1834554" y="2838538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64" name="文本框 163">
                <a:extLst>
                  <a:ext uri="{FF2B5EF4-FFF2-40B4-BE49-F238E27FC236}">
                    <a16:creationId xmlns:a16="http://schemas.microsoft.com/office/drawing/2014/main" id="{65839F73-50EA-463B-8394-032AE9B3F7A8}"/>
                  </a:ext>
                </a:extLst>
              </p:cNvPr>
              <p:cNvSpPr txBox="1"/>
              <p:nvPr/>
            </p:nvSpPr>
            <p:spPr>
              <a:xfrm>
                <a:off x="5143431" y="2438253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A data access API designed for computational tasks.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165" name="文本框 164">
                <a:extLst>
                  <a:ext uri="{FF2B5EF4-FFF2-40B4-BE49-F238E27FC236}">
                    <a16:creationId xmlns:a16="http://schemas.microsoft.com/office/drawing/2014/main" id="{9DFD1BBD-2CA6-4EE7-9BFD-74C3B35B4F9D}"/>
                  </a:ext>
                </a:extLst>
              </p:cNvPr>
              <p:cNvSpPr txBox="1"/>
              <p:nvPr/>
            </p:nvSpPr>
            <p:spPr>
              <a:xfrm>
                <a:off x="4003376" y="2443521"/>
                <a:ext cx="1165812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Buidl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 path based on </a:t>
                </a: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beamlineName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/</a:t>
                </a:r>
              </a:p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Beamtimeid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…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166" name="文本框 165">
                <a:extLst>
                  <a:ext uri="{FF2B5EF4-FFF2-40B4-BE49-F238E27FC236}">
                    <a16:creationId xmlns:a16="http://schemas.microsoft.com/office/drawing/2014/main" id="{5370BE33-AB16-42E4-A432-8EFFB4483E76}"/>
                  </a:ext>
                </a:extLst>
              </p:cNvPr>
              <p:cNvSpPr txBox="1"/>
              <p:nvPr/>
            </p:nvSpPr>
            <p:spPr>
              <a:xfrm>
                <a:off x="2810929" y="2446162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Parsing streaming data based on different beamline configurations.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167" name="文本框 166">
                <a:extLst>
                  <a:ext uri="{FF2B5EF4-FFF2-40B4-BE49-F238E27FC236}">
                    <a16:creationId xmlns:a16="http://schemas.microsoft.com/office/drawing/2014/main" id="{24C03D9D-0B43-4399-9381-839795004AEC}"/>
                  </a:ext>
                </a:extLst>
              </p:cNvPr>
              <p:cNvSpPr txBox="1"/>
              <p:nvPr/>
            </p:nvSpPr>
            <p:spPr>
              <a:xfrm>
                <a:off x="1688373" y="2446162"/>
                <a:ext cx="1193895" cy="4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Building multiple stream data access based on </a:t>
                </a: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ZeroMQ</a:t>
                </a: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.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168" name="矩形: 圆角 167">
                <a:extLst>
                  <a:ext uri="{FF2B5EF4-FFF2-40B4-BE49-F238E27FC236}">
                    <a16:creationId xmlns:a16="http://schemas.microsoft.com/office/drawing/2014/main" id="{7E0B19BB-5D75-47BE-8475-06539252921C}"/>
                  </a:ext>
                </a:extLst>
              </p:cNvPr>
              <p:cNvSpPr/>
              <p:nvPr/>
            </p:nvSpPr>
            <p:spPr>
              <a:xfrm>
                <a:off x="1834554" y="3208692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69" name="矩形: 圆角 168">
                <a:extLst>
                  <a:ext uri="{FF2B5EF4-FFF2-40B4-BE49-F238E27FC236}">
                    <a16:creationId xmlns:a16="http://schemas.microsoft.com/office/drawing/2014/main" id="{D5F1ECC0-7F64-40E2-B889-CC8F75EF6CC1}"/>
                  </a:ext>
                </a:extLst>
              </p:cNvPr>
              <p:cNvSpPr/>
              <p:nvPr/>
            </p:nvSpPr>
            <p:spPr>
              <a:xfrm>
                <a:off x="1834554" y="3576757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DataRec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0" name="矩形: 圆角 169">
                <a:extLst>
                  <a:ext uri="{FF2B5EF4-FFF2-40B4-BE49-F238E27FC236}">
                    <a16:creationId xmlns:a16="http://schemas.microsoft.com/office/drawing/2014/main" id="{AC702BFA-0B05-4F56-AAC2-98FFEB8A6118}"/>
                  </a:ext>
                </a:extLst>
              </p:cNvPr>
              <p:cNvSpPr/>
              <p:nvPr/>
            </p:nvSpPr>
            <p:spPr>
              <a:xfrm>
                <a:off x="3002687" y="2838538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DataPrase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1" name="流程图: 多文档 170">
                <a:extLst>
                  <a:ext uri="{FF2B5EF4-FFF2-40B4-BE49-F238E27FC236}">
                    <a16:creationId xmlns:a16="http://schemas.microsoft.com/office/drawing/2014/main" id="{A59459B0-1290-45D4-8F26-A04A12D5BE43}"/>
                  </a:ext>
                </a:extLst>
              </p:cNvPr>
              <p:cNvSpPr/>
              <p:nvPr/>
            </p:nvSpPr>
            <p:spPr>
              <a:xfrm>
                <a:off x="3076089" y="3290866"/>
                <a:ext cx="671152" cy="382584"/>
              </a:xfrm>
              <a:prstGeom prst="flowChartMulti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config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2" name="流程图: 文档 171">
                <a:extLst>
                  <a:ext uri="{FF2B5EF4-FFF2-40B4-BE49-F238E27FC236}">
                    <a16:creationId xmlns:a16="http://schemas.microsoft.com/office/drawing/2014/main" id="{4509424A-2E7D-4040-9722-588BC874DD29}"/>
                  </a:ext>
                </a:extLst>
              </p:cNvPr>
              <p:cNvSpPr/>
              <p:nvPr/>
            </p:nvSpPr>
            <p:spPr>
              <a:xfrm>
                <a:off x="4187043" y="2822248"/>
                <a:ext cx="814011" cy="330443"/>
              </a:xfrm>
              <a:prstGeom prst="flowChart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/path/A.dat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3" name="流程图: 文档 172">
                <a:extLst>
                  <a:ext uri="{FF2B5EF4-FFF2-40B4-BE49-F238E27FC236}">
                    <a16:creationId xmlns:a16="http://schemas.microsoft.com/office/drawing/2014/main" id="{BE336F23-5C53-433F-B78C-2BBEFA5A468F}"/>
                  </a:ext>
                </a:extLst>
              </p:cNvPr>
              <p:cNvSpPr/>
              <p:nvPr/>
            </p:nvSpPr>
            <p:spPr>
              <a:xfrm>
                <a:off x="4179753" y="3302314"/>
                <a:ext cx="814011" cy="330443"/>
              </a:xfrm>
              <a:prstGeom prst="flowChartDocumen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/path/B.dat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4" name="矩形: 圆角 173">
                <a:extLst>
                  <a:ext uri="{FF2B5EF4-FFF2-40B4-BE49-F238E27FC236}">
                    <a16:creationId xmlns:a16="http://schemas.microsoft.com/office/drawing/2014/main" id="{4F74E292-4A65-431D-8D1F-8966384164CC}"/>
                  </a:ext>
                </a:extLst>
              </p:cNvPr>
              <p:cNvSpPr/>
              <p:nvPr/>
            </p:nvSpPr>
            <p:spPr>
              <a:xfrm>
                <a:off x="5344631" y="2928591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Read()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75" name="矩形: 圆角 174">
                <a:extLst>
                  <a:ext uri="{FF2B5EF4-FFF2-40B4-BE49-F238E27FC236}">
                    <a16:creationId xmlns:a16="http://schemas.microsoft.com/office/drawing/2014/main" id="{EE395BC6-5B54-41E9-8FA2-3422706BE1F2}"/>
                  </a:ext>
                </a:extLst>
              </p:cNvPr>
              <p:cNvSpPr/>
              <p:nvPr/>
            </p:nvSpPr>
            <p:spPr>
              <a:xfrm>
                <a:off x="5344632" y="3385055"/>
                <a:ext cx="810313" cy="299245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ls()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7207F9C0-F5F6-4AE4-A6A5-5007A4AD2D61}"/>
                </a:ext>
              </a:extLst>
            </p:cNvPr>
            <p:cNvGrpSpPr/>
            <p:nvPr/>
          </p:nvGrpSpPr>
          <p:grpSpPr>
            <a:xfrm>
              <a:off x="8350793" y="3797143"/>
              <a:ext cx="1183213" cy="1067854"/>
              <a:chOff x="3893058" y="771331"/>
              <a:chExt cx="1650976" cy="1372940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9770F5D9-50FA-4663-96C2-EBAB73B0FB58}"/>
                  </a:ext>
                </a:extLst>
              </p:cNvPr>
              <p:cNvGrpSpPr/>
              <p:nvPr/>
            </p:nvGrpSpPr>
            <p:grpSpPr>
              <a:xfrm>
                <a:off x="3893058" y="771331"/>
                <a:ext cx="1650976" cy="1345200"/>
                <a:chOff x="3235084" y="1007449"/>
                <a:chExt cx="1650976" cy="1345200"/>
              </a:xfrm>
            </p:grpSpPr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781B3C17-1123-4748-8E94-590CB11C1581}"/>
                    </a:ext>
                  </a:extLst>
                </p:cNvPr>
                <p:cNvSpPr/>
                <p:nvPr/>
              </p:nvSpPr>
              <p:spPr>
                <a:xfrm>
                  <a:off x="3235084" y="1913544"/>
                  <a:ext cx="1650976" cy="439105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srgbClr val="000000"/>
                      </a:solidFill>
                      <a:latin typeface="Calibri"/>
                      <a:ea typeface="微软雅黑"/>
                    </a:rPr>
                    <a:t>Stream Processing</a:t>
                  </a:r>
                  <a:endParaRPr lang="zh-CN" altLang="en-US" sz="1100" kern="0" dirty="0">
                    <a:solidFill>
                      <a:srgbClr val="000000"/>
                    </a:solidFill>
                    <a:latin typeface="Calibri"/>
                    <a:ea typeface="微软雅黑"/>
                  </a:endParaRPr>
                </a:p>
              </p:txBody>
            </p:sp>
            <p:pic>
              <p:nvPicPr>
                <p:cNvPr id="161" name="图形 160" descr="云计算 纯色填充">
                  <a:extLst>
                    <a:ext uri="{FF2B5EF4-FFF2-40B4-BE49-F238E27FC236}">
                      <a16:creationId xmlns:a16="http://schemas.microsoft.com/office/drawing/2014/main" id="{061479B6-B157-4A17-9D30-BB7075B31F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8726" y="1007449"/>
                  <a:ext cx="875231" cy="743099"/>
                </a:xfrm>
                <a:prstGeom prst="rect">
                  <a:avLst/>
                </a:prstGeom>
              </p:spPr>
            </p:pic>
          </p:grpSp>
          <p:sp>
            <p:nvSpPr>
              <p:cNvPr id="159" name="矩形: 圆角 47">
                <a:extLst>
                  <a:ext uri="{FF2B5EF4-FFF2-40B4-BE49-F238E27FC236}">
                    <a16:creationId xmlns:a16="http://schemas.microsoft.com/office/drawing/2014/main" id="{4DB4256A-472F-49E3-95DC-9AAC7A00B61B}"/>
                  </a:ext>
                </a:extLst>
              </p:cNvPr>
              <p:cNvSpPr/>
              <p:nvPr/>
            </p:nvSpPr>
            <p:spPr>
              <a:xfrm>
                <a:off x="4078493" y="1691515"/>
                <a:ext cx="1286749" cy="452756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 kern="0">
                  <a:solidFill>
                    <a:srgbClr val="FFFFFF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152" name="箭头: 右 151">
              <a:extLst>
                <a:ext uri="{FF2B5EF4-FFF2-40B4-BE49-F238E27FC236}">
                  <a16:creationId xmlns:a16="http://schemas.microsoft.com/office/drawing/2014/main" id="{CA1E13E5-B98C-4304-ACA4-E0DF1DA7226D}"/>
                </a:ext>
              </a:extLst>
            </p:cNvPr>
            <p:cNvSpPr/>
            <p:nvPr/>
          </p:nvSpPr>
          <p:spPr>
            <a:xfrm>
              <a:off x="3114390" y="4083394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3" name="箭头: 右 152">
              <a:extLst>
                <a:ext uri="{FF2B5EF4-FFF2-40B4-BE49-F238E27FC236}">
                  <a16:creationId xmlns:a16="http://schemas.microsoft.com/office/drawing/2014/main" id="{C7285429-DBBB-451A-9FFE-CA8FED14525A}"/>
                </a:ext>
              </a:extLst>
            </p:cNvPr>
            <p:cNvSpPr/>
            <p:nvPr/>
          </p:nvSpPr>
          <p:spPr>
            <a:xfrm>
              <a:off x="3121846" y="4431938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4" name="箭头: 右 153">
              <a:extLst>
                <a:ext uri="{FF2B5EF4-FFF2-40B4-BE49-F238E27FC236}">
                  <a16:creationId xmlns:a16="http://schemas.microsoft.com/office/drawing/2014/main" id="{B7AF4ABC-0D03-4AC1-A49F-0F0921A9285C}"/>
                </a:ext>
              </a:extLst>
            </p:cNvPr>
            <p:cNvSpPr/>
            <p:nvPr/>
          </p:nvSpPr>
          <p:spPr>
            <a:xfrm>
              <a:off x="3131108" y="4803849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5" name="箭头: 右 154">
              <a:extLst>
                <a:ext uri="{FF2B5EF4-FFF2-40B4-BE49-F238E27FC236}">
                  <a16:creationId xmlns:a16="http://schemas.microsoft.com/office/drawing/2014/main" id="{9649E899-1254-46FF-8FED-75A6E4BADFD3}"/>
                </a:ext>
              </a:extLst>
            </p:cNvPr>
            <p:cNvSpPr/>
            <p:nvPr/>
          </p:nvSpPr>
          <p:spPr>
            <a:xfrm>
              <a:off x="7916969" y="4083394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6" name="箭头: 右 155">
              <a:extLst>
                <a:ext uri="{FF2B5EF4-FFF2-40B4-BE49-F238E27FC236}">
                  <a16:creationId xmlns:a16="http://schemas.microsoft.com/office/drawing/2014/main" id="{FE34CEBC-9C19-4D5F-B5A7-DC50DFC11F5B}"/>
                </a:ext>
              </a:extLst>
            </p:cNvPr>
            <p:cNvSpPr/>
            <p:nvPr/>
          </p:nvSpPr>
          <p:spPr>
            <a:xfrm>
              <a:off x="7924425" y="4431938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7" name="箭头: 右 156">
              <a:extLst>
                <a:ext uri="{FF2B5EF4-FFF2-40B4-BE49-F238E27FC236}">
                  <a16:creationId xmlns:a16="http://schemas.microsoft.com/office/drawing/2014/main" id="{14FDFBB0-C36F-416F-8902-670527289D3D}"/>
                </a:ext>
              </a:extLst>
            </p:cNvPr>
            <p:cNvSpPr/>
            <p:nvPr/>
          </p:nvSpPr>
          <p:spPr>
            <a:xfrm>
              <a:off x="7933687" y="4803849"/>
              <a:ext cx="345594" cy="121015"/>
            </a:xfrm>
            <a:prstGeom prst="right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60ED058-FD74-4BD8-B1D8-4A35C10F9242}"/>
              </a:ext>
            </a:extLst>
          </p:cNvPr>
          <p:cNvSpPr txBox="1"/>
          <p:nvPr/>
        </p:nvSpPr>
        <p:spPr>
          <a:xfrm>
            <a:off x="7853667" y="1544938"/>
            <a:ext cx="4351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0099"/>
                </a:solidFill>
              </a:rPr>
              <a:t>Design the Daisy streaming data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Establish mapping relationships with the DAQ streaming data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Automate parsing of streaming data from different beamlines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Minimize the impact of changes in the streaming data structure on code maintenance as much as possible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676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E7D527E-32DC-475D-BBBC-50FD8AED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28" y="1026566"/>
            <a:ext cx="10718987" cy="4804867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Provide a unified I/O interface to the computation, effectively shielding the underlying data format differences</a:t>
            </a:r>
          </a:p>
          <a:p>
            <a:r>
              <a:rPr lang="en-US" altLang="zh-CN" sz="2800" dirty="0"/>
              <a:t>Speedup batch process by parallelizing/prefetching/asynchronously</a:t>
            </a:r>
          </a:p>
          <a:p>
            <a:r>
              <a:rPr lang="en-US" altLang="zh-CN" sz="2800" dirty="0"/>
              <a:t>Use stream data I/O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avoid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I/O bottleneck and support online processing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3A7B26-8F3F-4FAE-A51C-C6CFE7B0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6AF4F5A-6B56-4DA5-A83B-B5AD956D6B59}"/>
              </a:ext>
            </a:extLst>
          </p:cNvPr>
          <p:cNvGrpSpPr/>
          <p:nvPr/>
        </p:nvGrpSpPr>
        <p:grpSpPr>
          <a:xfrm>
            <a:off x="3165811" y="3521150"/>
            <a:ext cx="4657112" cy="2169417"/>
            <a:chOff x="1936737" y="2542576"/>
            <a:chExt cx="4657112" cy="2169417"/>
          </a:xfrm>
        </p:grpSpPr>
        <p:sp>
          <p:nvSpPr>
            <p:cNvPr id="5" name="圆柱体 19">
              <a:extLst>
                <a:ext uri="{FF2B5EF4-FFF2-40B4-BE49-F238E27FC236}">
                  <a16:creationId xmlns:a16="http://schemas.microsoft.com/office/drawing/2014/main" id="{79336ED5-C13C-4062-87EE-5C0930E3F01E}"/>
                </a:ext>
              </a:extLst>
            </p:cNvPr>
            <p:cNvSpPr/>
            <p:nvPr/>
          </p:nvSpPr>
          <p:spPr>
            <a:xfrm>
              <a:off x="3785536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AECE0D0-090B-4F17-88FA-634320EEF624}"/>
                </a:ext>
              </a:extLst>
            </p:cNvPr>
            <p:cNvGrpSpPr/>
            <p:nvPr/>
          </p:nvGrpSpPr>
          <p:grpSpPr>
            <a:xfrm>
              <a:off x="1936737" y="3452631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26" name="六边形 25">
                <a:extLst>
                  <a:ext uri="{FF2B5EF4-FFF2-40B4-BE49-F238E27FC236}">
                    <a16:creationId xmlns:a16="http://schemas.microsoft.com/office/drawing/2014/main" id="{3E858335-F718-4C3F-A743-FAAD3EB5FA66}"/>
                  </a:ext>
                </a:extLst>
              </p:cNvPr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六边形 26">
                <a:extLst>
                  <a:ext uri="{FF2B5EF4-FFF2-40B4-BE49-F238E27FC236}">
                    <a16:creationId xmlns:a16="http://schemas.microsoft.com/office/drawing/2014/main" id="{B1AD8D5C-5BCE-484D-A628-346F2D90CD74}"/>
                  </a:ext>
                </a:extLst>
              </p:cNvPr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六边形 27">
                <a:extLst>
                  <a:ext uri="{FF2B5EF4-FFF2-40B4-BE49-F238E27FC236}">
                    <a16:creationId xmlns:a16="http://schemas.microsoft.com/office/drawing/2014/main" id="{C5A9CFFA-6CDE-46A3-9598-F416F0FAD3B6}"/>
                  </a:ext>
                </a:extLst>
              </p:cNvPr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箭头: 右 20">
              <a:extLst>
                <a:ext uri="{FF2B5EF4-FFF2-40B4-BE49-F238E27FC236}">
                  <a16:creationId xmlns:a16="http://schemas.microsoft.com/office/drawing/2014/main" id="{04734A45-8141-4D37-8E6B-6FDC16F730F6}"/>
                </a:ext>
              </a:extLst>
            </p:cNvPr>
            <p:cNvSpPr/>
            <p:nvPr/>
          </p:nvSpPr>
          <p:spPr>
            <a:xfrm>
              <a:off x="2968381" y="386461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B93C794-AE8B-4A9D-9DBC-2AD1A0417386}"/>
                </a:ext>
              </a:extLst>
            </p:cNvPr>
            <p:cNvSpPr txBox="1"/>
            <p:nvPr/>
          </p:nvSpPr>
          <p:spPr>
            <a:xfrm>
              <a:off x="3465685" y="4404216"/>
              <a:ext cx="9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Storage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2244419-70B0-4C0B-AB08-FC4855C04410}"/>
                </a:ext>
              </a:extLst>
            </p:cNvPr>
            <p:cNvGrpSpPr/>
            <p:nvPr/>
          </p:nvGrpSpPr>
          <p:grpSpPr>
            <a:xfrm rot="5400000">
              <a:off x="5028282" y="3015565"/>
              <a:ext cx="2038556" cy="1092578"/>
              <a:chOff x="3893059" y="739649"/>
              <a:chExt cx="2844464" cy="1404728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5B8ACB6D-666E-49EC-9D09-D4A6D244DD51}"/>
                  </a:ext>
                </a:extLst>
              </p:cNvPr>
              <p:cNvGrpSpPr/>
              <p:nvPr/>
            </p:nvGrpSpPr>
            <p:grpSpPr>
              <a:xfrm>
                <a:off x="3893059" y="739649"/>
                <a:ext cx="1650976" cy="1376882"/>
                <a:chOff x="3235085" y="975767"/>
                <a:chExt cx="1650976" cy="1376882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D75A1D7-AB0D-4530-A67F-BB7E40B78553}"/>
                    </a:ext>
                  </a:extLst>
                </p:cNvPr>
                <p:cNvSpPr/>
                <p:nvPr/>
              </p:nvSpPr>
              <p:spPr>
                <a:xfrm>
                  <a:off x="3235085" y="1832788"/>
                  <a:ext cx="1650976" cy="519861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Stream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5" name="图形 24" descr="云计算 纯色填充">
                  <a:extLst>
                    <a:ext uri="{FF2B5EF4-FFF2-40B4-BE49-F238E27FC236}">
                      <a16:creationId xmlns:a16="http://schemas.microsoft.com/office/drawing/2014/main" id="{B76D8210-FE4B-4FE5-8884-BD23C981B5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603110" y="975767"/>
                  <a:ext cx="806463" cy="80646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920E026F-4029-47FD-A3E7-644FBFCE15AA}"/>
                  </a:ext>
                </a:extLst>
              </p:cNvPr>
              <p:cNvGrpSpPr/>
              <p:nvPr/>
            </p:nvGrpSpPr>
            <p:grpSpPr>
              <a:xfrm>
                <a:off x="5387513" y="835642"/>
                <a:ext cx="1350010" cy="1308735"/>
                <a:chOff x="5503139" y="1124397"/>
                <a:chExt cx="1350010" cy="1308735"/>
              </a:xfrm>
            </p:grpSpPr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A7B8AAB0-FAD2-423B-AE3E-F3A687FAF9B0}"/>
                    </a:ext>
                  </a:extLst>
                </p:cNvPr>
                <p:cNvSpPr/>
                <p:nvPr/>
              </p:nvSpPr>
              <p:spPr>
                <a:xfrm>
                  <a:off x="5503139" y="1885528"/>
                  <a:ext cx="1350010" cy="547604"/>
                </a:xfrm>
                <a:prstGeom prst="rect">
                  <a:avLst/>
                </a:prstGeom>
                <a:solidFill>
                  <a:srgbClr val="FFFFFF"/>
                </a:solidFill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Batch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3" name="图形 43" descr="显示器 纯色填充">
                  <a:extLst>
                    <a:ext uri="{FF2B5EF4-FFF2-40B4-BE49-F238E27FC236}">
                      <a16:creationId xmlns:a16="http://schemas.microsoft.com/office/drawing/2014/main" id="{0603AB0A-4B8D-4F0E-8A5F-FE60EDF3C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894387" y="1124397"/>
                  <a:ext cx="624494" cy="624494"/>
                </a:xfrm>
                <a:prstGeom prst="rect">
                  <a:avLst/>
                </a:prstGeom>
              </p:spPr>
            </p:pic>
          </p:grpSp>
          <p:sp>
            <p:nvSpPr>
              <p:cNvPr id="21" name="矩形: 圆角 47">
                <a:extLst>
                  <a:ext uri="{FF2B5EF4-FFF2-40B4-BE49-F238E27FC236}">
                    <a16:creationId xmlns:a16="http://schemas.microsoft.com/office/drawing/2014/main" id="{2E858F99-4F60-438B-BC79-13F5A128B8A9}"/>
                  </a:ext>
                </a:extLst>
              </p:cNvPr>
              <p:cNvSpPr/>
              <p:nvPr/>
            </p:nvSpPr>
            <p:spPr>
              <a:xfrm>
                <a:off x="4078492" y="1596669"/>
                <a:ext cx="2556511" cy="547602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箭头: 右 20">
              <a:extLst>
                <a:ext uri="{FF2B5EF4-FFF2-40B4-BE49-F238E27FC236}">
                  <a16:creationId xmlns:a16="http://schemas.microsoft.com/office/drawing/2014/main" id="{C7E0307E-A965-41B5-BA1D-A121AE3C6107}"/>
                </a:ext>
              </a:extLst>
            </p:cNvPr>
            <p:cNvSpPr/>
            <p:nvPr/>
          </p:nvSpPr>
          <p:spPr>
            <a:xfrm>
              <a:off x="4327813" y="385960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圆柱体 19">
              <a:extLst>
                <a:ext uri="{FF2B5EF4-FFF2-40B4-BE49-F238E27FC236}">
                  <a16:creationId xmlns:a16="http://schemas.microsoft.com/office/drawing/2014/main" id="{7D57D02F-D48A-493D-832D-F889518B5930}"/>
                </a:ext>
              </a:extLst>
            </p:cNvPr>
            <p:cNvSpPr/>
            <p:nvPr/>
          </p:nvSpPr>
          <p:spPr>
            <a:xfrm>
              <a:off x="3451781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直角上箭头 68">
              <a:extLst>
                <a:ext uri="{FF2B5EF4-FFF2-40B4-BE49-F238E27FC236}">
                  <a16:creationId xmlns:a16="http://schemas.microsoft.com/office/drawing/2014/main" id="{6B89778F-0020-4A78-AA9E-24666401BBFB}"/>
                </a:ext>
              </a:extLst>
            </p:cNvPr>
            <p:cNvSpPr/>
            <p:nvPr/>
          </p:nvSpPr>
          <p:spPr>
            <a:xfrm rot="5400000" flipH="1">
              <a:off x="3384830" y="2061682"/>
              <a:ext cx="280451" cy="2375430"/>
            </a:xfrm>
            <a:prstGeom prst="bentUpArrow">
              <a:avLst/>
            </a:prstGeom>
            <a:solidFill>
              <a:srgbClr val="4BACC6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圆柱体 19">
              <a:extLst>
                <a:ext uri="{FF2B5EF4-FFF2-40B4-BE49-F238E27FC236}">
                  <a16:creationId xmlns:a16="http://schemas.microsoft.com/office/drawing/2014/main" id="{7D0B1A3D-1ACC-446F-B30D-921F77188335}"/>
                </a:ext>
              </a:extLst>
            </p:cNvPr>
            <p:cNvSpPr/>
            <p:nvPr/>
          </p:nvSpPr>
          <p:spPr>
            <a:xfrm>
              <a:off x="3604181" y="38894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58DEAFE-DECA-40EA-9C95-84903F49B578}"/>
                </a:ext>
              </a:extLst>
            </p:cNvPr>
            <p:cNvSpPr/>
            <p:nvPr/>
          </p:nvSpPr>
          <p:spPr>
            <a:xfrm>
              <a:off x="4712771" y="2680792"/>
              <a:ext cx="333755" cy="188359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IO Interface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5" name="箭头: 右 20">
              <a:extLst>
                <a:ext uri="{FF2B5EF4-FFF2-40B4-BE49-F238E27FC236}">
                  <a16:creationId xmlns:a16="http://schemas.microsoft.com/office/drawing/2014/main" id="{9F1DC41B-6C03-480B-85FA-68AC15CAA918}"/>
                </a:ext>
              </a:extLst>
            </p:cNvPr>
            <p:cNvSpPr/>
            <p:nvPr/>
          </p:nvSpPr>
          <p:spPr>
            <a:xfrm>
              <a:off x="5077250" y="3425546"/>
              <a:ext cx="384958" cy="218442"/>
            </a:xfrm>
            <a:prstGeom prst="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星形: 六角 15">
              <a:extLst>
                <a:ext uri="{FF2B5EF4-FFF2-40B4-BE49-F238E27FC236}">
                  <a16:creationId xmlns:a16="http://schemas.microsoft.com/office/drawing/2014/main" id="{C77DFA6A-448D-4271-A797-4CF1B58AF010}"/>
                </a:ext>
              </a:extLst>
            </p:cNvPr>
            <p:cNvSpPr/>
            <p:nvPr/>
          </p:nvSpPr>
          <p:spPr>
            <a:xfrm>
              <a:off x="4604717" y="263300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1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星形: 六角 16">
              <a:extLst>
                <a:ext uri="{FF2B5EF4-FFF2-40B4-BE49-F238E27FC236}">
                  <a16:creationId xmlns:a16="http://schemas.microsoft.com/office/drawing/2014/main" id="{A943007D-E4D0-469A-9681-3EEA2C5332B2}"/>
                </a:ext>
              </a:extLst>
            </p:cNvPr>
            <p:cNvSpPr/>
            <p:nvPr/>
          </p:nvSpPr>
          <p:spPr>
            <a:xfrm>
              <a:off x="4404746" y="3630185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2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星形: 六角 17">
              <a:extLst>
                <a:ext uri="{FF2B5EF4-FFF2-40B4-BE49-F238E27FC236}">
                  <a16:creationId xmlns:a16="http://schemas.microsoft.com/office/drawing/2014/main" id="{04EDA359-D84F-4F79-BEED-3BD7AC5FBC50}"/>
                </a:ext>
              </a:extLst>
            </p:cNvPr>
            <p:cNvSpPr/>
            <p:nvPr/>
          </p:nvSpPr>
          <p:spPr>
            <a:xfrm>
              <a:off x="3384438" y="290518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3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EAE6F3EF-615E-407A-885A-63D32E49AF66}"/>
              </a:ext>
            </a:extLst>
          </p:cNvPr>
          <p:cNvSpPr txBox="1"/>
          <p:nvPr/>
        </p:nvSpPr>
        <p:spPr>
          <a:xfrm>
            <a:off x="9018762" y="5344221"/>
            <a:ext cx="270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Thanks for your attention!</a:t>
            </a:r>
          </a:p>
          <a:p>
            <a:r>
              <a:rPr lang="en-US" altLang="zh-CN" i="1" dirty="0"/>
              <a:t>Q&amp;A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09765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9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36" y="2858481"/>
            <a:ext cx="2995378" cy="620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56" y="2056504"/>
            <a:ext cx="4247114" cy="759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422400" y="1949302"/>
            <a:ext cx="934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sz="4800" dirty="0"/>
              <a:t>Design and implementation </a:t>
            </a:r>
            <a:br>
              <a:rPr lang="en-US" altLang="zh-CN" sz="4800" dirty="0"/>
            </a:br>
            <a:r>
              <a:rPr lang="en-US" altLang="zh-CN" sz="4800" dirty="0"/>
              <a:t>of the IO Framework for HEPS</a:t>
            </a:r>
          </a:p>
        </p:txBody>
      </p:sp>
      <p:sp>
        <p:nvSpPr>
          <p:cNvPr id="4" name="副标题 2"/>
          <p:cNvSpPr>
            <a:spLocks noGrp="1"/>
          </p:cNvSpPr>
          <p:nvPr>
            <p:ph type="subTitle" sz="quarter" idx="1"/>
          </p:nvPr>
        </p:nvSpPr>
        <p:spPr>
          <a:xfrm>
            <a:off x="1293845" y="4458577"/>
            <a:ext cx="9604310" cy="142543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/>
              <a:t>Speaker: Fu Shiyuan</a:t>
            </a:r>
          </a:p>
          <a:p>
            <a:pPr algn="ctr">
              <a:lnSpc>
                <a:spcPct val="120000"/>
              </a:lnSpc>
            </a:pPr>
            <a:r>
              <a:rPr lang="en-US" altLang="zh-CN" dirty="0"/>
              <a:t>IHEP computing center,</a:t>
            </a:r>
            <a:r>
              <a:rPr lang="zh-CN" altLang="en-US" dirty="0"/>
              <a:t> </a:t>
            </a:r>
            <a:r>
              <a:rPr lang="en-US" altLang="zh-CN" dirty="0"/>
              <a:t>postdoctoral</a:t>
            </a:r>
            <a:r>
              <a:rPr lang="zh-CN" altLang="en-US" dirty="0"/>
              <a:t> </a:t>
            </a:r>
            <a:endParaRPr lang="en-US" altLang="zh-CN" dirty="0"/>
          </a:p>
          <a:p>
            <a:pPr algn="ctr">
              <a:lnSpc>
                <a:spcPct val="120000"/>
              </a:lnSpc>
            </a:pPr>
            <a:r>
              <a:rPr lang="en-US" altLang="zh-CN" dirty="0"/>
              <a:t>&lt;fusy@ihep.ac.cn&gt;</a:t>
            </a:r>
            <a:endParaRPr lang="zh-CN" altLang="en-US" dirty="0"/>
          </a:p>
        </p:txBody>
      </p:sp>
    </p:spTree>
  </p:cSld>
  <p:clrMapOvr>
    <a:masterClrMapping/>
  </p:clrMapOvr>
  <p:transition advTm="314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n-US" altLang="zh-CN" dirty="0"/>
              <a:t>Introduction</a:t>
            </a:r>
          </a:p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n-US" altLang="zh-CN" dirty="0"/>
              <a:t>Unified I/O interface</a:t>
            </a:r>
          </a:p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n-US" altLang="zh-CN" dirty="0"/>
              <a:t>Optimization for batch processing</a:t>
            </a:r>
          </a:p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n-US" altLang="zh-CN" dirty="0"/>
              <a:t>Stream processing</a:t>
            </a:r>
          </a:p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n-US" altLang="zh-CN" dirty="0"/>
              <a:t>Conclusion</a:t>
            </a:r>
          </a:p>
          <a:p>
            <a:pPr marL="514350" indent="-514350">
              <a:lnSpc>
                <a:spcPct val="150000"/>
              </a:lnSpc>
              <a:buSzPct val="80000"/>
              <a:buFont typeface="+mj-lt"/>
              <a:buAutoNum type="arabicPeriod"/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Outlines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03" y="4040372"/>
            <a:ext cx="3691190" cy="2210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0288" y="1082613"/>
            <a:ext cx="11293949" cy="4804867"/>
          </a:xfrm>
        </p:spPr>
        <p:txBody>
          <a:bodyPr/>
          <a:lstStyle/>
          <a:p>
            <a:r>
              <a:rPr lang="en-US" altLang="zh-CN" sz="2800" dirty="0"/>
              <a:t>HEPS</a:t>
            </a:r>
            <a:r>
              <a:rPr lang="zh-CN" altLang="en-US" sz="2800" dirty="0"/>
              <a:t>：</a:t>
            </a:r>
            <a:r>
              <a:rPr lang="en-US" altLang="zh-CN" sz="2800" b="0" i="0" dirty="0">
                <a:solidFill>
                  <a:srgbClr val="333333"/>
                </a:solidFill>
                <a:effectLst/>
                <a:ea typeface="微软雅黑" panose="020B0503020204020204" charset="-122"/>
              </a:rPr>
              <a:t>High Energy Photon Source</a:t>
            </a:r>
          </a:p>
          <a:p>
            <a:pPr lvl="1"/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Include multi beamline</a:t>
            </a:r>
            <a:endParaRPr lang="en-US" altLang="zh-CN" dirty="0"/>
          </a:p>
          <a:p>
            <a:r>
              <a:rPr lang="en-US" altLang="zh-CN" sz="2800" dirty="0"/>
              <a:t>HEPS will generate a huge mount of data</a:t>
            </a:r>
          </a:p>
          <a:p>
            <a:pPr lvl="1"/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In which the data volume generated by </a:t>
            </a:r>
            <a:r>
              <a:rPr lang="en-US" altLang="zh-CN" b="1" dirty="0">
                <a:solidFill>
                  <a:srgbClr val="333333"/>
                </a:solidFill>
                <a:ea typeface="微软雅黑" panose="020B0503020204020204" charset="-122"/>
              </a:rPr>
              <a:t>B7</a:t>
            </a:r>
            <a:r>
              <a:rPr lang="en-US" altLang="zh-CN" dirty="0">
                <a:solidFill>
                  <a:srgbClr val="333333"/>
                </a:solidFill>
                <a:ea typeface="微软雅黑" panose="020B0503020204020204" charset="-122"/>
              </a:rPr>
              <a:t> is the most</a:t>
            </a:r>
          </a:p>
          <a:p>
            <a:r>
              <a:rPr lang="en-US" altLang="zh-CN" sz="2800" dirty="0"/>
              <a:t>The huge mount of data will give great pressure to storage and computing</a:t>
            </a:r>
            <a:endParaRPr lang="zh-CN" altLang="en-US" sz="2800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for HEPS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23" y="1310641"/>
            <a:ext cx="2498548" cy="1496449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145053617"/>
              </p:ext>
            </p:extLst>
          </p:nvPr>
        </p:nvGraphicFramePr>
        <p:xfrm>
          <a:off x="1835896" y="3763926"/>
          <a:ext cx="8888818" cy="298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91529E8-A9D5-4A1D-9E99-943EF8E5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97" y="1050378"/>
            <a:ext cx="11293949" cy="48048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Design and implement HEPS I/O optimization methods, and integrate them with Daisy</a:t>
            </a:r>
            <a:r>
              <a:rPr lang="en-US" altLang="zh-CN" sz="2000" baseline="30000" dirty="0"/>
              <a:t>[1]</a:t>
            </a:r>
            <a:r>
              <a:rPr lang="en-US" altLang="zh-CN" dirty="0"/>
              <a:t>.</a:t>
            </a:r>
          </a:p>
          <a:p>
            <a:pPr marL="744047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To address the diverse applications of HEPS,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shield the differences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in underlying data (source, format)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→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 unify the I/O interface</a:t>
            </a:r>
          </a:p>
          <a:p>
            <a:pPr marL="744047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lleviate the</a:t>
            </a:r>
            <a:r>
              <a:rPr lang="en-US" altLang="zh-CN" i="0" dirty="0">
                <a:solidFill>
                  <a:srgbClr val="24292F"/>
                </a:solidFill>
                <a:effectLst/>
                <a:latin typeface="Noto Sans SC"/>
              </a:rPr>
              <a:t> severe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IO bottleneck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issues in HEPS-related applications and accelerate scientific processing 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→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batch IO acceleration</a:t>
            </a:r>
            <a:endParaRPr lang="en-US" altLang="zh-CN" b="1" dirty="0"/>
          </a:p>
          <a:p>
            <a:pPr marL="744047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void I/O bottlenecks caused by data writing and reading on disk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→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stream processing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I/O support.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B513469-6DAD-4B49-BD0D-FEFF7F70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for HEPS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0380894-542C-4304-ADE9-D049E455D24E}"/>
              </a:ext>
            </a:extLst>
          </p:cNvPr>
          <p:cNvGrpSpPr/>
          <p:nvPr/>
        </p:nvGrpSpPr>
        <p:grpSpPr>
          <a:xfrm>
            <a:off x="3343651" y="3967278"/>
            <a:ext cx="4657112" cy="2169417"/>
            <a:chOff x="1936737" y="2542576"/>
            <a:chExt cx="4657112" cy="2169417"/>
          </a:xfrm>
        </p:grpSpPr>
        <p:sp>
          <p:nvSpPr>
            <p:cNvPr id="30" name="圆柱体 19">
              <a:extLst>
                <a:ext uri="{FF2B5EF4-FFF2-40B4-BE49-F238E27FC236}">
                  <a16:creationId xmlns:a16="http://schemas.microsoft.com/office/drawing/2014/main" id="{07737D1A-9A6E-449F-A459-26AEF3B56E17}"/>
                </a:ext>
              </a:extLst>
            </p:cNvPr>
            <p:cNvSpPr/>
            <p:nvPr/>
          </p:nvSpPr>
          <p:spPr>
            <a:xfrm>
              <a:off x="3785536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BC9D4B3-C9A3-4DDE-BC1A-DBA808F0F945}"/>
                </a:ext>
              </a:extLst>
            </p:cNvPr>
            <p:cNvGrpSpPr/>
            <p:nvPr/>
          </p:nvGrpSpPr>
          <p:grpSpPr>
            <a:xfrm>
              <a:off x="1936737" y="3452631"/>
              <a:ext cx="989001" cy="807729"/>
              <a:chOff x="1254962" y="4808538"/>
              <a:chExt cx="1339135" cy="1127051"/>
            </a:xfrm>
            <a:solidFill>
              <a:srgbClr val="EE7008">
                <a:lumMod val="40000"/>
                <a:lumOff val="60000"/>
              </a:srgbClr>
            </a:solidFill>
          </p:grpSpPr>
          <p:sp>
            <p:nvSpPr>
              <p:cNvPr id="51" name="六边形 50">
                <a:extLst>
                  <a:ext uri="{FF2B5EF4-FFF2-40B4-BE49-F238E27FC236}">
                    <a16:creationId xmlns:a16="http://schemas.microsoft.com/office/drawing/2014/main" id="{6C35D6A7-5DE8-447C-83AC-ABA6910C7E5C}"/>
                  </a:ext>
                </a:extLst>
              </p:cNvPr>
              <p:cNvSpPr/>
              <p:nvPr/>
            </p:nvSpPr>
            <p:spPr>
              <a:xfrm>
                <a:off x="1254962" y="48085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六边形 51">
                <a:extLst>
                  <a:ext uri="{FF2B5EF4-FFF2-40B4-BE49-F238E27FC236}">
                    <a16:creationId xmlns:a16="http://schemas.microsoft.com/office/drawing/2014/main" id="{EC3023C1-304F-4952-B446-43D024AEAE8B}"/>
                  </a:ext>
                </a:extLst>
              </p:cNvPr>
              <p:cNvSpPr/>
              <p:nvPr/>
            </p:nvSpPr>
            <p:spPr>
              <a:xfrm>
                <a:off x="1407362" y="49609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六边形 52">
                <a:extLst>
                  <a:ext uri="{FF2B5EF4-FFF2-40B4-BE49-F238E27FC236}">
                    <a16:creationId xmlns:a16="http://schemas.microsoft.com/office/drawing/2014/main" id="{1283A9AD-F97F-460C-A0A7-81E9BBC521C0}"/>
                  </a:ext>
                </a:extLst>
              </p:cNvPr>
              <p:cNvSpPr/>
              <p:nvPr/>
            </p:nvSpPr>
            <p:spPr>
              <a:xfrm>
                <a:off x="1559762" y="5113338"/>
                <a:ext cx="1034335" cy="822251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woPt" dir="tl"/>
              </a:scene3d>
              <a:sp3d prstMaterial="flat">
                <a:bevelT w="12700" h="254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DAQ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箭头: 右 20">
              <a:extLst>
                <a:ext uri="{FF2B5EF4-FFF2-40B4-BE49-F238E27FC236}">
                  <a16:creationId xmlns:a16="http://schemas.microsoft.com/office/drawing/2014/main" id="{2F9537E5-6B8A-4CF5-9D84-E4AF314CD0E9}"/>
                </a:ext>
              </a:extLst>
            </p:cNvPr>
            <p:cNvSpPr/>
            <p:nvPr/>
          </p:nvSpPr>
          <p:spPr>
            <a:xfrm>
              <a:off x="2968381" y="386461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6CE2073-95F1-45A8-8E3B-89C0CDF273F7}"/>
                </a:ext>
              </a:extLst>
            </p:cNvPr>
            <p:cNvSpPr txBox="1"/>
            <p:nvPr/>
          </p:nvSpPr>
          <p:spPr>
            <a:xfrm>
              <a:off x="3465685" y="4404216"/>
              <a:ext cx="90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Storage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C26E112-0843-442F-8DDC-D08CA751AD3E}"/>
                </a:ext>
              </a:extLst>
            </p:cNvPr>
            <p:cNvGrpSpPr/>
            <p:nvPr/>
          </p:nvGrpSpPr>
          <p:grpSpPr>
            <a:xfrm rot="5400000">
              <a:off x="5028282" y="3015565"/>
              <a:ext cx="2038556" cy="1092578"/>
              <a:chOff x="3893059" y="739649"/>
              <a:chExt cx="2844464" cy="1404728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4D18687-B6C4-4493-A852-2075766E13C7}"/>
                  </a:ext>
                </a:extLst>
              </p:cNvPr>
              <p:cNvGrpSpPr/>
              <p:nvPr/>
            </p:nvGrpSpPr>
            <p:grpSpPr>
              <a:xfrm>
                <a:off x="3893059" y="739649"/>
                <a:ext cx="1650976" cy="1376882"/>
                <a:chOff x="3235085" y="975767"/>
                <a:chExt cx="1650976" cy="1376882"/>
              </a:xfrm>
            </p:grpSpPr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5DC3BBC5-16C5-4485-B367-9F061ACDE212}"/>
                    </a:ext>
                  </a:extLst>
                </p:cNvPr>
                <p:cNvSpPr/>
                <p:nvPr/>
              </p:nvSpPr>
              <p:spPr>
                <a:xfrm>
                  <a:off x="3235085" y="1832788"/>
                  <a:ext cx="1650976" cy="519861"/>
                </a:xfrm>
                <a:prstGeom prst="rect">
                  <a:avLst/>
                </a:prstGeom>
                <a:noFill/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Stream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50" name="图形 49" descr="云计算 纯色填充">
                  <a:extLst>
                    <a:ext uri="{FF2B5EF4-FFF2-40B4-BE49-F238E27FC236}">
                      <a16:creationId xmlns:a16="http://schemas.microsoft.com/office/drawing/2014/main" id="{AB0E9B4C-F0A4-4265-A1DA-120E26017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603110" y="975767"/>
                  <a:ext cx="806463" cy="806463"/>
                </a:xfrm>
                <a:prstGeom prst="rect">
                  <a:avLst/>
                </a:prstGeom>
              </p:spPr>
            </p:pic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80424A2E-238D-4774-B0AB-7659CF9EF255}"/>
                  </a:ext>
                </a:extLst>
              </p:cNvPr>
              <p:cNvGrpSpPr/>
              <p:nvPr/>
            </p:nvGrpSpPr>
            <p:grpSpPr>
              <a:xfrm>
                <a:off x="5387513" y="835642"/>
                <a:ext cx="1350010" cy="1308735"/>
                <a:chOff x="5503139" y="1124397"/>
                <a:chExt cx="1350010" cy="1308735"/>
              </a:xfrm>
            </p:grpSpPr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2E9E50F4-86AA-4A8D-8CE8-79E5FF3ACBC4}"/>
                    </a:ext>
                  </a:extLst>
                </p:cNvPr>
                <p:cNvSpPr/>
                <p:nvPr/>
              </p:nvSpPr>
              <p:spPr>
                <a:xfrm>
                  <a:off x="5503139" y="1885528"/>
                  <a:ext cx="1350010" cy="547604"/>
                </a:xfrm>
                <a:prstGeom prst="rect">
                  <a:avLst/>
                </a:prstGeom>
                <a:solidFill>
                  <a:srgbClr val="FFFFFF"/>
                </a:solidFill>
                <a:ln w="1079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Batch Processing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48" name="图形 43" descr="显示器 纯色填充">
                  <a:extLst>
                    <a:ext uri="{FF2B5EF4-FFF2-40B4-BE49-F238E27FC236}">
                      <a16:creationId xmlns:a16="http://schemas.microsoft.com/office/drawing/2014/main" id="{8ED62C01-C8BD-457A-BD7C-D10CB6B63B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894387" y="1124397"/>
                  <a:ext cx="624494" cy="624494"/>
                </a:xfrm>
                <a:prstGeom prst="rect">
                  <a:avLst/>
                </a:prstGeom>
              </p:spPr>
            </p:pic>
          </p:grpSp>
          <p:sp>
            <p:nvSpPr>
              <p:cNvPr id="46" name="矩形: 圆角 47">
                <a:extLst>
                  <a:ext uri="{FF2B5EF4-FFF2-40B4-BE49-F238E27FC236}">
                    <a16:creationId xmlns:a16="http://schemas.microsoft.com/office/drawing/2014/main" id="{3A451FFC-2C3D-4C70-A017-DF9BA438E7F9}"/>
                  </a:ext>
                </a:extLst>
              </p:cNvPr>
              <p:cNvSpPr/>
              <p:nvPr/>
            </p:nvSpPr>
            <p:spPr>
              <a:xfrm>
                <a:off x="4078492" y="1596669"/>
                <a:ext cx="2556511" cy="547602"/>
              </a:xfrm>
              <a:custGeom>
                <a:avLst/>
                <a:gdLst>
                  <a:gd name="connsiteX0" fmla="*/ 0 w 4082902"/>
                  <a:gd name="connsiteY0" fmla="*/ 75421 h 452519"/>
                  <a:gd name="connsiteX1" fmla="*/ 75421 w 4082902"/>
                  <a:gd name="connsiteY1" fmla="*/ 0 h 452519"/>
                  <a:gd name="connsiteX2" fmla="*/ 676464 w 4082902"/>
                  <a:gd name="connsiteY2" fmla="*/ 0 h 452519"/>
                  <a:gd name="connsiteX3" fmla="*/ 1120226 w 4082902"/>
                  <a:gd name="connsiteY3" fmla="*/ 0 h 452519"/>
                  <a:gd name="connsiteX4" fmla="*/ 1642628 w 4082902"/>
                  <a:gd name="connsiteY4" fmla="*/ 0 h 452519"/>
                  <a:gd name="connsiteX5" fmla="*/ 2165030 w 4082902"/>
                  <a:gd name="connsiteY5" fmla="*/ 0 h 452519"/>
                  <a:gd name="connsiteX6" fmla="*/ 2608791 w 4082902"/>
                  <a:gd name="connsiteY6" fmla="*/ 0 h 452519"/>
                  <a:gd name="connsiteX7" fmla="*/ 3052552 w 4082902"/>
                  <a:gd name="connsiteY7" fmla="*/ 0 h 452519"/>
                  <a:gd name="connsiteX8" fmla="*/ 4007481 w 4082902"/>
                  <a:gd name="connsiteY8" fmla="*/ 0 h 452519"/>
                  <a:gd name="connsiteX9" fmla="*/ 4082902 w 4082902"/>
                  <a:gd name="connsiteY9" fmla="*/ 75421 h 452519"/>
                  <a:gd name="connsiteX10" fmla="*/ 4082902 w 4082902"/>
                  <a:gd name="connsiteY10" fmla="*/ 377098 h 452519"/>
                  <a:gd name="connsiteX11" fmla="*/ 4007481 w 4082902"/>
                  <a:gd name="connsiteY11" fmla="*/ 452519 h 452519"/>
                  <a:gd name="connsiteX12" fmla="*/ 3406438 w 4082902"/>
                  <a:gd name="connsiteY12" fmla="*/ 452519 h 452519"/>
                  <a:gd name="connsiteX13" fmla="*/ 2962676 w 4082902"/>
                  <a:gd name="connsiteY13" fmla="*/ 452519 h 452519"/>
                  <a:gd name="connsiteX14" fmla="*/ 2361633 w 4082902"/>
                  <a:gd name="connsiteY14" fmla="*/ 452519 h 452519"/>
                  <a:gd name="connsiteX15" fmla="*/ 1917872 w 4082902"/>
                  <a:gd name="connsiteY15" fmla="*/ 452519 h 452519"/>
                  <a:gd name="connsiteX16" fmla="*/ 1356149 w 4082902"/>
                  <a:gd name="connsiteY16" fmla="*/ 452519 h 452519"/>
                  <a:gd name="connsiteX17" fmla="*/ 912388 w 4082902"/>
                  <a:gd name="connsiteY17" fmla="*/ 452519 h 452519"/>
                  <a:gd name="connsiteX18" fmla="*/ 75421 w 4082902"/>
                  <a:gd name="connsiteY18" fmla="*/ 452519 h 452519"/>
                  <a:gd name="connsiteX19" fmla="*/ 0 w 4082902"/>
                  <a:gd name="connsiteY19" fmla="*/ 377098 h 452519"/>
                  <a:gd name="connsiteX20" fmla="*/ 0 w 4082902"/>
                  <a:gd name="connsiteY20" fmla="*/ 75421 h 45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82902" h="452519" extrusionOk="0">
                    <a:moveTo>
                      <a:pt x="0" y="75421"/>
                    </a:moveTo>
                    <a:cubicBezTo>
                      <a:pt x="3339" y="39506"/>
                      <a:pt x="34621" y="535"/>
                      <a:pt x="75421" y="0"/>
                    </a:cubicBezTo>
                    <a:cubicBezTo>
                      <a:pt x="226325" y="-44756"/>
                      <a:pt x="464706" y="13441"/>
                      <a:pt x="676464" y="0"/>
                    </a:cubicBezTo>
                    <a:cubicBezTo>
                      <a:pt x="888222" y="-13441"/>
                      <a:pt x="904262" y="39486"/>
                      <a:pt x="1120226" y="0"/>
                    </a:cubicBezTo>
                    <a:cubicBezTo>
                      <a:pt x="1336190" y="-39486"/>
                      <a:pt x="1483247" y="16285"/>
                      <a:pt x="1642628" y="0"/>
                    </a:cubicBezTo>
                    <a:cubicBezTo>
                      <a:pt x="1802009" y="-16285"/>
                      <a:pt x="1904939" y="27310"/>
                      <a:pt x="2165030" y="0"/>
                    </a:cubicBezTo>
                    <a:cubicBezTo>
                      <a:pt x="2425121" y="-27310"/>
                      <a:pt x="2447959" y="50043"/>
                      <a:pt x="2608791" y="0"/>
                    </a:cubicBezTo>
                    <a:cubicBezTo>
                      <a:pt x="2769623" y="-50043"/>
                      <a:pt x="2892815" y="9300"/>
                      <a:pt x="3052552" y="0"/>
                    </a:cubicBezTo>
                    <a:cubicBezTo>
                      <a:pt x="3212289" y="-9300"/>
                      <a:pt x="3781134" y="5497"/>
                      <a:pt x="4007481" y="0"/>
                    </a:cubicBezTo>
                    <a:cubicBezTo>
                      <a:pt x="4056156" y="-8499"/>
                      <a:pt x="4084776" y="33013"/>
                      <a:pt x="4082902" y="75421"/>
                    </a:cubicBezTo>
                    <a:cubicBezTo>
                      <a:pt x="4085915" y="143151"/>
                      <a:pt x="4060285" y="230915"/>
                      <a:pt x="4082902" y="377098"/>
                    </a:cubicBezTo>
                    <a:cubicBezTo>
                      <a:pt x="4088323" y="422763"/>
                      <a:pt x="4045117" y="458663"/>
                      <a:pt x="4007481" y="452519"/>
                    </a:cubicBezTo>
                    <a:cubicBezTo>
                      <a:pt x="3838960" y="507118"/>
                      <a:pt x="3530111" y="384523"/>
                      <a:pt x="3406438" y="452519"/>
                    </a:cubicBezTo>
                    <a:cubicBezTo>
                      <a:pt x="3282765" y="520515"/>
                      <a:pt x="3059755" y="445846"/>
                      <a:pt x="2962676" y="452519"/>
                    </a:cubicBezTo>
                    <a:cubicBezTo>
                      <a:pt x="2865597" y="459192"/>
                      <a:pt x="2528042" y="403821"/>
                      <a:pt x="2361633" y="452519"/>
                    </a:cubicBezTo>
                    <a:cubicBezTo>
                      <a:pt x="2195224" y="501217"/>
                      <a:pt x="2042258" y="448035"/>
                      <a:pt x="1917872" y="452519"/>
                    </a:cubicBezTo>
                    <a:cubicBezTo>
                      <a:pt x="1793486" y="457003"/>
                      <a:pt x="1579899" y="439302"/>
                      <a:pt x="1356149" y="452519"/>
                    </a:cubicBezTo>
                    <a:cubicBezTo>
                      <a:pt x="1132399" y="465736"/>
                      <a:pt x="1117375" y="451281"/>
                      <a:pt x="912388" y="452519"/>
                    </a:cubicBezTo>
                    <a:cubicBezTo>
                      <a:pt x="707401" y="453757"/>
                      <a:pt x="490069" y="432006"/>
                      <a:pt x="75421" y="452519"/>
                    </a:cubicBezTo>
                    <a:cubicBezTo>
                      <a:pt x="32843" y="450084"/>
                      <a:pt x="1090" y="421197"/>
                      <a:pt x="0" y="377098"/>
                    </a:cubicBezTo>
                    <a:cubicBezTo>
                      <a:pt x="-30006" y="236461"/>
                      <a:pt x="26686" y="135761"/>
                      <a:pt x="0" y="75421"/>
                    </a:cubicBezTo>
                    <a:close/>
                  </a:path>
                </a:pathLst>
              </a:custGeom>
              <a:noFill/>
              <a:ln w="10795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箭头: 右 20">
              <a:extLst>
                <a:ext uri="{FF2B5EF4-FFF2-40B4-BE49-F238E27FC236}">
                  <a16:creationId xmlns:a16="http://schemas.microsoft.com/office/drawing/2014/main" id="{F67A1C78-E3E5-431A-B5A8-DFBD1B163B93}"/>
                </a:ext>
              </a:extLst>
            </p:cNvPr>
            <p:cNvSpPr/>
            <p:nvPr/>
          </p:nvSpPr>
          <p:spPr>
            <a:xfrm>
              <a:off x="4327813" y="3859609"/>
              <a:ext cx="384958" cy="138710"/>
            </a:xfrm>
            <a:prstGeom prst="rightArrow">
              <a:avLst/>
            </a:prstGeom>
            <a:solidFill>
              <a:srgbClr val="1AB39F">
                <a:tint val="65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圆柱体 19">
              <a:extLst>
                <a:ext uri="{FF2B5EF4-FFF2-40B4-BE49-F238E27FC236}">
                  <a16:creationId xmlns:a16="http://schemas.microsoft.com/office/drawing/2014/main" id="{1AEC9EF3-7E7E-4771-A152-2FF1D589668C}"/>
                </a:ext>
              </a:extLst>
            </p:cNvPr>
            <p:cNvSpPr/>
            <p:nvPr/>
          </p:nvSpPr>
          <p:spPr>
            <a:xfrm>
              <a:off x="3451781" y="37370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直角上箭头 68">
              <a:extLst>
                <a:ext uri="{FF2B5EF4-FFF2-40B4-BE49-F238E27FC236}">
                  <a16:creationId xmlns:a16="http://schemas.microsoft.com/office/drawing/2014/main" id="{E7F67575-262D-446B-A0B5-CF7D0597E203}"/>
                </a:ext>
              </a:extLst>
            </p:cNvPr>
            <p:cNvSpPr/>
            <p:nvPr/>
          </p:nvSpPr>
          <p:spPr>
            <a:xfrm rot="5400000" flipH="1">
              <a:off x="3384830" y="2061682"/>
              <a:ext cx="280451" cy="2375430"/>
            </a:xfrm>
            <a:prstGeom prst="bentUpArrow">
              <a:avLst/>
            </a:prstGeom>
            <a:solidFill>
              <a:srgbClr val="4BACC6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圆柱体 19">
              <a:extLst>
                <a:ext uri="{FF2B5EF4-FFF2-40B4-BE49-F238E27FC236}">
                  <a16:creationId xmlns:a16="http://schemas.microsoft.com/office/drawing/2014/main" id="{0E7420B4-6D74-4724-A21F-7ACEA787B388}"/>
                </a:ext>
              </a:extLst>
            </p:cNvPr>
            <p:cNvSpPr/>
            <p:nvPr/>
          </p:nvSpPr>
          <p:spPr>
            <a:xfrm>
              <a:off x="3604181" y="3889443"/>
              <a:ext cx="483389" cy="476204"/>
            </a:xfrm>
            <a:prstGeom prst="can">
              <a:avLst/>
            </a:prstGeom>
            <a:solidFill>
              <a:srgbClr val="40BAD2">
                <a:lumMod val="40000"/>
                <a:lumOff val="60000"/>
              </a:srgbClr>
            </a:solidFill>
            <a:ln w="10795" cap="flat" cmpd="sng" algn="ctr">
              <a:solidFill>
                <a:srgbClr val="40BAD2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844799B-0F75-446A-A6BC-220F41EC99A1}"/>
                </a:ext>
              </a:extLst>
            </p:cNvPr>
            <p:cNvSpPr/>
            <p:nvPr/>
          </p:nvSpPr>
          <p:spPr>
            <a:xfrm>
              <a:off x="4712771" y="2680792"/>
              <a:ext cx="333755" cy="188359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1905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IO Interface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0" name="箭头: 右 20">
              <a:extLst>
                <a:ext uri="{FF2B5EF4-FFF2-40B4-BE49-F238E27FC236}">
                  <a16:creationId xmlns:a16="http://schemas.microsoft.com/office/drawing/2014/main" id="{A57953B4-81C7-4394-8AEC-3352B5C6EDD1}"/>
                </a:ext>
              </a:extLst>
            </p:cNvPr>
            <p:cNvSpPr/>
            <p:nvPr/>
          </p:nvSpPr>
          <p:spPr>
            <a:xfrm>
              <a:off x="5077250" y="3425546"/>
              <a:ext cx="384958" cy="218442"/>
            </a:xfrm>
            <a:prstGeom prst="rightArrow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AB39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星形: 六角 40">
              <a:extLst>
                <a:ext uri="{FF2B5EF4-FFF2-40B4-BE49-F238E27FC236}">
                  <a16:creationId xmlns:a16="http://schemas.microsoft.com/office/drawing/2014/main" id="{609E4824-7654-4F57-9632-2CCE24D1EFC4}"/>
                </a:ext>
              </a:extLst>
            </p:cNvPr>
            <p:cNvSpPr/>
            <p:nvPr/>
          </p:nvSpPr>
          <p:spPr>
            <a:xfrm>
              <a:off x="4604717" y="263300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1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2" name="星形: 六角 41">
              <a:extLst>
                <a:ext uri="{FF2B5EF4-FFF2-40B4-BE49-F238E27FC236}">
                  <a16:creationId xmlns:a16="http://schemas.microsoft.com/office/drawing/2014/main" id="{496192FA-3E93-463B-9A43-8E422986AE92}"/>
                </a:ext>
              </a:extLst>
            </p:cNvPr>
            <p:cNvSpPr/>
            <p:nvPr/>
          </p:nvSpPr>
          <p:spPr>
            <a:xfrm>
              <a:off x="4404746" y="3630185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2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3" name="星形: 六角 42">
              <a:extLst>
                <a:ext uri="{FF2B5EF4-FFF2-40B4-BE49-F238E27FC236}">
                  <a16:creationId xmlns:a16="http://schemas.microsoft.com/office/drawing/2014/main" id="{ECD80D81-F979-4108-8C68-45B134090817}"/>
                </a:ext>
              </a:extLst>
            </p:cNvPr>
            <p:cNvSpPr/>
            <p:nvPr/>
          </p:nvSpPr>
          <p:spPr>
            <a:xfrm>
              <a:off x="3384438" y="290518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3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F36049C8-DCAA-4105-AF4F-9A6C3EBAA157}"/>
              </a:ext>
            </a:extLst>
          </p:cNvPr>
          <p:cNvSpPr txBox="1"/>
          <p:nvPr/>
        </p:nvSpPr>
        <p:spPr>
          <a:xfrm>
            <a:off x="8430662" y="5173161"/>
            <a:ext cx="400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/>
              <a:t>[1]“Recent developments in the data analysis integrated software system of HEPS” </a:t>
            </a:r>
          </a:p>
          <a:p>
            <a:r>
              <a:rPr lang="en-US" altLang="zh-CN" sz="1200" i="1" dirty="0"/>
              <a:t>"</a:t>
            </a:r>
            <a:r>
              <a:rPr lang="en-US" altLang="zh-CN" sz="1200" i="1" dirty="0" err="1"/>
              <a:t>VRE”thesession</a:t>
            </a:r>
            <a:r>
              <a:rPr lang="en-US" altLang="zh-CN" sz="1200" i="1" dirty="0"/>
              <a:t>, 14:0015:30,Tuesday,26 March.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8067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73577-F2CE-44EA-B114-EB0BADA43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I/O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879F84-A103-44B9-8E0B-FE22A792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7" y="1080102"/>
            <a:ext cx="11314925" cy="5672545"/>
          </a:xfrm>
        </p:spPr>
        <p:txBody>
          <a:bodyPr>
            <a:normAutofit/>
          </a:bodyPr>
          <a:lstStyle/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Background:</a:t>
            </a:r>
          </a:p>
          <a:p>
            <a:pPr lvl="2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Belongs to the </a:t>
            </a:r>
            <a:r>
              <a:rPr lang="en-US" altLang="zh-CN" b="0" i="1" dirty="0" err="1">
                <a:solidFill>
                  <a:srgbClr val="24292F"/>
                </a:solidFill>
                <a:effectLst/>
                <a:latin typeface="Noto Sans SC"/>
              </a:rPr>
              <a:t>DataHandlerAlg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 module of Daisy</a:t>
            </a:r>
          </a:p>
          <a:p>
            <a:pPr lvl="2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Includes various formats of Load and Save methods</a:t>
            </a:r>
          </a:p>
          <a:p>
            <a:pPr lvl="2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Selects Load and Save methods through configuration</a:t>
            </a: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Issues:</a:t>
            </a:r>
          </a:p>
          <a:p>
            <a:pPr lvl="2"/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Inconsistent parameters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for different format methods, not user-friendly</a:t>
            </a:r>
          </a:p>
          <a:p>
            <a:pPr lvl="2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Lack of support for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distributed computing and</a:t>
            </a:r>
            <a:r>
              <a:rPr lang="zh-CN" altLang="en-US" b="1" i="0" dirty="0">
                <a:solidFill>
                  <a:srgbClr val="24292F"/>
                </a:solidFill>
                <a:effectLst/>
                <a:latin typeface="Noto Sans SC"/>
              </a:rPr>
              <a:t> </a:t>
            </a:r>
            <a:r>
              <a:rPr lang="en-US" altLang="zh-CN" b="1" i="0" dirty="0">
                <a:solidFill>
                  <a:srgbClr val="24292F"/>
                </a:solidFill>
                <a:effectLst/>
                <a:latin typeface="Noto Sans SC"/>
              </a:rPr>
              <a:t>stream processing</a:t>
            </a:r>
            <a:endParaRPr lang="en-US" altLang="zh-CN" b="0" i="0" dirty="0">
              <a:solidFill>
                <a:srgbClr val="24292F"/>
              </a:solidFill>
              <a:effectLst/>
              <a:latin typeface="Noto Sans SC"/>
            </a:endParaRPr>
          </a:p>
          <a:p>
            <a:pPr lvl="1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Goal:</a:t>
            </a:r>
          </a:p>
          <a:p>
            <a:pPr lvl="2"/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Design and implement unified, distributed I/O methods that shield differences in underlying data sources, data formats, application I/O method libraries, and computational parallelism.</a:t>
            </a:r>
            <a:endParaRPr lang="en-US" altLang="zh-CN" b="1" dirty="0"/>
          </a:p>
        </p:txBody>
      </p:sp>
      <p:sp>
        <p:nvSpPr>
          <p:cNvPr id="29" name="流程图: 可选过程 28">
            <a:extLst>
              <a:ext uri="{FF2B5EF4-FFF2-40B4-BE49-F238E27FC236}">
                <a16:creationId xmlns:a16="http://schemas.microsoft.com/office/drawing/2014/main" id="{F7DA1EF5-381E-427F-A082-D2BFF1A5D003}"/>
              </a:ext>
            </a:extLst>
          </p:cNvPr>
          <p:cNvSpPr/>
          <p:nvPr/>
        </p:nvSpPr>
        <p:spPr>
          <a:xfrm>
            <a:off x="8924092" y="1472989"/>
            <a:ext cx="2563820" cy="2174436"/>
          </a:xfrm>
          <a:prstGeom prst="flowChartAlternateProcess">
            <a:avLst/>
          </a:prstGeom>
          <a:solidFill>
            <a:srgbClr val="D15A3E"/>
          </a:solidFill>
          <a:ln w="12700" cap="flat" cmpd="sng" algn="ctr">
            <a:solidFill>
              <a:srgbClr val="D15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Daisy.DataHdlerAlg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LoadHdf5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LoadTiff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LoadHdf5master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SaveHdf5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SaveTiff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SaveHdf5Master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57578-9F31-4CBE-B35E-3883376C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Unified I/O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BD504-D161-47D9-B041-B83E0EEA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98" y="930956"/>
            <a:ext cx="8981364" cy="549747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A.</a:t>
            </a:r>
            <a:r>
              <a:rPr lang="zh-CN" altLang="en-US" dirty="0"/>
              <a:t> </a:t>
            </a:r>
            <a:r>
              <a:rPr lang="en-US" altLang="zh-CN" dirty="0"/>
              <a:t>Design and implement Daisy </a:t>
            </a:r>
            <a:r>
              <a:rPr lang="en-US" altLang="zh-CN" dirty="0" err="1"/>
              <a:t>DataHandlerAlg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B. Design and implement a unified I/O interface.</a:t>
            </a:r>
          </a:p>
          <a:p>
            <a:pPr lvl="1"/>
            <a:r>
              <a:rPr lang="en-US" altLang="zh-CN" dirty="0"/>
              <a:t>Research the different applications’ requirements for I/O. </a:t>
            </a:r>
          </a:p>
          <a:p>
            <a:pPr lvl="1"/>
            <a:r>
              <a:rPr lang="en-US" altLang="zh-CN" dirty="0"/>
              <a:t>Standardizing different sources (DISK, STREAM) and different applications (XAS, </a:t>
            </a:r>
            <a:r>
              <a:rPr lang="en-US" altLang="zh-CN" dirty="0" err="1"/>
              <a:t>pychophy</a:t>
            </a:r>
            <a:r>
              <a:rPr lang="en-US" altLang="zh-CN" dirty="0"/>
              <a:t>) through configuration (</a:t>
            </a:r>
            <a:r>
              <a:rPr lang="en-US" altLang="zh-CN" dirty="0" err="1"/>
              <a:t>cfg</a:t>
            </a:r>
            <a:r>
              <a:rPr lang="en-US" altLang="zh-CN" dirty="0"/>
              <a:t>).</a:t>
            </a:r>
          </a:p>
          <a:p>
            <a:pPr lvl="1"/>
            <a:r>
              <a:rPr lang="en-US" altLang="zh-CN" dirty="0"/>
              <a:t>Automatically determining file formats (TIFF, HDF5, </a:t>
            </a:r>
            <a:r>
              <a:rPr lang="en-US" altLang="zh-CN" dirty="0" err="1"/>
              <a:t>Dat</a:t>
            </a:r>
            <a:r>
              <a:rPr lang="en-US" altLang="zh-CN" dirty="0"/>
              <a:t>).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F7C8E52-272D-466D-AC24-5EDAA4B08F82}"/>
              </a:ext>
            </a:extLst>
          </p:cNvPr>
          <p:cNvSpPr txBox="1"/>
          <p:nvPr/>
        </p:nvSpPr>
        <p:spPr>
          <a:xfrm>
            <a:off x="7535825" y="1431684"/>
            <a:ext cx="800219" cy="30491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Supporting parallel computing.</a:t>
            </a:r>
            <a:endParaRPr lang="zh-CN" altLang="en-US" sz="2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流程图: 可选过程 113">
            <a:extLst>
              <a:ext uri="{FF2B5EF4-FFF2-40B4-BE49-F238E27FC236}">
                <a16:creationId xmlns:a16="http://schemas.microsoft.com/office/drawing/2014/main" id="{9573FD64-C713-4711-ACE0-2F4E86388EA8}"/>
              </a:ext>
            </a:extLst>
          </p:cNvPr>
          <p:cNvSpPr/>
          <p:nvPr/>
        </p:nvSpPr>
        <p:spPr>
          <a:xfrm>
            <a:off x="1525458" y="1549188"/>
            <a:ext cx="2563820" cy="2174436"/>
          </a:xfrm>
          <a:prstGeom prst="flowChartAlternateProcess">
            <a:avLst/>
          </a:prstGeom>
          <a:solidFill>
            <a:srgbClr val="D15A3E"/>
          </a:solidFill>
          <a:ln w="12700" cap="flat" cmpd="sng" algn="ctr">
            <a:solidFill>
              <a:srgbClr val="D15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Daisy.DataHdlerAlg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LoadHdf5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LoadTiff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LoadHdf5master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SaveHdf5</a:t>
            </a: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SaveTiff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SaveHdf5Master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5" name="流程图: 可选过程 114">
            <a:extLst>
              <a:ext uri="{FF2B5EF4-FFF2-40B4-BE49-F238E27FC236}">
                <a16:creationId xmlns:a16="http://schemas.microsoft.com/office/drawing/2014/main" id="{A3B143AE-5274-438A-B599-1B20E5EFAFDA}"/>
              </a:ext>
            </a:extLst>
          </p:cNvPr>
          <p:cNvSpPr/>
          <p:nvPr/>
        </p:nvSpPr>
        <p:spPr>
          <a:xfrm>
            <a:off x="4701599" y="1402622"/>
            <a:ext cx="2563820" cy="2467568"/>
          </a:xfrm>
          <a:prstGeom prst="flowChartAlternateProcess">
            <a:avLst/>
          </a:prstGeom>
          <a:solidFill>
            <a:srgbClr val="D15A3E"/>
          </a:solidFill>
          <a:ln w="12700" cap="flat" cmpd="sng" algn="ctr">
            <a:solidFill>
              <a:srgbClr val="D15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Daisy.DataHdlerAlg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LoadData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SaveData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1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Utils</a:t>
            </a:r>
          </a:p>
          <a:p>
            <a:pPr marL="457200" lvl="2">
              <a:lnSpc>
                <a:spcPct val="11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hdf5.py</a:t>
            </a:r>
          </a:p>
          <a:p>
            <a:pPr marL="457200" lvl="2">
              <a:lnSpc>
                <a:spcPct val="11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tiff.py</a:t>
            </a:r>
          </a:p>
          <a:p>
            <a:pPr marL="457200" lvl="2">
              <a:lnSpc>
                <a:spcPct val="11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xas.py</a:t>
            </a:r>
          </a:p>
          <a:p>
            <a:pPr marL="457200" lvl="2">
              <a:lnSpc>
                <a:spcPct val="11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stream.py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6" name="箭头: 右 115">
            <a:extLst>
              <a:ext uri="{FF2B5EF4-FFF2-40B4-BE49-F238E27FC236}">
                <a16:creationId xmlns:a16="http://schemas.microsoft.com/office/drawing/2014/main" id="{C42C7DA1-A23C-4E59-99BB-AEEE41055BEE}"/>
              </a:ext>
            </a:extLst>
          </p:cNvPr>
          <p:cNvSpPr/>
          <p:nvPr/>
        </p:nvSpPr>
        <p:spPr>
          <a:xfrm>
            <a:off x="4264479" y="2498590"/>
            <a:ext cx="367510" cy="275632"/>
          </a:xfrm>
          <a:prstGeom prst="rightArrow">
            <a:avLst/>
          </a:prstGeom>
          <a:solidFill>
            <a:srgbClr val="D15A3E"/>
          </a:solidFill>
          <a:ln w="12700" cap="flat" cmpd="sng" algn="ctr">
            <a:solidFill>
              <a:srgbClr val="D15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7" name="流程图: 文档 116">
            <a:extLst>
              <a:ext uri="{FF2B5EF4-FFF2-40B4-BE49-F238E27FC236}">
                <a16:creationId xmlns:a16="http://schemas.microsoft.com/office/drawing/2014/main" id="{348EF3D0-133A-41BC-86E5-8944B6D6C2F0}"/>
              </a:ext>
            </a:extLst>
          </p:cNvPr>
          <p:cNvSpPr/>
          <p:nvPr/>
        </p:nvSpPr>
        <p:spPr>
          <a:xfrm>
            <a:off x="9430462" y="4631283"/>
            <a:ext cx="1816399" cy="1633201"/>
          </a:xfrm>
          <a:prstGeom prst="flowChartDocument">
            <a:avLst/>
          </a:prstGeom>
          <a:solidFill>
            <a:srgbClr val="D15A3E"/>
          </a:solidFill>
          <a:ln w="12700" cap="flat" cmpd="sng" algn="ctr">
            <a:solidFill>
              <a:srgbClr val="D15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Cfg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Dict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Type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：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DISK/STREAM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Input_file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: </a:t>
            </a:r>
            <a:r>
              <a:rPr lang="en-US" altLang="zh-CN" sz="1200" kern="0" dirty="0">
                <a:solidFill>
                  <a:prstClr val="white"/>
                </a:solidFill>
                <a:latin typeface="Arial"/>
                <a:ea typeface="幼圆" panose="02010509060101010101" pitchFamily="49" charset="-122"/>
              </a:rPr>
              <a:t>input file path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Beamtime_id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Source_ip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幼圆" panose="02010509060101010101" pitchFamily="49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Alg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: XAS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rPr>
              <a:t>……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63BFB4BD-48C2-4B64-9B45-6B329F8B5C0C}"/>
              </a:ext>
            </a:extLst>
          </p:cNvPr>
          <p:cNvSpPr txBox="1"/>
          <p:nvPr/>
        </p:nvSpPr>
        <p:spPr>
          <a:xfrm>
            <a:off x="6193485" y="2802352"/>
            <a:ext cx="873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prstClr val="white"/>
                </a:solidFill>
                <a:latin typeface="Arial"/>
                <a:ea typeface="幼圆" panose="02010509060101010101" pitchFamily="49" charset="-122"/>
              </a:rPr>
              <a:t>Format</a:t>
            </a:r>
            <a:endParaRPr lang="zh-CN" altLang="en-US" sz="1400" b="1" i="1" dirty="0">
              <a:solidFill>
                <a:prstClr val="white"/>
              </a:solidFill>
              <a:latin typeface="Arial"/>
              <a:ea typeface="幼圆" panose="02010509060101010101" pitchFamily="49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870BB250-40B5-4256-9A3A-33658A16BB5D}"/>
              </a:ext>
            </a:extLst>
          </p:cNvPr>
          <p:cNvSpPr txBox="1"/>
          <p:nvPr/>
        </p:nvSpPr>
        <p:spPr>
          <a:xfrm>
            <a:off x="6290583" y="3127787"/>
            <a:ext cx="67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 err="1">
                <a:solidFill>
                  <a:prstClr val="white"/>
                </a:solidFill>
                <a:latin typeface="Arial"/>
                <a:ea typeface="幼圆" panose="02010509060101010101" pitchFamily="49" charset="-122"/>
              </a:rPr>
              <a:t>Algs</a:t>
            </a:r>
            <a:endParaRPr lang="zh-CN" altLang="en-US" sz="1400" b="1" i="1" dirty="0">
              <a:solidFill>
                <a:prstClr val="white"/>
              </a:solidFill>
              <a:latin typeface="Arial"/>
              <a:ea typeface="幼圆" panose="02010509060101010101" pitchFamily="49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473D859D-8EC4-4DBD-B1ED-C3BE7DEF493F}"/>
              </a:ext>
            </a:extLst>
          </p:cNvPr>
          <p:cNvSpPr txBox="1"/>
          <p:nvPr/>
        </p:nvSpPr>
        <p:spPr>
          <a:xfrm>
            <a:off x="6253640" y="3466914"/>
            <a:ext cx="879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>
                <a:solidFill>
                  <a:prstClr val="white"/>
                </a:solidFill>
                <a:latin typeface="Arial"/>
                <a:ea typeface="幼圆" panose="02010509060101010101" pitchFamily="49" charset="-122"/>
              </a:rPr>
              <a:t>Stream</a:t>
            </a:r>
            <a:endParaRPr lang="zh-CN" altLang="en-US" sz="1400" b="1" i="1" dirty="0">
              <a:solidFill>
                <a:prstClr val="white"/>
              </a:solidFill>
              <a:latin typeface="Arial"/>
              <a:ea typeface="幼圆" panose="02010509060101010101" pitchFamily="49" charset="-122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7E3AE67-0027-4846-8357-A4356550897C}"/>
              </a:ext>
            </a:extLst>
          </p:cNvPr>
          <p:cNvGrpSpPr/>
          <p:nvPr/>
        </p:nvGrpSpPr>
        <p:grpSpPr>
          <a:xfrm>
            <a:off x="8495024" y="583713"/>
            <a:ext cx="3790014" cy="3727602"/>
            <a:chOff x="7923342" y="161879"/>
            <a:chExt cx="3790014" cy="3727602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CBAD4A26-293A-4DB7-810D-B5C8BB766F12}"/>
                </a:ext>
              </a:extLst>
            </p:cNvPr>
            <p:cNvGrpSpPr/>
            <p:nvPr/>
          </p:nvGrpSpPr>
          <p:grpSpPr>
            <a:xfrm>
              <a:off x="8036730" y="354733"/>
              <a:ext cx="3676626" cy="3398138"/>
              <a:chOff x="3154984" y="710292"/>
              <a:chExt cx="4733184" cy="5205664"/>
            </a:xfrm>
          </p:grpSpPr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40402F83-2622-4FC9-9F56-6D7ADA273A9C}"/>
                  </a:ext>
                </a:extLst>
              </p:cNvPr>
              <p:cNvSpPr/>
              <p:nvPr/>
            </p:nvSpPr>
            <p:spPr>
              <a:xfrm>
                <a:off x="3159359" y="710292"/>
                <a:ext cx="4125738" cy="376261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Computing task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0AF0153F-0758-4166-86BF-AE9337589B25}"/>
                  </a:ext>
                </a:extLst>
              </p:cNvPr>
              <p:cNvSpPr/>
              <p:nvPr/>
            </p:nvSpPr>
            <p:spPr>
              <a:xfrm>
                <a:off x="3159359" y="1405207"/>
                <a:ext cx="4125738" cy="376261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幼圆" panose="02010509060101010101" pitchFamily="49" charset="-122"/>
                  </a:rPr>
                  <a:t>Unified 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IO</a:t>
                </a:r>
                <a:r>
                  <a:rPr lang="zh-CN" altLang="en-US" sz="14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幼圆" panose="02010509060101010101" pitchFamily="49" charset="-122"/>
                  </a:rPr>
                  <a:t> </a:t>
                </a:r>
                <a:r>
                  <a:rPr lang="en-US" altLang="zh-CN" sz="14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幼圆" panose="02010509060101010101" pitchFamily="49" charset="-122"/>
                  </a:rPr>
                  <a:t>Interface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099BA376-4FB7-493D-8964-AE0B2EB87C01}"/>
                  </a:ext>
                </a:extLst>
              </p:cNvPr>
              <p:cNvSpPr/>
              <p:nvPr/>
            </p:nvSpPr>
            <p:spPr>
              <a:xfrm>
                <a:off x="5512444" y="1999493"/>
                <a:ext cx="1772653" cy="376261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writer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127" name="组合 126">
                <a:extLst>
                  <a:ext uri="{FF2B5EF4-FFF2-40B4-BE49-F238E27FC236}">
                    <a16:creationId xmlns:a16="http://schemas.microsoft.com/office/drawing/2014/main" id="{54BFF970-912D-4BB6-848F-35BFE6B08E05}"/>
                  </a:ext>
                </a:extLst>
              </p:cNvPr>
              <p:cNvGrpSpPr/>
              <p:nvPr/>
            </p:nvGrpSpPr>
            <p:grpSpPr>
              <a:xfrm>
                <a:off x="4863947" y="5001556"/>
                <a:ext cx="2281260" cy="914400"/>
                <a:chOff x="4386423" y="3020289"/>
                <a:chExt cx="2281260" cy="914400"/>
              </a:xfrm>
            </p:grpSpPr>
            <p:sp>
              <p:nvSpPr>
                <p:cNvPr id="141" name="矩形: 圆角 140">
                  <a:extLst>
                    <a:ext uri="{FF2B5EF4-FFF2-40B4-BE49-F238E27FC236}">
                      <a16:creationId xmlns:a16="http://schemas.microsoft.com/office/drawing/2014/main" id="{6CE1F567-22F5-4305-9F6C-92161E28C810}"/>
                    </a:ext>
                  </a:extLst>
                </p:cNvPr>
                <p:cNvSpPr/>
                <p:nvPr/>
              </p:nvSpPr>
              <p:spPr>
                <a:xfrm>
                  <a:off x="4386423" y="3020289"/>
                  <a:ext cx="2281260" cy="914400"/>
                </a:xfrm>
                <a:prstGeom prst="roundRect">
                  <a:avLst/>
                </a:prstGeom>
                <a:solidFill>
                  <a:srgbClr val="D15A3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endParaRPr>
                </a:p>
              </p:txBody>
            </p:sp>
            <p:grpSp>
              <p:nvGrpSpPr>
                <p:cNvPr id="142" name="组合 141">
                  <a:extLst>
                    <a:ext uri="{FF2B5EF4-FFF2-40B4-BE49-F238E27FC236}">
                      <a16:creationId xmlns:a16="http://schemas.microsoft.com/office/drawing/2014/main" id="{8320E950-EE2A-439A-84EB-3BA406E97AF6}"/>
                    </a:ext>
                  </a:extLst>
                </p:cNvPr>
                <p:cNvGrpSpPr/>
                <p:nvPr/>
              </p:nvGrpSpPr>
              <p:grpSpPr>
                <a:xfrm>
                  <a:off x="4666066" y="3137324"/>
                  <a:ext cx="818876" cy="687258"/>
                  <a:chOff x="3131128" y="3429000"/>
                  <a:chExt cx="818876" cy="687258"/>
                </a:xfrm>
              </p:grpSpPr>
              <p:sp>
                <p:nvSpPr>
                  <p:cNvPr id="147" name="圆柱体 146">
                    <a:extLst>
                      <a:ext uri="{FF2B5EF4-FFF2-40B4-BE49-F238E27FC236}">
                        <a16:creationId xmlns:a16="http://schemas.microsoft.com/office/drawing/2014/main" id="{5A49894E-31DE-4EC0-9CC5-2EEE423861EC}"/>
                      </a:ext>
                    </a:extLst>
                  </p:cNvPr>
                  <p:cNvSpPr/>
                  <p:nvPr/>
                </p:nvSpPr>
                <p:spPr>
                  <a:xfrm>
                    <a:off x="3311966" y="34290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48" name="圆柱体 147">
                    <a:extLst>
                      <a:ext uri="{FF2B5EF4-FFF2-40B4-BE49-F238E27FC236}">
                        <a16:creationId xmlns:a16="http://schemas.microsoft.com/office/drawing/2014/main" id="{DF4ED185-B171-48AB-85E1-6F17825D8ECB}"/>
                      </a:ext>
                    </a:extLst>
                  </p:cNvPr>
                  <p:cNvSpPr/>
                  <p:nvPr/>
                </p:nvSpPr>
                <p:spPr>
                  <a:xfrm>
                    <a:off x="3464366" y="35814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49" name="圆柱体 148">
                    <a:extLst>
                      <a:ext uri="{FF2B5EF4-FFF2-40B4-BE49-F238E27FC236}">
                        <a16:creationId xmlns:a16="http://schemas.microsoft.com/office/drawing/2014/main" id="{579032C0-3B84-4B19-A5B7-2EBB717E7BF9}"/>
                      </a:ext>
                    </a:extLst>
                  </p:cNvPr>
                  <p:cNvSpPr/>
                  <p:nvPr/>
                </p:nvSpPr>
                <p:spPr>
                  <a:xfrm>
                    <a:off x="3131128" y="3577025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43" name="组合 142">
                  <a:extLst>
                    <a:ext uri="{FF2B5EF4-FFF2-40B4-BE49-F238E27FC236}">
                      <a16:creationId xmlns:a16="http://schemas.microsoft.com/office/drawing/2014/main" id="{12F72214-79CE-4A67-B7B7-8380D2C75E9E}"/>
                    </a:ext>
                  </a:extLst>
                </p:cNvPr>
                <p:cNvGrpSpPr/>
                <p:nvPr/>
              </p:nvGrpSpPr>
              <p:grpSpPr>
                <a:xfrm>
                  <a:off x="5588487" y="3141699"/>
                  <a:ext cx="818876" cy="687258"/>
                  <a:chOff x="3131128" y="3429000"/>
                  <a:chExt cx="818876" cy="687258"/>
                </a:xfrm>
              </p:grpSpPr>
              <p:sp>
                <p:nvSpPr>
                  <p:cNvPr id="144" name="圆柱体 143">
                    <a:extLst>
                      <a:ext uri="{FF2B5EF4-FFF2-40B4-BE49-F238E27FC236}">
                        <a16:creationId xmlns:a16="http://schemas.microsoft.com/office/drawing/2014/main" id="{E2646B4E-1D79-4479-907C-80903DF5D2D7}"/>
                      </a:ext>
                    </a:extLst>
                  </p:cNvPr>
                  <p:cNvSpPr/>
                  <p:nvPr/>
                </p:nvSpPr>
                <p:spPr>
                  <a:xfrm>
                    <a:off x="3311966" y="34290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45" name="圆柱体 144">
                    <a:extLst>
                      <a:ext uri="{FF2B5EF4-FFF2-40B4-BE49-F238E27FC236}">
                        <a16:creationId xmlns:a16="http://schemas.microsoft.com/office/drawing/2014/main" id="{4EB2A6B5-B9D5-4B69-AB1F-F9E7569E90F2}"/>
                      </a:ext>
                    </a:extLst>
                  </p:cNvPr>
                  <p:cNvSpPr/>
                  <p:nvPr/>
                </p:nvSpPr>
                <p:spPr>
                  <a:xfrm>
                    <a:off x="3464366" y="35814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46" name="圆柱体 145">
                    <a:extLst>
                      <a:ext uri="{FF2B5EF4-FFF2-40B4-BE49-F238E27FC236}">
                        <a16:creationId xmlns:a16="http://schemas.microsoft.com/office/drawing/2014/main" id="{5AAF0958-550C-451E-A350-85EC64D32577}"/>
                      </a:ext>
                    </a:extLst>
                  </p:cNvPr>
                  <p:cNvSpPr/>
                  <p:nvPr/>
                </p:nvSpPr>
                <p:spPr>
                  <a:xfrm>
                    <a:off x="3131128" y="3577025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56AE0933-0481-4880-A847-DC9D1F6F8EC3}"/>
                  </a:ext>
                </a:extLst>
              </p:cNvPr>
              <p:cNvSpPr/>
              <p:nvPr/>
            </p:nvSpPr>
            <p:spPr>
              <a:xfrm>
                <a:off x="3154984" y="1999495"/>
                <a:ext cx="1772653" cy="2477776"/>
              </a:xfrm>
              <a:prstGeom prst="rect">
                <a:avLst/>
              </a:prstGeom>
              <a:solidFill>
                <a:srgbClr val="926397">
                  <a:alpha val="50000"/>
                </a:srgbClr>
              </a:solidFill>
              <a:ln>
                <a:noFill/>
              </a:ln>
              <a:effectLst/>
            </p:spPr>
            <p:txBody>
              <a:bodyPr rtlCol="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reader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646510F8-5F21-4CEC-A4A2-54B2EB81D829}"/>
                  </a:ext>
                </a:extLst>
              </p:cNvPr>
              <p:cNvGrpSpPr/>
              <p:nvPr/>
            </p:nvGrpSpPr>
            <p:grpSpPr>
              <a:xfrm>
                <a:off x="3618860" y="5001556"/>
                <a:ext cx="1112009" cy="914400"/>
                <a:chOff x="3141336" y="3020289"/>
                <a:chExt cx="1112009" cy="914400"/>
              </a:xfrm>
            </p:grpSpPr>
            <p:grpSp>
              <p:nvGrpSpPr>
                <p:cNvPr id="136" name="组合 135">
                  <a:extLst>
                    <a:ext uri="{FF2B5EF4-FFF2-40B4-BE49-F238E27FC236}">
                      <a16:creationId xmlns:a16="http://schemas.microsoft.com/office/drawing/2014/main" id="{1444B247-95E1-4A53-A4AE-400985E7436A}"/>
                    </a:ext>
                  </a:extLst>
                </p:cNvPr>
                <p:cNvGrpSpPr/>
                <p:nvPr/>
              </p:nvGrpSpPr>
              <p:grpSpPr>
                <a:xfrm>
                  <a:off x="3258007" y="3141699"/>
                  <a:ext cx="818876" cy="687258"/>
                  <a:chOff x="3131128" y="3429000"/>
                  <a:chExt cx="818876" cy="687258"/>
                </a:xfrm>
              </p:grpSpPr>
              <p:sp>
                <p:nvSpPr>
                  <p:cNvPr id="138" name="圆柱体 137">
                    <a:extLst>
                      <a:ext uri="{FF2B5EF4-FFF2-40B4-BE49-F238E27FC236}">
                        <a16:creationId xmlns:a16="http://schemas.microsoft.com/office/drawing/2014/main" id="{724C1BCC-AE40-429B-B7B3-A0D836114C79}"/>
                      </a:ext>
                    </a:extLst>
                  </p:cNvPr>
                  <p:cNvSpPr/>
                  <p:nvPr/>
                </p:nvSpPr>
                <p:spPr>
                  <a:xfrm>
                    <a:off x="3311966" y="34290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39" name="圆柱体 138">
                    <a:extLst>
                      <a:ext uri="{FF2B5EF4-FFF2-40B4-BE49-F238E27FC236}">
                        <a16:creationId xmlns:a16="http://schemas.microsoft.com/office/drawing/2014/main" id="{CA69DF20-61D0-4EE7-ACC9-EFEA6BAD24A6}"/>
                      </a:ext>
                    </a:extLst>
                  </p:cNvPr>
                  <p:cNvSpPr/>
                  <p:nvPr/>
                </p:nvSpPr>
                <p:spPr>
                  <a:xfrm>
                    <a:off x="3464366" y="3581400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  <p:sp>
                <p:nvSpPr>
                  <p:cNvPr id="140" name="圆柱体 139">
                    <a:extLst>
                      <a:ext uri="{FF2B5EF4-FFF2-40B4-BE49-F238E27FC236}">
                        <a16:creationId xmlns:a16="http://schemas.microsoft.com/office/drawing/2014/main" id="{51D2C1DB-EF38-44CC-AB5E-54E2FE7EF77D}"/>
                      </a:ext>
                    </a:extLst>
                  </p:cNvPr>
                  <p:cNvSpPr/>
                  <p:nvPr/>
                </p:nvSpPr>
                <p:spPr>
                  <a:xfrm>
                    <a:off x="3131128" y="3577025"/>
                    <a:ext cx="485638" cy="534858"/>
                  </a:xfrm>
                  <a:prstGeom prst="can">
                    <a:avLst/>
                  </a:prstGeom>
                  <a:solidFill>
                    <a:srgbClr val="D15A3E"/>
                  </a:solidFill>
                  <a:ln w="12700" cap="flat" cmpd="sng" algn="ctr">
                    <a:solidFill>
                      <a:srgbClr val="D15A3E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幼圆" panose="02010509060101010101" pitchFamily="49" charset="-122"/>
                      <a:cs typeface="+mn-cs"/>
                    </a:endParaRPr>
                  </a:p>
                </p:txBody>
              </p:sp>
            </p:grpSp>
            <p:sp>
              <p:nvSpPr>
                <p:cNvPr id="137" name="矩形: 圆角 136">
                  <a:extLst>
                    <a:ext uri="{FF2B5EF4-FFF2-40B4-BE49-F238E27FC236}">
                      <a16:creationId xmlns:a16="http://schemas.microsoft.com/office/drawing/2014/main" id="{C418113C-9568-4F77-8DBD-29A874C94F67}"/>
                    </a:ext>
                  </a:extLst>
                </p:cNvPr>
                <p:cNvSpPr/>
                <p:nvPr/>
              </p:nvSpPr>
              <p:spPr>
                <a:xfrm>
                  <a:off x="3141336" y="3020289"/>
                  <a:ext cx="1112009" cy="914400"/>
                </a:xfrm>
                <a:prstGeom prst="roundRect">
                  <a:avLst/>
                </a:prstGeom>
                <a:solidFill>
                  <a:srgbClr val="D15A3E">
                    <a:alpha val="50000"/>
                  </a:srgbClr>
                </a:solidFill>
                <a:ln>
                  <a:noFill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  <p:sp>
            <p:nvSpPr>
              <p:cNvPr id="130" name="矩形 129">
                <a:extLst>
                  <a:ext uri="{FF2B5EF4-FFF2-40B4-BE49-F238E27FC236}">
                    <a16:creationId xmlns:a16="http://schemas.microsoft.com/office/drawing/2014/main" id="{94DD9B42-D27C-4B1E-89D6-241A1B9B9579}"/>
                  </a:ext>
                </a:extLst>
              </p:cNvPr>
              <p:cNvSpPr/>
              <p:nvPr/>
            </p:nvSpPr>
            <p:spPr>
              <a:xfrm>
                <a:off x="3314256" y="2666579"/>
                <a:ext cx="1473319" cy="459387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CDCA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initialize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CCC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1" name="矩形 130">
                <a:extLst>
                  <a:ext uri="{FF2B5EF4-FFF2-40B4-BE49-F238E27FC236}">
                    <a16:creationId xmlns:a16="http://schemas.microsoft.com/office/drawing/2014/main" id="{E4CE3AB9-EE69-4203-AA19-E2BC2B10FFAB}"/>
                  </a:ext>
                </a:extLst>
              </p:cNvPr>
              <p:cNvSpPr/>
              <p:nvPr/>
            </p:nvSpPr>
            <p:spPr>
              <a:xfrm>
                <a:off x="3314256" y="3265241"/>
                <a:ext cx="1473319" cy="459387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CDCA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conf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CCC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:a16="http://schemas.microsoft.com/office/drawing/2014/main" id="{703F104F-BF9F-4CC2-AC10-967716466056}"/>
                  </a:ext>
                </a:extLst>
              </p:cNvPr>
              <p:cNvSpPr/>
              <p:nvPr/>
            </p:nvSpPr>
            <p:spPr>
              <a:xfrm>
                <a:off x="3314256" y="3863903"/>
                <a:ext cx="1473319" cy="459387"/>
              </a:xfrm>
              <a:prstGeom prst="rect">
                <a:avLst/>
              </a:prstGeom>
              <a:solidFill>
                <a:srgbClr val="D15A3E"/>
              </a:solidFill>
              <a:ln w="12700" cap="flat" cmpd="sng" algn="ctr">
                <a:solidFill>
                  <a:srgbClr val="D15A3E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CDCA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幼圆" panose="02010509060101010101" pitchFamily="49" charset="-122"/>
                    <a:cs typeface="+mn-cs"/>
                  </a:rPr>
                  <a:t>execute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CCCC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3" name="文本框 132">
                <a:extLst>
                  <a:ext uri="{FF2B5EF4-FFF2-40B4-BE49-F238E27FC236}">
                    <a16:creationId xmlns:a16="http://schemas.microsoft.com/office/drawing/2014/main" id="{B28850B0-617A-4809-BBEB-7365B90BAC9A}"/>
                  </a:ext>
                </a:extLst>
              </p:cNvPr>
              <p:cNvSpPr txBox="1"/>
              <p:nvPr/>
            </p:nvSpPr>
            <p:spPr>
              <a:xfrm>
                <a:off x="4946714" y="3156671"/>
                <a:ext cx="2852658" cy="66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Parse </a:t>
                </a:r>
                <a:r>
                  <a:rPr kumimoji="0" lang="en-US" altLang="zh-CN" sz="11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cfg</a:t>
                </a:r>
                <a:r>
                  <a:rPr kumimoji="0" lang="en-US" altLang="zh-CN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and set the relevant parameters.</a:t>
                </a:r>
                <a:endParaRPr kumimoji="0" lang="zh-CN" alt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D872AE7A-B077-43CB-A3B6-1C6F5B2573E8}"/>
                  </a:ext>
                </a:extLst>
              </p:cNvPr>
              <p:cNvSpPr txBox="1"/>
              <p:nvPr/>
            </p:nvSpPr>
            <p:spPr>
              <a:xfrm>
                <a:off x="4927636" y="2327624"/>
                <a:ext cx="2960532" cy="91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Initialization, setting the degree of parallelism for computation.</a:t>
                </a:r>
                <a:endParaRPr kumimoji="0" lang="zh-CN" alt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3D498B1B-6001-4492-A178-EFC38D3E2AF4}"/>
                  </a:ext>
                </a:extLst>
              </p:cNvPr>
              <p:cNvSpPr txBox="1"/>
              <p:nvPr/>
            </p:nvSpPr>
            <p:spPr>
              <a:xfrm>
                <a:off x="4946716" y="3797668"/>
                <a:ext cx="2759719" cy="117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Read the actual data required for the process and store it in the </a:t>
                </a:r>
                <a:r>
                  <a:rPr kumimoji="0" lang="en-US" altLang="zh-CN" sz="11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DataStore</a:t>
                </a:r>
                <a:r>
                  <a:rPr kumimoji="0" lang="en-US" altLang="zh-CN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2D2E2D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.</a:t>
                </a:r>
                <a:endParaRPr kumimoji="0" lang="zh-CN" alt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2D2E2D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5FFE9DD5-8F83-4427-961D-B9F8D6BD4AF3}"/>
                </a:ext>
              </a:extLst>
            </p:cNvPr>
            <p:cNvSpPr/>
            <p:nvPr/>
          </p:nvSpPr>
          <p:spPr>
            <a:xfrm>
              <a:off x="7923342" y="161879"/>
              <a:ext cx="3696976" cy="3727602"/>
            </a:xfrm>
            <a:prstGeom prst="rect">
              <a:avLst/>
            </a:prstGeom>
            <a:noFill/>
            <a:ln w="9525" cap="flat" cmpd="sng" algn="ctr">
              <a:solidFill>
                <a:srgbClr val="D15A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D15A3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8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F1DC665-6520-4D02-B5ED-286B58AD8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73" y="1026566"/>
            <a:ext cx="10718987" cy="48048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000" dirty="0"/>
              <a:t>Batch processing I/O optimization for computational acceleration</a:t>
            </a:r>
          </a:p>
          <a:p>
            <a:pPr lvl="1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optimizing for different data formats</a:t>
            </a: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HDF5 master parallel prefetch strategy</a:t>
            </a: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HDF5 direct I/O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multi-threading acceleration for TIFF</a:t>
            </a:r>
          </a:p>
          <a:p>
            <a:pPr lvl="1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Specific applications benefit from I/O optimization</a:t>
            </a:r>
            <a:endParaRPr lang="en-US" altLang="zh-CN" dirty="0">
              <a:solidFill>
                <a:srgbClr val="24292F"/>
              </a:solidFill>
              <a:latin typeface="Noto Sans SC"/>
            </a:endParaRPr>
          </a:p>
          <a:p>
            <a:pPr lvl="2">
              <a:lnSpc>
                <a:spcPct val="80000"/>
              </a:lnSpc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asynchronous I/O for HEPSCT (increased by 25%).</a:t>
            </a:r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763A85-3835-4152-A1EC-3718AAA5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Speedup batch processing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3C7CFCC-C93A-4D9D-A16D-F235B054BE7F}"/>
              </a:ext>
            </a:extLst>
          </p:cNvPr>
          <p:cNvGrpSpPr/>
          <p:nvPr/>
        </p:nvGrpSpPr>
        <p:grpSpPr>
          <a:xfrm>
            <a:off x="8043685" y="1397790"/>
            <a:ext cx="4020445" cy="1419338"/>
            <a:chOff x="4095598" y="719412"/>
            <a:chExt cx="4133266" cy="179839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D9597F8-1C64-4E2D-B8EC-F711777CCB46}"/>
                </a:ext>
              </a:extLst>
            </p:cNvPr>
            <p:cNvGrpSpPr/>
            <p:nvPr/>
          </p:nvGrpSpPr>
          <p:grpSpPr>
            <a:xfrm>
              <a:off x="4365574" y="951860"/>
              <a:ext cx="3863290" cy="1565951"/>
              <a:chOff x="4280675" y="1079996"/>
              <a:chExt cx="3863290" cy="1565951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C92E0F5-302C-4C8A-96E9-3877D61107DC}"/>
                  </a:ext>
                </a:extLst>
              </p:cNvPr>
              <p:cNvSpPr/>
              <p:nvPr/>
            </p:nvSpPr>
            <p:spPr>
              <a:xfrm>
                <a:off x="5652690" y="1079996"/>
                <a:ext cx="2491275" cy="1565951"/>
              </a:xfrm>
              <a:custGeom>
                <a:avLst/>
                <a:gdLst>
                  <a:gd name="connsiteX0" fmla="*/ 0 w 2491275"/>
                  <a:gd name="connsiteY0" fmla="*/ 0 h 1565951"/>
                  <a:gd name="connsiteX1" fmla="*/ 672644 w 2491275"/>
                  <a:gd name="connsiteY1" fmla="*/ 0 h 1565951"/>
                  <a:gd name="connsiteX2" fmla="*/ 1245638 w 2491275"/>
                  <a:gd name="connsiteY2" fmla="*/ 0 h 1565951"/>
                  <a:gd name="connsiteX3" fmla="*/ 1793718 w 2491275"/>
                  <a:gd name="connsiteY3" fmla="*/ 0 h 1565951"/>
                  <a:gd name="connsiteX4" fmla="*/ 2491275 w 2491275"/>
                  <a:gd name="connsiteY4" fmla="*/ 0 h 1565951"/>
                  <a:gd name="connsiteX5" fmla="*/ 2491275 w 2491275"/>
                  <a:gd name="connsiteY5" fmla="*/ 553303 h 1565951"/>
                  <a:gd name="connsiteX6" fmla="*/ 2491275 w 2491275"/>
                  <a:gd name="connsiteY6" fmla="*/ 1059627 h 1565951"/>
                  <a:gd name="connsiteX7" fmla="*/ 2491275 w 2491275"/>
                  <a:gd name="connsiteY7" fmla="*/ 1565951 h 1565951"/>
                  <a:gd name="connsiteX8" fmla="*/ 1893369 w 2491275"/>
                  <a:gd name="connsiteY8" fmla="*/ 1565951 h 1565951"/>
                  <a:gd name="connsiteX9" fmla="*/ 1220725 w 2491275"/>
                  <a:gd name="connsiteY9" fmla="*/ 1565951 h 1565951"/>
                  <a:gd name="connsiteX10" fmla="*/ 647732 w 2491275"/>
                  <a:gd name="connsiteY10" fmla="*/ 1565951 h 1565951"/>
                  <a:gd name="connsiteX11" fmla="*/ 0 w 2491275"/>
                  <a:gd name="connsiteY11" fmla="*/ 1565951 h 1565951"/>
                  <a:gd name="connsiteX12" fmla="*/ 0 w 2491275"/>
                  <a:gd name="connsiteY12" fmla="*/ 1043967 h 1565951"/>
                  <a:gd name="connsiteX13" fmla="*/ 0 w 2491275"/>
                  <a:gd name="connsiteY13" fmla="*/ 568962 h 1565951"/>
                  <a:gd name="connsiteX14" fmla="*/ 0 w 2491275"/>
                  <a:gd name="connsiteY14" fmla="*/ 0 h 156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1275" h="1565951" extrusionOk="0">
                    <a:moveTo>
                      <a:pt x="0" y="0"/>
                    </a:moveTo>
                    <a:cubicBezTo>
                      <a:pt x="145027" y="-19614"/>
                      <a:pt x="490813" y="15700"/>
                      <a:pt x="672644" y="0"/>
                    </a:cubicBezTo>
                    <a:cubicBezTo>
                      <a:pt x="854475" y="-15700"/>
                      <a:pt x="1039269" y="7231"/>
                      <a:pt x="1245638" y="0"/>
                    </a:cubicBezTo>
                    <a:cubicBezTo>
                      <a:pt x="1452007" y="-7231"/>
                      <a:pt x="1567617" y="-2224"/>
                      <a:pt x="1793718" y="0"/>
                    </a:cubicBezTo>
                    <a:cubicBezTo>
                      <a:pt x="2019819" y="2224"/>
                      <a:pt x="2165442" y="26003"/>
                      <a:pt x="2491275" y="0"/>
                    </a:cubicBezTo>
                    <a:cubicBezTo>
                      <a:pt x="2482813" y="113322"/>
                      <a:pt x="2512280" y="282433"/>
                      <a:pt x="2491275" y="553303"/>
                    </a:cubicBezTo>
                    <a:cubicBezTo>
                      <a:pt x="2470270" y="824173"/>
                      <a:pt x="2474152" y="885392"/>
                      <a:pt x="2491275" y="1059627"/>
                    </a:cubicBezTo>
                    <a:cubicBezTo>
                      <a:pt x="2508398" y="1233862"/>
                      <a:pt x="2506723" y="1379991"/>
                      <a:pt x="2491275" y="1565951"/>
                    </a:cubicBezTo>
                    <a:cubicBezTo>
                      <a:pt x="2194003" y="1586375"/>
                      <a:pt x="2168364" y="1574195"/>
                      <a:pt x="1893369" y="1565951"/>
                    </a:cubicBezTo>
                    <a:cubicBezTo>
                      <a:pt x="1618374" y="1557707"/>
                      <a:pt x="1407953" y="1541715"/>
                      <a:pt x="1220725" y="1565951"/>
                    </a:cubicBezTo>
                    <a:cubicBezTo>
                      <a:pt x="1033497" y="1590187"/>
                      <a:pt x="889491" y="1560456"/>
                      <a:pt x="647732" y="1565951"/>
                    </a:cubicBezTo>
                    <a:cubicBezTo>
                      <a:pt x="405973" y="1571446"/>
                      <a:pt x="206495" y="1556374"/>
                      <a:pt x="0" y="1565951"/>
                    </a:cubicBezTo>
                    <a:cubicBezTo>
                      <a:pt x="23550" y="1326311"/>
                      <a:pt x="7277" y="1268590"/>
                      <a:pt x="0" y="1043967"/>
                    </a:cubicBezTo>
                    <a:cubicBezTo>
                      <a:pt x="-7277" y="819344"/>
                      <a:pt x="15768" y="779602"/>
                      <a:pt x="0" y="568962"/>
                    </a:cubicBezTo>
                    <a:cubicBezTo>
                      <a:pt x="-15768" y="358323"/>
                      <a:pt x="-8522" y="126331"/>
                      <a:pt x="0" y="0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rgbClr val="4F81BD">
                    <a:shade val="50000"/>
                  </a:srgb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07561315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CCC614AD-D549-43AD-A7BA-2F3B5070F884}"/>
                  </a:ext>
                </a:extLst>
              </p:cNvPr>
              <p:cNvGrpSpPr/>
              <p:nvPr/>
            </p:nvGrpSpPr>
            <p:grpSpPr>
              <a:xfrm>
                <a:off x="5792512" y="1259603"/>
                <a:ext cx="2211633" cy="1291823"/>
                <a:chOff x="4911417" y="1584052"/>
                <a:chExt cx="2211633" cy="1291823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93B888D9-5646-4163-92F0-68955B698AA7}"/>
                    </a:ext>
                  </a:extLst>
                </p:cNvPr>
                <p:cNvGrpSpPr/>
                <p:nvPr/>
              </p:nvGrpSpPr>
              <p:grpSpPr>
                <a:xfrm>
                  <a:off x="4911417" y="1584052"/>
                  <a:ext cx="2211633" cy="1091413"/>
                  <a:chOff x="4911417" y="1584052"/>
                  <a:chExt cx="2211633" cy="1091413"/>
                </a:xfrm>
              </p:grpSpPr>
              <p:sp>
                <p:nvSpPr>
                  <p:cNvPr id="24" name="流程图: 文档 23">
                    <a:extLst>
                      <a:ext uri="{FF2B5EF4-FFF2-40B4-BE49-F238E27FC236}">
                        <a16:creationId xmlns:a16="http://schemas.microsoft.com/office/drawing/2014/main" id="{AA82DD07-1765-4F74-BD75-40B1CE7EBC56}"/>
                      </a:ext>
                    </a:extLst>
                  </p:cNvPr>
                  <p:cNvSpPr/>
                  <p:nvPr/>
                </p:nvSpPr>
                <p:spPr>
                  <a:xfrm>
                    <a:off x="5796706" y="1584052"/>
                    <a:ext cx="504056" cy="432048"/>
                  </a:xfrm>
                  <a:prstGeom prst="flowChartDocumen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0224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微软雅黑"/>
                        <a:cs typeface="+mn-cs"/>
                      </a:rPr>
                      <a:t>0001</a:t>
                    </a:r>
                  </a:p>
                  <a:p>
                    <a:pPr marL="0" marR="0" lvl="0" indent="0" algn="ctr" defTabSz="80224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微软雅黑"/>
                        <a:cs typeface="+mn-cs"/>
                      </a:rPr>
                      <a:t>0002</a:t>
                    </a:r>
                  </a:p>
                  <a:p>
                    <a:pPr marL="0" marR="0" lvl="0" indent="0" algn="ctr" defTabSz="802244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微软雅黑"/>
                        <a:cs typeface="+mn-cs"/>
                      </a:rPr>
                      <a:t>0003</a:t>
                    </a:r>
                    <a:endParaRPr kumimoji="0" lang="zh-CN" alt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  <a:cs typeface="+mn-cs"/>
                    </a:endParaRPr>
                  </a:p>
                </p:txBody>
              </p:sp>
              <p:grpSp>
                <p:nvGrpSpPr>
                  <p:cNvPr id="25" name="组合 24">
                    <a:extLst>
                      <a:ext uri="{FF2B5EF4-FFF2-40B4-BE49-F238E27FC236}">
                        <a16:creationId xmlns:a16="http://schemas.microsoft.com/office/drawing/2014/main" id="{7C613AD7-F07D-4A3E-9118-BD4A527ABDAB}"/>
                      </a:ext>
                    </a:extLst>
                  </p:cNvPr>
                  <p:cNvGrpSpPr/>
                  <p:nvPr/>
                </p:nvGrpSpPr>
                <p:grpSpPr>
                  <a:xfrm>
                    <a:off x="4911417" y="2225400"/>
                    <a:ext cx="2211633" cy="450065"/>
                    <a:chOff x="4377161" y="2291276"/>
                    <a:chExt cx="2211633" cy="450065"/>
                  </a:xfrm>
                </p:grpSpPr>
                <p:grpSp>
                  <p:nvGrpSpPr>
                    <p:cNvPr id="29" name="组合 28">
                      <a:extLst>
                        <a:ext uri="{FF2B5EF4-FFF2-40B4-BE49-F238E27FC236}">
                          <a16:creationId xmlns:a16="http://schemas.microsoft.com/office/drawing/2014/main" id="{59A146F4-4001-4994-ACBC-F2511A923B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30950" y="2291276"/>
                      <a:ext cx="504056" cy="450065"/>
                      <a:chOff x="4500562" y="2363047"/>
                      <a:chExt cx="504056" cy="450065"/>
                    </a:xfrm>
                  </p:grpSpPr>
                  <p:sp>
                    <p:nvSpPr>
                      <p:cNvPr id="36" name="立方体 35">
                        <a:extLst>
                          <a:ext uri="{FF2B5EF4-FFF2-40B4-BE49-F238E27FC236}">
                            <a16:creationId xmlns:a16="http://schemas.microsoft.com/office/drawing/2014/main" id="{FA8A6A61-9E7F-4548-95F6-8FA3066282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561112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4BACC6"/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7" name="立方体 36">
                        <a:extLst>
                          <a:ext uri="{FF2B5EF4-FFF2-40B4-BE49-F238E27FC236}">
                            <a16:creationId xmlns:a16="http://schemas.microsoft.com/office/drawing/2014/main" id="{7BD5A407-D5D5-42CF-8014-499B053E2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363047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" name="组合 29">
                      <a:extLst>
                        <a:ext uri="{FF2B5EF4-FFF2-40B4-BE49-F238E27FC236}">
                          <a16:creationId xmlns:a16="http://schemas.microsoft.com/office/drawing/2014/main" id="{7FDB00B5-044B-4B73-AF05-139394D473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7161" y="2291276"/>
                      <a:ext cx="504056" cy="450065"/>
                      <a:chOff x="4500562" y="2363047"/>
                      <a:chExt cx="504056" cy="450065"/>
                    </a:xfrm>
                  </p:grpSpPr>
                  <p:sp>
                    <p:nvSpPr>
                      <p:cNvPr id="34" name="立方体 33">
                        <a:extLst>
                          <a:ext uri="{FF2B5EF4-FFF2-40B4-BE49-F238E27FC236}">
                            <a16:creationId xmlns:a16="http://schemas.microsoft.com/office/drawing/2014/main" id="{A2D35A9A-1ECA-4FC4-A3DA-40FD3522A6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561112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4BACC6"/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5" name="立方体 34">
                        <a:extLst>
                          <a:ext uri="{FF2B5EF4-FFF2-40B4-BE49-F238E27FC236}">
                            <a16:creationId xmlns:a16="http://schemas.microsoft.com/office/drawing/2014/main" id="{EBE32501-98BA-4197-B361-0116561CC6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363047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" name="组合 30">
                      <a:extLst>
                        <a:ext uri="{FF2B5EF4-FFF2-40B4-BE49-F238E27FC236}">
                          <a16:creationId xmlns:a16="http://schemas.microsoft.com/office/drawing/2014/main" id="{47D908FD-6347-44D9-B4D6-0A596DFB16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4738" y="2291276"/>
                      <a:ext cx="504056" cy="450065"/>
                      <a:chOff x="4500562" y="2363047"/>
                      <a:chExt cx="504056" cy="450065"/>
                    </a:xfrm>
                  </p:grpSpPr>
                  <p:sp>
                    <p:nvSpPr>
                      <p:cNvPr id="32" name="立方体 31">
                        <a:extLst>
                          <a:ext uri="{FF2B5EF4-FFF2-40B4-BE49-F238E27FC236}">
                            <a16:creationId xmlns:a16="http://schemas.microsoft.com/office/drawing/2014/main" id="{48DE97E9-9DF4-4717-9546-C6B3DDA74E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561112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4BACC6"/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立方体 32">
                        <a:extLst>
                          <a:ext uri="{FF2B5EF4-FFF2-40B4-BE49-F238E27FC236}">
                            <a16:creationId xmlns:a16="http://schemas.microsoft.com/office/drawing/2014/main" id="{0D7E78D8-D9C2-4196-B353-8AE36FC066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0562" y="2363047"/>
                        <a:ext cx="504056" cy="252000"/>
                      </a:xfrm>
                      <a:prstGeom prst="cube">
                        <a:avLst/>
                      </a:prstGeom>
                      <a:solidFill>
                        <a:srgbClr val="1F497D">
                          <a:lumMod val="20000"/>
                          <a:lumOff val="80000"/>
                        </a:srgbClr>
                      </a:solidFill>
                      <a:ln w="25400" cap="flat" cmpd="sng" algn="ctr">
                        <a:solidFill>
                          <a:srgbClr val="4BACC6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802244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/>
                          <a:ea typeface="微软雅黑"/>
                          <a:cs typeface="+mn-cs"/>
                        </a:endParaRPr>
                      </a:p>
                    </p:txBody>
                  </p:sp>
                </p:grpSp>
              </p:grpSp>
              <p:cxnSp>
                <p:nvCxnSpPr>
                  <p:cNvPr id="26" name="直接连接符 25">
                    <a:extLst>
                      <a:ext uri="{FF2B5EF4-FFF2-40B4-BE49-F238E27FC236}">
                        <a16:creationId xmlns:a16="http://schemas.microsoft.com/office/drawing/2014/main" id="{F3DC84C4-BCB9-49C2-93A2-3532635689C8}"/>
                      </a:ext>
                    </a:extLst>
                  </p:cNvPr>
                  <p:cNvCxnSpPr>
                    <a:stCxn id="24" idx="2"/>
                    <a:endCxn id="35" idx="0"/>
                  </p:cNvCxnSpPr>
                  <p:nvPr/>
                </p:nvCxnSpPr>
                <p:spPr>
                  <a:xfrm flipH="1">
                    <a:off x="5194945" y="1987537"/>
                    <a:ext cx="853789" cy="2378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4F81BD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id="{36FED308-8CCB-440A-9E9D-CEF20BC78D5B}"/>
                      </a:ext>
                    </a:extLst>
                  </p:cNvPr>
                  <p:cNvCxnSpPr>
                    <a:cxnSpLocks/>
                    <a:stCxn id="24" idx="2"/>
                    <a:endCxn id="37" idx="0"/>
                  </p:cNvCxnSpPr>
                  <p:nvPr/>
                </p:nvCxnSpPr>
                <p:spPr>
                  <a:xfrm>
                    <a:off x="6048734" y="1987537"/>
                    <a:ext cx="0" cy="2378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4F81BD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" name="直接连接符 27">
                    <a:extLst>
                      <a:ext uri="{FF2B5EF4-FFF2-40B4-BE49-F238E27FC236}">
                        <a16:creationId xmlns:a16="http://schemas.microsoft.com/office/drawing/2014/main" id="{45CAA8ED-289D-47B2-AAB3-172FAABDEA47}"/>
                      </a:ext>
                    </a:extLst>
                  </p:cNvPr>
                  <p:cNvCxnSpPr>
                    <a:cxnSpLocks/>
                    <a:stCxn id="24" idx="2"/>
                    <a:endCxn id="33" idx="0"/>
                  </p:cNvCxnSpPr>
                  <p:nvPr/>
                </p:nvCxnSpPr>
                <p:spPr>
                  <a:xfrm>
                    <a:off x="6048734" y="1987537"/>
                    <a:ext cx="853788" cy="237863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4F81BD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A22312D-CF41-4CCC-B826-94F01C39B638}"/>
                    </a:ext>
                  </a:extLst>
                </p:cNvPr>
                <p:cNvSpPr txBox="1"/>
                <p:nvPr/>
              </p:nvSpPr>
              <p:spPr>
                <a:xfrm>
                  <a:off x="4911417" y="2673475"/>
                  <a:ext cx="504056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</a:rPr>
                    <a:t>0001.h5</a:t>
                  </a:r>
                  <a:endParaRPr kumimoji="0" lang="zh-CN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18CEC35-78D4-422A-BBAB-C100A795927D}"/>
                    </a:ext>
                  </a:extLst>
                </p:cNvPr>
                <p:cNvSpPr txBox="1"/>
                <p:nvPr/>
              </p:nvSpPr>
              <p:spPr>
                <a:xfrm>
                  <a:off x="5765205" y="2675820"/>
                  <a:ext cx="504056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</a:rPr>
                    <a:t>0002.h5</a:t>
                  </a:r>
                  <a:endParaRPr kumimoji="0" lang="zh-CN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3BC11B7-F357-495E-9FC6-0605D37C86A6}"/>
                    </a:ext>
                  </a:extLst>
                </p:cNvPr>
                <p:cNvSpPr txBox="1"/>
                <p:nvPr/>
              </p:nvSpPr>
              <p:spPr>
                <a:xfrm>
                  <a:off x="6618993" y="2673475"/>
                  <a:ext cx="504056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</a:rPr>
                    <a:t>0003.h5</a:t>
                  </a:r>
                  <a:endParaRPr kumimoji="0" lang="zh-CN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endParaRPr>
                </a:p>
              </p:txBody>
            </p:sp>
          </p:grp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8B409D-0635-41B7-966B-51121FBF79D8}"/>
                  </a:ext>
                </a:extLst>
              </p:cNvPr>
              <p:cNvSpPr txBox="1"/>
              <p:nvPr/>
            </p:nvSpPr>
            <p:spPr>
              <a:xfrm>
                <a:off x="7150356" y="1336058"/>
                <a:ext cx="57542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master.h5</a:t>
                </a:r>
                <a:endParaRPr kumimoji="0" lang="zh-CN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10" name="箭头: 左右 9">
                <a:extLst>
                  <a:ext uri="{FF2B5EF4-FFF2-40B4-BE49-F238E27FC236}">
                    <a16:creationId xmlns:a16="http://schemas.microsoft.com/office/drawing/2014/main" id="{5FDBCF35-EBF6-46E8-A732-B9BA55CF52C3}"/>
                  </a:ext>
                </a:extLst>
              </p:cNvPr>
              <p:cNvSpPr/>
              <p:nvPr/>
            </p:nvSpPr>
            <p:spPr>
              <a:xfrm>
                <a:off x="4961615" y="1306749"/>
                <a:ext cx="576064" cy="200055"/>
              </a:xfrm>
              <a:prstGeom prst="leftRightArrow">
                <a:avLst/>
              </a:prstGeom>
              <a:solidFill>
                <a:srgbClr val="C6D9F1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11" name="箭头: 左右 10">
                <a:extLst>
                  <a:ext uri="{FF2B5EF4-FFF2-40B4-BE49-F238E27FC236}">
                    <a16:creationId xmlns:a16="http://schemas.microsoft.com/office/drawing/2014/main" id="{62854CDE-8886-469A-9095-B5D2BD4FBDB7}"/>
                  </a:ext>
                </a:extLst>
              </p:cNvPr>
              <p:cNvSpPr/>
              <p:nvPr/>
            </p:nvSpPr>
            <p:spPr>
              <a:xfrm>
                <a:off x="4961615" y="2068526"/>
                <a:ext cx="576064" cy="200055"/>
              </a:xfrm>
              <a:prstGeom prst="leftRightArrow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335CF509-C841-4159-AEAB-EFA3F2C97550}"/>
                  </a:ext>
                </a:extLst>
              </p:cNvPr>
              <p:cNvGrpSpPr/>
              <p:nvPr/>
            </p:nvGrpSpPr>
            <p:grpSpPr>
              <a:xfrm>
                <a:off x="4280675" y="1081466"/>
                <a:ext cx="504056" cy="650620"/>
                <a:chOff x="4860602" y="1152815"/>
                <a:chExt cx="504056" cy="650620"/>
              </a:xfrm>
            </p:grpSpPr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8B31D68B-ECDC-4833-AA23-BECB1E8E2F48}"/>
                    </a:ext>
                  </a:extLst>
                </p:cNvPr>
                <p:cNvSpPr/>
                <p:nvPr/>
              </p:nvSpPr>
              <p:spPr>
                <a:xfrm>
                  <a:off x="4860602" y="1551435"/>
                  <a:ext cx="504056" cy="252000"/>
                </a:xfrm>
                <a:prstGeom prst="cube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8" name="立方体 17">
                  <a:extLst>
                    <a:ext uri="{FF2B5EF4-FFF2-40B4-BE49-F238E27FC236}">
                      <a16:creationId xmlns:a16="http://schemas.microsoft.com/office/drawing/2014/main" id="{5A259599-D62B-413C-90F0-19DDDA69F6B4}"/>
                    </a:ext>
                  </a:extLst>
                </p:cNvPr>
                <p:cNvSpPr/>
                <p:nvPr/>
              </p:nvSpPr>
              <p:spPr>
                <a:xfrm>
                  <a:off x="4860602" y="1352870"/>
                  <a:ext cx="504056" cy="252000"/>
                </a:xfrm>
                <a:prstGeom prst="cube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C58F858A-C2BE-42F2-9769-9808EF68EDC4}"/>
                    </a:ext>
                  </a:extLst>
                </p:cNvPr>
                <p:cNvSpPr/>
                <p:nvPr/>
              </p:nvSpPr>
              <p:spPr>
                <a:xfrm>
                  <a:off x="4860602" y="1152815"/>
                  <a:ext cx="504056" cy="252000"/>
                </a:xfrm>
                <a:prstGeom prst="cube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86DF16C7-72EB-43D5-99F7-B5399ED6D84C}"/>
                  </a:ext>
                </a:extLst>
              </p:cNvPr>
              <p:cNvGrpSpPr/>
              <p:nvPr/>
            </p:nvGrpSpPr>
            <p:grpSpPr>
              <a:xfrm>
                <a:off x="4285777" y="1851732"/>
                <a:ext cx="504056" cy="650620"/>
                <a:chOff x="4860602" y="1152815"/>
                <a:chExt cx="504056" cy="650620"/>
              </a:xfrm>
              <a:solidFill>
                <a:srgbClr val="4BACC6"/>
              </a:solidFill>
            </p:grpSpPr>
            <p:sp>
              <p:nvSpPr>
                <p:cNvPr id="14" name="立方体 13">
                  <a:extLst>
                    <a:ext uri="{FF2B5EF4-FFF2-40B4-BE49-F238E27FC236}">
                      <a16:creationId xmlns:a16="http://schemas.microsoft.com/office/drawing/2014/main" id="{0D4C703A-70AB-4D1A-9970-9F92E2ED39F2}"/>
                    </a:ext>
                  </a:extLst>
                </p:cNvPr>
                <p:cNvSpPr/>
                <p:nvPr/>
              </p:nvSpPr>
              <p:spPr>
                <a:xfrm>
                  <a:off x="4860602" y="1551435"/>
                  <a:ext cx="504056" cy="252000"/>
                </a:xfrm>
                <a:prstGeom prst="cube">
                  <a:avLst/>
                </a:prstGeom>
                <a:grpFill/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96E72391-81AB-4443-A964-4F3097E825CD}"/>
                    </a:ext>
                  </a:extLst>
                </p:cNvPr>
                <p:cNvSpPr/>
                <p:nvPr/>
              </p:nvSpPr>
              <p:spPr>
                <a:xfrm>
                  <a:off x="4860602" y="1352870"/>
                  <a:ext cx="504056" cy="252000"/>
                </a:xfrm>
                <a:prstGeom prst="cube">
                  <a:avLst/>
                </a:prstGeom>
                <a:grpFill/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4348CCCD-084F-4940-A72D-87C46761C3FD}"/>
                    </a:ext>
                  </a:extLst>
                </p:cNvPr>
                <p:cNvSpPr/>
                <p:nvPr/>
              </p:nvSpPr>
              <p:spPr>
                <a:xfrm>
                  <a:off x="4860602" y="1152815"/>
                  <a:ext cx="504056" cy="252000"/>
                </a:xfrm>
                <a:prstGeom prst="cube">
                  <a:avLst/>
                </a:prstGeom>
                <a:grpFill/>
                <a:ln w="25400" cap="flat" cmpd="sng" algn="ctr">
                  <a:solidFill>
                    <a:srgbClr val="4BACC6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6" name="星形: 六角 5">
              <a:extLst>
                <a:ext uri="{FF2B5EF4-FFF2-40B4-BE49-F238E27FC236}">
                  <a16:creationId xmlns:a16="http://schemas.microsoft.com/office/drawing/2014/main" id="{01B4CB2F-A03D-4D42-99E9-6CB3C795B704}"/>
                </a:ext>
              </a:extLst>
            </p:cNvPr>
            <p:cNvSpPr/>
            <p:nvPr/>
          </p:nvSpPr>
          <p:spPr>
            <a:xfrm>
              <a:off x="4095598" y="719412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1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D0A4909-DE01-437F-A8F7-590D7397D3AA}"/>
              </a:ext>
            </a:extLst>
          </p:cNvPr>
          <p:cNvGrpSpPr/>
          <p:nvPr/>
        </p:nvGrpSpPr>
        <p:grpSpPr>
          <a:xfrm>
            <a:off x="4942471" y="4489349"/>
            <a:ext cx="4925095" cy="1740262"/>
            <a:chOff x="3778795" y="2710685"/>
            <a:chExt cx="4925095" cy="1740262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A3B304C-F60A-4DAD-8382-C12E69193EBD}"/>
                </a:ext>
              </a:extLst>
            </p:cNvPr>
            <p:cNvGrpSpPr/>
            <p:nvPr/>
          </p:nvGrpSpPr>
          <p:grpSpPr>
            <a:xfrm>
              <a:off x="3892640" y="2873940"/>
              <a:ext cx="4811250" cy="1577007"/>
              <a:chOff x="3874463" y="2749507"/>
              <a:chExt cx="4821998" cy="1577007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D02DF07F-C05C-4925-90B1-CC291112A540}"/>
                  </a:ext>
                </a:extLst>
              </p:cNvPr>
              <p:cNvGrpSpPr/>
              <p:nvPr/>
            </p:nvGrpSpPr>
            <p:grpSpPr>
              <a:xfrm>
                <a:off x="3906392" y="2749507"/>
                <a:ext cx="4690977" cy="1577007"/>
                <a:chOff x="3906392" y="2821199"/>
                <a:chExt cx="4690977" cy="1577007"/>
              </a:xfrm>
              <a:solidFill>
                <a:srgbClr val="4BACC6">
                  <a:lumMod val="20000"/>
                  <a:lumOff val="80000"/>
                </a:srgbClr>
              </a:solidFill>
            </p:grpSpPr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83B6ED74-EC3B-4BB9-9F89-65B7BC203FB2}"/>
                    </a:ext>
                  </a:extLst>
                </p:cNvPr>
                <p:cNvSpPr/>
                <p:nvPr/>
              </p:nvSpPr>
              <p:spPr>
                <a:xfrm>
                  <a:off x="3906392" y="2822291"/>
                  <a:ext cx="1168416" cy="157558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37CDB89D-62A7-4CAE-886F-9BDE433B01A5}"/>
                    </a:ext>
                  </a:extLst>
                </p:cNvPr>
                <p:cNvSpPr/>
                <p:nvPr/>
              </p:nvSpPr>
              <p:spPr>
                <a:xfrm>
                  <a:off x="5079808" y="2822617"/>
                  <a:ext cx="1168416" cy="157558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D46AF1D2-4799-4DD4-8168-3E43108C7AD9}"/>
                    </a:ext>
                  </a:extLst>
                </p:cNvPr>
                <p:cNvSpPr/>
                <p:nvPr/>
              </p:nvSpPr>
              <p:spPr>
                <a:xfrm>
                  <a:off x="6258205" y="2822480"/>
                  <a:ext cx="1168416" cy="157558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id="{9F566A10-6982-48A6-A3E4-96B5032B6473}"/>
                    </a:ext>
                  </a:extLst>
                </p:cNvPr>
                <p:cNvSpPr/>
                <p:nvPr/>
              </p:nvSpPr>
              <p:spPr>
                <a:xfrm>
                  <a:off x="7428953" y="2821199"/>
                  <a:ext cx="1168416" cy="15755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EB064838-43C7-4379-B448-251B4F41970E}"/>
                  </a:ext>
                </a:extLst>
              </p:cNvPr>
              <p:cNvGrpSpPr/>
              <p:nvPr/>
            </p:nvGrpSpPr>
            <p:grpSpPr>
              <a:xfrm>
                <a:off x="6381467" y="3090555"/>
                <a:ext cx="2091352" cy="958681"/>
                <a:chOff x="6381467" y="3113576"/>
                <a:chExt cx="2091352" cy="958681"/>
              </a:xfrm>
            </p:grpSpPr>
            <p:sp>
              <p:nvSpPr>
                <p:cNvPr id="49" name="流程图: 卡片 48">
                  <a:extLst>
                    <a:ext uri="{FF2B5EF4-FFF2-40B4-BE49-F238E27FC236}">
                      <a16:creationId xmlns:a16="http://schemas.microsoft.com/office/drawing/2014/main" id="{AE6609F8-B5F6-4A0E-9621-E21CA5679F83}"/>
                    </a:ext>
                  </a:extLst>
                </p:cNvPr>
                <p:cNvSpPr/>
                <p:nvPr/>
              </p:nvSpPr>
              <p:spPr>
                <a:xfrm>
                  <a:off x="7559355" y="3113576"/>
                  <a:ext cx="913464" cy="360040"/>
                </a:xfrm>
                <a:prstGeom prst="flowChartPunchedCard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  <a:cs typeface="+mn-cs"/>
                    </a:rPr>
                    <a:t>ReadTiff.h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0" name="流程图: 卡片 49">
                  <a:extLst>
                    <a:ext uri="{FF2B5EF4-FFF2-40B4-BE49-F238E27FC236}">
                      <a16:creationId xmlns:a16="http://schemas.microsoft.com/office/drawing/2014/main" id="{55629EA6-3F3E-4F54-AF39-BABFC118784A}"/>
                    </a:ext>
                  </a:extLst>
                </p:cNvPr>
                <p:cNvSpPr/>
                <p:nvPr/>
              </p:nvSpPr>
              <p:spPr>
                <a:xfrm>
                  <a:off x="7559355" y="3712217"/>
                  <a:ext cx="913464" cy="360040"/>
                </a:xfrm>
                <a:prstGeom prst="flowChartPunchedCard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  <a:cs typeface="+mn-cs"/>
                    </a:rPr>
                    <a:t>ReadTiff.cpp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1" name="流程图: 卡片 50">
                  <a:extLst>
                    <a:ext uri="{FF2B5EF4-FFF2-40B4-BE49-F238E27FC236}">
                      <a16:creationId xmlns:a16="http://schemas.microsoft.com/office/drawing/2014/main" id="{F185FF33-10A4-4E44-8216-EEE16D13ED37}"/>
                    </a:ext>
                  </a:extLst>
                </p:cNvPr>
                <p:cNvSpPr/>
                <p:nvPr/>
              </p:nvSpPr>
              <p:spPr>
                <a:xfrm>
                  <a:off x="6381467" y="3113576"/>
                  <a:ext cx="913464" cy="360040"/>
                </a:xfrm>
                <a:prstGeom prst="flowChartPunchedCard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  <a:cs typeface="+mn-cs"/>
                    </a:rPr>
                    <a:t>ReadTiff.pxd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  <p:sp>
              <p:nvSpPr>
                <p:cNvPr id="52" name="流程图: 卡片 51">
                  <a:extLst>
                    <a:ext uri="{FF2B5EF4-FFF2-40B4-BE49-F238E27FC236}">
                      <a16:creationId xmlns:a16="http://schemas.microsoft.com/office/drawing/2014/main" id="{1D686E5F-939D-4D8A-BB96-70F5C5689A14}"/>
                    </a:ext>
                  </a:extLst>
                </p:cNvPr>
                <p:cNvSpPr/>
                <p:nvPr/>
              </p:nvSpPr>
              <p:spPr>
                <a:xfrm>
                  <a:off x="6381467" y="3712217"/>
                  <a:ext cx="913464" cy="360040"/>
                </a:xfrm>
                <a:prstGeom prst="flowChartPunchedCard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微软雅黑"/>
                      <a:cs typeface="+mn-cs"/>
                    </a:rPr>
                    <a:t>ReadTiff.pyx</a:t>
                  </a:r>
                  <a:endPara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43" name="流程图: 卡片 42">
                <a:extLst>
                  <a:ext uri="{FF2B5EF4-FFF2-40B4-BE49-F238E27FC236}">
                    <a16:creationId xmlns:a16="http://schemas.microsoft.com/office/drawing/2014/main" id="{EAAB1722-98FD-46F2-B033-B68EB0BA94C9}"/>
                  </a:ext>
                </a:extLst>
              </p:cNvPr>
              <p:cNvSpPr/>
              <p:nvPr/>
            </p:nvSpPr>
            <p:spPr>
              <a:xfrm>
                <a:off x="5212584" y="3406655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ReadTiff.so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44" name="流程图: 卡片 43">
                <a:extLst>
                  <a:ext uri="{FF2B5EF4-FFF2-40B4-BE49-F238E27FC236}">
                    <a16:creationId xmlns:a16="http://schemas.microsoft.com/office/drawing/2014/main" id="{7E7BE7E8-F19A-4F2A-8A06-F0A74BEAAC9A}"/>
                  </a:ext>
                </a:extLst>
              </p:cNvPr>
              <p:cNvSpPr/>
              <p:nvPr/>
            </p:nvSpPr>
            <p:spPr>
              <a:xfrm>
                <a:off x="4018218" y="3405551"/>
                <a:ext cx="913464" cy="360040"/>
              </a:xfrm>
              <a:prstGeom prst="flowChartPunchedCard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ReadTiff.py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35DD3F1-9D8B-4AF7-B964-F7A145A59BC1}"/>
                  </a:ext>
                </a:extLst>
              </p:cNvPr>
              <p:cNvSpPr txBox="1"/>
              <p:nvPr/>
            </p:nvSpPr>
            <p:spPr>
              <a:xfrm>
                <a:off x="7400807" y="2787622"/>
                <a:ext cx="1295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Implementing multithreading in C++.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B1FA816-37CA-47C8-AE26-414E72A9A0D6}"/>
                  </a:ext>
                </a:extLst>
              </p:cNvPr>
              <p:cNvSpPr txBox="1"/>
              <p:nvPr/>
            </p:nvSpPr>
            <p:spPr>
              <a:xfrm>
                <a:off x="6259328" y="2753166"/>
                <a:ext cx="1196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Using </a:t>
                </a:r>
                <a:r>
                  <a:rPr kumimoji="0" lang="en-US" altLang="zh-CN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Cython</a:t>
                </a: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 to call C++ function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22B025F-B309-456B-953D-3FE7364CA082}"/>
                  </a:ext>
                </a:extLst>
              </p:cNvPr>
              <p:cNvSpPr txBox="1"/>
              <p:nvPr/>
            </p:nvSpPr>
            <p:spPr>
              <a:xfrm>
                <a:off x="5063094" y="2808521"/>
                <a:ext cx="1196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Compile a .so file for use in Python.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39740EB-DD58-490C-8BB1-E0E7A3F0F516}"/>
                  </a:ext>
                </a:extLst>
              </p:cNvPr>
              <p:cNvSpPr txBox="1"/>
              <p:nvPr/>
            </p:nvSpPr>
            <p:spPr>
              <a:xfrm>
                <a:off x="3874463" y="2757437"/>
                <a:ext cx="1196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</a:rPr>
                  <a:t>Using Python to call the .so file and read TIFF data with multiple threads.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</a:endParaRPr>
              </a:p>
            </p:txBody>
          </p:sp>
        </p:grpSp>
        <p:sp>
          <p:nvSpPr>
            <p:cNvPr id="40" name="星形: 六角 39">
              <a:extLst>
                <a:ext uri="{FF2B5EF4-FFF2-40B4-BE49-F238E27FC236}">
                  <a16:creationId xmlns:a16="http://schemas.microsoft.com/office/drawing/2014/main" id="{A50F6188-3440-4166-A53B-0437131AFBFB}"/>
                </a:ext>
              </a:extLst>
            </p:cNvPr>
            <p:cNvSpPr/>
            <p:nvPr/>
          </p:nvSpPr>
          <p:spPr>
            <a:xfrm>
              <a:off x="3778795" y="2710685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3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B9D8B77-7B27-4FF9-8153-B38AE0DE128C}"/>
              </a:ext>
            </a:extLst>
          </p:cNvPr>
          <p:cNvGrpSpPr/>
          <p:nvPr/>
        </p:nvGrpSpPr>
        <p:grpSpPr>
          <a:xfrm>
            <a:off x="1039660" y="4507048"/>
            <a:ext cx="3718309" cy="1701028"/>
            <a:chOff x="355428" y="3218893"/>
            <a:chExt cx="3718309" cy="1701028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1B767D4-341F-4092-8047-8B81917A6996}"/>
                </a:ext>
              </a:extLst>
            </p:cNvPr>
            <p:cNvGrpSpPr/>
            <p:nvPr/>
          </p:nvGrpSpPr>
          <p:grpSpPr>
            <a:xfrm>
              <a:off x="508464" y="4103483"/>
              <a:ext cx="2041854" cy="441578"/>
              <a:chOff x="9027" y="2933"/>
              <a:chExt cx="6991" cy="976"/>
            </a:xfrm>
          </p:grpSpPr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840B3D90-170D-4703-8A1D-E09DC5BFD313}"/>
                  </a:ext>
                </a:extLst>
              </p:cNvPr>
              <p:cNvGrpSpPr/>
              <p:nvPr/>
            </p:nvGrpSpPr>
            <p:grpSpPr>
              <a:xfrm rot="5400000">
                <a:off x="13637" y="1040"/>
                <a:ext cx="488" cy="4275"/>
                <a:chOff x="13480" y="1539"/>
                <a:chExt cx="329" cy="4275"/>
              </a:xfrm>
            </p:grpSpPr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5246DCA5-28D7-4BF4-8F2A-657352EFB1AC}"/>
                    </a:ext>
                  </a:extLst>
                </p:cNvPr>
                <p:cNvSpPr/>
                <p:nvPr/>
              </p:nvSpPr>
              <p:spPr>
                <a:xfrm rot="5400000">
                  <a:off x="12866" y="2153"/>
                  <a:ext cx="1557" cy="328"/>
                </a:xfrm>
                <a:prstGeom prst="rect">
                  <a:avLst/>
                </a:prstGeom>
                <a:solidFill>
                  <a:srgbClr val="FAB900"/>
                </a:solidFill>
                <a:ln w="10795" cap="flat" cmpd="sng" algn="ctr">
                  <a:solidFill>
                    <a:srgbClr val="FAB9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E96164-8FF6-4083-8239-2A46FA0293FA}"/>
                    </a:ext>
                  </a:extLst>
                </p:cNvPr>
                <p:cNvSpPr/>
                <p:nvPr/>
              </p:nvSpPr>
              <p:spPr>
                <a:xfrm rot="5400000">
                  <a:off x="13355" y="3222"/>
                  <a:ext cx="580" cy="328"/>
                </a:xfrm>
                <a:prstGeom prst="rect">
                  <a:avLst/>
                </a:prstGeom>
                <a:solidFill>
                  <a:srgbClr val="40BAD2"/>
                </a:solidFill>
                <a:ln w="10795" cap="flat" cmpd="sng" algn="ctr">
                  <a:solidFill>
                    <a:srgbClr val="40BAD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06E3C51C-8FDD-48ED-9413-AB4FC17AA402}"/>
                    </a:ext>
                  </a:extLst>
                </p:cNvPr>
                <p:cNvSpPr/>
                <p:nvPr/>
              </p:nvSpPr>
              <p:spPr>
                <a:xfrm rot="5400000">
                  <a:off x="13478" y="3679"/>
                  <a:ext cx="334" cy="328"/>
                </a:xfrm>
                <a:prstGeom prst="rect">
                  <a:avLst/>
                </a:prstGeom>
                <a:solidFill>
                  <a:srgbClr val="90BB23"/>
                </a:solidFill>
                <a:ln w="10795" cap="flat" cmpd="sng" algn="ctr">
                  <a:solidFill>
                    <a:srgbClr val="90BB2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30827E18-8F16-499C-99A5-902A30E92161}"/>
                    </a:ext>
                  </a:extLst>
                </p:cNvPr>
                <p:cNvSpPr/>
                <p:nvPr/>
              </p:nvSpPr>
              <p:spPr>
                <a:xfrm rot="5400000">
                  <a:off x="13522" y="3970"/>
                  <a:ext cx="246" cy="328"/>
                </a:xfrm>
                <a:prstGeom prst="rect">
                  <a:avLst/>
                </a:prstGeom>
                <a:solidFill>
                  <a:srgbClr val="1AB39F">
                    <a:tint val="65000"/>
                  </a:srgbClr>
                </a:solidFill>
                <a:ln w="12700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20DD1471-824B-4A16-92A1-3F9D8876164F}"/>
                    </a:ext>
                  </a:extLst>
                </p:cNvPr>
                <p:cNvSpPr/>
                <p:nvPr/>
              </p:nvSpPr>
              <p:spPr>
                <a:xfrm rot="5400000">
                  <a:off x="12866" y="4872"/>
                  <a:ext cx="1557" cy="328"/>
                </a:xfrm>
                <a:prstGeom prst="rect">
                  <a:avLst/>
                </a:prstGeom>
                <a:solidFill>
                  <a:srgbClr val="EE7008"/>
                </a:solidFill>
                <a:ln w="10795" cap="flat" cmpd="sng" algn="ctr">
                  <a:solidFill>
                    <a:srgbClr val="EE7008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</p:grpSp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C3058999-D67E-4133-9B0F-7175B0E192A4}"/>
                  </a:ext>
                </a:extLst>
              </p:cNvPr>
              <p:cNvGrpSpPr/>
              <p:nvPr/>
            </p:nvGrpSpPr>
            <p:grpSpPr>
              <a:xfrm rot="5400000">
                <a:off x="10920" y="1528"/>
                <a:ext cx="488" cy="4274"/>
                <a:chOff x="13480" y="5815"/>
                <a:chExt cx="329" cy="4274"/>
              </a:xfrm>
            </p:grpSpPr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718D759C-B7FD-4D76-A534-38C061BB6A96}"/>
                    </a:ext>
                  </a:extLst>
                </p:cNvPr>
                <p:cNvSpPr/>
                <p:nvPr/>
              </p:nvSpPr>
              <p:spPr>
                <a:xfrm rot="5400000">
                  <a:off x="12866" y="6429"/>
                  <a:ext cx="1557" cy="328"/>
                </a:xfrm>
                <a:prstGeom prst="rect">
                  <a:avLst/>
                </a:prstGeom>
                <a:solidFill>
                  <a:srgbClr val="FAB900"/>
                </a:solidFill>
                <a:ln w="10795" cap="flat" cmpd="sng" algn="ctr">
                  <a:solidFill>
                    <a:srgbClr val="FAB9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94AB21EC-0F49-41D9-A9E8-2CCC4C806ECD}"/>
                    </a:ext>
                  </a:extLst>
                </p:cNvPr>
                <p:cNvSpPr/>
                <p:nvPr/>
              </p:nvSpPr>
              <p:spPr>
                <a:xfrm rot="5400000">
                  <a:off x="13355" y="7498"/>
                  <a:ext cx="580" cy="328"/>
                </a:xfrm>
                <a:prstGeom prst="rect">
                  <a:avLst/>
                </a:prstGeom>
                <a:solidFill>
                  <a:srgbClr val="40BAD2"/>
                </a:solidFill>
                <a:ln w="10795" cap="flat" cmpd="sng" algn="ctr">
                  <a:solidFill>
                    <a:srgbClr val="40BAD2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F8910EAD-5CBD-425C-8354-D1EC0C20496F}"/>
                    </a:ext>
                  </a:extLst>
                </p:cNvPr>
                <p:cNvSpPr/>
                <p:nvPr/>
              </p:nvSpPr>
              <p:spPr>
                <a:xfrm rot="5400000">
                  <a:off x="13478" y="7955"/>
                  <a:ext cx="334" cy="328"/>
                </a:xfrm>
                <a:prstGeom prst="rect">
                  <a:avLst/>
                </a:prstGeom>
                <a:solidFill>
                  <a:srgbClr val="90BB23"/>
                </a:solidFill>
                <a:ln w="10795" cap="flat" cmpd="sng" algn="ctr">
                  <a:solidFill>
                    <a:srgbClr val="90BB2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BCEA60B0-E0AC-4E85-9F48-EC6E1B343848}"/>
                    </a:ext>
                  </a:extLst>
                </p:cNvPr>
                <p:cNvSpPr/>
                <p:nvPr/>
              </p:nvSpPr>
              <p:spPr>
                <a:xfrm rot="5400000">
                  <a:off x="13522" y="8245"/>
                  <a:ext cx="246" cy="328"/>
                </a:xfrm>
                <a:prstGeom prst="rect">
                  <a:avLst/>
                </a:prstGeom>
                <a:solidFill>
                  <a:srgbClr val="1AB39F">
                    <a:tint val="65000"/>
                  </a:srgbClr>
                </a:solidFill>
                <a:ln w="12700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01C7DB2A-6B6C-43B4-84E8-3871DC366C99}"/>
                    </a:ext>
                  </a:extLst>
                </p:cNvPr>
                <p:cNvSpPr/>
                <p:nvPr/>
              </p:nvSpPr>
              <p:spPr>
                <a:xfrm rot="5400000">
                  <a:off x="12866" y="9147"/>
                  <a:ext cx="1557" cy="328"/>
                </a:xfrm>
                <a:prstGeom prst="rect">
                  <a:avLst/>
                </a:prstGeom>
                <a:solidFill>
                  <a:srgbClr val="EE7008"/>
                </a:solidFill>
                <a:ln w="10795" cap="flat" cmpd="sng" algn="ctr">
                  <a:solidFill>
                    <a:srgbClr val="EE7008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</a:endParaRPr>
                </a:p>
              </p:txBody>
            </p:sp>
          </p:grpSp>
        </p:grpSp>
        <p:sp>
          <p:nvSpPr>
            <p:cNvPr id="59" name="箭头: 右 58">
              <a:extLst>
                <a:ext uri="{FF2B5EF4-FFF2-40B4-BE49-F238E27FC236}">
                  <a16:creationId xmlns:a16="http://schemas.microsoft.com/office/drawing/2014/main" id="{315BE594-B007-4622-A272-A0FB520BAAAD}"/>
                </a:ext>
              </a:extLst>
            </p:cNvPr>
            <p:cNvSpPr/>
            <p:nvPr/>
          </p:nvSpPr>
          <p:spPr>
            <a:xfrm rot="5400000">
              <a:off x="1588002" y="3749141"/>
              <a:ext cx="204047" cy="227616"/>
            </a:xfrm>
            <a:prstGeom prst="rightArrow">
              <a:avLst/>
            </a:prstGeom>
            <a:solidFill>
              <a:srgbClr val="40BAD2"/>
            </a:solidFill>
            <a:ln w="10795" cap="flat" cmpd="sng" algn="ctr">
              <a:solidFill>
                <a:srgbClr val="40BAD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747A8EF9-DE7B-4D5B-A078-C9BF7AC486C1}"/>
                </a:ext>
              </a:extLst>
            </p:cNvPr>
            <p:cNvGrpSpPr/>
            <p:nvPr/>
          </p:nvGrpSpPr>
          <p:grpSpPr>
            <a:xfrm rot="5400000">
              <a:off x="1648477" y="2287087"/>
              <a:ext cx="220566" cy="2497380"/>
              <a:chOff x="14544" y="1504"/>
              <a:chExt cx="646" cy="8551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AEDC6D82-0D7C-487B-96F7-4B421E5C55FF}"/>
                  </a:ext>
                </a:extLst>
              </p:cNvPr>
              <p:cNvSpPr/>
              <p:nvPr/>
            </p:nvSpPr>
            <p:spPr>
              <a:xfrm rot="5400000">
                <a:off x="14089" y="1960"/>
                <a:ext cx="1557" cy="645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083A4160-38CB-4DCC-9578-E67B97CF8565}"/>
                  </a:ext>
                </a:extLst>
              </p:cNvPr>
              <p:cNvSpPr/>
              <p:nvPr/>
            </p:nvSpPr>
            <p:spPr>
              <a:xfrm rot="5400000">
                <a:off x="14577" y="3029"/>
                <a:ext cx="580" cy="645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56746D27-EF4C-41D3-86D3-08C78BD7F6F6}"/>
                  </a:ext>
                </a:extLst>
              </p:cNvPr>
              <p:cNvSpPr/>
              <p:nvPr/>
            </p:nvSpPr>
            <p:spPr>
              <a:xfrm rot="5400000">
                <a:off x="14700" y="3486"/>
                <a:ext cx="334" cy="645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F8DFE252-48E4-48AE-80EF-EFC64F495449}"/>
                  </a:ext>
                </a:extLst>
              </p:cNvPr>
              <p:cNvSpPr/>
              <p:nvPr/>
            </p:nvSpPr>
            <p:spPr>
              <a:xfrm rot="5400000">
                <a:off x="14744" y="3777"/>
                <a:ext cx="246" cy="645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9AB857AE-45FB-4A4A-A7AF-EC85374345FE}"/>
                  </a:ext>
                </a:extLst>
              </p:cNvPr>
              <p:cNvSpPr/>
              <p:nvPr/>
            </p:nvSpPr>
            <p:spPr>
              <a:xfrm rot="5400000">
                <a:off x="14089" y="4679"/>
                <a:ext cx="1557" cy="645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B44053A7-15C8-4771-86C5-F02E44C6505A}"/>
                  </a:ext>
                </a:extLst>
              </p:cNvPr>
              <p:cNvSpPr/>
              <p:nvPr/>
            </p:nvSpPr>
            <p:spPr>
              <a:xfrm rot="5400000">
                <a:off x="14089" y="6236"/>
                <a:ext cx="1557" cy="645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C0F394AA-0523-4D3A-BDE7-869E38F5C3BB}"/>
                  </a:ext>
                </a:extLst>
              </p:cNvPr>
              <p:cNvSpPr/>
              <p:nvPr/>
            </p:nvSpPr>
            <p:spPr>
              <a:xfrm rot="5400000">
                <a:off x="14577" y="7305"/>
                <a:ext cx="580" cy="645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42C28ABD-B492-42C2-B2EC-4DB132CA130A}"/>
                  </a:ext>
                </a:extLst>
              </p:cNvPr>
              <p:cNvSpPr/>
              <p:nvPr/>
            </p:nvSpPr>
            <p:spPr>
              <a:xfrm rot="5400000">
                <a:off x="14700" y="7762"/>
                <a:ext cx="334" cy="645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A76C1EC2-B188-4EE1-8750-6B34648522F8}"/>
                  </a:ext>
                </a:extLst>
              </p:cNvPr>
              <p:cNvSpPr/>
              <p:nvPr/>
            </p:nvSpPr>
            <p:spPr>
              <a:xfrm rot="5400000">
                <a:off x="14744" y="8052"/>
                <a:ext cx="246" cy="645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4602C08-E41C-4237-92CB-BD3388F19AD6}"/>
                  </a:ext>
                </a:extLst>
              </p:cNvPr>
              <p:cNvSpPr/>
              <p:nvPr/>
            </p:nvSpPr>
            <p:spPr>
              <a:xfrm rot="5400000">
                <a:off x="14089" y="8954"/>
                <a:ext cx="1557" cy="645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A2EB270C-ABA1-41B4-87A4-DAA3EAEBD3ED}"/>
                </a:ext>
              </a:extLst>
            </p:cNvPr>
            <p:cNvGrpSpPr/>
            <p:nvPr/>
          </p:nvGrpSpPr>
          <p:grpSpPr>
            <a:xfrm>
              <a:off x="2780964" y="3707610"/>
              <a:ext cx="1292773" cy="1212311"/>
              <a:chOff x="10371341" y="4278807"/>
              <a:chExt cx="1876645" cy="2005923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46595D37-7EBA-4AD1-BAD7-C4F12B4358B5}"/>
                  </a:ext>
                </a:extLst>
              </p:cNvPr>
              <p:cNvSpPr/>
              <p:nvPr/>
            </p:nvSpPr>
            <p:spPr>
              <a:xfrm>
                <a:off x="10371341" y="4310808"/>
                <a:ext cx="84093" cy="305330"/>
              </a:xfrm>
              <a:prstGeom prst="rect">
                <a:avLst/>
              </a:prstGeom>
              <a:solidFill>
                <a:srgbClr val="FAB900"/>
              </a:solidFill>
              <a:ln w="10795" cap="flat" cmpd="sng" algn="ctr">
                <a:solidFill>
                  <a:srgbClr val="FAB9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60688EC5-940F-477C-9552-C9C40A617982}"/>
                  </a:ext>
                </a:extLst>
              </p:cNvPr>
              <p:cNvSpPr/>
              <p:nvPr/>
            </p:nvSpPr>
            <p:spPr>
              <a:xfrm>
                <a:off x="10371341" y="4727956"/>
                <a:ext cx="84093" cy="305330"/>
              </a:xfrm>
              <a:prstGeom prst="rect">
                <a:avLst/>
              </a:prstGeom>
              <a:solidFill>
                <a:srgbClr val="40BAD2"/>
              </a:solidFill>
              <a:ln w="10795" cap="flat" cmpd="sng" algn="ctr">
                <a:solidFill>
                  <a:srgbClr val="40BAD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3DEC6CA5-877D-48AC-AB06-051C796444BC}"/>
                  </a:ext>
                </a:extLst>
              </p:cNvPr>
              <p:cNvSpPr/>
              <p:nvPr/>
            </p:nvSpPr>
            <p:spPr>
              <a:xfrm>
                <a:off x="10371341" y="5145104"/>
                <a:ext cx="84093" cy="305330"/>
              </a:xfrm>
              <a:prstGeom prst="rect">
                <a:avLst/>
              </a:prstGeom>
              <a:solidFill>
                <a:srgbClr val="90BB23"/>
              </a:solidFill>
              <a:ln w="10795" cap="flat" cmpd="sng" algn="ctr">
                <a:solidFill>
                  <a:srgbClr val="90BB2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30DBBCB6-5B54-47F1-B4C6-8755E60C0975}"/>
                  </a:ext>
                </a:extLst>
              </p:cNvPr>
              <p:cNvSpPr/>
              <p:nvPr/>
            </p:nvSpPr>
            <p:spPr>
              <a:xfrm>
                <a:off x="10371341" y="5562252"/>
                <a:ext cx="84093" cy="305330"/>
              </a:xfrm>
              <a:prstGeom prst="rect">
                <a:avLst/>
              </a:prstGeom>
              <a:solidFill>
                <a:srgbClr val="1AB39F">
                  <a:tint val="65000"/>
                </a:srgbClr>
              </a:solidFill>
              <a:ln w="12700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13D00D4D-C415-448A-9F43-52613DC03E86}"/>
                  </a:ext>
                </a:extLst>
              </p:cNvPr>
              <p:cNvSpPr/>
              <p:nvPr/>
            </p:nvSpPr>
            <p:spPr>
              <a:xfrm>
                <a:off x="10371341" y="5979400"/>
                <a:ext cx="84093" cy="305330"/>
              </a:xfrm>
              <a:prstGeom prst="rect">
                <a:avLst/>
              </a:prstGeom>
              <a:solidFill>
                <a:srgbClr val="EE7008"/>
              </a:solidFill>
              <a:ln w="10795" cap="flat" cmpd="sng" algn="ctr">
                <a:solidFill>
                  <a:srgbClr val="EE7008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D42E1B97-D366-4D5C-BFED-552469DF0BC0}"/>
                  </a:ext>
                </a:extLst>
              </p:cNvPr>
              <p:cNvSpPr txBox="1"/>
              <p:nvPr/>
            </p:nvSpPr>
            <p:spPr>
              <a:xfrm>
                <a:off x="10527854" y="4278807"/>
                <a:ext cx="660186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rPr>
                  <a:t>read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B279198C-C296-4F24-8384-B617F2E551A5}"/>
                  </a:ext>
                </a:extLst>
              </p:cNvPr>
              <p:cNvSpPr txBox="1"/>
              <p:nvPr/>
            </p:nvSpPr>
            <p:spPr>
              <a:xfrm>
                <a:off x="10527854" y="4690713"/>
                <a:ext cx="1301684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rPr>
                  <a:t>Preprocess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B71B76A-9E08-4D44-AB0C-25EB0ADECA3A}"/>
                  </a:ext>
                </a:extLst>
              </p:cNvPr>
              <p:cNvSpPr txBox="1"/>
              <p:nvPr/>
            </p:nvSpPr>
            <p:spPr>
              <a:xfrm>
                <a:off x="10527853" y="5102619"/>
                <a:ext cx="1720133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rPr>
                  <a:t>reconstruction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27FE633-F1E7-4FDF-B8A0-B854AFFF338E}"/>
                  </a:ext>
                </a:extLst>
              </p:cNvPr>
              <p:cNvSpPr txBox="1"/>
              <p:nvPr/>
            </p:nvSpPr>
            <p:spPr>
              <a:xfrm>
                <a:off x="10527854" y="5514525"/>
                <a:ext cx="1720132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rPr>
                  <a:t>postprocess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95781620-2F1D-492B-99C5-7A984A8DD864}"/>
                  </a:ext>
                </a:extLst>
              </p:cNvPr>
              <p:cNvSpPr txBox="1"/>
              <p:nvPr/>
            </p:nvSpPr>
            <p:spPr>
              <a:xfrm>
                <a:off x="10527854" y="5944932"/>
                <a:ext cx="767552" cy="288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微软雅黑"/>
                  </a:rPr>
                  <a:t>write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</a:endParaRPr>
              </a:p>
            </p:txBody>
          </p:sp>
        </p:grpSp>
        <p:sp>
          <p:nvSpPr>
            <p:cNvPr id="62" name="星形: 六角 61">
              <a:extLst>
                <a:ext uri="{FF2B5EF4-FFF2-40B4-BE49-F238E27FC236}">
                  <a16:creationId xmlns:a16="http://schemas.microsoft.com/office/drawing/2014/main" id="{5B8A12F7-8A69-42EA-80EF-782DA06B127F}"/>
                </a:ext>
              </a:extLst>
            </p:cNvPr>
            <p:cNvSpPr/>
            <p:nvPr/>
          </p:nvSpPr>
          <p:spPr>
            <a:xfrm>
              <a:off x="355428" y="3218893"/>
              <a:ext cx="216024" cy="216024"/>
            </a:xfrm>
            <a:prstGeom prst="star6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022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4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96" name="星形: 六角 95">
            <a:extLst>
              <a:ext uri="{FF2B5EF4-FFF2-40B4-BE49-F238E27FC236}">
                <a16:creationId xmlns:a16="http://schemas.microsoft.com/office/drawing/2014/main" id="{E7D87FCA-435F-469B-ADDA-751B8A3A853A}"/>
              </a:ext>
            </a:extLst>
          </p:cNvPr>
          <p:cNvSpPr/>
          <p:nvPr/>
        </p:nvSpPr>
        <p:spPr>
          <a:xfrm>
            <a:off x="8037788" y="2874232"/>
            <a:ext cx="216024" cy="216024"/>
          </a:xfrm>
          <a:prstGeom prst="star6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aphicFrame>
        <p:nvGraphicFramePr>
          <p:cNvPr id="98" name="图表 97">
            <a:extLst>
              <a:ext uri="{FF2B5EF4-FFF2-40B4-BE49-F238E27FC236}">
                <a16:creationId xmlns:a16="http://schemas.microsoft.com/office/drawing/2014/main" id="{3D3F7307-F42C-4CCC-90FC-FAAFC1BA1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237724"/>
              </p:ext>
            </p:extLst>
          </p:nvPr>
        </p:nvGraphicFramePr>
        <p:xfrm>
          <a:off x="7972932" y="2641612"/>
          <a:ext cx="4091198" cy="198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32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F9CBE68-E4EE-435B-80A0-ADC76DCE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44" y="868722"/>
            <a:ext cx="7543519" cy="57260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Data is processed after being written to disk.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Issues: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IO bottlenecks may significantly impact the efficiency of scientific computing.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 There is a need for quick visualization of small amounts data.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Goal: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To avoid IO bottlenecks caused by writing data to disk and then reading it</a:t>
            </a: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 by 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implementing a data streaming approach.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Methods: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Design and implement the streaming data processing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24292F"/>
                </a:solidFill>
                <a:latin typeface="Noto Sans SC"/>
              </a:rPr>
              <a:t>D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efine data stream interface parameters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Develop the unified modules for streaming data access, parsing, management, and retrieval.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2DBD49-13D4-4BCC-B088-18006822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Daisy Stream I/O</a:t>
            </a:r>
            <a:endParaRPr lang="zh-CN" altLang="en-US" dirty="0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DA05E2DF-800B-426D-9BAD-2CCFE925DE5F}"/>
              </a:ext>
            </a:extLst>
          </p:cNvPr>
          <p:cNvGrpSpPr/>
          <p:nvPr/>
        </p:nvGrpSpPr>
        <p:grpSpPr>
          <a:xfrm>
            <a:off x="7643648" y="970395"/>
            <a:ext cx="4660744" cy="5005099"/>
            <a:chOff x="7495175" y="1488876"/>
            <a:chExt cx="4660744" cy="5005099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91B868B-6CB5-421D-9BD5-022A27433DEA}"/>
                </a:ext>
              </a:extLst>
            </p:cNvPr>
            <p:cNvGrpSpPr/>
            <p:nvPr/>
          </p:nvGrpSpPr>
          <p:grpSpPr>
            <a:xfrm>
              <a:off x="7495175" y="1488876"/>
              <a:ext cx="4579062" cy="1888916"/>
              <a:chOff x="7000870" y="1491622"/>
              <a:chExt cx="4579062" cy="1888916"/>
            </a:xfrm>
          </p:grpSpPr>
          <p:sp>
            <p:nvSpPr>
              <p:cNvPr id="52" name="圆柱体 19">
                <a:extLst>
                  <a:ext uri="{FF2B5EF4-FFF2-40B4-BE49-F238E27FC236}">
                    <a16:creationId xmlns:a16="http://schemas.microsoft.com/office/drawing/2014/main" id="{A351535D-7872-4AEF-92B2-0C7502EF84FF}"/>
                  </a:ext>
                </a:extLst>
              </p:cNvPr>
              <p:cNvSpPr/>
              <p:nvPr/>
            </p:nvSpPr>
            <p:spPr>
              <a:xfrm>
                <a:off x="8849669" y="21681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F9C93093-7BFA-4C0B-8133-7FBB40233357}"/>
                  </a:ext>
                </a:extLst>
              </p:cNvPr>
              <p:cNvGrpSpPr/>
              <p:nvPr/>
            </p:nvGrpSpPr>
            <p:grpSpPr>
              <a:xfrm>
                <a:off x="7000870" y="1883773"/>
                <a:ext cx="989001" cy="807729"/>
                <a:chOff x="1254962" y="4808538"/>
                <a:chExt cx="1339135" cy="1127051"/>
              </a:xfrm>
              <a:solidFill>
                <a:srgbClr val="EE7008">
                  <a:lumMod val="40000"/>
                  <a:lumOff val="60000"/>
                </a:srgbClr>
              </a:solidFill>
            </p:grpSpPr>
            <p:sp>
              <p:nvSpPr>
                <p:cNvPr id="66" name="六边形 65">
                  <a:extLst>
                    <a:ext uri="{FF2B5EF4-FFF2-40B4-BE49-F238E27FC236}">
                      <a16:creationId xmlns:a16="http://schemas.microsoft.com/office/drawing/2014/main" id="{D3A391AE-A8AC-4C4F-9394-CE793DEE7284}"/>
                    </a:ext>
                  </a:extLst>
                </p:cNvPr>
                <p:cNvSpPr/>
                <p:nvPr/>
              </p:nvSpPr>
              <p:spPr>
                <a:xfrm>
                  <a:off x="1254962" y="48085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六边形 66">
                  <a:extLst>
                    <a:ext uri="{FF2B5EF4-FFF2-40B4-BE49-F238E27FC236}">
                      <a16:creationId xmlns:a16="http://schemas.microsoft.com/office/drawing/2014/main" id="{CAD896CF-68A1-4A04-BA17-FB045206A9F7}"/>
                    </a:ext>
                  </a:extLst>
                </p:cNvPr>
                <p:cNvSpPr/>
                <p:nvPr/>
              </p:nvSpPr>
              <p:spPr>
                <a:xfrm>
                  <a:off x="1407362" y="49609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六边形 67">
                  <a:extLst>
                    <a:ext uri="{FF2B5EF4-FFF2-40B4-BE49-F238E27FC236}">
                      <a16:creationId xmlns:a16="http://schemas.microsoft.com/office/drawing/2014/main" id="{64B4B503-0015-447C-8739-2C87579D5535}"/>
                    </a:ext>
                  </a:extLst>
                </p:cNvPr>
                <p:cNvSpPr/>
                <p:nvPr/>
              </p:nvSpPr>
              <p:spPr>
                <a:xfrm>
                  <a:off x="1559762" y="5113338"/>
                  <a:ext cx="1034335" cy="822251"/>
                </a:xfrm>
                <a:prstGeom prst="hexagon">
                  <a:avLst/>
                </a:prstGeom>
                <a:grpFill/>
                <a:ln>
                  <a:noFill/>
                </a:ln>
                <a:effectLst>
                  <a:outerShdw blurRad="44450" dist="13970" dir="5400000" algn="ctr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woPt" dir="tl"/>
                </a:scene3d>
                <a:sp3d prstMaterial="flat">
                  <a:bevelT w="12700" h="25400" prst="coolSlant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DAQ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4" name="箭头: 右 20">
                <a:extLst>
                  <a:ext uri="{FF2B5EF4-FFF2-40B4-BE49-F238E27FC236}">
                    <a16:creationId xmlns:a16="http://schemas.microsoft.com/office/drawing/2014/main" id="{2EFE9049-5782-47A3-920A-6566239CCD6E}"/>
                  </a:ext>
                </a:extLst>
              </p:cNvPr>
              <p:cNvSpPr/>
              <p:nvPr/>
            </p:nvSpPr>
            <p:spPr>
              <a:xfrm>
                <a:off x="8032514" y="2295761"/>
                <a:ext cx="384958" cy="138710"/>
              </a:xfrm>
              <a:prstGeom prst="rightArrow">
                <a:avLst/>
              </a:prstGeom>
              <a:solidFill>
                <a:srgbClr val="1AB39F">
                  <a:tint val="65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CF2DC3B2-8BF7-4E85-BE82-E5072CD75BFF}"/>
                  </a:ext>
                </a:extLst>
              </p:cNvPr>
              <p:cNvSpPr txBox="1"/>
              <p:nvPr/>
            </p:nvSpPr>
            <p:spPr>
              <a:xfrm>
                <a:off x="8529818" y="2835358"/>
                <a:ext cx="906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Storage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98798062-5C5E-4012-8748-4D61B21DFEA4}"/>
                  </a:ext>
                </a:extLst>
              </p:cNvPr>
              <p:cNvGrpSpPr/>
              <p:nvPr/>
            </p:nvGrpSpPr>
            <p:grpSpPr>
              <a:xfrm rot="5400000">
                <a:off x="10156617" y="1900492"/>
                <a:ext cx="1832186" cy="1014445"/>
                <a:chOff x="4078492" y="839997"/>
                <a:chExt cx="2556510" cy="1304272"/>
              </a:xfrm>
            </p:grpSpPr>
            <p:grpSp>
              <p:nvGrpSpPr>
                <p:cNvPr id="62" name="组合 61">
                  <a:extLst>
                    <a:ext uri="{FF2B5EF4-FFF2-40B4-BE49-F238E27FC236}">
                      <a16:creationId xmlns:a16="http://schemas.microsoft.com/office/drawing/2014/main" id="{D2FDE6D7-8513-4B83-9743-D829FA308D7B}"/>
                    </a:ext>
                  </a:extLst>
                </p:cNvPr>
                <p:cNvGrpSpPr/>
                <p:nvPr/>
              </p:nvGrpSpPr>
              <p:grpSpPr>
                <a:xfrm>
                  <a:off x="4661249" y="839997"/>
                  <a:ext cx="1721657" cy="1304272"/>
                  <a:chOff x="4776875" y="1128752"/>
                  <a:chExt cx="1721657" cy="1304272"/>
                </a:xfrm>
              </p:grpSpPr>
              <p:sp>
                <p:nvSpPr>
                  <p:cNvPr id="64" name="矩形 63">
                    <a:extLst>
                      <a:ext uri="{FF2B5EF4-FFF2-40B4-BE49-F238E27FC236}">
                        <a16:creationId xmlns:a16="http://schemas.microsoft.com/office/drawing/2014/main" id="{3781F748-812C-4DDC-A374-EF32BBB60DA4}"/>
                      </a:ext>
                    </a:extLst>
                  </p:cNvPr>
                  <p:cNvSpPr/>
                  <p:nvPr/>
                </p:nvSpPr>
                <p:spPr>
                  <a:xfrm>
                    <a:off x="4776875" y="1993604"/>
                    <a:ext cx="1721657" cy="439420"/>
                  </a:xfrm>
                  <a:prstGeom prst="rect">
                    <a:avLst/>
                  </a:prstGeom>
                  <a:solidFill>
                    <a:srgbClr val="FFFFFF"/>
                  </a:solidFill>
                  <a:ln w="10795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Batch process</a:t>
                    </a:r>
                    <a:endPara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65" name="图形 43" descr="显示器 纯色填充">
                    <a:extLst>
                      <a:ext uri="{FF2B5EF4-FFF2-40B4-BE49-F238E27FC236}">
                        <a16:creationId xmlns:a16="http://schemas.microsoft.com/office/drawing/2014/main" id="{0B0F6E11-A863-4AD8-AEA9-385F779BBD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5134857" y="1128752"/>
                    <a:ext cx="624494" cy="62449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3" name="矩形: 圆角 47">
                  <a:extLst>
                    <a:ext uri="{FF2B5EF4-FFF2-40B4-BE49-F238E27FC236}">
                      <a16:creationId xmlns:a16="http://schemas.microsoft.com/office/drawing/2014/main" id="{76D68C33-C655-4520-B497-AE69CFADD94D}"/>
                    </a:ext>
                  </a:extLst>
                </p:cNvPr>
                <p:cNvSpPr/>
                <p:nvPr/>
              </p:nvSpPr>
              <p:spPr>
                <a:xfrm>
                  <a:off x="4078492" y="1691514"/>
                  <a:ext cx="2556510" cy="452755"/>
                </a:xfrm>
                <a:custGeom>
                  <a:avLst/>
                  <a:gdLst>
                    <a:gd name="connsiteX0" fmla="*/ 0 w 4082902"/>
                    <a:gd name="connsiteY0" fmla="*/ 75421 h 452519"/>
                    <a:gd name="connsiteX1" fmla="*/ 75421 w 4082902"/>
                    <a:gd name="connsiteY1" fmla="*/ 0 h 452519"/>
                    <a:gd name="connsiteX2" fmla="*/ 676464 w 4082902"/>
                    <a:gd name="connsiteY2" fmla="*/ 0 h 452519"/>
                    <a:gd name="connsiteX3" fmla="*/ 1120226 w 4082902"/>
                    <a:gd name="connsiteY3" fmla="*/ 0 h 452519"/>
                    <a:gd name="connsiteX4" fmla="*/ 1642628 w 4082902"/>
                    <a:gd name="connsiteY4" fmla="*/ 0 h 452519"/>
                    <a:gd name="connsiteX5" fmla="*/ 2165030 w 4082902"/>
                    <a:gd name="connsiteY5" fmla="*/ 0 h 452519"/>
                    <a:gd name="connsiteX6" fmla="*/ 2608791 w 4082902"/>
                    <a:gd name="connsiteY6" fmla="*/ 0 h 452519"/>
                    <a:gd name="connsiteX7" fmla="*/ 3052552 w 4082902"/>
                    <a:gd name="connsiteY7" fmla="*/ 0 h 452519"/>
                    <a:gd name="connsiteX8" fmla="*/ 4007481 w 4082902"/>
                    <a:gd name="connsiteY8" fmla="*/ 0 h 452519"/>
                    <a:gd name="connsiteX9" fmla="*/ 4082902 w 4082902"/>
                    <a:gd name="connsiteY9" fmla="*/ 75421 h 452519"/>
                    <a:gd name="connsiteX10" fmla="*/ 4082902 w 4082902"/>
                    <a:gd name="connsiteY10" fmla="*/ 377098 h 452519"/>
                    <a:gd name="connsiteX11" fmla="*/ 4007481 w 4082902"/>
                    <a:gd name="connsiteY11" fmla="*/ 452519 h 452519"/>
                    <a:gd name="connsiteX12" fmla="*/ 3406438 w 4082902"/>
                    <a:gd name="connsiteY12" fmla="*/ 452519 h 452519"/>
                    <a:gd name="connsiteX13" fmla="*/ 2962676 w 4082902"/>
                    <a:gd name="connsiteY13" fmla="*/ 452519 h 452519"/>
                    <a:gd name="connsiteX14" fmla="*/ 2361633 w 4082902"/>
                    <a:gd name="connsiteY14" fmla="*/ 452519 h 452519"/>
                    <a:gd name="connsiteX15" fmla="*/ 1917872 w 4082902"/>
                    <a:gd name="connsiteY15" fmla="*/ 452519 h 452519"/>
                    <a:gd name="connsiteX16" fmla="*/ 1356149 w 4082902"/>
                    <a:gd name="connsiteY16" fmla="*/ 452519 h 452519"/>
                    <a:gd name="connsiteX17" fmla="*/ 912388 w 4082902"/>
                    <a:gd name="connsiteY17" fmla="*/ 452519 h 452519"/>
                    <a:gd name="connsiteX18" fmla="*/ 75421 w 4082902"/>
                    <a:gd name="connsiteY18" fmla="*/ 452519 h 452519"/>
                    <a:gd name="connsiteX19" fmla="*/ 0 w 4082902"/>
                    <a:gd name="connsiteY19" fmla="*/ 377098 h 452519"/>
                    <a:gd name="connsiteX20" fmla="*/ 0 w 4082902"/>
                    <a:gd name="connsiteY20" fmla="*/ 75421 h 452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82902" h="452519" extrusionOk="0">
                      <a:moveTo>
                        <a:pt x="0" y="75421"/>
                      </a:moveTo>
                      <a:cubicBezTo>
                        <a:pt x="3339" y="39506"/>
                        <a:pt x="34621" y="535"/>
                        <a:pt x="75421" y="0"/>
                      </a:cubicBezTo>
                      <a:cubicBezTo>
                        <a:pt x="226325" y="-44756"/>
                        <a:pt x="464706" y="13441"/>
                        <a:pt x="676464" y="0"/>
                      </a:cubicBezTo>
                      <a:cubicBezTo>
                        <a:pt x="888222" y="-13441"/>
                        <a:pt x="904262" y="39486"/>
                        <a:pt x="1120226" y="0"/>
                      </a:cubicBezTo>
                      <a:cubicBezTo>
                        <a:pt x="1336190" y="-39486"/>
                        <a:pt x="1483247" y="16285"/>
                        <a:pt x="1642628" y="0"/>
                      </a:cubicBezTo>
                      <a:cubicBezTo>
                        <a:pt x="1802009" y="-16285"/>
                        <a:pt x="1904939" y="27310"/>
                        <a:pt x="2165030" y="0"/>
                      </a:cubicBezTo>
                      <a:cubicBezTo>
                        <a:pt x="2425121" y="-27310"/>
                        <a:pt x="2447959" y="50043"/>
                        <a:pt x="2608791" y="0"/>
                      </a:cubicBezTo>
                      <a:cubicBezTo>
                        <a:pt x="2769623" y="-50043"/>
                        <a:pt x="2892815" y="9300"/>
                        <a:pt x="3052552" y="0"/>
                      </a:cubicBezTo>
                      <a:cubicBezTo>
                        <a:pt x="3212289" y="-9300"/>
                        <a:pt x="3781134" y="5497"/>
                        <a:pt x="4007481" y="0"/>
                      </a:cubicBezTo>
                      <a:cubicBezTo>
                        <a:pt x="4056156" y="-8499"/>
                        <a:pt x="4084776" y="33013"/>
                        <a:pt x="4082902" y="75421"/>
                      </a:cubicBezTo>
                      <a:cubicBezTo>
                        <a:pt x="4085915" y="143151"/>
                        <a:pt x="4060285" y="230915"/>
                        <a:pt x="4082902" y="377098"/>
                      </a:cubicBezTo>
                      <a:cubicBezTo>
                        <a:pt x="4088323" y="422763"/>
                        <a:pt x="4045117" y="458663"/>
                        <a:pt x="4007481" y="452519"/>
                      </a:cubicBezTo>
                      <a:cubicBezTo>
                        <a:pt x="3838960" y="507118"/>
                        <a:pt x="3530111" y="384523"/>
                        <a:pt x="3406438" y="452519"/>
                      </a:cubicBezTo>
                      <a:cubicBezTo>
                        <a:pt x="3282765" y="520515"/>
                        <a:pt x="3059755" y="445846"/>
                        <a:pt x="2962676" y="452519"/>
                      </a:cubicBezTo>
                      <a:cubicBezTo>
                        <a:pt x="2865597" y="459192"/>
                        <a:pt x="2528042" y="403821"/>
                        <a:pt x="2361633" y="452519"/>
                      </a:cubicBezTo>
                      <a:cubicBezTo>
                        <a:pt x="2195224" y="501217"/>
                        <a:pt x="2042258" y="448035"/>
                        <a:pt x="1917872" y="452519"/>
                      </a:cubicBezTo>
                      <a:cubicBezTo>
                        <a:pt x="1793486" y="457003"/>
                        <a:pt x="1579899" y="439302"/>
                        <a:pt x="1356149" y="452519"/>
                      </a:cubicBezTo>
                      <a:cubicBezTo>
                        <a:pt x="1132399" y="465736"/>
                        <a:pt x="1117375" y="451281"/>
                        <a:pt x="912388" y="452519"/>
                      </a:cubicBezTo>
                      <a:cubicBezTo>
                        <a:pt x="707401" y="453757"/>
                        <a:pt x="490069" y="432006"/>
                        <a:pt x="75421" y="452519"/>
                      </a:cubicBezTo>
                      <a:cubicBezTo>
                        <a:pt x="32843" y="450084"/>
                        <a:pt x="1090" y="421197"/>
                        <a:pt x="0" y="377098"/>
                      </a:cubicBezTo>
                      <a:cubicBezTo>
                        <a:pt x="-30006" y="236461"/>
                        <a:pt x="26686" y="135761"/>
                        <a:pt x="0" y="75421"/>
                      </a:cubicBezTo>
                      <a:close/>
                    </a:path>
                  </a:pathLst>
                </a:custGeom>
                <a:noFill/>
                <a:ln w="10795" cap="flat" cmpd="sng" algn="ctr">
                  <a:solidFill>
                    <a:srgbClr val="00000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箭头: 右 20">
                <a:extLst>
                  <a:ext uri="{FF2B5EF4-FFF2-40B4-BE49-F238E27FC236}">
                    <a16:creationId xmlns:a16="http://schemas.microsoft.com/office/drawing/2014/main" id="{323E984B-83ED-4CF5-A302-23FF66298DCA}"/>
                  </a:ext>
                </a:extLst>
              </p:cNvPr>
              <p:cNvSpPr/>
              <p:nvPr/>
            </p:nvSpPr>
            <p:spPr>
              <a:xfrm>
                <a:off x="9391946" y="2290751"/>
                <a:ext cx="384958" cy="138710"/>
              </a:xfrm>
              <a:prstGeom prst="rightArrow">
                <a:avLst/>
              </a:prstGeom>
              <a:solidFill>
                <a:srgbClr val="1AB39F">
                  <a:tint val="65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圆柱体 19">
                <a:extLst>
                  <a:ext uri="{FF2B5EF4-FFF2-40B4-BE49-F238E27FC236}">
                    <a16:creationId xmlns:a16="http://schemas.microsoft.com/office/drawing/2014/main" id="{8D8B9879-CA83-49A0-A0F0-91455A538D4B}"/>
                  </a:ext>
                </a:extLst>
              </p:cNvPr>
              <p:cNvSpPr/>
              <p:nvPr/>
            </p:nvSpPr>
            <p:spPr>
              <a:xfrm>
                <a:off x="8515914" y="21681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圆柱体 19">
                <a:extLst>
                  <a:ext uri="{FF2B5EF4-FFF2-40B4-BE49-F238E27FC236}">
                    <a16:creationId xmlns:a16="http://schemas.microsoft.com/office/drawing/2014/main" id="{DC6F3926-5158-4119-9516-F59C0CC5DE28}"/>
                  </a:ext>
                </a:extLst>
              </p:cNvPr>
              <p:cNvSpPr/>
              <p:nvPr/>
            </p:nvSpPr>
            <p:spPr>
              <a:xfrm>
                <a:off x="8668314" y="2320585"/>
                <a:ext cx="483389" cy="476204"/>
              </a:xfrm>
              <a:prstGeom prst="can">
                <a:avLst/>
              </a:prstGeom>
              <a:solidFill>
                <a:srgbClr val="40BAD2">
                  <a:lumMod val="40000"/>
                  <a:lumOff val="60000"/>
                </a:srgbClr>
              </a:solidFill>
              <a:ln w="10795" cap="flat" cmpd="sng" algn="ctr">
                <a:solidFill>
                  <a:srgbClr val="40BAD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B516FD40-1159-4858-BAEC-60067DD61690}"/>
                  </a:ext>
                </a:extLst>
              </p:cNvPr>
              <p:cNvSpPr/>
              <p:nvPr/>
            </p:nvSpPr>
            <p:spPr>
              <a:xfrm>
                <a:off x="9776904" y="1496942"/>
                <a:ext cx="333755" cy="1883596"/>
              </a:xfrm>
              <a:prstGeom prst="rect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8022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</a:rPr>
                  <a:t>IO</a:t>
                </a: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</a:rPr>
                  <a:t> </a:t>
                </a: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</a:rPr>
                  <a:t>Interface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61" name="箭头: 右 20">
                <a:extLst>
                  <a:ext uri="{FF2B5EF4-FFF2-40B4-BE49-F238E27FC236}">
                    <a16:creationId xmlns:a16="http://schemas.microsoft.com/office/drawing/2014/main" id="{933D45A1-D71A-4533-ABDB-56433F6D5786}"/>
                  </a:ext>
                </a:extLst>
              </p:cNvPr>
              <p:cNvSpPr/>
              <p:nvPr/>
            </p:nvSpPr>
            <p:spPr>
              <a:xfrm>
                <a:off x="10141383" y="2241696"/>
                <a:ext cx="384958" cy="218442"/>
              </a:xfrm>
              <a:prstGeom prst="rightArrow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9525" cap="flat" cmpd="sng" algn="ctr">
                <a:solidFill>
                  <a:srgbClr val="1AB39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箭头: 下 68">
              <a:extLst>
                <a:ext uri="{FF2B5EF4-FFF2-40B4-BE49-F238E27FC236}">
                  <a16:creationId xmlns:a16="http://schemas.microsoft.com/office/drawing/2014/main" id="{8A105010-5023-4BBC-A565-3BDF3DA64DFA}"/>
                </a:ext>
              </a:extLst>
            </p:cNvPr>
            <p:cNvSpPr/>
            <p:nvPr/>
          </p:nvSpPr>
          <p:spPr>
            <a:xfrm>
              <a:off x="9263160" y="3353696"/>
              <a:ext cx="360436" cy="430844"/>
            </a:xfrm>
            <a:prstGeom prst="downArrow">
              <a:avLst/>
            </a:prstGeom>
            <a:solidFill>
              <a:srgbClr val="4F91A1"/>
            </a:solidFill>
            <a:ln w="12700" cap="flat" cmpd="sng" algn="ctr">
              <a:solidFill>
                <a:srgbClr val="4F91A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幼圆" panose="02010509060101010101" pitchFamily="49" charset="-122"/>
                <a:cs typeface="+mn-cs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660F6B4-C5EA-40D0-8993-921893B16E10}"/>
                </a:ext>
              </a:extLst>
            </p:cNvPr>
            <p:cNvGrpSpPr/>
            <p:nvPr/>
          </p:nvGrpSpPr>
          <p:grpSpPr>
            <a:xfrm>
              <a:off x="7498807" y="4023268"/>
              <a:ext cx="4657112" cy="2470707"/>
              <a:chOff x="6978251" y="3582397"/>
              <a:chExt cx="4657112" cy="2470707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02219BBB-04D5-414F-8F2D-6AF01BEB7DD5}"/>
                  </a:ext>
                </a:extLst>
              </p:cNvPr>
              <p:cNvGrpSpPr/>
              <p:nvPr/>
            </p:nvGrpSpPr>
            <p:grpSpPr>
              <a:xfrm>
                <a:off x="6978251" y="3582397"/>
                <a:ext cx="4657112" cy="2470707"/>
                <a:chOff x="2549254" y="3069083"/>
                <a:chExt cx="4657112" cy="2470707"/>
              </a:xfrm>
            </p:grpSpPr>
            <p:sp>
              <p:nvSpPr>
                <p:cNvPr id="76" name="圆柱体 19">
                  <a:extLst>
                    <a:ext uri="{FF2B5EF4-FFF2-40B4-BE49-F238E27FC236}">
                      <a16:creationId xmlns:a16="http://schemas.microsoft.com/office/drawing/2014/main" id="{54764CBD-E616-46C5-BC47-13586FB530C9}"/>
                    </a:ext>
                  </a:extLst>
                </p:cNvPr>
                <p:cNvSpPr/>
                <p:nvPr/>
              </p:nvSpPr>
              <p:spPr>
                <a:xfrm>
                  <a:off x="4398053" y="43714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id="{9B9A212E-9D27-457B-949B-B83B611ABB61}"/>
                    </a:ext>
                  </a:extLst>
                </p:cNvPr>
                <p:cNvGrpSpPr/>
                <p:nvPr/>
              </p:nvGrpSpPr>
              <p:grpSpPr>
                <a:xfrm>
                  <a:off x="2549254" y="4087023"/>
                  <a:ext cx="989001" cy="807729"/>
                  <a:chOff x="1254962" y="4808538"/>
                  <a:chExt cx="1339135" cy="1127051"/>
                </a:xfrm>
                <a:solidFill>
                  <a:srgbClr val="EE7008">
                    <a:lumMod val="40000"/>
                    <a:lumOff val="60000"/>
                  </a:srgbClr>
                </a:solidFill>
              </p:grpSpPr>
              <p:sp>
                <p:nvSpPr>
                  <p:cNvPr id="94" name="六边形 93">
                    <a:extLst>
                      <a:ext uri="{FF2B5EF4-FFF2-40B4-BE49-F238E27FC236}">
                        <a16:creationId xmlns:a16="http://schemas.microsoft.com/office/drawing/2014/main" id="{6BC8ACFE-36EA-459E-8CAF-B4426A8CCF2F}"/>
                      </a:ext>
                    </a:extLst>
                  </p:cNvPr>
                  <p:cNvSpPr/>
                  <p:nvPr/>
                </p:nvSpPr>
                <p:spPr>
                  <a:xfrm>
                    <a:off x="1254962" y="48085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5" name="六边形 94">
                    <a:extLst>
                      <a:ext uri="{FF2B5EF4-FFF2-40B4-BE49-F238E27FC236}">
                        <a16:creationId xmlns:a16="http://schemas.microsoft.com/office/drawing/2014/main" id="{1883C75A-597E-4280-8294-364EBA9F070A}"/>
                      </a:ext>
                    </a:extLst>
                  </p:cNvPr>
                  <p:cNvSpPr/>
                  <p:nvPr/>
                </p:nvSpPr>
                <p:spPr>
                  <a:xfrm>
                    <a:off x="1407362" y="49609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六边形 95">
                    <a:extLst>
                      <a:ext uri="{FF2B5EF4-FFF2-40B4-BE49-F238E27FC236}">
                        <a16:creationId xmlns:a16="http://schemas.microsoft.com/office/drawing/2014/main" id="{2B40652C-FDEB-4284-9B44-47241C35B0D9}"/>
                      </a:ext>
                    </a:extLst>
                  </p:cNvPr>
                  <p:cNvSpPr/>
                  <p:nvPr/>
                </p:nvSpPr>
                <p:spPr>
                  <a:xfrm>
                    <a:off x="1559762" y="5113338"/>
                    <a:ext cx="1034335" cy="822251"/>
                  </a:xfrm>
                  <a:prstGeom prst="hexagon">
                    <a:avLst/>
                  </a:prstGeom>
                  <a:grpFill/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2700" h="25400" prst="coolSlant"/>
                  </a:sp3d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DAQ</a:t>
                    </a:r>
                    <a:endPara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8" name="箭头: 右 20">
                  <a:extLst>
                    <a:ext uri="{FF2B5EF4-FFF2-40B4-BE49-F238E27FC236}">
                      <a16:creationId xmlns:a16="http://schemas.microsoft.com/office/drawing/2014/main" id="{4F8E4127-B15D-4674-B6B6-9E9DE398B344}"/>
                    </a:ext>
                  </a:extLst>
                </p:cNvPr>
                <p:cNvSpPr/>
                <p:nvPr/>
              </p:nvSpPr>
              <p:spPr>
                <a:xfrm>
                  <a:off x="3580898" y="4499011"/>
                  <a:ext cx="384958" cy="138710"/>
                </a:xfrm>
                <a:prstGeom prst="rightArrow">
                  <a:avLst/>
                </a:prstGeom>
                <a:solidFill>
                  <a:srgbClr val="1AB39F">
                    <a:tint val="65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ECD2C06B-2F2C-4450-8F5E-351DA7AAC486}"/>
                    </a:ext>
                  </a:extLst>
                </p:cNvPr>
                <p:cNvSpPr txBox="1"/>
                <p:nvPr/>
              </p:nvSpPr>
              <p:spPr>
                <a:xfrm>
                  <a:off x="4078202" y="5038608"/>
                  <a:ext cx="906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Storage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0" name="组合 79">
                  <a:extLst>
                    <a:ext uri="{FF2B5EF4-FFF2-40B4-BE49-F238E27FC236}">
                      <a16:creationId xmlns:a16="http://schemas.microsoft.com/office/drawing/2014/main" id="{22319D61-C152-4831-ACF2-CB0DEE8BDA27}"/>
                    </a:ext>
                  </a:extLst>
                </p:cNvPr>
                <p:cNvGrpSpPr/>
                <p:nvPr/>
              </p:nvGrpSpPr>
              <p:grpSpPr>
                <a:xfrm rot="5400000">
                  <a:off x="5424721" y="3758146"/>
                  <a:ext cx="2470707" cy="1092582"/>
                  <a:chOff x="3742525" y="739649"/>
                  <a:chExt cx="3447458" cy="1404732"/>
                </a:xfrm>
              </p:grpSpPr>
              <p:grpSp>
                <p:nvGrpSpPr>
                  <p:cNvPr id="87" name="组合 86">
                    <a:extLst>
                      <a:ext uri="{FF2B5EF4-FFF2-40B4-BE49-F238E27FC236}">
                        <a16:creationId xmlns:a16="http://schemas.microsoft.com/office/drawing/2014/main" id="{BB9B75EA-8015-405D-AAC9-D67ED3E59762}"/>
                      </a:ext>
                    </a:extLst>
                  </p:cNvPr>
                  <p:cNvGrpSpPr/>
                  <p:nvPr/>
                </p:nvGrpSpPr>
                <p:grpSpPr>
                  <a:xfrm>
                    <a:off x="3742525" y="739649"/>
                    <a:ext cx="1795992" cy="1366642"/>
                    <a:chOff x="3084551" y="975767"/>
                    <a:chExt cx="1795992" cy="1366642"/>
                  </a:xfrm>
                </p:grpSpPr>
                <p:sp>
                  <p:nvSpPr>
                    <p:cNvPr id="92" name="矩形 91">
                      <a:extLst>
                        <a:ext uri="{FF2B5EF4-FFF2-40B4-BE49-F238E27FC236}">
                          <a16:creationId xmlns:a16="http://schemas.microsoft.com/office/drawing/2014/main" id="{C931AF3D-056E-4004-A6ED-15745D0B5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84551" y="1903304"/>
                      <a:ext cx="1795992" cy="439105"/>
                    </a:xfrm>
                    <a:prstGeom prst="rect">
                      <a:avLst/>
                    </a:prstGeom>
                    <a:noFill/>
                    <a:ln w="1079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0" cap="none" spc="0" normalizeH="0" baseline="0" noProof="0" dirty="0" err="1">
                          <a:ln w="0"/>
                          <a:solidFill>
                            <a:srgbClr val="D15A3E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</a:rPr>
                        <a:t>StreamProcess</a:t>
                      </a:r>
                      <a:endParaRPr kumimoji="0" lang="zh-CN" altLang="en-US" sz="1400" b="0" i="0" u="none" strike="noStrike" kern="0" cap="none" spc="0" normalizeH="0" baseline="0" noProof="0" dirty="0">
                        <a:ln w="0"/>
                        <a:solidFill>
                          <a:srgbClr val="D15A3E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</a:endParaRPr>
                    </a:p>
                  </p:txBody>
                </p:sp>
                <p:pic>
                  <p:nvPicPr>
                    <p:cNvPr id="93" name="图形 92" descr="云计算 纯色填充">
                      <a:extLst>
                        <a:ext uri="{FF2B5EF4-FFF2-40B4-BE49-F238E27FC236}">
                          <a16:creationId xmlns:a16="http://schemas.microsoft.com/office/drawing/2014/main" id="{27ACE981-D35C-4CD2-9A88-508CAF48B7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603110" y="975767"/>
                      <a:ext cx="806463" cy="8064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8" name="组合 87">
                    <a:extLst>
                      <a:ext uri="{FF2B5EF4-FFF2-40B4-BE49-F238E27FC236}">
                        <a16:creationId xmlns:a16="http://schemas.microsoft.com/office/drawing/2014/main" id="{30130ECA-8A8A-4153-8B56-04E0EECC6E76}"/>
                      </a:ext>
                    </a:extLst>
                  </p:cNvPr>
                  <p:cNvGrpSpPr/>
                  <p:nvPr/>
                </p:nvGrpSpPr>
                <p:grpSpPr>
                  <a:xfrm>
                    <a:off x="5387513" y="835642"/>
                    <a:ext cx="1802470" cy="1308739"/>
                    <a:chOff x="5503139" y="1124397"/>
                    <a:chExt cx="1802470" cy="1308739"/>
                  </a:xfrm>
                </p:grpSpPr>
                <p:sp>
                  <p:nvSpPr>
                    <p:cNvPr id="90" name="矩形 89">
                      <a:extLst>
                        <a:ext uri="{FF2B5EF4-FFF2-40B4-BE49-F238E27FC236}">
                          <a16:creationId xmlns:a16="http://schemas.microsoft.com/office/drawing/2014/main" id="{958AD97B-297A-4738-8861-E3B4A1FC3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3139" y="1993716"/>
                      <a:ext cx="1802470" cy="4394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079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0" dirty="0" err="1">
                          <a:solidFill>
                            <a:srgbClr val="000000"/>
                          </a:solidFill>
                        </a:rPr>
                        <a:t>BatchProcess</a:t>
                      </a:r>
                      <a:endParaRPr kumimoji="0" lang="zh-CN" alt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pic>
                  <p:nvPicPr>
                    <p:cNvPr id="91" name="图形 43" descr="显示器 纯色填充">
                      <a:extLst>
                        <a:ext uri="{FF2B5EF4-FFF2-40B4-BE49-F238E27FC236}">
                          <a16:creationId xmlns:a16="http://schemas.microsoft.com/office/drawing/2014/main" id="{C42C6589-6A6E-48C6-8949-C1C51BEFFD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5894387" y="1124397"/>
                      <a:ext cx="624494" cy="62449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9" name="矩形: 圆角 47">
                    <a:extLst>
                      <a:ext uri="{FF2B5EF4-FFF2-40B4-BE49-F238E27FC236}">
                        <a16:creationId xmlns:a16="http://schemas.microsoft.com/office/drawing/2014/main" id="{C785ED6A-D25E-49B7-B36E-C1266246A04E}"/>
                      </a:ext>
                    </a:extLst>
                  </p:cNvPr>
                  <p:cNvSpPr/>
                  <p:nvPr/>
                </p:nvSpPr>
                <p:spPr>
                  <a:xfrm>
                    <a:off x="3762875" y="1691516"/>
                    <a:ext cx="3263909" cy="452755"/>
                  </a:xfrm>
                  <a:custGeom>
                    <a:avLst/>
                    <a:gdLst>
                      <a:gd name="connsiteX0" fmla="*/ 0 w 4082902"/>
                      <a:gd name="connsiteY0" fmla="*/ 75421 h 452519"/>
                      <a:gd name="connsiteX1" fmla="*/ 75421 w 4082902"/>
                      <a:gd name="connsiteY1" fmla="*/ 0 h 452519"/>
                      <a:gd name="connsiteX2" fmla="*/ 676464 w 4082902"/>
                      <a:gd name="connsiteY2" fmla="*/ 0 h 452519"/>
                      <a:gd name="connsiteX3" fmla="*/ 1120226 w 4082902"/>
                      <a:gd name="connsiteY3" fmla="*/ 0 h 452519"/>
                      <a:gd name="connsiteX4" fmla="*/ 1642628 w 4082902"/>
                      <a:gd name="connsiteY4" fmla="*/ 0 h 452519"/>
                      <a:gd name="connsiteX5" fmla="*/ 2165030 w 4082902"/>
                      <a:gd name="connsiteY5" fmla="*/ 0 h 452519"/>
                      <a:gd name="connsiteX6" fmla="*/ 2608791 w 4082902"/>
                      <a:gd name="connsiteY6" fmla="*/ 0 h 452519"/>
                      <a:gd name="connsiteX7" fmla="*/ 3052552 w 4082902"/>
                      <a:gd name="connsiteY7" fmla="*/ 0 h 452519"/>
                      <a:gd name="connsiteX8" fmla="*/ 4007481 w 4082902"/>
                      <a:gd name="connsiteY8" fmla="*/ 0 h 452519"/>
                      <a:gd name="connsiteX9" fmla="*/ 4082902 w 4082902"/>
                      <a:gd name="connsiteY9" fmla="*/ 75421 h 452519"/>
                      <a:gd name="connsiteX10" fmla="*/ 4082902 w 4082902"/>
                      <a:gd name="connsiteY10" fmla="*/ 377098 h 452519"/>
                      <a:gd name="connsiteX11" fmla="*/ 4007481 w 4082902"/>
                      <a:gd name="connsiteY11" fmla="*/ 452519 h 452519"/>
                      <a:gd name="connsiteX12" fmla="*/ 3406438 w 4082902"/>
                      <a:gd name="connsiteY12" fmla="*/ 452519 h 452519"/>
                      <a:gd name="connsiteX13" fmla="*/ 2962676 w 4082902"/>
                      <a:gd name="connsiteY13" fmla="*/ 452519 h 452519"/>
                      <a:gd name="connsiteX14" fmla="*/ 2361633 w 4082902"/>
                      <a:gd name="connsiteY14" fmla="*/ 452519 h 452519"/>
                      <a:gd name="connsiteX15" fmla="*/ 1917872 w 4082902"/>
                      <a:gd name="connsiteY15" fmla="*/ 452519 h 452519"/>
                      <a:gd name="connsiteX16" fmla="*/ 1356149 w 4082902"/>
                      <a:gd name="connsiteY16" fmla="*/ 452519 h 452519"/>
                      <a:gd name="connsiteX17" fmla="*/ 912388 w 4082902"/>
                      <a:gd name="connsiteY17" fmla="*/ 452519 h 452519"/>
                      <a:gd name="connsiteX18" fmla="*/ 75421 w 4082902"/>
                      <a:gd name="connsiteY18" fmla="*/ 452519 h 452519"/>
                      <a:gd name="connsiteX19" fmla="*/ 0 w 4082902"/>
                      <a:gd name="connsiteY19" fmla="*/ 377098 h 452519"/>
                      <a:gd name="connsiteX20" fmla="*/ 0 w 4082902"/>
                      <a:gd name="connsiteY20" fmla="*/ 75421 h 452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082902" h="452519" extrusionOk="0">
                        <a:moveTo>
                          <a:pt x="0" y="75421"/>
                        </a:moveTo>
                        <a:cubicBezTo>
                          <a:pt x="3339" y="39506"/>
                          <a:pt x="34621" y="535"/>
                          <a:pt x="75421" y="0"/>
                        </a:cubicBezTo>
                        <a:cubicBezTo>
                          <a:pt x="226325" y="-44756"/>
                          <a:pt x="464706" y="13441"/>
                          <a:pt x="676464" y="0"/>
                        </a:cubicBezTo>
                        <a:cubicBezTo>
                          <a:pt x="888222" y="-13441"/>
                          <a:pt x="904262" y="39486"/>
                          <a:pt x="1120226" y="0"/>
                        </a:cubicBezTo>
                        <a:cubicBezTo>
                          <a:pt x="1336190" y="-39486"/>
                          <a:pt x="1483247" y="16285"/>
                          <a:pt x="1642628" y="0"/>
                        </a:cubicBezTo>
                        <a:cubicBezTo>
                          <a:pt x="1802009" y="-16285"/>
                          <a:pt x="1904939" y="27310"/>
                          <a:pt x="2165030" y="0"/>
                        </a:cubicBezTo>
                        <a:cubicBezTo>
                          <a:pt x="2425121" y="-27310"/>
                          <a:pt x="2447959" y="50043"/>
                          <a:pt x="2608791" y="0"/>
                        </a:cubicBezTo>
                        <a:cubicBezTo>
                          <a:pt x="2769623" y="-50043"/>
                          <a:pt x="2892815" y="9300"/>
                          <a:pt x="3052552" y="0"/>
                        </a:cubicBezTo>
                        <a:cubicBezTo>
                          <a:pt x="3212289" y="-9300"/>
                          <a:pt x="3781134" y="5497"/>
                          <a:pt x="4007481" y="0"/>
                        </a:cubicBezTo>
                        <a:cubicBezTo>
                          <a:pt x="4056156" y="-8499"/>
                          <a:pt x="4084776" y="33013"/>
                          <a:pt x="4082902" y="75421"/>
                        </a:cubicBezTo>
                        <a:cubicBezTo>
                          <a:pt x="4085915" y="143151"/>
                          <a:pt x="4060285" y="230915"/>
                          <a:pt x="4082902" y="377098"/>
                        </a:cubicBezTo>
                        <a:cubicBezTo>
                          <a:pt x="4088323" y="422763"/>
                          <a:pt x="4045117" y="458663"/>
                          <a:pt x="4007481" y="452519"/>
                        </a:cubicBezTo>
                        <a:cubicBezTo>
                          <a:pt x="3838960" y="507118"/>
                          <a:pt x="3530111" y="384523"/>
                          <a:pt x="3406438" y="452519"/>
                        </a:cubicBezTo>
                        <a:cubicBezTo>
                          <a:pt x="3282765" y="520515"/>
                          <a:pt x="3059755" y="445846"/>
                          <a:pt x="2962676" y="452519"/>
                        </a:cubicBezTo>
                        <a:cubicBezTo>
                          <a:pt x="2865597" y="459192"/>
                          <a:pt x="2528042" y="403821"/>
                          <a:pt x="2361633" y="452519"/>
                        </a:cubicBezTo>
                        <a:cubicBezTo>
                          <a:pt x="2195224" y="501217"/>
                          <a:pt x="2042258" y="448035"/>
                          <a:pt x="1917872" y="452519"/>
                        </a:cubicBezTo>
                        <a:cubicBezTo>
                          <a:pt x="1793486" y="457003"/>
                          <a:pt x="1579899" y="439302"/>
                          <a:pt x="1356149" y="452519"/>
                        </a:cubicBezTo>
                        <a:cubicBezTo>
                          <a:pt x="1132399" y="465736"/>
                          <a:pt x="1117375" y="451281"/>
                          <a:pt x="912388" y="452519"/>
                        </a:cubicBezTo>
                        <a:cubicBezTo>
                          <a:pt x="707401" y="453757"/>
                          <a:pt x="490069" y="432006"/>
                          <a:pt x="75421" y="452519"/>
                        </a:cubicBezTo>
                        <a:cubicBezTo>
                          <a:pt x="32843" y="450084"/>
                          <a:pt x="1090" y="421197"/>
                          <a:pt x="0" y="377098"/>
                        </a:cubicBezTo>
                        <a:cubicBezTo>
                          <a:pt x="-30006" y="236461"/>
                          <a:pt x="26686" y="135761"/>
                          <a:pt x="0" y="75421"/>
                        </a:cubicBezTo>
                        <a:close/>
                      </a:path>
                    </a:pathLst>
                  </a:custGeom>
                  <a:noFill/>
                  <a:ln w="10795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81" name="箭头: 右 20">
                  <a:extLst>
                    <a:ext uri="{FF2B5EF4-FFF2-40B4-BE49-F238E27FC236}">
                      <a16:creationId xmlns:a16="http://schemas.microsoft.com/office/drawing/2014/main" id="{1FAE7A84-8B13-472A-9E5C-076005786B09}"/>
                    </a:ext>
                  </a:extLst>
                </p:cNvPr>
                <p:cNvSpPr/>
                <p:nvPr/>
              </p:nvSpPr>
              <p:spPr>
                <a:xfrm>
                  <a:off x="4940330" y="4494001"/>
                  <a:ext cx="384958" cy="138710"/>
                </a:xfrm>
                <a:prstGeom prst="rightArrow">
                  <a:avLst/>
                </a:prstGeom>
                <a:solidFill>
                  <a:srgbClr val="1AB39F">
                    <a:tint val="65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圆柱体 19">
                  <a:extLst>
                    <a:ext uri="{FF2B5EF4-FFF2-40B4-BE49-F238E27FC236}">
                      <a16:creationId xmlns:a16="http://schemas.microsoft.com/office/drawing/2014/main" id="{2010A280-8EEC-49F3-80A9-91B22CBE64F7}"/>
                    </a:ext>
                  </a:extLst>
                </p:cNvPr>
                <p:cNvSpPr/>
                <p:nvPr/>
              </p:nvSpPr>
              <p:spPr>
                <a:xfrm>
                  <a:off x="4064298" y="43714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直角上箭头 68">
                  <a:extLst>
                    <a:ext uri="{FF2B5EF4-FFF2-40B4-BE49-F238E27FC236}">
                      <a16:creationId xmlns:a16="http://schemas.microsoft.com/office/drawing/2014/main" id="{D831ACB9-00DE-455D-A494-6F8934DCA8EA}"/>
                    </a:ext>
                  </a:extLst>
                </p:cNvPr>
                <p:cNvSpPr/>
                <p:nvPr/>
              </p:nvSpPr>
              <p:spPr>
                <a:xfrm rot="5400000" flipH="1">
                  <a:off x="3337559" y="3374922"/>
                  <a:ext cx="261391" cy="1036793"/>
                </a:xfrm>
                <a:prstGeom prst="bentUpArrow">
                  <a:avLst/>
                </a:prstGeom>
                <a:gradFill rotWithShape="1">
                  <a:gsLst>
                    <a:gs pos="0">
                      <a:srgbClr val="D15A3E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D15A3E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D15A3E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D15A3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84" name="圆柱体 19">
                  <a:extLst>
                    <a:ext uri="{FF2B5EF4-FFF2-40B4-BE49-F238E27FC236}">
                      <a16:creationId xmlns:a16="http://schemas.microsoft.com/office/drawing/2014/main" id="{08C7D10F-C3FA-42B2-91B1-119DEB6B1A29}"/>
                    </a:ext>
                  </a:extLst>
                </p:cNvPr>
                <p:cNvSpPr/>
                <p:nvPr/>
              </p:nvSpPr>
              <p:spPr>
                <a:xfrm>
                  <a:off x="4216698" y="4523835"/>
                  <a:ext cx="483389" cy="476204"/>
                </a:xfrm>
                <a:prstGeom prst="can">
                  <a:avLst/>
                </a:prstGeom>
                <a:solidFill>
                  <a:srgbClr val="40BAD2">
                    <a:lumMod val="40000"/>
                    <a:lumOff val="60000"/>
                  </a:srgbClr>
                </a:solidFill>
                <a:ln w="10795" cap="flat" cmpd="sng" algn="ctr">
                  <a:solidFill>
                    <a:srgbClr val="40BAD2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2EAD6EDA-45F3-420C-8535-809FCFBEC869}"/>
                    </a:ext>
                  </a:extLst>
                </p:cNvPr>
                <p:cNvSpPr/>
                <p:nvPr/>
              </p:nvSpPr>
              <p:spPr>
                <a:xfrm>
                  <a:off x="5325288" y="3315184"/>
                  <a:ext cx="333755" cy="1883596"/>
                </a:xfrm>
                <a:prstGeom prst="rect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vert="vert" rtlCol="0" anchor="ctr"/>
                <a:lstStyle/>
                <a:p>
                  <a:pPr marL="0" marR="0" lvl="0" indent="0" algn="ctr" defTabSz="80224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</a:rPr>
                    <a:t>IO </a:t>
                  </a:r>
                  <a:r>
                    <a:rPr lang="en-US" altLang="zh-CN" sz="1400" kern="0" dirty="0">
                      <a:solidFill>
                        <a:prstClr val="black"/>
                      </a:solidFill>
                      <a:latin typeface="Times New Roman"/>
                    </a:rPr>
                    <a:t>Interface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</a:endParaRPr>
                </a:p>
              </p:txBody>
            </p:sp>
            <p:sp>
              <p:nvSpPr>
                <p:cNvPr id="86" name="箭头: 右 20">
                  <a:extLst>
                    <a:ext uri="{FF2B5EF4-FFF2-40B4-BE49-F238E27FC236}">
                      <a16:creationId xmlns:a16="http://schemas.microsoft.com/office/drawing/2014/main" id="{E94C7022-BD72-49AC-9DE5-BE65D2235B93}"/>
                    </a:ext>
                  </a:extLst>
                </p:cNvPr>
                <p:cNvSpPr/>
                <p:nvPr/>
              </p:nvSpPr>
              <p:spPr>
                <a:xfrm>
                  <a:off x="5689767" y="4059938"/>
                  <a:ext cx="384958" cy="218442"/>
                </a:xfrm>
                <a:prstGeom prst="rightArrow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1AB3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2" name="圆柱体 19">
                <a:extLst>
                  <a:ext uri="{FF2B5EF4-FFF2-40B4-BE49-F238E27FC236}">
                    <a16:creationId xmlns:a16="http://schemas.microsoft.com/office/drawing/2014/main" id="{DE7D38BA-2E6A-4D1E-9BC9-51797E861927}"/>
                  </a:ext>
                </a:extLst>
              </p:cNvPr>
              <p:cNvSpPr/>
              <p:nvPr/>
            </p:nvSpPr>
            <p:spPr>
              <a:xfrm>
                <a:off x="8773188" y="4052126"/>
                <a:ext cx="483389" cy="476204"/>
              </a:xfrm>
              <a:prstGeom prst="can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圆柱体 19">
                <a:extLst>
                  <a:ext uri="{FF2B5EF4-FFF2-40B4-BE49-F238E27FC236}">
                    <a16:creationId xmlns:a16="http://schemas.microsoft.com/office/drawing/2014/main" id="{AACE6CF8-6C07-4314-8BE6-EC0D54D12956}"/>
                  </a:ext>
                </a:extLst>
              </p:cNvPr>
              <p:cNvSpPr/>
              <p:nvPr/>
            </p:nvSpPr>
            <p:spPr>
              <a:xfrm>
                <a:off x="8439433" y="4052126"/>
                <a:ext cx="483389" cy="476204"/>
              </a:xfrm>
              <a:prstGeom prst="can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圆柱体 19">
                <a:extLst>
                  <a:ext uri="{FF2B5EF4-FFF2-40B4-BE49-F238E27FC236}">
                    <a16:creationId xmlns:a16="http://schemas.microsoft.com/office/drawing/2014/main" id="{D0959A6A-11C5-4F14-ADA1-40043F445C4F}"/>
                  </a:ext>
                </a:extLst>
              </p:cNvPr>
              <p:cNvSpPr/>
              <p:nvPr/>
            </p:nvSpPr>
            <p:spPr>
              <a:xfrm>
                <a:off x="8591833" y="4204526"/>
                <a:ext cx="483389" cy="476204"/>
              </a:xfrm>
              <a:prstGeom prst="can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箭头: 右 20">
                <a:extLst>
                  <a:ext uri="{FF2B5EF4-FFF2-40B4-BE49-F238E27FC236}">
                    <a16:creationId xmlns:a16="http://schemas.microsoft.com/office/drawing/2014/main" id="{8590F091-A5E7-42DE-BD80-61824FDE2479}"/>
                  </a:ext>
                </a:extLst>
              </p:cNvPr>
              <p:cNvSpPr/>
              <p:nvPr/>
            </p:nvSpPr>
            <p:spPr>
              <a:xfrm>
                <a:off x="9291469" y="4271166"/>
                <a:ext cx="384958" cy="138710"/>
              </a:xfrm>
              <a:prstGeom prst="rightArrow">
                <a:avLst/>
              </a:prstGeom>
              <a:gradFill rotWithShape="1">
                <a:gsLst>
                  <a:gs pos="0">
                    <a:srgbClr val="D15A3E">
                      <a:satMod val="103000"/>
                      <a:lumMod val="102000"/>
                      <a:tint val="94000"/>
                    </a:srgbClr>
                  </a:gs>
                  <a:gs pos="50000">
                    <a:srgbClr val="D15A3E">
                      <a:satMod val="110000"/>
                      <a:lumMod val="100000"/>
                      <a:shade val="100000"/>
                    </a:srgbClr>
                  </a:gs>
                  <a:gs pos="100000">
                    <a:srgbClr val="D15A3E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D15A3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B9934449-D059-4D73-A6F6-8AD9F731A7B2}"/>
              </a:ext>
            </a:extLst>
          </p:cNvPr>
          <p:cNvSpPr txBox="1"/>
          <p:nvPr/>
        </p:nvSpPr>
        <p:spPr>
          <a:xfrm>
            <a:off x="8921100" y="3429603"/>
            <a:ext cx="110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ln w="0"/>
                <a:solidFill>
                  <a:srgbClr val="D15A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Distributed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altLang="zh-CN" sz="1400" kern="0" dirty="0">
                <a:ln w="0"/>
                <a:solidFill>
                  <a:srgbClr val="D15A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Memory</a:t>
            </a:r>
            <a:endParaRPr lang="zh-CN" altLang="en-US" sz="1400" kern="0" dirty="0">
              <a:ln w="0"/>
              <a:solidFill>
                <a:srgbClr val="D15A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62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YTY2NzNjYzhhMDBjYjhiZDFjNDRhZjk5ZjcyM2MifQ=="/>
  <p:tag name="KSO_WPP_MARK_KEY" val="06f77123-9720-471a-b81b-6f2f0c96d12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74,&quot;width&quot;:3193}"/>
</p:tagLst>
</file>

<file path=ppt/theme/theme1.xml><?xml version="1.0" encoding="utf-8"?>
<a:theme xmlns:a="http://schemas.openxmlformats.org/drawingml/2006/main" name="主题2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753</TotalTime>
  <Words>1091</Words>
  <Application>Microsoft Office PowerPoint</Application>
  <PresentationFormat>宽屏</PresentationFormat>
  <Paragraphs>235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SC</vt:lpstr>
      <vt:lpstr>等线</vt:lpstr>
      <vt:lpstr>华文宋体</vt:lpstr>
      <vt:lpstr>微软雅黑</vt:lpstr>
      <vt:lpstr>Arial</vt:lpstr>
      <vt:lpstr>Calibri</vt:lpstr>
      <vt:lpstr>Cambria</vt:lpstr>
      <vt:lpstr>Rockwell Extra Bold</vt:lpstr>
      <vt:lpstr>Times New Roman</vt:lpstr>
      <vt:lpstr>Wingdings</vt:lpstr>
      <vt:lpstr>Wingdings 2</vt:lpstr>
      <vt:lpstr>主题2</vt:lpstr>
      <vt:lpstr>PowerPoint 演示文稿</vt:lpstr>
      <vt:lpstr>Design and implementation  of the IO Framework for HEPS</vt:lpstr>
      <vt:lpstr>Outlines</vt:lpstr>
      <vt:lpstr>Introduction for HEPS</vt:lpstr>
      <vt:lpstr>Introduction for HEPS</vt:lpstr>
      <vt:lpstr>Daisy I/O method</vt:lpstr>
      <vt:lpstr>Daisy Unified I/O </vt:lpstr>
      <vt:lpstr>Speedup batch processing</vt:lpstr>
      <vt:lpstr>Daisy Stream I/O</vt:lpstr>
      <vt:lpstr>Daisy Stream I/O</vt:lpstr>
      <vt:lpstr>Daisy Stream I/O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高效异步IO方法for heps</dc:title>
  <dc:creator>Shiyuan Fu</dc:creator>
  <cp:lastModifiedBy>Fu Shiyuan</cp:lastModifiedBy>
  <cp:revision>97</cp:revision>
  <dcterms:created xsi:type="dcterms:W3CDTF">2023-04-27T09:54:00Z</dcterms:created>
  <dcterms:modified xsi:type="dcterms:W3CDTF">2024-03-27T12:40:15Z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2E6B389C8F79466C86ACF75B943D0735</vt:lpwstr>
  </property>
  <property fmtid="{D5CDD505-2E9C-101B-9397-08002B2CF9AE}" pid="3" name="KSOProductBuildVer">
    <vt:lpwstr>2052-11.1.0.12132</vt:lpwstr>
  </property>
</Properties>
</file>