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353" r:id="rId5"/>
    <p:sldId id="343" r:id="rId6"/>
    <p:sldId id="348" r:id="rId7"/>
    <p:sldId id="335" r:id="rId8"/>
    <p:sldId id="268" r:id="rId9"/>
    <p:sldId id="351" r:id="rId10"/>
    <p:sldId id="344" r:id="rId11"/>
    <p:sldId id="337" r:id="rId12"/>
    <p:sldId id="265" r:id="rId13"/>
    <p:sldId id="352" r:id="rId14"/>
    <p:sldId id="349" r:id="rId15"/>
    <p:sldId id="358" r:id="rId16"/>
    <p:sldId id="345" r:id="rId17"/>
    <p:sldId id="339" r:id="rId18"/>
    <p:sldId id="357" r:id="rId19"/>
    <p:sldId id="356" r:id="rId20"/>
    <p:sldId id="346" r:id="rId21"/>
    <p:sldId id="271" r:id="rId22"/>
    <p:sldId id="269" r:id="rId23"/>
    <p:sldId id="355" r:id="rId24"/>
    <p:sldId id="338" r:id="rId25"/>
    <p:sldId id="340" r:id="rId26"/>
    <p:sldId id="336" r:id="rId27"/>
    <p:sldId id="341" r:id="rId28"/>
    <p:sldId id="270" r:id="rId29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D90"/>
    <a:srgbClr val="098036"/>
    <a:srgbClr val="05668D"/>
    <a:srgbClr val="00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/>
    <p:restoredTop sz="87755" autoAdjust="0"/>
  </p:normalViewPr>
  <p:slideViewPr>
    <p:cSldViewPr>
      <p:cViewPr>
        <p:scale>
          <a:sx n="95" d="100"/>
          <a:sy n="95" d="100"/>
        </p:scale>
        <p:origin x="320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CF165-2229-E549-BF43-1C3CBD445BA5}" type="datetimeFigureOut">
              <a:rPr lang="de-DE" smtClean="0"/>
              <a:t>27.03.24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FA674-D0EC-814B-B8C1-5C4878602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674-D0EC-814B-B8C1-5C4878602B9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92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 bwMode="auto">
          <a:xfrm>
            <a:off x="2323031" y="2669534"/>
            <a:ext cx="7545939" cy="1240749"/>
            <a:chOff x="2323031" y="2669534"/>
            <a:chExt cx="7545939" cy="1240749"/>
          </a:xfrm>
        </p:grpSpPr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556000" y="2669534"/>
              <a:ext cx="6312970" cy="1240749"/>
            </a:xfrm>
            <a:prstGeom prst="rect">
              <a:avLst/>
            </a:prstGeom>
          </p:spPr>
        </p:pic>
        <p:pic>
          <p:nvPicPr>
            <p:cNvPr id="6" name="Grafik 6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2323031" y="2672884"/>
              <a:ext cx="1232969" cy="123739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ction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0" name="Titel 2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ction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l_Sub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>
            <a:lvl1pPr marL="252000" marR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lvl1pPr>
          </a:lstStyle>
          <a:p>
            <a:pPr marL="252000" marR="0" lvl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Edit master styles</a:t>
            </a:r>
            <a:endParaRPr/>
          </a:p>
          <a:p>
            <a:pPr lvl="0">
              <a:defRPr/>
            </a:pP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5897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 bwMode="auto">
          <a:xfrm>
            <a:off x="0" y="0"/>
            <a:ext cx="12192000" cy="6165850"/>
            <a:chOff x="0" y="0"/>
            <a:chExt cx="12192000" cy="6165850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611" y="0"/>
              <a:ext cx="12188389" cy="616585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 userDrawn="1"/>
          </p:nvSpPr>
          <p:spPr bwMode="auto">
            <a:xfrm>
              <a:off x="0" y="0"/>
              <a:ext cx="12192000" cy="6165850"/>
            </a:xfrm>
            <a:prstGeom prst="rect">
              <a:avLst/>
            </a:prstGeom>
            <a:gradFill>
              <a:gsLst>
                <a:gs pos="0">
                  <a:srgbClr val="137DFF">
                    <a:alpha val="80000"/>
                  </a:srgbClr>
                </a:gs>
                <a:gs pos="50000">
                  <a:srgbClr val="003980">
                    <a:alpha val="69804"/>
                  </a:srgbClr>
                </a:gs>
                <a:gs pos="100000">
                  <a:srgbClr val="00234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3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479425" y="1412874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5" y="1412875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e_Sub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_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AFD7FF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 Slide">
    <p:bg>
      <p:bgPr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7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6"/>
            <a:ext cx="11377614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5" y="1412875"/>
            <a:ext cx="11377614" cy="4752975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+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79425" y="1412875"/>
            <a:ext cx="11377614" cy="47529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Edit master styles</a:t>
            </a:r>
            <a:endParaRPr/>
          </a:p>
          <a:p>
            <a:pPr lvl="1">
              <a:defRPr/>
            </a:pPr>
            <a:r>
              <a:rPr lang="de-DE"/>
              <a:t>Second level</a:t>
            </a:r>
            <a:endParaRPr/>
          </a:p>
          <a:p>
            <a:pPr lvl="2">
              <a:defRPr/>
            </a:pPr>
            <a:r>
              <a:rPr lang="de-DE"/>
              <a:t>Third level</a:t>
            </a:r>
            <a:endParaRPr/>
          </a:p>
          <a:p>
            <a:pPr lvl="3">
              <a:defRPr/>
            </a:pPr>
            <a:r>
              <a:rPr lang="de-DE"/>
              <a:t>Fourth level</a:t>
            </a:r>
            <a:endParaRPr/>
          </a:p>
          <a:p>
            <a:pPr lvl="4">
              <a:defRPr/>
            </a:pPr>
            <a:r>
              <a:rPr lang="de-DE"/>
              <a:t>Fifth level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217206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Leibniz Supercomputing Centre | 2021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534052" y="6541108"/>
            <a:ext cx="3229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fld id="{B2DB4FC9-BFE1-2046-B7CF-BF700D81BD1A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hd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>
          <a:solidFill>
            <a:schemeClr val="tx1"/>
          </a:solidFill>
          <a:latin typeface="Arial"/>
          <a:ea typeface="Arial"/>
          <a:cs typeface="Arial"/>
        </a:defRPr>
      </a:lvl1pPr>
    </p:titleStyle>
    <p:bodyStyle>
      <a:lvl1pPr marL="252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1pPr>
      <a:lvl2pPr marL="504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2pPr>
      <a:lvl3pPr marL="756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3pPr>
      <a:lvl4pPr marL="1008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4pPr>
      <a:lvl5pPr marL="1260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</a:t>
            </a:fld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 bwMode="auto">
          <a:xfrm>
            <a:off x="479424" y="4205089"/>
            <a:ext cx="11192116" cy="1018328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Mining and Management of Physics Simulation Data</a:t>
            </a:r>
            <a:br>
              <a:rPr lang="en-GB" sz="800" dirty="0"/>
            </a:br>
            <a:r>
              <a:rPr lang="en-GB" sz="2000" dirty="0"/>
              <a:t>ISGC24 “Physics and Engineering” | 28.3.2024 Taipei, Taiwan</a:t>
            </a:r>
            <a:endParaRPr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10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Molecular Dynamics with AMBER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Physics: Theoretical Chemistry</a:t>
            </a:r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551213" y="1030679"/>
            <a:ext cx="4104628" cy="5493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ranging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discovery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and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relationships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/</a:t>
            </a:r>
            <a:r>
              <a:rPr lang="de-DE" dirty="0" err="1"/>
              <a:t>nucleic</a:t>
            </a:r>
            <a:r>
              <a:rPr lang="de-DE" dirty="0"/>
              <a:t> </a:t>
            </a:r>
            <a:r>
              <a:rPr lang="de-DE" dirty="0" err="1"/>
              <a:t>acid</a:t>
            </a:r>
            <a:r>
              <a:rPr lang="de-DE" dirty="0"/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MD </a:t>
            </a:r>
            <a:r>
              <a:rPr lang="de-DE" dirty="0" err="1"/>
              <a:t>simulations</a:t>
            </a:r>
            <a:r>
              <a:rPr lang="de-DE" dirty="0"/>
              <a:t> support </a:t>
            </a:r>
            <a:r>
              <a:rPr lang="de-DE" dirty="0" err="1"/>
              <a:t>tens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thousands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publications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empirical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(FF)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capture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biologically</a:t>
            </a:r>
            <a:r>
              <a:rPr lang="de-DE" dirty="0"/>
              <a:t> relevant </a:t>
            </a:r>
            <a:r>
              <a:rPr lang="de-DE" dirty="0" err="1"/>
              <a:t>systems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face</a:t>
            </a:r>
            <a:r>
              <a:rPr lang="de-DE" dirty="0"/>
              <a:t> FF </a:t>
            </a:r>
            <a:r>
              <a:rPr lang="de-DE" dirty="0" err="1"/>
              <a:t>artifacts</a:t>
            </a:r>
            <a:r>
              <a:rPr lang="de-DE" dirty="0"/>
              <a:t>,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overparameterization</a:t>
            </a:r>
            <a:r>
              <a:rPr lang="de-DE" dirty="0"/>
              <a:t> and </a:t>
            </a:r>
            <a:r>
              <a:rPr lang="de-DE" dirty="0" err="1"/>
              <a:t>overfitting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FF </a:t>
            </a:r>
            <a:r>
              <a:rPr lang="de-DE" dirty="0" err="1"/>
              <a:t>parameters</a:t>
            </a:r>
            <a:r>
              <a:rPr lang="de-DE" dirty="0"/>
              <a:t> </a:t>
            </a:r>
          </a:p>
        </p:txBody>
      </p:sp>
      <p:sp>
        <p:nvSpPr>
          <p:cNvPr id="668701488" name="Textfeld 668701487"/>
          <p:cNvSpPr txBox="1"/>
          <p:nvPr/>
        </p:nvSpPr>
        <p:spPr bwMode="auto">
          <a:xfrm>
            <a:off x="9844921" y="4901473"/>
            <a:ext cx="2040493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)</a:t>
            </a:r>
            <a:endParaRPr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56CB11-09A8-EF9A-B527-948651605A72}"/>
              </a:ext>
            </a:extLst>
          </p:cNvPr>
          <p:cNvSpPr txBox="1"/>
          <p:nvPr/>
        </p:nvSpPr>
        <p:spPr bwMode="auto">
          <a:xfrm>
            <a:off x="9868168" y="1934002"/>
            <a:ext cx="2040493" cy="141865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endParaRPr lang="de-DE" dirty="0"/>
          </a:p>
          <a:p>
            <a:pPr>
              <a:defRPr/>
            </a:pPr>
            <a:r>
              <a:rPr lang="de-DE" dirty="0"/>
              <a:t>https://</a:t>
            </a:r>
            <a:r>
              <a:rPr lang="de-DE" dirty="0" err="1"/>
              <a:t>ambermd.org</a:t>
            </a:r>
            <a:r>
              <a:rPr lang="de-DE" dirty="0"/>
              <a:t>/</a:t>
            </a:r>
            <a:endParaRPr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BB052C9-B0A7-E9FD-62B1-D24918D8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79" y="1129012"/>
            <a:ext cx="5021342" cy="23801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722FBF-E5B1-6764-F336-9F25A013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15496" y="3657635"/>
            <a:ext cx="5827073" cy="251241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F9A4F0-47FC-D9C1-7E07-BA4FA1458D10}"/>
              </a:ext>
            </a:extLst>
          </p:cNvPr>
          <p:cNvSpPr txBox="1"/>
          <p:nvPr/>
        </p:nvSpPr>
        <p:spPr bwMode="auto">
          <a:xfrm>
            <a:off x="5375920" y="6375736"/>
            <a:ext cx="4853893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fields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94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11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4451311"/>
            <a:ext cx="5580062" cy="772107"/>
          </a:xfrm>
        </p:spPr>
        <p:txBody>
          <a:bodyPr/>
          <a:lstStyle/>
          <a:p>
            <a:r>
              <a:rPr lang="de-DE" dirty="0"/>
              <a:t>Mining HPC Data</a:t>
            </a:r>
          </a:p>
        </p:txBody>
      </p:sp>
    </p:spTree>
    <p:extLst>
      <p:ext uri="{BB962C8B-B14F-4D97-AF65-F5344CB8AC3E}">
        <p14:creationId xmlns:p14="http://schemas.microsoft.com/office/powerpoint/2010/main" val="311643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02286" y="1412873"/>
            <a:ext cx="1978045" cy="477812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Interested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in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generation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of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fastest Ions +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Electrons</a:t>
            </a: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endParaRPr sz="2000" dirty="0"/>
          </a:p>
          <a:p>
            <a:pPr>
              <a:defRPr/>
            </a:pPr>
            <a:r>
              <a:rPr lang="en-GB" sz="2000" dirty="0"/>
              <a:t>Tracing fast protons</a:t>
            </a:r>
          </a:p>
          <a:p>
            <a:pPr>
              <a:defRPr/>
            </a:pP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lang="de-DE" sz="2000" dirty="0" err="1"/>
              <a:t>Plotting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intuitive </a:t>
            </a:r>
            <a:r>
              <a:rPr lang="de-DE" sz="2000" dirty="0" err="1"/>
              <a:t>understanding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dynamics</a:t>
            </a:r>
            <a:endParaRPr lang="de-DE" sz="2000" dirty="0"/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12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46081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de-DE" sz="2800" dirty="0"/>
              <a:t>Tracking Fast quasi </a:t>
            </a:r>
            <a:r>
              <a:rPr lang="de-DE" sz="2800" dirty="0" err="1"/>
              <a:t>particles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dirty="0"/>
              <a:t>Physics: Plasma Simulation</a:t>
            </a:r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73156B1C-BAD9-41AE-B0FA-4A8562FD0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F617FB-9058-239E-EF66-883EC64AE1CF}"/>
              </a:ext>
            </a:extLst>
          </p:cNvPr>
          <p:cNvGrpSpPr/>
          <p:nvPr/>
        </p:nvGrpSpPr>
        <p:grpSpPr>
          <a:xfrm>
            <a:off x="590981" y="1253484"/>
            <a:ext cx="8823627" cy="5112568"/>
            <a:chOff x="-1309066" y="1360385"/>
            <a:chExt cx="7687534" cy="4758244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BB6A5A5-0E26-44C4-C211-053499642097}"/>
                </a:ext>
              </a:extLst>
            </p:cNvPr>
            <p:cNvSpPr/>
            <p:nvPr/>
          </p:nvSpPr>
          <p:spPr bwMode="auto">
            <a:xfrm>
              <a:off x="349545" y="1360385"/>
              <a:ext cx="6028923" cy="4758244"/>
            </a:xfrm>
            <a:prstGeom prst="roundRect">
              <a:avLst>
                <a:gd name="adj" fmla="val 4879"/>
              </a:avLst>
            </a:prstGeom>
            <a:solidFill>
              <a:srgbClr val="326DE6">
                <a:alpha val="39000"/>
              </a:srgbClr>
            </a:solidFill>
            <a:ln w="1143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</a:pPr>
              <a:endParaRPr lang="en-CA" sz="2400">
                <a:solidFill>
                  <a:srgbClr val="1C66A5"/>
                </a:solidFill>
                <a:latin typeface="Arial" charset="0"/>
              </a:endParaRPr>
            </a:p>
          </p:txBody>
        </p:sp>
        <p:sp>
          <p:nvSpPr>
            <p:cNvPr id="6" name="180-Grad-Pfeil 5">
              <a:extLst>
                <a:ext uri="{FF2B5EF4-FFF2-40B4-BE49-F238E27FC236}">
                  <a16:creationId xmlns:a16="http://schemas.microsoft.com/office/drawing/2014/main" id="{C27A3944-7715-5738-8A74-C529054F3717}"/>
                </a:ext>
              </a:extLst>
            </p:cNvPr>
            <p:cNvSpPr/>
            <p:nvPr/>
          </p:nvSpPr>
          <p:spPr bwMode="auto">
            <a:xfrm rot="5400000">
              <a:off x="1387837" y="977416"/>
              <a:ext cx="4109280" cy="5818864"/>
            </a:xfrm>
            <a:prstGeom prst="uturnArrow">
              <a:avLst>
                <a:gd name="adj1" fmla="val 14205"/>
                <a:gd name="adj2" fmla="val 12090"/>
                <a:gd name="adj3" fmla="val 13661"/>
                <a:gd name="adj4" fmla="val 43750"/>
                <a:gd name="adj5" fmla="val 100000"/>
              </a:avLst>
            </a:prstGeom>
            <a:solidFill>
              <a:sysClr val="window" lastClr="FFFFFF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  <a:defRPr/>
              </a:pPr>
              <a:endParaRPr lang="en-CA" sz="2400" kern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8" name="Bild" descr="Bild">
              <a:extLst>
                <a:ext uri="{FF2B5EF4-FFF2-40B4-BE49-F238E27FC236}">
                  <a16:creationId xmlns:a16="http://schemas.microsoft.com/office/drawing/2014/main" id="{FF9D7705-DA5D-D597-10B6-CBDD95D16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0846" y="4066873"/>
              <a:ext cx="960330" cy="105230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3DA7427-558B-1898-4810-A330E1B9CD94}"/>
                </a:ext>
              </a:extLst>
            </p:cNvPr>
            <p:cNvSpPr txBox="1"/>
            <p:nvPr/>
          </p:nvSpPr>
          <p:spPr>
            <a:xfrm>
              <a:off x="925824" y="5123248"/>
              <a:ext cx="111906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Plot</a:t>
              </a: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Visualisation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4E6D9A-491A-E56F-F7FF-D3DE036B9A44}"/>
                </a:ext>
              </a:extLst>
            </p:cNvPr>
            <p:cNvSpPr txBox="1"/>
            <p:nvPr/>
          </p:nvSpPr>
          <p:spPr>
            <a:xfrm>
              <a:off x="2059308" y="5131249"/>
              <a:ext cx="1937078" cy="55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Make</a:t>
              </a: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2D slice</a:t>
              </a:r>
            </a:p>
            <a:p>
              <a:pPr defTabSz="457200">
                <a:defRPr/>
              </a:pPr>
              <a:r>
                <a:rPr lang="de-DE" sz="15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Density </a:t>
              </a:r>
              <a:r>
                <a:rPr lang="de-DE" sz="15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with</a:t>
              </a:r>
              <a:r>
                <a:rPr lang="de-DE" sz="15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histograms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F88BB8B-1E43-B868-0500-9698AB28B50F}"/>
                </a:ext>
              </a:extLst>
            </p:cNvPr>
            <p:cNvSpPr txBox="1"/>
            <p:nvPr/>
          </p:nvSpPr>
          <p:spPr>
            <a:xfrm>
              <a:off x="-1309066" y="5355542"/>
              <a:ext cx="17774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Python-Skripte</a:t>
              </a: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Postprocessing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C1B9897-36D0-203C-6679-F5A522D664CC}"/>
                </a:ext>
              </a:extLst>
            </p:cNvPr>
            <p:cNvSpPr txBox="1"/>
            <p:nvPr/>
          </p:nvSpPr>
          <p:spPr>
            <a:xfrm>
              <a:off x="2002132" y="1683645"/>
              <a:ext cx="1245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Sort</a:t>
              </a:r>
              <a:r>
                <a:rPr lang="de-DE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by</a:t>
              </a:r>
              <a:r>
                <a:rPr lang="de-DE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species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Evalueate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UID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mask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BAB796E-C729-7D7B-DC63-98803E9AA578}"/>
                </a:ext>
              </a:extLst>
            </p:cNvPr>
            <p:cNvSpPr txBox="1"/>
            <p:nvPr/>
          </p:nvSpPr>
          <p:spPr>
            <a:xfrm>
              <a:off x="533045" y="1828795"/>
              <a:ext cx="1449857" cy="55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Load </a:t>
              </a: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Timestep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From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HDF5</a:t>
              </a:r>
              <a:endParaRPr lang="de-DE" sz="1500" i="1" kern="0" dirty="0">
                <a:solidFill>
                  <a:prstClr val="black"/>
                </a:solidFill>
                <a:latin typeface="Arial Narrow" panose="020B0606020202030204" pitchFamily="34" charset="0"/>
                <a:ea typeface="Cambria Math" panose="02040503050406030204" pitchFamily="18" charset="0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6627A40-D07B-FAA3-357F-FCDD48693F63}"/>
                </a:ext>
              </a:extLst>
            </p:cNvPr>
            <p:cNvSpPr txBox="1"/>
            <p:nvPr/>
          </p:nvSpPr>
          <p:spPr>
            <a:xfrm>
              <a:off x="4809103" y="1706575"/>
              <a:ext cx="145058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Sort</a:t>
              </a:r>
              <a:r>
                <a:rPr lang="de-DE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for</a:t>
              </a: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fastest </a:t>
              </a: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particles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List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of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UIDs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DCD9F5C7-D5D3-6749-727C-DE8D4F60F40A}"/>
              </a:ext>
            </a:extLst>
          </p:cNvPr>
          <p:cNvSpPr txBox="1"/>
          <p:nvPr/>
        </p:nvSpPr>
        <p:spPr bwMode="auto">
          <a:xfrm flipH="1">
            <a:off x="6829159" y="5224546"/>
            <a:ext cx="1679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Sort</a:t>
            </a:r>
            <a:r>
              <a:rPr lang="de-DE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by</a:t>
            </a:r>
            <a:r>
              <a:rPr lang="de-DE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list</a:t>
            </a:r>
            <a:endParaRPr lang="de-DE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457200">
              <a:defRPr/>
            </a:pP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Get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sz="1500" dirty="0">
                <a:solidFill>
                  <a:prstClr val="black"/>
                </a:solidFill>
                <a:latin typeface="Arial Narrow" panose="020B0606020202030204" pitchFamily="34" charset="0"/>
              </a:rPr>
              <a:t>fast UIDs</a:t>
            </a:r>
            <a:endParaRPr lang="de-DE" sz="1500" kern="0" dirty="0">
              <a:solidFill>
                <a:prstClr val="black"/>
              </a:solidFill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095151-BD48-3294-4672-67FDD8055A1D}"/>
              </a:ext>
            </a:extLst>
          </p:cNvPr>
          <p:cNvSpPr txBox="1"/>
          <p:nvPr/>
        </p:nvSpPr>
        <p:spPr bwMode="auto">
          <a:xfrm>
            <a:off x="8191792" y="4632383"/>
            <a:ext cx="1896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Load </a:t>
            </a:r>
            <a:r>
              <a:rPr lang="de-DE" b="1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Timestep</a:t>
            </a:r>
            <a:endParaRPr lang="de-DE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457200">
              <a:defRPr/>
            </a:pP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Get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earlier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time</a:t>
            </a:r>
            <a:endParaRPr lang="de-DE" sz="1500" i="1" kern="0" dirty="0">
              <a:solidFill>
                <a:prstClr val="black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D8C856D-0A16-FA26-314E-F23E554E431E}"/>
              </a:ext>
            </a:extLst>
          </p:cNvPr>
          <p:cNvSpPr txBox="1"/>
          <p:nvPr/>
        </p:nvSpPr>
        <p:spPr bwMode="auto">
          <a:xfrm>
            <a:off x="8091725" y="3488791"/>
            <a:ext cx="15310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b="1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Phasespace</a:t>
            </a:r>
            <a:endParaRPr lang="de-DE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457200">
              <a:defRPr/>
            </a:pP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Scatterplots</a:t>
            </a:r>
            <a:endParaRPr lang="de-DE" sz="1500" i="1" kern="0" dirty="0">
              <a:solidFill>
                <a:prstClr val="black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B4815E5-3C7B-3866-FCC4-470B0B72789A}"/>
              </a:ext>
            </a:extLst>
          </p:cNvPr>
          <p:cNvSpPr txBox="1"/>
          <p:nvPr/>
        </p:nvSpPr>
        <p:spPr bwMode="auto">
          <a:xfrm>
            <a:off x="5597678" y="1724552"/>
            <a:ext cx="1896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b="1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Get</a:t>
            </a:r>
            <a:r>
              <a:rPr lang="de-DE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b="1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momentum</a:t>
            </a:r>
            <a:endParaRPr lang="de-DE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457200">
              <a:defRPr/>
            </a:pP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Calculate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energies</a:t>
            </a:r>
            <a:endParaRPr lang="de-DE" sz="1500" i="1" kern="0" dirty="0">
              <a:solidFill>
                <a:prstClr val="black"/>
              </a:solidFill>
              <a:latin typeface="Arial Narrow" panose="020B0606020202030204" pitchFamily="34" charset="0"/>
              <a:ea typeface="Cambria Math" panose="020405030504060302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3213E255-31E2-41B9-65FA-B62398C7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40545" y="1384098"/>
            <a:ext cx="2404127" cy="144774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3CF81FE-96DB-A4F3-02C3-A8CC37D5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685" y="2646993"/>
            <a:ext cx="2103326" cy="136136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11FADD9-57A7-6E1B-4A6C-5256FABFD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896" y="4797152"/>
            <a:ext cx="2468776" cy="144773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D9F4FDF-F3FB-A3A3-C7EA-02F604A48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267" y="3032317"/>
            <a:ext cx="2443061" cy="144774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C358A38-CDF1-2A48-A682-10B80D791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850" y="2673457"/>
            <a:ext cx="2910969" cy="20544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13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Parameter Scans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Physics: Plasma Simulation</a:t>
            </a:r>
            <a:endParaRPr dirty="0"/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C55AEA0D-9BD2-464A-B900-3898845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1785745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AB604F4-0913-DAD1-EE47-644B944C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1098268"/>
            <a:ext cx="13133400" cy="51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7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4"/>
            <a:ext cx="3458367" cy="4751998"/>
          </a:xfrm>
        </p:spPr>
        <p:txBody>
          <a:bodyPr>
            <a:noAutofit/>
          </a:bodyPr>
          <a:lstStyle/>
          <a:p>
            <a:pPr marL="0" indent="0" algn="l">
              <a:buNone/>
              <a:defRPr/>
            </a:pPr>
            <a:endParaRPr lang="de-DE" sz="2000" dirty="0"/>
          </a:p>
          <a:p>
            <a:pPr>
              <a:defRPr/>
            </a:pPr>
            <a:r>
              <a:rPr lang="de-DE" sz="2000" dirty="0"/>
              <a:t>Goal: </a:t>
            </a:r>
            <a:r>
              <a:rPr lang="de-DE" dirty="0" err="1"/>
              <a:t>routinely</a:t>
            </a:r>
            <a:r>
              <a:rPr lang="de-DE" dirty="0"/>
              <a:t> </a:t>
            </a:r>
            <a:r>
              <a:rPr lang="de-DE" dirty="0" err="1"/>
              <a:t>optimise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FF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possible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reweighting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 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/>
              <a:t>automation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tuning</a:t>
            </a:r>
            <a:r>
              <a:rPr lang="de-DE" dirty="0"/>
              <a:t>,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and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benchmark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 </a:t>
            </a:r>
          </a:p>
          <a:p>
            <a:pPr>
              <a:defRPr/>
            </a:pPr>
            <a:endParaRPr lang="de-DE" dirty="0"/>
          </a:p>
          <a:p>
            <a:pPr algn="l">
              <a:defRPr/>
            </a:pPr>
            <a:endParaRPr lang="de-DE" sz="2000" dirty="0"/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14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dirty="0"/>
              <a:t>Molecular Dynamics: Force Field Re-evaluation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dirty="0"/>
              <a:t>Physics: Theoretical Chemistry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F617FB-9058-239E-EF66-883EC64AE1CF}"/>
              </a:ext>
            </a:extLst>
          </p:cNvPr>
          <p:cNvGrpSpPr/>
          <p:nvPr/>
        </p:nvGrpSpPr>
        <p:grpSpPr>
          <a:xfrm>
            <a:off x="4269460" y="1412874"/>
            <a:ext cx="7170353" cy="4801040"/>
            <a:chOff x="349545" y="1185570"/>
            <a:chExt cx="6194360" cy="4801040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BB6A5A5-0E26-44C4-C211-053499642097}"/>
                </a:ext>
              </a:extLst>
            </p:cNvPr>
            <p:cNvSpPr/>
            <p:nvPr/>
          </p:nvSpPr>
          <p:spPr bwMode="auto">
            <a:xfrm>
              <a:off x="349545" y="1185570"/>
              <a:ext cx="6028923" cy="4758244"/>
            </a:xfrm>
            <a:prstGeom prst="roundRect">
              <a:avLst>
                <a:gd name="adj" fmla="val 4879"/>
              </a:avLst>
            </a:prstGeom>
            <a:solidFill>
              <a:srgbClr val="326DE6">
                <a:alpha val="39000"/>
              </a:srgbClr>
            </a:solidFill>
            <a:ln w="1143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</a:pPr>
              <a:endParaRPr lang="en-CA" sz="2400">
                <a:solidFill>
                  <a:srgbClr val="1C66A5"/>
                </a:solidFill>
                <a:latin typeface="Arial" charset="0"/>
              </a:endParaRPr>
            </a:p>
          </p:txBody>
        </p:sp>
        <p:sp>
          <p:nvSpPr>
            <p:cNvPr id="6" name="180-Grad-Pfeil 5">
              <a:extLst>
                <a:ext uri="{FF2B5EF4-FFF2-40B4-BE49-F238E27FC236}">
                  <a16:creationId xmlns:a16="http://schemas.microsoft.com/office/drawing/2014/main" id="{C27A3944-7715-5738-8A74-C529054F3717}"/>
                </a:ext>
              </a:extLst>
            </p:cNvPr>
            <p:cNvSpPr/>
            <p:nvPr/>
          </p:nvSpPr>
          <p:spPr bwMode="auto">
            <a:xfrm rot="5400000">
              <a:off x="1414396" y="1022538"/>
              <a:ext cx="4109280" cy="5818864"/>
            </a:xfrm>
            <a:prstGeom prst="uturnArrow">
              <a:avLst>
                <a:gd name="adj1" fmla="val 14205"/>
                <a:gd name="adj2" fmla="val 12090"/>
                <a:gd name="adj3" fmla="val 13661"/>
                <a:gd name="adj4" fmla="val 43750"/>
                <a:gd name="adj5" fmla="val 100000"/>
              </a:avLst>
            </a:prstGeom>
            <a:solidFill>
              <a:sysClr val="window" lastClr="FFFFFF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  <a:defRPr/>
              </a:pPr>
              <a:endParaRPr lang="en-CA" sz="2400" ker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3DA7427-558B-1898-4810-A330E1B9CD94}"/>
                </a:ext>
              </a:extLst>
            </p:cNvPr>
            <p:cNvSpPr txBox="1"/>
            <p:nvPr/>
          </p:nvSpPr>
          <p:spPr>
            <a:xfrm>
              <a:off x="1142671" y="5061439"/>
              <a:ext cx="13995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Evaluate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New Force Field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4E6D9A-491A-E56F-F7FF-D3DE036B9A44}"/>
                </a:ext>
              </a:extLst>
            </p:cNvPr>
            <p:cNvSpPr txBox="1"/>
            <p:nvPr/>
          </p:nvSpPr>
          <p:spPr>
            <a:xfrm>
              <a:off x="2628387" y="5061439"/>
              <a:ext cx="19370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Calibrate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Against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Experimental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F88BB8B-1E43-B868-0500-9698AB28B50F}"/>
                </a:ext>
              </a:extLst>
            </p:cNvPr>
            <p:cNvSpPr txBox="1"/>
            <p:nvPr/>
          </p:nvSpPr>
          <p:spPr>
            <a:xfrm>
              <a:off x="4576448" y="4761357"/>
              <a:ext cx="17774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Re-</a:t>
              </a: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Calculate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Forces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with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new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weights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A65EC35-1E08-DED9-9126-54127F626242}"/>
                </a:ext>
              </a:extLst>
            </p:cNvPr>
            <p:cNvSpPr txBox="1"/>
            <p:nvPr/>
          </p:nvSpPr>
          <p:spPr>
            <a:xfrm>
              <a:off x="1653939" y="1616703"/>
              <a:ext cx="12638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</a:t>
              </a: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rajectory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Location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of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single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atoms</a:t>
              </a:r>
              <a:endParaRPr lang="de-DE" sz="1500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C1B9897-36D0-203C-6679-F5A522D664CC}"/>
                </a:ext>
              </a:extLst>
            </p:cNvPr>
            <p:cNvSpPr txBox="1"/>
            <p:nvPr/>
          </p:nvSpPr>
          <p:spPr>
            <a:xfrm>
              <a:off x="548620" y="1702294"/>
              <a:ext cx="12638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Get</a:t>
              </a: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Find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correct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molecule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BAB796E-C729-7D7B-DC63-98803E9AA578}"/>
                </a:ext>
              </a:extLst>
            </p:cNvPr>
            <p:cNvSpPr txBox="1"/>
            <p:nvPr/>
          </p:nvSpPr>
          <p:spPr>
            <a:xfrm>
              <a:off x="4825647" y="3269938"/>
              <a:ext cx="1718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Store</a:t>
              </a:r>
            </a:p>
            <a:p>
              <a:pPr defTabSz="457200">
                <a:defRPr/>
              </a:pPr>
              <a:r>
                <a:rPr lang="de-DE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Distance</a:t>
              </a:r>
              <a:r>
                <a:rPr lang="de-DE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</a:t>
              </a:r>
              <a:r>
                <a:rPr lang="de-DE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angles</a:t>
              </a:r>
              <a:endParaRPr lang="de-DE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6627A40-D07B-FAA3-357F-FCDD48693F63}"/>
                </a:ext>
              </a:extLst>
            </p:cNvPr>
            <p:cNvSpPr txBox="1"/>
            <p:nvPr/>
          </p:nvSpPr>
          <p:spPr>
            <a:xfrm>
              <a:off x="4543100" y="1886960"/>
              <a:ext cx="14277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Calculate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Distances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dihedrals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3E9DC3D9-23A3-0045-5D65-0F7FBC63F325}"/>
              </a:ext>
            </a:extLst>
          </p:cNvPr>
          <p:cNvSpPr txBox="1"/>
          <p:nvPr/>
        </p:nvSpPr>
        <p:spPr bwMode="auto">
          <a:xfrm>
            <a:off x="7438536" y="1929598"/>
            <a:ext cx="14630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15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Combine</a:t>
            </a:r>
          </a:p>
          <a:p>
            <a:pPr defTabSz="457200">
              <a:defRPr/>
            </a:pP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Load </a:t>
            </a: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list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of</a:t>
            </a:r>
            <a:r>
              <a:rPr lang="de-DE" sz="15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 relevant </a:t>
            </a:r>
            <a:r>
              <a:rPr lang="de-DE" sz="1500" kern="0" dirty="0" err="1">
                <a:solidFill>
                  <a:prstClr val="black"/>
                </a:solidFill>
                <a:latin typeface="Arial Narrow" panose="020B0606020202030204" pitchFamily="34" charset="0"/>
              </a:rPr>
              <a:t>pairs</a:t>
            </a:r>
            <a:endParaRPr lang="de-DE" sz="1500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9A106B5F-A4CD-0C78-0A19-9FAA15C7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11" y="3372736"/>
            <a:ext cx="2016300" cy="10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++ – Wikipedia">
            <a:extLst>
              <a:ext uri="{FF2B5EF4-FFF2-40B4-BE49-F238E27FC236}">
                <a16:creationId xmlns:a16="http://schemas.microsoft.com/office/drawing/2014/main" id="{D276EBB4-7A08-03B3-8B76-57321EDF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31" y="3276045"/>
            <a:ext cx="1306017" cy="12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91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214562"/>
            <a:ext cx="4637974" cy="243518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Plasma Simulation:</a:t>
            </a:r>
          </a:p>
          <a:p>
            <a:pPr algn="l">
              <a:defRPr/>
            </a:pPr>
            <a:r>
              <a:rPr lang="de-DE" sz="2000" dirty="0"/>
              <a:t>&gt;10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0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runs</a:t>
            </a:r>
            <a:r>
              <a:rPr lang="de-DE" sz="2000" dirty="0"/>
              <a:t> , &gt;50 TB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7 dimensional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parameter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scan</a:t>
            </a: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1">
              <a:defRPr/>
            </a:pPr>
            <a:r>
              <a:rPr lang="de-DE" sz="2000" dirty="0"/>
              <a:t>Density &amp; </a:t>
            </a:r>
            <a:r>
              <a:rPr lang="de-DE" sz="2000" dirty="0" err="1"/>
              <a:t>target</a:t>
            </a:r>
            <a:r>
              <a:rPr lang="de-DE" sz="2000" dirty="0"/>
              <a:t> </a:t>
            </a:r>
            <a:r>
              <a:rPr lang="de-DE" sz="2000" dirty="0" err="1"/>
              <a:t>size</a:t>
            </a:r>
            <a:endParaRPr lang="de-DE" sz="2000" dirty="0"/>
          </a:p>
          <a:p>
            <a:pPr lvl="1">
              <a:defRPr/>
            </a:pPr>
            <a:r>
              <a:rPr lang="de-DE" sz="2000" dirty="0"/>
              <a:t>Field Polarisation &amp; Field </a:t>
            </a:r>
            <a:r>
              <a:rPr lang="de-DE" sz="2000" dirty="0" err="1"/>
              <a:t>strengths</a:t>
            </a:r>
            <a:endParaRPr lang="de-DE" sz="2000" dirty="0"/>
          </a:p>
          <a:p>
            <a:pPr lvl="1">
              <a:defRPr/>
            </a:pPr>
            <a:r>
              <a:rPr lang="de-DE" sz="2000" dirty="0"/>
              <a:t>Pulse </a:t>
            </a:r>
            <a:r>
              <a:rPr lang="de-DE" sz="2000" dirty="0" err="1"/>
              <a:t>length</a:t>
            </a:r>
            <a:r>
              <a:rPr lang="de-DE" sz="2000" dirty="0"/>
              <a:t> &amp; 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Pulse Focus</a:t>
            </a:r>
          </a:p>
          <a:p>
            <a:pPr lvl="1">
              <a:defRPr/>
            </a:pPr>
            <a:r>
              <a:rPr lang="de-DE" sz="2000" dirty="0"/>
              <a:t>Ion </a:t>
            </a:r>
            <a:r>
              <a:rPr lang="de-DE" sz="2000" dirty="0" err="1"/>
              <a:t>species</a:t>
            </a:r>
            <a:endParaRPr lang="de-DE" sz="2000" dirty="0"/>
          </a:p>
          <a:p>
            <a:pPr lvl="1">
              <a:defRPr/>
            </a:pPr>
            <a:endParaRPr lang="de-DE" sz="2000" dirty="0"/>
          </a:p>
          <a:p>
            <a:pPr lvl="1">
              <a:defRPr/>
            </a:pPr>
            <a:endParaRPr lang="de-DE" sz="2000" dirty="0"/>
          </a:p>
          <a:p>
            <a:pPr lvl="1">
              <a:defRPr/>
            </a:pP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15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Data Mining Challenge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Further ESS Projects where LRZ’s Environmental Computing Team is involved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1E4CA4-8B00-E254-03A2-F606CF856A83}"/>
              </a:ext>
            </a:extLst>
          </p:cNvPr>
          <p:cNvSpPr/>
          <p:nvPr/>
        </p:nvSpPr>
        <p:spPr>
          <a:xfrm>
            <a:off x="5333317" y="1423035"/>
            <a:ext cx="6379260" cy="470898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3D:  high </a:t>
            </a:r>
            <a:r>
              <a:rPr lang="de-DE" sz="2000" dirty="0" err="1">
                <a:solidFill>
                  <a:schemeClr val="bg1"/>
                </a:solidFill>
              </a:rPr>
              <a:t>simulation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costs</a:t>
            </a:r>
            <a:endParaRPr lang="de-DE" sz="2000" dirty="0">
              <a:solidFill>
                <a:schemeClr val="bg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Domain size:36x36x63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2304x2304x4032 </a:t>
            </a:r>
            <a:r>
              <a:rPr lang="de-DE" sz="2000" dirty="0" err="1">
                <a:solidFill>
                  <a:schemeClr val="bg1"/>
                </a:solidFill>
              </a:rPr>
              <a:t>grid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cells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10 quasi-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dirty="0">
                <a:solidFill>
                  <a:schemeClr val="bg1"/>
                </a:solidFill>
              </a:rPr>
              <a:t> per </a:t>
            </a:r>
            <a:r>
              <a:rPr lang="de-DE" sz="2000" dirty="0" err="1">
                <a:solidFill>
                  <a:schemeClr val="bg1"/>
                </a:solidFill>
              </a:rPr>
              <a:t>species</a:t>
            </a:r>
            <a:r>
              <a:rPr lang="de-DE" sz="2000" dirty="0">
                <a:solidFill>
                  <a:schemeClr val="bg1"/>
                </a:solidFill>
              </a:rPr>
              <a:t> and </a:t>
            </a:r>
            <a:r>
              <a:rPr lang="de-DE" sz="2000" dirty="0" err="1">
                <a:solidFill>
                  <a:schemeClr val="bg1"/>
                </a:solidFill>
              </a:rPr>
              <a:t>cell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2-4 </a:t>
            </a:r>
            <a:r>
              <a:rPr lang="de-DE" sz="2000" dirty="0" err="1">
                <a:solidFill>
                  <a:schemeClr val="bg1"/>
                </a:solidFill>
              </a:rPr>
              <a:t>species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runs</a:t>
            </a:r>
            <a:r>
              <a:rPr lang="de-DE" sz="2000" dirty="0">
                <a:solidFill>
                  <a:schemeClr val="bg1"/>
                </a:solidFill>
              </a:rPr>
              <a:t> on 128, 256 </a:t>
            </a:r>
            <a:r>
              <a:rPr lang="de-DE" sz="2000" dirty="0" err="1">
                <a:solidFill>
                  <a:schemeClr val="bg1"/>
                </a:solidFill>
              </a:rPr>
              <a:t>or</a:t>
            </a:r>
            <a:r>
              <a:rPr lang="de-DE" sz="2000" dirty="0">
                <a:solidFill>
                  <a:schemeClr val="bg1"/>
                </a:solidFill>
              </a:rPr>
              <a:t> 512 </a:t>
            </a:r>
            <a:r>
              <a:rPr lang="de-DE" sz="2000" dirty="0" err="1">
                <a:solidFill>
                  <a:schemeClr val="bg1"/>
                </a:solidFill>
              </a:rPr>
              <a:t>nodes</a:t>
            </a:r>
            <a:r>
              <a:rPr lang="de-DE" sz="2000" dirty="0">
                <a:solidFill>
                  <a:schemeClr val="bg1"/>
                </a:solidFill>
              </a:rPr>
              <a:t>  -&gt; 3584, 7168 </a:t>
            </a:r>
            <a:r>
              <a:rPr lang="de-DE" sz="2000" dirty="0" err="1">
                <a:solidFill>
                  <a:schemeClr val="bg1"/>
                </a:solidFill>
              </a:rPr>
              <a:t>or</a:t>
            </a:r>
            <a:r>
              <a:rPr lang="de-DE" sz="2000" dirty="0">
                <a:solidFill>
                  <a:schemeClr val="bg1"/>
                </a:solidFill>
              </a:rPr>
              <a:t> 14336 </a:t>
            </a:r>
            <a:r>
              <a:rPr lang="de-DE" sz="2000" dirty="0" err="1">
                <a:solidFill>
                  <a:schemeClr val="bg1"/>
                </a:solidFill>
              </a:rPr>
              <a:t>ranks</a:t>
            </a:r>
            <a:r>
              <a:rPr lang="de-DE" sz="2000" dirty="0">
                <a:solidFill>
                  <a:schemeClr val="bg1"/>
                </a:solidFill>
              </a:rPr>
              <a:t> (1/4 - 1 </a:t>
            </a:r>
            <a:r>
              <a:rPr lang="de-DE" sz="2000" dirty="0" err="1">
                <a:solidFill>
                  <a:schemeClr val="bg1"/>
                </a:solidFill>
              </a:rPr>
              <a:t>island</a:t>
            </a:r>
            <a:r>
              <a:rPr lang="de-DE" sz="2000" dirty="0">
                <a:solidFill>
                  <a:schemeClr val="bg1"/>
                </a:solidFill>
              </a:rPr>
              <a:t> on </a:t>
            </a:r>
            <a:r>
              <a:rPr lang="de-DE" sz="2000" dirty="0" err="1">
                <a:solidFill>
                  <a:schemeClr val="bg1"/>
                </a:solidFill>
              </a:rPr>
              <a:t>Supermuc</a:t>
            </a:r>
            <a:r>
              <a:rPr lang="de-DE" sz="2000" dirty="0">
                <a:solidFill>
                  <a:schemeClr val="bg1"/>
                </a:solidFill>
              </a:rPr>
              <a:t> Phase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runtime</a:t>
            </a:r>
            <a:r>
              <a:rPr lang="de-DE" sz="2000" dirty="0">
                <a:solidFill>
                  <a:schemeClr val="bg1"/>
                </a:solidFill>
              </a:rPr>
              <a:t> 5 h -&gt; 17000 - 72000 </a:t>
            </a:r>
            <a:r>
              <a:rPr lang="de-DE" sz="2000" dirty="0" err="1">
                <a:solidFill>
                  <a:schemeClr val="bg1"/>
                </a:solidFill>
              </a:rPr>
              <a:t>cpuh</a:t>
            </a:r>
            <a:r>
              <a:rPr lang="de-DE" sz="2000" dirty="0">
                <a:solidFill>
                  <a:schemeClr val="bg1"/>
                </a:solidFill>
              </a:rPr>
              <a:t> per </a:t>
            </a:r>
            <a:r>
              <a:rPr lang="de-DE" sz="2000" dirty="0" err="1">
                <a:solidFill>
                  <a:schemeClr val="bg1"/>
                </a:solidFill>
              </a:rPr>
              <a:t>run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~10 GB </a:t>
            </a:r>
            <a:r>
              <a:rPr lang="de-DE" sz="2000" dirty="0" err="1">
                <a:solidFill>
                  <a:schemeClr val="bg1"/>
                </a:solidFill>
              </a:rPr>
              <a:t>field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data</a:t>
            </a:r>
            <a:r>
              <a:rPr lang="de-DE" sz="2000" dirty="0">
                <a:solidFill>
                  <a:schemeClr val="bg1"/>
                </a:solidFill>
              </a:rPr>
              <a:t>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0.5-20 GB </a:t>
            </a:r>
            <a:r>
              <a:rPr lang="de-DE" sz="2000" dirty="0" err="1">
                <a:solidFill>
                  <a:schemeClr val="bg1"/>
                </a:solidFill>
              </a:rPr>
              <a:t>particle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data</a:t>
            </a:r>
            <a:r>
              <a:rPr lang="de-DE" sz="2000" dirty="0">
                <a:solidFill>
                  <a:schemeClr val="bg1"/>
                </a:solidFill>
              </a:rPr>
              <a:t> per </a:t>
            </a:r>
            <a:r>
              <a:rPr lang="de-DE" sz="2000" dirty="0" err="1">
                <a:solidFill>
                  <a:schemeClr val="bg1"/>
                </a:solidFill>
              </a:rPr>
              <a:t>timestep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Typically</a:t>
            </a:r>
            <a:r>
              <a:rPr lang="de-DE" sz="2000" dirty="0">
                <a:solidFill>
                  <a:schemeClr val="bg1"/>
                </a:solidFill>
              </a:rPr>
              <a:t> 10000 </a:t>
            </a:r>
            <a:r>
              <a:rPr lang="de-DE" sz="2000" dirty="0" err="1">
                <a:solidFill>
                  <a:schemeClr val="bg1"/>
                </a:solidFill>
              </a:rPr>
              <a:t>timesteps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B82EE-56D5-61FF-408B-6C8A9FE07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3" y="3777525"/>
            <a:ext cx="4496907" cy="28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2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16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Data Mining Challenge – MD simulations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Further ESS Projects where LRZ’s Environmental Computing Team is involved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73156B1C-BAD9-41AE-B0FA-4A8562FD0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1E4CA4-8B00-E254-03A2-F606CF856A83}"/>
              </a:ext>
            </a:extLst>
          </p:cNvPr>
          <p:cNvSpPr/>
          <p:nvPr/>
        </p:nvSpPr>
        <p:spPr>
          <a:xfrm>
            <a:off x="7032103" y="1423034"/>
            <a:ext cx="4680473" cy="36933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DNA, RNA </a:t>
            </a:r>
            <a:r>
              <a:rPr lang="de-DE" dirty="0" err="1">
                <a:solidFill>
                  <a:schemeClr val="bg1"/>
                </a:solidFill>
              </a:rPr>
              <a:t>molecules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Typically</a:t>
            </a:r>
            <a:r>
              <a:rPr lang="de-DE" dirty="0">
                <a:solidFill>
                  <a:schemeClr val="bg1"/>
                </a:solidFill>
              </a:rPr>
              <a:t> &gt;100  </a:t>
            </a:r>
            <a:r>
              <a:rPr lang="de-DE" dirty="0" err="1">
                <a:solidFill>
                  <a:schemeClr val="bg1"/>
                </a:solidFill>
              </a:rPr>
              <a:t>atoms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molecule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+ 10000s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H2O </a:t>
            </a:r>
            <a:r>
              <a:rPr lang="de-DE" dirty="0" err="1">
                <a:solidFill>
                  <a:schemeClr val="bg1"/>
                </a:solidFill>
              </a:rPr>
              <a:t>If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simulated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water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Typically</a:t>
            </a:r>
            <a:r>
              <a:rPr lang="de-DE" dirty="0">
                <a:solidFill>
                  <a:schemeClr val="bg1"/>
                </a:solidFill>
              </a:rPr>
              <a:t> 100 000 </a:t>
            </a:r>
            <a:r>
              <a:rPr lang="de-DE" dirty="0" err="1">
                <a:solidFill>
                  <a:schemeClr val="bg1"/>
                </a:solidFill>
              </a:rPr>
              <a:t>timesteps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Organised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chunks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Temperature</a:t>
            </a:r>
            <a:r>
              <a:rPr lang="de-DE" dirty="0">
                <a:solidFill>
                  <a:schemeClr val="bg1"/>
                </a:solidFill>
              </a:rPr>
              <a:t>/Energy ist </a:t>
            </a:r>
            <a:r>
              <a:rPr lang="de-DE" dirty="0" err="1">
                <a:solidFill>
                  <a:schemeClr val="bg1"/>
                </a:solidFill>
              </a:rPr>
              <a:t>varied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Atom </a:t>
            </a:r>
            <a:r>
              <a:rPr lang="de-DE" dirty="0" err="1">
                <a:solidFill>
                  <a:schemeClr val="bg1"/>
                </a:solidFill>
              </a:rPr>
              <a:t>names</a:t>
            </a:r>
            <a:r>
              <a:rPr lang="de-DE" dirty="0">
                <a:solidFill>
                  <a:schemeClr val="bg1"/>
                </a:solidFill>
              </a:rPr>
              <a:t> and pair </a:t>
            </a:r>
            <a:r>
              <a:rPr lang="de-DE" dirty="0" err="1">
                <a:solidFill>
                  <a:schemeClr val="bg1"/>
                </a:solidFill>
              </a:rPr>
              <a:t>lists</a:t>
            </a:r>
            <a:r>
              <a:rPr lang="de-DE" dirty="0">
                <a:solidFill>
                  <a:schemeClr val="bg1"/>
                </a:solidFill>
              </a:rPr>
              <a:t> in separate </a:t>
            </a:r>
            <a:r>
              <a:rPr lang="de-DE" dirty="0" err="1">
                <a:solidFill>
                  <a:schemeClr val="bg1"/>
                </a:solidFill>
              </a:rPr>
              <a:t>files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C6CF6F-1E47-3753-DA4A-579D3BCF769A}"/>
              </a:ext>
            </a:extLst>
          </p:cNvPr>
          <p:cNvSpPr/>
          <p:nvPr/>
        </p:nvSpPr>
        <p:spPr>
          <a:xfrm>
            <a:off x="702737" y="1423034"/>
            <a:ext cx="38415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simulation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output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trajectory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topology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output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Metadata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up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1TB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specific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system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datasets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post-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processing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analysis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structural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parameters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up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1 GB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each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parameter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comparison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against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experimental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datasets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database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weights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up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10 MB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each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file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1000s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molecules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panose="020B0604020202020204" pitchFamily="34" charset="0"/>
              </a:rPr>
              <a:t>investigated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7176B7-B523-CEAF-F9F2-B365A7A3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55840" y="1379296"/>
            <a:ext cx="2037346" cy="19825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C0E9C98-DF7C-3CA6-C630-513F2E07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90" y="3881645"/>
            <a:ext cx="2188874" cy="19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17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4451311"/>
            <a:ext cx="5580062" cy="772107"/>
          </a:xfrm>
        </p:spPr>
        <p:txBody>
          <a:bodyPr/>
          <a:lstStyle/>
          <a:p>
            <a:r>
              <a:rPr lang="de-DE" dirty="0"/>
              <a:t>Database </a:t>
            </a:r>
            <a:r>
              <a:rPr lang="de-DE" dirty="0" err="1"/>
              <a:t>Concepts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845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2172069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2024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945167" cy="304698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Databases for scientific Data Analysis</a:t>
            </a:r>
          </a:p>
          <a:p>
            <a:pPr>
              <a:defRPr/>
            </a:pP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38B5B0-2D61-4A7A-A50F-BD66F2393DEF}"/>
              </a:ext>
            </a:extLst>
          </p:cNvPr>
          <p:cNvSpPr txBox="1">
            <a:spLocks/>
          </p:cNvSpPr>
          <p:nvPr/>
        </p:nvSpPr>
        <p:spPr>
          <a:xfrm>
            <a:off x="407368" y="1197282"/>
            <a:ext cx="6048672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de-DE" sz="2400" b="1" dirty="0"/>
              <a:t>              </a:t>
            </a:r>
            <a:endParaRPr lang="de-DE" spc="-50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1493472-177F-40D3-B5BA-FBB4C2D2BA8C}"/>
              </a:ext>
            </a:extLst>
          </p:cNvPr>
          <p:cNvSpPr/>
          <p:nvPr/>
        </p:nvSpPr>
        <p:spPr bwMode="auto">
          <a:xfrm>
            <a:off x="10445233" y="50088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EUDAT,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Spaces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ACD815-5301-D9B3-CAC6-16DBF33D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Row</a:t>
            </a:r>
            <a:r>
              <a:rPr lang="de-DE" dirty="0"/>
              <a:t> Data Storage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0C7B29CD-DC71-D19B-3AB9-433F2B5CE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47468"/>
              </p:ext>
            </p:extLst>
          </p:nvPr>
        </p:nvGraphicFramePr>
        <p:xfrm>
          <a:off x="4799856" y="1557381"/>
          <a:ext cx="6734194" cy="4771972"/>
        </p:xfrm>
        <a:graphic>
          <a:graphicData uri="http://schemas.openxmlformats.org/drawingml/2006/table">
            <a:tbl>
              <a:tblPr/>
              <a:tblGrid>
                <a:gridCol w="1641567">
                  <a:extLst>
                    <a:ext uri="{9D8B030D-6E8A-4147-A177-3AD203B41FA5}">
                      <a16:colId xmlns:a16="http://schemas.microsoft.com/office/drawing/2014/main" val="3831805832"/>
                    </a:ext>
                  </a:extLst>
                </a:gridCol>
                <a:gridCol w="1641567">
                  <a:extLst>
                    <a:ext uri="{9D8B030D-6E8A-4147-A177-3AD203B41FA5}">
                      <a16:colId xmlns:a16="http://schemas.microsoft.com/office/drawing/2014/main" val="3852728764"/>
                    </a:ext>
                  </a:extLst>
                </a:gridCol>
                <a:gridCol w="1524312">
                  <a:extLst>
                    <a:ext uri="{9D8B030D-6E8A-4147-A177-3AD203B41FA5}">
                      <a16:colId xmlns:a16="http://schemas.microsoft.com/office/drawing/2014/main" val="1399958438"/>
                    </a:ext>
                  </a:extLst>
                </a:gridCol>
                <a:gridCol w="1926748">
                  <a:extLst>
                    <a:ext uri="{9D8B030D-6E8A-4147-A177-3AD203B41FA5}">
                      <a16:colId xmlns:a16="http://schemas.microsoft.com/office/drawing/2014/main" val="1755345878"/>
                    </a:ext>
                  </a:extLst>
                </a:gridCol>
              </a:tblGrid>
              <a:tr h="816005">
                <a:tc>
                  <a:txBody>
                    <a:bodyPr/>
                    <a:lstStyle/>
                    <a:p>
                      <a:r>
                        <a:rPr lang="de-DE" dirty="0" err="1">
                          <a:effectLst/>
                          <a:latin typeface="Helvetica" pitchFamily="2" charset="0"/>
                        </a:rPr>
                        <a:t>I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particle</a:t>
                      </a: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  <a:endParaRPr lang="de-DE" dirty="0">
                        <a:effectLst/>
                      </a:endParaRPr>
                    </a:p>
                    <a:p>
                      <a:endParaRPr lang="de-DE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074355"/>
                  </a:ext>
                </a:extLst>
              </a:tr>
              <a:tr h="74006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1.653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4.776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-10.693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90218"/>
                  </a:ext>
                </a:extLst>
              </a:tr>
              <a:tr h="27200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304420"/>
                  </a:ext>
                </a:extLst>
              </a:tr>
              <a:tr h="81600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0.823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5.243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0.123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56494"/>
                  </a:ext>
                </a:extLst>
              </a:tr>
              <a:tr h="272002"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8292"/>
                  </a:ext>
                </a:extLst>
              </a:tr>
              <a:tr h="816005"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-0.645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5.985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30.655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699121"/>
                  </a:ext>
                </a:extLst>
              </a:tr>
              <a:tr h="272002"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127476"/>
                  </a:ext>
                </a:extLst>
              </a:tr>
              <a:tr h="74006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-2.334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5.324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82.739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4429"/>
                  </a:ext>
                </a:extLst>
              </a:tr>
            </a:tbl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BC4B1352-959E-177A-D5DE-98C590C230E6}"/>
              </a:ext>
            </a:extLst>
          </p:cNvPr>
          <p:cNvSpPr/>
          <p:nvPr/>
        </p:nvSpPr>
        <p:spPr>
          <a:xfrm>
            <a:off x="482129" y="1312948"/>
            <a:ext cx="32420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/>
              <a:t>arrays</a:t>
            </a:r>
            <a:r>
              <a:rPr lang="de-DE" dirty="0"/>
              <a:t> on </a:t>
            </a:r>
            <a:r>
              <a:rPr lang="de-DE" dirty="0" err="1"/>
              <a:t>disk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entities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Other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touched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not </a:t>
            </a:r>
            <a:r>
              <a:rPr lang="de-DE" dirty="0" err="1"/>
              <a:t>necessary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Rechteck 11">
            <a:extLst>
              <a:ext uri="{FF2B5EF4-FFF2-40B4-BE49-F238E27FC236}">
                <a16:creationId xmlns:a16="http://schemas.microsoft.com/office/drawing/2014/main" id="{15CD604E-1F2D-D2E4-41E2-C7B497FEF9DC}"/>
              </a:ext>
            </a:extLst>
          </p:cNvPr>
          <p:cNvSpPr/>
          <p:nvPr/>
        </p:nvSpPr>
        <p:spPr bwMode="auto">
          <a:xfrm>
            <a:off x="471227" y="3898271"/>
            <a:ext cx="3923020" cy="2403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endParaRPr lang="de-DE" dirty="0"/>
          </a:p>
          <a:p>
            <a:pPr marL="342900" indent="-342900">
              <a:buFont typeface="Arial"/>
              <a:buChar char="•"/>
              <a:defRPr/>
            </a:pPr>
            <a:r>
              <a:rPr lang="de-DE" dirty="0" err="1"/>
              <a:t>Operations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all/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in 1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fast in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DB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dirty="0" err="1"/>
              <a:t>Example</a:t>
            </a:r>
            <a:r>
              <a:rPr lang="de-DE" dirty="0"/>
              <a:t>: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de-DE" dirty="0" err="1"/>
              <a:t>Fetch</a:t>
            </a:r>
            <a:r>
              <a:rPr lang="de-DE" dirty="0"/>
              <a:t> all relevant </a:t>
            </a:r>
            <a:r>
              <a:rPr lang="de-DE" dirty="0" err="1"/>
              <a:t>fields</a:t>
            </a:r>
            <a:r>
              <a:rPr lang="de-DE" dirty="0"/>
              <a:t>/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</a:t>
            </a:r>
            <a:r>
              <a:rPr lang="de-DE" dirty="0" err="1"/>
              <a:t>entry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182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2172069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2024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945167" cy="304698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Databases for scientific Data Analysis</a:t>
            </a:r>
          </a:p>
          <a:p>
            <a:pPr>
              <a:defRPr/>
            </a:pP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38B5B0-2D61-4A7A-A50F-BD66F2393DEF}"/>
              </a:ext>
            </a:extLst>
          </p:cNvPr>
          <p:cNvSpPr txBox="1">
            <a:spLocks/>
          </p:cNvSpPr>
          <p:nvPr/>
        </p:nvSpPr>
        <p:spPr>
          <a:xfrm>
            <a:off x="407368" y="1197282"/>
            <a:ext cx="6048672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de-DE" sz="2400" b="1" dirty="0"/>
              <a:t>              </a:t>
            </a:r>
            <a:endParaRPr lang="de-DE" spc="-50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1493472-177F-40D3-B5BA-FBB4C2D2BA8C}"/>
              </a:ext>
            </a:extLst>
          </p:cNvPr>
          <p:cNvSpPr/>
          <p:nvPr/>
        </p:nvSpPr>
        <p:spPr bwMode="auto">
          <a:xfrm>
            <a:off x="10445233" y="50088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EUDAT,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Spaces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ACD815-5301-D9B3-CAC6-16DBF33D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Columnar</a:t>
            </a:r>
            <a:r>
              <a:rPr lang="de-DE" dirty="0"/>
              <a:t> Data Storage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0C7B29CD-DC71-D19B-3AB9-433F2B5CE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13104"/>
              </p:ext>
            </p:extLst>
          </p:nvPr>
        </p:nvGraphicFramePr>
        <p:xfrm>
          <a:off x="5321958" y="1798362"/>
          <a:ext cx="6257358" cy="4328814"/>
        </p:xfrm>
        <a:graphic>
          <a:graphicData uri="http://schemas.openxmlformats.org/drawingml/2006/table">
            <a:tbl>
              <a:tblPr/>
              <a:tblGrid>
                <a:gridCol w="1152671">
                  <a:extLst>
                    <a:ext uri="{9D8B030D-6E8A-4147-A177-3AD203B41FA5}">
                      <a16:colId xmlns:a16="http://schemas.microsoft.com/office/drawing/2014/main" val="3831805832"/>
                    </a:ext>
                  </a:extLst>
                </a:gridCol>
                <a:gridCol w="494002">
                  <a:extLst>
                    <a:ext uri="{9D8B030D-6E8A-4147-A177-3AD203B41FA5}">
                      <a16:colId xmlns:a16="http://schemas.microsoft.com/office/drawing/2014/main" val="3415969105"/>
                    </a:ext>
                  </a:extLst>
                </a:gridCol>
                <a:gridCol w="1235005">
                  <a:extLst>
                    <a:ext uri="{9D8B030D-6E8A-4147-A177-3AD203B41FA5}">
                      <a16:colId xmlns:a16="http://schemas.microsoft.com/office/drawing/2014/main" val="3852728764"/>
                    </a:ext>
                  </a:extLst>
                </a:gridCol>
                <a:gridCol w="411668">
                  <a:extLst>
                    <a:ext uri="{9D8B030D-6E8A-4147-A177-3AD203B41FA5}">
                      <a16:colId xmlns:a16="http://schemas.microsoft.com/office/drawing/2014/main" val="1945937531"/>
                    </a:ext>
                  </a:extLst>
                </a:gridCol>
                <a:gridCol w="1235005">
                  <a:extLst>
                    <a:ext uri="{9D8B030D-6E8A-4147-A177-3AD203B41FA5}">
                      <a16:colId xmlns:a16="http://schemas.microsoft.com/office/drawing/2014/main" val="1399958438"/>
                    </a:ext>
                  </a:extLst>
                </a:gridCol>
                <a:gridCol w="458421">
                  <a:extLst>
                    <a:ext uri="{9D8B030D-6E8A-4147-A177-3AD203B41FA5}">
                      <a16:colId xmlns:a16="http://schemas.microsoft.com/office/drawing/2014/main" val="105563866"/>
                    </a:ext>
                  </a:extLst>
                </a:gridCol>
                <a:gridCol w="1270586">
                  <a:extLst>
                    <a:ext uri="{9D8B030D-6E8A-4147-A177-3AD203B41FA5}">
                      <a16:colId xmlns:a16="http://schemas.microsoft.com/office/drawing/2014/main" val="1755345878"/>
                    </a:ext>
                  </a:extLst>
                </a:gridCol>
              </a:tblGrid>
              <a:tr h="867586">
                <a:tc>
                  <a:txBody>
                    <a:bodyPr/>
                    <a:lstStyle/>
                    <a:p>
                      <a:r>
                        <a:rPr lang="de-DE" dirty="0" err="1">
                          <a:effectLst/>
                          <a:latin typeface="Helvetica" pitchFamily="2" charset="0"/>
                        </a:rPr>
                        <a:t>I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particle</a:t>
                      </a: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  <a:endParaRPr lang="de-DE" dirty="0">
                        <a:effectLst/>
                      </a:endParaRPr>
                    </a:p>
                    <a:p>
                      <a:endParaRPr lang="de-DE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074355"/>
                  </a:ext>
                </a:extLst>
              </a:tr>
              <a:tr h="86302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1.653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4.776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-10.693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90218"/>
                  </a:ext>
                </a:extLst>
              </a:tr>
              <a:tr h="86758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0.823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5.243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0.123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56494"/>
                  </a:ext>
                </a:extLst>
              </a:tr>
              <a:tr h="867586"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-0.645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5.985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effectLst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30.655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699121"/>
                  </a:ext>
                </a:extLst>
              </a:tr>
              <a:tr h="86302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de-DE" dirty="0">
                        <a:effectLst/>
                      </a:endParaRPr>
                    </a:p>
                    <a:p>
                      <a:pPr algn="ctr"/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-2.334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5.324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82.739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4429"/>
                  </a:ext>
                </a:extLst>
              </a:tr>
            </a:tbl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BC4B1352-959E-177A-D5DE-98C590C230E6}"/>
              </a:ext>
            </a:extLst>
          </p:cNvPr>
          <p:cNvSpPr/>
          <p:nvPr/>
        </p:nvSpPr>
        <p:spPr>
          <a:xfrm>
            <a:off x="538579" y="1572431"/>
            <a:ext cx="34721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Columns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/>
              <a:t>arrays</a:t>
            </a:r>
            <a:r>
              <a:rPr lang="de-DE" dirty="0"/>
              <a:t> on </a:t>
            </a:r>
            <a:r>
              <a:rPr lang="de-DE" dirty="0" err="1"/>
              <a:t>disk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Columns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entities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Other </a:t>
            </a:r>
            <a:r>
              <a:rPr lang="de-DE" dirty="0" err="1"/>
              <a:t>entries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touched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Rechteck 11">
            <a:extLst>
              <a:ext uri="{FF2B5EF4-FFF2-40B4-BE49-F238E27FC236}">
                <a16:creationId xmlns:a16="http://schemas.microsoft.com/office/drawing/2014/main" id="{C61FD7C0-2A00-E452-2C35-3AB4A85658E3}"/>
              </a:ext>
            </a:extLst>
          </p:cNvPr>
          <p:cNvSpPr/>
          <p:nvPr/>
        </p:nvSpPr>
        <p:spPr bwMode="auto">
          <a:xfrm>
            <a:off x="538579" y="4390479"/>
            <a:ext cx="3727923" cy="1854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dirty="0" err="1"/>
              <a:t>Operations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aggregate</a:t>
            </a:r>
            <a:r>
              <a:rPr lang="de-DE" dirty="0"/>
              <a:t> </a:t>
            </a:r>
            <a:r>
              <a:rPr lang="de-DE" dirty="0" err="1"/>
              <a:t>columns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fast in </a:t>
            </a:r>
            <a:r>
              <a:rPr lang="de-DE" dirty="0" err="1"/>
              <a:t>columnar</a:t>
            </a:r>
            <a:r>
              <a:rPr lang="de-DE" dirty="0"/>
              <a:t> DB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dirty="0" err="1"/>
              <a:t>Examples</a:t>
            </a:r>
            <a:r>
              <a:rPr lang="de-DE" dirty="0"/>
              <a:t>: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particles</a:t>
            </a:r>
            <a:r>
              <a:rPr lang="de-DE" dirty="0"/>
              <a:t> in a </a:t>
            </a:r>
            <a:r>
              <a:rPr lang="de-DE" dirty="0" err="1"/>
              <a:t>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34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 bwMode="auto">
          <a:xfrm>
            <a:off x="555003" y="1459030"/>
            <a:ext cx="2436617" cy="4922298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100000">
                <a:srgbClr val="2569C5">
                  <a:alpha val="7490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/>
              <a:t>Institute of the Bavarian Academy </a:t>
            </a:r>
            <a:br>
              <a:rPr lang="en-GB" sz="2000"/>
            </a:br>
            <a:r>
              <a:rPr lang="en-GB" sz="2000"/>
              <a:t>of Sciences </a:t>
            </a:r>
            <a:br>
              <a:rPr lang="en-GB" sz="2000"/>
            </a:br>
            <a:r>
              <a:rPr lang="en-GB" sz="2000"/>
              <a:t>and Humanities </a:t>
            </a:r>
            <a:endParaRPr/>
          </a:p>
        </p:txBody>
      </p:sp>
      <p:sp>
        <p:nvSpPr>
          <p:cNvPr id="41" name="Rechteck 40"/>
          <p:cNvSpPr/>
          <p:nvPr/>
        </p:nvSpPr>
        <p:spPr bwMode="auto">
          <a:xfrm>
            <a:off x="3215681" y="1459030"/>
            <a:ext cx="2520280" cy="4922298"/>
          </a:xfrm>
          <a:prstGeom prst="rect">
            <a:avLst/>
          </a:prstGeom>
          <a:gradFill>
            <a:gsLst>
              <a:gs pos="0">
                <a:srgbClr val="2569C5">
                  <a:alpha val="75000"/>
                </a:srgbClr>
              </a:gs>
              <a:gs pos="100000">
                <a:srgbClr val="00398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/>
              <a:t>IT Service Provider for Munich Universities </a:t>
            </a:r>
            <a:endParaRPr/>
          </a:p>
        </p:txBody>
      </p:sp>
      <p:sp>
        <p:nvSpPr>
          <p:cNvPr id="44" name="Rechteck 43"/>
          <p:cNvSpPr/>
          <p:nvPr/>
        </p:nvSpPr>
        <p:spPr bwMode="auto">
          <a:xfrm>
            <a:off x="5819304" y="1482107"/>
            <a:ext cx="2796976" cy="4922298"/>
          </a:xfrm>
          <a:prstGeom prst="rect">
            <a:avLst/>
          </a:prstGeom>
          <a:gradFill>
            <a:gsLst>
              <a:gs pos="0">
                <a:srgbClr val="003980">
                  <a:alpha val="75000"/>
                </a:srgbClr>
              </a:gs>
              <a:gs pos="100000">
                <a:srgbClr val="1C3C6D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 dirty="0"/>
              <a:t>IT Solutions for Science</a:t>
            </a:r>
            <a:endParaRPr dirty="0"/>
          </a:p>
        </p:txBody>
      </p:sp>
      <p:sp>
        <p:nvSpPr>
          <p:cNvPr id="34" name="Titel 3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Leibniz Supercomputing Centre (LRZ)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</a:t>
            </a:fld>
            <a:endParaRPr lang="en-GB"/>
          </a:p>
        </p:txBody>
      </p:sp>
      <p:grpSp>
        <p:nvGrpSpPr>
          <p:cNvPr id="6" name="Gruppieren 5"/>
          <p:cNvGrpSpPr/>
          <p:nvPr/>
        </p:nvGrpSpPr>
        <p:grpSpPr bwMode="auto">
          <a:xfrm>
            <a:off x="718847" y="2881166"/>
            <a:ext cx="2451805" cy="2526188"/>
            <a:chOff x="3607682" y="3213438"/>
            <a:chExt cx="2451805" cy="2526188"/>
          </a:xfrm>
        </p:grpSpPr>
        <p:sp>
          <p:nvSpPr>
            <p:cNvPr id="12" name="Rechteck 11"/>
            <p:cNvSpPr/>
            <p:nvPr/>
          </p:nvSpPr>
          <p:spPr bwMode="auto">
            <a:xfrm>
              <a:off x="4403488" y="3216838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~ 270</a:t>
              </a:r>
              <a:r>
                <a:rPr lang="en-GB" sz="2000" dirty="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employees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approx. </a:t>
              </a:r>
              <a:endParaRPr dirty="0"/>
            </a:p>
          </p:txBody>
        </p:sp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610244" y="3213438"/>
              <a:ext cx="564030" cy="486933"/>
            </a:xfrm>
            <a:prstGeom prst="rect">
              <a:avLst/>
            </a:prstGeom>
          </p:spPr>
        </p:pic>
        <p:pic>
          <p:nvPicPr>
            <p:cNvPr id="14" name="Bild 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607682" y="5005223"/>
              <a:ext cx="606183" cy="486933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 bwMode="auto">
            <a:xfrm>
              <a:off x="4403488" y="4939407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  <a:ea typeface="Arial"/>
                  <a:cs typeface="Arial"/>
                </a:rPr>
                <a:t>62</a:t>
              </a:r>
              <a:r>
                <a:rPr lang="en-GB" sz="2000" dirty="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years of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IT support </a:t>
              </a:r>
              <a:endParaRPr dirty="0"/>
            </a:p>
          </p:txBody>
        </p:sp>
      </p:grpSp>
      <p:grpSp>
        <p:nvGrpSpPr>
          <p:cNvPr id="4" name="Gruppieren 3"/>
          <p:cNvGrpSpPr/>
          <p:nvPr/>
        </p:nvGrpSpPr>
        <p:grpSpPr bwMode="auto">
          <a:xfrm>
            <a:off x="631400" y="3737413"/>
            <a:ext cx="2513124" cy="2522788"/>
            <a:chOff x="648300" y="3216838"/>
            <a:chExt cx="2513124" cy="2522788"/>
          </a:xfrm>
        </p:grpSpPr>
        <p:sp>
          <p:nvSpPr>
            <p:cNvPr id="25" name="Rechteck 24"/>
            <p:cNvSpPr/>
            <p:nvPr/>
          </p:nvSpPr>
          <p:spPr bwMode="auto">
            <a:xfrm>
              <a:off x="1505424" y="3216838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262,5 </a:t>
              </a:r>
              <a:br>
                <a:rPr lang="en-GB" sz="1600" dirty="0">
                  <a:solidFill>
                    <a:srgbClr val="FFFFFF"/>
                  </a:solidFill>
                </a:rPr>
              </a:br>
              <a:r>
                <a:rPr lang="en-GB" sz="1600" dirty="0">
                  <a:solidFill>
                    <a:srgbClr val="FFFFFF"/>
                  </a:solidFill>
                </a:rPr>
                <a:t>Gbit/s</a:t>
              </a: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 internet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connection</a:t>
              </a:r>
              <a:endParaRPr dirty="0"/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1505424" y="4939407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4,900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WLAN 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access points</a:t>
              </a:r>
              <a:endParaRPr dirty="0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48302" y="4999490"/>
              <a:ext cx="645334" cy="428718"/>
            </a:xfrm>
            <a:prstGeom prst="rect">
              <a:avLst/>
            </a:prstGeom>
          </p:spPr>
        </p:pic>
        <p:pic>
          <p:nvPicPr>
            <p:cNvPr id="28" name="Bild 4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48300" y="3282928"/>
              <a:ext cx="667053" cy="605552"/>
            </a:xfrm>
            <a:prstGeom prst="rect">
              <a:avLst/>
            </a:prstGeom>
          </p:spPr>
        </p:pic>
      </p:grpSp>
      <p:grpSp>
        <p:nvGrpSpPr>
          <p:cNvPr id="5" name="Gruppieren 4"/>
          <p:cNvGrpSpPr/>
          <p:nvPr/>
        </p:nvGrpSpPr>
        <p:grpSpPr bwMode="auto">
          <a:xfrm>
            <a:off x="3525543" y="2604167"/>
            <a:ext cx="1868601" cy="2902545"/>
            <a:chOff x="9323093" y="2604167"/>
            <a:chExt cx="1868601" cy="2902545"/>
          </a:xfrm>
        </p:grpSpPr>
        <p:sp>
          <p:nvSpPr>
            <p:cNvPr id="33" name="Rechteck 32"/>
            <p:cNvSpPr/>
            <p:nvPr/>
          </p:nvSpPr>
          <p:spPr bwMode="auto">
            <a:xfrm>
              <a:off x="10201038" y="2604167"/>
              <a:ext cx="965201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>
                  <a:solidFill>
                    <a:schemeClr val="bg1"/>
                  </a:solidFill>
                  <a:ea typeface="Arial"/>
                  <a:cs typeface="Arial"/>
                </a:rPr>
                <a:t>110,000</a:t>
              </a: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students</a:t>
              </a:r>
              <a:endParaRPr/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10201038" y="3771787"/>
              <a:ext cx="990656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>
                  <a:solidFill>
                    <a:srgbClr val="FFFFFF"/>
                  </a:solidFill>
                  <a:cs typeface="Arial"/>
                </a:rPr>
                <a:t>30,000</a:t>
              </a: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employees</a:t>
              </a:r>
              <a:endParaRPr/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10201038" y="4939407"/>
              <a:ext cx="843180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>
                <a:spcBef>
                  <a:spcPts val="400"/>
                </a:spcBef>
                <a:defRPr/>
              </a:pPr>
              <a:r>
                <a:rPr lang="en-GB" sz="2000">
                  <a:solidFill>
                    <a:srgbClr val="FFFFFF"/>
                  </a:solidFill>
                </a:rPr>
                <a:t>8,500</a:t>
              </a:r>
              <a:r>
                <a:rPr lang="en-GB" sz="20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scientists</a:t>
              </a:r>
              <a:endParaRPr/>
            </a:p>
          </p:txBody>
        </p:sp>
        <p:pic>
          <p:nvPicPr>
            <p:cNvPr id="37" name="Bild 3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9323093" y="2710407"/>
              <a:ext cx="726769" cy="403238"/>
            </a:xfrm>
            <a:prstGeom prst="rect">
              <a:avLst/>
            </a:prstGeom>
          </p:spPr>
        </p:pic>
        <p:pic>
          <p:nvPicPr>
            <p:cNvPr id="38" name="Bild 34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9409893" y="3741675"/>
              <a:ext cx="570878" cy="492845"/>
            </a:xfrm>
            <a:prstGeom prst="rect">
              <a:avLst/>
            </a:prstGeom>
          </p:spPr>
        </p:pic>
        <p:pic>
          <p:nvPicPr>
            <p:cNvPr id="39" name="Bild 3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9399794" y="4999490"/>
              <a:ext cx="577183" cy="507222"/>
            </a:xfrm>
            <a:prstGeom prst="rect">
              <a:avLst/>
            </a:prstGeom>
          </p:spPr>
        </p:pic>
      </p:grpSp>
      <p:sp>
        <p:nvSpPr>
          <p:cNvPr id="47" name="Rechteck 46"/>
          <p:cNvSpPr/>
          <p:nvPr/>
        </p:nvSpPr>
        <p:spPr bwMode="auto">
          <a:xfrm>
            <a:off x="6711339" y="3212084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FFFFFF"/>
                </a:solidFill>
              </a:rPr>
              <a:t>V2C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en-GB" sz="1600" dirty="0">
                <a:solidFill>
                  <a:srgbClr val="FFFFFF"/>
                </a:solidFill>
              </a:rPr>
              <a:t>Virtual Reality 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en-GB" sz="1600" dirty="0">
                <a:solidFill>
                  <a:srgbClr val="FFFFFF"/>
                </a:solidFill>
              </a:rPr>
              <a:t>and Visualisation</a:t>
            </a:r>
            <a:endParaRPr dirty="0"/>
          </a:p>
        </p:txBody>
      </p:sp>
      <p:sp>
        <p:nvSpPr>
          <p:cNvPr id="48" name="Rechteck 47"/>
          <p:cNvSpPr/>
          <p:nvPr/>
        </p:nvSpPr>
        <p:spPr bwMode="auto">
          <a:xfrm>
            <a:off x="6677607" y="2340749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spcBef>
                <a:spcPts val="400"/>
              </a:spcBef>
              <a:defRPr/>
            </a:pPr>
            <a:r>
              <a:rPr lang="en-GB" sz="2000" dirty="0">
                <a:solidFill>
                  <a:srgbClr val="FFFFFF"/>
                </a:solidFill>
                <a:ea typeface="Arial"/>
                <a:cs typeface="Arial"/>
              </a:rPr>
              <a:t>HPC</a:t>
            </a:r>
            <a:br>
              <a:rPr lang="en-GB" sz="1600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  <a:t>High-Performance</a:t>
            </a:r>
            <a:b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  <a:t>Computing</a:t>
            </a:r>
            <a:endParaRPr lang="en-GB" sz="1600" spc="-10" dirty="0">
              <a:solidFill>
                <a:prstClr val="white"/>
              </a:solidFill>
              <a:ea typeface="Arial"/>
              <a:cs typeface="Arial"/>
            </a:endParaRPr>
          </a:p>
        </p:txBody>
      </p:sp>
      <p:pic>
        <p:nvPicPr>
          <p:cNvPr id="49" name="Bild 1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951984" y="2403821"/>
            <a:ext cx="524266" cy="492967"/>
          </a:xfrm>
          <a:prstGeom prst="rect">
            <a:avLst/>
          </a:prstGeom>
        </p:spPr>
      </p:pic>
      <p:pic>
        <p:nvPicPr>
          <p:cNvPr id="50" name="Bild 3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879976" y="4889474"/>
            <a:ext cx="686575" cy="691245"/>
          </a:xfrm>
          <a:prstGeom prst="rect">
            <a:avLst/>
          </a:prstGeom>
        </p:spPr>
      </p:pic>
      <p:pic>
        <p:nvPicPr>
          <p:cNvPr id="51" name="Bild 6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51984" y="3273192"/>
            <a:ext cx="623230" cy="311615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 bwMode="auto">
          <a:xfrm>
            <a:off x="6711339" y="5012635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400"/>
              </a:spcBef>
              <a:defRPr/>
            </a:pPr>
            <a:r>
              <a:rPr lang="en-GB" sz="2000" dirty="0">
                <a:solidFill>
                  <a:schemeClr val="bg1"/>
                </a:solidFill>
              </a:rPr>
              <a:t>Big Data</a:t>
            </a:r>
            <a:br>
              <a:rPr lang="en-GB" sz="2000" dirty="0">
                <a:solidFill>
                  <a:schemeClr val="bg1"/>
                </a:solidFill>
                <a:ea typeface="Arial"/>
                <a:cs typeface="Arial"/>
              </a:rPr>
            </a:br>
            <a:r>
              <a:rPr lang="en-GB" sz="1600" dirty="0">
                <a:solidFill>
                  <a:schemeClr val="bg1"/>
                </a:solidFill>
              </a:rPr>
              <a:t>Competence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Centre</a:t>
            </a:r>
            <a:endParaRPr dirty="0"/>
          </a:p>
        </p:txBody>
      </p:sp>
      <p:sp>
        <p:nvSpPr>
          <p:cNvPr id="53" name="Rechteck 52"/>
          <p:cNvSpPr/>
          <p:nvPr/>
        </p:nvSpPr>
        <p:spPr bwMode="auto">
          <a:xfrm>
            <a:off x="6711339" y="4116198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QC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Quantum-computing</a:t>
            </a:r>
            <a:endParaRPr dirty="0"/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031322" y="4012303"/>
            <a:ext cx="424718" cy="6269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AF3D1F-674D-645B-EC84-D084A2416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2496" y="1482107"/>
            <a:ext cx="3331889" cy="49518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20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4" y="697332"/>
            <a:ext cx="6048623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 Structure Type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Databases for scientific Data Analysis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79424" y="1165800"/>
            <a:ext cx="5184528" cy="514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C55865-8DC4-99FA-DE52-3B83F794530D}"/>
              </a:ext>
            </a:extLst>
          </p:cNvPr>
          <p:cNvSpPr/>
          <p:nvPr/>
        </p:nvSpPr>
        <p:spPr>
          <a:xfrm>
            <a:off x="695399" y="1412776"/>
            <a:ext cx="496855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OnLine</a:t>
            </a:r>
            <a:r>
              <a:rPr lang="de-DE" sz="2000" dirty="0">
                <a:solidFill>
                  <a:schemeClr val="bg1"/>
                </a:solidFill>
              </a:rPr>
              <a:t> Transaction Processing </a:t>
            </a:r>
            <a:r>
              <a:rPr lang="de-DE" sz="2000" b="1" dirty="0">
                <a:solidFill>
                  <a:schemeClr val="bg1"/>
                </a:solidFill>
              </a:rPr>
              <a:t>OLTP</a:t>
            </a:r>
            <a:r>
              <a:rPr lang="de-DE" sz="2000" dirty="0">
                <a:solidFill>
                  <a:schemeClr val="bg1"/>
                </a:solidFill>
              </a:rPr>
              <a:t>-</a:t>
            </a:r>
            <a:r>
              <a:rPr lang="de-DE" sz="2000" dirty="0" err="1">
                <a:solidFill>
                  <a:schemeClr val="bg1"/>
                </a:solidFill>
              </a:rPr>
              <a:t>focused</a:t>
            </a:r>
            <a:r>
              <a:rPr lang="de-DE" sz="2000" dirty="0">
                <a:solidFill>
                  <a:schemeClr val="bg1"/>
                </a:solidFill>
              </a:rPr>
              <a:t> RDBMS </a:t>
            </a:r>
            <a:r>
              <a:rPr lang="de-DE" sz="2000" dirty="0" err="1">
                <a:solidFill>
                  <a:schemeClr val="bg1"/>
                </a:solidFill>
              </a:rPr>
              <a:t>systems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are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more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row-oriented</a:t>
            </a: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OnLine</a:t>
            </a:r>
            <a:r>
              <a:rPr lang="de-DE" sz="2000" dirty="0">
                <a:solidFill>
                  <a:schemeClr val="bg1"/>
                </a:solidFill>
              </a:rPr>
              <a:t> Analytical Processing </a:t>
            </a:r>
            <a:r>
              <a:rPr lang="de-DE" sz="2000" b="1" dirty="0">
                <a:solidFill>
                  <a:schemeClr val="bg1"/>
                </a:solidFill>
              </a:rPr>
              <a:t>OLAP</a:t>
            </a:r>
            <a:r>
              <a:rPr lang="de-DE" sz="2000" dirty="0">
                <a:solidFill>
                  <a:schemeClr val="bg1"/>
                </a:solidFill>
              </a:rPr>
              <a:t>-</a:t>
            </a:r>
            <a:r>
              <a:rPr lang="de-DE" sz="2000" dirty="0" err="1">
                <a:solidFill>
                  <a:schemeClr val="bg1"/>
                </a:solidFill>
              </a:rPr>
              <a:t>focused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systems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are</a:t>
            </a:r>
            <a:r>
              <a:rPr lang="de-DE" sz="2000" dirty="0">
                <a:solidFill>
                  <a:schemeClr val="bg1"/>
                </a:solidFill>
              </a:rPr>
              <a:t> a </a:t>
            </a:r>
            <a:r>
              <a:rPr lang="de-DE" sz="2000" dirty="0" err="1">
                <a:solidFill>
                  <a:schemeClr val="bg1"/>
                </a:solidFill>
              </a:rPr>
              <a:t>balance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row-oriented</a:t>
            </a:r>
            <a:r>
              <a:rPr lang="de-DE" sz="2000" dirty="0">
                <a:solidFill>
                  <a:schemeClr val="bg1"/>
                </a:solidFill>
              </a:rPr>
              <a:t> and </a:t>
            </a:r>
            <a:r>
              <a:rPr lang="de-DE" sz="2000" dirty="0" err="1">
                <a:solidFill>
                  <a:schemeClr val="bg1"/>
                </a:solidFill>
              </a:rPr>
              <a:t>column-oriented</a:t>
            </a:r>
            <a:endParaRPr lang="de-DE" sz="2000" dirty="0">
              <a:solidFill>
                <a:schemeClr val="bg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Column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based</a:t>
            </a:r>
            <a:r>
              <a:rPr lang="de-DE" sz="2000" dirty="0">
                <a:solidFill>
                  <a:schemeClr val="bg1"/>
                </a:solidFill>
              </a:rPr>
              <a:t> DB: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less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seek</a:t>
            </a:r>
            <a:r>
              <a:rPr lang="de-DE" sz="2000" dirty="0">
                <a:solidFill>
                  <a:schemeClr val="bg1"/>
                </a:solidFill>
              </a:rPr>
              <a:t> time (</a:t>
            </a:r>
            <a:r>
              <a:rPr lang="de-DE" sz="2000" dirty="0" err="1">
                <a:solidFill>
                  <a:schemeClr val="bg1"/>
                </a:solidFill>
              </a:rPr>
              <a:t>disk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access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is</a:t>
            </a:r>
            <a:r>
              <a:rPr lang="de-DE" sz="2000" dirty="0">
                <a:solidFill>
                  <a:schemeClr val="bg1"/>
                </a:solidFill>
              </a:rPr>
              <a:t> slow!)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Compression</a:t>
            </a: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sz="2000" dirty="0" err="1">
                <a:solidFill>
                  <a:schemeClr val="bg1"/>
                </a:solidFill>
              </a:rPr>
              <a:t>column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is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continuous</a:t>
            </a:r>
            <a:r>
              <a:rPr lang="de-DE" sz="2000" dirty="0">
                <a:solidFill>
                  <a:schemeClr val="bg1"/>
                </a:solidFill>
              </a:rPr>
              <a:t> and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same type)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Increased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activity</a:t>
            </a:r>
            <a:r>
              <a:rPr lang="de-DE" sz="2000" dirty="0">
                <a:solidFill>
                  <a:schemeClr val="bg1"/>
                </a:solidFill>
              </a:rPr>
              <a:t> in CMDB </a:t>
            </a:r>
            <a:r>
              <a:rPr lang="de-DE" sz="2000" dirty="0" err="1">
                <a:solidFill>
                  <a:schemeClr val="bg1"/>
                </a:solidFill>
              </a:rPr>
              <a:t>since</a:t>
            </a:r>
            <a:r>
              <a:rPr lang="de-DE" sz="2000" dirty="0">
                <a:solidFill>
                  <a:schemeClr val="bg1"/>
                </a:solidFill>
              </a:rPr>
              <a:t> 2004</a:t>
            </a:r>
            <a:endParaRPr lang="de-DE" sz="2000" dirty="0"/>
          </a:p>
          <a:p>
            <a:endParaRPr lang="de-DE" dirty="0"/>
          </a:p>
        </p:txBody>
      </p:sp>
      <p:sp>
        <p:nvSpPr>
          <p:cNvPr id="7" name="Rechteck 11">
            <a:extLst>
              <a:ext uri="{FF2B5EF4-FFF2-40B4-BE49-F238E27FC236}">
                <a16:creationId xmlns:a16="http://schemas.microsoft.com/office/drawing/2014/main" id="{ADEA6CEC-8C32-1972-8608-2F04CE573935}"/>
              </a:ext>
            </a:extLst>
          </p:cNvPr>
          <p:cNvSpPr/>
          <p:nvPr/>
        </p:nvSpPr>
        <p:spPr bwMode="auto">
          <a:xfrm>
            <a:off x="5879927" y="1165800"/>
            <a:ext cx="5544664" cy="5185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Postgres + </a:t>
            </a:r>
            <a:r>
              <a:rPr lang="en-GB" sz="2000" dirty="0" err="1"/>
              <a:t>Citus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Distributed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columnar</a:t>
            </a:r>
          </a:p>
          <a:p>
            <a:pPr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err="1"/>
              <a:t>MonetDB</a:t>
            </a:r>
            <a:r>
              <a:rPr lang="en-GB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natively </a:t>
            </a:r>
            <a:r>
              <a:rPr lang="en-GB" sz="2000" dirty="0" err="1"/>
              <a:t>columnbased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Developed for science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MariaDB + </a:t>
            </a:r>
            <a:r>
              <a:rPr lang="en-GB" sz="2000" dirty="0" err="1"/>
              <a:t>Columnstore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Fork of MySQL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Parallel loading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err="1"/>
              <a:t>Clickhouse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Realtime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Vector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Time series</a:t>
            </a:r>
          </a:p>
          <a:p>
            <a:pPr>
              <a:defRPr/>
            </a:pPr>
            <a:br>
              <a:rPr lang="en-GB" sz="2000" dirty="0"/>
            </a:br>
            <a:endParaRPr dirty="0"/>
          </a:p>
        </p:txBody>
      </p:sp>
      <p:pic>
        <p:nvPicPr>
          <p:cNvPr id="11266" name="Picture 2" descr="upload.wikimedia.org/wikipedia/commons/thumb/c/ca/...">
            <a:extLst>
              <a:ext uri="{FF2B5EF4-FFF2-40B4-BE49-F238E27FC236}">
                <a16:creationId xmlns:a16="http://schemas.microsoft.com/office/drawing/2014/main" id="{99FEBAF3-0FEE-67A1-5A27-A6107378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03" y="4007672"/>
            <a:ext cx="2270672" cy="6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pload.wikimedia.org/wikipedia/commons/2/29/Postgr...">
            <a:extLst>
              <a:ext uri="{FF2B5EF4-FFF2-40B4-BE49-F238E27FC236}">
                <a16:creationId xmlns:a16="http://schemas.microsoft.com/office/drawing/2014/main" id="{0620ABE7-7F0F-45B8-D96A-0414DD09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44" y="1261227"/>
            <a:ext cx="1009918" cy="1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upload.wikimedia.org/wikipedia/en/b/b9/Monetdb-log...">
            <a:extLst>
              <a:ext uri="{FF2B5EF4-FFF2-40B4-BE49-F238E27FC236}">
                <a16:creationId xmlns:a16="http://schemas.microsoft.com/office/drawing/2014/main" id="{D370D974-6421-A1E7-20DF-23D94741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03" y="2750488"/>
            <a:ext cx="1953788" cy="8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ogowik.com/content/uploads/images/click-house2603...">
            <a:extLst>
              <a:ext uri="{FF2B5EF4-FFF2-40B4-BE49-F238E27FC236}">
                <a16:creationId xmlns:a16="http://schemas.microsoft.com/office/drawing/2014/main" id="{B0C3409B-C088-58D1-4F17-4BFD5960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608" y="4931607"/>
            <a:ext cx="1773776" cy="13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5EAC73B6-D999-AD51-E445-7E134ECE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47" y="1261227"/>
            <a:ext cx="1043581" cy="10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42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21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5" y="697332"/>
            <a:ext cx="5040510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Simple example query</a:t>
            </a:r>
            <a:endParaRPr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279845" y="1165801"/>
            <a:ext cx="11577193" cy="5007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8C43E57C-8B1C-41A1-9798-554CC0C72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8905A2D-4C42-8042-D7D3-7ADD8D6EB104}"/>
              </a:ext>
            </a:extLst>
          </p:cNvPr>
          <p:cNvSpPr/>
          <p:nvPr/>
        </p:nvSpPr>
        <p:spPr>
          <a:xfrm>
            <a:off x="479424" y="1158996"/>
            <a:ext cx="111611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MariaDB</a:t>
            </a:r>
            <a:r>
              <a:rPr lang="de-DE" dirty="0">
                <a:solidFill>
                  <a:schemeClr val="bg1"/>
                </a:solidFill>
              </a:rPr>
              <a:t> [</a:t>
            </a:r>
            <a:r>
              <a:rPr lang="de-DE" dirty="0" err="1">
                <a:solidFill>
                  <a:schemeClr val="bg1"/>
                </a:solidFill>
              </a:rPr>
              <a:t>test_db</a:t>
            </a:r>
            <a:r>
              <a:rPr lang="de-DE" dirty="0">
                <a:solidFill>
                  <a:schemeClr val="bg1"/>
                </a:solidFill>
              </a:rPr>
              <a:t>]&gt; SELECT 0.5109993*</a:t>
            </a:r>
            <a:r>
              <a:rPr lang="de-DE" dirty="0" err="1">
                <a:solidFill>
                  <a:schemeClr val="bg1"/>
                </a:solidFill>
              </a:rPr>
              <a:t>sum</a:t>
            </a: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 err="1">
                <a:solidFill>
                  <a:schemeClr val="bg1"/>
                </a:solidFill>
              </a:rPr>
              <a:t>sqrt</a:t>
            </a:r>
            <a:r>
              <a:rPr lang="de-DE" dirty="0">
                <a:solidFill>
                  <a:schemeClr val="bg1"/>
                </a:solidFill>
              </a:rPr>
              <a:t>(power(x,2)+power(y,2)+power(z,2)+1)-1) AS </a:t>
            </a:r>
            <a:r>
              <a:rPr lang="de-DE" dirty="0" err="1">
                <a:solidFill>
                  <a:schemeClr val="bg1"/>
                </a:solidFill>
              </a:rPr>
              <a:t>total_energy</a:t>
            </a:r>
            <a:r>
              <a:rPr lang="de-DE" dirty="0">
                <a:solidFill>
                  <a:schemeClr val="bg1"/>
                </a:solidFill>
              </a:rPr>
              <a:t> FROM wf1_test_column WHERE </a:t>
            </a:r>
            <a:r>
              <a:rPr lang="de-DE" dirty="0" err="1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&gt;10. AND </a:t>
            </a:r>
            <a:r>
              <a:rPr lang="de-DE" dirty="0" err="1">
                <a:solidFill>
                  <a:schemeClr val="bg1"/>
                </a:solidFill>
              </a:rPr>
              <a:t>y</a:t>
            </a:r>
            <a:r>
              <a:rPr lang="de-DE" dirty="0">
                <a:solidFill>
                  <a:schemeClr val="bg1"/>
                </a:solidFill>
              </a:rPr>
              <a:t>&lt;5 ;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| </a:t>
            </a:r>
            <a:r>
              <a:rPr lang="de-DE" dirty="0" err="1">
                <a:solidFill>
                  <a:schemeClr val="bg1"/>
                </a:solidFill>
              </a:rPr>
              <a:t>total_energy</a:t>
            </a:r>
            <a:r>
              <a:rPr lang="de-DE" dirty="0">
                <a:solidFill>
                  <a:schemeClr val="bg1"/>
                </a:solidFill>
              </a:rPr>
              <a:t>       |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| 35554864.167503394 |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1 </a:t>
            </a:r>
            <a:r>
              <a:rPr lang="de-DE" dirty="0" err="1">
                <a:solidFill>
                  <a:schemeClr val="bg1"/>
                </a:solidFill>
              </a:rPr>
              <a:t>row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set</a:t>
            </a:r>
            <a:r>
              <a:rPr lang="de-DE" dirty="0">
                <a:solidFill>
                  <a:schemeClr val="bg1"/>
                </a:solidFill>
              </a:rPr>
              <a:t> (2.409 sec)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MariaDB</a:t>
            </a:r>
            <a:r>
              <a:rPr lang="de-DE" dirty="0">
                <a:solidFill>
                  <a:schemeClr val="bg1"/>
                </a:solidFill>
              </a:rPr>
              <a:t> [</a:t>
            </a:r>
            <a:r>
              <a:rPr lang="de-DE" dirty="0" err="1">
                <a:solidFill>
                  <a:schemeClr val="bg1"/>
                </a:solidFill>
              </a:rPr>
              <a:t>test_db</a:t>
            </a:r>
            <a:r>
              <a:rPr lang="de-DE" dirty="0">
                <a:solidFill>
                  <a:schemeClr val="bg1"/>
                </a:solidFill>
              </a:rPr>
              <a:t>]&gt; SELECT 0.5109993*</a:t>
            </a:r>
            <a:r>
              <a:rPr lang="de-DE" dirty="0" err="1">
                <a:solidFill>
                  <a:schemeClr val="bg1"/>
                </a:solidFill>
              </a:rPr>
              <a:t>sum</a:t>
            </a: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 err="1">
                <a:solidFill>
                  <a:schemeClr val="bg1"/>
                </a:solidFill>
              </a:rPr>
              <a:t>sqrt</a:t>
            </a:r>
            <a:r>
              <a:rPr lang="de-DE" dirty="0">
                <a:solidFill>
                  <a:schemeClr val="bg1"/>
                </a:solidFill>
              </a:rPr>
              <a:t>(power(x,2)+power(y,2)+power(z,2)+1)-1) AS </a:t>
            </a:r>
            <a:r>
              <a:rPr lang="de-DE" dirty="0" err="1">
                <a:solidFill>
                  <a:schemeClr val="bg1"/>
                </a:solidFill>
              </a:rPr>
              <a:t>total_energy</a:t>
            </a:r>
            <a:r>
              <a:rPr lang="de-DE" dirty="0">
                <a:solidFill>
                  <a:schemeClr val="bg1"/>
                </a:solidFill>
              </a:rPr>
              <a:t> FROM wf1_test_row WHERE </a:t>
            </a:r>
            <a:r>
              <a:rPr lang="de-DE" dirty="0" err="1">
                <a:solidFill>
                  <a:schemeClr val="bg1"/>
                </a:solidFill>
              </a:rPr>
              <a:t>z</a:t>
            </a:r>
            <a:r>
              <a:rPr lang="de-DE" dirty="0">
                <a:solidFill>
                  <a:schemeClr val="bg1"/>
                </a:solidFill>
              </a:rPr>
              <a:t>&gt;10. AND </a:t>
            </a:r>
            <a:r>
              <a:rPr lang="de-DE" dirty="0" err="1">
                <a:solidFill>
                  <a:schemeClr val="bg1"/>
                </a:solidFill>
              </a:rPr>
              <a:t>y</a:t>
            </a:r>
            <a:r>
              <a:rPr lang="de-DE" dirty="0">
                <a:solidFill>
                  <a:schemeClr val="bg1"/>
                </a:solidFill>
              </a:rPr>
              <a:t>&lt;5 ;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| </a:t>
            </a:r>
            <a:r>
              <a:rPr lang="de-DE" dirty="0" err="1">
                <a:solidFill>
                  <a:schemeClr val="bg1"/>
                </a:solidFill>
              </a:rPr>
              <a:t>total_energy</a:t>
            </a:r>
            <a:r>
              <a:rPr lang="de-DE" dirty="0">
                <a:solidFill>
                  <a:schemeClr val="bg1"/>
                </a:solidFill>
              </a:rPr>
              <a:t>      |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| 35554864.16750364 |</a:t>
            </a:r>
          </a:p>
          <a:p>
            <a:r>
              <a:rPr lang="de-DE" dirty="0">
                <a:solidFill>
                  <a:schemeClr val="bg1"/>
                </a:solidFill>
              </a:rPr>
              <a:t>+-------------------+</a:t>
            </a:r>
          </a:p>
          <a:p>
            <a:r>
              <a:rPr lang="de-DE" dirty="0">
                <a:solidFill>
                  <a:schemeClr val="bg1"/>
                </a:solidFill>
              </a:rPr>
              <a:t>1 </a:t>
            </a:r>
            <a:r>
              <a:rPr lang="de-DE" dirty="0" err="1">
                <a:solidFill>
                  <a:schemeClr val="bg1"/>
                </a:solidFill>
              </a:rPr>
              <a:t>row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set</a:t>
            </a:r>
            <a:r>
              <a:rPr lang="de-DE" dirty="0">
                <a:solidFill>
                  <a:schemeClr val="bg1"/>
                </a:solidFill>
              </a:rPr>
              <a:t> (35.870 sec)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87A9803-0A56-59A6-FDA4-A7EB808C2C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 for scientific Data Analysis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945167" cy="304698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Databases for scientific Data Analysis</a:t>
            </a:r>
          </a:p>
          <a:p>
            <a:pPr>
              <a:defRPr/>
            </a:pP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38B5B0-2D61-4A7A-A50F-BD66F2393DEF}"/>
              </a:ext>
            </a:extLst>
          </p:cNvPr>
          <p:cNvSpPr txBox="1">
            <a:spLocks/>
          </p:cNvSpPr>
          <p:nvPr/>
        </p:nvSpPr>
        <p:spPr>
          <a:xfrm>
            <a:off x="407368" y="1197282"/>
            <a:ext cx="6048672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de-DE" sz="2400" b="1" dirty="0"/>
              <a:t>              </a:t>
            </a:r>
            <a:endParaRPr lang="de-DE" spc="-50" dirty="0"/>
          </a:p>
        </p:txBody>
      </p:sp>
      <p:pic>
        <p:nvPicPr>
          <p:cNvPr id="29" name="Google Shape;43;p15">
            <a:extLst>
              <a:ext uri="{FF2B5EF4-FFF2-40B4-BE49-F238E27FC236}">
                <a16:creationId xmlns:a16="http://schemas.microsoft.com/office/drawing/2014/main" id="{F01500F2-6C4C-4660-A27C-7794861347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3571" y="1179902"/>
            <a:ext cx="2435077" cy="5108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81493472-177F-40D3-B5BA-FBB4C2D2BA8C}"/>
              </a:ext>
            </a:extLst>
          </p:cNvPr>
          <p:cNvSpPr/>
          <p:nvPr/>
        </p:nvSpPr>
        <p:spPr bwMode="auto">
          <a:xfrm>
            <a:off x="10445233" y="50088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EUDAT,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Spaces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ACD815-5301-D9B3-CAC6-16DBF33D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MariaDB</a:t>
            </a:r>
            <a:r>
              <a:rPr lang="de-DE" dirty="0"/>
              <a:t> </a:t>
            </a:r>
            <a:r>
              <a:rPr lang="de-DE" dirty="0" err="1"/>
              <a:t>row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storage</a:t>
            </a:r>
            <a:endParaRPr lang="de-DE" dirty="0"/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0C7B29CD-DC71-D19B-3AB9-433F2B5CE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34565"/>
              </p:ext>
            </p:extLst>
          </p:nvPr>
        </p:nvGraphicFramePr>
        <p:xfrm>
          <a:off x="4367808" y="2060848"/>
          <a:ext cx="7193900" cy="4087540"/>
        </p:xfrm>
        <a:graphic>
          <a:graphicData uri="http://schemas.openxmlformats.org/drawingml/2006/table">
            <a:tbl>
              <a:tblPr/>
              <a:tblGrid>
                <a:gridCol w="1794203">
                  <a:extLst>
                    <a:ext uri="{9D8B030D-6E8A-4147-A177-3AD203B41FA5}">
                      <a16:colId xmlns:a16="http://schemas.microsoft.com/office/drawing/2014/main" val="3831805832"/>
                    </a:ext>
                  </a:extLst>
                </a:gridCol>
                <a:gridCol w="1811291">
                  <a:extLst>
                    <a:ext uri="{9D8B030D-6E8A-4147-A177-3AD203B41FA5}">
                      <a16:colId xmlns:a16="http://schemas.microsoft.com/office/drawing/2014/main" val="3415969105"/>
                    </a:ext>
                  </a:extLst>
                </a:gridCol>
                <a:gridCol w="1794203">
                  <a:extLst>
                    <a:ext uri="{9D8B030D-6E8A-4147-A177-3AD203B41FA5}">
                      <a16:colId xmlns:a16="http://schemas.microsoft.com/office/drawing/2014/main" val="3852728764"/>
                    </a:ext>
                  </a:extLst>
                </a:gridCol>
                <a:gridCol w="1794203">
                  <a:extLst>
                    <a:ext uri="{9D8B030D-6E8A-4147-A177-3AD203B41FA5}">
                      <a16:colId xmlns:a16="http://schemas.microsoft.com/office/drawing/2014/main" val="1945937531"/>
                    </a:ext>
                  </a:extLst>
                </a:gridCol>
              </a:tblGrid>
              <a:tr h="812992">
                <a:tc>
                  <a:txBody>
                    <a:bodyPr/>
                    <a:lstStyle/>
                    <a:p>
                      <a:br>
                        <a:rPr lang="de-DE">
                          <a:effectLst/>
                          <a:latin typeface="Helvetica" pitchFamily="2" charset="0"/>
                        </a:rPr>
                      </a:br>
                      <a:endParaRPr lang="de-DE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hdf5 &amp;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numpy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row</a:t>
                      </a:r>
                      <a:endParaRPr lang="de-DE">
                        <a:effectLst/>
                      </a:endParaRPr>
                    </a:p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DB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column </a:t>
                      </a:r>
                      <a:endParaRPr lang="de-DE">
                        <a:effectLst/>
                      </a:endParaRPr>
                    </a:p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DB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074355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endParaRPr lang="de-DE" dirty="0">
                        <a:effectLst/>
                      </a:endParaRPr>
                    </a:p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small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 (0.2) 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0.11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90218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Energy</a:t>
                      </a:r>
                      <a:endParaRPr lang="de-DE">
                        <a:effectLst/>
                      </a:endParaRPr>
                    </a:p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small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3.5(2.6) 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56494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 Large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(73)s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699121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Energy Large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 (51) 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 (46) s</a:t>
                      </a:r>
                      <a:endParaRPr lang="de-DE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15s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4429"/>
                  </a:ext>
                </a:extLst>
              </a:tr>
            </a:tbl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BC4B1352-959E-177A-D5DE-98C590C230E6}"/>
              </a:ext>
            </a:extLst>
          </p:cNvPr>
          <p:cNvSpPr/>
          <p:nvPr/>
        </p:nvSpPr>
        <p:spPr>
          <a:xfrm>
            <a:off x="621717" y="2060848"/>
            <a:ext cx="35058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Calculating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/Energy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1000 </a:t>
            </a:r>
            <a:r>
              <a:rPr lang="de-DE" dirty="0" err="1"/>
              <a:t>entries</a:t>
            </a:r>
            <a:r>
              <a:rPr lang="de-DE" dirty="0"/>
              <a:t> (</a:t>
            </a:r>
            <a:r>
              <a:rPr lang="de-DE" dirty="0" err="1"/>
              <a:t>small</a:t>
            </a:r>
            <a:r>
              <a:rPr lang="de-DE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2GB </a:t>
            </a:r>
            <a:r>
              <a:rPr lang="de-DE" dirty="0" err="1"/>
              <a:t>file</a:t>
            </a:r>
            <a:r>
              <a:rPr lang="de-DE" dirty="0"/>
              <a:t> (large)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one</a:t>
            </a:r>
            <a:r>
              <a:rPr lang="de-DE" dirty="0"/>
              <a:t> large </a:t>
            </a:r>
            <a:r>
              <a:rPr lang="de-DE" dirty="0" err="1"/>
              <a:t>table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Numbers in </a:t>
            </a:r>
            <a:r>
              <a:rPr lang="de-DE" dirty="0" err="1"/>
              <a:t>parentheses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,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partially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hdf5 </a:t>
            </a:r>
            <a:r>
              <a:rPr lang="de-DE" dirty="0" err="1"/>
              <a:t>dataset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python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945167" cy="304698"/>
          </a:xfrm>
        </p:spPr>
        <p:txBody>
          <a:bodyPr/>
          <a:lstStyle/>
          <a:p>
            <a:pPr>
              <a:defRPr/>
            </a:pPr>
            <a:r>
              <a:rPr lang="en-GB" dirty="0"/>
              <a:t>Databases for scientific Data Analysis</a:t>
            </a:r>
          </a:p>
          <a:p>
            <a:pPr>
              <a:defRPr/>
            </a:pP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38B5B0-2D61-4A7A-A50F-BD66F2393DEF}"/>
              </a:ext>
            </a:extLst>
          </p:cNvPr>
          <p:cNvSpPr txBox="1">
            <a:spLocks/>
          </p:cNvSpPr>
          <p:nvPr/>
        </p:nvSpPr>
        <p:spPr>
          <a:xfrm>
            <a:off x="407368" y="1197282"/>
            <a:ext cx="6048672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de-DE" sz="2400" b="1" dirty="0"/>
              <a:t>              </a:t>
            </a:r>
            <a:endParaRPr lang="de-DE" spc="-50" dirty="0"/>
          </a:p>
        </p:txBody>
      </p:sp>
      <p:pic>
        <p:nvPicPr>
          <p:cNvPr id="29" name="Google Shape;43;p15">
            <a:extLst>
              <a:ext uri="{FF2B5EF4-FFF2-40B4-BE49-F238E27FC236}">
                <a16:creationId xmlns:a16="http://schemas.microsoft.com/office/drawing/2014/main" id="{F01500F2-6C4C-4660-A27C-7794861347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3571" y="1179902"/>
            <a:ext cx="2435077" cy="5108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81493472-177F-40D3-B5BA-FBB4C2D2BA8C}"/>
              </a:ext>
            </a:extLst>
          </p:cNvPr>
          <p:cNvSpPr/>
          <p:nvPr/>
        </p:nvSpPr>
        <p:spPr bwMode="auto">
          <a:xfrm>
            <a:off x="10445233" y="50088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EUDAT,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Spaces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ACD815-5301-D9B3-CAC6-16DBF33D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Divided</a:t>
            </a:r>
            <a:r>
              <a:rPr lang="de-DE" dirty="0"/>
              <a:t> vs.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0C7B29CD-DC71-D19B-3AB9-433F2B5CE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08909"/>
              </p:ext>
            </p:extLst>
          </p:nvPr>
        </p:nvGraphicFramePr>
        <p:xfrm>
          <a:off x="4367808" y="2060848"/>
          <a:ext cx="7193900" cy="4087540"/>
        </p:xfrm>
        <a:graphic>
          <a:graphicData uri="http://schemas.openxmlformats.org/drawingml/2006/table">
            <a:tbl>
              <a:tblPr/>
              <a:tblGrid>
                <a:gridCol w="1794203">
                  <a:extLst>
                    <a:ext uri="{9D8B030D-6E8A-4147-A177-3AD203B41FA5}">
                      <a16:colId xmlns:a16="http://schemas.microsoft.com/office/drawing/2014/main" val="3831805832"/>
                    </a:ext>
                  </a:extLst>
                </a:gridCol>
                <a:gridCol w="1811291">
                  <a:extLst>
                    <a:ext uri="{9D8B030D-6E8A-4147-A177-3AD203B41FA5}">
                      <a16:colId xmlns:a16="http://schemas.microsoft.com/office/drawing/2014/main" val="3415969105"/>
                    </a:ext>
                  </a:extLst>
                </a:gridCol>
                <a:gridCol w="1794203">
                  <a:extLst>
                    <a:ext uri="{9D8B030D-6E8A-4147-A177-3AD203B41FA5}">
                      <a16:colId xmlns:a16="http://schemas.microsoft.com/office/drawing/2014/main" val="3852728764"/>
                    </a:ext>
                  </a:extLst>
                </a:gridCol>
                <a:gridCol w="1794203">
                  <a:extLst>
                    <a:ext uri="{9D8B030D-6E8A-4147-A177-3AD203B41FA5}">
                      <a16:colId xmlns:a16="http://schemas.microsoft.com/office/drawing/2014/main" val="1945937531"/>
                    </a:ext>
                  </a:extLst>
                </a:gridCol>
              </a:tblGrid>
              <a:tr h="812992">
                <a:tc>
                  <a:txBody>
                    <a:bodyPr/>
                    <a:lstStyle/>
                    <a:p>
                      <a:br>
                        <a:rPr lang="de-DE">
                          <a:effectLst/>
                          <a:latin typeface="Helvetica" pitchFamily="2" charset="0"/>
                        </a:rPr>
                      </a:br>
                      <a:endParaRPr lang="de-DE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Combined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Combined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Filter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for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atoms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Separated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table</a:t>
                      </a:r>
                      <a:endParaRPr lang="de-DE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atoms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074355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1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endParaRPr lang="de-DE" dirty="0">
                        <a:effectLst/>
                      </a:endParaRPr>
                    </a:p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short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3.565 s</a:t>
                      </a:r>
                    </a:p>
                    <a:p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1.215 s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</a:t>
                      </a:r>
                      <a:r>
                        <a:rPr lang="de-DE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endParaRPr lang="de-DE" b="1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90218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1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endParaRPr lang="de-DE" dirty="0">
                        <a:effectLst/>
                      </a:endParaRPr>
                    </a:p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long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6.470 s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2.602 s</a:t>
                      </a:r>
                    </a:p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56494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endParaRPr lang="de-DE" dirty="0">
                        <a:effectLst/>
                      </a:endParaRPr>
                    </a:p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short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142.486 s</a:t>
                      </a:r>
                    </a:p>
                    <a:p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1.253 s 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 </a:t>
                      </a:r>
                      <a:r>
                        <a:rPr lang="de-DE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endParaRPr lang="de-DE" b="1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699121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de-DE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 </a:t>
                      </a:r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endParaRPr lang="de-DE" dirty="0">
                        <a:effectLst/>
                      </a:endParaRPr>
                    </a:p>
                    <a:p>
                      <a:r>
                        <a:rPr lang="de-DE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long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C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630.277 s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2.717s</a:t>
                      </a:r>
                    </a:p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4429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685FDEFC-ADD5-7C58-6DAF-CD39482F5D4F}"/>
              </a:ext>
            </a:extLst>
          </p:cNvPr>
          <p:cNvSpPr/>
          <p:nvPr/>
        </p:nvSpPr>
        <p:spPr bwMode="auto">
          <a:xfrm>
            <a:off x="621717" y="2060848"/>
            <a:ext cx="35058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one</a:t>
            </a:r>
            <a:r>
              <a:rPr lang="de-DE" dirty="0"/>
              <a:t> large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atoms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Many </a:t>
            </a:r>
            <a:r>
              <a:rPr lang="de-DE" dirty="0" err="1"/>
              <a:t>tables</a:t>
            </a:r>
            <a:r>
              <a:rPr lang="de-DE" dirty="0"/>
              <a:t> (100-200), </a:t>
            </a:r>
            <a:r>
              <a:rPr lang="de-DE" dirty="0" err="1"/>
              <a:t>one</a:t>
            </a:r>
            <a:r>
              <a:rPr lang="de-DE" dirty="0"/>
              <a:t> per </a:t>
            </a:r>
            <a:r>
              <a:rPr lang="de-DE" dirty="0" err="1"/>
              <a:t>atom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lengths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119 </a:t>
            </a:r>
            <a:r>
              <a:rPr lang="de-DE" dirty="0" err="1"/>
              <a:t>atoms</a:t>
            </a:r>
            <a:r>
              <a:rPr lang="de-DE" dirty="0"/>
              <a:t>, 100000 </a:t>
            </a:r>
            <a:r>
              <a:rPr lang="de-DE" dirty="0" err="1"/>
              <a:t>steps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144 </a:t>
            </a:r>
            <a:r>
              <a:rPr lang="de-DE" dirty="0" err="1"/>
              <a:t>atoms</a:t>
            </a:r>
            <a:r>
              <a:rPr lang="de-DE" dirty="0"/>
              <a:t>, 70000 </a:t>
            </a:r>
            <a:r>
              <a:rPr lang="de-DE" dirty="0" err="1"/>
              <a:t>seps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Cache </a:t>
            </a:r>
            <a:r>
              <a:rPr lang="de-DE" dirty="0" err="1"/>
              <a:t>misses</a:t>
            </a:r>
            <a:r>
              <a:rPr lang="de-DE" dirty="0"/>
              <a:t> </a:t>
            </a:r>
            <a:r>
              <a:rPr lang="de-DE" dirty="0" err="1"/>
              <a:t>cause</a:t>
            </a:r>
            <a:r>
              <a:rPr lang="de-DE" dirty="0"/>
              <a:t> 50%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&gt;2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slower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403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Curation</a:t>
            </a:r>
            <a:r>
              <a:rPr lang="de-DE" dirty="0"/>
              <a:t> &amp; </a:t>
            </a:r>
            <a:r>
              <a:rPr lang="de-DE" dirty="0" err="1"/>
              <a:t>Meta</a:t>
            </a:r>
            <a:r>
              <a:rPr lang="de-DE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829336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4"/>
            <a:ext cx="3384329" cy="47519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Keeping track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of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simulation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parameters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?</a:t>
            </a:r>
          </a:p>
          <a:p>
            <a:pPr lvl="1">
              <a:defRPr/>
            </a:pPr>
            <a:r>
              <a:rPr lang="de-DE" sz="2000" dirty="0"/>
              <a:t>Resolution</a:t>
            </a:r>
          </a:p>
          <a:p>
            <a:pPr lvl="1">
              <a:defRPr/>
            </a:pP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numbers</a:t>
            </a:r>
            <a:endParaRPr lang="de-DE" sz="2000" dirty="0"/>
          </a:p>
          <a:p>
            <a:pPr lvl="1">
              <a:defRPr/>
            </a:pPr>
            <a:r>
              <a:rPr lang="de-DE" sz="2000" dirty="0"/>
              <a:t>Field </a:t>
            </a:r>
            <a:r>
              <a:rPr lang="de-DE" sz="2000" dirty="0" err="1"/>
              <a:t>parameters</a:t>
            </a:r>
            <a:endParaRPr lang="de-DE" sz="2000" dirty="0"/>
          </a:p>
          <a:p>
            <a:pPr lvl="1">
              <a:defRPr/>
            </a:pPr>
            <a:r>
              <a:rPr lang="de-DE" sz="2000" dirty="0"/>
              <a:t>…</a:t>
            </a:r>
          </a:p>
          <a:p>
            <a:pPr marL="252000" lvl="1" indent="0">
              <a:buNone/>
              <a:defRPr/>
            </a:pP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FAIR (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findable</a:t>
            </a:r>
            <a:r>
              <a:rPr lang="de-DE" sz="2000" dirty="0"/>
              <a:t>, </a:t>
            </a:r>
            <a:r>
              <a:rPr lang="de-DE" sz="2000" dirty="0" err="1"/>
              <a:t>accessible</a:t>
            </a:r>
            <a:r>
              <a:rPr lang="de-DE" sz="2000" dirty="0"/>
              <a:t>, interoperable, </a:t>
            </a:r>
            <a:r>
              <a:rPr lang="de-DE" sz="2000" dirty="0" err="1"/>
              <a:t>reproducable</a:t>
            </a:r>
            <a:r>
              <a:rPr lang="de-DE" sz="2000" dirty="0"/>
              <a:t>)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data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?</a:t>
            </a:r>
          </a:p>
          <a:p>
            <a:pPr lvl="1">
              <a:defRPr/>
            </a:pPr>
            <a:r>
              <a:rPr lang="de-DE" sz="2000" dirty="0" err="1"/>
              <a:t>Author</a:t>
            </a:r>
            <a:endParaRPr lang="de-DE" sz="2000" dirty="0"/>
          </a:p>
          <a:p>
            <a:pPr lvl="1">
              <a:defRPr/>
            </a:pPr>
            <a:r>
              <a:rPr lang="de-DE" sz="2000" dirty="0"/>
              <a:t>Date</a:t>
            </a:r>
          </a:p>
          <a:p>
            <a:pPr lvl="1">
              <a:defRPr/>
            </a:pPr>
            <a:r>
              <a:rPr lang="de-DE" sz="2000" dirty="0"/>
              <a:t>Code Version</a:t>
            </a:r>
          </a:p>
          <a:p>
            <a:pPr lvl="1">
              <a:defRPr/>
            </a:pPr>
            <a:r>
              <a:rPr lang="de-DE" sz="2000" dirty="0"/>
              <a:t>Project, Funding…</a:t>
            </a:r>
            <a:endParaRPr sz="2000" dirty="0"/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25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Data Management Issue - Metadata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Data Management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7A9D07-CF40-6AA0-B6B2-8916063B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77" y="1713458"/>
            <a:ext cx="7772400" cy="41508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362F164-F212-D9DF-2E2B-2FCE3D0B47AD}"/>
              </a:ext>
            </a:extLst>
          </p:cNvPr>
          <p:cNvSpPr txBox="1"/>
          <p:nvPr/>
        </p:nvSpPr>
        <p:spPr bwMode="auto">
          <a:xfrm>
            <a:off x="4583832" y="5988621"/>
            <a:ext cx="695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Multipage Table </a:t>
            </a:r>
            <a:r>
              <a:rPr lang="de-DE" dirty="0" err="1"/>
              <a:t>with</a:t>
            </a:r>
            <a:r>
              <a:rPr lang="de-DE" dirty="0"/>
              <a:t> Simulation Parameters </a:t>
            </a:r>
            <a:r>
              <a:rPr lang="de-DE" dirty="0" err="1"/>
              <a:t>for</a:t>
            </a:r>
            <a:r>
              <a:rPr lang="de-DE" dirty="0"/>
              <a:t> Parameter Study</a:t>
            </a:r>
          </a:p>
        </p:txBody>
      </p:sp>
    </p:spTree>
    <p:extLst>
      <p:ext uri="{BB962C8B-B14F-4D97-AF65-F5344CB8AC3E}">
        <p14:creationId xmlns:p14="http://schemas.microsoft.com/office/powerpoint/2010/main" val="393456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26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en-GB" dirty="0"/>
              <a:t>Cross-Site Workflows &amp; Big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189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27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4" y="764645"/>
            <a:ext cx="6048623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IRODS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Integration of Systems</a:t>
            </a:r>
            <a:endParaRPr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398532" y="1284604"/>
            <a:ext cx="5625460" cy="50967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Integrated Rule </a:t>
            </a:r>
            <a:r>
              <a:rPr lang="de-DE" sz="2000" dirty="0" err="1"/>
              <a:t>Oriented</a:t>
            </a:r>
            <a:r>
              <a:rPr lang="de-DE" sz="2000" dirty="0"/>
              <a:t> Data System</a:t>
            </a:r>
          </a:p>
          <a:p>
            <a:pPr>
              <a:defRPr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Data exchange Client</a:t>
            </a:r>
          </a:p>
          <a:p>
            <a:pPr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Files </a:t>
            </a:r>
            <a:r>
              <a:rPr lang="de-DE" sz="2000" dirty="0" err="1"/>
              <a:t>as</a:t>
            </a:r>
            <a:r>
              <a:rPr lang="de-DE" sz="2000" dirty="0"/>
              <a:t> Data Objects </a:t>
            </a:r>
            <a:r>
              <a:rPr lang="de-DE" sz="2000" dirty="0" err="1"/>
              <a:t>organized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Collection</a:t>
            </a:r>
          </a:p>
          <a:p>
            <a:pPr>
              <a:defRPr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Rule Engine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an event-</a:t>
            </a:r>
            <a:r>
              <a:rPr lang="de-DE" sz="2000" dirty="0" err="1"/>
              <a:t>triggered</a:t>
            </a:r>
            <a:r>
              <a:rPr lang="de-DE" sz="2000" dirty="0"/>
              <a:t> </a:t>
            </a:r>
            <a:r>
              <a:rPr lang="de-DE" sz="2000" dirty="0" err="1"/>
              <a:t>background</a:t>
            </a:r>
            <a:r>
              <a:rPr lang="de-DE" sz="2000" dirty="0"/>
              <a:t> </a:t>
            </a:r>
            <a:r>
              <a:rPr lang="de-DE" sz="2000" dirty="0" err="1"/>
              <a:t>process</a:t>
            </a:r>
            <a:endParaRPr lang="de-DE" sz="2000" dirty="0"/>
          </a:p>
          <a:p>
            <a:pPr>
              <a:defRPr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dirty="0" err="1"/>
              <a:t>provides</a:t>
            </a:r>
            <a:r>
              <a:rPr lang="de-DE" sz="2000" dirty="0"/>
              <a:t> Secure </a:t>
            </a:r>
            <a:r>
              <a:rPr lang="de-DE" sz="2000" dirty="0" err="1"/>
              <a:t>Collaboration</a:t>
            </a:r>
            <a:r>
              <a:rPr lang="de-DE" sz="2000" dirty="0"/>
              <a:t> </a:t>
            </a:r>
            <a:r>
              <a:rPr lang="de-DE" sz="2000" dirty="0" err="1"/>
              <a:t>through</a:t>
            </a:r>
            <a:r>
              <a:rPr lang="de-DE" sz="2000" dirty="0"/>
              <a:t> </a:t>
            </a:r>
            <a:r>
              <a:rPr lang="de-DE" sz="2000" dirty="0" err="1"/>
              <a:t>three</a:t>
            </a:r>
            <a:r>
              <a:rPr lang="de-DE" sz="2000" dirty="0"/>
              <a:t> </a:t>
            </a:r>
            <a:r>
              <a:rPr lang="de-DE" sz="2000" dirty="0" err="1"/>
              <a:t>technologies</a:t>
            </a:r>
            <a:r>
              <a:rPr lang="de-DE" sz="2000" dirty="0"/>
              <a:t>:</a:t>
            </a:r>
            <a:br>
              <a:rPr lang="de-DE" sz="2000" dirty="0"/>
            </a:br>
            <a:r>
              <a:rPr lang="de-DE" sz="2000" dirty="0"/>
              <a:t>Tickets, </a:t>
            </a:r>
            <a:r>
              <a:rPr lang="de-DE" sz="2000" dirty="0" err="1"/>
              <a:t>Permissions</a:t>
            </a:r>
            <a:r>
              <a:rPr lang="de-DE" sz="2000" dirty="0"/>
              <a:t>, and </a:t>
            </a:r>
            <a:r>
              <a:rPr lang="de-DE" sz="2000" dirty="0" err="1"/>
              <a:t>Federations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000" dirty="0"/>
              <a:t>Plugins </a:t>
            </a:r>
            <a:r>
              <a:rPr lang="de-DE" sz="2000" dirty="0" err="1"/>
              <a:t>for</a:t>
            </a:r>
            <a:r>
              <a:rPr lang="de-DE" sz="2000" dirty="0"/>
              <a:t> PostgreSQL, </a:t>
            </a:r>
            <a:r>
              <a:rPr lang="de-DE" sz="2000" dirty="0" err="1"/>
              <a:t>MySQLElasticSearch</a:t>
            </a:r>
            <a:r>
              <a:rPr lang="de-DE" sz="2000" dirty="0"/>
              <a:t>…</a:t>
            </a:r>
            <a:endParaRPr sz="2000" dirty="0"/>
          </a:p>
        </p:txBody>
      </p:sp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7EC6046D-427D-4A37-B21D-A045CA9E7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DD1A0B-68E1-E2B6-B2A0-68EC9403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6351"/>
            <a:ext cx="5901720" cy="48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95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28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Feel free to contact us.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Contacts</a:t>
            </a:r>
            <a:endParaRPr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 bwMode="auto">
          <a:xfrm>
            <a:off x="479424" y="1412875"/>
            <a:ext cx="7344768" cy="4807052"/>
          </a:xfrm>
        </p:spPr>
        <p:txBody>
          <a:bodyPr/>
          <a:lstStyle/>
          <a:p>
            <a:pPr>
              <a:defRPr/>
            </a:pPr>
            <a:r>
              <a:rPr lang="de-DE" dirty="0"/>
              <a:t>Exa4MindTeam:</a:t>
            </a:r>
          </a:p>
          <a:p>
            <a:pPr>
              <a:defRPr/>
            </a:pPr>
            <a:r>
              <a:rPr lang="de-DE" dirty="0"/>
              <a:t>Leads:</a:t>
            </a:r>
          </a:p>
          <a:p>
            <a:pPr>
              <a:defRPr/>
            </a:pPr>
            <a:r>
              <a:rPr lang="de-DE" dirty="0"/>
              <a:t>Mohamad Hayek (</a:t>
            </a:r>
            <a:r>
              <a:rPr lang="de-DE" dirty="0" err="1"/>
              <a:t>hayek@lrz.de</a:t>
            </a:r>
            <a:r>
              <a:rPr lang="de-DE" dirty="0"/>
              <a:t> )</a:t>
            </a:r>
          </a:p>
          <a:p>
            <a:pPr>
              <a:defRPr/>
            </a:pPr>
            <a:r>
              <a:rPr lang="de-DE" dirty="0"/>
              <a:t>Viktoria </a:t>
            </a:r>
            <a:r>
              <a:rPr lang="de-DE" dirty="0" err="1"/>
              <a:t>Pauw</a:t>
            </a:r>
            <a:r>
              <a:rPr lang="de-DE" dirty="0"/>
              <a:t> (</a:t>
            </a:r>
            <a:r>
              <a:rPr lang="de-DE" dirty="0" err="1"/>
              <a:t>pauw@lrz.de</a:t>
            </a:r>
            <a:r>
              <a:rPr lang="de-DE" dirty="0"/>
              <a:t> ) </a:t>
            </a:r>
          </a:p>
          <a:p>
            <a:pPr>
              <a:defRPr/>
            </a:pPr>
            <a:r>
              <a:rPr lang="de-DE" dirty="0" err="1"/>
              <a:t>Huseyn</a:t>
            </a:r>
            <a:r>
              <a:rPr lang="de-DE" dirty="0"/>
              <a:t> </a:t>
            </a:r>
            <a:r>
              <a:rPr lang="de-DE" dirty="0" err="1"/>
              <a:t>Gurbanov</a:t>
            </a:r>
            <a:r>
              <a:rPr lang="de-DE" dirty="0"/>
              <a:t> (</a:t>
            </a:r>
            <a:r>
              <a:rPr lang="de-DE" dirty="0" err="1"/>
              <a:t>gurbanov@lrz.de</a:t>
            </a:r>
            <a:r>
              <a:rPr lang="de-DE" dirty="0"/>
              <a:t> )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Research Data Management Team:</a:t>
            </a:r>
          </a:p>
          <a:p>
            <a:pPr>
              <a:defRPr/>
            </a:pPr>
            <a:r>
              <a:rPr lang="de-DE" dirty="0"/>
              <a:t>rdm@lists.lrz.de</a:t>
            </a:r>
          </a:p>
          <a:p>
            <a:pPr>
              <a:defRPr/>
            </a:pPr>
            <a:r>
              <a:rPr lang="de-DE" dirty="0"/>
              <a:t>Leads: </a:t>
            </a:r>
            <a:br>
              <a:rPr lang="de-DE" dirty="0"/>
            </a:br>
            <a:r>
              <a:rPr lang="de-DE" dirty="0"/>
              <a:t>Stephan Hachinger (hachinger@lrz.de – </a:t>
            </a:r>
            <a:r>
              <a:rPr lang="de-DE" dirty="0" err="1"/>
              <a:t>admin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Johannes </a:t>
            </a:r>
            <a:r>
              <a:rPr lang="de-DE" dirty="0" err="1"/>
              <a:t>Munke</a:t>
            </a:r>
            <a:r>
              <a:rPr lang="de-DE" dirty="0"/>
              <a:t> (munke@lrz.de – </a:t>
            </a:r>
            <a:r>
              <a:rPr lang="de-DE" dirty="0" err="1"/>
              <a:t>tech</a:t>
            </a:r>
            <a:r>
              <a:rPr lang="de-DE" dirty="0"/>
              <a:t>)</a:t>
            </a:r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447DE6A4-D181-4C1F-B8E0-15A4D1D55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5AEFB7-8ED4-B46D-7F22-8262CA45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84232" y="1416358"/>
            <a:ext cx="3234485" cy="48070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6" y="620688"/>
            <a:ext cx="10474456" cy="360099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SuperMUC</a:t>
            </a:r>
            <a:r>
              <a:rPr lang="en-GB" dirty="0"/>
              <a:t>-NG, Compute Cloud, </a:t>
            </a:r>
            <a:r>
              <a:rPr lang="en-GB" dirty="0" err="1"/>
              <a:t>Linuxcluster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de-DE" dirty="0"/>
              <a:t>Infrastructure</a:t>
            </a:r>
            <a:endParaRPr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/>
        </p:blipFill>
        <p:spPr bwMode="auto">
          <a:xfrm>
            <a:off x="211572" y="1577304"/>
            <a:ext cx="3984559" cy="223320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 bwMode="auto">
          <a:xfrm>
            <a:off x="335361" y="3965685"/>
            <a:ext cx="3984558" cy="2233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FFFFFF"/>
                </a:solidFill>
              </a:rPr>
              <a:t>Lenovo/Intel (2019)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311,040 cores </a:t>
            </a:r>
            <a:r>
              <a:rPr lang="en-GB" dirty="0">
                <a:solidFill>
                  <a:srgbClr val="FFFFFF"/>
                </a:solidFill>
              </a:rPr>
              <a:t>Intel Xeon Skylake</a:t>
            </a:r>
            <a:endParaRPr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26.9 Petaflops </a:t>
            </a:r>
            <a:r>
              <a:rPr lang="en-GB" dirty="0">
                <a:solidFill>
                  <a:srgbClr val="FFFFFF"/>
                </a:solidFill>
              </a:rPr>
              <a:t>Peak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70 Petabyte </a:t>
            </a:r>
            <a:r>
              <a:rPr lang="en-GB" dirty="0">
                <a:solidFill>
                  <a:srgbClr val="FFFFFF"/>
                </a:solidFill>
              </a:rPr>
              <a:t>Disk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719 Terabyte </a:t>
            </a:r>
            <a:r>
              <a:rPr lang="en-GB" dirty="0">
                <a:solidFill>
                  <a:srgbClr val="FFFFFF"/>
                </a:solidFill>
              </a:rPr>
              <a:t>Main Memory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E17B47-8423-E55B-3D6A-AD65D0DA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055" y="1577304"/>
            <a:ext cx="3049680" cy="210293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6C8043E-8B26-A5D8-9B59-15BC3712DED1}"/>
              </a:ext>
            </a:extLst>
          </p:cNvPr>
          <p:cNvSpPr/>
          <p:nvPr/>
        </p:nvSpPr>
        <p:spPr bwMode="auto">
          <a:xfrm>
            <a:off x="4377055" y="3965686"/>
            <a:ext cx="3731060" cy="2233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FFFFFF"/>
                </a:solidFill>
              </a:rPr>
              <a:t>OpenStack (2015)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82 </a:t>
            </a:r>
            <a:r>
              <a:rPr lang="en-GB" dirty="0">
                <a:solidFill>
                  <a:srgbClr val="FFFFFF"/>
                </a:solidFill>
              </a:rPr>
              <a:t>Intel Xeon Gold Nodes</a:t>
            </a:r>
            <a:endParaRPr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32 </a:t>
            </a:r>
            <a:r>
              <a:rPr lang="de-DE" dirty="0"/>
              <a:t>GPU Nodes– 2x Nvidia Tesla</a:t>
            </a: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384/768</a:t>
            </a:r>
            <a:r>
              <a:rPr lang="de-DE" dirty="0"/>
              <a:t> </a:t>
            </a:r>
            <a:r>
              <a:rPr lang="en-GB" b="1" dirty="0">
                <a:solidFill>
                  <a:srgbClr val="FF9A00"/>
                </a:solidFill>
              </a:rPr>
              <a:t>Gigabyte </a:t>
            </a:r>
            <a:r>
              <a:rPr lang="en-GB" dirty="0">
                <a:solidFill>
                  <a:srgbClr val="FFFFFF"/>
                </a:solidFill>
              </a:rPr>
              <a:t>RAM per Node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6000</a:t>
            </a:r>
            <a:r>
              <a:rPr lang="de-DE" dirty="0"/>
              <a:t> </a:t>
            </a:r>
            <a:r>
              <a:rPr lang="en-GB" b="1" dirty="0">
                <a:solidFill>
                  <a:srgbClr val="FF9A00"/>
                </a:solidFill>
              </a:rPr>
              <a:t>Gigabyte </a:t>
            </a:r>
            <a:r>
              <a:rPr lang="en-GB" dirty="0">
                <a:solidFill>
                  <a:srgbClr val="FFFFFF"/>
                </a:solidFill>
              </a:rPr>
              <a:t>on Huge Node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3074" name="Picture 2" descr="CooLMUC2_Front_0.35">
            <a:extLst>
              <a:ext uri="{FF2B5EF4-FFF2-40B4-BE49-F238E27FC236}">
                <a16:creationId xmlns:a16="http://schemas.microsoft.com/office/drawing/2014/main" id="{E5BC88DC-1F8A-EB4F-A29E-CFAB10B1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10" y="1577304"/>
            <a:ext cx="3086955" cy="23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0608152-0619-9F63-13DE-16F73C85E24F}"/>
              </a:ext>
            </a:extLst>
          </p:cNvPr>
          <p:cNvSpPr/>
          <p:nvPr/>
        </p:nvSpPr>
        <p:spPr bwMode="auto">
          <a:xfrm>
            <a:off x="8185210" y="3986724"/>
            <a:ext cx="3731060" cy="2233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de-DE" sz="2000" b="1" dirty="0" err="1">
                <a:solidFill>
                  <a:srgbClr val="FFFFFF"/>
                </a:solidFill>
              </a:rPr>
              <a:t>LinuxCluster</a:t>
            </a:r>
            <a:r>
              <a:rPr lang="de-DE" sz="2000" b="1" dirty="0">
                <a:solidFill>
                  <a:srgbClr val="FFFFFF"/>
                </a:solidFill>
              </a:rPr>
              <a:t> (2016)</a:t>
            </a:r>
          </a:p>
          <a:p>
            <a:pPr lvl="0">
              <a:defRPr/>
            </a:pPr>
            <a:endParaRPr dirty="0"/>
          </a:p>
          <a:p>
            <a:r>
              <a:rPr lang="en-GB" b="1" dirty="0">
                <a:solidFill>
                  <a:srgbClr val="FF9A00"/>
                </a:solidFill>
              </a:rPr>
              <a:t>400</a:t>
            </a:r>
            <a:r>
              <a:rPr lang="de-DE" dirty="0"/>
              <a:t> </a:t>
            </a:r>
            <a:r>
              <a:rPr lang="de-DE" dirty="0" err="1"/>
              <a:t>Haswell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(CooLMUC-2)</a:t>
            </a:r>
          </a:p>
          <a:p>
            <a:r>
              <a:rPr lang="en-GB" b="1" dirty="0">
                <a:solidFill>
                  <a:srgbClr val="FF9A00"/>
                </a:solidFill>
              </a:rPr>
              <a:t>6TB </a:t>
            </a:r>
            <a:r>
              <a:rPr lang="de-DE" dirty="0" err="1"/>
              <a:t>Teramem</a:t>
            </a:r>
            <a:r>
              <a:rPr lang="de-DE" dirty="0"/>
              <a:t> (Intel </a:t>
            </a:r>
            <a:r>
              <a:rPr lang="de-DE" dirty="0" err="1"/>
              <a:t>Broadwell</a:t>
            </a:r>
            <a:r>
              <a:rPr lang="de-DE" dirty="0"/>
              <a:t>) </a:t>
            </a:r>
          </a:p>
          <a:p>
            <a:r>
              <a:rPr lang="en-GB" b="1" dirty="0">
                <a:solidFill>
                  <a:srgbClr val="FF9A00"/>
                </a:solidFill>
              </a:rPr>
              <a:t>150  </a:t>
            </a:r>
            <a:r>
              <a:rPr lang="de-DE" dirty="0" err="1"/>
              <a:t>mem</a:t>
            </a:r>
            <a:r>
              <a:rPr lang="de-DE" dirty="0"/>
              <a:t>  HP DL580 64 KNL 7210-F </a:t>
            </a:r>
            <a:r>
              <a:rPr lang="de-DE" dirty="0" err="1"/>
              <a:t>Omnipath</a:t>
            </a:r>
            <a:r>
              <a:rPr lang="de-DE" dirty="0"/>
              <a:t> (CooLMUC-3)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1 Petaflops </a:t>
            </a:r>
            <a:r>
              <a:rPr lang="en-GB" dirty="0">
                <a:solidFill>
                  <a:srgbClr val="FFFFFF"/>
                </a:solidFill>
              </a:rPr>
              <a:t>Peak</a:t>
            </a: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B6F37F-D2D4-DFC0-E96C-09AC283D4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287" y="274864"/>
            <a:ext cx="4114800" cy="1003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de-DE" dirty="0"/>
              <a:t>Project and </a:t>
            </a:r>
            <a:r>
              <a:rPr lang="de-DE" dirty="0" err="1"/>
              <a:t>Collaborators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25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5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EXA4MIND Project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de-DE" dirty="0"/>
              <a:t>Project</a:t>
            </a:r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339398" y="1140075"/>
            <a:ext cx="5471962" cy="5384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Utilizing</a:t>
            </a:r>
            <a:r>
              <a:rPr lang="de-DE" sz="2000" dirty="0"/>
              <a:t> Databases </a:t>
            </a:r>
            <a:r>
              <a:rPr lang="de-DE" sz="2000" dirty="0" err="1"/>
              <a:t>for</a:t>
            </a:r>
            <a:r>
              <a:rPr lang="de-DE" sz="2000" dirty="0"/>
              <a:t> Data Management</a:t>
            </a:r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Metadata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looking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correct</a:t>
            </a:r>
            <a:r>
              <a:rPr lang="de-DE" sz="2000" dirty="0"/>
              <a:t> </a:t>
            </a:r>
            <a:r>
              <a:rPr lang="de-DE" sz="2000" dirty="0" err="1"/>
              <a:t>simulation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Where</a:t>
            </a:r>
            <a:r>
              <a:rPr lang="de-DE" sz="2000" dirty="0"/>
              <a:t> possible: 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de-DE" sz="2000" dirty="0"/>
              <a:t>In DB </a:t>
            </a:r>
            <a:r>
              <a:rPr lang="de-DE" sz="2000" dirty="0" err="1"/>
              <a:t>calculation</a:t>
            </a:r>
            <a:r>
              <a:rPr lang="de-DE" sz="2000" dirty="0"/>
              <a:t> via SQL </a:t>
            </a:r>
            <a:r>
              <a:rPr lang="de-DE" sz="2000" dirty="0" err="1"/>
              <a:t>queries</a:t>
            </a:r>
            <a:endParaRPr lang="de-DE" sz="2000" dirty="0"/>
          </a:p>
          <a:p>
            <a:pPr marL="800100" lvl="1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Aim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Cross-</a:t>
            </a:r>
            <a:r>
              <a:rPr lang="de-DE" sz="2000" dirty="0" err="1"/>
              <a:t>Platform</a:t>
            </a:r>
            <a:r>
              <a:rPr lang="de-DE" sz="2000" dirty="0"/>
              <a:t> </a:t>
            </a:r>
            <a:r>
              <a:rPr lang="de-DE" sz="2000" dirty="0" err="1"/>
              <a:t>Availability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Enable</a:t>
            </a:r>
            <a:r>
              <a:rPr lang="de-DE" sz="2000" dirty="0"/>
              <a:t> </a:t>
            </a:r>
            <a:r>
              <a:rPr lang="de-DE" sz="2000" dirty="0" err="1"/>
              <a:t>Automated</a:t>
            </a:r>
            <a:r>
              <a:rPr lang="de-DE" sz="2000" dirty="0"/>
              <a:t> </a:t>
            </a:r>
            <a:r>
              <a:rPr lang="de-DE" sz="2000" dirty="0" err="1"/>
              <a:t>workflows</a:t>
            </a:r>
            <a:endParaRPr lang="de-DE" sz="2000" dirty="0"/>
          </a:p>
          <a:p>
            <a:pPr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Reduce</a:t>
            </a:r>
            <a:r>
              <a:rPr lang="de-DE" sz="2000" dirty="0"/>
              <a:t> </a:t>
            </a:r>
            <a:r>
              <a:rPr lang="de-DE" sz="2000" dirty="0" err="1"/>
              <a:t>manual</a:t>
            </a:r>
            <a:r>
              <a:rPr lang="de-DE" sz="2000" dirty="0"/>
              <a:t> </a:t>
            </a:r>
            <a:r>
              <a:rPr lang="de-DE" sz="2000" dirty="0" err="1"/>
              <a:t>interaction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sp>
        <p:nvSpPr>
          <p:cNvPr id="668701488" name="Textfeld 668701487"/>
          <p:cNvSpPr txBox="1"/>
          <p:nvPr/>
        </p:nvSpPr>
        <p:spPr bwMode="auto">
          <a:xfrm>
            <a:off x="6380642" y="6362309"/>
            <a:ext cx="5323835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Sketch </a:t>
            </a:r>
            <a:r>
              <a:rPr lang="de-DE" dirty="0" err="1"/>
              <a:t>of</a:t>
            </a:r>
            <a:r>
              <a:rPr lang="de-DE" dirty="0"/>
              <a:t> EXA4MIND MD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ecosystem</a:t>
            </a:r>
            <a:endParaRPr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2774B8-E05A-31C6-7A61-F1F5882C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638" y="871439"/>
            <a:ext cx="4584235" cy="53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6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Partners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de-DE" dirty="0"/>
              <a:t>Project</a:t>
            </a:r>
            <a:endParaRPr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0608152-0619-9F63-13DE-16F73C85E24F}"/>
              </a:ext>
            </a:extLst>
          </p:cNvPr>
          <p:cNvSpPr/>
          <p:nvPr/>
        </p:nvSpPr>
        <p:spPr bwMode="auto">
          <a:xfrm>
            <a:off x="465699" y="1216802"/>
            <a:ext cx="3758093" cy="7000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de-DE" sz="2000" b="1" dirty="0" err="1">
                <a:solidFill>
                  <a:srgbClr val="FFFFFF"/>
                </a:solidFill>
              </a:rPr>
              <a:t>Collaboration</a:t>
            </a:r>
            <a:r>
              <a:rPr lang="de-DE" sz="2000" b="1" dirty="0">
                <a:solidFill>
                  <a:srgbClr val="FFFFFF"/>
                </a:solidFill>
              </a:rPr>
              <a:t> </a:t>
            </a:r>
            <a:r>
              <a:rPr lang="de-DE" sz="2000" b="1" dirty="0" err="1">
                <a:solidFill>
                  <a:srgbClr val="FFFFFF"/>
                </a:solidFill>
              </a:rPr>
              <a:t>with</a:t>
            </a:r>
            <a:r>
              <a:rPr lang="de-DE" sz="2000" b="1" dirty="0">
                <a:solidFill>
                  <a:srgbClr val="FFFFFF"/>
                </a:solidFill>
              </a:rPr>
              <a:t> LMU</a:t>
            </a:r>
            <a:endParaRPr lang="de-DE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00518E-6AB0-31B1-62D7-6BA3B97DE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3" y="1888120"/>
            <a:ext cx="4023566" cy="210678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B616F9F-14AA-B687-ADA8-82F21BF550D7}"/>
              </a:ext>
            </a:extLst>
          </p:cNvPr>
          <p:cNvSpPr/>
          <p:nvPr/>
        </p:nvSpPr>
        <p:spPr>
          <a:xfrm>
            <a:off x="338254" y="4166745"/>
            <a:ext cx="5136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PSC - Plasma Simulation Code:</a:t>
            </a:r>
          </a:p>
          <a:p>
            <a:r>
              <a:rPr lang="de-DE" dirty="0"/>
              <a:t>Hartmut Ruhl </a:t>
            </a:r>
          </a:p>
          <a:p>
            <a:r>
              <a:rPr lang="de-DE" dirty="0"/>
              <a:t>Kai </a:t>
            </a:r>
            <a:r>
              <a:rPr lang="de-DE" dirty="0" err="1"/>
              <a:t>Germaschewski</a:t>
            </a:r>
            <a:r>
              <a:rPr lang="de-DE" dirty="0"/>
              <a:t>, K Bamberg, N. </a:t>
            </a:r>
            <a:r>
              <a:rPr lang="de-DE" dirty="0" err="1"/>
              <a:t>Moschüring</a:t>
            </a:r>
            <a:endParaRPr lang="de-DE" dirty="0"/>
          </a:p>
          <a:p>
            <a:r>
              <a:rPr lang="de-DE" dirty="0"/>
              <a:t>Chair </a:t>
            </a:r>
            <a:r>
              <a:rPr lang="de-DE" dirty="0" err="1"/>
              <a:t>for</a:t>
            </a:r>
            <a:r>
              <a:rPr lang="de-DE" dirty="0"/>
              <a:t> Computational and Plasma Physics</a:t>
            </a:r>
          </a:p>
          <a:p>
            <a:endParaRPr lang="de-DE" dirty="0"/>
          </a:p>
          <a:p>
            <a:r>
              <a:rPr lang="de-DE" dirty="0"/>
              <a:t>Experiments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J.Schreiber’s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(LMU):</a:t>
            </a:r>
          </a:p>
          <a:p>
            <a:r>
              <a:rPr lang="de-DE" dirty="0"/>
              <a:t>Tobias </a:t>
            </a:r>
            <a:r>
              <a:rPr lang="de-DE" dirty="0" err="1"/>
              <a:t>Ostermayr</a:t>
            </a:r>
            <a:r>
              <a:rPr lang="de-DE" dirty="0"/>
              <a:t>, Peter </a:t>
            </a:r>
            <a:r>
              <a:rPr lang="de-DE" dirty="0" err="1"/>
              <a:t>Hilz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BF1ED03-BC2A-5689-9898-6AD6FB57E1A4}"/>
              </a:ext>
            </a:extLst>
          </p:cNvPr>
          <p:cNvSpPr/>
          <p:nvPr/>
        </p:nvSpPr>
        <p:spPr bwMode="auto">
          <a:xfrm>
            <a:off x="5943815" y="1196752"/>
            <a:ext cx="4256641" cy="7000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de-DE" sz="2000" b="1" dirty="0">
                <a:solidFill>
                  <a:srgbClr val="FFFFFF"/>
                </a:solidFill>
              </a:rPr>
              <a:t>EXA4MIND Partners</a:t>
            </a:r>
            <a:endParaRPr lang="de-DE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8194" name="Picture 2" descr="Elementor #1593 - EVEREST">
            <a:extLst>
              <a:ext uri="{FF2B5EF4-FFF2-40B4-BE49-F238E27FC236}">
                <a16:creationId xmlns:a16="http://schemas.microsoft.com/office/drawing/2014/main" id="{C6762C07-B81C-8AC4-9C50-E8D43CA1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83" y="1576242"/>
            <a:ext cx="4256641" cy="25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690C8FA-B6A2-6A0C-BE33-D3A07C0E18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1642" r="75472"/>
          <a:stretch/>
        </p:blipFill>
        <p:spPr bwMode="auto">
          <a:xfrm>
            <a:off x="5716587" y="2189661"/>
            <a:ext cx="1460460" cy="10323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9159B01-4B71-0DA0-4B7C-018D14FA7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51" t="16180" r="-10644" b="13751"/>
          <a:stretch/>
        </p:blipFill>
        <p:spPr bwMode="auto">
          <a:xfrm>
            <a:off x="5907960" y="3471352"/>
            <a:ext cx="2538174" cy="32924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5818A65D-1839-B423-FB9B-25611DC99DDE}"/>
              </a:ext>
            </a:extLst>
          </p:cNvPr>
          <p:cNvSpPr/>
          <p:nvPr/>
        </p:nvSpPr>
        <p:spPr bwMode="auto">
          <a:xfrm>
            <a:off x="5817518" y="4266095"/>
            <a:ext cx="5136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Project Lead:</a:t>
            </a:r>
          </a:p>
          <a:p>
            <a:r>
              <a:rPr lang="de-DE" dirty="0"/>
              <a:t>Jan Martinovic, Martin </a:t>
            </a:r>
            <a:r>
              <a:rPr lang="de-DE" dirty="0" err="1"/>
              <a:t>Golasowski</a:t>
            </a:r>
            <a:endParaRPr lang="de-DE" dirty="0"/>
          </a:p>
          <a:p>
            <a:endParaRPr lang="de-DE" dirty="0"/>
          </a:p>
          <a:p>
            <a:r>
              <a:rPr lang="de-DE" dirty="0"/>
              <a:t>Work-Package Partners:</a:t>
            </a:r>
          </a:p>
          <a:p>
            <a:r>
              <a:rPr lang="de-DE" dirty="0"/>
              <a:t>Prof. Michal </a:t>
            </a:r>
            <a:r>
              <a:rPr lang="de-DE" dirty="0" err="1"/>
              <a:t>Otyepka</a:t>
            </a:r>
            <a:endParaRPr lang="de-DE" dirty="0"/>
          </a:p>
          <a:p>
            <a:r>
              <a:rPr lang="de-DE" dirty="0"/>
              <a:t>Vojtech </a:t>
            </a:r>
            <a:r>
              <a:rPr lang="de-DE" dirty="0" err="1"/>
              <a:t>Mlynsky</a:t>
            </a:r>
            <a:endParaRPr lang="de-DE" dirty="0"/>
          </a:p>
          <a:p>
            <a:r>
              <a:rPr lang="de-DE" dirty="0"/>
              <a:t>David </a:t>
            </a:r>
            <a:r>
              <a:rPr lang="de-DE" dirty="0" err="1"/>
              <a:t>Ciz</a:t>
            </a:r>
            <a:endParaRPr lang="de-DE" dirty="0"/>
          </a:p>
          <a:p>
            <a:r>
              <a:rPr lang="de-DE" dirty="0"/>
              <a:t>Radek </a:t>
            </a:r>
            <a:r>
              <a:rPr lang="de-DE" dirty="0" err="1"/>
              <a:t>Furmanek</a:t>
            </a:r>
            <a:endParaRPr lang="de-DE" dirty="0"/>
          </a:p>
        </p:txBody>
      </p:sp>
      <p:pic>
        <p:nvPicPr>
          <p:cNvPr id="19" name="Google Shape;43;p15">
            <a:extLst>
              <a:ext uri="{FF2B5EF4-FFF2-40B4-BE49-F238E27FC236}">
                <a16:creationId xmlns:a16="http://schemas.microsoft.com/office/drawing/2014/main" id="{274BBFAB-E28E-B2AE-6952-6657EDCF99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 bwMode="auto">
          <a:xfrm>
            <a:off x="8778506" y="5373216"/>
            <a:ext cx="3294158" cy="924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76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7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292019"/>
            <a:ext cx="5580062" cy="1931399"/>
          </a:xfrm>
        </p:spPr>
        <p:txBody>
          <a:bodyPr/>
          <a:lstStyle/>
          <a:p>
            <a:r>
              <a:rPr lang="de-DE" dirty="0"/>
              <a:t>Physics </a:t>
            </a:r>
            <a:r>
              <a:rPr lang="de-DE" dirty="0" err="1"/>
              <a:t>Simulations</a:t>
            </a:r>
            <a:endParaRPr lang="de-DE" dirty="0"/>
          </a:p>
          <a:p>
            <a:r>
              <a:rPr lang="de-DE" dirty="0"/>
              <a:t>Plasma Mean Field &amp; </a:t>
            </a:r>
            <a:r>
              <a:rPr lang="de-DE" dirty="0" err="1"/>
              <a:t>Molecular</a:t>
            </a:r>
            <a:r>
              <a:rPr lang="de-DE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202200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8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Plasma Simulation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Physics: Plasma Simulation</a:t>
            </a:r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433400" y="1120208"/>
            <a:ext cx="7318784" cy="23737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Plasma </a:t>
            </a:r>
            <a:r>
              <a:rPr lang="de-DE" dirty="0" err="1"/>
              <a:t>is</a:t>
            </a:r>
            <a:r>
              <a:rPr lang="de-DE" dirty="0"/>
              <a:t> Matter at </a:t>
            </a:r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energies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Atom </a:t>
            </a:r>
            <a:r>
              <a:rPr lang="de-DE" dirty="0" err="1"/>
              <a:t>hulls</a:t>
            </a:r>
            <a:r>
              <a:rPr lang="de-DE" dirty="0"/>
              <a:t> (</a:t>
            </a:r>
            <a:r>
              <a:rPr lang="de-DE" dirty="0" err="1"/>
              <a:t>partially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fully) </a:t>
            </a:r>
            <a:r>
              <a:rPr lang="de-DE" dirty="0" err="1"/>
              <a:t>desintegrate</a:t>
            </a:r>
            <a:r>
              <a:rPr lang="de-DE" dirty="0"/>
              <a:t> –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and </a:t>
            </a:r>
            <a:r>
              <a:rPr lang="de-DE" dirty="0" err="1"/>
              <a:t>electrons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Laser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introduces</a:t>
            </a:r>
            <a:r>
              <a:rPr lang="de-DE" dirty="0"/>
              <a:t> external </a:t>
            </a:r>
            <a:r>
              <a:rPr lang="de-DE" dirty="0" err="1"/>
              <a:t>force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accelerated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nanoseconds</a:t>
            </a:r>
            <a:endParaRPr lang="de-DE" dirty="0"/>
          </a:p>
        </p:txBody>
      </p:sp>
      <p:sp>
        <p:nvSpPr>
          <p:cNvPr id="661610381" name="Textfeld 661610380"/>
          <p:cNvSpPr txBox="1"/>
          <p:nvPr/>
        </p:nvSpPr>
        <p:spPr bwMode="auto">
          <a:xfrm>
            <a:off x="4319600" y="6246175"/>
            <a:ext cx="3240758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Sketch Experimental Set-Up</a:t>
            </a:r>
            <a:endParaRPr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D432CD-1CF7-9D1B-ABD6-C92DB9AF6D85}"/>
              </a:ext>
            </a:extLst>
          </p:cNvPr>
          <p:cNvSpPr txBox="1"/>
          <p:nvPr/>
        </p:nvSpPr>
        <p:spPr bwMode="auto">
          <a:xfrm>
            <a:off x="479424" y="6219927"/>
            <a:ext cx="3456335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Simulation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excited</a:t>
            </a:r>
            <a:r>
              <a:rPr lang="de-DE" dirty="0"/>
              <a:t> </a:t>
            </a:r>
            <a:r>
              <a:rPr lang="de-DE" dirty="0" err="1"/>
              <a:t>electrons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F3849D-802E-3239-AD1C-ADE0AF14B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960" y="3647563"/>
            <a:ext cx="3886200" cy="24765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B5650B-DED4-86CD-ADC5-2BC04177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9" y="3618678"/>
            <a:ext cx="3761592" cy="2476576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16828AF7-7821-A2CE-5124-D3BD86DAC7A9}"/>
              </a:ext>
            </a:extLst>
          </p:cNvPr>
          <p:cNvSpPr/>
          <p:nvPr/>
        </p:nvSpPr>
        <p:spPr bwMode="auto">
          <a:xfrm flipH="1">
            <a:off x="8400254" y="3657635"/>
            <a:ext cx="3639345" cy="25622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Experiments at Texas </a:t>
            </a:r>
            <a:r>
              <a:rPr lang="de-DE" dirty="0" err="1"/>
              <a:t>Petawatt</a:t>
            </a:r>
            <a:r>
              <a:rPr lang="de-DE" dirty="0"/>
              <a:t> Laser and PHELIX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Plastic</a:t>
            </a:r>
            <a:r>
              <a:rPr lang="de-DE" dirty="0"/>
              <a:t> </a:t>
            </a:r>
            <a:r>
              <a:rPr lang="de-DE" dirty="0" err="1"/>
              <a:t>Sphere</a:t>
            </a:r>
            <a:r>
              <a:rPr lang="de-DE" dirty="0"/>
              <a:t> (CH)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levitated</a:t>
            </a:r>
            <a:r>
              <a:rPr lang="de-DE" dirty="0"/>
              <a:t> in Paul </a:t>
            </a:r>
            <a:r>
              <a:rPr lang="de-DE" dirty="0" err="1"/>
              <a:t>trap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I=10</a:t>
            </a:r>
            <a:r>
              <a:rPr lang="de-DE" baseline="30000" dirty="0"/>
              <a:t>20</a:t>
            </a:r>
            <a:r>
              <a:rPr lang="de-DE" dirty="0"/>
              <a:t>-10</a:t>
            </a:r>
            <a:r>
              <a:rPr lang="de-DE" baseline="30000" dirty="0"/>
              <a:t>21</a:t>
            </a:r>
            <a:r>
              <a:rPr lang="de-DE" dirty="0"/>
              <a:t> W/cm</a:t>
            </a:r>
            <a:r>
              <a:rPr lang="de-DE" baseline="30000" dirty="0"/>
              <a:t>2</a:t>
            </a:r>
            <a:r>
              <a:rPr lang="de-DE" dirty="0"/>
              <a:t>, a</a:t>
            </a:r>
            <a:r>
              <a:rPr lang="de-DE" baseline="-25000" dirty="0"/>
              <a:t>0</a:t>
            </a:r>
            <a:r>
              <a:rPr lang="de-DE" dirty="0"/>
              <a:t>=10-17 150 - 500 </a:t>
            </a:r>
            <a:r>
              <a:rPr lang="de-DE" dirty="0" err="1"/>
              <a:t>fs</a:t>
            </a:r>
            <a:r>
              <a:rPr lang="de-DE" dirty="0"/>
              <a:t> FWHM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88D674-1DDA-D312-54AF-B3A2FB41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584" y="1052736"/>
            <a:ext cx="3981650" cy="21746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6FD708-F1A6-F3C4-1668-1055D4F72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459" y="3230304"/>
            <a:ext cx="3776181" cy="2707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AC55381-508C-0F51-2DE1-7E58A5232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405" y="6237312"/>
            <a:ext cx="3886195" cy="4175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9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Particle in Cell Simulation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Physics: Plasma Simulation</a:t>
            </a:r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335360" y="1484784"/>
            <a:ext cx="3528392" cy="43924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r>
              <a:rPr lang="de-DE" dirty="0" err="1"/>
              <a:t>Particle</a:t>
            </a:r>
            <a:r>
              <a:rPr lang="de-DE" dirty="0"/>
              <a:t> In </a:t>
            </a:r>
            <a:r>
              <a:rPr lang="de-DE" dirty="0" err="1"/>
              <a:t>Cell</a:t>
            </a:r>
            <a:r>
              <a:rPr lang="de-DE" dirty="0"/>
              <a:t> Simulation</a:t>
            </a:r>
          </a:p>
          <a:p>
            <a:endParaRPr lang="de-DE" dirty="0"/>
          </a:p>
          <a:p>
            <a:r>
              <a:rPr lang="de-DE" dirty="0" err="1"/>
              <a:t>Calculate</a:t>
            </a:r>
            <a:r>
              <a:rPr lang="de-DE" dirty="0"/>
              <a:t> </a:t>
            </a:r>
            <a:r>
              <a:rPr lang="de-DE" dirty="0" err="1"/>
              <a:t>electromagnetic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Maxwell </a:t>
            </a:r>
            <a:r>
              <a:rPr lang="de-DE" dirty="0" err="1"/>
              <a:t>Equations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Distribution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represents</a:t>
            </a:r>
            <a:r>
              <a:rPr lang="de-DE" dirty="0"/>
              <a:t> „quasi </a:t>
            </a:r>
            <a:r>
              <a:rPr lang="de-DE" dirty="0" err="1"/>
              <a:t>particles</a:t>
            </a:r>
            <a:r>
              <a:rPr lang="de-DE" dirty="0"/>
              <a:t>“</a:t>
            </a:r>
          </a:p>
          <a:p>
            <a:endParaRPr lang="de-DE" dirty="0"/>
          </a:p>
          <a:p>
            <a:r>
              <a:rPr lang="de-DE" dirty="0"/>
              <a:t>Up </a:t>
            </a:r>
            <a:r>
              <a:rPr lang="de-DE" dirty="0" err="1"/>
              <a:t>to</a:t>
            </a:r>
            <a:r>
              <a:rPr lang="de-DE" dirty="0"/>
              <a:t> 10</a:t>
            </a:r>
            <a:r>
              <a:rPr lang="de-DE" baseline="30000" dirty="0"/>
              <a:t>13</a:t>
            </a:r>
            <a:r>
              <a:rPr lang="de-DE" dirty="0"/>
              <a:t> quasi-</a:t>
            </a:r>
            <a:r>
              <a:rPr lang="de-DE" dirty="0" err="1"/>
              <a:t>particles</a:t>
            </a:r>
            <a:r>
              <a:rPr lang="de-DE" dirty="0"/>
              <a:t> per </a:t>
            </a:r>
            <a:r>
              <a:rPr lang="de-DE" dirty="0" err="1"/>
              <a:t>simulation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lightspeed</a:t>
            </a:r>
            <a:r>
              <a:rPr lang="de-DE" dirty="0"/>
              <a:t> -&gt; </a:t>
            </a:r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C55AEA0D-9BD2-464A-B900-3898845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D432CD-1CF7-9D1B-ABD6-C92DB9AF6D85}"/>
              </a:ext>
            </a:extLst>
          </p:cNvPr>
          <p:cNvSpPr txBox="1"/>
          <p:nvPr/>
        </p:nvSpPr>
        <p:spPr bwMode="auto">
          <a:xfrm>
            <a:off x="4439816" y="5852524"/>
            <a:ext cx="4183895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Maxwell-</a:t>
            </a:r>
            <a:r>
              <a:rPr lang="de-DE" dirty="0" err="1"/>
              <a:t>Vlasov</a:t>
            </a:r>
            <a:r>
              <a:rPr lang="de-DE" dirty="0"/>
              <a:t> </a:t>
            </a:r>
            <a:r>
              <a:rPr lang="de-DE" dirty="0" err="1"/>
              <a:t>Equation</a:t>
            </a:r>
            <a:endParaRPr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5FE17-3271-AEB2-8546-32E51C14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09" y="1662008"/>
            <a:ext cx="7772400" cy="41075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972238-4A42-AABB-1497-6E33427C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08393" y="1769740"/>
            <a:ext cx="3046287" cy="23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36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LRZ Farben 2018">
      <a:dk1>
        <a:srgbClr val="000000"/>
      </a:dk1>
      <a:lt1>
        <a:srgbClr val="FFFFFF"/>
      </a:lt1>
      <a:dk2>
        <a:srgbClr val="6991B9"/>
      </a:dk2>
      <a:lt2>
        <a:srgbClr val="C5C5C5"/>
      </a:lt2>
      <a:accent1>
        <a:srgbClr val="6CADDF"/>
      </a:accent1>
      <a:accent2>
        <a:srgbClr val="2467AB"/>
      </a:accent2>
      <a:accent3>
        <a:srgbClr val="003474"/>
      </a:accent3>
      <a:accent4>
        <a:srgbClr val="969696"/>
      </a:accent4>
      <a:accent5>
        <a:srgbClr val="575756"/>
      </a:accent5>
      <a:accent6>
        <a:srgbClr val="FF9A00"/>
      </a:accent6>
      <a:hlink>
        <a:srgbClr val="D36464"/>
      </a:hlink>
      <a:folHlink>
        <a:srgbClr val="D37B76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8100" cap="sq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1882</Words>
  <Application>Microsoft Macintosh PowerPoint</Application>
  <DocSecurity>0</DocSecurity>
  <PresentationFormat>Breitbild</PresentationFormat>
  <Paragraphs>506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Arial Narrow</vt:lpstr>
      <vt:lpstr>Calibri</vt:lpstr>
      <vt:lpstr>Helvetica</vt:lpstr>
      <vt:lpstr>Office-Design</vt:lpstr>
      <vt:lpstr>PowerPoint-Präsentation</vt:lpstr>
      <vt:lpstr>Leibniz Supercomputing Centre (LRZ)</vt:lpstr>
      <vt:lpstr>SuperMUC-NG, Compute Cloud, Linuxcluster </vt:lpstr>
      <vt:lpstr>PowerPoint-Präsentation</vt:lpstr>
      <vt:lpstr>EXA4MIND Project</vt:lpstr>
      <vt:lpstr>Partners</vt:lpstr>
      <vt:lpstr>PowerPoint-Präsentation</vt:lpstr>
      <vt:lpstr>Plasma Simulation</vt:lpstr>
      <vt:lpstr>Particle in Cell Simulation</vt:lpstr>
      <vt:lpstr>Molecular Dynamics with AMBER</vt:lpstr>
      <vt:lpstr>PowerPoint-Präsentation</vt:lpstr>
      <vt:lpstr>Tracking Fast quasi particles</vt:lpstr>
      <vt:lpstr>Parameter Scans</vt:lpstr>
      <vt:lpstr>Molecular Dynamics: Force Field Re-evaluation</vt:lpstr>
      <vt:lpstr>Data Mining Challenge</vt:lpstr>
      <vt:lpstr>Data Mining Challenge – MD simulations</vt:lpstr>
      <vt:lpstr>PowerPoint-Präsentation</vt:lpstr>
      <vt:lpstr>Row Data Storage</vt:lpstr>
      <vt:lpstr>Columnar Data Storage</vt:lpstr>
      <vt:lpstr>Database Structure Type</vt:lpstr>
      <vt:lpstr>Simple example query</vt:lpstr>
      <vt:lpstr>Tests of MariaDB row vs column storage</vt:lpstr>
      <vt:lpstr>Tests of Divided vs. Combined table structure</vt:lpstr>
      <vt:lpstr>PowerPoint-Präsentation</vt:lpstr>
      <vt:lpstr>Data Management Issue - Metadata</vt:lpstr>
      <vt:lpstr>PowerPoint-Präsentation</vt:lpstr>
      <vt:lpstr>IRODS</vt:lpstr>
      <vt:lpstr>Feel free to contact us.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Microsoft Office User</dc:creator>
  <cp:keywords/>
  <dc:description/>
  <cp:lastModifiedBy>Microsoft Office User</cp:lastModifiedBy>
  <cp:revision>132</cp:revision>
  <dcterms:created xsi:type="dcterms:W3CDTF">2021-07-16T08:10:53Z</dcterms:created>
  <dcterms:modified xsi:type="dcterms:W3CDTF">2024-03-28T06:18:00Z</dcterms:modified>
  <cp:category/>
  <dc:identifier/>
  <cp:contentStatus/>
  <dc:language/>
  <cp:version/>
</cp:coreProperties>
</file>