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themeOverride+xml" PartName="/ppt/theme/themeOverrid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5143500" cy="9144000"/>
  <p:embeddedFontLst>
    <p:embeddedFont>
      <p:font typeface="Belleza"/>
      <p:regular r:id="rId27"/>
    </p:embeddedFont>
    <p:embeddedFont>
      <p:font typeface="Helvetica Neue"/>
      <p:regular r:id="rId28"/>
      <p:bold r:id="rId29"/>
      <p:italic r:id="rId30"/>
      <p:boldItalic r:id="rId31"/>
    </p:embeddedFont>
    <p:embeddedFont>
      <p:font typeface="Helvetica Neue Light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440">
          <p15:clr>
            <a:srgbClr val="000000"/>
          </p15:clr>
        </p15:guide>
        <p15:guide id="2" pos="2880">
          <p15:clr>
            <a:srgbClr val="000000"/>
          </p15:clr>
        </p15:guide>
        <p15:guide id="3" orient="horz" pos="1253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D3C4FD9-76D3-428F-A715-4B201904CC26}">
  <a:tblStyle styleId="{DD3C4FD9-76D3-428F-A715-4B201904CC26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9F9F9"/>
          </a:solidFill>
        </a:fill>
      </a:tcStyle>
    </a:wholeTbl>
    <a:band1H>
      <a:tcTxStyle/>
      <a:tcStyle>
        <a:fill>
          <a:solidFill>
            <a:srgbClr val="F2F2F2"/>
          </a:solidFill>
        </a:fill>
      </a:tcStyle>
    </a:band1H>
    <a:band2H>
      <a:tcTxStyle/>
    </a:band2H>
    <a:band1V>
      <a:tcTxStyle/>
      <a:tcStyle>
        <a:fill>
          <a:solidFill>
            <a:srgbClr val="F2F2F2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EF072EB0-6DC1-4BAA-8FFC-D953FF37F78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440" orient="horz"/>
        <p:guide pos="2880"/>
        <p:guide pos="1253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HelveticaNeue-regular.fntdata"/><Relationship Id="rId27" Type="http://schemas.openxmlformats.org/officeDocument/2006/relationships/font" Target="fonts/Belleza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HelveticaNeue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HelveticaNeue-boldItalic.fntdata"/><Relationship Id="rId30" Type="http://schemas.openxmlformats.org/officeDocument/2006/relationships/font" Target="fonts/HelveticaNeue-italic.fntdata"/><Relationship Id="rId11" Type="http://schemas.openxmlformats.org/officeDocument/2006/relationships/slide" Target="slides/slide5.xml"/><Relationship Id="rId33" Type="http://schemas.openxmlformats.org/officeDocument/2006/relationships/font" Target="fonts/HelveticaNeueLight-bold.fntdata"/><Relationship Id="rId10" Type="http://schemas.openxmlformats.org/officeDocument/2006/relationships/slide" Target="slides/slide4.xml"/><Relationship Id="rId32" Type="http://schemas.openxmlformats.org/officeDocument/2006/relationships/font" Target="fonts/HelveticaNeueLight-regular.fntdata"/><Relationship Id="rId13" Type="http://schemas.openxmlformats.org/officeDocument/2006/relationships/slide" Target="slides/slide7.xml"/><Relationship Id="rId35" Type="http://schemas.openxmlformats.org/officeDocument/2006/relationships/font" Target="fonts/HelveticaNeueLight-boldItalic.fntdata"/><Relationship Id="rId12" Type="http://schemas.openxmlformats.org/officeDocument/2006/relationships/slide" Target="slides/slide6.xml"/><Relationship Id="rId34" Type="http://schemas.openxmlformats.org/officeDocument/2006/relationships/font" Target="fonts/HelveticaNeueLight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onit-grafana.cern.ch/d/2DLDQt2Vz/wl-results?orgId=62&amp;viewPanel=204&amp;from=1677625200000&amp;to=1685716934970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3.hepix.org/benchmarking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3.hepix.org/benchmarking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3.hepix.org/benchmarking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n.wikipedia.org/wiki/Gigabit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n.wikipedia.org/wiki/Gigabit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49cac1475b_0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49cac1475b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HS23 is normalized to HS06 on the reference machine 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to allow for smooth transition of tables and plots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Sites are encouraged to run HS23 only for new hardware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Capacity deployed before 2023 can still be reported in HS06 score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Avoid changes in pledged vs delivered resources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GPUs are not used rn bc the experiments don´t use them as of rn, but when they do, HEPScore is ready to run workloads that use GPUs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HEPScore 23 is all lhc + belle 2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Add the plot from Domenico's presentation on Wednesday!!!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g249cac1475b_0_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4cb46b1e4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4cb46b1e4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24cb46b1e49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c1dec90334_0_160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Mention the in the last chart we </a:t>
            </a:r>
            <a:r>
              <a:rPr lang="en-US"/>
              <a:t>have</a:t>
            </a:r>
            <a:r>
              <a:rPr lang="en-US"/>
              <a:t> plotted the power consumption vs time while running a benchmark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also that the idle state before and after is to establish a base line</a:t>
            </a:r>
            <a:endParaRPr/>
          </a:p>
        </p:txBody>
      </p:sp>
      <p:sp>
        <p:nvSpPr>
          <p:cNvPr id="196" name="Google Shape;196;g2c1dec90334_0_160:notes"/>
          <p:cNvSpPr/>
          <p:nvPr>
            <p:ph idx="2" type="sldImg"/>
          </p:nvPr>
        </p:nvSpPr>
        <p:spPr>
          <a:xfrm>
            <a:off x="28575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c1dec90334_0_103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2c1dec90334_0_103:notes"/>
          <p:cNvSpPr/>
          <p:nvPr>
            <p:ph idx="2" type="sldImg"/>
          </p:nvPr>
        </p:nvSpPr>
        <p:spPr>
          <a:xfrm>
            <a:off x="28575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49cac1475b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49cac1475b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Data is available but </a:t>
            </a:r>
            <a:r>
              <a:rPr b="1"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not accessible</a:t>
            </a:r>
            <a:r>
              <a:rPr lang="en-US"/>
              <a:t> publicly, only to contributors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put a dashboard instead of the logos </a:t>
            </a:r>
            <a:r>
              <a:rPr lang="en-US" sz="1100" u="sng">
                <a:solidFill>
                  <a:schemeClr val="hlink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  <a:hlinkClick r:id="rId2"/>
              </a:rPr>
              <a:t>https://monit-grafana.cern.ch/d/2DLDQt2Vz/wl-results?orgId=62&amp;viewPanel=204&amp;from=1677625200000&amp;to=1685716934970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2209 machine configs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216 cpu models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249cac1475b_0_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1b8376f644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1b8376f64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Mention the documentation of hepscore is here </a:t>
            </a:r>
            <a:r>
              <a:rPr lang="en-US" sz="1100" u="sng">
                <a:solidFill>
                  <a:schemeClr val="hlink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  <a:hlinkClick r:id="rId2"/>
              </a:rPr>
              <a:t>http://w3.hepix.org/benchmarking</a:t>
            </a: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 where before we had hs06 info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cambiar las imágenes por una captura de la página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g21b8376f644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4d38e3e4b2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4d38e3e4b2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certified results can be found in the table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they are not real time, they undergo a validation process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24d38e3e4b2_0_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49cac1475b_0_1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49cac1475b_0_1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run hepscore23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use the script from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ES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g249cac1475b_0_1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4ebd189be8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4ebd189be8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Mention the documentation of hepscore is here </a:t>
            </a:r>
            <a:r>
              <a:rPr lang="en-US" sz="1100" u="sng">
                <a:solidFill>
                  <a:schemeClr val="hlink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  <a:hlinkClick r:id="rId2"/>
              </a:rPr>
              <a:t>http://w3.hepix.org/benchmarking</a:t>
            </a: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 where before we had hs06 info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cambiar las imágenes por una captura de la página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g24ebd189be8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51c93f7dda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51c93f7dda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Mention the documentation of hepscore is here </a:t>
            </a:r>
            <a:r>
              <a:rPr lang="en-US" sz="1100" u="sng">
                <a:solidFill>
                  <a:schemeClr val="hlink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  <a:hlinkClick r:id="rId2"/>
              </a:rPr>
              <a:t>http://w3.hepix.org/benchmarking</a:t>
            </a: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 where before we had hs06 info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cambiar las imágenes por una captura de la página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251c93f7dda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00c86960c3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00c86960c3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100c86960c3_0_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c6c92575a0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c6c92575a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What makes WLCG special is: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that the datacenters that compose it are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Arial"/>
              <a:buChar char="●"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independent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Arial"/>
              <a:buChar char="●"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federated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	A high-speed network between sites makes the size of the data not an issue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		</a:t>
            </a:r>
            <a:r>
              <a:rPr lang="en-US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Tier 0 &amp; 1 have a dedicated 10 </a:t>
            </a:r>
            <a:r>
              <a:rPr lang="en-US" sz="105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Gbit</a:t>
            </a:r>
            <a:r>
              <a:rPr lang="en-US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/s (or higher for T1s)</a:t>
            </a:r>
            <a:endParaRPr sz="10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Performance studies removed due to lack of space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more info on the scale https://home.cern/science/computing/grid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de-facto recognised currency to value resources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Used for: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Site pledges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Accounting reports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Procurement procedures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2c6c92575a0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1b8376f644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1b8376f644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What makes WLCG special is: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that the datacenters that compose it are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Arial"/>
              <a:buChar char="●"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independent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Arial"/>
              <a:buChar char="●"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federated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	A high-speed network between sites makes the size of the data not an issue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		</a:t>
            </a:r>
            <a:r>
              <a:rPr lang="en-US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Tier 0 &amp; 1 have a dedicated 10 </a:t>
            </a:r>
            <a:r>
              <a:rPr lang="en-US" sz="105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Gbit</a:t>
            </a:r>
            <a:r>
              <a:rPr lang="en-US" sz="10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/s (or higher for T1s)</a:t>
            </a:r>
            <a:endParaRPr sz="10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Performance studies removed due to lack of space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more info on the scale https://home.cern/science/computing/grid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de-facto recognised currency to value resources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Used for: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Site pledges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Accounting reports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Procurement procedures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g21b8376f644_0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4cb46b1e49_0_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4cb46b1e49_0_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HS06 is a suite of 7 C++ applications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	None of the applications is an event-based detector simulation or reconstruction 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Subset of SPEC CPU® 2006 benchmark 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SPEC's industry-standardized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Need for a new benchmark arises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Scale like HEP applications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Multi-threading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Vectorization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GPUs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Highlight that SPEC06 isn't supported anymore, but hepspec is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put the logo on the line that </a:t>
            </a: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refers</a:t>
            </a: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 to spec's deprecation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HS06 doesn't reflect how our applications behave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g24cb46b1e49_0_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49cac1475b_0_1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49cac1475b_0_1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 Light"/>
                <a:ea typeface="Helvetica Neue Light"/>
                <a:cs typeface="Helvetica Neue Light"/>
                <a:sym typeface="Helvetica Neue Light"/>
              </a:rPr>
              <a:t>Things you can configure from a Workload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Helvetica Neue Light"/>
              <a:buChar char="●"/>
            </a:pPr>
            <a:r>
              <a:rPr lang="en-US" sz="1000">
                <a:latin typeface="Helvetica Neue Light"/>
                <a:ea typeface="Helvetica Neue Light"/>
                <a:cs typeface="Helvetica Neue Light"/>
                <a:sym typeface="Helvetica Neue Light"/>
              </a:rPr>
              <a:t>results_file: atlas-sim_mt-ma_summary.json</a:t>
            </a:r>
            <a:endParaRPr sz="10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Helvetica Neue Light"/>
              <a:buChar char="●"/>
            </a:pPr>
            <a:r>
              <a:rPr lang="en-US" sz="1000">
                <a:latin typeface="Helvetica Neue Light"/>
                <a:ea typeface="Helvetica Neue Light"/>
                <a:cs typeface="Helvetica Neue Light"/>
                <a:sym typeface="Helvetica Neue Light"/>
              </a:rPr>
              <a:t>ref_scores:</a:t>
            </a:r>
            <a:endParaRPr sz="10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2921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Helvetica Neue Light"/>
              <a:buChar char="○"/>
            </a:pPr>
            <a:r>
              <a:rPr lang="en-US" sz="1000">
                <a:latin typeface="Helvetica Neue Light"/>
                <a:ea typeface="Helvetica Neue Light"/>
                <a:cs typeface="Helvetica Neue Light"/>
                <a:sym typeface="Helvetica Neue Light"/>
              </a:rPr>
              <a:t>sim: 1</a:t>
            </a:r>
            <a:endParaRPr sz="10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Helvetica Neue Light"/>
              <a:buChar char="●"/>
            </a:pPr>
            <a:r>
              <a:rPr lang="en-US" sz="1000">
                <a:latin typeface="Helvetica Neue Light"/>
                <a:ea typeface="Helvetica Neue Light"/>
                <a:cs typeface="Helvetica Neue Light"/>
                <a:sym typeface="Helvetica Neue Light"/>
              </a:rPr>
              <a:t>weight: 1.0</a:t>
            </a:r>
            <a:endParaRPr sz="10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Helvetica Neue Light"/>
              <a:buChar char="●"/>
            </a:pPr>
            <a:r>
              <a:rPr lang="en-US" sz="1000">
                <a:latin typeface="Helvetica Neue Light"/>
                <a:ea typeface="Helvetica Neue Light"/>
                <a:cs typeface="Helvetica Neue Light"/>
                <a:sym typeface="Helvetica Neue Light"/>
              </a:rPr>
              <a:t>version: v2.0_aarch64</a:t>
            </a:r>
            <a:endParaRPr sz="10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Helvetica Neue Light"/>
              <a:buChar char="●"/>
            </a:pPr>
            <a:r>
              <a:rPr lang="en-US" sz="1000">
                <a:latin typeface="Helvetica Neue Light"/>
                <a:ea typeface="Helvetica Neue Light"/>
                <a:cs typeface="Helvetica Neue Light"/>
                <a:sym typeface="Helvetica Neue Light"/>
              </a:rPr>
              <a:t>args:</a:t>
            </a:r>
            <a:endParaRPr sz="10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2921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Helvetica Neue Light"/>
              <a:buChar char="○"/>
            </a:pPr>
            <a:r>
              <a:rPr lang="en-US" sz="1000">
                <a:latin typeface="Helvetica Neue Light"/>
                <a:ea typeface="Helvetica Neue Light"/>
                <a:cs typeface="Helvetica Neue Light"/>
                <a:sym typeface="Helvetica Neue Light"/>
              </a:rPr>
              <a:t>threads: 4</a:t>
            </a:r>
            <a:endParaRPr sz="10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2921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Helvetica Neue Light"/>
              <a:buChar char="○"/>
            </a:pPr>
            <a:r>
              <a:rPr lang="en-US" sz="1000">
                <a:latin typeface="Helvetica Neue Light"/>
                <a:ea typeface="Helvetica Neue Light"/>
                <a:cs typeface="Helvetica Neue Light"/>
                <a:sym typeface="Helvetica Neue Light"/>
              </a:rPr>
              <a:t>events: 5</a:t>
            </a:r>
            <a:endParaRPr sz="10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Helvetica Neue Light"/>
                <a:ea typeface="Helvetica Neue Light"/>
                <a:cs typeface="Helvetica Neue Light"/>
                <a:sym typeface="Helvetica Neue Light"/>
              </a:rPr>
              <a:t>—-----------------------------------</a:t>
            </a:r>
            <a:endParaRPr sz="10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DOMENICO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we have created a benchmark with the applications from the experiments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we have representatives from other computing infrastructures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you could create a WL in a container and add it to the 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g249cac1475b_0_1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c1dec90334_0_24:notes"/>
          <p:cNvSpPr/>
          <p:nvPr>
            <p:ph idx="2" type="sldImg"/>
          </p:nvPr>
        </p:nvSpPr>
        <p:spPr>
          <a:xfrm>
            <a:off x="28575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g2c1dec90334_0_24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2c1dec90334_0_24:notes"/>
          <p:cNvSpPr txBox="1"/>
          <p:nvPr>
            <p:ph idx="12" type="sldNum"/>
          </p:nvPr>
        </p:nvSpPr>
        <p:spPr>
          <a:xfrm>
            <a:off x="2913460" y="8685213"/>
            <a:ext cx="2229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4cfd7d530c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4cfd7d530c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Helvetica Neue Light"/>
                <a:ea typeface="Helvetica Neue Light"/>
                <a:cs typeface="Helvetica Neue Light"/>
                <a:sym typeface="Helvetica Neue Light"/>
              </a:rPr>
              <a:t>+30 workloads is taking into account versions, actually they are way less</a:t>
            </a:r>
            <a:endParaRPr sz="10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Helvetica Neue Light"/>
                <a:ea typeface="Helvetica Neue Light"/>
                <a:cs typeface="Helvetica Neue Light"/>
                <a:sym typeface="Helvetica Neue Light"/>
              </a:rPr>
              <a:t>containers encapsulating all and only the dependencies needed to run the benchmarks: </a:t>
            </a:r>
            <a:r>
              <a:rPr b="1" lang="en-US" sz="1000">
                <a:latin typeface="Helvetica Neue"/>
                <a:ea typeface="Helvetica Neue"/>
                <a:cs typeface="Helvetica Neue"/>
                <a:sym typeface="Helvetica Neue"/>
              </a:rPr>
              <a:t>they are self-contained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don't say benchmark instead of workload, people could get confused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Helvetica Neue Light"/>
                <a:ea typeface="Helvetica Neue Light"/>
                <a:cs typeface="Helvetica Neue Light"/>
                <a:sym typeface="Helvetica Neue Light"/>
              </a:rPr>
              <a:t>—-----------------------------------</a:t>
            </a:r>
            <a:endParaRPr sz="10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DOMENICO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you could create a WL in a container and add it to the 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24cfd7d530c_0_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4cb46b1e49_0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4cb46b1e49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3"/>
                </a:solidFill>
                <a:highlight>
                  <a:srgbClr val="FEFEFE"/>
                </a:highlight>
                <a:latin typeface="Arial"/>
                <a:ea typeface="Arial"/>
                <a:cs typeface="Arial"/>
                <a:sym typeface="Arial"/>
              </a:rPr>
              <a:t>put optional publication in one line</a:t>
            </a:r>
            <a:endParaRPr sz="1100">
              <a:solidFill>
                <a:srgbClr val="333333"/>
              </a:solidFill>
              <a:highlight>
                <a:srgbClr val="FEFEF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g24cb46b1e49_0_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re et contenu">
  <p:cSld name="3_Titre et contenu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 txBox="1"/>
          <p:nvPr>
            <p:ph type="title"/>
          </p:nvPr>
        </p:nvSpPr>
        <p:spPr>
          <a:xfrm>
            <a:off x="457200" y="1833611"/>
            <a:ext cx="8226900" cy="70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" type="body"/>
          </p:nvPr>
        </p:nvSpPr>
        <p:spPr>
          <a:xfrm>
            <a:off x="457200" y="2543343"/>
            <a:ext cx="2743200" cy="314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noAutofit/>
          </a:bodyPr>
          <a:lstStyle>
            <a:lvl1pPr indent="-228600" lvl="0" marL="4572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indent="-228600" lvl="3" marL="18288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indent="-228600" lvl="4" marL="22860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Diapositive de titre" showMasterSp="0">
  <p:cSld name="4_Diapositive de titre">
    <p:bg>
      <p:bgPr>
        <a:solidFill>
          <a:srgbClr val="104282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/>
          <p:nvPr>
            <p:ph type="title"/>
          </p:nvPr>
        </p:nvSpPr>
        <p:spPr>
          <a:xfrm>
            <a:off x="457200" y="4616450"/>
            <a:ext cx="8226900" cy="22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elleza"/>
              <a:buNone/>
              <a:defRPr sz="1400">
                <a:latin typeface="Belleza"/>
                <a:ea typeface="Belleza"/>
                <a:cs typeface="Belleza"/>
                <a:sym typeface="Bellez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logooutline.eps" id="55" name="Google Shape;55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99171" y="1806688"/>
            <a:ext cx="1545657" cy="1530123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re et contenu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128349" y="175023"/>
            <a:ext cx="8555400" cy="3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457201" y="657225"/>
            <a:ext cx="8226300" cy="3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15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❑"/>
              <a:defRPr sz="1400">
                <a:solidFill>
                  <a:srgbClr val="000000"/>
                </a:solidFill>
              </a:defRPr>
            </a:lvl1pPr>
            <a:lvl2pPr indent="-304800" lvl="1" marL="91440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200"/>
              <a:buChar char="–"/>
              <a:defRPr sz="1200">
                <a:solidFill>
                  <a:srgbClr val="000000"/>
                </a:solidFill>
              </a:defRPr>
            </a:lvl2pPr>
            <a:lvl3pPr indent="-292100" lvl="2" marL="137160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 sz="1000">
                <a:solidFill>
                  <a:srgbClr val="000000"/>
                </a:solidFill>
              </a:defRPr>
            </a:lvl3pPr>
            <a:lvl4pPr indent="-285750" lvl="3" marL="182880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  <a:defRPr sz="900">
                <a:solidFill>
                  <a:srgbClr val="000000"/>
                </a:solidFill>
              </a:defRPr>
            </a:lvl4pPr>
            <a:lvl5pPr indent="-323850" lvl="4" marL="228600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500"/>
              <a:buChar char="»"/>
              <a:defRPr>
                <a:solidFill>
                  <a:srgbClr val="000000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185150" y="4775598"/>
            <a:ext cx="501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3"/>
          <p:cNvSpPr txBox="1"/>
          <p:nvPr/>
        </p:nvSpPr>
        <p:spPr>
          <a:xfrm>
            <a:off x="672403" y="4778900"/>
            <a:ext cx="1613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G. Men</a:t>
            </a:r>
            <a:r>
              <a:rPr lang="en-US" sz="900">
                <a:solidFill>
                  <a:schemeClr val="lt1"/>
                </a:solidFill>
              </a:rPr>
              <a:t>éndez</a:t>
            </a:r>
            <a:r>
              <a:rPr lang="en-US" sz="900">
                <a:solidFill>
                  <a:schemeClr val="lt1"/>
                </a:solidFill>
              </a:rPr>
              <a:t> Borge</a:t>
            </a: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(CERN)</a:t>
            </a:r>
            <a:endParaRPr/>
          </a:p>
        </p:txBody>
      </p:sp>
      <p:sp>
        <p:nvSpPr>
          <p:cNvPr id="26" name="Google Shape;26;p3"/>
          <p:cNvSpPr txBox="1"/>
          <p:nvPr/>
        </p:nvSpPr>
        <p:spPr>
          <a:xfrm>
            <a:off x="2661450" y="4662825"/>
            <a:ext cx="38211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HEPScore and the HEP Benchmark Suite:</a:t>
            </a:r>
            <a:endParaRPr sz="9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Sustainable Computing in High-Energy Physics,</a:t>
            </a:r>
            <a:endParaRPr sz="9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a toolkit to support decision making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6478588" y="4779169"/>
            <a:ext cx="1706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28/03/2024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Diapositive de titre" showMasterSp="0">
  <p:cSld name="7_Diapositive de titre">
    <p:bg>
      <p:bgPr>
        <a:solidFill>
          <a:schemeClr val="lt1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BadgeWeb.eps" id="29" name="Google Shape;29;p4"/>
          <p:cNvPicPr preferRelativeResize="0"/>
          <p:nvPr/>
        </p:nvPicPr>
        <p:blipFill rotWithShape="1">
          <a:blip r:embed="rId2">
            <a:alphaModFix/>
          </a:blip>
          <a:srcRect b="17834" l="0" r="0" t="0"/>
          <a:stretch/>
        </p:blipFill>
        <p:spPr>
          <a:xfrm>
            <a:off x="3959440" y="1940784"/>
            <a:ext cx="1221946" cy="126193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 txBox="1"/>
          <p:nvPr>
            <p:ph type="title"/>
          </p:nvPr>
        </p:nvSpPr>
        <p:spPr>
          <a:xfrm>
            <a:off x="457200" y="4616450"/>
            <a:ext cx="8226900" cy="22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Belleza"/>
                <a:ea typeface="Belleza"/>
                <a:cs typeface="Belleza"/>
                <a:sym typeface="Bellez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apositive de titre" showMasterSp="0">
  <p:cSld name="1_Diapositive de titre">
    <p:bg>
      <p:bgPr>
        <a:solidFill>
          <a:srgbClr val="104282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outline.eps" id="32" name="Google Shape;32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9355" y="1327799"/>
            <a:ext cx="2520000" cy="249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Diapositive de titre" showMasterSp="0">
  <p:cSld name="6_Diapositive de titr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BadgeWeb.eps" id="34" name="Google Shape;34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01184" y="2158604"/>
            <a:ext cx="1374067" cy="12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181975" y="4772026"/>
            <a:ext cx="501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7"/>
          <p:cNvSpPr txBox="1"/>
          <p:nvPr/>
        </p:nvSpPr>
        <p:spPr>
          <a:xfrm>
            <a:off x="672403" y="4778900"/>
            <a:ext cx="1606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G. Menéndez Borge (CERN)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38" name="Google Shape;38;p7"/>
          <p:cNvSpPr txBox="1"/>
          <p:nvPr/>
        </p:nvSpPr>
        <p:spPr>
          <a:xfrm>
            <a:off x="6478588" y="4779169"/>
            <a:ext cx="1706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28</a:t>
            </a:r>
            <a:r>
              <a:rPr lang="en-US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900">
                <a:solidFill>
                  <a:schemeClr val="lt1"/>
                </a:solidFill>
              </a:rPr>
              <a:t>03</a:t>
            </a:r>
            <a:r>
              <a:rPr lang="en-US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/202</a:t>
            </a:r>
            <a:r>
              <a:rPr lang="en-US" sz="900">
                <a:solidFill>
                  <a:schemeClr val="lt1"/>
                </a:solidFill>
              </a:rPr>
              <a:t>4</a:t>
            </a:r>
            <a:endParaRPr/>
          </a:p>
        </p:txBody>
      </p:sp>
      <p:sp>
        <p:nvSpPr>
          <p:cNvPr id="39" name="Google Shape;39;p7"/>
          <p:cNvSpPr txBox="1"/>
          <p:nvPr/>
        </p:nvSpPr>
        <p:spPr>
          <a:xfrm>
            <a:off x="2661450" y="4662825"/>
            <a:ext cx="38211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HEPScore and the HEP Benchmark Suite:</a:t>
            </a:r>
            <a:endParaRPr sz="9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Sustainable Computing in High-Energy Physics,</a:t>
            </a:r>
            <a:endParaRPr sz="9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a toolkit to support decision making</a:t>
            </a:r>
            <a:endParaRPr sz="90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>
  <p:cSld name="Deux contenu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/>
          <p:nvPr>
            <p:ph type="title"/>
          </p:nvPr>
        </p:nvSpPr>
        <p:spPr>
          <a:xfrm>
            <a:off x="73348" y="205979"/>
            <a:ext cx="78516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8"/>
          <p:cNvSpPr txBox="1"/>
          <p:nvPr>
            <p:ph idx="12" type="sldNum"/>
          </p:nvPr>
        </p:nvSpPr>
        <p:spPr>
          <a:xfrm>
            <a:off x="8181975" y="4772026"/>
            <a:ext cx="501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900">
                <a:solidFill>
                  <a:srgbClr val="8999B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900">
                <a:solidFill>
                  <a:srgbClr val="8999B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900">
                <a:solidFill>
                  <a:srgbClr val="8999B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900">
                <a:solidFill>
                  <a:srgbClr val="8999B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900">
                <a:solidFill>
                  <a:srgbClr val="8999B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900">
                <a:solidFill>
                  <a:srgbClr val="8999BE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900">
                <a:solidFill>
                  <a:srgbClr val="8999BE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900">
                <a:solidFill>
                  <a:srgbClr val="8999BE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900">
                <a:solidFill>
                  <a:srgbClr val="8999B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" name="Google Shape;43;p8"/>
          <p:cNvSpPr txBox="1"/>
          <p:nvPr/>
        </p:nvSpPr>
        <p:spPr>
          <a:xfrm>
            <a:off x="2682150" y="4737850"/>
            <a:ext cx="3779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8897BD"/>
                </a:solidFill>
              </a:rPr>
              <a:t>HEPScore and the HEP Benchmark Suite:</a:t>
            </a:r>
            <a:endParaRPr sz="900">
              <a:solidFill>
                <a:srgbClr val="8897BD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8897BD"/>
                </a:solidFill>
              </a:rPr>
              <a:t>Sustainable Computing in High-Energy Physics,</a:t>
            </a:r>
            <a:endParaRPr sz="900">
              <a:solidFill>
                <a:srgbClr val="8897BD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8897BD"/>
                </a:solidFill>
              </a:rPr>
              <a:t>a toolkit to support decision making</a:t>
            </a:r>
            <a:endParaRPr sz="900">
              <a:solidFill>
                <a:srgbClr val="8897BD"/>
              </a:solidFill>
            </a:endParaRPr>
          </a:p>
        </p:txBody>
      </p:sp>
      <p:sp>
        <p:nvSpPr>
          <p:cNvPr id="44" name="Google Shape;44;p8"/>
          <p:cNvSpPr txBox="1"/>
          <p:nvPr/>
        </p:nvSpPr>
        <p:spPr>
          <a:xfrm>
            <a:off x="6478588" y="4779169"/>
            <a:ext cx="1706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8897BD"/>
                </a:solidFill>
              </a:rPr>
              <a:t>28</a:t>
            </a:r>
            <a:r>
              <a:rPr lang="en-US" sz="9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900">
                <a:solidFill>
                  <a:srgbClr val="8897BD"/>
                </a:solidFill>
              </a:rPr>
              <a:t>03</a:t>
            </a:r>
            <a:r>
              <a:rPr lang="en-US" sz="9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rPr>
              <a:t>/20</a:t>
            </a:r>
            <a:r>
              <a:rPr lang="en-US" sz="900">
                <a:solidFill>
                  <a:srgbClr val="8897BD"/>
                </a:solidFill>
              </a:rPr>
              <a:t>24</a:t>
            </a:r>
            <a:endParaRPr/>
          </a:p>
        </p:txBody>
      </p:sp>
      <p:sp>
        <p:nvSpPr>
          <p:cNvPr id="45" name="Google Shape;45;p8"/>
          <p:cNvSpPr txBox="1"/>
          <p:nvPr/>
        </p:nvSpPr>
        <p:spPr>
          <a:xfrm>
            <a:off x="672400" y="4778900"/>
            <a:ext cx="1633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8897BD"/>
                </a:solidFill>
              </a:rPr>
              <a:t>G.</a:t>
            </a:r>
            <a:r>
              <a:rPr lang="en-US" sz="900">
                <a:solidFill>
                  <a:srgbClr val="8897BD"/>
                </a:solidFill>
              </a:rPr>
              <a:t> Menéndez Borge (CERN)</a:t>
            </a:r>
            <a:endParaRPr sz="900">
              <a:solidFill>
                <a:srgbClr val="8897BD"/>
              </a:solidFill>
            </a:endParaRPr>
          </a:p>
        </p:txBody>
      </p:sp>
      <p:sp>
        <p:nvSpPr>
          <p:cNvPr id="46" name="Google Shape;46;p8"/>
          <p:cNvSpPr txBox="1"/>
          <p:nvPr>
            <p:ph idx="1" type="body"/>
          </p:nvPr>
        </p:nvSpPr>
        <p:spPr>
          <a:xfrm>
            <a:off x="457201" y="657225"/>
            <a:ext cx="3695700" cy="3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algn="l"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TR"/>
              <a:buChar char="‒"/>
              <a:defRPr sz="2100">
                <a:solidFill>
                  <a:srgbClr val="000000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 sz="1800">
                <a:solidFill>
                  <a:srgbClr val="000000"/>
                </a:solidFill>
              </a:defRPr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sz="1800">
                <a:solidFill>
                  <a:srgbClr val="000000"/>
                </a:solidFill>
              </a:defRPr>
            </a:lvl3pPr>
            <a:lvl4pPr indent="-323850" lvl="3" marL="1828800" algn="l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–"/>
              <a:defRPr>
                <a:solidFill>
                  <a:srgbClr val="000000"/>
                </a:solidFill>
              </a:defRPr>
            </a:lvl4pPr>
            <a:lvl5pPr indent="-323850" lvl="4" marL="2286000" algn="l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500"/>
              <a:buChar char="»"/>
              <a:defRPr>
                <a:solidFill>
                  <a:srgbClr val="000000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2" type="body"/>
          </p:nvPr>
        </p:nvSpPr>
        <p:spPr>
          <a:xfrm>
            <a:off x="4257676" y="657225"/>
            <a:ext cx="3695700" cy="3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algn="l"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TR"/>
              <a:buChar char="‒"/>
              <a:defRPr sz="2100">
                <a:solidFill>
                  <a:srgbClr val="000000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 sz="1800">
                <a:solidFill>
                  <a:srgbClr val="000000"/>
                </a:solidFill>
              </a:defRPr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sz="1800">
                <a:solidFill>
                  <a:srgbClr val="000000"/>
                </a:solidFill>
              </a:defRPr>
            </a:lvl3pPr>
            <a:lvl4pPr indent="-323850" lvl="3" marL="1828800" algn="l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–"/>
              <a:defRPr>
                <a:solidFill>
                  <a:srgbClr val="000000"/>
                </a:solidFill>
              </a:defRPr>
            </a:lvl4pPr>
            <a:lvl5pPr indent="-323850" lvl="4" marL="2286000" algn="l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500"/>
              <a:buChar char="»"/>
              <a:defRPr>
                <a:solidFill>
                  <a:srgbClr val="000000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Diapositive de titre" showMasterSp="0">
  <p:cSld name="3_Diapositive de titre">
    <p:bg>
      <p:bgPr>
        <a:solidFill>
          <a:srgbClr val="104282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fin.eps" id="49" name="Google Shape;49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95738" y="2027635"/>
            <a:ext cx="1173162" cy="1100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xtra Small Layout">
  <p:cSld name="Extra Small Layou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/>
          <p:nvPr>
            <p:ph type="title"/>
          </p:nvPr>
        </p:nvSpPr>
        <p:spPr>
          <a:xfrm>
            <a:off x="180001" y="148120"/>
            <a:ext cx="8791200" cy="54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Helvetica Neue Light"/>
              <a:buNone/>
              <a:defRPr sz="1350"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Helvetica Neue Light"/>
              <a:buNone/>
              <a:defRPr sz="1350"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Helvetica Neue Light"/>
              <a:buNone/>
              <a:defRPr sz="1350"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Helvetica Neue Light"/>
              <a:buNone/>
              <a:defRPr sz="1350"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Helvetica Neue Light"/>
              <a:buNone/>
              <a:defRPr sz="1350"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Helvetica Neue Light"/>
              <a:buNone/>
              <a:defRPr sz="1350"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Helvetica Neue Light"/>
              <a:buNone/>
              <a:defRPr sz="1350"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Helvetica Neue Light"/>
              <a:buNone/>
              <a:defRPr sz="1350"/>
            </a:lvl9pPr>
          </a:lstStyle>
          <a:p/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180001" y="858600"/>
            <a:ext cx="8791200" cy="36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4325" lvl="0" marL="457200" marR="0" algn="l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algn="l">
              <a:spcBef>
                <a:spcPts val="27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5275" lvl="2" marL="1371600" marR="0" algn="l"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algn="l">
              <a:spcBef>
                <a:spcPts val="21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algn="l">
              <a:spcBef>
                <a:spcPts val="21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21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0" y="4614510"/>
            <a:ext cx="9144001" cy="529828"/>
            <a:chOff x="0" y="5143500"/>
            <a:chExt cx="9144001" cy="529828"/>
          </a:xfrm>
        </p:grpSpPr>
        <p:pic>
          <p:nvPicPr>
            <p:cNvPr descr="bande-01.eps" id="11" name="Google Shape;11;p1"/>
            <p:cNvPicPr preferRelativeResize="0"/>
            <p:nvPr/>
          </p:nvPicPr>
          <p:blipFill rotWithShape="1">
            <a:blip r:embed="rId1">
              <a:alphaModFix/>
            </a:blip>
            <a:srcRect b="0" l="0" r="0" t="0"/>
            <a:stretch/>
          </p:blipFill>
          <p:spPr>
            <a:xfrm>
              <a:off x="0" y="5143500"/>
              <a:ext cx="7572138" cy="5298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ande-01.eps" id="12" name="Google Shape;12;p1"/>
            <p:cNvPicPr preferRelativeResize="0"/>
            <p:nvPr/>
          </p:nvPicPr>
          <p:blipFill rotWithShape="1">
            <a:blip r:embed="rId2">
              <a:alphaModFix/>
            </a:blip>
            <a:srcRect b="0" l="64670" r="0" t="0"/>
            <a:stretch/>
          </p:blipFill>
          <p:spPr>
            <a:xfrm>
              <a:off x="6468813" y="5143500"/>
              <a:ext cx="2675188" cy="5298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Google Shape;13;p1"/>
          <p:cNvSpPr txBox="1"/>
          <p:nvPr>
            <p:ph type="title"/>
          </p:nvPr>
        </p:nvSpPr>
        <p:spPr>
          <a:xfrm>
            <a:off x="457201" y="175023"/>
            <a:ext cx="8226300" cy="3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" type="body"/>
          </p:nvPr>
        </p:nvSpPr>
        <p:spPr>
          <a:xfrm>
            <a:off x="457201" y="657225"/>
            <a:ext cx="8226300" cy="3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rial"/>
              <a:buChar char="-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spcBef>
                <a:spcPts val="270"/>
              </a:spcBef>
              <a:spcAft>
                <a:spcPts val="0"/>
              </a:spcAft>
              <a:buClr>
                <a:schemeClr val="accent6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Char char="▪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0" type="dt"/>
          </p:nvPr>
        </p:nvSpPr>
        <p:spPr>
          <a:xfrm>
            <a:off x="2968625" y="477202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999B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1"/>
          <p:cNvSpPr txBox="1"/>
          <p:nvPr>
            <p:ph idx="11" type="ftr"/>
          </p:nvPr>
        </p:nvSpPr>
        <p:spPr>
          <a:xfrm>
            <a:off x="5183188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999B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1"/>
          <p:cNvSpPr txBox="1"/>
          <p:nvPr>
            <p:ph idx="12" type="sldNum"/>
          </p:nvPr>
        </p:nvSpPr>
        <p:spPr>
          <a:xfrm>
            <a:off x="8181975" y="4772026"/>
            <a:ext cx="501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99B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99B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99B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99B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99B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99BE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99BE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99BE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999B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Relationship Id="rId4" Type="http://schemas.openxmlformats.org/officeDocument/2006/relationships/image" Target="../media/image6.png"/><Relationship Id="rId5" Type="http://schemas.openxmlformats.org/officeDocument/2006/relationships/image" Target="../media/image47.png"/><Relationship Id="rId6" Type="http://schemas.openxmlformats.org/officeDocument/2006/relationships/image" Target="../media/image3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5" Type="http://schemas.openxmlformats.org/officeDocument/2006/relationships/image" Target="../media/image4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0.png"/><Relationship Id="rId4" Type="http://schemas.openxmlformats.org/officeDocument/2006/relationships/hyperlink" Target="http://w3.hepix.org/benchmarking" TargetMode="External"/><Relationship Id="rId5" Type="http://schemas.openxmlformats.org/officeDocument/2006/relationships/hyperlink" Target="https://gitlab.cern.ch/hep-benchmarks/hep-benchmark-suite/-/raw/master/examples/hepscore/run_HEPscore.sh" TargetMode="External"/><Relationship Id="rId6" Type="http://schemas.openxmlformats.org/officeDocument/2006/relationships/hyperlink" Target="https://ggus.eu/?mode=ticket_submit" TargetMode="External"/><Relationship Id="rId7" Type="http://schemas.openxmlformats.org/officeDocument/2006/relationships/image" Target="../media/image48.png"/><Relationship Id="rId8" Type="http://schemas.openxmlformats.org/officeDocument/2006/relationships/hyperlink" Target="https://w3.hepix.org/benchmarking/how_to_run_HS23.html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9.png"/><Relationship Id="rId4" Type="http://schemas.openxmlformats.org/officeDocument/2006/relationships/hyperlink" Target="https://w3.hepix.org/benchmarking/scores_HS23.html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drive.google.com/file/d/1DH58V7eZtbAY13UQCuyRabRwof-xBdgN/view" TargetMode="External"/><Relationship Id="rId4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mailto:gmenende@cern.ch" TargetMode="External"/><Relationship Id="rId4" Type="http://schemas.openxmlformats.org/officeDocument/2006/relationships/hyperlink" Target="https://gitlab.cern.ch/hep-benchmarks/hep-workloads" TargetMode="External"/><Relationship Id="rId5" Type="http://schemas.openxmlformats.org/officeDocument/2006/relationships/hyperlink" Target="https://indico.jlab.org/event/459/contributions/11660/" TargetMode="External"/><Relationship Id="rId6" Type="http://schemas.openxmlformats.org/officeDocument/2006/relationships/hyperlink" Target="http://w3.hepix.org/benchmarking" TargetMode="External"/><Relationship Id="rId7" Type="http://schemas.openxmlformats.org/officeDocument/2006/relationships/hyperlink" Target="https://gitlab.cern.ch/hep-benchmarks/hep-benchmark-suite/-/raw/master/examples/hepscore/run_HEPscore.sh" TargetMode="External"/><Relationship Id="rId8" Type="http://schemas.openxmlformats.org/officeDocument/2006/relationships/hyperlink" Target="https://ggus.eu/?mode=ticket_submit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2.png"/><Relationship Id="rId4" Type="http://schemas.openxmlformats.org/officeDocument/2006/relationships/image" Target="../media/image10.jpg"/><Relationship Id="rId5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5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gitlab.cern.ch/hep-benchmarks/hep-workloads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7.png"/><Relationship Id="rId6" Type="http://schemas.openxmlformats.org/officeDocument/2006/relationships/image" Target="../media/image16.png"/><Relationship Id="rId7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20.png"/><Relationship Id="rId9" Type="http://schemas.openxmlformats.org/officeDocument/2006/relationships/hyperlink" Target="https://creativecommons.org/licenses/by/4.0?ref=ccsearch&amp;atype=rich" TargetMode="External"/><Relationship Id="rId5" Type="http://schemas.openxmlformats.org/officeDocument/2006/relationships/image" Target="../media/image5.png"/><Relationship Id="rId6" Type="http://schemas.openxmlformats.org/officeDocument/2006/relationships/image" Target="../media/image31.png"/><Relationship Id="rId7" Type="http://schemas.openxmlformats.org/officeDocument/2006/relationships/image" Target="../media/image25.png"/><Relationship Id="rId8" Type="http://schemas.openxmlformats.org/officeDocument/2006/relationships/hyperlink" Target="https://commons.wikimedia.org/w/index.php?curid=85035365" TargetMode="External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42.png"/><Relationship Id="rId1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jpg"/><Relationship Id="rId4" Type="http://schemas.openxmlformats.org/officeDocument/2006/relationships/image" Target="../media/image26.png"/><Relationship Id="rId9" Type="http://schemas.openxmlformats.org/officeDocument/2006/relationships/image" Target="../media/image36.png"/><Relationship Id="rId5" Type="http://schemas.openxmlformats.org/officeDocument/2006/relationships/image" Target="../media/image22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9150" y="-1725"/>
            <a:ext cx="6674852" cy="461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" y="-1725"/>
            <a:ext cx="7775340" cy="461659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1"/>
          <p:cNvSpPr txBox="1"/>
          <p:nvPr>
            <p:ph type="title"/>
          </p:nvPr>
        </p:nvSpPr>
        <p:spPr>
          <a:xfrm>
            <a:off x="128349" y="175023"/>
            <a:ext cx="8555400" cy="3930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HEPScore23</a:t>
            </a:r>
            <a:endParaRPr sz="3400"/>
          </a:p>
        </p:txBody>
      </p:sp>
      <p:sp>
        <p:nvSpPr>
          <p:cNvPr id="177" name="Google Shape;177;p21"/>
          <p:cNvSpPr txBox="1"/>
          <p:nvPr>
            <p:ph idx="12" type="sldNum"/>
          </p:nvPr>
        </p:nvSpPr>
        <p:spPr>
          <a:xfrm>
            <a:off x="8185150" y="4775598"/>
            <a:ext cx="501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8" name="Google Shape;17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8500" y="2523575"/>
            <a:ext cx="4047900" cy="1992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9" name="Google Shape;17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01425" y="5429450"/>
            <a:ext cx="2313622" cy="19922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0" name="Google Shape;180;p21"/>
          <p:cNvGraphicFramePr/>
          <p:nvPr/>
        </p:nvGraphicFramePr>
        <p:xfrm>
          <a:off x="5478425" y="968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{EF072EB0-6DC1-4BAA-8FFC-D953FF37F78B}</a:tableStyleId>
              </a:tblPr>
              <a:tblGrid>
                <a:gridCol w="692000"/>
                <a:gridCol w="861575"/>
                <a:gridCol w="613075"/>
                <a:gridCol w="601375"/>
              </a:tblGrid>
              <a:tr h="1526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700">
                          <a:solidFill>
                            <a:schemeClr val="lt1"/>
                          </a:solidFill>
                        </a:rPr>
                        <a:t>Experiment</a:t>
                      </a:r>
                      <a:endParaRPr b="1"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0428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0428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700">
                          <a:solidFill>
                            <a:schemeClr val="lt1"/>
                          </a:solidFill>
                        </a:rPr>
                        <a:t>Workload</a:t>
                      </a:r>
                      <a:endParaRPr b="1"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0428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700">
                          <a:solidFill>
                            <a:schemeClr val="lt1"/>
                          </a:solidFill>
                        </a:rPr>
                        <a:t>x86_64</a:t>
                      </a:r>
                      <a:endParaRPr b="1"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0428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700">
                          <a:solidFill>
                            <a:schemeClr val="lt1"/>
                          </a:solidFill>
                        </a:rPr>
                        <a:t>aarch64</a:t>
                      </a:r>
                      <a:endParaRPr b="1"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0428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0428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1526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700">
                          <a:solidFill>
                            <a:schemeClr val="dk1"/>
                          </a:solidFill>
                        </a:rPr>
                        <a:t>ALICE</a:t>
                      </a:r>
                      <a:endParaRPr b="1" sz="7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0428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D1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700">
                          <a:solidFill>
                            <a:schemeClr val="dk1"/>
                          </a:solidFill>
                        </a:rPr>
                        <a:t>Digi Reco</a:t>
                      </a:r>
                      <a:endParaRPr b="1" sz="7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D1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700"/>
                        <a:t>☑️</a:t>
                      </a:r>
                      <a:endParaRPr b="1" sz="700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D1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700"/>
                        <a:t>☑️</a:t>
                      </a:r>
                      <a:endParaRPr b="1" sz="700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0428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D1DF"/>
                    </a:solidFill>
                  </a:tcPr>
                </a:tc>
              </a:tr>
              <a:tr h="152650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700">
                          <a:solidFill>
                            <a:schemeClr val="dk1"/>
                          </a:solidFill>
                        </a:rPr>
                        <a:t>ATLA</a:t>
                      </a:r>
                      <a:r>
                        <a:rPr b="1" lang="en-US" sz="700">
                          <a:solidFill>
                            <a:schemeClr val="dk1"/>
                          </a:solidFill>
                        </a:rPr>
                        <a:t>S</a:t>
                      </a:r>
                      <a:endParaRPr b="1" sz="7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0428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700">
                          <a:solidFill>
                            <a:schemeClr val="dk1"/>
                          </a:solidFill>
                        </a:rPr>
                        <a:t>Gen Sherpa</a:t>
                      </a:r>
                      <a:endParaRPr b="1" sz="7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700"/>
                        <a:t>☑️</a:t>
                      </a:r>
                      <a:endParaRPr b="1" sz="7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700"/>
                        <a:t>☑️</a:t>
                      </a:r>
                      <a:endParaRPr b="1" sz="7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0428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E9F0"/>
                    </a:solidFill>
                  </a:tcPr>
                </a:tc>
              </a:tr>
              <a:tr h="1526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700">
                          <a:solidFill>
                            <a:schemeClr val="dk1"/>
                          </a:solidFill>
                        </a:rPr>
                        <a:t>Reco MT</a:t>
                      </a:r>
                      <a:endParaRPr b="1" sz="7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D1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700"/>
                        <a:t>☑️</a:t>
                      </a:r>
                      <a:endParaRPr b="1" sz="700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D1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700"/>
                        <a:t>☑️</a:t>
                      </a:r>
                      <a:endParaRPr b="1" sz="700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0428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D1DF"/>
                    </a:solidFill>
                  </a:tcPr>
                </a:tc>
              </a:tr>
              <a:tr h="1526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700">
                          <a:solidFill>
                            <a:schemeClr val="dk1"/>
                          </a:solidFill>
                        </a:rPr>
                        <a:t>Belle2</a:t>
                      </a:r>
                      <a:endParaRPr b="1" sz="7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0428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700">
                          <a:solidFill>
                            <a:schemeClr val="dk1"/>
                          </a:solidFill>
                        </a:rPr>
                        <a:t>Gen Sim Reco</a:t>
                      </a:r>
                      <a:endParaRPr b="1" sz="7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700"/>
                        <a:t>☑️</a:t>
                      </a:r>
                      <a:endParaRPr b="1" sz="700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700"/>
                        <a:t>☑️</a:t>
                      </a:r>
                      <a:endParaRPr b="1" sz="700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0428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E9F0"/>
                    </a:solidFill>
                  </a:tcPr>
                </a:tc>
              </a:tr>
              <a:tr h="152650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700">
                          <a:solidFill>
                            <a:schemeClr val="dk1"/>
                          </a:solidFill>
                        </a:rPr>
                        <a:t>CMS</a:t>
                      </a:r>
                      <a:endParaRPr b="1" sz="7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0428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D1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700">
                          <a:solidFill>
                            <a:schemeClr val="dk1"/>
                          </a:solidFill>
                        </a:rPr>
                        <a:t>Gen Sim</a:t>
                      </a:r>
                      <a:endParaRPr b="1" sz="7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D1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700"/>
                        <a:t>☑️</a:t>
                      </a:r>
                      <a:endParaRPr b="1" sz="700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D1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700"/>
                        <a:t>☑️</a:t>
                      </a:r>
                      <a:endParaRPr b="1" sz="700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0428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D1DF"/>
                    </a:solidFill>
                  </a:tcPr>
                </a:tc>
              </a:tr>
              <a:tr h="1526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700">
                          <a:solidFill>
                            <a:schemeClr val="dk1"/>
                          </a:solidFill>
                        </a:rPr>
                        <a:t>Reco</a:t>
                      </a:r>
                      <a:endParaRPr b="1" sz="7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700"/>
                        <a:t>☑️</a:t>
                      </a:r>
                      <a:endParaRPr b="1" sz="700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700"/>
                        <a:t>☑️</a:t>
                      </a:r>
                      <a:endParaRPr b="1" sz="700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0428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E9F0"/>
                    </a:solidFill>
                  </a:tcPr>
                </a:tc>
              </a:tr>
              <a:tr h="1526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700">
                          <a:solidFill>
                            <a:schemeClr val="dk1"/>
                          </a:solidFill>
                        </a:rPr>
                        <a:t>LHCb</a:t>
                      </a:r>
                      <a:endParaRPr b="1" sz="7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0428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0428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D1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700">
                          <a:solidFill>
                            <a:schemeClr val="dk1"/>
                          </a:solidFill>
                        </a:rPr>
                        <a:t>Sim</a:t>
                      </a:r>
                      <a:endParaRPr b="1" sz="7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0428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D1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700"/>
                        <a:t>☑️</a:t>
                      </a:r>
                      <a:endParaRPr b="1" sz="700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0428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D1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700"/>
                        <a:t>☑️</a:t>
                      </a:r>
                      <a:endParaRPr b="1" sz="700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0428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0428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D1D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1" name="Google Shape;181;p21"/>
          <p:cNvGraphicFramePr/>
          <p:nvPr/>
        </p:nvGraphicFramePr>
        <p:xfrm>
          <a:off x="6564200" y="5912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{EF072EB0-6DC1-4BAA-8FFC-D953FF37F78B}</a:tableStyleId>
              </a:tblPr>
              <a:tblGrid>
                <a:gridCol w="1158450"/>
                <a:gridCol w="1158450"/>
              </a:tblGrid>
              <a:tr h="2733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✅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D1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✔️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D1DF"/>
                    </a:solidFill>
                  </a:tcPr>
                </a:tc>
              </a:tr>
              <a:tr h="2733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☑️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E9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☑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7E9F0"/>
                    </a:solidFill>
                  </a:tcPr>
                </a:tc>
              </a:tr>
              <a:tr h="2733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✔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D1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D1DF"/>
                    </a:solidFill>
                  </a:tcPr>
                </a:tc>
              </a:tr>
            </a:tbl>
          </a:graphicData>
        </a:graphic>
      </p:graphicFrame>
      <p:sp>
        <p:nvSpPr>
          <p:cNvPr id="182" name="Google Shape;182;p21"/>
          <p:cNvSpPr txBox="1"/>
          <p:nvPr>
            <p:ph idx="1" type="body"/>
          </p:nvPr>
        </p:nvSpPr>
        <p:spPr>
          <a:xfrm>
            <a:off x="128350" y="788225"/>
            <a:ext cx="4381200" cy="367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rtl="0" algn="l">
              <a:spcBef>
                <a:spcPts val="42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The</a:t>
            </a:r>
            <a:r>
              <a:rPr lang="en-US"/>
              <a:t>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official HEPScore</a:t>
            </a:r>
            <a:r>
              <a:rPr lang="en-US"/>
              <a:t> configuration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–"/>
            </a:pPr>
            <a:r>
              <a:rPr lang="en-US" sz="1200"/>
              <a:t>Composed by 7 Workloads from </a:t>
            </a:r>
            <a:r>
              <a:rPr lang="en-US"/>
              <a:t>5</a:t>
            </a:r>
            <a:r>
              <a:rPr lang="en-US" sz="1200"/>
              <a:t> experiments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More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field-specific</a:t>
            </a:r>
            <a:r>
              <a:rPr lang="en-US"/>
              <a:t> than its predecessor, HS06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Better represents </a:t>
            </a:r>
            <a:r>
              <a:rPr lang="en-US"/>
              <a:t>HEP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performance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Extended</a:t>
            </a:r>
            <a:r>
              <a:rPr lang="en-US"/>
              <a:t>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support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New architectures </a:t>
            </a:r>
            <a:r>
              <a:rPr lang="en-US"/>
              <a:t>(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ARM</a:t>
            </a:r>
            <a:r>
              <a:rPr lang="en-US"/>
              <a:t>)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GPU</a:t>
            </a:r>
            <a:r>
              <a:rPr lang="en-US"/>
              <a:t> ready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Free &amp;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open source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Adopted</a:t>
            </a:r>
            <a:r>
              <a:rPr lang="en-US"/>
              <a:t>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officially</a:t>
            </a:r>
            <a:r>
              <a:rPr lang="en-US"/>
              <a:t> on April 1, 2023, </a:t>
            </a:r>
            <a:r>
              <a:rPr lang="en-US"/>
              <a:t>by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WLCG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Useful metadata</a:t>
            </a:r>
            <a:r>
              <a:rPr lang="en-US"/>
              <a:t> on top of performance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/>
          <p:nvPr>
            <p:ph type="title"/>
          </p:nvPr>
        </p:nvSpPr>
        <p:spPr>
          <a:xfrm>
            <a:off x="128349" y="175023"/>
            <a:ext cx="8555400" cy="3930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Plugins</a:t>
            </a:r>
            <a:endParaRPr sz="3400"/>
          </a:p>
        </p:txBody>
      </p:sp>
      <p:sp>
        <p:nvSpPr>
          <p:cNvPr id="189" name="Google Shape;189;p22"/>
          <p:cNvSpPr txBox="1"/>
          <p:nvPr>
            <p:ph idx="12" type="sldNum"/>
          </p:nvPr>
        </p:nvSpPr>
        <p:spPr>
          <a:xfrm>
            <a:off x="8185150" y="4775598"/>
            <a:ext cx="501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0" name="Google Shape;190;p22"/>
          <p:cNvSpPr txBox="1"/>
          <p:nvPr>
            <p:ph idx="1" type="body"/>
          </p:nvPr>
        </p:nvSpPr>
        <p:spPr>
          <a:xfrm>
            <a:off x="128351" y="865050"/>
            <a:ext cx="3974400" cy="341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420"/>
              </a:spcBef>
              <a:spcAft>
                <a:spcPts val="0"/>
              </a:spcAft>
              <a:buSzPts val="1400"/>
              <a:buChar char="❑"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Fine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-grain</a:t>
            </a:r>
            <a:r>
              <a:rPr lang="en-US"/>
              <a:t> plugins: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General</a:t>
            </a:r>
            <a:endParaRPr/>
          </a:p>
          <a:p>
            <a:pPr indent="-2921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-US"/>
              <a:t>Hardware</a:t>
            </a:r>
            <a:endParaRPr/>
          </a:p>
          <a:p>
            <a:pPr indent="-2921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-US"/>
              <a:t>Software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Time series</a:t>
            </a:r>
            <a:endParaRPr/>
          </a:p>
          <a:p>
            <a:pPr indent="-2921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-US"/>
              <a:t>CPU frequency</a:t>
            </a:r>
            <a:endParaRPr/>
          </a:p>
          <a:p>
            <a:pPr indent="-2921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-US"/>
              <a:t>GPU Power Consumption</a:t>
            </a:r>
            <a:endParaRPr/>
          </a:p>
          <a:p>
            <a:pPr indent="-2921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-US"/>
              <a:t>General Power Consumption</a:t>
            </a:r>
            <a:endParaRPr/>
          </a:p>
          <a:p>
            <a:pPr indent="-2921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-US"/>
              <a:t>Used Memory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Can be </a:t>
            </a:r>
            <a:r>
              <a:rPr i="1" lang="en-US"/>
              <a:t>enabled independently</a:t>
            </a:r>
            <a:endParaRPr i="1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Allow for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studies beyond</a:t>
            </a:r>
            <a:r>
              <a:rPr lang="en-US"/>
              <a:t> pure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score</a:t>
            </a:r>
            <a:r>
              <a:rPr lang="en-US"/>
              <a:t>!</a:t>
            </a:r>
            <a:endParaRPr/>
          </a:p>
          <a:p>
            <a:pPr indent="-304800" lvl="1" marL="914400" rtl="0" algn="l">
              <a:spcBef>
                <a:spcPts val="36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E.g. Which CPU performs better per watt?</a:t>
            </a:r>
            <a:endParaRPr/>
          </a:p>
        </p:txBody>
      </p:sp>
      <p:pic>
        <p:nvPicPr>
          <p:cNvPr id="191" name="Google Shape;19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1200" y="175029"/>
            <a:ext cx="3020536" cy="21808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92" name="Google Shape;192;p22"/>
          <p:cNvSpPr txBox="1"/>
          <p:nvPr/>
        </p:nvSpPr>
        <p:spPr>
          <a:xfrm rot="5400000">
            <a:off x="7438850" y="3334075"/>
            <a:ext cx="1719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Helvetica Neue Light"/>
                <a:ea typeface="Helvetica Neue Light"/>
                <a:cs typeface="Helvetica Neue Light"/>
                <a:sym typeface="Helvetica Neue Light"/>
              </a:rPr>
              <a:t>Plots from E. Simili et al. [2]</a:t>
            </a:r>
            <a:endParaRPr sz="10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93" name="Google Shape;19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764" y="2492212"/>
            <a:ext cx="3487385" cy="195263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"/>
          <p:cNvSpPr txBox="1"/>
          <p:nvPr>
            <p:ph idx="1" type="body"/>
          </p:nvPr>
        </p:nvSpPr>
        <p:spPr>
          <a:xfrm>
            <a:off x="128350" y="793950"/>
            <a:ext cx="4925700" cy="355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rtl="0" algn="l">
              <a:spcBef>
                <a:spcPts val="42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Suite plugins </a:t>
            </a:r>
            <a:r>
              <a:rPr lang="en-US"/>
              <a:t>collect and report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time-series metrics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Individual measurements for deep analysis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Aggregated statistics for visualization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Command-executor</a:t>
            </a:r>
            <a:r>
              <a:rPr lang="en-US"/>
              <a:t>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plugin</a:t>
            </a:r>
            <a:r>
              <a:rPr lang="en-US"/>
              <a:t> availabl</a:t>
            </a:r>
            <a:r>
              <a:rPr lang="en-US"/>
              <a:t>e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Allows for new plugins just by changing </a:t>
            </a:r>
            <a:r>
              <a:rPr i="1" lang="en-US"/>
              <a:t>config</a:t>
            </a:r>
            <a:endParaRPr i="1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No need to code!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Approach: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Run </a:t>
            </a:r>
            <a:r>
              <a:rPr i="1" lang="en-US"/>
              <a:t>alongside</a:t>
            </a:r>
            <a:r>
              <a:rPr lang="en-US"/>
              <a:t> benchmarks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Run </a:t>
            </a:r>
            <a:r>
              <a:rPr i="1" lang="en-US"/>
              <a:t>before/after </a:t>
            </a:r>
            <a:r>
              <a:rPr lang="en-US"/>
              <a:t>benchmark execution</a:t>
            </a:r>
            <a:endParaRPr/>
          </a:p>
          <a:p>
            <a:pPr indent="-292100" lvl="2" marL="13716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-US"/>
              <a:t>Allows for comparison with the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idle state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Available on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versions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 3.x</a:t>
            </a:r>
            <a:r>
              <a:rPr lang="en-US"/>
              <a:t> (pre-release) of the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Suite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9" name="Google Shape;199;p23"/>
          <p:cNvSpPr txBox="1"/>
          <p:nvPr>
            <p:ph type="title"/>
          </p:nvPr>
        </p:nvSpPr>
        <p:spPr>
          <a:xfrm>
            <a:off x="128349" y="175023"/>
            <a:ext cx="8555400" cy="3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Plugins: Implementation</a:t>
            </a:r>
            <a:endParaRPr/>
          </a:p>
        </p:txBody>
      </p:sp>
      <p:sp>
        <p:nvSpPr>
          <p:cNvPr id="200" name="Google Shape;200;p23"/>
          <p:cNvSpPr txBox="1"/>
          <p:nvPr>
            <p:ph idx="12" type="sldNum"/>
          </p:nvPr>
        </p:nvSpPr>
        <p:spPr>
          <a:xfrm>
            <a:off x="8185150" y="4775598"/>
            <a:ext cx="501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screenshot of a computer program&#10;&#10;Description automatically generated" id="201" name="Google Shape;20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3022" y="374427"/>
            <a:ext cx="3395285" cy="2767157"/>
          </a:xfrm>
          <a:prstGeom prst="rect">
            <a:avLst/>
          </a:prstGeom>
          <a:noFill/>
          <a:ln cap="flat" cmpd="sng" w="9525">
            <a:solidFill>
              <a:srgbClr val="BABABA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02" name="Google Shape;202;p23"/>
          <p:cNvSpPr txBox="1"/>
          <p:nvPr/>
        </p:nvSpPr>
        <p:spPr>
          <a:xfrm>
            <a:off x="5834330" y="175027"/>
            <a:ext cx="2051400" cy="24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Example: Plugin Configuration</a:t>
            </a:r>
            <a:endParaRPr/>
          </a:p>
        </p:txBody>
      </p:sp>
      <p:grpSp>
        <p:nvGrpSpPr>
          <p:cNvPr id="203" name="Google Shape;203;p23"/>
          <p:cNvGrpSpPr/>
          <p:nvPr/>
        </p:nvGrpSpPr>
        <p:grpSpPr>
          <a:xfrm>
            <a:off x="4303604" y="1243270"/>
            <a:ext cx="3293340" cy="2558602"/>
            <a:chOff x="233830" y="1687677"/>
            <a:chExt cx="3293340" cy="2558602"/>
          </a:xfrm>
        </p:grpSpPr>
        <p:pic>
          <p:nvPicPr>
            <p:cNvPr id="204" name="Google Shape;204;p23"/>
            <p:cNvPicPr preferRelativeResize="0"/>
            <p:nvPr/>
          </p:nvPicPr>
          <p:blipFill rotWithShape="1">
            <a:blip r:embed="rId4">
              <a:alphaModFix/>
            </a:blip>
            <a:srcRect b="4325" l="0" r="0" t="14054"/>
            <a:stretch/>
          </p:blipFill>
          <p:spPr>
            <a:xfrm>
              <a:off x="233830" y="1927853"/>
              <a:ext cx="3293340" cy="2318426"/>
            </a:xfrm>
            <a:prstGeom prst="rect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sp>
          <p:nvSpPr>
            <p:cNvPr id="205" name="Google Shape;205;p23"/>
            <p:cNvSpPr txBox="1"/>
            <p:nvPr/>
          </p:nvSpPr>
          <p:spPr>
            <a:xfrm>
              <a:off x="233830" y="1687677"/>
              <a:ext cx="1721400" cy="25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Plugins’ Report</a:t>
              </a:r>
              <a:endParaRPr/>
            </a:p>
          </p:txBody>
        </p:sp>
      </p:grpSp>
      <p:pic>
        <p:nvPicPr>
          <p:cNvPr id="206" name="Google Shape;206;p23"/>
          <p:cNvPicPr preferRelativeResize="0"/>
          <p:nvPr/>
        </p:nvPicPr>
        <p:blipFill rotWithShape="1">
          <a:blip r:embed="rId5">
            <a:alphaModFix/>
          </a:blip>
          <a:srcRect b="0" l="3228" r="6583" t="0"/>
          <a:stretch/>
        </p:blipFill>
        <p:spPr>
          <a:xfrm>
            <a:off x="5575275" y="2003320"/>
            <a:ext cx="3395275" cy="218972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07" name="Google Shape;207;p23"/>
          <p:cNvSpPr txBox="1"/>
          <p:nvPr/>
        </p:nvSpPr>
        <p:spPr>
          <a:xfrm>
            <a:off x="6067202" y="4223010"/>
            <a:ext cx="24114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Retrieved time series from stored data</a:t>
            </a:r>
            <a:endParaRPr sz="105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11106" y="2555329"/>
            <a:ext cx="3342132" cy="1879677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3" name="Google Shape;213;p24"/>
          <p:cNvSpPr txBox="1"/>
          <p:nvPr>
            <p:ph type="title"/>
          </p:nvPr>
        </p:nvSpPr>
        <p:spPr>
          <a:xfrm>
            <a:off x="128349" y="175023"/>
            <a:ext cx="8555400" cy="3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Energy </a:t>
            </a:r>
            <a:r>
              <a:rPr lang="en-US"/>
              <a:t>v</a:t>
            </a:r>
            <a:r>
              <a:rPr lang="en-US"/>
              <a:t>s</a:t>
            </a:r>
            <a:r>
              <a:rPr lang="en-US"/>
              <a:t>.</a:t>
            </a:r>
            <a:r>
              <a:rPr lang="en-US" sz="3200"/>
              <a:t> </a:t>
            </a:r>
            <a:r>
              <a:rPr lang="en-US"/>
              <a:t>P</a:t>
            </a:r>
            <a:r>
              <a:rPr lang="en-US" sz="3200"/>
              <a:t>erformance studies</a:t>
            </a:r>
            <a:endParaRPr/>
          </a:p>
        </p:txBody>
      </p:sp>
      <p:sp>
        <p:nvSpPr>
          <p:cNvPr id="214" name="Google Shape;214;p24"/>
          <p:cNvSpPr txBox="1"/>
          <p:nvPr>
            <p:ph idx="12" type="sldNum"/>
          </p:nvPr>
        </p:nvSpPr>
        <p:spPr>
          <a:xfrm>
            <a:off x="8185150" y="4775598"/>
            <a:ext cx="501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5" name="Google Shape;21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95841" y="8"/>
            <a:ext cx="3254358" cy="2446465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6" name="Google Shape;216;p24"/>
          <p:cNvSpPr txBox="1"/>
          <p:nvPr/>
        </p:nvSpPr>
        <p:spPr>
          <a:xfrm rot="5400000">
            <a:off x="7396638" y="3377987"/>
            <a:ext cx="2912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4"/>
          <p:cNvSpPr txBox="1"/>
          <p:nvPr/>
        </p:nvSpPr>
        <p:spPr>
          <a:xfrm>
            <a:off x="7385950" y="2498713"/>
            <a:ext cx="1769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From HEPiX Autumn 2023</a:t>
            </a:r>
            <a:endParaRPr/>
          </a:p>
        </p:txBody>
      </p:sp>
      <p:sp>
        <p:nvSpPr>
          <p:cNvPr id="218" name="Google Shape;218;p24"/>
          <p:cNvSpPr txBox="1"/>
          <p:nvPr>
            <p:ph idx="1" type="body"/>
          </p:nvPr>
        </p:nvSpPr>
        <p:spPr>
          <a:xfrm>
            <a:off x="128350" y="894275"/>
            <a:ext cx="4287000" cy="3088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rtl="0" algn="l">
              <a:spcBef>
                <a:spcPts val="42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Increasing interest in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environmental impact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Initiatives ongoing to measure </a:t>
            </a:r>
            <a:r>
              <a:rPr i="1" lang="en-US"/>
              <a:t>Performance/Watt</a:t>
            </a:r>
            <a:endParaRPr i="1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Performance</a:t>
            </a:r>
            <a:r>
              <a:rPr lang="en-US"/>
              <a:t> ⬄ Benchmark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score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Energy consumption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The WLCG community would profit from</a:t>
            </a:r>
            <a:endParaRPr/>
          </a:p>
          <a:p>
            <a:pPr indent="-292100" lvl="2" marL="13716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-US"/>
              <a:t>A common </a:t>
            </a:r>
            <a:r>
              <a:rPr i="1" lang="en-US"/>
              <a:t>measurement</a:t>
            </a:r>
            <a:r>
              <a:rPr lang="en-US"/>
              <a:t> approach</a:t>
            </a:r>
            <a:endParaRPr/>
          </a:p>
          <a:p>
            <a:pPr indent="-285750" lvl="3" marL="1828800" rtl="0" algn="l">
              <a:spcBef>
                <a:spcPts val="0"/>
              </a:spcBef>
              <a:spcAft>
                <a:spcPts val="0"/>
              </a:spcAft>
              <a:buSzPts val="900"/>
              <a:buChar char="–"/>
            </a:pPr>
            <a:r>
              <a:rPr i="1" lang="en-US"/>
              <a:t>ipmi tools</a:t>
            </a:r>
            <a:endParaRPr i="1"/>
          </a:p>
          <a:p>
            <a:pPr indent="-285750" lvl="3" marL="1828800" rtl="0" algn="l">
              <a:spcBef>
                <a:spcPts val="0"/>
              </a:spcBef>
              <a:spcAft>
                <a:spcPts val="0"/>
              </a:spcAft>
              <a:buSzPts val="900"/>
              <a:buChar char="–"/>
            </a:pPr>
            <a:r>
              <a:rPr i="1" lang="en-US"/>
              <a:t>power_now</a:t>
            </a:r>
            <a:endParaRPr i="1"/>
          </a:p>
          <a:p>
            <a:pPr indent="-285750" lvl="3" marL="1828800" rtl="0" algn="l">
              <a:spcBef>
                <a:spcPts val="0"/>
              </a:spcBef>
              <a:spcAft>
                <a:spcPts val="0"/>
              </a:spcAft>
              <a:buSzPts val="900"/>
              <a:buChar char="–"/>
            </a:pPr>
            <a:r>
              <a:rPr i="1" lang="en-US"/>
              <a:t>lm_sensors</a:t>
            </a:r>
            <a:endParaRPr i="1"/>
          </a:p>
          <a:p>
            <a:pPr indent="-285750" lvl="3" marL="1828800" rtl="0" algn="l">
              <a:spcBef>
                <a:spcPts val="0"/>
              </a:spcBef>
              <a:spcAft>
                <a:spcPts val="0"/>
              </a:spcAft>
              <a:buSzPts val="900"/>
              <a:buChar char="–"/>
            </a:pPr>
            <a:r>
              <a:rPr i="1" lang="en-US"/>
              <a:t>powerstat</a:t>
            </a:r>
            <a:endParaRPr i="1"/>
          </a:p>
          <a:p>
            <a:pPr indent="-292100" lvl="2" marL="13716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-US"/>
              <a:t>A common </a:t>
            </a:r>
            <a:r>
              <a:rPr i="1" lang="en-US"/>
              <a:t>data repository</a:t>
            </a:r>
            <a:endParaRPr i="1"/>
          </a:p>
        </p:txBody>
      </p:sp>
      <p:sp>
        <p:nvSpPr>
          <p:cNvPr id="219" name="Google Shape;219;p24"/>
          <p:cNvSpPr txBox="1"/>
          <p:nvPr/>
        </p:nvSpPr>
        <p:spPr>
          <a:xfrm>
            <a:off x="4054200" y="4231300"/>
            <a:ext cx="1035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Ofer Rind  (SDCC, BNL)</a:t>
            </a:r>
            <a:endParaRPr sz="6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5"/>
          <p:cNvSpPr txBox="1"/>
          <p:nvPr>
            <p:ph idx="1" type="body"/>
          </p:nvPr>
        </p:nvSpPr>
        <p:spPr>
          <a:xfrm>
            <a:off x="128350" y="832325"/>
            <a:ext cx="5025600" cy="358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42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Data is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stored</a:t>
            </a:r>
            <a:r>
              <a:rPr lang="en-US"/>
              <a:t>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in</a:t>
            </a:r>
            <a:r>
              <a:rPr lang="en-US"/>
              <a:t>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en-US"/>
              <a:t> different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DBs</a:t>
            </a:r>
            <a:r>
              <a:rPr lang="en-US"/>
              <a:t>: </a:t>
            </a:r>
            <a:r>
              <a:rPr i="1" lang="en-US"/>
              <a:t>Opensearch</a:t>
            </a:r>
            <a:r>
              <a:rPr lang="en-US"/>
              <a:t> &amp; </a:t>
            </a:r>
            <a:r>
              <a:rPr i="1" lang="en-US"/>
              <a:t>HDFS</a:t>
            </a:r>
            <a:endParaRPr i="1"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i="1" lang="en-US"/>
              <a:t>Backup</a:t>
            </a:r>
            <a:endParaRPr i="1"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Diversity &amp; </a:t>
            </a:r>
            <a:r>
              <a:rPr i="1" lang="en-US"/>
              <a:t>compatibility</a:t>
            </a:r>
            <a:endParaRPr i="1"/>
          </a:p>
          <a:p>
            <a:pPr indent="-2921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i="1" lang="en-US"/>
              <a:t>Kibana</a:t>
            </a:r>
            <a:endParaRPr i="1"/>
          </a:p>
          <a:p>
            <a:pPr indent="-2921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i="1" lang="en-US"/>
              <a:t>Grafana</a:t>
            </a:r>
            <a:endParaRPr i="1"/>
          </a:p>
          <a:p>
            <a:pPr indent="-2921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i="1" lang="en-US"/>
              <a:t>Spark</a:t>
            </a:r>
            <a:endParaRPr i="1"/>
          </a:p>
          <a:p>
            <a:pPr indent="-3175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Over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2k machine configurations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 Light"/>
              <a:buChar char="–"/>
            </a:pPr>
            <a:r>
              <a:rPr lang="en-US"/>
              <a:t>Result comparison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Analysis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Data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monitoring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Continuous data analysis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Look out for failures, outliers, statistics, …</a:t>
            </a:r>
            <a:endParaRPr/>
          </a:p>
        </p:txBody>
      </p:sp>
      <p:sp>
        <p:nvSpPr>
          <p:cNvPr id="226" name="Google Shape;226;p25"/>
          <p:cNvSpPr txBox="1"/>
          <p:nvPr>
            <p:ph type="title"/>
          </p:nvPr>
        </p:nvSpPr>
        <p:spPr>
          <a:xfrm>
            <a:off x="128349" y="175023"/>
            <a:ext cx="8555400" cy="3930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WLCG Benchmarking Infrastructure</a:t>
            </a:r>
            <a:endParaRPr sz="3400"/>
          </a:p>
        </p:txBody>
      </p:sp>
      <p:sp>
        <p:nvSpPr>
          <p:cNvPr id="227" name="Google Shape;227;p25"/>
          <p:cNvSpPr txBox="1"/>
          <p:nvPr>
            <p:ph idx="12" type="sldNum"/>
          </p:nvPr>
        </p:nvSpPr>
        <p:spPr>
          <a:xfrm>
            <a:off x="8185150" y="4775598"/>
            <a:ext cx="501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8" name="Google Shape;22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1450" y="1387786"/>
            <a:ext cx="4941000" cy="247048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3312" y="334612"/>
            <a:ext cx="3223324" cy="3902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35" name="Google Shape;235;p26"/>
          <p:cNvSpPr txBox="1"/>
          <p:nvPr>
            <p:ph idx="1" type="body"/>
          </p:nvPr>
        </p:nvSpPr>
        <p:spPr>
          <a:xfrm>
            <a:off x="128350" y="848850"/>
            <a:ext cx="4965900" cy="344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420"/>
              </a:spcBef>
              <a:spcAft>
                <a:spcPts val="0"/>
              </a:spcAft>
              <a:buSzPts val="1400"/>
              <a:buChar char="❑"/>
            </a:pPr>
            <a:r>
              <a:rPr lang="en-US" u="sng">
                <a:solidFill>
                  <a:schemeClr val="hlink"/>
                </a:solidFill>
                <a:hlinkClick r:id="rId4"/>
              </a:rPr>
              <a:t>Official documentation</a:t>
            </a:r>
            <a:r>
              <a:rPr lang="en-US"/>
              <a:t> [3]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Download our script from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Gitlab</a:t>
            </a:r>
            <a:r>
              <a:rPr i="1" lang="en-US"/>
              <a:t> </a:t>
            </a:r>
            <a:r>
              <a:rPr lang="en-US"/>
              <a:t>[4]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Grant it execution permissions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Use its options to configure it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–"/>
            </a:pPr>
            <a:r>
              <a:rPr i="1" lang="en-US"/>
              <a:t>./run_HEPscore.sh -s SITE [-p -c ./cert.pem -k ./key.pem]</a:t>
            </a:r>
            <a:endParaRPr i="1"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i="1" lang="en-US"/>
              <a:t>./run_HEPscore.sh --help</a:t>
            </a:r>
            <a:r>
              <a:rPr lang="en-US"/>
              <a:t> to see all options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Send results to our infrastructure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Create a </a:t>
            </a:r>
            <a:r>
              <a:rPr lang="en-US" u="sng">
                <a:solidFill>
                  <a:schemeClr val="hlink"/>
                </a:solidFill>
                <a:hlinkClick r:id="rId6"/>
              </a:rPr>
              <a:t>GGUS ticket</a:t>
            </a:r>
            <a:r>
              <a:rPr lang="en-US"/>
              <a:t> [5] to us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State your institution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Include the certificate subject DN to use</a:t>
            </a:r>
            <a:endParaRPr/>
          </a:p>
        </p:txBody>
      </p:sp>
      <p:sp>
        <p:nvSpPr>
          <p:cNvPr id="236" name="Google Shape;236;p26"/>
          <p:cNvSpPr txBox="1"/>
          <p:nvPr>
            <p:ph type="title"/>
          </p:nvPr>
        </p:nvSpPr>
        <p:spPr>
          <a:xfrm>
            <a:off x="128349" y="175023"/>
            <a:ext cx="8555400" cy="3930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Running HEPScore</a:t>
            </a:r>
            <a:endParaRPr sz="3400"/>
          </a:p>
        </p:txBody>
      </p:sp>
      <p:sp>
        <p:nvSpPr>
          <p:cNvPr id="237" name="Google Shape;237;p26"/>
          <p:cNvSpPr txBox="1"/>
          <p:nvPr>
            <p:ph idx="12" type="sldNum"/>
          </p:nvPr>
        </p:nvSpPr>
        <p:spPr>
          <a:xfrm>
            <a:off x="8185150" y="4775598"/>
            <a:ext cx="501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8" name="Google Shape;238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03300" y="334600"/>
            <a:ext cx="3223326" cy="394324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39" name="Google Shape;239;p26"/>
          <p:cNvSpPr/>
          <p:nvPr/>
        </p:nvSpPr>
        <p:spPr>
          <a:xfrm>
            <a:off x="8237575" y="365975"/>
            <a:ext cx="426600" cy="1971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2"/>
                </a:solidFill>
                <a:uFill>
                  <a:noFill/>
                </a:uFill>
                <a:latin typeface="Helvetica Neue Light"/>
                <a:ea typeface="Helvetica Neue Light"/>
                <a:cs typeface="Helvetica Neue Light"/>
                <a:sym typeface="Helvetica Neue Light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</a:t>
            </a:r>
            <a:endParaRPr sz="1000">
              <a:solidFill>
                <a:schemeClr val="lt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7"/>
          <p:cNvSpPr txBox="1"/>
          <p:nvPr>
            <p:ph type="title"/>
          </p:nvPr>
        </p:nvSpPr>
        <p:spPr>
          <a:xfrm>
            <a:off x="128349" y="175023"/>
            <a:ext cx="8555400" cy="3930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 HS23 Public Scores</a:t>
            </a:r>
            <a:endParaRPr sz="3400"/>
          </a:p>
        </p:txBody>
      </p:sp>
      <p:sp>
        <p:nvSpPr>
          <p:cNvPr id="246" name="Google Shape;246;p27"/>
          <p:cNvSpPr txBox="1"/>
          <p:nvPr>
            <p:ph idx="12" type="sldNum"/>
          </p:nvPr>
        </p:nvSpPr>
        <p:spPr>
          <a:xfrm>
            <a:off x="8185150" y="4775598"/>
            <a:ext cx="501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7" name="Google Shape;24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713" y="780837"/>
            <a:ext cx="7854573" cy="36720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48" name="Google Shape;248;p27"/>
          <p:cNvSpPr/>
          <p:nvPr/>
        </p:nvSpPr>
        <p:spPr>
          <a:xfrm>
            <a:off x="8018000" y="811800"/>
            <a:ext cx="426600" cy="1971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2"/>
                </a:solidFill>
                <a:uFill>
                  <a:noFill/>
                </a:uFill>
                <a:latin typeface="Helvetica Neue Light"/>
                <a:ea typeface="Helvetica Neue Light"/>
                <a:cs typeface="Helvetica Neue Light"/>
                <a:sym typeface="Helvetica Neue Ligh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</a:t>
            </a:r>
            <a:endParaRPr sz="1000">
              <a:solidFill>
                <a:schemeClr val="lt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8"/>
          <p:cNvSpPr txBox="1"/>
          <p:nvPr>
            <p:ph type="title"/>
          </p:nvPr>
        </p:nvSpPr>
        <p:spPr>
          <a:xfrm>
            <a:off x="128349" y="175023"/>
            <a:ext cx="8555400" cy="3930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Demo</a:t>
            </a:r>
            <a:endParaRPr sz="3400"/>
          </a:p>
        </p:txBody>
      </p:sp>
      <p:sp>
        <p:nvSpPr>
          <p:cNvPr id="255" name="Google Shape;255;p28"/>
          <p:cNvSpPr txBox="1"/>
          <p:nvPr>
            <p:ph idx="12" type="sldNum"/>
          </p:nvPr>
        </p:nvSpPr>
        <p:spPr>
          <a:xfrm>
            <a:off x="8185150" y="4775598"/>
            <a:ext cx="501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6" name="Google Shape;256;p28" title="HEPScore_3h_light.mk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300" y="777100"/>
            <a:ext cx="8555400" cy="36789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9"/>
          <p:cNvSpPr txBox="1"/>
          <p:nvPr>
            <p:ph type="title"/>
          </p:nvPr>
        </p:nvSpPr>
        <p:spPr>
          <a:xfrm>
            <a:off x="128349" y="175023"/>
            <a:ext cx="8555400" cy="3930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In Sum</a:t>
            </a:r>
            <a:endParaRPr sz="3400"/>
          </a:p>
        </p:txBody>
      </p:sp>
      <p:sp>
        <p:nvSpPr>
          <p:cNvPr id="263" name="Google Shape;263;p29"/>
          <p:cNvSpPr txBox="1"/>
          <p:nvPr>
            <p:ph idx="12" type="sldNum"/>
          </p:nvPr>
        </p:nvSpPr>
        <p:spPr>
          <a:xfrm>
            <a:off x="8185150" y="4775598"/>
            <a:ext cx="501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4" name="Google Shape;264;p29"/>
          <p:cNvSpPr txBox="1"/>
          <p:nvPr>
            <p:ph idx="1" type="body"/>
          </p:nvPr>
        </p:nvSpPr>
        <p:spPr>
          <a:xfrm>
            <a:off x="128351" y="844338"/>
            <a:ext cx="8226300" cy="353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42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Running CPU/GPU benchmarks? Use the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HEP Benchmark Suite</a:t>
            </a:r>
            <a:r>
              <a:rPr lang="en-US"/>
              <a:t>!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Profit from its simplicity, extra features and community 📊</a:t>
            </a:r>
            <a:br>
              <a:rPr lang="en-US"/>
            </a:b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Its best feature, </a:t>
            </a:r>
            <a:r>
              <a:rPr i="1" lang="en-US"/>
              <a:t>the</a:t>
            </a:r>
            <a:r>
              <a:rPr lang="en-US"/>
              <a:t> </a:t>
            </a:r>
            <a:r>
              <a:rPr i="1" lang="en-US"/>
              <a:t>modular benchmarking framework</a:t>
            </a:r>
            <a:r>
              <a:rPr lang="en-US"/>
              <a:t>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HEPScore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Use the available workloads or create your own 🛠️</a:t>
            </a:r>
            <a:br>
              <a:rPr lang="en-US"/>
            </a:b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Try it out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HEPScore23</a:t>
            </a:r>
            <a:r>
              <a:rPr lang="en-US"/>
              <a:t>! Devised for HEP applications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See how well it scales with your own application! 📈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Harness the Suite's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plugins</a:t>
            </a:r>
            <a:r>
              <a:rPr lang="en-US"/>
              <a:t> and unleash the power of metadata! 🚀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Analyze results based on </a:t>
            </a:r>
            <a:r>
              <a:rPr i="1" lang="en-US"/>
              <a:t>energy consumption</a:t>
            </a:r>
            <a:r>
              <a:rPr lang="en-US"/>
              <a:t>, </a:t>
            </a:r>
            <a:r>
              <a:rPr i="1" lang="en-US"/>
              <a:t>CPU frequency</a:t>
            </a:r>
            <a:r>
              <a:rPr lang="en-US"/>
              <a:t>, </a:t>
            </a:r>
            <a:r>
              <a:rPr i="1" lang="en-US"/>
              <a:t>memory utilization</a:t>
            </a:r>
            <a:r>
              <a:rPr lang="en-US"/>
              <a:t>, …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0"/>
          <p:cNvSpPr txBox="1"/>
          <p:nvPr>
            <p:ph type="title"/>
          </p:nvPr>
        </p:nvSpPr>
        <p:spPr>
          <a:xfrm>
            <a:off x="128349" y="175023"/>
            <a:ext cx="8555400" cy="3930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Contact &amp; References</a:t>
            </a:r>
            <a:endParaRPr sz="3400"/>
          </a:p>
        </p:txBody>
      </p:sp>
      <p:sp>
        <p:nvSpPr>
          <p:cNvPr id="271" name="Google Shape;271;p30"/>
          <p:cNvSpPr txBox="1"/>
          <p:nvPr>
            <p:ph idx="12" type="sldNum"/>
          </p:nvPr>
        </p:nvSpPr>
        <p:spPr>
          <a:xfrm>
            <a:off x="8185150" y="4775598"/>
            <a:ext cx="501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2" name="Google Shape;272;p30"/>
          <p:cNvSpPr txBox="1"/>
          <p:nvPr>
            <p:ph idx="1" type="body"/>
          </p:nvPr>
        </p:nvSpPr>
        <p:spPr>
          <a:xfrm>
            <a:off x="128351" y="753250"/>
            <a:ext cx="8226300" cy="3730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420"/>
              </a:spcBef>
              <a:spcAft>
                <a:spcPts val="0"/>
              </a:spcAft>
              <a:buSzPts val="1400"/>
              <a:buChar char="❑"/>
            </a:pPr>
            <a:r>
              <a:rPr lang="en-US" u="sng">
                <a:solidFill>
                  <a:schemeClr val="hlink"/>
                </a:solidFill>
                <a:hlinkClick r:id="rId3"/>
              </a:rPr>
              <a:t>gmenende@cern.ch</a:t>
            </a:r>
            <a:r>
              <a:rPr lang="en-US"/>
              <a:t> 📩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[1]  HEP Workloads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https://gitlab.cern.ch/hep-benchmarks/hep-workloads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[2] Energy Efficiency in H.E.P. (ARM vs. x86 and beyond)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https://indico.jlab.org/event/459/contributions/11660/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[3] HEPScore23 Documentation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 u="sng">
                <a:solidFill>
                  <a:schemeClr val="hlink"/>
                </a:solidFill>
                <a:hlinkClick r:id="rId6"/>
              </a:rPr>
              <a:t>http://w3.hepix.org/benchmarking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[4] HEPScore23 example script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 u="sng">
                <a:solidFill>
                  <a:schemeClr val="hlink"/>
                </a:solidFill>
                <a:hlinkClick r:id="rId7"/>
              </a:rPr>
              <a:t>https://gitlab.cern.ch/hep-benchmarks/hep-benchmark-suite/-/raw/master/examples/hepscore/run_HEPscore.sh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[5] GGUS ticket submission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 u="sng">
                <a:solidFill>
                  <a:schemeClr val="hlink"/>
                </a:solidFill>
                <a:hlinkClick r:id="rId8"/>
              </a:rPr>
              <a:t>https://ggus.eu/?mode=ticket_submit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/>
          <p:nvPr>
            <p:ph idx="1" type="body"/>
          </p:nvPr>
        </p:nvSpPr>
        <p:spPr>
          <a:xfrm>
            <a:off x="458550" y="3709925"/>
            <a:ext cx="23694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45700" spcFirstLastPara="1" rIns="4570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20"/>
              <a:buNone/>
            </a:pPr>
            <a:r>
              <a:rPr lang="en-US" sz="1450"/>
              <a:t>G.</a:t>
            </a:r>
            <a:r>
              <a:rPr lang="en-US" sz="1450"/>
              <a:t> Menéndez Borge (CERN)</a:t>
            </a:r>
            <a:endParaRPr sz="14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50"/>
              <a:t>on behalf of</a:t>
            </a:r>
            <a:endParaRPr sz="12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0"/>
              <a:t>HEPiX Benchmarking WG</a:t>
            </a:r>
            <a:endParaRPr sz="1550"/>
          </a:p>
        </p:txBody>
      </p:sp>
      <p:sp>
        <p:nvSpPr>
          <p:cNvPr id="66" name="Google Shape;66;p13"/>
          <p:cNvSpPr txBox="1"/>
          <p:nvPr>
            <p:ph idx="4294967295" type="sldNum"/>
          </p:nvPr>
        </p:nvSpPr>
        <p:spPr>
          <a:xfrm>
            <a:off x="8184151" y="4780963"/>
            <a:ext cx="5013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p13"/>
          <p:cNvSpPr txBox="1"/>
          <p:nvPr>
            <p:ph type="title"/>
          </p:nvPr>
        </p:nvSpPr>
        <p:spPr>
          <a:xfrm>
            <a:off x="458550" y="326050"/>
            <a:ext cx="7595700" cy="24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HEPScore and the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HEP Benchmark Suite:</a:t>
            </a:r>
            <a:endParaRPr sz="29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/>
              <a:t>Sustainable Computing in High-Energy Physics, a toolkit to support decision making</a:t>
            </a:r>
            <a:endParaRPr sz="3000"/>
          </a:p>
        </p:txBody>
      </p:sp>
      <p:sp>
        <p:nvSpPr>
          <p:cNvPr id="68" name="Google Shape;68;p13"/>
          <p:cNvSpPr txBox="1"/>
          <p:nvPr/>
        </p:nvSpPr>
        <p:spPr>
          <a:xfrm>
            <a:off x="7274850" y="3791550"/>
            <a:ext cx="14106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ISGC 2024</a:t>
            </a:r>
            <a:endParaRPr sz="155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28 Mars 2024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1"/>
          <p:cNvSpPr txBox="1"/>
          <p:nvPr/>
        </p:nvSpPr>
        <p:spPr>
          <a:xfrm>
            <a:off x="3862650" y="1705225"/>
            <a:ext cx="1418700" cy="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>
                <a:solidFill>
                  <a:schemeClr val="dk1"/>
                </a:solidFill>
              </a:rPr>
              <a:t>Q&amp;A</a:t>
            </a:r>
            <a:endParaRPr sz="4600">
              <a:solidFill>
                <a:schemeClr val="dk1"/>
              </a:solidFill>
            </a:endParaRPr>
          </a:p>
        </p:txBody>
      </p:sp>
      <p:sp>
        <p:nvSpPr>
          <p:cNvPr id="279" name="Google Shape;279;p31"/>
          <p:cNvSpPr txBox="1"/>
          <p:nvPr>
            <p:ph idx="12" type="sldNum"/>
          </p:nvPr>
        </p:nvSpPr>
        <p:spPr>
          <a:xfrm>
            <a:off x="8181975" y="4772026"/>
            <a:ext cx="501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900">
                <a:solidFill>
                  <a:schemeClr val="lt1"/>
                </a:solidFill>
              </a:rPr>
              <a:t>‹#›</a:t>
            </a:fld>
            <a:endParaRPr sz="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4"/>
          <p:cNvPicPr preferRelativeResize="0"/>
          <p:nvPr/>
        </p:nvPicPr>
        <p:blipFill rotWithShape="1">
          <a:blip r:embed="rId3">
            <a:alphaModFix/>
          </a:blip>
          <a:srcRect b="10313" l="17307" r="0" t="0"/>
          <a:stretch/>
        </p:blipFill>
        <p:spPr>
          <a:xfrm flipH="1">
            <a:off x="4890650" y="0"/>
            <a:ext cx="4253350" cy="46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/>
          <p:nvPr/>
        </p:nvSpPr>
        <p:spPr>
          <a:xfrm>
            <a:off x="2012024" y="-75"/>
            <a:ext cx="5802000" cy="4612800"/>
          </a:xfrm>
          <a:prstGeom prst="rect">
            <a:avLst/>
          </a:prstGeom>
          <a:gradFill>
            <a:gsLst>
              <a:gs pos="0">
                <a:srgbClr val="939393">
                  <a:alpha val="0"/>
                </a:srgbClr>
              </a:gs>
              <a:gs pos="20000">
                <a:srgbClr val="D5D5D5">
                  <a:alpha val="56862"/>
                </a:srgbClr>
              </a:gs>
              <a:gs pos="32000">
                <a:srgbClr val="FFFFFF"/>
              </a:gs>
              <a:gs pos="100000">
                <a:srgbClr val="FFFFFF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75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6" name="Google Shape;76;p14"/>
          <p:cNvSpPr txBox="1"/>
          <p:nvPr>
            <p:ph type="title"/>
          </p:nvPr>
        </p:nvSpPr>
        <p:spPr>
          <a:xfrm>
            <a:off x="128350" y="175025"/>
            <a:ext cx="7530300" cy="3930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Sustainable computing in HEP</a:t>
            </a:r>
            <a:endParaRPr sz="3400"/>
          </a:p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8185150" y="4775598"/>
            <a:ext cx="501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" name="Google Shape;78;p14"/>
          <p:cNvSpPr txBox="1"/>
          <p:nvPr>
            <p:ph idx="1" type="body"/>
          </p:nvPr>
        </p:nvSpPr>
        <p:spPr>
          <a:xfrm>
            <a:off x="128350" y="870075"/>
            <a:ext cx="5594100" cy="343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228600" lvl="0" marL="0" rtl="0" algn="l">
              <a:spcBef>
                <a:spcPts val="420"/>
              </a:spcBef>
              <a:spcAft>
                <a:spcPts val="0"/>
              </a:spcAft>
              <a:buNone/>
            </a:pPr>
            <a:r>
              <a:rPr i="1" lang="en-US"/>
              <a:t>Sustainable computing is the</a:t>
            </a:r>
            <a:endParaRPr i="1"/>
          </a:p>
          <a:p>
            <a:pPr indent="-317500" lvl="0" marL="800100" rtl="0" algn="l">
              <a:spcBef>
                <a:spcPts val="420"/>
              </a:spcBef>
              <a:spcAft>
                <a:spcPts val="0"/>
              </a:spcAft>
              <a:buSzPts val="1400"/>
              <a:buChar char="❖"/>
            </a:pPr>
            <a:r>
              <a:rPr i="1" lang="en-US"/>
              <a:t>design</a:t>
            </a:r>
            <a:endParaRPr i="1"/>
          </a:p>
          <a:p>
            <a:pPr indent="-317500" lvl="0" marL="8001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i="1" lang="en-US"/>
              <a:t>development</a:t>
            </a:r>
            <a:endParaRPr i="1"/>
          </a:p>
          <a:p>
            <a:pPr indent="-317500" lvl="0" marL="8001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i="1" lang="en-US"/>
              <a:t>use</a:t>
            </a:r>
            <a:endParaRPr i="1"/>
          </a:p>
          <a:p>
            <a:pPr indent="-317500" lvl="0" marL="8001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i="1" lang="en-US"/>
              <a:t>disposal</a:t>
            </a:r>
            <a:endParaRPr i="1"/>
          </a:p>
          <a:p>
            <a:pPr indent="0" lvl="0" marL="228600" rtl="0" algn="l">
              <a:spcBef>
                <a:spcPts val="420"/>
              </a:spcBef>
              <a:spcAft>
                <a:spcPts val="0"/>
              </a:spcAft>
              <a:buNone/>
            </a:pPr>
            <a:r>
              <a:rPr i="1" lang="en-US"/>
              <a:t>of computing systems in an environmentally sustainable manner.</a:t>
            </a:r>
            <a:endParaRPr i="1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i="1" sz="100"/>
          </a:p>
          <a:p>
            <a:pPr indent="-3175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The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u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sage</a:t>
            </a:r>
            <a:r>
              <a:rPr lang="en-US"/>
              <a:t> is the stage that varies the most per field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How to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minimize</a:t>
            </a:r>
            <a:r>
              <a:rPr lang="en-US"/>
              <a:t> the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energy consumption</a:t>
            </a:r>
            <a:r>
              <a:rPr lang="en-US"/>
              <a:t> </a:t>
            </a:r>
            <a:r>
              <a:rPr i="1" lang="en-US"/>
              <a:t>without</a:t>
            </a:r>
            <a:r>
              <a:rPr i="1" lang="en-US"/>
              <a:t> </a:t>
            </a:r>
            <a:r>
              <a:rPr lang="en-US"/>
              <a:t>sacrificing performance in HEP?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 rotWithShape="1">
          <a:blip r:embed="rId3">
            <a:alphaModFix/>
          </a:blip>
          <a:srcRect b="13392" l="27726" r="35515" t="10294"/>
          <a:stretch/>
        </p:blipFill>
        <p:spPr>
          <a:xfrm>
            <a:off x="5191433" y="0"/>
            <a:ext cx="3952571" cy="461265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/>
          <p:nvPr/>
        </p:nvSpPr>
        <p:spPr>
          <a:xfrm>
            <a:off x="1097624" y="-75"/>
            <a:ext cx="5802000" cy="4612800"/>
          </a:xfrm>
          <a:prstGeom prst="rect">
            <a:avLst/>
          </a:prstGeom>
          <a:gradFill>
            <a:gsLst>
              <a:gs pos="0">
                <a:srgbClr val="939393">
                  <a:alpha val="0"/>
                </a:srgbClr>
              </a:gs>
              <a:gs pos="20000">
                <a:srgbClr val="D5D5D5">
                  <a:alpha val="56862"/>
                </a:srgbClr>
              </a:gs>
              <a:gs pos="32000">
                <a:srgbClr val="FFFFFF"/>
              </a:gs>
              <a:gs pos="100000">
                <a:srgbClr val="FFFFFF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75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6" name="Google Shape;86;p15"/>
          <p:cNvSpPr txBox="1"/>
          <p:nvPr>
            <p:ph type="title"/>
          </p:nvPr>
        </p:nvSpPr>
        <p:spPr>
          <a:xfrm>
            <a:off x="128349" y="175023"/>
            <a:ext cx="8555400" cy="3930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WLCG Benchmarking</a:t>
            </a:r>
            <a:endParaRPr sz="3400"/>
          </a:p>
        </p:txBody>
      </p:sp>
      <p:sp>
        <p:nvSpPr>
          <p:cNvPr id="87" name="Google Shape;87;p15"/>
          <p:cNvSpPr txBox="1"/>
          <p:nvPr>
            <p:ph idx="12" type="sldNum"/>
          </p:nvPr>
        </p:nvSpPr>
        <p:spPr>
          <a:xfrm>
            <a:off x="8185150" y="4775598"/>
            <a:ext cx="501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8" name="Google Shape;8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6100" y="175025"/>
            <a:ext cx="3882225" cy="1941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9" name="Google Shape;89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37563" y="2329951"/>
            <a:ext cx="2800998" cy="210842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0" name="Google Shape;90;p15"/>
          <p:cNvSpPr txBox="1"/>
          <p:nvPr>
            <p:ph idx="1" type="body"/>
          </p:nvPr>
        </p:nvSpPr>
        <p:spPr>
          <a:xfrm>
            <a:off x="128350" y="870075"/>
            <a:ext cx="5035200" cy="3496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Massive scale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1" marL="914400" rtl="0" algn="l">
              <a:spcBef>
                <a:spcPts val="36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~ </a:t>
            </a:r>
            <a:r>
              <a:rPr lang="en-US"/>
              <a:t>170 data centers</a:t>
            </a:r>
            <a:endParaRPr/>
          </a:p>
          <a:p>
            <a:pPr indent="-304800" lvl="1" marL="914400" rtl="0" algn="l">
              <a:spcBef>
                <a:spcPts val="36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~1.4 million CPU cores</a:t>
            </a:r>
            <a:endParaRPr/>
          </a:p>
          <a:p>
            <a:pPr indent="-304800" lvl="1" marL="914400" rtl="0" algn="l">
              <a:spcBef>
                <a:spcPts val="36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1.5 exabytes of storage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CPU benchmarking</a:t>
            </a:r>
            <a:r>
              <a:rPr lang="en-US"/>
              <a:t> plays a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central role </a:t>
            </a:r>
            <a:r>
              <a:rPr lang="en-US"/>
              <a:t>in the WLCG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WLCG's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resource-sharing</a:t>
            </a:r>
            <a:r>
              <a:rPr i="1" lang="en-US"/>
              <a:t> </a:t>
            </a:r>
            <a:r>
              <a:rPr lang="en-US"/>
              <a:t>model based on it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Core counts are normalized to their effective</a:t>
            </a:r>
            <a:br>
              <a:rPr lang="en-US"/>
            </a:br>
            <a:r>
              <a:rPr lang="en-US"/>
              <a:t>performance</a:t>
            </a:r>
            <a:r>
              <a:rPr lang="en-US"/>
              <a:t> </a:t>
            </a:r>
            <a:r>
              <a:rPr lang="en-US"/>
              <a:t>using a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benchmark scale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spcBef>
                <a:spcPts val="42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Since </a:t>
            </a:r>
            <a:r>
              <a:rPr i="1" lang="en-US"/>
              <a:t>2009</a:t>
            </a:r>
            <a:r>
              <a:rPr lang="en-US"/>
              <a:t>,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based on</a:t>
            </a:r>
            <a:r>
              <a:rPr lang="en-US"/>
              <a:t> HEP-SPEC2006 (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HS06</a:t>
            </a:r>
            <a:r>
              <a:rPr lang="en-US"/>
              <a:t>)</a:t>
            </a:r>
            <a:endParaRPr/>
          </a:p>
          <a:p>
            <a:pPr indent="-304800" lvl="1" marL="914400" rtl="0" algn="l">
              <a:spcBef>
                <a:spcPts val="36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De facto recognized as a currency to value resources</a:t>
            </a:r>
            <a:endParaRPr/>
          </a:p>
        </p:txBody>
      </p:sp>
      <p:sp>
        <p:nvSpPr>
          <p:cNvPr id="91" name="Google Shape;91;p15"/>
          <p:cNvSpPr txBox="1"/>
          <p:nvPr/>
        </p:nvSpPr>
        <p:spPr>
          <a:xfrm>
            <a:off x="7937275" y="2257650"/>
            <a:ext cx="786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600">
                <a:solidFill>
                  <a:schemeClr val="dk1"/>
                </a:solidFill>
              </a:rPr>
              <a:t>credits A. Sciabà</a:t>
            </a:r>
            <a:endParaRPr i="1" sz="6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9150" y="-1725"/>
            <a:ext cx="6674852" cy="461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" y="-1725"/>
            <a:ext cx="7775340" cy="461659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 txBox="1"/>
          <p:nvPr>
            <p:ph type="title"/>
          </p:nvPr>
        </p:nvSpPr>
        <p:spPr>
          <a:xfrm>
            <a:off x="128349" y="175023"/>
            <a:ext cx="8555400" cy="3930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Need for evolution</a:t>
            </a:r>
            <a:endParaRPr sz="3400"/>
          </a:p>
        </p:txBody>
      </p:sp>
      <p:sp>
        <p:nvSpPr>
          <p:cNvPr id="100" name="Google Shape;100;p16"/>
          <p:cNvSpPr txBox="1"/>
          <p:nvPr>
            <p:ph idx="12" type="sldNum"/>
          </p:nvPr>
        </p:nvSpPr>
        <p:spPr>
          <a:xfrm>
            <a:off x="8185150" y="4775598"/>
            <a:ext cx="501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1" name="Google Shape;101;p16"/>
          <p:cNvSpPr txBox="1"/>
          <p:nvPr>
            <p:ph idx="1" type="body"/>
          </p:nvPr>
        </p:nvSpPr>
        <p:spPr>
          <a:xfrm>
            <a:off x="128350" y="835050"/>
            <a:ext cx="5092200" cy="347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rtl="0" algn="l">
              <a:spcBef>
                <a:spcPts val="42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HEP-SPEC06</a:t>
            </a:r>
            <a:endParaRPr/>
          </a:p>
          <a:p>
            <a:pPr indent="-304800" lvl="1" marL="914400" rtl="0" algn="l">
              <a:spcBef>
                <a:spcPts val="36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Based on SPEC CPU® 2006</a:t>
            </a:r>
            <a:endParaRPr/>
          </a:p>
          <a:p>
            <a:pPr indent="-292100" lvl="2" marL="1371600" rtl="0" algn="l">
              <a:spcBef>
                <a:spcPts val="360"/>
              </a:spcBef>
              <a:spcAft>
                <a:spcPts val="0"/>
              </a:spcAft>
              <a:buSzPts val="1000"/>
              <a:buChar char="•"/>
            </a:pPr>
            <a:r>
              <a:rPr lang="en-US"/>
              <a:t>Proprietary industry standard</a:t>
            </a:r>
            <a:endParaRPr/>
          </a:p>
          <a:p>
            <a:pPr indent="-292100" lvl="2" marL="1371600" rtl="0" algn="l"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Not officially supported since </a:t>
            </a:r>
            <a:r>
              <a:rPr b="1" i="1" lang="en-US">
                <a:latin typeface="Helvetica Neue"/>
                <a:ea typeface="Helvetica Neue"/>
                <a:cs typeface="Helvetica Neue"/>
                <a:sym typeface="Helvetica Neue"/>
              </a:rPr>
              <a:t>2018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!</a:t>
            </a:r>
            <a:endParaRPr/>
          </a:p>
          <a:p>
            <a:pPr indent="-304800" lvl="1" marL="914400" rtl="0" algn="l">
              <a:spcBef>
                <a:spcPts val="36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None of the applications is an event-based</a:t>
            </a:r>
            <a:br>
              <a:rPr lang="en-US"/>
            </a:br>
            <a:r>
              <a:rPr lang="en-US"/>
              <a:t>detector, simulation or reconstruction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Existing benchmarks</a:t>
            </a:r>
            <a:r>
              <a:rPr lang="en-US"/>
              <a:t> are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lacking</a:t>
            </a:r>
            <a:r>
              <a:rPr lang="en-US"/>
              <a:t>: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Not representative enough of HEP nowadays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Not field-specific (HEP)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Desire to address more architectures, GPUs, vectorization…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Need</a:t>
            </a:r>
            <a:r>
              <a:rPr lang="en-US"/>
              <a:t> for a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new benchmark</a:t>
            </a:r>
            <a:r>
              <a:rPr lang="en-US"/>
              <a:t> arises</a:t>
            </a:r>
            <a:endParaRPr/>
          </a:p>
        </p:txBody>
      </p:sp>
      <p:pic>
        <p:nvPicPr>
          <p:cNvPr id="102" name="Google Shape;10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1200" y="1074850"/>
            <a:ext cx="381324" cy="53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67382" y="646308"/>
            <a:ext cx="3519376" cy="2028024"/>
          </a:xfrm>
          <a:prstGeom prst="rect">
            <a:avLst/>
          </a:prstGeom>
          <a:noFill/>
          <a:ln cap="flat" cmpd="sng" w="9525">
            <a:solidFill>
              <a:srgbClr val="171616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/>
          <p:nvPr>
            <p:ph idx="1" type="body"/>
          </p:nvPr>
        </p:nvSpPr>
        <p:spPr>
          <a:xfrm>
            <a:off x="128350" y="758100"/>
            <a:ext cx="5997000" cy="364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rtl="0" algn="l">
              <a:spcBef>
                <a:spcPts val="42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A new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High-Energy-Physics-specific benchmarking framework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Conceived to run </a:t>
            </a:r>
            <a:r>
              <a:rPr lang="en-US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physics workloads</a:t>
            </a:r>
            <a:r>
              <a:rPr lang="en-US"/>
              <a:t> [1]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Free &amp; Open Source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❑"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Configurable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Workloads to be run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Overall score calculation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Repetitions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Retries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Container executor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New </a:t>
            </a:r>
            <a:r>
              <a:rPr lang="en-US"/>
              <a:t>architecture</a:t>
            </a:r>
            <a:r>
              <a:rPr lang="en-US"/>
              <a:t>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support</a:t>
            </a:r>
            <a:r>
              <a:rPr lang="en-US"/>
              <a:t> (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ARM</a:t>
            </a:r>
            <a:r>
              <a:rPr lang="en-US"/>
              <a:t>)</a:t>
            </a:r>
            <a:endParaRPr/>
          </a:p>
          <a:p>
            <a:pPr indent="-317500" lvl="0" marL="457200" rtl="0" algn="l">
              <a:spcBef>
                <a:spcPts val="420"/>
              </a:spcBef>
              <a:spcAft>
                <a:spcPts val="0"/>
              </a:spcAft>
              <a:buSzPts val="1400"/>
              <a:buChar char="❑"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GPU</a:t>
            </a:r>
            <a:r>
              <a:rPr lang="en-US"/>
              <a:t> support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spcBef>
                <a:spcPts val="420"/>
              </a:spcBef>
              <a:spcAft>
                <a:spcPts val="0"/>
              </a:spcAft>
              <a:buSzPts val="1400"/>
              <a:buChar char="❑"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Useful metadata</a:t>
            </a:r>
            <a:r>
              <a:rPr lang="en-US"/>
              <a:t> on top of performance</a:t>
            </a:r>
            <a:endParaRPr/>
          </a:p>
        </p:txBody>
      </p:sp>
      <p:sp>
        <p:nvSpPr>
          <p:cNvPr id="110" name="Google Shape;110;p17"/>
          <p:cNvSpPr txBox="1"/>
          <p:nvPr>
            <p:ph type="title"/>
          </p:nvPr>
        </p:nvSpPr>
        <p:spPr>
          <a:xfrm>
            <a:off x="128349" y="175023"/>
            <a:ext cx="8555400" cy="3930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H</a:t>
            </a:r>
            <a:r>
              <a:rPr lang="en-US" sz="3400"/>
              <a:t>EPScore</a:t>
            </a:r>
            <a:endParaRPr sz="3400"/>
          </a:p>
        </p:txBody>
      </p:sp>
      <p:sp>
        <p:nvSpPr>
          <p:cNvPr id="111" name="Google Shape;111;p17"/>
          <p:cNvSpPr txBox="1"/>
          <p:nvPr>
            <p:ph idx="12" type="sldNum"/>
          </p:nvPr>
        </p:nvSpPr>
        <p:spPr>
          <a:xfrm>
            <a:off x="8185150" y="4775598"/>
            <a:ext cx="501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12" name="Google Shape;112;p17"/>
          <p:cNvGrpSpPr/>
          <p:nvPr/>
        </p:nvGrpSpPr>
        <p:grpSpPr>
          <a:xfrm>
            <a:off x="3798494" y="1718334"/>
            <a:ext cx="5099866" cy="2177433"/>
            <a:chOff x="4591976" y="2007643"/>
            <a:chExt cx="4331097" cy="1849200"/>
          </a:xfrm>
        </p:grpSpPr>
        <p:sp>
          <p:nvSpPr>
            <p:cNvPr id="113" name="Google Shape;113;p17"/>
            <p:cNvSpPr/>
            <p:nvPr/>
          </p:nvSpPr>
          <p:spPr>
            <a:xfrm>
              <a:off x="7283539" y="2007643"/>
              <a:ext cx="586500" cy="1849200"/>
            </a:xfrm>
            <a:prstGeom prst="rightBrace">
              <a:avLst>
                <a:gd fmla="val 68250" name="adj1"/>
                <a:gd fmla="val 50000" name="adj2"/>
              </a:avLst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76200" kx="1200090" rotWithShape="0" algn="br" sy="2300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4" name="Google Shape;114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591976" y="2049389"/>
              <a:ext cx="1154706" cy="795313"/>
            </a:xfrm>
            <a:prstGeom prst="rect">
              <a:avLst/>
            </a:prstGeom>
            <a:noFill/>
            <a:ln>
              <a:noFill/>
            </a:ln>
            <a:effectLst>
              <a:outerShdw blurRad="76200" kx="1200090" rotWithShape="0" algn="br" sy="23000">
                <a:srgbClr val="000000">
                  <a:alpha val="20000"/>
                </a:srgbClr>
              </a:outerShdw>
            </a:effectLst>
          </p:spPr>
        </p:pic>
        <p:pic>
          <p:nvPicPr>
            <p:cNvPr id="115" name="Google Shape;115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952512" y="2353503"/>
              <a:ext cx="1448545" cy="997698"/>
            </a:xfrm>
            <a:prstGeom prst="rect">
              <a:avLst/>
            </a:prstGeom>
            <a:noFill/>
            <a:ln>
              <a:noFill/>
            </a:ln>
            <a:effectLst>
              <a:outerShdw blurRad="76200" kx="1200090" rotWithShape="0" algn="br" sy="23000">
                <a:srgbClr val="000000">
                  <a:alpha val="20000"/>
                </a:srgbClr>
              </a:outerShdw>
            </a:effectLst>
          </p:spPr>
        </p:pic>
        <p:pic>
          <p:nvPicPr>
            <p:cNvPr id="116" name="Google Shape;116;p1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345096" y="2637347"/>
              <a:ext cx="1768920" cy="1218357"/>
            </a:xfrm>
            <a:prstGeom prst="rect">
              <a:avLst/>
            </a:prstGeom>
            <a:noFill/>
            <a:ln>
              <a:noFill/>
            </a:ln>
            <a:effectLst>
              <a:outerShdw blurRad="76200" kx="1200090" rotWithShape="0" algn="br" sy="23000">
                <a:srgbClr val="000000">
                  <a:alpha val="20000"/>
                </a:srgbClr>
              </a:outerShdw>
            </a:effectLst>
          </p:spPr>
        </p:pic>
        <p:grpSp>
          <p:nvGrpSpPr>
            <p:cNvPr id="117" name="Google Shape;117;p17"/>
            <p:cNvGrpSpPr/>
            <p:nvPr/>
          </p:nvGrpSpPr>
          <p:grpSpPr>
            <a:xfrm>
              <a:off x="7941817" y="2633654"/>
              <a:ext cx="981256" cy="635757"/>
              <a:chOff x="7631543" y="2183794"/>
              <a:chExt cx="1079133" cy="699172"/>
            </a:xfrm>
          </p:grpSpPr>
          <p:pic>
            <p:nvPicPr>
              <p:cNvPr id="118" name="Google Shape;118;p1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7631543" y="2183794"/>
                <a:ext cx="1079133" cy="69917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76200" kx="1200090" rotWithShape="0" algn="br" sy="23000">
                  <a:srgbClr val="000000">
                    <a:alpha val="20000"/>
                  </a:srgbClr>
                </a:outerShdw>
              </a:effectLst>
            </p:spPr>
          </p:pic>
          <p:sp>
            <p:nvSpPr>
              <p:cNvPr id="119" name="Google Shape;119;p17"/>
              <p:cNvSpPr txBox="1"/>
              <p:nvPr/>
            </p:nvSpPr>
            <p:spPr>
              <a:xfrm>
                <a:off x="7716175" y="2241625"/>
                <a:ext cx="931800" cy="5952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000">
                    <a:latin typeface="Helvetica Neue"/>
                    <a:ea typeface="Helvetica Neue"/>
                    <a:cs typeface="Helvetica Neue"/>
                    <a:sym typeface="Helvetica Neue"/>
                  </a:rPr>
                  <a:t>HEPScore</a:t>
                </a:r>
                <a:endParaRPr b="1" sz="1000"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000">
                    <a:latin typeface="Helvetica Neue"/>
                    <a:ea typeface="Helvetica Neue"/>
                    <a:cs typeface="Helvetica Neue"/>
                    <a:sym typeface="Helvetica Neue"/>
                  </a:rPr>
                  <a:t>Report</a:t>
                </a:r>
                <a:endParaRPr b="1" sz="1000"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/>
          <p:nvPr>
            <p:ph idx="1" type="body"/>
          </p:nvPr>
        </p:nvSpPr>
        <p:spPr>
          <a:xfrm>
            <a:off x="128350" y="806225"/>
            <a:ext cx="6442800" cy="1977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rtl="0" algn="l">
              <a:spcBef>
                <a:spcPts val="42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Similar functional definition of HS06:</a:t>
            </a:r>
            <a:endParaRPr/>
          </a:p>
          <a:p>
            <a:pPr indent="-304800" lvl="1" marL="914400" rtl="0" algn="l">
              <a:spcBef>
                <a:spcPts val="36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Set of reference workloads (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WLs</a:t>
            </a:r>
            <a:r>
              <a:rPr lang="en-US"/>
              <a:t>)</a:t>
            </a:r>
            <a:endParaRPr/>
          </a:p>
          <a:p>
            <a:pPr indent="-304800" lvl="1" marL="914400" rtl="0" algn="l">
              <a:spcBef>
                <a:spcPts val="36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Measure of performance per WL (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m</a:t>
            </a:r>
            <a:r>
              <a:rPr b="1" baseline="-25000" lang="en-US"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r>
              <a:rPr lang="en-US"/>
              <a:t>): work done in unit of time</a:t>
            </a:r>
            <a:endParaRPr/>
          </a:p>
          <a:p>
            <a:pPr indent="-304800" lvl="1" marL="914400" rtl="0" algn="l">
              <a:spcBef>
                <a:spcPts val="36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Reference server (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ref</a:t>
            </a:r>
            <a:r>
              <a:rPr lang="en-US"/>
              <a:t>)</a:t>
            </a:r>
            <a:endParaRPr/>
          </a:p>
          <a:p>
            <a:pPr indent="-317500" lvl="0" marL="457200" rtl="0" algn="l">
              <a:spcBef>
                <a:spcPts val="42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The score </a:t>
            </a:r>
            <a:r>
              <a:rPr i="1" lang="en-US"/>
              <a:t>S</a:t>
            </a:r>
            <a:r>
              <a:rPr lang="en-US"/>
              <a:t> of a server (</a:t>
            </a:r>
            <a:r>
              <a:rPr i="1" lang="en-US"/>
              <a:t>srv</a:t>
            </a:r>
            <a:r>
              <a:rPr lang="en-US"/>
              <a:t>) is defined as the geometric mean of the speed</a:t>
            </a:r>
            <a:br>
              <a:rPr lang="en-US"/>
            </a:br>
            <a:r>
              <a:rPr lang="en-US"/>
              <a:t>factors </a:t>
            </a:r>
            <a:r>
              <a:rPr i="1" lang="en-US"/>
              <a:t>x</a:t>
            </a:r>
            <a:r>
              <a:rPr baseline="-25000" i="1" lang="en-US"/>
              <a:t>i</a:t>
            </a:r>
            <a:r>
              <a:rPr i="1" lang="en-US"/>
              <a:t>(srv,ref)</a:t>
            </a:r>
            <a:r>
              <a:rPr lang="en-US"/>
              <a:t> = </a:t>
            </a:r>
            <a:r>
              <a:rPr i="1" lang="en-US"/>
              <a:t>m</a:t>
            </a:r>
            <a:r>
              <a:rPr baseline="-25000" i="1" lang="en-US"/>
              <a:t>i</a:t>
            </a:r>
            <a:r>
              <a:rPr i="1" lang="en-US"/>
              <a:t>(srv)/m</a:t>
            </a:r>
            <a:r>
              <a:rPr baseline="-25000" i="1" lang="en-US"/>
              <a:t>i</a:t>
            </a:r>
            <a:r>
              <a:rPr i="1" lang="en-US"/>
              <a:t>(ref)</a:t>
            </a:r>
            <a:r>
              <a:rPr lang="en-US"/>
              <a:t> respect to the reference server</a:t>
            </a:r>
            <a:endParaRPr/>
          </a:p>
        </p:txBody>
      </p:sp>
      <p:graphicFrame>
        <p:nvGraphicFramePr>
          <p:cNvPr id="126" name="Google Shape;126;p18"/>
          <p:cNvGraphicFramePr/>
          <p:nvPr/>
        </p:nvGraphicFramePr>
        <p:xfrm>
          <a:off x="1157720" y="294248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{DD3C4FD9-76D3-428F-A715-4B201904CC26}</a:tableStyleId>
              </a:tblPr>
              <a:tblGrid>
                <a:gridCol w="1364950"/>
                <a:gridCol w="627875"/>
                <a:gridCol w="664275"/>
                <a:gridCol w="700675"/>
                <a:gridCol w="737075"/>
                <a:gridCol w="682475"/>
                <a:gridCol w="682475"/>
                <a:gridCol w="797475"/>
                <a:gridCol w="6577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 grid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1B1A1A"/>
                          </a:solidFill>
                        </a:rPr>
                        <a:t>WL</a:t>
                      </a:r>
                      <a:r>
                        <a:rPr baseline="-25000" lang="en-US" sz="1800">
                          <a:solidFill>
                            <a:srgbClr val="1B1A1A"/>
                          </a:solidFill>
                        </a:rPr>
                        <a:t>1</a:t>
                      </a:r>
                      <a:endParaRPr/>
                    </a:p>
                  </a:txBody>
                  <a:tcPr marT="45725" marB="45725" marR="91450" marL="91450"/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1B1A1A"/>
                          </a:solidFill>
                        </a:rPr>
                        <a:t>WL</a:t>
                      </a:r>
                      <a:r>
                        <a:rPr baseline="-25000" lang="en-US" sz="1800">
                          <a:solidFill>
                            <a:srgbClr val="1B1A1A"/>
                          </a:solidFill>
                        </a:rPr>
                        <a:t>2</a:t>
                      </a:r>
                      <a:endParaRPr/>
                    </a:p>
                  </a:txBody>
                  <a:tcPr marT="45725" marB="45725" marR="91450" marL="91450"/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1A1A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rgbClr val="1B1A1A"/>
                          </a:solidFill>
                        </a:rPr>
                        <a:t>WL</a:t>
                      </a:r>
                      <a:r>
                        <a:rPr baseline="-25000" lang="en-US" sz="1800">
                          <a:solidFill>
                            <a:srgbClr val="1B1A1A"/>
                          </a:solidFill>
                        </a:rPr>
                        <a:t>n</a:t>
                      </a:r>
                      <a:endParaRPr baseline="-25000" sz="1800">
                        <a:solidFill>
                          <a:srgbClr val="1B1A1A"/>
                        </a:solidFill>
                      </a:endParaRPr>
                    </a:p>
                  </a:txBody>
                  <a:tcPr marT="45725" marB="45725" marR="91450" marL="91450"/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1A1A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>
                          <a:solidFill>
                            <a:srgbClr val="1B1A1A"/>
                          </a:solidFill>
                        </a:rPr>
                        <a:t>Score</a:t>
                      </a:r>
                      <a:endParaRPr b="1" baseline="-25000" sz="1100">
                        <a:solidFill>
                          <a:srgbClr val="1B1A1A"/>
                        </a:solidFill>
                      </a:endParaRPr>
                    </a:p>
                  </a:txBody>
                  <a:tcPr marT="45725" marB="45725" marR="91450" marL="91450"/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1A1A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rgbClr val="1B1A1A"/>
                          </a:solidFill>
                        </a:rPr>
                        <a:t>S(A,B)</a:t>
                      </a:r>
                      <a:endParaRPr baseline="-25000" sz="1100">
                        <a:solidFill>
                          <a:srgbClr val="1B1A1A"/>
                        </a:solidFill>
                      </a:endParaRPr>
                    </a:p>
                  </a:txBody>
                  <a:tcPr marT="45725" marB="45725" marR="91450" marL="91450"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Helvetica Neue Light"/>
                        <a:buNone/>
                      </a:pPr>
                      <a:r>
                        <a:rPr b="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m</a:t>
                      </a:r>
                      <a:r>
                        <a:rPr b="0" baseline="-2500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1</a:t>
                      </a:r>
                      <a:r>
                        <a:rPr b="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(ref)</a:t>
                      </a:r>
                      <a:endParaRPr sz="1200"/>
                    </a:p>
                  </a:txBody>
                  <a:tcPr marT="45725" marB="45725" marR="91450" marL="91450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Helvetica Neue Light"/>
                        <a:buNone/>
                      </a:pPr>
                      <a:r>
                        <a:rPr b="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1</a:t>
                      </a: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 (by def)</a:t>
                      </a:r>
                      <a:endParaRPr b="0" i="0" sz="1050" u="none" cap="none" strike="noStrike">
                        <a:solidFill>
                          <a:srgbClr val="000000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Helvetica Neue Light"/>
                        <a:buNone/>
                      </a:pPr>
                      <a:r>
                        <a:rPr b="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m</a:t>
                      </a:r>
                      <a:r>
                        <a:rPr b="0" baseline="-2500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2</a:t>
                      </a:r>
                      <a:r>
                        <a:rPr b="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(ref)</a:t>
                      </a:r>
                      <a:endParaRPr sz="1200"/>
                    </a:p>
                  </a:txBody>
                  <a:tcPr marT="45725" marB="45725" marR="91450" marL="91450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Helvetica Neue Light"/>
                        <a:buNone/>
                      </a:pPr>
                      <a:r>
                        <a:rPr b="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1</a:t>
                      </a: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 (by def)</a:t>
                      </a:r>
                      <a:endParaRPr b="0" i="0" sz="1050" u="none" cap="none" strike="noStrike">
                        <a:solidFill>
                          <a:srgbClr val="000000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Helvetica Neue Light"/>
                        <a:buNone/>
                      </a:pPr>
                      <a:r>
                        <a:rPr b="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m</a:t>
                      </a:r>
                      <a:r>
                        <a:rPr b="0" baseline="-2500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n</a:t>
                      </a:r>
                      <a:r>
                        <a:rPr b="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(ref)</a:t>
                      </a:r>
                      <a:endParaRPr sz="1200"/>
                    </a:p>
                  </a:txBody>
                  <a:tcPr marT="45725" marB="45725" marR="91450" marL="91450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Helvetica Neue Light"/>
                        <a:buNone/>
                      </a:pPr>
                      <a:r>
                        <a:rPr b="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1</a:t>
                      </a: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 (by def)</a:t>
                      </a:r>
                      <a:endParaRPr b="0" i="0" sz="1050" u="none" cap="none" strike="noStrike">
                        <a:solidFill>
                          <a:srgbClr val="000000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Helvetica Neue Light"/>
                        <a:buNone/>
                      </a:pPr>
                      <a:r>
                        <a:rPr b="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1 (by def)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 v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Helvetica Neue Light"/>
                        <a:buNone/>
                      </a:pPr>
                      <a:r>
                        <a:rPr b="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m</a:t>
                      </a:r>
                      <a:r>
                        <a:rPr b="0" baseline="-2500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1</a:t>
                      </a:r>
                      <a:r>
                        <a:rPr b="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(A)</a:t>
                      </a:r>
                      <a:endParaRPr b="0" i="0" sz="1200" u="none" cap="none" strike="noStrike">
                        <a:solidFill>
                          <a:srgbClr val="0055A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r>
                        <a:rPr b="0" baseline="-2500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1</a:t>
                      </a:r>
                      <a:r>
                        <a:rPr b="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(A,ref)</a:t>
                      </a:r>
                      <a:endParaRPr b="0" i="0" sz="1200" u="none" cap="none" strike="noStrike">
                        <a:solidFill>
                          <a:srgbClr val="0055A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B9DE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Helvetica Neue Light"/>
                        <a:buNone/>
                      </a:pPr>
                      <a:r>
                        <a:rPr b="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m</a:t>
                      </a:r>
                      <a:r>
                        <a:rPr b="0" baseline="-2500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2</a:t>
                      </a:r>
                      <a:r>
                        <a:rPr b="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(A)</a:t>
                      </a:r>
                      <a:endParaRPr b="0" i="0" sz="1200" u="none" cap="none" strike="noStrike">
                        <a:solidFill>
                          <a:srgbClr val="0055A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r>
                        <a:rPr b="0" baseline="-2500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2</a:t>
                      </a:r>
                      <a:r>
                        <a:rPr b="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(A,ref)</a:t>
                      </a:r>
                      <a:endParaRPr b="0" i="0" sz="1200" u="none" cap="none" strike="noStrike">
                        <a:solidFill>
                          <a:srgbClr val="0055A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B9DE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Helvetica Neue Light"/>
                        <a:buNone/>
                      </a:pPr>
                      <a:r>
                        <a:rPr b="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m</a:t>
                      </a:r>
                      <a:r>
                        <a:rPr b="0" baseline="-2500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n</a:t>
                      </a:r>
                      <a:r>
                        <a:rPr b="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(A)</a:t>
                      </a:r>
                      <a:endParaRPr b="0" i="0" sz="1200" u="none" cap="none" strike="noStrike">
                        <a:solidFill>
                          <a:srgbClr val="0055A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r>
                        <a:rPr b="0" baseline="-2500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n</a:t>
                      </a:r>
                      <a:r>
                        <a:rPr b="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(A,ref)</a:t>
                      </a:r>
                      <a:endParaRPr b="0" i="0" sz="1200" u="none" cap="none" strike="noStrike">
                        <a:solidFill>
                          <a:srgbClr val="0055A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B9DE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Helvetica Neue Light"/>
                        <a:buNone/>
                      </a:pPr>
                      <a:r>
                        <a:rPr b="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S(A,ref)</a:t>
                      </a:r>
                      <a:endParaRPr b="0" i="0" sz="1200" u="none" cap="none" strike="noStrike">
                        <a:solidFill>
                          <a:srgbClr val="0055A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B9DEFE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Helvetica Neue Light"/>
                        <a:buNone/>
                      </a:pPr>
                      <a:r>
                        <a:t/>
                      </a:r>
                      <a:endParaRPr sz="1050">
                        <a:solidFill>
                          <a:srgbClr val="000000"/>
                        </a:solidFill>
                        <a:highlight>
                          <a:srgbClr val="2BCCC2"/>
                        </a:highlight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2BCCC2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Helvetica Neue Light"/>
                        <a:buNone/>
                      </a:pPr>
                      <a:r>
                        <a:rPr b="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m</a:t>
                      </a:r>
                      <a:r>
                        <a:rPr b="0" baseline="-2500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1</a:t>
                      </a:r>
                      <a:r>
                        <a:rPr b="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(B)</a:t>
                      </a:r>
                      <a:endParaRPr b="0" i="0" sz="1200" u="none" cap="none" strike="noStrike">
                        <a:solidFill>
                          <a:srgbClr val="0055A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r>
                        <a:rPr b="0" baseline="-2500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1</a:t>
                      </a:r>
                      <a:r>
                        <a:rPr b="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(B,ref)</a:t>
                      </a:r>
                      <a:endParaRPr b="0" i="0" sz="1200" u="none" cap="none" strike="noStrike">
                        <a:solidFill>
                          <a:srgbClr val="0055A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FE9F7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Helvetica Neue Light"/>
                        <a:buNone/>
                      </a:pPr>
                      <a:r>
                        <a:rPr b="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m</a:t>
                      </a:r>
                      <a:r>
                        <a:rPr b="0" baseline="-2500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2</a:t>
                      </a:r>
                      <a:r>
                        <a:rPr b="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(B)</a:t>
                      </a:r>
                      <a:endParaRPr b="0" i="0" sz="1200" u="none" cap="none" strike="noStrike">
                        <a:solidFill>
                          <a:srgbClr val="0055A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r>
                        <a:rPr b="0" baseline="-2500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2</a:t>
                      </a:r>
                      <a:r>
                        <a:rPr b="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(B,ref)</a:t>
                      </a:r>
                      <a:endParaRPr b="0" i="0" sz="1200" u="none" cap="none" strike="noStrike">
                        <a:solidFill>
                          <a:srgbClr val="0055A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FE9F7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Helvetica Neue Light"/>
                        <a:buNone/>
                      </a:pPr>
                      <a:r>
                        <a:rPr b="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m</a:t>
                      </a:r>
                      <a:r>
                        <a:rPr b="0" baseline="-2500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n</a:t>
                      </a:r>
                      <a:r>
                        <a:rPr b="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(B)</a:t>
                      </a:r>
                      <a:endParaRPr b="0" i="0" sz="1200" u="none" cap="none" strike="noStrike">
                        <a:solidFill>
                          <a:srgbClr val="0055A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r>
                        <a:rPr b="0" baseline="-2500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n</a:t>
                      </a:r>
                      <a:r>
                        <a:rPr b="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(B,ref)</a:t>
                      </a:r>
                      <a:endParaRPr b="0" i="0" sz="1200" u="none" cap="none" strike="noStrike">
                        <a:solidFill>
                          <a:srgbClr val="0055A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E9F7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Helvetica Neue Light"/>
                        <a:buNone/>
                      </a:pPr>
                      <a:r>
                        <a:rPr b="0" i="0" lang="en-US" sz="1050" u="none" cap="none" strike="noStrike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S(B,ref)</a:t>
                      </a:r>
                      <a:endParaRPr b="0" i="0" sz="1200" u="none" cap="none" strike="noStrike">
                        <a:solidFill>
                          <a:srgbClr val="0055A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E9F79"/>
                    </a:solidFill>
                  </a:tcPr>
                </a:tc>
                <a:tc vMerge="1"/>
              </a:tr>
            </a:tbl>
          </a:graphicData>
        </a:graphic>
      </p:graphicFrame>
      <p:sp>
        <p:nvSpPr>
          <p:cNvPr id="127" name="Google Shape;127;p18"/>
          <p:cNvSpPr txBox="1"/>
          <p:nvPr>
            <p:ph type="title"/>
          </p:nvPr>
        </p:nvSpPr>
        <p:spPr>
          <a:xfrm>
            <a:off x="128349" y="175023"/>
            <a:ext cx="8555400" cy="3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HEPScore Definition</a:t>
            </a:r>
            <a:endParaRPr sz="3400"/>
          </a:p>
        </p:txBody>
      </p:sp>
      <p:grpSp>
        <p:nvGrpSpPr>
          <p:cNvPr id="128" name="Google Shape;128;p18"/>
          <p:cNvGrpSpPr/>
          <p:nvPr/>
        </p:nvGrpSpPr>
        <p:grpSpPr>
          <a:xfrm>
            <a:off x="1296766" y="2943409"/>
            <a:ext cx="6120582" cy="1450931"/>
            <a:chOff x="984999" y="3064660"/>
            <a:chExt cx="6120582" cy="1450931"/>
          </a:xfrm>
        </p:grpSpPr>
        <p:pic>
          <p:nvPicPr>
            <p:cNvPr id="129" name="Google Shape;129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84999" y="4066679"/>
              <a:ext cx="1199126" cy="1238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" name="Google Shape;130;p18"/>
            <p:cNvSpPr txBox="1"/>
            <p:nvPr/>
          </p:nvSpPr>
          <p:spPr>
            <a:xfrm>
              <a:off x="1174551" y="3831123"/>
              <a:ext cx="12243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000">
                  <a:solidFill>
                    <a:schemeClr val="dk1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Srv A</a:t>
              </a:r>
              <a:endParaRPr/>
            </a:p>
          </p:txBody>
        </p:sp>
        <p:sp>
          <p:nvSpPr>
            <p:cNvPr id="131" name="Google Shape;131;p18"/>
            <p:cNvSpPr txBox="1"/>
            <p:nvPr/>
          </p:nvSpPr>
          <p:spPr>
            <a:xfrm>
              <a:off x="1174551" y="4179836"/>
              <a:ext cx="12243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000">
                  <a:solidFill>
                    <a:schemeClr val="dk1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Srv B</a:t>
              </a:r>
              <a:endParaRPr/>
            </a:p>
          </p:txBody>
        </p:sp>
        <p:pic>
          <p:nvPicPr>
            <p:cNvPr id="132" name="Google Shape;132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11067" y="3106768"/>
              <a:ext cx="295768" cy="3152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-8091843">
              <a:off x="5817038" y="3125442"/>
              <a:ext cx="307874" cy="3281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1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8771518">
              <a:off x="2991507" y="3130676"/>
              <a:ext cx="271122" cy="2889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85000" y="4391768"/>
              <a:ext cx="1199126" cy="123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84999" y="3681230"/>
              <a:ext cx="1199126" cy="1238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18"/>
            <p:cNvSpPr txBox="1"/>
            <p:nvPr/>
          </p:nvSpPr>
          <p:spPr>
            <a:xfrm>
              <a:off x="1154506" y="3459840"/>
              <a:ext cx="12243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000">
                  <a:solidFill>
                    <a:schemeClr val="dk1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Ref. Srv</a:t>
              </a:r>
              <a:endParaRPr b="1" sz="10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pic>
          <p:nvPicPr>
            <p:cNvPr id="138" name="Google Shape;138;p18"/>
            <p:cNvPicPr preferRelativeResize="0"/>
            <p:nvPr/>
          </p:nvPicPr>
          <p:blipFill rotWithShape="1">
            <a:blip r:embed="rId7">
              <a:alphaModFix/>
            </a:blip>
            <a:srcRect b="0" l="0" r="58660" t="0"/>
            <a:stretch/>
          </p:blipFill>
          <p:spPr>
            <a:xfrm>
              <a:off x="6851167" y="3152202"/>
              <a:ext cx="254414" cy="2364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9" name="Google Shape;139;p18"/>
          <p:cNvSpPr/>
          <p:nvPr/>
        </p:nvSpPr>
        <p:spPr>
          <a:xfrm>
            <a:off x="1071267" y="3647858"/>
            <a:ext cx="1578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"File:201912 Rack-optimised servers.svg"</a:t>
            </a:r>
            <a:r>
              <a:rPr lang="en-US" sz="3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 by DataBase Center for Life Science (DBCLS) is licensed under </a:t>
            </a:r>
            <a:r>
              <a:rPr lang="en-US" sz="300" u="sng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CC BY 4.0</a:t>
            </a:r>
            <a:endParaRPr sz="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764069" y="889077"/>
            <a:ext cx="1537709" cy="789381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sp>
        <p:nvSpPr>
          <p:cNvPr id="141" name="Google Shape;141;p18"/>
          <p:cNvSpPr txBox="1"/>
          <p:nvPr>
            <p:ph idx="12" type="sldNum"/>
          </p:nvPr>
        </p:nvSpPr>
        <p:spPr>
          <a:xfrm>
            <a:off x="8185150" y="4775598"/>
            <a:ext cx="501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2" name="Google Shape;142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95475" y="3916321"/>
            <a:ext cx="501600" cy="285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6150" y="0"/>
            <a:ext cx="6937851" cy="462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8887675" cy="462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9"/>
          <p:cNvSpPr txBox="1"/>
          <p:nvPr>
            <p:ph idx="1" type="body"/>
          </p:nvPr>
        </p:nvSpPr>
        <p:spPr>
          <a:xfrm>
            <a:off x="128350" y="807625"/>
            <a:ext cx="5598000" cy="364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rtl="0" algn="l">
              <a:spcBef>
                <a:spcPts val="42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Create</a:t>
            </a:r>
            <a:r>
              <a:rPr lang="en-US"/>
              <a:t>, maintain and execute workloads from HEP experiments</a:t>
            </a:r>
            <a:endParaRPr/>
          </a:p>
          <a:p>
            <a:pPr indent="-304800" lvl="1" marL="914400" rtl="0" algn="l">
              <a:spcBef>
                <a:spcPts val="36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+30 workloads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7 experiments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Workload requirements: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Remote-access independent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Consistency (CLI, reporting structure, logging)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Portable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Reproducible results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Shipped in standalone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containers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Support Docker &amp; Apptainer (previously Singularity)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Any scientific field could create their own workloads!</a:t>
            </a:r>
            <a:endParaRPr/>
          </a:p>
        </p:txBody>
      </p:sp>
      <p:sp>
        <p:nvSpPr>
          <p:cNvPr id="151" name="Google Shape;151;p19"/>
          <p:cNvSpPr txBox="1"/>
          <p:nvPr>
            <p:ph type="title"/>
          </p:nvPr>
        </p:nvSpPr>
        <p:spPr>
          <a:xfrm>
            <a:off x="128349" y="175023"/>
            <a:ext cx="8555400" cy="3930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HEP Workloads</a:t>
            </a:r>
            <a:endParaRPr sz="3400"/>
          </a:p>
        </p:txBody>
      </p:sp>
      <p:sp>
        <p:nvSpPr>
          <p:cNvPr id="152" name="Google Shape;152;p19"/>
          <p:cNvSpPr txBox="1"/>
          <p:nvPr>
            <p:ph idx="12" type="sldNum"/>
          </p:nvPr>
        </p:nvSpPr>
        <p:spPr>
          <a:xfrm>
            <a:off x="8185150" y="4775598"/>
            <a:ext cx="501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3" name="Google Shape;15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9600" y="3445325"/>
            <a:ext cx="1079400" cy="6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58550" y="1767119"/>
            <a:ext cx="1079400" cy="657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61225" y="322230"/>
            <a:ext cx="1079400" cy="648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65000" y="222279"/>
            <a:ext cx="1079400" cy="8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36042" y="1582757"/>
            <a:ext cx="1079400" cy="1026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55676" y="3321424"/>
            <a:ext cx="888323" cy="8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22200" y="1474575"/>
            <a:ext cx="471700" cy="124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/>
          <p:nvPr>
            <p:ph type="title"/>
          </p:nvPr>
        </p:nvSpPr>
        <p:spPr>
          <a:xfrm>
            <a:off x="128349" y="175023"/>
            <a:ext cx="8555400" cy="3930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The HEP Benchmark Suite</a:t>
            </a:r>
            <a:endParaRPr sz="3400"/>
          </a:p>
        </p:txBody>
      </p:sp>
      <p:sp>
        <p:nvSpPr>
          <p:cNvPr id="166" name="Google Shape;166;p20"/>
          <p:cNvSpPr txBox="1"/>
          <p:nvPr>
            <p:ph idx="12" type="sldNum"/>
          </p:nvPr>
        </p:nvSpPr>
        <p:spPr>
          <a:xfrm>
            <a:off x="8185150" y="4775598"/>
            <a:ext cx="5016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7" name="Google Shape;16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8062" y="1296286"/>
            <a:ext cx="2795487" cy="28278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68" name="Google Shape;168;p20"/>
          <p:cNvSpPr txBox="1"/>
          <p:nvPr>
            <p:ph idx="1" type="body"/>
          </p:nvPr>
        </p:nvSpPr>
        <p:spPr>
          <a:xfrm>
            <a:off x="128350" y="988950"/>
            <a:ext cx="5520900" cy="316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42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Toolkit to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orchestrate</a:t>
            </a:r>
            <a:r>
              <a:rPr lang="en-US"/>
              <a:t> different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benchmarks</a:t>
            </a:r>
            <a:r>
              <a:rPr lang="en-US"/>
              <a:t> in one application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Built in a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modular</a:t>
            </a:r>
            <a:r>
              <a:rPr lang="en-US"/>
              <a:t> fashion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Benchmarks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lang="en-US"/>
              <a:t>Plugins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Takes care of: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i="1" lang="en-US"/>
              <a:t>Configuration</a:t>
            </a:r>
            <a:endParaRPr i="1"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i="1" lang="en-US"/>
              <a:t>Data collection</a:t>
            </a:r>
            <a:endParaRPr i="1"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i="1" lang="en-US"/>
              <a:t>Data validation</a:t>
            </a:r>
            <a:endParaRPr i="1"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–"/>
            </a:pPr>
            <a:r>
              <a:rPr i="1" lang="en-US"/>
              <a:t>Optional publication to the</a:t>
            </a:r>
            <a:r>
              <a:rPr i="1" lang="en-US"/>
              <a:t> </a:t>
            </a:r>
            <a:br>
              <a:rPr i="1" lang="en-US"/>
            </a:br>
            <a:r>
              <a:rPr b="1" i="1" lang="en-US">
                <a:latin typeface="Helvetica Neue"/>
                <a:ea typeface="Helvetica Neue"/>
                <a:cs typeface="Helvetica Neue"/>
                <a:sym typeface="Helvetica Neue"/>
              </a:rPr>
              <a:t>WLCG benchmarking monitoring infrastructure</a:t>
            </a:r>
            <a:endParaRPr b="1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RNCorporate4-3">
  <a:themeElements>
    <a:clrScheme name="CERN 1">
      <a:dk1>
        <a:srgbClr val="0055A0"/>
      </a:dk1>
      <a:lt1>
        <a:srgbClr val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Override1.xml><?xml version="1.0" encoding="utf-8"?>
<a:themeOverride xmlns:a="http://schemas.openxmlformats.org/drawingml/2006/main" xmlns:r="http://schemas.openxmlformats.org/officeDocument/2006/relationships">
  <a:clrScheme name="CERN 1">
    <a:dk1>
      <a:srgbClr val="0055A0"/>
    </a:dk1>
    <a:lt1>
      <a:srgbClr val="FFFFFF"/>
    </a:lt1>
    <a:dk2>
      <a:srgbClr val="0055A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