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293" r:id="rId4"/>
    <p:sldId id="274" r:id="rId5"/>
    <p:sldId id="276" r:id="rId6"/>
    <p:sldId id="279" r:id="rId7"/>
    <p:sldId id="277" r:id="rId8"/>
    <p:sldId id="278" r:id="rId9"/>
    <p:sldId id="281" r:id="rId10"/>
    <p:sldId id="289" r:id="rId11"/>
    <p:sldId id="282" r:id="rId12"/>
    <p:sldId id="268" r:id="rId13"/>
    <p:sldId id="284" r:id="rId14"/>
    <p:sldId id="288" r:id="rId15"/>
    <p:sldId id="286" r:id="rId16"/>
    <p:sldId id="287" r:id="rId17"/>
    <p:sldId id="292" r:id="rId18"/>
    <p:sldId id="290" r:id="rId19"/>
  </p:sldIdLst>
  <p:sldSz cx="12192000" cy="6858000"/>
  <p:notesSz cx="9926638" cy="6797675"/>
  <p:embeddedFontLs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NcSOLn2ZG8KzoulBh0HIdsjcl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6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30433-A28B-EC4F-8940-A5599851BC2F}" v="200" dt="2024-03-26T03:15:17.002"/>
  </p1510:revLst>
</p1510:revInfo>
</file>

<file path=ppt/tableStyles.xml><?xml version="1.0" encoding="utf-8"?>
<a:tblStyleLst xmlns:a="http://schemas.openxmlformats.org/drawingml/2006/main" def="{2BD46D74-50D8-490B-AFA7-2C6DE79F19D3}">
  <a:tblStyle styleId="{2BD46D74-50D8-490B-AFA7-2C6DE79F19D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5700" autoAdjust="0"/>
  </p:normalViewPr>
  <p:slideViewPr>
    <p:cSldViewPr snapToGrid="0">
      <p:cViewPr varScale="1">
        <p:scale>
          <a:sx n="114" d="100"/>
          <a:sy n="114" d="100"/>
        </p:scale>
        <p:origin x="84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63" d="100"/>
          <a:sy n="163" d="100"/>
        </p:scale>
        <p:origin x="25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A4DDCA4-6A19-512D-D059-419BBB502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CA0DE5-0115-C4F2-02A0-06CB03365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A008-471F-43E8-836C-374701FB688C}" type="datetimeFigureOut">
              <a:rPr lang="it-IT" smtClean="0"/>
              <a:t>26/03/24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FAAB81-C3F9-E680-C1F2-A6088994C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2E0378-5A70-C6EF-CE8C-9AE5ADD43E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0CD3-02A1-485E-B0F7-963ADC8CA0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008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800" y="1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ffa58c945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4ffa58c945_0_805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55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87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4ffa58c945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14ffa58c945_0_816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ffa58c945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4ffa58c945_0_805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306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366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385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54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432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ffa58c945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4ffa58c945_0_805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08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32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03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3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63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51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ffa58c945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14ffa58c945_0_810:notes"/>
          <p:cNvSpPr txBox="1">
            <a:spLocks noGrp="1"/>
          </p:cNvSpPr>
          <p:nvPr>
            <p:ph type="body" idx="1"/>
          </p:nvPr>
        </p:nvSpPr>
        <p:spPr>
          <a:xfrm>
            <a:off x="992663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48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semplice" userDrawn="1">
  <p:cSld name="testo sempli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6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3" name="Google Shape;23;p66"/>
          <p:cNvSpPr txBox="1">
            <a:spLocks noGrp="1"/>
          </p:cNvSpPr>
          <p:nvPr>
            <p:ph type="body" idx="1"/>
          </p:nvPr>
        </p:nvSpPr>
        <p:spPr>
          <a:xfrm>
            <a:off x="315913" y="1757363"/>
            <a:ext cx="1150302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4E3C1D-9801-E44F-920A-8CBE9F12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eng">
  <p:cSld name="copertina eng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8" descr="FONDO_COPERTINA_ARTER.PN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8"/>
          <p:cNvSpPr/>
          <p:nvPr/>
        </p:nvSpPr>
        <p:spPr>
          <a:xfrm>
            <a:off x="0" y="5806639"/>
            <a:ext cx="12192000" cy="10513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2" name="Google Shape;92;p78"/>
          <p:cNvSpPr txBox="1"/>
          <p:nvPr/>
        </p:nvSpPr>
        <p:spPr>
          <a:xfrm>
            <a:off x="1225118" y="6230937"/>
            <a:ext cx="9703293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INNOVATION AND ATTRACTIVENESS IN EMILIA-ROMAGNA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9"/>
          <p:cNvSpPr txBox="1">
            <a:spLocks noGrp="1"/>
          </p:cNvSpPr>
          <p:nvPr>
            <p:ph type="body" idx="1"/>
          </p:nvPr>
        </p:nvSpPr>
        <p:spPr>
          <a:xfrm>
            <a:off x="1076094" y="2617807"/>
            <a:ext cx="4363192" cy="31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3731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9"/>
          <p:cNvSpPr txBox="1">
            <a:spLocks noGrp="1"/>
          </p:cNvSpPr>
          <p:nvPr>
            <p:ph type="body" idx="2"/>
          </p:nvPr>
        </p:nvSpPr>
        <p:spPr>
          <a:xfrm>
            <a:off x="5876694" y="2617807"/>
            <a:ext cx="4363192" cy="31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3731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79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8" name="Google Shape;98;p79"/>
          <p:cNvCxnSpPr/>
          <p:nvPr/>
        </p:nvCxnSpPr>
        <p:spPr>
          <a:xfrm>
            <a:off x="315268" y="1535668"/>
            <a:ext cx="11503700" cy="0"/>
          </a:xfrm>
          <a:prstGeom prst="straightConnector1">
            <a:avLst/>
          </a:prstGeom>
          <a:noFill/>
          <a:ln w="9525" cap="flat" cmpd="sng">
            <a:solidFill>
              <a:srgbClr val="E03C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79"/>
          <p:cNvSpPr txBox="1">
            <a:spLocks noGrp="1"/>
          </p:cNvSpPr>
          <p:nvPr>
            <p:ph type="body" idx="3"/>
          </p:nvPr>
        </p:nvSpPr>
        <p:spPr>
          <a:xfrm>
            <a:off x="3382963" y="1927225"/>
            <a:ext cx="44735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3C31"/>
              </a:buClr>
              <a:buSzPts val="2800"/>
              <a:buNone/>
              <a:defRPr>
                <a:solidFill>
                  <a:srgbClr val="E03C3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2400"/>
              <a:buChar char="•"/>
              <a:defRPr>
                <a:solidFill>
                  <a:srgbClr val="E03C3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2000"/>
              <a:buChar char="•"/>
              <a:defRPr>
                <a:solidFill>
                  <a:srgbClr val="E03C3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1800"/>
              <a:buChar char="•"/>
              <a:defRPr>
                <a:solidFill>
                  <a:srgbClr val="E03C3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1800"/>
              <a:buChar char="•"/>
              <a:defRPr>
                <a:solidFill>
                  <a:srgbClr val="E03C3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79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intera">
  <p:cSld name="immagine inter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3" name="Google Shape;103;p8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0"/>
          <p:cNvSpPr>
            <a:spLocks noGrp="1"/>
          </p:cNvSpPr>
          <p:nvPr>
            <p:ph type="pic" idx="2"/>
          </p:nvPr>
        </p:nvSpPr>
        <p:spPr>
          <a:xfrm>
            <a:off x="315913" y="1651000"/>
            <a:ext cx="11503025" cy="45450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, immagine e blocchi">
  <p:cSld name="testo, immagine e blocchi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1"/>
          <p:cNvSpPr/>
          <p:nvPr/>
        </p:nvSpPr>
        <p:spPr>
          <a:xfrm>
            <a:off x="1719072" y="2313562"/>
            <a:ext cx="2682241" cy="10394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1"/>
          <p:cNvSpPr txBox="1">
            <a:spLocks noGrp="1"/>
          </p:cNvSpPr>
          <p:nvPr>
            <p:ph type="body" idx="1"/>
          </p:nvPr>
        </p:nvSpPr>
        <p:spPr>
          <a:xfrm>
            <a:off x="2148701" y="2556158"/>
            <a:ext cx="2128206" cy="57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81"/>
          <p:cNvSpPr>
            <a:spLocks noGrp="1"/>
          </p:cNvSpPr>
          <p:nvPr>
            <p:ph type="pic" idx="2"/>
          </p:nvPr>
        </p:nvSpPr>
        <p:spPr>
          <a:xfrm>
            <a:off x="8077900" y="1725156"/>
            <a:ext cx="3741068" cy="440039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81"/>
          <p:cNvSpPr/>
          <p:nvPr/>
        </p:nvSpPr>
        <p:spPr>
          <a:xfrm>
            <a:off x="1031399" y="2189830"/>
            <a:ext cx="902488" cy="9024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77800" dist="76200" dir="5400000" sx="104000" sy="104000" algn="ctr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1"/>
          <p:cNvSpPr/>
          <p:nvPr/>
        </p:nvSpPr>
        <p:spPr>
          <a:xfrm>
            <a:off x="4343539" y="3925354"/>
            <a:ext cx="2682241" cy="10394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1"/>
          <p:cNvSpPr txBox="1">
            <a:spLocks noGrp="1"/>
          </p:cNvSpPr>
          <p:nvPr>
            <p:ph type="body" idx="3"/>
          </p:nvPr>
        </p:nvSpPr>
        <p:spPr>
          <a:xfrm>
            <a:off x="5202797" y="3890812"/>
            <a:ext cx="2128206" cy="57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1"/>
          <p:cNvSpPr/>
          <p:nvPr/>
        </p:nvSpPr>
        <p:spPr>
          <a:xfrm>
            <a:off x="4085495" y="3524484"/>
            <a:ext cx="902488" cy="9024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77800" dist="76200" dir="5400000" sx="104000" sy="104000" algn="ctr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1"/>
          <p:cNvSpPr/>
          <p:nvPr/>
        </p:nvSpPr>
        <p:spPr>
          <a:xfrm>
            <a:off x="1755648" y="4591014"/>
            <a:ext cx="2682241" cy="10394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1"/>
          <p:cNvSpPr txBox="1">
            <a:spLocks noGrp="1"/>
          </p:cNvSpPr>
          <p:nvPr>
            <p:ph type="body" idx="4"/>
          </p:nvPr>
        </p:nvSpPr>
        <p:spPr>
          <a:xfrm>
            <a:off x="2185277" y="4833610"/>
            <a:ext cx="2128206" cy="57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81"/>
          <p:cNvSpPr/>
          <p:nvPr/>
        </p:nvSpPr>
        <p:spPr>
          <a:xfrm>
            <a:off x="1067975" y="4467282"/>
            <a:ext cx="902488" cy="9024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77800" dist="76200" dir="5400000" sx="104000" sy="104000" algn="ctr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1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267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None/>
              <a:defRPr sz="3200">
                <a:solidFill>
                  <a:srgbClr val="E03C3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o 1">
  <p:cSld name="grafico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7855" y="2224372"/>
            <a:ext cx="9634450" cy="391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82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1" name="Google Shape;121;p82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3645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None/>
              <a:defRPr sz="3200">
                <a:solidFill>
                  <a:srgbClr val="E03C3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o 2">
  <p:cSld name="grafico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930" y="2104769"/>
            <a:ext cx="9634450" cy="4031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3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5" name="Google Shape;125;p83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o 3">
  <p:cSld name="grafico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7855" y="1995966"/>
            <a:ext cx="8312727" cy="38107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4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9" name="Google Shape;129;p84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usura ita">
  <p:cSld name="chiusura ita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5" descr="FONDO_COPERTINA_ARTER.PN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5"/>
          <p:cNvSpPr txBox="1">
            <a:spLocks noGrp="1"/>
          </p:cNvSpPr>
          <p:nvPr>
            <p:ph type="body" idx="1"/>
          </p:nvPr>
        </p:nvSpPr>
        <p:spPr>
          <a:xfrm>
            <a:off x="2056660" y="3213100"/>
            <a:ext cx="8078680" cy="98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1138e400394_0_356"/>
          <p:cNvPicPr preferRelativeResize="0"/>
          <p:nvPr/>
        </p:nvPicPr>
        <p:blipFill rotWithShape="1">
          <a:blip r:embed="rId2">
            <a:alphaModFix/>
          </a:blip>
          <a:srcRect b="95825"/>
          <a:stretch/>
        </p:blipFill>
        <p:spPr>
          <a:xfrm>
            <a:off x="-38526" y="6410635"/>
            <a:ext cx="11351491" cy="4569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g1138e400394_0_356"/>
          <p:cNvCxnSpPr/>
          <p:nvPr/>
        </p:nvCxnSpPr>
        <p:spPr>
          <a:xfrm>
            <a:off x="449604" y="1661267"/>
            <a:ext cx="11400600" cy="0"/>
          </a:xfrm>
          <a:prstGeom prst="straightConnector1">
            <a:avLst/>
          </a:prstGeom>
          <a:noFill/>
          <a:ln w="15875" cap="flat" cmpd="sng">
            <a:solidFill>
              <a:srgbClr val="39393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g1138e400394_0_356"/>
          <p:cNvCxnSpPr/>
          <p:nvPr/>
        </p:nvCxnSpPr>
        <p:spPr>
          <a:xfrm>
            <a:off x="449604" y="6256354"/>
            <a:ext cx="11351400" cy="0"/>
          </a:xfrm>
          <a:prstGeom prst="straightConnector1">
            <a:avLst/>
          </a:prstGeom>
          <a:noFill/>
          <a:ln w="15875" cap="flat" cmpd="sng">
            <a:solidFill>
              <a:srgbClr val="39393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g1138e400394_0_356"/>
          <p:cNvSpPr/>
          <p:nvPr/>
        </p:nvSpPr>
        <p:spPr>
          <a:xfrm>
            <a:off x="11315350" y="6400807"/>
            <a:ext cx="886500" cy="475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138e400394_0_356"/>
          <p:cNvSpPr txBox="1">
            <a:spLocks noGrp="1"/>
          </p:cNvSpPr>
          <p:nvPr>
            <p:ph type="sldNum" idx="12"/>
          </p:nvPr>
        </p:nvSpPr>
        <p:spPr>
          <a:xfrm>
            <a:off x="10599177" y="6446722"/>
            <a:ext cx="13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0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userDrawn="1">
  <p:cSld name="vuot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6253D3D-E7FF-FDF2-F68A-D14AFF53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i sezione">
  <p:cSld name="vuota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38e400394_0_20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g1138e400394_0_200"/>
          <p:cNvSpPr txBox="1">
            <a:spLocks noGrp="1"/>
          </p:cNvSpPr>
          <p:nvPr>
            <p:ph type="title"/>
          </p:nvPr>
        </p:nvSpPr>
        <p:spPr>
          <a:xfrm>
            <a:off x="685000" y="2735013"/>
            <a:ext cx="5648400" cy="2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semplice 2">
  <p:cSld name="immagine intera_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38e400394_0_205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" name="Google Shape;62;g1138e400394_0_205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138e400394_0_205"/>
          <p:cNvSpPr txBox="1">
            <a:spLocks noGrp="1"/>
          </p:cNvSpPr>
          <p:nvPr>
            <p:ph type="body" idx="1"/>
          </p:nvPr>
        </p:nvSpPr>
        <p:spPr>
          <a:xfrm>
            <a:off x="332725" y="1702750"/>
            <a:ext cx="114861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e_relatore_presentazione_eng">
  <p:cSld name="nome_relatore_presentazione_eng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5" descr="FONDO_COPERTINA_ARTER.PN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65"/>
          <p:cNvSpPr txBox="1">
            <a:spLocks noGrp="1"/>
          </p:cNvSpPr>
          <p:nvPr>
            <p:ph type="body" idx="1"/>
          </p:nvPr>
        </p:nvSpPr>
        <p:spPr>
          <a:xfrm>
            <a:off x="372862" y="2552700"/>
            <a:ext cx="8098038" cy="116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3C31"/>
              </a:buClr>
              <a:buSzPts val="2800"/>
              <a:buFont typeface="Arial"/>
              <a:buNone/>
              <a:defRPr>
                <a:solidFill>
                  <a:srgbClr val="E03C3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body" idx="2"/>
          </p:nvPr>
        </p:nvSpPr>
        <p:spPr>
          <a:xfrm>
            <a:off x="372862" y="3888470"/>
            <a:ext cx="8098038" cy="75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8" name="Google Shape;68;p65"/>
          <p:cNvCxnSpPr/>
          <p:nvPr/>
        </p:nvCxnSpPr>
        <p:spPr>
          <a:xfrm>
            <a:off x="315268" y="4856136"/>
            <a:ext cx="8155632" cy="0"/>
          </a:xfrm>
          <a:prstGeom prst="straightConnector1">
            <a:avLst/>
          </a:prstGeom>
          <a:noFill/>
          <a:ln w="9525" cap="flat" cmpd="sng">
            <a:solidFill>
              <a:srgbClr val="E03C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65"/>
          <p:cNvSpPr txBox="1">
            <a:spLocks noGrp="1"/>
          </p:cNvSpPr>
          <p:nvPr>
            <p:ph type="body" idx="3"/>
          </p:nvPr>
        </p:nvSpPr>
        <p:spPr>
          <a:xfrm>
            <a:off x="372862" y="5025397"/>
            <a:ext cx="8098038" cy="55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body" idx="4"/>
          </p:nvPr>
        </p:nvSpPr>
        <p:spPr>
          <a:xfrm>
            <a:off x="372862" y="5708927"/>
            <a:ext cx="8098038" cy="55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semplice 1">
  <p:cSld name="immagine intera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f017ba8ed_3_886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4" name="Google Shape;74;gcf017ba8ed_3_886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cf017ba8ed_3_886"/>
          <p:cNvSpPr txBox="1">
            <a:spLocks noGrp="1"/>
          </p:cNvSpPr>
          <p:nvPr>
            <p:ph type="body" idx="1"/>
          </p:nvPr>
        </p:nvSpPr>
        <p:spPr>
          <a:xfrm>
            <a:off x="332725" y="1702750"/>
            <a:ext cx="114861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sezione">
  <p:cSld name="titolo sezion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6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0" name="Google Shape;80;p86"/>
          <p:cNvSpPr txBox="1">
            <a:spLocks noGrp="1"/>
          </p:cNvSpPr>
          <p:nvPr>
            <p:ph type="title"/>
          </p:nvPr>
        </p:nvSpPr>
        <p:spPr>
          <a:xfrm>
            <a:off x="392271" y="3306597"/>
            <a:ext cx="778920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e immagine">
  <p:cSld name="testo e immagin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0"/>
          <p:cNvSpPr txBox="1">
            <a:spLocks noGrp="1"/>
          </p:cNvSpPr>
          <p:nvPr>
            <p:ph type="body" idx="1"/>
          </p:nvPr>
        </p:nvSpPr>
        <p:spPr>
          <a:xfrm>
            <a:off x="5433135" y="1757363"/>
            <a:ext cx="6385834" cy="445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4" name="Google Shape;84;p70"/>
          <p:cNvSpPr>
            <a:spLocks noGrp="1"/>
          </p:cNvSpPr>
          <p:nvPr>
            <p:ph type="pic" idx="2"/>
          </p:nvPr>
        </p:nvSpPr>
        <p:spPr>
          <a:xfrm>
            <a:off x="315269" y="1757363"/>
            <a:ext cx="4913680" cy="445135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7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3823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None/>
              <a:defRPr sz="3200">
                <a:solidFill>
                  <a:srgbClr val="E03C3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5"/>
          <p:cNvSpPr txBox="1">
            <a:spLocks noGrp="1"/>
          </p:cNvSpPr>
          <p:nvPr>
            <p:ph type="title"/>
          </p:nvPr>
        </p:nvSpPr>
        <p:spPr>
          <a:xfrm>
            <a:off x="609600" y="432000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5"/>
          <p:cNvSpPr txBox="1">
            <a:spLocks noGrp="1"/>
          </p:cNvSpPr>
          <p:nvPr>
            <p:ph type="body" idx="1"/>
          </p:nvPr>
        </p:nvSpPr>
        <p:spPr>
          <a:xfrm>
            <a:off x="609601" y="1368000"/>
            <a:ext cx="10943167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4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12" name="Google Shape;12;p64"/>
          <p:cNvCxnSpPr/>
          <p:nvPr/>
        </p:nvCxnSpPr>
        <p:spPr>
          <a:xfrm>
            <a:off x="315268" y="1535668"/>
            <a:ext cx="115037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64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E03C3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4" name="Google Shape;14;p64"/>
          <p:cNvSpPr txBox="1">
            <a:spLocks noGrp="1"/>
          </p:cNvSpPr>
          <p:nvPr>
            <p:ph type="body" idx="1"/>
          </p:nvPr>
        </p:nvSpPr>
        <p:spPr>
          <a:xfrm>
            <a:off x="315268" y="1600200"/>
            <a:ext cx="11503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Roboto"/>
              <a:buChar char="•"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mailto:alessandro.pascolini@cnaf.infn.it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desk.infn.it/servicedesk/customer/portal/5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hyperlink" Target="mailto:cloud-announce@lists.infn.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guides.cloud.infn.it/docs/users-guides/en/latest/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genda.infn.it/event/38206/" TargetMode="External"/><Relationship Id="rId3" Type="http://schemas.openxmlformats.org/officeDocument/2006/relationships/hyperlink" Target="https://agenda.infn.it/event/32568/" TargetMode="External"/><Relationship Id="rId7" Type="http://schemas.openxmlformats.org/officeDocument/2006/relationships/hyperlink" Target="https://agenda.infn.it/event/3560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.infn.it/event/35519/" TargetMode="External"/><Relationship Id="rId5" Type="http://schemas.openxmlformats.org/officeDocument/2006/relationships/hyperlink" Target="https://agenda.infn.it/event/35517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agenda.infn.it/event/33037/" TargetMode="External"/><Relationship Id="rId9" Type="http://schemas.openxmlformats.org/officeDocument/2006/relationships/hyperlink" Target="https://agenda.infn.it/event/3937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91B43DF-FE94-1AB1-91FE-5D45F95D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40396"/>
            <a:ext cx="12191999" cy="3777208"/>
          </a:xfrm>
          <a:solidFill>
            <a:schemeClr val="tx2"/>
          </a:solidFill>
          <a:ln>
            <a:noFill/>
          </a:ln>
        </p:spPr>
        <p:txBody>
          <a:bodyPr anchor="ctr"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it-IT" sz="3200" b="1" dirty="0">
              <a:solidFill>
                <a:schemeClr val="bg1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3200" b="1" dirty="0">
                <a:solidFill>
                  <a:schemeClr val="bg1"/>
                </a:solidFill>
                <a:latin typeface="+mj-lt"/>
              </a:rPr>
              <a:t>	INFN Cloud User Support: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3200" b="1" dirty="0">
                <a:solidFill>
                  <a:schemeClr val="bg1"/>
                </a:solidFill>
                <a:latin typeface="+mj-lt"/>
              </a:rPr>
              <a:t>	the link </a:t>
            </a:r>
            <a:r>
              <a:rPr lang="it-IT" sz="3200" b="1" dirty="0" err="1">
                <a:solidFill>
                  <a:schemeClr val="bg1"/>
                </a:solidFill>
                <a:latin typeface="+mj-lt"/>
              </a:rPr>
              <a:t>between</a:t>
            </a:r>
            <a:r>
              <a:rPr lang="it-IT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3200" b="1" dirty="0" err="1">
                <a:solidFill>
                  <a:schemeClr val="bg1"/>
                </a:solidFill>
                <a:latin typeface="+mj-lt"/>
              </a:rPr>
              <a:t>research</a:t>
            </a:r>
            <a:r>
              <a:rPr lang="it-IT" sz="3200" b="1" dirty="0">
                <a:solidFill>
                  <a:schemeClr val="bg1"/>
                </a:solidFill>
                <a:latin typeface="+mj-lt"/>
              </a:rPr>
              <a:t> and IT</a:t>
            </a:r>
            <a:endParaRPr lang="it-IT" sz="2800" b="1" dirty="0">
              <a:solidFill>
                <a:schemeClr val="bg1"/>
              </a:solidFill>
              <a:latin typeface="+mj-lt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800" b="1" dirty="0">
                <a:solidFill>
                  <a:schemeClr val="tx1"/>
                </a:solidFill>
                <a:latin typeface="+mj-lt"/>
              </a:rPr>
              <a:t>	International Symposium on </a:t>
            </a:r>
            <a:r>
              <a:rPr lang="it-IT" sz="1800" b="1" dirty="0" err="1">
                <a:solidFill>
                  <a:schemeClr val="tx1"/>
                </a:solidFill>
                <a:latin typeface="+mj-lt"/>
              </a:rPr>
              <a:t>Grids</a:t>
            </a:r>
            <a:r>
              <a:rPr lang="it-IT" sz="1800" b="1" dirty="0">
                <a:solidFill>
                  <a:schemeClr val="tx1"/>
                </a:solidFill>
                <a:latin typeface="+mj-lt"/>
              </a:rPr>
              <a:t> &amp; Clouds (ISGC) 2024</a:t>
            </a: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Alessandro Pascolini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800" dirty="0">
                <a:solidFill>
                  <a:srgbClr val="FFFFFF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alessandro.pascolini@cnaf.infn.it</a:t>
            </a:r>
            <a:endParaRPr lang="it-IT" sz="1800" dirty="0">
              <a:solidFill>
                <a:srgbClr val="FFFFFF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it-IT" sz="1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C2068E4-798C-A8B8-16D2-0DD723561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4752" y="518206"/>
            <a:ext cx="1716676" cy="4904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DFA6F41-3318-7A1E-A076-095B6DC26D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865" y="5900584"/>
            <a:ext cx="2089098" cy="5721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DF75E7-0143-1518-3BA0-2DA7A4F56F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28" y="5945806"/>
            <a:ext cx="1352497" cy="4066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45FD884-E3F4-18AC-83FF-CE46622727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52" y="5900584"/>
            <a:ext cx="2011136" cy="505388"/>
          </a:xfrm>
          <a:prstGeom prst="rect">
            <a:avLst/>
          </a:prstGeom>
        </p:spPr>
      </p:pic>
      <p:pic>
        <p:nvPicPr>
          <p:cNvPr id="3" name="Picture 2" descr="INFN Cloud | Cloud Services for Research">
            <a:extLst>
              <a:ext uri="{FF2B5EF4-FFF2-40B4-BE49-F238E27FC236}">
                <a16:creationId xmlns:a16="http://schemas.microsoft.com/office/drawing/2014/main" id="{F9EDC05A-CBAE-E8B1-AC80-3F525B05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Numbers – Cloud </a:t>
            </a:r>
            <a:r>
              <a:rPr lang="it-IT" dirty="0" err="1">
                <a:latin typeface="+mj-lt"/>
              </a:rPr>
              <a:t>Subsctiptions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D8807-0686-4E03-B896-2CE74C69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83" y="1814444"/>
            <a:ext cx="9972433" cy="4137114"/>
          </a:xfrm>
          <a:prstGeom prst="rect">
            <a:avLst/>
          </a:prstGeom>
          <a:ln>
            <a:solidFill>
              <a:srgbClr val="03A64B"/>
            </a:solidFill>
          </a:ln>
        </p:spPr>
      </p:pic>
      <p:pic>
        <p:nvPicPr>
          <p:cNvPr id="4" name="Picture 3" descr="INFN Cloud | Cloud Services for Research">
            <a:extLst>
              <a:ext uri="{FF2B5EF4-FFF2-40B4-BE49-F238E27FC236}">
                <a16:creationId xmlns:a16="http://schemas.microsoft.com/office/drawing/2014/main" id="{63ABA9DA-D7B6-AB3C-71F8-E9AB7C70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1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Numbers – User Support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FD294-2BEA-30F5-A905-9492DD72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850" y="2024697"/>
            <a:ext cx="4237899" cy="4454434"/>
          </a:xfrm>
          <a:prstGeom prst="rect">
            <a:avLst/>
          </a:prstGeom>
          <a:ln>
            <a:solidFill>
              <a:srgbClr val="03A64B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188C764-1AE0-022B-DEBD-D5867FAA3AE8}"/>
              </a:ext>
            </a:extLst>
          </p:cNvPr>
          <p:cNvGrpSpPr/>
          <p:nvPr/>
        </p:nvGrpSpPr>
        <p:grpSpPr>
          <a:xfrm>
            <a:off x="315268" y="3658026"/>
            <a:ext cx="7772400" cy="2279947"/>
            <a:chOff x="338868" y="2984384"/>
            <a:chExt cx="7772400" cy="22799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ECC3E2-A38D-1A85-69F4-A2C123F42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828" r="4856" b="4171"/>
            <a:stretch/>
          </p:blipFill>
          <p:spPr>
            <a:xfrm>
              <a:off x="338868" y="2984384"/>
              <a:ext cx="7394973" cy="2279947"/>
            </a:xfrm>
            <a:prstGeom prst="rect">
              <a:avLst/>
            </a:prstGeom>
            <a:ln>
              <a:solidFill>
                <a:srgbClr val="03A64B"/>
              </a:solidFill>
            </a:ln>
          </p:spPr>
        </p:pic>
        <p:sp>
          <p:nvSpPr>
            <p:cNvPr id="6" name="Google Shape;318;g14ffa58c945_0_810">
              <a:extLst>
                <a:ext uri="{FF2B5EF4-FFF2-40B4-BE49-F238E27FC236}">
                  <a16:creationId xmlns:a16="http://schemas.microsoft.com/office/drawing/2014/main" id="{23A8A4B4-BD38-E627-DD0C-81259174EB86}"/>
                </a:ext>
              </a:extLst>
            </p:cNvPr>
            <p:cNvSpPr txBox="1"/>
            <p:nvPr/>
          </p:nvSpPr>
          <p:spPr>
            <a:xfrm>
              <a:off x="3838949" y="2984384"/>
              <a:ext cx="4272319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SzPts val="2100"/>
              </a:pPr>
              <a:r>
                <a:rPr lang="it-IT" sz="1600" b="1" dirty="0">
                  <a:solidFill>
                    <a:srgbClr val="FF0000"/>
                  </a:solidFill>
                  <a:latin typeface="+mn-lt"/>
                  <a:ea typeface="Roboto"/>
                  <a:cs typeface="Roboto"/>
                  <a:sym typeface="Roboto"/>
                </a:rPr>
                <a:t>CREATED</a:t>
              </a:r>
              <a:r>
                <a:rPr lang="it-IT" sz="1600" b="1" dirty="0">
                  <a:solidFill>
                    <a:srgbClr val="3F3F3F"/>
                  </a:solidFill>
                  <a:latin typeface="+mn-lt"/>
                  <a:ea typeface="Roboto"/>
                  <a:cs typeface="Roboto"/>
                  <a:sym typeface="Roboto"/>
                </a:rPr>
                <a:t> vs </a:t>
              </a:r>
              <a:r>
                <a:rPr lang="it-IT" sz="1600" b="1" dirty="0">
                  <a:solidFill>
                    <a:srgbClr val="03A64B"/>
                  </a:solidFill>
                  <a:latin typeface="+mn-lt"/>
                  <a:ea typeface="Roboto"/>
                  <a:cs typeface="Roboto"/>
                  <a:sym typeface="Roboto"/>
                </a:rPr>
                <a:t>RESOLVED</a:t>
              </a:r>
              <a:r>
                <a:rPr lang="it-IT" sz="1600" b="1" dirty="0">
                  <a:solidFill>
                    <a:srgbClr val="3F3F3F"/>
                  </a:solidFill>
                  <a:latin typeface="+mn-lt"/>
                  <a:ea typeface="Roboto"/>
                  <a:cs typeface="Roboto"/>
                  <a:sym typeface="Roboto"/>
                </a:rPr>
                <a:t> tickets over last </a:t>
              </a:r>
              <a:r>
                <a:rPr lang="it-IT" sz="1600" b="1" dirty="0" err="1">
                  <a:solidFill>
                    <a:srgbClr val="3F3F3F"/>
                  </a:solidFill>
                  <a:latin typeface="+mn-lt"/>
                  <a:ea typeface="Roboto"/>
                  <a:cs typeface="Roboto"/>
                  <a:sym typeface="Roboto"/>
                </a:rPr>
                <a:t>year</a:t>
              </a:r>
              <a:endPara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Google Shape;318;g14ffa58c945_0_810">
            <a:extLst>
              <a:ext uri="{FF2B5EF4-FFF2-40B4-BE49-F238E27FC236}">
                <a16:creationId xmlns:a16="http://schemas.microsoft.com/office/drawing/2014/main" id="{A09A994E-1A61-35A5-1A51-A6F28D8E476F}"/>
              </a:ext>
            </a:extLst>
          </p:cNvPr>
          <p:cNvSpPr txBox="1"/>
          <p:nvPr/>
        </p:nvSpPr>
        <p:spPr>
          <a:xfrm>
            <a:off x="315268" y="2215130"/>
            <a:ext cx="6713493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~1600 </a:t>
            </a:r>
            <a:r>
              <a:rPr lang="it-IT" sz="1600" b="1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suport</a:t>
            </a:r>
            <a:r>
              <a:rPr lang="it-IT" sz="1600" b="1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tickets 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in over </a:t>
            </a:r>
            <a:r>
              <a:rPr lang="it-IT" sz="1600" b="1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4 </a:t>
            </a:r>
            <a:r>
              <a:rPr lang="it-IT" sz="1600" b="1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years</a:t>
            </a:r>
            <a:endParaRPr lang="it-IT" sz="1600" b="1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Only</a:t>
            </a:r>
            <a:r>
              <a:rPr lang="it-IT" sz="1600" b="1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14 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tickets open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right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now</a:t>
            </a:r>
            <a:endParaRPr lang="it-IT" sz="1600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9" name="Picture 8" descr="INFN Cloud | Cloud Services for Research">
            <a:extLst>
              <a:ext uri="{FF2B5EF4-FFF2-40B4-BE49-F238E27FC236}">
                <a16:creationId xmlns:a16="http://schemas.microsoft.com/office/drawing/2014/main" id="{9917D4B6-17BF-54B1-4DAD-DA372B24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0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ffa58c945_0_816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Who? How?</a:t>
            </a:r>
            <a:endParaRPr dirty="0">
              <a:latin typeface="+mj-lt"/>
            </a:endParaRPr>
          </a:p>
        </p:txBody>
      </p:sp>
      <p:sp>
        <p:nvSpPr>
          <p:cNvPr id="327" name="Google Shape;327;g14ffa58c945_0_816"/>
          <p:cNvSpPr txBox="1"/>
          <p:nvPr/>
        </p:nvSpPr>
        <p:spPr>
          <a:xfrm>
            <a:off x="315268" y="2758550"/>
            <a:ext cx="3023585" cy="39947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Ahmad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Alkhansa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Federica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Fanzago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Daniele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Lattanzio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Alessandro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Pascolini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Carmelo Pellegrino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Francesco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Sinisi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Stefano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Stalio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SzPts val="1900"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Simona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Stellacci</a:t>
            </a:r>
            <a:b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</a:b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Carmen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Giugliano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buSzPts val="1900"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Alessandro Alberto Oliva</a:t>
            </a:r>
          </a:p>
          <a:p>
            <a:pPr algn="ctr">
              <a:lnSpc>
                <a:spcPct val="115000"/>
              </a:lnSpc>
              <a:buSzPts val="1900"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Salvatore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Aurnia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g14ffa58c945_0_816"/>
          <p:cNvSpPr txBox="1"/>
          <p:nvPr/>
        </p:nvSpPr>
        <p:spPr>
          <a:xfrm>
            <a:off x="3486269" y="2786187"/>
            <a:ext cx="3023585" cy="39947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Stefano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Stalio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Marica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Antonacci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Giacinto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Donvito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Ddaniele</a:t>
            </a: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Spiga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Barbara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Martelli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Vincenzo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Ciaschini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Diego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Michelotto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Daniele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Cesini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Luca Giovanni Carbone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Enrico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Vianello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Massimo </a:t>
            </a:r>
            <a:r>
              <a:rPr lang="en-US" sz="1600" i="0" u="none" strike="noStrike" cap="none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Sgaravatto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Nadina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Foggetti</a:t>
            </a:r>
            <a:endParaRPr lang="en-US" sz="1600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g14ffa58c945_0_816"/>
          <p:cNvSpPr/>
          <p:nvPr/>
        </p:nvSpPr>
        <p:spPr>
          <a:xfrm flipH="1">
            <a:off x="315268" y="1623480"/>
            <a:ext cx="6194586" cy="597451"/>
          </a:xfrm>
          <a:prstGeom prst="snip1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900" b="1" dirty="0">
                <a:solidFill>
                  <a:srgbClr val="FFFFFF"/>
                </a:solidFill>
                <a:latin typeface="+mj-lt"/>
                <a:ea typeface="Roboto"/>
                <a:cs typeface="Roboto"/>
              </a:rPr>
              <a:t>Support Team</a:t>
            </a:r>
            <a:endParaRPr sz="1900" b="1" dirty="0">
              <a:solidFill>
                <a:srgbClr val="FFFFFF"/>
              </a:solidFill>
              <a:latin typeface="+mj-lt"/>
              <a:ea typeface="Roboto"/>
              <a:cs typeface="Roboto"/>
            </a:endParaRPr>
          </a:p>
        </p:txBody>
      </p:sp>
      <p:sp>
        <p:nvSpPr>
          <p:cNvPr id="338" name="Google Shape;338;g14ffa58c945_0_816"/>
          <p:cNvSpPr txBox="1"/>
          <p:nvPr/>
        </p:nvSpPr>
        <p:spPr>
          <a:xfrm>
            <a:off x="6771231" y="1866038"/>
            <a:ext cx="4822855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>
              <a:lnSpc>
                <a:spcPct val="150000"/>
              </a:lnSpc>
              <a:buSzPts val="1900"/>
              <a:buFont typeface="Arial" panose="020B0604020202020204" pitchFamily="34" charset="0"/>
              <a:buChar char="•"/>
            </a:pPr>
            <a:r>
              <a:rPr lang="it-IT" b="0" i="0" u="none" strike="noStrike" cap="none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Contacts</a:t>
            </a:r>
            <a:r>
              <a:rPr lang="it-IT" b="0" i="0" u="none" strike="noStrike" cap="none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via </a:t>
            </a:r>
            <a:r>
              <a:rPr lang="it-IT" b="0" i="0" u="none" strike="noStrike" cap="none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Desk</a:t>
            </a:r>
            <a:r>
              <a:rPr lang="it-IT" b="0" i="0" u="none" strike="noStrike" cap="none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b="0" i="0" u="none" strike="noStrike" cap="none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indent="-285750">
              <a:lnSpc>
                <a:spcPct val="150000"/>
              </a:lnSpc>
              <a:buSzPts val="1900"/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Announcements</a:t>
            </a:r>
            <a:r>
              <a:rPr lang="it-IT" b="0" i="0" u="none" strike="noStrike" cap="none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b="0" i="0" u="none" strike="noStrike" cap="none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cloud-announce@lists.infn.it</a:t>
            </a:r>
            <a:endParaRPr lang="it-IT" dirty="0">
              <a:solidFill>
                <a:srgbClr val="03A64B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51;g14ffa58c945_0_835">
            <a:extLst>
              <a:ext uri="{FF2B5EF4-FFF2-40B4-BE49-F238E27FC236}">
                <a16:creationId xmlns:a16="http://schemas.microsoft.com/office/drawing/2014/main" id="{B9A073D0-63A6-9EED-5175-59D7D8748067}"/>
              </a:ext>
            </a:extLst>
          </p:cNvPr>
          <p:cNvSpPr/>
          <p:nvPr/>
        </p:nvSpPr>
        <p:spPr>
          <a:xfrm>
            <a:off x="315268" y="2253982"/>
            <a:ext cx="3023585" cy="477121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8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First Level</a:t>
            </a:r>
            <a:endParaRPr sz="18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351;g14ffa58c945_0_835">
            <a:extLst>
              <a:ext uri="{FF2B5EF4-FFF2-40B4-BE49-F238E27FC236}">
                <a16:creationId xmlns:a16="http://schemas.microsoft.com/office/drawing/2014/main" id="{B75579BC-8E12-BB0C-11C4-9E1EA397AB68}"/>
              </a:ext>
            </a:extLst>
          </p:cNvPr>
          <p:cNvSpPr/>
          <p:nvPr/>
        </p:nvSpPr>
        <p:spPr>
          <a:xfrm>
            <a:off x="3486269" y="2256783"/>
            <a:ext cx="3023585" cy="471517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8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Second Level</a:t>
            </a:r>
            <a:endParaRPr sz="18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D27DF2-C960-BB8F-38AD-88BB87017160}"/>
              </a:ext>
            </a:extLst>
          </p:cNvPr>
          <p:cNvSpPr/>
          <p:nvPr/>
        </p:nvSpPr>
        <p:spPr>
          <a:xfrm>
            <a:off x="549973" y="5182758"/>
            <a:ext cx="2554173" cy="1161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F1176-AE8F-4C9E-517D-3B18F56503E0}"/>
              </a:ext>
            </a:extLst>
          </p:cNvPr>
          <p:cNvSpPr txBox="1"/>
          <p:nvPr/>
        </p:nvSpPr>
        <p:spPr>
          <a:xfrm>
            <a:off x="549973" y="6371701"/>
            <a:ext cx="25008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NEW ENTRIES!!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F4F25-9701-F4B1-0581-04B609067870}"/>
              </a:ext>
            </a:extLst>
          </p:cNvPr>
          <p:cNvSpPr txBox="1"/>
          <p:nvPr/>
        </p:nvSpPr>
        <p:spPr>
          <a:xfrm>
            <a:off x="3747646" y="6371700"/>
            <a:ext cx="25008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And many more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B765A-3486-4E50-34CB-C4EA6A7F1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575" y="2810129"/>
            <a:ext cx="4920165" cy="3534125"/>
          </a:xfrm>
          <a:prstGeom prst="rect">
            <a:avLst/>
          </a:prstGeom>
          <a:ln>
            <a:solidFill>
              <a:srgbClr val="03A64B"/>
            </a:solidFill>
          </a:ln>
        </p:spPr>
      </p:pic>
      <p:pic>
        <p:nvPicPr>
          <p:cNvPr id="8" name="Picture 7" descr="INFN Cloud | Cloud Services for Research">
            <a:extLst>
              <a:ext uri="{FF2B5EF4-FFF2-40B4-BE49-F238E27FC236}">
                <a16:creationId xmlns:a16="http://schemas.microsoft.com/office/drawing/2014/main" id="{23A2D7A7-6E7F-251C-4B32-D5AD4CF9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19;g14ffa58c945_0_810">
            <a:extLst>
              <a:ext uri="{FF2B5EF4-FFF2-40B4-BE49-F238E27FC236}">
                <a16:creationId xmlns:a16="http://schemas.microsoft.com/office/drawing/2014/main" id="{A4ABE59D-57EC-A6B8-3921-A1CF861340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91B43DF-FE94-1AB1-91FE-5D45F95D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28039"/>
            <a:ext cx="12191999" cy="3777208"/>
          </a:xfrm>
          <a:solidFill>
            <a:schemeClr val="tx2"/>
          </a:solidFill>
          <a:ln>
            <a:noFill/>
          </a:ln>
        </p:spPr>
        <p:txBody>
          <a:bodyPr anchor="ctr"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it-IT" sz="3200" b="1" dirty="0">
              <a:solidFill>
                <a:schemeClr val="bg1"/>
              </a:solidFill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it-IT" sz="3200" b="1" dirty="0" err="1">
                <a:solidFill>
                  <a:schemeClr val="bg1"/>
                </a:solidFill>
                <a:latin typeface="+mj-lt"/>
              </a:rPr>
              <a:t>Supported</a:t>
            </a:r>
            <a:r>
              <a:rPr lang="it-IT" sz="3200" b="1" dirty="0">
                <a:solidFill>
                  <a:schemeClr val="bg1"/>
                </a:solidFill>
                <a:latin typeface="+mj-lt"/>
              </a:rPr>
              <a:t> Projects</a:t>
            </a:r>
          </a:p>
        </p:txBody>
      </p:sp>
      <p:pic>
        <p:nvPicPr>
          <p:cNvPr id="3" name="Picture 2" descr="INFN Cloud | Cloud Services for Research">
            <a:extLst>
              <a:ext uri="{FF2B5EF4-FFF2-40B4-BE49-F238E27FC236}">
                <a16:creationId xmlns:a16="http://schemas.microsoft.com/office/drawing/2014/main" id="{F9EDC05A-CBAE-E8B1-AC80-3F525B05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45;g14ffa58c945_0_835">
            <a:extLst>
              <a:ext uri="{FF2B5EF4-FFF2-40B4-BE49-F238E27FC236}">
                <a16:creationId xmlns:a16="http://schemas.microsoft.com/office/drawing/2014/main" id="{BD45D906-1EC3-1655-16EA-98038045D5A9}"/>
              </a:ext>
            </a:extLst>
          </p:cNvPr>
          <p:cNvSpPr/>
          <p:nvPr/>
        </p:nvSpPr>
        <p:spPr>
          <a:xfrm>
            <a:off x="5923490" y="1696829"/>
            <a:ext cx="6140992" cy="345366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numCol="2" anchor="ctr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AI_INFN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AMS-02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Cygno</a:t>
            </a:r>
            <a:endParaRPr lang="en-US" sz="2000" i="0" u="none" strike="noStrike" cap="none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Darkside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ELETBIC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EUROLABS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HERD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IXPE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KM3NeT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 err="1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LHCb</a:t>
            </a:r>
            <a:endParaRPr lang="en-US" sz="2000" i="0" u="none" strike="noStrike" cap="none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MUONE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NUCS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QUAX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SI</a:t>
            </a: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000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TIFPA</a:t>
            </a:r>
            <a:endParaRPr lang="en-US" sz="2000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319;g14ffa58c945_0_810">
            <a:extLst>
              <a:ext uri="{FF2B5EF4-FFF2-40B4-BE49-F238E27FC236}">
                <a16:creationId xmlns:a16="http://schemas.microsoft.com/office/drawing/2014/main" id="{F5D52F0D-675B-AA19-459A-7BAEA6C9B5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 err="1">
                <a:latin typeface="+mj-lt"/>
              </a:rPr>
              <a:t>Cygno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Picture 7" descr="INFN Cloud | Cloud Services for Research">
            <a:extLst>
              <a:ext uri="{FF2B5EF4-FFF2-40B4-BE49-F238E27FC236}">
                <a16:creationId xmlns:a16="http://schemas.microsoft.com/office/drawing/2014/main" id="{FA1FB4C2-6B0C-47F9-FA53-7DB36898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8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7700C057-0932-70E2-2750-931F7373D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4" y="1814444"/>
            <a:ext cx="11017232" cy="4402266"/>
          </a:xfrm>
          <a:prstGeom prst="rect">
            <a:avLst/>
          </a:prstGeom>
        </p:spPr>
      </p:pic>
      <p:pic>
        <p:nvPicPr>
          <p:cNvPr id="3" name="Immagine 20" descr="Immagine che contiene testo, cerchio, Carattere, compact disk&#10;&#10;Descrizione generata automaticamente">
            <a:extLst>
              <a:ext uri="{FF2B5EF4-FFF2-40B4-BE49-F238E27FC236}">
                <a16:creationId xmlns:a16="http://schemas.microsoft.com/office/drawing/2014/main" id="{3E78B00A-FC23-0EC6-DED6-CF52B0B1E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98" y="66208"/>
            <a:ext cx="1307106" cy="13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KM3NeT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 descr="INFN Cloud | Cloud Services for Research">
            <a:extLst>
              <a:ext uri="{FF2B5EF4-FFF2-40B4-BE49-F238E27FC236}">
                <a16:creationId xmlns:a16="http://schemas.microsoft.com/office/drawing/2014/main" id="{FA1FB4C2-6B0C-47F9-FA53-7DB36898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26" descr="Immagine che contiene cerchio, schermata, Elementi grafici, Blu elettrico&#10;&#10;Descrizione generata automaticamente">
            <a:extLst>
              <a:ext uri="{FF2B5EF4-FFF2-40B4-BE49-F238E27FC236}">
                <a16:creationId xmlns:a16="http://schemas.microsoft.com/office/drawing/2014/main" id="{1DEF212A-1DB3-EDD5-98E7-CE13E8842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52" y="116940"/>
            <a:ext cx="1262904" cy="1307106"/>
          </a:xfrm>
          <a:prstGeom prst="rect">
            <a:avLst/>
          </a:prstGeom>
        </p:spPr>
      </p:pic>
      <p:sp>
        <p:nvSpPr>
          <p:cNvPr id="6" name="Google Shape;318;g14ffa58c945_0_810">
            <a:extLst>
              <a:ext uri="{FF2B5EF4-FFF2-40B4-BE49-F238E27FC236}">
                <a16:creationId xmlns:a16="http://schemas.microsoft.com/office/drawing/2014/main" id="{CD20AFC1-D717-7C5E-133F-872D89AC1C59}"/>
              </a:ext>
            </a:extLst>
          </p:cNvPr>
          <p:cNvSpPr txBox="1"/>
          <p:nvPr/>
        </p:nvSpPr>
        <p:spPr>
          <a:xfrm>
            <a:off x="315268" y="1673625"/>
            <a:ext cx="11537864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SVN repo</a:t>
            </a:r>
            <a:endParaRPr lang="it-IT"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A legacy SVN repo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being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maintained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as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a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reference</a:t>
            </a:r>
            <a:endParaRPr lang="it-IT" sz="1600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KM3DIA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</a:rPr>
              <a:t>D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OM</a:t>
            </a: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</a:rPr>
              <a:t> 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ntegration</a:t>
            </a: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</a:rPr>
              <a:t> 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ssistant (DIA) 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itchFamily="2" charset="2"/>
              </a:rPr>
              <a:t> database collecting all the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itchFamily="2" charset="2"/>
              </a:rPr>
              <a:t>informations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itchFamily="2" charset="2"/>
              </a:rPr>
              <a:t> from DOM integration sites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Wingdings" pitchFamily="2" charset="2"/>
              </a:rPr>
              <a:t>Redundance on more sites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32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Owncloud</a:t>
            </a:r>
            <a:endParaRPr lang="it-IT" sz="3200" b="1" dirty="0">
              <a:solidFill>
                <a:schemeClr val="tx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A shared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Roboto"/>
                <a:cs typeface="Roboto"/>
              </a:rPr>
              <a:t>spasce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 to keep documents</a:t>
            </a:r>
            <a:endParaRPr lang="en-IT" sz="1600">
              <a:solidFill>
                <a:schemeClr val="tx1"/>
              </a:solidFill>
              <a:latin typeface="+mn-lt"/>
              <a:ea typeface="Roboto"/>
              <a:cs typeface="Roboto"/>
            </a:endParaRPr>
          </a:p>
        </p:txBody>
      </p:sp>
      <p:pic>
        <p:nvPicPr>
          <p:cNvPr id="2050" name="Picture 2" descr="The KM3Net Experiment – INFN Genova">
            <a:extLst>
              <a:ext uri="{FF2B5EF4-FFF2-40B4-BE49-F238E27FC236}">
                <a16:creationId xmlns:a16="http://schemas.microsoft.com/office/drawing/2014/main" id="{45560E8F-FA02-739A-6638-BFC9E43C1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25" y="1913960"/>
            <a:ext cx="2753357" cy="3907524"/>
          </a:xfrm>
          <a:prstGeom prst="rect">
            <a:avLst/>
          </a:prstGeom>
          <a:noFill/>
          <a:ln>
            <a:solidFill>
              <a:srgbClr val="03A6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M3NeT - Wikipedia">
            <a:extLst>
              <a:ext uri="{FF2B5EF4-FFF2-40B4-BE49-F238E27FC236}">
                <a16:creationId xmlns:a16="http://schemas.microsoft.com/office/drawing/2014/main" id="{F242F35C-5833-CDCA-6C5F-248EAE30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17" y="4669193"/>
            <a:ext cx="1747978" cy="1692361"/>
          </a:xfrm>
          <a:prstGeom prst="rect">
            <a:avLst/>
          </a:prstGeom>
          <a:noFill/>
          <a:ln>
            <a:solidFill>
              <a:srgbClr val="03A64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319;g14ffa58c945_0_810">
            <a:extLst>
              <a:ext uri="{FF2B5EF4-FFF2-40B4-BE49-F238E27FC236}">
                <a16:creationId xmlns:a16="http://schemas.microsoft.com/office/drawing/2014/main" id="{EE3D3BF3-7D52-CE02-A5CB-F3DB303F2A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NUCS – </a:t>
            </a:r>
            <a:r>
              <a:rPr lang="it-IT" b="1" dirty="0" err="1">
                <a:latin typeface="+mj-lt"/>
              </a:rPr>
              <a:t>NU</a:t>
            </a:r>
            <a:r>
              <a:rPr lang="it-IT" dirty="0" err="1">
                <a:latin typeface="+mj-lt"/>
              </a:rPr>
              <a:t>cleo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C</a:t>
            </a:r>
            <a:r>
              <a:rPr lang="it-IT" dirty="0">
                <a:latin typeface="+mj-lt"/>
              </a:rPr>
              <a:t>yber </a:t>
            </a:r>
            <a:r>
              <a:rPr lang="it-IT" b="1" dirty="0">
                <a:latin typeface="+mj-lt"/>
              </a:rPr>
              <a:t>S</a:t>
            </a:r>
            <a:r>
              <a:rPr lang="it-IT" dirty="0">
                <a:latin typeface="+mj-lt"/>
              </a:rPr>
              <a:t>ecurity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 descr="INFN Cloud | Cloud Services for Research">
            <a:extLst>
              <a:ext uri="{FF2B5EF4-FFF2-40B4-BE49-F238E27FC236}">
                <a16:creationId xmlns:a16="http://schemas.microsoft.com/office/drawing/2014/main" id="{FA1FB4C2-6B0C-47F9-FA53-7DB36898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18;g14ffa58c945_0_810">
            <a:extLst>
              <a:ext uri="{FF2B5EF4-FFF2-40B4-BE49-F238E27FC236}">
                <a16:creationId xmlns:a16="http://schemas.microsoft.com/office/drawing/2014/main" id="{CD20AFC1-D717-7C5E-133F-872D89AC1C59}"/>
              </a:ext>
            </a:extLst>
          </p:cNvPr>
          <p:cNvSpPr txBox="1"/>
          <p:nvPr/>
        </p:nvSpPr>
        <p:spPr>
          <a:xfrm>
            <a:off x="315268" y="1837817"/>
            <a:ext cx="566848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Scan</a:t>
            </a: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-Servers</a:t>
            </a:r>
            <a:endParaRPr lang="it-IT"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6 virtual-machines instantiated on INFN-Cloud alongside the previous 12 at INFN-CNAF and INFN-Firenze</a:t>
            </a:r>
          </a:p>
        </p:txBody>
      </p:sp>
      <p:pic>
        <p:nvPicPr>
          <p:cNvPr id="2" name="Immagine 7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8F660EFD-9211-0FDC-49B4-53AFD480B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20" y="1837817"/>
            <a:ext cx="4752480" cy="4798441"/>
          </a:xfrm>
          <a:prstGeom prst="rect">
            <a:avLst/>
          </a:prstGeom>
        </p:spPr>
      </p:pic>
      <p:sp>
        <p:nvSpPr>
          <p:cNvPr id="3" name="Google Shape;319;g14ffa58c945_0_810">
            <a:extLst>
              <a:ext uri="{FF2B5EF4-FFF2-40B4-BE49-F238E27FC236}">
                <a16:creationId xmlns:a16="http://schemas.microsoft.com/office/drawing/2014/main" id="{8A6938F8-F7DB-579F-487B-447409A725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 err="1"/>
              <a:t>Conclusions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 descr="INFN Cloud | Cloud Services for Research">
            <a:extLst>
              <a:ext uri="{FF2B5EF4-FFF2-40B4-BE49-F238E27FC236}">
                <a16:creationId xmlns:a16="http://schemas.microsoft.com/office/drawing/2014/main" id="{FA1FB4C2-6B0C-47F9-FA53-7DB36898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554A4B3-FD67-4D23-4CB3-34760EB9B6A2}"/>
              </a:ext>
            </a:extLst>
          </p:cNvPr>
          <p:cNvSpPr txBox="1">
            <a:spLocks/>
          </p:cNvSpPr>
          <p:nvPr/>
        </p:nvSpPr>
        <p:spPr>
          <a:xfrm>
            <a:off x="315268" y="1776570"/>
            <a:ext cx="11537864" cy="4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Roboto"/>
              <a:buChar char="•"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WP2 deals </a:t>
            </a:r>
            <a:r>
              <a:rPr lang="en-US" dirty="0">
                <a:solidFill>
                  <a:schemeClr val="tx1"/>
                </a:solidFill>
              </a:rPr>
              <a:t>with user </a:t>
            </a:r>
            <a:r>
              <a:rPr lang="en-US" b="1" dirty="0">
                <a:solidFill>
                  <a:schemeClr val="tx1"/>
                </a:solidFill>
              </a:rPr>
              <a:t>support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training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Interaction with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Support for the adoption of Cloud-native technological solutions</a:t>
            </a:r>
          </a:p>
          <a:p>
            <a:r>
              <a:rPr lang="en-US" b="1" dirty="0">
                <a:solidFill>
                  <a:schemeClr val="tx1"/>
                </a:solidFill>
              </a:rPr>
              <a:t>Collaboration</a:t>
            </a:r>
            <a:r>
              <a:rPr lang="en-US" dirty="0">
                <a:solidFill>
                  <a:schemeClr val="tx1"/>
                </a:solidFill>
              </a:rPr>
              <a:t> with other groups present in INFN Cloud</a:t>
            </a:r>
          </a:p>
          <a:p>
            <a:r>
              <a:rPr lang="en-US" dirty="0">
                <a:solidFill>
                  <a:schemeClr val="tx1"/>
                </a:solidFill>
              </a:rPr>
              <a:t>New challenges are expected as </a:t>
            </a:r>
            <a:r>
              <a:rPr lang="en-US" b="1" dirty="0" err="1">
                <a:solidFill>
                  <a:schemeClr val="tx1"/>
                </a:solidFill>
              </a:rPr>
              <a:t>DataCloud</a:t>
            </a:r>
            <a:r>
              <a:rPr lang="en-US" dirty="0">
                <a:solidFill>
                  <a:schemeClr val="tx1"/>
                </a:solidFill>
              </a:rPr>
              <a:t> begins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on-boarding procedures for new non-INFN users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Guides and training to support the evolution of services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Google Shape;319;g14ffa58c945_0_810">
            <a:extLst>
              <a:ext uri="{FF2B5EF4-FFF2-40B4-BE49-F238E27FC236}">
                <a16:creationId xmlns:a16="http://schemas.microsoft.com/office/drawing/2014/main" id="{EB3C2430-8F44-2A5F-8C34-12AC0AC52C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91B43DF-FE94-1AB1-91FE-5D45F95D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528039"/>
            <a:ext cx="12191999" cy="3777208"/>
          </a:xfrm>
          <a:solidFill>
            <a:schemeClr val="tx2"/>
          </a:solidFill>
          <a:ln>
            <a:noFill/>
          </a:ln>
        </p:spPr>
        <p:txBody>
          <a:bodyPr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3200" b="1" dirty="0">
                <a:solidFill>
                  <a:schemeClr val="bg1"/>
                </a:solidFill>
                <a:latin typeface="+mj-lt"/>
              </a:rPr>
              <a:t>Thanks for the </a:t>
            </a:r>
            <a:r>
              <a:rPr lang="it-IT" sz="3200" b="1" dirty="0" err="1">
                <a:solidFill>
                  <a:schemeClr val="bg1"/>
                </a:solidFill>
                <a:latin typeface="+mj-lt"/>
              </a:rPr>
              <a:t>attention</a:t>
            </a:r>
            <a:r>
              <a:rPr lang="it-IT" sz="3200" b="1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pic>
        <p:nvPicPr>
          <p:cNvPr id="3" name="Picture 2" descr="INFN Cloud | Cloud Services for Research">
            <a:extLst>
              <a:ext uri="{FF2B5EF4-FFF2-40B4-BE49-F238E27FC236}">
                <a16:creationId xmlns:a16="http://schemas.microsoft.com/office/drawing/2014/main" id="{F9EDC05A-CBAE-E8B1-AC80-3F525B05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1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 err="1">
                <a:latin typeface="+mj-lt"/>
              </a:rPr>
              <a:t>Outline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8" name="Google Shape;318;g14ffa58c945_0_810"/>
          <p:cNvSpPr txBox="1"/>
          <p:nvPr/>
        </p:nvSpPr>
        <p:spPr>
          <a:xfrm>
            <a:off x="315267" y="1792876"/>
            <a:ext cx="5780733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State of Art</a:t>
            </a:r>
            <a:endParaRPr lang="it-IT"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Portfolio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b="0" i="0" u="none" strike="noStrike" cap="none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Guides</a:t>
            </a: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Training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courses</a:t>
            </a:r>
            <a:endParaRPr lang="it-IT" sz="1600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b="0" i="0" u="none" strike="noStrike" cap="none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Nu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mbers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b="0" i="0" u="none" strike="noStrike" cap="none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Who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? And How?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3" name="Google Shape;318;g14ffa58c945_0_810">
            <a:extLst>
              <a:ext uri="{FF2B5EF4-FFF2-40B4-BE49-F238E27FC236}">
                <a16:creationId xmlns:a16="http://schemas.microsoft.com/office/drawing/2014/main" id="{ADBA07BD-2C4E-E62B-DFB4-68E1578FC824}"/>
              </a:ext>
            </a:extLst>
          </p:cNvPr>
          <p:cNvSpPr txBox="1"/>
          <p:nvPr/>
        </p:nvSpPr>
        <p:spPr>
          <a:xfrm>
            <a:off x="315267" y="4747491"/>
            <a:ext cx="578073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Projects</a:t>
            </a: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INFN Cloud | Cloud Services for Research">
            <a:extLst>
              <a:ext uri="{FF2B5EF4-FFF2-40B4-BE49-F238E27FC236}">
                <a16:creationId xmlns:a16="http://schemas.microsoft.com/office/drawing/2014/main" id="{2DBD7D1A-DE19-76C7-DB69-FFEFD292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INFN – Cloud working </a:t>
            </a:r>
            <a:r>
              <a:rPr lang="it-IT" dirty="0" err="1">
                <a:latin typeface="+mj-lt"/>
              </a:rPr>
              <a:t>structure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>
              <a:solidFill>
                <a:schemeClr val="tx1"/>
              </a:solidFill>
            </a:endParaRPr>
          </a:p>
        </p:txBody>
      </p:sp>
      <p:pic>
        <p:nvPicPr>
          <p:cNvPr id="4" name="Picture 3" descr="INFN Cloud | Cloud Services for Research">
            <a:extLst>
              <a:ext uri="{FF2B5EF4-FFF2-40B4-BE49-F238E27FC236}">
                <a16:creationId xmlns:a16="http://schemas.microsoft.com/office/drawing/2014/main" id="{2DBD7D1A-DE19-76C7-DB69-FFEFD292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8884991-F8D1-002F-2355-EA36DA5BE463}"/>
              </a:ext>
            </a:extLst>
          </p:cNvPr>
          <p:cNvGrpSpPr/>
          <p:nvPr/>
        </p:nvGrpSpPr>
        <p:grpSpPr>
          <a:xfrm>
            <a:off x="157634" y="2768560"/>
            <a:ext cx="11876732" cy="3710571"/>
            <a:chOff x="315268" y="1721178"/>
            <a:chExt cx="11537864" cy="35032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50E3F57-CD63-DE1F-5ECC-AC67A4D5E63F}"/>
                </a:ext>
              </a:extLst>
            </p:cNvPr>
            <p:cNvGrpSpPr/>
            <p:nvPr/>
          </p:nvGrpSpPr>
          <p:grpSpPr>
            <a:xfrm>
              <a:off x="315268" y="1747891"/>
              <a:ext cx="1562959" cy="3476519"/>
              <a:chOff x="315268" y="1747891"/>
              <a:chExt cx="1562959" cy="3476519"/>
            </a:xfrm>
          </p:grpSpPr>
          <p:sp>
            <p:nvSpPr>
              <p:cNvPr id="5" name="Google Shape;352;g14ffa58c945_0_835">
                <a:extLst>
                  <a:ext uri="{FF2B5EF4-FFF2-40B4-BE49-F238E27FC236}">
                    <a16:creationId xmlns:a16="http://schemas.microsoft.com/office/drawing/2014/main" id="{CF81C70A-8436-6181-0325-798F683FA449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Operation &amp; Infrastructure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7E6771-5873-9BE1-BFE4-06D72EF9D999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2" name="Google Shape;345;g14ffa58c945_0_835">
                  <a:extLst>
                    <a:ext uri="{FF2B5EF4-FFF2-40B4-BE49-F238E27FC236}">
                      <a16:creationId xmlns:a16="http://schemas.microsoft.com/office/drawing/2014/main" id="{CB236911-947A-0C04-6FAB-8F3ABD6F5FB5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WP1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10" name="Graphic 9" descr="Server with solid fill">
                  <a:extLst>
                    <a:ext uri="{FF2B5EF4-FFF2-40B4-BE49-F238E27FC236}">
                      <a16:creationId xmlns:a16="http://schemas.microsoft.com/office/drawing/2014/main" id="{9A1AC270-9BF0-7173-33CB-2AEAE4CEC6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7387" y="1862189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B66B13-53BD-1DE8-AD97-49B87BB2D48C}"/>
                </a:ext>
              </a:extLst>
            </p:cNvPr>
            <p:cNvGrpSpPr/>
            <p:nvPr/>
          </p:nvGrpSpPr>
          <p:grpSpPr>
            <a:xfrm>
              <a:off x="1963474" y="1747891"/>
              <a:ext cx="1562959" cy="3476519"/>
              <a:chOff x="315268" y="1747891"/>
              <a:chExt cx="1562959" cy="3476519"/>
            </a:xfrm>
          </p:grpSpPr>
          <p:sp>
            <p:nvSpPr>
              <p:cNvPr id="18" name="Google Shape;352;g14ffa58c945_0_835">
                <a:extLst>
                  <a:ext uri="{FF2B5EF4-FFF2-40B4-BE49-F238E27FC236}">
                    <a16:creationId xmlns:a16="http://schemas.microsoft.com/office/drawing/2014/main" id="{A27734E6-9C17-9F4C-B272-555B07C2DB62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User Support</a:t>
                </a: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&amp; Training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CBB3DBC-83B2-B95B-509E-B20B708ACEA6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20" name="Google Shape;345;g14ffa58c945_0_835">
                  <a:extLst>
                    <a:ext uri="{FF2B5EF4-FFF2-40B4-BE49-F238E27FC236}">
                      <a16:creationId xmlns:a16="http://schemas.microsoft.com/office/drawing/2014/main" id="{5EBCCE42-D818-068A-0B4D-E3CFAF8B4748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WP2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21" name="Graphic 20" descr="Call center with solid fill">
                  <a:extLst>
                    <a:ext uri="{FF2B5EF4-FFF2-40B4-BE49-F238E27FC236}">
                      <a16:creationId xmlns:a16="http://schemas.microsoft.com/office/drawing/2014/main" id="{DD8C1F66-AE78-A83E-DDC2-1711A542B6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2527386" y="1973572"/>
                  <a:ext cx="914401" cy="6916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70068B-C84B-C907-FCD8-B508EEBE27AF}"/>
                </a:ext>
              </a:extLst>
            </p:cNvPr>
            <p:cNvGrpSpPr/>
            <p:nvPr/>
          </p:nvGrpSpPr>
          <p:grpSpPr>
            <a:xfrm>
              <a:off x="3611680" y="1747891"/>
              <a:ext cx="1562959" cy="3476519"/>
              <a:chOff x="315268" y="1747891"/>
              <a:chExt cx="1562959" cy="3476519"/>
            </a:xfrm>
          </p:grpSpPr>
          <p:sp>
            <p:nvSpPr>
              <p:cNvPr id="23" name="Google Shape;352;g14ffa58c945_0_835">
                <a:extLst>
                  <a:ext uri="{FF2B5EF4-FFF2-40B4-BE49-F238E27FC236}">
                    <a16:creationId xmlns:a16="http://schemas.microsoft.com/office/drawing/2014/main" id="{3B59D297-3152-9044-1F6D-FC56A7BCC518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Resources &amp; Sustainability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6B63754-68FC-F642-9B11-71728856FABF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25" name="Google Shape;345;g14ffa58c945_0_835">
                  <a:extLst>
                    <a:ext uri="{FF2B5EF4-FFF2-40B4-BE49-F238E27FC236}">
                      <a16:creationId xmlns:a16="http://schemas.microsoft.com/office/drawing/2014/main" id="{7196C845-9F5A-A1D5-FCA5-1E005DDA8AFD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WP3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26" name="Graphic 25" descr="Server with solid fill">
                  <a:extLst>
                    <a:ext uri="{FF2B5EF4-FFF2-40B4-BE49-F238E27FC236}">
                      <a16:creationId xmlns:a16="http://schemas.microsoft.com/office/drawing/2014/main" id="{B86407BA-1BB9-5342-27F1-FB1FA2366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7387" y="1862189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7E95FE-4900-9EF5-290E-D7A9A6C766F4}"/>
                </a:ext>
              </a:extLst>
            </p:cNvPr>
            <p:cNvGrpSpPr/>
            <p:nvPr/>
          </p:nvGrpSpPr>
          <p:grpSpPr>
            <a:xfrm>
              <a:off x="5259886" y="1747891"/>
              <a:ext cx="1562959" cy="3476519"/>
              <a:chOff x="315268" y="1747891"/>
              <a:chExt cx="1562959" cy="3476519"/>
            </a:xfrm>
          </p:grpSpPr>
          <p:sp>
            <p:nvSpPr>
              <p:cNvPr id="28" name="Google Shape;352;g14ffa58c945_0_835">
                <a:extLst>
                  <a:ext uri="{FF2B5EF4-FFF2-40B4-BE49-F238E27FC236}">
                    <a16:creationId xmlns:a16="http://schemas.microsoft.com/office/drawing/2014/main" id="{FDD7C050-6377-765C-3D55-EFB643102B87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Security &amp; Policies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AFD3B59-23AF-3F28-88FF-2038AFD34319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30" name="Google Shape;345;g14ffa58c945_0_835">
                  <a:extLst>
                    <a:ext uri="{FF2B5EF4-FFF2-40B4-BE49-F238E27FC236}">
                      <a16:creationId xmlns:a16="http://schemas.microsoft.com/office/drawing/2014/main" id="{E7DF2ED7-FC6D-53BC-2B86-69589241E754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WP4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31" name="Graphic 30" descr="Lock with solid fill">
                  <a:extLst>
                    <a:ext uri="{FF2B5EF4-FFF2-40B4-BE49-F238E27FC236}">
                      <a16:creationId xmlns:a16="http://schemas.microsoft.com/office/drawing/2014/main" id="{F3F26456-FC1D-F4FA-32A8-6D78F00D7A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2527386" y="1973572"/>
                  <a:ext cx="914401" cy="6916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34D75B0-A1A1-7A42-29DF-D52F8C84D97A}"/>
                </a:ext>
              </a:extLst>
            </p:cNvPr>
            <p:cNvGrpSpPr/>
            <p:nvPr/>
          </p:nvGrpSpPr>
          <p:grpSpPr>
            <a:xfrm>
              <a:off x="6951752" y="1735534"/>
              <a:ext cx="1562959" cy="3476519"/>
              <a:chOff x="315268" y="1747891"/>
              <a:chExt cx="1562959" cy="3476519"/>
            </a:xfrm>
          </p:grpSpPr>
          <p:sp>
            <p:nvSpPr>
              <p:cNvPr id="33" name="Google Shape;352;g14ffa58c945_0_835">
                <a:extLst>
                  <a:ext uri="{FF2B5EF4-FFF2-40B4-BE49-F238E27FC236}">
                    <a16:creationId xmlns:a16="http://schemas.microsoft.com/office/drawing/2014/main" id="{F5B4F8DC-76FE-BD7D-807A-5016E1CAC55B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Middleware &amp; New Services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2A901A5-363E-3A46-6ADF-2CF1E99826F6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35" name="Google Shape;345;g14ffa58c945_0_835">
                  <a:extLst>
                    <a:ext uri="{FF2B5EF4-FFF2-40B4-BE49-F238E27FC236}">
                      <a16:creationId xmlns:a16="http://schemas.microsoft.com/office/drawing/2014/main" id="{6BBAF59C-C058-0E0E-21DB-188015DFD0B3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WP5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36" name="Graphic 35" descr="Programmer female with solid fill">
                  <a:extLst>
                    <a:ext uri="{FF2B5EF4-FFF2-40B4-BE49-F238E27FC236}">
                      <a16:creationId xmlns:a16="http://schemas.microsoft.com/office/drawing/2014/main" id="{F37AA8EE-AF94-1D89-A0D3-11D7D7A043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>
                <a:xfrm>
                  <a:off x="2527386" y="1973572"/>
                  <a:ext cx="914401" cy="6916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3D074AC-7620-394D-2825-67D8E25EADFD}"/>
                </a:ext>
              </a:extLst>
            </p:cNvPr>
            <p:cNvGrpSpPr/>
            <p:nvPr/>
          </p:nvGrpSpPr>
          <p:grpSpPr>
            <a:xfrm>
              <a:off x="8599958" y="1735534"/>
              <a:ext cx="1562959" cy="3476519"/>
              <a:chOff x="315268" y="1747891"/>
              <a:chExt cx="1562959" cy="3476519"/>
            </a:xfrm>
          </p:grpSpPr>
          <p:sp>
            <p:nvSpPr>
              <p:cNvPr id="38" name="Google Shape;352;g14ffa58c945_0_835">
                <a:extLst>
                  <a:ext uri="{FF2B5EF4-FFF2-40B4-BE49-F238E27FC236}">
                    <a16:creationId xmlns:a16="http://schemas.microsoft.com/office/drawing/2014/main" id="{5B12B54D-E3AC-0A6F-6E9C-D1C761B11195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R&amp;D 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2E02DB8-3F6A-132B-7D67-F9A3D14259D7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40" name="Google Shape;345;g14ffa58c945_0_835">
                  <a:extLst>
                    <a:ext uri="{FF2B5EF4-FFF2-40B4-BE49-F238E27FC236}">
                      <a16:creationId xmlns:a16="http://schemas.microsoft.com/office/drawing/2014/main" id="{46907DAC-723D-1A11-8331-E0AA78340CFF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WP6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41" name="Graphic 40" descr="Programmer male with solid fill">
                  <a:extLst>
                    <a:ext uri="{FF2B5EF4-FFF2-40B4-BE49-F238E27FC236}">
                      <a16:creationId xmlns:a16="http://schemas.microsoft.com/office/drawing/2014/main" id="{D5547100-0D41-9AE2-6C66-657FE16BE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rcRect/>
                <a:stretch/>
              </p:blipFill>
              <p:spPr>
                <a:xfrm>
                  <a:off x="2527386" y="1973572"/>
                  <a:ext cx="914401" cy="6916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E43E706-503D-06E0-CB51-3D1418AD85FE}"/>
                </a:ext>
              </a:extLst>
            </p:cNvPr>
            <p:cNvGrpSpPr/>
            <p:nvPr/>
          </p:nvGrpSpPr>
          <p:grpSpPr>
            <a:xfrm>
              <a:off x="10290173" y="1721178"/>
              <a:ext cx="1562959" cy="3476519"/>
              <a:chOff x="315268" y="1747891"/>
              <a:chExt cx="1562959" cy="3476519"/>
            </a:xfrm>
          </p:grpSpPr>
          <p:sp>
            <p:nvSpPr>
              <p:cNvPr id="43" name="Google Shape;352;g14ffa58c945_0_835">
                <a:extLst>
                  <a:ext uri="{FF2B5EF4-FFF2-40B4-BE49-F238E27FC236}">
                    <a16:creationId xmlns:a16="http://schemas.microsoft.com/office/drawing/2014/main" id="{48E481E6-FF7E-9181-8E86-29BE129FB906}"/>
                  </a:ext>
                </a:extLst>
              </p:cNvPr>
              <p:cNvSpPr/>
              <p:nvPr/>
            </p:nvSpPr>
            <p:spPr>
              <a:xfrm>
                <a:off x="315268" y="2566633"/>
                <a:ext cx="1562959" cy="2657777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+mj-lt"/>
                    <a:ea typeface="Roboto"/>
                    <a:cs typeface="Roboto"/>
                    <a:sym typeface="Roboto"/>
                  </a:rPr>
                  <a:t>Legal Compliance</a:t>
                </a:r>
                <a:endParaRPr sz="2400" b="1" i="0" u="none" strike="noStrike" cap="none" dirty="0">
                  <a:solidFill>
                    <a:schemeClr val="dk1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BC942A0-0FDB-1D60-AB8D-1A5D537AA5FC}"/>
                  </a:ext>
                </a:extLst>
              </p:cNvPr>
              <p:cNvGrpSpPr/>
              <p:nvPr/>
            </p:nvGrpSpPr>
            <p:grpSpPr>
              <a:xfrm>
                <a:off x="315268" y="1747891"/>
                <a:ext cx="1562959" cy="698748"/>
                <a:chOff x="315268" y="1747890"/>
                <a:chExt cx="3284973" cy="1142999"/>
              </a:xfrm>
            </p:grpSpPr>
            <p:sp>
              <p:nvSpPr>
                <p:cNvPr id="45" name="Google Shape;345;g14ffa58c945_0_835">
                  <a:extLst>
                    <a:ext uri="{FF2B5EF4-FFF2-40B4-BE49-F238E27FC236}">
                      <a16:creationId xmlns:a16="http://schemas.microsoft.com/office/drawing/2014/main" id="{75B0C6B5-7E4B-89E3-1CF9-93E9BE3D8144}"/>
                    </a:ext>
                  </a:extLst>
                </p:cNvPr>
                <p:cNvSpPr/>
                <p:nvPr/>
              </p:nvSpPr>
              <p:spPr>
                <a:xfrm>
                  <a:off x="315268" y="1747890"/>
                  <a:ext cx="3284973" cy="114299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lang="en-US" sz="2800" b="1" i="0" u="none" strike="noStrike" cap="none" dirty="0">
                      <a:solidFill>
                        <a:schemeClr val="lt1"/>
                      </a:solidFill>
                      <a:latin typeface="+mj-lt"/>
                      <a:ea typeface="Roboto"/>
                      <a:cs typeface="Roboto"/>
                      <a:sym typeface="Roboto"/>
                    </a:rPr>
                    <a:t>WP7</a:t>
                  </a:r>
                  <a:endParaRPr sz="2800" b="1" i="0" u="none" strike="noStrike" cap="none" dirty="0">
                    <a:solidFill>
                      <a:schemeClr val="lt1"/>
                    </a:solidFill>
                    <a:latin typeface="+mj-lt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46" name="Graphic 45" descr="Gavel with solid fill">
                  <a:extLst>
                    <a:ext uri="{FF2B5EF4-FFF2-40B4-BE49-F238E27FC236}">
                      <a16:creationId xmlns:a16="http://schemas.microsoft.com/office/drawing/2014/main" id="{25A283D8-0983-F430-8963-77A1B130B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rcRect/>
                <a:stretch/>
              </p:blipFill>
              <p:spPr>
                <a:xfrm>
                  <a:off x="2527386" y="1973572"/>
                  <a:ext cx="914401" cy="69163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8" name="Google Shape;318;g14ffa58c945_0_810">
            <a:extLst>
              <a:ext uri="{FF2B5EF4-FFF2-40B4-BE49-F238E27FC236}">
                <a16:creationId xmlns:a16="http://schemas.microsoft.com/office/drawing/2014/main" id="{99EAB382-40BF-66E4-506D-EB5913CF2BEF}"/>
              </a:ext>
            </a:extLst>
          </p:cNvPr>
          <p:cNvSpPr txBox="1"/>
          <p:nvPr/>
        </p:nvSpPr>
        <p:spPr>
          <a:xfrm>
            <a:off x="315268" y="1814444"/>
            <a:ext cx="1000822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Activities </a:t>
            </a:r>
            <a:r>
              <a:rPr lang="it-IT" sz="32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assigned</a:t>
            </a: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 to </a:t>
            </a:r>
            <a:r>
              <a:rPr lang="it-IT" sz="32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different</a:t>
            </a: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 Working-Packages</a:t>
            </a:r>
            <a:endParaRPr lang="it-IT" sz="1600" i="0" u="none" strike="noStrike" cap="none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468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Services – </a:t>
            </a:r>
            <a:r>
              <a:rPr lang="it-IT" dirty="0" err="1">
                <a:latin typeface="+mj-lt"/>
              </a:rPr>
              <a:t>Current</a:t>
            </a:r>
            <a:r>
              <a:rPr lang="it-IT" dirty="0">
                <a:latin typeface="+mj-lt"/>
              </a:rPr>
              <a:t> portfolio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345;g14ffa58c945_0_835">
            <a:extLst>
              <a:ext uri="{FF2B5EF4-FFF2-40B4-BE49-F238E27FC236}">
                <a16:creationId xmlns:a16="http://schemas.microsoft.com/office/drawing/2014/main" id="{5D3460F7-3DDE-A73C-7AD3-5A23A2B194D5}"/>
              </a:ext>
            </a:extLst>
          </p:cNvPr>
          <p:cNvSpPr/>
          <p:nvPr/>
        </p:nvSpPr>
        <p:spPr>
          <a:xfrm>
            <a:off x="717008" y="2070053"/>
            <a:ext cx="3284973" cy="11429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SaaS</a:t>
            </a:r>
            <a:endParaRPr sz="2800" b="1" i="0" u="none" strike="noStrike" cap="none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352;g14ffa58c945_0_835">
            <a:extLst>
              <a:ext uri="{FF2B5EF4-FFF2-40B4-BE49-F238E27FC236}">
                <a16:creationId xmlns:a16="http://schemas.microsoft.com/office/drawing/2014/main" id="{6EC6207C-58B6-B8D7-FB31-7D8BF5A113A8}"/>
              </a:ext>
            </a:extLst>
          </p:cNvPr>
          <p:cNvSpPr/>
          <p:nvPr/>
        </p:nvSpPr>
        <p:spPr>
          <a:xfrm>
            <a:off x="717006" y="3429000"/>
            <a:ext cx="3284975" cy="29019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NaaS</a:t>
            </a:r>
            <a:endParaRPr lang="en-US" sz="24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Harbor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MinIO</a:t>
            </a:r>
            <a:endParaRPr sz="24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345;g14ffa58c945_0_835">
            <a:extLst>
              <a:ext uri="{FF2B5EF4-FFF2-40B4-BE49-F238E27FC236}">
                <a16:creationId xmlns:a16="http://schemas.microsoft.com/office/drawing/2014/main" id="{F7BB9930-BCD8-035B-9235-2333B69E000E}"/>
              </a:ext>
            </a:extLst>
          </p:cNvPr>
          <p:cNvSpPr/>
          <p:nvPr/>
        </p:nvSpPr>
        <p:spPr>
          <a:xfrm>
            <a:off x="4364711" y="2070050"/>
            <a:ext cx="3284976" cy="11429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P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aaS</a:t>
            </a:r>
            <a:endParaRPr sz="2800" b="1" i="0" u="none" strike="noStrike" cap="none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345;g14ffa58c945_0_835">
            <a:extLst>
              <a:ext uri="{FF2B5EF4-FFF2-40B4-BE49-F238E27FC236}">
                <a16:creationId xmlns:a16="http://schemas.microsoft.com/office/drawing/2014/main" id="{1CF00E5D-6A00-709B-7550-59D8D70A1AD1}"/>
              </a:ext>
            </a:extLst>
          </p:cNvPr>
          <p:cNvSpPr/>
          <p:nvPr/>
        </p:nvSpPr>
        <p:spPr>
          <a:xfrm>
            <a:off x="8044082" y="2070049"/>
            <a:ext cx="3284976" cy="114299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I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aaS</a:t>
            </a:r>
            <a:endParaRPr sz="2800" b="1" i="0" u="none" strike="noStrike" cap="none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352;g14ffa58c945_0_835">
            <a:extLst>
              <a:ext uri="{FF2B5EF4-FFF2-40B4-BE49-F238E27FC236}">
                <a16:creationId xmlns:a16="http://schemas.microsoft.com/office/drawing/2014/main" id="{09AEF3BC-0CA9-3511-39FE-EF3D2A749EC9}"/>
              </a:ext>
            </a:extLst>
          </p:cNvPr>
          <p:cNvSpPr/>
          <p:nvPr/>
        </p:nvSpPr>
        <p:spPr>
          <a:xfrm>
            <a:off x="4364711" y="3429000"/>
            <a:ext cx="3284976" cy="29019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Simple VM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DockerCompose</a:t>
            </a:r>
            <a:r>
              <a:rPr lang="en-US" sz="16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, Run Docker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Elasticsearch&amp;Kibana</a:t>
            </a:r>
            <a:endParaRPr lang="en-US" sz="16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Kubernetes, Spark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HTCondor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Mini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IAMaaS</a:t>
            </a:r>
            <a:endParaRPr lang="en-US" sz="1600" b="1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Jupyter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 with persistence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Sync&amp;Share</a:t>
            </a:r>
            <a:endParaRPr sz="16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352;g14ffa58c945_0_835">
            <a:extLst>
              <a:ext uri="{FF2B5EF4-FFF2-40B4-BE49-F238E27FC236}">
                <a16:creationId xmlns:a16="http://schemas.microsoft.com/office/drawing/2014/main" id="{20E970B5-3D76-7E14-8F8B-B8C1B034A780}"/>
              </a:ext>
            </a:extLst>
          </p:cNvPr>
          <p:cNvSpPr/>
          <p:nvPr/>
        </p:nvSpPr>
        <p:spPr>
          <a:xfrm>
            <a:off x="8044081" y="3429000"/>
            <a:ext cx="3284977" cy="29019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Start&amp;Stop</a:t>
            </a:r>
            <a:endParaRPr lang="en-US" sz="18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Hostname choice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Port managed by the user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rPr>
              <a:t>DNSaaS</a:t>
            </a:r>
            <a:endParaRPr sz="1800" b="1" i="0" u="none" strike="noStrike" cap="none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3" descr="INFN Cloud | Cloud Services for Research">
            <a:extLst>
              <a:ext uri="{FF2B5EF4-FFF2-40B4-BE49-F238E27FC236}">
                <a16:creationId xmlns:a16="http://schemas.microsoft.com/office/drawing/2014/main" id="{D11A4D9F-3D16-44B5-D84C-D5514E7B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Server with solid fill">
            <a:extLst>
              <a:ext uri="{FF2B5EF4-FFF2-40B4-BE49-F238E27FC236}">
                <a16:creationId xmlns:a16="http://schemas.microsoft.com/office/drawing/2014/main" id="{E1CEF767-D74C-E89B-E7F8-DE7D1D521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4667" y="2184348"/>
            <a:ext cx="914400" cy="914400"/>
          </a:xfrm>
          <a:prstGeom prst="rect">
            <a:avLst/>
          </a:prstGeom>
        </p:spPr>
      </p:pic>
      <p:pic>
        <p:nvPicPr>
          <p:cNvPr id="20" name="Graphic 19" descr="Tools with solid fill">
            <a:extLst>
              <a:ext uri="{FF2B5EF4-FFF2-40B4-BE49-F238E27FC236}">
                <a16:creationId xmlns:a16="http://schemas.microsoft.com/office/drawing/2014/main" id="{A1829219-CF35-7A34-DD75-1160621C4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8730" y="2184348"/>
            <a:ext cx="914400" cy="914400"/>
          </a:xfrm>
          <a:prstGeom prst="rect">
            <a:avLst/>
          </a:prstGeom>
        </p:spPr>
      </p:pic>
      <p:pic>
        <p:nvPicPr>
          <p:cNvPr id="22" name="Graphic 21" descr="Cloud Computing with solid fill">
            <a:extLst>
              <a:ext uri="{FF2B5EF4-FFF2-40B4-BE49-F238E27FC236}">
                <a16:creationId xmlns:a16="http://schemas.microsoft.com/office/drawing/2014/main" id="{4208FA61-6211-B413-C974-82E873165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0502" y="2184348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C44B38-D7A6-CB8C-7845-7C16BC67212C}"/>
              </a:ext>
            </a:extLst>
          </p:cNvPr>
          <p:cNvSpPr/>
          <p:nvPr/>
        </p:nvSpPr>
        <p:spPr>
          <a:xfrm>
            <a:off x="8177349" y="4833257"/>
            <a:ext cx="2981718" cy="766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21" descr="Immagine che contiene logo&#10;&#10;Descrizione generata automaticamente">
            <a:extLst>
              <a:ext uri="{FF2B5EF4-FFF2-40B4-BE49-F238E27FC236}">
                <a16:creationId xmlns:a16="http://schemas.microsoft.com/office/drawing/2014/main" id="{C8A832CB-BE61-3116-DAF4-561E00681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9136" y="5224410"/>
            <a:ext cx="965858" cy="8660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1211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Services – Dashboard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6" name="Google Shape;318;g14ffa58c945_0_810">
            <a:extLst>
              <a:ext uri="{FF2B5EF4-FFF2-40B4-BE49-F238E27FC236}">
                <a16:creationId xmlns:a16="http://schemas.microsoft.com/office/drawing/2014/main" id="{FF1D329C-48EC-DD4D-C902-6734D75C9015}"/>
              </a:ext>
            </a:extLst>
          </p:cNvPr>
          <p:cNvSpPr txBox="1"/>
          <p:nvPr/>
        </p:nvSpPr>
        <p:spPr>
          <a:xfrm>
            <a:off x="315268" y="3113502"/>
            <a:ext cx="414661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Centralized</a:t>
            </a: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 Services</a:t>
            </a: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No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Sys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-admin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Available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to </a:t>
            </a:r>
            <a:r>
              <a:rPr lang="it-IT" sz="1600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all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users</a:t>
            </a:r>
            <a:endParaRPr lang="it-IT" sz="1600" i="0" u="none" strike="noStrike" cap="none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FB1F61-BBC1-42DF-12C2-BE506060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68" y="1989499"/>
            <a:ext cx="7772399" cy="3917771"/>
          </a:xfrm>
          <a:prstGeom prst="rect">
            <a:avLst/>
          </a:prstGeom>
          <a:ln w="9525">
            <a:solidFill>
              <a:srgbClr val="03A64B"/>
            </a:solidFill>
          </a:ln>
        </p:spPr>
      </p:pic>
      <p:pic>
        <p:nvPicPr>
          <p:cNvPr id="27" name="Picture 26" descr="INFN Cloud | Cloud Services for Research">
            <a:extLst>
              <a:ext uri="{FF2B5EF4-FFF2-40B4-BE49-F238E27FC236}">
                <a16:creationId xmlns:a16="http://schemas.microsoft.com/office/drawing/2014/main" id="{47569C2C-A20E-C6E0-02A4-D3B593BF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8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Services – Dashboard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6" name="Google Shape;318;g14ffa58c945_0_810">
            <a:extLst>
              <a:ext uri="{FF2B5EF4-FFF2-40B4-BE49-F238E27FC236}">
                <a16:creationId xmlns:a16="http://schemas.microsoft.com/office/drawing/2014/main" id="{FF1D329C-48EC-DD4D-C902-6734D75C9015}"/>
              </a:ext>
            </a:extLst>
          </p:cNvPr>
          <p:cNvSpPr txBox="1"/>
          <p:nvPr/>
        </p:nvSpPr>
        <p:spPr>
          <a:xfrm>
            <a:off x="315268" y="2820712"/>
            <a:ext cx="4146613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On-Demand</a:t>
            </a: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Sys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-Admin ONLY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WIP: deployments on private network </a:t>
            </a:r>
            <a:b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- no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sys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-admin </a:t>
            </a:r>
            <a:b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- no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Floating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-IP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consumption</a:t>
            </a:r>
            <a:endParaRPr lang="it-IT" sz="1600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71AD8-3C5B-DC8B-29D0-03AC08F62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68" y="1989499"/>
            <a:ext cx="7772400" cy="3917771"/>
          </a:xfrm>
          <a:prstGeom prst="rect">
            <a:avLst/>
          </a:prstGeom>
          <a:ln w="9525">
            <a:solidFill>
              <a:srgbClr val="03A64B"/>
            </a:solidFill>
          </a:ln>
        </p:spPr>
      </p:pic>
      <p:pic>
        <p:nvPicPr>
          <p:cNvPr id="26" name="Picture 25" descr="INFN Cloud | Cloud Services for Research">
            <a:extLst>
              <a:ext uri="{FF2B5EF4-FFF2-40B4-BE49-F238E27FC236}">
                <a16:creationId xmlns:a16="http://schemas.microsoft.com/office/drawing/2014/main" id="{564C80CD-D826-9533-7C95-781F8DCC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0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 err="1">
                <a:latin typeface="+mj-lt"/>
              </a:rPr>
              <a:t>Guides</a:t>
            </a:r>
            <a:r>
              <a:rPr lang="it-IT" dirty="0">
                <a:latin typeface="+mj-lt"/>
              </a:rPr>
              <a:t> – </a:t>
            </a:r>
            <a:r>
              <a:rPr lang="it-IT" dirty="0" err="1">
                <a:latin typeface="+mj-lt"/>
              </a:rPr>
              <a:t>Documentation</a:t>
            </a:r>
            <a:r>
              <a:rPr lang="it-IT" dirty="0">
                <a:latin typeface="+mj-lt"/>
              </a:rPr>
              <a:t> [1]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8" name="Google Shape;318;g14ffa58c945_0_810"/>
          <p:cNvSpPr txBox="1"/>
          <p:nvPr/>
        </p:nvSpPr>
        <p:spPr>
          <a:xfrm>
            <a:off x="8284330" y="1917120"/>
            <a:ext cx="3821002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b="0" i="0" u="none" strike="noStrike" cap="none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Services </a:t>
            </a:r>
            <a:r>
              <a:rPr lang="it-IT" sz="1600" b="0" i="0" u="none" strike="noStrike" cap="none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Catalog</a:t>
            </a: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List of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procedures</a:t>
            </a:r>
            <a:endParaRPr lang="it-IT" sz="1600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Guides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on Services deployment </a:t>
            </a: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B179176-726E-CD09-EB05-86576F4C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8" y="1672445"/>
            <a:ext cx="4672368" cy="4849218"/>
          </a:xfrm>
          <a:prstGeom prst="rect">
            <a:avLst/>
          </a:prstGeom>
          <a:noFill/>
          <a:ln cap="flat">
            <a:solidFill>
              <a:srgbClr val="03A64B"/>
            </a:solidFill>
          </a:ln>
        </p:spPr>
      </p:pic>
      <p:pic>
        <p:nvPicPr>
          <p:cNvPr id="9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3338745-BB31-7B78-E1A7-F3E94CBD9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736" y="2139637"/>
            <a:ext cx="4844527" cy="3617494"/>
          </a:xfrm>
          <a:prstGeom prst="rect">
            <a:avLst/>
          </a:prstGeom>
          <a:noFill/>
          <a:ln cap="flat">
            <a:solidFill>
              <a:srgbClr val="03A64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414F63-1FE8-7370-94D0-97168C31F734}"/>
              </a:ext>
            </a:extLst>
          </p:cNvPr>
          <p:cNvSpPr txBox="1"/>
          <p:nvPr/>
        </p:nvSpPr>
        <p:spPr>
          <a:xfrm>
            <a:off x="4894335" y="6130322"/>
            <a:ext cx="5563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[1] </a:t>
            </a:r>
            <a:r>
              <a:rPr lang="en-US" sz="1400" b="0" i="0" u="none" strike="noStrike" dirty="0">
                <a:solidFill>
                  <a:srgbClr val="03A64B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https://guides.cloud.infn.it/docs/users-guides/en/latest/</a:t>
            </a:r>
            <a:r>
              <a:rPr lang="en-US" sz="1400" b="0" i="0" u="none" strike="noStrike" dirty="0">
                <a:solidFill>
                  <a:srgbClr val="03A64B"/>
                </a:solidFill>
                <a:effectLst/>
                <a:latin typeface="+mn-lt"/>
              </a:rPr>
              <a:t> </a:t>
            </a:r>
            <a:endParaRPr lang="en-US" dirty="0">
              <a:solidFill>
                <a:srgbClr val="03A64B"/>
              </a:solidFill>
              <a:effectLst/>
              <a:latin typeface="+mn-lt"/>
            </a:endParaRPr>
          </a:p>
        </p:txBody>
      </p:sp>
      <p:pic>
        <p:nvPicPr>
          <p:cNvPr id="11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96E8C3-FA12-EBF7-A906-AEFEBE239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278" y="3452049"/>
            <a:ext cx="4253971" cy="2497519"/>
          </a:xfrm>
          <a:prstGeom prst="rect">
            <a:avLst/>
          </a:prstGeom>
          <a:noFill/>
          <a:ln cap="flat">
            <a:solidFill>
              <a:srgbClr val="03A64B"/>
            </a:solidFill>
          </a:ln>
        </p:spPr>
      </p:pic>
      <p:pic>
        <p:nvPicPr>
          <p:cNvPr id="2" name="Picture 1" descr="INFN Cloud | Cloud Services for Research">
            <a:extLst>
              <a:ext uri="{FF2B5EF4-FFF2-40B4-BE49-F238E27FC236}">
                <a16:creationId xmlns:a16="http://schemas.microsoft.com/office/drawing/2014/main" id="{A474B779-183B-7C62-7137-F56FD3ED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6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ffa58c945_0_810"/>
          <p:cNvSpPr txBox="1"/>
          <p:nvPr/>
        </p:nvSpPr>
        <p:spPr>
          <a:xfrm>
            <a:off x="315268" y="1673625"/>
            <a:ext cx="11537864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i="0" u="none" strike="noStrike" cap="none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2022</a:t>
            </a:r>
            <a:endParaRPr lang="it-IT" sz="2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ClueApp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– 13-16/09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3° </a:t>
            </a: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ML-INFN Hackaton</a:t>
            </a: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21-24/11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Administration of resources provided through INFN  Cloud</a:t>
            </a: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– 29/11 – 2/12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2023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 </a:t>
            </a: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</a:t>
            </a: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r>
              <a:rPr lang="it-IT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</a:rPr>
              <a:t> </a:t>
            </a:r>
            <a:r>
              <a:rPr lang="en-US" sz="1600" dirty="0">
                <a:solidFill>
                  <a:srgbClr val="3F3F3F"/>
                </a:solidFill>
                <a:latin typeface="+mn-lt"/>
                <a:ea typeface="Roboto"/>
                <a:cs typeface="Roboto"/>
              </a:rPr>
              <a:t>29-30/05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Clue App</a:t>
            </a:r>
            <a:r>
              <a:rPr lang="en-US" sz="1600" dirty="0">
                <a:solidFill>
                  <a:srgbClr val="3F3F3F"/>
                </a:solidFill>
                <a:latin typeface="+mn-lt"/>
                <a:ea typeface="Roboto"/>
                <a:cs typeface="Roboto"/>
              </a:rPr>
              <a:t> – 31/05-1/06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4t ML-INFN Hackathon</a:t>
            </a:r>
            <a:r>
              <a:rPr lang="en-US" sz="1600" dirty="0">
                <a:solidFill>
                  <a:srgbClr val="3F3F3F"/>
                </a:solidFill>
                <a:latin typeface="+mn-lt"/>
                <a:ea typeface="Roboto"/>
                <a:cs typeface="Roboto"/>
              </a:rPr>
              <a:t> 21-23/06 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Openstack &amp; INFN Cloud</a:t>
            </a:r>
            <a:r>
              <a:rPr lang="en-US" sz="1600" dirty="0">
                <a:solidFill>
                  <a:srgbClr val="3F3F3F"/>
                </a:solidFill>
                <a:latin typeface="+mn-lt"/>
                <a:ea typeface="Roboto"/>
                <a:cs typeface="Roboto"/>
              </a:rPr>
              <a:t> 27-30/11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2024</a:t>
            </a:r>
          </a:p>
          <a:p>
            <a:pPr marL="285750" indent="-285750">
              <a:lnSpc>
                <a:spcPct val="150000"/>
              </a:lnSpc>
              <a:buSzPts val="2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Administration of IT resources</a:t>
            </a:r>
            <a:r>
              <a:rPr lang="en-US" sz="1600" dirty="0">
                <a:solidFill>
                  <a:srgbClr val="03A64B"/>
                </a:solidFill>
                <a:latin typeface="+mn-lt"/>
                <a:ea typeface="Roboto"/>
                <a:cs typeface="Roboto"/>
              </a:rPr>
              <a:t> 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Roboto"/>
                <a:cs typeface="Roboto"/>
              </a:rPr>
              <a:t>– 6-9/02</a:t>
            </a:r>
            <a:endParaRPr lang="en-IT" sz="1600">
              <a:solidFill>
                <a:schemeClr val="tx1"/>
              </a:solidFill>
              <a:latin typeface="+mn-lt"/>
              <a:ea typeface="Roboto"/>
              <a:cs typeface="Roboto"/>
            </a:endParaRPr>
          </a:p>
        </p:txBody>
      </p:sp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 err="1">
                <a:latin typeface="+mj-lt"/>
              </a:rPr>
              <a:t>Organised</a:t>
            </a:r>
            <a:r>
              <a:rPr lang="it-IT" dirty="0">
                <a:latin typeface="+mj-lt"/>
              </a:rPr>
              <a:t>/</a:t>
            </a:r>
            <a:r>
              <a:rPr lang="it-IT" dirty="0" err="1">
                <a:latin typeface="+mj-lt"/>
              </a:rPr>
              <a:t>supported</a:t>
            </a:r>
            <a:r>
              <a:rPr lang="it-IT" dirty="0">
                <a:latin typeface="+mj-lt"/>
              </a:rPr>
              <a:t> training events (2022/2024)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Picture 7" descr="INFN Cloud | Cloud Services for Research">
            <a:extLst>
              <a:ext uri="{FF2B5EF4-FFF2-40B4-BE49-F238E27FC236}">
                <a16:creationId xmlns:a16="http://schemas.microsoft.com/office/drawing/2014/main" id="{FA1FB4C2-6B0C-47F9-FA53-7DB36898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7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ffa58c945_0_81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15378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t-IT" dirty="0">
                <a:latin typeface="+mj-lt"/>
              </a:rPr>
              <a:t>Cloud </a:t>
            </a:r>
            <a:r>
              <a:rPr lang="it-IT" dirty="0" err="1">
                <a:latin typeface="+mj-lt"/>
              </a:rPr>
              <a:t>Subsctiptions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9" name="Google Shape;319;g14ffa58c945_0_81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>
                <a:solidFill>
                  <a:schemeClr val="tx1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>
              <a:solidFill>
                <a:schemeClr val="tx1"/>
              </a:solidFill>
            </a:endParaRPr>
          </a:p>
        </p:txBody>
      </p:sp>
      <p:pic>
        <p:nvPicPr>
          <p:cNvPr id="4" name="Picture 3" descr="INFN Cloud | Cloud Services for Research">
            <a:extLst>
              <a:ext uri="{FF2B5EF4-FFF2-40B4-BE49-F238E27FC236}">
                <a16:creationId xmlns:a16="http://schemas.microsoft.com/office/drawing/2014/main" id="{63ABA9DA-D7B6-AB3C-71F8-E9AB7C70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04" y="590"/>
            <a:ext cx="2502796" cy="153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84E2B-834E-1C5E-48F2-082738DF4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86" y="3519896"/>
            <a:ext cx="2410507" cy="3141785"/>
          </a:xfrm>
          <a:prstGeom prst="rect">
            <a:avLst/>
          </a:prstGeom>
          <a:ln>
            <a:solidFill>
              <a:srgbClr val="03A64B"/>
            </a:solidFill>
          </a:ln>
        </p:spPr>
      </p:pic>
      <p:sp>
        <p:nvSpPr>
          <p:cNvPr id="8" name="Google Shape;318;g14ffa58c945_0_810">
            <a:extLst>
              <a:ext uri="{FF2B5EF4-FFF2-40B4-BE49-F238E27FC236}">
                <a16:creationId xmlns:a16="http://schemas.microsoft.com/office/drawing/2014/main" id="{72767181-F6FF-21AA-9B2B-D97E73D6A81E}"/>
              </a:ext>
            </a:extLst>
          </p:cNvPr>
          <p:cNvSpPr txBox="1"/>
          <p:nvPr/>
        </p:nvSpPr>
        <p:spPr>
          <a:xfrm>
            <a:off x="332851" y="1675940"/>
            <a:ext cx="4444302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32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IAM-Cloud</a:t>
            </a:r>
            <a:endParaRPr lang="it-IT" sz="1600" b="0" i="0" u="none" strike="noStrike" cap="none" dirty="0">
              <a:solidFill>
                <a:srgbClr val="3F3F3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IAM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instance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to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perform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AuthN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/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Z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on the PaaS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Resources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allocation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based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on IAM Groups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Access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reserved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only</a:t>
            </a:r>
            <a:r>
              <a:rPr lang="it-IT" sz="1600" dirty="0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 for INFN </a:t>
            </a:r>
            <a:r>
              <a:rPr lang="it-IT" sz="1600" dirty="0" err="1">
                <a:solidFill>
                  <a:srgbClr val="3F3F3F"/>
                </a:solidFill>
                <a:latin typeface="+mn-lt"/>
                <a:ea typeface="Roboto"/>
                <a:cs typeface="Roboto"/>
                <a:sym typeface="Roboto"/>
              </a:rPr>
              <a:t>associates</a:t>
            </a:r>
            <a:r>
              <a:rPr lang="it-IT" sz="1600" b="1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</a:rPr>
              <a:t>*</a:t>
            </a:r>
            <a:endParaRPr lang="it-IT" sz="1600" dirty="0">
              <a:solidFill>
                <a:srgbClr val="03A64B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E0A2B0-D4CD-7D71-69EA-AE9ADB003A43}"/>
              </a:ext>
            </a:extLst>
          </p:cNvPr>
          <p:cNvGrpSpPr/>
          <p:nvPr/>
        </p:nvGrpSpPr>
        <p:grpSpPr>
          <a:xfrm>
            <a:off x="2970135" y="3576702"/>
            <a:ext cx="3172757" cy="2841127"/>
            <a:chOff x="2970135" y="3576702"/>
            <a:chExt cx="3172757" cy="28411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3903C-4EAD-6B06-7912-6BC51604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0135" y="3576702"/>
              <a:ext cx="3172757" cy="2841127"/>
            </a:xfrm>
            <a:prstGeom prst="rect">
              <a:avLst/>
            </a:prstGeom>
            <a:ln>
              <a:solidFill>
                <a:srgbClr val="03A64B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49B58D-3849-0EF5-53CB-79D5A1A709C6}"/>
                </a:ext>
              </a:extLst>
            </p:cNvPr>
            <p:cNvSpPr/>
            <p:nvPr/>
          </p:nvSpPr>
          <p:spPr>
            <a:xfrm>
              <a:off x="3399693" y="5330709"/>
              <a:ext cx="59787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0AB7C4-2CA9-C5E4-59A5-C7A4AB2B3698}"/>
                </a:ext>
              </a:extLst>
            </p:cNvPr>
            <p:cNvSpPr/>
            <p:nvPr/>
          </p:nvSpPr>
          <p:spPr>
            <a:xfrm>
              <a:off x="3534510" y="5439734"/>
              <a:ext cx="34583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05E857-1C4E-227D-4B24-DE0DDF9E8172}"/>
                </a:ext>
              </a:extLst>
            </p:cNvPr>
            <p:cNvSpPr/>
            <p:nvPr/>
          </p:nvSpPr>
          <p:spPr>
            <a:xfrm>
              <a:off x="3393830" y="5537035"/>
              <a:ext cx="82061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977F34-7A50-6D28-86D9-123E1DC36315}"/>
                </a:ext>
              </a:extLst>
            </p:cNvPr>
            <p:cNvSpPr/>
            <p:nvPr/>
          </p:nvSpPr>
          <p:spPr>
            <a:xfrm>
              <a:off x="3135923" y="5743361"/>
              <a:ext cx="1723291" cy="9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2B4BAD5-8C53-0FC4-412E-816D6B9D1718}"/>
              </a:ext>
            </a:extLst>
          </p:cNvPr>
          <p:cNvSpPr/>
          <p:nvPr/>
        </p:nvSpPr>
        <p:spPr>
          <a:xfrm rot="18914281">
            <a:off x="2085855" y="5133009"/>
            <a:ext cx="1353204" cy="255338"/>
          </a:xfrm>
          <a:prstGeom prst="rightArrow">
            <a:avLst/>
          </a:prstGeom>
          <a:solidFill>
            <a:srgbClr val="03A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18;g14ffa58c945_0_810">
            <a:extLst>
              <a:ext uri="{FF2B5EF4-FFF2-40B4-BE49-F238E27FC236}">
                <a16:creationId xmlns:a16="http://schemas.microsoft.com/office/drawing/2014/main" id="{06BC332C-FBB9-EE40-7ED2-B19297DE56A5}"/>
              </a:ext>
            </a:extLst>
          </p:cNvPr>
          <p:cNvSpPr txBox="1"/>
          <p:nvPr/>
        </p:nvSpPr>
        <p:spPr>
          <a:xfrm>
            <a:off x="6766836" y="5767606"/>
            <a:ext cx="444430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1600" b="1" dirty="0">
                <a:solidFill>
                  <a:srgbClr val="03A64B"/>
                </a:solidFill>
                <a:latin typeface="+mn-lt"/>
                <a:ea typeface="Roboto"/>
                <a:cs typeface="Roboto"/>
                <a:sym typeface="Roboto"/>
              </a:rPr>
              <a:t>* 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Planning to </a:t>
            </a:r>
            <a:r>
              <a:rPr lang="it-IT" sz="1600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extend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access to non-INFN users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6D22D5-9F2D-C603-1D6F-9C2C9F54C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301" y="1601642"/>
            <a:ext cx="5632939" cy="4009067"/>
          </a:xfrm>
          <a:prstGeom prst="rect">
            <a:avLst/>
          </a:prstGeom>
          <a:ln>
            <a:solidFill>
              <a:srgbClr val="03A64B"/>
            </a:solidFill>
          </a:ln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BA4CC0B2-7939-684A-3AF6-F931F2F8CB62}"/>
              </a:ext>
            </a:extLst>
          </p:cNvPr>
          <p:cNvSpPr/>
          <p:nvPr/>
        </p:nvSpPr>
        <p:spPr>
          <a:xfrm rot="20735990">
            <a:off x="5688294" y="4649380"/>
            <a:ext cx="1353204" cy="255338"/>
          </a:xfrm>
          <a:prstGeom prst="rightArrow">
            <a:avLst/>
          </a:prstGeom>
          <a:solidFill>
            <a:srgbClr val="03A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D21EC2-C588-7537-3609-726113DE6B5A}"/>
              </a:ext>
            </a:extLst>
          </p:cNvPr>
          <p:cNvSpPr/>
          <p:nvPr/>
        </p:nvSpPr>
        <p:spPr>
          <a:xfrm>
            <a:off x="7649307" y="2596663"/>
            <a:ext cx="990601" cy="357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3B4492-989D-1570-B8F2-016ED8773A7F}"/>
              </a:ext>
            </a:extLst>
          </p:cNvPr>
          <p:cNvSpPr/>
          <p:nvPr/>
        </p:nvSpPr>
        <p:spPr>
          <a:xfrm>
            <a:off x="7397262" y="1875692"/>
            <a:ext cx="1113690" cy="139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45CFD8-89DB-B282-59EA-641C76DF9DA7}"/>
              </a:ext>
            </a:extLst>
          </p:cNvPr>
          <p:cNvSpPr/>
          <p:nvPr/>
        </p:nvSpPr>
        <p:spPr>
          <a:xfrm>
            <a:off x="7784681" y="3030874"/>
            <a:ext cx="990601" cy="93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F3CEA4-FC31-88E5-D644-84EE632437A1}"/>
              </a:ext>
            </a:extLst>
          </p:cNvPr>
          <p:cNvSpPr/>
          <p:nvPr/>
        </p:nvSpPr>
        <p:spPr>
          <a:xfrm>
            <a:off x="11347938" y="1897933"/>
            <a:ext cx="581544" cy="117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8213B9-2CB9-3272-B0BF-8C893AD403E8}"/>
              </a:ext>
            </a:extLst>
          </p:cNvPr>
          <p:cNvSpPr/>
          <p:nvPr/>
        </p:nvSpPr>
        <p:spPr>
          <a:xfrm>
            <a:off x="8988987" y="4313145"/>
            <a:ext cx="1723291" cy="264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7645"/>
      </p:ext>
    </p:extLst>
  </p:cSld>
  <p:clrMapOvr>
    <a:masterClrMapping/>
  </p:clrMapOvr>
</p:sld>
</file>

<file path=ppt/theme/theme1.xml><?xml version="1.0" encoding="utf-8"?>
<a:theme xmlns:a="http://schemas.openxmlformats.org/drawingml/2006/main" name="Base Modello Slide  ART-ER 16-9">
  <a:themeElements>
    <a:clrScheme name="Ecosister">
      <a:dk1>
        <a:srgbClr val="1C2D31"/>
      </a:dk1>
      <a:lt1>
        <a:srgbClr val="F5FAF6"/>
      </a:lt1>
      <a:dk2>
        <a:srgbClr val="44546A"/>
      </a:dk2>
      <a:lt2>
        <a:srgbClr val="04A64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cosister">
      <a:majorFont>
        <a:latin typeface="Gilroy"/>
        <a:ea typeface=""/>
        <a:cs typeface=""/>
      </a:majorFont>
      <a:minorFont>
        <a:latin typeface="Aglet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547</Words>
  <Application>Microsoft Macintosh PowerPoint</Application>
  <PresentationFormat>寬螢幕</PresentationFormat>
  <Paragraphs>172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Roboto</vt:lpstr>
      <vt:lpstr>Calibri</vt:lpstr>
      <vt:lpstr>Lucida Sans</vt:lpstr>
      <vt:lpstr>Arial</vt:lpstr>
      <vt:lpstr>Aglet Mono</vt:lpstr>
      <vt:lpstr>Base Modello Slide  ART-ER 16-9</vt:lpstr>
      <vt:lpstr>PowerPoint 簡報</vt:lpstr>
      <vt:lpstr>Outline</vt:lpstr>
      <vt:lpstr>INFN – Cloud working structure</vt:lpstr>
      <vt:lpstr>Services – Current portfolio</vt:lpstr>
      <vt:lpstr>Services – Dashboard</vt:lpstr>
      <vt:lpstr>Services – Dashboard</vt:lpstr>
      <vt:lpstr>Guides – Documentation [1]</vt:lpstr>
      <vt:lpstr>Organised/supported training events (2022/2024)</vt:lpstr>
      <vt:lpstr>Cloud Subsctiptions</vt:lpstr>
      <vt:lpstr>Numbers – Cloud Subsctiptions</vt:lpstr>
      <vt:lpstr>Numbers – User Support</vt:lpstr>
      <vt:lpstr>Who? How?</vt:lpstr>
      <vt:lpstr>PowerPoint 簡報</vt:lpstr>
      <vt:lpstr>Cygno</vt:lpstr>
      <vt:lpstr>KM3NeT</vt:lpstr>
      <vt:lpstr>NUCS – NUcleo Cyber Security</vt:lpstr>
      <vt:lpstr>Conclusions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luisa_secci</dc:creator>
  <cp:lastModifiedBy>Stella.Shen</cp:lastModifiedBy>
  <cp:revision>7</cp:revision>
  <dcterms:modified xsi:type="dcterms:W3CDTF">2024-03-26T07:01:22Z</dcterms:modified>
</cp:coreProperties>
</file>