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445" r:id="rId3"/>
    <p:sldId id="1497" r:id="rId4"/>
    <p:sldId id="263" r:id="rId5"/>
    <p:sldId id="299" r:id="rId6"/>
    <p:sldId id="291" r:id="rId7"/>
    <p:sldId id="1575" r:id="rId8"/>
    <p:sldId id="259" r:id="rId9"/>
    <p:sldId id="297" r:id="rId10"/>
    <p:sldId id="1577" r:id="rId11"/>
    <p:sldId id="1578" r:id="rId12"/>
    <p:sldId id="282" r:id="rId13"/>
    <p:sldId id="294" r:id="rId14"/>
    <p:sldId id="300" r:id="rId15"/>
    <p:sldId id="293" r:id="rId16"/>
    <p:sldId id="1576" r:id="rId17"/>
    <p:sldId id="296" r:id="rId18"/>
    <p:sldId id="508" r:id="rId19"/>
    <p:sldId id="281" r:id="rId20"/>
  </p:sldIdLst>
  <p:sldSz cx="9144000" cy="5143500" type="screen16x9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ng Chen" initials="MOU" lastIdx="1" clrIdx="0">
    <p:extLst>
      <p:ext uri="{19B8F6BF-5375-455C-9EA6-DF929625EA0E}">
        <p15:presenceInfo xmlns:p15="http://schemas.microsoft.com/office/powerpoint/2012/main" userId="Gang C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A5F5"/>
    <a:srgbClr val="2194D7"/>
    <a:srgbClr val="D5761C"/>
    <a:srgbClr val="D55C0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8" autoAdjust="0"/>
    <p:restoredTop sz="90923" autoAdjust="0"/>
  </p:normalViewPr>
  <p:slideViewPr>
    <p:cSldViewPr snapToGrid="0" snapToObjects="1">
      <p:cViewPr>
        <p:scale>
          <a:sx n="113" d="100"/>
          <a:sy n="113" d="100"/>
        </p:scale>
        <p:origin x="536" y="4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1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CPU (HEP-SPEC06X1000)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0044485926484915"/>
          <c:y val="0.25608703623951595"/>
          <c:w val="0.89955514073515086"/>
          <c:h val="0.410949032717473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Pledged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11.5</c:v>
                </c:pt>
                <c:pt idx="1">
                  <c:v>11.5</c:v>
                </c:pt>
                <c:pt idx="2">
                  <c:v>11.5</c:v>
                </c:pt>
                <c:pt idx="3">
                  <c:v>36</c:v>
                </c:pt>
                <c:pt idx="4">
                  <c:v>36</c:v>
                </c:pt>
                <c:pt idx="5">
                  <c:v>56.8</c:v>
                </c:pt>
                <c:pt idx="6">
                  <c:v>56.8</c:v>
                </c:pt>
                <c:pt idx="7">
                  <c:v>56.8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98-4FC8-94EE-CB2F56DC9A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Offered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16</c:v>
                </c:pt>
                <c:pt idx="1">
                  <c:v>16</c:v>
                </c:pt>
                <c:pt idx="2">
                  <c:v>36</c:v>
                </c:pt>
                <c:pt idx="3">
                  <c:v>36</c:v>
                </c:pt>
                <c:pt idx="4">
                  <c:v>56.8</c:v>
                </c:pt>
                <c:pt idx="5">
                  <c:v>69</c:v>
                </c:pt>
                <c:pt idx="6">
                  <c:v>92</c:v>
                </c:pt>
                <c:pt idx="7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98-4FC8-94EE-CB2F56DC9A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8936192"/>
        <c:axId val="398936752"/>
      </c:barChart>
      <c:catAx>
        <c:axId val="39893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98936752"/>
        <c:crosses val="autoZero"/>
        <c:auto val="1"/>
        <c:lblAlgn val="ctr"/>
        <c:lblOffset val="100"/>
        <c:noMultiLvlLbl val="0"/>
      </c:catAx>
      <c:valAx>
        <c:axId val="39893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9893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000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DISK (</a:t>
            </a:r>
            <a:r>
              <a:rPr lang="en-US" dirty="0" err="1"/>
              <a:t>Tbytes</a:t>
            </a:r>
            <a:r>
              <a:rPr lang="en-US" dirty="0"/>
              <a:t>)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Pledged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640</c:v>
                </c:pt>
                <c:pt idx="1">
                  <c:v>640</c:v>
                </c:pt>
                <c:pt idx="2">
                  <c:v>940</c:v>
                </c:pt>
                <c:pt idx="3">
                  <c:v>940</c:v>
                </c:pt>
                <c:pt idx="4">
                  <c:v>1315</c:v>
                </c:pt>
                <c:pt idx="5">
                  <c:v>1315</c:v>
                </c:pt>
                <c:pt idx="6">
                  <c:v>1315</c:v>
                </c:pt>
                <c:pt idx="7">
                  <c:v>1315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7B-46C7-ADED-E6F42588FE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Offered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940</c:v>
                </c:pt>
                <c:pt idx="1">
                  <c:v>940</c:v>
                </c:pt>
                <c:pt idx="2">
                  <c:v>1315</c:v>
                </c:pt>
                <c:pt idx="3">
                  <c:v>1315</c:v>
                </c:pt>
                <c:pt idx="4">
                  <c:v>1500</c:v>
                </c:pt>
                <c:pt idx="5">
                  <c:v>1750</c:v>
                </c:pt>
                <c:pt idx="6">
                  <c:v>1750</c:v>
                </c:pt>
                <c:pt idx="7">
                  <c:v>1750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7B-46C7-ADED-E6F42588F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8939552"/>
        <c:axId val="398940112"/>
      </c:barChart>
      <c:catAx>
        <c:axId val="39893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98940112"/>
        <c:crosses val="autoZero"/>
        <c:auto val="1"/>
        <c:lblAlgn val="ctr"/>
        <c:lblOffset val="100"/>
        <c:noMultiLvlLbl val="0"/>
      </c:catAx>
      <c:valAx>
        <c:axId val="39894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9893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0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9C7F4-CE8A-324E-A619-F6A7CACBD3E6}" type="datetimeFigureOut">
              <a:rPr kumimoji="1" lang="zh-CN" altLang="en-US" smtClean="0"/>
              <a:t>2024/3/22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2DA6B-2E59-4744-9219-3B1807F47B2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570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17EC1-A5BC-2E4D-BD73-CE0F8AFAF0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2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7EC1-A5BC-2E4D-BD73-CE0F8AFAF0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8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2DA6B-2E59-4744-9219-3B1807F47B2A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819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2DA6B-2E59-4744-9219-3B1807F47B2A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692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27FF55C2-EC48-8B4A-9C22-5EE737B257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99533" y="4907756"/>
            <a:ext cx="2133600" cy="2357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325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日期占位符 3">
            <a:extLst>
              <a:ext uri="{FF2B5EF4-FFF2-40B4-BE49-F238E27FC236}">
                <a16:creationId xmlns:a16="http://schemas.microsoft.com/office/drawing/2014/main" id="{D068E308-E64E-8D4C-9D0F-1B5D9B7B7EF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99533" y="4907756"/>
            <a:ext cx="2133600" cy="2357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447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3714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37147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70D4C6A1-E8BA-164A-825C-D5C03A0C219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99533" y="4907756"/>
            <a:ext cx="2133600" cy="2357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271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03DB318A-A36D-6348-B0A1-D628DA0F39F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99533" y="4907756"/>
            <a:ext cx="2133600" cy="2357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923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8F74AF9-4357-CB46-8E9E-6E1E3D0FE57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99533" y="4907756"/>
            <a:ext cx="2133600" cy="2357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540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36E46-013E-6A45-B070-722B7DF2894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99533" y="4907756"/>
            <a:ext cx="2133600" cy="2357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96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dirty="0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146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715" y="0"/>
            <a:ext cx="9144000" cy="564907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1633" y="55266"/>
            <a:ext cx="8868189" cy="443198"/>
          </a:xfrm>
          <a:noFill/>
        </p:spPr>
        <p:txBody>
          <a:bodyPr wrap="square" rtlCol="0">
            <a:normAutofit/>
          </a:bodyPr>
          <a:lstStyle>
            <a:lvl1pPr>
              <a:defRPr lang="en-US" sz="2700" b="1" baseline="0" dirty="0">
                <a:solidFill>
                  <a:schemeClr val="accent1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pPr marL="0" lvl="0" defTabSz="342900"/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0302" y="762855"/>
            <a:ext cx="8251421" cy="3729590"/>
          </a:xfrm>
        </p:spPr>
        <p:txBody>
          <a:bodyPr/>
          <a:lstStyle>
            <a:lvl1pPr marL="257175" indent="-257175">
              <a:lnSpc>
                <a:spcPct val="11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l"/>
              <a:defRPr sz="1800" baseline="0">
                <a:solidFill>
                  <a:srgbClr val="4472C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14350" indent="-171450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l"/>
              <a:defRPr sz="1500" baseline="0">
                <a:solidFill>
                  <a:srgbClr val="4472C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857250" indent="-171450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l"/>
              <a:defRPr sz="1200" baseline="0">
                <a:solidFill>
                  <a:srgbClr val="4472C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200150" indent="-171450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l"/>
              <a:defRPr sz="900" baseline="0">
                <a:solidFill>
                  <a:srgbClr val="4472C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1543050" indent="-171450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l"/>
              <a:defRPr sz="600" baseline="0">
                <a:solidFill>
                  <a:srgbClr val="4472C4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6" name="日期占位符 16"/>
          <p:cNvSpPr>
            <a:spLocks noGrp="1"/>
          </p:cNvSpPr>
          <p:nvPr>
            <p:ph type="dt" sz="half" idx="2"/>
          </p:nvPr>
        </p:nvSpPr>
        <p:spPr>
          <a:xfrm>
            <a:off x="6350" y="493882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altLang="zh-CN" smtClean="0">
                <a:solidFill>
                  <a:srgbClr val="485F8A"/>
                </a:solidFill>
                <a:latin typeface="Abadi" panose="020B0604020104020204" pitchFamily="34" charset="0"/>
              </a:defRPr>
            </a:lvl1pPr>
          </a:lstStyle>
          <a:p>
            <a:fld id="{2F716CC4-4293-4B6B-B9E4-91B00B93A469}" type="datetime1">
              <a:rPr lang="en-US" altLang="zh-CN" smtClean="0"/>
              <a:pPr/>
              <a:t>3/26/24</a:t>
            </a:fld>
            <a:endParaRPr lang="zh-CN" altLang="en-US" dirty="0"/>
          </a:p>
        </p:txBody>
      </p:sp>
      <p:sp>
        <p:nvSpPr>
          <p:cNvPr id="7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7027560" y="491403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altLang="zh-CN" smtClean="0">
                <a:solidFill>
                  <a:schemeClr val="tx1"/>
                </a:solidFill>
                <a:latin typeface="Abadi" panose="020B0604020104020204" pitchFamily="34" charset="0"/>
              </a:defRPr>
            </a:lvl1pPr>
          </a:lstStyle>
          <a:p>
            <a:fld id="{E6B31BEF-C01E-4CA6-9D7D-67F43F13ADF2}" type="slidenum">
              <a:rPr lang="en-US" altLang="zh-CN" smtClean="0"/>
              <a:pPr/>
              <a:t>‹#›</a:t>
            </a:fld>
            <a:r>
              <a:rPr lang="en-US" altLang="zh-CN"/>
              <a:t>/31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D8BF10A-292C-4365-818D-AE431C97D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4973116"/>
            <a:ext cx="9144000" cy="168429"/>
          </a:xfrm>
          <a:prstGeom prst="rect">
            <a:avLst/>
          </a:prstGeom>
          <a:noFill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79DCF9-FF5F-491F-9A8A-1AD927CEAC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72450" y="-159814"/>
            <a:ext cx="860681" cy="8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53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 userDrawn="1"/>
        </p:nvSpPr>
        <p:spPr bwMode="auto">
          <a:xfrm>
            <a:off x="0" y="4914900"/>
            <a:ext cx="9144000" cy="2286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228600"/>
            <a:ext cx="63246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标题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正文第一级标题</a:t>
            </a:r>
            <a:endParaRPr lang="en-US" altLang="zh-CN" dirty="0"/>
          </a:p>
          <a:p>
            <a:pPr lvl="1"/>
            <a:r>
              <a:rPr lang="zh-CN" altLang="en-US" dirty="0"/>
              <a:t>正文第二级标题</a:t>
            </a:r>
            <a:endParaRPr lang="en-US" altLang="zh-CN" dirty="0"/>
          </a:p>
          <a:p>
            <a:pPr lvl="2"/>
            <a:r>
              <a:rPr lang="zh-CN" altLang="en-US" dirty="0"/>
              <a:t>正文第三级标题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0" y="4914900"/>
            <a:ext cx="9144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pic>
        <p:nvPicPr>
          <p:cNvPr id="3081" name="Picture 9" descr="Untitled-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42273"/>
            <a:ext cx="609600" cy="3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14300"/>
            <a:ext cx="76200" cy="628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914400"/>
            <a:ext cx="76200" cy="628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6585FC0B-F470-3F46-8F3C-E225E3D97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9533" y="4907756"/>
            <a:ext cx="2133600" cy="2357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kumimoji="1" lang="zh-CN" altLang="en-US" dirty="0"/>
          </a:p>
        </p:txBody>
      </p:sp>
      <p:sp>
        <p:nvSpPr>
          <p:cNvPr id="12" name="页脚占位符 3">
            <a:extLst>
              <a:ext uri="{FF2B5EF4-FFF2-40B4-BE49-F238E27FC236}">
                <a16:creationId xmlns:a16="http://schemas.microsoft.com/office/drawing/2014/main" id="{EBA1FDBA-74F6-724C-9951-411FE5C5EDC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276600" y="4925351"/>
            <a:ext cx="5867400" cy="23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effectLst/>
                <a:latin typeface="Arial" charset="0"/>
                <a:ea typeface="宋体" charset="0"/>
                <a:cs typeface="宋体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23B57A-8ADD-A644-9C30-D9E45C653271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72" r:id="rId7"/>
    <p:sldLayoutId id="2147483673" r:id="rId8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幼圆" charset="0"/>
          <a:cs typeface="幼圆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幼圆" charset="0"/>
          <a:cs typeface="幼圆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幼圆" charset="0"/>
          <a:cs typeface="幼圆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幼圆" charset="0"/>
          <a:cs typeface="幼圆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幼圆" charset="0"/>
          <a:cs typeface="幼圆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幼圆" charset="0"/>
          <a:cs typeface="幼圆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幼圆" charset="0"/>
          <a:cs typeface="幼圆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幼圆" charset="0"/>
          <a:cs typeface="幼圆" charset="0"/>
        </a:defRPr>
      </a:lvl9pPr>
    </p:titleStyle>
    <p:bodyStyle>
      <a:lvl1pPr marL="257175" indent="-257175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ECAE14"/>
        </a:buClr>
        <a:buSzPct val="110000"/>
        <a:buChar char="•"/>
        <a:defRPr sz="2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66"/>
        </a:buClr>
        <a:buChar char="•"/>
        <a:defRPr sz="18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rgbClr val="000066"/>
        </a:buClr>
        <a:buSzPct val="80000"/>
        <a:buFont typeface="Wingdings" charset="0"/>
        <a:buChar char="§"/>
        <a:defRPr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charset="0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ea typeface="+mn-ea"/>
          <a:cs typeface="+mn-cs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ea typeface="+mn-ea"/>
          <a:cs typeface="+mn-cs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ea typeface="+mn-ea"/>
          <a:cs typeface="+mn-cs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ea typeface="+mn-ea"/>
          <a:cs typeface="+mn-cs"/>
        </a:defRPr>
      </a:lvl9pPr>
    </p:bodyStyle>
    <p:otherStyle>
      <a:defPPr>
        <a:defRPr lang="zh-CN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i.ihep.ac.cn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qc.ihep.ac.cn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tiff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svg"/><Relationship Id="rId9" Type="http://schemas.openxmlformats.org/officeDocument/2006/relationships/image" Target="../media/image29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sz="1800" dirty="0">
                <a:solidFill>
                  <a:srgbClr val="002060"/>
                </a:solidFill>
              </a:rPr>
              <a:t>Gang Chen</a:t>
            </a:r>
            <a:br>
              <a:rPr lang="en-US" altLang="zh-CN" sz="1800" dirty="0">
                <a:solidFill>
                  <a:srgbClr val="002060"/>
                </a:solidFill>
              </a:rPr>
            </a:br>
            <a:r>
              <a:rPr lang="en-US" altLang="zh-CN" sz="1800" dirty="0">
                <a:solidFill>
                  <a:srgbClr val="002060"/>
                </a:solidFill>
              </a:rPr>
              <a:t>Institute of High Energy Physics, CAS</a:t>
            </a:r>
          </a:p>
          <a:p>
            <a:r>
              <a:rPr lang="en-US" altLang="zh-CN" sz="1800" dirty="0">
                <a:solidFill>
                  <a:srgbClr val="002060"/>
                </a:solidFill>
              </a:rPr>
              <a:t>ISGC2024</a:t>
            </a:r>
          </a:p>
          <a:p>
            <a:r>
              <a:rPr lang="en-US" altLang="zh-CN" sz="1800" dirty="0">
                <a:solidFill>
                  <a:srgbClr val="002060"/>
                </a:solidFill>
              </a:rPr>
              <a:t>March 27, 2024</a:t>
            </a:r>
            <a:endParaRPr lang="zh-CN" altLang="en-US" sz="1800" dirty="0">
              <a:solidFill>
                <a:srgbClr val="00206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e-Science Activities</a:t>
            </a:r>
            <a:br>
              <a:rPr lang="en-US" altLang="zh-CN" dirty="0"/>
            </a:br>
            <a:r>
              <a:rPr lang="en-US" altLang="zh-CN" dirty="0"/>
              <a:t>in China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298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0D8417B-51C8-5CB4-375D-A75A9D65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701" y="3237089"/>
            <a:ext cx="3967299" cy="167781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F7E7320-FD01-4FDE-B4BD-386F04C6C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LHCb</a:t>
            </a:r>
            <a:r>
              <a:rPr lang="en-US" altLang="zh-CN" dirty="0"/>
              <a:t> Tier1 Upgrading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90B929-FF10-40AC-AFDB-7A9B303D8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7981244" cy="378177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/>
              <a:t>All the hardware is ready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/>
              <a:t> Computing: 3216 CPU cores, 40 worker nodes (Intel &amp; AMD)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/>
              <a:t> Disk storage: ~3.2PB, 4 sets of storage array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/>
              <a:t> Tape storage: ~3PB, 170 tapes, 4 drivers (IBM)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/>
              <a:t> Network equipment: 6 switches, 1 router, 2 band cards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/>
              <a:t> Management servers: 10 servers</a:t>
            </a:r>
          </a:p>
          <a:p>
            <a:pPr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/>
              <a:t>Currently, Tier1 site is also reusing part of the existing hardware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/>
              <a:t> Firewall device, tape library, CA system, …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First data challenge has been done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800" b="0" dirty="0"/>
              <a:t>189TB data was transferred into IHEP Site </a:t>
            </a:r>
            <a:br>
              <a:rPr lang="en-US" altLang="zh-CN" sz="1800" b="0" dirty="0"/>
            </a:br>
            <a:r>
              <a:rPr lang="en-US" altLang="zh-CN" sz="1800" b="0" dirty="0"/>
              <a:t>in ~2 days last  week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800" b="0" dirty="0"/>
              <a:t>The average transfer speed is about 1.55GB/s </a:t>
            </a:r>
            <a:br>
              <a:rPr lang="en-US" altLang="zh-CN" sz="1800" b="0" dirty="0"/>
            </a:br>
            <a:r>
              <a:rPr lang="en-US" altLang="zh-CN" sz="1800" b="0" dirty="0"/>
              <a:t>(Max is 1.98GB/s)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800" b="0" dirty="0"/>
              <a:t>Transfer efficiency is close to 100%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308BC2-89B1-1034-1E0C-EB15CB89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50" y="645979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 u="none">
                <a:solidFill>
                  <a:srgbClr val="FFFFFF"/>
                </a:solidFill>
                <a:latin typeface="Arial"/>
                <a:ea typeface="微软雅黑"/>
                <a:cs typeface="+mn-cs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5pPr>
            <a:lvl6pPr marL="2286000" lvl="5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6pPr>
            <a:lvl7pPr marL="2743200" lvl="6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7pPr>
            <a:lvl8pPr marL="3200400" lvl="7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8pPr>
            <a:lvl9pPr marL="3657600" lvl="8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9pPr>
          </a:lstStyle>
          <a:p>
            <a:fld id="{8F984132-AE8E-44F8-BFEE-CAC146C5EC8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3340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7E7320-FD01-4FDE-B4BD-386F04C6C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LHCb</a:t>
            </a:r>
            <a:r>
              <a:rPr lang="en-US" altLang="zh-CN" dirty="0"/>
              <a:t> Tier1 Upgrading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90B929-FF10-40AC-AFDB-7A9B303D8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5946979" cy="28062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Consolas" panose="020B0609020204030204" pitchFamily="49" charset="0"/>
              </a:rPr>
              <a:t> </a:t>
            </a:r>
            <a:r>
              <a:rPr lang="en-US" altLang="zh-CN" b="0" dirty="0"/>
              <a:t>Disk storage: EOS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b="0" dirty="0"/>
              <a:t> services: </a:t>
            </a:r>
            <a:r>
              <a:rPr lang="en-US" altLang="zh-CN" sz="1900" b="0" dirty="0" err="1"/>
              <a:t>QuarkDB</a:t>
            </a:r>
            <a:r>
              <a:rPr lang="en-US" altLang="zh-CN" sz="1900" b="0" dirty="0"/>
              <a:t>, MGM, FST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b="0" dirty="0"/>
              <a:t> protocol: </a:t>
            </a:r>
            <a:r>
              <a:rPr lang="en-US" altLang="zh-CN" sz="1900" b="0" dirty="0" err="1"/>
              <a:t>xrootd</a:t>
            </a:r>
            <a:r>
              <a:rPr lang="en-US" altLang="zh-CN" sz="1900" b="0" dirty="0"/>
              <a:t> and http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800" dirty="0"/>
              <a:t> </a:t>
            </a:r>
            <a:r>
              <a:rPr lang="en-US" altLang="zh-CN" b="0" dirty="0"/>
              <a:t>Tape storage: EOS &amp; EOS-CTA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b="0" dirty="0"/>
              <a:t> Protocols: </a:t>
            </a:r>
            <a:r>
              <a:rPr lang="en-US" altLang="zh-CN" sz="1900" b="0" dirty="0" err="1"/>
              <a:t>xrootd</a:t>
            </a:r>
            <a:r>
              <a:rPr lang="en-US" altLang="zh-CN" sz="1900" b="0" dirty="0"/>
              <a:t> and http</a:t>
            </a:r>
          </a:p>
          <a:p>
            <a:pPr marL="342900" lvl="1" indent="-3429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b="0" dirty="0"/>
              <a:t> CE: </a:t>
            </a:r>
            <a:r>
              <a:rPr lang="en-US" altLang="zh-CN" sz="2400" b="0" dirty="0" err="1"/>
              <a:t>HTCondor</a:t>
            </a:r>
            <a:r>
              <a:rPr lang="en-US" altLang="zh-CN" sz="2400" b="0" dirty="0"/>
              <a:t>-CE &amp; </a:t>
            </a:r>
            <a:r>
              <a:rPr lang="en-US" altLang="zh-CN" sz="2400" b="0" dirty="0" err="1"/>
              <a:t>HTCondor</a:t>
            </a:r>
            <a:endParaRPr lang="en-US" altLang="zh-CN" sz="2400" b="0" dirty="0"/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b="0" dirty="0"/>
              <a:t>Support for </a:t>
            </a:r>
            <a:r>
              <a:rPr lang="en-US" altLang="zh-CN" sz="1900" b="0" dirty="0" err="1"/>
              <a:t>SCIToken</a:t>
            </a:r>
            <a:r>
              <a:rPr lang="en-US" altLang="zh-CN" sz="1900" b="0" dirty="0"/>
              <a:t> and GSI</a:t>
            </a:r>
          </a:p>
          <a:p>
            <a:pPr marL="342900" lvl="1" indent="-3429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b="0" dirty="0"/>
              <a:t> Other middle software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900" b="0" dirty="0"/>
              <a:t>Argus, BDII, APEL</a:t>
            </a:r>
          </a:p>
          <a:p>
            <a:pPr lvl="1"/>
            <a:endParaRPr lang="en-US" altLang="zh-CN" sz="15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308BC2-89B1-1034-1E0C-EB15CB89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50" y="645979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 u="none">
                <a:solidFill>
                  <a:srgbClr val="FFFFFF"/>
                </a:solidFill>
                <a:latin typeface="Arial"/>
                <a:ea typeface="微软雅黑"/>
                <a:cs typeface="+mn-cs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5pPr>
            <a:lvl6pPr marL="2286000" lvl="5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6pPr>
            <a:lvl7pPr marL="2743200" lvl="6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7pPr>
            <a:lvl8pPr marL="3200400" lvl="7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8pPr>
            <a:lvl9pPr marL="3657600" lvl="8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9pPr>
          </a:lstStyle>
          <a:p>
            <a:fld id="{8F984132-AE8E-44F8-BFEE-CAC146C5EC84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246CE11-55A6-C1C0-EF8C-14A4798F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779" y="757423"/>
            <a:ext cx="2347142" cy="137339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5E1BE2C-9BB2-782D-47E0-3BD809D80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79" y="2244087"/>
            <a:ext cx="2347142" cy="138577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E5A601DF-5D42-8556-553A-AD081FB22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071" y="3621834"/>
            <a:ext cx="5657850" cy="13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EBEE2B-042B-4E21-A6B8-CE628EE5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Distributed Computing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A58C40-12F8-4722-AC15-2FDEB5CB7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9" y="914400"/>
            <a:ext cx="6151501" cy="3958594"/>
          </a:xfrm>
        </p:spPr>
        <p:txBody>
          <a:bodyPr>
            <a:normAutofit/>
          </a:bodyPr>
          <a:lstStyle/>
          <a:p>
            <a:pPr marL="541338" indent="-2714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800" b="0" dirty="0"/>
              <a:t>DIRAC at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IHEP</a:t>
            </a:r>
          </a:p>
          <a:p>
            <a:pPr marL="841375" lvl="2" indent="-271463">
              <a:lnSpc>
                <a:spcPct val="12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400" b="0" dirty="0"/>
              <a:t>Serving BESIII, JUNO, HERD, CEPC</a:t>
            </a:r>
          </a:p>
          <a:p>
            <a:pPr marL="841375" lvl="2" indent="-271463">
              <a:lnSpc>
                <a:spcPct val="12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400" b="0" dirty="0"/>
              <a:t>DIRAC for computing and data management, upgrade to v8.0.26 and move to distributed deployments since July 2023</a:t>
            </a:r>
          </a:p>
          <a:p>
            <a:pPr marL="841375" lvl="2" indent="-271463">
              <a:lnSpc>
                <a:spcPct val="12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400" b="0" dirty="0"/>
              <a:t>Start to manage JUNO’s First Data Challenge (DC1)</a:t>
            </a:r>
            <a:endParaRPr lang="en-US" altLang="zh-CN" b="0" dirty="0"/>
          </a:p>
          <a:p>
            <a:pPr marL="541338" indent="-2714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800" b="0" dirty="0"/>
              <a:t> </a:t>
            </a:r>
            <a:r>
              <a:rPr lang="en-US" altLang="zh-CN" sz="1800" b="0" dirty="0" err="1"/>
              <a:t>Rucio</a:t>
            </a:r>
            <a:r>
              <a:rPr lang="en-US" altLang="zh-CN" sz="1800" b="0" dirty="0"/>
              <a:t> at IHEP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400" b="0" dirty="0"/>
              <a:t> HERD </a:t>
            </a:r>
            <a:r>
              <a:rPr lang="en-US" altLang="zh-CN" sz="1400" b="0" dirty="0" err="1"/>
              <a:t>Rucio</a:t>
            </a:r>
            <a:r>
              <a:rPr lang="en-US" altLang="zh-CN" sz="1400" b="0" dirty="0"/>
              <a:t> API development and deployment completed, provides an integrated API to experiment software</a:t>
            </a:r>
          </a:p>
          <a:p>
            <a:pPr marL="541338" indent="-2714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800" b="0" dirty="0"/>
              <a:t> Grid middle-ware services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400" b="0" dirty="0"/>
              <a:t>HERD IAM at IHEP deployed and in test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400" b="0" dirty="0"/>
              <a:t>Service monitoring system and site monitoring system for distributed computing are under development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3A81156-5C1A-4A09-ADBF-AC0B6B184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390" y="914400"/>
            <a:ext cx="2590721" cy="18757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09049D-E22D-417B-9A2E-001099115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846" y="3039146"/>
            <a:ext cx="2548907" cy="183384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708D8A-B15B-9889-50D7-A990DEA2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50" y="645979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 u="none">
                <a:solidFill>
                  <a:srgbClr val="FFFFFF"/>
                </a:solidFill>
                <a:latin typeface="Arial"/>
                <a:ea typeface="微软雅黑"/>
                <a:cs typeface="+mn-cs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5pPr>
            <a:lvl6pPr marL="2286000" lvl="5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6pPr>
            <a:lvl7pPr marL="2743200" lvl="6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7pPr>
            <a:lvl8pPr marL="3200400" lvl="7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8pPr>
            <a:lvl9pPr marL="3657600" lvl="8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9pPr>
          </a:lstStyle>
          <a:p>
            <a:fld id="{8F984132-AE8E-44F8-BFEE-CAC146C5EC84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317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E101BA-F17F-4D10-BAFB-856E0B76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510" y="2023110"/>
            <a:ext cx="2112311" cy="1366790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6D677F8F-5D52-48F0-AAA7-7CEA69226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JUNO at IHEP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D3E074F-130A-4E97-8100-41DD82EB0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5463822" cy="422910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4900" b="0" dirty="0"/>
              <a:t>JUNO: Jiangmen Underground Neutrino Observatory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3700" b="0" dirty="0"/>
              <a:t>To take data in 2024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4900" b="0" dirty="0"/>
              <a:t>Grid Computing started since 2018, 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3700" b="0" dirty="0"/>
              <a:t>Includes INFN, CC-IN2P3, JINR, IHEP 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4900" b="0" dirty="0"/>
              <a:t>Grid computing platform at IHEP: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3700" b="0" dirty="0"/>
              <a:t>DIRAC system with IHEP-extensions </a:t>
            </a:r>
          </a:p>
          <a:p>
            <a:pPr lvl="2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3400" b="0" dirty="0"/>
              <a:t>monitoring, production system and job-submission API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3700" b="0" dirty="0"/>
              <a:t>Shared middleware and infrastructures: FTS3, VOMS, TPC, etc.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4900" b="0" dirty="0"/>
              <a:t>Software deployed at IHEP: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3700" b="0" dirty="0"/>
              <a:t>Storage: EOS, </a:t>
            </a:r>
            <a:r>
              <a:rPr lang="en-US" altLang="zh-CN" sz="3700" b="0" dirty="0" err="1"/>
              <a:t>Lustre</a:t>
            </a:r>
            <a:r>
              <a:rPr lang="en-US" altLang="zh-CN" sz="3700" b="0" dirty="0"/>
              <a:t> on disk, EOS-CTA on tape.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3700" b="0" dirty="0"/>
              <a:t>Computing: </a:t>
            </a:r>
            <a:r>
              <a:rPr lang="en-US" altLang="zh-CN" sz="3700" b="0" dirty="0" err="1"/>
              <a:t>HTCondor</a:t>
            </a:r>
            <a:r>
              <a:rPr lang="en-US" altLang="zh-CN" sz="3700" b="0" dirty="0"/>
              <a:t> on x86, </a:t>
            </a:r>
            <a:r>
              <a:rPr lang="en-US" altLang="zh-CN" sz="3700" b="0" dirty="0" err="1"/>
              <a:t>Slurm</a:t>
            </a:r>
            <a:r>
              <a:rPr lang="en-US" altLang="zh-CN" sz="3700" b="0" dirty="0"/>
              <a:t> on ARM and GPU.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4900" b="0" dirty="0"/>
              <a:t>Data Challenge 1: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3700" b="0" dirty="0"/>
              <a:t>12th ~ 26th Feb 2024, corresponding to WLCG DC24.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3700" b="0" dirty="0"/>
              <a:t>IHEP -&gt; CNAF/IN2P3 transfer worked well, almost no failure. </a:t>
            </a:r>
            <a:br>
              <a:rPr lang="en-US" altLang="zh-CN" sz="3700" b="0" dirty="0"/>
            </a:br>
            <a:r>
              <a:rPr lang="en-US" altLang="zh-CN" sz="3700" b="0" dirty="0"/>
              <a:t>IHEP-&gt;JINR is bad and always get stuck</a:t>
            </a:r>
            <a:r>
              <a:rPr lang="en-US" altLang="zh-CN" sz="2500" b="0" dirty="0"/>
              <a:t>.</a:t>
            </a:r>
          </a:p>
        </p:txBody>
      </p:sp>
      <p:graphicFrame>
        <p:nvGraphicFramePr>
          <p:cNvPr id="5" name="内容占位符 3">
            <a:extLst>
              <a:ext uri="{FF2B5EF4-FFF2-40B4-BE49-F238E27FC236}">
                <a16:creationId xmlns:a16="http://schemas.microsoft.com/office/drawing/2014/main" id="{C4316423-81C4-457D-B1DA-5572515723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907341"/>
              </p:ext>
            </p:extLst>
          </p:nvPr>
        </p:nvGraphicFramePr>
        <p:xfrm>
          <a:off x="6197598" y="371575"/>
          <a:ext cx="2812224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7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609">
                <a:tc row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Sites</a:t>
                      </a:r>
                      <a:endParaRPr lang="zh-CN" altLang="en-US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89000" marT="34290" marB="34290" anchor="ctr" anchorCtr="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Resources</a:t>
                      </a:r>
                      <a:endParaRPr lang="zh-CN" altLang="en-US" sz="1100" dirty="0"/>
                    </a:p>
                  </a:txBody>
                  <a:tcPr marL="0" marR="189000" marT="34290" marB="34290"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252000"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0" marR="252000" anchor="ctr" anchorCtr="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4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CPU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(KHS06)</a:t>
                      </a:r>
                      <a:endParaRPr lang="zh-CN" altLang="en-US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89000" marT="34290" marB="34290"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1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Disk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(PB)</a:t>
                      </a:r>
                      <a:endParaRPr lang="zh-CN" altLang="en-US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1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Tape</a:t>
                      </a:r>
                    </a:p>
                    <a:p>
                      <a:pPr marL="0" lvl="1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(PB)</a:t>
                      </a:r>
                      <a:endParaRPr lang="zh-CN" altLang="en-US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89000" marT="34290" marB="34290" anchor="ctr" anchorCtr="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609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IHEP</a:t>
                      </a:r>
                      <a:endParaRPr lang="zh-CN" altLang="en-US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002060"/>
                          </a:solidFill>
                        </a:rPr>
                        <a:t>180</a:t>
                      </a:r>
                      <a:endParaRPr lang="zh-CN" altLang="en-US" sz="11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1100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zh-CN" altLang="en-US" sz="11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zh-CN" altLang="en-US" sz="11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609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CNAF</a:t>
                      </a:r>
                      <a:endParaRPr lang="zh-CN" altLang="en-US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zh-CN" altLang="en-US" sz="11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altLang="en-US" sz="11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1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609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IN2P3</a:t>
                      </a:r>
                      <a:endParaRPr lang="zh-CN" altLang="en-US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002060"/>
                          </a:solidFill>
                        </a:rPr>
                        <a:t>15</a:t>
                      </a:r>
                      <a:endParaRPr lang="zh-CN" altLang="en-US" sz="11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002060"/>
                          </a:solidFill>
                        </a:rPr>
                        <a:t>0.2</a:t>
                      </a:r>
                      <a:endParaRPr lang="zh-CN" altLang="en-US" sz="11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zh-CN" altLang="en-US" sz="11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609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JINR</a:t>
                      </a:r>
                      <a:endParaRPr lang="zh-CN" altLang="en-US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002060"/>
                          </a:solidFill>
                        </a:rPr>
                        <a:t>120</a:t>
                      </a:r>
                      <a:endParaRPr lang="zh-CN" altLang="en-US" sz="11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zh-CN" altLang="en-US" sz="11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FA29B613-9B5A-6676-2DA7-CC68324D8846}"/>
              </a:ext>
            </a:extLst>
          </p:cNvPr>
          <p:cNvGrpSpPr/>
          <p:nvPr/>
        </p:nvGrpSpPr>
        <p:grpSpPr>
          <a:xfrm>
            <a:off x="5999400" y="3456475"/>
            <a:ext cx="3144600" cy="1647359"/>
            <a:chOff x="2804781" y="5336624"/>
            <a:chExt cx="3009791" cy="169113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157D65-58CA-1C0D-9BB9-55FFA1CAE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781" y="5336624"/>
              <a:ext cx="2691662" cy="1438369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0FBCAD2-6D03-4472-CB54-C423705C7C91}"/>
                </a:ext>
              </a:extLst>
            </p:cNvPr>
            <p:cNvSpPr/>
            <p:nvPr/>
          </p:nvSpPr>
          <p:spPr>
            <a:xfrm>
              <a:off x="2804782" y="6774994"/>
              <a:ext cx="3009790" cy="252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000" b="1" dirty="0">
                  <a:solidFill>
                    <a:srgbClr val="2F5597"/>
                  </a:solidFill>
                </a:rPr>
                <a:t> data transfer between IHEP and INFN, IN2P3 </a:t>
              </a:r>
              <a:endParaRPr lang="zh-CN" altLang="en-US" sz="1000" b="1" dirty="0">
                <a:solidFill>
                  <a:srgbClr val="2F559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185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58FAB7B-28F2-4003-971B-5FB13F26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102" y="1275607"/>
            <a:ext cx="3510390" cy="2110805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978FFA2F-6E5A-4138-9532-E4267E79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HERD &amp; CEPC Plan at IHEP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D7DAE72-DFF3-46E2-8BC5-659EDB30F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HERD and CEPC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800" b="0" dirty="0"/>
              <a:t>HERD: High Energy cosmic Radiation Detection facility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800" b="0" dirty="0"/>
              <a:t>CEPC: Circular Electron Positron Collider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HERD:  To be docked on Chinese Space Station  in 2027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 Storage requirements: </a:t>
            </a:r>
            <a:r>
              <a:rPr lang="en-US" altLang="zh-CN" sz="1800" b="0" dirty="0"/>
              <a:t>45.5 PB in 10 year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800" b="0" dirty="0"/>
              <a:t>Computing requirement:  &gt;13,000 CPUs in 10 years.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800" b="0" dirty="0"/>
              <a:t>Computing model: </a:t>
            </a:r>
          </a:p>
          <a:p>
            <a:pPr lvl="2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500" b="0" dirty="0"/>
              <a:t>Two Tier-1 sites in China and Europe </a:t>
            </a:r>
          </a:p>
          <a:p>
            <a:pPr lvl="2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500" b="0" dirty="0"/>
              <a:t>Several Tier-2 sites</a:t>
            </a:r>
          </a:p>
          <a:p>
            <a:pPr lvl="2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Computing system: DIRAC + </a:t>
            </a:r>
            <a:r>
              <a:rPr lang="en-US" altLang="zh-CN" b="0" dirty="0" err="1"/>
              <a:t>dHTC</a:t>
            </a:r>
            <a:r>
              <a:rPr lang="en-US" altLang="zh-CN" b="0" dirty="0"/>
              <a:t> (HTC&amp;HPC)</a:t>
            </a:r>
          </a:p>
          <a:p>
            <a:pPr lvl="2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Data storage and transfer management: </a:t>
            </a:r>
            <a:r>
              <a:rPr lang="en-US" altLang="zh-CN" b="0" dirty="0" err="1"/>
              <a:t>Rucio</a:t>
            </a:r>
            <a:r>
              <a:rPr lang="en-US" altLang="zh-CN" b="0" dirty="0"/>
              <a:t>.</a:t>
            </a:r>
            <a:endParaRPr lang="en-US" altLang="zh-CN" sz="1500" b="0" dirty="0"/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CEPC: At the very beginning, working on TDR and EDR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800" b="0" dirty="0"/>
              <a:t>Distributed Computing System: DIRAC + </a:t>
            </a:r>
            <a:r>
              <a:rPr lang="en-US" altLang="zh-CN" sz="1800" b="0" dirty="0" err="1"/>
              <a:t>Rucio</a:t>
            </a:r>
            <a:r>
              <a:rPr lang="en-US" altLang="zh-CN" sz="1800" b="0" dirty="0"/>
              <a:t> integration in developing.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sz="1800" b="0" dirty="0"/>
              <a:t>Infrastructure and middleware: IAM, FTS3, etc. </a:t>
            </a:r>
          </a:p>
          <a:p>
            <a:pPr lvl="1">
              <a:lnSpc>
                <a:spcPct val="170000"/>
              </a:lnSpc>
              <a:buClr>
                <a:srgbClr val="2F5597"/>
              </a:buClr>
            </a:pPr>
            <a:endParaRPr lang="en-US" altLang="zh-CN" sz="1200" b="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DD9164-B7CE-415F-A78E-639ECB9B1FA3}"/>
              </a:ext>
            </a:extLst>
          </p:cNvPr>
          <p:cNvSpPr txBox="1"/>
          <p:nvPr/>
        </p:nvSpPr>
        <p:spPr>
          <a:xfrm>
            <a:off x="6686489" y="3504907"/>
            <a:ext cx="166225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50" b="1" dirty="0">
                <a:solidFill>
                  <a:srgbClr val="2F5597"/>
                </a:solidFill>
              </a:rPr>
              <a:t>Computing Model of HERD</a:t>
            </a:r>
            <a:endParaRPr lang="zh-CN" altLang="en-US" sz="750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07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912800-18DC-4056-9DD0-A6BCA7649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36" y="681687"/>
            <a:ext cx="2976531" cy="436158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FCCAB9C-7DC2-368D-7D15-858BCD10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/>
              <a:t>AI &amp; QC</a:t>
            </a:r>
            <a:endParaRPr kumimoji="1" lang="zh-CN" altLang="en-US" b="0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5678A8-2A81-BFFA-650D-0165E09DA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3" y="795380"/>
            <a:ext cx="6324600" cy="433981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400" b="0" dirty="0"/>
              <a:t>Objectives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100" b="0" dirty="0"/>
              <a:t>Promoting high energy physics research with the power of AI and Quantum Computing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400" b="0" dirty="0"/>
              <a:t>Two fundamental developing platforms for physicists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200" b="0" dirty="0"/>
              <a:t>High Energy Physics Artificial Intelligence platform (</a:t>
            </a:r>
            <a:r>
              <a:rPr kumimoji="1" lang="en-US" altLang="zh-CN" sz="1200" b="0" dirty="0" err="1"/>
              <a:t>HepAI</a:t>
            </a:r>
            <a:r>
              <a:rPr kumimoji="1" lang="en-US" altLang="zh-CN" sz="1200" b="0" dirty="0"/>
              <a:t>,</a:t>
            </a:r>
            <a:r>
              <a:rPr kumimoji="1" lang="en-US" altLang="zh-CN" sz="1200" b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https://ai.ihep.ac.cn</a:t>
            </a:r>
            <a:r>
              <a:rPr kumimoji="1" lang="en-US" altLang="zh-CN" sz="1200" b="0" dirty="0"/>
              <a:t>)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200" b="0" dirty="0">
                <a:sym typeface="+mn-ea"/>
              </a:rPr>
              <a:t>Quantum Computing Developing &amp; Simulation Platform for HEP (</a:t>
            </a:r>
            <a:r>
              <a:rPr kumimoji="1" lang="en-US" altLang="zh-CN" sz="1200" b="0" dirty="0" err="1">
                <a:sym typeface="+mn-ea"/>
              </a:rPr>
              <a:t>QuSiHEP</a:t>
            </a:r>
            <a:r>
              <a:rPr kumimoji="1" lang="en-US" altLang="zh-CN" sz="1200" b="0" dirty="0">
                <a:sym typeface="+mn-ea"/>
              </a:rPr>
              <a:t>,</a:t>
            </a:r>
            <a:r>
              <a:rPr kumimoji="1" lang="en-US" altLang="zh-CN" sz="1200" b="0" dirty="0">
                <a:sym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https://qc.ihep.ac.cn</a:t>
            </a:r>
            <a:r>
              <a:rPr kumimoji="1" lang="en-US" altLang="zh-CN" sz="1200" b="0" dirty="0">
                <a:sym typeface="+mn-ea"/>
              </a:rPr>
              <a:t>)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400" b="0" dirty="0"/>
              <a:t>AI large model research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200" b="0" dirty="0" err="1"/>
              <a:t>ChatHEP</a:t>
            </a:r>
            <a:r>
              <a:rPr kumimoji="1" lang="en-US" altLang="zh-CN" sz="1200" b="0" dirty="0"/>
              <a:t>, a HEP-oriented</a:t>
            </a:r>
            <a:r>
              <a:rPr kumimoji="1" lang="zh-CN" altLang="en-US" sz="1200" b="0" dirty="0"/>
              <a:t> </a:t>
            </a:r>
            <a:r>
              <a:rPr kumimoji="1" lang="en-US" altLang="zh-CN" sz="1200" b="0" dirty="0"/>
              <a:t>text model similar to </a:t>
            </a:r>
            <a:r>
              <a:rPr kumimoji="1" lang="en-US" altLang="zh-CN" sz="1200" b="0" dirty="0" err="1"/>
              <a:t>ChatGPT</a:t>
            </a:r>
            <a:endParaRPr kumimoji="1" lang="en-US" altLang="zh-CN" sz="1200" b="0" dirty="0"/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200" b="0" dirty="0"/>
              <a:t>Cooperation with physicists, research on AI-ready data &amp; LLM for HEP is ongoing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400" b="0" dirty="0">
                <a:sym typeface="+mn-ea"/>
              </a:rPr>
              <a:t>Quantum</a:t>
            </a:r>
            <a:r>
              <a:rPr kumimoji="1" lang="zh-CN" altLang="en-US" sz="1400" b="0" dirty="0">
                <a:sym typeface="+mn-ea"/>
              </a:rPr>
              <a:t> </a:t>
            </a:r>
            <a:r>
              <a:rPr kumimoji="1" lang="en-US" altLang="zh-CN" sz="1400" b="0" dirty="0">
                <a:sym typeface="+mn-ea"/>
              </a:rPr>
              <a:t>Computing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200" b="0" dirty="0">
                <a:sym typeface="+mn-ea"/>
              </a:rPr>
              <a:t>Ported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 err="1">
                <a:sym typeface="+mn-ea"/>
              </a:rPr>
              <a:t>Qiskit</a:t>
            </a:r>
            <a:r>
              <a:rPr kumimoji="1" lang="en-US" altLang="zh-CN" sz="1200" b="0" dirty="0">
                <a:sym typeface="+mn-ea"/>
              </a:rPr>
              <a:t> from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NVIDIA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CUDA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platform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to AMD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 err="1">
                <a:sym typeface="+mn-ea"/>
              </a:rPr>
              <a:t>ROCm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platform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200" b="0" dirty="0">
                <a:sym typeface="+mn-ea"/>
              </a:rPr>
              <a:t>Trying</a:t>
            </a:r>
            <a:r>
              <a:rPr kumimoji="1" lang="zh-CN" altLang="en-US" sz="1200" b="0" dirty="0">
                <a:sym typeface="+mn-ea"/>
              </a:rPr>
              <a:t>  </a:t>
            </a:r>
            <a:r>
              <a:rPr kumimoji="1" lang="en-US" altLang="zh-CN" sz="1200" b="0" dirty="0" err="1">
                <a:sym typeface="+mn-ea"/>
              </a:rPr>
              <a:t>Qiskit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simulation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on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ARM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platform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with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NEON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vectorization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instruction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200" b="0" dirty="0">
                <a:sym typeface="+mn-ea"/>
              </a:rPr>
              <a:t>Quantum simulation on QCD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(in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collaboration with</a:t>
            </a:r>
            <a:r>
              <a:rPr kumimoji="1" lang="zh-CN" altLang="en-US" sz="1200" b="0" dirty="0">
                <a:sym typeface="+mn-ea"/>
              </a:rPr>
              <a:t> </a:t>
            </a:r>
            <a:r>
              <a:rPr kumimoji="1" lang="en-US" altLang="zh-CN" sz="1200" b="0" dirty="0">
                <a:sym typeface="+mn-ea"/>
              </a:rPr>
              <a:t>LQCD group)</a:t>
            </a:r>
            <a:endParaRPr kumimoji="1" lang="zh-CN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287035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1B125A-2A82-49F6-AFE7-F5116630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AI Platform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AAD22D-6B1E-4BEE-A856-B03296B2D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32" y="893514"/>
            <a:ext cx="6087046" cy="3842576"/>
          </a:xfrm>
        </p:spPr>
        <p:txBody>
          <a:bodyPr>
            <a:normAutofit lnSpcReduction="10000"/>
          </a:bodyPr>
          <a:lstStyle/>
          <a:p>
            <a:pPr marL="541338" indent="-271463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 err="1"/>
              <a:t>HepAI</a:t>
            </a:r>
            <a:r>
              <a:rPr lang="en-US" altLang="zh-CN" sz="1600" b="0" dirty="0"/>
              <a:t> platform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b="0" dirty="0"/>
              <a:t>The Distributed, cross-system, high-concurrency Deployment Framework (</a:t>
            </a:r>
            <a:r>
              <a:rPr lang="en-US" altLang="zh-CN" sz="1200" b="0" dirty="0" err="1"/>
              <a:t>HepAI</a:t>
            </a:r>
            <a:r>
              <a:rPr lang="en-US" altLang="zh-CN" sz="1200" b="0" dirty="0"/>
              <a:t> DDF) has been developed and deployed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b="0" dirty="0"/>
              <a:t>Several AI models (LLMs, SAM, </a:t>
            </a:r>
            <a:r>
              <a:rPr lang="en-US" altLang="zh-CN" sz="1200" b="0" dirty="0" err="1"/>
              <a:t>PointNet</a:t>
            </a:r>
            <a:r>
              <a:rPr lang="en-US" altLang="zh-CN" sz="1200" b="0" dirty="0"/>
              <a:t>, </a:t>
            </a:r>
            <a:r>
              <a:rPr lang="en-US" altLang="zh-CN" sz="1200" b="0" dirty="0" err="1"/>
              <a:t>ParticleNet</a:t>
            </a:r>
            <a:r>
              <a:rPr lang="en-US" altLang="zh-CN" sz="1200" b="0" dirty="0"/>
              <a:t>) are integrated into the platform</a:t>
            </a:r>
          </a:p>
          <a:p>
            <a:pPr marL="541338" indent="-271463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600" b="0" dirty="0"/>
              <a:t>Task-dedicated AI algorithms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b="0" dirty="0"/>
              <a:t>An AI algorithm for fast reconstruction of Ptychography is under development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b="0" dirty="0"/>
              <a:t>An AI algorithm for intelligent analysis of microscopic defects for X-ray additive manufacturing images is under development</a:t>
            </a:r>
          </a:p>
          <a:p>
            <a:pPr marL="541338" lvl="1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600" b="0" dirty="0"/>
              <a:t> Large Language Model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b="0" dirty="0" err="1"/>
              <a:t>Xiwu</a:t>
            </a:r>
            <a:r>
              <a:rPr lang="en-US" altLang="zh-CN" sz="1200" b="0" dirty="0"/>
              <a:t>, a large language model boasting 13B params with just-in-time learning for HEP has been developed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b="0" dirty="0"/>
              <a:t>The research on enhancing the language model's capabilities and exploring the feasibility of rediscovering </a:t>
            </a:r>
            <a:r>
              <a:rPr lang="en-US" altLang="zh-CN" sz="1200" b="0" dirty="0" err="1"/>
              <a:t>Zc</a:t>
            </a:r>
            <a:r>
              <a:rPr lang="en-US" altLang="zh-CN" sz="1200" b="0" dirty="0"/>
              <a:t>(3900) is currently underway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EF515C-7A91-488F-ADBD-55A61503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538" y="2227354"/>
            <a:ext cx="2109485" cy="10567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5FB879D-0771-4381-AB12-6A4B24075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538" y="3529570"/>
            <a:ext cx="2109485" cy="97754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1E663ED-7597-4891-BA59-7D4A76D3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37" y="1021364"/>
            <a:ext cx="2054150" cy="10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F96DC6-79FC-A38C-7BE4-B74E730DE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50" y="645979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 u="none">
                <a:solidFill>
                  <a:srgbClr val="FFFFFF"/>
                </a:solidFill>
                <a:latin typeface="Arial"/>
                <a:ea typeface="微软雅黑"/>
                <a:cs typeface="+mn-cs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5pPr>
            <a:lvl6pPr marL="2286000" lvl="5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6pPr>
            <a:lvl7pPr marL="2743200" lvl="6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7pPr>
            <a:lvl8pPr marL="3200400" lvl="7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8pPr>
            <a:lvl9pPr marL="3657600" lvl="8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9pPr>
          </a:lstStyle>
          <a:p>
            <a:fld id="{8F984132-AE8E-44F8-BFEE-CAC146C5EC84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3687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1B125A-2A82-49F6-AFE7-F5116630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 Computing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AAD22D-6B1E-4BEE-A856-B03296B2D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96" y="832490"/>
            <a:ext cx="5762880" cy="3784666"/>
          </a:xfrm>
        </p:spPr>
        <p:txBody>
          <a:bodyPr>
            <a:normAutofit lnSpcReduction="10000"/>
          </a:bodyPr>
          <a:lstStyle/>
          <a:p>
            <a:pPr marL="541338" indent="-2714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 err="1"/>
              <a:t>QuIHEP</a:t>
            </a:r>
            <a:endParaRPr lang="en-US" altLang="zh-CN" b="0" dirty="0"/>
          </a:p>
          <a:p>
            <a:pPr marL="841375" lvl="2" indent="-271463">
              <a:lnSpc>
                <a:spcPct val="12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b="0" dirty="0"/>
              <a:t>A distributed heterogeneous interactive developing platform</a:t>
            </a:r>
          </a:p>
          <a:p>
            <a:pPr marL="841375" lvl="2" indent="-271463">
              <a:lnSpc>
                <a:spcPct val="12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b="0" dirty="0"/>
              <a:t>Explore quantum algorithms in HEP experiments</a:t>
            </a:r>
          </a:p>
          <a:p>
            <a:pPr marL="1184275" lvl="3" indent="-271463">
              <a:lnSpc>
                <a:spcPct val="12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600" b="0" dirty="0">
                <a:latin typeface="+mn-lt"/>
              </a:rPr>
              <a:t>LQCD, CEPC, BESIII, etc.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b="0" dirty="0"/>
              <a:t>Connect IHEP HPC cluster to </a:t>
            </a:r>
            <a:r>
              <a:rPr lang="en-US" altLang="zh-CN" b="0" dirty="0" err="1"/>
              <a:t>QuIHEP</a:t>
            </a:r>
            <a:r>
              <a:rPr lang="en-US" altLang="zh-CN" b="0" dirty="0"/>
              <a:t> platform to Provide more GPU resources</a:t>
            </a:r>
          </a:p>
          <a:p>
            <a:pPr marL="541338" indent="-2714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 err="1"/>
              <a:t>Qiskit</a:t>
            </a:r>
            <a:r>
              <a:rPr lang="en-US" altLang="zh-CN" b="0" dirty="0"/>
              <a:t> simulation on AMD platform</a:t>
            </a:r>
          </a:p>
          <a:p>
            <a:pPr marL="841375" lvl="2" indent="-271463">
              <a:lnSpc>
                <a:spcPct val="12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b="0" dirty="0"/>
              <a:t>Ported </a:t>
            </a:r>
            <a:r>
              <a:rPr lang="en-US" altLang="zh-CN" b="0" dirty="0" err="1"/>
              <a:t>qiskit-aer</a:t>
            </a:r>
            <a:r>
              <a:rPr lang="en-US" altLang="zh-CN" b="0" dirty="0"/>
              <a:t> from CUDA to </a:t>
            </a:r>
            <a:r>
              <a:rPr lang="en-US" altLang="zh-CN" b="0" dirty="0" err="1"/>
              <a:t>ROCm</a:t>
            </a:r>
            <a:r>
              <a:rPr lang="en-US" altLang="zh-CN" b="0" dirty="0"/>
              <a:t> platform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1922C3-3FD0-4757-AAB1-895EA5F27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976" y="3044279"/>
            <a:ext cx="3135777" cy="13562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19AD8A-03E0-480F-8DC3-D4548F0E3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947" y="1215479"/>
            <a:ext cx="3240806" cy="135627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F61066-9DC5-BBAC-26EB-AF4E16985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50" y="645979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 u="none">
                <a:solidFill>
                  <a:srgbClr val="FFFFFF"/>
                </a:solidFill>
                <a:latin typeface="Arial"/>
                <a:ea typeface="微软雅黑"/>
                <a:cs typeface="+mn-cs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5pPr>
            <a:lvl6pPr marL="2286000" lvl="5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6pPr>
            <a:lvl7pPr marL="2743200" lvl="6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7pPr>
            <a:lvl8pPr marL="3200400" lvl="7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8pPr>
            <a:lvl9pPr marL="3657600" lvl="8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9pPr>
          </a:lstStyle>
          <a:p>
            <a:fld id="{8F984132-AE8E-44F8-BFEE-CAC146C5EC8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8692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3155" y="228600"/>
            <a:ext cx="8094133" cy="514350"/>
          </a:xfrm>
        </p:spPr>
        <p:txBody>
          <a:bodyPr/>
          <a:lstStyle/>
          <a:p>
            <a:r>
              <a:rPr lang="en-US" altLang="zh-CN" dirty="0"/>
              <a:t>Comments and Acknowledgement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4921" y="1200150"/>
            <a:ext cx="8610600" cy="371475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b="0" dirty="0"/>
              <a:t>More projects are supported by e-science since new HEP-related facilities and experiments have emerged in the last few years. </a:t>
            </a:r>
          </a:p>
          <a:p>
            <a:pPr>
              <a:spcBef>
                <a:spcPts val="0"/>
              </a:spcBef>
            </a:pPr>
            <a:r>
              <a:rPr lang="en-US" altLang="zh-CN" b="0" dirty="0"/>
              <a:t>New areas such as AI and QC are being explored.</a:t>
            </a:r>
          </a:p>
          <a:p>
            <a:pPr>
              <a:spcBef>
                <a:spcPts val="0"/>
              </a:spcBef>
            </a:pPr>
            <a:endParaRPr lang="en-US" altLang="zh-CN" b="0" dirty="0"/>
          </a:p>
          <a:p>
            <a:pPr>
              <a:spcBef>
                <a:spcPts val="0"/>
              </a:spcBef>
            </a:pPr>
            <a:r>
              <a:rPr lang="en-US" altLang="zh-CN" b="0" dirty="0"/>
              <a:t>Special thanks to </a:t>
            </a:r>
            <a:r>
              <a:rPr lang="en-US" altLang="zh-CN" b="0" dirty="0" err="1"/>
              <a:t>Jingyan</a:t>
            </a:r>
            <a:r>
              <a:rPr lang="en-US" altLang="zh-CN" b="0" dirty="0"/>
              <a:t> Shi, </a:t>
            </a:r>
            <a:r>
              <a:rPr lang="en-US" altLang="zh-CN" b="0" dirty="0" err="1"/>
              <a:t>Fazhi</a:t>
            </a:r>
            <a:r>
              <a:rPr lang="en-US" altLang="zh-CN" b="0" dirty="0"/>
              <a:t> Qi, </a:t>
            </a:r>
            <a:r>
              <a:rPr lang="en-US" altLang="zh-CN" b="0" dirty="0" err="1"/>
              <a:t>Xiaowen</a:t>
            </a:r>
            <a:r>
              <a:rPr lang="en-US" altLang="zh-CN" b="0" dirty="0"/>
              <a:t> Jiang, …, for contributing to this talk. </a:t>
            </a:r>
            <a:endParaRPr lang="zh-CN" altLang="en-US" b="0" dirty="0"/>
          </a:p>
        </p:txBody>
      </p:sp>
    </p:spTree>
    <p:extLst>
      <p:ext uri="{BB962C8B-B14F-4D97-AF65-F5344CB8AC3E}">
        <p14:creationId xmlns:p14="http://schemas.microsoft.com/office/powerpoint/2010/main" val="1961594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9700" y="2314575"/>
            <a:ext cx="6324600" cy="514350"/>
          </a:xfrm>
        </p:spPr>
        <p:txBody>
          <a:bodyPr/>
          <a:lstStyle/>
          <a:p>
            <a:r>
              <a:rPr lang="en-US" altLang="zh-CN" dirty="0"/>
              <a:t>Thank you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9717215" y="362205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28248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id="{CFECD361-E502-D744-8CC8-BEC6B0D3D745}"/>
              </a:ext>
            </a:extLst>
          </p:cNvPr>
          <p:cNvSpPr/>
          <p:nvPr/>
        </p:nvSpPr>
        <p:spPr bwMode="auto">
          <a:xfrm>
            <a:off x="1301865" y="2736318"/>
            <a:ext cx="6601546" cy="1046754"/>
          </a:xfrm>
          <a:prstGeom prst="rect">
            <a:avLst/>
          </a:prstGeom>
          <a:solidFill>
            <a:srgbClr val="2194D7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rPr>
              <a:t>Cosmic ray and astrophysics experiments</a:t>
            </a:r>
            <a:endParaRPr lang="zh-CN" altLang="en-US" sz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81ACBB0-A6E3-D14F-9A07-F890D4A66686}"/>
              </a:ext>
            </a:extLst>
          </p:cNvPr>
          <p:cNvSpPr/>
          <p:nvPr/>
        </p:nvSpPr>
        <p:spPr bwMode="auto">
          <a:xfrm>
            <a:off x="1294680" y="3787565"/>
            <a:ext cx="6601546" cy="1046754"/>
          </a:xfrm>
          <a:prstGeom prst="rect">
            <a:avLst/>
          </a:prstGeom>
          <a:solidFill>
            <a:srgbClr val="2194D7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rPr>
              <a:t>Neutron Source and Synchrotron Radiation Facilities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0782A3D-EC37-7B43-A852-687A9E9C36E0}"/>
              </a:ext>
            </a:extLst>
          </p:cNvPr>
          <p:cNvSpPr/>
          <p:nvPr/>
        </p:nvSpPr>
        <p:spPr bwMode="auto">
          <a:xfrm>
            <a:off x="1294680" y="649371"/>
            <a:ext cx="6601546" cy="1046754"/>
          </a:xfrm>
          <a:prstGeom prst="rect">
            <a:avLst/>
          </a:prstGeom>
          <a:solidFill>
            <a:srgbClr val="2194D7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rPr>
              <a:t>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rPr>
              <a:t>Accelerator based particle physics </a:t>
            </a:r>
            <a:endParaRPr lang="zh-CN" altLang="en-US" sz="105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幼圆" charset="0"/>
              <a:cs typeface="幼圆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114550" y="138413"/>
            <a:ext cx="47434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幼圆" charset="0"/>
                <a:cs typeface="幼圆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幼圆" charset="0"/>
                <a:cs typeface="幼圆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幼圆" charset="0"/>
                <a:cs typeface="幼圆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幼圆" charset="0"/>
                <a:cs typeface="幼圆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幼圆" charset="0"/>
                <a:cs typeface="幼圆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幼圆" charset="0"/>
                <a:cs typeface="幼圆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幼圆" charset="0"/>
                <a:cs typeface="幼圆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幼圆" charset="0"/>
                <a:cs typeface="幼圆" charset="0"/>
              </a:defRPr>
            </a:lvl9pPr>
          </a:lstStyle>
          <a:p>
            <a:r>
              <a:rPr lang="en-US" altLang="zh-CN" sz="3000" dirty="0">
                <a:latin typeface="Comic Sans MS" charset="0"/>
                <a:ea typeface="幼圆" charset="0"/>
              </a:rPr>
              <a:t>HEP Related Projects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BCBE2F3-F69E-4E4D-A17A-26D8C6E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09" y="606992"/>
            <a:ext cx="840959" cy="84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2B6EC868-8411-0441-8C8C-FDF78F69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847" y="678960"/>
            <a:ext cx="681053" cy="7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42374DA-ADF0-2B49-8501-AF3DECE18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235" y="673668"/>
            <a:ext cx="752088" cy="717001"/>
          </a:xfrm>
          <a:prstGeom prst="rect">
            <a:avLst/>
          </a:prstGeom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14B86673-1363-2B4D-8B65-293D6CC40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83" y="704683"/>
            <a:ext cx="1248941" cy="7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266E623-35F5-1040-AE61-E5A6CF378733}"/>
              </a:ext>
            </a:extLst>
          </p:cNvPr>
          <p:cNvSpPr/>
          <p:nvPr/>
        </p:nvSpPr>
        <p:spPr bwMode="auto">
          <a:xfrm>
            <a:off x="4900577" y="658501"/>
            <a:ext cx="449473" cy="170768"/>
          </a:xfrm>
          <a:prstGeom prst="rect">
            <a:avLst/>
          </a:prstGeom>
          <a:solidFill>
            <a:schemeClr val="bg1">
              <a:alpha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2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rPr>
              <a:t>BESIII</a:t>
            </a:r>
            <a:endParaRPr lang="zh-CN" altLang="en-US" sz="825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  <a:ea typeface="幼圆" charset="0"/>
              <a:cs typeface="Al Bayan Plain" pitchFamily="2" charset="-78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3FA6701-934E-1C46-94AE-E7A7C5D14531}"/>
              </a:ext>
            </a:extLst>
          </p:cNvPr>
          <p:cNvGrpSpPr/>
          <p:nvPr/>
        </p:nvGrpSpPr>
        <p:grpSpPr>
          <a:xfrm>
            <a:off x="1925674" y="2763515"/>
            <a:ext cx="1045721" cy="699524"/>
            <a:chOff x="1603027" y="3672168"/>
            <a:chExt cx="1394289" cy="932699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027" y="3672168"/>
              <a:ext cx="1394289" cy="932699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EBA0690D-161D-6A4B-89D8-91DA336C8C28}"/>
                </a:ext>
              </a:extLst>
            </p:cNvPr>
            <p:cNvSpPr/>
            <p:nvPr/>
          </p:nvSpPr>
          <p:spPr bwMode="auto">
            <a:xfrm>
              <a:off x="1729812" y="4352195"/>
              <a:ext cx="780496" cy="22812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LHAASO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2902F042-6005-B449-A491-5F44CD8778B2}"/>
              </a:ext>
            </a:extLst>
          </p:cNvPr>
          <p:cNvSpPr/>
          <p:nvPr/>
        </p:nvSpPr>
        <p:spPr bwMode="auto">
          <a:xfrm>
            <a:off x="7028178" y="711268"/>
            <a:ext cx="449473" cy="17076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rPr>
              <a:t>CEPC</a:t>
            </a:r>
            <a:endParaRPr lang="zh-CN" altLang="en-US" sz="82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  <a:ea typeface="幼圆" charset="0"/>
              <a:cs typeface="Al Bayan Plain" pitchFamily="2" charset="-78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4AB1A0F-ED52-E448-977C-D959B5AE9869}"/>
              </a:ext>
            </a:extLst>
          </p:cNvPr>
          <p:cNvGrpSpPr/>
          <p:nvPr/>
        </p:nvGrpSpPr>
        <p:grpSpPr>
          <a:xfrm>
            <a:off x="1850326" y="1698653"/>
            <a:ext cx="860702" cy="720583"/>
            <a:chOff x="1764349" y="2251528"/>
            <a:chExt cx="1147603" cy="960777"/>
          </a:xfrm>
        </p:grpSpPr>
        <p:pic>
          <p:nvPicPr>
            <p:cNvPr id="28" name="图片 27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1208" y="2308319"/>
              <a:ext cx="1070744" cy="9039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A3ED43B7-0224-CD42-BB93-49B785E89E79}"/>
                </a:ext>
              </a:extLst>
            </p:cNvPr>
            <p:cNvSpPr/>
            <p:nvPr/>
          </p:nvSpPr>
          <p:spPr bwMode="auto">
            <a:xfrm>
              <a:off x="1764349" y="2251528"/>
              <a:ext cx="601503" cy="203399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DYB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D2A7257-0087-6845-BC19-5F22F567CE58}"/>
              </a:ext>
            </a:extLst>
          </p:cNvPr>
          <p:cNvGrpSpPr/>
          <p:nvPr/>
        </p:nvGrpSpPr>
        <p:grpSpPr>
          <a:xfrm>
            <a:off x="2838305" y="1745026"/>
            <a:ext cx="857349" cy="706316"/>
            <a:chOff x="3112482" y="2313075"/>
            <a:chExt cx="1143132" cy="941754"/>
          </a:xfrm>
        </p:grpSpPr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79730CDD-CF4C-D141-9100-F9C80A332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482" y="2313075"/>
              <a:ext cx="1037816" cy="921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2BD1E894-215A-AA47-96B5-B96DCDFB70F2}"/>
                </a:ext>
              </a:extLst>
            </p:cNvPr>
            <p:cNvSpPr/>
            <p:nvPr/>
          </p:nvSpPr>
          <p:spPr bwMode="auto">
            <a:xfrm>
              <a:off x="3656317" y="3027138"/>
              <a:ext cx="599297" cy="22769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JUNO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C4F3BB6-FEAD-CD4F-9856-227199EEBE84}"/>
              </a:ext>
            </a:extLst>
          </p:cNvPr>
          <p:cNvGrpSpPr/>
          <p:nvPr/>
        </p:nvGrpSpPr>
        <p:grpSpPr>
          <a:xfrm>
            <a:off x="3708683" y="1707805"/>
            <a:ext cx="2329087" cy="783818"/>
            <a:chOff x="4299920" y="2263025"/>
            <a:chExt cx="3105449" cy="1045090"/>
          </a:xfrm>
        </p:grpSpPr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8EEA1D94-2447-1941-821C-AE1708D87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920" y="2263025"/>
              <a:ext cx="3105449" cy="1031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976E3841-1ACE-6742-BEFA-203D6FECD2F5}"/>
                </a:ext>
              </a:extLst>
            </p:cNvPr>
            <p:cNvSpPr/>
            <p:nvPr/>
          </p:nvSpPr>
          <p:spPr bwMode="auto">
            <a:xfrm>
              <a:off x="6461244" y="3080424"/>
              <a:ext cx="599297" cy="22769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DUNE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35023CF1-09E1-8243-9270-E62EE285815A}"/>
              </a:ext>
            </a:extLst>
          </p:cNvPr>
          <p:cNvSpPr/>
          <p:nvPr/>
        </p:nvSpPr>
        <p:spPr bwMode="auto">
          <a:xfrm>
            <a:off x="5441234" y="1244827"/>
            <a:ext cx="630448" cy="17076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25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rPr>
              <a:t>BELLE II</a:t>
            </a:r>
            <a:endParaRPr lang="zh-CN" altLang="en-US" sz="825" dirty="0">
              <a:solidFill>
                <a:schemeClr val="accent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  <a:ea typeface="幼圆" charset="0"/>
              <a:cs typeface="Al Bayan Plain" pitchFamily="2" charset="-78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CFAB21-6682-8A48-9503-5783E1701BCA}"/>
              </a:ext>
            </a:extLst>
          </p:cNvPr>
          <p:cNvGrpSpPr/>
          <p:nvPr/>
        </p:nvGrpSpPr>
        <p:grpSpPr>
          <a:xfrm>
            <a:off x="3044269" y="2773208"/>
            <a:ext cx="909535" cy="680442"/>
            <a:chOff x="3133710" y="3708811"/>
            <a:chExt cx="1212713" cy="907256"/>
          </a:xfrm>
        </p:grpSpPr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8FF2796A-22BC-5842-B6CF-99AC2DA55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3133710" y="3708811"/>
              <a:ext cx="1212713" cy="907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CBD7E2BB-4F1D-A947-89AD-A0F697774396}"/>
                </a:ext>
              </a:extLst>
            </p:cNvPr>
            <p:cNvSpPr/>
            <p:nvPr/>
          </p:nvSpPr>
          <p:spPr bwMode="auto">
            <a:xfrm>
              <a:off x="3185421" y="3712395"/>
              <a:ext cx="780495" cy="22812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HERD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6620E9-4C6F-C54D-A03B-E646DC6670D8}"/>
              </a:ext>
            </a:extLst>
          </p:cNvPr>
          <p:cNvGrpSpPr/>
          <p:nvPr/>
        </p:nvGrpSpPr>
        <p:grpSpPr>
          <a:xfrm>
            <a:off x="4026053" y="2781457"/>
            <a:ext cx="1078499" cy="699524"/>
            <a:chOff x="4804893" y="3708610"/>
            <a:chExt cx="1437998" cy="932698"/>
          </a:xfrm>
        </p:grpSpPr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D62D3494-C541-C047-8ECC-22AEC7F0C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893" y="3708610"/>
              <a:ext cx="1332427" cy="932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E65CF375-BAAA-254A-9128-347AC794C16F}"/>
                </a:ext>
              </a:extLst>
            </p:cNvPr>
            <p:cNvSpPr/>
            <p:nvPr/>
          </p:nvSpPr>
          <p:spPr bwMode="auto">
            <a:xfrm>
              <a:off x="5462396" y="3712395"/>
              <a:ext cx="780495" cy="22812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HXMT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F4386D5-800A-2941-8A31-A27CDD41C7D6}"/>
              </a:ext>
            </a:extLst>
          </p:cNvPr>
          <p:cNvGrpSpPr/>
          <p:nvPr/>
        </p:nvGrpSpPr>
        <p:grpSpPr>
          <a:xfrm>
            <a:off x="5094195" y="2773680"/>
            <a:ext cx="1098540" cy="711325"/>
            <a:chOff x="6279883" y="3698239"/>
            <a:chExt cx="1464720" cy="948433"/>
          </a:xfrm>
        </p:grpSpPr>
        <p:pic>
          <p:nvPicPr>
            <p:cNvPr id="2070" name="Picture 22">
              <a:extLst>
                <a:ext uri="{FF2B5EF4-FFF2-40B4-BE49-F238E27FC236}">
                  <a16:creationId xmlns:a16="http://schemas.microsoft.com/office/drawing/2014/main" id="{E9B78851-2565-C54C-A293-BD399D6A5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883" y="3705539"/>
              <a:ext cx="1464720" cy="94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35FE70A-313E-A443-81FD-E4F5114FDF07}"/>
                </a:ext>
              </a:extLst>
            </p:cNvPr>
            <p:cNvSpPr/>
            <p:nvPr/>
          </p:nvSpPr>
          <p:spPr bwMode="auto">
            <a:xfrm>
              <a:off x="6900394" y="3698239"/>
              <a:ext cx="780495" cy="22812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GECAM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252A8C6-A46B-ED4F-9E89-FABEAEEAB870}"/>
              </a:ext>
            </a:extLst>
          </p:cNvPr>
          <p:cNvGrpSpPr/>
          <p:nvPr/>
        </p:nvGrpSpPr>
        <p:grpSpPr>
          <a:xfrm>
            <a:off x="2663534" y="3848388"/>
            <a:ext cx="1021396" cy="629359"/>
            <a:chOff x="2027378" y="5131184"/>
            <a:chExt cx="1361861" cy="839145"/>
          </a:xfrm>
        </p:grpSpPr>
        <p:pic>
          <p:nvPicPr>
            <p:cNvPr id="2072" name="Picture 24">
              <a:extLst>
                <a:ext uri="{FF2B5EF4-FFF2-40B4-BE49-F238E27FC236}">
                  <a16:creationId xmlns:a16="http://schemas.microsoft.com/office/drawing/2014/main" id="{B55C0B1E-E55B-254A-971A-D60D2A965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178" y="5131184"/>
              <a:ext cx="1337061" cy="83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BA9FF425-756D-0748-808F-8EBB6E446F2F}"/>
                </a:ext>
              </a:extLst>
            </p:cNvPr>
            <p:cNvSpPr/>
            <p:nvPr/>
          </p:nvSpPr>
          <p:spPr bwMode="auto">
            <a:xfrm>
              <a:off x="2027378" y="5144265"/>
              <a:ext cx="599297" cy="22769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CSNS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CAD9662-C43E-F948-90F9-FF9701270A26}"/>
              </a:ext>
            </a:extLst>
          </p:cNvPr>
          <p:cNvGrpSpPr/>
          <p:nvPr/>
        </p:nvGrpSpPr>
        <p:grpSpPr>
          <a:xfrm>
            <a:off x="6267370" y="2783386"/>
            <a:ext cx="1127055" cy="703438"/>
            <a:chOff x="7539316" y="3711181"/>
            <a:chExt cx="1502740" cy="937917"/>
          </a:xfrm>
        </p:grpSpPr>
        <p:pic>
          <p:nvPicPr>
            <p:cNvPr id="2080" name="Picture 32">
              <a:extLst>
                <a:ext uri="{FF2B5EF4-FFF2-40B4-BE49-F238E27FC236}">
                  <a16:creationId xmlns:a16="http://schemas.microsoft.com/office/drawing/2014/main" id="{01A9D318-75EF-4448-AEF4-EC0353969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316" y="3711181"/>
              <a:ext cx="1502740" cy="9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0C0332DA-6B27-6A4D-8206-DC10DDCEEB37}"/>
                </a:ext>
              </a:extLst>
            </p:cNvPr>
            <p:cNvSpPr/>
            <p:nvPr/>
          </p:nvSpPr>
          <p:spPr bwMode="auto">
            <a:xfrm>
              <a:off x="7542103" y="3720011"/>
              <a:ext cx="671533" cy="18653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AMS02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89B92FFE-A1A3-9143-9353-BD9BF2F9CD33}"/>
              </a:ext>
            </a:extLst>
          </p:cNvPr>
          <p:cNvGrpSpPr/>
          <p:nvPr/>
        </p:nvGrpSpPr>
        <p:grpSpPr>
          <a:xfrm>
            <a:off x="6152843" y="1730443"/>
            <a:ext cx="1196989" cy="756695"/>
            <a:chOff x="6679790" y="2307257"/>
            <a:chExt cx="1595985" cy="1008927"/>
          </a:xfrm>
        </p:grpSpPr>
        <p:pic>
          <p:nvPicPr>
            <p:cNvPr id="63" name="图片 29">
              <a:extLst>
                <a:ext uri="{FF2B5EF4-FFF2-40B4-BE49-F238E27FC236}">
                  <a16:creationId xmlns:a16="http://schemas.microsoft.com/office/drawing/2014/main" id="{25894892-D0ED-A748-9FFF-26D6DA103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9790" y="2315578"/>
              <a:ext cx="1595985" cy="100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F09EB382-45C3-6C4F-8751-68030ED13012}"/>
                </a:ext>
              </a:extLst>
            </p:cNvPr>
            <p:cNvSpPr/>
            <p:nvPr/>
          </p:nvSpPr>
          <p:spPr bwMode="auto">
            <a:xfrm>
              <a:off x="6742003" y="2307257"/>
              <a:ext cx="712897" cy="22822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AliCPT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5066ECE-16EF-B346-9F9E-11F68E47B436}"/>
              </a:ext>
            </a:extLst>
          </p:cNvPr>
          <p:cNvGrpSpPr/>
          <p:nvPr/>
        </p:nvGrpSpPr>
        <p:grpSpPr>
          <a:xfrm>
            <a:off x="5039524" y="3848388"/>
            <a:ext cx="1235869" cy="670620"/>
            <a:chOff x="5195365" y="5131184"/>
            <a:chExt cx="1647825" cy="894160"/>
          </a:xfrm>
        </p:grpSpPr>
        <p:pic>
          <p:nvPicPr>
            <p:cNvPr id="33" name="Picture 5">
              <a:extLst>
                <a:ext uri="{FF2B5EF4-FFF2-40B4-BE49-F238E27FC236}">
                  <a16:creationId xmlns:a16="http://schemas.microsoft.com/office/drawing/2014/main" id="{B3928838-6BA2-0A49-BDFD-01D190941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365" y="5131184"/>
              <a:ext cx="1647825" cy="89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4DA90B55-4DFA-EE40-A1D5-5B60B68F51D0}"/>
                </a:ext>
              </a:extLst>
            </p:cNvPr>
            <p:cNvSpPr/>
            <p:nvPr/>
          </p:nvSpPr>
          <p:spPr bwMode="auto">
            <a:xfrm>
              <a:off x="5239178" y="5186343"/>
              <a:ext cx="599297" cy="22769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HEPS</a:t>
              </a:r>
              <a:endParaRPr lang="zh-CN" altLang="en-US" sz="8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100290E-5D81-3142-9B10-28D2BC08643D}"/>
              </a:ext>
            </a:extLst>
          </p:cNvPr>
          <p:cNvGrpSpPr/>
          <p:nvPr/>
        </p:nvGrpSpPr>
        <p:grpSpPr>
          <a:xfrm>
            <a:off x="3866543" y="3784641"/>
            <a:ext cx="1002796" cy="716592"/>
            <a:chOff x="3631390" y="5046188"/>
            <a:chExt cx="1337061" cy="955456"/>
          </a:xfrm>
        </p:grpSpPr>
        <p:pic>
          <p:nvPicPr>
            <p:cNvPr id="2074" name="Picture 26">
              <a:extLst>
                <a:ext uri="{FF2B5EF4-FFF2-40B4-BE49-F238E27FC236}">
                  <a16:creationId xmlns:a16="http://schemas.microsoft.com/office/drawing/2014/main" id="{D210C810-026F-4442-B8DD-24CF12E17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390" y="5107484"/>
              <a:ext cx="1337061" cy="894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ECB0821E-550F-D74B-8EA5-8BF14C09CE1B}"/>
                </a:ext>
              </a:extLst>
            </p:cNvPr>
            <p:cNvSpPr/>
            <p:nvPr/>
          </p:nvSpPr>
          <p:spPr bwMode="auto">
            <a:xfrm>
              <a:off x="3644790" y="5046188"/>
              <a:ext cx="599297" cy="22769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accent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BSRF</a:t>
              </a:r>
              <a:endParaRPr lang="zh-CN" altLang="en-US" sz="825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41FF776F-A730-A34D-A60B-9452D6B1A857}"/>
              </a:ext>
            </a:extLst>
          </p:cNvPr>
          <p:cNvGrpSpPr/>
          <p:nvPr/>
        </p:nvGrpSpPr>
        <p:grpSpPr>
          <a:xfrm>
            <a:off x="1483094" y="662546"/>
            <a:ext cx="881393" cy="632892"/>
            <a:chOff x="453458" y="883395"/>
            <a:chExt cx="1175191" cy="843856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B6CEEF9A-CB5A-5044-9D6C-14925EFFB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39" y="916151"/>
              <a:ext cx="1159710" cy="81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87C524E5-85AC-754B-8B5E-450D76AA038F}"/>
                </a:ext>
              </a:extLst>
            </p:cNvPr>
            <p:cNvSpPr/>
            <p:nvPr/>
          </p:nvSpPr>
          <p:spPr bwMode="auto">
            <a:xfrm>
              <a:off x="453458" y="883395"/>
              <a:ext cx="713858" cy="18920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accent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ATLAS</a:t>
              </a:r>
              <a:endParaRPr lang="zh-CN" altLang="en-US" sz="825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0B2D603-1D90-034C-9034-42F078B60EB8}"/>
              </a:ext>
            </a:extLst>
          </p:cNvPr>
          <p:cNvGrpSpPr/>
          <p:nvPr/>
        </p:nvGrpSpPr>
        <p:grpSpPr>
          <a:xfrm>
            <a:off x="2511794" y="687075"/>
            <a:ext cx="926029" cy="608325"/>
            <a:chOff x="1825058" y="916100"/>
            <a:chExt cx="1234705" cy="811100"/>
          </a:xfrm>
        </p:grpSpPr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EC2BA68E-78F9-904C-A732-10C93FAFB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208" y="916100"/>
              <a:ext cx="1218555" cy="81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C0207EB5-D271-8149-942A-4B0327FCABAE}"/>
                </a:ext>
              </a:extLst>
            </p:cNvPr>
            <p:cNvSpPr/>
            <p:nvPr/>
          </p:nvSpPr>
          <p:spPr bwMode="auto">
            <a:xfrm>
              <a:off x="1825058" y="1492995"/>
              <a:ext cx="713858" cy="18920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25" dirty="0">
                  <a:solidFill>
                    <a:schemeClr val="accent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2" charset="0"/>
                  <a:ea typeface="幼圆" charset="0"/>
                  <a:cs typeface="Al Bayan Plain" pitchFamily="2" charset="-78"/>
                </a:rPr>
                <a:t>CMS</a:t>
              </a:r>
              <a:endParaRPr lang="zh-CN" altLang="en-US" sz="825" dirty="0">
                <a:solidFill>
                  <a:schemeClr val="accent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幼圆" charset="0"/>
                <a:cs typeface="Al Bayan Plain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87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2">
            <a:extLst>
              <a:ext uri="{FF2B5EF4-FFF2-40B4-BE49-F238E27FC236}">
                <a16:creationId xmlns:a16="http://schemas.microsoft.com/office/drawing/2014/main" id="{A55B1EAC-0581-0242-ABA0-63F20E70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35232"/>
            <a:ext cx="6324600" cy="514350"/>
          </a:xfrm>
        </p:spPr>
        <p:txBody>
          <a:bodyPr/>
          <a:lstStyle/>
          <a:p>
            <a:r>
              <a:rPr lang="en-US" altLang="zh-CN" dirty="0"/>
              <a:t>Facilities of IHEP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788C21F-0BF4-734A-9853-F31C00068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488" y="599105"/>
            <a:ext cx="5601528" cy="4333021"/>
          </a:xfr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EA89CB7E-0C6C-2645-947F-9EA083D937F5}"/>
              </a:ext>
            </a:extLst>
          </p:cNvPr>
          <p:cNvGrpSpPr/>
          <p:nvPr/>
        </p:nvGrpSpPr>
        <p:grpSpPr>
          <a:xfrm>
            <a:off x="2027582" y="1758389"/>
            <a:ext cx="4407183" cy="2911947"/>
            <a:chOff x="509138" y="2028052"/>
            <a:chExt cx="6576313" cy="4242033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78A43330-AE54-4F42-B975-6E7400C8D48B}"/>
                </a:ext>
              </a:extLst>
            </p:cNvPr>
            <p:cNvGrpSpPr/>
            <p:nvPr/>
          </p:nvGrpSpPr>
          <p:grpSpPr>
            <a:xfrm>
              <a:off x="1162147" y="2353205"/>
              <a:ext cx="4845853" cy="3271077"/>
              <a:chOff x="1180259" y="2215092"/>
              <a:chExt cx="4845853" cy="3271077"/>
            </a:xfrm>
          </p:grpSpPr>
          <p:pic>
            <p:nvPicPr>
              <p:cNvPr id="6" name="图形 5" descr="标记">
                <a:extLst>
                  <a:ext uri="{FF2B5EF4-FFF2-40B4-BE49-F238E27FC236}">
                    <a16:creationId xmlns:a16="http://schemas.microsoft.com/office/drawing/2014/main" id="{2838D6BA-28A7-6E4A-8551-53E14E4FE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80259" y="3471211"/>
                <a:ext cx="380198" cy="380198"/>
              </a:xfrm>
              <a:prstGeom prst="rect">
                <a:avLst/>
              </a:prstGeom>
            </p:spPr>
          </p:pic>
          <p:pic>
            <p:nvPicPr>
              <p:cNvPr id="7" name="图形 6" descr="标记">
                <a:extLst>
                  <a:ext uri="{FF2B5EF4-FFF2-40B4-BE49-F238E27FC236}">
                    <a16:creationId xmlns:a16="http://schemas.microsoft.com/office/drawing/2014/main" id="{DC600ADD-DC24-E04A-B937-D82E1E46F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612100" y="3920391"/>
                <a:ext cx="380198" cy="380198"/>
              </a:xfrm>
              <a:prstGeom prst="rect">
                <a:avLst/>
              </a:prstGeom>
            </p:spPr>
          </p:pic>
          <p:pic>
            <p:nvPicPr>
              <p:cNvPr id="8" name="图形 7" descr="标记">
                <a:extLst>
                  <a:ext uri="{FF2B5EF4-FFF2-40B4-BE49-F238E27FC236}">
                    <a16:creationId xmlns:a16="http://schemas.microsoft.com/office/drawing/2014/main" id="{93D9F9A7-BD1D-D84E-BBB2-A6C8ECA6F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80577" y="2273236"/>
                <a:ext cx="380198" cy="380198"/>
              </a:xfrm>
              <a:prstGeom prst="rect">
                <a:avLst/>
              </a:prstGeom>
            </p:spPr>
          </p:pic>
          <p:pic>
            <p:nvPicPr>
              <p:cNvPr id="9" name="图形 8" descr="标记">
                <a:extLst>
                  <a:ext uri="{FF2B5EF4-FFF2-40B4-BE49-F238E27FC236}">
                    <a16:creationId xmlns:a16="http://schemas.microsoft.com/office/drawing/2014/main" id="{65FAF902-70EC-0242-9AA4-B66310721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645914" y="2215092"/>
                <a:ext cx="380198" cy="380198"/>
              </a:xfrm>
              <a:prstGeom prst="rect">
                <a:avLst/>
              </a:prstGeom>
            </p:spPr>
          </p:pic>
          <p:pic>
            <p:nvPicPr>
              <p:cNvPr id="10" name="图形 9" descr="标记">
                <a:extLst>
                  <a:ext uri="{FF2B5EF4-FFF2-40B4-BE49-F238E27FC236}">
                    <a16:creationId xmlns:a16="http://schemas.microsoft.com/office/drawing/2014/main" id="{605620E3-4F75-D841-B767-4EAE009393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32444" y="3785434"/>
                <a:ext cx="380198" cy="380198"/>
              </a:xfrm>
              <a:prstGeom prst="rect">
                <a:avLst/>
              </a:prstGeom>
            </p:spPr>
          </p:pic>
          <p:pic>
            <p:nvPicPr>
              <p:cNvPr id="11" name="图形 10" descr="标记">
                <a:extLst>
                  <a:ext uri="{FF2B5EF4-FFF2-40B4-BE49-F238E27FC236}">
                    <a16:creationId xmlns:a16="http://schemas.microsoft.com/office/drawing/2014/main" id="{AE4B49F6-4AE0-B944-8F7F-7150B1CB3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45466" y="5000282"/>
                <a:ext cx="380198" cy="380198"/>
              </a:xfrm>
              <a:prstGeom prst="rect">
                <a:avLst/>
              </a:prstGeom>
            </p:spPr>
          </p:pic>
          <p:pic>
            <p:nvPicPr>
              <p:cNvPr id="12" name="图形 11" descr="标记">
                <a:extLst>
                  <a:ext uri="{FF2B5EF4-FFF2-40B4-BE49-F238E27FC236}">
                    <a16:creationId xmlns:a16="http://schemas.microsoft.com/office/drawing/2014/main" id="{29D44C5C-072D-EA4F-8226-5E5FA0647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00104" y="5052537"/>
                <a:ext cx="380198" cy="380198"/>
              </a:xfrm>
              <a:prstGeom prst="rect">
                <a:avLst/>
              </a:prstGeom>
            </p:spPr>
          </p:pic>
          <p:pic>
            <p:nvPicPr>
              <p:cNvPr id="13" name="图形 12" descr="标记">
                <a:extLst>
                  <a:ext uri="{FF2B5EF4-FFF2-40B4-BE49-F238E27FC236}">
                    <a16:creationId xmlns:a16="http://schemas.microsoft.com/office/drawing/2014/main" id="{05FBB32C-EEB6-884B-A272-242ED3E98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204166" y="5105971"/>
                <a:ext cx="380198" cy="380198"/>
              </a:xfrm>
              <a:prstGeom prst="rect">
                <a:avLst/>
              </a:prstGeom>
            </p:spPr>
          </p:pic>
        </p:grpSp>
        <p:sp>
          <p:nvSpPr>
            <p:cNvPr id="25" name="可选流程 24">
              <a:extLst>
                <a:ext uri="{FF2B5EF4-FFF2-40B4-BE49-F238E27FC236}">
                  <a16:creationId xmlns:a16="http://schemas.microsoft.com/office/drawing/2014/main" id="{27F1A66A-B1FB-D44D-8A23-E5E7E062AA2F}"/>
                </a:ext>
              </a:extLst>
            </p:cNvPr>
            <p:cNvSpPr/>
            <p:nvPr/>
          </p:nvSpPr>
          <p:spPr bwMode="auto">
            <a:xfrm>
              <a:off x="6373047" y="2265475"/>
              <a:ext cx="712404" cy="260894"/>
            </a:xfrm>
            <a:prstGeom prst="flowChartAlternateProcess">
              <a:avLst/>
            </a:prstGeom>
            <a:solidFill>
              <a:srgbClr val="22A5F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88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幼圆" charset="0"/>
                  <a:cs typeface="幼圆" charset="0"/>
                </a:rPr>
                <a:t>HEPS</a:t>
              </a:r>
              <a:endParaRPr lang="zh-CN" altLang="en-US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endParaRPr>
            </a:p>
          </p:txBody>
        </p:sp>
        <p:sp>
          <p:nvSpPr>
            <p:cNvPr id="26" name="可选流程 25">
              <a:extLst>
                <a:ext uri="{FF2B5EF4-FFF2-40B4-BE49-F238E27FC236}">
                  <a16:creationId xmlns:a16="http://schemas.microsoft.com/office/drawing/2014/main" id="{97BA6FFE-338B-294B-B02F-A7EB29848EE8}"/>
                </a:ext>
              </a:extLst>
            </p:cNvPr>
            <p:cNvSpPr/>
            <p:nvPr/>
          </p:nvSpPr>
          <p:spPr bwMode="auto">
            <a:xfrm>
              <a:off x="4002217" y="2028052"/>
              <a:ext cx="1454919" cy="380198"/>
            </a:xfrm>
            <a:prstGeom prst="flowChartAlternateProcess">
              <a:avLst/>
            </a:prstGeom>
            <a:solidFill>
              <a:srgbClr val="22A5F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88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幼圆" charset="0"/>
                  <a:cs typeface="幼圆" charset="0"/>
                </a:rPr>
                <a:t> BEPCII/BESIII</a:t>
              </a:r>
            </a:p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88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幼圆" charset="0"/>
                  <a:cs typeface="幼圆" charset="0"/>
                </a:rPr>
                <a:t>BSRF</a:t>
              </a:r>
              <a:endParaRPr lang="zh-CN" altLang="en-US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endParaRPr>
            </a:p>
          </p:txBody>
        </p:sp>
        <p:sp>
          <p:nvSpPr>
            <p:cNvPr id="28" name="可选流程 27">
              <a:extLst>
                <a:ext uri="{FF2B5EF4-FFF2-40B4-BE49-F238E27FC236}">
                  <a16:creationId xmlns:a16="http://schemas.microsoft.com/office/drawing/2014/main" id="{5038F9CB-0008-AD46-8255-723EF196BC95}"/>
                </a:ext>
              </a:extLst>
            </p:cNvPr>
            <p:cNvSpPr/>
            <p:nvPr/>
          </p:nvSpPr>
          <p:spPr bwMode="auto">
            <a:xfrm>
              <a:off x="509138" y="3793099"/>
              <a:ext cx="712404" cy="260894"/>
            </a:xfrm>
            <a:prstGeom prst="flowChartAlternateProcess">
              <a:avLst/>
            </a:prstGeom>
            <a:solidFill>
              <a:srgbClr val="22A5F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88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幼圆" charset="0"/>
                  <a:cs typeface="幼圆" charset="0"/>
                </a:rPr>
                <a:t>AliCPT</a:t>
              </a:r>
              <a:endParaRPr lang="zh-CN" altLang="en-US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endParaRPr>
            </a:p>
          </p:txBody>
        </p:sp>
        <p:sp>
          <p:nvSpPr>
            <p:cNvPr id="30" name="可选流程 29">
              <a:extLst>
                <a:ext uri="{FF2B5EF4-FFF2-40B4-BE49-F238E27FC236}">
                  <a16:creationId xmlns:a16="http://schemas.microsoft.com/office/drawing/2014/main" id="{D3918E78-E774-EA48-82BD-28CB4C31B2E5}"/>
                </a:ext>
              </a:extLst>
            </p:cNvPr>
            <p:cNvSpPr/>
            <p:nvPr/>
          </p:nvSpPr>
          <p:spPr bwMode="auto">
            <a:xfrm>
              <a:off x="3000374" y="4422556"/>
              <a:ext cx="973810" cy="260894"/>
            </a:xfrm>
            <a:prstGeom prst="flowChartAlternateProcess">
              <a:avLst/>
            </a:prstGeom>
            <a:solidFill>
              <a:srgbClr val="22A5F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88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幼圆" charset="0"/>
                  <a:cs typeface="幼圆" charset="0"/>
                </a:rPr>
                <a:t>LHAASO</a:t>
              </a:r>
              <a:endParaRPr lang="zh-CN" altLang="en-US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endParaRPr>
            </a:p>
          </p:txBody>
        </p:sp>
        <p:sp>
          <p:nvSpPr>
            <p:cNvPr id="31" name="可选流程 30">
              <a:extLst>
                <a:ext uri="{FF2B5EF4-FFF2-40B4-BE49-F238E27FC236}">
                  <a16:creationId xmlns:a16="http://schemas.microsoft.com/office/drawing/2014/main" id="{7E9B12C7-382A-B14F-973E-7BDBD588570D}"/>
                </a:ext>
              </a:extLst>
            </p:cNvPr>
            <p:cNvSpPr/>
            <p:nvPr/>
          </p:nvSpPr>
          <p:spPr bwMode="auto">
            <a:xfrm>
              <a:off x="1991165" y="4308255"/>
              <a:ext cx="712404" cy="260894"/>
            </a:xfrm>
            <a:prstGeom prst="flowChartAlternateProcess">
              <a:avLst/>
            </a:prstGeom>
            <a:solidFill>
              <a:srgbClr val="22A5F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88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幼圆" charset="0"/>
                  <a:cs typeface="幼圆" charset="0"/>
                </a:rPr>
                <a:t>AS𝛾</a:t>
              </a:r>
              <a:endParaRPr lang="zh-CN" altLang="en-US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endParaRPr>
            </a:p>
          </p:txBody>
        </p:sp>
        <p:sp>
          <p:nvSpPr>
            <p:cNvPr id="32" name="可选流程 31">
              <a:extLst>
                <a:ext uri="{FF2B5EF4-FFF2-40B4-BE49-F238E27FC236}">
                  <a16:creationId xmlns:a16="http://schemas.microsoft.com/office/drawing/2014/main" id="{D6A59A55-7CA3-AF4E-9111-C17647B42A02}"/>
                </a:ext>
              </a:extLst>
            </p:cNvPr>
            <p:cNvSpPr/>
            <p:nvPr/>
          </p:nvSpPr>
          <p:spPr bwMode="auto">
            <a:xfrm>
              <a:off x="4346952" y="5327743"/>
              <a:ext cx="712404" cy="260894"/>
            </a:xfrm>
            <a:prstGeom prst="flowChartAlternateProcess">
              <a:avLst/>
            </a:prstGeom>
            <a:solidFill>
              <a:srgbClr val="22A5F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88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幼圆" charset="0"/>
                  <a:cs typeface="幼圆" charset="0"/>
                </a:rPr>
                <a:t>JUNO</a:t>
              </a:r>
              <a:endParaRPr lang="zh-CN" altLang="en-US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endParaRPr>
            </a:p>
          </p:txBody>
        </p:sp>
        <p:sp>
          <p:nvSpPr>
            <p:cNvPr id="33" name="可选流程 32">
              <a:extLst>
                <a:ext uri="{FF2B5EF4-FFF2-40B4-BE49-F238E27FC236}">
                  <a16:creationId xmlns:a16="http://schemas.microsoft.com/office/drawing/2014/main" id="{CE1B0376-4654-544C-882C-62DB715F27D5}"/>
                </a:ext>
              </a:extLst>
            </p:cNvPr>
            <p:cNvSpPr/>
            <p:nvPr/>
          </p:nvSpPr>
          <p:spPr bwMode="auto">
            <a:xfrm>
              <a:off x="5816827" y="6009191"/>
              <a:ext cx="977201" cy="260894"/>
            </a:xfrm>
            <a:prstGeom prst="flowChartAlternateProcess">
              <a:avLst/>
            </a:prstGeom>
            <a:solidFill>
              <a:srgbClr val="22A5F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88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幼圆" charset="0"/>
                  <a:cs typeface="幼圆" charset="0"/>
                </a:rPr>
                <a:t>Daya</a:t>
              </a:r>
              <a:r>
                <a:rPr lang="en-US" altLang="zh-CN" sz="788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幼圆" charset="0"/>
                  <a:cs typeface="幼圆" charset="0"/>
                </a:rPr>
                <a:t> Bay</a:t>
              </a:r>
              <a:endParaRPr lang="zh-CN" altLang="en-US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幼圆" charset="0"/>
                <a:cs typeface="幼圆" charset="0"/>
              </a:endParaRPr>
            </a:p>
          </p:txBody>
        </p:sp>
        <p:sp>
          <p:nvSpPr>
            <p:cNvPr id="34" name="可选流程 33">
              <a:extLst>
                <a:ext uri="{FF2B5EF4-FFF2-40B4-BE49-F238E27FC236}">
                  <a16:creationId xmlns:a16="http://schemas.microsoft.com/office/drawing/2014/main" id="{5C93F345-35ED-2F44-BD06-1343BC522157}"/>
                </a:ext>
              </a:extLst>
            </p:cNvPr>
            <p:cNvSpPr/>
            <p:nvPr/>
          </p:nvSpPr>
          <p:spPr bwMode="auto">
            <a:xfrm>
              <a:off x="4965461" y="4820191"/>
              <a:ext cx="977202" cy="312317"/>
            </a:xfrm>
            <a:prstGeom prst="flowChartAlternateProcess">
              <a:avLst/>
            </a:prstGeom>
            <a:solidFill>
              <a:srgbClr val="22A5F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88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幼圆" charset="0"/>
                  <a:cs typeface="幼圆" charset="0"/>
                </a:rPr>
                <a:t>CSNS</a:t>
              </a:r>
            </a:p>
          </p:txBody>
        </p:sp>
      </p:grpSp>
      <p:sp>
        <p:nvSpPr>
          <p:cNvPr id="2" name="object 45">
            <a:extLst>
              <a:ext uri="{FF2B5EF4-FFF2-40B4-BE49-F238E27FC236}">
                <a16:creationId xmlns:a16="http://schemas.microsoft.com/office/drawing/2014/main" id="{1677082F-CFE7-0549-7EA1-51A10C4D14D6}"/>
              </a:ext>
            </a:extLst>
          </p:cNvPr>
          <p:cNvSpPr/>
          <p:nvPr/>
        </p:nvSpPr>
        <p:spPr>
          <a:xfrm>
            <a:off x="5648047" y="2166710"/>
            <a:ext cx="805814" cy="56578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151AFFA4-58DB-FF1F-F674-0EE5350E6437}"/>
              </a:ext>
            </a:extLst>
          </p:cNvPr>
          <p:cNvSpPr/>
          <p:nvPr/>
        </p:nvSpPr>
        <p:spPr>
          <a:xfrm>
            <a:off x="4746785" y="2113122"/>
            <a:ext cx="689228" cy="517779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33">
            <a:extLst>
              <a:ext uri="{FF2B5EF4-FFF2-40B4-BE49-F238E27FC236}">
                <a16:creationId xmlns:a16="http://schemas.microsoft.com/office/drawing/2014/main" id="{5FFB6EB0-D64A-9D43-4216-21C32D1BA148}"/>
              </a:ext>
            </a:extLst>
          </p:cNvPr>
          <p:cNvSpPr/>
          <p:nvPr/>
        </p:nvSpPr>
        <p:spPr>
          <a:xfrm>
            <a:off x="5584584" y="3930313"/>
            <a:ext cx="694943" cy="52006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47">
            <a:extLst>
              <a:ext uri="{FF2B5EF4-FFF2-40B4-BE49-F238E27FC236}">
                <a16:creationId xmlns:a16="http://schemas.microsoft.com/office/drawing/2014/main" id="{8DDB9681-7E7E-85CF-E59C-23595C803C70}"/>
              </a:ext>
            </a:extLst>
          </p:cNvPr>
          <p:cNvSpPr/>
          <p:nvPr/>
        </p:nvSpPr>
        <p:spPr>
          <a:xfrm>
            <a:off x="4476435" y="4274315"/>
            <a:ext cx="786383" cy="57150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20">
            <a:extLst>
              <a:ext uri="{FF2B5EF4-FFF2-40B4-BE49-F238E27FC236}">
                <a16:creationId xmlns:a16="http://schemas.microsoft.com/office/drawing/2014/main" id="{A63F51B5-BF27-8C60-85D3-C20B79DA24AE}"/>
              </a:ext>
            </a:extLst>
          </p:cNvPr>
          <p:cNvSpPr/>
          <p:nvPr/>
        </p:nvSpPr>
        <p:spPr>
          <a:xfrm>
            <a:off x="3677111" y="3615602"/>
            <a:ext cx="717804" cy="55206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CC70090F-DD89-93C6-8BEE-2ABCCE216D23}"/>
              </a:ext>
            </a:extLst>
          </p:cNvPr>
          <p:cNvSpPr/>
          <p:nvPr/>
        </p:nvSpPr>
        <p:spPr>
          <a:xfrm>
            <a:off x="2099352" y="2361153"/>
            <a:ext cx="720090" cy="53949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3D97ED7F-923C-B6BE-6C0A-A1AC62AF3857}"/>
              </a:ext>
            </a:extLst>
          </p:cNvPr>
          <p:cNvSpPr/>
          <p:nvPr/>
        </p:nvSpPr>
        <p:spPr>
          <a:xfrm>
            <a:off x="2770126" y="3538572"/>
            <a:ext cx="720089" cy="53835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0" name="object 44">
            <a:extLst>
              <a:ext uri="{FF2B5EF4-FFF2-40B4-BE49-F238E27FC236}">
                <a16:creationId xmlns:a16="http://schemas.microsoft.com/office/drawing/2014/main" id="{B1AD32C5-0967-8350-1FA2-E46F25428C81}"/>
              </a:ext>
            </a:extLst>
          </p:cNvPr>
          <p:cNvSpPr/>
          <p:nvPr/>
        </p:nvSpPr>
        <p:spPr>
          <a:xfrm>
            <a:off x="4004406" y="716855"/>
            <a:ext cx="1484757" cy="891540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36">
            <a:extLst>
              <a:ext uri="{FF2B5EF4-FFF2-40B4-BE49-F238E27FC236}">
                <a16:creationId xmlns:a16="http://schemas.microsoft.com/office/drawing/2014/main" id="{E05A915C-4C66-EA6E-34B0-002570A8511F}"/>
              </a:ext>
            </a:extLst>
          </p:cNvPr>
          <p:cNvSpPr/>
          <p:nvPr/>
        </p:nvSpPr>
        <p:spPr>
          <a:xfrm>
            <a:off x="3628122" y="854573"/>
            <a:ext cx="929259" cy="696086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37" name="图片 24">
            <a:extLst>
              <a:ext uri="{FF2B5EF4-FFF2-40B4-BE49-F238E27FC236}">
                <a16:creationId xmlns:a16="http://schemas.microsoft.com/office/drawing/2014/main" id="{96AD72F8-2C81-37D1-3EB5-B6061C462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2598749" y="893268"/>
            <a:ext cx="720089" cy="5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36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B033A-D6C1-BEAA-4B9E-D19EDEBB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257175"/>
            <a:ext cx="6324600" cy="514350"/>
          </a:xfrm>
        </p:spPr>
        <p:txBody>
          <a:bodyPr/>
          <a:lstStyle/>
          <a:p>
            <a:r>
              <a:rPr lang="en-US" altLang="zh-CN" dirty="0">
                <a:effectLst/>
              </a:rPr>
              <a:t>Computing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and Data Storage</a:t>
            </a:r>
            <a:endParaRPr kumimoji="1"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BBC133-BBCC-4CCD-0F56-7505F3BE0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14400"/>
            <a:ext cx="5949244" cy="38269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kumimoji="1" lang="en-US" altLang="zh-CN" sz="2000" b="0" dirty="0"/>
              <a:t>Distributed Locations</a:t>
            </a:r>
          </a:p>
          <a:p>
            <a:pPr lvl="1">
              <a:spcBef>
                <a:spcPts val="0"/>
              </a:spcBef>
            </a:pPr>
            <a:r>
              <a:rPr kumimoji="1" lang="en-US" altLang="zh-CN" sz="1575" b="0" dirty="0"/>
              <a:t>Beijing</a:t>
            </a:r>
            <a:r>
              <a:rPr kumimoji="1" lang="en-US" altLang="zh-CN" sz="1050" b="0" dirty="0"/>
              <a:t>, </a:t>
            </a:r>
            <a:r>
              <a:rPr kumimoji="1" lang="en-US" altLang="zh-CN" sz="1575" b="0" dirty="0"/>
              <a:t>Dongguan,</a:t>
            </a:r>
            <a:r>
              <a:rPr kumimoji="1" lang="en-US" altLang="zh-CN" sz="1050" b="0" dirty="0"/>
              <a:t> </a:t>
            </a:r>
            <a:r>
              <a:rPr kumimoji="1" lang="en-US" altLang="zh-CN" sz="1575" b="0" dirty="0" err="1"/>
              <a:t>Daocheng</a:t>
            </a:r>
            <a:r>
              <a:rPr kumimoji="1" lang="en-US" altLang="zh-CN" sz="1050" b="0" dirty="0"/>
              <a:t>, </a:t>
            </a:r>
            <a:r>
              <a:rPr kumimoji="1" lang="en-US" altLang="zh-CN" sz="1575" b="0" dirty="0"/>
              <a:t>Jian</a:t>
            </a:r>
            <a:r>
              <a:rPr kumimoji="1" lang="en-US" altLang="zh-CN" sz="1575" dirty="0">
                <a:latin typeface="Cascadia Code" panose="020B0609020000020004" pitchFamily="49" charset="0"/>
              </a:rPr>
              <a:t>gmen</a:t>
            </a:r>
            <a:endParaRPr kumimoji="1" lang="en-US" altLang="zh-CN" sz="1050" dirty="0">
              <a:latin typeface="Cascadia Code" panose="020B0609020000020004" pitchFamily="49" charset="0"/>
            </a:endParaRPr>
          </a:p>
          <a:p>
            <a:pPr>
              <a:spcBef>
                <a:spcPts val="0"/>
              </a:spcBef>
            </a:pPr>
            <a:r>
              <a:rPr kumimoji="1" lang="en-US" altLang="zh-CN" sz="2000" b="0" dirty="0"/>
              <a:t>Quantity of resources grew exponentially </a:t>
            </a:r>
          </a:p>
          <a:p>
            <a:pPr lvl="1">
              <a:spcBef>
                <a:spcPts val="0"/>
              </a:spcBef>
            </a:pPr>
            <a:r>
              <a:rPr kumimoji="1" lang="en-US" altLang="zh-CN" b="0" dirty="0"/>
              <a:t>~100K CPU cores </a:t>
            </a:r>
          </a:p>
          <a:p>
            <a:pPr lvl="1">
              <a:spcBef>
                <a:spcPts val="0"/>
              </a:spcBef>
            </a:pPr>
            <a:r>
              <a:rPr kumimoji="1" lang="en-US" altLang="zh-CN" b="0" dirty="0"/>
              <a:t>~100PB Disk Storage</a:t>
            </a:r>
          </a:p>
          <a:p>
            <a:pPr lvl="1">
              <a:spcBef>
                <a:spcPts val="0"/>
              </a:spcBef>
            </a:pPr>
            <a:r>
              <a:rPr kumimoji="1" lang="en-US" altLang="zh-CN" b="0" dirty="0"/>
              <a:t>~80PB Tape Storage</a:t>
            </a:r>
          </a:p>
          <a:p>
            <a:pPr>
              <a:spcBef>
                <a:spcPts val="0"/>
              </a:spcBef>
            </a:pPr>
            <a:r>
              <a:rPr kumimoji="1" lang="en-US" altLang="zh-CN" sz="2000" b="0" dirty="0"/>
              <a:t>HTC</a:t>
            </a:r>
            <a:r>
              <a:rPr kumimoji="1" lang="zh-CN" altLang="en-US" sz="2000" b="0" dirty="0"/>
              <a:t> </a:t>
            </a:r>
            <a:r>
              <a:rPr kumimoji="1" lang="en-US" altLang="zh-CN" sz="2000" b="0" dirty="0"/>
              <a:t>and</a:t>
            </a:r>
            <a:r>
              <a:rPr kumimoji="1" lang="zh-CN" altLang="en-US" sz="2000" b="0" dirty="0"/>
              <a:t> </a:t>
            </a:r>
            <a:r>
              <a:rPr kumimoji="1" lang="en-US" altLang="zh-CN" sz="2000" b="0" dirty="0"/>
              <a:t>HPC</a:t>
            </a:r>
            <a:r>
              <a:rPr kumimoji="1" lang="zh-CN" altLang="en-US" sz="2000" b="0" dirty="0"/>
              <a:t> </a:t>
            </a:r>
            <a:r>
              <a:rPr kumimoji="1" lang="en-US" altLang="zh-CN" sz="2000" b="0" dirty="0"/>
              <a:t>for</a:t>
            </a:r>
            <a:r>
              <a:rPr kumimoji="1" lang="zh-CN" altLang="en-US" sz="2000" b="0" dirty="0"/>
              <a:t> </a:t>
            </a:r>
            <a:r>
              <a:rPr kumimoji="1" lang="en-US" altLang="zh-CN" sz="2000" b="0" dirty="0"/>
              <a:t>experiments/applications</a:t>
            </a:r>
          </a:p>
          <a:p>
            <a:pPr lvl="1">
              <a:spcBef>
                <a:spcPts val="0"/>
              </a:spcBef>
            </a:pPr>
            <a:r>
              <a:rPr kumimoji="1" lang="en-US" altLang="zh-CN" b="0" dirty="0"/>
              <a:t>28 experiments/applications </a:t>
            </a:r>
          </a:p>
        </p:txBody>
      </p:sp>
      <p:pic>
        <p:nvPicPr>
          <p:cNvPr id="6" name="图片 5" descr="upload_post_object_v2_405688123">
            <a:extLst>
              <a:ext uri="{FF2B5EF4-FFF2-40B4-BE49-F238E27FC236}">
                <a16:creationId xmlns:a16="http://schemas.microsoft.com/office/drawing/2014/main" id="{7F128A93-F08C-2B40-80CA-F1ABE589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844" y="878816"/>
            <a:ext cx="2472297" cy="1480295"/>
          </a:xfrm>
          <a:prstGeom prst="rect">
            <a:avLst/>
          </a:prstGeom>
        </p:spPr>
      </p:pic>
      <p:pic>
        <p:nvPicPr>
          <p:cNvPr id="7" name="图片 6" descr="upload_post_object_v2_865914268">
            <a:extLst>
              <a:ext uri="{FF2B5EF4-FFF2-40B4-BE49-F238E27FC236}">
                <a16:creationId xmlns:a16="http://schemas.microsoft.com/office/drawing/2014/main" id="{7A9E5836-6311-969D-A9B8-C522B295A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355" y="2411522"/>
            <a:ext cx="2393274" cy="14379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CA7DFF-3861-7829-4C9A-BF18E1D40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327" y="3901888"/>
            <a:ext cx="1711873" cy="13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159B1CD-B2C4-2663-DBFE-D4F23032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International Network Upgrade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9C76FD7-A524-00B5-8AC6-764BEE467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14400"/>
            <a:ext cx="5204179" cy="37147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International network link has been upgraded to 100Gbps in 2023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With helps from CSTNET, GEANT and CERN 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The peak performance of data transfer between IHEP and Europe is about 50Gbps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b="0" dirty="0"/>
              <a:t>Dedicated links between IHEP and remote sites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HEPS-IHEP: 100 Gbps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CSNS-IHEP: 20 Gbps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LHAASO-IHEP: 2 Gbps</a:t>
            </a:r>
            <a:r>
              <a:rPr lang="zh-CN" altLang="en-US" b="0" dirty="0"/>
              <a:t> </a:t>
            </a:r>
            <a:r>
              <a:rPr lang="en-US" altLang="zh-CN" b="0" dirty="0"/>
              <a:t>(3Gbps since last month)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JUNO-IHEP: 2 Gbps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/>
              <a:t>AMS-IHEP: 1 Gbps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r>
              <a:rPr lang="en-US" altLang="zh-CN" b="0" dirty="0" err="1"/>
              <a:t>ALi</a:t>
            </a:r>
            <a:r>
              <a:rPr lang="en-US" altLang="zh-CN" b="0" dirty="0"/>
              <a:t>-IHEP: 110 Mbps</a:t>
            </a:r>
          </a:p>
          <a:p>
            <a:pPr lvl="2">
              <a:lnSpc>
                <a:spcPct val="130000"/>
              </a:lnSpc>
              <a:spcBef>
                <a:spcPts val="0"/>
              </a:spcBef>
              <a:buClr>
                <a:srgbClr val="2F5597"/>
              </a:buClr>
            </a:pPr>
            <a:endParaRPr lang="en-US" altLang="zh-CN" sz="1600" b="0" dirty="0"/>
          </a:p>
          <a:p>
            <a:pPr lvl="1">
              <a:buClr>
                <a:srgbClr val="2F5597"/>
              </a:buClr>
            </a:pPr>
            <a:endParaRPr lang="en-US" altLang="zh-CN" b="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0B1FAD-736F-4F65-9DF6-96627A47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556" y="914400"/>
            <a:ext cx="3617221" cy="184008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5D847A-A5DF-4FC3-BA4E-39F63B238691}"/>
              </a:ext>
            </a:extLst>
          </p:cNvPr>
          <p:cNvSpPr txBox="1"/>
          <p:nvPr/>
        </p:nvSpPr>
        <p:spPr>
          <a:xfrm>
            <a:off x="5916850" y="4697869"/>
            <a:ext cx="215224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50" b="1" dirty="0">
                <a:solidFill>
                  <a:srgbClr val="2F5597"/>
                </a:solidFill>
              </a:rPr>
              <a:t>International</a:t>
            </a:r>
            <a:r>
              <a:rPr lang="en-US" altLang="zh-CN" sz="750" dirty="0">
                <a:solidFill>
                  <a:schemeClr val="accent1"/>
                </a:solidFill>
              </a:rPr>
              <a:t> </a:t>
            </a:r>
            <a:r>
              <a:rPr lang="en-US" altLang="zh-CN" sz="750" b="1" dirty="0">
                <a:solidFill>
                  <a:srgbClr val="2F5597"/>
                </a:solidFill>
              </a:rPr>
              <a:t>network connection of IHEP</a:t>
            </a:r>
            <a:endParaRPr lang="zh-CN" altLang="en-US" sz="750" b="1" dirty="0">
              <a:solidFill>
                <a:srgbClr val="2F5597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CFAD9E6-4908-F550-C544-A106D423A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578" y="2670228"/>
            <a:ext cx="2454088" cy="21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8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260533-E93F-4C51-BB65-962E433A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Machine Room for HEPS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F64D97-8C6D-47C8-9FA2-5451194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23301"/>
            <a:ext cx="7607431" cy="2565795"/>
          </a:xfrm>
        </p:spPr>
        <p:txBody>
          <a:bodyPr>
            <a:normAutofit fontScale="55000" lnSpcReduction="20000"/>
          </a:bodyPr>
          <a:lstStyle/>
          <a:p>
            <a:pPr marL="541338" indent="-271463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b="0" dirty="0"/>
              <a:t>HEPS</a:t>
            </a:r>
            <a:r>
              <a:rPr lang="zh-CN" altLang="en-US" b="0" dirty="0"/>
              <a:t> </a:t>
            </a:r>
            <a:r>
              <a:rPr lang="en-US" altLang="zh-CN" b="0" dirty="0"/>
              <a:t>data</a:t>
            </a:r>
            <a:r>
              <a:rPr lang="zh-CN" altLang="en-US" b="0" dirty="0"/>
              <a:t> </a:t>
            </a:r>
            <a:r>
              <a:rPr lang="en-US" altLang="zh-CN" b="0" dirty="0"/>
              <a:t>center is located 100km north of IHEP</a:t>
            </a:r>
          </a:p>
          <a:p>
            <a:pPr marL="541338" lvl="1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2400" b="0" dirty="0"/>
              <a:t>The</a:t>
            </a:r>
            <a:r>
              <a:rPr lang="zh-CN" altLang="en-US" sz="2400" b="0" dirty="0"/>
              <a:t> </a:t>
            </a:r>
            <a:r>
              <a:rPr lang="en-US" altLang="zh-CN" sz="2400" b="0" dirty="0"/>
              <a:t>main</a:t>
            </a:r>
            <a:r>
              <a:rPr lang="zh-CN" altLang="en-US" sz="2400" b="0" dirty="0"/>
              <a:t> </a:t>
            </a:r>
            <a:r>
              <a:rPr lang="en-US" altLang="zh-CN" sz="2400" b="0" dirty="0"/>
              <a:t>machine</a:t>
            </a:r>
            <a:r>
              <a:rPr lang="zh-CN" altLang="en-US" sz="2400" b="0" dirty="0"/>
              <a:t> </a:t>
            </a:r>
            <a:r>
              <a:rPr lang="en-US" altLang="zh-CN" sz="2400" b="0" dirty="0"/>
              <a:t>room is 520</a:t>
            </a:r>
            <a:r>
              <a:rPr lang="zh-CN" altLang="en-US" sz="2400" b="0" dirty="0"/>
              <a:t>㎡</a:t>
            </a:r>
            <a:endParaRPr lang="en-US" altLang="zh-CN" sz="2400" b="0" dirty="0"/>
          </a:p>
          <a:p>
            <a:pPr marL="541338" lvl="1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2400" b="0" dirty="0"/>
              <a:t>47 racks in Phase I:  20 for storage, 21 for computing and 6 for network</a:t>
            </a:r>
          </a:p>
          <a:p>
            <a:pPr marL="541338" lvl="1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2400" b="0" dirty="0"/>
              <a:t>Power</a:t>
            </a:r>
            <a:r>
              <a:rPr lang="zh-CN" altLang="en-US" sz="2400" b="0" dirty="0"/>
              <a:t> </a:t>
            </a:r>
            <a:r>
              <a:rPr lang="en-US" altLang="zh-CN" sz="2400" b="0" dirty="0"/>
              <a:t>infrastructure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2400" b="0" dirty="0"/>
              <a:t>2500kVA+2500kVA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2400" b="0" dirty="0"/>
              <a:t>800kVA UPS providing a backup time of half an hour</a:t>
            </a:r>
            <a:r>
              <a:rPr lang="zh-CN" altLang="en-US" sz="2400" b="0" dirty="0"/>
              <a:t> </a:t>
            </a:r>
            <a:r>
              <a:rPr lang="en-US" altLang="zh-CN" sz="2400" b="0" dirty="0"/>
              <a:t>for core service servers. 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2400" b="0" dirty="0"/>
              <a:t>15kW/rack for storage</a:t>
            </a:r>
            <a:r>
              <a:rPr lang="zh-CN" altLang="en-US" sz="2400" b="0" dirty="0"/>
              <a:t>，</a:t>
            </a:r>
            <a:r>
              <a:rPr lang="en-US" altLang="zh-CN" sz="2400" b="0" dirty="0"/>
              <a:t>30kW/rack for computing </a:t>
            </a:r>
          </a:p>
          <a:p>
            <a:pPr marL="841375" lvl="2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2400" b="0" dirty="0"/>
              <a:t>Cooling equipment</a:t>
            </a:r>
          </a:p>
          <a:p>
            <a:pPr marL="541338" lvl="1" indent="-271463">
              <a:lnSpc>
                <a:spcPct val="130000"/>
              </a:lnSpc>
              <a:spcBef>
                <a:spcPts val="0"/>
              </a:spcBef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2400" b="0" dirty="0"/>
              <a:t>The server devices are under procurement </a:t>
            </a:r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236B3F99-BF50-42E3-B2E9-975162062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09" y="3398715"/>
            <a:ext cx="1793997" cy="13460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71DBC49-13CE-45AC-A4D8-A9D5F7EE1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52" y="3398715"/>
            <a:ext cx="1793997" cy="13460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494C20-CE60-40B5-AAC4-9E480692D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31" y="3397409"/>
            <a:ext cx="1974250" cy="1347330"/>
          </a:xfrm>
          <a:prstGeom prst="rect">
            <a:avLst/>
          </a:prstGeom>
        </p:spPr>
      </p:pic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163B484E-7102-4A05-1A8F-E1C0BA4C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50" y="645979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 u="none">
                <a:solidFill>
                  <a:srgbClr val="FFFFFF"/>
                </a:solidFill>
                <a:latin typeface="Arial"/>
                <a:ea typeface="微软雅黑"/>
                <a:cs typeface="+mn-cs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5pPr>
            <a:lvl6pPr marL="2286000" lvl="5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6pPr>
            <a:lvl7pPr marL="2743200" lvl="6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7pPr>
            <a:lvl8pPr marL="3200400" lvl="7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8pPr>
            <a:lvl9pPr marL="3657600" lvl="8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9pPr>
          </a:lstStyle>
          <a:p>
            <a:fld id="{8F984132-AE8E-44F8-BFEE-CAC146C5EC84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814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56867" y="967482"/>
            <a:ext cx="8039100" cy="4104196"/>
          </a:xfrm>
        </p:spPr>
        <p:txBody>
          <a:bodyPr>
            <a:normAutofit/>
          </a:bodyPr>
          <a:lstStyle/>
          <a:p>
            <a:pPr marL="274320" indent="-274320" fontAlgn="auto">
              <a:lnSpc>
                <a:spcPct val="130000"/>
              </a:lnSpc>
              <a:spcBef>
                <a:spcPts val="0"/>
              </a:spcBef>
              <a:buSzPct val="100000"/>
            </a:pPr>
            <a:r>
              <a:rPr lang="en-US" altLang="zh-CN" sz="2000" b="0" dirty="0"/>
              <a:t> Applications/projects supported</a:t>
            </a:r>
          </a:p>
          <a:p>
            <a:pPr marL="582930" lvl="1" indent="-274320" fontAlgn="auto">
              <a:lnSpc>
                <a:spcPct val="130000"/>
              </a:lnSpc>
              <a:spcBef>
                <a:spcPts val="0"/>
              </a:spcBef>
              <a:buSzPct val="80000"/>
            </a:pPr>
            <a:r>
              <a:rPr lang="en-US" altLang="zh-CN" sz="1500" dirty="0"/>
              <a:t>BESIII/LHAASO/JUNO/HEPS/LQCD/HERD/LHC/GECAM/EP/…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zh-CN" sz="21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zh-CN" sz="2100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buSzTx/>
              <a:buNone/>
            </a:pPr>
            <a:endParaRPr lang="en-US" altLang="zh-CN" sz="1500" dirty="0"/>
          </a:p>
          <a:p>
            <a:pPr marL="274320" indent="-274320">
              <a:lnSpc>
                <a:spcPct val="130000"/>
              </a:lnSpc>
              <a:spcBef>
                <a:spcPts val="0"/>
              </a:spcBef>
              <a:buSzTx/>
            </a:pPr>
            <a:r>
              <a:rPr lang="en-US" altLang="zh-CN" sz="1800" dirty="0"/>
              <a:t>W</a:t>
            </a:r>
            <a:r>
              <a:rPr sz="1800" dirty="0"/>
              <a:t>LCG</a:t>
            </a:r>
            <a:endParaRPr lang="en-US" altLang="zh-CN" sz="1800" dirty="0"/>
          </a:p>
          <a:p>
            <a:pPr>
              <a:lnSpc>
                <a:spcPct val="130000"/>
              </a:lnSpc>
              <a:spcBef>
                <a:spcPts val="0"/>
              </a:spcBef>
              <a:buSzTx/>
            </a:pPr>
            <a:endParaRPr lang="en-US" altLang="zh-CN" sz="15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56727" y="243402"/>
            <a:ext cx="8039240" cy="497681"/>
          </a:xfrm>
        </p:spPr>
        <p:txBody>
          <a:bodyPr/>
          <a:lstStyle/>
          <a:p>
            <a:r>
              <a:rPr lang="en-US" altLang="zh-CN" sz="3200" dirty="0">
                <a:solidFill>
                  <a:srgbClr val="002060"/>
                </a:solidFill>
              </a:rPr>
              <a:t>Services Provision</a:t>
            </a:r>
            <a:endParaRPr lang="zh-CN" altLang="en-US" sz="3200" dirty="0">
              <a:solidFill>
                <a:srgbClr val="002060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163992"/>
              </p:ext>
            </p:extLst>
          </p:nvPr>
        </p:nvGraphicFramePr>
        <p:xfrm>
          <a:off x="669303" y="1776610"/>
          <a:ext cx="695698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0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53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CPU-core hours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CPU jobs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CPU efficiency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GPU card hours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GPU efficiency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335,825,720.8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160,693,904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85.36%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1,318,144.3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60.19%</a:t>
                      </a:r>
                      <a:r>
                        <a:rPr lang="en-US" altLang="zh-CN" sz="1200" baseline="0" dirty="0"/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8212940"/>
              </p:ext>
            </p:extLst>
          </p:nvPr>
        </p:nvGraphicFramePr>
        <p:xfrm>
          <a:off x="669303" y="3389241"/>
          <a:ext cx="8214256" cy="1226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2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2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2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229"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en-US" altLang="zh-CN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ATLAS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en-US" altLang="zh-CN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CMS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en-US" altLang="zh-CN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LHCb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en-US" altLang="zh-CN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BELLEII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en-US" altLang="zh-CN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JUNO/CEPC</a:t>
                      </a:r>
                      <a:endParaRPr lang="zh-CN" alt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444 cores, 400TB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444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cores, 680TB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1680 cores, 375TB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576 cores, 280</a:t>
                      </a:r>
                      <a:r>
                        <a:rPr lang="en-US" altLang="zh-CN" sz="1200" baseline="0" dirty="0"/>
                        <a:t> TB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aseline="0" dirty="0"/>
                        <a:t>1214 cores, 2PB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0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2,690,731 </a:t>
                      </a:r>
                    </a:p>
                    <a:p>
                      <a:pPr algn="ctr"/>
                      <a:r>
                        <a:rPr lang="en-US" altLang="zh-CN" sz="1200" dirty="0"/>
                        <a:t>core hours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2,150,407 </a:t>
                      </a:r>
                    </a:p>
                    <a:p>
                      <a:pPr algn="ctr"/>
                      <a:r>
                        <a:rPr lang="en-US" altLang="zh-CN" sz="1200" dirty="0"/>
                        <a:t>core hours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10,150,000 </a:t>
                      </a:r>
                    </a:p>
                    <a:p>
                      <a:pPr algn="ctr"/>
                      <a:r>
                        <a:rPr lang="en-US" altLang="zh-CN" sz="1200" dirty="0"/>
                        <a:t>core hours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1,261,440 </a:t>
                      </a:r>
                    </a:p>
                    <a:p>
                      <a:pPr algn="ctr"/>
                      <a:r>
                        <a:rPr lang="en-US" altLang="zh-CN" sz="1200" dirty="0"/>
                        <a:t>core hours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2,540,400 </a:t>
                      </a:r>
                    </a:p>
                    <a:p>
                      <a:pPr algn="ctr"/>
                      <a:r>
                        <a:rPr lang="en-US" altLang="zh-CN" sz="1200" dirty="0"/>
                        <a:t>core hours</a:t>
                      </a:r>
                      <a:endParaRPr lang="zh-CN" alt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978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09214-95F1-4665-AC47-CD2A1C05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Grid Site Status</a:t>
            </a:r>
            <a:endParaRPr lang="zh-CN" altLang="en-US" dirty="0"/>
          </a:p>
        </p:txBody>
      </p:sp>
      <p:sp>
        <p:nvSpPr>
          <p:cNvPr id="4" name="内容占位符 8">
            <a:extLst>
              <a:ext uri="{FF2B5EF4-FFF2-40B4-BE49-F238E27FC236}">
                <a16:creationId xmlns:a16="http://schemas.microsoft.com/office/drawing/2014/main" id="{445DABA5-D96E-CC14-27A4-9CDC184E8B43}"/>
              </a:ext>
            </a:extLst>
          </p:cNvPr>
          <p:cNvSpPr txBox="1">
            <a:spLocks/>
          </p:cNvSpPr>
          <p:nvPr/>
        </p:nvSpPr>
        <p:spPr>
          <a:xfrm>
            <a:off x="530578" y="892364"/>
            <a:ext cx="4471079" cy="4021160"/>
          </a:xfrm>
          <a:prstGeom prst="rect">
            <a:avLst/>
          </a:prstGeom>
          <a:ln>
            <a:noFill/>
            <a:prstDash val="lgDashDot"/>
            <a:miter lim="800000"/>
            <a:headEnd/>
            <a:tailEnd/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l"/>
              <a:defRPr sz="2800" kern="1200">
                <a:solidFill>
                  <a:srgbClr val="0070C0"/>
                </a:solidFill>
                <a:latin typeface="Chalkboard" panose="03050602040202020205" pitchFamily="66" charset="0"/>
                <a:ea typeface="HanziPen SC" panose="03000300000000000000" pitchFamily="66" charset="-122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latin typeface="Chalkboard" panose="03050602040202020205" pitchFamily="66" charset="0"/>
                <a:ea typeface="HanziPen SC" panose="03000300000000000000" pitchFamily="66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p"/>
              <a:defRPr sz="2000" kern="1200">
                <a:solidFill>
                  <a:schemeClr val="tx1"/>
                </a:solidFill>
                <a:latin typeface="Chalkboard" panose="03050602040202020205" pitchFamily="66" charset="0"/>
                <a:ea typeface="HanziPen SC" panose="03000300000000000000" pitchFamily="66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u"/>
              <a:defRPr sz="1800" kern="1200">
                <a:solidFill>
                  <a:schemeClr val="tx1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CPU: 4232 cores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zh-CN" sz="11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Intel Golden 6338:  1152 Cores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zh-CN" sz="11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Intel Golden 6238R: 672 Cores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zh-CN" sz="11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Intel Golden 6140: 2160 Cores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zh-CN" sz="11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Intel E5-2680V3: 696 Cores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zh-CN" sz="11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Intel X5650: 192 Cores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CE &amp; Batch: </a:t>
            </a:r>
            <a:r>
              <a:rPr lang="en-US" altLang="zh-CN" sz="1800" dirty="0" err="1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HTCondorCE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 &amp; </a:t>
            </a:r>
            <a:r>
              <a:rPr lang="en-US" altLang="zh-CN" sz="1800" dirty="0" err="1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HTCondor</a:t>
            </a:r>
            <a:endParaRPr lang="en-US" altLang="zh-CN" sz="1800" dirty="0">
              <a:solidFill>
                <a:schemeClr val="tx2"/>
              </a:solidFill>
              <a:latin typeface="+mn-lt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VO: ATLAS, CMS, </a:t>
            </a:r>
            <a:r>
              <a:rPr lang="en-US" altLang="zh-CN" sz="1800" dirty="0" err="1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LHCb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, </a:t>
            </a:r>
            <a:r>
              <a:rPr lang="en-US" altLang="zh-CN" sz="1800" dirty="0" err="1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BelleII</a:t>
            </a:r>
            <a:r>
              <a:rPr lang="en-US" altLang="zh-CN" sz="18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, JUNO, CEPC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EOS: 1750TB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4TB * 24 slots with Raid 6, 5 Array boxes</a:t>
            </a:r>
            <a:endParaRPr lang="pt-BR" altLang="zh-CN" sz="1100" dirty="0">
              <a:solidFill>
                <a:schemeClr val="tx2"/>
              </a:solidFill>
              <a:latin typeface="+mn-lt"/>
              <a:ea typeface="微软雅黑" panose="020B0503020204020204" pitchFamily="34" charset="-122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altLang="zh-CN" sz="11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DELL MD3860 8TB * 60 </a:t>
            </a:r>
            <a:r>
              <a:rPr lang="sv-SE" altLang="zh-CN" sz="1100" dirty="0" err="1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slots</a:t>
            </a:r>
            <a:endParaRPr lang="pt-BR" altLang="zh-CN" sz="1100" dirty="0">
              <a:solidFill>
                <a:schemeClr val="tx2"/>
              </a:solidFill>
              <a:latin typeface="+mn-lt"/>
              <a:ea typeface="微软雅黑" panose="020B0503020204020204" pitchFamily="34" charset="-122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zh-CN" sz="11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DELL ME4084 10TB * 42 slots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altLang="zh-CN" sz="11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DELL ME4084 12TB * 84 slots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rPr>
              <a:t>DPM replaced last May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zh-CN" altLang="en-US" sz="1400" dirty="0">
              <a:solidFill>
                <a:schemeClr val="tx2"/>
              </a:solidFill>
              <a:latin typeface="+mn-lt"/>
              <a:ea typeface="微软雅黑" panose="020B0503020204020204" pitchFamily="34" charset="-122"/>
            </a:endParaRP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E9E014EF-AFB9-D1B2-AFC7-D4E0609CC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067388"/>
              </p:ext>
            </p:extLst>
          </p:nvPr>
        </p:nvGraphicFramePr>
        <p:xfrm>
          <a:off x="5001658" y="892365"/>
          <a:ext cx="3933021" cy="1876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8B21AE53-A3FC-B2C0-16D4-F9B07D7CA4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3128698"/>
              </p:ext>
            </p:extLst>
          </p:nvPr>
        </p:nvGraphicFramePr>
        <p:xfrm>
          <a:off x="5001658" y="2878669"/>
          <a:ext cx="3933021" cy="2034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A5D83006-7565-AEEC-F220-4A4C6A10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50" y="645979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 u="none">
                <a:solidFill>
                  <a:srgbClr val="FFFFFF"/>
                </a:solidFill>
                <a:latin typeface="Arial"/>
                <a:ea typeface="微软雅黑"/>
                <a:cs typeface="+mn-cs"/>
              </a:defRPr>
            </a:lvl1pPr>
            <a:lvl2pPr marL="45720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2pPr>
            <a:lvl3pPr marL="914400" lvl="2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3pPr>
            <a:lvl4pPr marL="1371600" lvl="3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4pPr>
            <a:lvl5pPr marL="1828800" lvl="4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5pPr>
            <a:lvl6pPr marL="2286000" lvl="5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6pPr>
            <a:lvl7pPr marL="2743200" lvl="6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7pPr>
            <a:lvl8pPr marL="3200400" lvl="7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8pPr>
            <a:lvl9pPr marL="3657600" lvl="8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u="none">
                <a:solidFill>
                  <a:schemeClr val="tx1"/>
                </a:solidFill>
                <a:latin typeface="Arial"/>
                <a:ea typeface="微软雅黑"/>
                <a:cs typeface="+mn-cs"/>
              </a:defRPr>
            </a:lvl9pPr>
          </a:lstStyle>
          <a:p>
            <a:fld id="{8F984132-AE8E-44F8-BFEE-CAC146C5EC84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079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C31874C-F584-4B0D-8E58-07E53BFA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New Budget for ATLAS and CMS</a:t>
            </a:r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EB26208-934E-424F-BE5B-78BE021A6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2F5597"/>
              </a:buClr>
            </a:pPr>
            <a:r>
              <a:rPr lang="en-US" altLang="zh-CN" dirty="0"/>
              <a:t>New budget for ATLAS</a:t>
            </a:r>
            <a:r>
              <a:rPr lang="zh-CN" altLang="en-US" dirty="0"/>
              <a:t> </a:t>
            </a:r>
            <a:r>
              <a:rPr lang="en-US" altLang="zh-CN" dirty="0"/>
              <a:t>and CMS Beijing Tier-2 site </a:t>
            </a:r>
          </a:p>
          <a:p>
            <a:pPr lvl="1">
              <a:buClr>
                <a:srgbClr val="2F5597"/>
              </a:buClr>
            </a:pPr>
            <a:r>
              <a:rPr lang="en-US" altLang="zh-CN" dirty="0"/>
              <a:t>Total budget: RMB 3 million (~380k €)</a:t>
            </a:r>
          </a:p>
          <a:p>
            <a:pPr lvl="1">
              <a:buClr>
                <a:srgbClr val="2F5597"/>
              </a:buClr>
            </a:pPr>
            <a:r>
              <a:rPr lang="en-US" altLang="zh-CN" dirty="0"/>
              <a:t>Allocation:</a:t>
            </a:r>
          </a:p>
          <a:p>
            <a:pPr lvl="2">
              <a:buClr>
                <a:srgbClr val="2F5597"/>
              </a:buClr>
            </a:pPr>
            <a:r>
              <a:rPr lang="en-US" altLang="zh-CN" dirty="0"/>
              <a:t>CPU</a:t>
            </a:r>
            <a:r>
              <a:rPr lang="zh-CN" altLang="en-US" dirty="0"/>
              <a:t>：</a:t>
            </a:r>
            <a:r>
              <a:rPr lang="en-US" altLang="zh-CN" dirty="0"/>
              <a:t>60,000 </a:t>
            </a:r>
            <a:r>
              <a:rPr lang="en-US" altLang="zh-CN" dirty="0" err="1"/>
              <a:t>HepScore</a:t>
            </a:r>
            <a:r>
              <a:rPr lang="zh-CN" altLang="en-US" dirty="0"/>
              <a:t> </a:t>
            </a:r>
            <a:r>
              <a:rPr lang="en-US" altLang="zh-CN" dirty="0"/>
              <a:t>(~2300 cores)</a:t>
            </a:r>
          </a:p>
          <a:p>
            <a:pPr lvl="2">
              <a:buClr>
                <a:srgbClr val="2F5597"/>
              </a:buClr>
            </a:pPr>
            <a:r>
              <a:rPr lang="en-US" altLang="zh-CN" dirty="0"/>
              <a:t>Disk storage</a:t>
            </a:r>
            <a:r>
              <a:rPr lang="zh-CN" altLang="en-US" dirty="0"/>
              <a:t>：</a:t>
            </a:r>
            <a:r>
              <a:rPr lang="en-US" altLang="zh-CN" dirty="0"/>
              <a:t>2.5PB </a:t>
            </a:r>
          </a:p>
          <a:p>
            <a:pPr>
              <a:buClr>
                <a:srgbClr val="2F5597"/>
              </a:buClr>
            </a:pPr>
            <a:r>
              <a:rPr lang="en-US" altLang="zh-CN" dirty="0"/>
              <a:t>Upgrade  of ATLAS and CMS Beijing Tier-2 will be completed in 2024</a:t>
            </a:r>
          </a:p>
        </p:txBody>
      </p:sp>
    </p:spTree>
    <p:extLst>
      <p:ext uri="{BB962C8B-B14F-4D97-AF65-F5344CB8AC3E}">
        <p14:creationId xmlns:p14="http://schemas.microsoft.com/office/powerpoint/2010/main" val="3563826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ab42648-6225-4328-ab2a-ed760212dc89}"/>
</p:tagLst>
</file>

<file path=ppt/theme/theme1.xml><?xml version="1.0" encoding="utf-8"?>
<a:theme xmlns:a="http://schemas.openxmlformats.org/drawingml/2006/main" name="professional">
  <a:themeElements>
    <a:clrScheme name="">
      <a:dk1>
        <a:srgbClr val="000000"/>
      </a:dk1>
      <a:lt1>
        <a:srgbClr val="FFFFFF"/>
      </a:lt1>
      <a:dk2>
        <a:srgbClr val="353A90"/>
      </a:dk2>
      <a:lt2>
        <a:srgbClr val="FFCC00"/>
      </a:lt2>
      <a:accent1>
        <a:srgbClr val="FFCC00"/>
      </a:accent1>
      <a:accent2>
        <a:srgbClr val="9D9DFF"/>
      </a:accent2>
      <a:accent3>
        <a:srgbClr val="FFFFFF"/>
      </a:accent3>
      <a:accent4>
        <a:srgbClr val="000000"/>
      </a:accent4>
      <a:accent5>
        <a:srgbClr val="FFE2AA"/>
      </a:accent5>
      <a:accent6>
        <a:srgbClr val="8E8EE7"/>
      </a:accent6>
      <a:hlink>
        <a:srgbClr val="CCCCFF"/>
      </a:hlink>
      <a:folHlink>
        <a:srgbClr val="B2B2B2"/>
      </a:folHlink>
    </a:clrScheme>
    <a:fontScheme name="professional">
      <a:majorFont>
        <a:latin typeface="Comic Sans MS"/>
        <a:ea typeface="幼圆"/>
        <a:cs typeface="幼圆"/>
      </a:majorFont>
      <a:minorFont>
        <a:latin typeface="Comic Sans MS"/>
        <a:ea typeface="幼圆"/>
        <a:cs typeface="幼圆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幼圆" charset="0"/>
            <a:cs typeface="幼圆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幼圆" charset="0"/>
            <a:cs typeface="幼圆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8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CC00"/>
        </a:accent1>
        <a:accent2>
          <a:srgbClr val="9D9DFF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8E8EE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69000</TotalTime>
  <Words>1417</Words>
  <Application>Microsoft Macintosh PowerPoint</Application>
  <PresentationFormat>全屏显示(16:9)</PresentationFormat>
  <Paragraphs>276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Cascadia Code</vt:lpstr>
      <vt:lpstr>Abadi</vt:lpstr>
      <vt:lpstr>Arial</vt:lpstr>
      <vt:lpstr>Arial Rounded MT Bold</vt:lpstr>
      <vt:lpstr>Calibri</vt:lpstr>
      <vt:lpstr>Comic Sans MS</vt:lpstr>
      <vt:lpstr>Consolas</vt:lpstr>
      <vt:lpstr>Helvetica</vt:lpstr>
      <vt:lpstr>Wingdings</vt:lpstr>
      <vt:lpstr>professional</vt:lpstr>
      <vt:lpstr>e-Science Activities in China</vt:lpstr>
      <vt:lpstr>PowerPoint 演示文稿</vt:lpstr>
      <vt:lpstr>Facilities of IHEP</vt:lpstr>
      <vt:lpstr>Computing and Data Storage</vt:lpstr>
      <vt:lpstr>International Network Upgrade</vt:lpstr>
      <vt:lpstr>New Machine Room for HEPS</vt:lpstr>
      <vt:lpstr>Services Provision</vt:lpstr>
      <vt:lpstr>Grid Site Status</vt:lpstr>
      <vt:lpstr>New Budget for ATLAS and CMS</vt:lpstr>
      <vt:lpstr>LHCb Tier1 Upgrading</vt:lpstr>
      <vt:lpstr>LHCb Tier1 Upgrading</vt:lpstr>
      <vt:lpstr>Distributed Computing</vt:lpstr>
      <vt:lpstr>JUNO at IHEP</vt:lpstr>
      <vt:lpstr>HERD &amp; CEPC Plan at IHEP</vt:lpstr>
      <vt:lpstr>AI &amp; QC</vt:lpstr>
      <vt:lpstr>AI Platform</vt:lpstr>
      <vt:lpstr>Quantum Computing</vt:lpstr>
      <vt:lpstr>Comments and Acknowledgement</vt:lpstr>
      <vt:lpstr>Thank you</vt:lpstr>
    </vt:vector>
  </TitlesOfParts>
  <Manager/>
  <Company>IHEP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e-Science Activities in China</dc:title>
  <dc:subject/>
  <dc:creator>Gang Chen</dc:creator>
  <cp:keywords/>
  <dc:description/>
  <cp:lastModifiedBy>Gang Chen</cp:lastModifiedBy>
  <cp:revision>462</cp:revision>
  <dcterms:created xsi:type="dcterms:W3CDTF">2012-02-16T07:04:31Z</dcterms:created>
  <dcterms:modified xsi:type="dcterms:W3CDTF">2024-03-27T02:22:19Z</dcterms:modified>
  <cp:category/>
</cp:coreProperties>
</file>