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348" r:id="rId5"/>
    <p:sldId id="258" r:id="rId6"/>
    <p:sldId id="335" r:id="rId7"/>
    <p:sldId id="268" r:id="rId8"/>
    <p:sldId id="343" r:id="rId9"/>
    <p:sldId id="344" r:id="rId10"/>
    <p:sldId id="337" r:id="rId11"/>
    <p:sldId id="265" r:id="rId12"/>
    <p:sldId id="345" r:id="rId13"/>
    <p:sldId id="340" r:id="rId14"/>
    <p:sldId id="339" r:id="rId15"/>
    <p:sldId id="262" r:id="rId16"/>
    <p:sldId id="346" r:id="rId17"/>
    <p:sldId id="341" r:id="rId18"/>
    <p:sldId id="338" r:id="rId19"/>
    <p:sldId id="271" r:id="rId20"/>
    <p:sldId id="342" r:id="rId21"/>
    <p:sldId id="336" r:id="rId22"/>
    <p:sldId id="269" r:id="rId23"/>
    <p:sldId id="347" r:id="rId24"/>
    <p:sldId id="270" r:id="rId25"/>
  </p:sldIdLst>
  <p:sldSz cx="12192000" cy="6858000"/>
  <p:notesSz cx="12192000" cy="6858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2D90"/>
    <a:srgbClr val="098036"/>
    <a:srgbClr val="05668D"/>
    <a:srgbClr val="005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7"/>
    <p:restoredTop sz="87755" autoAdjust="0"/>
  </p:normalViewPr>
  <p:slideViewPr>
    <p:cSldViewPr>
      <p:cViewPr>
        <p:scale>
          <a:sx n="90" d="100"/>
          <a:sy n="90" d="100"/>
        </p:scale>
        <p:origin x="696" y="6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FCF165-2229-E549-BF43-1C3CBD445BA5}" type="datetimeFigureOut">
              <a:rPr lang="de-DE" smtClean="0"/>
              <a:t>25.03.24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FA674-D0EC-814B-B8C1-5C4878602B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2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FA674-D0EC-814B-B8C1-5C4878602B9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3925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og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 userDrawn="1"/>
        </p:nvGrpSpPr>
        <p:grpSpPr bwMode="auto">
          <a:xfrm>
            <a:off x="2323031" y="2669534"/>
            <a:ext cx="7545939" cy="1240749"/>
            <a:chOff x="2323031" y="2669534"/>
            <a:chExt cx="7545939" cy="1240749"/>
          </a:xfrm>
        </p:grpSpPr>
        <p:pic>
          <p:nvPicPr>
            <p:cNvPr id="5" name="Grafik 4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3556000" y="2669534"/>
              <a:ext cx="6312970" cy="1240749"/>
            </a:xfrm>
            <a:prstGeom prst="rect">
              <a:avLst/>
            </a:prstGeom>
          </p:spPr>
        </p:pic>
        <p:pic>
          <p:nvPicPr>
            <p:cNvPr id="6" name="Grafik 6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>
              <a:off x="2323031" y="2672884"/>
              <a:ext cx="1232969" cy="123739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ction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0"/>
            <a:ext cx="12192000" cy="6165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Add image by click on icon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7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0" name="Titel 2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ctiontitle + Sub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0"/>
            <a:ext cx="12192000" cy="6165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Add image by click on icon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  <p:pic>
        <p:nvPicPr>
          <p:cNvPr id="7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 + 2 Contents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479424" y="1412876"/>
            <a:ext cx="5580000" cy="4751998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auto">
          <a:xfrm>
            <a:off x="6277037" y="1412876"/>
            <a:ext cx="5580000" cy="4751998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l_Subtitle + 2 Contents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479424" y="1412875"/>
            <a:ext cx="5580000" cy="4751999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auto">
          <a:xfrm>
            <a:off x="6277037" y="1412875"/>
            <a:ext cx="5580000" cy="4751999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+ 2 Content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3" y="1412875"/>
            <a:ext cx="11377613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79424" y="3897850"/>
            <a:ext cx="11377614" cy="2268000"/>
          </a:xfrm>
        </p:spPr>
        <p:txBody>
          <a:bodyPr>
            <a:noAutofit/>
          </a:bodyPr>
          <a:lstStyle>
            <a:lvl1pPr marL="252000" marR="0" indent="-252000" algn="l" defTabSz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lvl1pPr>
          </a:lstStyle>
          <a:p>
            <a:pPr marL="252000" marR="0" lvl="0" indent="-252000" algn="l" defTabSz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GB"/>
              <a:t>Edit master styles</a:t>
            </a:r>
            <a:endParaRPr/>
          </a:p>
          <a:p>
            <a:pPr lvl="0">
              <a:defRPr/>
            </a:pPr>
            <a:endParaRPr lang="en-GB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_Subtitle + 2 Content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3" y="1412875"/>
            <a:ext cx="11377613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79424" y="3897850"/>
            <a:ext cx="11377614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+ 3 Contents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36468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8210237" y="1412875"/>
            <a:ext cx="36468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344831" y="1412875"/>
            <a:ext cx="36468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15897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_Subtitle + 3 Contents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36468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8210237" y="1412875"/>
            <a:ext cx="36468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344831" y="1412875"/>
            <a:ext cx="36468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131720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+ 4 Conents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9175038" y="1412875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3377488" y="1412875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 bwMode="auto">
          <a:xfrm>
            <a:off x="6275552" y="1413413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_Subtitle + 4 Conents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9175038" y="1412875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3377488" y="1412875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 bwMode="auto">
          <a:xfrm>
            <a:off x="6275552" y="1413413"/>
            <a:ext cx="2682000" cy="4751999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4" name="Bild 1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 userDrawn="1"/>
        </p:nvGrpSpPr>
        <p:grpSpPr bwMode="auto">
          <a:xfrm>
            <a:off x="0" y="0"/>
            <a:ext cx="12192000" cy="6165850"/>
            <a:chOff x="0" y="0"/>
            <a:chExt cx="12192000" cy="6165850"/>
          </a:xfrm>
        </p:grpSpPr>
        <p:pic>
          <p:nvPicPr>
            <p:cNvPr id="14" name="Grafik 13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3611" y="0"/>
              <a:ext cx="12188389" cy="6165850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 userDrawn="1"/>
          </p:nvSpPr>
          <p:spPr bwMode="auto">
            <a:xfrm>
              <a:off x="0" y="0"/>
              <a:ext cx="12192000" cy="6165850"/>
            </a:xfrm>
            <a:prstGeom prst="rect">
              <a:avLst/>
            </a:prstGeom>
            <a:gradFill>
              <a:gsLst>
                <a:gs pos="0">
                  <a:srgbClr val="137DFF">
                    <a:alpha val="80000"/>
                  </a:srgbClr>
                </a:gs>
                <a:gs pos="50000">
                  <a:srgbClr val="003980">
                    <a:alpha val="69804"/>
                  </a:srgbClr>
                </a:gs>
                <a:gs pos="100000">
                  <a:srgbClr val="00234E">
                    <a:alpha val="69804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13" name="Inhaltsplatzhalter 11"/>
          <p:cNvSpPr>
            <a:spLocks noGrp="1"/>
          </p:cNvSpPr>
          <p:nvPr>
            <p:ph sz="quarter" idx="13" hasCustomPrompt="1"/>
          </p:nvPr>
        </p:nvSpPr>
        <p:spPr bwMode="auto">
          <a:xfrm>
            <a:off x="479425" y="4451311"/>
            <a:ext cx="5580062" cy="772107"/>
          </a:xfrm>
          <a:prstGeom prst="rect">
            <a:avLst/>
          </a:prstGeom>
          <a:solidFill>
            <a:schemeClr val="accent3">
              <a:alpha val="60000"/>
            </a:schemeClr>
          </a:solidFill>
        </p:spPr>
        <p:txBody>
          <a:bodyPr wrap="square" lIns="288000" tIns="108000" rIns="216000" bIns="108000" anchor="b" anchorCtr="0">
            <a:sp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+ 4 Content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6277038" y="1412875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79424" y="3897850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 bwMode="auto">
          <a:xfrm>
            <a:off x="6277038" y="3897850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_Subtitle + 4 Content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6277038" y="1412875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79424" y="3897850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 bwMode="auto">
          <a:xfrm>
            <a:off x="6277038" y="3897850"/>
            <a:ext cx="5580000" cy="2268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4" name="Bild 1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+ 2 Boxes Eyecatch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6277038" y="1412875"/>
            <a:ext cx="5580000" cy="4752975"/>
          </a:xfrm>
          <a:prstGeom prst="rect">
            <a:avLst/>
          </a:prstGeom>
          <a:solidFill>
            <a:schemeClr val="tx2"/>
          </a:solidFill>
          <a:ln w="38100" cap="sq">
            <a:noFill/>
            <a:miter lim="800000"/>
          </a:ln>
        </p:spPr>
        <p:txBody>
          <a:bodyPr vert="horz" wrap="square" lIns="180000" tIns="144000" rIns="180000" bIns="144000" rtlCol="0">
            <a:noAutofit/>
          </a:bodyPr>
          <a:lstStyle>
            <a:lvl1pPr marL="252000" indent="-252000">
              <a:defRPr lang="de-DE" sz="22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3" hasCustomPrompt="1"/>
          </p:nvPr>
        </p:nvSpPr>
        <p:spPr bwMode="auto">
          <a:xfrm>
            <a:off x="479425" y="1412874"/>
            <a:ext cx="5580000" cy="4752975"/>
          </a:xfrm>
          <a:prstGeom prst="rect">
            <a:avLst/>
          </a:prstGeom>
          <a:ln w="38100" cap="sq">
            <a:solidFill>
              <a:schemeClr val="bg2"/>
            </a:solidFill>
            <a:miter lim="800000"/>
          </a:ln>
        </p:spPr>
        <p:txBody>
          <a:bodyPr lIns="180000" tIns="144000" rIns="180000" bIns="144000">
            <a:noAutofit/>
          </a:bodyPr>
          <a:lstStyle>
            <a:lvl1pPr>
              <a:defRPr lang="de-DE"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_Subtitle + 2 Boxes Eyecatch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6277038" y="1412875"/>
            <a:ext cx="5580000" cy="4752975"/>
          </a:xfrm>
          <a:prstGeom prst="rect">
            <a:avLst/>
          </a:prstGeom>
          <a:solidFill>
            <a:schemeClr val="tx2"/>
          </a:solidFill>
          <a:ln w="38100" cap="sq">
            <a:noFill/>
            <a:miter lim="800000"/>
          </a:ln>
        </p:spPr>
        <p:txBody>
          <a:bodyPr vert="horz" wrap="square" lIns="180000" tIns="144000" rIns="180000" bIns="144000" rtlCol="0">
            <a:noAutofit/>
          </a:bodyPr>
          <a:lstStyle>
            <a:lvl1pPr marL="252000" indent="-252000">
              <a:defRPr lang="de-DE" sz="22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  <a:lvl2pPr>
              <a:defRPr lang="de-DE"/>
            </a:lvl2pPr>
            <a:lvl3pPr>
              <a:defRPr lang="de-DE"/>
            </a:lvl3pPr>
            <a:lvl4pPr>
              <a:defRPr lang="de-DE"/>
            </a:lvl4pPr>
            <a:lvl5pPr>
              <a:defRPr lang="de-DE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3" name="Inhaltsplatzhalter 2"/>
          <p:cNvSpPr>
            <a:spLocks noGrp="1"/>
          </p:cNvSpPr>
          <p:nvPr>
            <p:ph idx="14" hasCustomPrompt="1"/>
          </p:nvPr>
        </p:nvSpPr>
        <p:spPr bwMode="auto">
          <a:xfrm>
            <a:off x="479425" y="1412875"/>
            <a:ext cx="5580000" cy="4752975"/>
          </a:xfrm>
          <a:prstGeom prst="rect">
            <a:avLst/>
          </a:prstGeom>
          <a:ln w="38100" cap="sq">
            <a:solidFill>
              <a:schemeClr val="bg2"/>
            </a:solidFill>
            <a:miter lim="800000"/>
          </a:ln>
        </p:spPr>
        <p:txBody>
          <a:bodyPr lIns="180000" tIns="144000" rIns="180000" bIns="144000">
            <a:noAutofit/>
          </a:bodyPr>
          <a:lstStyle>
            <a:lvl1pPr>
              <a:defRPr lang="de-DE"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pic>
        <p:nvPicPr>
          <p:cNvPr id="14" name="Bild 1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+ Text Eyecatcher left-ha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5" y="333375"/>
            <a:ext cx="10182599" cy="360099"/>
          </a:xfrm>
        </p:spPr>
        <p:txBody>
          <a:bodyPr anchor="t" anchorCtr="0"/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3377488" y="1412875"/>
            <a:ext cx="8479550" cy="4752000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479424" y="1412875"/>
            <a:ext cx="2682875" cy="475200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180000" tIns="144000" rIns="180000" bIns="14400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400"/>
              </a:spcBef>
              <a:buFont typeface="Arial"/>
              <a:buNone/>
              <a:defRPr lang="de-DE" sz="2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>
              <a:lnSpc>
                <a:spcPct val="100000"/>
              </a:lnSpc>
              <a:spcBef>
                <a:spcPts val="400"/>
              </a:spcBef>
              <a:buFont typeface="Arial"/>
              <a:buNone/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_Subtitle + Text Eyecatcher left-ha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3377488" y="1412875"/>
            <a:ext cx="8479550" cy="4752000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479424" y="1412875"/>
            <a:ext cx="2682875" cy="475200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180000" tIns="144000" rIns="180000" bIns="14400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400"/>
              </a:spcBef>
              <a:buFont typeface="Arial"/>
              <a:buNone/>
              <a:defRPr lang="de-DE" sz="2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>
              <a:lnSpc>
                <a:spcPct val="100000"/>
              </a:lnSpc>
              <a:spcBef>
                <a:spcPts val="400"/>
              </a:spcBef>
              <a:buFont typeface="Arial"/>
              <a:buNone/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+ Text Eyecatcher right-ha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5" y="333375"/>
            <a:ext cx="10182599" cy="360099"/>
          </a:xfrm>
        </p:spPr>
        <p:txBody>
          <a:bodyPr anchor="t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8478127" cy="4751999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9175750" y="1412875"/>
            <a:ext cx="2681288" cy="4751999"/>
          </a:xfrm>
          <a:prstGeom prst="rect">
            <a:avLst/>
          </a:prstGeom>
          <a:solidFill>
            <a:schemeClr val="tx2"/>
          </a:solidFill>
        </p:spPr>
        <p:txBody>
          <a:bodyPr wrap="square" lIns="180000" tIns="144000" rIns="180000" bIns="144000" rtlCol="0">
            <a:noAutofit/>
          </a:bodyPr>
          <a:lstStyle>
            <a:lvl1pPr marL="0" indent="0">
              <a:buNone/>
              <a:defRPr lang="de-DE" sz="2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e_Subtitle + Text Eyecatcher right-ha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5"/>
            <a:ext cx="8478127" cy="4751999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9175750" y="1412875"/>
            <a:ext cx="2681288" cy="4751999"/>
          </a:xfrm>
          <a:prstGeom prst="rect">
            <a:avLst/>
          </a:prstGeom>
          <a:solidFill>
            <a:schemeClr val="tx2"/>
          </a:solidFill>
        </p:spPr>
        <p:txBody>
          <a:bodyPr wrap="square" lIns="180000" tIns="144000" rIns="180000" bIns="144000" rtlCol="0">
            <a:noAutofit/>
          </a:bodyPr>
          <a:lstStyle>
            <a:lvl1pPr marL="0" indent="0">
              <a:buNone/>
              <a:defRPr lang="de-DE" sz="2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+ Image Eyecatcher left-ha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 bwMode="auto">
          <a:xfrm>
            <a:off x="3377488" y="1412875"/>
            <a:ext cx="8479550" cy="475200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GB"/>
              <a:t>Add image by click on icon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8" name="Titelplatzhalter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479424" y="1412875"/>
            <a:ext cx="2682875" cy="475200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180000" tIns="144000" rIns="180000" bIns="144000" rtlCol="0">
            <a:noAutofit/>
          </a:bodyPr>
          <a:lstStyle>
            <a:lvl1pPr marL="0" indent="0">
              <a:buFontTx/>
              <a:buNone/>
              <a:defRPr lang="de-DE" sz="2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_Subtitle + Image Eyecatcher left-ha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 bwMode="auto">
          <a:xfrm>
            <a:off x="3377488" y="1412875"/>
            <a:ext cx="8479550" cy="475200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GB"/>
              <a:t>Add image by click on icon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8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9" name="Textplatzhalt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479424" y="1412875"/>
            <a:ext cx="2682875" cy="475200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180000" tIns="144000" rIns="180000" bIns="144000" rtlCol="0">
            <a:noAutofit/>
          </a:bodyPr>
          <a:lstStyle>
            <a:lvl1pPr marL="0" indent="0">
              <a:buFontTx/>
              <a:buNone/>
              <a:defRPr lang="de-DE" sz="2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 bwMode="auto">
          <a:xfrm>
            <a:off x="0" y="0"/>
            <a:ext cx="12192000" cy="6165850"/>
          </a:xfrm>
          <a:prstGeom prst="rect">
            <a:avLst/>
          </a:prstGeom>
          <a:gradFill>
            <a:gsLst>
              <a:gs pos="0">
                <a:srgbClr val="137DFF">
                  <a:alpha val="80000"/>
                </a:srgbClr>
              </a:gs>
              <a:gs pos="50000">
                <a:srgbClr val="003980">
                  <a:alpha val="69804"/>
                </a:srgbClr>
              </a:gs>
              <a:gs pos="100000">
                <a:srgbClr val="00234E">
                  <a:alpha val="69804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11" name="Inhaltsplatzhalter 11"/>
          <p:cNvSpPr>
            <a:spLocks noGrp="1"/>
          </p:cNvSpPr>
          <p:nvPr>
            <p:ph sz="quarter" idx="13" hasCustomPrompt="1"/>
          </p:nvPr>
        </p:nvSpPr>
        <p:spPr bwMode="auto">
          <a:xfrm>
            <a:off x="479425" y="4451311"/>
            <a:ext cx="5580062" cy="772107"/>
          </a:xfrm>
          <a:prstGeom prst="rect">
            <a:avLst/>
          </a:prstGeom>
          <a:solidFill>
            <a:schemeClr val="accent3">
              <a:alpha val="60000"/>
            </a:schemeClr>
          </a:solidFill>
        </p:spPr>
        <p:txBody>
          <a:bodyPr wrap="square" lIns="288000" tIns="108000" rIns="216000" bIns="108000" anchor="b" anchorCtr="0">
            <a:sp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ue Gradi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 bwMode="auto">
          <a:xfrm>
            <a:off x="0" y="0"/>
            <a:ext cx="12192000" cy="6165850"/>
          </a:xfrm>
          <a:prstGeom prst="rect">
            <a:avLst/>
          </a:prstGeom>
          <a:gradFill>
            <a:gsLst>
              <a:gs pos="0">
                <a:srgbClr val="137DFF">
                  <a:alpha val="80000"/>
                </a:srgbClr>
              </a:gs>
              <a:gs pos="50000">
                <a:srgbClr val="003980">
                  <a:alpha val="69804"/>
                </a:srgbClr>
              </a:gs>
              <a:gs pos="100000">
                <a:srgbClr val="00234E">
                  <a:alpha val="69804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ue Gradient_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 bwMode="auto">
          <a:xfrm>
            <a:off x="0" y="0"/>
            <a:ext cx="12192000" cy="6165850"/>
          </a:xfrm>
          <a:prstGeom prst="rect">
            <a:avLst/>
          </a:prstGeom>
          <a:gradFill>
            <a:gsLst>
              <a:gs pos="0">
                <a:srgbClr val="137DFF">
                  <a:alpha val="80000"/>
                </a:srgbClr>
              </a:gs>
              <a:gs pos="50000">
                <a:srgbClr val="003980">
                  <a:alpha val="69804"/>
                </a:srgbClr>
              </a:gs>
              <a:gs pos="100000">
                <a:srgbClr val="00234E">
                  <a:alpha val="69804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ue Gradient_Title + Sub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 bwMode="auto">
          <a:xfrm>
            <a:off x="0" y="0"/>
            <a:ext cx="12192000" cy="6165850"/>
          </a:xfrm>
          <a:prstGeom prst="rect">
            <a:avLst/>
          </a:prstGeom>
          <a:gradFill>
            <a:gsLst>
              <a:gs pos="0">
                <a:srgbClr val="137DFF">
                  <a:alpha val="80000"/>
                </a:srgbClr>
              </a:gs>
              <a:gs pos="50000">
                <a:srgbClr val="003980">
                  <a:alpha val="69804"/>
                </a:srgbClr>
              </a:gs>
              <a:gs pos="100000">
                <a:srgbClr val="00234E">
                  <a:alpha val="69804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131720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Leibniz Supercomputing Centre | 2021</a:t>
            </a:r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rgbClr val="AFD7FF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hapter Slide">
    <p:bg>
      <p:bgPr>
        <a:gradFill>
          <a:gsLst>
            <a:gs pos="0">
              <a:srgbClr val="137DFF">
                <a:alpha val="80000"/>
              </a:srgbClr>
            </a:gs>
            <a:gs pos="50000">
              <a:srgbClr val="003980">
                <a:alpha val="69804"/>
              </a:srgbClr>
            </a:gs>
            <a:gs pos="100000">
              <a:srgbClr val="00234E">
                <a:alpha val="70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131720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bg1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11" name="Inhaltsplatzhalter 11"/>
          <p:cNvSpPr>
            <a:spLocks noGrp="1"/>
          </p:cNvSpPr>
          <p:nvPr>
            <p:ph sz="quarter" idx="13" hasCustomPrompt="1"/>
          </p:nvPr>
        </p:nvSpPr>
        <p:spPr bwMode="auto">
          <a:xfrm>
            <a:off x="479425" y="4451311"/>
            <a:ext cx="5580062" cy="772107"/>
          </a:xfrm>
          <a:prstGeom prst="rect">
            <a:avLst/>
          </a:prstGeom>
          <a:solidFill>
            <a:schemeClr val="accent3">
              <a:alpha val="60000"/>
            </a:schemeClr>
          </a:solidFill>
        </p:spPr>
        <p:txBody>
          <a:bodyPr wrap="square" lIns="288000" tIns="108000" rIns="216000" bIns="108000" anchor="b" anchorCtr="0">
            <a:spAutoFit/>
          </a:bodyPr>
          <a:lstStyle>
            <a:lvl1pPr marL="0" indent="0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4" y="1412876"/>
            <a:ext cx="11377614" cy="4751998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_Subti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5" y="1412875"/>
            <a:ext cx="11377614" cy="4752975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>
              <a:defRPr/>
            </a:pPr>
            <a:r>
              <a:rPr lang="en-GB"/>
              <a:t>Edit master styles</a:t>
            </a:r>
            <a:endParaRPr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333375"/>
            <a:ext cx="10474456" cy="360099"/>
          </a:xfrm>
        </p:spPr>
        <p:txBody>
          <a:bodyPr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_Sub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6" y="638073"/>
            <a:ext cx="10474456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79425" y="333375"/>
            <a:ext cx="10474325" cy="255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+ Log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‹Nr.›</a:t>
            </a:fld>
            <a:endParaRPr lang="en-GB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109485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pic>
        <p:nvPicPr>
          <p:cNvPr id="5" name="Bild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479426" y="333375"/>
            <a:ext cx="10474456" cy="3600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79425" y="1412875"/>
            <a:ext cx="11377614" cy="47529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>
              <a:defRPr/>
            </a:pPr>
            <a:r>
              <a:rPr lang="de-DE"/>
              <a:t>Edit master styles</a:t>
            </a:r>
            <a:endParaRPr/>
          </a:p>
          <a:p>
            <a:pPr lvl="1">
              <a:defRPr/>
            </a:pPr>
            <a:r>
              <a:rPr lang="de-DE"/>
              <a:t>Second level</a:t>
            </a:r>
            <a:endParaRPr/>
          </a:p>
          <a:p>
            <a:pPr lvl="2">
              <a:defRPr/>
            </a:pPr>
            <a:r>
              <a:rPr lang="de-DE"/>
              <a:t>Third level</a:t>
            </a:r>
            <a:endParaRPr/>
          </a:p>
          <a:p>
            <a:pPr lvl="3">
              <a:defRPr/>
            </a:pPr>
            <a:r>
              <a:rPr lang="de-DE"/>
              <a:t>Fourth level</a:t>
            </a:r>
            <a:endParaRPr/>
          </a:p>
          <a:p>
            <a:pPr lvl="4">
              <a:defRPr/>
            </a:pPr>
            <a:r>
              <a:rPr lang="de-DE"/>
              <a:t>Fifth level</a:t>
            </a:r>
            <a:endParaRPr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479425" y="6541108"/>
            <a:ext cx="2172069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Leibniz Supercomputing Centre | 2021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534052" y="6541108"/>
            <a:ext cx="32298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accent5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fld id="{B2DB4FC9-BFE1-2046-B7CF-BF700D81BD1A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hf hdr="0" dt="0"/>
  <p:txStyles>
    <p:titleStyle>
      <a:lvl1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600">
          <a:solidFill>
            <a:schemeClr val="tx1"/>
          </a:solidFill>
          <a:latin typeface="Arial"/>
          <a:ea typeface="Arial"/>
          <a:cs typeface="Arial"/>
        </a:defRPr>
      </a:lvl1pPr>
    </p:titleStyle>
    <p:bodyStyle>
      <a:lvl1pPr marL="252000" indent="-252000" algn="l" defTabSz="914400">
        <a:lnSpc>
          <a:spcPct val="100000"/>
        </a:lnSpc>
        <a:spcBef>
          <a:spcPts val="400"/>
        </a:spcBef>
        <a:buFont typeface="Arial"/>
        <a:buChar char="•"/>
        <a:defRPr sz="2200">
          <a:solidFill>
            <a:schemeClr val="tx1"/>
          </a:solidFill>
          <a:latin typeface="Arial"/>
          <a:ea typeface="Arial"/>
          <a:cs typeface="Arial"/>
        </a:defRPr>
      </a:lvl1pPr>
      <a:lvl2pPr marL="504000" indent="-252000" algn="l" defTabSz="914400">
        <a:lnSpc>
          <a:spcPct val="100000"/>
        </a:lnSpc>
        <a:spcBef>
          <a:spcPts val="400"/>
        </a:spcBef>
        <a:buFont typeface="Arial"/>
        <a:buChar char="•"/>
        <a:defRPr sz="2200">
          <a:solidFill>
            <a:schemeClr val="tx1"/>
          </a:solidFill>
          <a:latin typeface="Arial"/>
          <a:ea typeface="Arial"/>
          <a:cs typeface="Arial"/>
        </a:defRPr>
      </a:lvl2pPr>
      <a:lvl3pPr marL="756000" indent="-252000" algn="l" defTabSz="914400">
        <a:lnSpc>
          <a:spcPct val="100000"/>
        </a:lnSpc>
        <a:spcBef>
          <a:spcPts val="400"/>
        </a:spcBef>
        <a:buFont typeface="Arial"/>
        <a:buChar char="•"/>
        <a:defRPr sz="2200">
          <a:solidFill>
            <a:schemeClr val="tx1"/>
          </a:solidFill>
          <a:latin typeface="Arial"/>
          <a:ea typeface="Arial"/>
          <a:cs typeface="Arial"/>
        </a:defRPr>
      </a:lvl3pPr>
      <a:lvl4pPr marL="1008000" indent="-252000" algn="l" defTabSz="914400">
        <a:lnSpc>
          <a:spcPct val="100000"/>
        </a:lnSpc>
        <a:spcBef>
          <a:spcPts val="400"/>
        </a:spcBef>
        <a:buFont typeface="Arial"/>
        <a:buChar char="•"/>
        <a:defRPr sz="2200">
          <a:solidFill>
            <a:schemeClr val="tx1"/>
          </a:solidFill>
          <a:latin typeface="Arial"/>
          <a:ea typeface="Arial"/>
          <a:cs typeface="Arial"/>
        </a:defRPr>
      </a:lvl4pPr>
      <a:lvl5pPr marL="1260000" indent="-252000" algn="l" defTabSz="914400">
        <a:lnSpc>
          <a:spcPct val="100000"/>
        </a:lnSpc>
        <a:spcBef>
          <a:spcPts val="400"/>
        </a:spcBef>
        <a:buFont typeface="Arial"/>
        <a:buChar char="•"/>
        <a:defRPr sz="2200">
          <a:solidFill>
            <a:schemeClr val="tx1"/>
          </a:solidFill>
          <a:latin typeface="Arial"/>
          <a:ea typeface="Arial"/>
          <a:cs typeface="Arial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2.wdp"/><Relationship Id="rId3" Type="http://schemas.openxmlformats.org/officeDocument/2006/relationships/image" Target="../media/image34.tiff"/><Relationship Id="rId7" Type="http://schemas.openxmlformats.org/officeDocument/2006/relationships/image" Target="../media/image38.tiff"/><Relationship Id="rId12" Type="http://schemas.openxmlformats.org/officeDocument/2006/relationships/image" Target="../media/image42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11" Type="http://schemas.microsoft.com/office/2007/relationships/hdphoto" Target="../media/hdphoto1.wdp"/><Relationship Id="rId5" Type="http://schemas.openxmlformats.org/officeDocument/2006/relationships/image" Target="../media/image36.tiff"/><Relationship Id="rId10" Type="http://schemas.openxmlformats.org/officeDocument/2006/relationships/image" Target="../media/image41.png"/><Relationship Id="rId4" Type="http://schemas.openxmlformats.org/officeDocument/2006/relationships/image" Target="../media/image35.tif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asseinstitut.de/bluehstreifen-webcam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png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://www.baysics.de/" TargetMode="External"/><Relationship Id="rId7" Type="http://schemas.openxmlformats.org/officeDocument/2006/relationships/image" Target="../media/image57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hyperlink" Target="http://www.natureexplorer.baysics.de/" TargetMode="External"/><Relationship Id="rId4" Type="http://schemas.openxmlformats.org/officeDocument/2006/relationships/hyperlink" Target="http://www.portal.baysics.de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emf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</a:t>
            </a:fld>
            <a:endParaRPr lang="en-GB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 bwMode="auto">
          <a:xfrm>
            <a:off x="479424" y="3712646"/>
            <a:ext cx="11192116" cy="1510771"/>
          </a:xfrm>
        </p:spPr>
        <p:txBody>
          <a:bodyPr/>
          <a:lstStyle/>
          <a:p>
            <a:pPr>
              <a:defRPr/>
            </a:pPr>
            <a:r>
              <a:rPr lang="en-GB" sz="3200" dirty="0"/>
              <a:t>Leibniz Supercomputing Centre (LRZ), </a:t>
            </a:r>
            <a:br>
              <a:rPr lang="en-GB" sz="3200" dirty="0"/>
            </a:br>
            <a:r>
              <a:rPr lang="en-GB" sz="3200" dirty="0"/>
              <a:t>Data Infrastructure &amp; Environmental Computing Projects</a:t>
            </a:r>
            <a:br>
              <a:rPr lang="en-GB" sz="800" dirty="0"/>
            </a:br>
            <a:r>
              <a:rPr lang="en-GB" sz="2000" dirty="0"/>
              <a:t>ISGC24 “Env Comp Workshop” | 27.3.2024 Taipei</a:t>
            </a:r>
            <a:r>
              <a:rPr lang="zh-CN" altLang="de-DE" sz="2000" dirty="0"/>
              <a:t> </a:t>
            </a:r>
            <a:r>
              <a:rPr lang="ja-JP" altLang="de-DE" sz="2000"/>
              <a:t>台北</a:t>
            </a:r>
            <a:r>
              <a:rPr lang="en-GB" sz="2000" dirty="0"/>
              <a:t>, Taiwan </a:t>
            </a:r>
            <a:r>
              <a:rPr lang="ja-JP" altLang="de-DE" sz="1800"/>
              <a:t>臺灣</a:t>
            </a:r>
            <a:endParaRPr lang="en-GB" sz="180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D62F1FD-834D-191E-1093-A288ABBC9939}"/>
              </a:ext>
            </a:extLst>
          </p:cNvPr>
          <p:cNvSpPr/>
          <p:nvPr/>
        </p:nvSpPr>
        <p:spPr>
          <a:xfrm>
            <a:off x="5772834" y="2996952"/>
            <a:ext cx="827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de-DE">
                <a:solidFill>
                  <a:srgbClr val="202122"/>
                </a:solidFill>
                <a:latin typeface="Arial" panose="020B0604020202020204" pitchFamily="34" charset="0"/>
              </a:rPr>
              <a:t>臺灣</a:t>
            </a:r>
            <a:endParaRPr lang="de-D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FE1F370-F1A0-8DCE-7C8C-F724D1E3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B4FC9-BFE1-2046-B7CF-BF700D81BD1A}" type="slidenum">
              <a:rPr lang="en-GB" smtClean="0"/>
              <a:t>10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D26CAF-F1C4-F7B9-6487-605FA4C94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710703E-A344-6279-0A59-DBE5A0F023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3897313"/>
            <a:ext cx="5580062" cy="1326105"/>
          </a:xfrm>
        </p:spPr>
        <p:txBody>
          <a:bodyPr/>
          <a:lstStyle/>
          <a:p>
            <a:r>
              <a:rPr lang="de-DE" dirty="0"/>
              <a:t>Cloud, Pipeline &amp; Data Analysis</a:t>
            </a:r>
          </a:p>
        </p:txBody>
      </p:sp>
    </p:spTree>
    <p:extLst>
      <p:ext uri="{BB962C8B-B14F-4D97-AF65-F5344CB8AC3E}">
        <p14:creationId xmlns:p14="http://schemas.microsoft.com/office/powerpoint/2010/main" val="3116434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9824755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3" y="1412874"/>
            <a:ext cx="3458367" cy="475199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Surface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water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is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exposed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to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trace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substances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and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microorganisms</a:t>
            </a:r>
            <a:endParaRPr lang="de-DE" sz="2000" b="0" i="0" u="none" strike="noStrike" cap="none" spc="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>
              <a:defRPr/>
            </a:pPr>
            <a:endParaRPr sz="2000" dirty="0"/>
          </a:p>
          <a:p>
            <a:pPr algn="l">
              <a:defRPr/>
            </a:pP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Among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all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substance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inputs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,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only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a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fraction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can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be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identified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by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„Target Screening“</a:t>
            </a:r>
          </a:p>
          <a:p>
            <a:pPr algn="l">
              <a:defRPr/>
            </a:pPr>
            <a:endParaRPr lang="de-DE" sz="2000" dirty="0"/>
          </a:p>
          <a:p>
            <a:pPr algn="l">
              <a:defRPr/>
            </a:pPr>
            <a:r>
              <a:rPr lang="de-DE" sz="2000" dirty="0" err="1"/>
              <a:t>Using</a:t>
            </a:r>
            <a:r>
              <a:rPr lang="de-DE" sz="2000" dirty="0"/>
              <a:t> LC-HRMS </a:t>
            </a:r>
            <a:r>
              <a:rPr lang="de-DE" sz="2000" dirty="0" err="1"/>
              <a:t>data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„Non-Target Screening“ (NTS)</a:t>
            </a:r>
          </a:p>
        </p:txBody>
      </p:sp>
      <p:sp>
        <p:nvSpPr>
          <p:cNvPr id="641864480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14CDBFA-328A-23E1-E7FF-9B5C59F4D05D}" type="slidenum">
              <a:rPr lang="en-GB"/>
              <a:t>11</a:t>
            </a:fld>
            <a:endParaRPr lang="en-GB"/>
          </a:p>
        </p:txBody>
      </p:sp>
      <p:sp>
        <p:nvSpPr>
          <p:cNvPr id="2113366940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5" y="638073"/>
            <a:ext cx="10474455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 sz="2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Trace chemicals monitoring in water with AI: K2I Project</a:t>
            </a:r>
            <a:endParaRPr/>
          </a:p>
        </p:txBody>
      </p:sp>
      <p:sp>
        <p:nvSpPr>
          <p:cNvPr id="463735773" name="Textplatzhalt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79424" y="333374"/>
            <a:ext cx="10474324" cy="2555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GB" sz="1800" b="0" i="0" u="none" strike="noStrike" cap="none" spc="0" dirty="0">
                <a:solidFill>
                  <a:schemeClr val="accent2"/>
                </a:solidFill>
                <a:latin typeface="Arial"/>
                <a:ea typeface="Arial"/>
                <a:cs typeface="Arial"/>
              </a:rPr>
              <a:t>Further ESS Projects where LRZ’s Environmental Computing Team is involved</a:t>
            </a:r>
            <a:endParaRPr dirty="0"/>
          </a:p>
        </p:txBody>
      </p:sp>
      <p:sp>
        <p:nvSpPr>
          <p:cNvPr id="715232599" name=" 715232598"/>
          <p:cNvSpPr/>
          <p:nvPr/>
        </p:nvSpPr>
        <p:spPr bwMode="auto">
          <a:xfrm>
            <a:off x="479423" y="4028845"/>
            <a:ext cx="11155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" name="Fußzeilenplatzhalter 1">
            <a:extLst>
              <a:ext uri="{FF2B5EF4-FFF2-40B4-BE49-F238E27FC236}">
                <a16:creationId xmlns:a16="http://schemas.microsoft.com/office/drawing/2014/main" id="{73156B1C-BAD9-41AE-B0FA-4A8562FD0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5F617FB-9058-239E-EF66-883EC64AE1CF}"/>
              </a:ext>
            </a:extLst>
          </p:cNvPr>
          <p:cNvGrpSpPr/>
          <p:nvPr/>
        </p:nvGrpSpPr>
        <p:grpSpPr>
          <a:xfrm>
            <a:off x="4223792" y="965197"/>
            <a:ext cx="6997953" cy="5055160"/>
            <a:chOff x="377106" y="1036730"/>
            <a:chExt cx="6045426" cy="5055160"/>
          </a:xfrm>
        </p:grpSpPr>
        <p:sp>
          <p:nvSpPr>
            <p:cNvPr id="5" name="Abgerundetes Rechteck 4">
              <a:extLst>
                <a:ext uri="{FF2B5EF4-FFF2-40B4-BE49-F238E27FC236}">
                  <a16:creationId xmlns:a16="http://schemas.microsoft.com/office/drawing/2014/main" id="{0BB6A5A5-0E26-44C4-C211-053499642097}"/>
                </a:ext>
              </a:extLst>
            </p:cNvPr>
            <p:cNvSpPr/>
            <p:nvPr/>
          </p:nvSpPr>
          <p:spPr bwMode="auto">
            <a:xfrm>
              <a:off x="393609" y="1333646"/>
              <a:ext cx="6028923" cy="4758244"/>
            </a:xfrm>
            <a:prstGeom prst="roundRect">
              <a:avLst>
                <a:gd name="adj" fmla="val 4879"/>
              </a:avLst>
            </a:prstGeom>
            <a:solidFill>
              <a:srgbClr val="326DE6">
                <a:alpha val="39000"/>
              </a:srgbClr>
            </a:solidFill>
            <a:ln w="114300" cap="flat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1294607">
                <a:tabLst>
                  <a:tab pos="128588" algn="l"/>
                  <a:tab pos="328613" algn="l"/>
                </a:tabLst>
              </a:pPr>
              <a:endParaRPr lang="en-CA" sz="2400">
                <a:solidFill>
                  <a:srgbClr val="1C66A5"/>
                </a:solidFill>
                <a:latin typeface="Arial" charset="0"/>
              </a:endParaRPr>
            </a:p>
          </p:txBody>
        </p:sp>
        <p:sp>
          <p:nvSpPr>
            <p:cNvPr id="6" name="180-Grad-Pfeil 5">
              <a:extLst>
                <a:ext uri="{FF2B5EF4-FFF2-40B4-BE49-F238E27FC236}">
                  <a16:creationId xmlns:a16="http://schemas.microsoft.com/office/drawing/2014/main" id="{C27A3944-7715-5738-8A74-C529054F3717}"/>
                </a:ext>
              </a:extLst>
            </p:cNvPr>
            <p:cNvSpPr/>
            <p:nvPr/>
          </p:nvSpPr>
          <p:spPr bwMode="auto">
            <a:xfrm rot="5400000">
              <a:off x="1414396" y="964287"/>
              <a:ext cx="4109280" cy="5818864"/>
            </a:xfrm>
            <a:prstGeom prst="uturnArrow">
              <a:avLst>
                <a:gd name="adj1" fmla="val 14205"/>
                <a:gd name="adj2" fmla="val 12090"/>
                <a:gd name="adj3" fmla="val 13661"/>
                <a:gd name="adj4" fmla="val 43750"/>
                <a:gd name="adj5" fmla="val 100000"/>
              </a:avLst>
            </a:prstGeom>
            <a:solidFill>
              <a:sysClr val="window" lastClr="FFFFFF"/>
            </a:solidFill>
            <a:ln w="317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1294607">
                <a:tabLst>
                  <a:tab pos="128588" algn="l"/>
                  <a:tab pos="328613" algn="l"/>
                </a:tabLst>
                <a:defRPr/>
              </a:pPr>
              <a:endParaRPr lang="en-CA" sz="2400" kern="0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7" name="Bild" descr="Bild">
              <a:extLst>
                <a:ext uri="{FF2B5EF4-FFF2-40B4-BE49-F238E27FC236}">
                  <a16:creationId xmlns:a16="http://schemas.microsoft.com/office/drawing/2014/main" id="{4C6D3173-E4A3-BE34-8DDB-FF8E6836FE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3008" y="4999818"/>
              <a:ext cx="964312" cy="77408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Bild" descr="Bild">
              <a:extLst>
                <a:ext uri="{FF2B5EF4-FFF2-40B4-BE49-F238E27FC236}">
                  <a16:creationId xmlns:a16="http://schemas.microsoft.com/office/drawing/2014/main" id="{FF9D7705-DA5D-D597-10B6-CBDD95D16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1729" y="5124961"/>
              <a:ext cx="762153" cy="83514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Bild" descr="Bild">
              <a:extLst>
                <a:ext uri="{FF2B5EF4-FFF2-40B4-BE49-F238E27FC236}">
                  <a16:creationId xmlns:a16="http://schemas.microsoft.com/office/drawing/2014/main" id="{FCEEDE50-8BA9-6536-EAFE-F30DB2307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4954925" y="4796022"/>
              <a:ext cx="779672" cy="87139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Bild" descr="Bild">
              <a:extLst>
                <a:ext uri="{FF2B5EF4-FFF2-40B4-BE49-F238E27FC236}">
                  <a16:creationId xmlns:a16="http://schemas.microsoft.com/office/drawing/2014/main" id="{DB96610F-D2B9-6D7F-9FBC-EFDF9AA5A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0016" y="1051617"/>
              <a:ext cx="724502" cy="6199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3DA7427-558B-1898-4810-A330E1B9CD94}"/>
                </a:ext>
              </a:extLst>
            </p:cNvPr>
            <p:cNvSpPr txBox="1"/>
            <p:nvPr/>
          </p:nvSpPr>
          <p:spPr>
            <a:xfrm>
              <a:off x="526378" y="4078500"/>
              <a:ext cx="215261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de-DE" b="1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Grafana</a:t>
              </a:r>
              <a:r>
                <a:rPr lang="de-DE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Dashboards</a:t>
              </a:r>
            </a:p>
            <a:p>
              <a:pPr defTabSz="457200">
                <a:defRPr/>
              </a:pP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Visualisation</a:t>
              </a:r>
              <a:endParaRPr lang="de-DE" sz="1500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94E6D9A-491A-E56F-F7FF-D3DE036B9A44}"/>
                </a:ext>
              </a:extLst>
            </p:cNvPr>
            <p:cNvSpPr txBox="1"/>
            <p:nvPr/>
          </p:nvSpPr>
          <p:spPr>
            <a:xfrm>
              <a:off x="2359045" y="4078500"/>
              <a:ext cx="193707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de-DE" b="1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PostgreSQL</a:t>
              </a:r>
              <a:endParaRPr lang="de-DE" b="1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defTabSz="457200">
                <a:defRPr/>
              </a:pP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data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collection</a:t>
              </a:r>
              <a:endParaRPr lang="de-DE" sz="1500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F88BB8B-1E43-B868-0500-9698AB28B50F}"/>
                </a:ext>
              </a:extLst>
            </p:cNvPr>
            <p:cNvSpPr txBox="1"/>
            <p:nvPr/>
          </p:nvSpPr>
          <p:spPr>
            <a:xfrm>
              <a:off x="4099791" y="4078500"/>
              <a:ext cx="177746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de-DE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Python-Skripte</a:t>
              </a:r>
            </a:p>
            <a:p>
              <a:pPr defTabSz="457200">
                <a:defRPr/>
              </a:pP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Postprocessing</a:t>
              </a:r>
              <a:endParaRPr lang="de-DE" sz="1500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BA65EC35-1E08-DED9-9126-54127F626242}"/>
                </a:ext>
              </a:extLst>
            </p:cNvPr>
            <p:cNvSpPr txBox="1"/>
            <p:nvPr/>
          </p:nvSpPr>
          <p:spPr>
            <a:xfrm>
              <a:off x="1666875" y="2736000"/>
              <a:ext cx="1576084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de-DE" b="1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WebUI</a:t>
              </a:r>
              <a:endParaRPr lang="de-DE" b="1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defTabSz="457200">
                <a:defRPr/>
              </a:pP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management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,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data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upload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,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meta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data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collection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,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trigger</a:t>
              </a:r>
              <a:endParaRPr lang="de-DE" sz="1500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defTabSz="457200">
                <a:defRPr/>
              </a:pP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APIs</a:t>
              </a:r>
              <a:endParaRPr lang="de-DE" sz="1500" b="1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C1B9897-36D0-203C-6679-F5A522D664CC}"/>
                </a:ext>
              </a:extLst>
            </p:cNvPr>
            <p:cNvSpPr txBox="1"/>
            <p:nvPr/>
          </p:nvSpPr>
          <p:spPr>
            <a:xfrm>
              <a:off x="377106" y="2736000"/>
              <a:ext cx="126389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de-DE" b="1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msconvert</a:t>
              </a:r>
              <a:endParaRPr lang="de-DE" b="1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defTabSz="457200">
                <a:defRPr/>
              </a:pP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converting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NTS-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data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to</a:t>
              </a:r>
              <a:endParaRPr lang="de-DE" sz="1500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defTabSz="457200">
                <a:defRPr/>
              </a:pP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mzXML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format</a:t>
              </a:r>
              <a:endParaRPr lang="de-DE" sz="1500" kern="0" dirty="0">
                <a:solidFill>
                  <a:prstClr val="black"/>
                </a:solidFill>
                <a:latin typeface="Arial Narrow" panose="020B0606020202030204" pitchFamily="34" charset="0"/>
                <a:cs typeface="Courier New" panose="02070309020205020404" pitchFamily="49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BAB796E-C729-7D7B-DC63-98803E9AA578}"/>
                </a:ext>
              </a:extLst>
            </p:cNvPr>
            <p:cNvSpPr txBox="1"/>
            <p:nvPr/>
          </p:nvSpPr>
          <p:spPr>
            <a:xfrm>
              <a:off x="4319980" y="2736000"/>
              <a:ext cx="17182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de-DE" b="1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enviMassCL</a:t>
              </a:r>
              <a:endParaRPr lang="de-DE" b="1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defTabSz="457200">
                <a:defRPr/>
              </a:pP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Preprocessing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(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separately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for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each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lab)</a:t>
              </a:r>
              <a:endParaRPr lang="de-DE" sz="1500" i="1" kern="0" dirty="0">
                <a:solidFill>
                  <a:prstClr val="black"/>
                </a:solidFill>
                <a:latin typeface="Arial Narrow" panose="020B0606020202030204" pitchFamily="34" charset="0"/>
                <a:ea typeface="Cambria Math" panose="02040503050406030204" pitchFamily="18" charset="0"/>
              </a:endParaRP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FC1ADFFF-8342-BDB3-0DB7-EEF869B48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492" y="1734940"/>
              <a:ext cx="792905" cy="792905"/>
            </a:xfrm>
            <a:prstGeom prst="rect">
              <a:avLst/>
            </a:prstGeom>
          </p:spPr>
        </p:pic>
        <p:pic>
          <p:nvPicPr>
            <p:cNvPr id="19" name="Bild" descr="Bild">
              <a:extLst>
                <a:ext uri="{FF2B5EF4-FFF2-40B4-BE49-F238E27FC236}">
                  <a16:creationId xmlns:a16="http://schemas.microsoft.com/office/drawing/2014/main" id="{37FC7754-6E2F-AC7E-970B-82C1D9200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2893" y="1671517"/>
              <a:ext cx="465158" cy="93940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89013080-DEA2-237E-284F-0C8551686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9563" y="1977037"/>
              <a:ext cx="925407" cy="584614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96627A40-D07B-FAA3-357F-FCDD48693F63}"/>
                </a:ext>
              </a:extLst>
            </p:cNvPr>
            <p:cNvSpPr txBox="1"/>
            <p:nvPr/>
          </p:nvSpPr>
          <p:spPr>
            <a:xfrm>
              <a:off x="3181914" y="2736000"/>
              <a:ext cx="11862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de-DE" b="1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MinIO</a:t>
              </a:r>
              <a:endParaRPr lang="de-DE" b="1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defTabSz="457200">
                <a:defRPr/>
              </a:pP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S3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storage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of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raw</a:t>
              </a:r>
              <a:r>
                <a:rPr lang="de-DE" sz="1500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sz="1500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data</a:t>
              </a:r>
              <a:endParaRPr lang="de-DE" sz="1500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E27058B4-BEC0-239D-91F6-9EF7DFBE3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3066" y="1036730"/>
              <a:ext cx="781036" cy="781036"/>
            </a:xfrm>
            <a:prstGeom prst="rect">
              <a:avLst/>
            </a:prstGeom>
          </p:spPr>
        </p:pic>
        <p:pic>
          <p:nvPicPr>
            <p:cNvPr id="23" name="Picture 2" descr="PostgreSQL – Wikipedia">
              <a:extLst>
                <a:ext uri="{FF2B5EF4-FFF2-40B4-BE49-F238E27FC236}">
                  <a16:creationId xmlns:a16="http://schemas.microsoft.com/office/drawing/2014/main" id="{7DA5923F-77F0-6E60-2A90-5A439D08A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628" y="5050225"/>
              <a:ext cx="871854" cy="899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atei:Svelte Logo.svg">
              <a:extLst>
                <a:ext uri="{FF2B5EF4-FFF2-40B4-BE49-F238E27FC236}">
                  <a16:creationId xmlns:a16="http://schemas.microsoft.com/office/drawing/2014/main" id="{3835FFC7-DD9D-6CFC-5785-D4D254BD14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431" y="1583601"/>
              <a:ext cx="927722" cy="1117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9824755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2" y="1412874"/>
            <a:ext cx="4139781" cy="475199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Autoencoder:</a:t>
            </a:r>
          </a:p>
          <a:p>
            <a:pPr lvl="1">
              <a:defRPr/>
            </a:pP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Making a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substance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grid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in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mass</a:t>
            </a:r>
            <a:r>
              <a:rPr lang="de-DE" sz="2000" dirty="0"/>
              <a:t>/</a:t>
            </a:r>
            <a:r>
              <a:rPr lang="de-DE" sz="2000" dirty="0" err="1"/>
              <a:t>R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etentionTime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space</a:t>
            </a:r>
            <a:endParaRPr sz="2000" dirty="0"/>
          </a:p>
          <a:p>
            <a:pPr algn="l">
              <a:defRPr/>
            </a:pPr>
            <a:r>
              <a:rPr lang="de-DE" sz="2000" dirty="0"/>
              <a:t>Clustering </a:t>
            </a:r>
            <a:r>
              <a:rPr lang="de-DE" sz="2000" dirty="0" err="1"/>
              <a:t>Techniques</a:t>
            </a:r>
            <a:r>
              <a:rPr lang="de-DE" sz="2000" dirty="0"/>
              <a:t>:</a:t>
            </a:r>
          </a:p>
          <a:p>
            <a:pPr lvl="1">
              <a:defRPr/>
            </a:pP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T-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sne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, DB-SCAN…</a:t>
            </a:r>
          </a:p>
        </p:txBody>
      </p:sp>
      <p:sp>
        <p:nvSpPr>
          <p:cNvPr id="641864480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14CDBFA-328A-23E1-E7FF-9B5C59F4D05D}" type="slidenum">
              <a:rPr lang="en-GB"/>
              <a:t>12</a:t>
            </a:fld>
            <a:endParaRPr lang="en-GB"/>
          </a:p>
        </p:txBody>
      </p:sp>
      <p:sp>
        <p:nvSpPr>
          <p:cNvPr id="2113366940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5" y="638073"/>
            <a:ext cx="10474455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 sz="26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Data Mining and Machine Learning for LC-HRMS</a:t>
            </a:r>
            <a:endParaRPr dirty="0"/>
          </a:p>
        </p:txBody>
      </p:sp>
      <p:sp>
        <p:nvSpPr>
          <p:cNvPr id="463735773" name="Textplatzhalt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79424" y="333374"/>
            <a:ext cx="10474324" cy="2555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GB" sz="1800" b="0" i="0" u="none" strike="noStrike" cap="none" spc="0" dirty="0">
                <a:solidFill>
                  <a:schemeClr val="accent2"/>
                </a:solidFill>
                <a:latin typeface="Arial"/>
                <a:ea typeface="Arial"/>
                <a:cs typeface="Arial"/>
              </a:rPr>
              <a:t>Further ESS Projects where LRZ’s Environmental Computing Team is involved</a:t>
            </a:r>
            <a:endParaRPr dirty="0"/>
          </a:p>
        </p:txBody>
      </p:sp>
      <p:sp>
        <p:nvSpPr>
          <p:cNvPr id="715232599" name=" 715232598"/>
          <p:cNvSpPr/>
          <p:nvPr/>
        </p:nvSpPr>
        <p:spPr bwMode="auto">
          <a:xfrm>
            <a:off x="479423" y="4028845"/>
            <a:ext cx="11155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" name="Fußzeilenplatzhalter 1">
            <a:extLst>
              <a:ext uri="{FF2B5EF4-FFF2-40B4-BE49-F238E27FC236}">
                <a16:creationId xmlns:a16="http://schemas.microsoft.com/office/drawing/2014/main" id="{73156B1C-BAD9-41AE-B0FA-4A8562FD0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B883D31-2E32-1DAF-20DA-51E3798538DA}"/>
              </a:ext>
            </a:extLst>
          </p:cNvPr>
          <p:cNvGrpSpPr/>
          <p:nvPr/>
        </p:nvGrpSpPr>
        <p:grpSpPr>
          <a:xfrm>
            <a:off x="5087888" y="1426946"/>
            <a:ext cx="6192688" cy="4790464"/>
            <a:chOff x="697984" y="837699"/>
            <a:chExt cx="5062025" cy="4592584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FCE450BA-BECF-E0D3-D108-E3DA2E64F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79" b="6083"/>
            <a:stretch/>
          </p:blipFill>
          <p:spPr>
            <a:xfrm>
              <a:off x="1079500" y="837699"/>
              <a:ext cx="4370344" cy="4223252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B681E4DE-CBBF-448C-9493-D61F74319218}"/>
                </a:ext>
              </a:extLst>
            </p:cNvPr>
            <p:cNvSpPr txBox="1"/>
            <p:nvPr/>
          </p:nvSpPr>
          <p:spPr>
            <a:xfrm rot="16200000">
              <a:off x="115453" y="2851150"/>
              <a:ext cx="1534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Arial Narrow" panose="020B0606020202030204" pitchFamily="34" charset="0"/>
                </a:rPr>
                <a:t>Retentionszeit/s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DB25517A-30CE-B867-BC9B-A7FBA8D4629C}"/>
                </a:ext>
              </a:extLst>
            </p:cNvPr>
            <p:cNvSpPr txBox="1"/>
            <p:nvPr/>
          </p:nvSpPr>
          <p:spPr>
            <a:xfrm>
              <a:off x="1843802" y="5060951"/>
              <a:ext cx="2608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Arial Narrow" panose="020B0606020202030204" pitchFamily="34" charset="0"/>
                </a:rPr>
                <a:t>Masse-zu-Ladungsverhältnis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216ABAD5-2520-CF7E-2986-E6A66F5F68CC}"/>
                </a:ext>
              </a:extLst>
            </p:cNvPr>
            <p:cNvSpPr txBox="1"/>
            <p:nvPr/>
          </p:nvSpPr>
          <p:spPr>
            <a:xfrm>
              <a:off x="1621818" y="842738"/>
              <a:ext cx="32857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Arial Narrow" panose="020B0606020202030204" pitchFamily="34" charset="0"/>
                </a:rPr>
                <a:t>Original Donau-Probe, 10. April 2021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80F2B6AA-0120-6094-2B3C-2FDE31965E1B}"/>
                </a:ext>
              </a:extLst>
            </p:cNvPr>
            <p:cNvSpPr txBox="1"/>
            <p:nvPr/>
          </p:nvSpPr>
          <p:spPr>
            <a:xfrm rot="5400000">
              <a:off x="5082697" y="1778000"/>
              <a:ext cx="955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Arial Narrow" panose="020B0606020202030204" pitchFamily="34" charset="0"/>
                </a:rPr>
                <a:t>Intensität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732B6DBD-4926-A011-3E88-B89271DE658B}"/>
                </a:ext>
              </a:extLst>
            </p:cNvPr>
            <p:cNvSpPr txBox="1"/>
            <p:nvPr/>
          </p:nvSpPr>
          <p:spPr>
            <a:xfrm rot="5400000">
              <a:off x="5188057" y="3659779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latin typeface="Arial Narrow" panose="020B0606020202030204" pitchFamily="34" charset="0"/>
                </a:rPr>
                <a:t>Scores</a:t>
              </a:r>
              <a:endParaRPr lang="de-DE" dirty="0">
                <a:latin typeface="Arial Narrow" panose="020B0606020202030204" pitchFamily="34" charset="0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9ADFDA3B-A73B-1401-74B1-D625BC768A0E}"/>
                </a:ext>
              </a:extLst>
            </p:cNvPr>
            <p:cNvSpPr txBox="1"/>
            <p:nvPr/>
          </p:nvSpPr>
          <p:spPr>
            <a:xfrm>
              <a:off x="2028218" y="2857799"/>
              <a:ext cx="2114681" cy="30523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Arial Narrow" panose="020B0606020202030204" pitchFamily="34" charset="0"/>
                </a:rPr>
                <a:t>Autoencoder-Anomalie</a:t>
              </a:r>
            </a:p>
          </p:txBody>
        </p:sp>
        <p:sp>
          <p:nvSpPr>
            <p:cNvPr id="31" name="Ellipse 12">
              <a:extLst>
                <a:ext uri="{FF2B5EF4-FFF2-40B4-BE49-F238E27FC236}">
                  <a16:creationId xmlns:a16="http://schemas.microsoft.com/office/drawing/2014/main" id="{824B7F08-1CBD-5FE9-8388-071DF28A279F}"/>
                </a:ext>
              </a:extLst>
            </p:cNvPr>
            <p:cNvSpPr/>
            <p:nvPr/>
          </p:nvSpPr>
          <p:spPr>
            <a:xfrm>
              <a:off x="2717250" y="4517817"/>
              <a:ext cx="134451" cy="1401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Ellipse 13">
              <a:extLst>
                <a:ext uri="{FF2B5EF4-FFF2-40B4-BE49-F238E27FC236}">
                  <a16:creationId xmlns:a16="http://schemas.microsoft.com/office/drawing/2014/main" id="{19B683B1-3D52-4154-EE9A-27D672F54BE6}"/>
                </a:ext>
              </a:extLst>
            </p:cNvPr>
            <p:cNvSpPr/>
            <p:nvPr/>
          </p:nvSpPr>
          <p:spPr>
            <a:xfrm>
              <a:off x="2034018" y="3910912"/>
              <a:ext cx="134451" cy="1401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15">
              <a:extLst>
                <a:ext uri="{FF2B5EF4-FFF2-40B4-BE49-F238E27FC236}">
                  <a16:creationId xmlns:a16="http://schemas.microsoft.com/office/drawing/2014/main" id="{B6A12843-7AC0-5A7D-CDA2-57CF18405744}"/>
                </a:ext>
              </a:extLst>
            </p:cNvPr>
            <p:cNvSpPr/>
            <p:nvPr/>
          </p:nvSpPr>
          <p:spPr>
            <a:xfrm>
              <a:off x="3036711" y="3856816"/>
              <a:ext cx="134451" cy="1401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Ellipse 16">
              <a:extLst>
                <a:ext uri="{FF2B5EF4-FFF2-40B4-BE49-F238E27FC236}">
                  <a16:creationId xmlns:a16="http://schemas.microsoft.com/office/drawing/2014/main" id="{C6D6A8E4-D1AA-15E4-BDC8-4EA431EA81E1}"/>
                </a:ext>
              </a:extLst>
            </p:cNvPr>
            <p:cNvSpPr/>
            <p:nvPr/>
          </p:nvSpPr>
          <p:spPr>
            <a:xfrm>
              <a:off x="3443837" y="3856816"/>
              <a:ext cx="134451" cy="1401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Ellipse 17">
              <a:extLst>
                <a:ext uri="{FF2B5EF4-FFF2-40B4-BE49-F238E27FC236}">
                  <a16:creationId xmlns:a16="http://schemas.microsoft.com/office/drawing/2014/main" id="{F70C9F5E-6A04-8307-0D21-1B0844849502}"/>
                </a:ext>
              </a:extLst>
            </p:cNvPr>
            <p:cNvSpPr/>
            <p:nvPr/>
          </p:nvSpPr>
          <p:spPr>
            <a:xfrm>
              <a:off x="3672437" y="3367466"/>
              <a:ext cx="134451" cy="1401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Ellipse 19">
              <a:extLst>
                <a:ext uri="{FF2B5EF4-FFF2-40B4-BE49-F238E27FC236}">
                  <a16:creationId xmlns:a16="http://schemas.microsoft.com/office/drawing/2014/main" id="{4BDDD615-71BF-0FDD-B183-F66A07B4BF34}"/>
                </a:ext>
              </a:extLst>
            </p:cNvPr>
            <p:cNvSpPr/>
            <p:nvPr/>
          </p:nvSpPr>
          <p:spPr>
            <a:xfrm>
              <a:off x="4213401" y="3862609"/>
              <a:ext cx="134451" cy="1401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Ellipse 20">
              <a:extLst>
                <a:ext uri="{FF2B5EF4-FFF2-40B4-BE49-F238E27FC236}">
                  <a16:creationId xmlns:a16="http://schemas.microsoft.com/office/drawing/2014/main" id="{89539CE3-331D-F0DB-2EDA-EE5FE5239AD0}"/>
                </a:ext>
              </a:extLst>
            </p:cNvPr>
            <p:cNvSpPr/>
            <p:nvPr/>
          </p:nvSpPr>
          <p:spPr>
            <a:xfrm>
              <a:off x="4219751" y="3402234"/>
              <a:ext cx="134451" cy="1401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Ellipse 21">
              <a:extLst>
                <a:ext uri="{FF2B5EF4-FFF2-40B4-BE49-F238E27FC236}">
                  <a16:creationId xmlns:a16="http://schemas.microsoft.com/office/drawing/2014/main" id="{EF2D212F-A6CD-C635-00DF-F72AE7A6F805}"/>
                </a:ext>
              </a:extLst>
            </p:cNvPr>
            <p:cNvSpPr/>
            <p:nvPr/>
          </p:nvSpPr>
          <p:spPr>
            <a:xfrm>
              <a:off x="4373540" y="3406151"/>
              <a:ext cx="134451" cy="1401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1FA4C342-6D90-8D62-58C1-89863C9E3339}"/>
                </a:ext>
              </a:extLst>
            </p:cNvPr>
            <p:cNvSpPr txBox="1"/>
            <p:nvPr/>
          </p:nvSpPr>
          <p:spPr>
            <a:xfrm>
              <a:off x="2826199" y="372953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</a:rPr>
                <a:t>*</a:t>
              </a:r>
            </a:p>
          </p:txBody>
        </p:sp>
      </p:grpSp>
      <p:pic>
        <p:nvPicPr>
          <p:cNvPr id="40" name="Grafik 39">
            <a:extLst>
              <a:ext uri="{FF2B5EF4-FFF2-40B4-BE49-F238E27FC236}">
                <a16:creationId xmlns:a16="http://schemas.microsoft.com/office/drawing/2014/main" id="{4625F04A-ED46-5799-9DBE-AEC922D00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23" y="3476440"/>
            <a:ext cx="4255816" cy="28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03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9824755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479423" y="1412874"/>
            <a:ext cx="3024289" cy="475199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Processed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chemical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profiles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can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be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plotted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as</a:t>
            </a:r>
            <a:endParaRPr lang="de-DE" sz="2000" dirty="0"/>
          </a:p>
          <a:p>
            <a:pPr lvl="1">
              <a:defRPr/>
            </a:pP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Timeseries</a:t>
            </a:r>
            <a:endParaRPr lang="de-DE" sz="2000" dirty="0"/>
          </a:p>
          <a:p>
            <a:pPr lvl="1">
              <a:defRPr/>
            </a:pP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Geolocation</a:t>
            </a:r>
          </a:p>
          <a:p>
            <a:pPr lvl="1">
              <a:defRPr/>
            </a:pPr>
            <a:r>
              <a:rPr lang="de-DE" sz="2000" dirty="0" err="1"/>
              <a:t>Anomaly</a:t>
            </a:r>
            <a:r>
              <a:rPr lang="de-DE" sz="2000" dirty="0"/>
              <a:t> score</a:t>
            </a:r>
          </a:p>
          <a:p>
            <a:pPr marL="252000" lvl="1" indent="0">
              <a:buNone/>
              <a:defRPr/>
            </a:pPr>
            <a:endParaRPr lang="de-DE" sz="2000" b="0" i="0" u="none" strike="noStrike" cap="none" spc="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algn="l">
              <a:defRPr/>
            </a:pP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can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help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to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evalutate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unusual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events</a:t>
            </a:r>
            <a:endParaRPr lang="de-DE" sz="2000" b="0" i="0" u="none" strike="noStrike" cap="none" spc="0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lvl="1">
              <a:defRPr/>
            </a:pPr>
            <a:r>
              <a:rPr lang="de-DE" sz="2000" dirty="0" err="1"/>
              <a:t>Example</a:t>
            </a:r>
            <a:r>
              <a:rPr lang="de-DE" sz="2000" dirty="0"/>
              <a:t>: Metoprolol </a:t>
            </a:r>
            <a:r>
              <a:rPr lang="de-DE" sz="2000" dirty="0" err="1"/>
              <a:t>dumped</a:t>
            </a:r>
            <a:r>
              <a:rPr lang="de-DE" sz="2000" dirty="0"/>
              <a:t> </a:t>
            </a:r>
            <a:r>
              <a:rPr lang="de-DE" sz="2000" dirty="0" err="1"/>
              <a:t>into</a:t>
            </a:r>
            <a:r>
              <a:rPr lang="de-DE" sz="2000" dirty="0"/>
              <a:t> </a:t>
            </a:r>
            <a:r>
              <a:rPr lang="de-DE" sz="2000" dirty="0" err="1"/>
              <a:t>tributary</a:t>
            </a:r>
            <a:r>
              <a:rPr lang="de-DE" sz="2000" dirty="0"/>
              <a:t> </a:t>
            </a:r>
            <a:r>
              <a:rPr lang="de-DE" sz="2000" dirty="0" err="1"/>
              <a:t>river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Danube</a:t>
            </a:r>
            <a:endParaRPr sz="2000" dirty="0"/>
          </a:p>
        </p:txBody>
      </p:sp>
      <p:sp>
        <p:nvSpPr>
          <p:cNvPr id="641864480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14CDBFA-328A-23E1-E7FF-9B5C59F4D05D}" type="slidenum">
              <a:rPr lang="en-GB"/>
              <a:t>13</a:t>
            </a:fld>
            <a:endParaRPr lang="en-GB"/>
          </a:p>
        </p:txBody>
      </p:sp>
      <p:sp>
        <p:nvSpPr>
          <p:cNvPr id="2113366940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79425" y="638073"/>
            <a:ext cx="10474455" cy="360099"/>
          </a:xfrm>
        </p:spPr>
        <p:txBody>
          <a:bodyPr anchor="b" anchorCtr="0">
            <a:noAutofit/>
          </a:bodyPr>
          <a:lstStyle>
            <a:lvl1pPr>
              <a:defRPr sz="2600"/>
            </a:lvl1pPr>
          </a:lstStyle>
          <a:p>
            <a:pPr>
              <a:defRPr/>
            </a:pPr>
            <a:r>
              <a:rPr lang="en-GB" sz="2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Trace chemicals monitoring in water with AI: K2I Project</a:t>
            </a:r>
            <a:endParaRPr/>
          </a:p>
        </p:txBody>
      </p:sp>
      <p:sp>
        <p:nvSpPr>
          <p:cNvPr id="463735773" name="Textplatzhalter 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79424" y="333374"/>
            <a:ext cx="10474324" cy="2555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GB" sz="1800" b="0" i="0" u="none" strike="noStrike" cap="none" spc="0" dirty="0">
                <a:solidFill>
                  <a:schemeClr val="accent2"/>
                </a:solidFill>
                <a:latin typeface="Arial"/>
                <a:ea typeface="Arial"/>
                <a:cs typeface="Arial"/>
              </a:rPr>
              <a:t>Further ESS Projects where LRZ’s Environmental Computing Team is involved</a:t>
            </a:r>
            <a:endParaRPr dirty="0"/>
          </a:p>
        </p:txBody>
      </p:sp>
      <p:sp>
        <p:nvSpPr>
          <p:cNvPr id="715232599" name=" 715232598"/>
          <p:cNvSpPr/>
          <p:nvPr/>
        </p:nvSpPr>
        <p:spPr bwMode="auto">
          <a:xfrm>
            <a:off x="479423" y="4028845"/>
            <a:ext cx="11155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" name="Fußzeilenplatzhalter 1">
            <a:extLst>
              <a:ext uri="{FF2B5EF4-FFF2-40B4-BE49-F238E27FC236}">
                <a16:creationId xmlns:a16="http://schemas.microsoft.com/office/drawing/2014/main" id="{73156B1C-BAD9-41AE-B0FA-4A8562FD0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53E5137-4E4E-B3FF-1F76-E17252AA0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1287034"/>
            <a:ext cx="8448267" cy="493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69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FE1F370-F1A0-8DCE-7C8C-F724D1E3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B4FC9-BFE1-2046-B7CF-BF700D81BD1A}" type="slidenum">
              <a:rPr lang="en-GB" smtClean="0"/>
              <a:t>14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D26CAF-F1C4-F7B9-6487-605FA4C94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710703E-A344-6279-0A59-DBE5A0F023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4451311"/>
            <a:ext cx="5580062" cy="772107"/>
          </a:xfrm>
        </p:spPr>
        <p:txBody>
          <a:bodyPr/>
          <a:lstStyle/>
          <a:p>
            <a:r>
              <a:rPr lang="de-DE" dirty="0" err="1"/>
              <a:t>Sensoring</a:t>
            </a:r>
            <a:r>
              <a:rPr lang="de-DE" dirty="0"/>
              <a:t> &amp; IoT</a:t>
            </a:r>
          </a:p>
        </p:txBody>
      </p:sp>
    </p:spTree>
    <p:extLst>
      <p:ext uri="{BB962C8B-B14F-4D97-AF65-F5344CB8AC3E}">
        <p14:creationId xmlns:p14="http://schemas.microsoft.com/office/powerpoint/2010/main" val="1628845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15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>
          <a:xfrm>
            <a:off x="479424" y="697332"/>
            <a:ext cx="6048623" cy="360099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Nutzwasser</a:t>
            </a:r>
            <a:r>
              <a:rPr lang="en-GB" dirty="0"/>
              <a:t> (used water) Project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en-GB"/>
              <a:t>Further ESS Projects where LRZ’s Environmental Computing Team is involved</a:t>
            </a:r>
            <a:endParaRPr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9" name="Rechteck 11">
            <a:extLst>
              <a:ext uri="{FF2B5EF4-FFF2-40B4-BE49-F238E27FC236}">
                <a16:creationId xmlns:a16="http://schemas.microsoft.com/office/drawing/2014/main" id="{3B935F67-D1FB-6A45-9FC0-7890CB26A53A}"/>
              </a:ext>
            </a:extLst>
          </p:cNvPr>
          <p:cNvSpPr/>
          <p:nvPr/>
        </p:nvSpPr>
        <p:spPr bwMode="auto">
          <a:xfrm>
            <a:off x="489504" y="1253679"/>
            <a:ext cx="5390472" cy="23913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water reuse to combat dry spells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Monitor water quality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using ultra filtration and </a:t>
            </a:r>
            <a:r>
              <a:rPr lang="en-GB" sz="2000" dirty="0" err="1"/>
              <a:t>ozoning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assessing the current water demand and the amount natural sources can deliver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data collection in DB –&gt;monitoring</a:t>
            </a:r>
          </a:p>
          <a:p>
            <a:pPr>
              <a:defRPr/>
            </a:pPr>
            <a:br>
              <a:rPr lang="en-GB" sz="2000" dirty="0"/>
            </a:br>
            <a:endParaRPr dirty="0"/>
          </a:p>
        </p:txBody>
      </p:sp>
      <p:sp>
        <p:nvSpPr>
          <p:cNvPr id="10" name="Fußzeilenplatzhalter 1">
            <a:extLst>
              <a:ext uri="{FF2B5EF4-FFF2-40B4-BE49-F238E27FC236}">
                <a16:creationId xmlns:a16="http://schemas.microsoft.com/office/drawing/2014/main" id="{7EC6046D-427D-4A37-B21D-A045CA9E7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pic>
        <p:nvPicPr>
          <p:cNvPr id="2050" name="Picture 2" descr="Nutzwasser (Nutzwasser als alternative Wasserressource): Nutzwasser">
            <a:extLst>
              <a:ext uri="{FF2B5EF4-FFF2-40B4-BE49-F238E27FC236}">
                <a16:creationId xmlns:a16="http://schemas.microsoft.com/office/drawing/2014/main" id="{7C5837AC-6B67-7EBB-6CEA-2CF369A91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157" y="238591"/>
            <a:ext cx="1944347" cy="90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ACA662C-8E2C-653C-C639-9583761FC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242" y="1282031"/>
            <a:ext cx="3697702" cy="2457058"/>
          </a:xfrm>
          <a:prstGeom prst="rect">
            <a:avLst/>
          </a:prstGeom>
        </p:spPr>
      </p:pic>
      <p:pic>
        <p:nvPicPr>
          <p:cNvPr id="2052" name="Picture 4" descr="Gemüserente">
            <a:extLst>
              <a:ext uri="{FF2B5EF4-FFF2-40B4-BE49-F238E27FC236}">
                <a16:creationId xmlns:a16="http://schemas.microsoft.com/office/drawing/2014/main" id="{DBFCC4C7-15EA-6355-1CCF-FE107EC46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296" y="3888539"/>
            <a:ext cx="4392506" cy="24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0798F11-B7FB-543C-A46D-F4CB3624FF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44648" y="4074914"/>
            <a:ext cx="5029100" cy="226964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99B7776-B0D2-3400-A3C1-00D62A9A399D}"/>
              </a:ext>
            </a:extLst>
          </p:cNvPr>
          <p:cNvSpPr txBox="1"/>
          <p:nvPr/>
        </p:nvSpPr>
        <p:spPr bwMode="auto">
          <a:xfrm>
            <a:off x="10011536" y="2167696"/>
            <a:ext cx="1884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Test </a:t>
            </a:r>
            <a:r>
              <a:rPr lang="de-DE" dirty="0" err="1"/>
              <a:t>greenhouses</a:t>
            </a:r>
            <a:r>
              <a:rPr lang="de-DE" dirty="0"/>
              <a:t> in Schweinfurt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2A20DC9-65A3-6013-E03D-D715D6BBB5C0}"/>
              </a:ext>
            </a:extLst>
          </p:cNvPr>
          <p:cNvSpPr txBox="1"/>
          <p:nvPr/>
        </p:nvSpPr>
        <p:spPr bwMode="auto">
          <a:xfrm>
            <a:off x="5473748" y="4683340"/>
            <a:ext cx="1884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Monitoring </a:t>
            </a:r>
            <a:r>
              <a:rPr lang="de-DE" dirty="0" err="1"/>
              <a:t>rainfall</a:t>
            </a:r>
            <a:r>
              <a:rPr lang="de-DE" dirty="0"/>
              <a:t> and </a:t>
            </a:r>
            <a:r>
              <a:rPr lang="de-DE" dirty="0" err="1"/>
              <a:t>moisture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8578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16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>
          <a:xfrm>
            <a:off x="479424" y="697332"/>
            <a:ext cx="6048623" cy="360099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Nutzwasser</a:t>
            </a:r>
            <a:r>
              <a:rPr lang="en-GB" dirty="0"/>
              <a:t> (process water) Project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en-GB"/>
              <a:t>Further ESS Projects where LRZ’s Environmental Computing Team is involved</a:t>
            </a:r>
            <a:endParaRPr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9" name="Rechteck 11">
            <a:extLst>
              <a:ext uri="{FF2B5EF4-FFF2-40B4-BE49-F238E27FC236}">
                <a16:creationId xmlns:a16="http://schemas.microsoft.com/office/drawing/2014/main" id="{3B935F67-D1FB-6A45-9FC0-7890CB26A53A}"/>
              </a:ext>
            </a:extLst>
          </p:cNvPr>
          <p:cNvSpPr/>
          <p:nvPr/>
        </p:nvSpPr>
        <p:spPr bwMode="auto">
          <a:xfrm>
            <a:off x="479425" y="1165801"/>
            <a:ext cx="4446680" cy="5143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Internet of Things (IoT) technology used to collect data in near </a:t>
            </a:r>
            <a:r>
              <a:rPr lang="en-GB" sz="2000" dirty="0" err="1"/>
              <a:t>realtime</a:t>
            </a:r>
            <a:endParaRPr lang="en-GB" sz="2000" dirty="0"/>
          </a:p>
          <a:p>
            <a:pPr marL="342900" indent="-342900">
              <a:buFont typeface="Arial"/>
              <a:buChar char="•"/>
              <a:defRPr/>
            </a:pPr>
            <a:endParaRPr lang="en-GB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LRZ compute cloud used for data storage and analysis</a:t>
            </a:r>
          </a:p>
          <a:p>
            <a:pPr marL="342900" indent="-342900">
              <a:buFont typeface="Arial"/>
              <a:buChar char="•"/>
              <a:defRPr/>
            </a:pPr>
            <a:endParaRPr lang="en-GB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Visualisation and Monitoring with Grafana</a:t>
            </a:r>
          </a:p>
          <a:p>
            <a:pPr marL="342900" indent="-342900">
              <a:buFont typeface="Arial"/>
              <a:buChar char="•"/>
              <a:defRPr/>
            </a:pPr>
            <a:endParaRPr lang="en-GB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Online presence / website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GB" sz="2000" dirty="0"/>
              <a:t>https://www.nutzwasser.org/</a:t>
            </a:r>
            <a:br>
              <a:rPr lang="en-GB" sz="2000" dirty="0"/>
            </a:b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0A2A8B-3A6D-3045-6F52-CF90333EE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040" y="1700808"/>
            <a:ext cx="7128877" cy="4009993"/>
          </a:xfrm>
          <a:prstGeom prst="rect">
            <a:avLst/>
          </a:prstGeom>
        </p:spPr>
      </p:pic>
      <p:sp>
        <p:nvSpPr>
          <p:cNvPr id="10" name="Fußzeilenplatzhalter 1">
            <a:extLst>
              <a:ext uri="{FF2B5EF4-FFF2-40B4-BE49-F238E27FC236}">
                <a16:creationId xmlns:a16="http://schemas.microsoft.com/office/drawing/2014/main" id="{7EC6046D-427D-4A37-B21D-A045CA9E7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</p:spTree>
    <p:extLst>
      <p:ext uri="{BB962C8B-B14F-4D97-AF65-F5344CB8AC3E}">
        <p14:creationId xmlns:p14="http://schemas.microsoft.com/office/powerpoint/2010/main" val="3568542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17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>
          <a:xfrm>
            <a:off x="479424" y="697332"/>
            <a:ext cx="6048623" cy="360099"/>
          </a:xfrm>
        </p:spPr>
        <p:txBody>
          <a:bodyPr/>
          <a:lstStyle/>
          <a:p>
            <a:pPr>
              <a:defRPr/>
            </a:pPr>
            <a:r>
              <a:rPr lang="en-GB" dirty="0"/>
              <a:t>Scope of IoT- Projects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en-GB" dirty="0"/>
              <a:t>Further Projects where LRZ’s Environmental Computing Team is involved</a:t>
            </a:r>
            <a:endParaRPr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9" name="Rechteck 11">
            <a:extLst>
              <a:ext uri="{FF2B5EF4-FFF2-40B4-BE49-F238E27FC236}">
                <a16:creationId xmlns:a16="http://schemas.microsoft.com/office/drawing/2014/main" id="{3B935F67-D1FB-6A45-9FC0-7890CB26A53A}"/>
              </a:ext>
            </a:extLst>
          </p:cNvPr>
          <p:cNvSpPr/>
          <p:nvPr/>
        </p:nvSpPr>
        <p:spPr bwMode="auto">
          <a:xfrm>
            <a:off x="479425" y="1165801"/>
            <a:ext cx="3600351" cy="5143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GB" sz="2000" dirty="0" err="1"/>
              <a:t>Blühstreifen</a:t>
            </a:r>
            <a:r>
              <a:rPr lang="en-GB" sz="2000" dirty="0"/>
              <a:t> (Wildflower-Strip) Monitoring: </a:t>
            </a:r>
            <a:r>
              <a:rPr lang="de-DE" dirty="0">
                <a:solidFill>
                  <a:srgbClr val="000000"/>
                </a:solidFill>
                <a:latin typeface="Inter"/>
                <a:hlinkClick r:id="rId3" tooltip="https://www.biomasseinstitut.de/bluehstreifen-webca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https://www.biomasseinstitut.de/bluehstreifen-webcam/</a:t>
            </a:r>
            <a:endParaRPr lang="en-GB" sz="2000" dirty="0"/>
          </a:p>
          <a:p>
            <a:pPr marL="342900" indent="-342900">
              <a:buFont typeface="Arial"/>
              <a:buChar char="•"/>
              <a:defRPr/>
            </a:pPr>
            <a:endParaRPr lang="en-GB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LRZ internal use of sensors to monitor quantum computer environment</a:t>
            </a:r>
          </a:p>
          <a:p>
            <a:pPr marL="342900" indent="-342900">
              <a:buFont typeface="Arial"/>
              <a:buChar char="•"/>
              <a:defRPr/>
            </a:pPr>
            <a:endParaRPr lang="en-GB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Data collection of geothermal appliances in München/</a:t>
            </a:r>
            <a:r>
              <a:rPr lang="en-GB" sz="2000" dirty="0" err="1"/>
              <a:t>Kranzberg</a:t>
            </a:r>
            <a:endParaRPr lang="en-GB" sz="2000" dirty="0"/>
          </a:p>
          <a:p>
            <a:pPr marL="342900" indent="-342900">
              <a:buFont typeface="Arial"/>
              <a:buChar char="•"/>
              <a:defRPr/>
            </a:pPr>
            <a:endParaRPr lang="en-GB" sz="2000" dirty="0"/>
          </a:p>
          <a:p>
            <a:pPr>
              <a:defRPr/>
            </a:pPr>
            <a:br>
              <a:rPr lang="en-GB" sz="2000" dirty="0"/>
            </a:br>
            <a:endParaRPr dirty="0"/>
          </a:p>
        </p:txBody>
      </p:sp>
      <p:sp>
        <p:nvSpPr>
          <p:cNvPr id="10" name="Fußzeilenplatzhalter 1">
            <a:extLst>
              <a:ext uri="{FF2B5EF4-FFF2-40B4-BE49-F238E27FC236}">
                <a16:creationId xmlns:a16="http://schemas.microsoft.com/office/drawing/2014/main" id="{7EC6046D-427D-4A37-B21D-A045CA9E7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7BF8508-01B2-45D7-2EE8-082CB61E0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957" y="977039"/>
            <a:ext cx="2855458" cy="252396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89AA5CB-AFFE-A3C9-938C-E46B67463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295800" y="3957847"/>
            <a:ext cx="5184576" cy="2351474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D8E75408-EA6F-2DB0-4BD3-B541A43319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71909" y="3460764"/>
            <a:ext cx="2579586" cy="46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dirty="0"/>
              <a:t>Quantum Computers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CE859A-248A-5B42-F165-94625822A8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800" y="1106011"/>
            <a:ext cx="3170528" cy="2351475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41766707-BAE8-1CC9-D67C-94A80CA1CB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66332" y="3475055"/>
            <a:ext cx="1808584" cy="46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dirty="0" err="1"/>
              <a:t>Wildflowers</a:t>
            </a:r>
            <a:endParaRPr lang="de-DE" dirty="0"/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E926610B-59DB-24F0-8B5D-6A1411048A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543876" y="5013176"/>
            <a:ext cx="1808584" cy="46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hydration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3295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FE1F370-F1A0-8DCE-7C8C-F724D1E3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B4FC9-BFE1-2046-B7CF-BF700D81BD1A}" type="slidenum">
              <a:rPr lang="en-GB" smtClean="0"/>
              <a:t>18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D26CAF-F1C4-F7B9-6487-605FA4C94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710703E-A344-6279-0A59-DBE5A0F023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3897313"/>
            <a:ext cx="5580062" cy="1326105"/>
          </a:xfrm>
        </p:spPr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Curation</a:t>
            </a:r>
            <a:r>
              <a:rPr lang="de-DE" dirty="0"/>
              <a:t> &amp; Citizen Science</a:t>
            </a:r>
          </a:p>
        </p:txBody>
      </p:sp>
    </p:spTree>
    <p:extLst>
      <p:ext uri="{BB962C8B-B14F-4D97-AF65-F5344CB8AC3E}">
        <p14:creationId xmlns:p14="http://schemas.microsoft.com/office/powerpoint/2010/main" val="829336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19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>
          <a:xfrm>
            <a:off x="479425" y="697332"/>
            <a:ext cx="5040510" cy="360099"/>
          </a:xfrm>
        </p:spPr>
        <p:txBody>
          <a:bodyPr/>
          <a:lstStyle/>
          <a:p>
            <a:pPr>
              <a:defRPr/>
            </a:pPr>
            <a:r>
              <a:rPr lang="en-GB" dirty="0"/>
              <a:t>BAYSICS Citizen Science Project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en-GB"/>
              <a:t>Further ESS Projects where LRZ’s Environmental Computing Team is involved</a:t>
            </a:r>
            <a:endParaRPr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9" name="Rechteck 11">
            <a:extLst>
              <a:ext uri="{FF2B5EF4-FFF2-40B4-BE49-F238E27FC236}">
                <a16:creationId xmlns:a16="http://schemas.microsoft.com/office/drawing/2014/main" id="{3B935F67-D1FB-6A45-9FC0-7890CB26A53A}"/>
              </a:ext>
            </a:extLst>
          </p:cNvPr>
          <p:cNvSpPr/>
          <p:nvPr/>
        </p:nvSpPr>
        <p:spPr bwMode="auto">
          <a:xfrm>
            <a:off x="453264" y="1425324"/>
            <a:ext cx="4680474" cy="47478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Public engagement in collecting data</a:t>
            </a:r>
          </a:p>
          <a:p>
            <a:pPr lvl="1">
              <a:defRPr/>
            </a:pPr>
            <a:endParaRPr lang="en-GB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Upload of images and information</a:t>
            </a:r>
          </a:p>
          <a:p>
            <a:pPr marL="342900" indent="-342900">
              <a:buFont typeface="Arial"/>
              <a:buChar char="•"/>
              <a:defRPr/>
            </a:pPr>
            <a:endParaRPr lang="en-GB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Web and mobile app</a:t>
            </a:r>
          </a:p>
          <a:p>
            <a:pPr marL="342900" indent="-342900">
              <a:buFont typeface="Arial"/>
              <a:buChar char="•"/>
              <a:defRPr/>
            </a:pPr>
            <a:endParaRPr lang="en-GB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Building a database for Research</a:t>
            </a:r>
          </a:p>
          <a:p>
            <a:pPr marL="342900" indent="-342900">
              <a:buFont typeface="Arial"/>
              <a:buChar char="•"/>
              <a:defRPr/>
            </a:pPr>
            <a:endParaRPr lang="en-GB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Education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GB" sz="2000" dirty="0"/>
              <a:t>In schools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GB" sz="2000" dirty="0"/>
              <a:t>Of interested laypeople</a:t>
            </a:r>
          </a:p>
          <a:p>
            <a:pPr marL="342900" indent="-342900">
              <a:buFont typeface="Arial"/>
              <a:buChar char="•"/>
              <a:defRPr/>
            </a:pPr>
            <a:endParaRPr dirty="0"/>
          </a:p>
        </p:txBody>
      </p:sp>
      <p:sp>
        <p:nvSpPr>
          <p:cNvPr id="11" name="Fußzeilenplatzhalter 1">
            <a:extLst>
              <a:ext uri="{FF2B5EF4-FFF2-40B4-BE49-F238E27FC236}">
                <a16:creationId xmlns:a16="http://schemas.microsoft.com/office/drawing/2014/main" id="{8C43E57C-8B1C-41A1-9798-554CC0C72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pic>
        <p:nvPicPr>
          <p:cNvPr id="3074" name="Picture 2" descr="Erforschen, verstehen und handeln mit BAYSICS - BAYSICS">
            <a:extLst>
              <a:ext uri="{FF2B5EF4-FFF2-40B4-BE49-F238E27FC236}">
                <a16:creationId xmlns:a16="http://schemas.microsoft.com/office/drawing/2014/main" id="{81CDF75A-BF77-C939-01FE-73D3E9CDB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7" y="1196752"/>
            <a:ext cx="538480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D76729D-4073-6A59-9556-ACB87E670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968" y="2950096"/>
            <a:ext cx="4930224" cy="32482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" name="Rechteck 39"/>
          <p:cNvSpPr/>
          <p:nvPr/>
        </p:nvSpPr>
        <p:spPr bwMode="auto">
          <a:xfrm>
            <a:off x="555003" y="1459030"/>
            <a:ext cx="2436617" cy="4922298"/>
          </a:xfrm>
          <a:prstGeom prst="rect">
            <a:avLst/>
          </a:prstGeom>
          <a:gradFill>
            <a:gsLst>
              <a:gs pos="0">
                <a:srgbClr val="137DFF">
                  <a:alpha val="80000"/>
                </a:srgbClr>
              </a:gs>
              <a:gs pos="100000">
                <a:srgbClr val="2569C5">
                  <a:alpha val="74902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>
              <a:defRPr/>
            </a:pPr>
            <a:r>
              <a:rPr lang="en-GB" sz="2000"/>
              <a:t>Institute of the Bavarian Academy </a:t>
            </a:r>
            <a:br>
              <a:rPr lang="en-GB" sz="2000"/>
            </a:br>
            <a:r>
              <a:rPr lang="en-GB" sz="2000"/>
              <a:t>of Sciences </a:t>
            </a:r>
            <a:br>
              <a:rPr lang="en-GB" sz="2000"/>
            </a:br>
            <a:r>
              <a:rPr lang="en-GB" sz="2000"/>
              <a:t>and Humanities </a:t>
            </a:r>
            <a:endParaRPr/>
          </a:p>
        </p:txBody>
      </p:sp>
      <p:sp>
        <p:nvSpPr>
          <p:cNvPr id="41" name="Rechteck 40"/>
          <p:cNvSpPr/>
          <p:nvPr/>
        </p:nvSpPr>
        <p:spPr bwMode="auto">
          <a:xfrm>
            <a:off x="3215681" y="1459030"/>
            <a:ext cx="2520280" cy="4922298"/>
          </a:xfrm>
          <a:prstGeom prst="rect">
            <a:avLst/>
          </a:prstGeom>
          <a:gradFill>
            <a:gsLst>
              <a:gs pos="0">
                <a:srgbClr val="2569C5">
                  <a:alpha val="75000"/>
                </a:srgbClr>
              </a:gs>
              <a:gs pos="100000">
                <a:srgbClr val="003980">
                  <a:alpha val="7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>
              <a:defRPr/>
            </a:pPr>
            <a:r>
              <a:rPr lang="en-GB" sz="2000"/>
              <a:t>IT Service Provider for Munich Universities </a:t>
            </a:r>
            <a:endParaRPr/>
          </a:p>
        </p:txBody>
      </p:sp>
      <p:sp>
        <p:nvSpPr>
          <p:cNvPr id="44" name="Rechteck 43"/>
          <p:cNvSpPr/>
          <p:nvPr/>
        </p:nvSpPr>
        <p:spPr bwMode="auto">
          <a:xfrm>
            <a:off x="5819304" y="1459030"/>
            <a:ext cx="2796976" cy="4922298"/>
          </a:xfrm>
          <a:prstGeom prst="rect">
            <a:avLst/>
          </a:prstGeom>
          <a:gradFill>
            <a:gsLst>
              <a:gs pos="0">
                <a:srgbClr val="003980">
                  <a:alpha val="75000"/>
                </a:srgbClr>
              </a:gs>
              <a:gs pos="100000">
                <a:srgbClr val="1C3C6D">
                  <a:alpha val="69804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>
              <a:defRPr/>
            </a:pPr>
            <a:r>
              <a:rPr lang="en-GB" sz="2000" dirty="0"/>
              <a:t>IT Solutions for Science</a:t>
            </a:r>
            <a:endParaRPr dirty="0"/>
          </a:p>
        </p:txBody>
      </p:sp>
      <p:sp>
        <p:nvSpPr>
          <p:cNvPr id="34" name="Titel 3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Leibniz Supercomputing Centre (LRZ)</a:t>
            </a:r>
            <a:endParaRPr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</a:t>
            </a:fld>
            <a:endParaRPr lang="en-GB"/>
          </a:p>
        </p:txBody>
      </p:sp>
      <p:grpSp>
        <p:nvGrpSpPr>
          <p:cNvPr id="6" name="Gruppieren 5"/>
          <p:cNvGrpSpPr/>
          <p:nvPr/>
        </p:nvGrpSpPr>
        <p:grpSpPr bwMode="auto">
          <a:xfrm>
            <a:off x="718847" y="2881166"/>
            <a:ext cx="2451805" cy="2526188"/>
            <a:chOff x="3607682" y="3213438"/>
            <a:chExt cx="2451805" cy="2526188"/>
          </a:xfrm>
        </p:grpSpPr>
        <p:sp>
          <p:nvSpPr>
            <p:cNvPr id="12" name="Rechteck 11"/>
            <p:cNvSpPr/>
            <p:nvPr/>
          </p:nvSpPr>
          <p:spPr bwMode="auto">
            <a:xfrm>
              <a:off x="4403488" y="3216838"/>
              <a:ext cx="1656000" cy="800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/>
            <a:p>
              <a:pPr>
                <a:spcBef>
                  <a:spcPts val="400"/>
                </a:spcBef>
                <a:defRPr/>
              </a:pPr>
              <a:r>
                <a:rPr lang="en-GB" sz="2000" dirty="0">
                  <a:solidFill>
                    <a:srgbClr val="FFFFFF"/>
                  </a:solidFill>
                </a:rPr>
                <a:t>~ 270</a:t>
              </a:r>
              <a:r>
                <a:rPr lang="en-GB" sz="2000" dirty="0">
                  <a:solidFill>
                    <a:schemeClr val="bg1"/>
                  </a:solidFill>
                  <a:ea typeface="Arial"/>
                  <a:cs typeface="Arial"/>
                </a:rPr>
                <a:t> </a:t>
              </a:r>
              <a:br>
                <a:rPr lang="en-GB" sz="1600" dirty="0">
                  <a:solidFill>
                    <a:schemeClr val="bg1"/>
                  </a:solidFill>
                  <a:ea typeface="Arial"/>
                  <a:cs typeface="Arial"/>
                </a:rPr>
              </a:br>
              <a:r>
                <a:rPr lang="en-GB" sz="1600" dirty="0">
                  <a:solidFill>
                    <a:schemeClr val="bg1"/>
                  </a:solidFill>
                  <a:ea typeface="Arial"/>
                  <a:cs typeface="Arial"/>
                </a:rPr>
                <a:t>employees </a:t>
              </a:r>
              <a:br>
                <a:rPr lang="en-GB" sz="1600" dirty="0">
                  <a:solidFill>
                    <a:schemeClr val="bg1"/>
                  </a:solidFill>
                  <a:ea typeface="Arial"/>
                  <a:cs typeface="Arial"/>
                </a:rPr>
              </a:br>
              <a:r>
                <a:rPr lang="en-GB" sz="1600" dirty="0">
                  <a:solidFill>
                    <a:schemeClr val="bg1"/>
                  </a:solidFill>
                  <a:ea typeface="Arial"/>
                  <a:cs typeface="Arial"/>
                </a:rPr>
                <a:t>approx. </a:t>
              </a:r>
              <a:endParaRPr dirty="0"/>
            </a:p>
          </p:txBody>
        </p:sp>
        <p:pic>
          <p:nvPicPr>
            <p:cNvPr id="13" name="Bild 12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3610244" y="3213438"/>
              <a:ext cx="564030" cy="486933"/>
            </a:xfrm>
            <a:prstGeom prst="rect">
              <a:avLst/>
            </a:prstGeom>
          </p:spPr>
        </p:pic>
        <p:pic>
          <p:nvPicPr>
            <p:cNvPr id="14" name="Bild 1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3607682" y="5005223"/>
              <a:ext cx="606183" cy="486933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/>
          </p:nvSpPr>
          <p:spPr bwMode="auto">
            <a:xfrm>
              <a:off x="4403488" y="4939407"/>
              <a:ext cx="1656000" cy="800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/>
            <a:p>
              <a:pPr lvl="0">
                <a:spcBef>
                  <a:spcPts val="400"/>
                </a:spcBef>
                <a:defRPr/>
              </a:pPr>
              <a:r>
                <a:rPr lang="en-GB" sz="2000" dirty="0">
                  <a:solidFill>
                    <a:srgbClr val="FFFFFF"/>
                  </a:solidFill>
                  <a:ea typeface="Arial"/>
                  <a:cs typeface="Arial"/>
                </a:rPr>
                <a:t>62</a:t>
              </a:r>
              <a:r>
                <a:rPr lang="en-GB" sz="2000" dirty="0">
                  <a:solidFill>
                    <a:schemeClr val="bg1"/>
                  </a:solidFill>
                  <a:ea typeface="Arial"/>
                  <a:cs typeface="Arial"/>
                </a:rPr>
                <a:t> </a:t>
              </a:r>
              <a:br>
                <a:rPr lang="en-GB" sz="1600" dirty="0">
                  <a:solidFill>
                    <a:schemeClr val="bg1"/>
                  </a:solidFill>
                  <a:ea typeface="Arial"/>
                  <a:cs typeface="Arial"/>
                </a:rPr>
              </a:br>
              <a:r>
                <a:rPr lang="en-GB" sz="1600" dirty="0">
                  <a:solidFill>
                    <a:schemeClr val="bg1"/>
                  </a:solidFill>
                  <a:ea typeface="Arial"/>
                  <a:cs typeface="Arial"/>
                </a:rPr>
                <a:t>years of </a:t>
              </a:r>
              <a:br>
                <a:rPr lang="en-GB" sz="1600" dirty="0">
                  <a:solidFill>
                    <a:schemeClr val="bg1"/>
                  </a:solidFill>
                  <a:ea typeface="Arial"/>
                  <a:cs typeface="Arial"/>
                </a:rPr>
              </a:br>
              <a:r>
                <a:rPr lang="en-GB" sz="1600" dirty="0">
                  <a:solidFill>
                    <a:schemeClr val="bg1"/>
                  </a:solidFill>
                  <a:ea typeface="Arial"/>
                  <a:cs typeface="Arial"/>
                </a:rPr>
                <a:t>IT support </a:t>
              </a:r>
              <a:endParaRPr dirty="0"/>
            </a:p>
          </p:txBody>
        </p:sp>
      </p:grpSp>
      <p:grpSp>
        <p:nvGrpSpPr>
          <p:cNvPr id="4" name="Gruppieren 3"/>
          <p:cNvGrpSpPr/>
          <p:nvPr/>
        </p:nvGrpSpPr>
        <p:grpSpPr bwMode="auto">
          <a:xfrm>
            <a:off x="631400" y="3737413"/>
            <a:ext cx="2513124" cy="2522788"/>
            <a:chOff x="648300" y="3216838"/>
            <a:chExt cx="2513124" cy="2522788"/>
          </a:xfrm>
        </p:grpSpPr>
        <p:sp>
          <p:nvSpPr>
            <p:cNvPr id="25" name="Rechteck 24"/>
            <p:cNvSpPr/>
            <p:nvPr/>
          </p:nvSpPr>
          <p:spPr bwMode="auto">
            <a:xfrm>
              <a:off x="1505424" y="3216838"/>
              <a:ext cx="1656000" cy="800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/>
            <a:p>
              <a:pPr lvl="0">
                <a:spcBef>
                  <a:spcPts val="400"/>
                </a:spcBef>
                <a:defRPr/>
              </a:pPr>
              <a:r>
                <a:rPr lang="en-GB" sz="2000" dirty="0">
                  <a:solidFill>
                    <a:srgbClr val="FFFFFF"/>
                  </a:solidFill>
                </a:rPr>
                <a:t>262,5 </a:t>
              </a:r>
              <a:br>
                <a:rPr lang="en-GB" sz="1600" dirty="0">
                  <a:solidFill>
                    <a:srgbClr val="FFFFFF"/>
                  </a:solidFill>
                </a:rPr>
              </a:br>
              <a:r>
                <a:rPr lang="en-GB" sz="1600" dirty="0">
                  <a:solidFill>
                    <a:srgbClr val="FFFFFF"/>
                  </a:solidFill>
                </a:rPr>
                <a:t>Gbit/s</a:t>
              </a:r>
              <a:r>
                <a:rPr lang="en-GB" sz="1600" dirty="0">
                  <a:solidFill>
                    <a:prstClr val="white"/>
                  </a:solidFill>
                  <a:ea typeface="Arial"/>
                  <a:cs typeface="Arial"/>
                </a:rPr>
                <a:t> internet</a:t>
              </a:r>
              <a:br>
                <a:rPr lang="en-GB" sz="1600" dirty="0">
                  <a:solidFill>
                    <a:prstClr val="white"/>
                  </a:solidFill>
                  <a:ea typeface="Arial"/>
                  <a:cs typeface="Arial"/>
                </a:rPr>
              </a:br>
              <a:r>
                <a:rPr lang="en-GB" sz="1600" dirty="0">
                  <a:solidFill>
                    <a:prstClr val="white"/>
                  </a:solidFill>
                  <a:ea typeface="Arial"/>
                  <a:cs typeface="Arial"/>
                </a:rPr>
                <a:t>connection</a:t>
              </a:r>
              <a:endParaRPr dirty="0"/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1505424" y="4939407"/>
              <a:ext cx="1656000" cy="800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rgbClr val="FFFFFF"/>
                  </a:solidFill>
                </a:rPr>
                <a:t>4,900</a:t>
              </a:r>
              <a:br>
                <a:rPr lang="en-GB" sz="1600" dirty="0">
                  <a:solidFill>
                    <a:prstClr val="white"/>
                  </a:solidFill>
                  <a:ea typeface="Arial"/>
                  <a:cs typeface="Arial"/>
                </a:rPr>
              </a:br>
              <a:r>
                <a:rPr lang="en-GB" sz="1600" dirty="0">
                  <a:solidFill>
                    <a:prstClr val="white"/>
                  </a:solidFill>
                  <a:ea typeface="Arial"/>
                  <a:cs typeface="Arial"/>
                </a:rPr>
                <a:t>WLAN </a:t>
              </a:r>
              <a:br>
                <a:rPr lang="en-GB" sz="1600" dirty="0">
                  <a:solidFill>
                    <a:prstClr val="white"/>
                  </a:solidFill>
                  <a:ea typeface="Arial"/>
                  <a:cs typeface="Arial"/>
                </a:rPr>
              </a:br>
              <a:r>
                <a:rPr lang="en-GB" sz="1600" dirty="0">
                  <a:solidFill>
                    <a:prstClr val="white"/>
                  </a:solidFill>
                  <a:ea typeface="Arial"/>
                  <a:cs typeface="Arial"/>
                </a:rPr>
                <a:t>access points</a:t>
              </a:r>
              <a:endParaRPr dirty="0"/>
            </a:p>
          </p:txBody>
        </p:sp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648302" y="4999490"/>
              <a:ext cx="645334" cy="428718"/>
            </a:xfrm>
            <a:prstGeom prst="rect">
              <a:avLst/>
            </a:prstGeom>
          </p:spPr>
        </p:pic>
        <p:pic>
          <p:nvPicPr>
            <p:cNvPr id="28" name="Bild 48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648300" y="3282928"/>
              <a:ext cx="667053" cy="605552"/>
            </a:xfrm>
            <a:prstGeom prst="rect">
              <a:avLst/>
            </a:prstGeom>
          </p:spPr>
        </p:pic>
      </p:grpSp>
      <p:grpSp>
        <p:nvGrpSpPr>
          <p:cNvPr id="5" name="Gruppieren 4"/>
          <p:cNvGrpSpPr/>
          <p:nvPr/>
        </p:nvGrpSpPr>
        <p:grpSpPr bwMode="auto">
          <a:xfrm>
            <a:off x="3525543" y="2604167"/>
            <a:ext cx="1868601" cy="2902545"/>
            <a:chOff x="9323093" y="2604167"/>
            <a:chExt cx="1868601" cy="2902545"/>
          </a:xfrm>
        </p:grpSpPr>
        <p:sp>
          <p:nvSpPr>
            <p:cNvPr id="33" name="Rechteck 32"/>
            <p:cNvSpPr/>
            <p:nvPr/>
          </p:nvSpPr>
          <p:spPr bwMode="auto">
            <a:xfrm>
              <a:off x="10201038" y="2604167"/>
              <a:ext cx="965201" cy="5539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>
              <a:spAutoFit/>
            </a:bodyPr>
            <a:lstStyle/>
            <a:p>
              <a:pPr lvl="0">
                <a:spcBef>
                  <a:spcPts val="400"/>
                </a:spcBef>
                <a:defRPr/>
              </a:pPr>
              <a:r>
                <a:rPr lang="en-GB" sz="2000">
                  <a:solidFill>
                    <a:schemeClr val="bg1"/>
                  </a:solidFill>
                  <a:ea typeface="Arial"/>
                  <a:cs typeface="Arial"/>
                </a:rPr>
                <a:t>110,000</a:t>
              </a:r>
              <a:r>
                <a:rPr lang="en-GB" sz="1600">
                  <a:solidFill>
                    <a:schemeClr val="bg1"/>
                  </a:solidFill>
                  <a:ea typeface="Arial"/>
                  <a:cs typeface="Arial"/>
                </a:rPr>
                <a:t> </a:t>
              </a:r>
              <a:br>
                <a:rPr lang="en-GB" sz="1600">
                  <a:solidFill>
                    <a:schemeClr val="bg1"/>
                  </a:solidFill>
                  <a:ea typeface="Arial"/>
                  <a:cs typeface="Arial"/>
                </a:rPr>
              </a:br>
              <a:r>
                <a:rPr lang="en-GB" sz="1600">
                  <a:solidFill>
                    <a:schemeClr val="bg1"/>
                  </a:solidFill>
                  <a:ea typeface="Arial"/>
                  <a:cs typeface="Arial"/>
                </a:rPr>
                <a:t>students</a:t>
              </a:r>
              <a:endParaRPr/>
            </a:p>
          </p:txBody>
        </p:sp>
        <p:sp>
          <p:nvSpPr>
            <p:cNvPr id="35" name="Rechteck 34"/>
            <p:cNvSpPr/>
            <p:nvPr/>
          </p:nvSpPr>
          <p:spPr bwMode="auto">
            <a:xfrm>
              <a:off x="10201038" y="3771787"/>
              <a:ext cx="990656" cy="5539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>
              <a:spAutoFit/>
            </a:bodyPr>
            <a:lstStyle/>
            <a:p>
              <a:pPr lvl="0">
                <a:spcBef>
                  <a:spcPts val="400"/>
                </a:spcBef>
                <a:defRPr/>
              </a:pPr>
              <a:r>
                <a:rPr lang="en-GB" sz="2000">
                  <a:solidFill>
                    <a:srgbClr val="FFFFFF"/>
                  </a:solidFill>
                  <a:cs typeface="Arial"/>
                </a:rPr>
                <a:t>30,000</a:t>
              </a:r>
              <a:r>
                <a:rPr lang="en-GB" sz="1600">
                  <a:solidFill>
                    <a:schemeClr val="bg1"/>
                  </a:solidFill>
                  <a:ea typeface="Arial"/>
                  <a:cs typeface="Arial"/>
                </a:rPr>
                <a:t> </a:t>
              </a:r>
              <a:br>
                <a:rPr lang="en-GB" sz="1600">
                  <a:solidFill>
                    <a:schemeClr val="bg1"/>
                  </a:solidFill>
                  <a:ea typeface="Arial"/>
                  <a:cs typeface="Arial"/>
                </a:rPr>
              </a:br>
              <a:r>
                <a:rPr lang="en-GB" sz="1600">
                  <a:solidFill>
                    <a:schemeClr val="bg1"/>
                  </a:solidFill>
                  <a:ea typeface="Arial"/>
                  <a:cs typeface="Arial"/>
                </a:rPr>
                <a:t>employees</a:t>
              </a:r>
              <a:endParaRPr/>
            </a:p>
          </p:txBody>
        </p:sp>
        <p:sp>
          <p:nvSpPr>
            <p:cNvPr id="36" name="Rechteck 35"/>
            <p:cNvSpPr/>
            <p:nvPr/>
          </p:nvSpPr>
          <p:spPr bwMode="auto">
            <a:xfrm>
              <a:off x="10201038" y="4939407"/>
              <a:ext cx="843180" cy="5539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>
              <a:spAutoFit/>
            </a:bodyPr>
            <a:lstStyle/>
            <a:p>
              <a:pPr>
                <a:spcBef>
                  <a:spcPts val="400"/>
                </a:spcBef>
                <a:defRPr/>
              </a:pPr>
              <a:r>
                <a:rPr lang="en-GB" sz="2000">
                  <a:solidFill>
                    <a:srgbClr val="FFFFFF"/>
                  </a:solidFill>
                </a:rPr>
                <a:t>8,500</a:t>
              </a:r>
              <a:r>
                <a:rPr lang="en-GB" sz="2000">
                  <a:solidFill>
                    <a:schemeClr val="bg1"/>
                  </a:solidFill>
                  <a:ea typeface="Arial"/>
                  <a:cs typeface="Arial"/>
                </a:rPr>
                <a:t> </a:t>
              </a:r>
              <a:br>
                <a:rPr lang="en-GB" sz="1600">
                  <a:solidFill>
                    <a:schemeClr val="bg1"/>
                  </a:solidFill>
                  <a:ea typeface="Arial"/>
                  <a:cs typeface="Arial"/>
                </a:rPr>
              </a:br>
              <a:r>
                <a:rPr lang="en-GB" sz="1600">
                  <a:solidFill>
                    <a:schemeClr val="bg1"/>
                  </a:solidFill>
                  <a:ea typeface="Arial"/>
                  <a:cs typeface="Arial"/>
                </a:rPr>
                <a:t>scientists</a:t>
              </a:r>
              <a:endParaRPr/>
            </a:p>
          </p:txBody>
        </p:sp>
        <p:pic>
          <p:nvPicPr>
            <p:cNvPr id="37" name="Bild 33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9323093" y="2710407"/>
              <a:ext cx="726769" cy="403238"/>
            </a:xfrm>
            <a:prstGeom prst="rect">
              <a:avLst/>
            </a:prstGeom>
          </p:spPr>
        </p:pic>
        <p:pic>
          <p:nvPicPr>
            <p:cNvPr id="38" name="Bild 34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9409893" y="3741675"/>
              <a:ext cx="570878" cy="492845"/>
            </a:xfrm>
            <a:prstGeom prst="rect">
              <a:avLst/>
            </a:prstGeom>
          </p:spPr>
        </p:pic>
        <p:pic>
          <p:nvPicPr>
            <p:cNvPr id="39" name="Bild 35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9399794" y="4999490"/>
              <a:ext cx="577183" cy="507222"/>
            </a:xfrm>
            <a:prstGeom prst="rect">
              <a:avLst/>
            </a:prstGeom>
          </p:spPr>
        </p:pic>
      </p:grpSp>
      <p:sp>
        <p:nvSpPr>
          <p:cNvPr id="47" name="Rechteck 46"/>
          <p:cNvSpPr/>
          <p:nvPr/>
        </p:nvSpPr>
        <p:spPr bwMode="auto">
          <a:xfrm>
            <a:off x="6711339" y="3212084"/>
            <a:ext cx="1752240" cy="800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en-GB" sz="2000" dirty="0">
                <a:solidFill>
                  <a:srgbClr val="FFFFFF"/>
                </a:solidFill>
              </a:rPr>
              <a:t>V2C</a:t>
            </a:r>
            <a:r>
              <a:rPr lang="en-GB" sz="1600" dirty="0">
                <a:solidFill>
                  <a:srgbClr val="FFFFFF"/>
                </a:solidFill>
              </a:rPr>
              <a:t> </a:t>
            </a:r>
            <a:br>
              <a:rPr lang="en-GB" sz="1600" dirty="0">
                <a:solidFill>
                  <a:srgbClr val="FFFFFF"/>
                </a:solidFill>
              </a:rPr>
            </a:br>
            <a:r>
              <a:rPr lang="en-GB" sz="1600" dirty="0">
                <a:solidFill>
                  <a:srgbClr val="FFFFFF"/>
                </a:solidFill>
              </a:rPr>
              <a:t>Virtual Reality </a:t>
            </a:r>
            <a:br>
              <a:rPr lang="en-GB" sz="1600" dirty="0">
                <a:solidFill>
                  <a:srgbClr val="FFFFFF"/>
                </a:solidFill>
              </a:rPr>
            </a:br>
            <a:r>
              <a:rPr lang="en-GB" sz="1600" dirty="0">
                <a:solidFill>
                  <a:srgbClr val="FFFFFF"/>
                </a:solidFill>
              </a:rPr>
              <a:t>and Visualisation</a:t>
            </a:r>
            <a:endParaRPr dirty="0"/>
          </a:p>
        </p:txBody>
      </p:sp>
      <p:sp>
        <p:nvSpPr>
          <p:cNvPr id="48" name="Rechteck 47"/>
          <p:cNvSpPr/>
          <p:nvPr/>
        </p:nvSpPr>
        <p:spPr bwMode="auto">
          <a:xfrm>
            <a:off x="6677607" y="2340749"/>
            <a:ext cx="1752240" cy="800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lvl="0">
              <a:spcBef>
                <a:spcPts val="400"/>
              </a:spcBef>
              <a:defRPr/>
            </a:pPr>
            <a:r>
              <a:rPr lang="en-GB" sz="2000" dirty="0">
                <a:solidFill>
                  <a:srgbClr val="FFFFFF"/>
                </a:solidFill>
                <a:ea typeface="Arial"/>
                <a:cs typeface="Arial"/>
              </a:rPr>
              <a:t>HPC</a:t>
            </a:r>
            <a:br>
              <a:rPr lang="en-GB" sz="1600" dirty="0">
                <a:solidFill>
                  <a:srgbClr val="FFFFFF"/>
                </a:solidFill>
                <a:ea typeface="Arial"/>
                <a:cs typeface="Arial"/>
              </a:rPr>
            </a:br>
            <a:r>
              <a:rPr lang="en-GB" sz="1600" spc="-10" dirty="0">
                <a:solidFill>
                  <a:srgbClr val="FFFFFF"/>
                </a:solidFill>
                <a:ea typeface="Arial"/>
                <a:cs typeface="Arial"/>
              </a:rPr>
              <a:t>High-Performance</a:t>
            </a:r>
            <a:br>
              <a:rPr lang="en-GB" sz="1600" spc="-10" dirty="0">
                <a:solidFill>
                  <a:srgbClr val="FFFFFF"/>
                </a:solidFill>
                <a:ea typeface="Arial"/>
                <a:cs typeface="Arial"/>
              </a:rPr>
            </a:br>
            <a:r>
              <a:rPr lang="en-GB" sz="1600" spc="-10" dirty="0">
                <a:solidFill>
                  <a:srgbClr val="FFFFFF"/>
                </a:solidFill>
                <a:ea typeface="Arial"/>
                <a:cs typeface="Arial"/>
              </a:rPr>
              <a:t>Computing</a:t>
            </a:r>
            <a:endParaRPr lang="en-GB" sz="1600" spc="-10" dirty="0">
              <a:solidFill>
                <a:prstClr val="white"/>
              </a:solidFill>
              <a:ea typeface="Arial"/>
              <a:cs typeface="Arial"/>
            </a:endParaRPr>
          </a:p>
        </p:txBody>
      </p:sp>
      <p:pic>
        <p:nvPicPr>
          <p:cNvPr id="49" name="Bild 17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951984" y="2403821"/>
            <a:ext cx="524266" cy="492967"/>
          </a:xfrm>
          <a:prstGeom prst="rect">
            <a:avLst/>
          </a:prstGeom>
        </p:spPr>
      </p:pic>
      <p:pic>
        <p:nvPicPr>
          <p:cNvPr id="50" name="Bild 34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5879976" y="4889474"/>
            <a:ext cx="686575" cy="691245"/>
          </a:xfrm>
          <a:prstGeom prst="rect">
            <a:avLst/>
          </a:prstGeom>
        </p:spPr>
      </p:pic>
      <p:pic>
        <p:nvPicPr>
          <p:cNvPr id="51" name="Bild 6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5951984" y="3273192"/>
            <a:ext cx="623230" cy="311615"/>
          </a:xfrm>
          <a:prstGeom prst="rect">
            <a:avLst/>
          </a:prstGeom>
        </p:spPr>
      </p:pic>
      <p:sp>
        <p:nvSpPr>
          <p:cNvPr id="52" name="Rechteck 51"/>
          <p:cNvSpPr/>
          <p:nvPr/>
        </p:nvSpPr>
        <p:spPr bwMode="auto">
          <a:xfrm>
            <a:off x="6711339" y="5012635"/>
            <a:ext cx="1752240" cy="800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400"/>
              </a:spcBef>
              <a:defRPr/>
            </a:pPr>
            <a:r>
              <a:rPr lang="en-GB" sz="2000" dirty="0">
                <a:solidFill>
                  <a:schemeClr val="bg1"/>
                </a:solidFill>
              </a:rPr>
              <a:t>Big Data</a:t>
            </a:r>
            <a:br>
              <a:rPr lang="en-GB" sz="2000" dirty="0">
                <a:solidFill>
                  <a:schemeClr val="bg1"/>
                </a:solidFill>
                <a:ea typeface="Arial"/>
                <a:cs typeface="Arial"/>
              </a:rPr>
            </a:br>
            <a:r>
              <a:rPr lang="en-GB" sz="1600" dirty="0">
                <a:solidFill>
                  <a:schemeClr val="bg1"/>
                </a:solidFill>
              </a:rPr>
              <a:t>Competence 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Centre</a:t>
            </a:r>
            <a:endParaRPr dirty="0"/>
          </a:p>
        </p:txBody>
      </p:sp>
      <p:sp>
        <p:nvSpPr>
          <p:cNvPr id="53" name="Rechteck 52"/>
          <p:cNvSpPr/>
          <p:nvPr/>
        </p:nvSpPr>
        <p:spPr bwMode="auto">
          <a:xfrm>
            <a:off x="6711339" y="4116198"/>
            <a:ext cx="1752240" cy="800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>
              <a:defRPr/>
            </a:pPr>
            <a:r>
              <a:rPr lang="en-GB" sz="2000" dirty="0">
                <a:solidFill>
                  <a:schemeClr val="bg1"/>
                </a:solidFill>
              </a:rPr>
              <a:t>QC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Quantum-computing</a:t>
            </a:r>
            <a:endParaRPr dirty="0"/>
          </a:p>
        </p:txBody>
      </p:sp>
      <p:pic>
        <p:nvPicPr>
          <p:cNvPr id="54" name="Grafik 53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6031322" y="4012303"/>
            <a:ext cx="424718" cy="626964"/>
          </a:xfrm>
          <a:prstGeom prst="rect">
            <a:avLst/>
          </a:prstGeom>
        </p:spPr>
      </p:pic>
      <p:sp>
        <p:nvSpPr>
          <p:cNvPr id="42" name="Fußzeilenplatzhalter 1">
            <a:extLst>
              <a:ext uri="{FF2B5EF4-FFF2-40B4-BE49-F238E27FC236}">
                <a16:creationId xmlns:a16="http://schemas.microsoft.com/office/drawing/2014/main" id="{07B7D10A-C88C-4855-BC41-3772F6D00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1AF3D1F-674D-645B-EC84-D084A24168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76952" y="1482107"/>
            <a:ext cx="3331889" cy="495181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5C57530-E7F4-DE3F-5FA2-050BC8BA7F7E}"/>
              </a:ext>
            </a:extLst>
          </p:cNvPr>
          <p:cNvSpPr txBox="1"/>
          <p:nvPr/>
        </p:nvSpPr>
        <p:spPr bwMode="auto">
          <a:xfrm>
            <a:off x="8699623" y="1558187"/>
            <a:ext cx="2264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de-DE" sz="2400"/>
              <a:t>慕尼黑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20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>
          <a:xfrm>
            <a:off x="479425" y="697332"/>
            <a:ext cx="5040510" cy="360099"/>
          </a:xfrm>
        </p:spPr>
        <p:txBody>
          <a:bodyPr/>
          <a:lstStyle/>
          <a:p>
            <a:pPr>
              <a:defRPr/>
            </a:pPr>
            <a:r>
              <a:rPr lang="en-GB" dirty="0"/>
              <a:t>BAYSICS Citizen Science Project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en-GB"/>
              <a:t>Further ESS Projects where LRZ’s Environmental Computing Team is involved</a:t>
            </a:r>
            <a:endParaRPr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9" name="Rechteck 11">
            <a:extLst>
              <a:ext uri="{FF2B5EF4-FFF2-40B4-BE49-F238E27FC236}">
                <a16:creationId xmlns:a16="http://schemas.microsoft.com/office/drawing/2014/main" id="{3B935F67-D1FB-6A45-9FC0-7890CB26A53A}"/>
              </a:ext>
            </a:extLst>
          </p:cNvPr>
          <p:cNvSpPr/>
          <p:nvPr/>
        </p:nvSpPr>
        <p:spPr bwMode="auto">
          <a:xfrm>
            <a:off x="453264" y="1425324"/>
            <a:ext cx="4680474" cy="47478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Research topics: </a:t>
            </a:r>
          </a:p>
          <a:p>
            <a:pPr lvl="1">
              <a:defRPr/>
            </a:pPr>
            <a:r>
              <a:rPr lang="en-GB" sz="2000" dirty="0"/>
              <a:t>treeline, plants, allergenic species, and animals</a:t>
            </a:r>
          </a:p>
          <a:p>
            <a:pPr lvl="1">
              <a:defRPr/>
            </a:pPr>
            <a:endParaRPr lang="en-GB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&gt; 900 registered users </a:t>
            </a:r>
          </a:p>
          <a:p>
            <a:pPr marL="342900" indent="-342900">
              <a:buFont typeface="Arial"/>
              <a:buChar char="•"/>
              <a:defRPr/>
            </a:pPr>
            <a:endParaRPr lang="en-GB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&gt; 3300 observations submitted</a:t>
            </a:r>
          </a:p>
          <a:p>
            <a:pPr marL="342900" indent="-342900">
              <a:buFont typeface="Arial"/>
              <a:buChar char="•"/>
              <a:defRPr/>
            </a:pPr>
            <a:endParaRPr lang="en-GB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Online platforms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GB" sz="2000" dirty="0"/>
              <a:t>Website: </a:t>
            </a:r>
            <a:r>
              <a:rPr lang="en-GB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www.baysics.de</a:t>
            </a:r>
            <a:endParaRPr lang="en-GB" sz="2000" dirty="0"/>
          </a:p>
          <a:p>
            <a:pPr marL="800100" lvl="1" indent="-342900">
              <a:buFont typeface="Arial"/>
              <a:buChar char="•"/>
              <a:defRPr/>
            </a:pPr>
            <a:r>
              <a:rPr lang="en-GB" sz="2000" dirty="0"/>
              <a:t>Portal: </a:t>
            </a:r>
            <a:r>
              <a:rPr lang="en-GB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www.portal.baysics.de</a:t>
            </a:r>
            <a:endParaRPr lang="en-GB" sz="2000" dirty="0"/>
          </a:p>
          <a:p>
            <a:pPr marL="800100" lvl="1" indent="-342900">
              <a:buFont typeface="Arial"/>
              <a:buChar char="•"/>
              <a:defRPr/>
            </a:pPr>
            <a:r>
              <a:rPr lang="en-GB" sz="2000" dirty="0" err="1"/>
              <a:t>Natureexplorer</a:t>
            </a:r>
            <a:r>
              <a:rPr lang="en-GB" sz="2000" dirty="0"/>
              <a:t>: </a:t>
            </a:r>
            <a:r>
              <a:rPr lang="en-GB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www.natureexplorer.baysics.de</a:t>
            </a:r>
            <a:endParaRPr lang="en-GB" sz="2000" dirty="0"/>
          </a:p>
          <a:p>
            <a:pPr marL="800100" lvl="1" indent="-342900">
              <a:buFont typeface="Arial"/>
              <a:buChar char="•"/>
              <a:defRPr/>
            </a:pPr>
            <a:r>
              <a:rPr lang="en-GB" sz="2000" dirty="0"/>
              <a:t>Mobile app planned</a:t>
            </a:r>
          </a:p>
          <a:p>
            <a:pPr marL="342900" indent="-342900">
              <a:buFont typeface="Arial"/>
              <a:buChar char="•"/>
              <a:defRPr/>
            </a:pP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2747BD-5120-7041-B952-067995376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728" y="1412777"/>
            <a:ext cx="3633584" cy="471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7">
            <a:extLst>
              <a:ext uri="{FF2B5EF4-FFF2-40B4-BE49-F238E27FC236}">
                <a16:creationId xmlns:a16="http://schemas.microsoft.com/office/drawing/2014/main" id="{D4110D3A-9360-C44B-84A0-4633A0153A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98769" y="2366374"/>
            <a:ext cx="3213806" cy="3890186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7A08E026-CBC3-254F-920D-A2CE273BB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646" y="1281498"/>
            <a:ext cx="3189288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ußzeilenplatzhalter 1">
            <a:extLst>
              <a:ext uri="{FF2B5EF4-FFF2-40B4-BE49-F238E27FC236}">
                <a16:creationId xmlns:a16="http://schemas.microsoft.com/office/drawing/2014/main" id="{8C43E57C-8B1C-41A1-9798-554CC0C72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</p:spTree>
    <p:extLst>
      <p:ext uri="{BB962C8B-B14F-4D97-AF65-F5344CB8AC3E}">
        <p14:creationId xmlns:p14="http://schemas.microsoft.com/office/powerpoint/2010/main" val="2922967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FE1F370-F1A0-8DCE-7C8C-F724D1E3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B4FC9-BFE1-2046-B7CF-BF700D81BD1A}" type="slidenum">
              <a:rPr lang="en-GB" smtClean="0"/>
              <a:t>21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D26CAF-F1C4-F7B9-6487-605FA4C94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710703E-A344-6279-0A59-DBE5A0F023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3897313"/>
            <a:ext cx="5580062" cy="1326105"/>
          </a:xfrm>
        </p:spPr>
        <p:txBody>
          <a:bodyPr/>
          <a:lstStyle/>
          <a:p>
            <a:r>
              <a:rPr lang="en-GB" dirty="0"/>
              <a:t>Cross-Site Workflows &amp; Big Data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2189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22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Leibniz Supercomputing Centre | 2021</a:t>
            </a:r>
            <a:endParaRPr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945167" cy="304698"/>
          </a:xfrm>
        </p:spPr>
        <p:txBody>
          <a:bodyPr/>
          <a:lstStyle/>
          <a:p>
            <a:pPr>
              <a:defRPr/>
            </a:pPr>
            <a:r>
              <a:rPr lang="en-GB" dirty="0"/>
              <a:t>LRZ Research Data Management &amp; </a:t>
            </a:r>
            <a:r>
              <a:rPr lang="en-GB" dirty="0" err="1"/>
              <a:t>EnvComp</a:t>
            </a:r>
            <a:r>
              <a:rPr lang="en-GB" dirty="0"/>
              <a:t> Teams: Current EU Projects (</a:t>
            </a:r>
            <a:r>
              <a:rPr lang="en-GB" spc="-80" dirty="0"/>
              <a:t>lead: IT4Innovations/CZ</a:t>
            </a:r>
            <a:r>
              <a:rPr lang="en-GB" dirty="0"/>
              <a:t>)</a:t>
            </a:r>
            <a:endParaRPr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738B5B0-2D61-4A7A-A50F-BD66F2393DEF}"/>
              </a:ext>
            </a:extLst>
          </p:cNvPr>
          <p:cNvSpPr txBox="1">
            <a:spLocks/>
          </p:cNvSpPr>
          <p:nvPr/>
        </p:nvSpPr>
        <p:spPr>
          <a:xfrm>
            <a:off x="407368" y="1197282"/>
            <a:ext cx="6048672" cy="4751998"/>
          </a:xfrm>
          <a:prstGeom prst="rect">
            <a:avLst/>
          </a:prstGeom>
        </p:spPr>
        <p:txBody>
          <a:bodyPr/>
          <a:lstStyle>
            <a:lvl1pPr marL="252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  <a:lvl2pPr marL="504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2pPr>
            <a:lvl3pPr marL="756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3pPr>
            <a:lvl4pPr marL="1008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4pPr>
            <a:lvl5pPr marL="1260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de-DE" sz="2400" b="1" dirty="0"/>
              <a:t>              </a:t>
            </a:r>
            <a:r>
              <a:rPr lang="de-DE" sz="3300" b="1" dirty="0">
                <a:solidFill>
                  <a:srgbClr val="098036"/>
                </a:solidFill>
              </a:rPr>
              <a:t>LEXIS</a:t>
            </a:r>
            <a:endParaRPr lang="de-DE" sz="2400" b="1" dirty="0">
              <a:solidFill>
                <a:srgbClr val="098036"/>
              </a:solidFill>
            </a:endParaRPr>
          </a:p>
          <a:p>
            <a:pPr>
              <a:lnSpc>
                <a:spcPct val="150000"/>
              </a:lnSpc>
              <a:buFont typeface="Symbol" pitchFamily="2" charset="2"/>
              <a:buChar char="-"/>
            </a:pPr>
            <a:r>
              <a:rPr lang="de-DE" dirty="0" err="1"/>
              <a:t>Aim</a:t>
            </a:r>
            <a:r>
              <a:rPr lang="de-DE" dirty="0"/>
              <a:t>: </a:t>
            </a:r>
            <a:r>
              <a:rPr lang="de-DE" dirty="0" err="1"/>
              <a:t>automated</a:t>
            </a:r>
            <a:r>
              <a:rPr lang="de-DE" dirty="0"/>
              <a:t>, geo-</a:t>
            </a:r>
            <a:r>
              <a:rPr lang="de-DE" dirty="0" err="1"/>
              <a:t>distributed</a:t>
            </a:r>
            <a:r>
              <a:rPr lang="de-DE" dirty="0"/>
              <a:t>, </a:t>
            </a:r>
            <a:r>
              <a:rPr lang="de-DE" dirty="0" err="1"/>
              <a:t>mixed</a:t>
            </a:r>
            <a:r>
              <a:rPr lang="de-DE" dirty="0"/>
              <a:t> </a:t>
            </a:r>
            <a:r>
              <a:rPr lang="de-DE" dirty="0" err="1"/>
              <a:t>Cloud+HPC</a:t>
            </a:r>
            <a:r>
              <a:rPr lang="de-DE" dirty="0"/>
              <a:t> </a:t>
            </a:r>
            <a:r>
              <a:rPr lang="de-DE" dirty="0" err="1"/>
              <a:t>workflows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handling</a:t>
            </a:r>
            <a:endParaRPr lang="de-DE" dirty="0"/>
          </a:p>
          <a:p>
            <a:pPr>
              <a:lnSpc>
                <a:spcPct val="150000"/>
              </a:lnSpc>
              <a:buFont typeface="Symbol" pitchFamily="2" charset="2"/>
              <a:buChar char="-"/>
            </a:pPr>
            <a:r>
              <a:rPr lang="de-DE" dirty="0"/>
              <a:t>3 „</a:t>
            </a:r>
            <a:r>
              <a:rPr lang="de-DE" dirty="0" err="1"/>
              <a:t>pilots</a:t>
            </a:r>
            <a:r>
              <a:rPr lang="de-DE" dirty="0"/>
              <a:t>“: </a:t>
            </a:r>
            <a:r>
              <a:rPr lang="de-DE" spc="-50" dirty="0"/>
              <a:t>Climate - Tsunami - </a:t>
            </a:r>
            <a:r>
              <a:rPr lang="de-DE" spc="-50" dirty="0" err="1"/>
              <a:t>Aeronautics</a:t>
            </a:r>
            <a:endParaRPr lang="de-DE" spc="-50" dirty="0"/>
          </a:p>
        </p:txBody>
      </p:sp>
      <p:pic>
        <p:nvPicPr>
          <p:cNvPr id="11" name="Immagine 30">
            <a:extLst>
              <a:ext uri="{FF2B5EF4-FFF2-40B4-BE49-F238E27FC236}">
                <a16:creationId xmlns:a16="http://schemas.microsoft.com/office/drawing/2014/main" id="{3032B1F7-D719-4560-8E12-B466ACD01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138" y="1248901"/>
            <a:ext cx="700504" cy="463726"/>
          </a:xfrm>
          <a:prstGeom prst="rect">
            <a:avLst/>
          </a:prstGeom>
        </p:spPr>
      </p:pic>
      <p:sp>
        <p:nvSpPr>
          <p:cNvPr id="13" name="CasellaDiTesto 31">
            <a:extLst>
              <a:ext uri="{FF2B5EF4-FFF2-40B4-BE49-F238E27FC236}">
                <a16:creationId xmlns:a16="http://schemas.microsoft.com/office/drawing/2014/main" id="{41372BD6-CBC3-492D-A788-D17EBE075A07}"/>
              </a:ext>
            </a:extLst>
          </p:cNvPr>
          <p:cNvSpPr txBox="1"/>
          <p:nvPr/>
        </p:nvSpPr>
        <p:spPr>
          <a:xfrm>
            <a:off x="3808720" y="1237534"/>
            <a:ext cx="280033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100" b="1" dirty="0">
                <a:solidFill>
                  <a:srgbClr val="0055A5"/>
                </a:solidFill>
                <a:latin typeface="Lucida Sans" panose="020B0602030504020204" pitchFamily="34" charset="0"/>
              </a:rPr>
              <a:t>Co-funded by the Horizon 2020</a:t>
            </a:r>
          </a:p>
          <a:p>
            <a:pPr algn="l"/>
            <a:r>
              <a:rPr lang="en-US" sz="1100" b="1" dirty="0">
                <a:solidFill>
                  <a:srgbClr val="0055A5"/>
                </a:solidFill>
                <a:latin typeface="Lucida Sans" panose="020B0602030504020204" pitchFamily="34" charset="0"/>
              </a:rPr>
              <a:t>Framework </a:t>
            </a:r>
            <a:r>
              <a:rPr lang="en-US" sz="1100" b="1" dirty="0" err="1">
                <a:solidFill>
                  <a:srgbClr val="0055A5"/>
                </a:solidFill>
                <a:latin typeface="Lucida Sans" panose="020B0602030504020204" pitchFamily="34" charset="0"/>
              </a:rPr>
              <a:t>Programme</a:t>
            </a:r>
            <a:r>
              <a:rPr lang="en-US" sz="1100" b="1" dirty="0">
                <a:solidFill>
                  <a:srgbClr val="0055A5"/>
                </a:solidFill>
                <a:latin typeface="Lucida Sans" panose="020B0602030504020204" pitchFamily="34" charset="0"/>
              </a:rPr>
              <a:t> of the EU</a:t>
            </a:r>
          </a:p>
          <a:p>
            <a:pPr algn="l"/>
            <a:r>
              <a:rPr lang="it-IT" sz="1100" b="1" dirty="0">
                <a:solidFill>
                  <a:srgbClr val="0055A5"/>
                </a:solidFill>
                <a:latin typeface="Lucida Sans" panose="020B0602030504020204" pitchFamily="34" charset="0"/>
              </a:rPr>
              <a:t>Grant Agreement Number 825532</a:t>
            </a:r>
          </a:p>
        </p:txBody>
      </p:sp>
      <p:pic>
        <p:nvPicPr>
          <p:cNvPr id="14" name="Obrázek 2">
            <a:extLst>
              <a:ext uri="{FF2B5EF4-FFF2-40B4-BE49-F238E27FC236}">
                <a16:creationId xmlns:a16="http://schemas.microsoft.com/office/drawing/2014/main" id="{7F2FC2B4-69EC-4E05-B1D3-3BC487EDC9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0" y="1124744"/>
            <a:ext cx="1347034" cy="951884"/>
          </a:xfrm>
          <a:prstGeom prst="rect">
            <a:avLst/>
          </a:prstGeom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4F96E6CC-8F94-4200-9C70-891987C25561}"/>
              </a:ext>
            </a:extLst>
          </p:cNvPr>
          <p:cNvSpPr txBox="1">
            <a:spLocks/>
          </p:cNvSpPr>
          <p:nvPr/>
        </p:nvSpPr>
        <p:spPr bwMode="auto">
          <a:xfrm>
            <a:off x="6312024" y="1431068"/>
            <a:ext cx="5879976" cy="3582108"/>
          </a:xfrm>
          <a:prstGeom prst="rect">
            <a:avLst/>
          </a:prstGeom>
        </p:spPr>
        <p:txBody>
          <a:bodyPr/>
          <a:lstStyle>
            <a:lvl1pPr marL="252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  <a:lvl2pPr marL="504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2pPr>
            <a:lvl3pPr marL="756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3pPr>
            <a:lvl4pPr marL="1008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4pPr>
            <a:lvl5pPr marL="1260000" indent="-252000" algn="l" defTabSz="9144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defRPr sz="2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/>
              <a:buNone/>
            </a:pPr>
            <a:endParaRPr lang="de-DE" sz="2400" b="1" dirty="0"/>
          </a:p>
          <a:p>
            <a:pPr>
              <a:lnSpc>
                <a:spcPct val="150000"/>
              </a:lnSpc>
              <a:buFont typeface="Symbol" pitchFamily="2" charset="2"/>
              <a:buChar char="-"/>
            </a:pPr>
            <a:r>
              <a:rPr lang="de-DE" dirty="0"/>
              <a:t>HPC/Cloud/AI </a:t>
            </a:r>
            <a:r>
              <a:rPr lang="de-DE" dirty="0" err="1"/>
              <a:t>workflows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 </a:t>
            </a:r>
          </a:p>
          <a:p>
            <a:pPr>
              <a:lnSpc>
                <a:spcPct val="150000"/>
              </a:lnSpc>
              <a:buFont typeface="Symbol" pitchFamily="2" charset="2"/>
              <a:buChar char="-"/>
            </a:pPr>
            <a:r>
              <a:rPr lang="de-DE" dirty="0"/>
              <a:t>Irrigation,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  <a:p>
            <a:pPr>
              <a:lnSpc>
                <a:spcPct val="150000"/>
              </a:lnSpc>
              <a:buFont typeface="Symbol" pitchFamily="2" charset="2"/>
              <a:buChar char="-"/>
            </a:pPr>
            <a:r>
              <a:rPr lang="de-DE" dirty="0" err="1"/>
              <a:t>using</a:t>
            </a:r>
            <a:r>
              <a:rPr lang="de-DE" dirty="0"/>
              <a:t> DBs &amp; </a:t>
            </a:r>
            <a:r>
              <a:rPr lang="de-DE" dirty="0" err="1"/>
              <a:t>distributed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systems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1FE3F2B-2911-4966-9CAD-6E930EEB9E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1642" r="75472"/>
          <a:stretch/>
        </p:blipFill>
        <p:spPr>
          <a:xfrm>
            <a:off x="6456040" y="1179901"/>
            <a:ext cx="936104" cy="661711"/>
          </a:xfrm>
          <a:prstGeom prst="rect">
            <a:avLst/>
          </a:prstGeom>
        </p:spPr>
      </p:pic>
      <p:pic>
        <p:nvPicPr>
          <p:cNvPr id="29" name="Google Shape;43;p15">
            <a:extLst>
              <a:ext uri="{FF2B5EF4-FFF2-40B4-BE49-F238E27FC236}">
                <a16:creationId xmlns:a16="http://schemas.microsoft.com/office/drawing/2014/main" id="{F01500F2-6C4C-4660-A27C-7794861347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93571" y="1179902"/>
            <a:ext cx="2435077" cy="51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A0E06EB-D6FD-4EFD-8EBC-2676C7EB24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51" t="16180" r="-10644" b="13751"/>
          <a:stretch/>
        </p:blipFill>
        <p:spPr bwMode="auto">
          <a:xfrm>
            <a:off x="7158226" y="1661632"/>
            <a:ext cx="2538174" cy="329241"/>
          </a:xfrm>
          <a:prstGeom prst="rect">
            <a:avLst/>
          </a:prstGeom>
        </p:spPr>
      </p:pic>
      <p:pic>
        <p:nvPicPr>
          <p:cNvPr id="34" name="Image 20">
            <a:extLst>
              <a:ext uri="{FF2B5EF4-FFF2-40B4-BE49-F238E27FC236}">
                <a16:creationId xmlns:a16="http://schemas.microsoft.com/office/drawing/2014/main" id="{466BAB43-C56F-4379-B2FF-09923A2B79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56"/>
          <a:stretch/>
        </p:blipFill>
        <p:spPr bwMode="auto">
          <a:xfrm>
            <a:off x="373070" y="4011217"/>
            <a:ext cx="4512735" cy="2387673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21833C3-FF42-4DE8-B417-3E0AF0A988D9}"/>
              </a:ext>
            </a:extLst>
          </p:cNvPr>
          <p:cNvGrpSpPr/>
          <p:nvPr/>
        </p:nvGrpSpPr>
        <p:grpSpPr>
          <a:xfrm>
            <a:off x="5321919" y="4005721"/>
            <a:ext cx="789470" cy="1934861"/>
            <a:chOff x="7298073" y="3837359"/>
            <a:chExt cx="1114407" cy="2731228"/>
          </a:xfrm>
        </p:grpSpPr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5661E98B-3845-4EC9-B3C2-62BCE778B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298073" y="3837359"/>
              <a:ext cx="1107338" cy="1282180"/>
            </a:xfrm>
            <a:prstGeom prst="rect">
              <a:avLst/>
            </a:prstGeom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73AB47D5-5A2A-440E-B384-D9E52E437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05143" y="5286408"/>
              <a:ext cx="1107337" cy="1282179"/>
            </a:xfrm>
            <a:prstGeom prst="rect">
              <a:avLst/>
            </a:prstGeom>
          </p:spPr>
        </p:pic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9F8A586E-76D3-470B-A875-A3FDD9CBD9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9046" y="4908296"/>
            <a:ext cx="1379054" cy="1178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3D6ABC3-F5F3-416D-8DD4-A2C21FCA6A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0431056" y="4908296"/>
            <a:ext cx="1379054" cy="1178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E565221F-E19C-448D-B53D-FF0C02D885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6648131" y="4908296"/>
            <a:ext cx="1379054" cy="1178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" name="Rechteck 39">
            <a:extLst>
              <a:ext uri="{FF2B5EF4-FFF2-40B4-BE49-F238E27FC236}">
                <a16:creationId xmlns:a16="http://schemas.microsoft.com/office/drawing/2014/main" id="{16AC860C-CC04-4DD2-8164-8F532E69C578}"/>
              </a:ext>
            </a:extLst>
          </p:cNvPr>
          <p:cNvSpPr/>
          <p:nvPr/>
        </p:nvSpPr>
        <p:spPr>
          <a:xfrm>
            <a:off x="8542751" y="5007010"/>
            <a:ext cx="13567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„Extreme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Data 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Database“</a:t>
            </a:r>
            <a:endParaRPr lang="de-DE" b="1" dirty="0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2F39D7E3-C044-4CE2-8429-92FF31D58932}"/>
              </a:ext>
            </a:extLst>
          </p:cNvPr>
          <p:cNvSpPr/>
          <p:nvPr/>
        </p:nvSpPr>
        <p:spPr bwMode="auto">
          <a:xfrm>
            <a:off x="6636838" y="5128913"/>
            <a:ext cx="1356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Super-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 err="1">
                <a:solidFill>
                  <a:schemeClr val="bg1"/>
                </a:solidFill>
              </a:rPr>
              <a:t>computing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81493472-177F-40D3-B5BA-FBB4C2D2BA8C}"/>
              </a:ext>
            </a:extLst>
          </p:cNvPr>
          <p:cNvSpPr/>
          <p:nvPr/>
        </p:nvSpPr>
        <p:spPr bwMode="auto">
          <a:xfrm>
            <a:off x="10445233" y="5008873"/>
            <a:ext cx="13567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EUDAT,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Data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Spaces</a:t>
            </a:r>
          </a:p>
        </p:txBody>
      </p: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E62870B0-9CB6-4199-8727-203F487AC037}"/>
              </a:ext>
            </a:extLst>
          </p:cNvPr>
          <p:cNvCxnSpPr/>
          <p:nvPr/>
        </p:nvCxnSpPr>
        <p:spPr bwMode="auto">
          <a:xfrm>
            <a:off x="6636838" y="4729731"/>
            <a:ext cx="5112966" cy="0"/>
          </a:xfrm>
          <a:prstGeom prst="straightConnector1">
            <a:avLst/>
          </a:prstGeom>
          <a:ln w="57150" cap="sq">
            <a:solidFill>
              <a:srgbClr val="D22D9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hteck 44">
            <a:extLst>
              <a:ext uri="{FF2B5EF4-FFF2-40B4-BE49-F238E27FC236}">
                <a16:creationId xmlns:a16="http://schemas.microsoft.com/office/drawing/2014/main" id="{A55F238A-8F5E-492E-9770-6B7D8290975E}"/>
              </a:ext>
            </a:extLst>
          </p:cNvPr>
          <p:cNvSpPr/>
          <p:nvPr/>
        </p:nvSpPr>
        <p:spPr bwMode="auto">
          <a:xfrm>
            <a:off x="6636838" y="4349438"/>
            <a:ext cx="5004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D22D90"/>
                </a:solidFill>
              </a:rPr>
              <a:t>Connectivity, </a:t>
            </a:r>
            <a:r>
              <a:rPr lang="de-DE" b="1" dirty="0" err="1">
                <a:solidFill>
                  <a:srgbClr val="D22D90"/>
                </a:solidFill>
              </a:rPr>
              <a:t>analytics</a:t>
            </a:r>
            <a:r>
              <a:rPr lang="de-DE" b="1" dirty="0">
                <a:solidFill>
                  <a:srgbClr val="D22D90"/>
                </a:solidFill>
              </a:rPr>
              <a:t> </a:t>
            </a:r>
            <a:r>
              <a:rPr lang="de-DE" b="1" dirty="0" err="1">
                <a:solidFill>
                  <a:srgbClr val="D22D90"/>
                </a:solidFill>
              </a:rPr>
              <a:t>workflows</a:t>
            </a:r>
            <a:endParaRPr lang="de-DE" b="1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3ACD815-5301-D9B3-CAC6-16DBF33D7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Combine </a:t>
            </a:r>
            <a:r>
              <a:rPr lang="de-DE" dirty="0" err="1"/>
              <a:t>Supercomputing</a:t>
            </a:r>
            <a:r>
              <a:rPr lang="de-DE" dirty="0"/>
              <a:t>, </a:t>
            </a:r>
            <a:r>
              <a:rPr lang="de-DE" dirty="0" err="1"/>
              <a:t>BigData</a:t>
            </a:r>
            <a:r>
              <a:rPr lang="de-DE" dirty="0"/>
              <a:t>, FAIR European Data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11534052" y="6541108"/>
            <a:ext cx="322986" cy="153888"/>
          </a:xfrm>
        </p:spPr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23</a:t>
            </a:fld>
            <a:endParaRPr lang="en-GB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 bwMode="auto">
          <a:xfrm>
            <a:off x="479426" y="638073"/>
            <a:ext cx="10474456" cy="360099"/>
          </a:xfrm>
        </p:spPr>
        <p:txBody>
          <a:bodyPr/>
          <a:lstStyle/>
          <a:p>
            <a:pPr>
              <a:defRPr/>
            </a:pPr>
            <a:r>
              <a:rPr lang="en-GB" dirty="0"/>
              <a:t>Environmental Computing Technical Elements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en-GB"/>
              <a:t>LRZ as national supercomputing centre</a:t>
            </a:r>
            <a:endParaRPr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175750" y="394981"/>
            <a:ext cx="1359728" cy="568080"/>
          </a:xfrm>
          <a:prstGeom prst="rect">
            <a:avLst/>
          </a:prstGeom>
        </p:spPr>
      </p:pic>
      <p:sp>
        <p:nvSpPr>
          <p:cNvPr id="22" name="Fußzeilenplatzhalter 1">
            <a:extLst>
              <a:ext uri="{FF2B5EF4-FFF2-40B4-BE49-F238E27FC236}">
                <a16:creationId xmlns:a16="http://schemas.microsoft.com/office/drawing/2014/main" id="{6D536BD6-0A63-4366-9230-D959F3A297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8DDDEBCF-4793-ECCF-D808-FE819A448792}"/>
              </a:ext>
            </a:extLst>
          </p:cNvPr>
          <p:cNvSpPr/>
          <p:nvPr/>
        </p:nvSpPr>
        <p:spPr bwMode="auto">
          <a:xfrm>
            <a:off x="660757" y="2565990"/>
            <a:ext cx="2102119" cy="21132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Modeling &amp; HPC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450D8719-6561-ADD0-6E56-73886097B186}"/>
              </a:ext>
            </a:extLst>
          </p:cNvPr>
          <p:cNvSpPr/>
          <p:nvPr/>
        </p:nvSpPr>
        <p:spPr bwMode="auto">
          <a:xfrm>
            <a:off x="3176424" y="2552123"/>
            <a:ext cx="2102119" cy="211329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Pipelines &amp; </a:t>
            </a:r>
            <a:r>
              <a:rPr lang="de-DE" dirty="0" err="1"/>
              <a:t>DataAnalysis</a:t>
            </a:r>
            <a:r>
              <a:rPr lang="de-DE" dirty="0"/>
              <a:t> 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032E108E-8BF9-457F-B507-7AECE515F7C6}"/>
              </a:ext>
            </a:extLst>
          </p:cNvPr>
          <p:cNvSpPr/>
          <p:nvPr/>
        </p:nvSpPr>
        <p:spPr bwMode="auto">
          <a:xfrm>
            <a:off x="8782520" y="2562124"/>
            <a:ext cx="2102120" cy="211329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Data </a:t>
            </a:r>
            <a:r>
              <a:rPr lang="de-DE" dirty="0" err="1"/>
              <a:t>Curation</a:t>
            </a:r>
            <a:r>
              <a:rPr lang="de-DE" dirty="0"/>
              <a:t> &amp; Citizen Science</a:t>
            </a:r>
          </a:p>
          <a:p>
            <a:pPr algn="ctr"/>
            <a:endParaRPr lang="de-DE" dirty="0"/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6712C057-EBAC-9400-B019-4B781B920A44}"/>
              </a:ext>
            </a:extLst>
          </p:cNvPr>
          <p:cNvSpPr/>
          <p:nvPr/>
        </p:nvSpPr>
        <p:spPr bwMode="auto">
          <a:xfrm>
            <a:off x="5898919" y="2565990"/>
            <a:ext cx="2178664" cy="21132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Sensoring</a:t>
            </a:r>
            <a:r>
              <a:rPr lang="de-DE" dirty="0"/>
              <a:t> &amp; IoT</a:t>
            </a:r>
          </a:p>
          <a:p>
            <a:pPr algn="ctr"/>
            <a:endParaRPr lang="de-DE" dirty="0"/>
          </a:p>
        </p:txBody>
      </p:sp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BC5D58A1-7550-8718-07A4-6D7B46149BBA}"/>
              </a:ext>
            </a:extLst>
          </p:cNvPr>
          <p:cNvSpPr/>
          <p:nvPr/>
        </p:nvSpPr>
        <p:spPr bwMode="auto">
          <a:xfrm>
            <a:off x="873844" y="1461476"/>
            <a:ext cx="2102120" cy="6135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/>
              <a:t>SuperComputers</a:t>
            </a:r>
            <a:endParaRPr lang="de-DE" dirty="0"/>
          </a:p>
        </p:txBody>
      </p:sp>
      <p:sp>
        <p:nvSpPr>
          <p:cNvPr id="24" name="Abgerundetes Rechteck 23">
            <a:extLst>
              <a:ext uri="{FF2B5EF4-FFF2-40B4-BE49-F238E27FC236}">
                <a16:creationId xmlns:a16="http://schemas.microsoft.com/office/drawing/2014/main" id="{A8BCF116-97EB-951B-1DB1-5CFE0DC73892}"/>
              </a:ext>
            </a:extLst>
          </p:cNvPr>
          <p:cNvSpPr/>
          <p:nvPr/>
        </p:nvSpPr>
        <p:spPr bwMode="auto">
          <a:xfrm>
            <a:off x="4886131" y="5305304"/>
            <a:ext cx="2102120" cy="6135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/>
              <a:t>Machine</a:t>
            </a:r>
            <a:r>
              <a:rPr lang="de-DE" dirty="0"/>
              <a:t> Learning</a:t>
            </a:r>
          </a:p>
        </p:txBody>
      </p:sp>
      <p:sp>
        <p:nvSpPr>
          <p:cNvPr id="32" name="Abgerundetes Rechteck 31">
            <a:extLst>
              <a:ext uri="{FF2B5EF4-FFF2-40B4-BE49-F238E27FC236}">
                <a16:creationId xmlns:a16="http://schemas.microsoft.com/office/drawing/2014/main" id="{91233BA0-5D31-7A1B-E47F-0AA756657A9A}"/>
              </a:ext>
            </a:extLst>
          </p:cNvPr>
          <p:cNvSpPr/>
          <p:nvPr/>
        </p:nvSpPr>
        <p:spPr bwMode="auto">
          <a:xfrm>
            <a:off x="4540884" y="1412776"/>
            <a:ext cx="2102120" cy="6135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Databases</a:t>
            </a:r>
          </a:p>
        </p:txBody>
      </p:sp>
      <p:sp>
        <p:nvSpPr>
          <p:cNvPr id="33" name="Abgerundetes Rechteck 32">
            <a:extLst>
              <a:ext uri="{FF2B5EF4-FFF2-40B4-BE49-F238E27FC236}">
                <a16:creationId xmlns:a16="http://schemas.microsoft.com/office/drawing/2014/main" id="{326D3BE5-C58E-EB5A-30AB-F73414930178}"/>
              </a:ext>
            </a:extLst>
          </p:cNvPr>
          <p:cNvSpPr/>
          <p:nvPr/>
        </p:nvSpPr>
        <p:spPr bwMode="auto">
          <a:xfrm>
            <a:off x="7882312" y="1412776"/>
            <a:ext cx="2102120" cy="6135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Monitoring</a:t>
            </a:r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8947F581-24B1-8D88-6DEA-9E536A9E7D98}"/>
              </a:ext>
            </a:extLst>
          </p:cNvPr>
          <p:cNvSpPr/>
          <p:nvPr/>
        </p:nvSpPr>
        <p:spPr bwMode="auto">
          <a:xfrm>
            <a:off x="2037339" y="5303429"/>
            <a:ext cx="2102120" cy="6135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/>
              <a:t>Visualization</a:t>
            </a:r>
            <a:endParaRPr lang="de-DE" dirty="0"/>
          </a:p>
        </p:txBody>
      </p:sp>
      <p:sp>
        <p:nvSpPr>
          <p:cNvPr id="35" name="Abgerundetes Rechteck 34">
            <a:extLst>
              <a:ext uri="{FF2B5EF4-FFF2-40B4-BE49-F238E27FC236}">
                <a16:creationId xmlns:a16="http://schemas.microsoft.com/office/drawing/2014/main" id="{522D0A67-5499-6CB9-2544-9A8B9F79A9EC}"/>
              </a:ext>
            </a:extLst>
          </p:cNvPr>
          <p:cNvSpPr/>
          <p:nvPr/>
        </p:nvSpPr>
        <p:spPr bwMode="auto">
          <a:xfrm>
            <a:off x="7731460" y="5312833"/>
            <a:ext cx="2102120" cy="6135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Cloud</a:t>
            </a:r>
          </a:p>
        </p:txBody>
      </p:sp>
      <p:sp>
        <p:nvSpPr>
          <p:cNvPr id="40" name="Bogen 39">
            <a:extLst>
              <a:ext uri="{FF2B5EF4-FFF2-40B4-BE49-F238E27FC236}">
                <a16:creationId xmlns:a16="http://schemas.microsoft.com/office/drawing/2014/main" id="{4CCD333F-E9DA-3B77-37B9-F1DDF8DDBF5F}"/>
              </a:ext>
            </a:extLst>
          </p:cNvPr>
          <p:cNvSpPr/>
          <p:nvPr/>
        </p:nvSpPr>
        <p:spPr bwMode="auto">
          <a:xfrm flipV="1">
            <a:off x="8782520" y="4221086"/>
            <a:ext cx="2171230" cy="1440161"/>
          </a:xfrm>
          <a:prstGeom prst="arc">
            <a:avLst>
              <a:gd name="adj1" fmla="val 16200000"/>
              <a:gd name="adj2" fmla="val 1391367"/>
            </a:avLst>
          </a:prstGeom>
          <a:ln w="38100" cap="sq">
            <a:solidFill>
              <a:schemeClr val="bg2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Bogen 40">
            <a:extLst>
              <a:ext uri="{FF2B5EF4-FFF2-40B4-BE49-F238E27FC236}">
                <a16:creationId xmlns:a16="http://schemas.microsoft.com/office/drawing/2014/main" id="{E54B7758-A528-4725-3E0B-E30CAD96ED4A}"/>
              </a:ext>
            </a:extLst>
          </p:cNvPr>
          <p:cNvSpPr/>
          <p:nvPr/>
        </p:nvSpPr>
        <p:spPr bwMode="auto">
          <a:xfrm flipH="1" flipV="1">
            <a:off x="1371928" y="4221085"/>
            <a:ext cx="1681916" cy="1440161"/>
          </a:xfrm>
          <a:prstGeom prst="arc">
            <a:avLst>
              <a:gd name="adj1" fmla="val 17060076"/>
              <a:gd name="adj2" fmla="val 1391367"/>
            </a:avLst>
          </a:prstGeom>
          <a:ln w="38100" cap="sq">
            <a:solidFill>
              <a:schemeClr val="bg2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Bogen 41">
            <a:extLst>
              <a:ext uri="{FF2B5EF4-FFF2-40B4-BE49-F238E27FC236}">
                <a16:creationId xmlns:a16="http://schemas.microsoft.com/office/drawing/2014/main" id="{9D19B5AC-DA1B-D0A3-49F4-CB731C4A063F}"/>
              </a:ext>
            </a:extLst>
          </p:cNvPr>
          <p:cNvSpPr/>
          <p:nvPr/>
        </p:nvSpPr>
        <p:spPr bwMode="auto">
          <a:xfrm flipV="1">
            <a:off x="4001848" y="4614962"/>
            <a:ext cx="1146858" cy="944182"/>
          </a:xfrm>
          <a:prstGeom prst="arc">
            <a:avLst>
              <a:gd name="adj1" fmla="val 20158058"/>
              <a:gd name="adj2" fmla="val 3730970"/>
            </a:avLst>
          </a:prstGeom>
          <a:ln w="38100" cap="sq">
            <a:solidFill>
              <a:schemeClr val="bg2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Bogen 42">
            <a:extLst>
              <a:ext uri="{FF2B5EF4-FFF2-40B4-BE49-F238E27FC236}">
                <a16:creationId xmlns:a16="http://schemas.microsoft.com/office/drawing/2014/main" id="{44659913-F79F-B6C4-01DA-1B96EC6D22B0}"/>
              </a:ext>
            </a:extLst>
          </p:cNvPr>
          <p:cNvSpPr/>
          <p:nvPr/>
        </p:nvSpPr>
        <p:spPr bwMode="auto">
          <a:xfrm>
            <a:off x="4399593" y="1412776"/>
            <a:ext cx="1146858" cy="1733903"/>
          </a:xfrm>
          <a:prstGeom prst="arc">
            <a:avLst>
              <a:gd name="adj1" fmla="val 20158058"/>
              <a:gd name="adj2" fmla="val 4179420"/>
            </a:avLst>
          </a:prstGeom>
          <a:ln w="38100" cap="sq">
            <a:solidFill>
              <a:schemeClr val="bg2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Bogen 43">
            <a:extLst>
              <a:ext uri="{FF2B5EF4-FFF2-40B4-BE49-F238E27FC236}">
                <a16:creationId xmlns:a16="http://schemas.microsoft.com/office/drawing/2014/main" id="{1D6571A6-CFB2-B96A-1B97-784182D90FB1}"/>
              </a:ext>
            </a:extLst>
          </p:cNvPr>
          <p:cNvSpPr/>
          <p:nvPr/>
        </p:nvSpPr>
        <p:spPr bwMode="auto">
          <a:xfrm flipV="1">
            <a:off x="6177054" y="1667949"/>
            <a:ext cx="534370" cy="941680"/>
          </a:xfrm>
          <a:prstGeom prst="arc">
            <a:avLst>
              <a:gd name="adj1" fmla="val 9487249"/>
              <a:gd name="adj2" fmla="val 15096115"/>
            </a:avLst>
          </a:prstGeom>
          <a:ln w="38100" cap="sq">
            <a:solidFill>
              <a:schemeClr val="bg2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Bogen 45">
            <a:extLst>
              <a:ext uri="{FF2B5EF4-FFF2-40B4-BE49-F238E27FC236}">
                <a16:creationId xmlns:a16="http://schemas.microsoft.com/office/drawing/2014/main" id="{74CDF41F-F956-86D9-5045-437F407F2097}"/>
              </a:ext>
            </a:extLst>
          </p:cNvPr>
          <p:cNvSpPr/>
          <p:nvPr/>
        </p:nvSpPr>
        <p:spPr bwMode="auto">
          <a:xfrm flipV="1">
            <a:off x="7860258" y="3849138"/>
            <a:ext cx="503761" cy="1466255"/>
          </a:xfrm>
          <a:prstGeom prst="arc">
            <a:avLst>
              <a:gd name="adj1" fmla="val 16423101"/>
              <a:gd name="adj2" fmla="val 5483484"/>
            </a:avLst>
          </a:prstGeom>
          <a:ln w="38100" cap="sq">
            <a:solidFill>
              <a:schemeClr val="bg2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Bogen 46">
            <a:extLst>
              <a:ext uri="{FF2B5EF4-FFF2-40B4-BE49-F238E27FC236}">
                <a16:creationId xmlns:a16="http://schemas.microsoft.com/office/drawing/2014/main" id="{9AA6ACA5-C6C0-1833-68A6-E7AE0E11425E}"/>
              </a:ext>
            </a:extLst>
          </p:cNvPr>
          <p:cNvSpPr/>
          <p:nvPr/>
        </p:nvSpPr>
        <p:spPr bwMode="auto">
          <a:xfrm flipV="1">
            <a:off x="1104743" y="1701632"/>
            <a:ext cx="534370" cy="941680"/>
          </a:xfrm>
          <a:prstGeom prst="arc">
            <a:avLst>
              <a:gd name="adj1" fmla="val 9487249"/>
              <a:gd name="adj2" fmla="val 15096115"/>
            </a:avLst>
          </a:prstGeom>
          <a:noFill/>
          <a:ln w="3810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Bogen 47">
            <a:extLst>
              <a:ext uri="{FF2B5EF4-FFF2-40B4-BE49-F238E27FC236}">
                <a16:creationId xmlns:a16="http://schemas.microsoft.com/office/drawing/2014/main" id="{F990C5B8-07E5-8D16-CAEE-1003C2D6212B}"/>
              </a:ext>
            </a:extLst>
          </p:cNvPr>
          <p:cNvSpPr/>
          <p:nvPr/>
        </p:nvSpPr>
        <p:spPr bwMode="auto">
          <a:xfrm flipV="1">
            <a:off x="2581495" y="4658677"/>
            <a:ext cx="1146858" cy="944182"/>
          </a:xfrm>
          <a:prstGeom prst="arc">
            <a:avLst>
              <a:gd name="adj1" fmla="val 20546320"/>
              <a:gd name="adj2" fmla="val 3730970"/>
            </a:avLst>
          </a:prstGeom>
          <a:ln w="38100" cap="sq">
            <a:solidFill>
              <a:schemeClr val="bg2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15786002-4B4A-B566-AC89-D76D9CDE5FAD}"/>
              </a:ext>
            </a:extLst>
          </p:cNvPr>
          <p:cNvCxnSpPr>
            <a:cxnSpLocks/>
          </p:cNvCxnSpPr>
          <p:nvPr/>
        </p:nvCxnSpPr>
        <p:spPr bwMode="auto">
          <a:xfrm>
            <a:off x="5268316" y="4509120"/>
            <a:ext cx="2463144" cy="936104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FF4971C9-598A-9697-8273-50F644317366}"/>
              </a:ext>
            </a:extLst>
          </p:cNvPr>
          <p:cNvCxnSpPr>
            <a:cxnSpLocks/>
            <a:endCxn id="32" idx="1"/>
          </p:cNvCxnSpPr>
          <p:nvPr/>
        </p:nvCxnSpPr>
        <p:spPr bwMode="auto">
          <a:xfrm flipV="1">
            <a:off x="2633533" y="1719542"/>
            <a:ext cx="1907351" cy="889819"/>
          </a:xfrm>
          <a:prstGeom prst="straightConnector1">
            <a:avLst/>
          </a:prstGeom>
          <a:ln w="38100" cap="sq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Interaktive Schaltfläche: Hilfe 5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B4E1C95-13EA-A304-2768-746497AC7F09}"/>
              </a:ext>
            </a:extLst>
          </p:cNvPr>
          <p:cNvSpPr/>
          <p:nvPr/>
        </p:nvSpPr>
        <p:spPr bwMode="auto">
          <a:xfrm>
            <a:off x="3264128" y="1580616"/>
            <a:ext cx="483930" cy="407443"/>
          </a:xfrm>
          <a:prstGeom prst="actionButtonHel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Interaktive Schaltfläche: Hilfe 5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B25BBC6-81D6-FBF6-1A94-18B3FB92A35A}"/>
              </a:ext>
            </a:extLst>
          </p:cNvPr>
          <p:cNvSpPr/>
          <p:nvPr/>
        </p:nvSpPr>
        <p:spPr bwMode="auto">
          <a:xfrm>
            <a:off x="4286060" y="5357298"/>
            <a:ext cx="483930" cy="407443"/>
          </a:xfrm>
          <a:prstGeom prst="actionButtonHel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9" name="Gerade Verbindung mit Pfeil 58">
            <a:extLst>
              <a:ext uri="{FF2B5EF4-FFF2-40B4-BE49-F238E27FC236}">
                <a16:creationId xmlns:a16="http://schemas.microsoft.com/office/drawing/2014/main" id="{A9760D97-26A2-518F-098B-2EFC9B51F444}"/>
              </a:ext>
            </a:extLst>
          </p:cNvPr>
          <p:cNvCxnSpPr>
            <a:cxnSpLocks/>
          </p:cNvCxnSpPr>
          <p:nvPr/>
        </p:nvCxnSpPr>
        <p:spPr bwMode="auto">
          <a:xfrm>
            <a:off x="2661796" y="4623040"/>
            <a:ext cx="2220872" cy="700359"/>
          </a:xfrm>
          <a:prstGeom prst="straightConnector1">
            <a:avLst/>
          </a:prstGeom>
          <a:ln w="38100" cap="sq">
            <a:solidFill>
              <a:schemeClr val="accent6">
                <a:alpha val="9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802757A8-8910-2D6E-4133-6C469FE7491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643004" y="1939968"/>
            <a:ext cx="2197804" cy="809198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17661B55-C28E-A054-F8BD-80C7108C31E8}"/>
              </a:ext>
            </a:extLst>
          </p:cNvPr>
          <p:cNvCxnSpPr>
            <a:cxnSpLocks/>
          </p:cNvCxnSpPr>
          <p:nvPr/>
        </p:nvCxnSpPr>
        <p:spPr bwMode="auto">
          <a:xfrm flipV="1">
            <a:off x="7617547" y="2050317"/>
            <a:ext cx="373236" cy="529615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927B1239-E0B2-8EB7-54DB-195528F6341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954431" y="2087037"/>
            <a:ext cx="465519" cy="530402"/>
          </a:xfrm>
          <a:prstGeom prst="straightConnector1">
            <a:avLst/>
          </a:prstGeom>
          <a:ln w="38100" cap="sq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>
            <a:extLst>
              <a:ext uri="{FF2B5EF4-FFF2-40B4-BE49-F238E27FC236}">
                <a16:creationId xmlns:a16="http://schemas.microsoft.com/office/drawing/2014/main" id="{BCAD158E-C05E-BA5B-23E5-2056ED03586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306758" y="2026308"/>
            <a:ext cx="179503" cy="502736"/>
          </a:xfrm>
          <a:prstGeom prst="straightConnector1">
            <a:avLst/>
          </a:prstGeom>
          <a:ln w="38100" cap="sq">
            <a:solidFill>
              <a:schemeClr val="bg2">
                <a:alpha val="26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76">
            <a:extLst>
              <a:ext uri="{FF2B5EF4-FFF2-40B4-BE49-F238E27FC236}">
                <a16:creationId xmlns:a16="http://schemas.microsoft.com/office/drawing/2014/main" id="{00B92956-1D03-7A3B-00F2-E49334939BC7}"/>
              </a:ext>
            </a:extLst>
          </p:cNvPr>
          <p:cNvCxnSpPr>
            <a:cxnSpLocks/>
          </p:cNvCxnSpPr>
          <p:nvPr/>
        </p:nvCxnSpPr>
        <p:spPr bwMode="auto">
          <a:xfrm flipH="1">
            <a:off x="6825810" y="4658677"/>
            <a:ext cx="2605255" cy="644752"/>
          </a:xfrm>
          <a:prstGeom prst="straightConnector1">
            <a:avLst/>
          </a:prstGeom>
          <a:ln w="38100" cap="sq">
            <a:solidFill>
              <a:schemeClr val="bg2">
                <a:alpha val="26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709564C2-7440-3AF1-9E7E-4C5D22D2EC9C}"/>
              </a:ext>
            </a:extLst>
          </p:cNvPr>
          <p:cNvCxnSpPr>
            <a:cxnSpLocks/>
          </p:cNvCxnSpPr>
          <p:nvPr/>
        </p:nvCxnSpPr>
        <p:spPr bwMode="auto">
          <a:xfrm flipH="1">
            <a:off x="5447928" y="4614962"/>
            <a:ext cx="622352" cy="662422"/>
          </a:xfrm>
          <a:prstGeom prst="straightConnector1">
            <a:avLst/>
          </a:prstGeom>
          <a:ln w="38100" cap="sq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363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24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Feel free to contact us.</a:t>
            </a:r>
            <a:endParaRPr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LRZ Environmental Computing &amp; Research Data Management Teams</a:t>
            </a:r>
            <a:endParaRPr/>
          </a:p>
        </p:txBody>
      </p:sp>
      <p:sp>
        <p:nvSpPr>
          <p:cNvPr id="7" name="Textplatzhalter 6"/>
          <p:cNvSpPr>
            <a:spLocks noGrp="1"/>
          </p:cNvSpPr>
          <p:nvPr>
            <p:ph type="body" sz="half" idx="2"/>
          </p:nvPr>
        </p:nvSpPr>
        <p:spPr bwMode="auto">
          <a:xfrm>
            <a:off x="479424" y="1412875"/>
            <a:ext cx="7344768" cy="4807052"/>
          </a:xfrm>
        </p:spPr>
        <p:txBody>
          <a:bodyPr/>
          <a:lstStyle/>
          <a:p>
            <a:pPr>
              <a:defRPr/>
            </a:pPr>
            <a:r>
              <a:rPr lang="de-DE" dirty="0"/>
              <a:t>Environmental Computing Team:</a:t>
            </a:r>
          </a:p>
          <a:p>
            <a:pPr>
              <a:defRPr/>
            </a:pPr>
            <a:r>
              <a:rPr lang="de-DE" dirty="0"/>
              <a:t>envcomp@lists.lrz.de </a:t>
            </a:r>
          </a:p>
          <a:p>
            <a:pPr>
              <a:defRPr/>
            </a:pPr>
            <a:r>
              <a:rPr lang="de-DE" dirty="0"/>
              <a:t>Leads:</a:t>
            </a:r>
          </a:p>
          <a:p>
            <a:pPr>
              <a:defRPr/>
            </a:pPr>
            <a:r>
              <a:rPr lang="de-DE" dirty="0"/>
              <a:t>Viktoria </a:t>
            </a:r>
            <a:r>
              <a:rPr lang="de-DE" dirty="0" err="1"/>
              <a:t>Pauw</a:t>
            </a:r>
            <a:r>
              <a:rPr lang="de-DE" dirty="0"/>
              <a:t> (pauw@lrz.de – </a:t>
            </a:r>
            <a:r>
              <a:rPr lang="de-DE" dirty="0" err="1"/>
              <a:t>admin</a:t>
            </a:r>
            <a:r>
              <a:rPr lang="de-DE" dirty="0"/>
              <a:t>) </a:t>
            </a:r>
          </a:p>
          <a:p>
            <a:pPr>
              <a:defRPr/>
            </a:pPr>
            <a:r>
              <a:rPr lang="de-DE" dirty="0" err="1"/>
              <a:t>Anudari</a:t>
            </a:r>
            <a:r>
              <a:rPr lang="de-DE" dirty="0"/>
              <a:t> </a:t>
            </a:r>
            <a:r>
              <a:rPr lang="de-DE" dirty="0" err="1"/>
              <a:t>Batsaikhan</a:t>
            </a:r>
            <a:r>
              <a:rPr lang="de-DE" dirty="0"/>
              <a:t> (batsaikhan@lrz.de – </a:t>
            </a:r>
            <a:r>
              <a:rPr lang="de-DE" dirty="0" err="1"/>
              <a:t>strategy</a:t>
            </a:r>
            <a:r>
              <a:rPr lang="de-DE" dirty="0"/>
              <a:t>)</a:t>
            </a:r>
          </a:p>
          <a:p>
            <a:pPr>
              <a:defRPr/>
            </a:pPr>
            <a:r>
              <a:rPr lang="de-DE" dirty="0"/>
              <a:t>Mohamad Hayek (hayek@lrz.de – </a:t>
            </a:r>
            <a:r>
              <a:rPr lang="de-DE" dirty="0" err="1"/>
              <a:t>tech</a:t>
            </a:r>
            <a:r>
              <a:rPr lang="de-DE" dirty="0"/>
              <a:t>)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Research Data Management Team:</a:t>
            </a:r>
          </a:p>
          <a:p>
            <a:pPr>
              <a:defRPr/>
            </a:pPr>
            <a:r>
              <a:rPr lang="de-DE" dirty="0"/>
              <a:t>rdm@lists.lrz.de</a:t>
            </a:r>
          </a:p>
          <a:p>
            <a:pPr>
              <a:defRPr/>
            </a:pPr>
            <a:r>
              <a:rPr lang="de-DE" dirty="0"/>
              <a:t>Leads: </a:t>
            </a:r>
            <a:br>
              <a:rPr lang="de-DE" dirty="0"/>
            </a:br>
            <a:r>
              <a:rPr lang="de-DE" dirty="0"/>
              <a:t>Stephan Hachinger (hachinger@lrz.de – </a:t>
            </a:r>
            <a:r>
              <a:rPr lang="de-DE" dirty="0" err="1"/>
              <a:t>admin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Johannes </a:t>
            </a:r>
            <a:r>
              <a:rPr lang="de-DE" dirty="0" err="1"/>
              <a:t>Munke</a:t>
            </a:r>
            <a:r>
              <a:rPr lang="de-DE" dirty="0"/>
              <a:t> (munke@lrz.de – </a:t>
            </a:r>
            <a:r>
              <a:rPr lang="de-DE" dirty="0" err="1"/>
              <a:t>tech</a:t>
            </a:r>
            <a:r>
              <a:rPr lang="de-DE" dirty="0"/>
              <a:t>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D8C912D-E426-4288-8622-789D3CB94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216" y="1543826"/>
            <a:ext cx="3905228" cy="740753"/>
          </a:xfrm>
          <a:prstGeom prst="rect">
            <a:avLst/>
          </a:prstGeom>
        </p:spPr>
      </p:pic>
      <p:sp>
        <p:nvSpPr>
          <p:cNvPr id="9" name="Fußzeilenplatzhalter 1">
            <a:extLst>
              <a:ext uri="{FF2B5EF4-FFF2-40B4-BE49-F238E27FC236}">
                <a16:creationId xmlns:a16="http://schemas.microsoft.com/office/drawing/2014/main" id="{447DE6A4-D181-4C1F-B8E0-15A4D1D55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pic>
        <p:nvPicPr>
          <p:cNvPr id="1026" name="Picture 2" descr="envcomp_karte">
            <a:extLst>
              <a:ext uri="{FF2B5EF4-FFF2-40B4-BE49-F238E27FC236}">
                <a16:creationId xmlns:a16="http://schemas.microsoft.com/office/drawing/2014/main" id="{96EC26A4-F0FA-7781-8898-96490815E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622" y="2942973"/>
            <a:ext cx="4081302" cy="288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3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 err="1"/>
              <a:t>SuperMUC</a:t>
            </a:r>
            <a:r>
              <a:rPr lang="en-GB" dirty="0"/>
              <a:t>-NG, Compute Cloud, </a:t>
            </a:r>
            <a:r>
              <a:rPr lang="en-GB" dirty="0" err="1"/>
              <a:t>Linuxcluster</a:t>
            </a:r>
            <a:r>
              <a:rPr lang="en-GB" dirty="0"/>
              <a:t> 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de-DE" dirty="0"/>
              <a:t>Infrastructure</a:t>
            </a:r>
            <a:endParaRPr dirty="0"/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tretch/>
        </p:blipFill>
        <p:spPr bwMode="auto">
          <a:xfrm>
            <a:off x="318598" y="1160306"/>
            <a:ext cx="3984559" cy="2233203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 bwMode="auto">
          <a:xfrm>
            <a:off x="335360" y="3461619"/>
            <a:ext cx="3964601" cy="21996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lvl="0">
              <a:defRPr/>
            </a:pPr>
            <a:r>
              <a:rPr lang="en-GB" sz="2000" b="1" dirty="0">
                <a:solidFill>
                  <a:srgbClr val="FFFFFF"/>
                </a:solidFill>
              </a:rPr>
              <a:t>Lenovo/Intel (2019)</a:t>
            </a:r>
            <a:endParaRPr dirty="0"/>
          </a:p>
          <a:p>
            <a:pPr lvl="0">
              <a:spcBef>
                <a:spcPts val="16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311,040 cores </a:t>
            </a:r>
            <a:r>
              <a:rPr lang="en-GB" dirty="0">
                <a:solidFill>
                  <a:srgbClr val="FFFFFF"/>
                </a:solidFill>
              </a:rPr>
              <a:t>Intel Xeon Skylake</a:t>
            </a:r>
            <a:endParaRPr dirty="0"/>
          </a:p>
          <a:p>
            <a:pPr>
              <a:spcBef>
                <a:spcPts val="4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26.9 Petaflops </a:t>
            </a:r>
            <a:r>
              <a:rPr lang="en-GB" dirty="0">
                <a:solidFill>
                  <a:srgbClr val="FFFFFF"/>
                </a:solidFill>
              </a:rPr>
              <a:t>Peak</a:t>
            </a:r>
          </a:p>
          <a:p>
            <a:pPr>
              <a:spcBef>
                <a:spcPts val="4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70 Petabyte </a:t>
            </a:r>
            <a:r>
              <a:rPr lang="en-GB" dirty="0">
                <a:solidFill>
                  <a:srgbClr val="FFFFFF"/>
                </a:solidFill>
              </a:rPr>
              <a:t>Disk</a:t>
            </a:r>
          </a:p>
          <a:p>
            <a:pPr>
              <a:spcBef>
                <a:spcPts val="4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719 Terabyte </a:t>
            </a:r>
            <a:r>
              <a:rPr lang="en-GB" dirty="0">
                <a:solidFill>
                  <a:srgbClr val="FFFFFF"/>
                </a:solidFill>
              </a:rPr>
              <a:t>Main Memory</a:t>
            </a:r>
            <a:endParaRPr lang="en-GB" dirty="0"/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 lvl="0">
              <a:spcBef>
                <a:spcPts val="400"/>
              </a:spcBef>
              <a:defRPr/>
            </a:pPr>
            <a:endParaRPr dirty="0"/>
          </a:p>
        </p:txBody>
      </p:sp>
      <p:sp>
        <p:nvSpPr>
          <p:cNvPr id="9" name="Fußzeilenplatzhalter 1">
            <a:extLst>
              <a:ext uri="{FF2B5EF4-FFF2-40B4-BE49-F238E27FC236}">
                <a16:creationId xmlns:a16="http://schemas.microsoft.com/office/drawing/2014/main" id="{22E1392C-E3B3-43FF-BF17-6AF63AFBA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3D5A3EF-4554-D4D3-4FDA-13C5ECB04C4A}"/>
              </a:ext>
            </a:extLst>
          </p:cNvPr>
          <p:cNvSpPr/>
          <p:nvPr/>
        </p:nvSpPr>
        <p:spPr>
          <a:xfrm>
            <a:off x="3143672" y="2708920"/>
            <a:ext cx="1244849" cy="65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</a:rPr>
              <a:t>Top500 2019: #8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FE17B47-8423-E55B-3D6A-AD65D0DA2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160" y="1195078"/>
            <a:ext cx="3049680" cy="2102939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06C8043E-8B26-A5D8-9B59-15BC3712DED1}"/>
              </a:ext>
            </a:extLst>
          </p:cNvPr>
          <p:cNvSpPr/>
          <p:nvPr/>
        </p:nvSpPr>
        <p:spPr bwMode="auto">
          <a:xfrm>
            <a:off x="4367808" y="3429000"/>
            <a:ext cx="3731060" cy="22332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lvl="0">
              <a:defRPr/>
            </a:pPr>
            <a:r>
              <a:rPr lang="en-GB" sz="2000" b="1" dirty="0">
                <a:solidFill>
                  <a:srgbClr val="FFFFFF"/>
                </a:solidFill>
              </a:rPr>
              <a:t>OpenStack (2015)</a:t>
            </a:r>
            <a:endParaRPr dirty="0"/>
          </a:p>
          <a:p>
            <a:pPr lvl="0">
              <a:spcBef>
                <a:spcPts val="16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82 </a:t>
            </a:r>
            <a:r>
              <a:rPr lang="en-GB" dirty="0">
                <a:solidFill>
                  <a:srgbClr val="FFFFFF"/>
                </a:solidFill>
              </a:rPr>
              <a:t>Intel Xeon Gold Nodes</a:t>
            </a:r>
            <a:endParaRPr dirty="0"/>
          </a:p>
          <a:p>
            <a:pPr>
              <a:spcBef>
                <a:spcPts val="4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32 </a:t>
            </a:r>
            <a:r>
              <a:rPr lang="de-DE" dirty="0"/>
              <a:t>GPU Nodes– 2x Nvidia Tesla</a:t>
            </a:r>
            <a:endParaRPr lang="en-GB" dirty="0"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384/768</a:t>
            </a:r>
            <a:r>
              <a:rPr lang="de-DE" dirty="0"/>
              <a:t> </a:t>
            </a:r>
            <a:r>
              <a:rPr lang="en-GB" b="1" dirty="0">
                <a:solidFill>
                  <a:srgbClr val="FF9A00"/>
                </a:solidFill>
              </a:rPr>
              <a:t>Gigabyte </a:t>
            </a:r>
            <a:r>
              <a:rPr lang="en-GB" dirty="0">
                <a:solidFill>
                  <a:srgbClr val="FFFFFF"/>
                </a:solidFill>
              </a:rPr>
              <a:t>RAM per Node</a:t>
            </a:r>
            <a:endParaRPr lang="en-GB" dirty="0"/>
          </a:p>
          <a:p>
            <a:pPr>
              <a:spcBef>
                <a:spcPts val="4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6000</a:t>
            </a:r>
            <a:r>
              <a:rPr lang="de-DE" dirty="0"/>
              <a:t> </a:t>
            </a:r>
            <a:r>
              <a:rPr lang="en-GB" b="1" dirty="0">
                <a:solidFill>
                  <a:srgbClr val="FF9A00"/>
                </a:solidFill>
              </a:rPr>
              <a:t>Gigabyte </a:t>
            </a:r>
            <a:r>
              <a:rPr lang="en-GB" dirty="0">
                <a:solidFill>
                  <a:srgbClr val="FFFFFF"/>
                </a:solidFill>
              </a:rPr>
              <a:t>on Huge Node</a:t>
            </a:r>
            <a:endParaRPr lang="en-GB" dirty="0"/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 lvl="0">
              <a:spcBef>
                <a:spcPts val="400"/>
              </a:spcBef>
              <a:defRPr/>
            </a:pPr>
            <a:endParaRPr dirty="0"/>
          </a:p>
        </p:txBody>
      </p:sp>
      <p:pic>
        <p:nvPicPr>
          <p:cNvPr id="3074" name="Picture 2" descr="CooLMUC2_Front_0.35">
            <a:extLst>
              <a:ext uri="{FF2B5EF4-FFF2-40B4-BE49-F238E27FC236}">
                <a16:creationId xmlns:a16="http://schemas.microsoft.com/office/drawing/2014/main" id="{E5BC88DC-1F8A-EB4F-A29E-CFAB10B10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1040569"/>
            <a:ext cx="3086955" cy="23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00608152-0619-9F63-13DE-16F73C85E24F}"/>
              </a:ext>
            </a:extLst>
          </p:cNvPr>
          <p:cNvSpPr/>
          <p:nvPr/>
        </p:nvSpPr>
        <p:spPr bwMode="auto">
          <a:xfrm>
            <a:off x="8197588" y="3429000"/>
            <a:ext cx="3731060" cy="22332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lvl="0">
              <a:defRPr/>
            </a:pPr>
            <a:r>
              <a:rPr lang="de-DE" sz="2000" b="1" dirty="0" err="1">
                <a:solidFill>
                  <a:srgbClr val="FFFFFF"/>
                </a:solidFill>
              </a:rPr>
              <a:t>LinuxCluster</a:t>
            </a:r>
            <a:r>
              <a:rPr lang="de-DE" sz="2000" b="1" dirty="0">
                <a:solidFill>
                  <a:srgbClr val="FFFFFF"/>
                </a:solidFill>
              </a:rPr>
              <a:t> (2016)</a:t>
            </a:r>
          </a:p>
          <a:p>
            <a:pPr lvl="0">
              <a:defRPr/>
            </a:pPr>
            <a:endParaRPr dirty="0"/>
          </a:p>
          <a:p>
            <a:r>
              <a:rPr lang="en-GB" b="1" dirty="0">
                <a:solidFill>
                  <a:srgbClr val="FF9A00"/>
                </a:solidFill>
              </a:rPr>
              <a:t>400</a:t>
            </a:r>
            <a:r>
              <a:rPr lang="de-DE" dirty="0"/>
              <a:t> </a:t>
            </a:r>
            <a:r>
              <a:rPr lang="de-DE" dirty="0" err="1"/>
              <a:t>Haswell</a:t>
            </a:r>
            <a:r>
              <a:rPr lang="de-DE" dirty="0"/>
              <a:t> </a:t>
            </a:r>
            <a:r>
              <a:rPr lang="de-DE" dirty="0" err="1"/>
              <a:t>nodes</a:t>
            </a:r>
            <a:r>
              <a:rPr lang="de-DE" dirty="0"/>
              <a:t> (CooLMUC-2)</a:t>
            </a:r>
          </a:p>
          <a:p>
            <a:r>
              <a:rPr lang="en-GB" b="1" dirty="0">
                <a:solidFill>
                  <a:srgbClr val="FF9A00"/>
                </a:solidFill>
              </a:rPr>
              <a:t>6TB </a:t>
            </a:r>
            <a:r>
              <a:rPr lang="de-DE" dirty="0" err="1"/>
              <a:t>Teramem</a:t>
            </a:r>
            <a:r>
              <a:rPr lang="de-DE" dirty="0"/>
              <a:t> (Intel </a:t>
            </a:r>
            <a:r>
              <a:rPr lang="de-DE" dirty="0" err="1"/>
              <a:t>Broadwell</a:t>
            </a:r>
            <a:r>
              <a:rPr lang="de-DE" dirty="0"/>
              <a:t>) </a:t>
            </a:r>
          </a:p>
          <a:p>
            <a:r>
              <a:rPr lang="en-GB" b="1" dirty="0">
                <a:solidFill>
                  <a:srgbClr val="FF9A00"/>
                </a:solidFill>
              </a:rPr>
              <a:t>150  </a:t>
            </a:r>
            <a:r>
              <a:rPr lang="de-DE" dirty="0" err="1"/>
              <a:t>mem</a:t>
            </a:r>
            <a:r>
              <a:rPr lang="de-DE" dirty="0"/>
              <a:t>  HP DL580 64 KNL 7210-F </a:t>
            </a:r>
            <a:r>
              <a:rPr lang="de-DE" dirty="0" err="1"/>
              <a:t>Omnipath</a:t>
            </a:r>
            <a:r>
              <a:rPr lang="de-DE" dirty="0"/>
              <a:t> (CooLMUC-3)</a:t>
            </a:r>
          </a:p>
          <a:p>
            <a:pPr>
              <a:spcBef>
                <a:spcPts val="4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1 Petaflops </a:t>
            </a:r>
            <a:r>
              <a:rPr lang="en-GB" dirty="0">
                <a:solidFill>
                  <a:srgbClr val="FFFFFF"/>
                </a:solidFill>
              </a:rPr>
              <a:t>Peak</a:t>
            </a:r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 lvl="0">
              <a:spcBef>
                <a:spcPts val="400"/>
              </a:spcBef>
              <a:defRPr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4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 err="1"/>
              <a:t>Terrabyte</a:t>
            </a:r>
            <a:r>
              <a:rPr lang="en-GB" dirty="0"/>
              <a:t>, </a:t>
            </a:r>
            <a:r>
              <a:rPr lang="en-GB" dirty="0" err="1"/>
              <a:t>Cerebras</a:t>
            </a:r>
            <a:r>
              <a:rPr lang="en-GB" dirty="0"/>
              <a:t>, BEAST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de-DE" dirty="0"/>
              <a:t>Infrastructure</a:t>
            </a:r>
            <a:endParaRPr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93463" y="333375"/>
            <a:ext cx="663575" cy="663575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 bwMode="auto">
          <a:xfrm>
            <a:off x="335360" y="3461619"/>
            <a:ext cx="4045396" cy="23436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lvl="0">
              <a:defRPr/>
            </a:pPr>
            <a:r>
              <a:rPr lang="en-GB" sz="2000" b="1" dirty="0" err="1">
                <a:solidFill>
                  <a:srgbClr val="FFFFFF"/>
                </a:solidFill>
              </a:rPr>
              <a:t>Terrabyte</a:t>
            </a:r>
            <a:r>
              <a:rPr lang="en-GB" sz="2000" b="1" dirty="0">
                <a:solidFill>
                  <a:srgbClr val="FFFFFF"/>
                </a:solidFill>
              </a:rPr>
              <a:t> (2023)</a:t>
            </a:r>
            <a:endParaRPr dirty="0"/>
          </a:p>
          <a:p>
            <a:pPr lvl="0">
              <a:spcBef>
                <a:spcPts val="16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62 </a:t>
            </a:r>
            <a:r>
              <a:rPr lang="de-DE" dirty="0"/>
              <a:t>2x40 </a:t>
            </a:r>
            <a:r>
              <a:rPr lang="de-DE" dirty="0" err="1"/>
              <a:t>core</a:t>
            </a:r>
            <a:r>
              <a:rPr lang="de-DE" dirty="0"/>
              <a:t> Intel Xeon</a:t>
            </a:r>
            <a:endParaRPr dirty="0"/>
          </a:p>
          <a:p>
            <a:pPr>
              <a:spcBef>
                <a:spcPts val="4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15 </a:t>
            </a:r>
            <a:r>
              <a:rPr lang="en-GB" dirty="0">
                <a:solidFill>
                  <a:srgbClr val="FFFFFF"/>
                </a:solidFill>
              </a:rPr>
              <a:t>nodes Nvidia GPU A100</a:t>
            </a:r>
          </a:p>
          <a:p>
            <a:pPr>
              <a:spcBef>
                <a:spcPts val="4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100 Gigabit </a:t>
            </a:r>
            <a:r>
              <a:rPr lang="en-GB" dirty="0">
                <a:solidFill>
                  <a:srgbClr val="FFFFFF"/>
                </a:solidFill>
              </a:rPr>
              <a:t>DLR connection</a:t>
            </a:r>
          </a:p>
          <a:p>
            <a:pPr>
              <a:spcBef>
                <a:spcPts val="400"/>
              </a:spcBef>
              <a:defRPr/>
            </a:pPr>
            <a:r>
              <a:rPr lang="en-GB" b="1" dirty="0">
                <a:solidFill>
                  <a:srgbClr val="FF9A00"/>
                </a:solidFill>
              </a:rPr>
              <a:t>1,3 Petaflops </a:t>
            </a:r>
            <a:r>
              <a:rPr lang="de-DE" dirty="0"/>
              <a:t>total</a:t>
            </a:r>
            <a:endParaRPr lang="en-GB" dirty="0"/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 lvl="0">
              <a:spcBef>
                <a:spcPts val="400"/>
              </a:spcBef>
              <a:defRPr/>
            </a:pPr>
            <a:endParaRPr dirty="0"/>
          </a:p>
        </p:txBody>
      </p:sp>
      <p:sp>
        <p:nvSpPr>
          <p:cNvPr id="9" name="Fußzeilenplatzhalter 1">
            <a:extLst>
              <a:ext uri="{FF2B5EF4-FFF2-40B4-BE49-F238E27FC236}">
                <a16:creationId xmlns:a16="http://schemas.microsoft.com/office/drawing/2014/main" id="{22E1392C-E3B3-43FF-BF17-6AF63AFBA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3D5A3EF-4554-D4D3-4FDA-13C5ECB04C4A}"/>
              </a:ext>
            </a:extLst>
          </p:cNvPr>
          <p:cNvSpPr/>
          <p:nvPr/>
        </p:nvSpPr>
        <p:spPr>
          <a:xfrm>
            <a:off x="3143672" y="2708920"/>
            <a:ext cx="1244849" cy="65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</a:rPr>
              <a:t>Top500 2019: #8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6C8043E-8B26-A5D8-9B59-15BC3712DED1}"/>
              </a:ext>
            </a:extLst>
          </p:cNvPr>
          <p:cNvSpPr/>
          <p:nvPr/>
        </p:nvSpPr>
        <p:spPr bwMode="auto">
          <a:xfrm>
            <a:off x="4423642" y="3461619"/>
            <a:ext cx="3731060" cy="2376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lvl="0">
              <a:defRPr/>
            </a:pPr>
            <a:r>
              <a:rPr lang="en-GB" sz="2000" b="1" dirty="0" err="1">
                <a:solidFill>
                  <a:srgbClr val="FFFFFF"/>
                </a:solidFill>
              </a:rPr>
              <a:t>Cerebras</a:t>
            </a:r>
            <a:r>
              <a:rPr lang="en-GB" sz="2000" b="1" dirty="0">
                <a:solidFill>
                  <a:srgbClr val="FFFFFF"/>
                </a:solidFill>
              </a:rPr>
              <a:t> (2022)</a:t>
            </a:r>
            <a:endParaRPr dirty="0"/>
          </a:p>
          <a:p>
            <a:pPr lvl="0">
              <a:spcBef>
                <a:spcPts val="1600"/>
              </a:spcBef>
              <a:defRPr/>
            </a:pPr>
            <a:r>
              <a:rPr lang="de-DE" dirty="0"/>
              <a:t>WSE-2 Chip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en-GB" b="1" dirty="0">
                <a:solidFill>
                  <a:srgbClr val="FF9A00"/>
                </a:solidFill>
              </a:rPr>
              <a:t>850 000 </a:t>
            </a:r>
            <a:r>
              <a:rPr lang="de-DE" dirty="0" err="1"/>
              <a:t>cores</a:t>
            </a:r>
            <a:endParaRPr lang="en-GB" dirty="0"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/>
            </a:pPr>
            <a:r>
              <a:rPr lang="de-DE" b="1" dirty="0"/>
              <a:t>HPE Superdome Flex Server</a:t>
            </a:r>
          </a:p>
          <a:p>
            <a:pPr>
              <a:spcBef>
                <a:spcPts val="400"/>
              </a:spcBef>
              <a:defRPr/>
            </a:pPr>
            <a:r>
              <a:rPr lang="de-DE" b="1" dirty="0"/>
              <a:t> </a:t>
            </a:r>
            <a:r>
              <a:rPr lang="de-DE" b="1" dirty="0" err="1"/>
              <a:t>specialized</a:t>
            </a:r>
            <a:r>
              <a:rPr lang="de-DE" b="1" dirty="0"/>
              <a:t> </a:t>
            </a:r>
            <a:r>
              <a:rPr lang="de-DE" b="1" dirty="0" err="1"/>
              <a:t>hardware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en-GB" b="1" dirty="0">
                <a:solidFill>
                  <a:srgbClr val="FF9A00"/>
                </a:solidFill>
              </a:rPr>
              <a:t>AI</a:t>
            </a:r>
            <a:r>
              <a:rPr lang="de-DE" b="1" dirty="0"/>
              <a:t> </a:t>
            </a:r>
            <a:r>
              <a:rPr lang="de-DE" b="1" dirty="0" err="1"/>
              <a:t>applications</a:t>
            </a:r>
            <a:endParaRPr lang="en-GB" dirty="0"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 lvl="0">
              <a:spcBef>
                <a:spcPts val="400"/>
              </a:spcBef>
              <a:defRPr/>
            </a:pPr>
            <a:endParaRPr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0608152-0619-9F63-13DE-16F73C85E24F}"/>
              </a:ext>
            </a:extLst>
          </p:cNvPr>
          <p:cNvSpPr/>
          <p:nvPr/>
        </p:nvSpPr>
        <p:spPr bwMode="auto">
          <a:xfrm>
            <a:off x="8197588" y="3429000"/>
            <a:ext cx="3731060" cy="2376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lvl="0">
              <a:defRPr/>
            </a:pPr>
            <a:r>
              <a:rPr lang="de-DE" sz="2000" b="1" dirty="0">
                <a:solidFill>
                  <a:srgbClr val="FFFFFF"/>
                </a:solidFill>
              </a:rPr>
              <a:t>BEAST (2020)</a:t>
            </a:r>
          </a:p>
          <a:p>
            <a:r>
              <a:rPr lang="de-DE" dirty="0"/>
              <a:t>Intel Cascade, Cooper, </a:t>
            </a:r>
            <a:r>
              <a:rPr lang="de-DE" dirty="0" err="1"/>
              <a:t>IceLake</a:t>
            </a:r>
            <a:r>
              <a:rPr lang="de-DE" dirty="0"/>
              <a:t> NVRAM-(</a:t>
            </a:r>
            <a:r>
              <a:rPr lang="de-DE" dirty="0" err="1"/>
              <a:t>Optane</a:t>
            </a:r>
            <a:r>
              <a:rPr lang="de-DE" dirty="0"/>
              <a:t>) </a:t>
            </a:r>
          </a:p>
          <a:p>
            <a:r>
              <a:rPr lang="de-DE" dirty="0"/>
              <a:t>AMD (Rome) GPUs MI-100</a:t>
            </a:r>
          </a:p>
          <a:p>
            <a:r>
              <a:rPr lang="de-DE" dirty="0"/>
              <a:t>ARM-Marvell (ThunderX2), Nvidia-GPUs (V-100) and Fujitsu (A64FX)</a:t>
            </a:r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>
              <a:spcBef>
                <a:spcPts val="400"/>
              </a:spcBef>
              <a:defRPr/>
            </a:pPr>
            <a:endParaRPr lang="en-GB" dirty="0">
              <a:solidFill>
                <a:srgbClr val="FFFFFF"/>
              </a:solidFill>
            </a:endParaRPr>
          </a:p>
          <a:p>
            <a:pPr lvl="0">
              <a:spcBef>
                <a:spcPts val="400"/>
              </a:spcBef>
              <a:defRPr/>
            </a:pPr>
            <a:endParaRPr dirty="0"/>
          </a:p>
        </p:txBody>
      </p:sp>
      <p:pic>
        <p:nvPicPr>
          <p:cNvPr id="4100" name="Picture 4" descr="terrabyte">
            <a:extLst>
              <a:ext uri="{FF2B5EF4-FFF2-40B4-BE49-F238E27FC236}">
                <a16:creationId xmlns:a16="http://schemas.microsoft.com/office/drawing/2014/main" id="{86FD9164-EC45-E470-727F-3F837C51B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64" y="1281677"/>
            <a:ext cx="3894119" cy="203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RL_9933">
            <a:extLst>
              <a:ext uri="{FF2B5EF4-FFF2-40B4-BE49-F238E27FC236}">
                <a16:creationId xmlns:a16="http://schemas.microsoft.com/office/drawing/2014/main" id="{0BE76733-0111-87EB-C776-550961F76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767" y="1268772"/>
            <a:ext cx="2728466" cy="211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east">
            <a:extLst>
              <a:ext uri="{FF2B5EF4-FFF2-40B4-BE49-F238E27FC236}">
                <a16:creationId xmlns:a16="http://schemas.microsoft.com/office/drawing/2014/main" id="{4E502FA7-30BF-3EB8-6045-2F7406522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079" y="1248914"/>
            <a:ext cx="3184171" cy="216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760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11534052" y="6541108"/>
            <a:ext cx="322986" cy="153888"/>
          </a:xfrm>
        </p:spPr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5</a:t>
            </a:fld>
            <a:endParaRPr lang="en-GB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 bwMode="auto">
          <a:xfrm>
            <a:off x="479426" y="638073"/>
            <a:ext cx="10474456" cy="360099"/>
          </a:xfrm>
        </p:spPr>
        <p:txBody>
          <a:bodyPr/>
          <a:lstStyle/>
          <a:p>
            <a:pPr>
              <a:defRPr/>
            </a:pPr>
            <a:r>
              <a:rPr lang="en-GB" dirty="0"/>
              <a:t>Environmental Computing Technical Elements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en-GB"/>
              <a:t>LRZ as national supercomputing centre</a:t>
            </a:r>
            <a:endParaRPr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175750" y="394981"/>
            <a:ext cx="1359728" cy="568080"/>
          </a:xfrm>
          <a:prstGeom prst="rect">
            <a:avLst/>
          </a:prstGeom>
        </p:spPr>
      </p:pic>
      <p:sp>
        <p:nvSpPr>
          <p:cNvPr id="22" name="Fußzeilenplatzhalter 1">
            <a:extLst>
              <a:ext uri="{FF2B5EF4-FFF2-40B4-BE49-F238E27FC236}">
                <a16:creationId xmlns:a16="http://schemas.microsoft.com/office/drawing/2014/main" id="{6D536BD6-0A63-4366-9230-D959F3A297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8DDDEBCF-4793-ECCF-D808-FE819A448792}"/>
              </a:ext>
            </a:extLst>
          </p:cNvPr>
          <p:cNvSpPr/>
          <p:nvPr/>
        </p:nvSpPr>
        <p:spPr bwMode="auto">
          <a:xfrm>
            <a:off x="660757" y="2565990"/>
            <a:ext cx="2102119" cy="21132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Modeling &amp; HPC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450D8719-6561-ADD0-6E56-73886097B186}"/>
              </a:ext>
            </a:extLst>
          </p:cNvPr>
          <p:cNvSpPr/>
          <p:nvPr/>
        </p:nvSpPr>
        <p:spPr bwMode="auto">
          <a:xfrm>
            <a:off x="3176424" y="2552123"/>
            <a:ext cx="2102119" cy="211329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Pipelines &amp; </a:t>
            </a:r>
            <a:r>
              <a:rPr lang="de-DE" dirty="0" err="1"/>
              <a:t>DataAnalysis</a:t>
            </a:r>
            <a:r>
              <a:rPr lang="de-DE" dirty="0"/>
              <a:t> 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032E108E-8BF9-457F-B507-7AECE515F7C6}"/>
              </a:ext>
            </a:extLst>
          </p:cNvPr>
          <p:cNvSpPr/>
          <p:nvPr/>
        </p:nvSpPr>
        <p:spPr bwMode="auto">
          <a:xfrm>
            <a:off x="8782520" y="2562124"/>
            <a:ext cx="2102120" cy="211329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Data </a:t>
            </a:r>
            <a:r>
              <a:rPr lang="de-DE" dirty="0" err="1"/>
              <a:t>Curation</a:t>
            </a:r>
            <a:r>
              <a:rPr lang="de-DE" dirty="0"/>
              <a:t> &amp; Citizen Science</a:t>
            </a:r>
          </a:p>
          <a:p>
            <a:pPr algn="ctr"/>
            <a:endParaRPr lang="de-DE" dirty="0"/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6712C057-EBAC-9400-B019-4B781B920A44}"/>
              </a:ext>
            </a:extLst>
          </p:cNvPr>
          <p:cNvSpPr/>
          <p:nvPr/>
        </p:nvSpPr>
        <p:spPr bwMode="auto">
          <a:xfrm>
            <a:off x="5898919" y="2565990"/>
            <a:ext cx="2178664" cy="21132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Sensoring</a:t>
            </a:r>
            <a:r>
              <a:rPr lang="de-DE" dirty="0"/>
              <a:t> &amp; IoT</a:t>
            </a:r>
          </a:p>
          <a:p>
            <a:pPr algn="ctr"/>
            <a:endParaRPr lang="de-DE" dirty="0"/>
          </a:p>
        </p:txBody>
      </p:sp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BC5D58A1-7550-8718-07A4-6D7B46149BBA}"/>
              </a:ext>
            </a:extLst>
          </p:cNvPr>
          <p:cNvSpPr/>
          <p:nvPr/>
        </p:nvSpPr>
        <p:spPr bwMode="auto">
          <a:xfrm>
            <a:off x="873844" y="1461476"/>
            <a:ext cx="2102120" cy="6135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/>
              <a:t>SuperComputers</a:t>
            </a:r>
            <a:endParaRPr lang="de-DE" dirty="0"/>
          </a:p>
        </p:txBody>
      </p:sp>
      <p:sp>
        <p:nvSpPr>
          <p:cNvPr id="24" name="Abgerundetes Rechteck 23">
            <a:extLst>
              <a:ext uri="{FF2B5EF4-FFF2-40B4-BE49-F238E27FC236}">
                <a16:creationId xmlns:a16="http://schemas.microsoft.com/office/drawing/2014/main" id="{A8BCF116-97EB-951B-1DB1-5CFE0DC73892}"/>
              </a:ext>
            </a:extLst>
          </p:cNvPr>
          <p:cNvSpPr/>
          <p:nvPr/>
        </p:nvSpPr>
        <p:spPr bwMode="auto">
          <a:xfrm>
            <a:off x="4886131" y="5305304"/>
            <a:ext cx="2102120" cy="6135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/>
              <a:t>Machine</a:t>
            </a:r>
            <a:r>
              <a:rPr lang="de-DE" dirty="0"/>
              <a:t> Learning</a:t>
            </a:r>
          </a:p>
        </p:txBody>
      </p:sp>
      <p:sp>
        <p:nvSpPr>
          <p:cNvPr id="32" name="Abgerundetes Rechteck 31">
            <a:extLst>
              <a:ext uri="{FF2B5EF4-FFF2-40B4-BE49-F238E27FC236}">
                <a16:creationId xmlns:a16="http://schemas.microsoft.com/office/drawing/2014/main" id="{91233BA0-5D31-7A1B-E47F-0AA756657A9A}"/>
              </a:ext>
            </a:extLst>
          </p:cNvPr>
          <p:cNvSpPr/>
          <p:nvPr/>
        </p:nvSpPr>
        <p:spPr bwMode="auto">
          <a:xfrm>
            <a:off x="4540884" y="1412776"/>
            <a:ext cx="2102120" cy="6135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Databases</a:t>
            </a:r>
          </a:p>
        </p:txBody>
      </p:sp>
      <p:sp>
        <p:nvSpPr>
          <p:cNvPr id="33" name="Abgerundetes Rechteck 32">
            <a:extLst>
              <a:ext uri="{FF2B5EF4-FFF2-40B4-BE49-F238E27FC236}">
                <a16:creationId xmlns:a16="http://schemas.microsoft.com/office/drawing/2014/main" id="{326D3BE5-C58E-EB5A-30AB-F73414930178}"/>
              </a:ext>
            </a:extLst>
          </p:cNvPr>
          <p:cNvSpPr/>
          <p:nvPr/>
        </p:nvSpPr>
        <p:spPr bwMode="auto">
          <a:xfrm>
            <a:off x="7882312" y="1412776"/>
            <a:ext cx="2102120" cy="6135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Monitoring</a:t>
            </a:r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8947F581-24B1-8D88-6DEA-9E536A9E7D98}"/>
              </a:ext>
            </a:extLst>
          </p:cNvPr>
          <p:cNvSpPr/>
          <p:nvPr/>
        </p:nvSpPr>
        <p:spPr bwMode="auto">
          <a:xfrm>
            <a:off x="2037339" y="5303429"/>
            <a:ext cx="2102120" cy="6135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/>
              <a:t>Visualization</a:t>
            </a:r>
            <a:endParaRPr lang="de-DE" dirty="0"/>
          </a:p>
        </p:txBody>
      </p:sp>
      <p:sp>
        <p:nvSpPr>
          <p:cNvPr id="35" name="Abgerundetes Rechteck 34">
            <a:extLst>
              <a:ext uri="{FF2B5EF4-FFF2-40B4-BE49-F238E27FC236}">
                <a16:creationId xmlns:a16="http://schemas.microsoft.com/office/drawing/2014/main" id="{522D0A67-5499-6CB9-2544-9A8B9F79A9EC}"/>
              </a:ext>
            </a:extLst>
          </p:cNvPr>
          <p:cNvSpPr/>
          <p:nvPr/>
        </p:nvSpPr>
        <p:spPr bwMode="auto">
          <a:xfrm>
            <a:off x="7731460" y="5312833"/>
            <a:ext cx="2102120" cy="6135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Cloud</a:t>
            </a:r>
          </a:p>
        </p:txBody>
      </p:sp>
      <p:sp>
        <p:nvSpPr>
          <p:cNvPr id="40" name="Bogen 39">
            <a:extLst>
              <a:ext uri="{FF2B5EF4-FFF2-40B4-BE49-F238E27FC236}">
                <a16:creationId xmlns:a16="http://schemas.microsoft.com/office/drawing/2014/main" id="{4CCD333F-E9DA-3B77-37B9-F1DDF8DDBF5F}"/>
              </a:ext>
            </a:extLst>
          </p:cNvPr>
          <p:cNvSpPr/>
          <p:nvPr/>
        </p:nvSpPr>
        <p:spPr bwMode="auto">
          <a:xfrm flipV="1">
            <a:off x="8782520" y="4221086"/>
            <a:ext cx="2171230" cy="1440161"/>
          </a:xfrm>
          <a:prstGeom prst="arc">
            <a:avLst>
              <a:gd name="adj1" fmla="val 16200000"/>
              <a:gd name="adj2" fmla="val 1391367"/>
            </a:avLst>
          </a:prstGeom>
          <a:ln w="38100" cap="sq">
            <a:solidFill>
              <a:schemeClr val="bg2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Bogen 40">
            <a:extLst>
              <a:ext uri="{FF2B5EF4-FFF2-40B4-BE49-F238E27FC236}">
                <a16:creationId xmlns:a16="http://schemas.microsoft.com/office/drawing/2014/main" id="{E54B7758-A528-4725-3E0B-E30CAD96ED4A}"/>
              </a:ext>
            </a:extLst>
          </p:cNvPr>
          <p:cNvSpPr/>
          <p:nvPr/>
        </p:nvSpPr>
        <p:spPr bwMode="auto">
          <a:xfrm flipH="1" flipV="1">
            <a:off x="1371928" y="4221085"/>
            <a:ext cx="1681916" cy="1440161"/>
          </a:xfrm>
          <a:prstGeom prst="arc">
            <a:avLst>
              <a:gd name="adj1" fmla="val 17060076"/>
              <a:gd name="adj2" fmla="val 1391367"/>
            </a:avLst>
          </a:prstGeom>
          <a:ln w="38100" cap="sq">
            <a:solidFill>
              <a:schemeClr val="bg2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Bogen 41">
            <a:extLst>
              <a:ext uri="{FF2B5EF4-FFF2-40B4-BE49-F238E27FC236}">
                <a16:creationId xmlns:a16="http://schemas.microsoft.com/office/drawing/2014/main" id="{9D19B5AC-DA1B-D0A3-49F4-CB731C4A063F}"/>
              </a:ext>
            </a:extLst>
          </p:cNvPr>
          <p:cNvSpPr/>
          <p:nvPr/>
        </p:nvSpPr>
        <p:spPr bwMode="auto">
          <a:xfrm flipV="1">
            <a:off x="4001848" y="4614962"/>
            <a:ext cx="1146858" cy="944182"/>
          </a:xfrm>
          <a:prstGeom prst="arc">
            <a:avLst>
              <a:gd name="adj1" fmla="val 20158058"/>
              <a:gd name="adj2" fmla="val 3730970"/>
            </a:avLst>
          </a:prstGeom>
          <a:ln w="38100" cap="sq">
            <a:solidFill>
              <a:schemeClr val="bg2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Bogen 42">
            <a:extLst>
              <a:ext uri="{FF2B5EF4-FFF2-40B4-BE49-F238E27FC236}">
                <a16:creationId xmlns:a16="http://schemas.microsoft.com/office/drawing/2014/main" id="{44659913-F79F-B6C4-01DA-1B96EC6D22B0}"/>
              </a:ext>
            </a:extLst>
          </p:cNvPr>
          <p:cNvSpPr/>
          <p:nvPr/>
        </p:nvSpPr>
        <p:spPr bwMode="auto">
          <a:xfrm>
            <a:off x="4399593" y="1412776"/>
            <a:ext cx="1146858" cy="1733903"/>
          </a:xfrm>
          <a:prstGeom prst="arc">
            <a:avLst>
              <a:gd name="adj1" fmla="val 20158058"/>
              <a:gd name="adj2" fmla="val 4179420"/>
            </a:avLst>
          </a:prstGeom>
          <a:ln w="38100" cap="sq">
            <a:solidFill>
              <a:schemeClr val="bg2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Bogen 43">
            <a:extLst>
              <a:ext uri="{FF2B5EF4-FFF2-40B4-BE49-F238E27FC236}">
                <a16:creationId xmlns:a16="http://schemas.microsoft.com/office/drawing/2014/main" id="{1D6571A6-CFB2-B96A-1B97-784182D90FB1}"/>
              </a:ext>
            </a:extLst>
          </p:cNvPr>
          <p:cNvSpPr/>
          <p:nvPr/>
        </p:nvSpPr>
        <p:spPr bwMode="auto">
          <a:xfrm flipV="1">
            <a:off x="6177054" y="1667949"/>
            <a:ext cx="534370" cy="941680"/>
          </a:xfrm>
          <a:prstGeom prst="arc">
            <a:avLst>
              <a:gd name="adj1" fmla="val 9487249"/>
              <a:gd name="adj2" fmla="val 15096115"/>
            </a:avLst>
          </a:prstGeom>
          <a:ln w="38100" cap="sq">
            <a:solidFill>
              <a:schemeClr val="bg2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Bogen 45">
            <a:extLst>
              <a:ext uri="{FF2B5EF4-FFF2-40B4-BE49-F238E27FC236}">
                <a16:creationId xmlns:a16="http://schemas.microsoft.com/office/drawing/2014/main" id="{74CDF41F-F956-86D9-5045-437F407F2097}"/>
              </a:ext>
            </a:extLst>
          </p:cNvPr>
          <p:cNvSpPr/>
          <p:nvPr/>
        </p:nvSpPr>
        <p:spPr bwMode="auto">
          <a:xfrm flipV="1">
            <a:off x="7860258" y="3849138"/>
            <a:ext cx="503761" cy="1466255"/>
          </a:xfrm>
          <a:prstGeom prst="arc">
            <a:avLst>
              <a:gd name="adj1" fmla="val 16423101"/>
              <a:gd name="adj2" fmla="val 5483484"/>
            </a:avLst>
          </a:prstGeom>
          <a:ln w="38100" cap="sq">
            <a:solidFill>
              <a:schemeClr val="bg2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Bogen 46">
            <a:extLst>
              <a:ext uri="{FF2B5EF4-FFF2-40B4-BE49-F238E27FC236}">
                <a16:creationId xmlns:a16="http://schemas.microsoft.com/office/drawing/2014/main" id="{9AA6ACA5-C6C0-1833-68A6-E7AE0E11425E}"/>
              </a:ext>
            </a:extLst>
          </p:cNvPr>
          <p:cNvSpPr/>
          <p:nvPr/>
        </p:nvSpPr>
        <p:spPr bwMode="auto">
          <a:xfrm flipV="1">
            <a:off x="1104743" y="1701632"/>
            <a:ext cx="534370" cy="941680"/>
          </a:xfrm>
          <a:prstGeom prst="arc">
            <a:avLst>
              <a:gd name="adj1" fmla="val 9487249"/>
              <a:gd name="adj2" fmla="val 15096115"/>
            </a:avLst>
          </a:prstGeom>
          <a:noFill/>
          <a:ln w="3810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Bogen 47">
            <a:extLst>
              <a:ext uri="{FF2B5EF4-FFF2-40B4-BE49-F238E27FC236}">
                <a16:creationId xmlns:a16="http://schemas.microsoft.com/office/drawing/2014/main" id="{F990C5B8-07E5-8D16-CAEE-1003C2D6212B}"/>
              </a:ext>
            </a:extLst>
          </p:cNvPr>
          <p:cNvSpPr/>
          <p:nvPr/>
        </p:nvSpPr>
        <p:spPr bwMode="auto">
          <a:xfrm flipV="1">
            <a:off x="2581495" y="4658677"/>
            <a:ext cx="1146858" cy="944182"/>
          </a:xfrm>
          <a:prstGeom prst="arc">
            <a:avLst>
              <a:gd name="adj1" fmla="val 20546320"/>
              <a:gd name="adj2" fmla="val 3730970"/>
            </a:avLst>
          </a:prstGeom>
          <a:ln w="38100" cap="sq">
            <a:solidFill>
              <a:schemeClr val="bg2"/>
            </a:solidFill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15786002-4B4A-B566-AC89-D76D9CDE5FAD}"/>
              </a:ext>
            </a:extLst>
          </p:cNvPr>
          <p:cNvCxnSpPr>
            <a:cxnSpLocks/>
          </p:cNvCxnSpPr>
          <p:nvPr/>
        </p:nvCxnSpPr>
        <p:spPr bwMode="auto">
          <a:xfrm>
            <a:off x="5268316" y="4509120"/>
            <a:ext cx="2463144" cy="936104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802757A8-8910-2D6E-4133-6C469FE7491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643004" y="1939968"/>
            <a:ext cx="2197804" cy="809198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17661B55-C28E-A054-F8BD-80C7108C31E8}"/>
              </a:ext>
            </a:extLst>
          </p:cNvPr>
          <p:cNvCxnSpPr>
            <a:cxnSpLocks/>
          </p:cNvCxnSpPr>
          <p:nvPr/>
        </p:nvCxnSpPr>
        <p:spPr bwMode="auto">
          <a:xfrm flipV="1">
            <a:off x="7617547" y="2050317"/>
            <a:ext cx="373236" cy="529615"/>
          </a:xfrm>
          <a:prstGeom prst="straightConnector1">
            <a:avLst/>
          </a:prstGeom>
          <a:ln w="38100" cap="sq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>
            <a:extLst>
              <a:ext uri="{FF2B5EF4-FFF2-40B4-BE49-F238E27FC236}">
                <a16:creationId xmlns:a16="http://schemas.microsoft.com/office/drawing/2014/main" id="{BCAD158E-C05E-BA5B-23E5-2056ED03586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306758" y="2026308"/>
            <a:ext cx="179503" cy="502736"/>
          </a:xfrm>
          <a:prstGeom prst="straightConnector1">
            <a:avLst/>
          </a:prstGeom>
          <a:ln w="38100" cap="sq">
            <a:solidFill>
              <a:schemeClr val="bg2">
                <a:alpha val="26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76">
            <a:extLst>
              <a:ext uri="{FF2B5EF4-FFF2-40B4-BE49-F238E27FC236}">
                <a16:creationId xmlns:a16="http://schemas.microsoft.com/office/drawing/2014/main" id="{00B92956-1D03-7A3B-00F2-E49334939BC7}"/>
              </a:ext>
            </a:extLst>
          </p:cNvPr>
          <p:cNvCxnSpPr>
            <a:cxnSpLocks/>
          </p:cNvCxnSpPr>
          <p:nvPr/>
        </p:nvCxnSpPr>
        <p:spPr bwMode="auto">
          <a:xfrm flipH="1">
            <a:off x="6825810" y="4658677"/>
            <a:ext cx="2605255" cy="644752"/>
          </a:xfrm>
          <a:prstGeom prst="straightConnector1">
            <a:avLst/>
          </a:prstGeom>
          <a:ln w="38100" cap="sq">
            <a:solidFill>
              <a:schemeClr val="bg2">
                <a:alpha val="26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FE1F370-F1A0-8DCE-7C8C-F724D1E3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B4FC9-BFE1-2046-B7CF-BF700D81BD1A}" type="slidenum">
              <a:rPr lang="en-GB" smtClean="0"/>
              <a:t>6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D26CAF-F1C4-F7B9-6487-605FA4C943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Leibniz Supercomputing Centre | 2021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710703E-A344-6279-0A59-DBE5A0F023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3343315"/>
            <a:ext cx="5580062" cy="1880103"/>
          </a:xfrm>
        </p:spPr>
        <p:txBody>
          <a:bodyPr/>
          <a:lstStyle/>
          <a:p>
            <a:r>
              <a:rPr lang="de-DE" dirty="0"/>
              <a:t>Modeling &amp; High Performance Computing (HPC)</a:t>
            </a:r>
          </a:p>
        </p:txBody>
      </p:sp>
    </p:spTree>
    <p:extLst>
      <p:ext uri="{BB962C8B-B14F-4D97-AF65-F5344CB8AC3E}">
        <p14:creationId xmlns:p14="http://schemas.microsoft.com/office/powerpoint/2010/main" val="2022002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7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Geo.KW Project</a:t>
            </a:r>
            <a:endParaRPr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en-GB"/>
              <a:t>Further ESS Projects where LRZ’s Environmental Computing Team is involved</a:t>
            </a:r>
            <a:endParaRPr/>
          </a:p>
        </p:txBody>
      </p:sp>
      <p:sp>
        <p:nvSpPr>
          <p:cNvPr id="1062865807" name=" 1062865806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71720727" name=" 1671720726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60332132" name=" 1860332131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31355602" name=" 531355601"/>
          <p:cNvSpPr/>
          <p:nvPr/>
        </p:nvSpPr>
        <p:spPr bwMode="auto">
          <a:xfrm>
            <a:off x="10752451" y="1724147"/>
            <a:ext cx="9011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783345272" name="Grafik 178334527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526193" y="1277312"/>
            <a:ext cx="3232407" cy="4394849"/>
          </a:xfrm>
          <a:prstGeom prst="rect">
            <a:avLst/>
          </a:prstGeom>
        </p:spPr>
      </p:pic>
      <p:sp>
        <p:nvSpPr>
          <p:cNvPr id="519353647" name=" 519353646"/>
          <p:cNvSpPr/>
          <p:nvPr/>
        </p:nvSpPr>
        <p:spPr bwMode="auto">
          <a:xfrm>
            <a:off x="6199711" y="482264"/>
            <a:ext cx="134595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219055284" name="Rechteck 11"/>
          <p:cNvSpPr/>
          <p:nvPr/>
        </p:nvSpPr>
        <p:spPr bwMode="auto">
          <a:xfrm>
            <a:off x="433400" y="1056176"/>
            <a:ext cx="7966856" cy="24378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Utilizing thermal potential of </a:t>
            </a:r>
            <a:r>
              <a:rPr lang="en-GB" sz="2000" b="0" i="0" u="none" strike="noStrike" cap="none" spc="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groundwater </a:t>
            </a:r>
          </a:p>
          <a:p>
            <a:pPr marL="342900" indent="-342900">
              <a:buFont typeface="Arial"/>
              <a:buChar char="•"/>
              <a:defRPr/>
            </a:pPr>
            <a:endParaRPr lang="en-GB" sz="1100" dirty="0"/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Avoid interference of appliances</a:t>
            </a:r>
          </a:p>
          <a:p>
            <a:pPr marL="342900" indent="-342900">
              <a:buFont typeface="Arial"/>
              <a:buChar char="•"/>
              <a:defRPr/>
            </a:pPr>
            <a:endParaRPr lang="en-GB" sz="1100" dirty="0"/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Coupling codes via </a:t>
            </a:r>
            <a:r>
              <a:rPr lang="en-GB" sz="2000" dirty="0" err="1"/>
              <a:t>preCICE</a:t>
            </a:r>
            <a:r>
              <a:rPr lang="en-GB" sz="2000" dirty="0"/>
              <a:t> library</a:t>
            </a:r>
          </a:p>
          <a:p>
            <a:pPr>
              <a:defRPr/>
            </a:pPr>
            <a:endParaRPr dirty="0"/>
          </a:p>
          <a:p>
            <a:pPr>
              <a:defRPr/>
            </a:pPr>
            <a:r>
              <a:rPr lang="en-GB" sz="2000" dirty="0"/>
              <a:t>Partners: TUM + UGS (universities), SWM (Munich City energy provider), </a:t>
            </a:r>
            <a:r>
              <a:rPr lang="en-GB" sz="2000" dirty="0" err="1"/>
              <a:t>LfU</a:t>
            </a:r>
            <a:r>
              <a:rPr lang="en-GB" sz="2000" dirty="0"/>
              <a:t> (Bavarian State Office for Environment)</a:t>
            </a:r>
            <a:endParaRPr dirty="0"/>
          </a:p>
        </p:txBody>
      </p:sp>
      <p:sp>
        <p:nvSpPr>
          <p:cNvPr id="661610381" name="Textfeld 661610380"/>
          <p:cNvSpPr txBox="1"/>
          <p:nvPr/>
        </p:nvSpPr>
        <p:spPr bwMode="auto">
          <a:xfrm>
            <a:off x="8616280" y="5836218"/>
            <a:ext cx="3240758" cy="62286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de-DE" dirty="0"/>
              <a:t>Sketch </a:t>
            </a:r>
            <a:r>
              <a:rPr lang="de-DE" dirty="0" err="1"/>
              <a:t>of</a:t>
            </a:r>
            <a:r>
              <a:rPr lang="de-DE" dirty="0"/>
              <a:t> o</a:t>
            </a:r>
            <a:r>
              <a:rPr dirty="0" err="1"/>
              <a:t>verlapping</a:t>
            </a:r>
            <a:r>
              <a:rPr dirty="0"/>
              <a:t> plumes</a:t>
            </a:r>
          </a:p>
          <a:p>
            <a:pPr>
              <a:defRPr/>
            </a:pPr>
            <a:r>
              <a:rPr lang="de-DE" sz="18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(TUM-HYD)</a:t>
            </a:r>
            <a:endParaRPr dirty="0"/>
          </a:p>
        </p:txBody>
      </p:sp>
      <p:sp>
        <p:nvSpPr>
          <p:cNvPr id="824577421" name=" 824577420"/>
          <p:cNvSpPr/>
          <p:nvPr/>
        </p:nvSpPr>
        <p:spPr bwMode="auto">
          <a:xfrm>
            <a:off x="7137542" y="2319110"/>
            <a:ext cx="4768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578247109" name="Grafik 57824710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3765" y="3584165"/>
            <a:ext cx="4494123" cy="2735304"/>
          </a:xfrm>
          <a:prstGeom prst="rect">
            <a:avLst/>
          </a:prstGeom>
        </p:spPr>
      </p:pic>
      <p:sp>
        <p:nvSpPr>
          <p:cNvPr id="21" name="Fußzeilenplatzhalter 1">
            <a:extLst>
              <a:ext uri="{FF2B5EF4-FFF2-40B4-BE49-F238E27FC236}">
                <a16:creationId xmlns:a16="http://schemas.microsoft.com/office/drawing/2014/main" id="{C55AEA0D-9BD2-464A-B900-389884573E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EDF82A6-E16D-989C-24F9-14EF09E47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670170" y="3583226"/>
            <a:ext cx="2730086" cy="231007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BD432CD-1CF7-9D1B-ABD6-C92DB9AF6D85}"/>
              </a:ext>
            </a:extLst>
          </p:cNvPr>
          <p:cNvSpPr txBox="1"/>
          <p:nvPr/>
        </p:nvSpPr>
        <p:spPr bwMode="auto">
          <a:xfrm>
            <a:off x="5543932" y="5884510"/>
            <a:ext cx="3072348" cy="62286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de-DE" dirty="0"/>
              <a:t>Simulation </a:t>
            </a:r>
            <a:r>
              <a:rPr lang="de-DE" dirty="0" err="1"/>
              <a:t>of</a:t>
            </a:r>
            <a:r>
              <a:rPr lang="de-DE" dirty="0"/>
              <a:t> T</a:t>
            </a:r>
            <a:r>
              <a:rPr dirty="0" err="1"/>
              <a:t>hermal</a:t>
            </a:r>
            <a:r>
              <a:rPr dirty="0"/>
              <a:t> </a:t>
            </a:r>
            <a:r>
              <a:rPr lang="de-DE" dirty="0"/>
              <a:t>P</a:t>
            </a:r>
            <a:r>
              <a:rPr dirty="0" err="1"/>
              <a:t>lumes</a:t>
            </a:r>
            <a:r>
              <a:rPr lang="de-DE" dirty="0"/>
              <a:t> </a:t>
            </a:r>
            <a:r>
              <a:rPr lang="de-DE" dirty="0">
                <a:latin typeface="Arial"/>
                <a:ea typeface="Arial"/>
                <a:cs typeface="Arial"/>
              </a:rPr>
              <a:t>(PFLOTRAN</a:t>
            </a:r>
            <a:r>
              <a:rPr lang="de-DE" sz="18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)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8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Geo.KW Project</a:t>
            </a:r>
            <a:endParaRPr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en-GB"/>
              <a:t>Further ESS Projects where LRZ’s Environmental Computing Team is involved</a:t>
            </a:r>
            <a:endParaRPr/>
          </a:p>
        </p:txBody>
      </p:sp>
      <p:sp>
        <p:nvSpPr>
          <p:cNvPr id="1062865807" name=" 1062865806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71720727" name=" 1671720726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60332132" name=" 1860332131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31355602" name=" 531355601"/>
          <p:cNvSpPr/>
          <p:nvPr/>
        </p:nvSpPr>
        <p:spPr bwMode="auto">
          <a:xfrm>
            <a:off x="10752451" y="1724147"/>
            <a:ext cx="9011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19353647" name=" 519353646"/>
          <p:cNvSpPr/>
          <p:nvPr/>
        </p:nvSpPr>
        <p:spPr bwMode="auto">
          <a:xfrm>
            <a:off x="6199711" y="482264"/>
            <a:ext cx="134595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379240134" name="Grafik 37924013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223475" y="1017556"/>
            <a:ext cx="5419439" cy="5384550"/>
          </a:xfrm>
          <a:prstGeom prst="rect">
            <a:avLst/>
          </a:prstGeom>
        </p:spPr>
      </p:pic>
      <p:sp>
        <p:nvSpPr>
          <p:cNvPr id="1219055284" name="Rechteck 11"/>
          <p:cNvSpPr/>
          <p:nvPr/>
        </p:nvSpPr>
        <p:spPr bwMode="auto">
          <a:xfrm>
            <a:off x="339398" y="1140075"/>
            <a:ext cx="5471962" cy="53845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de-DE" sz="2000" dirty="0" err="1"/>
              <a:t>Using</a:t>
            </a:r>
            <a:r>
              <a:rPr lang="de-DE" sz="2000" dirty="0"/>
              <a:t> </a:t>
            </a:r>
            <a:r>
              <a:rPr lang="de-DE" sz="2000" dirty="0" err="1"/>
              <a:t>Subsurface</a:t>
            </a:r>
            <a:r>
              <a:rPr lang="de-DE" sz="2000" dirty="0"/>
              <a:t> Hydro-Geological code PFLOTRAN</a:t>
            </a:r>
          </a:p>
          <a:p>
            <a:pPr marL="342900" indent="-342900">
              <a:buFont typeface="Arial"/>
              <a:buChar char="•"/>
              <a:defRPr/>
            </a:pP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de-DE" sz="2000" dirty="0" err="1"/>
              <a:t>Concurrently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energy</a:t>
            </a:r>
            <a:r>
              <a:rPr lang="de-DE" sz="2000" dirty="0"/>
              <a:t> </a:t>
            </a:r>
            <a:r>
              <a:rPr lang="de-DE" sz="2000" dirty="0" err="1"/>
              <a:t>optimization</a:t>
            </a:r>
            <a:r>
              <a:rPr lang="de-DE" sz="2000" dirty="0"/>
              <a:t> </a:t>
            </a:r>
            <a:r>
              <a:rPr lang="de-DE" sz="2000" dirty="0" err="1"/>
              <a:t>tool</a:t>
            </a: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de-DE" sz="2000" dirty="0" err="1"/>
              <a:t>Coupling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multiphysics</a:t>
            </a:r>
            <a:r>
              <a:rPr lang="de-DE" sz="2000" dirty="0"/>
              <a:t> </a:t>
            </a:r>
            <a:r>
              <a:rPr lang="de-DE" sz="2000" dirty="0" err="1"/>
              <a:t>library</a:t>
            </a:r>
            <a:r>
              <a:rPr lang="de-DE" sz="2000" dirty="0"/>
              <a:t> </a:t>
            </a:r>
            <a:r>
              <a:rPr lang="de-DE" sz="2000" dirty="0" err="1"/>
              <a:t>preCICE</a:t>
            </a: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de-DE" sz="2000" dirty="0"/>
              <a:t>Mesh </a:t>
            </a:r>
            <a:r>
              <a:rPr lang="de-DE" sz="2000" dirty="0" err="1"/>
              <a:t>generation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three</a:t>
            </a:r>
            <a:r>
              <a:rPr lang="de-DE" sz="2000" dirty="0"/>
              <a:t> </a:t>
            </a:r>
            <a:r>
              <a:rPr lang="de-DE" sz="2000" dirty="0" err="1"/>
              <a:t>layers</a:t>
            </a: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de-DE" sz="2000" dirty="0"/>
              <a:t>Add </a:t>
            </a:r>
            <a:r>
              <a:rPr lang="de-DE" sz="2000" dirty="0" err="1"/>
              <a:t>infrastructure</a:t>
            </a:r>
            <a:r>
              <a:rPr lang="de-DE" sz="2000" dirty="0"/>
              <a:t> (</a:t>
            </a:r>
            <a:r>
              <a:rPr lang="de-DE" sz="2000" dirty="0" err="1"/>
              <a:t>tunnels</a:t>
            </a:r>
            <a:r>
              <a:rPr lang="de-DE" sz="2000" dirty="0"/>
              <a:t>, </a:t>
            </a:r>
            <a:r>
              <a:rPr lang="de-DE" sz="2000" dirty="0" err="1"/>
              <a:t>dükers</a:t>
            </a:r>
            <a:r>
              <a:rPr lang="de-DE" sz="2000" dirty="0"/>
              <a:t>)</a:t>
            </a:r>
          </a:p>
          <a:p>
            <a:pPr marL="342900" indent="-342900">
              <a:buFont typeface="Arial"/>
              <a:buChar char="•"/>
              <a:defRPr/>
            </a:pP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de-DE" sz="2000" dirty="0"/>
              <a:t>Need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boundary</a:t>
            </a:r>
            <a:r>
              <a:rPr lang="de-DE" sz="2000" dirty="0"/>
              <a:t> </a:t>
            </a:r>
            <a:r>
              <a:rPr lang="de-DE" sz="2000" dirty="0" err="1"/>
              <a:t>values</a:t>
            </a:r>
            <a:r>
              <a:rPr lang="de-DE" sz="2000" dirty="0"/>
              <a:t> at all </a:t>
            </a:r>
            <a:r>
              <a:rPr lang="de-DE" sz="2000" dirty="0" err="1"/>
              <a:t>layers</a:t>
            </a: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de-DE" sz="2000" dirty="0"/>
              <a:t>Model </a:t>
            </a:r>
            <a:r>
              <a:rPr lang="de-DE" sz="2000" dirty="0" err="1"/>
              <a:t>Complexity</a:t>
            </a:r>
            <a:r>
              <a:rPr lang="de-DE" sz="2000" dirty="0"/>
              <a:t> </a:t>
            </a:r>
            <a:r>
              <a:rPr lang="de-DE" sz="2000" dirty="0" err="1"/>
              <a:t>issue</a:t>
            </a:r>
            <a:r>
              <a:rPr lang="de-DE" sz="2000" dirty="0"/>
              <a:t> </a:t>
            </a:r>
            <a:r>
              <a:rPr lang="de-DE" sz="2000" dirty="0" err="1"/>
              <a:t>underestimated</a:t>
            </a: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endParaRPr dirty="0"/>
          </a:p>
        </p:txBody>
      </p:sp>
      <p:sp>
        <p:nvSpPr>
          <p:cNvPr id="668701488" name="Textfeld 668701487"/>
          <p:cNvSpPr txBox="1"/>
          <p:nvPr/>
        </p:nvSpPr>
        <p:spPr bwMode="auto">
          <a:xfrm>
            <a:off x="6850584" y="6362309"/>
            <a:ext cx="4526269" cy="35759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dirty="0"/>
              <a:t>Groundwater properties (TUM-HYD) </a:t>
            </a:r>
          </a:p>
        </p:txBody>
      </p:sp>
      <p:sp>
        <p:nvSpPr>
          <p:cNvPr id="824577421" name=" 824577420"/>
          <p:cNvSpPr/>
          <p:nvPr/>
        </p:nvSpPr>
        <p:spPr bwMode="auto">
          <a:xfrm>
            <a:off x="7137542" y="2319110"/>
            <a:ext cx="4768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1" name="Fußzeilenplatzhalter 1">
            <a:extLst>
              <a:ext uri="{FF2B5EF4-FFF2-40B4-BE49-F238E27FC236}">
                <a16:creationId xmlns:a16="http://schemas.microsoft.com/office/drawing/2014/main" id="{C55AEA0D-9BD2-464A-B900-389884573E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</p:spTree>
    <p:extLst>
      <p:ext uri="{BB962C8B-B14F-4D97-AF65-F5344CB8AC3E}">
        <p14:creationId xmlns:p14="http://schemas.microsoft.com/office/powerpoint/2010/main" val="3219582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2DB4FC9-BFE1-2046-B7CF-BF700D81BD1A}" type="slidenum">
              <a:rPr lang="en-GB"/>
              <a:t>9</a:t>
            </a:fld>
            <a:endParaRPr lang="en-GB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 err="1"/>
              <a:t>Bem</a:t>
            </a:r>
            <a:r>
              <a:rPr lang="en-GB" dirty="0"/>
              <a:t>-TG Project </a:t>
            </a:r>
            <a:endParaRPr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 bwMode="auto">
          <a:xfrm>
            <a:off x="479425" y="333375"/>
            <a:ext cx="10474325" cy="255588"/>
          </a:xfrm>
        </p:spPr>
        <p:txBody>
          <a:bodyPr/>
          <a:lstStyle/>
          <a:p>
            <a:pPr>
              <a:defRPr/>
            </a:pPr>
            <a:r>
              <a:rPr lang="en-GB"/>
              <a:t>Further ESS Projects where LRZ’s Environmental Computing Team is involved</a:t>
            </a:r>
            <a:endParaRPr/>
          </a:p>
        </p:txBody>
      </p:sp>
      <p:sp>
        <p:nvSpPr>
          <p:cNvPr id="1062865807" name=" 1062865806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71720727" name=" 1671720726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60332132" name=" 1860332131"/>
          <p:cNvSpPr/>
          <p:nvPr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31355602" name=" 531355601"/>
          <p:cNvSpPr/>
          <p:nvPr/>
        </p:nvSpPr>
        <p:spPr bwMode="auto">
          <a:xfrm>
            <a:off x="10752451" y="1724147"/>
            <a:ext cx="9011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19353647" name=" 519353646"/>
          <p:cNvSpPr/>
          <p:nvPr/>
        </p:nvSpPr>
        <p:spPr bwMode="auto">
          <a:xfrm>
            <a:off x="6199711" y="482264"/>
            <a:ext cx="134595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219055284" name="Rechteck 11"/>
          <p:cNvSpPr/>
          <p:nvPr/>
        </p:nvSpPr>
        <p:spPr bwMode="auto">
          <a:xfrm>
            <a:off x="551212" y="1030679"/>
            <a:ext cx="4924436" cy="53845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08000" rtlCol="0" anchor="t" anchorCtr="0">
            <a:no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de-DE" sz="2000" dirty="0"/>
              <a:t>Deep geothermal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de-DE" sz="2000" dirty="0"/>
              <a:t>Munich (GIGA-M)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de-DE" sz="2000" dirty="0"/>
              <a:t>And Bavaria (</a:t>
            </a:r>
            <a:r>
              <a:rPr lang="de-DE" sz="2000" dirty="0" err="1"/>
              <a:t>BeM</a:t>
            </a:r>
            <a:r>
              <a:rPr lang="de-DE" sz="2000" dirty="0"/>
              <a:t>-TG) </a:t>
            </a:r>
            <a:r>
              <a:rPr lang="de-DE" sz="2000" dirty="0" err="1"/>
              <a:t>area</a:t>
            </a:r>
            <a:endParaRPr lang="de-DE" sz="2000" dirty="0"/>
          </a:p>
          <a:p>
            <a:pPr marL="800100" lvl="1" indent="-342900">
              <a:buFont typeface="Arial"/>
              <a:buChar char="•"/>
              <a:defRPr/>
            </a:pP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de-DE" sz="2000" dirty="0"/>
              <a:t>Reservoir </a:t>
            </a:r>
            <a:r>
              <a:rPr lang="de-DE" sz="2000" dirty="0" err="1"/>
              <a:t>modelling</a:t>
            </a:r>
            <a:endParaRPr lang="de-DE" sz="2000" dirty="0"/>
          </a:p>
          <a:p>
            <a:pPr marL="800100" lvl="1" indent="-342900">
              <a:buFont typeface="Arial"/>
              <a:buChar char="•"/>
              <a:defRPr/>
            </a:pPr>
            <a:r>
              <a:rPr lang="de-DE" sz="2000" dirty="0"/>
              <a:t>3D </a:t>
            </a:r>
            <a:r>
              <a:rPr lang="de-DE" sz="2000" dirty="0" err="1"/>
              <a:t>seismic</a:t>
            </a:r>
            <a:r>
              <a:rPr lang="de-DE" sz="2000" dirty="0"/>
              <a:t> </a:t>
            </a:r>
            <a:r>
              <a:rPr lang="de-DE" sz="2000" dirty="0" err="1"/>
              <a:t>information</a:t>
            </a:r>
            <a:endParaRPr lang="de-DE" sz="2000" dirty="0"/>
          </a:p>
          <a:p>
            <a:pPr marL="800100" lvl="1" indent="-342900">
              <a:buFont typeface="Arial"/>
              <a:buChar char="•"/>
              <a:defRPr/>
            </a:pP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de-DE" sz="2000" dirty="0"/>
              <a:t>Well </a:t>
            </a:r>
            <a:r>
              <a:rPr lang="de-DE" sz="2000" dirty="0" err="1"/>
              <a:t>drilling</a:t>
            </a:r>
            <a:r>
              <a:rPr lang="de-DE" sz="2000" dirty="0"/>
              <a:t> </a:t>
            </a:r>
            <a:r>
              <a:rPr lang="de-DE" sz="2000" dirty="0" err="1"/>
              <a:t>evaluation</a:t>
            </a:r>
            <a:endParaRPr lang="de-DE" sz="2000" dirty="0"/>
          </a:p>
          <a:p>
            <a:pPr marL="342900" indent="-342900">
              <a:buFont typeface="Arial"/>
              <a:buChar char="•"/>
              <a:defRPr/>
            </a:pPr>
            <a:r>
              <a:rPr lang="de-DE" sz="2000" dirty="0"/>
              <a:t>Surrogate </a:t>
            </a:r>
            <a:r>
              <a:rPr lang="de-DE" sz="2000" dirty="0" err="1"/>
              <a:t>model</a:t>
            </a:r>
            <a:r>
              <a:rPr lang="de-DE" sz="2000" dirty="0"/>
              <a:t> </a:t>
            </a:r>
            <a:r>
              <a:rPr lang="de-DE" sz="2000" dirty="0" err="1"/>
              <a:t>tests</a:t>
            </a:r>
            <a:r>
              <a:rPr lang="de-DE" sz="2000" dirty="0"/>
              <a:t> (ML)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de-DE" sz="2000" dirty="0" err="1"/>
              <a:t>Build</a:t>
            </a:r>
            <a:r>
              <a:rPr lang="de-DE" sz="2000" dirty="0"/>
              <a:t> a </a:t>
            </a:r>
            <a:r>
              <a:rPr lang="de-DE" sz="2000" dirty="0" err="1"/>
              <a:t>planning</a:t>
            </a:r>
            <a:r>
              <a:rPr lang="de-DE" sz="2000" dirty="0"/>
              <a:t> </a:t>
            </a:r>
            <a:r>
              <a:rPr lang="de-DE" sz="2000" dirty="0" err="1"/>
              <a:t>tool</a:t>
            </a:r>
            <a:r>
              <a:rPr lang="de-DE" sz="2000" dirty="0"/>
              <a:t> (</a:t>
            </a:r>
            <a:r>
              <a:rPr lang="de-DE" sz="2000" dirty="0" err="1"/>
              <a:t>WebApp</a:t>
            </a:r>
            <a:r>
              <a:rPr lang="de-DE" sz="2000" dirty="0"/>
              <a:t>)</a:t>
            </a:r>
            <a:endParaRPr sz="2000" dirty="0"/>
          </a:p>
        </p:txBody>
      </p:sp>
      <p:sp>
        <p:nvSpPr>
          <p:cNvPr id="668701488" name="Textfeld 668701487"/>
          <p:cNvSpPr txBox="1"/>
          <p:nvPr/>
        </p:nvSpPr>
        <p:spPr bwMode="auto">
          <a:xfrm>
            <a:off x="9844921" y="4901473"/>
            <a:ext cx="2040493" cy="88812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de-DE" dirty="0" err="1"/>
              <a:t>Heating</a:t>
            </a:r>
            <a:r>
              <a:rPr lang="de-DE" dirty="0"/>
              <a:t> </a:t>
            </a:r>
            <a:r>
              <a:rPr lang="de-DE" dirty="0" err="1"/>
              <a:t>demand</a:t>
            </a:r>
            <a:r>
              <a:rPr lang="de-DE" dirty="0"/>
              <a:t> in April (TUM, Hamacher)</a:t>
            </a:r>
            <a:endParaRPr dirty="0"/>
          </a:p>
        </p:txBody>
      </p:sp>
      <p:sp>
        <p:nvSpPr>
          <p:cNvPr id="824577421" name=" 824577420"/>
          <p:cNvSpPr/>
          <p:nvPr/>
        </p:nvSpPr>
        <p:spPr bwMode="auto">
          <a:xfrm>
            <a:off x="7137542" y="2319110"/>
            <a:ext cx="4768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1" name="Fußzeilenplatzhalter 1">
            <a:extLst>
              <a:ext uri="{FF2B5EF4-FFF2-40B4-BE49-F238E27FC236}">
                <a16:creationId xmlns:a16="http://schemas.microsoft.com/office/drawing/2014/main" id="{C55AEA0D-9BD2-464A-B900-389884573E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79424" y="6541108"/>
            <a:ext cx="4853893" cy="153888"/>
          </a:xfrm>
        </p:spPr>
        <p:txBody>
          <a:bodyPr/>
          <a:lstStyle/>
          <a:p>
            <a:pPr>
              <a:defRPr/>
            </a:pPr>
            <a:r>
              <a:rPr lang="en-GB" dirty="0"/>
              <a:t>Leibniz Supercomputing Centre | Lorentz </a:t>
            </a:r>
            <a:r>
              <a:rPr lang="en-GB" dirty="0" err="1"/>
              <a:t>Center</a:t>
            </a:r>
            <a:r>
              <a:rPr lang="en-GB" dirty="0"/>
              <a:t> Workshop “Digital Twin Earth” | 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7C169C-0554-24C2-4473-E9AA8ADAE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78" y="4683445"/>
            <a:ext cx="5320066" cy="176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6CA6D60D-65E9-28BD-29E3-2F65D2DAF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265" y="1144477"/>
            <a:ext cx="4038965" cy="291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64C3949-0789-4FC2-F810-37AE8FB17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258816"/>
            <a:ext cx="3535660" cy="213289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356CB11-09A8-EF9A-B527-948651605A72}"/>
              </a:ext>
            </a:extLst>
          </p:cNvPr>
          <p:cNvSpPr txBox="1"/>
          <p:nvPr/>
        </p:nvSpPr>
        <p:spPr bwMode="auto">
          <a:xfrm>
            <a:off x="9868168" y="1934002"/>
            <a:ext cx="2040493" cy="115339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de-DE" dirty="0"/>
              <a:t>Deep Geothermal </a:t>
            </a:r>
            <a:r>
              <a:rPr lang="de-DE" dirty="0" err="1"/>
              <a:t>Map</a:t>
            </a:r>
            <a:r>
              <a:rPr lang="de-DE" dirty="0"/>
              <a:t> South Bavaria </a:t>
            </a:r>
          </a:p>
          <a:p>
            <a:pPr>
              <a:defRPr/>
            </a:pPr>
            <a:r>
              <a:rPr lang="de-DE" dirty="0"/>
              <a:t>(TUM-HYD)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2942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LRZ Farben 2018">
      <a:dk1>
        <a:srgbClr val="000000"/>
      </a:dk1>
      <a:lt1>
        <a:srgbClr val="FFFFFF"/>
      </a:lt1>
      <a:dk2>
        <a:srgbClr val="6991B9"/>
      </a:dk2>
      <a:lt2>
        <a:srgbClr val="C5C5C5"/>
      </a:lt2>
      <a:accent1>
        <a:srgbClr val="6CADDF"/>
      </a:accent1>
      <a:accent2>
        <a:srgbClr val="2467AB"/>
      </a:accent2>
      <a:accent3>
        <a:srgbClr val="003474"/>
      </a:accent3>
      <a:accent4>
        <a:srgbClr val="969696"/>
      </a:accent4>
      <a:accent5>
        <a:srgbClr val="575756"/>
      </a:accent5>
      <a:accent6>
        <a:srgbClr val="FF9A00"/>
      </a:accent6>
      <a:hlink>
        <a:srgbClr val="D36464"/>
      </a:hlink>
      <a:folHlink>
        <a:srgbClr val="D37B76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tx2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38100" cap="sq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Office-Design</Template>
  <TotalTime>0</TotalTime>
  <Words>1536</Words>
  <Application>Microsoft Macintosh PowerPoint</Application>
  <DocSecurity>0</DocSecurity>
  <PresentationFormat>Breitbild</PresentationFormat>
  <Paragraphs>311</Paragraphs>
  <Slides>24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Inter</vt:lpstr>
      <vt:lpstr>Arial</vt:lpstr>
      <vt:lpstr>Arial Narrow</vt:lpstr>
      <vt:lpstr>Calibri</vt:lpstr>
      <vt:lpstr>Lucida Sans</vt:lpstr>
      <vt:lpstr>Symbol</vt:lpstr>
      <vt:lpstr>Office-Design</vt:lpstr>
      <vt:lpstr>PowerPoint-Präsentation</vt:lpstr>
      <vt:lpstr>Leibniz Supercomputing Centre (LRZ)</vt:lpstr>
      <vt:lpstr>SuperMUC-NG, Compute Cloud, Linuxcluster </vt:lpstr>
      <vt:lpstr>Terrabyte, Cerebras, BEAST</vt:lpstr>
      <vt:lpstr>Environmental Computing Technical Elements</vt:lpstr>
      <vt:lpstr>PowerPoint-Präsentation</vt:lpstr>
      <vt:lpstr>Geo.KW Project</vt:lpstr>
      <vt:lpstr>Geo.KW Project</vt:lpstr>
      <vt:lpstr>Bem-TG Project </vt:lpstr>
      <vt:lpstr>PowerPoint-Präsentation</vt:lpstr>
      <vt:lpstr>Trace chemicals monitoring in water with AI: K2I Project</vt:lpstr>
      <vt:lpstr>Data Mining and Machine Learning for LC-HRMS</vt:lpstr>
      <vt:lpstr>Trace chemicals monitoring in water with AI: K2I Project</vt:lpstr>
      <vt:lpstr>PowerPoint-Präsentation</vt:lpstr>
      <vt:lpstr>Nutzwasser (used water) Project</vt:lpstr>
      <vt:lpstr>Nutzwasser (process water) Project</vt:lpstr>
      <vt:lpstr>Scope of IoT- Projects</vt:lpstr>
      <vt:lpstr>PowerPoint-Präsentation</vt:lpstr>
      <vt:lpstr>BAYSICS Citizen Science Project</vt:lpstr>
      <vt:lpstr>BAYSICS Citizen Science Project</vt:lpstr>
      <vt:lpstr>PowerPoint-Präsentation</vt:lpstr>
      <vt:lpstr>Combine Supercomputing, BigData, FAIR European Data</vt:lpstr>
      <vt:lpstr>Environmental Computing Technical Elements</vt:lpstr>
      <vt:lpstr>Feel free to contact us.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Microsoft Office User</dc:creator>
  <cp:keywords/>
  <dc:description/>
  <cp:lastModifiedBy>Microsoft Office User</cp:lastModifiedBy>
  <cp:revision>71</cp:revision>
  <dcterms:created xsi:type="dcterms:W3CDTF">2021-07-16T08:10:53Z</dcterms:created>
  <dcterms:modified xsi:type="dcterms:W3CDTF">2024-03-27T06:55:44Z</dcterms:modified>
  <cp:category/>
  <dc:identifier/>
  <cp:contentStatus/>
  <dc:language/>
  <cp:version/>
</cp:coreProperties>
</file>