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2" r:id="rId2"/>
    <p:sldId id="257" r:id="rId3"/>
    <p:sldId id="258" r:id="rId4"/>
    <p:sldId id="260" r:id="rId5"/>
    <p:sldId id="274" r:id="rId6"/>
    <p:sldId id="276" r:id="rId7"/>
    <p:sldId id="262" r:id="rId8"/>
    <p:sldId id="263" r:id="rId9"/>
    <p:sldId id="278" r:id="rId10"/>
    <p:sldId id="279" r:id="rId11"/>
    <p:sldId id="268" r:id="rId12"/>
    <p:sldId id="280" r:id="rId13"/>
    <p:sldId id="281" r:id="rId14"/>
    <p:sldId id="269" r:id="rId15"/>
    <p:sldId id="309" r:id="rId16"/>
    <p:sldId id="271" r:id="rId17"/>
    <p:sldId id="270" r:id="rId18"/>
    <p:sldId id="277" r:id="rId19"/>
    <p:sldId id="282" r:id="rId20"/>
    <p:sldId id="284" r:id="rId21"/>
    <p:sldId id="285" r:id="rId22"/>
    <p:sldId id="286" r:id="rId23"/>
    <p:sldId id="287" r:id="rId24"/>
    <p:sldId id="288" r:id="rId25"/>
    <p:sldId id="291" r:id="rId26"/>
    <p:sldId id="292" r:id="rId27"/>
    <p:sldId id="294" r:id="rId28"/>
    <p:sldId id="293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5" r:id="rId38"/>
    <p:sldId id="308" r:id="rId39"/>
    <p:sldId id="283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45722-43B9-426A-8282-77E6609DF27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9F208-E559-4502-BE41-20E719735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Pridat</a:t>
            </a:r>
            <a:r>
              <a:rPr lang="en-US" dirty="0"/>
              <a:t> </a:t>
            </a:r>
            <a:r>
              <a:rPr lang="en-US" dirty="0" err="1"/>
              <a:t>cp</a:t>
            </a:r>
            <a:r>
              <a:rPr lang="en-US" dirty="0"/>
              <a:t> suspicious /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9F208-E559-4502-BE41-20E7197359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39F1-C141-4CB9-B91E-47F729A8005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18B7-3044-4128-9357-9EE7D8F2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n-cert.de/en/Trainings.html#ITForens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Forensics: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Kou</a:t>
            </a:r>
            <a:r>
              <a:rPr lang="cs-CZ" dirty="0" err="1"/>
              <a:t>řil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55" y="5924550"/>
            <a:ext cx="762489" cy="7411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79" y="6003595"/>
            <a:ext cx="1066441" cy="583077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="" xmlns:a16="http://schemas.microsoft.com/office/drawing/2014/main" id="{151EBAF7-9F67-4770-CAEA-F2320F736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1022"/>
            <a:ext cx="1501232" cy="7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Content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a logical sequence of bytes</a:t>
            </a:r>
          </a:p>
          <a:p>
            <a:pPr lvl="1"/>
            <a:r>
              <a:rPr lang="en-US" dirty="0"/>
              <a:t>The type is determined by the content, not by name, location or extension</a:t>
            </a:r>
          </a:p>
          <a:p>
            <a:r>
              <a:rPr lang="en-US" dirty="0"/>
              <a:t>File analysis is dictated by the objectives</a:t>
            </a:r>
          </a:p>
          <a:p>
            <a:pPr lvl="1"/>
            <a:r>
              <a:rPr lang="en-US" dirty="0"/>
              <a:t>User data (data content)</a:t>
            </a:r>
          </a:p>
          <a:p>
            <a:pPr lvl="1"/>
            <a:r>
              <a:rPr lang="en-US" dirty="0"/>
              <a:t>System files (logs, configurations, installed SW)</a:t>
            </a:r>
          </a:p>
          <a:p>
            <a:pPr lvl="1"/>
            <a:r>
              <a:rPr lang="en-US" dirty="0" err="1"/>
              <a:t>Executables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metadata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Metadata information</a:t>
            </a:r>
          </a:p>
          <a:p>
            <a:pPr lvl="1"/>
            <a:r>
              <a:rPr lang="en-US" dirty="0"/>
              <a:t>Owner identifier</a:t>
            </a:r>
          </a:p>
          <a:p>
            <a:pPr lvl="1"/>
            <a:r>
              <a:rPr lang="en-US" dirty="0"/>
              <a:t>Group identifier</a:t>
            </a:r>
          </a:p>
          <a:p>
            <a:pPr lvl="1"/>
            <a:r>
              <a:rPr lang="en-US" dirty="0"/>
              <a:t>Permissions / ACL</a:t>
            </a:r>
          </a:p>
          <a:p>
            <a:pPr lvl="1"/>
            <a:r>
              <a:rPr lang="en-US" dirty="0"/>
              <a:t>Addresses of data blocks (content)</a:t>
            </a:r>
          </a:p>
          <a:p>
            <a:pPr lvl="1"/>
            <a:r>
              <a:rPr lang="en-US" dirty="0"/>
              <a:t>Important timestamps</a:t>
            </a:r>
          </a:p>
          <a:p>
            <a:r>
              <a:rPr lang="en-US" dirty="0"/>
              <a:t>No need to access content</a:t>
            </a:r>
          </a:p>
          <a:p>
            <a:pPr lvl="1"/>
            <a:r>
              <a:rPr lang="en-US" dirty="0"/>
              <a:t>Smaller space needed</a:t>
            </a:r>
          </a:p>
          <a:p>
            <a:pPr lvl="1"/>
            <a:r>
              <a:rPr lang="en-US" dirty="0"/>
              <a:t>Less privacy issues</a:t>
            </a:r>
          </a:p>
        </p:txBody>
      </p:sp>
    </p:spTree>
    <p:extLst>
      <p:ext uri="{BB962C8B-B14F-4D97-AF65-F5344CB8AC3E}">
        <p14:creationId xmlns:p14="http://schemas.microsoft.com/office/powerpoint/2010/main" val="325635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Analysis using timelines</a:t>
            </a:r>
          </a:p>
        </p:txBody>
      </p:sp>
    </p:spTree>
    <p:extLst>
      <p:ext uri="{BB962C8B-B14F-4D97-AF65-F5344CB8AC3E}">
        <p14:creationId xmlns:p14="http://schemas.microsoft.com/office/powerpoint/2010/main" val="296943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analysis technique important for many objectives</a:t>
            </a:r>
          </a:p>
          <a:p>
            <a:r>
              <a:rPr lang="en-US" dirty="0"/>
              <a:t>Timeline provides a simple overview of events that happened on the system</a:t>
            </a:r>
          </a:p>
          <a:p>
            <a:r>
              <a:rPr lang="en-US" dirty="0"/>
              <a:t>Can be constructed from any data where timestamps is recorded</a:t>
            </a:r>
          </a:p>
          <a:p>
            <a:pPr lvl="1"/>
            <a:r>
              <a:rPr lang="en-US" dirty="0"/>
              <a:t>Logs, events (</a:t>
            </a:r>
            <a:r>
              <a:rPr lang="en-US" i="1" dirty="0"/>
              <a:t>users logins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 data (</a:t>
            </a:r>
            <a:r>
              <a:rPr lang="en-US" i="1" dirty="0"/>
              <a:t>mail/document manipulations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File metadata (</a:t>
            </a:r>
            <a:r>
              <a:rPr lang="en-US" i="1" dirty="0"/>
              <a:t>file utilizations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timestamps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types of timestamps (POSIX)</a:t>
            </a:r>
          </a:p>
          <a:p>
            <a:pPr lvl="1"/>
            <a:r>
              <a:rPr lang="en-US" dirty="0"/>
              <a:t>m-time (modification time) – the last time the content was changed</a:t>
            </a:r>
          </a:p>
          <a:p>
            <a:pPr lvl="1"/>
            <a:r>
              <a:rPr lang="en-US" dirty="0"/>
              <a:t>a-time (access time) – the time of last access (content)</a:t>
            </a:r>
          </a:p>
          <a:p>
            <a:pPr lvl="1"/>
            <a:r>
              <a:rPr lang="en-US" dirty="0"/>
              <a:t>c-time (change time) – the last time metadata was changed</a:t>
            </a:r>
          </a:p>
          <a:p>
            <a:r>
              <a:rPr lang="en-US" dirty="0"/>
              <a:t>Additional timestamps on some file systems</a:t>
            </a:r>
          </a:p>
          <a:p>
            <a:pPr lvl="1"/>
            <a:r>
              <a:rPr lang="en-US" dirty="0"/>
              <a:t>d-time (deletion time)</a:t>
            </a:r>
          </a:p>
          <a:p>
            <a:pPr lvl="1"/>
            <a:r>
              <a:rPr lang="en-US" dirty="0"/>
              <a:t>b-time (creation time) (sometimes </a:t>
            </a:r>
            <a:r>
              <a:rPr lang="en-US" dirty="0" err="1"/>
              <a:t>cr</a:t>
            </a:r>
            <a:r>
              <a:rPr lang="en-US" dirty="0"/>
              <a:t>-time)</a:t>
            </a:r>
          </a:p>
          <a:p>
            <a:r>
              <a:rPr lang="en-US" dirty="0"/>
              <a:t>Timestamps only refer to the very last action performed</a:t>
            </a:r>
          </a:p>
        </p:txBody>
      </p:sp>
    </p:spTree>
    <p:extLst>
      <p:ext uri="{BB962C8B-B14F-4D97-AF65-F5344CB8AC3E}">
        <p14:creationId xmlns:p14="http://schemas.microsoft.com/office/powerpoint/2010/main" val="278091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71566" cy="2362200"/>
          </a:xfrm>
        </p:spPr>
      </p:pic>
      <p:sp>
        <p:nvSpPr>
          <p:cNvPr id="5" name="TextovéPole 4"/>
          <p:cNvSpPr txBox="1"/>
          <p:nvPr/>
        </p:nvSpPr>
        <p:spPr>
          <a:xfrm>
            <a:off x="479502" y="487479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malicious PHP file (backdoor) </a:t>
            </a:r>
            <a:r>
              <a:rPr lang="en-US" b="1" dirty="0" err="1"/>
              <a:t>shell.php</a:t>
            </a:r>
            <a:r>
              <a:rPr lang="en-US" dirty="0"/>
              <a:t> was found on a web server.  Examine the time stamps of </a:t>
            </a:r>
            <a:r>
              <a:rPr lang="en-US" b="1" dirty="0" err="1"/>
              <a:t>archive.php</a:t>
            </a:r>
            <a:r>
              <a:rPr lang="en-US" b="1" dirty="0"/>
              <a:t>, </a:t>
            </a:r>
            <a:r>
              <a:rPr lang="en-US" b="1" dirty="0" err="1"/>
              <a:t>upload.php</a:t>
            </a:r>
            <a:r>
              <a:rPr lang="en-US" b="1" dirty="0"/>
              <a:t>, </a:t>
            </a:r>
            <a:r>
              <a:rPr lang="en-US" b="1" dirty="0" err="1"/>
              <a:t>gallery.php</a:t>
            </a:r>
            <a:r>
              <a:rPr lang="en-US" b="1" dirty="0"/>
              <a:t>  </a:t>
            </a:r>
            <a:r>
              <a:rPr lang="en-US" dirty="0"/>
              <a:t>and determine which file was likely used to store the malicious payload and select timestamp when the backdoor was used for the last time.</a:t>
            </a:r>
          </a:p>
        </p:txBody>
      </p:sp>
    </p:spTree>
    <p:extLst>
      <p:ext uri="{BB962C8B-B14F-4D97-AF65-F5344CB8AC3E}">
        <p14:creationId xmlns:p14="http://schemas.microsoft.com/office/powerpoint/2010/main" val="2832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5" y="-838200"/>
            <a:ext cx="11953702" cy="7315200"/>
          </a:xfrm>
        </p:spPr>
      </p:pic>
      <p:sp>
        <p:nvSpPr>
          <p:cNvPr id="3" name="TextovéPole 2"/>
          <p:cNvSpPr txBox="1"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Fimetis</a:t>
            </a:r>
            <a:r>
              <a:rPr lang="en-US" sz="1400" dirty="0"/>
              <a:t> by CSIRT-MU (https://github.com/CSIRT-MU/fimetis)</a:t>
            </a:r>
          </a:p>
        </p:txBody>
      </p:sp>
    </p:spTree>
    <p:extLst>
      <p:ext uri="{BB962C8B-B14F-4D97-AF65-F5344CB8AC3E}">
        <p14:creationId xmlns:p14="http://schemas.microsoft.com/office/powerpoint/2010/main" val="34292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with file timestamps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Executing a file changes its </a:t>
            </a:r>
            <a:r>
              <a:rPr lang="en-US" dirty="0" err="1"/>
              <a:t>Atime</a:t>
            </a:r>
            <a:endParaRPr lang="en-US" dirty="0"/>
          </a:p>
          <a:p>
            <a:pPr lvl="1"/>
            <a:r>
              <a:rPr lang="en-US" dirty="0"/>
              <a:t>The precision of a-time depends on configuration</a:t>
            </a:r>
          </a:p>
          <a:p>
            <a:r>
              <a:rPr lang="en-US" dirty="0"/>
              <a:t>m-time and a-time can be easily changed by file owner</a:t>
            </a:r>
          </a:p>
          <a:p>
            <a:pPr lvl="1"/>
            <a:r>
              <a:rPr lang="en-US" dirty="0"/>
              <a:t>happens when copying/moving files, or deploying software from packages</a:t>
            </a:r>
          </a:p>
          <a:p>
            <a:r>
              <a:rPr lang="en-US" dirty="0"/>
              <a:t>c-time can’t be changed easily</a:t>
            </a:r>
          </a:p>
          <a:p>
            <a:r>
              <a:rPr lang="en-US" dirty="0"/>
              <a:t>Pay attention to time zones and granularity</a:t>
            </a:r>
          </a:p>
          <a:p>
            <a:pPr lvl="1"/>
            <a:r>
              <a:rPr lang="en-US" dirty="0"/>
              <a:t>FAT uses system time, NTFS uses UTC</a:t>
            </a:r>
          </a:p>
          <a:p>
            <a:pPr lvl="1"/>
            <a:r>
              <a:rPr lang="en-US" dirty="0"/>
              <a:t>Precision is among days (FAT), </a:t>
            </a:r>
            <a:r>
              <a:rPr lang="en-US" dirty="0" err="1"/>
              <a:t>secs</a:t>
            </a:r>
            <a:r>
              <a:rPr lang="en-US" dirty="0"/>
              <a:t> (ext3), and </a:t>
            </a:r>
            <a:r>
              <a:rPr lang="en-US" dirty="0" err="1"/>
              <a:t>nanosecs</a:t>
            </a:r>
            <a:r>
              <a:rPr lang="en-US" dirty="0"/>
              <a:t> (ext4)</a:t>
            </a:r>
          </a:p>
        </p:txBody>
      </p:sp>
    </p:spTree>
    <p:extLst>
      <p:ext uri="{BB962C8B-B14F-4D97-AF65-F5344CB8AC3E}">
        <p14:creationId xmlns:p14="http://schemas.microsoft.com/office/powerpoint/2010/main" val="32463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metadata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fls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mactime</a:t>
            </a:r>
            <a:r>
              <a:rPr lang="en-US" dirty="0"/>
              <a:t> commands (only for supported FS)</a:t>
            </a:r>
          </a:p>
          <a:p>
            <a:r>
              <a:rPr lang="en-US" dirty="0"/>
              <a:t>Simple ’find’ command (recursive walk through the </a:t>
            </a:r>
            <a:r>
              <a:rPr lang="en-US" dirty="0" err="1"/>
              <a:t>filesystem</a:t>
            </a:r>
            <a:r>
              <a:rPr lang="en-US" dirty="0"/>
              <a:t>)</a:t>
            </a:r>
          </a:p>
          <a:p>
            <a:pPr lvl="1"/>
            <a:r>
              <a:rPr lang="en-US" sz="2200" dirty="0">
                <a:latin typeface="Courier New" pitchFamily="49" charset="0"/>
                <a:cs typeface="Courier New" pitchFamily="49" charset="0"/>
              </a:rPr>
              <a:t>find /  -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xdev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-print0 |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xargs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-0 stat -c "%Y %X %Z %A %U %G %n"</a:t>
            </a:r>
          </a:p>
          <a:p>
            <a:pPr lvl="1"/>
            <a:r>
              <a:rPr lang="en-US" dirty="0"/>
              <a:t>Leif Nixon’s timeline-decorator.py to format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Be prepared for a lot of data (hundreds thousands of records)</a:t>
            </a:r>
          </a:p>
        </p:txBody>
      </p:sp>
    </p:spTree>
    <p:extLst>
      <p:ext uri="{BB962C8B-B14F-4D97-AF65-F5344CB8AC3E}">
        <p14:creationId xmlns:p14="http://schemas.microsoft.com/office/powerpoint/2010/main" val="225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/>
              <a:t>Live Analysis</a:t>
            </a:r>
          </a:p>
        </p:txBody>
      </p:sp>
    </p:spTree>
    <p:extLst>
      <p:ext uri="{BB962C8B-B14F-4D97-AF65-F5344CB8AC3E}">
        <p14:creationId xmlns:p14="http://schemas.microsoft.com/office/powerpoint/2010/main" val="176106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Analysis of storage images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volatile information kept by OS</a:t>
            </a:r>
          </a:p>
          <a:p>
            <a:r>
              <a:rPr lang="en-US" dirty="0"/>
              <a:t>Some crucial aspects to consider</a:t>
            </a:r>
          </a:p>
          <a:p>
            <a:pPr lvl="1"/>
            <a:r>
              <a:rPr lang="en-US" dirty="0"/>
              <a:t>Reliability of the collected data</a:t>
            </a:r>
          </a:p>
          <a:p>
            <a:pPr lvl="1"/>
            <a:r>
              <a:rPr lang="en-US" dirty="0"/>
              <a:t>Modifications to the system done during the process</a:t>
            </a:r>
          </a:p>
          <a:p>
            <a:r>
              <a:rPr lang="en-US" dirty="0"/>
              <a:t>The goal is to capture information for off-line analysis, not doing analysis on the host</a:t>
            </a:r>
          </a:p>
        </p:txBody>
      </p:sp>
    </p:spTree>
    <p:extLst>
      <p:ext uri="{BB962C8B-B14F-4D97-AF65-F5344CB8AC3E}">
        <p14:creationId xmlns:p14="http://schemas.microsoft.com/office/powerpoint/2010/main" val="123859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Live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Obtaining volatile information available from kernel and applications</a:t>
            </a:r>
          </a:p>
          <a:p>
            <a:r>
              <a:rPr lang="en-US" dirty="0"/>
              <a:t>Obtaining content of memory</a:t>
            </a:r>
          </a:p>
          <a:p>
            <a:pPr lvl="1"/>
            <a:r>
              <a:rPr lang="en-US" dirty="0"/>
              <a:t>A complete host memory or memory of selected processes</a:t>
            </a:r>
          </a:p>
          <a:p>
            <a:r>
              <a:rPr lang="en-US" dirty="0"/>
              <a:t>Recovering data that would be lost</a:t>
            </a:r>
          </a:p>
          <a:p>
            <a:pPr lvl="1"/>
            <a:r>
              <a:rPr lang="en-US" dirty="0"/>
              <a:t>Deleted, still open files on Linux</a:t>
            </a:r>
          </a:p>
        </p:txBody>
      </p:sp>
    </p:spTree>
    <p:extLst>
      <p:ext uri="{BB962C8B-B14F-4D97-AF65-F5344CB8AC3E}">
        <p14:creationId xmlns:p14="http://schemas.microsoft.com/office/powerpoint/2010/main" val="198206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OS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Network status</a:t>
            </a:r>
          </a:p>
          <a:p>
            <a:pPr lvl="1"/>
            <a:r>
              <a:rPr lang="en-US" dirty="0"/>
              <a:t>Open/established connections, listening/bound processes</a:t>
            </a:r>
          </a:p>
          <a:p>
            <a:pPr lvl="1"/>
            <a:r>
              <a:rPr lang="en-US" dirty="0"/>
              <a:t>allocated IP (4/6) addresses</a:t>
            </a:r>
          </a:p>
          <a:p>
            <a:pPr lvl="1"/>
            <a:r>
              <a:rPr lang="en-US" dirty="0"/>
              <a:t>VPN connections, routing tables, neighbors</a:t>
            </a:r>
          </a:p>
          <a:p>
            <a:pPr lvl="1"/>
            <a:r>
              <a:rPr lang="en-US" dirty="0"/>
              <a:t>Firewall state</a:t>
            </a:r>
          </a:p>
          <a:p>
            <a:r>
              <a:rPr lang="en-US" dirty="0"/>
              <a:t>Information on the system setup</a:t>
            </a:r>
          </a:p>
          <a:p>
            <a:pPr lvl="1"/>
            <a:r>
              <a:rPr lang="en-US" dirty="0"/>
              <a:t>Available devices</a:t>
            </a:r>
          </a:p>
          <a:p>
            <a:pPr lvl="1"/>
            <a:r>
              <a:rPr lang="en-US" dirty="0"/>
              <a:t>Mounted file systems, mapped drives, shares</a:t>
            </a:r>
          </a:p>
          <a:p>
            <a:pPr lvl="2"/>
            <a:r>
              <a:rPr lang="en-US" dirty="0"/>
              <a:t>Data and “auxiliary” (RAIDs,…)</a:t>
            </a:r>
          </a:p>
        </p:txBody>
      </p:sp>
    </p:spTree>
    <p:extLst>
      <p:ext uri="{BB962C8B-B14F-4D97-AF65-F5344CB8AC3E}">
        <p14:creationId xmlns:p14="http://schemas.microsoft.com/office/powerpoint/2010/main" val="171374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OS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Information on processes</a:t>
            </a:r>
          </a:p>
          <a:p>
            <a:pPr lvl="1"/>
            <a:r>
              <a:rPr lang="en-US" dirty="0"/>
              <a:t>List of active processes and their attributes</a:t>
            </a:r>
          </a:p>
          <a:p>
            <a:pPr lvl="2"/>
            <a:r>
              <a:rPr lang="en-US" dirty="0"/>
              <a:t>The full path of the program, command line parameters, running time</a:t>
            </a:r>
          </a:p>
          <a:p>
            <a:pPr lvl="1"/>
            <a:r>
              <a:rPr lang="en-US" dirty="0"/>
              <a:t>List of files open by processes</a:t>
            </a:r>
          </a:p>
          <a:p>
            <a:pPr lvl="1"/>
            <a:r>
              <a:rPr lang="en-US" dirty="0"/>
              <a:t>Information on inter-process communication (shared memory, queues)</a:t>
            </a:r>
          </a:p>
          <a:p>
            <a:r>
              <a:rPr lang="en-US" dirty="0"/>
              <a:t>Information on the OS</a:t>
            </a:r>
          </a:p>
          <a:p>
            <a:pPr lvl="1"/>
            <a:r>
              <a:rPr lang="en-US" dirty="0"/>
              <a:t>Loaded kernel modules/drivers, OS messages (</a:t>
            </a:r>
            <a:r>
              <a:rPr lang="en-US" dirty="0" err="1"/>
              <a:t>dmesg</a:t>
            </a:r>
            <a:r>
              <a:rPr lang="en-US" dirty="0"/>
              <a:t>), running OS version</a:t>
            </a:r>
          </a:p>
          <a:p>
            <a:pPr lvl="1"/>
            <a:r>
              <a:rPr lang="en-US" dirty="0"/>
              <a:t>Configured time-zone, uptime</a:t>
            </a:r>
          </a:p>
          <a:p>
            <a:pPr lvl="1"/>
            <a:r>
              <a:rPr lang="en-US" dirty="0"/>
              <a:t>Clipboards contents</a:t>
            </a:r>
          </a:p>
          <a:p>
            <a:r>
              <a:rPr lang="en-US" dirty="0"/>
              <a:t>Auxiliary info (partially available also offline)</a:t>
            </a:r>
          </a:p>
          <a:p>
            <a:pPr lvl="1"/>
            <a:r>
              <a:rPr lang="en-US" dirty="0"/>
              <a:t>Logged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information on processes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may contain important information</a:t>
            </a:r>
          </a:p>
          <a:p>
            <a:pPr lvl="1"/>
            <a:r>
              <a:rPr lang="en-US" dirty="0"/>
              <a:t>Resources used (e.g. network connections, files being processed, IPC)</a:t>
            </a:r>
          </a:p>
          <a:p>
            <a:pPr lvl="1"/>
            <a:r>
              <a:rPr lang="en-US" dirty="0"/>
              <a:t>Memory contains pristine information, including sensitive data</a:t>
            </a:r>
          </a:p>
          <a:p>
            <a:pPr lvl="2"/>
            <a:r>
              <a:rPr lang="en-US" dirty="0"/>
              <a:t>Encryption keys, passwords</a:t>
            </a:r>
          </a:p>
        </p:txBody>
      </p:sp>
    </p:spTree>
    <p:extLst>
      <p:ext uri="{BB962C8B-B14F-4D97-AF65-F5344CB8AC3E}">
        <p14:creationId xmlns:p14="http://schemas.microsoft.com/office/powerpoint/2010/main" val="291948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/>
              <a:t>Linux specifics</a:t>
            </a:r>
          </a:p>
        </p:txBody>
      </p:sp>
    </p:spTree>
    <p:extLst>
      <p:ext uri="{BB962C8B-B14F-4D97-AF65-F5344CB8AC3E}">
        <p14:creationId xmlns:p14="http://schemas.microsoft.com/office/powerpoint/2010/main" val="273824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process information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may have multiple file-descriptors opened</a:t>
            </a:r>
          </a:p>
          <a:p>
            <a:pPr lvl="1"/>
            <a:r>
              <a:rPr lang="en-US" dirty="0"/>
              <a:t>Used executable, libraries</a:t>
            </a:r>
          </a:p>
          <a:p>
            <a:pPr lvl="1"/>
            <a:r>
              <a:rPr lang="en-US" dirty="0"/>
              <a:t>Particular files on file system</a:t>
            </a:r>
          </a:p>
          <a:p>
            <a:pPr lvl="1"/>
            <a:r>
              <a:rPr lang="en-US" dirty="0"/>
              <a:t>Network sockets</a:t>
            </a:r>
          </a:p>
          <a:p>
            <a:r>
              <a:rPr lang="en-US" dirty="0"/>
              <a:t>Information on processes can be accessed using standard system commands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lsof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–p PID</a:t>
            </a:r>
          </a:p>
        </p:txBody>
      </p:sp>
    </p:spTree>
    <p:extLst>
      <p:ext uri="{BB962C8B-B14F-4D97-AF65-F5344CB8AC3E}">
        <p14:creationId xmlns:p14="http://schemas.microsoft.com/office/powerpoint/2010/main" val="32981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proc</a:t>
            </a:r>
            <a:r>
              <a:rPr lang="en-US" dirty="0"/>
              <a:t> </a:t>
            </a:r>
            <a:r>
              <a:rPr lang="en-US" dirty="0" err="1"/>
              <a:t>filesystem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kernel exposes some internal structures in the /</a:t>
            </a:r>
            <a:r>
              <a:rPr lang="en-US" dirty="0" err="1"/>
              <a:t>proc</a:t>
            </a:r>
            <a:r>
              <a:rPr lang="en-US" dirty="0"/>
              <a:t> virtual file</a:t>
            </a:r>
          </a:p>
          <a:p>
            <a:r>
              <a:rPr lang="en-US" dirty="0"/>
              <a:t>System commands mostly use data from /</a:t>
            </a:r>
            <a:r>
              <a:rPr lang="en-US" dirty="0" err="1"/>
              <a:t>proc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proc</a:t>
            </a:r>
            <a:r>
              <a:rPr lang="en-US" dirty="0"/>
              <a:t> can be useful to access data that is not available through commands (or spot anomalies)</a:t>
            </a:r>
          </a:p>
        </p:txBody>
      </p:sp>
    </p:spTree>
    <p:extLst>
      <p:ext uri="{BB962C8B-B14F-4D97-AF65-F5344CB8AC3E}">
        <p14:creationId xmlns:p14="http://schemas.microsoft.com/office/powerpoint/2010/main" val="8013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7086600" cy="6292574"/>
          </a:xfrm>
        </p:spPr>
      </p:pic>
    </p:spTree>
    <p:extLst>
      <p:ext uri="{BB962C8B-B14F-4D97-AF65-F5344CB8AC3E}">
        <p14:creationId xmlns:p14="http://schemas.microsoft.com/office/powerpoint/2010/main" val="17151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files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Deleted files are available until they are closed</a:t>
            </a:r>
            <a:endParaRPr lang="en-US" sz="23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If a file is open by a process, it’s removed from the </a:t>
            </a:r>
            <a:r>
              <a:rPr lang="en-US" dirty="0" err="1"/>
              <a:t>filesystem</a:t>
            </a:r>
            <a:r>
              <a:rPr lang="en-US" dirty="0"/>
              <a:t> but its content can still be still accessed</a:t>
            </a:r>
          </a:p>
          <a:p>
            <a:r>
              <a:rPr lang="en-US" dirty="0"/>
              <a:t>“symbolic links” in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can be used to recover the data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/$PID/exe 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/exe</a:t>
            </a:r>
          </a:p>
          <a:p>
            <a:pPr lvl="1"/>
            <a:r>
              <a:rPr lang="en-US" dirty="0"/>
              <a:t>The process must be alive (even stopped)</a:t>
            </a:r>
          </a:p>
          <a:p>
            <a:r>
              <a:rPr lang="en-US" dirty="0"/>
              <a:t>Holds for both executable and open files (see the </a:t>
            </a:r>
            <a:r>
              <a:rPr lang="en-US" dirty="0" err="1"/>
              <a:t>fd</a:t>
            </a:r>
            <a:r>
              <a:rPr lang="en-US" dirty="0"/>
              <a:t> directory)</a:t>
            </a:r>
          </a:p>
        </p:txBody>
      </p:sp>
    </p:spTree>
    <p:extLst>
      <p:ext uri="{BB962C8B-B14F-4D97-AF65-F5344CB8AC3E}">
        <p14:creationId xmlns:p14="http://schemas.microsoft.com/office/powerpoint/2010/main" val="3890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aims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aim is to analyze collected evidence</a:t>
            </a:r>
          </a:p>
          <a:p>
            <a:pPr lvl="1"/>
            <a:r>
              <a:rPr lang="en-US" dirty="0"/>
              <a:t>Imagine you have a large (GBs) image and need to do its analysis (e.g. access files and recover deleted data)</a:t>
            </a:r>
          </a:p>
          <a:p>
            <a:r>
              <a:rPr lang="en-US" dirty="0"/>
              <a:t>Clarify the objective before starting the actual analysis</a:t>
            </a:r>
          </a:p>
          <a:p>
            <a:pPr lvl="1"/>
            <a:r>
              <a:rPr lang="en-US" dirty="0"/>
              <a:t>Recovering deleted data vs. secure evidence about malicious activities</a:t>
            </a:r>
          </a:p>
        </p:txBody>
      </p:sp>
    </p:spTree>
    <p:extLst>
      <p:ext uri="{BB962C8B-B14F-4D97-AF65-F5344CB8AC3E}">
        <p14:creationId xmlns:p14="http://schemas.microsoft.com/office/powerpoint/2010/main" val="57133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418505" cy="5821363"/>
          </a:xfrm>
        </p:spPr>
      </p:pic>
    </p:spTree>
    <p:extLst>
      <p:ext uri="{BB962C8B-B14F-4D97-AF65-F5344CB8AC3E}">
        <p14:creationId xmlns:p14="http://schemas.microsoft.com/office/powerpoint/2010/main" val="282317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information on network status</a:t>
            </a:r>
          </a:p>
          <a:p>
            <a:pPr lvl="1"/>
            <a:r>
              <a:rPr lang="en-US" dirty="0"/>
              <a:t>Three different ways:</a:t>
            </a:r>
          </a:p>
          <a:p>
            <a:pPr lvl="2"/>
            <a:r>
              <a:rPr lang="en-US" dirty="0" err="1"/>
              <a:t>netstat</a:t>
            </a:r>
            <a:r>
              <a:rPr lang="en-US" dirty="0"/>
              <a:t> -</a:t>
            </a:r>
            <a:r>
              <a:rPr lang="en-US" dirty="0" err="1"/>
              <a:t>tnp</a:t>
            </a:r>
            <a:endParaRPr lang="en-US" dirty="0"/>
          </a:p>
          <a:p>
            <a:pPr lvl="2"/>
            <a:r>
              <a:rPr lang="en-US" dirty="0" err="1"/>
              <a:t>ss</a:t>
            </a:r>
            <a:r>
              <a:rPr lang="en-US" dirty="0"/>
              <a:t> -</a:t>
            </a:r>
            <a:r>
              <a:rPr lang="en-US" dirty="0" err="1"/>
              <a:t>tnp</a:t>
            </a:r>
            <a:endParaRPr lang="en-US" dirty="0"/>
          </a:p>
          <a:p>
            <a:pPr lvl="2"/>
            <a:r>
              <a:rPr lang="en-US" dirty="0"/>
              <a:t>Check the /</a:t>
            </a:r>
            <a:r>
              <a:rPr lang="en-US" dirty="0" err="1"/>
              <a:t>proc</a:t>
            </a:r>
            <a:r>
              <a:rPr lang="en-US" dirty="0"/>
              <a:t> virtual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/>
              <a:t>All should yield the same information (in different formats though)</a:t>
            </a:r>
          </a:p>
          <a:p>
            <a:pPr lvl="2"/>
            <a:r>
              <a:rPr lang="en-US" dirty="0"/>
              <a:t>If not, some of the commands might be modified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tcpdump</a:t>
            </a:r>
            <a:r>
              <a:rPr lang="en-US" dirty="0"/>
              <a:t> might be handy to check live traffic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8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network connections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netstat</a:t>
            </a:r>
            <a:r>
              <a:rPr lang="en-US" dirty="0"/>
              <a:t> –</a:t>
            </a:r>
            <a:r>
              <a:rPr lang="en-US" dirty="0" err="1"/>
              <a:t>tnp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8229600" cy="1447800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Active Internet connections (w/o servers)</a:t>
            </a:r>
          </a:p>
          <a:p>
            <a:pPr marL="0" indent="0"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Proto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-Q Send-Q Local Address       Foreign Address         State       PID/Program name</a:t>
            </a:r>
          </a:p>
          <a:p>
            <a:pPr marL="0" indent="0">
              <a:buNone/>
            </a:pP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0      0 127.0.0.1:9050          127.0.0.1:34902         ESTABLISHED -               </a:t>
            </a:r>
          </a:p>
          <a:p>
            <a:pPr marL="0" indent="0">
              <a:buNone/>
            </a:pP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tcp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0      0 127.0.0.1:44280         127.0.0.1:8118          ESTABLISHED 31418/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Dumping process memory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gcore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–o dump</a:t>
            </a:r>
          </a:p>
          <a:p>
            <a:pPr lvl="1"/>
            <a:r>
              <a:rPr lang="en-US" dirty="0"/>
              <a:t>Part of the GDB package</a:t>
            </a:r>
          </a:p>
          <a:p>
            <a:pPr lvl="1"/>
            <a:r>
              <a:rPr lang="en-US" dirty="0"/>
              <a:t>Some (soft) errors might be triggered</a:t>
            </a:r>
          </a:p>
          <a:p>
            <a:r>
              <a:rPr lang="en-US" dirty="0"/>
              <a:t>Outputs an ELF file containing the process memory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8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/>
              <a:t>Analysis of executable files</a:t>
            </a:r>
          </a:p>
        </p:txBody>
      </p:sp>
    </p:spTree>
    <p:extLst>
      <p:ext uri="{BB962C8B-B14F-4D97-AF65-F5344CB8AC3E}">
        <p14:creationId xmlns:p14="http://schemas.microsoft.com/office/powerpoint/2010/main" val="1621311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files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Scripts</a:t>
            </a:r>
          </a:p>
          <a:p>
            <a:pPr lvl="1"/>
            <a:r>
              <a:rPr lang="en-US" dirty="0"/>
              <a:t>List of commands, script constructs</a:t>
            </a:r>
          </a:p>
          <a:p>
            <a:pPr lvl="1"/>
            <a:r>
              <a:rPr lang="en-US" dirty="0"/>
              <a:t>Easily readable by human (if not obfuscated)</a:t>
            </a:r>
          </a:p>
          <a:p>
            <a:r>
              <a:rPr lang="en-US" dirty="0"/>
              <a:t>Binary </a:t>
            </a:r>
            <a:r>
              <a:rPr lang="en-US" dirty="0" err="1"/>
              <a:t>executables</a:t>
            </a:r>
            <a:endParaRPr lang="en-US" dirty="0"/>
          </a:p>
          <a:p>
            <a:pPr lvl="1"/>
            <a:r>
              <a:rPr lang="en-US" dirty="0"/>
              <a:t>Machine code (produced by compiler)</a:t>
            </a:r>
          </a:p>
          <a:p>
            <a:pPr lvl="1"/>
            <a:r>
              <a:rPr lang="en-US" dirty="0"/>
              <a:t>byte code (Java)</a:t>
            </a:r>
          </a:p>
          <a:p>
            <a:pPr lvl="1"/>
            <a:r>
              <a:rPr lang="en-US" dirty="0"/>
              <a:t>ELF, PE formats</a:t>
            </a:r>
          </a:p>
          <a:p>
            <a:r>
              <a:rPr lang="en-US" dirty="0"/>
              <a:t>Libraries</a:t>
            </a:r>
          </a:p>
          <a:p>
            <a:pPr lvl="1"/>
            <a:r>
              <a:rPr lang="en-US" dirty="0"/>
              <a:t>Static / dynamic</a:t>
            </a:r>
          </a:p>
          <a:p>
            <a:pPr lvl="1"/>
            <a:r>
              <a:rPr lang="en-US" dirty="0"/>
              <a:t>Library functions, variables (internal / exported)</a:t>
            </a:r>
          </a:p>
          <a:p>
            <a:pPr lvl="1"/>
            <a:r>
              <a:rPr lang="en-US" dirty="0"/>
              <a:t>Export interface (ABI/API)</a:t>
            </a:r>
          </a:p>
        </p:txBody>
      </p:sp>
    </p:spTree>
    <p:extLst>
      <p:ext uri="{BB962C8B-B14F-4D97-AF65-F5344CB8AC3E}">
        <p14:creationId xmlns:p14="http://schemas.microsoft.com/office/powerpoint/2010/main" val="78344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executable files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specific formats</a:t>
            </a:r>
          </a:p>
          <a:p>
            <a:r>
              <a:rPr lang="en-US" dirty="0"/>
              <a:t>Dynamic vs. static analysis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5247110" cy="30048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889678"/>
            <a:ext cx="4495800" cy="29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9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1219200"/>
            <a:ext cx="9257643" cy="4896604"/>
          </a:xfrm>
        </p:spPr>
      </p:pic>
    </p:spTree>
    <p:extLst>
      <p:ext uri="{BB962C8B-B14F-4D97-AF65-F5344CB8AC3E}">
        <p14:creationId xmlns:p14="http://schemas.microsoft.com/office/powerpoint/2010/main" val="160352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quick look inside an ELF executable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951" y="-963634"/>
            <a:ext cx="1714499" cy="685800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733800"/>
            <a:ext cx="8229600" cy="255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1600200"/>
            <a:ext cx="781050" cy="12954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403090" y="3131212"/>
            <a:ext cx="18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https://binvis.io/</a:t>
            </a:r>
          </a:p>
          <a:p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922" y="3863181"/>
            <a:ext cx="90786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Statically vs. dynamically linked </a:t>
            </a:r>
            <a:r>
              <a:rPr lang="en-US" sz="3200" dirty="0" smtClean="0"/>
              <a:t>binaries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file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exe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exe: ELF 64-bit LSB  executable, x86-64, version 1 (GNU/Linux), for GNU/Linux 2.6.32, statically linked,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stripped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strings –a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exe (</a:t>
            </a:r>
            <a:r>
              <a:rPr lang="en-US" dirty="0" smtClean="0"/>
              <a:t>Reveals </a:t>
            </a:r>
            <a:r>
              <a:rPr lang="en-US" dirty="0"/>
              <a:t>human-readable </a:t>
            </a:r>
            <a:r>
              <a:rPr lang="en-US" dirty="0" smtClean="0"/>
              <a:t>strings)</a:t>
            </a:r>
            <a:endParaRPr lang="en-US" dirty="0"/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15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examination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800" dirty="0">
                <a:latin typeface="Courier New" pitchFamily="49" charset="0"/>
                <a:cs typeface="Courier New" pitchFamily="49" charset="0"/>
              </a:rPr>
              <a:t>file exe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4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exe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 ELF 64-bit LSB  executable, x86-64, version 1 (GNU/Linux), for GNU/Linux 2.6.32, statically linked, stripped</a:t>
            </a:r>
            <a:endParaRPr lang="en-US" sz="2000" dirty="0"/>
          </a:p>
          <a:p>
            <a:r>
              <a:rPr lang="en-US" dirty="0" smtClean="0"/>
              <a:t>A </a:t>
            </a:r>
            <a:r>
              <a:rPr lang="en-US" dirty="0"/>
              <a:t>number of other tools is available</a:t>
            </a:r>
          </a:p>
        </p:txBody>
      </p:sp>
    </p:spTree>
    <p:extLst>
      <p:ext uri="{BB962C8B-B14F-4D97-AF65-F5344CB8AC3E}">
        <p14:creationId xmlns:p14="http://schemas.microsoft.com/office/powerpoint/2010/main" val="17008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environment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analysis does not depend on the system where we got data from </a:t>
            </a:r>
          </a:p>
          <a:p>
            <a:pPr lvl="1"/>
            <a:r>
              <a:rPr lang="en-US" dirty="0"/>
              <a:t>Artifacts related to MS Windows architecture can be analyzed on Linux-based environment and vice versa</a:t>
            </a:r>
          </a:p>
          <a:p>
            <a:r>
              <a:rPr lang="en-US" dirty="0"/>
              <a:t>A Linux environment based on CLI will be used thorough the course</a:t>
            </a:r>
          </a:p>
          <a:p>
            <a:pPr lvl="1"/>
            <a:r>
              <a:rPr lang="en-US" dirty="0"/>
              <a:t>Many tools are common commands or are available from distribution packages</a:t>
            </a:r>
          </a:p>
          <a:p>
            <a:r>
              <a:rPr lang="en-US" dirty="0"/>
              <a:t>Always keep the primary data intact and work only with its copies</a:t>
            </a:r>
          </a:p>
        </p:txBody>
      </p:sp>
    </p:spTree>
    <p:extLst>
      <p:ext uri="{BB962C8B-B14F-4D97-AF65-F5344CB8AC3E}">
        <p14:creationId xmlns:p14="http://schemas.microsoft.com/office/powerpoint/2010/main" val="3930234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https://confluence.egi.eu/display/EGIBG/Forensics+Howto</a:t>
            </a:r>
          </a:p>
          <a:p>
            <a:r>
              <a:rPr lang="en-US" dirty="0">
                <a:hlinkClick r:id="rId2"/>
              </a:rPr>
              <a:t>https://www.dfn-cert.de/en/Trainings.html#ITForensics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2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8" y="4495800"/>
            <a:ext cx="3321746" cy="2239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06680"/>
            <a:ext cx="1906568" cy="1447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30533"/>
            <a:ext cx="4000436" cy="2438400"/>
          </a:xfrm>
          <a:prstGeom prst="rect">
            <a:avLst/>
          </a:prstGeom>
        </p:spPr>
      </p:pic>
      <p:sp>
        <p:nvSpPr>
          <p:cNvPr id="8" name="Volný tvar 7"/>
          <p:cNvSpPr/>
          <p:nvPr/>
        </p:nvSpPr>
        <p:spPr>
          <a:xfrm rot="20029509" flipH="1" flipV="1">
            <a:off x="3937959" y="5656162"/>
            <a:ext cx="2498677" cy="470076"/>
          </a:xfrm>
          <a:custGeom>
            <a:avLst/>
            <a:gdLst>
              <a:gd name="connsiteX0" fmla="*/ 0 w 2517058"/>
              <a:gd name="connsiteY0" fmla="*/ 412536 h 412536"/>
              <a:gd name="connsiteX1" fmla="*/ 786581 w 2517058"/>
              <a:gd name="connsiteY1" fmla="*/ 58575 h 412536"/>
              <a:gd name="connsiteX2" fmla="*/ 1848465 w 2517058"/>
              <a:gd name="connsiteY2" fmla="*/ 19246 h 412536"/>
              <a:gd name="connsiteX3" fmla="*/ 2517058 w 2517058"/>
              <a:gd name="connsiteY3" fmla="*/ 255220 h 41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58" h="412536">
                <a:moveTo>
                  <a:pt x="0" y="412536"/>
                </a:moveTo>
                <a:cubicBezTo>
                  <a:pt x="239252" y="268329"/>
                  <a:pt x="478504" y="124123"/>
                  <a:pt x="786581" y="58575"/>
                </a:cubicBezTo>
                <a:cubicBezTo>
                  <a:pt x="1094658" y="-6973"/>
                  <a:pt x="1560052" y="-13528"/>
                  <a:pt x="1848465" y="19246"/>
                </a:cubicBezTo>
                <a:cubicBezTo>
                  <a:pt x="2136878" y="52020"/>
                  <a:pt x="2326968" y="153620"/>
                  <a:pt x="2517058" y="255220"/>
                </a:cubicBezTo>
              </a:path>
            </a:pathLst>
          </a:cu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8239125" cy="723900"/>
          </a:xfrm>
          <a:prstGeom prst="rect">
            <a:avLst/>
          </a:prstGeom>
        </p:spPr>
      </p:pic>
      <p:sp>
        <p:nvSpPr>
          <p:cNvPr id="6" name="Volný tvar 5"/>
          <p:cNvSpPr/>
          <p:nvPr/>
        </p:nvSpPr>
        <p:spPr>
          <a:xfrm rot="12059992" flipV="1">
            <a:off x="1842203" y="891014"/>
            <a:ext cx="4103095" cy="524811"/>
          </a:xfrm>
          <a:custGeom>
            <a:avLst/>
            <a:gdLst>
              <a:gd name="connsiteX0" fmla="*/ 0 w 2517058"/>
              <a:gd name="connsiteY0" fmla="*/ 412536 h 412536"/>
              <a:gd name="connsiteX1" fmla="*/ 786581 w 2517058"/>
              <a:gd name="connsiteY1" fmla="*/ 58575 h 412536"/>
              <a:gd name="connsiteX2" fmla="*/ 1848465 w 2517058"/>
              <a:gd name="connsiteY2" fmla="*/ 19246 h 412536"/>
              <a:gd name="connsiteX3" fmla="*/ 2517058 w 2517058"/>
              <a:gd name="connsiteY3" fmla="*/ 255220 h 41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58" h="412536">
                <a:moveTo>
                  <a:pt x="0" y="412536"/>
                </a:moveTo>
                <a:cubicBezTo>
                  <a:pt x="239252" y="268329"/>
                  <a:pt x="478504" y="124123"/>
                  <a:pt x="786581" y="58575"/>
                </a:cubicBezTo>
                <a:cubicBezTo>
                  <a:pt x="1094658" y="-6973"/>
                  <a:pt x="1560052" y="-13528"/>
                  <a:pt x="1848465" y="19246"/>
                </a:cubicBezTo>
                <a:cubicBezTo>
                  <a:pt x="2136878" y="52020"/>
                  <a:pt x="2326968" y="153620"/>
                  <a:pt x="2517058" y="255220"/>
                </a:cubicBezTo>
              </a:path>
            </a:pathLst>
          </a:custGeom>
          <a:ln w="2540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olný tvar 9"/>
          <p:cNvSpPr/>
          <p:nvPr/>
        </p:nvSpPr>
        <p:spPr>
          <a:xfrm rot="14687585" flipV="1">
            <a:off x="5858845" y="2900719"/>
            <a:ext cx="792214" cy="115758"/>
          </a:xfrm>
          <a:custGeom>
            <a:avLst/>
            <a:gdLst>
              <a:gd name="connsiteX0" fmla="*/ 0 w 2517058"/>
              <a:gd name="connsiteY0" fmla="*/ 412536 h 412536"/>
              <a:gd name="connsiteX1" fmla="*/ 786581 w 2517058"/>
              <a:gd name="connsiteY1" fmla="*/ 58575 h 412536"/>
              <a:gd name="connsiteX2" fmla="*/ 1848465 w 2517058"/>
              <a:gd name="connsiteY2" fmla="*/ 19246 h 412536"/>
              <a:gd name="connsiteX3" fmla="*/ 2517058 w 2517058"/>
              <a:gd name="connsiteY3" fmla="*/ 255220 h 41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58" h="412536">
                <a:moveTo>
                  <a:pt x="0" y="412536"/>
                </a:moveTo>
                <a:cubicBezTo>
                  <a:pt x="239252" y="268329"/>
                  <a:pt x="478504" y="124123"/>
                  <a:pt x="786581" y="58575"/>
                </a:cubicBezTo>
                <a:cubicBezTo>
                  <a:pt x="1094658" y="-6973"/>
                  <a:pt x="1560052" y="-13528"/>
                  <a:pt x="1848465" y="19246"/>
                </a:cubicBezTo>
                <a:cubicBezTo>
                  <a:pt x="2136878" y="52020"/>
                  <a:pt x="2326968" y="153620"/>
                  <a:pt x="2517058" y="255220"/>
                </a:cubicBezTo>
              </a:path>
            </a:pathLst>
          </a:custGeom>
          <a:ln w="2540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9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Image is a sequence of bytes (just a file)</a:t>
            </a:r>
          </a:p>
          <a:p>
            <a:pPr lvl="1"/>
            <a:r>
              <a:rPr lang="en-US" dirty="0"/>
              <a:t>Internal structure needs to be established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67000" y="4648200"/>
            <a:ext cx="2514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Physical device’s image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95600" y="4085303"/>
            <a:ext cx="2057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Volume (partition)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54759" y="3581400"/>
            <a:ext cx="17390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52800" y="2971800"/>
            <a:ext cx="114299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9600" y="5486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objects may be embedded</a:t>
            </a:r>
          </a:p>
          <a:p>
            <a:pPr lvl="1"/>
            <a:r>
              <a:rPr lang="en-US" dirty="0"/>
              <a:t>Files containing other images (VM disks)</a:t>
            </a:r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to analyze an image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Take the input image as a single volume</a:t>
            </a:r>
          </a:p>
          <a:p>
            <a:r>
              <a:rPr lang="en-US" dirty="0"/>
              <a:t>Break down the current volume to additional volumes (if any)</a:t>
            </a:r>
          </a:p>
          <a:p>
            <a:pPr lvl="1"/>
            <a:r>
              <a:rPr lang="en-US" dirty="0"/>
              <a:t>Detect all visible volumes and their types</a:t>
            </a:r>
          </a:p>
          <a:p>
            <a:pPr lvl="1"/>
            <a:r>
              <a:rPr lang="en-US" dirty="0"/>
              <a:t>Detect unallocated space</a:t>
            </a:r>
          </a:p>
          <a:p>
            <a:r>
              <a:rPr lang="en-US" dirty="0"/>
              <a:t>Process identified volumes one by one</a:t>
            </a:r>
          </a:p>
          <a:p>
            <a:pPr lvl="1"/>
            <a:r>
              <a:rPr lang="en-US" dirty="0"/>
              <a:t>If the volume hosts a file system -&gt; mark for subsequent analysis</a:t>
            </a:r>
          </a:p>
          <a:p>
            <a:pPr lvl="1"/>
            <a:r>
              <a:rPr lang="en-US" dirty="0"/>
              <a:t>Other (known) volumes (auxiliary) -&gt; check if they contain other volumes (or their parts) and reconstruct them</a:t>
            </a:r>
          </a:p>
          <a:p>
            <a:pPr lvl="1"/>
            <a:r>
              <a:rPr lang="en-US" dirty="0"/>
              <a:t>Unknown volume type -&gt; ad-hoc analysis</a:t>
            </a:r>
          </a:p>
          <a:p>
            <a:r>
              <a:rPr lang="en-US" dirty="0"/>
              <a:t>Process file system volumes</a:t>
            </a:r>
          </a:p>
          <a:p>
            <a:pPr lvl="1"/>
            <a:r>
              <a:rPr lang="en-US" dirty="0"/>
              <a:t>Gather and evaluate information about files stored</a:t>
            </a:r>
          </a:p>
          <a:p>
            <a:pPr lvl="1"/>
            <a:r>
              <a:rPr lang="en-US" dirty="0"/>
              <a:t>Files can contain volumes also (</a:t>
            </a:r>
            <a:r>
              <a:rPr lang="en-US" dirty="0" err="1"/>
              <a:t>ie</a:t>
            </a:r>
            <a:r>
              <a:rPr lang="en-US" dirty="0"/>
              <a:t>. start again)</a:t>
            </a:r>
          </a:p>
          <a:p>
            <a:r>
              <a:rPr lang="en-US" dirty="0"/>
              <a:t>Examine unallocated space</a:t>
            </a:r>
          </a:p>
        </p:txBody>
      </p:sp>
    </p:spTree>
    <p:extLst>
      <p:ext uri="{BB962C8B-B14F-4D97-AF65-F5344CB8AC3E}">
        <p14:creationId xmlns:p14="http://schemas.microsoft.com/office/powerpoint/2010/main" val="37924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File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 of data on storage</a:t>
            </a:r>
          </a:p>
          <a:p>
            <a:r>
              <a:rPr lang="en-US" dirty="0"/>
              <a:t>Data kept in files</a:t>
            </a:r>
          </a:p>
          <a:p>
            <a:pPr lvl="1"/>
            <a:r>
              <a:rPr lang="en-US" dirty="0"/>
              <a:t>File content</a:t>
            </a:r>
          </a:p>
          <a:p>
            <a:pPr lvl="1"/>
            <a:r>
              <a:rPr lang="en-US" dirty="0"/>
              <a:t>File metadata</a:t>
            </a:r>
          </a:p>
          <a:p>
            <a:r>
              <a:rPr lang="en-US" dirty="0"/>
              <a:t>File systems differ from forensics view</a:t>
            </a:r>
          </a:p>
          <a:p>
            <a:pPr lvl="1"/>
            <a:r>
              <a:rPr lang="en-US" dirty="0"/>
              <a:t>Different features</a:t>
            </a:r>
          </a:p>
          <a:p>
            <a:pPr lvl="1"/>
            <a:r>
              <a:rPr lang="en-US" dirty="0"/>
              <a:t>Different support of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55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1360</Words>
  <Application>Microsoft Office PowerPoint</Application>
  <PresentationFormat>Předvádění na obrazovce (4:3)</PresentationFormat>
  <Paragraphs>207</Paragraphs>
  <Slides>40</Slides>
  <Notes>1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Digital Forensics: Data Analysis</vt:lpstr>
      <vt:lpstr> Analysis of storage images</vt:lpstr>
      <vt:lpstr>Analysis aims</vt:lpstr>
      <vt:lpstr>Analysis environment</vt:lpstr>
      <vt:lpstr>Prezentace aplikace PowerPoint</vt:lpstr>
      <vt:lpstr>Image analysis</vt:lpstr>
      <vt:lpstr>Procedure to analyze an image</vt:lpstr>
      <vt:lpstr>File system</vt:lpstr>
      <vt:lpstr>File system</vt:lpstr>
      <vt:lpstr>File Content</vt:lpstr>
      <vt:lpstr>File metadata</vt:lpstr>
      <vt:lpstr>Analysis using timelines</vt:lpstr>
      <vt:lpstr>Timelines</vt:lpstr>
      <vt:lpstr>File timestamps</vt:lpstr>
      <vt:lpstr>Prezentace aplikace PowerPoint</vt:lpstr>
      <vt:lpstr>Prezentace aplikace PowerPoint</vt:lpstr>
      <vt:lpstr>Working with file timestamps</vt:lpstr>
      <vt:lpstr>Obtaining metadata</vt:lpstr>
      <vt:lpstr>Live Analysis</vt:lpstr>
      <vt:lpstr>Live analysis</vt:lpstr>
      <vt:lpstr>Areas of Live Analysis</vt:lpstr>
      <vt:lpstr>Obtaining OS information</vt:lpstr>
      <vt:lpstr>Obtaining OS information</vt:lpstr>
      <vt:lpstr>Extracting information on processes</vt:lpstr>
      <vt:lpstr>Linux specifics</vt:lpstr>
      <vt:lpstr>Getting process information</vt:lpstr>
      <vt:lpstr>/proc filesystem</vt:lpstr>
      <vt:lpstr>Prezentace aplikace PowerPoint</vt:lpstr>
      <vt:lpstr>Deleted files</vt:lpstr>
      <vt:lpstr>Prezentace aplikace PowerPoint</vt:lpstr>
      <vt:lpstr>Network</vt:lpstr>
      <vt:lpstr>Open network connections (netstat –tnp)</vt:lpstr>
      <vt:lpstr>Dumping process memory</vt:lpstr>
      <vt:lpstr>Analysis of executable files</vt:lpstr>
      <vt:lpstr>Executable files</vt:lpstr>
      <vt:lpstr>Binary executable files</vt:lpstr>
      <vt:lpstr>ELF</vt:lpstr>
      <vt:lpstr>A quick look inside an ELF executable</vt:lpstr>
      <vt:lpstr>Quick examination</vt:lpstr>
      <vt:lpstr>Useful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Data</dc:title>
  <dc:creator>Daniel Kouril</dc:creator>
  <cp:lastModifiedBy>Daniel Kouril</cp:lastModifiedBy>
  <cp:revision>36</cp:revision>
  <dcterms:created xsi:type="dcterms:W3CDTF">2022-06-09T09:21:18Z</dcterms:created>
  <dcterms:modified xsi:type="dcterms:W3CDTF">2023-10-12T12:53:01Z</dcterms:modified>
</cp:coreProperties>
</file>