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414" r:id="rId3"/>
    <p:sldId id="443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2" r:id="rId14"/>
    <p:sldId id="445" r:id="rId15"/>
    <p:sldId id="444" r:id="rId16"/>
    <p:sldId id="447" r:id="rId17"/>
    <p:sldId id="465" r:id="rId18"/>
    <p:sldId id="460" r:id="rId19"/>
    <p:sldId id="449" r:id="rId20"/>
    <p:sldId id="452" r:id="rId21"/>
    <p:sldId id="453" r:id="rId22"/>
    <p:sldId id="458" r:id="rId23"/>
    <p:sldId id="459" r:id="rId24"/>
    <p:sldId id="461" r:id="rId25"/>
    <p:sldId id="462" r:id="rId26"/>
    <p:sldId id="463" r:id="rId27"/>
    <p:sldId id="464" r:id="rId28"/>
    <p:sldId id="281" r:id="rId2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61C"/>
    <a:srgbClr val="D55C05"/>
    <a:srgbClr val="2194D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23" autoAdjust="0"/>
    <p:restoredTop sz="90967" autoAdjust="0"/>
  </p:normalViewPr>
  <p:slideViewPr>
    <p:cSldViewPr snapToGrid="0" snapToObjects="1">
      <p:cViewPr varScale="1">
        <p:scale>
          <a:sx n="90" d="100"/>
          <a:sy n="90" d="100"/>
        </p:scale>
        <p:origin x="-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1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54771784232"/>
          <c:y val="0.0925925925925926"/>
          <c:w val="0.688796680497925"/>
          <c:h val="0.768518518518518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800" b="1" i="0">
                    <a:solidFill>
                      <a:schemeClr val="tx2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工作表1!$A$1:$A$10</c:f>
              <c:strCache>
                <c:ptCount val="10"/>
                <c:pt idx="0">
                  <c:v>NSFC</c:v>
                </c:pt>
                <c:pt idx="1">
                  <c:v>National </c:v>
                </c:pt>
                <c:pt idx="2">
                  <c:v>Collaborations </c:v>
                </c:pt>
                <c:pt idx="3">
                  <c:v>ITER</c:v>
                </c:pt>
                <c:pt idx="4">
                  <c:v>"Program 973"</c:v>
                </c:pt>
                <c:pt idx="5">
                  <c:v>"Program 863"</c:v>
                </c:pt>
                <c:pt idx="6">
                  <c:v>Key Infrastructure</c:v>
                </c:pt>
                <c:pt idx="7">
                  <c:v>CAS Pilot Project</c:v>
                </c:pt>
                <c:pt idx="8">
                  <c:v>National Key Tech. R&amp;D Program</c:v>
                </c:pt>
                <c:pt idx="9">
                  <c:v>Others</c:v>
                </c:pt>
              </c:strCache>
            </c:strRef>
          </c:cat>
          <c:val>
            <c:numRef>
              <c:f>工作表1!$B$1:$B$10</c:f>
              <c:numCache>
                <c:formatCode>General</c:formatCode>
                <c:ptCount val="10"/>
                <c:pt idx="0">
                  <c:v>34.0</c:v>
                </c:pt>
                <c:pt idx="1">
                  <c:v>26.0</c:v>
                </c:pt>
                <c:pt idx="2">
                  <c:v>19.0</c:v>
                </c:pt>
                <c:pt idx="3">
                  <c:v>13.0</c:v>
                </c:pt>
                <c:pt idx="4">
                  <c:v>10.0</c:v>
                </c:pt>
                <c:pt idx="5">
                  <c:v>7.0</c:v>
                </c:pt>
                <c:pt idx="6">
                  <c:v>9.0</c:v>
                </c:pt>
                <c:pt idx="7">
                  <c:v>7.0</c:v>
                </c:pt>
                <c:pt idx="8">
                  <c:v>7.0</c:v>
                </c:pt>
                <c:pt idx="9">
                  <c:v>45.0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i="0" u="none" strike="noStrike" baseline="0" dirty="0" smtClean="0">
                <a:effectLst/>
              </a:rPr>
              <a:t>ATLAS and CMS Reliability BEIJING-LCG2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ATLAS</c:v>
                </c:pt>
              </c:strCache>
            </c:strRef>
          </c:tx>
          <c:spPr>
            <a:ln w="22225" cap="rnd" cmpd="sng" algn="ctr">
              <a:solidFill>
                <a:srgbClr val="00B0F0"/>
              </a:solidFill>
              <a:prstDash val="solid"/>
              <a:round/>
            </a:ln>
            <a:effectLst/>
          </c:spPr>
          <c:marker>
            <c:spPr>
              <a:solidFill>
                <a:srgbClr val="00B0F0"/>
              </a:solidFill>
              <a:ln w="12700" cap="flat" cmpd="sng" algn="ctr">
                <a:solidFill>
                  <a:srgbClr val="00B0F0"/>
                </a:solidFill>
                <a:prstDash val="solid"/>
                <a:round/>
              </a:ln>
              <a:effectLst/>
            </c:spPr>
          </c:marker>
          <c:trendline>
            <c:spPr>
              <a:ln w="12700" cap="rnd" cmpd="sng" algn="ctr">
                <a:solidFill>
                  <a:schemeClr val="tx1">
                    <a:shade val="70000"/>
                    <a:satMod val="150000"/>
                  </a:schemeClr>
                </a:solidFill>
                <a:prstDash val="solid"/>
                <a:round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03/17</c:v>
                </c:pt>
                <c:pt idx="1">
                  <c:v>04/17</c:v>
                </c:pt>
                <c:pt idx="2">
                  <c:v>05/17</c:v>
                </c:pt>
                <c:pt idx="3">
                  <c:v>06/17</c:v>
                </c:pt>
                <c:pt idx="4">
                  <c:v>07/17</c:v>
                </c:pt>
                <c:pt idx="5">
                  <c:v>08/17</c:v>
                </c:pt>
                <c:pt idx="6">
                  <c:v>09/17</c:v>
                </c:pt>
                <c:pt idx="7">
                  <c:v>10/17</c:v>
                </c:pt>
                <c:pt idx="8">
                  <c:v>11/17</c:v>
                </c:pt>
                <c:pt idx="9">
                  <c:v>12/17</c:v>
                </c:pt>
                <c:pt idx="10">
                  <c:v>01/18</c:v>
                </c:pt>
                <c:pt idx="11">
                  <c:v>02/18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0.85</c:v>
                </c:pt>
                <c:pt idx="5">
                  <c:v>0.99</c:v>
                </c:pt>
                <c:pt idx="6">
                  <c:v>1.0</c:v>
                </c:pt>
                <c:pt idx="7">
                  <c:v>1.0</c:v>
                </c:pt>
                <c:pt idx="8">
                  <c:v>0.99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CMS</c:v>
                </c:pt>
              </c:strCache>
            </c:strRef>
          </c:tx>
          <c:spPr>
            <a:ln w="22225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rgbClr val="C00000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03/17</c:v>
                </c:pt>
                <c:pt idx="1">
                  <c:v>04/17</c:v>
                </c:pt>
                <c:pt idx="2">
                  <c:v>05/17</c:v>
                </c:pt>
                <c:pt idx="3">
                  <c:v>06/17</c:v>
                </c:pt>
                <c:pt idx="4">
                  <c:v>07/17</c:v>
                </c:pt>
                <c:pt idx="5">
                  <c:v>08/17</c:v>
                </c:pt>
                <c:pt idx="6">
                  <c:v>09/17</c:v>
                </c:pt>
                <c:pt idx="7">
                  <c:v>10/17</c:v>
                </c:pt>
                <c:pt idx="8">
                  <c:v>11/17</c:v>
                </c:pt>
                <c:pt idx="9">
                  <c:v>12/17</c:v>
                </c:pt>
                <c:pt idx="10">
                  <c:v>01/18</c:v>
                </c:pt>
                <c:pt idx="11">
                  <c:v>02/18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0.99</c:v>
                </c:pt>
                <c:pt idx="1">
                  <c:v>1.0</c:v>
                </c:pt>
                <c:pt idx="2">
                  <c:v>1.0</c:v>
                </c:pt>
                <c:pt idx="3">
                  <c:v>0.99</c:v>
                </c:pt>
                <c:pt idx="4">
                  <c:v>0.92</c:v>
                </c:pt>
                <c:pt idx="5">
                  <c:v>0.99</c:v>
                </c:pt>
                <c:pt idx="6">
                  <c:v>0.97</c:v>
                </c:pt>
                <c:pt idx="7">
                  <c:v>0.99</c:v>
                </c:pt>
                <c:pt idx="8">
                  <c:v>0.98</c:v>
                </c:pt>
                <c:pt idx="9">
                  <c:v>0.99</c:v>
                </c:pt>
                <c:pt idx="10">
                  <c:v>0.99</c:v>
                </c:pt>
                <c:pt idx="11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55794216"/>
        <c:axId val="-955788728"/>
      </c:lineChart>
      <c:catAx>
        <c:axId val="-955794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955788728"/>
        <c:crosses val="autoZero"/>
        <c:auto val="1"/>
        <c:lblAlgn val="ctr"/>
        <c:lblOffset val="100"/>
        <c:noMultiLvlLbl val="0"/>
      </c:catAx>
      <c:valAx>
        <c:axId val="-955788728"/>
        <c:scaling>
          <c:orientation val="minMax"/>
          <c:max val="1.0"/>
          <c:min val="0.0"/>
        </c:scaling>
        <c:delete val="0"/>
        <c:axPos val="l"/>
        <c:majorGridlines>
          <c:spPr>
            <a:ln w="12700" cap="flat" cmpd="sng" algn="ctr">
              <a:solidFill>
                <a:schemeClr val="tx1">
                  <a:tint val="75000"/>
                  <a:shade val="70000"/>
                  <a:satMod val="150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955794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12700" cap="flat" cmpd="sng" algn="ctr">
            <a:solidFill>
              <a:schemeClr val="tx1">
                <a:tint val="75000"/>
                <a:shade val="70000"/>
                <a:satMod val="150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C7F4-CE8A-324E-A619-F6A7CACBD3E6}" type="datetimeFigureOut">
              <a:rPr kumimoji="1" lang="zh-CN" altLang="en-US" smtClean="0"/>
              <a:t>18/3/14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2DA6B-2E59-4744-9219-3B1807F47B2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570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宋体" charset="0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800" b="1">
                <a:solidFill>
                  <a:srgbClr val="FFFFFF"/>
                </a:solidFill>
                <a:latin typeface="隶书" charset="0"/>
                <a:ea typeface="宋体" charset="0"/>
                <a:cs typeface="宋体" charset="0"/>
              </a:defRPr>
            </a:lvl1pPr>
            <a:lvl2pPr marL="742950" indent="-285750" defTabSz="906463">
              <a:defRPr sz="2800" b="1">
                <a:solidFill>
                  <a:srgbClr val="FFFFFF"/>
                </a:solidFill>
                <a:latin typeface="隶书" charset="0"/>
                <a:ea typeface="宋体" charset="0"/>
              </a:defRPr>
            </a:lvl2pPr>
            <a:lvl3pPr marL="1143000" indent="-228600" defTabSz="906463">
              <a:defRPr sz="2800" b="1">
                <a:solidFill>
                  <a:srgbClr val="FFFFFF"/>
                </a:solidFill>
                <a:latin typeface="隶书" charset="0"/>
                <a:ea typeface="宋体" charset="0"/>
              </a:defRPr>
            </a:lvl3pPr>
            <a:lvl4pPr marL="1600200" indent="-228600" defTabSz="906463">
              <a:defRPr sz="2800" b="1">
                <a:solidFill>
                  <a:srgbClr val="FFFFFF"/>
                </a:solidFill>
                <a:latin typeface="隶书" charset="0"/>
                <a:ea typeface="宋体" charset="0"/>
              </a:defRPr>
            </a:lvl4pPr>
            <a:lvl5pPr marL="2057400" indent="-228600" defTabSz="906463">
              <a:defRPr sz="2800" b="1">
                <a:solidFill>
                  <a:srgbClr val="FFFFFF"/>
                </a:solidFill>
                <a:latin typeface="隶书" charset="0"/>
                <a:ea typeface="宋体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隶书" charset="0"/>
                <a:ea typeface="宋体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隶书" charset="0"/>
                <a:ea typeface="宋体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隶书" charset="0"/>
                <a:ea typeface="宋体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隶书" charset="0"/>
                <a:ea typeface="宋体" charset="0"/>
              </a:defRPr>
            </a:lvl9pPr>
          </a:lstStyle>
          <a:p>
            <a:fld id="{F20F1DBB-136A-B349-BFE2-B6C8583B6FC4}" type="slidenum">
              <a:rPr lang="en-US" altLang="zh-CN" sz="1200" b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altLang="zh-CN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580B-C9E4-4C26-9F41-C3B83FA0A28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4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580B-C9E4-4C26-9F41-C3B83FA0A28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A73B79-09C6-425B-8E08-1986DBDD3E38}" type="slidenum">
              <a:rPr lang="zh-CN" altLang="en-US">
                <a:latin typeface="Arial" pitchFamily="34" charset="0"/>
              </a:rPr>
              <a:pPr/>
              <a:t>7</a:t>
            </a:fld>
            <a:endParaRPr lang="en-US" altLang="zh-C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sz="1200" dirty="0">
                <a:solidFill>
                  <a:prstClr val="black"/>
                </a:solidFill>
              </a:rPr>
              <a:t>9M-CORE CPU </a:t>
            </a:r>
            <a:r>
              <a:rPr lang="en-US" altLang="zh-CN" sz="1200" dirty="0"/>
              <a:t>simulation of microstructure  of alloy.</a:t>
            </a:r>
          </a:p>
          <a:p>
            <a:pPr algn="ctr"/>
            <a:r>
              <a:rPr lang="en-US" altLang="zh-CN" sz="1200" dirty="0"/>
              <a:t> </a:t>
            </a:r>
            <a:r>
              <a:rPr lang="en-US" altLang="zh-CN" sz="1200" b="1" dirty="0">
                <a:solidFill>
                  <a:srgbClr val="FF0000"/>
                </a:solidFill>
              </a:rPr>
              <a:t>Nomination for 2016 Gordon Bell Prize</a:t>
            </a:r>
            <a:endParaRPr lang="zh-CN" altLang="en-US" sz="1200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580B-C9E4-4C26-9F41-C3B83FA0A28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73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75D044-DC03-43DA-B489-896E10751B2D}" type="slidenum">
              <a:rPr lang="zh-CN" altLang="en-US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267A2-AED0-45C6-884F-5B76D16111E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902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267A2-AED0-45C6-884F-5B76D16111E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53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099" name="Line 1027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11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744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8BCBBB-0999-754D-97EC-FBE5414A40A0}" type="datetimeFigureOut">
              <a:rPr kumimoji="1" lang="zh-CN" altLang="en-US" smtClean="0"/>
              <a:t>18/3/14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260BFB-E4FD-9E44-BD1C-E3125CB676E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146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566CF8-2251-4DA9-AFE4-12023BF0EBE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242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2325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447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229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27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923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540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96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958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630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304800"/>
            <a:ext cx="632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标题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610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正文第一级标题</a:t>
            </a:r>
            <a:endParaRPr lang="en-US" altLang="zh-CN"/>
          </a:p>
          <a:p>
            <a:pPr lvl="1"/>
            <a:r>
              <a:rPr lang="zh-CN" altLang="en-US"/>
              <a:t>正文第二级标题</a:t>
            </a:r>
            <a:endParaRPr lang="en-US" altLang="zh-CN"/>
          </a:p>
          <a:p>
            <a:pPr lvl="2"/>
            <a:r>
              <a:rPr lang="zh-CN" altLang="en-US"/>
              <a:t>正文第三级标题</a:t>
            </a:r>
            <a:endParaRPr lang="en-US" altLang="zh-CN"/>
          </a:p>
          <a:p>
            <a:pPr lvl="1"/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宋体" charset="0"/>
                <a:cs typeface="宋体" charset="0"/>
              </a:defRPr>
            </a:lvl1pPr>
          </a:lstStyle>
          <a:p>
            <a:endParaRPr kumimoji="1" lang="zh-CN" alt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81" name="Picture 9" descr="Untitled-1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56363"/>
            <a:ext cx="609600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2400"/>
            <a:ext cx="76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1219200"/>
            <a:ext cx="76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Comic Sans MS" charset="0"/>
          <a:ea typeface="幼圆" charset="0"/>
          <a:cs typeface="幼圆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ECAE14"/>
        </a:buClr>
        <a:buSzPct val="110000"/>
        <a:buChar char="•"/>
        <a:defRPr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charset="0"/>
        <a:buChar char="§"/>
        <a:defRPr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pu.cn/" TargetMode="External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05658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/>
              <a:t>e-Science </a:t>
            </a:r>
            <a:r>
              <a:rPr lang="en-US" altLang="zh-CN" dirty="0" smtClean="0"/>
              <a:t>Activities</a:t>
            </a:r>
            <a:br>
              <a:rPr lang="en-US" altLang="zh-CN" dirty="0" smtClean="0"/>
            </a:br>
            <a:r>
              <a:rPr lang="en-US" altLang="zh-CN" dirty="0" smtClean="0"/>
              <a:t>in China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752067"/>
            <a:ext cx="6400800" cy="234721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kumimoji="1" lang="en-US" altLang="zh-CN" sz="2000" dirty="0" smtClean="0">
                <a:solidFill>
                  <a:schemeClr val="tx2"/>
                </a:solidFill>
              </a:rPr>
              <a:t>Gang Chen</a:t>
            </a:r>
            <a:r>
              <a:rPr kumimoji="1" lang="en-US" altLang="zh-CN" sz="2000" dirty="0">
                <a:solidFill>
                  <a:schemeClr val="tx2"/>
                </a:solidFill>
              </a:rPr>
              <a:t/>
            </a:r>
            <a:br>
              <a:rPr kumimoji="1" lang="en-US" altLang="zh-CN" sz="2000" dirty="0">
                <a:solidFill>
                  <a:schemeClr val="tx2"/>
                </a:solidFill>
              </a:rPr>
            </a:br>
            <a:r>
              <a:rPr kumimoji="1" lang="en-US" altLang="zh-CN" sz="2000" b="0" dirty="0" smtClean="0">
                <a:solidFill>
                  <a:schemeClr val="tx2"/>
                </a:solidFill>
              </a:rPr>
              <a:t>Institute of High Energy Physics, CAS</a:t>
            </a:r>
          </a:p>
          <a:p>
            <a:r>
              <a:rPr kumimoji="1" lang="en-US" altLang="zh-CN" sz="2000" b="0" dirty="0" smtClean="0">
                <a:solidFill>
                  <a:schemeClr val="tx2"/>
                </a:solidFill>
              </a:rPr>
              <a:t>ISGC201</a:t>
            </a:r>
            <a:r>
              <a:rPr kumimoji="1" lang="en-US" altLang="zh-CN" sz="2000" b="0" dirty="0" smtClean="0">
                <a:solidFill>
                  <a:schemeClr val="tx2"/>
                </a:solidFill>
              </a:rPr>
              <a:t>8</a:t>
            </a:r>
            <a:endParaRPr kumimoji="1" lang="en-US" altLang="zh-CN" sz="2000" b="0" dirty="0" smtClean="0">
              <a:solidFill>
                <a:schemeClr val="tx2"/>
              </a:solidFill>
            </a:endParaRPr>
          </a:p>
          <a:p>
            <a:r>
              <a:rPr kumimoji="1" lang="en-US" altLang="zh-CN" sz="2000" b="0" dirty="0" smtClean="0">
                <a:solidFill>
                  <a:schemeClr val="tx2"/>
                </a:solidFill>
              </a:rPr>
              <a:t>March 22, 2018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298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395536" y="1322742"/>
            <a:ext cx="8208912" cy="20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1700" dirty="0" smtClean="0">
                <a:solidFill>
                  <a:srgbClr val="0000CE"/>
                </a:solidFill>
              </a:rPr>
              <a:t>Develop </a:t>
            </a:r>
            <a:r>
              <a:rPr lang="en-US" altLang="zh-CN" sz="1700" dirty="0">
                <a:solidFill>
                  <a:srgbClr val="0000CE"/>
                </a:solidFill>
              </a:rPr>
              <a:t>and </a:t>
            </a:r>
            <a:r>
              <a:rPr lang="en-US" altLang="zh-CN" sz="1700" dirty="0" smtClean="0">
                <a:solidFill>
                  <a:srgbClr val="0000CE"/>
                </a:solidFill>
              </a:rPr>
              <a:t>run </a:t>
            </a:r>
            <a:r>
              <a:rPr lang="en-US" altLang="zh-CN" sz="1700" dirty="0">
                <a:solidFill>
                  <a:srgbClr val="0000CE"/>
                </a:solidFill>
              </a:rPr>
              <a:t>Cloud Storage distributed in 12 cities, total storage is 52PB.</a:t>
            </a:r>
          </a:p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1700" dirty="0" smtClean="0">
                <a:solidFill>
                  <a:srgbClr val="0000CE"/>
                </a:solidFill>
              </a:rPr>
              <a:t>Deploy </a:t>
            </a:r>
            <a:r>
              <a:rPr lang="en-US" altLang="zh-CN" sz="1700" dirty="0">
                <a:solidFill>
                  <a:srgbClr val="0000CE"/>
                </a:solidFill>
              </a:rPr>
              <a:t>and manage the Scientific Databases of CAS</a:t>
            </a:r>
            <a:r>
              <a:rPr lang="en-US" altLang="zh-CN" sz="1700" dirty="0" smtClean="0">
                <a:solidFill>
                  <a:srgbClr val="0000CE"/>
                </a:solidFill>
              </a:rPr>
              <a:t>, </a:t>
            </a:r>
            <a:r>
              <a:rPr lang="en-US" altLang="zh-CN" i="1" dirty="0">
                <a:solidFill>
                  <a:srgbClr val="0000CE"/>
                </a:solidFill>
              </a:rPr>
              <a:t>1340 databases and 688TB data.</a:t>
            </a:r>
            <a:endParaRPr lang="zh-CN" altLang="en-US" i="1" dirty="0">
              <a:solidFill>
                <a:srgbClr val="0000CE"/>
              </a:solidFill>
            </a:endParaRPr>
          </a:p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dirty="0">
                <a:solidFill>
                  <a:srgbClr val="0000CE"/>
                </a:solidFill>
              </a:rPr>
              <a:t>Establish the National &amp; Local Joint  Engineering Laboratory for Big-Data Analysis Computing Technology</a:t>
            </a:r>
          </a:p>
          <a:p>
            <a:pPr marL="174625" indent="-174625">
              <a:lnSpc>
                <a:spcPct val="120000"/>
              </a:lnSpc>
              <a:buFont typeface="Arial" pitchFamily="34" charset="0"/>
              <a:buChar char="•"/>
            </a:pPr>
            <a:endParaRPr lang="en-US" altLang="zh-CN" dirty="0"/>
          </a:p>
        </p:txBody>
      </p:sp>
      <p:pic>
        <p:nvPicPr>
          <p:cNvPr id="8" name="Picture 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77" y="3728306"/>
            <a:ext cx="3199812" cy="229298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pSp>
        <p:nvGrpSpPr>
          <p:cNvPr id="16" name="组合 15"/>
          <p:cNvGrpSpPr/>
          <p:nvPr/>
        </p:nvGrpSpPr>
        <p:grpSpPr>
          <a:xfrm>
            <a:off x="3614192" y="3876377"/>
            <a:ext cx="2005036" cy="1996839"/>
            <a:chOff x="362183" y="1722606"/>
            <a:chExt cx="4455351" cy="4699943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83" y="2894158"/>
              <a:ext cx="4455351" cy="3528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0" y="1722606"/>
              <a:ext cx="4366201" cy="987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561" y="3862764"/>
            <a:ext cx="3193423" cy="19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001125" cy="84133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9pPr>
          </a:lstStyle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altLang="zh-CN" sz="3200" dirty="0">
                <a:solidFill>
                  <a:srgbClr val="000090"/>
                </a:solidFill>
                <a:cs typeface="+mn-ea"/>
                <a:sym typeface="+mn-lt"/>
              </a:rPr>
              <a:t>Infrastructure and </a:t>
            </a:r>
            <a:r>
              <a:rPr lang="en-US" altLang="zh-CN" sz="3200" dirty="0" smtClean="0">
                <a:solidFill>
                  <a:srgbClr val="000090"/>
                </a:solidFill>
                <a:cs typeface="+mn-ea"/>
                <a:sym typeface="+mn-lt"/>
              </a:rPr>
              <a:t>Resources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zh-CN" altLang="zh-CN" sz="3200" dirty="0" smtClean="0">
                <a:solidFill>
                  <a:srgbClr val="000090"/>
                </a:solidFill>
                <a:cs typeface="+mn-ea"/>
                <a:sym typeface="+mn-lt"/>
              </a:rPr>
              <a:t>f</a:t>
            </a:r>
            <a:r>
              <a:rPr lang="en-US" altLang="zh-CN" sz="3200" dirty="0" smtClean="0">
                <a:solidFill>
                  <a:srgbClr val="000090"/>
                </a:solidFill>
                <a:cs typeface="+mn-ea"/>
                <a:sym typeface="+mn-lt"/>
              </a:rPr>
              <a:t>or Scientific Data</a:t>
            </a:r>
            <a:endParaRPr lang="en-US" altLang="zh-CN" sz="3200" dirty="0">
              <a:solidFill>
                <a:srgbClr val="00009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568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31068" y="5330200"/>
            <a:ext cx="300550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2194D7"/>
                </a:solidFill>
                <a:cs typeface="+mn-ea"/>
                <a:sym typeface="+mn-lt"/>
              </a:rPr>
              <a:t>Visits (in 10</a:t>
            </a:r>
            <a:r>
              <a:rPr lang="en-US" altLang="zh-CN" sz="1600" baseline="30000" dirty="0" smtClean="0">
                <a:solidFill>
                  <a:srgbClr val="2194D7"/>
                </a:solidFill>
                <a:cs typeface="+mn-ea"/>
                <a:sym typeface="+mn-lt"/>
              </a:rPr>
              <a:t>4 </a:t>
            </a:r>
            <a:r>
              <a:rPr lang="en-US" altLang="zh-CN" sz="1600" dirty="0" smtClean="0">
                <a:solidFill>
                  <a:srgbClr val="2194D7"/>
                </a:solidFill>
                <a:cs typeface="+mn-ea"/>
                <a:sym typeface="+mn-lt"/>
              </a:rPr>
              <a:t>)</a:t>
            </a:r>
          </a:p>
          <a:p>
            <a:r>
              <a:rPr lang="en-US" altLang="zh-CN" sz="1600" dirty="0" smtClean="0">
                <a:solidFill>
                  <a:srgbClr val="D5761C"/>
                </a:solidFill>
                <a:cs typeface="+mn-ea"/>
                <a:sym typeface="+mn-lt"/>
              </a:rPr>
              <a:t>Downloads (TB)</a:t>
            </a:r>
            <a:endParaRPr lang="zh-CN" altLang="en-US" sz="1600" dirty="0">
              <a:solidFill>
                <a:srgbClr val="D5761C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00" y="1205622"/>
            <a:ext cx="8280400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</a:pPr>
            <a:r>
              <a:rPr lang="en-US" altLang="zh-CN" dirty="0" smtClean="0">
                <a:solidFill>
                  <a:srgbClr val="353A90"/>
                </a:solidFill>
                <a:cs typeface="+mn-ea"/>
                <a:sym typeface="+mn-lt"/>
              </a:rPr>
              <a:t>Servicing </a:t>
            </a: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key R&amp;D activities and engineering endeavors of the nation with more than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b="1" dirty="0">
                <a:solidFill>
                  <a:srgbClr val="EA5B56"/>
                </a:solidFill>
                <a:cs typeface="+mn-ea"/>
                <a:sym typeface="+mn-lt"/>
              </a:rPr>
              <a:t>180 typical applications</a:t>
            </a:r>
            <a:endParaRPr lang="en-US" altLang="zh-CN" dirty="0">
              <a:solidFill>
                <a:srgbClr val="EA5B56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1800" y="2737912"/>
            <a:ext cx="3876087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001125" cy="84133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000090"/>
                </a:solidFill>
                <a:cs typeface="+mn-ea"/>
                <a:sym typeface="+mn-lt"/>
              </a:rPr>
              <a:t>National Information System</a:t>
            </a:r>
            <a:r>
              <a:rPr lang="zh-CN" altLang="en-US" sz="2000" dirty="0">
                <a:solidFill>
                  <a:srgbClr val="000090"/>
                </a:solidFill>
                <a:cs typeface="+mn-ea"/>
                <a:sym typeface="+mn-lt"/>
              </a:rPr>
              <a:t>：</a:t>
            </a:r>
            <a:br>
              <a:rPr lang="zh-CN" altLang="en-US" sz="2000" dirty="0">
                <a:solidFill>
                  <a:srgbClr val="000090"/>
                </a:solidFill>
                <a:cs typeface="+mn-ea"/>
                <a:sym typeface="+mn-lt"/>
              </a:rPr>
            </a:br>
            <a:r>
              <a:rPr lang="en-US" altLang="zh-CN" sz="2000" dirty="0">
                <a:solidFill>
                  <a:srgbClr val="000090"/>
                </a:solidFill>
                <a:cs typeface="+mn-ea"/>
                <a:sym typeface="+mn-lt"/>
              </a:rPr>
              <a:t>National Data Sharing Service Platform for Basic Science</a:t>
            </a:r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331429"/>
              </p:ext>
            </p:extLst>
          </p:nvPr>
        </p:nvGraphicFramePr>
        <p:xfrm>
          <a:off x="4799027" y="2179533"/>
          <a:ext cx="4694133" cy="380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5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31800" y="1369555"/>
            <a:ext cx="8216254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10000"/>
              </a:lnSpc>
              <a:defRPr/>
            </a:pP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Initiated in 2012 under the Internet of Things Research and Industrialization Project of National Development and Reform Commission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685" y="2422395"/>
            <a:ext cx="3726180" cy="210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>
              <a:lnSpc>
                <a:spcPct val="110000"/>
              </a:lnSpc>
              <a:defRPr/>
            </a:pPr>
            <a:r>
              <a:rPr lang="en-US" altLang="zh-CN" sz="1700" b="1" dirty="0">
                <a:solidFill>
                  <a:srgbClr val="000090"/>
                </a:solidFill>
                <a:cs typeface="+mn-ea"/>
                <a:sym typeface="+mn-lt"/>
              </a:rPr>
              <a:t>Leading Organization</a:t>
            </a:r>
          </a:p>
          <a:p>
            <a:pPr marL="93980" indent="-93980" algn="l" defTabSz="457200">
              <a:lnSpc>
                <a:spcPct val="110000"/>
              </a:lnSpc>
              <a:defRPr/>
            </a:pPr>
            <a:r>
              <a:rPr lang="en-US" altLang="zh-CN" sz="1700" dirty="0">
                <a:solidFill>
                  <a:srgbClr val="000090"/>
                </a:solidFill>
                <a:cs typeface="+mn-ea"/>
                <a:sym typeface="+mn-lt"/>
              </a:rPr>
              <a:t>CNIC, CAS</a:t>
            </a:r>
          </a:p>
          <a:p>
            <a:pPr algn="l" defTabSz="457200">
              <a:lnSpc>
                <a:spcPct val="110000"/>
              </a:lnSpc>
              <a:defRPr/>
            </a:pPr>
            <a:r>
              <a:rPr lang="en-US" altLang="zh-CN" sz="1700" b="1" dirty="0">
                <a:solidFill>
                  <a:srgbClr val="000090"/>
                </a:solidFill>
                <a:cs typeface="+mn-ea"/>
                <a:sym typeface="+mn-lt"/>
              </a:rPr>
              <a:t>Participating Organizations</a:t>
            </a:r>
          </a:p>
          <a:p>
            <a:pPr marL="93980" indent="-93980" algn="l" defTabSz="457200">
              <a:lnSpc>
                <a:spcPct val="110000"/>
              </a:lnSpc>
              <a:defRPr/>
            </a:pPr>
            <a:r>
              <a:rPr lang="zh-CN" altLang="en-US" sz="1700" dirty="0">
                <a:solidFill>
                  <a:srgbClr val="000090"/>
                </a:solidFill>
                <a:cs typeface="+mn-ea"/>
                <a:sym typeface="+mn-lt"/>
              </a:rPr>
              <a:t>GS1 China</a:t>
            </a:r>
          </a:p>
          <a:p>
            <a:pPr marL="93980" indent="-93980" algn="l" defTabSz="457200">
              <a:lnSpc>
                <a:spcPct val="110000"/>
              </a:lnSpc>
              <a:defRPr/>
            </a:pPr>
            <a:r>
              <a:rPr lang="zh-CN" altLang="en-US" sz="1700" dirty="0">
                <a:solidFill>
                  <a:srgbClr val="000090"/>
                </a:solidFill>
                <a:cs typeface="+mn-ea"/>
                <a:sym typeface="+mn-lt"/>
              </a:rPr>
              <a:t>No. 1 Institute of Electronics </a:t>
            </a:r>
            <a:r>
              <a:rPr lang="en-US" altLang="zh-CN" sz="1700" dirty="0">
                <a:solidFill>
                  <a:srgbClr val="000090"/>
                </a:solidFill>
                <a:cs typeface="+mn-ea"/>
                <a:sym typeface="+mn-lt"/>
              </a:rPr>
              <a:t>of MIIT</a:t>
            </a:r>
          </a:p>
          <a:p>
            <a:pPr marL="93980" indent="-93980" algn="l" defTabSz="457200">
              <a:lnSpc>
                <a:spcPct val="110000"/>
              </a:lnSpc>
              <a:defRPr/>
            </a:pPr>
            <a:r>
              <a:rPr lang="zh-CN" altLang="en-US" sz="1700" dirty="0">
                <a:solidFill>
                  <a:srgbClr val="000090"/>
                </a:solidFill>
                <a:cs typeface="+mn-ea"/>
                <a:sym typeface="+mn-lt"/>
              </a:rPr>
              <a:t>Academy of Telecoms of MIIT</a:t>
            </a:r>
          </a:p>
        </p:txBody>
      </p:sp>
      <p:sp>
        <p:nvSpPr>
          <p:cNvPr id="10" name="矩形 9"/>
          <p:cNvSpPr/>
          <p:nvPr/>
        </p:nvSpPr>
        <p:spPr>
          <a:xfrm>
            <a:off x="273685" y="5041265"/>
            <a:ext cx="3938584" cy="951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10000"/>
              </a:lnSpc>
              <a:defRPr/>
            </a:pPr>
            <a:r>
              <a:rPr lang="en-US" altLang="zh-CN" sz="1700" b="1" dirty="0">
                <a:solidFill>
                  <a:srgbClr val="FF0000"/>
                </a:solidFill>
                <a:cs typeface="+mn-ea"/>
                <a:sym typeface="+mn-lt"/>
              </a:rPr>
              <a:t>Registered names</a:t>
            </a:r>
            <a:r>
              <a:rPr lang="zh-CN" altLang="en-US" sz="1700" b="1" dirty="0">
                <a:solidFill>
                  <a:srgbClr val="FF0000"/>
                </a:solidFill>
                <a:cs typeface="+mn-ea"/>
                <a:sym typeface="+mn-lt"/>
              </a:rPr>
              <a:t>：</a:t>
            </a:r>
            <a:r>
              <a:rPr lang="en-US" altLang="zh-CN" sz="1700" b="1" dirty="0">
                <a:solidFill>
                  <a:srgbClr val="FF0000"/>
                </a:solidFill>
                <a:cs typeface="+mn-ea"/>
                <a:sym typeface="+mn-lt"/>
              </a:rPr>
              <a:t>10.8 billion</a:t>
            </a:r>
          </a:p>
          <a:p>
            <a:pPr defTabSz="457200">
              <a:lnSpc>
                <a:spcPct val="110000"/>
              </a:lnSpc>
              <a:defRPr/>
            </a:pPr>
            <a:r>
              <a:rPr lang="en-US" altLang="zh-CN" sz="1700" b="1" dirty="0">
                <a:solidFill>
                  <a:srgbClr val="FF0000"/>
                </a:solidFill>
                <a:cs typeface="+mn-ea"/>
                <a:sym typeface="+mn-lt"/>
              </a:rPr>
              <a:t>Daily analysis </a:t>
            </a:r>
            <a:r>
              <a:rPr lang="en-US" altLang="zh-CN" sz="1700" b="1" dirty="0" smtClean="0">
                <a:solidFill>
                  <a:srgbClr val="FF0000"/>
                </a:solidFill>
                <a:cs typeface="+mn-ea"/>
                <a:sym typeface="+mn-lt"/>
              </a:rPr>
              <a:t>amount</a:t>
            </a:r>
            <a:r>
              <a:rPr lang="zh-CN" altLang="en-US" sz="1700" b="1" dirty="0">
                <a:solidFill>
                  <a:srgbClr val="FF0000"/>
                </a:solidFill>
                <a:cs typeface="+mn-ea"/>
                <a:sym typeface="+mn-lt"/>
              </a:rPr>
              <a:t>：</a:t>
            </a:r>
            <a:r>
              <a:rPr lang="en-US" altLang="zh-CN" sz="1700" b="1" dirty="0">
                <a:solidFill>
                  <a:srgbClr val="FF0000"/>
                </a:solidFill>
                <a:cs typeface="+mn-ea"/>
                <a:sym typeface="+mn-lt"/>
              </a:rPr>
              <a:t>5 million</a:t>
            </a:r>
          </a:p>
          <a:p>
            <a:pPr defTabSz="457200">
              <a:lnSpc>
                <a:spcPct val="110000"/>
              </a:lnSpc>
              <a:defRPr/>
            </a:pPr>
            <a:r>
              <a:rPr lang="en-US" altLang="zh-CN" sz="1700" b="1" dirty="0">
                <a:solidFill>
                  <a:srgbClr val="FF0000"/>
                </a:solidFill>
                <a:cs typeface="+mn-ea"/>
                <a:sym typeface="+mn-lt"/>
              </a:rPr>
              <a:t>Total analysis </a:t>
            </a:r>
            <a:r>
              <a:rPr lang="en-US" altLang="zh-CN" sz="1700" b="1" dirty="0" smtClean="0">
                <a:solidFill>
                  <a:srgbClr val="FF0000"/>
                </a:solidFill>
                <a:cs typeface="+mn-ea"/>
                <a:sym typeface="+mn-lt"/>
              </a:rPr>
              <a:t>amount</a:t>
            </a:r>
            <a:r>
              <a:rPr lang="zh-CN" altLang="en-US" sz="1700" b="1" dirty="0">
                <a:solidFill>
                  <a:srgbClr val="FF0000"/>
                </a:solidFill>
                <a:cs typeface="+mn-ea"/>
                <a:sym typeface="+mn-lt"/>
              </a:rPr>
              <a:t>：</a:t>
            </a:r>
            <a:r>
              <a:rPr lang="en-US" altLang="zh-CN" sz="1700" b="1" dirty="0">
                <a:solidFill>
                  <a:srgbClr val="FF0000"/>
                </a:solidFill>
                <a:cs typeface="+mn-ea"/>
                <a:sym typeface="+mn-lt"/>
              </a:rPr>
              <a:t>0.82 billion</a:t>
            </a:r>
            <a:endParaRPr lang="zh-CN" altLang="zh-CN" sz="17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357" y="2543888"/>
            <a:ext cx="5440102" cy="4112817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52400" y="173513"/>
            <a:ext cx="8850086" cy="970325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altLang="zh-CN" sz="2400" b="1" dirty="0">
                <a:solidFill>
                  <a:srgbClr val="000090"/>
                </a:solidFill>
                <a:cs typeface="+mn-ea"/>
                <a:sym typeface="+mn-lt"/>
              </a:rPr>
              <a:t>National Information System</a:t>
            </a:r>
            <a:r>
              <a:rPr lang="zh-CN" altLang="en-US" sz="2400" b="1" dirty="0">
                <a:solidFill>
                  <a:srgbClr val="000090"/>
                </a:solidFill>
                <a:cs typeface="+mn-ea"/>
                <a:sym typeface="+mn-lt"/>
              </a:rPr>
              <a:t>：</a:t>
            </a:r>
            <a:br>
              <a:rPr lang="zh-CN" altLang="en-US" sz="2400" b="1" dirty="0">
                <a:solidFill>
                  <a:srgbClr val="000090"/>
                </a:solidFill>
                <a:cs typeface="+mn-ea"/>
                <a:sym typeface="+mn-lt"/>
              </a:rPr>
            </a:br>
            <a:r>
              <a:rPr lang="en-US" altLang="zh-CN" sz="2400" b="1" dirty="0">
                <a:solidFill>
                  <a:srgbClr val="000090"/>
                </a:solidFill>
                <a:cs typeface="+mn-ea"/>
                <a:sym typeface="+mn-lt"/>
              </a:rPr>
              <a:t>Internet of Things Name Management Service Platform</a:t>
            </a:r>
          </a:p>
        </p:txBody>
      </p:sp>
    </p:spTree>
    <p:extLst>
      <p:ext uri="{BB962C8B-B14F-4D97-AF65-F5344CB8AC3E}">
        <p14:creationId xmlns:p14="http://schemas.microsoft.com/office/powerpoint/2010/main" val="32340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剪去单角的矩形 32"/>
          <p:cNvSpPr/>
          <p:nvPr/>
        </p:nvSpPr>
        <p:spPr>
          <a:xfrm rot="10800000" flipH="1">
            <a:off x="577215" y="1440166"/>
            <a:ext cx="7849235" cy="1983365"/>
          </a:xfrm>
          <a:prstGeom prst="snip1Rect">
            <a:avLst>
              <a:gd name="adj" fmla="val 8596"/>
            </a:avLst>
          </a:prstGeom>
          <a:solidFill>
            <a:schemeClr val="bg1"/>
          </a:solidFill>
          <a:ln w="31750">
            <a:solidFill>
              <a:srgbClr val="EA5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0871" y="1573580"/>
            <a:ext cx="6188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SzPct val="100000"/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CAS Science Outreach Cloud has supported more than 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250 teams </a:t>
            </a:r>
            <a:r>
              <a:rPr lang="en-US" altLang="zh-CN" dirty="0">
                <a:cs typeface="+mn-ea"/>
                <a:sym typeface="+mn-lt"/>
              </a:rPr>
              <a:t>to create and release popular science contents via Virtual Science Museums of China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(</a:t>
            </a:r>
            <a:r>
              <a:rPr lang="en-US" altLang="zh-CN" b="1" i="1" dirty="0">
                <a:solidFill>
                  <a:srgbClr val="0070C0"/>
                </a:solidFill>
                <a:hlinkClick r:id="rId2"/>
              </a:rPr>
              <a:t>www.kepu.cn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) with an annual average PV of more than 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250 million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0" name="文本框 5"/>
          <p:cNvSpPr txBox="1"/>
          <p:nvPr/>
        </p:nvSpPr>
        <p:spPr>
          <a:xfrm>
            <a:off x="271014" y="3694735"/>
            <a:ext cx="8740140" cy="274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altLang="zh-CN" sz="1600" b="1" dirty="0">
                <a:solidFill>
                  <a:srgbClr val="EA5B56"/>
                </a:solidFill>
                <a:cs typeface="+mn-ea"/>
                <a:sym typeface="+mn-lt"/>
              </a:rPr>
              <a:t>Collaborative Content Creation</a:t>
            </a:r>
            <a:r>
              <a:rPr lang="zh-CN" altLang="en-US" sz="1600" b="1" dirty="0">
                <a:solidFill>
                  <a:srgbClr val="EA5B56"/>
                </a:solidFill>
                <a:cs typeface="+mn-ea"/>
                <a:sym typeface="+mn-lt"/>
              </a:rPr>
              <a:t>   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CNIC as a bridge for connecting content creation endeavors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altLang="zh-TW" sz="1600" b="1" dirty="0">
                <a:solidFill>
                  <a:srgbClr val="EA5B56"/>
                </a:solidFill>
                <a:cs typeface="+mn-ea"/>
                <a:sym typeface="+mn-lt"/>
              </a:rPr>
              <a:t>SELF Forum</a:t>
            </a:r>
            <a:r>
              <a:rPr lang="zh-CN" altLang="en-US" sz="1600" b="1" dirty="0">
                <a:solidFill>
                  <a:srgbClr val="EA5B56"/>
                </a:solidFill>
                <a:cs typeface="+mn-ea"/>
                <a:sym typeface="+mn-lt"/>
              </a:rPr>
              <a:t> 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15 sessions of public science lectures,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5000+ audience, 100 million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＋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views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altLang="zh-CN" sz="1600" b="1" dirty="0">
                <a:solidFill>
                  <a:srgbClr val="EA5B56"/>
                </a:solidFill>
                <a:cs typeface="+mn-ea"/>
                <a:sym typeface="+mn-lt"/>
              </a:rPr>
              <a:t>Science Video</a:t>
            </a:r>
            <a:r>
              <a:rPr lang="zh-CN" altLang="en-US" sz="1600" b="1" dirty="0">
                <a:solidFill>
                  <a:srgbClr val="EA5B56"/>
                </a:solidFill>
                <a:cs typeface="+mn-ea"/>
                <a:sym typeface="+mn-lt"/>
              </a:rPr>
              <a:t> 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200+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original videos, various ministerial level prizes, 4D science movie formally released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altLang="zh-CN" sz="1600" b="1" dirty="0">
                <a:solidFill>
                  <a:srgbClr val="EA5B56"/>
                </a:solidFill>
                <a:cs typeface="+mn-ea"/>
                <a:sym typeface="+mn-lt"/>
              </a:rPr>
              <a:t>Big Family of Science: CAS official Wechat account for science outreach</a:t>
            </a:r>
          </a:p>
          <a:p>
            <a:pPr marL="285750" indent="-285750">
              <a:lnSpc>
                <a:spcPct val="110000"/>
              </a:lnSpc>
              <a:buSzPct val="60000"/>
              <a:buFont typeface="Arial"/>
              <a:buChar char="•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nearly 200 active scientists responding to hot issues, 50 thousand + fans</a:t>
            </a:r>
          </a:p>
          <a:p>
            <a:pPr marL="285750" indent="-285750" algn="l">
              <a:lnSpc>
                <a:spcPct val="110000"/>
              </a:lnSpc>
              <a:buSzPct val="60000"/>
              <a:buFont typeface="Arial"/>
              <a:buChar char="•"/>
            </a:pPr>
            <a:r>
              <a:rPr lang="en-US" altLang="zh-CN" sz="1600" b="1" dirty="0">
                <a:solidFill>
                  <a:srgbClr val="EA5B56"/>
                </a:solidFill>
                <a:cs typeface="+mn-ea"/>
                <a:sym typeface="+mn-lt"/>
              </a:rPr>
              <a:t>Demonstration Base and Camp for Science Explorer </a:t>
            </a:r>
            <a:r>
              <a:rPr lang="zh-CN" altLang="en-US" sz="1600" b="1" dirty="0">
                <a:solidFill>
                  <a:srgbClr val="EA5B56"/>
                </a:solidFill>
                <a:cs typeface="+mn-ea"/>
                <a:sym typeface="+mn-lt"/>
              </a:rPr>
              <a:t>  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more than 30 partner schools across the country 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265" y="1783562"/>
            <a:ext cx="1210010" cy="1210010"/>
          </a:xfrm>
          <a:prstGeom prst="rect">
            <a:avLst/>
          </a:prstGeom>
        </p:spPr>
      </p:pic>
      <p:sp>
        <p:nvSpPr>
          <p:cNvPr id="43" name="直角三角形 42"/>
          <p:cNvSpPr/>
          <p:nvPr/>
        </p:nvSpPr>
        <p:spPr>
          <a:xfrm rot="5400000">
            <a:off x="8244676" y="3246108"/>
            <a:ext cx="181421" cy="181421"/>
          </a:xfrm>
          <a:prstGeom prst="rtTriangle">
            <a:avLst/>
          </a:prstGeom>
          <a:solidFill>
            <a:srgbClr val="EA5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44971" y="1431343"/>
            <a:ext cx="121491" cy="2008048"/>
          </a:xfrm>
          <a:prstGeom prst="rect">
            <a:avLst/>
          </a:prstGeom>
          <a:solidFill>
            <a:srgbClr val="EA5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15711" y="152132"/>
            <a:ext cx="8256345" cy="806747"/>
          </a:xfrm>
          <a:prstGeom prst="roundRect">
            <a:avLst>
              <a:gd name="adj" fmla="val 5000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altLang="zh-CN" sz="3200" b="1" dirty="0" smtClean="0">
                <a:solidFill>
                  <a:srgbClr val="000090"/>
                </a:solidFill>
                <a:cs typeface="+mn-ea"/>
                <a:sym typeface="+mn-lt"/>
              </a:rPr>
              <a:t>Science </a:t>
            </a:r>
            <a:r>
              <a:rPr lang="en-US" altLang="zh-CN" sz="3200" b="1" dirty="0">
                <a:solidFill>
                  <a:srgbClr val="000090"/>
                </a:solidFill>
                <a:cs typeface="+mn-ea"/>
                <a:sym typeface="+mn-lt"/>
              </a:rPr>
              <a:t>O</a:t>
            </a:r>
            <a:r>
              <a:rPr lang="en-US" altLang="zh-CN" sz="3200" b="1" dirty="0" smtClean="0">
                <a:solidFill>
                  <a:srgbClr val="000090"/>
                </a:solidFill>
                <a:cs typeface="+mn-ea"/>
                <a:sym typeface="+mn-lt"/>
              </a:rPr>
              <a:t>utreach </a:t>
            </a:r>
            <a:endParaRPr lang="en-US" altLang="zh-CN" sz="3200" b="1" dirty="0">
              <a:solidFill>
                <a:srgbClr val="00009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196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6"/>
          <p:cNvSpPr>
            <a:spLocks noChangeArrowheads="1"/>
          </p:cNvSpPr>
          <p:nvPr/>
        </p:nvSpPr>
        <p:spPr bwMode="auto">
          <a:xfrm>
            <a:off x="457201" y="952828"/>
            <a:ext cx="3682752" cy="1341437"/>
          </a:xfrm>
          <a:prstGeom prst="rect">
            <a:avLst/>
          </a:prstGeom>
          <a:solidFill>
            <a:srgbClr val="E38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287338" eaLnBrk="0" hangingPunct="0">
              <a:spcBef>
                <a:spcPct val="10000"/>
              </a:spcBef>
              <a:spcAft>
                <a:spcPct val="30000"/>
              </a:spcAft>
              <a:buChar char="•"/>
              <a:defRPr sz="2600" b="1">
                <a:solidFill>
                  <a:srgbClr val="000099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en-US" altLang="zh-CN" sz="19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Employee:  ~ </a:t>
            </a:r>
            <a:r>
              <a:rPr lang="en-US" altLang="zh-CN" sz="19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1400 </a:t>
            </a:r>
            <a:endParaRPr lang="en-US" altLang="zh-CN" sz="19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en-US" altLang="zh-CN" sz="19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Students</a:t>
            </a:r>
            <a:r>
              <a:rPr lang="zh-CN" altLang="en-US" sz="19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： </a:t>
            </a:r>
            <a:r>
              <a:rPr lang="en-US" altLang="zh-CN" sz="19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~ </a:t>
            </a:r>
            <a:r>
              <a:rPr lang="en-US" altLang="zh-CN" sz="19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600 </a:t>
            </a:r>
            <a:endParaRPr lang="en-US" altLang="zh-CN" sz="19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anose="020B0604020202020204" pitchFamily="34" charset="-12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en-US" altLang="zh-CN" sz="19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Visitors: ~ 400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Font typeface="Wingdings" panose="05000000000000000000" pitchFamily="2" charset="2"/>
              <a:buChar char="n"/>
            </a:pPr>
            <a:r>
              <a:rPr lang="en-US" altLang="zh-CN" sz="19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Budget</a:t>
            </a:r>
            <a:r>
              <a:rPr lang="zh-CN" altLang="en-US" sz="19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：</a:t>
            </a:r>
            <a:r>
              <a:rPr lang="en-US" altLang="zh-CN" sz="19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2"/>
              </a:rPr>
              <a:t>~ 1.4 B RMB/year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4178589" y="944744"/>
            <a:ext cx="2808287" cy="433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Theoretical Physics</a:t>
            </a:r>
            <a:endParaRPr lang="zh-CN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2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229021" y="4222192"/>
            <a:ext cx="2808288" cy="433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Experimental Physics</a:t>
            </a: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5207969" y="4240534"/>
            <a:ext cx="2925763" cy="433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Astro</a:t>
            </a:r>
            <a:r>
              <a:rPr lang="en-US" altLang="zh-CN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-particle 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physics</a:t>
            </a:r>
            <a:endParaRPr lang="zh-CN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2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662050" y="6303755"/>
            <a:ext cx="2808288" cy="433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Accelerator Physics</a:t>
            </a:r>
            <a:endParaRPr lang="zh-CN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2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5207969" y="6308769"/>
            <a:ext cx="3251200" cy="4333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Multi-discipline research</a:t>
            </a:r>
            <a:endParaRPr lang="zh-CN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2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auto">
          <a:xfrm>
            <a:off x="4185188" y="1828545"/>
            <a:ext cx="2801688" cy="433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Applied </a:t>
            </a:r>
            <a:r>
              <a:rPr lang="en-US" altLang="zh-CN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Tech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. </a:t>
            </a:r>
            <a:r>
              <a:rPr lang="en-US" altLang="zh-CN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Center</a:t>
            </a:r>
            <a:endParaRPr lang="zh-CN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2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4178589" y="1384246"/>
            <a:ext cx="2808288" cy="4333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Computing </a:t>
            </a:r>
            <a:r>
              <a:rPr lang="en-US" altLang="zh-CN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C</a:t>
            </a:r>
            <a:r>
              <a:rPr lang="en-US" altLang="zh-CN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enter</a:t>
            </a:r>
            <a:endParaRPr lang="zh-CN" alt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2"/>
            </a:endParaRP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7026809" y="960819"/>
            <a:ext cx="1659991" cy="13171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</a:rPr>
              <a:t>Spallation Neutron Source (Dongguan)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2"/>
            </a:endParaRPr>
          </a:p>
        </p:txBody>
      </p:sp>
      <p:pic>
        <p:nvPicPr>
          <p:cNvPr id="25" name="图片 24" descr="北京正负电子对撞机上的大型探测器——北京谱仪III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9" y="2421057"/>
            <a:ext cx="2160000" cy="1440000"/>
          </a:xfrm>
          <a:prstGeom prst="rect">
            <a:avLst/>
          </a:prstGeom>
          <a:solidFill>
            <a:srgbClr val="2D2D8A">
              <a:lumMod val="50000"/>
            </a:srgbClr>
          </a:solidFill>
          <a:ln w="190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934119"/>
            <a:ext cx="1519729" cy="10801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443" y="2421057"/>
            <a:ext cx="216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068" y="2429416"/>
            <a:ext cx="216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6"/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862111"/>
            <a:ext cx="1656184" cy="11226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934119"/>
            <a:ext cx="1565197" cy="1109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934119"/>
            <a:ext cx="1547664" cy="11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006127"/>
            <a:ext cx="2016224" cy="9261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2050" y="5995978"/>
            <a:ext cx="848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90"/>
                </a:solidFill>
              </a:rPr>
              <a:t>BEPCII</a:t>
            </a:r>
            <a:r>
              <a:rPr kumimoji="1" lang="en-US" altLang="zh-CN" sz="1400" dirty="0">
                <a:solidFill>
                  <a:srgbClr val="000090"/>
                </a:solidFill>
              </a:rPr>
              <a:t> </a:t>
            </a:r>
            <a:r>
              <a:rPr kumimoji="1" lang="en-US" altLang="zh-CN" sz="1400" dirty="0" smtClean="0">
                <a:solidFill>
                  <a:srgbClr val="000090"/>
                </a:solidFill>
              </a:rPr>
              <a:t>                 CEPC/</a:t>
            </a:r>
            <a:r>
              <a:rPr kumimoji="1" lang="en-US" altLang="zh-CN" sz="1400" dirty="0" err="1" smtClean="0">
                <a:solidFill>
                  <a:srgbClr val="000090"/>
                </a:solidFill>
              </a:rPr>
              <a:t>SppC</a:t>
            </a:r>
            <a:r>
              <a:rPr kumimoji="1" lang="en-US" altLang="zh-CN" sz="1400" dirty="0" smtClean="0">
                <a:solidFill>
                  <a:srgbClr val="000090"/>
                </a:solidFill>
              </a:rPr>
              <a:t>                        BSRF                     HEPS                        CSNS     </a:t>
            </a:r>
            <a:endParaRPr kumimoji="1" lang="zh-CN" altLang="en-US" sz="1400" dirty="0">
              <a:solidFill>
                <a:srgbClr val="000090"/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295400" y="184550"/>
            <a:ext cx="632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  <a:cs typeface="幼圆" charset="0"/>
              </a:defRPr>
            </a:lvl9pPr>
          </a:lstStyle>
          <a:p>
            <a:r>
              <a:rPr lang="en-US" altLang="zh-CN" sz="4000" dirty="0" smtClean="0">
                <a:latin typeface="Comic Sans MS" charset="0"/>
                <a:ea typeface="幼圆" charset="0"/>
              </a:rPr>
              <a:t>IHEP in Brief</a:t>
            </a:r>
            <a:endParaRPr lang="en-US" altLang="zh-CN" sz="4000" dirty="0">
              <a:latin typeface="Comic Sans MS" charset="0"/>
              <a:ea typeface="幼圆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14450" y="3873418"/>
            <a:ext cx="848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>
                <a:solidFill>
                  <a:srgbClr val="000090"/>
                </a:solidFill>
              </a:rPr>
              <a:t>BESIII                     DYB Neutrino                                 LHAASO                        HXMT    </a:t>
            </a:r>
            <a:endParaRPr kumimoji="1" lang="zh-CN" altLang="en-US" sz="1400" dirty="0">
              <a:solidFill>
                <a:srgbClr val="000090"/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315" y="2406825"/>
            <a:ext cx="2224243" cy="14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2411760" y="2132856"/>
            <a:ext cx="4104456" cy="39878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zh-CN" altLang="en-US">
              <a:sym typeface="Arial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068960"/>
            <a:ext cx="3446513" cy="21972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7384"/>
            <a:ext cx="9167254" cy="1143000"/>
          </a:xfrm>
        </p:spPr>
        <p:txBody>
          <a:bodyPr/>
          <a:lstStyle/>
          <a:p>
            <a:r>
              <a:rPr kumimoji="1" lang="en-US" altLang="zh-CN" sz="4000" dirty="0" smtClean="0"/>
              <a:t>Computing platform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68203"/>
            <a:ext cx="8229600" cy="936103"/>
          </a:xfrm>
        </p:spPr>
        <p:txBody>
          <a:bodyPr>
            <a:noAutofit/>
          </a:bodyPr>
          <a:lstStyle/>
          <a:p>
            <a:r>
              <a:rPr lang="en-US" altLang="zh-CN" sz="2400" b="0" dirty="0"/>
              <a:t>I</a:t>
            </a:r>
            <a:r>
              <a:rPr lang="en-US" altLang="zh-CN" sz="2400" b="0" dirty="0" smtClean="0"/>
              <a:t>ndependently developed </a:t>
            </a:r>
            <a:r>
              <a:rPr lang="en-US" altLang="zh-CN" sz="2400" b="0" dirty="0"/>
              <a:t>(</a:t>
            </a:r>
            <a:r>
              <a:rPr lang="en-US" altLang="zh-CN" sz="2400" b="0" dirty="0" smtClean="0"/>
              <a:t>home-made) </a:t>
            </a:r>
            <a:r>
              <a:rPr lang="en-US" altLang="zh-CN" sz="2400" b="0" dirty="0"/>
              <a:t>high performance computing </a:t>
            </a:r>
            <a:r>
              <a:rPr lang="en-US" altLang="zh-CN" sz="2400" b="0" dirty="0" smtClean="0"/>
              <a:t>platform</a:t>
            </a:r>
            <a:endParaRPr kumimoji="1" lang="zh-CN" altLang="en-US" sz="2400" b="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4712826"/>
            <a:ext cx="26638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954" y="1848505"/>
            <a:ext cx="28003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80255"/>
            <a:ext cx="25923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27"/>
          <p:cNvSpPr>
            <a:spLocks/>
          </p:cNvSpPr>
          <p:nvPr/>
        </p:nvSpPr>
        <p:spPr bwMode="auto">
          <a:xfrm>
            <a:off x="2457450" y="4039255"/>
            <a:ext cx="2114550" cy="21590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BFBFBF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Freeform 31"/>
          <p:cNvSpPr>
            <a:spLocks/>
          </p:cNvSpPr>
          <p:nvPr/>
        </p:nvSpPr>
        <p:spPr bwMode="auto">
          <a:xfrm>
            <a:off x="4564063" y="4045605"/>
            <a:ext cx="2087562" cy="21526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BFBFBF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Freeform 36"/>
          <p:cNvSpPr>
            <a:spLocks/>
          </p:cNvSpPr>
          <p:nvPr/>
        </p:nvSpPr>
        <p:spPr bwMode="auto">
          <a:xfrm>
            <a:off x="4559300" y="1962805"/>
            <a:ext cx="2092325" cy="20780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BFBFBF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" name="Freeform 45"/>
          <p:cNvSpPr>
            <a:spLocks/>
          </p:cNvSpPr>
          <p:nvPr/>
        </p:nvSpPr>
        <p:spPr bwMode="auto">
          <a:xfrm>
            <a:off x="2455863" y="1959630"/>
            <a:ext cx="2105025" cy="208597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BFBFBF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矩形 31"/>
          <p:cNvSpPr>
            <a:spLocks noChangeArrowheads="1"/>
          </p:cNvSpPr>
          <p:nvPr/>
        </p:nvSpPr>
        <p:spPr bwMode="auto">
          <a:xfrm>
            <a:off x="76200" y="3524905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~20,</a:t>
            </a:r>
            <a:r>
              <a:rPr lang="en-US" altLang="zh-CN" sz="1800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000</a:t>
            </a:r>
            <a:r>
              <a:rPr lang="en-US" altLang="zh-CN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</a:t>
            </a:r>
            <a:r>
              <a:rPr lang="en-US" altLang="zh-CN" sz="1800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CPU</a:t>
            </a:r>
            <a:r>
              <a:rPr lang="en-US" altLang="zh-CN" b="1" dirty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</a:t>
            </a:r>
            <a:r>
              <a:rPr lang="en-US" altLang="zh-CN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cores</a:t>
            </a:r>
            <a:endParaRPr lang="en-US" altLang="zh-CN" dirty="0"/>
          </a:p>
        </p:txBody>
      </p:sp>
      <p:sp>
        <p:nvSpPr>
          <p:cNvPr id="23" name="矩形 32"/>
          <p:cNvSpPr>
            <a:spLocks noChangeArrowheads="1"/>
          </p:cNvSpPr>
          <p:nvPr/>
        </p:nvSpPr>
        <p:spPr bwMode="auto">
          <a:xfrm>
            <a:off x="6691313" y="3673677"/>
            <a:ext cx="2376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800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5PB</a:t>
            </a:r>
            <a:r>
              <a:rPr lang="en-US" altLang="zh-CN" b="1" dirty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 </a:t>
            </a:r>
            <a:r>
              <a:rPr lang="en-US" altLang="zh-CN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tape library</a:t>
            </a:r>
            <a:endParaRPr lang="en-US" altLang="zh-CN" dirty="0"/>
          </a:p>
        </p:txBody>
      </p:sp>
      <p:sp>
        <p:nvSpPr>
          <p:cNvPr id="24" name="矩形 33"/>
          <p:cNvSpPr>
            <a:spLocks noChangeArrowheads="1"/>
          </p:cNvSpPr>
          <p:nvPr/>
        </p:nvSpPr>
        <p:spPr bwMode="auto">
          <a:xfrm>
            <a:off x="6407150" y="6488113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Grid, Cloud, …</a:t>
            </a:r>
            <a:endParaRPr lang="zh-CN" altLang="en-US" dirty="0"/>
          </a:p>
        </p:txBody>
      </p:sp>
      <p:sp>
        <p:nvSpPr>
          <p:cNvPr id="25" name="矩形 34"/>
          <p:cNvSpPr>
            <a:spLocks noChangeArrowheads="1"/>
          </p:cNvSpPr>
          <p:nvPr/>
        </p:nvSpPr>
        <p:spPr bwMode="auto">
          <a:xfrm>
            <a:off x="781910" y="6488668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&gt;</a:t>
            </a:r>
            <a:r>
              <a:rPr lang="en-US" altLang="zh-CN" b="1" dirty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5</a:t>
            </a:r>
            <a:r>
              <a:rPr lang="en-US" altLang="zh-CN" sz="1800" b="1" dirty="0" smtClean="0">
                <a:solidFill>
                  <a:schemeClr val="tx2"/>
                </a:solidFill>
                <a:latin typeface="微软雅黑" charset="0"/>
                <a:ea typeface="微软雅黑" charset="0"/>
                <a:cs typeface="微软雅黑" charset="0"/>
                <a:sym typeface="微软雅黑" charset="0"/>
              </a:rPr>
              <a:t>PB disk space</a:t>
            </a:r>
            <a:endParaRPr lang="en-US" altLang="zh-CN" dirty="0"/>
          </a:p>
        </p:txBody>
      </p: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3146425" y="2313643"/>
            <a:ext cx="2890838" cy="3508375"/>
            <a:chOff x="0" y="0"/>
            <a:chExt cx="1821" cy="2210"/>
          </a:xfrm>
        </p:grpSpPr>
        <p:sp>
          <p:nvSpPr>
            <p:cNvPr id="27" name="Text Box 19"/>
            <p:cNvSpPr>
              <a:spLocks noChangeArrowheads="1"/>
            </p:cNvSpPr>
            <p:nvPr/>
          </p:nvSpPr>
          <p:spPr bwMode="auto">
            <a:xfrm>
              <a:off x="202" y="627"/>
              <a:ext cx="139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spcAft>
                  <a:spcPct val="40000"/>
                </a:spcAft>
              </a:pPr>
              <a:endParaRPr lang="zh-CN" altLang="en-US" sz="2800" dirty="0"/>
            </a:p>
          </p:txBody>
        </p:sp>
        <p:sp>
          <p:nvSpPr>
            <p:cNvPr id="28" name="WordArt 20"/>
            <p:cNvSpPr>
              <a:spLocks noChangeArrowheads="1" noChangeShapeType="1" noTextEdit="1"/>
            </p:cNvSpPr>
            <p:nvPr/>
          </p:nvSpPr>
          <p:spPr bwMode="auto">
            <a:xfrm rot="-2901238">
              <a:off x="-275" y="275"/>
              <a:ext cx="876" cy="32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143532"/>
                </a:avLst>
              </a:prstTxWarp>
            </a:bodyPr>
            <a:lstStyle/>
            <a:p>
              <a:pPr algn="ctr"/>
              <a:r>
                <a:rPr lang="zh-CN" altLang="en-US" sz="1050" b="1" kern="10" dirty="0">
                  <a:noFill/>
                  <a:latin typeface="+mn-ea"/>
                  <a:ea typeface="+mn-ea"/>
                  <a:cs typeface="+mn-ea"/>
                </a:rPr>
                <a:t>云计算环境</a:t>
              </a:r>
            </a:p>
          </p:txBody>
        </p:sp>
        <p:sp>
          <p:nvSpPr>
            <p:cNvPr id="29" name="WordArt 21"/>
            <p:cNvSpPr>
              <a:spLocks noChangeArrowheads="1" noChangeShapeType="1" noTextEdit="1"/>
            </p:cNvSpPr>
            <p:nvPr/>
          </p:nvSpPr>
          <p:spPr bwMode="auto">
            <a:xfrm rot="-7961486">
              <a:off x="-246" y="1606"/>
              <a:ext cx="862" cy="34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182908"/>
                </a:avLst>
              </a:prstTxWarp>
            </a:bodyPr>
            <a:lstStyle/>
            <a:p>
              <a:pPr algn="ctr"/>
              <a:r>
                <a:rPr lang="zh-CN" altLang="en-US" sz="900" b="1" kern="10">
                  <a:noFill/>
                  <a:latin typeface="+mn-ea"/>
                  <a:ea typeface="+mn-ea"/>
                  <a:cs typeface="+mn-ea"/>
                </a:rPr>
                <a:t>云存储系统</a:t>
              </a:r>
            </a:p>
          </p:txBody>
        </p:sp>
        <p:sp>
          <p:nvSpPr>
            <p:cNvPr id="30" name="WordArt 22"/>
            <p:cNvSpPr>
              <a:spLocks noChangeArrowheads="1" noChangeShapeType="1" noTextEdit="1"/>
            </p:cNvSpPr>
            <p:nvPr/>
          </p:nvSpPr>
          <p:spPr bwMode="auto">
            <a:xfrm rot="7701775">
              <a:off x="1166" y="1556"/>
              <a:ext cx="995" cy="31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131788"/>
                </a:avLst>
              </a:prstTxWarp>
            </a:bodyPr>
            <a:lstStyle/>
            <a:p>
              <a:pPr algn="ctr"/>
              <a:r>
                <a:rPr lang="zh-CN" altLang="en-US" sz="900" b="1" kern="10" dirty="0">
                  <a:noFill/>
                  <a:latin typeface="+mn-ea"/>
                  <a:ea typeface="+mn-ea"/>
                  <a:cs typeface="+mn-ea"/>
                </a:rPr>
                <a:t>云计算服务</a:t>
              </a:r>
            </a:p>
          </p:txBody>
        </p:sp>
        <p:sp>
          <p:nvSpPr>
            <p:cNvPr id="31" name="WordArt 23"/>
            <p:cNvSpPr>
              <a:spLocks noChangeArrowheads="1" noChangeShapeType="1" noTextEdit="1"/>
            </p:cNvSpPr>
            <p:nvPr/>
          </p:nvSpPr>
          <p:spPr bwMode="auto">
            <a:xfrm rot="2908157">
              <a:off x="1324" y="308"/>
              <a:ext cx="671" cy="18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076892"/>
                </a:avLst>
              </a:prstTxWarp>
            </a:bodyPr>
            <a:lstStyle/>
            <a:p>
              <a:pPr algn="ctr"/>
              <a:r>
                <a:rPr lang="zh-CN" altLang="en-US" sz="900" b="1" kern="10" dirty="0">
                  <a:noFill/>
                  <a:latin typeface="+mn-ea"/>
                  <a:ea typeface="+mn-ea"/>
                  <a:cs typeface="+mn-ea"/>
                </a:rPr>
                <a:t>磁带库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075" y="4587919"/>
            <a:ext cx="2737171" cy="182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227474" y="82793"/>
            <a:ext cx="8757768" cy="1130509"/>
          </a:xfrm>
        </p:spPr>
        <p:txBody>
          <a:bodyPr/>
          <a:lstStyle/>
          <a:p>
            <a:r>
              <a:rPr kumimoji="1" lang="en-US" altLang="zh-CN" sz="4000" dirty="0" smtClean="0"/>
              <a:t>Network Connections</a:t>
            </a:r>
            <a:endParaRPr kumimoji="1" lang="zh-CN" altLang="en-US" sz="4000" dirty="0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AD7869-52F0-46C6-99CD-D33D030577F4}" type="slidenum">
              <a:rPr lang="zh-CN" altLang="en-US" sz="1400" smtClean="0">
                <a:latin typeface="Arial" panose="020B060402020202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CN" sz="140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77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857" y="1472101"/>
            <a:ext cx="47879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6705600" y="1676400"/>
            <a:ext cx="2286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en-US" altLang="zh-CN" sz="16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IHEP-EUR.:</a:t>
            </a:r>
          </a:p>
          <a:p>
            <a:pPr>
              <a:defRPr/>
            </a:pPr>
            <a:r>
              <a:rPr kumimoji="1" lang="en-US" altLang="zh-CN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10Gbps</a:t>
            </a:r>
          </a:p>
          <a:p>
            <a:pPr>
              <a:defRPr/>
            </a:pPr>
            <a:endParaRPr kumimoji="1" lang="en-US" altLang="zh-CN" sz="1600" smtClean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kumimoji="1" lang="en-US" altLang="zh-CN" sz="16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IHEP-USA:</a:t>
            </a:r>
          </a:p>
          <a:p>
            <a:pPr>
              <a:defRPr/>
            </a:pPr>
            <a:r>
              <a:rPr kumimoji="1" lang="en-US" altLang="zh-CN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  10Gbps</a:t>
            </a:r>
          </a:p>
          <a:p>
            <a:pPr lvl="1">
              <a:defRPr/>
            </a:pPr>
            <a:endParaRPr kumimoji="1" lang="en-US" altLang="zh-CN" sz="120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kumimoji="1" lang="en-US" altLang="zh-CN" sz="16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IHEP-Asia.:</a:t>
            </a:r>
          </a:p>
          <a:p>
            <a:pPr>
              <a:defRPr/>
            </a:pPr>
            <a:r>
              <a:rPr kumimoji="1" lang="en-US" altLang="zh-CN" sz="16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 </a:t>
            </a:r>
            <a:r>
              <a:rPr kumimoji="1" lang="en-US" altLang="zh-CN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2.5Gbps</a:t>
            </a:r>
          </a:p>
          <a:p>
            <a:pPr>
              <a:defRPr/>
            </a:pPr>
            <a:endParaRPr kumimoji="1" lang="en-US" altLang="zh-CN" sz="160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kumimoji="1" lang="en-US" altLang="zh-CN" sz="16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IHEP-Univ.:</a:t>
            </a:r>
          </a:p>
          <a:p>
            <a:pPr>
              <a:defRPr/>
            </a:pPr>
            <a:r>
              <a:rPr kumimoji="1" lang="en-US" altLang="zh-CN" sz="160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 </a:t>
            </a:r>
            <a:r>
              <a:rPr kumimoji="1" lang="en-US" altLang="zh-CN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10Gbps</a:t>
            </a:r>
          </a:p>
          <a:p>
            <a:pPr>
              <a:defRPr/>
            </a:pPr>
            <a:endParaRPr kumimoji="1" lang="en-US" altLang="zh-CN" sz="160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endParaRPr kumimoji="1"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78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0638"/>
            <a:ext cx="7886700" cy="993775"/>
          </a:xfrm>
        </p:spPr>
        <p:txBody>
          <a:bodyPr/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</a:rPr>
              <a:t>LHCONE in </a:t>
            </a:r>
            <a:r>
              <a:rPr lang="en-US" altLang="zh-CN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</a:rPr>
              <a:t>China</a:t>
            </a:r>
            <a:endParaRPr lang="zh-CN" alt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幼圆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882894"/>
            <a:ext cx="8241323" cy="346636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4267199"/>
            <a:ext cx="8991600" cy="2379785"/>
          </a:xfrm>
        </p:spPr>
        <p:txBody>
          <a:bodyPr>
            <a:noAutofit/>
          </a:bodyPr>
          <a:lstStyle/>
          <a:p>
            <a:r>
              <a:rPr lang="en-US" altLang="zh-CN" sz="1600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</a:rPr>
              <a:t>IHEP </a:t>
            </a:r>
            <a:r>
              <a:rPr lang="en-US" altLang="zh-CN" sz="1600" b="0" dirty="0" smtClean="0">
                <a:latin typeface="Comic Sans MS" charset="0"/>
                <a:ea typeface="幼圆" charset="0"/>
              </a:rPr>
              <a:t>in China connected to LHCONE in Dec. 2017, Thanks to </a:t>
            </a:r>
          </a:p>
          <a:p>
            <a:pPr lvl="1"/>
            <a:r>
              <a:rPr lang="en-US" altLang="zh-CN" sz="1400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</a:rPr>
              <a:t>CERN, </a:t>
            </a:r>
            <a:r>
              <a:rPr lang="en-US" altLang="zh-CN" sz="1400" b="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</a:rPr>
              <a:t>CSTNet</a:t>
            </a:r>
            <a:r>
              <a:rPr lang="en-US" altLang="zh-CN" sz="1400" b="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幼圆" charset="0"/>
              </a:rPr>
              <a:t>,</a:t>
            </a:r>
            <a:r>
              <a:rPr lang="en-US" altLang="zh-CN" sz="1400" b="0" dirty="0" smtClean="0">
                <a:latin typeface="Comic Sans MS" charset="0"/>
                <a:ea typeface="幼圆" charset="0"/>
              </a:rPr>
              <a:t>  </a:t>
            </a:r>
            <a:r>
              <a:rPr lang="en-US" altLang="zh-CN" sz="1400" b="0" dirty="0" err="1" smtClean="0">
                <a:latin typeface="Comic Sans MS" charset="0"/>
                <a:ea typeface="幼圆" charset="0"/>
              </a:rPr>
              <a:t>CERNet</a:t>
            </a:r>
            <a:r>
              <a:rPr lang="en-US" altLang="zh-CN" sz="1400" b="0" dirty="0" smtClean="0">
                <a:latin typeface="Comic Sans MS" charset="0"/>
                <a:ea typeface="幼圆" charset="0"/>
              </a:rPr>
              <a:t>, ASGC,  GEANT,  …… </a:t>
            </a:r>
            <a:endParaRPr lang="en-US" altLang="zh-CN" sz="1400" b="0" dirty="0" smtClean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幼圆" charset="0"/>
            </a:endParaRPr>
          </a:p>
          <a:p>
            <a:r>
              <a:rPr lang="en-US" altLang="zh-CN" sz="1600" b="0" dirty="0" smtClean="0">
                <a:latin typeface="Comic Sans MS" charset="0"/>
                <a:ea typeface="幼圆" charset="0"/>
              </a:rPr>
              <a:t>VRF </a:t>
            </a:r>
            <a:r>
              <a:rPr lang="en-US" altLang="zh-CN" sz="1600" b="0" dirty="0" err="1" smtClean="0">
                <a:latin typeface="Comic Sans MS" charset="0"/>
                <a:ea typeface="幼圆" charset="0"/>
              </a:rPr>
              <a:t>Peerings</a:t>
            </a:r>
            <a:r>
              <a:rPr lang="en-US" altLang="zh-CN" sz="1600" b="0" dirty="0" smtClean="0">
                <a:latin typeface="Comic Sans MS" charset="0"/>
                <a:ea typeface="幼圆" charset="0"/>
              </a:rPr>
              <a:t> have been set up for IHEP-Eur. </a:t>
            </a:r>
          </a:p>
          <a:p>
            <a:pPr lvl="1"/>
            <a:r>
              <a:rPr lang="en-US" altLang="zh-CN" sz="1100" b="0" dirty="0" smtClean="0">
                <a:effectLst/>
                <a:latin typeface="Comic Sans MS" charset="0"/>
                <a:ea typeface="幼圆" charset="0"/>
              </a:rPr>
              <a:t>Peering between CNGI-6IX and  TEIN in Beijing</a:t>
            </a:r>
          </a:p>
          <a:p>
            <a:pPr lvl="1"/>
            <a:r>
              <a:rPr lang="en-US" altLang="zh-CN" sz="1100" b="0" dirty="0">
                <a:effectLst/>
                <a:latin typeface="Comic Sans MS" charset="0"/>
                <a:ea typeface="幼圆" charset="0"/>
              </a:rPr>
              <a:t>VRF Peering </a:t>
            </a:r>
            <a:r>
              <a:rPr lang="en-US" altLang="zh-CN" sz="1100" b="0" dirty="0" smtClean="0">
                <a:effectLst/>
                <a:latin typeface="Comic Sans MS" charset="0"/>
                <a:ea typeface="幼圆" charset="0"/>
              </a:rPr>
              <a:t>between </a:t>
            </a:r>
            <a:r>
              <a:rPr lang="en-US" altLang="zh-CN" sz="1100" b="0" dirty="0">
                <a:effectLst/>
                <a:latin typeface="Comic Sans MS" charset="0"/>
                <a:ea typeface="幼圆" charset="0"/>
              </a:rPr>
              <a:t>CNGI-6IX and  </a:t>
            </a:r>
            <a:r>
              <a:rPr lang="en-US" altLang="zh-CN" sz="1100" b="0" dirty="0" smtClean="0">
                <a:effectLst/>
                <a:latin typeface="Comic Sans MS" charset="0"/>
                <a:ea typeface="幼圆" charset="0"/>
              </a:rPr>
              <a:t>GEANT (over Orient+)</a:t>
            </a:r>
          </a:p>
          <a:p>
            <a:r>
              <a:rPr lang="en-US" altLang="zh-CN" sz="1600" b="0" dirty="0" smtClean="0">
                <a:latin typeface="Comic Sans MS" charset="0"/>
                <a:ea typeface="幼圆" charset="0"/>
              </a:rPr>
              <a:t>More </a:t>
            </a:r>
            <a:r>
              <a:rPr lang="en-US" altLang="zh-CN" sz="1600" b="0" dirty="0" err="1">
                <a:latin typeface="Comic Sans MS" charset="0"/>
                <a:ea typeface="幼圆" charset="0"/>
              </a:rPr>
              <a:t>P</a:t>
            </a:r>
            <a:r>
              <a:rPr lang="en-US" altLang="zh-CN" sz="1600" b="0" dirty="0" err="1" smtClean="0">
                <a:latin typeface="Comic Sans MS" charset="0"/>
                <a:ea typeface="幼圆" charset="0"/>
              </a:rPr>
              <a:t>eerings</a:t>
            </a:r>
            <a:r>
              <a:rPr lang="en-US" altLang="zh-CN" sz="1600" b="0" dirty="0" smtClean="0">
                <a:latin typeface="Comic Sans MS" charset="0"/>
                <a:ea typeface="幼圆" charset="0"/>
              </a:rPr>
              <a:t> should be launched </a:t>
            </a:r>
          </a:p>
          <a:p>
            <a:pPr lvl="1"/>
            <a:r>
              <a:rPr lang="en-US" altLang="zh-CN" sz="1200" b="0" dirty="0" smtClean="0">
                <a:effectLst/>
                <a:latin typeface="Comic Sans MS" charset="0"/>
                <a:ea typeface="幼圆" charset="0"/>
              </a:rPr>
              <a:t>ASGC</a:t>
            </a:r>
            <a:r>
              <a:rPr lang="zh-CN" altLang="en-US" sz="1200" b="0" dirty="0" smtClean="0">
                <a:effectLst/>
                <a:latin typeface="Comic Sans MS" charset="0"/>
                <a:ea typeface="幼圆" charset="0"/>
              </a:rPr>
              <a:t>、</a:t>
            </a:r>
            <a:r>
              <a:rPr lang="en-US" altLang="zh-CN" sz="1200" b="0" dirty="0" smtClean="0">
                <a:effectLst/>
                <a:latin typeface="Comic Sans MS" charset="0"/>
                <a:ea typeface="幼圆" charset="0"/>
              </a:rPr>
              <a:t>Intern</a:t>
            </a:r>
            <a:r>
              <a:rPr lang="en-US" altLang="zh-CN" sz="1200" b="0" dirty="0">
                <a:effectLst/>
                <a:latin typeface="Comic Sans MS" charset="0"/>
                <a:ea typeface="幼圆" charset="0"/>
              </a:rPr>
              <a:t>et2</a:t>
            </a:r>
            <a:r>
              <a:rPr lang="zh-CN" altLang="en-US" sz="1200" b="0" dirty="0">
                <a:effectLst/>
                <a:latin typeface="Comic Sans MS" charset="0"/>
                <a:ea typeface="幼圆" charset="0"/>
              </a:rPr>
              <a:t>、</a:t>
            </a:r>
            <a:r>
              <a:rPr lang="en-US" altLang="zh-CN" sz="1200" b="0" dirty="0" err="1">
                <a:effectLst/>
                <a:latin typeface="Comic Sans MS" charset="0"/>
                <a:ea typeface="幼圆" charset="0"/>
              </a:rPr>
              <a:t>ESNet</a:t>
            </a:r>
            <a:r>
              <a:rPr lang="zh-CN" altLang="en-US" sz="1200" b="0" dirty="0">
                <a:effectLst/>
                <a:latin typeface="Comic Sans MS" charset="0"/>
                <a:ea typeface="幼圆" charset="0"/>
              </a:rPr>
              <a:t>、</a:t>
            </a:r>
            <a:r>
              <a:rPr lang="en-US" altLang="zh-CN" sz="1200" b="0" dirty="0">
                <a:effectLst/>
                <a:latin typeface="Comic Sans MS" charset="0"/>
                <a:ea typeface="幼圆" charset="0"/>
              </a:rPr>
              <a:t> </a:t>
            </a:r>
            <a:r>
              <a:rPr lang="en-US" altLang="zh-CN" sz="1200" b="0" dirty="0" smtClean="0">
                <a:effectLst/>
                <a:latin typeface="Comic Sans MS" charset="0"/>
                <a:ea typeface="幼圆" charset="0"/>
              </a:rPr>
              <a:t>KREONET </a:t>
            </a:r>
            <a:r>
              <a:rPr lang="en-US" altLang="zh-CN" sz="1200" b="0" dirty="0">
                <a:effectLst/>
                <a:latin typeface="Comic Sans MS" charset="0"/>
                <a:ea typeface="幼圆" charset="0"/>
              </a:rPr>
              <a:t>……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68" y="4853354"/>
            <a:ext cx="4154779" cy="15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9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83035"/>
            <a:ext cx="8610600" cy="914400"/>
          </a:xfrm>
        </p:spPr>
        <p:txBody>
          <a:bodyPr/>
          <a:lstStyle/>
          <a:p>
            <a:r>
              <a:rPr kumimoji="1" lang="en-US" altLang="zh-CN" dirty="0"/>
              <a:t>Tier-2 </a:t>
            </a:r>
            <a:r>
              <a:rPr kumimoji="1" lang="en-US" altLang="zh-CN" dirty="0" smtClean="0"/>
              <a:t>for ATLAS and CMS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kumimoji="1" lang="en-US" altLang="zh-CN" b="0" dirty="0" smtClean="0"/>
              <a:t>Hardware </a:t>
            </a:r>
            <a:r>
              <a:rPr kumimoji="1" lang="en-US" altLang="zh-CN" b="0" dirty="0"/>
              <a:t>renewed in </a:t>
            </a:r>
            <a:r>
              <a:rPr kumimoji="1" lang="en-US" altLang="zh-CN" b="0" dirty="0" smtClean="0"/>
              <a:t>2015</a:t>
            </a:r>
            <a:endParaRPr kumimoji="1" lang="en-US" altLang="zh-CN" b="0" dirty="0"/>
          </a:p>
          <a:p>
            <a:pPr>
              <a:spcBef>
                <a:spcPts val="0"/>
              </a:spcBef>
            </a:pPr>
            <a:r>
              <a:rPr kumimoji="1" lang="en-US" altLang="zh-CN" b="0" dirty="0"/>
              <a:t>940 TB disk space</a:t>
            </a:r>
          </a:p>
          <a:p>
            <a:pPr lvl="1">
              <a:spcBef>
                <a:spcPts val="0"/>
              </a:spcBef>
            </a:pPr>
            <a:r>
              <a:rPr kumimoji="1" lang="en-US" altLang="zh-CN" b="0" dirty="0"/>
              <a:t>400 TB, </a:t>
            </a:r>
            <a:r>
              <a:rPr kumimoji="1" lang="en-US" altLang="zh-CN" b="0" dirty="0" err="1"/>
              <a:t>dpm</a:t>
            </a:r>
            <a:r>
              <a:rPr kumimoji="1" lang="en-US" altLang="zh-CN" b="0" dirty="0"/>
              <a:t> for ATLAS</a:t>
            </a:r>
          </a:p>
          <a:p>
            <a:pPr lvl="1">
              <a:spcBef>
                <a:spcPts val="0"/>
              </a:spcBef>
            </a:pPr>
            <a:r>
              <a:rPr kumimoji="1" lang="en-US" altLang="zh-CN" b="0" dirty="0"/>
              <a:t>540 TB, </a:t>
            </a:r>
            <a:r>
              <a:rPr kumimoji="1" lang="en-US" altLang="zh-CN" b="0" dirty="0" err="1"/>
              <a:t>dCache</a:t>
            </a:r>
            <a:r>
              <a:rPr kumimoji="1" lang="en-US" altLang="zh-CN" b="0" dirty="0"/>
              <a:t> for CMS</a:t>
            </a:r>
          </a:p>
          <a:p>
            <a:pPr>
              <a:spcBef>
                <a:spcPts val="0"/>
              </a:spcBef>
            </a:pPr>
            <a:r>
              <a:rPr kumimoji="1" lang="en-US" altLang="zh-CN" b="0" dirty="0" smtClean="0"/>
              <a:t>888 </a:t>
            </a:r>
            <a:r>
              <a:rPr kumimoji="1" lang="en-US" altLang="zh-CN" b="0" dirty="0"/>
              <a:t>cores, divided equally by ATLAS and </a:t>
            </a:r>
            <a:r>
              <a:rPr kumimoji="1" lang="en-US" altLang="zh-CN" b="0" dirty="0" smtClean="0"/>
              <a:t>CMS</a:t>
            </a:r>
          </a:p>
          <a:p>
            <a:pPr lvl="1">
              <a:spcBef>
                <a:spcPts val="0"/>
              </a:spcBef>
              <a:buSzPct val="110000"/>
            </a:pPr>
            <a:r>
              <a:rPr kumimoji="1" lang="en-US" altLang="zh-CN" b="0" dirty="0"/>
              <a:t>HEPSPEC06:  16710</a:t>
            </a:r>
          </a:p>
        </p:txBody>
      </p:sp>
    </p:spTree>
    <p:extLst>
      <p:ext uri="{BB962C8B-B14F-4D97-AF65-F5344CB8AC3E}">
        <p14:creationId xmlns:p14="http://schemas.microsoft.com/office/powerpoint/2010/main" val="19656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9393" y="304800"/>
            <a:ext cx="8488847" cy="685800"/>
          </a:xfrm>
        </p:spPr>
        <p:txBody>
          <a:bodyPr/>
          <a:lstStyle/>
          <a:p>
            <a:r>
              <a:rPr lang="en-US" altLang="zh-CN" sz="4000" dirty="0" smtClean="0"/>
              <a:t>Running Status Last Year</a:t>
            </a:r>
            <a:endParaRPr lang="zh-CN" altLang="en-US" sz="4000" dirty="0"/>
          </a:p>
        </p:txBody>
      </p:sp>
      <p:graphicFrame>
        <p:nvGraphicFramePr>
          <p:cNvPr id="4" name="图表 3"/>
          <p:cNvGraphicFramePr/>
          <p:nvPr>
            <p:extLst/>
          </p:nvPr>
        </p:nvGraphicFramePr>
        <p:xfrm>
          <a:off x="545318" y="1690689"/>
          <a:ext cx="77048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圆角矩形标注 4"/>
          <p:cNvSpPr/>
          <p:nvPr/>
        </p:nvSpPr>
        <p:spPr>
          <a:xfrm>
            <a:off x="2892468" y="3026664"/>
            <a:ext cx="3282696" cy="475488"/>
          </a:xfrm>
          <a:prstGeom prst="wedgeRoundRectCallout">
            <a:avLst>
              <a:gd name="adj1" fmla="val -14021"/>
              <a:gd name="adj2" fmla="val -10708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Cream CE hardware problem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8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b="0" dirty="0">
                <a:solidFill>
                  <a:schemeClr val="tx1"/>
                </a:solidFill>
                <a:effectLst/>
                <a:latin typeface="+mn-lt"/>
                <a:ea typeface="方正舒体" charset="0"/>
                <a:cs typeface="方正舒体" charset="0"/>
              </a:rPr>
              <a:t> </a:t>
            </a:r>
            <a:r>
              <a:rPr kumimoji="1" lang="en-US" altLang="zh-CN" dirty="0">
                <a:latin typeface="+mn-lt"/>
              </a:rPr>
              <a:t>e</a:t>
            </a:r>
            <a:r>
              <a:rPr kumimoji="1" lang="en-US" altLang="zh-CN" dirty="0" smtClean="0">
                <a:latin typeface="+mn-lt"/>
              </a:rPr>
              <a:t>-</a:t>
            </a:r>
            <a:r>
              <a:rPr kumimoji="1" lang="en-US" altLang="zh-CN" dirty="0">
                <a:latin typeface="+mn-lt"/>
              </a:rPr>
              <a:t>S</a:t>
            </a:r>
            <a:r>
              <a:rPr kumimoji="1" lang="en-US" altLang="zh-CN" dirty="0" smtClean="0">
                <a:latin typeface="+mn-lt"/>
              </a:rPr>
              <a:t>cience </a:t>
            </a:r>
            <a:r>
              <a:rPr kumimoji="1" lang="en-US" altLang="zh-CN" dirty="0">
                <a:latin typeface="+mn-lt"/>
              </a:rPr>
              <a:t>in China</a:t>
            </a:r>
            <a:endParaRPr kumimoji="1" lang="zh-CN" altLang="en-US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1271" y="1027234"/>
            <a:ext cx="3744912" cy="1577868"/>
          </a:xfrm>
          <a:prstGeom prst="rect">
            <a:avLst/>
          </a:prstGeom>
          <a:solidFill>
            <a:schemeClr val="accent5">
              <a:alpha val="29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0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Ministry of Science and Technology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Promote the construction of </a:t>
            </a: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sci. &amp; tech. </a:t>
            </a: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information platform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Super </a:t>
            </a: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Computers</a:t>
            </a:r>
            <a:endParaRPr lang="en-US" altLang="zh-CN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19784" y="982677"/>
            <a:ext cx="4713040" cy="11880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0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Ministry of Education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err="1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CERNet</a:t>
            </a:r>
            <a:endParaRPr lang="en-US" altLang="zh-CN" sz="1600" kern="0" dirty="0" smtClean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Education</a:t>
            </a: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and Research</a:t>
            </a:r>
            <a:endParaRPr lang="en-US" altLang="zh-CN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en-US" altLang="zh-CN" sz="1400" dirty="0">
              <a:solidFill>
                <a:srgbClr val="353A90"/>
              </a:solidFill>
              <a:ea typeface="微软雅黑" charset="0"/>
              <a:cs typeface="Calibri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06322" y="4015496"/>
            <a:ext cx="4700340" cy="69762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0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Chinese Academy </a:t>
            </a:r>
            <a:r>
              <a:rPr lang="en-US" altLang="zh-CN" sz="20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of Social Sciences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digital </a:t>
            </a: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Chinese Academy of Social Sciences</a:t>
            </a:r>
            <a:endParaRPr lang="zh-CN" altLang="en-US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19784" y="2197794"/>
            <a:ext cx="4700340" cy="1781000"/>
          </a:xfrm>
          <a:prstGeom prst="rect">
            <a:avLst/>
          </a:prstGeom>
          <a:solidFill>
            <a:schemeClr val="accent6">
              <a:lumMod val="40000"/>
              <a:lumOff val="60000"/>
              <a:alpha val="33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0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Chinese Academy of Sciences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err="1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CSTNet</a:t>
            </a:r>
            <a:endParaRPr lang="en-US" altLang="zh-CN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Supercomputing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Clouds </a:t>
            </a: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of sci. &amp; </a:t>
            </a: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tech. management, education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Data services</a:t>
            </a:r>
            <a:endParaRPr lang="en-US" altLang="zh-CN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1381" y="4752333"/>
            <a:ext cx="4713802" cy="13070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0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Chinese Academy </a:t>
            </a:r>
            <a:r>
              <a:rPr lang="en-US" altLang="zh-CN" sz="20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of </a:t>
            </a:r>
            <a:r>
              <a:rPr lang="en-US" altLang="zh-CN" sz="2000" kern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Agricultural </a:t>
            </a:r>
            <a:r>
              <a:rPr lang="en-US" altLang="zh-CN" sz="2000" kern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Sc</a:t>
            </a:r>
            <a:r>
              <a:rPr lang="en-US" altLang="zh-CN" sz="2000" kern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i</a:t>
            </a:r>
            <a:r>
              <a:rPr lang="en-US" altLang="zh-CN" sz="2000" kern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ences</a:t>
            </a:r>
            <a:endParaRPr lang="en-US" altLang="zh-CN" sz="20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Data resources sharing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Digital academy of agricultural</a:t>
            </a:r>
            <a:endParaRPr lang="zh-CN" altLang="en-US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06322" y="6096880"/>
            <a:ext cx="4700340" cy="69762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0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China Meteorological Administration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Intelligence Meteorology </a:t>
            </a:r>
            <a:endParaRPr lang="zh-CN" altLang="en-US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1271" y="2981673"/>
            <a:ext cx="3744912" cy="1307024"/>
          </a:xfrm>
          <a:prstGeom prst="rect">
            <a:avLst/>
          </a:prstGeom>
          <a:solidFill>
            <a:schemeClr val="bg2">
              <a:lumMod val="20000"/>
              <a:lumOff val="80000"/>
              <a:alpha val="3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0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National Development and Reform Commission 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Networks  </a:t>
            </a:r>
            <a:endParaRPr lang="en-US" altLang="zh-CN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Large Scientific Facilities</a:t>
            </a:r>
            <a:endParaRPr lang="en-US" altLang="zh-CN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1271" y="4393582"/>
            <a:ext cx="3744912" cy="1036181"/>
          </a:xfrm>
          <a:prstGeom prst="rect">
            <a:avLst/>
          </a:prstGeom>
          <a:solidFill>
            <a:schemeClr val="bg2">
              <a:lumMod val="20000"/>
              <a:lumOff val="80000"/>
              <a:alpha val="3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0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National Natural Science Foundation of China</a:t>
            </a:r>
          </a:p>
          <a:p>
            <a:pPr marL="354013" indent="-176213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1600" kern="0" dirty="0" smtClean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elated basic </a:t>
            </a:r>
            <a:r>
              <a:rPr lang="en-US" altLang="zh-CN" sz="1600" kern="0" dirty="0">
                <a:solidFill>
                  <a:srgbClr val="353A90"/>
                </a:solidFill>
                <a:ea typeface="微软雅黑" pitchFamily="34" charset="-122"/>
                <a:cs typeface="Times New Roman" pitchFamily="18" charset="0"/>
              </a:rPr>
              <a:t>scientific research </a:t>
            </a:r>
            <a:endParaRPr lang="zh-CN" altLang="en-US" sz="1600" kern="0" dirty="0">
              <a:solidFill>
                <a:srgbClr val="353A90"/>
              </a:solidFill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ATLAS Job Last Year</a:t>
            </a:r>
            <a:endParaRPr lang="zh-CN" altLang="en-US" sz="4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20" y="990600"/>
            <a:ext cx="8557989" cy="502823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238490" y="1308833"/>
            <a:ext cx="7546695" cy="53154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sz="2000" b="0" dirty="0" smtClean="0">
                <a:sym typeface="宋体" panose="02010600030101010101" pitchFamily="2" charset="-122"/>
              </a:rPr>
              <a:t>Weekly Consumed CPU days </a:t>
            </a:r>
            <a:r>
              <a:rPr lang="en-US" altLang="zh-CN" sz="2000" b="0" dirty="0"/>
              <a:t>(</a:t>
            </a:r>
            <a:r>
              <a:rPr lang="en-US" altLang="zh-CN" sz="2000" b="0" dirty="0" smtClean="0"/>
              <a:t>2017.2-2018.2) </a:t>
            </a:r>
            <a:r>
              <a:rPr lang="en-US" altLang="zh-CN" sz="2000" b="0" dirty="0" smtClean="0">
                <a:sym typeface="宋体" panose="02010600030101010101" pitchFamily="2" charset="-122"/>
              </a:rPr>
              <a:t>468 Cores</a:t>
            </a:r>
            <a:endParaRPr lang="en-US" altLang="zh-CN" sz="2000" b="0" dirty="0" smtClean="0"/>
          </a:p>
        </p:txBody>
      </p:sp>
      <p:sp>
        <p:nvSpPr>
          <p:cNvPr id="13" name="内容占位符 2"/>
          <p:cNvSpPr txBox="1">
            <a:spLocks/>
          </p:cNvSpPr>
          <p:nvPr/>
        </p:nvSpPr>
        <p:spPr bwMode="auto">
          <a:xfrm>
            <a:off x="1030146" y="1994633"/>
            <a:ext cx="4444680" cy="389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Char char="•"/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charset="0"/>
              <a:buChar char="§"/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Tx/>
              <a:buNone/>
            </a:pPr>
            <a:r>
              <a:rPr lang="en-US" altLang="zh-CN" sz="2000" b="0" kern="0" dirty="0" smtClean="0">
                <a:sym typeface="宋体" panose="02010600030101010101" pitchFamily="2" charset="-122"/>
              </a:rPr>
              <a:t>Extra CPU time exploited by BOINC jobs</a:t>
            </a:r>
            <a:endParaRPr lang="en-US" altLang="zh-CN" sz="2000" b="0" kern="0" dirty="0" smtClean="0"/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4664597" y="2384385"/>
            <a:ext cx="312517" cy="46002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490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238" y="304800"/>
            <a:ext cx="8569234" cy="685800"/>
          </a:xfrm>
        </p:spPr>
        <p:txBody>
          <a:bodyPr/>
          <a:lstStyle/>
          <a:p>
            <a:r>
              <a:rPr lang="en-US" altLang="zh-CN" sz="4000" dirty="0" smtClean="0"/>
              <a:t>ATLAS Data transfer Last Year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5392" y="1308833"/>
            <a:ext cx="8119322" cy="145408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0" dirty="0" smtClean="0">
                <a:sym typeface="宋体" panose="02010600030101010101" pitchFamily="2" charset="-122"/>
              </a:rPr>
              <a:t>850 </a:t>
            </a:r>
            <a:r>
              <a:rPr lang="en-US" altLang="zh-CN" sz="2000" b="0" dirty="0">
                <a:sym typeface="宋体" panose="02010600030101010101" pitchFamily="2" charset="-122"/>
              </a:rPr>
              <a:t>T</a:t>
            </a:r>
            <a:r>
              <a:rPr lang="en-US" altLang="zh-CN" sz="2000" b="0" dirty="0" smtClean="0">
                <a:sym typeface="宋体" panose="02010600030101010101" pitchFamily="2" charset="-122"/>
              </a:rPr>
              <a:t>B </a:t>
            </a:r>
            <a:r>
              <a:rPr lang="en-US" altLang="zh-CN" sz="2000" b="0" dirty="0">
                <a:sym typeface="宋体" panose="02010600030101010101" pitchFamily="2" charset="-122"/>
              </a:rPr>
              <a:t>data produced and transferred </a:t>
            </a:r>
            <a:r>
              <a:rPr lang="en-US" altLang="zh-CN" sz="2000" b="0" dirty="0"/>
              <a:t>(</a:t>
            </a:r>
            <a:r>
              <a:rPr lang="en-US" altLang="zh-CN" sz="2000" b="0" dirty="0" smtClean="0"/>
              <a:t>2017.2-2018.2)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44" y="2179464"/>
            <a:ext cx="7612526" cy="18033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3181049" y="2299928"/>
            <a:ext cx="3717462" cy="4629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Down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load 700 TB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  <a:cs typeface="幼圆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92" y="4352080"/>
            <a:ext cx="8628608" cy="18810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3076131" y="4390475"/>
            <a:ext cx="3507129" cy="4629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up</a:t>
            </a: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rPr>
              <a:t>load 150 TB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  <a:ea typeface="幼圆" charset="0"/>
              <a:cs typeface="幼圆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7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CMS Job Last Year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2248" y="1304400"/>
            <a:ext cx="7923679" cy="39506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Processed about 1.1M jobs</a:t>
            </a:r>
            <a:r>
              <a:rPr lang="en-US" altLang="zh-CN" dirty="0"/>
              <a:t> </a:t>
            </a:r>
            <a:r>
              <a:rPr lang="en-US" altLang="zh-CN" smtClean="0"/>
              <a:t>(2017.2-2018.2)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AutoShape 4" descr="http://dashb-cms-jobsmry.cern.ch/tmp/HwxWHH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815" y="2093970"/>
            <a:ext cx="4033505" cy="329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578" y="2136303"/>
            <a:ext cx="4256954" cy="31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12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59" y="304800"/>
            <a:ext cx="8601389" cy="685800"/>
          </a:xfrm>
        </p:spPr>
        <p:txBody>
          <a:bodyPr/>
          <a:lstStyle/>
          <a:p>
            <a:r>
              <a:rPr lang="en-US" altLang="zh-CN" sz="4000" dirty="0" smtClean="0"/>
              <a:t>CMS Data Transfer Last Year</a:t>
            </a:r>
            <a:endParaRPr lang="zh-CN" altLang="en-US" sz="4000" dirty="0"/>
          </a:p>
        </p:txBody>
      </p:sp>
      <p:sp>
        <p:nvSpPr>
          <p:cNvPr id="4" name="标题 3"/>
          <p:cNvSpPr>
            <a:spLocks noChangeArrowheads="1"/>
          </p:cNvSpPr>
          <p:nvPr/>
        </p:nvSpPr>
        <p:spPr bwMode="auto">
          <a:xfrm>
            <a:off x="611188" y="1196975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zh-CN" sz="44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标题 3"/>
          <p:cNvSpPr>
            <a:spLocks noChangeArrowheads="1"/>
          </p:cNvSpPr>
          <p:nvPr/>
        </p:nvSpPr>
        <p:spPr bwMode="auto">
          <a:xfrm>
            <a:off x="460374" y="1651085"/>
            <a:ext cx="8380413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500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5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¡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¨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AE14"/>
              </a:buClr>
              <a:buSzPct val="110000"/>
              <a:buFont typeface="Wingdings" charset="2"/>
              <a:buChar char="•"/>
            </a:pPr>
            <a:r>
              <a:rPr lang="en-US" altLang="zh-CN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sym typeface="宋体" panose="02010600030101010101" pitchFamily="2" charset="-122"/>
              </a:rPr>
              <a:t>1.94PB </a:t>
            </a:r>
            <a:r>
              <a:rPr lang="en-US" altLang="zh-CN" sz="22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sym typeface="宋体" panose="02010600030101010101" pitchFamily="2" charset="-122"/>
              </a:rPr>
              <a:t>data produced and transferred </a:t>
            </a:r>
            <a:r>
              <a:rPr lang="en-US" altLang="zh-CN" sz="22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(</a:t>
            </a:r>
            <a:r>
              <a:rPr lang="en-US" altLang="zh-CN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2017.2-2018.2)</a:t>
            </a:r>
            <a:endParaRPr lang="en-US" altLang="zh-CN" sz="2200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sym typeface="宋体" panose="02010600030101010101" pitchFamily="2" charset="-122"/>
            </a:endParaRPr>
          </a:p>
          <a:p>
            <a:pPr lvl="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charset="2"/>
              <a:buChar char="•"/>
            </a:pPr>
            <a:r>
              <a:rPr lang="en-US" altLang="zh-CN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sym typeface="宋体" panose="02010600030101010101" pitchFamily="2" charset="-122"/>
              </a:rPr>
              <a:t>Download: </a:t>
            </a:r>
            <a:r>
              <a:rPr lang="en-US" altLang="zh-CN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sym typeface="宋体" panose="02010600030101010101" pitchFamily="2" charset="-122"/>
              </a:rPr>
              <a:t>1.77PB</a:t>
            </a:r>
            <a:r>
              <a:rPr lang="en-US" altLang="zh-CN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sym typeface="宋体" panose="02010600030101010101" pitchFamily="2" charset="-122"/>
              </a:rPr>
              <a:t>, </a:t>
            </a:r>
          </a:p>
          <a:p>
            <a:pPr lvl="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10000"/>
              <a:buFont typeface="Wingdings" charset="2"/>
              <a:buChar char="•"/>
            </a:pPr>
            <a:r>
              <a:rPr lang="en-US" altLang="zh-CN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sym typeface="宋体" panose="02010600030101010101" pitchFamily="2" charset="-122"/>
              </a:rPr>
              <a:t>Upload: </a:t>
            </a:r>
            <a:r>
              <a:rPr lang="en-US" altLang="zh-CN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sym typeface="宋体" panose="02010600030101010101" pitchFamily="2" charset="-122"/>
              </a:rPr>
              <a:t>0.57PB</a:t>
            </a:r>
            <a:endParaRPr lang="en-US" altLang="zh-CN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sym typeface="宋体" panose="02010600030101010101" pitchFamily="2" charset="-122"/>
            </a:endParaRPr>
          </a:p>
        </p:txBody>
      </p:sp>
      <p:sp>
        <p:nvSpPr>
          <p:cNvPr id="3" name="AutoShape 2" descr="http://dashb-cms-jobsmry.cern.ch/tmp/Sq8cXg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5" descr="https://cmsweb.cern.ch/phedex/graphs/quantity_cumulative?link=link&amp;no_mss=true&amp;from_node=Beijing&amp;to_node=.%2A&amp;conn=Prod%2FReader&amp;starttime=1474070400&amp;span=604800&amp;endtime=15055200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AutoShape 8" descr="https://cmsweb.cern.ch/phedex/graphs/quantity_cumulative?link=link&amp;no_mss=true&amp;from_node=.%2A&amp;to_node=Beijing&amp;conn=Prod%2FReader&amp;starttime=1474070400&amp;span=604800&amp;endtime=1505520000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3626865"/>
            <a:ext cx="4344553" cy="27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5253" y="3626866"/>
            <a:ext cx="3879177" cy="27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kumimoji="1" lang="en-US" altLang="zh-CN" sz="4000" dirty="0" smtClean="0"/>
              <a:t>ALICE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214657"/>
            <a:ext cx="8610600" cy="5177675"/>
          </a:xfrm>
        </p:spPr>
        <p:txBody>
          <a:bodyPr/>
          <a:lstStyle/>
          <a:p>
            <a:r>
              <a:rPr kumimoji="1" lang="en-US" altLang="zh-CN" sz="2800" b="0" dirty="0" smtClean="0"/>
              <a:t>Deployed and operated by CCNU</a:t>
            </a:r>
          </a:p>
          <a:p>
            <a:r>
              <a:rPr kumimoji="1" lang="en-US" altLang="zh-CN" sz="2800" b="0" dirty="0" smtClean="0"/>
              <a:t>Resources: </a:t>
            </a:r>
          </a:p>
          <a:p>
            <a:pPr lvl="1"/>
            <a:r>
              <a:rPr lang="pt-BR" altLang="zh-CN" sz="2000" b="0" dirty="0" smtClean="0"/>
              <a:t>148 cores</a:t>
            </a:r>
            <a:r>
              <a:rPr lang="zh-CN" altLang="en-US" sz="2000" b="0" dirty="0" smtClean="0"/>
              <a:t> </a:t>
            </a:r>
            <a:r>
              <a:rPr lang="en-US" altLang="zh-CN" sz="2000" b="0" dirty="0" smtClean="0"/>
              <a:t>and</a:t>
            </a:r>
            <a:r>
              <a:rPr lang="zh-CN" altLang="en-US" sz="2000" b="0" dirty="0" smtClean="0"/>
              <a:t> </a:t>
            </a:r>
            <a:r>
              <a:rPr lang="en-US" altLang="zh-CN" sz="2000" b="0" dirty="0" smtClean="0"/>
              <a:t>100TB</a:t>
            </a:r>
          </a:p>
          <a:p>
            <a:pPr lvl="1"/>
            <a:r>
              <a:rPr kumimoji="1" lang="en-US" altLang="zh-CN" sz="2000" b="0" dirty="0" smtClean="0"/>
              <a:t>Larger</a:t>
            </a:r>
            <a:r>
              <a:rPr kumimoji="1" lang="zh-CN" altLang="en-US" sz="2000" b="0" dirty="0"/>
              <a:t> </a:t>
            </a:r>
            <a:r>
              <a:rPr kumimoji="1" lang="en-US" altLang="zh-CN" sz="2000" b="0" dirty="0" smtClean="0"/>
              <a:t>computing</a:t>
            </a:r>
            <a:r>
              <a:rPr kumimoji="1" lang="zh-CN" altLang="en-US" sz="2000" b="0" dirty="0" smtClean="0"/>
              <a:t> </a:t>
            </a:r>
            <a:r>
              <a:rPr kumimoji="1" lang="en-US" altLang="zh-CN" sz="2000" b="0" dirty="0" smtClean="0"/>
              <a:t>resources</a:t>
            </a:r>
            <a:r>
              <a:rPr kumimoji="1" lang="en-US" altLang="zh-CN" sz="2000" b="0" dirty="0"/>
              <a:t> </a:t>
            </a:r>
            <a:r>
              <a:rPr kumimoji="1" lang="en-US" altLang="zh-CN" sz="2000" b="0" dirty="0" smtClean="0"/>
              <a:t>being installed</a:t>
            </a:r>
            <a:r>
              <a:rPr kumimoji="1" lang="zh-CN" altLang="en-US" sz="2000" b="0" dirty="0" smtClean="0"/>
              <a:t>  </a:t>
            </a:r>
            <a:endParaRPr kumimoji="1" lang="en-US" altLang="zh-CN" sz="2000" b="0" dirty="0" smtClean="0"/>
          </a:p>
          <a:p>
            <a:r>
              <a:rPr kumimoji="1" lang="en-US" altLang="zh-CN" sz="2800" b="0" dirty="0" smtClean="0"/>
              <a:t>Bandwidth problem for long time due to the  network policy of university</a:t>
            </a:r>
          </a:p>
          <a:p>
            <a:r>
              <a:rPr kumimoji="1" lang="en-US" altLang="zh-CN" sz="2800" b="0" dirty="0" smtClean="0"/>
              <a:t>IHEP and CCNU had some discussions last year looking for the solutions</a:t>
            </a:r>
          </a:p>
          <a:p>
            <a:pPr lvl="1"/>
            <a:r>
              <a:rPr kumimoji="1" lang="en-US" altLang="zh-CN" sz="2000" b="0" dirty="0" smtClean="0"/>
              <a:t>Establish a temporary route via VPN to redirect part of traffic to IHEP</a:t>
            </a:r>
          </a:p>
          <a:p>
            <a:pPr lvl="1"/>
            <a:r>
              <a:rPr kumimoji="1" lang="en-US" altLang="zh-CN" sz="2000" b="0" dirty="0" smtClean="0"/>
              <a:t>IHEP is helping CCNU to improve the routing  via </a:t>
            </a:r>
            <a:r>
              <a:rPr kumimoji="1" lang="en-US" altLang="zh-CN" sz="2000" b="0" dirty="0" err="1" smtClean="0"/>
              <a:t>CERNet</a:t>
            </a:r>
            <a:endParaRPr kumimoji="1" lang="zh-CN" alt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6702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685800"/>
          </a:xfrm>
        </p:spPr>
        <p:txBody>
          <a:bodyPr/>
          <a:lstStyle/>
          <a:p>
            <a:r>
              <a:rPr kumimoji="1" lang="en-US" altLang="zh-CN" sz="4000" dirty="0" err="1" smtClean="0"/>
              <a:t>LHCb</a:t>
            </a:r>
            <a:endParaRPr kumimoji="1"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sz="2400" b="0" dirty="0" smtClean="0"/>
              <a:t>Four</a:t>
            </a:r>
            <a:r>
              <a:rPr kumimoji="1" lang="en-US" altLang="zh-CN" sz="2400" b="0" dirty="0" smtClean="0"/>
              <a:t> Chinese universities </a:t>
            </a:r>
            <a:r>
              <a:rPr kumimoji="1" lang="en-US" altLang="zh-CN" sz="2400" b="0" dirty="0" smtClean="0"/>
              <a:t>joined</a:t>
            </a:r>
            <a:r>
              <a:rPr kumimoji="1" lang="en-US" altLang="zh-CN" sz="2400" b="0" dirty="0" smtClean="0"/>
              <a:t> </a:t>
            </a:r>
            <a:r>
              <a:rPr kumimoji="1" lang="en-US" altLang="zh-CN" sz="2400" b="0" dirty="0" err="1" smtClean="0"/>
              <a:t>LHCb</a:t>
            </a:r>
            <a:r>
              <a:rPr kumimoji="1" lang="en-US" altLang="zh-CN" sz="2400" b="0" dirty="0" smtClean="0"/>
              <a:t>. </a:t>
            </a:r>
            <a:endParaRPr kumimoji="1" lang="en-US" altLang="zh-CN" sz="2400" b="0" dirty="0"/>
          </a:p>
          <a:p>
            <a:r>
              <a:rPr kumimoji="1" lang="en-US" altLang="zh-CN" sz="2400" b="0" dirty="0"/>
              <a:t>S</a:t>
            </a:r>
            <a:r>
              <a:rPr kumimoji="1" lang="en-US" altLang="zh-CN" sz="2400" b="0" dirty="0" smtClean="0"/>
              <a:t>ome IHEP staff will join the </a:t>
            </a:r>
            <a:r>
              <a:rPr kumimoji="1" lang="en-US" altLang="zh-CN" sz="2400" b="0" dirty="0" err="1" smtClean="0"/>
              <a:t>LHCb</a:t>
            </a:r>
            <a:r>
              <a:rPr kumimoji="1" lang="en-US" altLang="zh-CN" sz="2400" b="0" dirty="0" smtClean="0"/>
              <a:t> Chinese group soon. Therefore IHEP decided to support </a:t>
            </a:r>
            <a:r>
              <a:rPr kumimoji="1" lang="en-US" altLang="zh-CN" sz="2400" b="0" dirty="0" err="1" smtClean="0"/>
              <a:t>LHCb</a:t>
            </a:r>
            <a:r>
              <a:rPr kumimoji="1" lang="en-US" altLang="zh-CN" sz="2400" b="0" dirty="0" smtClean="0"/>
              <a:t> computing. </a:t>
            </a:r>
          </a:p>
          <a:p>
            <a:r>
              <a:rPr kumimoji="1" lang="en-US" altLang="zh-CN" sz="2400" b="0" dirty="0" smtClean="0"/>
              <a:t>The Chinese group will purchase the hardware. A small Tier-2 site will be installed at IHEP. </a:t>
            </a:r>
          </a:p>
          <a:p>
            <a:r>
              <a:rPr kumimoji="1" lang="en-US" altLang="zh-CN" sz="2400" b="0" dirty="0" smtClean="0"/>
              <a:t>Technique details are being discussed. We hope to put the system into operational in the year. </a:t>
            </a:r>
            <a:endParaRPr kumimoji="1" lang="zh-CN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93681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385" y="307848"/>
            <a:ext cx="8303429" cy="685800"/>
          </a:xfrm>
        </p:spPr>
        <p:txBody>
          <a:bodyPr/>
          <a:lstStyle/>
          <a:p>
            <a:r>
              <a:rPr lang="en-US" altLang="zh-CN" sz="3200" dirty="0" smtClean="0"/>
              <a:t>HEP</a:t>
            </a:r>
            <a:r>
              <a:rPr lang="en-US" altLang="zh-CN" sz="3200" dirty="0" smtClean="0"/>
              <a:t>HPC Project</a:t>
            </a: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HPC projects of National Key R&amp;D </a:t>
            </a:r>
            <a:r>
              <a:rPr lang="en-US" altLang="zh-CN" sz="2000" dirty="0" smtClean="0"/>
              <a:t>Plan</a:t>
            </a:r>
            <a:r>
              <a:rPr lang="en-US" altLang="zh-CN" sz="2000" b="0" dirty="0" smtClean="0"/>
              <a:t>: to Support </a:t>
            </a:r>
            <a:r>
              <a:rPr lang="en-US" altLang="zh-CN" sz="2000" b="0" dirty="0" smtClean="0"/>
              <a:t>serval applications </a:t>
            </a:r>
            <a:r>
              <a:rPr lang="en-US" altLang="zh-CN" sz="2000" b="0" dirty="0"/>
              <a:t>including biomedicine, Energy </a:t>
            </a:r>
            <a:r>
              <a:rPr lang="en-US" altLang="zh-CN" sz="2000" b="0" dirty="0" smtClean="0"/>
              <a:t>exploration</a:t>
            </a:r>
            <a:r>
              <a:rPr lang="en-US" altLang="zh-CN" sz="2000" b="0" dirty="0"/>
              <a:t>, Digital media rendering, Astrophysics, life </a:t>
            </a:r>
            <a:r>
              <a:rPr lang="en-US" altLang="zh-CN" sz="2000" b="0" dirty="0" smtClean="0"/>
              <a:t>sciences, high energy physics, etc.</a:t>
            </a:r>
            <a:endParaRPr lang="en-US" altLang="zh-CN" sz="2000" b="0" dirty="0"/>
          </a:p>
          <a:p>
            <a:r>
              <a:rPr lang="en-US" altLang="zh-CN" sz="2000" u="sng" dirty="0" smtClean="0"/>
              <a:t>Project of High </a:t>
            </a:r>
            <a:r>
              <a:rPr lang="en-US" altLang="zh-CN" sz="2000" u="sng" dirty="0"/>
              <a:t>Performance Application Software System for High Energy </a:t>
            </a:r>
            <a:r>
              <a:rPr lang="en-US" altLang="zh-CN" sz="2000" u="sng" dirty="0" smtClean="0"/>
              <a:t>Physics (HEPHPC)</a:t>
            </a:r>
          </a:p>
          <a:p>
            <a:pPr lvl="1"/>
            <a:r>
              <a:rPr lang="en-US" altLang="zh-CN" sz="1800" b="0" dirty="0"/>
              <a:t>Grant Agreement n. </a:t>
            </a:r>
            <a:r>
              <a:rPr lang="en-US" altLang="zh-CN" sz="1800" b="0" dirty="0" smtClean="0"/>
              <a:t>2017YFB0203200</a:t>
            </a:r>
            <a:endParaRPr lang="en-US" altLang="zh-CN" b="0" dirty="0" smtClean="0"/>
          </a:p>
          <a:p>
            <a:pPr lvl="1"/>
            <a:r>
              <a:rPr lang="en-US" altLang="zh-CN" sz="1800" b="0" dirty="0"/>
              <a:t>Start date: 1 </a:t>
            </a:r>
            <a:r>
              <a:rPr lang="en-US" altLang="zh-CN" sz="1800" b="0" dirty="0" smtClean="0"/>
              <a:t>July 2017</a:t>
            </a:r>
            <a:endParaRPr lang="en-US" altLang="zh-CN" sz="1800" b="0" dirty="0"/>
          </a:p>
          <a:p>
            <a:pPr lvl="1"/>
            <a:r>
              <a:rPr lang="en-US" altLang="zh-CN" sz="1800" b="0" dirty="0"/>
              <a:t>Duration: </a:t>
            </a:r>
            <a:r>
              <a:rPr lang="en-US" altLang="zh-CN" sz="1800" b="0" dirty="0" smtClean="0"/>
              <a:t>36 </a:t>
            </a:r>
            <a:r>
              <a:rPr lang="en-US" altLang="zh-CN" sz="1800" b="0" dirty="0"/>
              <a:t>Months</a:t>
            </a:r>
          </a:p>
          <a:p>
            <a:pPr lvl="1"/>
            <a:r>
              <a:rPr lang="en-US" altLang="zh-CN" sz="1800" b="0" dirty="0" smtClean="0"/>
              <a:t>3 </a:t>
            </a:r>
            <a:r>
              <a:rPr lang="en-US" altLang="zh-CN" sz="1800" b="0" dirty="0"/>
              <a:t>Work </a:t>
            </a:r>
            <a:r>
              <a:rPr lang="en-US" altLang="zh-CN" sz="1800" b="0" dirty="0" smtClean="0"/>
              <a:t>Packages</a:t>
            </a:r>
          </a:p>
          <a:p>
            <a:pPr lvl="2">
              <a:spcBef>
                <a:spcPts val="0"/>
              </a:spcBef>
            </a:pPr>
            <a:r>
              <a:rPr lang="en-US" altLang="zh-CN" sz="1600" b="0" dirty="0" smtClean="0"/>
              <a:t>Key technologies R&amp;</a:t>
            </a:r>
            <a:r>
              <a:rPr lang="en-US" altLang="zh-CN" sz="1600" b="0" dirty="0" smtClean="0"/>
              <a:t>D</a:t>
            </a:r>
            <a:endParaRPr lang="en-US" altLang="zh-CN" sz="1600" b="0" dirty="0" smtClean="0"/>
          </a:p>
          <a:p>
            <a:pPr lvl="2">
              <a:spcBef>
                <a:spcPts val="0"/>
              </a:spcBef>
            </a:pPr>
            <a:r>
              <a:rPr lang="en-US" altLang="zh-CN" sz="1600" b="0" dirty="0" smtClean="0"/>
              <a:t>HEP application </a:t>
            </a:r>
            <a:r>
              <a:rPr lang="en-US" altLang="zh-CN" sz="1600" b="0" dirty="0" smtClean="0"/>
              <a:t>development</a:t>
            </a:r>
            <a:endParaRPr lang="en-US" altLang="zh-CN" sz="1600" b="0" dirty="0"/>
          </a:p>
          <a:p>
            <a:pPr lvl="2">
              <a:spcBef>
                <a:spcPts val="0"/>
              </a:spcBef>
            </a:pPr>
            <a:r>
              <a:rPr lang="en-US" altLang="zh-CN" sz="1600" b="0" dirty="0"/>
              <a:t>Large-scale </a:t>
            </a:r>
            <a:r>
              <a:rPr lang="en-US" altLang="zh-CN" sz="1600" b="0" dirty="0" smtClean="0"/>
              <a:t>deployment</a:t>
            </a:r>
            <a:endParaRPr lang="en-US" altLang="zh-CN" sz="1800" b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107" y="4335641"/>
            <a:ext cx="1119307" cy="5596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842" y="4332552"/>
            <a:ext cx="1471647" cy="425726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960" y="5031802"/>
            <a:ext cx="2077070" cy="39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842" y="4986082"/>
            <a:ext cx="1297259" cy="4257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201" y="5678360"/>
            <a:ext cx="1591056" cy="5038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840" y="5678360"/>
            <a:ext cx="2299678" cy="4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7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8809" y="304800"/>
            <a:ext cx="8448620" cy="685800"/>
          </a:xfrm>
        </p:spPr>
        <p:txBody>
          <a:bodyPr/>
          <a:lstStyle/>
          <a:p>
            <a:r>
              <a:rPr lang="en-US" altLang="zh-CN" sz="3600" dirty="0" smtClean="0"/>
              <a:t>HEPHPC </a:t>
            </a:r>
            <a:r>
              <a:rPr lang="en-US" altLang="zh-CN" sz="3600" dirty="0" smtClean="0"/>
              <a:t>Objectives and Progress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8808" y="1044153"/>
            <a:ext cx="8610600" cy="3872561"/>
          </a:xfrm>
        </p:spPr>
        <p:txBody>
          <a:bodyPr/>
          <a:lstStyle/>
          <a:p>
            <a:r>
              <a:rPr lang="en-US" altLang="zh-CN" sz="1800" b="0" dirty="0"/>
              <a:t>Develop a </a:t>
            </a:r>
            <a:r>
              <a:rPr lang="en-US" altLang="zh-CN" sz="1800" b="0" dirty="0" smtClean="0"/>
              <a:t>software </a:t>
            </a:r>
            <a:r>
              <a:rPr lang="en-US" altLang="zh-CN" sz="1800" b="0" dirty="0" smtClean="0"/>
              <a:t>system for </a:t>
            </a:r>
            <a:r>
              <a:rPr lang="en-US" altLang="zh-CN" sz="1800" b="0" dirty="0" smtClean="0"/>
              <a:t>HEP</a:t>
            </a:r>
            <a:r>
              <a:rPr lang="en-US" altLang="zh-CN" sz="1800" b="0" dirty="0" smtClean="0"/>
              <a:t> </a:t>
            </a:r>
            <a:r>
              <a:rPr lang="en-US" altLang="zh-CN" sz="1800" b="0" dirty="0" smtClean="0"/>
              <a:t>to </a:t>
            </a:r>
            <a:r>
              <a:rPr lang="en-US" altLang="zh-CN" sz="1800" b="0" dirty="0"/>
              <a:t>support </a:t>
            </a:r>
            <a:r>
              <a:rPr lang="en-US" altLang="zh-CN" sz="1800" b="0" dirty="0" smtClean="0"/>
              <a:t>many cores platform. </a:t>
            </a:r>
            <a:endParaRPr lang="en-US" altLang="zh-CN" sz="1800" b="0" dirty="0" smtClean="0"/>
          </a:p>
          <a:p>
            <a:r>
              <a:rPr lang="en-US" altLang="zh-CN" sz="1800" b="0" dirty="0" smtClean="0"/>
              <a:t>Deploy the software in national Supercomputing environment and optimize the performance</a:t>
            </a:r>
          </a:p>
          <a:p>
            <a:r>
              <a:rPr lang="en-US" altLang="zh-CN" sz="1800" b="0" dirty="0" smtClean="0"/>
              <a:t>Support LQCD</a:t>
            </a:r>
            <a:r>
              <a:rPr lang="en-US" altLang="zh-CN" sz="1800" b="0" dirty="0"/>
              <a:t>, event </a:t>
            </a:r>
            <a:r>
              <a:rPr lang="en-US" altLang="zh-CN" sz="1800" b="0" dirty="0" smtClean="0"/>
              <a:t>simulation, partial </a:t>
            </a:r>
            <a:r>
              <a:rPr lang="en-US" altLang="zh-CN" sz="1800" b="0" dirty="0"/>
              <a:t>wave </a:t>
            </a:r>
            <a:r>
              <a:rPr lang="en-US" altLang="zh-CN" sz="1800" b="0" dirty="0" smtClean="0"/>
              <a:t>analysis (PWA), etc.</a:t>
            </a:r>
          </a:p>
          <a:p>
            <a:r>
              <a:rPr lang="en-US" altLang="zh-CN" sz="1800" b="0" dirty="0" smtClean="0">
                <a:solidFill>
                  <a:srgbClr val="FF0000"/>
                </a:solidFill>
              </a:rPr>
              <a:t>Aims to run program on millions of cores in parallel </a:t>
            </a:r>
          </a:p>
          <a:p>
            <a:endParaRPr lang="en-US" altLang="zh-CN" sz="1800" b="0" dirty="0" smtClean="0"/>
          </a:p>
          <a:p>
            <a:r>
              <a:rPr lang="en-US" altLang="zh-CN" sz="1800" b="0" dirty="0" smtClean="0"/>
              <a:t>Ported </a:t>
            </a:r>
            <a:r>
              <a:rPr lang="en-US" altLang="zh-CN" sz="1800" b="0" dirty="0"/>
              <a:t>LQCD to Sunway, the number one supercomputer</a:t>
            </a:r>
          </a:p>
          <a:p>
            <a:r>
              <a:rPr lang="en-US" altLang="zh-CN" sz="1800" b="0" dirty="0"/>
              <a:t>Compiled and run LQCD on Tianhe-2 , the second largest machine </a:t>
            </a:r>
          </a:p>
          <a:p>
            <a:r>
              <a:rPr lang="en-US" altLang="zh-CN" sz="1800" b="0" dirty="0"/>
              <a:t>Rewriting  PWA software based on </a:t>
            </a:r>
            <a:r>
              <a:rPr lang="en-US" altLang="zh-CN" sz="1800" b="0" dirty="0" err="1"/>
              <a:t>OpenACC</a:t>
            </a:r>
            <a:r>
              <a:rPr lang="en-US" altLang="zh-CN" sz="1800" b="0" dirty="0"/>
              <a:t> to support many-core</a:t>
            </a:r>
          </a:p>
          <a:p>
            <a:r>
              <a:rPr lang="en-US" altLang="zh-CN" sz="1800" b="0" dirty="0"/>
              <a:t>Developing parallel version of physical simulation software</a:t>
            </a:r>
          </a:p>
          <a:p>
            <a:endParaRPr lang="en-US" altLang="zh-CN" sz="2000" dirty="0"/>
          </a:p>
          <a:p>
            <a:endParaRPr lang="zh-CN" altLang="en-US" sz="2800" dirty="0"/>
          </a:p>
        </p:txBody>
      </p:sp>
      <p:grpSp>
        <p:nvGrpSpPr>
          <p:cNvPr id="18" name="组 17"/>
          <p:cNvGrpSpPr/>
          <p:nvPr/>
        </p:nvGrpSpPr>
        <p:grpSpPr>
          <a:xfrm>
            <a:off x="3486696" y="4916714"/>
            <a:ext cx="4934857" cy="1428347"/>
            <a:chOff x="742101" y="3967039"/>
            <a:chExt cx="7414347" cy="2563782"/>
          </a:xfrm>
        </p:grpSpPr>
        <p:sp>
          <p:nvSpPr>
            <p:cNvPr id="4" name="矩形 3"/>
            <p:cNvSpPr/>
            <p:nvPr/>
          </p:nvSpPr>
          <p:spPr bwMode="auto">
            <a:xfrm>
              <a:off x="3310128" y="5585565"/>
              <a:ext cx="4846320" cy="9452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8381" y="5596500"/>
              <a:ext cx="1841277" cy="93432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2192" y="5634883"/>
              <a:ext cx="1292312" cy="86154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1523" y="5634883"/>
              <a:ext cx="839131" cy="89593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213829" y="5727539"/>
              <a:ext cx="1876341" cy="77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/>
                <a:t>Supercomputing </a:t>
              </a:r>
            </a:p>
            <a:p>
              <a:r>
                <a:rPr lang="en-US" altLang="zh-CN" sz="1100" dirty="0" smtClean="0"/>
                <a:t>environment</a:t>
              </a:r>
              <a:endParaRPr lang="zh-CN" altLang="en-US" sz="1100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42101" y="4867232"/>
              <a:ext cx="2488345" cy="469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/>
                <a:t>HPC software for HEP</a:t>
              </a:r>
              <a:endParaRPr lang="zh-CN" altLang="en-US" sz="1100" dirty="0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10128" y="4544149"/>
              <a:ext cx="4846320" cy="100035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3714913" y="5110900"/>
              <a:ext cx="4036750" cy="32965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50" i="0" u="none" strike="noStrike" cap="none" normalizeH="0" baseline="0" dirty="0" smtClean="0">
                  <a:ln>
                    <a:noFill/>
                  </a:ln>
                  <a:latin typeface="Comic Sans MS" charset="0"/>
                  <a:ea typeface="幼圆" charset="0"/>
                  <a:cs typeface="幼圆" charset="0"/>
                </a:rPr>
                <a:t>Common</a:t>
              </a:r>
              <a:r>
                <a:rPr kumimoji="0" lang="en-US" altLang="zh-CN" sz="1050" i="0" u="none" strike="noStrike" cap="none" normalizeH="0" dirty="0" smtClean="0">
                  <a:ln>
                    <a:noFill/>
                  </a:ln>
                  <a:latin typeface="Comic Sans MS" charset="0"/>
                  <a:ea typeface="幼圆" charset="0"/>
                  <a:cs typeface="幼圆" charset="0"/>
                </a:rPr>
                <a:t> libraries and tools</a:t>
              </a:r>
              <a:endParaRPr kumimoji="0" lang="zh-CN" altLang="en-US" sz="2000" i="0" u="none" strike="noStrike" cap="none" normalizeH="0" baseline="0" dirty="0">
                <a:ln>
                  <a:noFill/>
                </a:ln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3494605" y="4713861"/>
              <a:ext cx="1259424" cy="32845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50" dirty="0" smtClean="0">
                  <a:latin typeface="Comic Sans MS" charset="0"/>
                  <a:ea typeface="幼圆" charset="0"/>
                  <a:cs typeface="幼圆" charset="0"/>
                </a:rPr>
                <a:t>LQCD</a:t>
              </a:r>
              <a:endParaRPr kumimoji="0" lang="zh-CN" altLang="en-US" sz="2000" i="0" u="none" strike="noStrike" cap="none" normalizeH="0" baseline="0" dirty="0">
                <a:ln>
                  <a:noFill/>
                </a:ln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853039" y="4709165"/>
              <a:ext cx="1510423" cy="33784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 dirty="0" smtClean="0"/>
                <a:t>simulation</a:t>
              </a:r>
              <a:endParaRPr kumimoji="0" lang="zh-CN" altLang="en-US" sz="2000" i="0" u="none" strike="noStrike" cap="none" normalizeH="0" baseline="0" dirty="0">
                <a:ln>
                  <a:noFill/>
                </a:ln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6501545" y="4713861"/>
              <a:ext cx="1497982" cy="33314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 dirty="0">
                  <a:latin typeface="Comic Sans MS" charset="0"/>
                  <a:ea typeface="幼圆" charset="0"/>
                  <a:cs typeface="幼圆" charset="0"/>
                </a:rPr>
                <a:t> </a:t>
              </a:r>
              <a:r>
                <a:rPr lang="en-US" altLang="zh-CN" sz="1050" dirty="0" smtClean="0"/>
                <a:t>PWA</a:t>
              </a:r>
              <a:endParaRPr kumimoji="0" lang="zh-CN" altLang="en-US" sz="2000" i="0" u="none" strike="noStrike" cap="none" normalizeH="0" baseline="0" dirty="0">
                <a:ln>
                  <a:noFill/>
                </a:ln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303453" y="3967039"/>
              <a:ext cx="2393259" cy="51177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050" dirty="0" smtClean="0">
                  <a:latin typeface="Comic Sans MS" charset="0"/>
                  <a:ea typeface="幼圆" charset="0"/>
                  <a:cs typeface="幼圆" charset="0"/>
                </a:rPr>
                <a:t>Applications</a:t>
              </a:r>
              <a:endParaRPr kumimoji="0" lang="en-US" altLang="zh-CN" sz="1050" i="0" u="none" strike="noStrike" cap="none" normalizeH="0" baseline="0" dirty="0" smtClean="0">
                <a:ln>
                  <a:noFill/>
                </a:ln>
                <a:latin typeface="Comic Sans MS" charset="0"/>
                <a:ea typeface="幼圆" charset="0"/>
                <a:cs typeface="幼圆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1000" i="0" u="none" strike="noStrike" cap="none" normalizeH="0" baseline="0" dirty="0" smtClean="0">
                  <a:ln>
                    <a:noFill/>
                  </a:ln>
                  <a:latin typeface="Comic Sans MS" charset="0"/>
                  <a:ea typeface="幼圆" charset="0"/>
                  <a:cs typeface="幼圆" charset="0"/>
                </a:rPr>
                <a:t>（</a:t>
              </a:r>
              <a:r>
                <a:rPr kumimoji="0" lang="en-US" altLang="zh-CN" sz="1000" i="0" u="none" strike="noStrike" cap="none" normalizeH="0" baseline="0" dirty="0" smtClean="0">
                  <a:ln>
                    <a:noFill/>
                  </a:ln>
                  <a:latin typeface="Comic Sans MS" charset="0"/>
                  <a:ea typeface="幼圆" charset="0"/>
                  <a:cs typeface="幼圆" charset="0"/>
                </a:rPr>
                <a:t>BES</a:t>
              </a:r>
              <a:r>
                <a:rPr lang="en-US" altLang="zh-CN" sz="1000" dirty="0" smtClean="0">
                  <a:latin typeface="Comic Sans MS" charset="0"/>
                  <a:ea typeface="幼圆" charset="0"/>
                  <a:cs typeface="幼圆" charset="0"/>
                </a:rPr>
                <a:t>, </a:t>
              </a:r>
              <a:r>
                <a:rPr kumimoji="0" lang="en-US" altLang="zh-CN" sz="1000" i="0" u="none" strike="noStrike" cap="none" normalizeH="0" baseline="0" dirty="0" smtClean="0">
                  <a:ln>
                    <a:noFill/>
                  </a:ln>
                  <a:latin typeface="Comic Sans MS" charset="0"/>
                  <a:ea typeface="幼圆" charset="0"/>
                  <a:cs typeface="幼圆" charset="0"/>
                </a:rPr>
                <a:t>CEPC</a:t>
              </a:r>
              <a:r>
                <a:rPr lang="en-US" altLang="zh-CN" sz="1000" dirty="0" smtClean="0">
                  <a:latin typeface="Comic Sans MS" charset="0"/>
                  <a:ea typeface="幼圆" charset="0"/>
                  <a:cs typeface="幼圆" charset="0"/>
                </a:rPr>
                <a:t>, …</a:t>
              </a:r>
              <a:r>
                <a:rPr kumimoji="0" lang="zh-CN" altLang="en-US" sz="1000" i="0" u="none" strike="noStrike" cap="none" normalizeH="0" baseline="0" dirty="0" smtClean="0">
                  <a:ln>
                    <a:noFill/>
                  </a:ln>
                  <a:latin typeface="Comic Sans MS" charset="0"/>
                  <a:ea typeface="幼圆" charset="0"/>
                  <a:cs typeface="幼圆" charset="0"/>
                </a:rPr>
                <a:t>）</a:t>
              </a:r>
              <a:endParaRPr kumimoji="0" lang="zh-CN" altLang="en-US" sz="2000" i="0" u="none" strike="noStrike" cap="none" normalizeH="0" baseline="0" dirty="0">
                <a:ln>
                  <a:noFill/>
                </a:ln>
                <a:latin typeface="Comic Sans MS" charset="0"/>
                <a:ea typeface="幼圆" charset="0"/>
                <a:cs typeface="幼圆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13829" y="3970133"/>
              <a:ext cx="1478727" cy="469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/>
                <a:t>Applications</a:t>
              </a:r>
              <a:endParaRPr lang="zh-CN" altLang="en-US" sz="1100" dirty="0"/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5806440" y="3967039"/>
              <a:ext cx="2350008" cy="49901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 dirty="0" smtClean="0">
                  <a:latin typeface="Comic Sans MS" charset="0"/>
                  <a:ea typeface="幼圆" charset="0"/>
                  <a:cs typeface="幼圆" charset="0"/>
                </a:rPr>
                <a:t>Academic users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 dirty="0" smtClean="0">
                  <a:latin typeface="Comic Sans MS" charset="0"/>
                  <a:ea typeface="幼圆" charset="0"/>
                  <a:cs typeface="幼圆" charset="0"/>
                </a:rPr>
                <a:t>（</a:t>
              </a:r>
              <a:r>
                <a:rPr lang="en-US" altLang="zh-CN" sz="1050" dirty="0" smtClean="0">
                  <a:latin typeface="Comic Sans MS" charset="0"/>
                  <a:ea typeface="幼圆" charset="0"/>
                  <a:cs typeface="幼圆" charset="0"/>
                </a:rPr>
                <a:t>CAS, PKU, …</a:t>
              </a:r>
              <a:r>
                <a:rPr lang="zh-CN" altLang="en-US" sz="1050" dirty="0" smtClean="0">
                  <a:latin typeface="Comic Sans MS" charset="0"/>
                  <a:ea typeface="幼圆" charset="0"/>
                  <a:cs typeface="幼圆" charset="0"/>
                </a:rPr>
                <a:t>）</a:t>
              </a:r>
              <a:endParaRPr kumimoji="0" lang="zh-CN" altLang="en-US" sz="2400" i="0" u="none" strike="noStrike" cap="none" normalizeH="0" baseline="0" dirty="0">
                <a:ln>
                  <a:noFill/>
                </a:ln>
                <a:latin typeface="Comic Sans MS" charset="0"/>
                <a:ea typeface="幼圆" charset="0"/>
                <a:cs typeface="幼圆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24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9700" y="2736594"/>
            <a:ext cx="6324600" cy="685800"/>
          </a:xfrm>
        </p:spPr>
        <p:txBody>
          <a:bodyPr/>
          <a:lstStyle/>
          <a:p>
            <a:r>
              <a:rPr kumimoji="1" lang="en-US" altLang="zh-CN" dirty="0" smtClean="0"/>
              <a:t>Thank you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908286" y="4829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4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About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CNIC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9389" y="1360714"/>
            <a:ext cx="8405906" cy="2939143"/>
          </a:xfrm>
        </p:spPr>
        <p:txBody>
          <a:bodyPr>
            <a:normAutofit fontScale="85000" lnSpcReduction="10000"/>
          </a:bodyPr>
          <a:lstStyle/>
          <a:p>
            <a:pPr marL="306000">
              <a:lnSpc>
                <a:spcPct val="130000"/>
              </a:lnSpc>
              <a:spcBef>
                <a:spcPts val="0"/>
              </a:spcBef>
            </a:pPr>
            <a:r>
              <a:rPr kumimoji="1" lang="en-US" altLang="zh-CN" sz="2800" b="0" dirty="0"/>
              <a:t>P</a:t>
            </a:r>
            <a:r>
              <a:rPr kumimoji="1" lang="en-US" altLang="zh-CN" sz="2800" b="0" dirty="0" smtClean="0"/>
              <a:t>art of CAS, officially established in </a:t>
            </a:r>
            <a:r>
              <a:rPr kumimoji="1" lang="en-US" altLang="zh-CN" sz="2800" b="0" dirty="0" smtClean="0"/>
              <a:t>1995.</a:t>
            </a:r>
            <a:endParaRPr kumimoji="1" lang="en-US" altLang="zh-CN" sz="2800" b="0" dirty="0" smtClean="0"/>
          </a:p>
          <a:p>
            <a:pPr marL="306000">
              <a:lnSpc>
                <a:spcPct val="130000"/>
              </a:lnSpc>
              <a:spcBef>
                <a:spcPts val="0"/>
              </a:spcBef>
            </a:pPr>
            <a:r>
              <a:rPr kumimoji="1" lang="en-US" altLang="zh-CN" sz="2800" b="0" dirty="0" smtClean="0"/>
              <a:t>434 </a:t>
            </a:r>
            <a:r>
              <a:rPr kumimoji="1" lang="en-US" altLang="zh-CN" sz="2800" b="0" dirty="0" smtClean="0"/>
              <a:t>regular employees including 169 senior technical professionals, 197 graduate students including 55 PhD level candidates, by the end of </a:t>
            </a:r>
            <a:r>
              <a:rPr kumimoji="1" lang="en-US" altLang="zh-CN" sz="2800" b="0" dirty="0" smtClean="0"/>
              <a:t>2017.</a:t>
            </a:r>
            <a:endParaRPr kumimoji="1" lang="en-US" altLang="zh-CN" sz="2800" b="0" dirty="0" smtClean="0"/>
          </a:p>
          <a:p>
            <a:pPr marL="306000">
              <a:lnSpc>
                <a:spcPct val="130000"/>
              </a:lnSpc>
              <a:spcBef>
                <a:spcPts val="0"/>
              </a:spcBef>
            </a:pPr>
            <a:r>
              <a:rPr kumimoji="1" lang="en-US" altLang="zh-CN" sz="2800" b="0" dirty="0" smtClean="0"/>
              <a:t>De</a:t>
            </a:r>
            <a:r>
              <a:rPr kumimoji="1" lang="en-US" altLang="zh-CN" sz="2800" b="0" dirty="0" smtClean="0"/>
              <a:t>dicated </a:t>
            </a:r>
            <a:r>
              <a:rPr kumimoji="1" lang="en-US" altLang="zh-CN" sz="2800" b="0" dirty="0" smtClean="0"/>
              <a:t>Institute focusing on IT R&amp;D, services and </a:t>
            </a:r>
            <a:r>
              <a:rPr kumimoji="1" lang="en-US" altLang="zh-CN" sz="2800" b="0" dirty="0" smtClean="0"/>
              <a:t>supports to the institutes of CAS and beyond.</a:t>
            </a:r>
            <a:endParaRPr kumimoji="1" lang="en-US" altLang="zh-CN" sz="2800" b="0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2" y="5268377"/>
            <a:ext cx="3810000" cy="1003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81" y="4885913"/>
            <a:ext cx="2164468" cy="1556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483" y="4885912"/>
            <a:ext cx="2087282" cy="155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3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49027" y="1149604"/>
            <a:ext cx="8637270" cy="5369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sz="2000" dirty="0">
                <a:solidFill>
                  <a:srgbClr val="000090"/>
                </a:solidFill>
                <a:cs typeface="+mn-ea"/>
                <a:sym typeface="+mn-lt"/>
              </a:rPr>
              <a:t>China Science and Technology Network  (CSTNET)       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sz="2000" dirty="0">
                <a:solidFill>
                  <a:srgbClr val="000090"/>
                </a:solidFill>
                <a:cs typeface="+mn-ea"/>
                <a:sym typeface="+mn-lt"/>
              </a:rPr>
              <a:t>China National Grid (</a:t>
            </a:r>
            <a:r>
              <a:rPr lang="en-US" altLang="zh-CN" sz="2000" dirty="0" err="1">
                <a:solidFill>
                  <a:srgbClr val="000090"/>
                </a:solidFill>
                <a:cs typeface="+mn-ea"/>
                <a:sym typeface="+mn-lt"/>
              </a:rPr>
              <a:t>CNGrid</a:t>
            </a:r>
            <a:r>
              <a:rPr lang="en-US" altLang="zh-CN" sz="2000" dirty="0">
                <a:solidFill>
                  <a:srgbClr val="000090"/>
                </a:solidFill>
                <a:cs typeface="+mn-ea"/>
                <a:sym typeface="+mn-lt"/>
              </a:rPr>
              <a:t>)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sz="2000" dirty="0">
                <a:solidFill>
                  <a:srgbClr val="000090"/>
                </a:solidFill>
                <a:cs typeface="+mn-ea"/>
                <a:sym typeface="+mn-lt"/>
              </a:rPr>
              <a:t>National Data Sharing Service Platform for Basic Science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sz="2000" dirty="0">
                <a:solidFill>
                  <a:srgbClr val="000090"/>
                </a:solidFill>
                <a:cs typeface="+mn-ea"/>
                <a:sym typeface="+mn-lt"/>
              </a:rPr>
              <a:t>Virtual Science Museums of China for science outreach 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sz="2000" dirty="0">
                <a:solidFill>
                  <a:srgbClr val="000090"/>
                </a:solidFill>
                <a:cs typeface="+mn-ea"/>
                <a:sym typeface="+mn-lt"/>
              </a:rPr>
              <a:t>China Internet of Things Name Service Platform   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sz="2000" dirty="0" err="1">
                <a:solidFill>
                  <a:srgbClr val="000090"/>
                </a:solidFill>
                <a:cs typeface="+mn-ea"/>
              </a:rPr>
              <a:t>e</a:t>
            </a:r>
            <a:r>
              <a:rPr lang="en-US" altLang="zh-CN" sz="2000" dirty="0" err="1" smtClean="0">
                <a:solidFill>
                  <a:srgbClr val="000090"/>
                </a:solidFill>
                <a:cs typeface="+mn-ea"/>
              </a:rPr>
              <a:t>duroam</a:t>
            </a:r>
            <a:r>
              <a:rPr lang="en-US" altLang="zh-CN" sz="2000" dirty="0" smtClean="0">
                <a:solidFill>
                  <a:srgbClr val="000090"/>
                </a:solidFill>
                <a:cs typeface="+mn-ea"/>
              </a:rPr>
              <a:t> </a:t>
            </a:r>
            <a:r>
              <a:rPr lang="en-US" altLang="zh-CN" sz="2000" dirty="0">
                <a:solidFill>
                  <a:srgbClr val="000090"/>
                </a:solidFill>
                <a:cs typeface="+mn-ea"/>
              </a:rPr>
              <a:t>CN Wireless Networking Roaming Center</a:t>
            </a:r>
            <a:endParaRPr lang="en-US" altLang="zh-CN" sz="2000" dirty="0">
              <a:solidFill>
                <a:srgbClr val="000090"/>
              </a:solidFill>
              <a:cs typeface="+mn-ea"/>
              <a:sym typeface="+mn-lt"/>
            </a:endParaRPr>
          </a:p>
          <a:p>
            <a:pPr defTabSz="457200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rgbClr val="000090"/>
                </a:solidFill>
                <a:cs typeface="+mn-ea"/>
                <a:sym typeface="+mn-lt"/>
              </a:rPr>
              <a:t>		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CAS Supercomputing Grid</a:t>
            </a:r>
            <a:r>
              <a:rPr lang="zh-CN" altLang="en-US" dirty="0">
                <a:solidFill>
                  <a:srgbClr val="000090"/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	</a:t>
            </a:r>
            <a:r>
              <a:rPr lang="en-US" altLang="zh-CN" dirty="0" smtClean="0">
                <a:solidFill>
                  <a:srgbClr val="000090"/>
                </a:solidFill>
                <a:cs typeface="+mn-ea"/>
                <a:sym typeface="+mn-lt"/>
              </a:rPr>
              <a:t>   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 smtClean="0">
                <a:solidFill>
                  <a:srgbClr val="000090"/>
                </a:solidFill>
                <a:cs typeface="+mn-ea"/>
                <a:sym typeface="+mn-lt"/>
              </a:rPr>
              <a:t>CAS </a:t>
            </a: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Data Cloud						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CAS Data Storage </a:t>
            </a:r>
            <a:r>
              <a:rPr lang="en-US" altLang="zh-CN" dirty="0" smtClean="0">
                <a:solidFill>
                  <a:srgbClr val="000090"/>
                </a:solidFill>
                <a:cs typeface="+mn-ea"/>
                <a:sym typeface="+mn-lt"/>
              </a:rPr>
              <a:t>Environment</a:t>
            </a: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	        		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CAS Cybersecurity Service Platform         </a:t>
            </a:r>
            <a:endParaRPr lang="en-US" altLang="zh-CN" dirty="0" smtClean="0">
              <a:solidFill>
                <a:srgbClr val="000090"/>
              </a:solidFill>
              <a:cs typeface="+mn-ea"/>
              <a:sym typeface="+mn-lt"/>
            </a:endParaRP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 smtClean="0">
                <a:solidFill>
                  <a:srgbClr val="000090"/>
                </a:solidFill>
                <a:cs typeface="+mn-ea"/>
                <a:sym typeface="+mn-lt"/>
              </a:rPr>
              <a:t>CAS </a:t>
            </a: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Portal for  Continued Education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 smtClean="0">
                <a:solidFill>
                  <a:srgbClr val="000090"/>
                </a:solidFill>
                <a:cs typeface="+mn-ea"/>
                <a:sym typeface="+mn-lt"/>
              </a:rPr>
              <a:t>Other Supporting Services:</a:t>
            </a:r>
            <a:endParaRPr lang="zh-CN" altLang="en-US" dirty="0" smtClean="0">
              <a:solidFill>
                <a:srgbClr val="000090"/>
              </a:solidFill>
              <a:cs typeface="+mn-ea"/>
              <a:sym typeface="+mn-lt"/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  <a:defRPr/>
            </a:pPr>
            <a:r>
              <a:rPr lang="zh-CN" altLang="en-US" sz="1600" dirty="0" smtClean="0">
                <a:solidFill>
                  <a:srgbClr val="000090"/>
                </a:solidFill>
                <a:cs typeface="+mn-ea"/>
                <a:sym typeface="+mn-lt"/>
              </a:rPr>
              <a:t>Infrastructure</a:t>
            </a:r>
            <a:r>
              <a:rPr lang="en-US" altLang="zh-CN" sz="1600" dirty="0" smtClean="0">
                <a:solidFill>
                  <a:srgbClr val="000090"/>
                </a:solidFill>
                <a:cs typeface="+mn-ea"/>
                <a:sym typeface="+mn-lt"/>
              </a:rPr>
              <a:t> and Instrument</a:t>
            </a:r>
            <a:r>
              <a:rPr lang="zh-CN" altLang="en-US" sz="1600" dirty="0" smtClean="0">
                <a:solidFill>
                  <a:srgbClr val="000090"/>
                </a:solidFill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rgbClr val="000090"/>
                </a:solidFill>
                <a:cs typeface="+mn-ea"/>
                <a:sym typeface="+mn-lt"/>
              </a:rPr>
              <a:t>Sharing </a:t>
            </a:r>
            <a:r>
              <a:rPr lang="zh-CN" altLang="en-US" sz="1600" dirty="0" smtClean="0">
                <a:solidFill>
                  <a:srgbClr val="000090"/>
                </a:solidFill>
                <a:cs typeface="+mn-ea"/>
                <a:sym typeface="+mn-lt"/>
              </a:rPr>
              <a:t>Service</a:t>
            </a:r>
            <a:r>
              <a:rPr lang="en-US" altLang="zh-CN" sz="1600" dirty="0" smtClean="0">
                <a:solidFill>
                  <a:srgbClr val="000090"/>
                </a:solidFill>
                <a:cs typeface="+mn-ea"/>
                <a:sym typeface="+mn-lt"/>
              </a:rPr>
              <a:t>s</a:t>
            </a:r>
            <a:r>
              <a:rPr lang="zh-CN" altLang="en-US" sz="1600" dirty="0" smtClean="0">
                <a:solidFill>
                  <a:srgbClr val="000090"/>
                </a:solidFill>
                <a:cs typeface="+mn-ea"/>
                <a:sym typeface="+mn-lt"/>
              </a:rPr>
              <a:t> </a:t>
            </a:r>
            <a:endParaRPr lang="en-US" altLang="zh-CN" sz="1600" dirty="0" smtClean="0">
              <a:solidFill>
                <a:srgbClr val="000090"/>
              </a:solidFill>
              <a:cs typeface="+mn-ea"/>
              <a:sym typeface="+mn-lt"/>
            </a:endParaRPr>
          </a:p>
          <a:p>
            <a:pPr marL="742950" lvl="1" indent="-28575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sz="1600" dirty="0" smtClean="0">
                <a:solidFill>
                  <a:srgbClr val="000090"/>
                </a:solidFill>
                <a:cs typeface="+mn-ea"/>
                <a:sym typeface="+mn-lt"/>
              </a:rPr>
              <a:t>Academia </a:t>
            </a:r>
            <a:r>
              <a:rPr lang="en-US" altLang="zh-CN" sz="1600" dirty="0">
                <a:solidFill>
                  <a:srgbClr val="000090"/>
                </a:solidFill>
                <a:cs typeface="+mn-ea"/>
                <a:sym typeface="+mn-lt"/>
              </a:rPr>
              <a:t>Resource Planning System of CAS            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sz="1600" dirty="0">
                <a:solidFill>
                  <a:srgbClr val="000090"/>
                </a:solidFill>
                <a:cs typeface="+mn-ea"/>
                <a:sym typeface="+mn-lt"/>
              </a:rPr>
              <a:t>Email, Website </a:t>
            </a:r>
            <a:r>
              <a:rPr lang="en-US" altLang="zh-CN" sz="1600" dirty="0" smtClean="0">
                <a:solidFill>
                  <a:srgbClr val="000090"/>
                </a:solidFill>
                <a:cs typeface="+mn-ea"/>
                <a:sym typeface="+mn-lt"/>
              </a:rPr>
              <a:t>system, Conference Planning Service, Video Conferencing, Unified AAA (Passport)</a:t>
            </a:r>
            <a:r>
              <a:rPr lang="zh-CN" altLang="en-US" sz="1600" dirty="0" smtClean="0">
                <a:solidFill>
                  <a:srgbClr val="000090"/>
                </a:solidFill>
                <a:cs typeface="+mn-ea"/>
                <a:sym typeface="+mn-lt"/>
              </a:rPr>
              <a:t>，</a:t>
            </a:r>
            <a:r>
              <a:rPr lang="is-IS" altLang="zh-CN" sz="1600" dirty="0" smtClean="0">
                <a:solidFill>
                  <a:srgbClr val="000090"/>
                </a:solidFill>
                <a:cs typeface="+mn-ea"/>
                <a:sym typeface="+mn-lt"/>
              </a:rPr>
              <a:t>…</a:t>
            </a:r>
            <a:endParaRPr lang="zh-CN" altLang="en-US" dirty="0">
              <a:solidFill>
                <a:srgbClr val="000090"/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3260" y="3460999"/>
            <a:ext cx="761013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20132007">
            <a:off x="7729516" y="1452038"/>
            <a:ext cx="1127760" cy="1127760"/>
          </a:xfrm>
          <a:prstGeom prst="ellipse">
            <a:avLst/>
          </a:prstGeom>
          <a:solidFill>
            <a:srgbClr val="EA5B56"/>
          </a:solidFill>
          <a:ln w="25400">
            <a:solidFill>
              <a:srgbClr val="EA5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cs typeface="+mn-ea"/>
              </a:rPr>
              <a:t>national-</a:t>
            </a:r>
            <a:r>
              <a:rPr lang="en-US" altLang="zh-CN" sz="1100" b="1" dirty="0" smtClean="0">
                <a:cs typeface="+mn-ea"/>
              </a:rPr>
              <a:t>level</a:t>
            </a:r>
            <a:endParaRPr lang="zh-CN" altLang="en-US" sz="1600" b="1" dirty="0">
              <a:cs typeface="+mn-ea"/>
            </a:endParaRPr>
          </a:p>
        </p:txBody>
      </p:sp>
      <p:sp>
        <p:nvSpPr>
          <p:cNvPr id="9" name="椭圆 8"/>
          <p:cNvSpPr/>
          <p:nvPr/>
        </p:nvSpPr>
        <p:spPr>
          <a:xfrm rot="20132007">
            <a:off x="7718042" y="4067629"/>
            <a:ext cx="1127760" cy="1127760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cs typeface="+mn-ea"/>
              </a:rPr>
              <a:t>CAS-</a:t>
            </a:r>
            <a:r>
              <a:rPr lang="en-US" altLang="zh-CN" sz="1100" b="1" dirty="0" smtClean="0">
                <a:cs typeface="+mn-ea"/>
              </a:rPr>
              <a:t>level</a:t>
            </a:r>
            <a:endParaRPr lang="zh-CN" altLang="en-US" sz="1100" b="1" dirty="0">
              <a:cs typeface="+mn-ea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29841"/>
            <a:ext cx="9001125" cy="990747"/>
          </a:xfrm>
        </p:spPr>
        <p:txBody>
          <a:bodyPr/>
          <a:lstStyle/>
          <a:p>
            <a:pPr>
              <a:defRPr/>
            </a:pPr>
            <a:r>
              <a:rPr kumimoji="1" lang="en-US" altLang="zh-CN" sz="4000" dirty="0">
                <a:latin typeface="+mn-lt"/>
              </a:rPr>
              <a:t>e-Science </a:t>
            </a:r>
            <a:r>
              <a:rPr kumimoji="1" lang="en-US" altLang="zh-CN" sz="4000" dirty="0" smtClean="0">
                <a:latin typeface="+mn-lt"/>
              </a:rPr>
              <a:t>at CAS by CNIC</a:t>
            </a:r>
            <a:endParaRPr kumimoji="1" lang="en-US" altLang="zh-CN" sz="4000" dirty="0">
              <a:latin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78706" y="6595942"/>
            <a:ext cx="2260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Courtesy: </a:t>
            </a:r>
            <a:r>
              <a:rPr kumimoji="1" lang="en-US" altLang="zh-CN" sz="1200" dirty="0" err="1" smtClean="0"/>
              <a:t>Haiyan</a:t>
            </a:r>
            <a:r>
              <a:rPr kumimoji="1" lang="en-US" altLang="zh-CN" sz="1200" dirty="0" smtClean="0"/>
              <a:t> </a:t>
            </a:r>
            <a:r>
              <a:rPr kumimoji="1" lang="en-US" altLang="zh-CN" sz="1200" dirty="0" err="1" smtClean="0"/>
              <a:t>Xu</a:t>
            </a:r>
            <a:r>
              <a:rPr kumimoji="1" lang="en-US" altLang="zh-CN" sz="1200" dirty="0" smtClean="0"/>
              <a:t> @ CNIC 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24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6" descr="图 3 29 环球高速科研网络GLORIAD 网络示意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4817" y="3700869"/>
            <a:ext cx="2016953" cy="111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8" name="TextBox 117"/>
          <p:cNvSpPr txBox="1"/>
          <p:nvPr/>
        </p:nvSpPr>
        <p:spPr>
          <a:xfrm>
            <a:off x="406123" y="2637893"/>
            <a:ext cx="280831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Domestic Bandwidth </a:t>
            </a: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109.5G</a:t>
            </a:r>
            <a:endParaRPr lang="zh-CN" altLang="en-US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364818" y="2557186"/>
            <a:ext cx="280831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International Bandwidth </a:t>
            </a:r>
            <a:r>
              <a:rPr lang="en-US" altLang="zh-CN" sz="2000" b="1" dirty="0">
                <a:solidFill>
                  <a:srgbClr val="FF0000"/>
                </a:solidFill>
                <a:cs typeface="+mn-ea"/>
                <a:sym typeface="+mn-lt"/>
              </a:rPr>
              <a:t>52G</a:t>
            </a:r>
            <a:endParaRPr lang="zh-CN" altLang="en-US" sz="2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1800" y="3082290"/>
            <a:ext cx="3649980" cy="3242945"/>
            <a:chOff x="627852" y="2996952"/>
            <a:chExt cx="3672408" cy="3243014"/>
          </a:xfrm>
        </p:grpSpPr>
        <p:grpSp>
          <p:nvGrpSpPr>
            <p:cNvPr id="3" name="组合 129"/>
            <p:cNvGrpSpPr/>
            <p:nvPr/>
          </p:nvGrpSpPr>
          <p:grpSpPr bwMode="auto">
            <a:xfrm>
              <a:off x="627852" y="2996952"/>
              <a:ext cx="3672408" cy="2880320"/>
              <a:chOff x="1187450" y="1273175"/>
              <a:chExt cx="6787133" cy="5540375"/>
            </a:xfrm>
          </p:grpSpPr>
          <p:pic>
            <p:nvPicPr>
              <p:cNvPr id="5" name="Picture 2" descr="C:\Users\eyp\Desktop\图形3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187450" y="1273175"/>
                <a:ext cx="6697663" cy="554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AutoShape 168"/>
              <p:cNvSpPr>
                <a:spLocks noChangeAspect="1" noChangeArrowheads="1" noTextEdit="1"/>
              </p:cNvSpPr>
              <p:nvPr/>
            </p:nvSpPr>
            <p:spPr bwMode="auto">
              <a:xfrm>
                <a:off x="1835150" y="2165350"/>
                <a:ext cx="5626100" cy="4135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Freeform 170"/>
              <p:cNvSpPr/>
              <p:nvPr/>
            </p:nvSpPr>
            <p:spPr bwMode="auto">
              <a:xfrm>
                <a:off x="5729288" y="3436938"/>
                <a:ext cx="303212" cy="358775"/>
              </a:xfrm>
              <a:custGeom>
                <a:avLst/>
                <a:gdLst>
                  <a:gd name="T0" fmla="*/ 0 w 1119"/>
                  <a:gd name="T1" fmla="*/ 2147483647 h 1318"/>
                  <a:gd name="T2" fmla="*/ 0 w 1119"/>
                  <a:gd name="T3" fmla="*/ 2147483647 h 1318"/>
                  <a:gd name="T4" fmla="*/ 2147483647 w 1119"/>
                  <a:gd name="T5" fmla="*/ 0 h 1318"/>
                  <a:gd name="T6" fmla="*/ 2147483647 w 1119"/>
                  <a:gd name="T7" fmla="*/ 0 h 13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9"/>
                  <a:gd name="T13" fmla="*/ 0 h 1318"/>
                  <a:gd name="T14" fmla="*/ 1119 w 1119"/>
                  <a:gd name="T15" fmla="*/ 1318 h 13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9" h="1318">
                    <a:moveTo>
                      <a:pt x="0" y="1318"/>
                    </a:moveTo>
                    <a:lnTo>
                      <a:pt x="0" y="200"/>
                    </a:lnTo>
                    <a:cubicBezTo>
                      <a:pt x="0" y="90"/>
                      <a:pt x="90" y="0"/>
                      <a:pt x="200" y="0"/>
                    </a:cubicBezTo>
                    <a:lnTo>
                      <a:pt x="1119" y="0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Line 171"/>
              <p:cNvSpPr>
                <a:spLocks noChangeShapeType="1"/>
              </p:cNvSpPr>
              <p:nvPr/>
            </p:nvSpPr>
            <p:spPr bwMode="auto">
              <a:xfrm flipV="1">
                <a:off x="6040438" y="3436938"/>
                <a:ext cx="1587" cy="190500"/>
              </a:xfrm>
              <a:prstGeom prst="line">
                <a:avLst/>
              </a:pr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172"/>
              <p:cNvSpPr/>
              <p:nvPr/>
            </p:nvSpPr>
            <p:spPr bwMode="auto">
              <a:xfrm>
                <a:off x="3027363" y="4845050"/>
                <a:ext cx="138112" cy="106363"/>
              </a:xfrm>
              <a:custGeom>
                <a:avLst/>
                <a:gdLst>
                  <a:gd name="T0" fmla="*/ 0 w 506"/>
                  <a:gd name="T1" fmla="*/ 0 h 389"/>
                  <a:gd name="T2" fmla="*/ 0 w 506"/>
                  <a:gd name="T3" fmla="*/ 2147483647 h 389"/>
                  <a:gd name="T4" fmla="*/ 2147483647 w 506"/>
                  <a:gd name="T5" fmla="*/ 2147483647 h 389"/>
                  <a:gd name="T6" fmla="*/ 2147483647 w 506"/>
                  <a:gd name="T7" fmla="*/ 2147483647 h 3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6"/>
                  <a:gd name="T13" fmla="*/ 0 h 389"/>
                  <a:gd name="T14" fmla="*/ 506 w 506"/>
                  <a:gd name="T15" fmla="*/ 389 h 3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6" h="389">
                    <a:moveTo>
                      <a:pt x="0" y="0"/>
                    </a:moveTo>
                    <a:lnTo>
                      <a:pt x="0" y="189"/>
                    </a:lnTo>
                    <a:cubicBezTo>
                      <a:pt x="0" y="299"/>
                      <a:pt x="90" y="389"/>
                      <a:pt x="200" y="389"/>
                    </a:cubicBezTo>
                    <a:lnTo>
                      <a:pt x="506" y="389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173"/>
              <p:cNvSpPr/>
              <p:nvPr/>
            </p:nvSpPr>
            <p:spPr bwMode="auto">
              <a:xfrm>
                <a:off x="5594350" y="3436938"/>
                <a:ext cx="503238" cy="1901825"/>
              </a:xfrm>
              <a:custGeom>
                <a:avLst/>
                <a:gdLst>
                  <a:gd name="T0" fmla="*/ 2147483647 w 1848"/>
                  <a:gd name="T1" fmla="*/ 2147483647 h 6991"/>
                  <a:gd name="T2" fmla="*/ 2147483647 w 1848"/>
                  <a:gd name="T3" fmla="*/ 2147483647 h 6991"/>
                  <a:gd name="T4" fmla="*/ 0 w 1848"/>
                  <a:gd name="T5" fmla="*/ 2147483647 h 6991"/>
                  <a:gd name="T6" fmla="*/ 0 w 1848"/>
                  <a:gd name="T7" fmla="*/ 2147483647 h 6991"/>
                  <a:gd name="T8" fmla="*/ 2147483647 w 1848"/>
                  <a:gd name="T9" fmla="*/ 0 h 6991"/>
                  <a:gd name="T10" fmla="*/ 2147483647 w 1848"/>
                  <a:gd name="T11" fmla="*/ 0 h 69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8"/>
                  <a:gd name="T19" fmla="*/ 0 h 6991"/>
                  <a:gd name="T20" fmla="*/ 1848 w 1848"/>
                  <a:gd name="T21" fmla="*/ 6991 h 69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8" h="6991">
                    <a:moveTo>
                      <a:pt x="440" y="6991"/>
                    </a:moveTo>
                    <a:lnTo>
                      <a:pt x="200" y="6991"/>
                    </a:lnTo>
                    <a:cubicBezTo>
                      <a:pt x="90" y="6991"/>
                      <a:pt x="0" y="6902"/>
                      <a:pt x="0" y="6791"/>
                    </a:cubicBezTo>
                    <a:lnTo>
                      <a:pt x="0" y="200"/>
                    </a:lnTo>
                    <a:cubicBezTo>
                      <a:pt x="0" y="90"/>
                      <a:pt x="90" y="0"/>
                      <a:pt x="200" y="0"/>
                    </a:cubicBezTo>
                    <a:lnTo>
                      <a:pt x="1848" y="0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174"/>
              <p:cNvSpPr/>
              <p:nvPr/>
            </p:nvSpPr>
            <p:spPr bwMode="auto">
              <a:xfrm>
                <a:off x="5219700" y="3436938"/>
                <a:ext cx="835025" cy="1928812"/>
              </a:xfrm>
              <a:custGeom>
                <a:avLst/>
                <a:gdLst>
                  <a:gd name="T0" fmla="*/ 0 w 3070"/>
                  <a:gd name="T1" fmla="*/ 2147483647 h 7085"/>
                  <a:gd name="T2" fmla="*/ 0 w 3070"/>
                  <a:gd name="T3" fmla="*/ 2147483647 h 7085"/>
                  <a:gd name="T4" fmla="*/ 2147483647 w 3070"/>
                  <a:gd name="T5" fmla="*/ 0 h 7085"/>
                  <a:gd name="T6" fmla="*/ 2147483647 w 3070"/>
                  <a:gd name="T7" fmla="*/ 0 h 70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70"/>
                  <a:gd name="T13" fmla="*/ 0 h 7085"/>
                  <a:gd name="T14" fmla="*/ 3070 w 3070"/>
                  <a:gd name="T15" fmla="*/ 7085 h 70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70" h="7085">
                    <a:moveTo>
                      <a:pt x="0" y="7085"/>
                    </a:moveTo>
                    <a:lnTo>
                      <a:pt x="0" y="200"/>
                    </a:lnTo>
                    <a:cubicBezTo>
                      <a:pt x="0" y="90"/>
                      <a:pt x="90" y="0"/>
                      <a:pt x="200" y="0"/>
                    </a:cubicBezTo>
                    <a:lnTo>
                      <a:pt x="3070" y="0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 175"/>
              <p:cNvSpPr/>
              <p:nvPr/>
            </p:nvSpPr>
            <p:spPr bwMode="auto">
              <a:xfrm>
                <a:off x="6259513" y="3508375"/>
                <a:ext cx="388937" cy="2132013"/>
              </a:xfrm>
              <a:custGeom>
                <a:avLst/>
                <a:gdLst>
                  <a:gd name="T0" fmla="*/ 2147483647 w 1430"/>
                  <a:gd name="T1" fmla="*/ 2147483647 h 7837"/>
                  <a:gd name="T2" fmla="*/ 2147483647 w 1430"/>
                  <a:gd name="T3" fmla="*/ 2147483647 h 7837"/>
                  <a:gd name="T4" fmla="*/ 2147483647 w 1430"/>
                  <a:gd name="T5" fmla="*/ 2147483647 h 7837"/>
                  <a:gd name="T6" fmla="*/ 2147483647 w 1430"/>
                  <a:gd name="T7" fmla="*/ 2147483647 h 7837"/>
                  <a:gd name="T8" fmla="*/ 2147483647 w 1430"/>
                  <a:gd name="T9" fmla="*/ 0 h 7837"/>
                  <a:gd name="T10" fmla="*/ 0 w 1430"/>
                  <a:gd name="T11" fmla="*/ 0 h 78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0"/>
                  <a:gd name="T19" fmla="*/ 0 h 7837"/>
                  <a:gd name="T20" fmla="*/ 1430 w 1430"/>
                  <a:gd name="T21" fmla="*/ 7837 h 78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0" h="7837">
                    <a:moveTo>
                      <a:pt x="1430" y="7837"/>
                    </a:moveTo>
                    <a:lnTo>
                      <a:pt x="1409" y="7837"/>
                    </a:lnTo>
                    <a:cubicBezTo>
                      <a:pt x="1299" y="7837"/>
                      <a:pt x="1209" y="7747"/>
                      <a:pt x="1209" y="7637"/>
                    </a:cubicBezTo>
                    <a:lnTo>
                      <a:pt x="1209" y="200"/>
                    </a:lnTo>
                    <a:cubicBezTo>
                      <a:pt x="1209" y="89"/>
                      <a:pt x="1119" y="0"/>
                      <a:pt x="1009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176"/>
              <p:cNvSpPr/>
              <p:nvPr/>
            </p:nvSpPr>
            <p:spPr bwMode="auto">
              <a:xfrm>
                <a:off x="6418263" y="3508375"/>
                <a:ext cx="538162" cy="1393825"/>
              </a:xfrm>
              <a:custGeom>
                <a:avLst/>
                <a:gdLst>
                  <a:gd name="T0" fmla="*/ 2147483647 w 1979"/>
                  <a:gd name="T1" fmla="*/ 2147483647 h 5125"/>
                  <a:gd name="T2" fmla="*/ 2147483647 w 1979"/>
                  <a:gd name="T3" fmla="*/ 2147483647 h 5125"/>
                  <a:gd name="T4" fmla="*/ 2147483647 w 1979"/>
                  <a:gd name="T5" fmla="*/ 2147483647 h 5125"/>
                  <a:gd name="T6" fmla="*/ 2147483647 w 1979"/>
                  <a:gd name="T7" fmla="*/ 2147483647 h 5125"/>
                  <a:gd name="T8" fmla="*/ 2147483647 w 1979"/>
                  <a:gd name="T9" fmla="*/ 0 h 5125"/>
                  <a:gd name="T10" fmla="*/ 0 w 1979"/>
                  <a:gd name="T11" fmla="*/ 0 h 5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79"/>
                  <a:gd name="T19" fmla="*/ 0 h 5125"/>
                  <a:gd name="T20" fmla="*/ 1979 w 1979"/>
                  <a:gd name="T21" fmla="*/ 5125 h 5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79" h="5125">
                    <a:moveTo>
                      <a:pt x="1979" y="5125"/>
                    </a:moveTo>
                    <a:lnTo>
                      <a:pt x="827" y="5125"/>
                    </a:lnTo>
                    <a:cubicBezTo>
                      <a:pt x="717" y="5125"/>
                      <a:pt x="627" y="5035"/>
                      <a:pt x="627" y="4925"/>
                    </a:cubicBezTo>
                    <a:lnTo>
                      <a:pt x="627" y="200"/>
                    </a:lnTo>
                    <a:cubicBezTo>
                      <a:pt x="627" y="90"/>
                      <a:pt x="537" y="0"/>
                      <a:pt x="427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77"/>
              <p:cNvSpPr/>
              <p:nvPr/>
            </p:nvSpPr>
            <p:spPr bwMode="auto">
              <a:xfrm>
                <a:off x="4430713" y="3271838"/>
                <a:ext cx="1703387" cy="641350"/>
              </a:xfrm>
              <a:custGeom>
                <a:avLst/>
                <a:gdLst>
                  <a:gd name="T0" fmla="*/ 0 w 6258"/>
                  <a:gd name="T1" fmla="*/ 2147483647 h 2354"/>
                  <a:gd name="T2" fmla="*/ 0 w 6258"/>
                  <a:gd name="T3" fmla="*/ 2147483647 h 2354"/>
                  <a:gd name="T4" fmla="*/ 2147483647 w 6258"/>
                  <a:gd name="T5" fmla="*/ 0 h 2354"/>
                  <a:gd name="T6" fmla="*/ 2147483647 w 6258"/>
                  <a:gd name="T7" fmla="*/ 0 h 2354"/>
                  <a:gd name="T8" fmla="*/ 2147483647 w 6258"/>
                  <a:gd name="T9" fmla="*/ 2147483647 h 2354"/>
                  <a:gd name="T10" fmla="*/ 2147483647 w 6258"/>
                  <a:gd name="T11" fmla="*/ 2147483647 h 23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58"/>
                  <a:gd name="T19" fmla="*/ 0 h 2354"/>
                  <a:gd name="T20" fmla="*/ 6258 w 6258"/>
                  <a:gd name="T21" fmla="*/ 2354 h 23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58" h="2354">
                    <a:moveTo>
                      <a:pt x="0" y="2354"/>
                    </a:moveTo>
                    <a:lnTo>
                      <a:pt x="0" y="200"/>
                    </a:lnTo>
                    <a:cubicBezTo>
                      <a:pt x="0" y="90"/>
                      <a:pt x="90" y="0"/>
                      <a:pt x="200" y="0"/>
                    </a:cubicBezTo>
                    <a:lnTo>
                      <a:pt x="6058" y="0"/>
                    </a:lnTo>
                    <a:cubicBezTo>
                      <a:pt x="6169" y="0"/>
                      <a:pt x="6258" y="90"/>
                      <a:pt x="6258" y="200"/>
                    </a:cubicBezTo>
                    <a:lnTo>
                      <a:pt x="6258" y="347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78"/>
              <p:cNvSpPr/>
              <p:nvPr/>
            </p:nvSpPr>
            <p:spPr bwMode="auto">
              <a:xfrm>
                <a:off x="6294438" y="2347913"/>
                <a:ext cx="1109662" cy="1063625"/>
              </a:xfrm>
              <a:custGeom>
                <a:avLst/>
                <a:gdLst>
                  <a:gd name="T0" fmla="*/ 2147483647 w 4078"/>
                  <a:gd name="T1" fmla="*/ 0 h 3906"/>
                  <a:gd name="T2" fmla="*/ 2147483647 w 4078"/>
                  <a:gd name="T3" fmla="*/ 0 h 3906"/>
                  <a:gd name="T4" fmla="*/ 2147483647 w 4078"/>
                  <a:gd name="T5" fmla="*/ 2147483647 h 3906"/>
                  <a:gd name="T6" fmla="*/ 2147483647 w 4078"/>
                  <a:gd name="T7" fmla="*/ 2147483647 h 3906"/>
                  <a:gd name="T8" fmla="*/ 2147483647 w 4078"/>
                  <a:gd name="T9" fmla="*/ 2147483647 h 3906"/>
                  <a:gd name="T10" fmla="*/ 0 w 4078"/>
                  <a:gd name="T11" fmla="*/ 2147483647 h 39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78"/>
                  <a:gd name="T19" fmla="*/ 0 h 3906"/>
                  <a:gd name="T20" fmla="*/ 4078 w 4078"/>
                  <a:gd name="T21" fmla="*/ 3906 h 39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78" h="3906">
                    <a:moveTo>
                      <a:pt x="3380" y="0"/>
                    </a:moveTo>
                    <a:lnTo>
                      <a:pt x="3878" y="0"/>
                    </a:lnTo>
                    <a:cubicBezTo>
                      <a:pt x="3988" y="0"/>
                      <a:pt x="4078" y="89"/>
                      <a:pt x="4078" y="200"/>
                    </a:cubicBezTo>
                    <a:lnTo>
                      <a:pt x="4078" y="3706"/>
                    </a:lnTo>
                    <a:cubicBezTo>
                      <a:pt x="4078" y="3817"/>
                      <a:pt x="3988" y="3906"/>
                      <a:pt x="3878" y="3906"/>
                    </a:cubicBezTo>
                    <a:lnTo>
                      <a:pt x="0" y="3906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79"/>
              <p:cNvSpPr/>
              <p:nvPr/>
            </p:nvSpPr>
            <p:spPr bwMode="auto">
              <a:xfrm>
                <a:off x="6381750" y="3413125"/>
                <a:ext cx="387350" cy="263525"/>
              </a:xfrm>
              <a:custGeom>
                <a:avLst/>
                <a:gdLst>
                  <a:gd name="T0" fmla="*/ 0 w 1423"/>
                  <a:gd name="T1" fmla="*/ 0 h 967"/>
                  <a:gd name="T2" fmla="*/ 2147483647 w 1423"/>
                  <a:gd name="T3" fmla="*/ 0 h 967"/>
                  <a:gd name="T4" fmla="*/ 2147483647 w 1423"/>
                  <a:gd name="T5" fmla="*/ 2147483647 h 967"/>
                  <a:gd name="T6" fmla="*/ 2147483647 w 1423"/>
                  <a:gd name="T7" fmla="*/ 2147483647 h 9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3"/>
                  <a:gd name="T13" fmla="*/ 0 h 967"/>
                  <a:gd name="T14" fmla="*/ 1423 w 1423"/>
                  <a:gd name="T15" fmla="*/ 967 h 9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3" h="967">
                    <a:moveTo>
                      <a:pt x="0" y="0"/>
                    </a:moveTo>
                    <a:lnTo>
                      <a:pt x="1223" y="0"/>
                    </a:lnTo>
                    <a:cubicBezTo>
                      <a:pt x="1333" y="0"/>
                      <a:pt x="1423" y="90"/>
                      <a:pt x="1423" y="200"/>
                    </a:cubicBezTo>
                    <a:lnTo>
                      <a:pt x="1423" y="967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80"/>
              <p:cNvSpPr/>
              <p:nvPr/>
            </p:nvSpPr>
            <p:spPr bwMode="auto">
              <a:xfrm>
                <a:off x="4217988" y="5727700"/>
                <a:ext cx="341312" cy="193675"/>
              </a:xfrm>
              <a:custGeom>
                <a:avLst/>
                <a:gdLst>
                  <a:gd name="T0" fmla="*/ 2147483647 w 1256"/>
                  <a:gd name="T1" fmla="*/ 0 h 710"/>
                  <a:gd name="T2" fmla="*/ 2147483647 w 1256"/>
                  <a:gd name="T3" fmla="*/ 0 h 710"/>
                  <a:gd name="T4" fmla="*/ 0 w 1256"/>
                  <a:gd name="T5" fmla="*/ 2147483647 h 710"/>
                  <a:gd name="T6" fmla="*/ 0 w 1256"/>
                  <a:gd name="T7" fmla="*/ 2147483647 h 7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6"/>
                  <a:gd name="T13" fmla="*/ 0 h 710"/>
                  <a:gd name="T14" fmla="*/ 1256 w 1256"/>
                  <a:gd name="T15" fmla="*/ 710 h 7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6" h="710">
                    <a:moveTo>
                      <a:pt x="1256" y="0"/>
                    </a:moveTo>
                    <a:lnTo>
                      <a:pt x="200" y="0"/>
                    </a:lnTo>
                    <a:cubicBezTo>
                      <a:pt x="90" y="0"/>
                      <a:pt x="0" y="90"/>
                      <a:pt x="0" y="200"/>
                    </a:cubicBezTo>
                    <a:lnTo>
                      <a:pt x="0" y="710"/>
                    </a:lnTo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81"/>
              <p:cNvSpPr/>
              <p:nvPr/>
            </p:nvSpPr>
            <p:spPr bwMode="auto">
              <a:xfrm>
                <a:off x="7134225" y="2319338"/>
                <a:ext cx="49213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1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1" y="197"/>
                    </a:lnTo>
                    <a:cubicBezTo>
                      <a:pt x="0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82"/>
              <p:cNvSpPr/>
              <p:nvPr/>
            </p:nvSpPr>
            <p:spPr bwMode="auto">
              <a:xfrm>
                <a:off x="4194175" y="5943600"/>
                <a:ext cx="49213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83"/>
              <p:cNvSpPr/>
              <p:nvPr/>
            </p:nvSpPr>
            <p:spPr bwMode="auto">
              <a:xfrm>
                <a:off x="6743700" y="3703638"/>
                <a:ext cx="47625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84"/>
              <p:cNvSpPr/>
              <p:nvPr/>
            </p:nvSpPr>
            <p:spPr bwMode="auto">
              <a:xfrm>
                <a:off x="6013450" y="3649663"/>
                <a:ext cx="49213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1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1" y="197"/>
                    </a:lnTo>
                    <a:cubicBezTo>
                      <a:pt x="0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85"/>
              <p:cNvSpPr/>
              <p:nvPr/>
            </p:nvSpPr>
            <p:spPr bwMode="auto">
              <a:xfrm>
                <a:off x="5703888" y="3824288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86"/>
              <p:cNvSpPr/>
              <p:nvPr/>
            </p:nvSpPr>
            <p:spPr bwMode="auto">
              <a:xfrm>
                <a:off x="5745163" y="5313363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87"/>
              <p:cNvSpPr/>
              <p:nvPr/>
            </p:nvSpPr>
            <p:spPr bwMode="auto">
              <a:xfrm>
                <a:off x="5194300" y="5394325"/>
                <a:ext cx="49213" cy="52388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8" y="0"/>
                    </a:lnTo>
                    <a:cubicBezTo>
                      <a:pt x="179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9" y="197"/>
                      <a:pt x="178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188"/>
              <p:cNvSpPr/>
              <p:nvPr/>
            </p:nvSpPr>
            <p:spPr bwMode="auto">
              <a:xfrm>
                <a:off x="4406900" y="3941763"/>
                <a:ext cx="47625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8" y="0"/>
                    </a:lnTo>
                    <a:cubicBezTo>
                      <a:pt x="179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9" y="197"/>
                      <a:pt x="178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89"/>
              <p:cNvSpPr/>
              <p:nvPr/>
            </p:nvSpPr>
            <p:spPr bwMode="auto">
              <a:xfrm>
                <a:off x="6673850" y="5608638"/>
                <a:ext cx="49213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8" y="0"/>
                    </a:lnTo>
                    <a:cubicBezTo>
                      <a:pt x="179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9" y="197"/>
                      <a:pt x="178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90"/>
              <p:cNvSpPr/>
              <p:nvPr/>
            </p:nvSpPr>
            <p:spPr bwMode="auto">
              <a:xfrm>
                <a:off x="6986588" y="4878388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91"/>
              <p:cNvSpPr/>
              <p:nvPr/>
            </p:nvSpPr>
            <p:spPr bwMode="auto">
              <a:xfrm>
                <a:off x="3189288" y="4924425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6"/>
                    </a:lnTo>
                    <a:cubicBezTo>
                      <a:pt x="179" y="197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7"/>
                      <a:pt x="0" y="196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92"/>
              <p:cNvSpPr/>
              <p:nvPr/>
            </p:nvSpPr>
            <p:spPr bwMode="auto">
              <a:xfrm>
                <a:off x="4656138" y="3403600"/>
                <a:ext cx="1408112" cy="2322513"/>
              </a:xfrm>
              <a:custGeom>
                <a:avLst/>
                <a:gdLst>
                  <a:gd name="T0" fmla="*/ 0 w 5176"/>
                  <a:gd name="T1" fmla="*/ 2147483647 h 8534"/>
                  <a:gd name="T2" fmla="*/ 2147483647 w 5176"/>
                  <a:gd name="T3" fmla="*/ 2147483647 h 8534"/>
                  <a:gd name="T4" fmla="*/ 2147483647 w 5176"/>
                  <a:gd name="T5" fmla="*/ 2147483647 h 8534"/>
                  <a:gd name="T6" fmla="*/ 2147483647 w 5176"/>
                  <a:gd name="T7" fmla="*/ 2147483647 h 8534"/>
                  <a:gd name="T8" fmla="*/ 2147483647 w 5176"/>
                  <a:gd name="T9" fmla="*/ 0 h 8534"/>
                  <a:gd name="T10" fmla="*/ 2147483647 w 5176"/>
                  <a:gd name="T11" fmla="*/ 0 h 85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76"/>
                  <a:gd name="T19" fmla="*/ 0 h 8534"/>
                  <a:gd name="T20" fmla="*/ 5176 w 5176"/>
                  <a:gd name="T21" fmla="*/ 8534 h 85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76" h="8534">
                    <a:moveTo>
                      <a:pt x="0" y="8534"/>
                    </a:moveTo>
                    <a:lnTo>
                      <a:pt x="1100" y="8534"/>
                    </a:lnTo>
                    <a:cubicBezTo>
                      <a:pt x="1210" y="8534"/>
                      <a:pt x="1300" y="8445"/>
                      <a:pt x="1300" y="8334"/>
                    </a:cubicBezTo>
                    <a:lnTo>
                      <a:pt x="1300" y="200"/>
                    </a:lnTo>
                    <a:cubicBezTo>
                      <a:pt x="1300" y="90"/>
                      <a:pt x="1390" y="0"/>
                      <a:pt x="1500" y="0"/>
                    </a:cubicBezTo>
                    <a:lnTo>
                      <a:pt x="5176" y="0"/>
                    </a:lnTo>
                  </a:path>
                </a:pathLst>
              </a:custGeom>
              <a:noFill/>
              <a:ln w="53975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93"/>
              <p:cNvSpPr/>
              <p:nvPr/>
            </p:nvSpPr>
            <p:spPr bwMode="auto">
              <a:xfrm>
                <a:off x="2933700" y="2824163"/>
                <a:ext cx="106363" cy="71437"/>
              </a:xfrm>
              <a:custGeom>
                <a:avLst/>
                <a:gdLst>
                  <a:gd name="T0" fmla="*/ 2147483647 w 390"/>
                  <a:gd name="T1" fmla="*/ 0 h 264"/>
                  <a:gd name="T2" fmla="*/ 2147483647 w 390"/>
                  <a:gd name="T3" fmla="*/ 0 h 264"/>
                  <a:gd name="T4" fmla="*/ 0 w 390"/>
                  <a:gd name="T5" fmla="*/ 2147483647 h 264"/>
                  <a:gd name="T6" fmla="*/ 0 w 390"/>
                  <a:gd name="T7" fmla="*/ 2147483647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0"/>
                  <a:gd name="T13" fmla="*/ 0 h 264"/>
                  <a:gd name="T14" fmla="*/ 390 w 390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0" h="264">
                    <a:moveTo>
                      <a:pt x="390" y="0"/>
                    </a:moveTo>
                    <a:lnTo>
                      <a:pt x="200" y="0"/>
                    </a:lnTo>
                    <a:cubicBezTo>
                      <a:pt x="90" y="0"/>
                      <a:pt x="0" y="90"/>
                      <a:pt x="0" y="200"/>
                    </a:cubicBezTo>
                    <a:lnTo>
                      <a:pt x="0" y="264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94"/>
              <p:cNvSpPr/>
              <p:nvPr/>
            </p:nvSpPr>
            <p:spPr bwMode="auto">
              <a:xfrm>
                <a:off x="6219825" y="2679700"/>
                <a:ext cx="771525" cy="668338"/>
              </a:xfrm>
              <a:custGeom>
                <a:avLst/>
                <a:gdLst>
                  <a:gd name="T0" fmla="*/ 0 w 2834"/>
                  <a:gd name="T1" fmla="*/ 2147483647 h 2459"/>
                  <a:gd name="T2" fmla="*/ 0 w 2834"/>
                  <a:gd name="T3" fmla="*/ 2147483647 h 2459"/>
                  <a:gd name="T4" fmla="*/ 2147483647 w 2834"/>
                  <a:gd name="T5" fmla="*/ 0 h 2459"/>
                  <a:gd name="T6" fmla="*/ 2147483647 w 2834"/>
                  <a:gd name="T7" fmla="*/ 0 h 24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34"/>
                  <a:gd name="T13" fmla="*/ 0 h 2459"/>
                  <a:gd name="T14" fmla="*/ 2834 w 2834"/>
                  <a:gd name="T15" fmla="*/ 2459 h 24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34" h="2459">
                    <a:moveTo>
                      <a:pt x="0" y="2459"/>
                    </a:moveTo>
                    <a:lnTo>
                      <a:pt x="0" y="200"/>
                    </a:lnTo>
                    <a:cubicBezTo>
                      <a:pt x="0" y="90"/>
                      <a:pt x="90" y="0"/>
                      <a:pt x="200" y="0"/>
                    </a:cubicBezTo>
                    <a:lnTo>
                      <a:pt x="2834" y="0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95"/>
              <p:cNvSpPr/>
              <p:nvPr/>
            </p:nvSpPr>
            <p:spPr bwMode="auto">
              <a:xfrm>
                <a:off x="6902450" y="3082925"/>
                <a:ext cx="309563" cy="444500"/>
              </a:xfrm>
              <a:custGeom>
                <a:avLst/>
                <a:gdLst>
                  <a:gd name="T0" fmla="*/ 0 w 1137"/>
                  <a:gd name="T1" fmla="*/ 2147483647 h 1634"/>
                  <a:gd name="T2" fmla="*/ 2147483647 w 1137"/>
                  <a:gd name="T3" fmla="*/ 2147483647 h 1634"/>
                  <a:gd name="T4" fmla="*/ 2147483647 w 1137"/>
                  <a:gd name="T5" fmla="*/ 2147483647 h 1634"/>
                  <a:gd name="T6" fmla="*/ 2147483647 w 1137"/>
                  <a:gd name="T7" fmla="*/ 2147483647 h 1634"/>
                  <a:gd name="T8" fmla="*/ 2147483647 w 1137"/>
                  <a:gd name="T9" fmla="*/ 0 h 1634"/>
                  <a:gd name="T10" fmla="*/ 2147483647 w 1137"/>
                  <a:gd name="T11" fmla="*/ 0 h 16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7"/>
                  <a:gd name="T19" fmla="*/ 0 h 1634"/>
                  <a:gd name="T20" fmla="*/ 1137 w 1137"/>
                  <a:gd name="T21" fmla="*/ 1634 h 16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7" h="1634">
                    <a:moveTo>
                      <a:pt x="0" y="1634"/>
                    </a:moveTo>
                    <a:lnTo>
                      <a:pt x="937" y="1634"/>
                    </a:lnTo>
                    <a:cubicBezTo>
                      <a:pt x="1047" y="1634"/>
                      <a:pt x="1137" y="1544"/>
                      <a:pt x="1137" y="1434"/>
                    </a:cubicBezTo>
                    <a:lnTo>
                      <a:pt x="1137" y="200"/>
                    </a:lnTo>
                    <a:cubicBezTo>
                      <a:pt x="1137" y="89"/>
                      <a:pt x="1047" y="0"/>
                      <a:pt x="937" y="0"/>
                    </a:cubicBezTo>
                    <a:lnTo>
                      <a:pt x="171" y="0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96"/>
              <p:cNvSpPr/>
              <p:nvPr/>
            </p:nvSpPr>
            <p:spPr bwMode="auto">
              <a:xfrm>
                <a:off x="6251575" y="3697288"/>
                <a:ext cx="530225" cy="158750"/>
              </a:xfrm>
              <a:custGeom>
                <a:avLst/>
                <a:gdLst>
                  <a:gd name="T0" fmla="*/ 2147483647 w 1943"/>
                  <a:gd name="T1" fmla="*/ 2147483647 h 587"/>
                  <a:gd name="T2" fmla="*/ 2147483647 w 1943"/>
                  <a:gd name="T3" fmla="*/ 2147483647 h 587"/>
                  <a:gd name="T4" fmla="*/ 0 w 1943"/>
                  <a:gd name="T5" fmla="*/ 2147483647 h 587"/>
                  <a:gd name="T6" fmla="*/ 0 w 1943"/>
                  <a:gd name="T7" fmla="*/ 0 h 5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43"/>
                  <a:gd name="T13" fmla="*/ 0 h 587"/>
                  <a:gd name="T14" fmla="*/ 1943 w 1943"/>
                  <a:gd name="T15" fmla="*/ 587 h 5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43" h="587">
                    <a:moveTo>
                      <a:pt x="1943" y="587"/>
                    </a:moveTo>
                    <a:lnTo>
                      <a:pt x="200" y="587"/>
                    </a:lnTo>
                    <a:cubicBezTo>
                      <a:pt x="90" y="587"/>
                      <a:pt x="0" y="497"/>
                      <a:pt x="0" y="387"/>
                    </a:cubicBezTo>
                    <a:lnTo>
                      <a:pt x="0" y="0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97"/>
              <p:cNvSpPr/>
              <p:nvPr/>
            </p:nvSpPr>
            <p:spPr bwMode="auto">
              <a:xfrm>
                <a:off x="6251575" y="3543300"/>
                <a:ext cx="528638" cy="1835150"/>
              </a:xfrm>
              <a:custGeom>
                <a:avLst/>
                <a:gdLst>
                  <a:gd name="T0" fmla="*/ 2147483647 w 1940"/>
                  <a:gd name="T1" fmla="*/ 2147483647 h 6748"/>
                  <a:gd name="T2" fmla="*/ 2147483647 w 1940"/>
                  <a:gd name="T3" fmla="*/ 2147483647 h 6748"/>
                  <a:gd name="T4" fmla="*/ 0 w 1940"/>
                  <a:gd name="T5" fmla="*/ 2147483647 h 6748"/>
                  <a:gd name="T6" fmla="*/ 0 w 1940"/>
                  <a:gd name="T7" fmla="*/ 0 h 67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40"/>
                  <a:gd name="T13" fmla="*/ 0 h 6748"/>
                  <a:gd name="T14" fmla="*/ 1940 w 1940"/>
                  <a:gd name="T15" fmla="*/ 6748 h 67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40" h="6748">
                    <a:moveTo>
                      <a:pt x="1940" y="6748"/>
                    </a:moveTo>
                    <a:lnTo>
                      <a:pt x="200" y="6748"/>
                    </a:lnTo>
                    <a:cubicBezTo>
                      <a:pt x="90" y="6748"/>
                      <a:pt x="0" y="6658"/>
                      <a:pt x="0" y="6548"/>
                    </a:cubicBezTo>
                    <a:lnTo>
                      <a:pt x="0" y="0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98"/>
              <p:cNvSpPr/>
              <p:nvPr/>
            </p:nvSpPr>
            <p:spPr bwMode="auto">
              <a:xfrm>
                <a:off x="6251575" y="3594100"/>
                <a:ext cx="166688" cy="1100138"/>
              </a:xfrm>
              <a:custGeom>
                <a:avLst/>
                <a:gdLst>
                  <a:gd name="T0" fmla="*/ 2147483647 w 612"/>
                  <a:gd name="T1" fmla="*/ 2147483647 h 4041"/>
                  <a:gd name="T2" fmla="*/ 2147483647 w 612"/>
                  <a:gd name="T3" fmla="*/ 2147483647 h 4041"/>
                  <a:gd name="T4" fmla="*/ 0 w 612"/>
                  <a:gd name="T5" fmla="*/ 2147483647 h 4041"/>
                  <a:gd name="T6" fmla="*/ 0 w 612"/>
                  <a:gd name="T7" fmla="*/ 0 h 40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12"/>
                  <a:gd name="T13" fmla="*/ 0 h 4041"/>
                  <a:gd name="T14" fmla="*/ 612 w 612"/>
                  <a:gd name="T15" fmla="*/ 4041 h 40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12" h="4041">
                    <a:moveTo>
                      <a:pt x="612" y="4041"/>
                    </a:moveTo>
                    <a:lnTo>
                      <a:pt x="200" y="4041"/>
                    </a:lnTo>
                    <a:cubicBezTo>
                      <a:pt x="90" y="4041"/>
                      <a:pt x="0" y="3951"/>
                      <a:pt x="0" y="3841"/>
                    </a:cubicBezTo>
                    <a:lnTo>
                      <a:pt x="0" y="0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99"/>
              <p:cNvSpPr/>
              <p:nvPr/>
            </p:nvSpPr>
            <p:spPr bwMode="auto">
              <a:xfrm>
                <a:off x="6221413" y="3084513"/>
                <a:ext cx="625475" cy="236537"/>
              </a:xfrm>
              <a:custGeom>
                <a:avLst/>
                <a:gdLst>
                  <a:gd name="T0" fmla="*/ 2147483647 w 2297"/>
                  <a:gd name="T1" fmla="*/ 0 h 871"/>
                  <a:gd name="T2" fmla="*/ 2147483647 w 2297"/>
                  <a:gd name="T3" fmla="*/ 0 h 871"/>
                  <a:gd name="T4" fmla="*/ 0 w 2297"/>
                  <a:gd name="T5" fmla="*/ 2147483647 h 871"/>
                  <a:gd name="T6" fmla="*/ 0 w 2297"/>
                  <a:gd name="T7" fmla="*/ 2147483647 h 8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97"/>
                  <a:gd name="T13" fmla="*/ 0 h 871"/>
                  <a:gd name="T14" fmla="*/ 2297 w 2297"/>
                  <a:gd name="T15" fmla="*/ 871 h 8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97" h="871">
                    <a:moveTo>
                      <a:pt x="2297" y="0"/>
                    </a:moveTo>
                    <a:lnTo>
                      <a:pt x="200" y="0"/>
                    </a:lnTo>
                    <a:cubicBezTo>
                      <a:pt x="90" y="0"/>
                      <a:pt x="0" y="90"/>
                      <a:pt x="0" y="200"/>
                    </a:cubicBezTo>
                    <a:lnTo>
                      <a:pt x="0" y="871"/>
                    </a:lnTo>
                  </a:path>
                </a:pathLst>
              </a:custGeom>
              <a:noFill/>
              <a:ln w="53975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200"/>
              <p:cNvSpPr/>
              <p:nvPr/>
            </p:nvSpPr>
            <p:spPr bwMode="auto">
              <a:xfrm>
                <a:off x="5386388" y="3476625"/>
                <a:ext cx="725487" cy="833438"/>
              </a:xfrm>
              <a:custGeom>
                <a:avLst/>
                <a:gdLst>
                  <a:gd name="T0" fmla="*/ 0 w 2670"/>
                  <a:gd name="T1" fmla="*/ 2147483647 h 3066"/>
                  <a:gd name="T2" fmla="*/ 0 w 2670"/>
                  <a:gd name="T3" fmla="*/ 2147483647 h 3066"/>
                  <a:gd name="T4" fmla="*/ 2147483647 w 2670"/>
                  <a:gd name="T5" fmla="*/ 0 h 3066"/>
                  <a:gd name="T6" fmla="*/ 2147483647 w 2670"/>
                  <a:gd name="T7" fmla="*/ 0 h 30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70"/>
                  <a:gd name="T13" fmla="*/ 0 h 3066"/>
                  <a:gd name="T14" fmla="*/ 2670 w 2670"/>
                  <a:gd name="T15" fmla="*/ 3066 h 30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70" h="3066">
                    <a:moveTo>
                      <a:pt x="0" y="3066"/>
                    </a:moveTo>
                    <a:lnTo>
                      <a:pt x="0" y="200"/>
                    </a:lnTo>
                    <a:cubicBezTo>
                      <a:pt x="0" y="90"/>
                      <a:pt x="90" y="0"/>
                      <a:pt x="200" y="0"/>
                    </a:cubicBezTo>
                    <a:lnTo>
                      <a:pt x="2670" y="0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201"/>
              <p:cNvSpPr/>
              <p:nvPr/>
            </p:nvSpPr>
            <p:spPr bwMode="auto">
              <a:xfrm>
                <a:off x="3030538" y="3167063"/>
                <a:ext cx="3140075" cy="1584325"/>
              </a:xfrm>
              <a:custGeom>
                <a:avLst/>
                <a:gdLst>
                  <a:gd name="T0" fmla="*/ 2147483647 w 11538"/>
                  <a:gd name="T1" fmla="*/ 2147483647 h 5819"/>
                  <a:gd name="T2" fmla="*/ 2147483647 w 11538"/>
                  <a:gd name="T3" fmla="*/ 2147483647 h 5819"/>
                  <a:gd name="T4" fmla="*/ 2147483647 w 11538"/>
                  <a:gd name="T5" fmla="*/ 0 h 5819"/>
                  <a:gd name="T6" fmla="*/ 2147483647 w 11538"/>
                  <a:gd name="T7" fmla="*/ 0 h 5819"/>
                  <a:gd name="T8" fmla="*/ 0 w 11538"/>
                  <a:gd name="T9" fmla="*/ 2147483647 h 5819"/>
                  <a:gd name="T10" fmla="*/ 0 w 11538"/>
                  <a:gd name="T11" fmla="*/ 2147483647 h 58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538"/>
                  <a:gd name="T19" fmla="*/ 0 h 5819"/>
                  <a:gd name="T20" fmla="*/ 11538 w 11538"/>
                  <a:gd name="T21" fmla="*/ 5819 h 58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538" h="5819">
                    <a:moveTo>
                      <a:pt x="11538" y="305"/>
                    </a:moveTo>
                    <a:lnTo>
                      <a:pt x="11538" y="200"/>
                    </a:lnTo>
                    <a:cubicBezTo>
                      <a:pt x="11538" y="90"/>
                      <a:pt x="11448" y="0"/>
                      <a:pt x="11338" y="0"/>
                    </a:cubicBezTo>
                    <a:lnTo>
                      <a:pt x="200" y="0"/>
                    </a:lnTo>
                    <a:cubicBezTo>
                      <a:pt x="90" y="0"/>
                      <a:pt x="0" y="90"/>
                      <a:pt x="0" y="200"/>
                    </a:cubicBezTo>
                    <a:lnTo>
                      <a:pt x="0" y="5819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202"/>
              <p:cNvSpPr/>
              <p:nvPr/>
            </p:nvSpPr>
            <p:spPr bwMode="auto">
              <a:xfrm>
                <a:off x="3095625" y="2514600"/>
                <a:ext cx="3074988" cy="790575"/>
              </a:xfrm>
              <a:custGeom>
                <a:avLst/>
                <a:gdLst>
                  <a:gd name="T0" fmla="*/ 2147483647 w 11300"/>
                  <a:gd name="T1" fmla="*/ 2147483647 h 2907"/>
                  <a:gd name="T2" fmla="*/ 2147483647 w 11300"/>
                  <a:gd name="T3" fmla="*/ 2147483647 h 2907"/>
                  <a:gd name="T4" fmla="*/ 2147483647 w 11300"/>
                  <a:gd name="T5" fmla="*/ 0 h 2907"/>
                  <a:gd name="T6" fmla="*/ 2147483647 w 11300"/>
                  <a:gd name="T7" fmla="*/ 0 h 2907"/>
                  <a:gd name="T8" fmla="*/ 0 w 11300"/>
                  <a:gd name="T9" fmla="*/ 2147483647 h 2907"/>
                  <a:gd name="T10" fmla="*/ 0 w 11300"/>
                  <a:gd name="T11" fmla="*/ 2147483647 h 29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00"/>
                  <a:gd name="T19" fmla="*/ 0 h 2907"/>
                  <a:gd name="T20" fmla="*/ 11300 w 11300"/>
                  <a:gd name="T21" fmla="*/ 2907 h 29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00" h="2907">
                    <a:moveTo>
                      <a:pt x="11300" y="2907"/>
                    </a:moveTo>
                    <a:lnTo>
                      <a:pt x="11300" y="200"/>
                    </a:lnTo>
                    <a:cubicBezTo>
                      <a:pt x="11300" y="89"/>
                      <a:pt x="11210" y="0"/>
                      <a:pt x="11100" y="0"/>
                    </a:cubicBezTo>
                    <a:lnTo>
                      <a:pt x="200" y="0"/>
                    </a:lnTo>
                    <a:cubicBezTo>
                      <a:pt x="90" y="0"/>
                      <a:pt x="0" y="89"/>
                      <a:pt x="0" y="200"/>
                    </a:cubicBezTo>
                    <a:lnTo>
                      <a:pt x="0" y="966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203"/>
              <p:cNvSpPr/>
              <p:nvPr/>
            </p:nvSpPr>
            <p:spPr bwMode="auto">
              <a:xfrm>
                <a:off x="7007225" y="2654300"/>
                <a:ext cx="49213" cy="52388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204"/>
              <p:cNvSpPr/>
              <p:nvPr/>
            </p:nvSpPr>
            <p:spPr bwMode="auto">
              <a:xfrm>
                <a:off x="6875463" y="3052763"/>
                <a:ext cx="49212" cy="53975"/>
              </a:xfrm>
              <a:custGeom>
                <a:avLst/>
                <a:gdLst>
                  <a:gd name="T0" fmla="*/ 2147483647 w 179"/>
                  <a:gd name="T1" fmla="*/ 0 h 196"/>
                  <a:gd name="T2" fmla="*/ 2147483647 w 179"/>
                  <a:gd name="T3" fmla="*/ 0 h 196"/>
                  <a:gd name="T4" fmla="*/ 2147483647 w 179"/>
                  <a:gd name="T5" fmla="*/ 2147483647 h 196"/>
                  <a:gd name="T6" fmla="*/ 2147483647 w 179"/>
                  <a:gd name="T7" fmla="*/ 2147483647 h 196"/>
                  <a:gd name="T8" fmla="*/ 2147483647 w 179"/>
                  <a:gd name="T9" fmla="*/ 2147483647 h 196"/>
                  <a:gd name="T10" fmla="*/ 2147483647 w 179"/>
                  <a:gd name="T11" fmla="*/ 2147483647 h 196"/>
                  <a:gd name="T12" fmla="*/ 0 w 179"/>
                  <a:gd name="T13" fmla="*/ 2147483647 h 196"/>
                  <a:gd name="T14" fmla="*/ 0 w 179"/>
                  <a:gd name="T15" fmla="*/ 2147483647 h 196"/>
                  <a:gd name="T16" fmla="*/ 2147483647 w 179"/>
                  <a:gd name="T17" fmla="*/ 0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6"/>
                  <a:gd name="T29" fmla="*/ 179 w 179"/>
                  <a:gd name="T30" fmla="*/ 196 h 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6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0"/>
                      <a:pt x="179" y="1"/>
                    </a:cubicBezTo>
                    <a:lnTo>
                      <a:pt x="179" y="195"/>
                    </a:lnTo>
                    <a:cubicBezTo>
                      <a:pt x="179" y="196"/>
                      <a:pt x="178" y="196"/>
                      <a:pt x="177" y="196"/>
                    </a:cubicBezTo>
                    <a:lnTo>
                      <a:pt x="2" y="196"/>
                    </a:lnTo>
                    <a:cubicBezTo>
                      <a:pt x="1" y="196"/>
                      <a:pt x="0" y="196"/>
                      <a:pt x="0" y="195"/>
                    </a:cubicBez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05"/>
              <p:cNvSpPr/>
              <p:nvPr/>
            </p:nvSpPr>
            <p:spPr bwMode="auto">
              <a:xfrm>
                <a:off x="6819900" y="3502025"/>
                <a:ext cx="47625" cy="52388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206"/>
              <p:cNvSpPr/>
              <p:nvPr/>
            </p:nvSpPr>
            <p:spPr bwMode="auto">
              <a:xfrm>
                <a:off x="6807200" y="3830638"/>
                <a:ext cx="49213" cy="52387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8" y="0"/>
                    </a:lnTo>
                    <a:cubicBezTo>
                      <a:pt x="178" y="0"/>
                      <a:pt x="179" y="0"/>
                      <a:pt x="179" y="1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8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446838" y="4665663"/>
                <a:ext cx="49212" cy="52387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1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6"/>
                    </a:lnTo>
                    <a:cubicBezTo>
                      <a:pt x="179" y="197"/>
                      <a:pt x="178" y="197"/>
                      <a:pt x="177" y="197"/>
                    </a:cubicBezTo>
                    <a:lnTo>
                      <a:pt x="1" y="197"/>
                    </a:lnTo>
                    <a:cubicBezTo>
                      <a:pt x="0" y="197"/>
                      <a:pt x="0" y="197"/>
                      <a:pt x="0" y="196"/>
                    </a:cubicBezTo>
                    <a:lnTo>
                      <a:pt x="0" y="2"/>
                    </a:ln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208"/>
              <p:cNvSpPr/>
              <p:nvPr/>
            </p:nvSpPr>
            <p:spPr bwMode="auto">
              <a:xfrm>
                <a:off x="6807200" y="5349875"/>
                <a:ext cx="47625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1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1" y="197"/>
                    </a:lnTo>
                    <a:cubicBezTo>
                      <a:pt x="0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209"/>
              <p:cNvSpPr/>
              <p:nvPr/>
            </p:nvSpPr>
            <p:spPr bwMode="auto">
              <a:xfrm>
                <a:off x="5360988" y="4333875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210"/>
              <p:cNvSpPr/>
              <p:nvPr/>
            </p:nvSpPr>
            <p:spPr bwMode="auto">
              <a:xfrm>
                <a:off x="3068638" y="2800350"/>
                <a:ext cx="49212" cy="52388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211"/>
              <p:cNvSpPr/>
              <p:nvPr/>
            </p:nvSpPr>
            <p:spPr bwMode="auto">
              <a:xfrm>
                <a:off x="2911475" y="2922588"/>
                <a:ext cx="47625" cy="52387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212"/>
              <p:cNvSpPr/>
              <p:nvPr/>
            </p:nvSpPr>
            <p:spPr bwMode="auto">
              <a:xfrm>
                <a:off x="3005138" y="4773613"/>
                <a:ext cx="47625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8" y="0"/>
                    </a:lnTo>
                    <a:cubicBezTo>
                      <a:pt x="179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9" y="197"/>
                      <a:pt x="178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213"/>
              <p:cNvSpPr/>
              <p:nvPr/>
            </p:nvSpPr>
            <p:spPr bwMode="auto">
              <a:xfrm>
                <a:off x="4581525" y="5700713"/>
                <a:ext cx="49213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214"/>
              <p:cNvSpPr/>
              <p:nvPr/>
            </p:nvSpPr>
            <p:spPr bwMode="auto">
              <a:xfrm>
                <a:off x="4568825" y="3035300"/>
                <a:ext cx="1525588" cy="1795463"/>
              </a:xfrm>
              <a:custGeom>
                <a:avLst/>
                <a:gdLst>
                  <a:gd name="T0" fmla="*/ 2147483647 w 5603"/>
                  <a:gd name="T1" fmla="*/ 2147483647 h 6596"/>
                  <a:gd name="T2" fmla="*/ 2147483647 w 5603"/>
                  <a:gd name="T3" fmla="*/ 2147483647 h 6596"/>
                  <a:gd name="T4" fmla="*/ 2147483647 w 5603"/>
                  <a:gd name="T5" fmla="*/ 0 h 6596"/>
                  <a:gd name="T6" fmla="*/ 2147483647 w 5603"/>
                  <a:gd name="T7" fmla="*/ 0 h 6596"/>
                  <a:gd name="T8" fmla="*/ 0 w 5603"/>
                  <a:gd name="T9" fmla="*/ 2147483647 h 6596"/>
                  <a:gd name="T10" fmla="*/ 0 w 5603"/>
                  <a:gd name="T11" fmla="*/ 2147483647 h 6596"/>
                  <a:gd name="T12" fmla="*/ 2147483647 w 5603"/>
                  <a:gd name="T13" fmla="*/ 2147483647 h 6596"/>
                  <a:gd name="T14" fmla="*/ 2147483647 w 5603"/>
                  <a:gd name="T15" fmla="*/ 2147483647 h 65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03"/>
                  <a:gd name="T25" fmla="*/ 0 h 6596"/>
                  <a:gd name="T26" fmla="*/ 5603 w 5603"/>
                  <a:gd name="T27" fmla="*/ 6596 h 65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03" h="6596">
                    <a:moveTo>
                      <a:pt x="5603" y="1065"/>
                    </a:moveTo>
                    <a:lnTo>
                      <a:pt x="5603" y="200"/>
                    </a:lnTo>
                    <a:cubicBezTo>
                      <a:pt x="5603" y="90"/>
                      <a:pt x="5513" y="0"/>
                      <a:pt x="5403" y="0"/>
                    </a:cubicBezTo>
                    <a:lnTo>
                      <a:pt x="200" y="0"/>
                    </a:lnTo>
                    <a:cubicBezTo>
                      <a:pt x="90" y="0"/>
                      <a:pt x="0" y="90"/>
                      <a:pt x="0" y="200"/>
                    </a:cubicBezTo>
                    <a:lnTo>
                      <a:pt x="0" y="6396"/>
                    </a:lnTo>
                    <a:cubicBezTo>
                      <a:pt x="0" y="6506"/>
                      <a:pt x="90" y="6596"/>
                      <a:pt x="200" y="6596"/>
                    </a:cubicBezTo>
                    <a:lnTo>
                      <a:pt x="895" y="6596"/>
                    </a:lnTo>
                  </a:path>
                </a:pathLst>
              </a:custGeom>
              <a:noFill/>
              <a:ln w="53975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215"/>
              <p:cNvSpPr/>
              <p:nvPr/>
            </p:nvSpPr>
            <p:spPr bwMode="auto">
              <a:xfrm>
                <a:off x="4700588" y="3221038"/>
                <a:ext cx="1393825" cy="984250"/>
              </a:xfrm>
              <a:custGeom>
                <a:avLst/>
                <a:gdLst>
                  <a:gd name="T0" fmla="*/ 2147483647 w 5119"/>
                  <a:gd name="T1" fmla="*/ 2147483647 h 3619"/>
                  <a:gd name="T2" fmla="*/ 2147483647 w 5119"/>
                  <a:gd name="T3" fmla="*/ 2147483647 h 3619"/>
                  <a:gd name="T4" fmla="*/ 2147483647 w 5119"/>
                  <a:gd name="T5" fmla="*/ 0 h 3619"/>
                  <a:gd name="T6" fmla="*/ 2147483647 w 5119"/>
                  <a:gd name="T7" fmla="*/ 0 h 3619"/>
                  <a:gd name="T8" fmla="*/ 0 w 5119"/>
                  <a:gd name="T9" fmla="*/ 2147483647 h 3619"/>
                  <a:gd name="T10" fmla="*/ 0 w 5119"/>
                  <a:gd name="T11" fmla="*/ 2147483647 h 3619"/>
                  <a:gd name="T12" fmla="*/ 2147483647 w 5119"/>
                  <a:gd name="T13" fmla="*/ 2147483647 h 3619"/>
                  <a:gd name="T14" fmla="*/ 2147483647 w 5119"/>
                  <a:gd name="T15" fmla="*/ 2147483647 h 36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19"/>
                  <a:gd name="T25" fmla="*/ 0 h 3619"/>
                  <a:gd name="T26" fmla="*/ 5119 w 5119"/>
                  <a:gd name="T27" fmla="*/ 3619 h 36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19" h="3619">
                    <a:moveTo>
                      <a:pt x="5119" y="573"/>
                    </a:moveTo>
                    <a:lnTo>
                      <a:pt x="5119" y="200"/>
                    </a:lnTo>
                    <a:cubicBezTo>
                      <a:pt x="5119" y="90"/>
                      <a:pt x="5029" y="0"/>
                      <a:pt x="4919" y="0"/>
                    </a:cubicBezTo>
                    <a:lnTo>
                      <a:pt x="200" y="0"/>
                    </a:lnTo>
                    <a:cubicBezTo>
                      <a:pt x="89" y="0"/>
                      <a:pt x="0" y="90"/>
                      <a:pt x="0" y="200"/>
                    </a:cubicBezTo>
                    <a:lnTo>
                      <a:pt x="0" y="3419"/>
                    </a:lnTo>
                    <a:cubicBezTo>
                      <a:pt x="0" y="3529"/>
                      <a:pt x="89" y="3619"/>
                      <a:pt x="200" y="3619"/>
                    </a:cubicBezTo>
                    <a:lnTo>
                      <a:pt x="546" y="3619"/>
                    </a:lnTo>
                  </a:path>
                </a:pathLst>
              </a:custGeom>
              <a:noFill/>
              <a:ln w="53975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216"/>
              <p:cNvSpPr/>
              <p:nvPr/>
            </p:nvSpPr>
            <p:spPr bwMode="auto">
              <a:xfrm>
                <a:off x="4841875" y="4805363"/>
                <a:ext cx="49213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217"/>
              <p:cNvSpPr/>
              <p:nvPr/>
            </p:nvSpPr>
            <p:spPr bwMode="auto">
              <a:xfrm>
                <a:off x="4868863" y="4179888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6"/>
                    </a:lnTo>
                    <a:cubicBezTo>
                      <a:pt x="179" y="197"/>
                      <a:pt x="178" y="197"/>
                      <a:pt x="177" y="197"/>
                    </a:cubicBezTo>
                    <a:lnTo>
                      <a:pt x="2" y="197"/>
                    </a:lnTo>
                    <a:cubicBezTo>
                      <a:pt x="1" y="197"/>
                      <a:pt x="0" y="197"/>
                      <a:pt x="0" y="196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218"/>
              <p:cNvSpPr/>
              <p:nvPr/>
            </p:nvSpPr>
            <p:spPr bwMode="auto">
              <a:xfrm>
                <a:off x="6245225" y="3363913"/>
                <a:ext cx="1235075" cy="1292225"/>
              </a:xfrm>
              <a:custGeom>
                <a:avLst/>
                <a:gdLst>
                  <a:gd name="T0" fmla="*/ 0 w 4538"/>
                  <a:gd name="T1" fmla="*/ 0 h 4744"/>
                  <a:gd name="T2" fmla="*/ 2147483647 w 4538"/>
                  <a:gd name="T3" fmla="*/ 0 h 4744"/>
                  <a:gd name="T4" fmla="*/ 2147483647 w 4538"/>
                  <a:gd name="T5" fmla="*/ 2147483647 h 4744"/>
                  <a:gd name="T6" fmla="*/ 2147483647 w 4538"/>
                  <a:gd name="T7" fmla="*/ 2147483647 h 4744"/>
                  <a:gd name="T8" fmla="*/ 2147483647 w 4538"/>
                  <a:gd name="T9" fmla="*/ 2147483647 h 4744"/>
                  <a:gd name="T10" fmla="*/ 2147483647 w 4538"/>
                  <a:gd name="T11" fmla="*/ 2147483647 h 47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38"/>
                  <a:gd name="T19" fmla="*/ 0 h 4744"/>
                  <a:gd name="T20" fmla="*/ 4538 w 4538"/>
                  <a:gd name="T21" fmla="*/ 4744 h 47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38" h="4744">
                    <a:moveTo>
                      <a:pt x="0" y="0"/>
                    </a:moveTo>
                    <a:lnTo>
                      <a:pt x="4337" y="0"/>
                    </a:lnTo>
                    <a:cubicBezTo>
                      <a:pt x="4448" y="0"/>
                      <a:pt x="4537" y="90"/>
                      <a:pt x="4537" y="200"/>
                    </a:cubicBezTo>
                    <a:lnTo>
                      <a:pt x="4537" y="4544"/>
                    </a:lnTo>
                    <a:cubicBezTo>
                      <a:pt x="4538" y="4654"/>
                      <a:pt x="4448" y="4744"/>
                      <a:pt x="4337" y="4744"/>
                    </a:cubicBezTo>
                    <a:lnTo>
                      <a:pt x="2944" y="4744"/>
                    </a:lnTo>
                  </a:path>
                </a:pathLst>
              </a:custGeom>
              <a:noFill/>
              <a:ln w="76200">
                <a:solidFill>
                  <a:srgbClr val="C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219"/>
              <p:cNvSpPr/>
              <p:nvPr/>
            </p:nvSpPr>
            <p:spPr bwMode="auto">
              <a:xfrm>
                <a:off x="5511800" y="3517900"/>
                <a:ext cx="596900" cy="2465388"/>
              </a:xfrm>
              <a:custGeom>
                <a:avLst/>
                <a:gdLst>
                  <a:gd name="T0" fmla="*/ 2147483647 w 2193"/>
                  <a:gd name="T1" fmla="*/ 0 h 9057"/>
                  <a:gd name="T2" fmla="*/ 2147483647 w 2193"/>
                  <a:gd name="T3" fmla="*/ 0 h 9057"/>
                  <a:gd name="T4" fmla="*/ 0 w 2193"/>
                  <a:gd name="T5" fmla="*/ 2147483647 h 9057"/>
                  <a:gd name="T6" fmla="*/ 0 w 2193"/>
                  <a:gd name="T7" fmla="*/ 2147483647 h 9057"/>
                  <a:gd name="T8" fmla="*/ 2147483647 w 2193"/>
                  <a:gd name="T9" fmla="*/ 2147483647 h 9057"/>
                  <a:gd name="T10" fmla="*/ 2147483647 w 2193"/>
                  <a:gd name="T11" fmla="*/ 2147483647 h 90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3"/>
                  <a:gd name="T19" fmla="*/ 0 h 9057"/>
                  <a:gd name="T20" fmla="*/ 2193 w 2193"/>
                  <a:gd name="T21" fmla="*/ 9057 h 90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3" h="9057">
                    <a:moveTo>
                      <a:pt x="2193" y="0"/>
                    </a:moveTo>
                    <a:lnTo>
                      <a:pt x="200" y="0"/>
                    </a:lnTo>
                    <a:cubicBezTo>
                      <a:pt x="90" y="0"/>
                      <a:pt x="0" y="90"/>
                      <a:pt x="0" y="200"/>
                    </a:cubicBezTo>
                    <a:lnTo>
                      <a:pt x="0" y="8857"/>
                    </a:lnTo>
                    <a:cubicBezTo>
                      <a:pt x="0" y="8968"/>
                      <a:pt x="90" y="9057"/>
                      <a:pt x="200" y="9057"/>
                    </a:cubicBezTo>
                    <a:lnTo>
                      <a:pt x="1933" y="9057"/>
                    </a:lnTo>
                  </a:path>
                </a:pathLst>
              </a:custGeom>
              <a:noFill/>
              <a:ln w="53975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220"/>
              <p:cNvSpPr/>
              <p:nvPr/>
            </p:nvSpPr>
            <p:spPr bwMode="auto">
              <a:xfrm>
                <a:off x="6256338" y="3462338"/>
                <a:ext cx="427037" cy="1112837"/>
              </a:xfrm>
              <a:custGeom>
                <a:avLst/>
                <a:gdLst>
                  <a:gd name="T0" fmla="*/ 0 w 1567"/>
                  <a:gd name="T1" fmla="*/ 0 h 4092"/>
                  <a:gd name="T2" fmla="*/ 2147483647 w 1567"/>
                  <a:gd name="T3" fmla="*/ 0 h 4092"/>
                  <a:gd name="T4" fmla="*/ 2147483647 w 1567"/>
                  <a:gd name="T5" fmla="*/ 2147483647 h 4092"/>
                  <a:gd name="T6" fmla="*/ 2147483647 w 1567"/>
                  <a:gd name="T7" fmla="*/ 2147483647 h 40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67"/>
                  <a:gd name="T13" fmla="*/ 0 h 4092"/>
                  <a:gd name="T14" fmla="*/ 1567 w 1567"/>
                  <a:gd name="T15" fmla="*/ 4092 h 40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67" h="4092">
                    <a:moveTo>
                      <a:pt x="0" y="0"/>
                    </a:moveTo>
                    <a:lnTo>
                      <a:pt x="1367" y="0"/>
                    </a:lnTo>
                    <a:cubicBezTo>
                      <a:pt x="1477" y="0"/>
                      <a:pt x="1567" y="90"/>
                      <a:pt x="1567" y="200"/>
                    </a:cubicBezTo>
                    <a:lnTo>
                      <a:pt x="1567" y="4092"/>
                    </a:lnTo>
                  </a:path>
                </a:pathLst>
              </a:custGeom>
              <a:noFill/>
              <a:ln w="53975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221"/>
              <p:cNvSpPr/>
              <p:nvPr/>
            </p:nvSpPr>
            <p:spPr bwMode="auto">
              <a:xfrm>
                <a:off x="6216650" y="3535363"/>
                <a:ext cx="323850" cy="2489200"/>
              </a:xfrm>
              <a:custGeom>
                <a:avLst/>
                <a:gdLst>
                  <a:gd name="T0" fmla="*/ 0 w 1185"/>
                  <a:gd name="T1" fmla="*/ 0 h 9145"/>
                  <a:gd name="T2" fmla="*/ 0 w 1185"/>
                  <a:gd name="T3" fmla="*/ 2147483647 h 9145"/>
                  <a:gd name="T4" fmla="*/ 2147483647 w 1185"/>
                  <a:gd name="T5" fmla="*/ 2147483647 h 9145"/>
                  <a:gd name="T6" fmla="*/ 2147483647 w 1185"/>
                  <a:gd name="T7" fmla="*/ 2147483647 h 9145"/>
                  <a:gd name="T8" fmla="*/ 2147483647 w 1185"/>
                  <a:gd name="T9" fmla="*/ 2147483647 h 9145"/>
                  <a:gd name="T10" fmla="*/ 2147483647 w 1185"/>
                  <a:gd name="T11" fmla="*/ 2147483647 h 9145"/>
                  <a:gd name="T12" fmla="*/ 2147483647 w 1185"/>
                  <a:gd name="T13" fmla="*/ 2147483647 h 9145"/>
                  <a:gd name="T14" fmla="*/ 2147483647 w 1185"/>
                  <a:gd name="T15" fmla="*/ 2147483647 h 9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85"/>
                  <a:gd name="T25" fmla="*/ 0 h 9145"/>
                  <a:gd name="T26" fmla="*/ 1185 w 1185"/>
                  <a:gd name="T27" fmla="*/ 9145 h 9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85" h="9145">
                    <a:moveTo>
                      <a:pt x="0" y="0"/>
                    </a:moveTo>
                    <a:lnTo>
                      <a:pt x="0" y="1257"/>
                    </a:lnTo>
                    <a:cubicBezTo>
                      <a:pt x="0" y="1367"/>
                      <a:pt x="89" y="1457"/>
                      <a:pt x="200" y="1457"/>
                    </a:cubicBezTo>
                    <a:lnTo>
                      <a:pt x="985" y="1457"/>
                    </a:lnTo>
                    <a:cubicBezTo>
                      <a:pt x="1095" y="1457"/>
                      <a:pt x="1185" y="1546"/>
                      <a:pt x="1185" y="1657"/>
                    </a:cubicBezTo>
                    <a:lnTo>
                      <a:pt x="1185" y="8945"/>
                    </a:lnTo>
                    <a:cubicBezTo>
                      <a:pt x="1185" y="9055"/>
                      <a:pt x="1095" y="9145"/>
                      <a:pt x="985" y="9145"/>
                    </a:cubicBezTo>
                    <a:lnTo>
                      <a:pt x="791" y="9145"/>
                    </a:lnTo>
                  </a:path>
                </a:pathLst>
              </a:custGeom>
              <a:noFill/>
              <a:ln w="76200">
                <a:solidFill>
                  <a:srgbClr val="C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222"/>
              <p:cNvSpPr/>
              <p:nvPr/>
            </p:nvSpPr>
            <p:spPr bwMode="auto">
              <a:xfrm>
                <a:off x="6021388" y="3532188"/>
                <a:ext cx="114300" cy="1300162"/>
              </a:xfrm>
              <a:custGeom>
                <a:avLst/>
                <a:gdLst>
                  <a:gd name="T0" fmla="*/ 2147483647 w 420"/>
                  <a:gd name="T1" fmla="*/ 0 h 4779"/>
                  <a:gd name="T2" fmla="*/ 2147483647 w 420"/>
                  <a:gd name="T3" fmla="*/ 2147483647 h 4779"/>
                  <a:gd name="T4" fmla="*/ 2147483647 w 420"/>
                  <a:gd name="T5" fmla="*/ 2147483647 h 4779"/>
                  <a:gd name="T6" fmla="*/ 0 w 420"/>
                  <a:gd name="T7" fmla="*/ 2147483647 h 47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0"/>
                  <a:gd name="T13" fmla="*/ 0 h 4779"/>
                  <a:gd name="T14" fmla="*/ 420 w 420"/>
                  <a:gd name="T15" fmla="*/ 4779 h 47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0" h="4779">
                    <a:moveTo>
                      <a:pt x="420" y="0"/>
                    </a:moveTo>
                    <a:lnTo>
                      <a:pt x="420" y="4579"/>
                    </a:lnTo>
                    <a:cubicBezTo>
                      <a:pt x="420" y="4690"/>
                      <a:pt x="330" y="4779"/>
                      <a:pt x="220" y="4779"/>
                    </a:cubicBezTo>
                    <a:lnTo>
                      <a:pt x="0" y="4779"/>
                    </a:lnTo>
                  </a:path>
                </a:pathLst>
              </a:custGeom>
              <a:noFill/>
              <a:ln w="53975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223"/>
              <p:cNvSpPr/>
              <p:nvPr/>
            </p:nvSpPr>
            <p:spPr bwMode="auto">
              <a:xfrm>
                <a:off x="6069013" y="5956300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2" y="0"/>
                    </a:moveTo>
                    <a:lnTo>
                      <a:pt x="178" y="0"/>
                    </a:lnTo>
                    <a:cubicBezTo>
                      <a:pt x="179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9" y="197"/>
                      <a:pt x="178" y="197"/>
                    </a:cubicBezTo>
                    <a:lnTo>
                      <a:pt x="2" y="197"/>
                    </a:lnTo>
                    <a:cubicBezTo>
                      <a:pt x="1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224"/>
              <p:cNvSpPr/>
              <p:nvPr/>
            </p:nvSpPr>
            <p:spPr bwMode="auto">
              <a:xfrm>
                <a:off x="6354763" y="5997575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1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1" y="197"/>
                    </a:lnTo>
                    <a:cubicBezTo>
                      <a:pt x="0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C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225"/>
              <p:cNvSpPr/>
              <p:nvPr/>
            </p:nvSpPr>
            <p:spPr bwMode="auto">
              <a:xfrm>
                <a:off x="5945188" y="4806950"/>
                <a:ext cx="49212" cy="52388"/>
              </a:xfrm>
              <a:custGeom>
                <a:avLst/>
                <a:gdLst>
                  <a:gd name="T0" fmla="*/ 2147483647 w 179"/>
                  <a:gd name="T1" fmla="*/ 0 h 196"/>
                  <a:gd name="T2" fmla="*/ 2147483647 w 179"/>
                  <a:gd name="T3" fmla="*/ 0 h 196"/>
                  <a:gd name="T4" fmla="*/ 2147483647 w 179"/>
                  <a:gd name="T5" fmla="*/ 2147483647 h 196"/>
                  <a:gd name="T6" fmla="*/ 2147483647 w 179"/>
                  <a:gd name="T7" fmla="*/ 2147483647 h 196"/>
                  <a:gd name="T8" fmla="*/ 2147483647 w 179"/>
                  <a:gd name="T9" fmla="*/ 2147483647 h 196"/>
                  <a:gd name="T10" fmla="*/ 2147483647 w 179"/>
                  <a:gd name="T11" fmla="*/ 2147483647 h 196"/>
                  <a:gd name="T12" fmla="*/ 0 w 179"/>
                  <a:gd name="T13" fmla="*/ 2147483647 h 196"/>
                  <a:gd name="T14" fmla="*/ 0 w 179"/>
                  <a:gd name="T15" fmla="*/ 2147483647 h 196"/>
                  <a:gd name="T16" fmla="*/ 2147483647 w 179"/>
                  <a:gd name="T17" fmla="*/ 0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6"/>
                  <a:gd name="T29" fmla="*/ 179 w 179"/>
                  <a:gd name="T30" fmla="*/ 196 h 1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6">
                    <a:moveTo>
                      <a:pt x="2" y="0"/>
                    </a:moveTo>
                    <a:lnTo>
                      <a:pt x="177" y="0"/>
                    </a:lnTo>
                    <a:cubicBezTo>
                      <a:pt x="178" y="0"/>
                      <a:pt x="179" y="0"/>
                      <a:pt x="179" y="1"/>
                    </a:cubicBezTo>
                    <a:lnTo>
                      <a:pt x="179" y="195"/>
                    </a:lnTo>
                    <a:cubicBezTo>
                      <a:pt x="179" y="196"/>
                      <a:pt x="178" y="196"/>
                      <a:pt x="177" y="196"/>
                    </a:cubicBezTo>
                    <a:lnTo>
                      <a:pt x="2" y="196"/>
                    </a:lnTo>
                    <a:cubicBezTo>
                      <a:pt x="1" y="196"/>
                      <a:pt x="0" y="196"/>
                      <a:pt x="0" y="195"/>
                    </a:cubicBezTo>
                    <a:lnTo>
                      <a:pt x="0" y="1"/>
                    </a:ln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226"/>
              <p:cNvSpPr/>
              <p:nvPr/>
            </p:nvSpPr>
            <p:spPr bwMode="auto">
              <a:xfrm>
                <a:off x="6659563" y="4594225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1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1" y="197"/>
                    </a:lnTo>
                    <a:cubicBezTo>
                      <a:pt x="0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F0921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227"/>
              <p:cNvSpPr/>
              <p:nvPr/>
            </p:nvSpPr>
            <p:spPr bwMode="auto">
              <a:xfrm>
                <a:off x="6970712" y="4625976"/>
                <a:ext cx="49212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1" y="0"/>
                    </a:moveTo>
                    <a:lnTo>
                      <a:pt x="177" y="0"/>
                    </a:lnTo>
                    <a:cubicBezTo>
                      <a:pt x="178" y="0"/>
                      <a:pt x="179" y="0"/>
                      <a:pt x="179" y="1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1" y="197"/>
                    </a:lnTo>
                    <a:cubicBezTo>
                      <a:pt x="0" y="197"/>
                      <a:pt x="0" y="196"/>
                      <a:pt x="0" y="195"/>
                    </a:cubicBezTo>
                    <a:lnTo>
                      <a:pt x="0" y="1"/>
                    </a:ln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C00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230"/>
              <p:cNvSpPr/>
              <p:nvPr/>
            </p:nvSpPr>
            <p:spPr bwMode="auto">
              <a:xfrm>
                <a:off x="6073775" y="3321050"/>
                <a:ext cx="206375" cy="204788"/>
              </a:xfrm>
              <a:custGeom>
                <a:avLst/>
                <a:gdLst>
                  <a:gd name="T0" fmla="*/ 2147483647 w 762"/>
                  <a:gd name="T1" fmla="*/ 0 h 753"/>
                  <a:gd name="T2" fmla="*/ 2147483647 w 762"/>
                  <a:gd name="T3" fmla="*/ 2147483647 h 753"/>
                  <a:gd name="T4" fmla="*/ 2147483647 w 762"/>
                  <a:gd name="T5" fmla="*/ 2147483647 h 753"/>
                  <a:gd name="T6" fmla="*/ 2147483647 w 762"/>
                  <a:gd name="T7" fmla="*/ 2147483647 h 753"/>
                  <a:gd name="T8" fmla="*/ 2147483647 w 762"/>
                  <a:gd name="T9" fmla="*/ 2147483647 h 753"/>
                  <a:gd name="T10" fmla="*/ 2147483647 w 762"/>
                  <a:gd name="T11" fmla="*/ 2147483647 h 753"/>
                  <a:gd name="T12" fmla="*/ 2147483647 w 762"/>
                  <a:gd name="T13" fmla="*/ 2147483647 h 753"/>
                  <a:gd name="T14" fmla="*/ 2147483647 w 762"/>
                  <a:gd name="T15" fmla="*/ 2147483647 h 753"/>
                  <a:gd name="T16" fmla="*/ 0 w 762"/>
                  <a:gd name="T17" fmla="*/ 2147483647 h 753"/>
                  <a:gd name="T18" fmla="*/ 2147483647 w 762"/>
                  <a:gd name="T19" fmla="*/ 2147483647 h 753"/>
                  <a:gd name="T20" fmla="*/ 2147483647 w 762"/>
                  <a:gd name="T21" fmla="*/ 0 h 7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2"/>
                  <a:gd name="T34" fmla="*/ 0 h 753"/>
                  <a:gd name="T35" fmla="*/ 762 w 762"/>
                  <a:gd name="T36" fmla="*/ 753 h 7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2" h="753">
                    <a:moveTo>
                      <a:pt x="381" y="0"/>
                    </a:moveTo>
                    <a:lnTo>
                      <a:pt x="471" y="289"/>
                    </a:lnTo>
                    <a:lnTo>
                      <a:pt x="762" y="288"/>
                    </a:lnTo>
                    <a:lnTo>
                      <a:pt x="526" y="465"/>
                    </a:lnTo>
                    <a:lnTo>
                      <a:pt x="617" y="753"/>
                    </a:lnTo>
                    <a:lnTo>
                      <a:pt x="381" y="575"/>
                    </a:lnTo>
                    <a:lnTo>
                      <a:pt x="146" y="753"/>
                    </a:lnTo>
                    <a:lnTo>
                      <a:pt x="237" y="465"/>
                    </a:lnTo>
                    <a:lnTo>
                      <a:pt x="0" y="288"/>
                    </a:lnTo>
                    <a:lnTo>
                      <a:pt x="292" y="289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E54200"/>
              </a:solidFill>
              <a:ln w="1588">
                <a:solidFill>
                  <a:srgbClr val="FFFFFF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Line 231"/>
              <p:cNvSpPr>
                <a:spLocks noChangeShapeType="1"/>
              </p:cNvSpPr>
              <p:nvPr/>
            </p:nvSpPr>
            <p:spPr bwMode="auto">
              <a:xfrm>
                <a:off x="1835150" y="6070600"/>
                <a:ext cx="369888" cy="1588"/>
              </a:xfrm>
              <a:prstGeom prst="line">
                <a:avLst/>
              </a:prstGeom>
              <a:noFill/>
              <a:ln w="26988">
                <a:solidFill>
                  <a:srgbClr val="009049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232"/>
              <p:cNvSpPr>
                <a:spLocks noChangeShapeType="1"/>
              </p:cNvSpPr>
              <p:nvPr/>
            </p:nvSpPr>
            <p:spPr bwMode="auto">
              <a:xfrm>
                <a:off x="1835150" y="5868988"/>
                <a:ext cx="369888" cy="1587"/>
              </a:xfrm>
              <a:prstGeom prst="line">
                <a:avLst/>
              </a:pr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Line 233"/>
              <p:cNvSpPr>
                <a:spLocks noChangeShapeType="1"/>
              </p:cNvSpPr>
              <p:nvPr/>
            </p:nvSpPr>
            <p:spPr bwMode="auto">
              <a:xfrm>
                <a:off x="1835150" y="5467350"/>
                <a:ext cx="369888" cy="1588"/>
              </a:xfrm>
              <a:prstGeom prst="line">
                <a:avLst/>
              </a:prstGeom>
              <a:noFill/>
              <a:ln w="53975">
                <a:solidFill>
                  <a:srgbClr val="F48000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Line 234"/>
              <p:cNvSpPr>
                <a:spLocks noChangeShapeType="1"/>
              </p:cNvSpPr>
              <p:nvPr/>
            </p:nvSpPr>
            <p:spPr bwMode="auto">
              <a:xfrm>
                <a:off x="1835150" y="5668963"/>
                <a:ext cx="369888" cy="1587"/>
              </a:xfrm>
              <a:prstGeom prst="line">
                <a:avLst/>
              </a:prstGeom>
              <a:noFill/>
              <a:ln w="53975">
                <a:solidFill>
                  <a:srgbClr val="495577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Rectangle 235"/>
              <p:cNvSpPr>
                <a:spLocks noChangeArrowheads="1"/>
              </p:cNvSpPr>
              <p:nvPr/>
            </p:nvSpPr>
            <p:spPr bwMode="auto">
              <a:xfrm>
                <a:off x="2273298" y="5365751"/>
                <a:ext cx="7910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zh-CN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2</a:t>
                </a:r>
                <a:r>
                  <a:rPr lang="en-US" altLang="zh-CN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.</a:t>
                </a:r>
                <a:r>
                  <a:rPr lang="zh-CN" altLang="zh-CN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5G</a:t>
                </a:r>
                <a:endParaRPr lang="zh-CN" altLang="zh-CN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Rectangle 237"/>
              <p:cNvSpPr>
                <a:spLocks noChangeArrowheads="1"/>
              </p:cNvSpPr>
              <p:nvPr/>
            </p:nvSpPr>
            <p:spPr bwMode="auto">
              <a:xfrm>
                <a:off x="2273298" y="5565775"/>
                <a:ext cx="633992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zh-CN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1G</a:t>
                </a:r>
                <a:endParaRPr lang="zh-CN" altLang="zh-CN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Rectangle 239"/>
              <p:cNvSpPr>
                <a:spLocks noChangeArrowheads="1"/>
              </p:cNvSpPr>
              <p:nvPr/>
            </p:nvSpPr>
            <p:spPr bwMode="auto">
              <a:xfrm>
                <a:off x="2273298" y="5775324"/>
                <a:ext cx="856185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zh-CN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155</a:t>
                </a:r>
                <a:r>
                  <a:rPr lang="en-US" altLang="zh-CN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M</a:t>
                </a:r>
                <a:endParaRPr lang="zh-CN" altLang="zh-CN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Rectangle 242"/>
              <p:cNvSpPr>
                <a:spLocks noChangeArrowheads="1"/>
              </p:cNvSpPr>
              <p:nvPr/>
            </p:nvSpPr>
            <p:spPr bwMode="auto">
              <a:xfrm>
                <a:off x="2282826" y="5975348"/>
                <a:ext cx="1215952" cy="47270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zh-CN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lower than 155M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Rectangle 244"/>
              <p:cNvSpPr>
                <a:spLocks noChangeArrowheads="1"/>
              </p:cNvSpPr>
              <p:nvPr/>
            </p:nvSpPr>
            <p:spPr bwMode="auto">
              <a:xfrm>
                <a:off x="6254748" y="3155953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北京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 245"/>
              <p:cNvSpPr>
                <a:spLocks noChangeArrowheads="1"/>
              </p:cNvSpPr>
              <p:nvPr/>
            </p:nvSpPr>
            <p:spPr bwMode="auto">
              <a:xfrm>
                <a:off x="3197225" y="2727321"/>
                <a:ext cx="758420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乌鲁木齐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Rectangle 246"/>
              <p:cNvSpPr>
                <a:spLocks noChangeArrowheads="1"/>
              </p:cNvSpPr>
              <p:nvPr/>
            </p:nvSpPr>
            <p:spPr bwMode="auto">
              <a:xfrm>
                <a:off x="6864350" y="3546477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大连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Rectangle 247"/>
              <p:cNvSpPr>
                <a:spLocks noChangeArrowheads="1"/>
              </p:cNvSpPr>
              <p:nvPr/>
            </p:nvSpPr>
            <p:spPr bwMode="auto">
              <a:xfrm>
                <a:off x="6740525" y="3908427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青岛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Rectangle 248"/>
              <p:cNvSpPr>
                <a:spLocks noChangeArrowheads="1"/>
              </p:cNvSpPr>
              <p:nvPr/>
            </p:nvSpPr>
            <p:spPr bwMode="auto">
              <a:xfrm>
                <a:off x="6464301" y="3641726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烟台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Rectangle 249"/>
              <p:cNvSpPr>
                <a:spLocks noChangeArrowheads="1"/>
              </p:cNvSpPr>
              <p:nvPr/>
            </p:nvSpPr>
            <p:spPr bwMode="auto">
              <a:xfrm>
                <a:off x="6807200" y="2889252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沈阳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Rectangle 250"/>
              <p:cNvSpPr>
                <a:spLocks noChangeArrowheads="1"/>
              </p:cNvSpPr>
              <p:nvPr/>
            </p:nvSpPr>
            <p:spPr bwMode="auto">
              <a:xfrm>
                <a:off x="7102476" y="2651125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长春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Rectangle 251"/>
              <p:cNvSpPr>
                <a:spLocks noChangeArrowheads="1"/>
              </p:cNvSpPr>
              <p:nvPr/>
            </p:nvSpPr>
            <p:spPr bwMode="auto">
              <a:xfrm>
                <a:off x="7054849" y="2136777"/>
                <a:ext cx="568816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哈尔滨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Rectangle 252"/>
              <p:cNvSpPr>
                <a:spLocks noChangeArrowheads="1"/>
              </p:cNvSpPr>
              <p:nvPr/>
            </p:nvSpPr>
            <p:spPr bwMode="auto">
              <a:xfrm>
                <a:off x="7073902" y="4470403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上海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Rectangle 253"/>
              <p:cNvSpPr>
                <a:spLocks noChangeArrowheads="1"/>
              </p:cNvSpPr>
              <p:nvPr/>
            </p:nvSpPr>
            <p:spPr bwMode="auto">
              <a:xfrm>
                <a:off x="6740525" y="4413253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南京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Rectangle 254"/>
              <p:cNvSpPr>
                <a:spLocks noChangeArrowheads="1"/>
              </p:cNvSpPr>
              <p:nvPr/>
            </p:nvSpPr>
            <p:spPr bwMode="auto">
              <a:xfrm>
                <a:off x="7092949" y="4832351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宁波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Rectangle 255"/>
              <p:cNvSpPr>
                <a:spLocks noChangeArrowheads="1"/>
              </p:cNvSpPr>
              <p:nvPr/>
            </p:nvSpPr>
            <p:spPr bwMode="auto">
              <a:xfrm>
                <a:off x="6978652" y="5384800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台北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Rectangle 256"/>
              <p:cNvSpPr>
                <a:spLocks noChangeArrowheads="1"/>
              </p:cNvSpPr>
              <p:nvPr/>
            </p:nvSpPr>
            <p:spPr bwMode="auto">
              <a:xfrm>
                <a:off x="6454774" y="6042027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香港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Rectangle 257"/>
              <p:cNvSpPr>
                <a:spLocks noChangeArrowheads="1"/>
              </p:cNvSpPr>
              <p:nvPr/>
            </p:nvSpPr>
            <p:spPr bwMode="auto">
              <a:xfrm>
                <a:off x="5892798" y="5775324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广州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Rectangle 258"/>
              <p:cNvSpPr>
                <a:spLocks noChangeArrowheads="1"/>
              </p:cNvSpPr>
              <p:nvPr/>
            </p:nvSpPr>
            <p:spPr bwMode="auto">
              <a:xfrm>
                <a:off x="6216652" y="5727701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深圳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Rectangle 259"/>
              <p:cNvSpPr>
                <a:spLocks noChangeArrowheads="1"/>
              </p:cNvSpPr>
              <p:nvPr/>
            </p:nvSpPr>
            <p:spPr bwMode="auto">
              <a:xfrm>
                <a:off x="6597652" y="5689598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厦门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Rectangle 260"/>
              <p:cNvSpPr>
                <a:spLocks noChangeArrowheads="1"/>
              </p:cNvSpPr>
              <p:nvPr/>
            </p:nvSpPr>
            <p:spPr bwMode="auto">
              <a:xfrm>
                <a:off x="6654799" y="5175249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福州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Rectangle 261"/>
              <p:cNvSpPr>
                <a:spLocks noChangeArrowheads="1"/>
              </p:cNvSpPr>
              <p:nvPr/>
            </p:nvSpPr>
            <p:spPr bwMode="auto">
              <a:xfrm>
                <a:off x="5702301" y="5146673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长沙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Rectangle 262"/>
              <p:cNvSpPr>
                <a:spLocks noChangeArrowheads="1"/>
              </p:cNvSpPr>
              <p:nvPr/>
            </p:nvSpPr>
            <p:spPr bwMode="auto">
              <a:xfrm>
                <a:off x="5692776" y="4746625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武汉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Rectangle 263"/>
              <p:cNvSpPr>
                <a:spLocks noChangeArrowheads="1"/>
              </p:cNvSpPr>
              <p:nvPr/>
            </p:nvSpPr>
            <p:spPr bwMode="auto">
              <a:xfrm>
                <a:off x="5645147" y="3908427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山西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Rectangle 264"/>
              <p:cNvSpPr>
                <a:spLocks noChangeArrowheads="1"/>
              </p:cNvSpPr>
              <p:nvPr/>
            </p:nvSpPr>
            <p:spPr bwMode="auto">
              <a:xfrm>
                <a:off x="5816598" y="3708399"/>
                <a:ext cx="568816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石家庄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Rectangle 265"/>
              <p:cNvSpPr>
                <a:spLocks noChangeArrowheads="1"/>
              </p:cNvSpPr>
              <p:nvPr/>
            </p:nvSpPr>
            <p:spPr bwMode="auto">
              <a:xfrm>
                <a:off x="6283326" y="4518026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合肥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Rectangle 266"/>
              <p:cNvSpPr>
                <a:spLocks noChangeArrowheads="1"/>
              </p:cNvSpPr>
              <p:nvPr/>
            </p:nvSpPr>
            <p:spPr bwMode="auto">
              <a:xfrm>
                <a:off x="5121275" y="5461000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贵阳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Rectangle 267"/>
              <p:cNvSpPr>
                <a:spLocks noChangeArrowheads="1"/>
              </p:cNvSpPr>
              <p:nvPr/>
            </p:nvSpPr>
            <p:spPr bwMode="auto">
              <a:xfrm>
                <a:off x="4311650" y="5537201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昆明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Rectangle 268"/>
              <p:cNvSpPr>
                <a:spLocks noChangeArrowheads="1"/>
              </p:cNvSpPr>
              <p:nvPr/>
            </p:nvSpPr>
            <p:spPr bwMode="auto">
              <a:xfrm>
                <a:off x="4302124" y="5899149"/>
                <a:ext cx="758420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西双版纳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Rectangle 269"/>
              <p:cNvSpPr>
                <a:spLocks noChangeArrowheads="1"/>
              </p:cNvSpPr>
              <p:nvPr/>
            </p:nvSpPr>
            <p:spPr bwMode="auto">
              <a:xfrm>
                <a:off x="4683126" y="4870451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成都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Rectangle 270"/>
              <p:cNvSpPr>
                <a:spLocks noChangeArrowheads="1"/>
              </p:cNvSpPr>
              <p:nvPr/>
            </p:nvSpPr>
            <p:spPr bwMode="auto">
              <a:xfrm>
                <a:off x="4740276" y="4251323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兰州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Rectangle 271"/>
              <p:cNvSpPr>
                <a:spLocks noChangeArrowheads="1"/>
              </p:cNvSpPr>
              <p:nvPr/>
            </p:nvSpPr>
            <p:spPr bwMode="auto">
              <a:xfrm>
                <a:off x="4292599" y="4003676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 dirty="0">
                    <a:solidFill>
                      <a:srgbClr val="24211D"/>
                    </a:solidFill>
                    <a:cs typeface="+mn-ea"/>
                    <a:sym typeface="+mn-lt"/>
                  </a:rPr>
                  <a:t>西宁</a:t>
                </a:r>
                <a:endParaRPr lang="zh-CN" altLang="en-US" sz="8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Rectangle 272"/>
              <p:cNvSpPr>
                <a:spLocks noChangeArrowheads="1"/>
              </p:cNvSpPr>
              <p:nvPr/>
            </p:nvSpPr>
            <p:spPr bwMode="auto">
              <a:xfrm>
                <a:off x="5245100" y="4403724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西安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Rectangle 273"/>
              <p:cNvSpPr>
                <a:spLocks noChangeArrowheads="1"/>
              </p:cNvSpPr>
              <p:nvPr/>
            </p:nvSpPr>
            <p:spPr bwMode="auto">
              <a:xfrm>
                <a:off x="3292475" y="4879974"/>
                <a:ext cx="379209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拉萨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Rectangle 274"/>
              <p:cNvSpPr>
                <a:spLocks noChangeArrowheads="1"/>
              </p:cNvSpPr>
              <p:nvPr/>
            </p:nvSpPr>
            <p:spPr bwMode="auto">
              <a:xfrm>
                <a:off x="3101976" y="4660901"/>
                <a:ext cx="568816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羊八井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Rectangle 275"/>
              <p:cNvSpPr>
                <a:spLocks noChangeArrowheads="1"/>
              </p:cNvSpPr>
              <p:nvPr/>
            </p:nvSpPr>
            <p:spPr bwMode="auto">
              <a:xfrm>
                <a:off x="2578100" y="2994024"/>
                <a:ext cx="1137630" cy="23574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800">
                    <a:solidFill>
                      <a:srgbClr val="24211D"/>
                    </a:solidFill>
                    <a:cs typeface="+mn-ea"/>
                    <a:sym typeface="+mn-lt"/>
                  </a:rPr>
                  <a:t>乌鲁木齐南山</a:t>
                </a: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276"/>
              <p:cNvSpPr/>
              <p:nvPr/>
            </p:nvSpPr>
            <p:spPr bwMode="auto">
              <a:xfrm>
                <a:off x="6305550" y="5902325"/>
                <a:ext cx="49213" cy="53975"/>
              </a:xfrm>
              <a:custGeom>
                <a:avLst/>
                <a:gdLst>
                  <a:gd name="T0" fmla="*/ 2147483647 w 179"/>
                  <a:gd name="T1" fmla="*/ 0 h 197"/>
                  <a:gd name="T2" fmla="*/ 2147483647 w 179"/>
                  <a:gd name="T3" fmla="*/ 0 h 197"/>
                  <a:gd name="T4" fmla="*/ 2147483647 w 179"/>
                  <a:gd name="T5" fmla="*/ 2147483647 h 197"/>
                  <a:gd name="T6" fmla="*/ 2147483647 w 179"/>
                  <a:gd name="T7" fmla="*/ 2147483647 h 197"/>
                  <a:gd name="T8" fmla="*/ 2147483647 w 179"/>
                  <a:gd name="T9" fmla="*/ 2147483647 h 197"/>
                  <a:gd name="T10" fmla="*/ 2147483647 w 179"/>
                  <a:gd name="T11" fmla="*/ 2147483647 h 197"/>
                  <a:gd name="T12" fmla="*/ 0 w 179"/>
                  <a:gd name="T13" fmla="*/ 2147483647 h 197"/>
                  <a:gd name="T14" fmla="*/ 0 w 179"/>
                  <a:gd name="T15" fmla="*/ 2147483647 h 197"/>
                  <a:gd name="T16" fmla="*/ 2147483647 w 179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197"/>
                  <a:gd name="T29" fmla="*/ 179 w 179"/>
                  <a:gd name="T30" fmla="*/ 197 h 1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197">
                    <a:moveTo>
                      <a:pt x="1" y="0"/>
                    </a:moveTo>
                    <a:lnTo>
                      <a:pt x="177" y="0"/>
                    </a:lnTo>
                    <a:cubicBezTo>
                      <a:pt x="178" y="0"/>
                      <a:pt x="179" y="1"/>
                      <a:pt x="179" y="2"/>
                    </a:cubicBezTo>
                    <a:lnTo>
                      <a:pt x="179" y="195"/>
                    </a:lnTo>
                    <a:cubicBezTo>
                      <a:pt x="179" y="196"/>
                      <a:pt x="178" y="197"/>
                      <a:pt x="177" y="197"/>
                    </a:cubicBezTo>
                    <a:lnTo>
                      <a:pt x="1" y="197"/>
                    </a:lnTo>
                    <a:cubicBezTo>
                      <a:pt x="0" y="197"/>
                      <a:pt x="0" y="196"/>
                      <a:pt x="0" y="195"/>
                    </a:cubicBezTo>
                    <a:lnTo>
                      <a:pt x="0" y="2"/>
                    </a:ln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noFill/>
              <a:ln w="26988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 277"/>
              <p:cNvSpPr/>
              <p:nvPr/>
            </p:nvSpPr>
            <p:spPr bwMode="auto">
              <a:xfrm>
                <a:off x="6178550" y="3505200"/>
                <a:ext cx="103188" cy="2425700"/>
              </a:xfrm>
              <a:custGeom>
                <a:avLst/>
                <a:gdLst>
                  <a:gd name="T0" fmla="*/ 2147483647 w 376"/>
                  <a:gd name="T1" fmla="*/ 2147483647 h 8916"/>
                  <a:gd name="T2" fmla="*/ 2147483647 w 376"/>
                  <a:gd name="T3" fmla="*/ 2147483647 h 8916"/>
                  <a:gd name="T4" fmla="*/ 0 w 376"/>
                  <a:gd name="T5" fmla="*/ 2147483647 h 8916"/>
                  <a:gd name="T6" fmla="*/ 0 w 376"/>
                  <a:gd name="T7" fmla="*/ 0 h 89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6"/>
                  <a:gd name="T13" fmla="*/ 0 h 8916"/>
                  <a:gd name="T14" fmla="*/ 376 w 376"/>
                  <a:gd name="T15" fmla="*/ 8916 h 89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6" h="8916">
                    <a:moveTo>
                      <a:pt x="376" y="8916"/>
                    </a:moveTo>
                    <a:lnTo>
                      <a:pt x="200" y="8916"/>
                    </a:lnTo>
                    <a:cubicBezTo>
                      <a:pt x="90" y="8916"/>
                      <a:pt x="0" y="8827"/>
                      <a:pt x="0" y="8716"/>
                    </a:cubicBezTo>
                    <a:lnTo>
                      <a:pt x="0" y="0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202"/>
              <p:cNvSpPr/>
              <p:nvPr/>
            </p:nvSpPr>
            <p:spPr bwMode="auto">
              <a:xfrm flipH="1" flipV="1">
                <a:off x="3089275" y="2876550"/>
                <a:ext cx="3916363" cy="2736850"/>
              </a:xfrm>
              <a:custGeom>
                <a:avLst/>
                <a:gdLst>
                  <a:gd name="T0" fmla="*/ 11300 w 11300"/>
                  <a:gd name="T1" fmla="*/ 2907 h 2907"/>
                  <a:gd name="T2" fmla="*/ 11300 w 11300"/>
                  <a:gd name="T3" fmla="*/ 200 h 2907"/>
                  <a:gd name="T4" fmla="*/ 11100 w 11300"/>
                  <a:gd name="T5" fmla="*/ 0 h 2907"/>
                  <a:gd name="T6" fmla="*/ 200 w 11300"/>
                  <a:gd name="T7" fmla="*/ 0 h 2907"/>
                  <a:gd name="T8" fmla="*/ 0 w 11300"/>
                  <a:gd name="T9" fmla="*/ 200 h 2907"/>
                  <a:gd name="T10" fmla="*/ 0 w 11300"/>
                  <a:gd name="T11" fmla="*/ 966 h 29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00"/>
                  <a:gd name="T19" fmla="*/ 0 h 2907"/>
                  <a:gd name="T20" fmla="*/ 11300 w 11300"/>
                  <a:gd name="T21" fmla="*/ 2907 h 29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00" h="2907">
                    <a:moveTo>
                      <a:pt x="11300" y="2907"/>
                    </a:moveTo>
                    <a:lnTo>
                      <a:pt x="11300" y="200"/>
                    </a:lnTo>
                    <a:cubicBezTo>
                      <a:pt x="11300" y="89"/>
                      <a:pt x="11210" y="0"/>
                      <a:pt x="11100" y="0"/>
                    </a:cubicBezTo>
                    <a:lnTo>
                      <a:pt x="200" y="0"/>
                    </a:lnTo>
                    <a:cubicBezTo>
                      <a:pt x="90" y="0"/>
                      <a:pt x="0" y="89"/>
                      <a:pt x="0" y="200"/>
                    </a:cubicBezTo>
                    <a:lnTo>
                      <a:pt x="0" y="966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200"/>
              <p:cNvSpPr/>
              <p:nvPr/>
            </p:nvSpPr>
            <p:spPr bwMode="auto">
              <a:xfrm flipV="1">
                <a:off x="5373688" y="4494212"/>
                <a:ext cx="495300" cy="350838"/>
              </a:xfrm>
              <a:custGeom>
                <a:avLst/>
                <a:gdLst>
                  <a:gd name="T0" fmla="*/ 0 w 2670"/>
                  <a:gd name="T1" fmla="*/ 3066 h 3066"/>
                  <a:gd name="T2" fmla="*/ 0 w 2670"/>
                  <a:gd name="T3" fmla="*/ 200 h 3066"/>
                  <a:gd name="T4" fmla="*/ 200 w 2670"/>
                  <a:gd name="T5" fmla="*/ 0 h 3066"/>
                  <a:gd name="T6" fmla="*/ 2670 w 2670"/>
                  <a:gd name="T7" fmla="*/ 0 h 30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70"/>
                  <a:gd name="T13" fmla="*/ 0 h 3066"/>
                  <a:gd name="T14" fmla="*/ 2670 w 2670"/>
                  <a:gd name="T15" fmla="*/ 3066 h 30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70" h="3066">
                    <a:moveTo>
                      <a:pt x="0" y="3066"/>
                    </a:moveTo>
                    <a:lnTo>
                      <a:pt x="0" y="200"/>
                    </a:lnTo>
                    <a:cubicBezTo>
                      <a:pt x="0" y="90"/>
                      <a:pt x="90" y="0"/>
                      <a:pt x="200" y="0"/>
                    </a:cubicBezTo>
                    <a:lnTo>
                      <a:pt x="2670" y="0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202"/>
              <p:cNvSpPr/>
              <p:nvPr/>
            </p:nvSpPr>
            <p:spPr bwMode="auto">
              <a:xfrm flipV="1">
                <a:off x="4857750" y="3429000"/>
                <a:ext cx="1000125" cy="1714500"/>
              </a:xfrm>
              <a:custGeom>
                <a:avLst/>
                <a:gdLst>
                  <a:gd name="T0" fmla="*/ 2147483647 w 11300"/>
                  <a:gd name="T1" fmla="*/ 2147483647 h 2986"/>
                  <a:gd name="T2" fmla="*/ 2147483647 w 11300"/>
                  <a:gd name="T3" fmla="*/ 2147483647 h 2986"/>
                  <a:gd name="T4" fmla="*/ 2147483647 w 11300"/>
                  <a:gd name="T5" fmla="*/ 0 h 2986"/>
                  <a:gd name="T6" fmla="*/ 2147483647 w 11300"/>
                  <a:gd name="T7" fmla="*/ 0 h 2986"/>
                  <a:gd name="T8" fmla="*/ 0 w 11300"/>
                  <a:gd name="T9" fmla="*/ 2147483647 h 2986"/>
                  <a:gd name="T10" fmla="*/ 0 w 11300"/>
                  <a:gd name="T11" fmla="*/ 2147483647 h 29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00"/>
                  <a:gd name="T19" fmla="*/ 0 h 2986"/>
                  <a:gd name="T20" fmla="*/ 11300 w 11300"/>
                  <a:gd name="T21" fmla="*/ 2986 h 29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00" h="2986">
                    <a:moveTo>
                      <a:pt x="11300" y="2986"/>
                    </a:moveTo>
                    <a:lnTo>
                      <a:pt x="11300" y="200"/>
                    </a:lnTo>
                    <a:cubicBezTo>
                      <a:pt x="11300" y="89"/>
                      <a:pt x="11210" y="0"/>
                      <a:pt x="11100" y="0"/>
                    </a:cubicBezTo>
                    <a:lnTo>
                      <a:pt x="200" y="0"/>
                    </a:lnTo>
                    <a:cubicBezTo>
                      <a:pt x="90" y="0"/>
                      <a:pt x="0" y="89"/>
                      <a:pt x="0" y="200"/>
                    </a:cubicBezTo>
                    <a:lnTo>
                      <a:pt x="0" y="416"/>
                    </a:lnTo>
                  </a:path>
                </a:pathLst>
              </a:custGeom>
              <a:noFill/>
              <a:ln w="41275">
                <a:solidFill>
                  <a:srgbClr val="0074C5"/>
                </a:solidFill>
                <a:miter lim="800000"/>
              </a:ln>
            </p:spPr>
            <p:txBody>
              <a:bodyPr/>
              <a:lstStyle/>
              <a:p>
                <a:endParaRPr lang="zh-CN" alt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矩形 111"/>
              <p:cNvSpPr>
                <a:spLocks noChangeArrowheads="1"/>
              </p:cNvSpPr>
              <p:nvPr/>
            </p:nvSpPr>
            <p:spPr bwMode="auto">
              <a:xfrm>
                <a:off x="3346147" y="1628517"/>
                <a:ext cx="4628436" cy="8855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Corenetwork</a:t>
                </a:r>
                <a:r>
                  <a:rPr lang="zh-CN" altLang="en-US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100G</a:t>
                </a:r>
              </a:p>
              <a:p>
                <a:r>
                  <a:rPr lang="en-US" altLang="zh-CN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Backbone Network</a:t>
                </a:r>
                <a:r>
                  <a:rPr lang="zh-CN" altLang="en-US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：</a:t>
                </a:r>
                <a:r>
                  <a:rPr lang="en-US" altLang="zh-CN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1 of 10G, 7 of 2.5G</a:t>
                </a:r>
                <a:r>
                  <a:rPr lang="zh-CN" altLang="en-US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，</a:t>
                </a:r>
                <a:r>
                  <a:rPr lang="en-US" altLang="zh-CN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4 of 1G</a:t>
                </a:r>
                <a:r>
                  <a:rPr lang="zh-CN" altLang="en-US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，</a:t>
                </a:r>
                <a:r>
                  <a:rPr lang="en-US" altLang="zh-CN" sz="8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2 of 155M, 4 of 4over6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1477591" y="5902774"/>
              <a:ext cx="2531329" cy="33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rgbClr val="FF0000"/>
                  </a:solidFill>
                  <a:cs typeface="+mn-ea"/>
                  <a:sym typeface="+mn-lt"/>
                </a:rPr>
                <a:t>IPv4/IPv6 connections</a:t>
              </a:r>
              <a:endParaRPr lang="zh-CN" altLang="en-US" sz="16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6468860" y="2454132"/>
            <a:ext cx="257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GLORIAD with U.S.: 10G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GEANT with EU : 10G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Hongkong Exchange Point: 32G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48314" y="1516890"/>
            <a:ext cx="849694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rgbClr val="000090"/>
                </a:solidFill>
                <a:cs typeface="+mn-ea"/>
                <a:sym typeface="+mn-lt"/>
              </a:rPr>
              <a:t>299 </a:t>
            </a:r>
            <a:r>
              <a:rPr lang="en-US" altLang="zh-CN" sz="2000" b="1" dirty="0" smtClean="0">
                <a:solidFill>
                  <a:srgbClr val="000090"/>
                </a:solidFill>
                <a:cs typeface="+mn-ea"/>
                <a:sym typeface="+mn-lt"/>
              </a:rPr>
              <a:t>institutions connected, </a:t>
            </a:r>
            <a:r>
              <a:rPr lang="en-US" altLang="zh-CN" sz="2000" b="1" dirty="0">
                <a:solidFill>
                  <a:srgbClr val="000090"/>
                </a:solidFill>
                <a:cs typeface="+mn-ea"/>
                <a:sym typeface="+mn-lt"/>
              </a:rPr>
              <a:t>w</a:t>
            </a:r>
            <a:r>
              <a:rPr lang="en-US" altLang="zh-CN" sz="2000" b="1" dirty="0" smtClean="0">
                <a:solidFill>
                  <a:srgbClr val="000090"/>
                </a:solidFill>
                <a:cs typeface="+mn-ea"/>
                <a:sym typeface="+mn-lt"/>
              </a:rPr>
              <a:t>ith </a:t>
            </a:r>
            <a:r>
              <a:rPr lang="en-US" altLang="zh-CN" sz="2000" b="1" dirty="0">
                <a:solidFill>
                  <a:srgbClr val="000090"/>
                </a:solidFill>
                <a:cs typeface="+mn-ea"/>
                <a:sym typeface="+mn-lt"/>
              </a:rPr>
              <a:t>99.99% Usability</a:t>
            </a:r>
          </a:p>
        </p:txBody>
      </p:sp>
      <p:pic>
        <p:nvPicPr>
          <p:cNvPr id="123" name="Picture 2" descr="http://www.orientplus.eu/gfx/ORIENT_world_map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603" y="3694064"/>
            <a:ext cx="2238094" cy="1152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818" y="5273292"/>
            <a:ext cx="2016952" cy="107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738" y="5271163"/>
            <a:ext cx="2154958" cy="113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" name="左大括号 52223"/>
          <p:cNvSpPr/>
          <p:nvPr/>
        </p:nvSpPr>
        <p:spPr>
          <a:xfrm>
            <a:off x="6270172" y="2508562"/>
            <a:ext cx="157318" cy="8360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Line 233"/>
          <p:cNvSpPr>
            <a:spLocks noChangeShapeType="1"/>
          </p:cNvSpPr>
          <p:nvPr/>
        </p:nvSpPr>
        <p:spPr bwMode="auto">
          <a:xfrm>
            <a:off x="791032" y="5153508"/>
            <a:ext cx="198918" cy="826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/>
          <a:lstStyle/>
          <a:p>
            <a:endParaRPr lang="zh-CN" altLang="en-US" sz="8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8" name="Rectangle 235"/>
          <p:cNvSpPr>
            <a:spLocks noChangeArrowheads="1"/>
          </p:cNvSpPr>
          <p:nvPr/>
        </p:nvSpPr>
        <p:spPr bwMode="auto">
          <a:xfrm>
            <a:off x="997587" y="5115803"/>
            <a:ext cx="425388" cy="122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800" dirty="0">
                <a:solidFill>
                  <a:srgbClr val="24211D"/>
                </a:solidFill>
                <a:cs typeface="+mn-ea"/>
                <a:sym typeface="+mn-lt"/>
              </a:rPr>
              <a:t>10</a:t>
            </a:r>
            <a:r>
              <a:rPr lang="zh-CN" altLang="zh-CN" sz="800" dirty="0">
                <a:solidFill>
                  <a:srgbClr val="24211D"/>
                </a:solidFill>
                <a:cs typeface="+mn-ea"/>
                <a:sym typeface="+mn-lt"/>
              </a:rPr>
              <a:t>G</a:t>
            </a:r>
            <a:endParaRPr lang="zh-CN" altLang="zh-CN" sz="8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64466"/>
            <a:ext cx="9001125" cy="884012"/>
          </a:xfrm>
        </p:spPr>
        <p:txBody>
          <a:bodyPr/>
          <a:lstStyle/>
          <a:p>
            <a:r>
              <a:rPr lang="en-US" altLang="zh-CN" sz="3600" dirty="0" smtClean="0">
                <a:cs typeface="+mn-ea"/>
                <a:sym typeface="+mn-lt"/>
              </a:rPr>
              <a:t>CSTNET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92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5217" y="5159124"/>
            <a:ext cx="1947695" cy="154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>
              <a:lnSpc>
                <a:spcPct val="150000"/>
              </a:lnSpc>
            </a:pPr>
            <a:r>
              <a:rPr lang="en-US" altLang="zh-CN" sz="1050" dirty="0">
                <a:solidFill>
                  <a:srgbClr val="000090"/>
                </a:solidFill>
                <a:cs typeface="+mn-ea"/>
                <a:sym typeface="+mn-lt"/>
              </a:rPr>
              <a:t>Hongkong University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b="1" dirty="0">
                <a:solidFill>
                  <a:srgbClr val="000090"/>
                </a:solidFill>
                <a:cs typeface="+mn-ea"/>
                <a:sym typeface="+mn-lt"/>
              </a:rPr>
              <a:t>National Supercomputing Center in Tianjin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b="1" dirty="0">
                <a:solidFill>
                  <a:srgbClr val="000090"/>
                </a:solidFill>
                <a:cs typeface="+mn-ea"/>
                <a:sym typeface="+mn-lt"/>
              </a:rPr>
              <a:t>National Supercomputing Center in Jinan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dirty="0">
                <a:solidFill>
                  <a:srgbClr val="000090"/>
                </a:solidFill>
                <a:cs typeface="+mn-ea"/>
                <a:sym typeface="+mn-lt"/>
              </a:rPr>
              <a:t>CNIC, CAS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2437765" y="5159375"/>
            <a:ext cx="1982470" cy="1303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525" lvl="1">
              <a:lnSpc>
                <a:spcPct val="150000"/>
              </a:lnSpc>
            </a:pPr>
            <a:r>
              <a:rPr lang="en-US" altLang="zh-CN" sz="1050" dirty="0">
                <a:solidFill>
                  <a:srgbClr val="000090"/>
                </a:solidFill>
                <a:cs typeface="+mn-ea"/>
                <a:sym typeface="+mn-lt"/>
              </a:rPr>
              <a:t>China S&amp;T University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dirty="0">
                <a:solidFill>
                  <a:srgbClr val="000090"/>
                </a:solidFill>
                <a:cs typeface="+mn-ea"/>
                <a:sym typeface="+mn-lt"/>
              </a:rPr>
              <a:t>Shandong University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dirty="0">
                <a:solidFill>
                  <a:srgbClr val="000090"/>
                </a:solidFill>
                <a:cs typeface="+mn-ea"/>
                <a:sym typeface="+mn-lt"/>
              </a:rPr>
              <a:t>Xian Jiaotong University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b="1" dirty="0">
                <a:solidFill>
                  <a:srgbClr val="000090"/>
                </a:solidFill>
                <a:cs typeface="+mn-ea"/>
                <a:sym typeface="+mn-lt"/>
              </a:rPr>
              <a:t>National Supercomputing Center in Changsha</a:t>
            </a:r>
            <a:endParaRPr lang="zh-CN" altLang="en-US" sz="1050" b="1" dirty="0">
              <a:solidFill>
                <a:srgbClr val="000090"/>
              </a:solidFill>
              <a:cs typeface="+mn-ea"/>
              <a:sym typeface="+mn-lt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378674" y="3182828"/>
            <a:ext cx="4927599" cy="1545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9525" lvl="1">
              <a:lnSpc>
                <a:spcPct val="150000"/>
              </a:lnSpc>
            </a:pPr>
            <a:r>
              <a:rPr lang="en-US" altLang="zh-CN" sz="1050" dirty="0">
                <a:solidFill>
                  <a:srgbClr val="000090"/>
                </a:solidFill>
                <a:cs typeface="+mn-ea"/>
                <a:sym typeface="+mn-lt"/>
              </a:rPr>
              <a:t>Tsinghua University   Shenzhen Institute of Advanced Technology, CAS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b="1" dirty="0">
                <a:solidFill>
                  <a:srgbClr val="000090"/>
                </a:solidFill>
                <a:cs typeface="+mn-ea"/>
                <a:sym typeface="+mn-lt"/>
              </a:rPr>
              <a:t>National Supercomputing Center in Shenzhen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dirty="0">
                <a:solidFill>
                  <a:srgbClr val="000090"/>
                </a:solidFill>
                <a:cs typeface="+mn-ea"/>
                <a:sym typeface="+mn-lt"/>
              </a:rPr>
              <a:t>Beijing Institute of Applied Physics and Computing Mathematics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dirty="0">
                <a:solidFill>
                  <a:srgbClr val="000090"/>
                </a:solidFill>
                <a:cs typeface="+mn-ea"/>
                <a:sym typeface="+mn-lt"/>
              </a:rPr>
              <a:t>Huazhong S&amp;T University     Shanghai Supercomputing Center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b="1" dirty="0">
                <a:solidFill>
                  <a:srgbClr val="000090"/>
                </a:solidFill>
                <a:cs typeface="+mn-ea"/>
                <a:sym typeface="+mn-lt"/>
              </a:rPr>
              <a:t>National Supercomputing Center in Guangzhou</a:t>
            </a:r>
          </a:p>
          <a:p>
            <a:pPr marL="9525" lvl="1">
              <a:lnSpc>
                <a:spcPct val="150000"/>
              </a:lnSpc>
            </a:pPr>
            <a:r>
              <a:rPr lang="en-US" altLang="zh-CN" sz="1050" dirty="0">
                <a:solidFill>
                  <a:srgbClr val="000090"/>
                </a:solidFill>
                <a:cs typeface="+mn-ea"/>
                <a:sym typeface="+mn-lt"/>
              </a:rPr>
              <a:t>Gansu Computing Center</a:t>
            </a:r>
            <a:endParaRPr lang="zh-CN" altLang="en-US" sz="1050" dirty="0">
              <a:solidFill>
                <a:srgbClr val="000090"/>
              </a:solidFill>
              <a:cs typeface="+mn-ea"/>
              <a:sym typeface="+mn-lt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15290" y="1373560"/>
            <a:ext cx="4934585" cy="130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 b="1" dirty="0">
                <a:solidFill>
                  <a:srgbClr val="000090"/>
                </a:solidFill>
                <a:cs typeface="+mn-ea"/>
                <a:sym typeface="+mn-lt"/>
              </a:rPr>
              <a:t>Resources including </a:t>
            </a:r>
            <a:r>
              <a:rPr lang="en-US" altLang="zh-CN" sz="1400" b="1" dirty="0" smtClean="0">
                <a:solidFill>
                  <a:srgbClr val="000090"/>
                </a:solidFill>
                <a:cs typeface="+mn-ea"/>
                <a:sym typeface="+mn-lt"/>
              </a:rPr>
              <a:t>6</a:t>
            </a:r>
            <a:r>
              <a:rPr lang="en-US" altLang="zh-CN" sz="1400" b="1" dirty="0" smtClean="0">
                <a:solidFill>
                  <a:srgbClr val="000090"/>
                </a:solidFill>
                <a:cs typeface="+mn-ea"/>
                <a:sym typeface="+mn-lt"/>
              </a:rPr>
              <a:t> </a:t>
            </a:r>
            <a:r>
              <a:rPr lang="en-US" altLang="zh-CN" sz="1400" b="1" dirty="0">
                <a:solidFill>
                  <a:srgbClr val="000090"/>
                </a:solidFill>
                <a:cs typeface="+mn-ea"/>
                <a:sym typeface="+mn-lt"/>
              </a:rPr>
              <a:t>National Supercomputing Center</a:t>
            </a:r>
          </a:p>
          <a:p>
            <a:pPr>
              <a:lnSpc>
                <a:spcPct val="120000"/>
              </a:lnSpc>
            </a:pPr>
            <a:r>
              <a:rPr lang="en-US" altLang="zh-CN" sz="1300" dirty="0">
                <a:solidFill>
                  <a:srgbClr val="000090"/>
                </a:solidFill>
                <a:cs typeface="+mn-ea"/>
                <a:sym typeface="+mn-lt"/>
              </a:rPr>
              <a:t> - computing capacity exceeding </a:t>
            </a:r>
            <a:r>
              <a:rPr lang="zh-CN" altLang="zh-CN" sz="1300" b="1" dirty="0" smtClean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en-US" altLang="zh-CN" sz="1300" b="1" dirty="0" smtClean="0">
                <a:solidFill>
                  <a:srgbClr val="FF0000"/>
                </a:solidFill>
                <a:cs typeface="+mn-ea"/>
                <a:sym typeface="+mn-lt"/>
              </a:rPr>
              <a:t>0</a:t>
            </a:r>
            <a:r>
              <a:rPr lang="en-US" altLang="zh-CN" sz="1300" b="1" dirty="0" smtClean="0">
                <a:solidFill>
                  <a:srgbClr val="FF0000"/>
                </a:solidFill>
                <a:cs typeface="+mn-ea"/>
                <a:sym typeface="+mn-lt"/>
              </a:rPr>
              <a:t>0PFlops</a:t>
            </a:r>
            <a:endParaRPr lang="en-US" altLang="zh-CN" sz="13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300" dirty="0">
                <a:solidFill>
                  <a:srgbClr val="000090"/>
                </a:solidFill>
                <a:cs typeface="+mn-ea"/>
                <a:sym typeface="+mn-lt"/>
              </a:rPr>
              <a:t> - storage capacity exceeding </a:t>
            </a:r>
            <a:r>
              <a:rPr lang="zh-CN" altLang="zh-CN" sz="1300" b="1" dirty="0" smtClean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en-US" altLang="zh-CN" sz="1300" b="1" dirty="0" smtClean="0">
                <a:solidFill>
                  <a:srgbClr val="FF0000"/>
                </a:solidFill>
                <a:cs typeface="+mn-ea"/>
                <a:sym typeface="+mn-lt"/>
              </a:rPr>
              <a:t>6</a:t>
            </a:r>
            <a:r>
              <a:rPr lang="en-US" altLang="zh-CN" sz="1300" b="1" dirty="0" smtClean="0">
                <a:solidFill>
                  <a:srgbClr val="FF0000"/>
                </a:solidFill>
                <a:cs typeface="+mn-ea"/>
                <a:sym typeface="+mn-lt"/>
              </a:rPr>
              <a:t>0PB</a:t>
            </a:r>
            <a:endParaRPr lang="en-US" altLang="zh-CN" sz="1300" b="1" dirty="0">
              <a:solidFill>
                <a:srgbClr val="FF0000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300" dirty="0">
                <a:solidFill>
                  <a:srgbClr val="000090"/>
                </a:solidFill>
                <a:cs typeface="+mn-ea"/>
                <a:sym typeface="+mn-lt"/>
              </a:rPr>
              <a:t> - usability&gt;99%</a:t>
            </a:r>
          </a:p>
          <a:p>
            <a:pPr>
              <a:lnSpc>
                <a:spcPct val="120000"/>
              </a:lnSpc>
            </a:pPr>
            <a:r>
              <a:rPr lang="en-US" altLang="zh-CN" sz="1300" dirty="0">
                <a:solidFill>
                  <a:srgbClr val="000090"/>
                </a:solidFill>
                <a:cs typeface="+mn-ea"/>
                <a:sym typeface="+mn-lt"/>
              </a:rPr>
              <a:t> - 900+ users, 0.97 million+ tasks, 0.14billion+work-hours</a:t>
            </a:r>
            <a:endParaRPr lang="zh-CN" altLang="en-US" sz="1300" dirty="0">
              <a:solidFill>
                <a:srgbClr val="000090"/>
              </a:solidFill>
              <a:cs typeface="+mn-ea"/>
              <a:sym typeface="+mn-lt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4990992" y="1235066"/>
            <a:ext cx="4099033" cy="45550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90"/>
                </a:solidFill>
                <a:cs typeface="+mn-ea"/>
                <a:sym typeface="+mn-lt"/>
              </a:rPr>
              <a:t>Support 14 supercomputing service platform</a:t>
            </a:r>
          </a:p>
          <a:p>
            <a:pPr marL="180975" lvl="1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ATLAS Experiment Monte Carlo Simulation Platform</a:t>
            </a: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Industrial Product Design Community</a:t>
            </a:r>
            <a:endParaRPr lang="zh-CN" altLang="en-US" sz="12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New Medicine Discovery Community</a:t>
            </a:r>
            <a:endParaRPr lang="zh-CN" altLang="en-US" sz="12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Digital Media and Cultural Creation Community</a:t>
            </a:r>
            <a:endParaRPr lang="zh-CN" altLang="en-US" sz="12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OPUS Operation Supporting Platform</a:t>
            </a:r>
            <a:endParaRPr lang="zh-CN" altLang="en-US" sz="12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Computing Chemistry Service Community</a:t>
            </a:r>
            <a:endParaRPr lang="zh-CN" altLang="en-US" sz="12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 err="1">
                <a:solidFill>
                  <a:srgbClr val="000090"/>
                </a:solidFill>
                <a:cs typeface="+mn-ea"/>
                <a:sym typeface="+mn-lt"/>
              </a:rPr>
              <a:t>GridMol molecule visualization software</a:t>
            </a:r>
            <a:endParaRPr lang="en-US" altLang="zh-CN" sz="12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Cold Environment Monitoring Research Cloud </a:t>
            </a:r>
            <a:endParaRPr lang="zh-CN" altLang="en-US" sz="12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Stem Cell and Biomedicine Cloud</a:t>
            </a:r>
            <a:endParaRPr lang="zh-CN" altLang="en-US" sz="12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Materials Science Integration Platform</a:t>
            </a: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Microgravity Effect Simulation Platform</a:t>
            </a: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Large-scale parellel hydrological processing platform</a:t>
            </a: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Combustion Dynamics Center of Sichuan University</a:t>
            </a:r>
            <a:endParaRPr lang="zh-CN" altLang="en-US" sz="12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180975" indent="-171450">
              <a:lnSpc>
                <a:spcPct val="150000"/>
              </a:lnSpc>
              <a:buFont typeface="Arial"/>
              <a:buChar char="•"/>
            </a:pPr>
            <a:r>
              <a:rPr lang="en-US" altLang="zh-CN" sz="1200" dirty="0">
                <a:solidFill>
                  <a:srgbClr val="000090"/>
                </a:solidFill>
                <a:cs typeface="+mn-ea"/>
                <a:sym typeface="+mn-lt"/>
              </a:rPr>
              <a:t>Beijing Fingerprint Comparison Platform</a:t>
            </a:r>
            <a:endParaRPr lang="zh-CN" altLang="en-US" sz="1200" dirty="0">
              <a:solidFill>
                <a:srgbClr val="000090"/>
              </a:solidFill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29716" y="4726994"/>
            <a:ext cx="1802040" cy="340952"/>
          </a:xfrm>
          <a:prstGeom prst="roundRect">
            <a:avLst>
              <a:gd name="adj" fmla="val 50000"/>
            </a:avLst>
          </a:prstGeom>
          <a:solidFill>
            <a:srgbClr val="EA5B56"/>
          </a:solidFill>
          <a:ln w="25400">
            <a:solidFill>
              <a:srgbClr val="EA5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/>
              <a:t>2014  4 nodes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41722" y="4728418"/>
            <a:ext cx="1832868" cy="324029"/>
          </a:xfrm>
          <a:prstGeom prst="roundRect">
            <a:avLst>
              <a:gd name="adj" fmla="val 50000"/>
            </a:avLst>
          </a:prstGeom>
          <a:solidFill>
            <a:srgbClr val="EA5B56"/>
          </a:solidFill>
          <a:ln w="25400">
            <a:solidFill>
              <a:srgbClr val="EA5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/>
              <a:t>2015  8 nodes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63840" y="2905412"/>
            <a:ext cx="3956251" cy="327419"/>
          </a:xfrm>
          <a:prstGeom prst="roundRect">
            <a:avLst>
              <a:gd name="adj" fmla="val 50000"/>
            </a:avLst>
          </a:prstGeom>
          <a:solidFill>
            <a:srgbClr val="EA5B56"/>
          </a:solidFill>
          <a:ln w="25400">
            <a:solidFill>
              <a:srgbClr val="EA5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b="1" dirty="0"/>
              <a:t>2016 </a:t>
            </a:r>
            <a:r>
              <a:rPr lang="zh-CN" altLang="en-US" sz="1600" b="1" dirty="0"/>
              <a:t>  </a:t>
            </a:r>
            <a:r>
              <a:rPr lang="en-US" altLang="zh-CN" sz="1600" b="1" dirty="0"/>
              <a:t>16 nodes</a:t>
            </a:r>
            <a:endParaRPr lang="zh-CN" altLang="en-US" sz="1600" b="1" dirty="0">
              <a:cs typeface="+mn-ea"/>
              <a:sym typeface="+mn-lt"/>
            </a:endParaRPr>
          </a:p>
        </p:txBody>
      </p:sp>
      <p:cxnSp>
        <p:nvCxnSpPr>
          <p:cNvPr id="16" name="直线连接符 15"/>
          <p:cNvCxnSpPr/>
          <p:nvPr/>
        </p:nvCxnSpPr>
        <p:spPr>
          <a:xfrm flipH="1">
            <a:off x="4462778" y="4890703"/>
            <a:ext cx="213742" cy="0"/>
          </a:xfrm>
          <a:prstGeom prst="line">
            <a:avLst/>
          </a:prstGeom>
          <a:ln w="25400">
            <a:solidFill>
              <a:srgbClr val="EA5B5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4669790" y="3082925"/>
            <a:ext cx="6985" cy="1809115"/>
          </a:xfrm>
          <a:prstGeom prst="line">
            <a:avLst/>
          </a:prstGeom>
          <a:ln w="25400">
            <a:solidFill>
              <a:srgbClr val="EA5B5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 flipH="1">
            <a:off x="4462778" y="3096710"/>
            <a:ext cx="213742" cy="0"/>
          </a:xfrm>
          <a:prstGeom prst="line">
            <a:avLst/>
          </a:prstGeom>
          <a:ln w="25400">
            <a:solidFill>
              <a:srgbClr val="EA5B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>
            <a:off x="2205652" y="4890703"/>
            <a:ext cx="264127" cy="0"/>
          </a:xfrm>
          <a:prstGeom prst="line">
            <a:avLst/>
          </a:prstGeom>
          <a:ln w="25400">
            <a:solidFill>
              <a:srgbClr val="EA5B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40845"/>
            <a:ext cx="9001125" cy="849078"/>
          </a:xfrm>
        </p:spPr>
        <p:txBody>
          <a:bodyPr/>
          <a:lstStyle/>
          <a:p>
            <a:r>
              <a:rPr lang="en-US" altLang="zh-CN" sz="3600" dirty="0" err="1" smtClean="0">
                <a:latin typeface="+mn-lt"/>
                <a:cs typeface="+mn-ea"/>
                <a:sym typeface="+mn-lt"/>
              </a:rPr>
              <a:t>CNGrid</a:t>
            </a:r>
            <a:endParaRPr lang="zh-CN" altLang="en-US" sz="3600" dirty="0"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15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标题 3"/>
          <p:cNvSpPr txBox="1">
            <a:spLocks/>
          </p:cNvSpPr>
          <p:nvPr/>
        </p:nvSpPr>
        <p:spPr bwMode="auto">
          <a:xfrm>
            <a:off x="648072" y="1135532"/>
            <a:ext cx="7956376" cy="88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200" b="1" dirty="0">
                <a:solidFill>
                  <a:srgbClr val="000090"/>
                </a:solidFill>
                <a:ea typeface="微软雅黑" pitchFamily="34" charset="-122"/>
                <a:cs typeface="+mj-cs"/>
              </a:rPr>
              <a:t>Center of Scientific Computing Application &amp; Research</a:t>
            </a:r>
          </a:p>
          <a:p>
            <a:pPr algn="ctr" eaLnBrk="1" hangingPunct="1"/>
            <a:r>
              <a:rPr lang="en-US" altLang="zh-CN" sz="2200" b="1" dirty="0">
                <a:solidFill>
                  <a:srgbClr val="000090"/>
                </a:solidFill>
                <a:ea typeface="微软雅黑" pitchFamily="34" charset="-122"/>
                <a:cs typeface="+mj-cs"/>
              </a:rPr>
              <a:t>Chinese Academy of Sciences (COSCAR)</a:t>
            </a:r>
            <a:endParaRPr lang="zh-CN" altLang="en-US" sz="2200" b="1" dirty="0">
              <a:solidFill>
                <a:srgbClr val="000090"/>
              </a:solidFill>
              <a:ea typeface="微软雅黑" pitchFamily="34" charset="-122"/>
              <a:cs typeface="+mj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-5448" y="2153524"/>
            <a:ext cx="9158496" cy="4310600"/>
            <a:chOff x="-5448" y="1772816"/>
            <a:chExt cx="9158496" cy="43106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3" name="AutoShape 4"/>
            <p:cNvSpPr>
              <a:spLocks noChangeArrowheads="1"/>
            </p:cNvSpPr>
            <p:nvPr/>
          </p:nvSpPr>
          <p:spPr bwMode="gray">
            <a:xfrm>
              <a:off x="1797320" y="2736216"/>
              <a:ext cx="5542048" cy="1838859"/>
            </a:xfrm>
            <a:prstGeom prst="upArrow">
              <a:avLst>
                <a:gd name="adj1" fmla="val 57824"/>
                <a:gd name="adj2" fmla="val 54398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algn="ctr">
              <a:solidFill>
                <a:schemeClr val="accent3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35496" y="1772816"/>
              <a:ext cx="2249664" cy="936104"/>
            </a:xfrm>
            <a:prstGeom prst="roundRect">
              <a:avLst>
                <a:gd name="adj" fmla="val 387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Computational Science</a:t>
              </a:r>
              <a:endParaRPr lang="zh-CN" altLang="en-US" dirty="0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2311508" y="1772816"/>
              <a:ext cx="2249664" cy="936104"/>
            </a:xfrm>
            <a:prstGeom prst="roundRect">
              <a:avLst>
                <a:gd name="adj" fmla="val 3100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Algorithm Optimization &amp;Implementation</a:t>
              </a:r>
              <a:endParaRPr lang="zh-CN" altLang="en-US" dirty="0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4587520" y="1772816"/>
              <a:ext cx="2249664" cy="936104"/>
            </a:xfrm>
            <a:prstGeom prst="roundRect">
              <a:avLst>
                <a:gd name="adj" fmla="val 4457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Heterogeneous Platforms</a:t>
              </a:r>
              <a:endParaRPr lang="zh-CN" altLang="en-US" dirty="0"/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6869644" y="1772816"/>
              <a:ext cx="2249664" cy="936104"/>
            </a:xfrm>
            <a:prstGeom prst="roundRect">
              <a:avLst>
                <a:gd name="adj" fmla="val 387"/>
              </a:avLst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Software Production Line</a:t>
              </a:r>
              <a:endParaRPr lang="zh-CN" alt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0" y="5714084"/>
              <a:ext cx="9144000" cy="369332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Office of General Affairs of CAS</a:t>
              </a:r>
              <a:endParaRPr lang="zh-CN" alt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0" y="5301208"/>
              <a:ext cx="9144000" cy="369332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Computer Network Information Center of CAS</a:t>
              </a:r>
              <a:endParaRPr lang="zh-CN" alt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5448" y="4077072"/>
              <a:ext cx="1512000" cy="1080000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Academy of Mathematics &amp; Systems Science</a:t>
              </a:r>
              <a:endParaRPr lang="zh-CN" alt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520368" y="4092482"/>
              <a:ext cx="1525816" cy="1080000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 anchorCtr="0">
              <a:spAutoFit/>
            </a:bodyPr>
            <a:lstStyle>
              <a:defPPr>
                <a:defRPr lang="zh-CN"/>
              </a:defPPr>
              <a:lvl1pPr algn="ctr">
                <a:defRPr sz="1600"/>
              </a:lvl1pPr>
            </a:lstStyle>
            <a:p>
              <a:r>
                <a:rPr lang="en-US" altLang="zh-CN" sz="1400" dirty="0"/>
                <a:t>National Astronomical </a:t>
              </a:r>
              <a:r>
                <a:rPr lang="en-US" altLang="zh-CN" sz="1400" dirty="0" smtClean="0"/>
                <a:t>Observatories</a:t>
              </a:r>
            </a:p>
            <a:p>
              <a:endParaRPr lang="en-US" altLang="zh-CN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46184" y="4078463"/>
              <a:ext cx="1512000" cy="1077218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 anchorCtr="1">
              <a:spAutoFit/>
            </a:bodyPr>
            <a:lstStyle>
              <a:defPPr>
                <a:defRPr lang="zh-CN"/>
              </a:defPPr>
              <a:lvl1pPr algn="ctr">
                <a:defRPr sz="1600"/>
              </a:lvl1pPr>
            </a:lstStyle>
            <a:p>
              <a:endParaRPr lang="en-US" altLang="zh-CN" dirty="0" smtClean="0"/>
            </a:p>
            <a:p>
              <a:r>
                <a:rPr lang="en-US" altLang="zh-CN" dirty="0" smtClean="0"/>
                <a:t>Institute </a:t>
              </a:r>
              <a:r>
                <a:rPr lang="en-US" altLang="zh-CN" dirty="0"/>
                <a:t>of Atmospheric </a:t>
              </a:r>
              <a:r>
                <a:rPr lang="en-US" altLang="zh-CN" dirty="0" smtClean="0"/>
                <a:t>Physics</a:t>
              </a:r>
              <a:endParaRPr lang="en-US" altLang="zh-CN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572000" y="4077072"/>
              <a:ext cx="1512000" cy="1077218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/>
              </a:lvl1pPr>
            </a:lstStyle>
            <a:p>
              <a:endParaRPr lang="en-US" altLang="zh-CN" dirty="0"/>
            </a:p>
            <a:p>
              <a:r>
                <a:rPr lang="en-US" altLang="zh-CN" dirty="0"/>
                <a:t>Institute of Biophysics</a:t>
              </a:r>
            </a:p>
            <a:p>
              <a:endParaRPr lang="zh-CN" alt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29048" y="4077072"/>
              <a:ext cx="1512000" cy="1077218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Dalian Institute of Chemical Physics 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41048" y="4077072"/>
              <a:ext cx="1512000" cy="1077218"/>
            </a:xfrm>
            <a:prstGeom prst="rect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altLang="zh-CN" sz="1600" dirty="0" smtClean="0"/>
            </a:p>
            <a:p>
              <a:pPr algn="ctr"/>
              <a:r>
                <a:rPr lang="en-US" altLang="zh-CN" sz="1600" dirty="0" smtClean="0"/>
                <a:t>Institute </a:t>
              </a:r>
              <a:r>
                <a:rPr lang="en-US" altLang="zh-CN" sz="1600" dirty="0"/>
                <a:t>of </a:t>
              </a:r>
              <a:r>
                <a:rPr lang="en-US" altLang="zh-CN" sz="1600" dirty="0" smtClean="0"/>
                <a:t> Physics</a:t>
              </a:r>
              <a:endParaRPr lang="zh-CN" altLang="en-US" sz="1600" dirty="0"/>
            </a:p>
            <a:p>
              <a:pPr algn="ctr"/>
              <a:endParaRPr lang="zh-CN" altLang="en-US" sz="1600" dirty="0"/>
            </a:p>
          </p:txBody>
        </p:sp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4785"/>
            <a:ext cx="9001125" cy="841333"/>
          </a:xfrm>
        </p:spPr>
        <p:txBody>
          <a:bodyPr/>
          <a:lstStyle/>
          <a:p>
            <a:r>
              <a:rPr lang="en-US" altLang="zh-CN" sz="3600" dirty="0">
                <a:cs typeface="+mn-ea"/>
                <a:sym typeface="+mn-lt"/>
              </a:rPr>
              <a:t>R&amp;D in </a:t>
            </a:r>
            <a:r>
              <a:rPr lang="en-US" altLang="zh-CN" sz="3600" dirty="0" smtClean="0">
                <a:cs typeface="+mn-ea"/>
                <a:sym typeface="+mn-lt"/>
              </a:rPr>
              <a:t>Supercomputing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7957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464" y="2335269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907719" y="5676629"/>
            <a:ext cx="2771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FF0000"/>
                </a:solidFill>
              </a:rPr>
              <a:t>Phase field simulation of </a:t>
            </a:r>
          </a:p>
          <a:p>
            <a:r>
              <a:rPr lang="en-US" altLang="zh-CN" sz="1600" b="1" dirty="0">
                <a:solidFill>
                  <a:srgbClr val="FF0000"/>
                </a:solidFill>
              </a:rPr>
              <a:t>phase separation process 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" y="3093791"/>
            <a:ext cx="5256704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353A90"/>
                </a:solidFill>
              </a:rPr>
              <a:t>Actual performance is </a:t>
            </a:r>
            <a:r>
              <a:rPr lang="en-US" altLang="zh-CN" dirty="0">
                <a:solidFill>
                  <a:srgbClr val="FF0000"/>
                </a:solidFill>
                <a:ea typeface="微软雅黑" pitchFamily="34" charset="-122"/>
              </a:rPr>
              <a:t>39.678 PFLOPs </a:t>
            </a:r>
            <a:r>
              <a:rPr lang="en-US" altLang="zh-CN" dirty="0">
                <a:solidFill>
                  <a:srgbClr val="353A90"/>
                </a:solidFill>
                <a:ea typeface="微软雅黑" pitchFamily="34" charset="-122"/>
              </a:rPr>
              <a:t>double precision.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353A90"/>
                </a:solidFill>
                <a:ea typeface="微软雅黑" pitchFamily="34" charset="-122"/>
              </a:rPr>
              <a:t>Parallel efficiency of the softw</a:t>
            </a:r>
            <a:r>
              <a:rPr lang="en-US" altLang="zh-CN" dirty="0">
                <a:ea typeface="微软雅黑" pitchFamily="34" charset="-122"/>
              </a:rPr>
              <a:t>are is </a:t>
            </a:r>
            <a:r>
              <a:rPr lang="en-US" altLang="zh-CN" dirty="0">
                <a:solidFill>
                  <a:srgbClr val="FF0000"/>
                </a:solidFill>
                <a:ea typeface="微软雅黑" pitchFamily="34" charset="-122"/>
              </a:rPr>
              <a:t>40%  </a:t>
            </a:r>
            <a:r>
              <a:rPr lang="en-US" altLang="zh-CN" dirty="0" err="1">
                <a:solidFill>
                  <a:srgbClr val="353A90"/>
                </a:solidFill>
                <a:ea typeface="微软雅黑" pitchFamily="34" charset="-122"/>
              </a:rPr>
              <a:t>vs</a:t>
            </a:r>
            <a:r>
              <a:rPr lang="en-US" altLang="zh-CN" dirty="0">
                <a:solidFill>
                  <a:srgbClr val="353A90"/>
                </a:solidFill>
                <a:ea typeface="微软雅黑" pitchFamily="34" charset="-122"/>
              </a:rPr>
              <a:t> common software  </a:t>
            </a:r>
            <a:r>
              <a:rPr lang="en-US" altLang="zh-CN" dirty="0">
                <a:solidFill>
                  <a:srgbClr val="FF0000"/>
                </a:solidFill>
                <a:ea typeface="微软雅黑" pitchFamily="34" charset="-122"/>
              </a:rPr>
              <a:t>5%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altLang="zh-CN" dirty="0">
                <a:solidFill>
                  <a:srgbClr val="353A90"/>
                </a:solidFill>
                <a:ea typeface="微软雅黑" pitchFamily="34" charset="-122"/>
              </a:rPr>
              <a:t>It breaks through the difficulty of large-scale simulation of titanium alloy microstructure.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91490" y="1137711"/>
            <a:ext cx="7651451" cy="130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400" dirty="0" smtClean="0">
                <a:solidFill>
                  <a:schemeClr val="tx2"/>
                </a:solidFill>
                <a:latin typeface="+mn-lt"/>
              </a:rPr>
              <a:t>Self</a:t>
            </a:r>
            <a:r>
              <a:rPr lang="en-US" altLang="zh-CN" sz="2400" dirty="0">
                <a:solidFill>
                  <a:schemeClr val="tx2"/>
                </a:solidFill>
                <a:latin typeface="+mn-lt"/>
              </a:rPr>
              <a:t>-developed software ‘</a:t>
            </a:r>
            <a:r>
              <a:rPr lang="en-US" altLang="zh-CN" sz="2400" dirty="0" err="1">
                <a:solidFill>
                  <a:schemeClr val="tx2"/>
                </a:solidFill>
                <a:latin typeface="+mn-lt"/>
              </a:rPr>
              <a:t>ScETD</a:t>
            </a:r>
            <a:r>
              <a:rPr lang="en-US" altLang="zh-CN" sz="2400" dirty="0">
                <a:solidFill>
                  <a:schemeClr val="tx2"/>
                </a:solidFill>
                <a:latin typeface="+mn-lt"/>
              </a:rPr>
              <a:t>-PF’ to achieve the world's largest parallel computing (9 million </a:t>
            </a:r>
            <a:r>
              <a:rPr lang="en-US" altLang="zh-CN" sz="2400" dirty="0" smtClean="0">
                <a:solidFill>
                  <a:schemeClr val="tx2"/>
                </a:solidFill>
                <a:latin typeface="+mn-lt"/>
              </a:rPr>
              <a:t>cores)</a:t>
            </a:r>
            <a:endParaRPr lang="en-US" altLang="zh-CN" sz="2400" dirty="0" smtClean="0">
              <a:solidFill>
                <a:schemeClr val="tx2"/>
              </a:solidFill>
              <a:latin typeface="+mn-lt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Nomination for 2016 Gordon Bell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Prize</a:t>
            </a:r>
            <a:endParaRPr lang="en-US" altLang="zh-CN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4785"/>
            <a:ext cx="9001125" cy="841333"/>
          </a:xfrm>
        </p:spPr>
        <p:txBody>
          <a:bodyPr/>
          <a:lstStyle/>
          <a:p>
            <a:r>
              <a:rPr lang="en-US" altLang="zh-CN" sz="3600" dirty="0">
                <a:cs typeface="+mn-ea"/>
                <a:sym typeface="+mn-lt"/>
              </a:rPr>
              <a:t>R&amp;D in </a:t>
            </a:r>
            <a:r>
              <a:rPr lang="en-US" altLang="zh-CN" sz="3600" dirty="0" smtClean="0">
                <a:cs typeface="+mn-ea"/>
                <a:sym typeface="+mn-lt"/>
              </a:rPr>
              <a:t>Supercomputing</a:t>
            </a:r>
            <a:endParaRPr lang="zh-CN" altLang="en-US" sz="36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899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6746" y="2042673"/>
            <a:ext cx="6068928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b="1" dirty="0" smtClean="0">
                <a:solidFill>
                  <a:srgbClr val="000090"/>
                </a:solidFill>
                <a:cs typeface="+mn-ea"/>
                <a:sym typeface="+mn-lt"/>
              </a:rPr>
              <a:t>To promote the collaborations and applications </a:t>
            </a:r>
            <a:br>
              <a:rPr lang="en-US" altLang="zh-CN" b="1" dirty="0" smtClean="0">
                <a:solidFill>
                  <a:srgbClr val="000090"/>
                </a:solidFill>
                <a:cs typeface="+mn-ea"/>
                <a:sym typeface="+mn-lt"/>
              </a:rPr>
            </a:br>
            <a:r>
              <a:rPr lang="en-US" altLang="zh-CN" b="1" dirty="0" smtClean="0">
                <a:solidFill>
                  <a:srgbClr val="000090"/>
                </a:solidFill>
                <a:cs typeface="+mn-ea"/>
                <a:sym typeface="+mn-lt"/>
              </a:rPr>
              <a:t>of AI, SC and Big Data</a:t>
            </a:r>
            <a:endParaRPr lang="en-US" altLang="zh-CN" b="1" dirty="0" smtClean="0">
              <a:solidFill>
                <a:srgbClr val="000090"/>
              </a:solidFill>
              <a:cs typeface="+mn-ea"/>
              <a:sym typeface="+mn-lt"/>
            </a:endParaRPr>
          </a:p>
          <a:p>
            <a:pPr marL="285750" indent="-285750" algn="l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 smtClean="0">
                <a:solidFill>
                  <a:srgbClr val="000090"/>
                </a:solidFill>
                <a:cs typeface="+mn-ea"/>
                <a:sym typeface="+mn-lt"/>
              </a:rPr>
              <a:t>Leading </a:t>
            </a: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Organization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000090"/>
                </a:solidFill>
                <a:cs typeface="+mn-ea"/>
                <a:sym typeface="+mn-lt"/>
              </a:rPr>
              <a:t>CNIC of CAS </a:t>
            </a:r>
          </a:p>
          <a:p>
            <a:pPr marL="285750" indent="-285750" algn="l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Participating Organization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 err="1">
                <a:solidFill>
                  <a:srgbClr val="000090"/>
                </a:solidFill>
                <a:cs typeface="+mn-ea"/>
                <a:sym typeface="+mn-lt"/>
              </a:rPr>
              <a:t>SenseTime</a:t>
            </a:r>
            <a:endParaRPr lang="en-US" altLang="zh-CN" sz="1600" dirty="0">
              <a:solidFill>
                <a:srgbClr val="000090"/>
              </a:solidFill>
              <a:cs typeface="+mn-ea"/>
              <a:sym typeface="+mn-lt"/>
            </a:endParaRP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000090"/>
                </a:solidFill>
                <a:cs typeface="+mn-ea"/>
                <a:sym typeface="+mn-lt"/>
              </a:rPr>
              <a:t>Face++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1600" dirty="0">
                <a:solidFill>
                  <a:srgbClr val="000090"/>
                </a:solidFill>
                <a:cs typeface="+mn-ea"/>
                <a:sym typeface="+mn-lt"/>
              </a:rPr>
              <a:t>KSYUN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985" y="3629901"/>
            <a:ext cx="2968015" cy="18060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6746" y="4851825"/>
            <a:ext cx="5871180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Compute Nodes: </a:t>
            </a:r>
            <a:r>
              <a:rPr lang="en-US" altLang="zh-CN" dirty="0" smtClean="0">
                <a:solidFill>
                  <a:srgbClr val="353A90"/>
                </a:solidFill>
                <a:cs typeface="+mn-ea"/>
                <a:sym typeface="+mn-lt"/>
              </a:rPr>
              <a:t>48 (</a:t>
            </a: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P100*8)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Peak speed: </a:t>
            </a:r>
            <a:r>
              <a:rPr lang="en-US" altLang="zh-CN" dirty="0">
                <a:solidFill>
                  <a:srgbClr val="353A90"/>
                </a:solidFill>
                <a:cs typeface="+mn-ea"/>
              </a:rPr>
              <a:t>1,786 </a:t>
            </a:r>
            <a:r>
              <a:rPr lang="en-US" altLang="zh-CN" dirty="0" err="1">
                <a:solidFill>
                  <a:srgbClr val="353A90"/>
                </a:solidFill>
                <a:cs typeface="+mn-ea"/>
              </a:rPr>
              <a:t>Tflops</a:t>
            </a:r>
            <a:r>
              <a:rPr lang="zh-CN" altLang="en-US" dirty="0">
                <a:solidFill>
                  <a:srgbClr val="353A90"/>
                </a:solidFill>
                <a:cs typeface="+mn-ea"/>
              </a:rPr>
              <a:t>，</a:t>
            </a:r>
            <a:r>
              <a:rPr lang="en-US" altLang="zh-CN" dirty="0" err="1">
                <a:solidFill>
                  <a:srgbClr val="353A90"/>
                </a:solidFill>
                <a:cs typeface="+mn-ea"/>
                <a:sym typeface="+mn-lt"/>
              </a:rPr>
              <a:t>Parastor</a:t>
            </a: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: 400TB</a:t>
            </a:r>
            <a:r>
              <a:rPr lang="zh-CN" altLang="en-US" dirty="0">
                <a:solidFill>
                  <a:srgbClr val="353A90"/>
                </a:solidFill>
                <a:cs typeface="+mn-ea"/>
                <a:sym typeface="+mn-lt"/>
              </a:rPr>
              <a:t>，</a:t>
            </a: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Network</a:t>
            </a:r>
            <a:r>
              <a:rPr lang="zh-CN" altLang="en-US" dirty="0">
                <a:solidFill>
                  <a:srgbClr val="353A90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rgbClr val="353A90"/>
                </a:solidFill>
                <a:cs typeface="+mn-ea"/>
              </a:rPr>
              <a:t>56Gb/s FDR</a:t>
            </a:r>
          </a:p>
          <a:p>
            <a:pPr marL="285750" indent="-285750" defTabSz="457200">
              <a:lnSpc>
                <a:spcPct val="110000"/>
              </a:lnSpc>
              <a:buFont typeface="Arial"/>
              <a:buChar char="•"/>
              <a:defRPr/>
            </a:pP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AI </a:t>
            </a:r>
            <a:r>
              <a:rPr lang="en-US" altLang="zh-CN" dirty="0" err="1">
                <a:solidFill>
                  <a:srgbClr val="353A90"/>
                </a:solidFill>
                <a:cs typeface="+mn-ea"/>
                <a:sym typeface="+mn-lt"/>
              </a:rPr>
              <a:t>Softwares</a:t>
            </a: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: </a:t>
            </a:r>
            <a:r>
              <a:rPr lang="en-US" altLang="zh-CN" dirty="0" err="1">
                <a:solidFill>
                  <a:srgbClr val="353A90"/>
                </a:solidFill>
                <a:cs typeface="+mn-ea"/>
                <a:sym typeface="+mn-lt"/>
              </a:rPr>
              <a:t>TensorFlow</a:t>
            </a: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, </a:t>
            </a:r>
            <a:r>
              <a:rPr lang="en-US" altLang="zh-CN" dirty="0" err="1">
                <a:solidFill>
                  <a:srgbClr val="353A90"/>
                </a:solidFill>
                <a:cs typeface="+mn-ea"/>
                <a:sym typeface="+mn-lt"/>
              </a:rPr>
              <a:t>Caffe</a:t>
            </a: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, </a:t>
            </a:r>
            <a:r>
              <a:rPr lang="en-US" altLang="zh-CN" dirty="0" err="1">
                <a:solidFill>
                  <a:srgbClr val="353A90"/>
                </a:solidFill>
                <a:cs typeface="+mn-ea"/>
                <a:sym typeface="+mn-lt"/>
              </a:rPr>
              <a:t>MXNet</a:t>
            </a:r>
            <a:r>
              <a:rPr lang="en-US" altLang="zh-CN" dirty="0">
                <a:solidFill>
                  <a:srgbClr val="353A90"/>
                </a:solidFill>
                <a:cs typeface="+mn-ea"/>
                <a:sym typeface="+mn-lt"/>
              </a:rPr>
              <a:t>, </a:t>
            </a:r>
            <a:r>
              <a:rPr lang="en-US" altLang="zh-CN" dirty="0" err="1">
                <a:solidFill>
                  <a:srgbClr val="353A90"/>
                </a:solidFill>
                <a:cs typeface="+mn-ea"/>
                <a:sym typeface="+mn-lt"/>
              </a:rPr>
              <a:t>PyTorch</a:t>
            </a:r>
            <a:r>
              <a:rPr lang="en-US" altLang="zh-CN" dirty="0" smtClean="0">
                <a:solidFill>
                  <a:srgbClr val="353A90"/>
                </a:solidFill>
                <a:cs typeface="+mn-ea"/>
                <a:sym typeface="+mn-lt"/>
              </a:rPr>
              <a:t>, …</a:t>
            </a:r>
            <a:endParaRPr lang="en-US" altLang="zh-CN" dirty="0">
              <a:solidFill>
                <a:srgbClr val="353A90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8B400D34-9852-446E-9D70-CD4A31D03D17}"/>
              </a:ext>
            </a:extLst>
          </p:cNvPr>
          <p:cNvSpPr/>
          <p:nvPr/>
        </p:nvSpPr>
        <p:spPr>
          <a:xfrm>
            <a:off x="184785" y="1085423"/>
            <a:ext cx="88163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00090"/>
                </a:solidFill>
                <a:cs typeface="+mn-ea"/>
                <a:sym typeface="+mn-lt"/>
              </a:rPr>
              <a:t>Beijing International AI Institute</a:t>
            </a:r>
          </a:p>
          <a:p>
            <a:pPr algn="ctr"/>
            <a:r>
              <a:rPr lang="en-US" altLang="zh-CN" dirty="0">
                <a:solidFill>
                  <a:srgbClr val="000090"/>
                </a:solidFill>
                <a:cs typeface="+mn-ea"/>
                <a:sym typeface="+mn-lt"/>
              </a:rPr>
              <a:t>Launched on Feb 8, 2018</a:t>
            </a:r>
            <a:endParaRPr lang="zh-CN" altLang="en-US" dirty="0">
              <a:solidFill>
                <a:srgbClr val="00009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01125" cy="841333"/>
          </a:xfrm>
        </p:spPr>
        <p:txBody>
          <a:bodyPr/>
          <a:lstStyle/>
          <a:p>
            <a:r>
              <a:rPr lang="en-US" altLang="zh-CN" sz="3200" dirty="0" smtClean="0">
                <a:cs typeface="+mn-ea"/>
                <a:sym typeface="+mn-lt"/>
              </a:rPr>
              <a:t>AI </a:t>
            </a:r>
            <a:r>
              <a:rPr lang="en-US" altLang="zh-CN" sz="3200" dirty="0">
                <a:cs typeface="+mn-ea"/>
                <a:sym typeface="+mn-lt"/>
              </a:rPr>
              <a:t>Computing and Data Service </a:t>
            </a:r>
            <a:r>
              <a:rPr lang="en-US" altLang="zh-CN" sz="3200" dirty="0" smtClean="0">
                <a:cs typeface="+mn-ea"/>
                <a:sym typeface="+mn-lt"/>
              </a:rPr>
              <a:t>Platform</a:t>
            </a:r>
            <a:endParaRPr lang="zh-CN" altLang="en-US" sz="32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804" y="1613682"/>
            <a:ext cx="2707321" cy="17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">
      <a:dk1>
        <a:srgbClr val="000000"/>
      </a:dk1>
      <a:lt1>
        <a:srgbClr val="FFFFFF"/>
      </a:lt1>
      <a:dk2>
        <a:srgbClr val="353A90"/>
      </a:dk2>
      <a:lt2>
        <a:srgbClr val="FFCC00"/>
      </a:lt2>
      <a:accent1>
        <a:srgbClr val="FFCC00"/>
      </a:accent1>
      <a:accent2>
        <a:srgbClr val="9D9DFF"/>
      </a:accent2>
      <a:accent3>
        <a:srgbClr val="FFFFFF"/>
      </a:accent3>
      <a:accent4>
        <a:srgbClr val="000000"/>
      </a:accent4>
      <a:accent5>
        <a:srgbClr val="FFE2AA"/>
      </a:accent5>
      <a:accent6>
        <a:srgbClr val="8E8EE7"/>
      </a:accent6>
      <a:hlink>
        <a:srgbClr val="CCCCFF"/>
      </a:hlink>
      <a:folHlink>
        <a:srgbClr val="B2B2B2"/>
      </a:folHlink>
    </a:clrScheme>
    <a:fontScheme name="professional">
      <a:majorFont>
        <a:latin typeface="Comic Sans MS"/>
        <a:ea typeface="幼圆"/>
        <a:cs typeface="幼圆"/>
      </a:majorFont>
      <a:minorFont>
        <a:latin typeface="Comic Sans MS"/>
        <a:ea typeface="幼圆"/>
        <a:cs typeface="幼圆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幼圆" charset="0"/>
            <a:cs typeface="幼圆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charset="0"/>
            <a:ea typeface="幼圆" charset="0"/>
            <a:cs typeface="幼圆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8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CC00"/>
        </a:accent1>
        <a:accent2>
          <a:srgbClr val="9D9DFF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8E8E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50739</TotalTime>
  <Words>1654</Words>
  <Application>Microsoft Macintosh PowerPoint</Application>
  <PresentationFormat>全屏显示(4:3)</PresentationFormat>
  <Paragraphs>330</Paragraphs>
  <Slides>28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professional</vt:lpstr>
      <vt:lpstr>e-Science Activities in China</vt:lpstr>
      <vt:lpstr> e-Science in China</vt:lpstr>
      <vt:lpstr>About CNIC</vt:lpstr>
      <vt:lpstr>e-Science at CAS by CNIC</vt:lpstr>
      <vt:lpstr>CSTNET</vt:lpstr>
      <vt:lpstr>CNGrid</vt:lpstr>
      <vt:lpstr>R&amp;D in Supercomputing</vt:lpstr>
      <vt:lpstr>R&amp;D in Supercomputing</vt:lpstr>
      <vt:lpstr>AI Computing and Data Service Platform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Computing platform</vt:lpstr>
      <vt:lpstr>Network Connections</vt:lpstr>
      <vt:lpstr>LHCONE in China</vt:lpstr>
      <vt:lpstr>Tier-2 for ATLAS and CMS</vt:lpstr>
      <vt:lpstr>Running Status Last Year</vt:lpstr>
      <vt:lpstr>ATLAS Job Last Year</vt:lpstr>
      <vt:lpstr>ATLAS Data transfer Last Year</vt:lpstr>
      <vt:lpstr>CMS Job Last Year</vt:lpstr>
      <vt:lpstr>CMS Data Transfer Last Year</vt:lpstr>
      <vt:lpstr>ALICE</vt:lpstr>
      <vt:lpstr>LHCb</vt:lpstr>
      <vt:lpstr>HEPHPC Project </vt:lpstr>
      <vt:lpstr>HEPHPC Objectives and Progress</vt:lpstr>
      <vt:lpstr>Thank you</vt:lpstr>
    </vt:vector>
  </TitlesOfParts>
  <Manager/>
  <Company>IHEP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e-Science Activities in China</dc:title>
  <dc:subject/>
  <dc:creator>Gang Chen</dc:creator>
  <cp:keywords/>
  <dc:description/>
  <cp:lastModifiedBy>Chen Gang</cp:lastModifiedBy>
  <cp:revision>353</cp:revision>
  <dcterms:created xsi:type="dcterms:W3CDTF">2012-02-16T07:04:31Z</dcterms:created>
  <dcterms:modified xsi:type="dcterms:W3CDTF">2018-03-22T02:12:49Z</dcterms:modified>
  <cp:category/>
</cp:coreProperties>
</file>