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711" r:id="rId3"/>
    <p:sldId id="748" r:id="rId4"/>
    <p:sldId id="749" r:id="rId5"/>
    <p:sldId id="740" r:id="rId6"/>
    <p:sldId id="755" r:id="rId7"/>
    <p:sldId id="754" r:id="rId8"/>
    <p:sldId id="752" r:id="rId9"/>
    <p:sldId id="753" r:id="rId10"/>
    <p:sldId id="741" r:id="rId11"/>
    <p:sldId id="760" r:id="rId12"/>
    <p:sldId id="713" r:id="rId13"/>
    <p:sldId id="742" r:id="rId14"/>
    <p:sldId id="712" r:id="rId15"/>
    <p:sldId id="733" r:id="rId16"/>
    <p:sldId id="734" r:id="rId17"/>
    <p:sldId id="735" r:id="rId18"/>
    <p:sldId id="736" r:id="rId19"/>
    <p:sldId id="737" r:id="rId20"/>
    <p:sldId id="738" r:id="rId21"/>
    <p:sldId id="716" r:id="rId22"/>
    <p:sldId id="739" r:id="rId23"/>
    <p:sldId id="719" r:id="rId24"/>
    <p:sldId id="715" r:id="rId25"/>
    <p:sldId id="756" r:id="rId26"/>
    <p:sldId id="745" r:id="rId27"/>
    <p:sldId id="757" r:id="rId28"/>
    <p:sldId id="747" r:id="rId29"/>
    <p:sldId id="743" r:id="rId30"/>
    <p:sldId id="744" r:id="rId31"/>
    <p:sldId id="759" r:id="rId32"/>
    <p:sldId id="750" r:id="rId33"/>
    <p:sldId id="725" r:id="rId34"/>
    <p:sldId id="758" r:id="rId35"/>
    <p:sldId id="726" r:id="rId36"/>
    <p:sldId id="727" r:id="rId37"/>
    <p:sldId id="728" r:id="rId38"/>
    <p:sldId id="729" r:id="rId39"/>
    <p:sldId id="730" r:id="rId40"/>
    <p:sldId id="731" r:id="rId41"/>
    <p:sldId id="73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5873" autoAdjust="0"/>
    <p:restoredTop sz="94554" autoAdjust="0"/>
  </p:normalViewPr>
  <p:slideViewPr>
    <p:cSldViewPr snapToGrid="0" showGuides="1">
      <p:cViewPr>
        <p:scale>
          <a:sx n="80" d="100"/>
          <a:sy n="80" d="100"/>
        </p:scale>
        <p:origin x="144" y="304"/>
      </p:cViewPr>
      <p:guideLst>
        <p:guide orient="horz" pos="3113"/>
        <p:guide pos="3840"/>
      </p:guideLst>
    </p:cSldViewPr>
  </p:slideViewPr>
  <p:outlineViewPr>
    <p:cViewPr>
      <p:scale>
        <a:sx n="33" d="100"/>
        <a:sy n="33" d="100"/>
      </p:scale>
      <p:origin x="0" y="2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46393-7756-5142-80D4-B39C91B73A77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C6AF-121D-774B-BA65-4DFD9AB22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9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0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8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3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3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0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BC6AF-121D-774B-BA65-4DFD9AB2264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3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tif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227489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ppleGothic"/>
                <a:ea typeface="AppleGothic"/>
                <a:cs typeface="AppleGothic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ea typeface="AppleGothic"/>
              <a:cs typeface="Apple Chancery"/>
            </a:endParaRPr>
          </a:p>
        </p:txBody>
      </p:sp>
      <p:pic>
        <p:nvPicPr>
          <p:cNvPr id="9" name="Picture 8" descr="logo-hg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5203" y="5839213"/>
            <a:ext cx="1461564" cy="485388"/>
          </a:xfrm>
          <a:prstGeom prst="rect">
            <a:avLst/>
          </a:prstGeom>
        </p:spPr>
      </p:pic>
      <p:pic>
        <p:nvPicPr>
          <p:cNvPr id="10" name="Picture 9" descr="logo-des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5816600"/>
            <a:ext cx="677333" cy="508000"/>
          </a:xfrm>
          <a:prstGeom prst="rect">
            <a:avLst/>
          </a:prstGeom>
        </p:spPr>
      </p:pic>
      <p:pic>
        <p:nvPicPr>
          <p:cNvPr id="12" name="Picture 11" descr="logo-ndgf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9400" y="5791200"/>
            <a:ext cx="1600200" cy="583648"/>
          </a:xfrm>
          <a:prstGeom prst="rect">
            <a:avLst/>
          </a:prstGeom>
        </p:spPr>
      </p:pic>
      <p:pic>
        <p:nvPicPr>
          <p:cNvPr id="13" name="Picture 12" descr="fermi-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0133" y="5791201"/>
            <a:ext cx="694267" cy="520700"/>
          </a:xfrm>
          <a:prstGeom prst="rect">
            <a:avLst/>
          </a:prstGeom>
        </p:spPr>
      </p:pic>
      <p:pic>
        <p:nvPicPr>
          <p:cNvPr id="15" name="Picture 14" descr="BMBF_Logo_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62293" y="5609673"/>
            <a:ext cx="2080111" cy="844280"/>
          </a:xfrm>
          <a:prstGeom prst="rect">
            <a:avLst/>
          </a:prstGeom>
        </p:spPr>
      </p:pic>
      <p:pic>
        <p:nvPicPr>
          <p:cNvPr id="14" name="Picture 13" descr="LSDMA-LOGO.tif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5314" y="5660475"/>
            <a:ext cx="2271212" cy="664127"/>
          </a:xfrm>
          <a:prstGeom prst="rect">
            <a:avLst/>
          </a:prstGeom>
        </p:spPr>
      </p:pic>
      <p:pic>
        <p:nvPicPr>
          <p:cNvPr id="11" name="Picture 10" descr="INDIGO-LOGO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9349" y="4581128"/>
            <a:ext cx="1552075" cy="802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4437114"/>
            <a:ext cx="1184259" cy="93823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3445" y="1556792"/>
            <a:ext cx="489654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dCache Technology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60" y="3408359"/>
            <a:ext cx="3125107" cy="1951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80" y="4447392"/>
            <a:ext cx="165618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3392" y="332656"/>
            <a:ext cx="9244608" cy="1143000"/>
          </a:xfrm>
          <a:prstGeom prst="rect">
            <a:avLst/>
          </a:prstGeom>
        </p:spPr>
        <p:txBody>
          <a:bodyPr vert="horz"/>
          <a:lstStyle>
            <a:lvl1pPr>
              <a:defRPr sz="3200" baseline="0">
                <a:solidFill>
                  <a:srgbClr val="77933C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27381" y="1700808"/>
            <a:ext cx="8534400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1200" y="6356352"/>
            <a:ext cx="57912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-dcache-picture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96200" y="152400"/>
            <a:ext cx="4295802" cy="8283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28782" y="6544734"/>
            <a:ext cx="11158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dCache 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HA as Cloud Storage Back-End      | Tigran </a:t>
            </a:r>
            <a:r>
              <a:rPr lang="en-US" sz="12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Mkrtchyan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, Patrick </a:t>
            </a:r>
            <a:r>
              <a:rPr lang="en-US" sz="12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Fuhrmann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     |   March 22, 2018 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| 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ISGC 18, Taipei                      </a:t>
            </a:r>
            <a:fld id="{DABF8CE4-D918-424D-850E-C213E2724C69}" type="slidenum">
              <a:rPr lang="en-US" sz="1200" baseline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pPr/>
              <a:t>‹#›</a:t>
            </a:fld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AppleMyungjo"/>
              <a:ea typeface="AppleMyungjo"/>
              <a:cs typeface="AppleMyungjo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6000" y="6477001"/>
            <a:ext cx="116112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ic.tiff"/>
          <p:cNvPicPr>
            <a:picLocks noChangeAspect="1"/>
          </p:cNvPicPr>
          <p:nvPr/>
        </p:nvPicPr>
        <p:blipFill>
          <a:blip r:embed="rId3"/>
          <a:srcRect r="60145"/>
          <a:stretch>
            <a:fillRect/>
          </a:stretch>
        </p:blipFill>
        <p:spPr>
          <a:xfrm>
            <a:off x="8782051" y="4924107"/>
            <a:ext cx="946150" cy="464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3486" y="1137898"/>
            <a:ext cx="7400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HA dCache as Cloud Backend</a:t>
            </a:r>
            <a:endParaRPr lang="en-GB" sz="4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486" y="1969173"/>
            <a:ext cx="456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 ISGC 2018, </a:t>
            </a:r>
            <a:r>
              <a:rPr lang="en-US" dirty="0" smtClean="0">
                <a:solidFill>
                  <a:srgbClr val="0070C0"/>
                </a:solidFill>
              </a:rPr>
              <a:t>Taipei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Author: Tigran </a:t>
            </a:r>
            <a:r>
              <a:rPr lang="en-US" dirty="0" err="1" smtClean="0">
                <a:solidFill>
                  <a:srgbClr val="0070C0"/>
                </a:solidFill>
              </a:rPr>
              <a:t>Mkrtchyan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for </a:t>
            </a:r>
            <a:r>
              <a:rPr lang="en-US" dirty="0" smtClean="0">
                <a:solidFill>
                  <a:srgbClr val="0070C0"/>
                </a:solidFill>
              </a:rPr>
              <a:t>the dCache </a:t>
            </a:r>
            <a:r>
              <a:rPr lang="en-US" dirty="0" smtClean="0">
                <a:solidFill>
                  <a:srgbClr val="0070C0"/>
                </a:solidFill>
              </a:rPr>
              <a:t>team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Presented by </a:t>
            </a:r>
            <a:r>
              <a:rPr lang="en-US" dirty="0">
                <a:solidFill>
                  <a:srgbClr val="0070C0"/>
                </a:solidFill>
              </a:rPr>
              <a:t>Patrick </a:t>
            </a:r>
            <a:r>
              <a:rPr lang="en-US" dirty="0" err="1">
                <a:solidFill>
                  <a:srgbClr val="0070C0"/>
                </a:solidFill>
              </a:rPr>
              <a:t>Fuhrmann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59" y="1958257"/>
            <a:ext cx="9244608" cy="1143000"/>
          </a:xfrm>
        </p:spPr>
        <p:txBody>
          <a:bodyPr/>
          <a:lstStyle/>
          <a:p>
            <a:r>
              <a:rPr lang="en-US" dirty="0" smtClean="0"/>
              <a:t>Consequently, </a:t>
            </a:r>
            <a:br>
              <a:rPr lang="en-US" dirty="0" smtClean="0"/>
            </a:br>
            <a:r>
              <a:rPr lang="en-US" dirty="0" smtClean="0"/>
              <a:t>dCache (especially </a:t>
            </a:r>
            <a:r>
              <a:rPr lang="en-US" dirty="0" err="1" smtClean="0"/>
              <a:t>Gerd</a:t>
            </a:r>
            <a:r>
              <a:rPr lang="en-US" dirty="0" smtClean="0"/>
              <a:t> </a:t>
            </a:r>
            <a:r>
              <a:rPr lang="en-US" dirty="0" err="1" smtClean="0"/>
              <a:t>Behrmann</a:t>
            </a:r>
            <a:r>
              <a:rPr lang="en-US" dirty="0" smtClean="0"/>
              <a:t>, NDGF) started some time ago to, step by step, identifying single points of failures and provided a HA solutions for those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63" y="1763295"/>
            <a:ext cx="4736432" cy="31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377" y="168109"/>
            <a:ext cx="9244608" cy="1143000"/>
          </a:xfrm>
        </p:spPr>
        <p:txBody>
          <a:bodyPr/>
          <a:lstStyle/>
          <a:p>
            <a:r>
              <a:rPr lang="en-US" dirty="0" smtClean="0"/>
              <a:t>High level architecture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54233" y="1748808"/>
            <a:ext cx="1836627" cy="1300970"/>
            <a:chOff x="2069028" y="4218674"/>
            <a:chExt cx="1836627" cy="1300970"/>
          </a:xfrm>
        </p:grpSpPr>
        <p:sp>
          <p:nvSpPr>
            <p:cNvPr id="6" name="Trapezoid 5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32104" y="1554093"/>
            <a:ext cx="1872208" cy="1872208"/>
            <a:chOff x="5614548" y="1704445"/>
            <a:chExt cx="1872208" cy="1872208"/>
          </a:xfrm>
        </p:grpSpPr>
        <p:pic>
          <p:nvPicPr>
            <p:cNvPr id="20" name="Picture 19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246543" y="933784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Door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240" y="3771840"/>
            <a:ext cx="141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Pools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1965" y="963780"/>
            <a:ext cx="453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Namespace Engine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1965" y="3771840"/>
            <a:ext cx="3379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Pool Manager</a:t>
            </a:r>
          </a:p>
        </p:txBody>
      </p:sp>
      <p:sp>
        <p:nvSpPr>
          <p:cNvPr id="29" name="Can 28"/>
          <p:cNvSpPr/>
          <p:nvPr/>
        </p:nvSpPr>
        <p:spPr>
          <a:xfrm>
            <a:off x="1047314" y="4704954"/>
            <a:ext cx="1232262" cy="12443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09899" y="1649724"/>
            <a:ext cx="2580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Protocol  Entry Point(s)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141" y="1950777"/>
            <a:ext cx="1359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NFS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gridFTP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WebDAV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xRootD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73376" y="4869160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Data Storage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Supports Protocol  Data Part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05829" y="5001036"/>
            <a:ext cx="1846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Orchestrates request queues and resources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>
            <a:off x="7132685" y="4734880"/>
            <a:ext cx="699129" cy="16464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leopard-folder-150x150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5005" y="5391226"/>
            <a:ext cx="433203" cy="433203"/>
          </a:xfrm>
          <a:prstGeom prst="rect">
            <a:avLst/>
          </a:prstGeom>
          <a:noFill/>
        </p:spPr>
      </p:pic>
      <p:sp>
        <p:nvSpPr>
          <p:cNvPr id="37" name="Can 36"/>
          <p:cNvSpPr/>
          <p:nvPr/>
        </p:nvSpPr>
        <p:spPr>
          <a:xfrm>
            <a:off x="7815783" y="5027249"/>
            <a:ext cx="375415" cy="391707"/>
          </a:xfrm>
          <a:prstGeom prst="can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8112224" y="5589240"/>
            <a:ext cx="375415" cy="3917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eopard-folder-150x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31" y="5027249"/>
            <a:ext cx="530370" cy="530370"/>
          </a:xfrm>
          <a:prstGeom prst="rect">
            <a:avLst/>
          </a:prstGeom>
        </p:spPr>
      </p:pic>
      <p:sp>
        <p:nvSpPr>
          <p:cNvPr id="41" name="Curved Right Arrow 40"/>
          <p:cNvSpPr/>
          <p:nvPr/>
        </p:nvSpPr>
        <p:spPr>
          <a:xfrm rot="10800000">
            <a:off x="8493215" y="4653136"/>
            <a:ext cx="699129" cy="16464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98227" y="2090039"/>
            <a:ext cx="144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Manages virtual namespace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46543" y="3573016"/>
            <a:ext cx="117541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79976" y="1101125"/>
            <a:ext cx="0" cy="500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Quad Arrow Callout 2"/>
          <p:cNvSpPr/>
          <p:nvPr/>
        </p:nvSpPr>
        <p:spPr>
          <a:xfrm>
            <a:off x="4605884" y="2471301"/>
            <a:ext cx="2548183" cy="2224516"/>
          </a:xfrm>
          <a:prstGeom prst="quadArrow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7727" y="3312684"/>
            <a:ext cx="190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a typeface="KufiStandardGK" charset="-78"/>
                <a:cs typeface="KufiStandardGK" charset="-78"/>
              </a:rPr>
              <a:t>Infrastructure</a:t>
            </a:r>
            <a:endParaRPr lang="en-US" sz="2400" dirty="0">
              <a:ea typeface="KufiStandardGK" charset="-78"/>
              <a:cs typeface="KufiStandardGK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9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948266"/>
            <a:ext cx="4956747" cy="548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4346" y="948266"/>
            <a:ext cx="550392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042" y="1416389"/>
            <a:ext cx="9244608" cy="1143000"/>
          </a:xfrm>
        </p:spPr>
        <p:txBody>
          <a:bodyPr/>
          <a:lstStyle/>
          <a:p>
            <a:r>
              <a:rPr lang="en-US" dirty="0" smtClean="0"/>
              <a:t>dCache Infrastructure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820" y="179848"/>
            <a:ext cx="5759160" cy="1143000"/>
          </a:xfrm>
        </p:spPr>
        <p:txBody>
          <a:bodyPr/>
          <a:lstStyle/>
          <a:p>
            <a:r>
              <a:rPr lang="en-US" dirty="0" smtClean="0"/>
              <a:t>The minimum Setup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9111916" y="4134047"/>
            <a:ext cx="1368152" cy="1224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85519" y="2200038"/>
            <a:ext cx="1836627" cy="1300970"/>
            <a:chOff x="2069028" y="4218674"/>
            <a:chExt cx="1836627" cy="130097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7190" y="4513968"/>
              <a:ext cx="727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HTTP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Door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58358" y="1261548"/>
            <a:ext cx="2059659" cy="1728192"/>
            <a:chOff x="7132685" y="4653136"/>
            <a:chExt cx="2059659" cy="1728192"/>
          </a:xfrm>
        </p:grpSpPr>
        <p:sp>
          <p:nvSpPr>
            <p:cNvPr id="11" name="Curved Right Arrow 10"/>
            <p:cNvSpPr/>
            <p:nvPr/>
          </p:nvSpPr>
          <p:spPr>
            <a:xfrm>
              <a:off x="7132685" y="4734880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35005" y="5391226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7815783" y="5027249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8112224" y="5589240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931" y="5027249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8493215" y="4653136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64027" y="2838058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PoolMGR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8270" y="5392526"/>
            <a:ext cx="91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3872" y="557434"/>
            <a:ext cx="1872208" cy="1872208"/>
            <a:chOff x="5614548" y="1704445"/>
            <a:chExt cx="1872208" cy="1872208"/>
          </a:xfrm>
        </p:grpSpPr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4" name="Picture 23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4857630" y="2166610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Namespace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15380" y="548680"/>
            <a:ext cx="10864787" cy="5578134"/>
            <a:chOff x="515380" y="548680"/>
            <a:chExt cx="10864787" cy="5578134"/>
          </a:xfrm>
        </p:grpSpPr>
        <p:sp>
          <p:nvSpPr>
            <p:cNvPr id="5" name="Hexagon 4"/>
            <p:cNvSpPr/>
            <p:nvPr/>
          </p:nvSpPr>
          <p:spPr>
            <a:xfrm>
              <a:off x="515380" y="1694360"/>
              <a:ext cx="3168352" cy="2310704"/>
            </a:xfrm>
            <a:prstGeom prst="hexagon">
              <a:avLst/>
            </a:prstGeom>
            <a:solidFill>
              <a:schemeClr val="bg1">
                <a:alpha val="27000"/>
              </a:schemeClr>
            </a:solidFill>
            <a:ln w="82550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/>
          </p:nvSpPr>
          <p:spPr>
            <a:xfrm>
              <a:off x="4323067" y="548680"/>
              <a:ext cx="3168352" cy="2310704"/>
            </a:xfrm>
            <a:prstGeom prst="hexagon">
              <a:avLst/>
            </a:prstGeom>
            <a:solidFill>
              <a:schemeClr val="bg1">
                <a:alpha val="24000"/>
              </a:schemeClr>
            </a:solidFill>
            <a:ln w="82550">
              <a:solidFill>
                <a:schemeClr val="accent1">
                  <a:shade val="95000"/>
                  <a:satMod val="10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/>
          </p:nvSpPr>
          <p:spPr>
            <a:xfrm>
              <a:off x="8027928" y="1100189"/>
              <a:ext cx="3168352" cy="2310704"/>
            </a:xfrm>
            <a:prstGeom prst="hexagon">
              <a:avLst/>
            </a:prstGeom>
            <a:solidFill>
              <a:schemeClr val="bg1">
                <a:alpha val="25000"/>
              </a:schemeClr>
            </a:solidFill>
            <a:ln w="82550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8211815" y="3816110"/>
              <a:ext cx="3168352" cy="2310704"/>
            </a:xfrm>
            <a:prstGeom prst="hexagon">
              <a:avLst/>
            </a:prstGeom>
            <a:solidFill>
              <a:schemeClr val="bg1">
                <a:alpha val="22000"/>
              </a:schemeClr>
            </a:solidFill>
            <a:ln w="82550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0086" y="4225082"/>
            <a:ext cx="8285962" cy="1927718"/>
          </a:xfrm>
        </p:spPr>
        <p:txBody>
          <a:bodyPr/>
          <a:lstStyle/>
          <a:p>
            <a:r>
              <a:rPr lang="en-US" dirty="0"/>
              <a:t>All components are </a:t>
            </a:r>
            <a:r>
              <a:rPr lang="en-US" dirty="0" smtClean="0"/>
              <a:t>so called </a:t>
            </a:r>
            <a:r>
              <a:rPr lang="en-US" b="1" dirty="0" smtClean="0"/>
              <a:t>CELL</a:t>
            </a:r>
            <a:r>
              <a:rPr lang="en-US" dirty="0" smtClean="0"/>
              <a:t>s.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hey </a:t>
            </a:r>
            <a:r>
              <a:rPr lang="en-US" dirty="0"/>
              <a:t>are independent </a:t>
            </a:r>
            <a:r>
              <a:rPr lang="en-US" dirty="0" smtClean="0"/>
              <a:t>of eac</a:t>
            </a:r>
            <a:r>
              <a:rPr lang="en-US" dirty="0" smtClean="0"/>
              <a:t>h other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231908" y="5873963"/>
            <a:ext cx="9819219" cy="9144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This architecture is known as: </a:t>
            </a:r>
            <a:r>
              <a:rPr lang="en-US" sz="2400" dirty="0" err="1" smtClean="0">
                <a:solidFill>
                  <a:schemeClr val="accent6"/>
                </a:solidFill>
              </a:rPr>
              <a:t>Microservices</a:t>
            </a:r>
            <a:r>
              <a:rPr lang="en-US" sz="2400" dirty="0" smtClean="0">
                <a:solidFill>
                  <a:schemeClr val="accent6"/>
                </a:solidFill>
              </a:rPr>
              <a:t> with message queue</a:t>
            </a:r>
          </a:p>
          <a:p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800975" y="3035827"/>
            <a:ext cx="4399277" cy="1098221"/>
            <a:chOff x="3800975" y="3035827"/>
            <a:chExt cx="4399277" cy="109822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800975" y="3551342"/>
              <a:ext cx="2025544" cy="287645"/>
            </a:xfrm>
            <a:prstGeom prst="straightConnector1">
              <a:avLst/>
            </a:prstGeom>
            <a:ln w="114300">
              <a:solidFill>
                <a:schemeClr val="accent6"/>
              </a:solidFill>
              <a:headEnd type="oval"/>
              <a:tailEnd type="non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826519" y="3208647"/>
              <a:ext cx="1788" cy="715659"/>
            </a:xfrm>
            <a:prstGeom prst="straightConnector1">
              <a:avLst/>
            </a:prstGeom>
            <a:ln w="114300">
              <a:solidFill>
                <a:schemeClr val="accent6"/>
              </a:solidFill>
              <a:headEnd type="oval"/>
              <a:tailEnd type="non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5879976" y="3035827"/>
              <a:ext cx="2214597" cy="833152"/>
            </a:xfrm>
            <a:prstGeom prst="straightConnector1">
              <a:avLst/>
            </a:prstGeom>
            <a:ln w="114300">
              <a:solidFill>
                <a:schemeClr val="accent6"/>
              </a:solidFill>
              <a:headEnd type="oval"/>
              <a:tailEnd type="non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826519" y="3868979"/>
              <a:ext cx="2373733" cy="265069"/>
            </a:xfrm>
            <a:prstGeom prst="straightConnector1">
              <a:avLst/>
            </a:prstGeom>
            <a:ln w="114300">
              <a:solidFill>
                <a:schemeClr val="accent6"/>
              </a:solidFill>
              <a:headEnd type="oval"/>
              <a:tailEnd type="non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2"/>
          <p:cNvSpPr txBox="1">
            <a:spLocks/>
          </p:cNvSpPr>
          <p:nvPr/>
        </p:nvSpPr>
        <p:spPr>
          <a:xfrm>
            <a:off x="191649" y="5346531"/>
            <a:ext cx="8285962" cy="82092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only interact by exchanging messages.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3700" y="474292"/>
            <a:ext cx="11393203" cy="5775736"/>
            <a:chOff x="393700" y="474292"/>
            <a:chExt cx="11393203" cy="5775736"/>
          </a:xfrm>
        </p:grpSpPr>
        <p:sp>
          <p:nvSpPr>
            <p:cNvPr id="10" name="Rounded Rectangle 9"/>
            <p:cNvSpPr/>
            <p:nvPr/>
          </p:nvSpPr>
          <p:spPr>
            <a:xfrm>
              <a:off x="393700" y="2429642"/>
              <a:ext cx="4178300" cy="382038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786194" y="474292"/>
              <a:ext cx="4178300" cy="577573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800934" y="1021643"/>
              <a:ext cx="4985969" cy="52283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820" y="179848"/>
            <a:ext cx="5759160" cy="1143000"/>
          </a:xfrm>
        </p:spPr>
        <p:txBody>
          <a:bodyPr/>
          <a:lstStyle/>
          <a:p>
            <a:r>
              <a:rPr lang="en-US" dirty="0" smtClean="0"/>
              <a:t>Where do the run ?</a:t>
            </a:r>
            <a:br>
              <a:rPr lang="en-US" dirty="0" smtClean="0"/>
            </a:br>
            <a:r>
              <a:rPr lang="en-US" dirty="0" smtClean="0"/>
              <a:t>(Grouping)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9111916" y="4134047"/>
            <a:ext cx="1368152" cy="1224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223619" y="3279538"/>
            <a:ext cx="1836627" cy="1300970"/>
            <a:chOff x="2069028" y="4218674"/>
            <a:chExt cx="1836627" cy="130097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7190" y="4513968"/>
              <a:ext cx="727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HTTP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Door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58358" y="1261548"/>
            <a:ext cx="2059659" cy="1728192"/>
            <a:chOff x="7132685" y="4653136"/>
            <a:chExt cx="2059659" cy="1728192"/>
          </a:xfrm>
        </p:grpSpPr>
        <p:sp>
          <p:nvSpPr>
            <p:cNvPr id="11" name="Curved Right Arrow 10"/>
            <p:cNvSpPr/>
            <p:nvPr/>
          </p:nvSpPr>
          <p:spPr>
            <a:xfrm>
              <a:off x="7132685" y="4734880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35005" y="5391226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7815783" y="5027249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8112224" y="5589240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931" y="5027249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8493215" y="4653136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64027" y="2838058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PoolMGR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8270" y="5392526"/>
            <a:ext cx="91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3872" y="557434"/>
            <a:ext cx="1872208" cy="1872208"/>
            <a:chOff x="5614548" y="1704445"/>
            <a:chExt cx="1872208" cy="1872208"/>
          </a:xfrm>
        </p:grpSpPr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4" name="Picture 23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4857630" y="2166610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Namespace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53480" y="2773860"/>
            <a:ext cx="3168352" cy="2310704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4323067" y="548680"/>
            <a:ext cx="3168352" cy="2310704"/>
          </a:xfrm>
          <a:prstGeom prst="hexagon">
            <a:avLst/>
          </a:prstGeom>
          <a:solidFill>
            <a:schemeClr val="bg1">
              <a:alpha val="24000"/>
            </a:schemeClr>
          </a:solidFill>
          <a:ln w="825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8027928" y="1100189"/>
            <a:ext cx="3168352" cy="2310704"/>
          </a:xfrm>
          <a:prstGeom prst="hexagon">
            <a:avLst/>
          </a:prstGeom>
          <a:solidFill>
            <a:schemeClr val="bg1">
              <a:alpha val="25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8211815" y="3816110"/>
            <a:ext cx="3168352" cy="2310704"/>
          </a:xfrm>
          <a:prstGeom prst="hexagon">
            <a:avLst/>
          </a:prstGeom>
          <a:solidFill>
            <a:schemeClr val="bg1">
              <a:alpha val="22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1830" y="4060487"/>
            <a:ext cx="3807283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the same process.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8027927" y="3660797"/>
            <a:ext cx="3541773" cy="26892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3700" y="2429642"/>
            <a:ext cx="3557720" cy="292854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100076" y="292100"/>
            <a:ext cx="3554432" cy="28702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816080" y="1040453"/>
            <a:ext cx="4753620" cy="2527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820" y="179848"/>
            <a:ext cx="5759160" cy="1143000"/>
          </a:xfrm>
        </p:spPr>
        <p:txBody>
          <a:bodyPr/>
          <a:lstStyle/>
          <a:p>
            <a:r>
              <a:rPr lang="en-US" dirty="0" smtClean="0"/>
              <a:t>Where do the run ?</a:t>
            </a:r>
            <a:br>
              <a:rPr lang="en-US" dirty="0" smtClean="0"/>
            </a:br>
            <a:r>
              <a:rPr lang="en-US" dirty="0" smtClean="0"/>
              <a:t>(Grouping)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9111916" y="4134047"/>
            <a:ext cx="1368152" cy="1224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223619" y="3279538"/>
            <a:ext cx="1836627" cy="1300970"/>
            <a:chOff x="2069028" y="4218674"/>
            <a:chExt cx="1836627" cy="130097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7190" y="4513968"/>
              <a:ext cx="727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HTTP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Door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58358" y="1261548"/>
            <a:ext cx="2059659" cy="1728192"/>
            <a:chOff x="7132685" y="4653136"/>
            <a:chExt cx="2059659" cy="1728192"/>
          </a:xfrm>
        </p:grpSpPr>
        <p:sp>
          <p:nvSpPr>
            <p:cNvPr id="11" name="Curved Right Arrow 10"/>
            <p:cNvSpPr/>
            <p:nvPr/>
          </p:nvSpPr>
          <p:spPr>
            <a:xfrm>
              <a:off x="7132685" y="4734880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35005" y="5391226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7815783" y="5027249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8112224" y="5589240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931" y="5027249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8493215" y="4653136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64027" y="2838058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PoolMGR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8270" y="5392526"/>
            <a:ext cx="91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3872" y="557434"/>
            <a:ext cx="1872208" cy="1872208"/>
            <a:chOff x="5614548" y="1704445"/>
            <a:chExt cx="1872208" cy="1872208"/>
          </a:xfrm>
        </p:grpSpPr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4" name="Picture 23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4857630" y="2166610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Namespace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53480" y="2773860"/>
            <a:ext cx="3168352" cy="2310704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4323067" y="548680"/>
            <a:ext cx="3168352" cy="2310704"/>
          </a:xfrm>
          <a:prstGeom prst="hexagon">
            <a:avLst/>
          </a:prstGeom>
          <a:solidFill>
            <a:schemeClr val="bg1">
              <a:alpha val="24000"/>
            </a:schemeClr>
          </a:solidFill>
          <a:ln w="825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8027928" y="1100189"/>
            <a:ext cx="3168352" cy="2310704"/>
          </a:xfrm>
          <a:prstGeom prst="hexagon">
            <a:avLst/>
          </a:prstGeom>
          <a:solidFill>
            <a:schemeClr val="bg1">
              <a:alpha val="25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8211815" y="3816110"/>
            <a:ext cx="3168352" cy="2310704"/>
          </a:xfrm>
          <a:prstGeom prst="hexagon">
            <a:avLst/>
          </a:prstGeom>
          <a:solidFill>
            <a:schemeClr val="bg1">
              <a:alpha val="22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1836" y="4514262"/>
            <a:ext cx="3807283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different processes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8027927" y="3660797"/>
            <a:ext cx="3541773" cy="26892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3700" y="2429642"/>
            <a:ext cx="3557720" cy="292854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100076" y="292100"/>
            <a:ext cx="3554432" cy="28702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877498" y="1040453"/>
            <a:ext cx="3502669" cy="2527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820" y="179848"/>
            <a:ext cx="5759160" cy="1143000"/>
          </a:xfrm>
        </p:spPr>
        <p:txBody>
          <a:bodyPr/>
          <a:lstStyle/>
          <a:p>
            <a:r>
              <a:rPr lang="en-US" dirty="0" smtClean="0"/>
              <a:t>Where do the run ?</a:t>
            </a:r>
            <a:br>
              <a:rPr lang="en-US" dirty="0" smtClean="0"/>
            </a:br>
            <a:r>
              <a:rPr lang="en-US" dirty="0" smtClean="0"/>
              <a:t>(Grouping)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9111916" y="4134047"/>
            <a:ext cx="1368152" cy="1224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223619" y="3279538"/>
            <a:ext cx="1836627" cy="1300970"/>
            <a:chOff x="2069028" y="4218674"/>
            <a:chExt cx="1836627" cy="130097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7190" y="4513968"/>
              <a:ext cx="727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HTTP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Door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58358" y="1261548"/>
            <a:ext cx="2059659" cy="1728192"/>
            <a:chOff x="7132685" y="4653136"/>
            <a:chExt cx="2059659" cy="1728192"/>
          </a:xfrm>
        </p:grpSpPr>
        <p:sp>
          <p:nvSpPr>
            <p:cNvPr id="11" name="Curved Right Arrow 10"/>
            <p:cNvSpPr/>
            <p:nvPr/>
          </p:nvSpPr>
          <p:spPr>
            <a:xfrm>
              <a:off x="7132685" y="4734880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35005" y="5391226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7815783" y="5027249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8112224" y="5589240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931" y="5027249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8493215" y="4653136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64027" y="2838058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PoolMGR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8270" y="5392526"/>
            <a:ext cx="91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3872" y="557434"/>
            <a:ext cx="1872208" cy="1872208"/>
            <a:chOff x="5614548" y="1704445"/>
            <a:chExt cx="1872208" cy="1872208"/>
          </a:xfrm>
        </p:grpSpPr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4" name="Picture 23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4857630" y="2166610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Namespace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53480" y="2773860"/>
            <a:ext cx="3168352" cy="2310704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4323067" y="548680"/>
            <a:ext cx="3168352" cy="2310704"/>
          </a:xfrm>
          <a:prstGeom prst="hexagon">
            <a:avLst/>
          </a:prstGeom>
          <a:solidFill>
            <a:schemeClr val="bg1">
              <a:alpha val="24000"/>
            </a:schemeClr>
          </a:solidFill>
          <a:ln w="825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8027928" y="1100189"/>
            <a:ext cx="3168352" cy="2310704"/>
          </a:xfrm>
          <a:prstGeom prst="hexagon">
            <a:avLst/>
          </a:prstGeom>
          <a:solidFill>
            <a:schemeClr val="bg1">
              <a:alpha val="25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8211815" y="3816110"/>
            <a:ext cx="3168352" cy="2310704"/>
          </a:xfrm>
          <a:prstGeom prst="hexagon">
            <a:avLst/>
          </a:prstGeom>
          <a:solidFill>
            <a:schemeClr val="bg1">
              <a:alpha val="22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1836" y="4514262"/>
            <a:ext cx="3807283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smtClean="0"/>
              <a:t>different processes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8027927" y="3660797"/>
            <a:ext cx="3541773" cy="268920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3700" y="2429642"/>
            <a:ext cx="3557720" cy="292854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543299" y="292100"/>
            <a:ext cx="4668515" cy="28702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877498" y="1040453"/>
            <a:ext cx="3502669" cy="2527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820" y="179848"/>
            <a:ext cx="5759160" cy="1143000"/>
          </a:xfrm>
        </p:spPr>
        <p:txBody>
          <a:bodyPr/>
          <a:lstStyle/>
          <a:p>
            <a:r>
              <a:rPr lang="en-US" dirty="0" smtClean="0"/>
              <a:t>Where do the run ?</a:t>
            </a:r>
            <a:br>
              <a:rPr lang="en-US" dirty="0" smtClean="0"/>
            </a:br>
            <a:r>
              <a:rPr lang="en-US" dirty="0" smtClean="0"/>
              <a:t>(Grouping)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9111916" y="4134047"/>
            <a:ext cx="1368152" cy="1224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223619" y="3279538"/>
            <a:ext cx="1836627" cy="1300970"/>
            <a:chOff x="2069028" y="4218674"/>
            <a:chExt cx="1836627" cy="130097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7190" y="4513968"/>
              <a:ext cx="727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HTTP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Door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58358" y="1261548"/>
            <a:ext cx="2059659" cy="1728192"/>
            <a:chOff x="7132685" y="4653136"/>
            <a:chExt cx="2059659" cy="1728192"/>
          </a:xfrm>
        </p:grpSpPr>
        <p:sp>
          <p:nvSpPr>
            <p:cNvPr id="11" name="Curved Right Arrow 10"/>
            <p:cNvSpPr/>
            <p:nvPr/>
          </p:nvSpPr>
          <p:spPr>
            <a:xfrm>
              <a:off x="7132685" y="4734880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35005" y="5391226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7815783" y="5027249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8112224" y="5589240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931" y="5027249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8493215" y="4653136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64027" y="2838058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PoolMGR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8270" y="5392526"/>
            <a:ext cx="91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3872" y="557434"/>
            <a:ext cx="1872208" cy="1872208"/>
            <a:chOff x="5614548" y="1704445"/>
            <a:chExt cx="1872208" cy="1872208"/>
          </a:xfrm>
        </p:grpSpPr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4" name="Picture 23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4857630" y="2166610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Namespace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53480" y="2773860"/>
            <a:ext cx="3168352" cy="2310704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4323067" y="548680"/>
            <a:ext cx="3168352" cy="2310704"/>
          </a:xfrm>
          <a:prstGeom prst="hexagon">
            <a:avLst/>
          </a:prstGeom>
          <a:solidFill>
            <a:schemeClr val="bg1">
              <a:alpha val="24000"/>
            </a:schemeClr>
          </a:solidFill>
          <a:ln w="825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8027928" y="1100189"/>
            <a:ext cx="3168352" cy="2310704"/>
          </a:xfrm>
          <a:prstGeom prst="hexagon">
            <a:avLst/>
          </a:prstGeom>
          <a:solidFill>
            <a:schemeClr val="bg1">
              <a:alpha val="25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8211815" y="3816110"/>
            <a:ext cx="3168352" cy="2310704"/>
          </a:xfrm>
          <a:prstGeom prst="hexagon">
            <a:avLst/>
          </a:prstGeom>
          <a:solidFill>
            <a:schemeClr val="bg1">
              <a:alpha val="22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1836" y="4514262"/>
            <a:ext cx="3807283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smtClean="0"/>
              <a:t>different processes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3200" y="1202267"/>
            <a:ext cx="11700933" cy="51477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820" y="179848"/>
            <a:ext cx="5759160" cy="1143000"/>
          </a:xfrm>
        </p:spPr>
        <p:txBody>
          <a:bodyPr/>
          <a:lstStyle/>
          <a:p>
            <a:r>
              <a:rPr lang="en-US" dirty="0" smtClean="0"/>
              <a:t>Where do the run ?</a:t>
            </a:r>
            <a:br>
              <a:rPr lang="en-US" dirty="0" smtClean="0"/>
            </a:br>
            <a:r>
              <a:rPr lang="en-US" dirty="0" smtClean="0"/>
              <a:t>(Grouping)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9111916" y="4134047"/>
            <a:ext cx="1368152" cy="1224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405356" y="3552346"/>
            <a:ext cx="1836627" cy="1300970"/>
            <a:chOff x="2069028" y="4218674"/>
            <a:chExt cx="1836627" cy="130097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7190" y="4513968"/>
              <a:ext cx="727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HTTP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Door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42245" y="1484207"/>
            <a:ext cx="2059659" cy="1728192"/>
            <a:chOff x="7132685" y="4653136"/>
            <a:chExt cx="2059659" cy="1728192"/>
          </a:xfrm>
        </p:grpSpPr>
        <p:sp>
          <p:nvSpPr>
            <p:cNvPr id="11" name="Curved Right Arrow 10"/>
            <p:cNvSpPr/>
            <p:nvPr/>
          </p:nvSpPr>
          <p:spPr>
            <a:xfrm>
              <a:off x="7132685" y="4734880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35005" y="5391226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7815783" y="5027249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8112224" y="5589240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931" y="5027249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8493215" y="4653136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947914" y="3060717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PoolMGR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8270" y="5392526"/>
            <a:ext cx="91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04423" y="1556065"/>
            <a:ext cx="1872208" cy="1872208"/>
            <a:chOff x="5614548" y="1704445"/>
            <a:chExt cx="1872208" cy="1872208"/>
          </a:xfrm>
        </p:grpSpPr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4" name="Picture 23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4518181" y="3165241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Namespace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792205" y="3047479"/>
            <a:ext cx="3168352" cy="2310704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3983618" y="1547311"/>
            <a:ext cx="3168352" cy="2310704"/>
          </a:xfrm>
          <a:prstGeom prst="hexagon">
            <a:avLst/>
          </a:prstGeom>
          <a:solidFill>
            <a:schemeClr val="bg1">
              <a:alpha val="24000"/>
            </a:schemeClr>
          </a:solidFill>
          <a:ln w="825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8211815" y="1322848"/>
            <a:ext cx="3168352" cy="2310704"/>
          </a:xfrm>
          <a:prstGeom prst="hexagon">
            <a:avLst/>
          </a:prstGeom>
          <a:solidFill>
            <a:schemeClr val="bg1">
              <a:alpha val="25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8211815" y="3816110"/>
            <a:ext cx="3168352" cy="2310704"/>
          </a:xfrm>
          <a:prstGeom prst="hexagon">
            <a:avLst/>
          </a:prstGeom>
          <a:solidFill>
            <a:schemeClr val="bg1">
              <a:alpha val="22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6146" y="520041"/>
            <a:ext cx="420097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the same computer.</a:t>
            </a:r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78324" y="4832007"/>
            <a:ext cx="3582709" cy="333655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270218" y="5339242"/>
            <a:ext cx="3582709" cy="333655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245309" y="5846477"/>
            <a:ext cx="3582709" cy="333655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894493" y="4248239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390751" y="4263483"/>
            <a:ext cx="360000" cy="3600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888226" y="4263483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327594" y="4263483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821562" y="4263483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18356"/>
            <a:ext cx="9244608" cy="1143000"/>
          </a:xfrm>
        </p:spPr>
        <p:txBody>
          <a:bodyPr/>
          <a:lstStyle/>
          <a:p>
            <a:r>
              <a:rPr lang="en-US" dirty="0" smtClean="0"/>
              <a:t>dCache Logistics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4465" y="789856"/>
            <a:ext cx="11171269" cy="914400"/>
          </a:xfrm>
        </p:spPr>
        <p:txBody>
          <a:bodyPr/>
          <a:lstStyle/>
          <a:p>
            <a:r>
              <a:rPr lang="en-US" sz="2800" dirty="0"/>
              <a:t>Joint effort between DESY, </a:t>
            </a:r>
            <a:r>
              <a:rPr lang="en-US" sz="2800" dirty="0" smtClean="0"/>
              <a:t>FNAL, NDGF and students of the HTW Berlin</a:t>
            </a:r>
          </a:p>
          <a:p>
            <a:pPr lvl="1"/>
            <a:r>
              <a:rPr lang="en-US" dirty="0" smtClean="0"/>
              <a:t>Funded by national, Helmholtz and European Projects</a:t>
            </a:r>
            <a:endParaRPr lang="en-US" dirty="0"/>
          </a:p>
          <a:p>
            <a:r>
              <a:rPr lang="en-US" sz="2800" dirty="0" smtClean="0"/>
              <a:t>Open </a:t>
            </a:r>
            <a:r>
              <a:rPr lang="en-US" sz="2800" dirty="0"/>
              <a:t>source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ode </a:t>
            </a:r>
            <a:r>
              <a:rPr lang="en-US" dirty="0"/>
              <a:t>hosted on GitHub</a:t>
            </a:r>
          </a:p>
          <a:p>
            <a:r>
              <a:rPr lang="en-US" sz="2800" dirty="0"/>
              <a:t>Time based release model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 (2 years) supported branch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uarterly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branches</a:t>
            </a:r>
          </a:p>
          <a:p>
            <a:pPr lvl="1"/>
            <a:r>
              <a:rPr lang="en-US" dirty="0" smtClean="0"/>
              <a:t>Weekly releases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bug fixes and security patches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861 releases since </a:t>
            </a:r>
            <a:r>
              <a:rPr lang="en-US" dirty="0" smtClean="0"/>
              <a:t>2007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Most WLCG Tier I’s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Multiple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sites in two digit Petabyte Region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23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7650657" y="1176149"/>
            <a:ext cx="4405876" cy="51477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928769" y="1202267"/>
            <a:ext cx="3496861" cy="51477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107235" y="4665179"/>
            <a:ext cx="2962694" cy="333655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99128" y="5172414"/>
            <a:ext cx="2970801" cy="381719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074220" y="5679649"/>
            <a:ext cx="2995710" cy="341604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4421319" y="4195722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917577" y="4210966"/>
            <a:ext cx="360000" cy="3600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415052" y="4210966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5854420" y="4210966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348388" y="4210966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7066" y="1202267"/>
            <a:ext cx="3496861" cy="51477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820" y="179848"/>
            <a:ext cx="5759160" cy="1143000"/>
          </a:xfrm>
        </p:spPr>
        <p:txBody>
          <a:bodyPr/>
          <a:lstStyle/>
          <a:p>
            <a:r>
              <a:rPr lang="en-US" dirty="0" smtClean="0"/>
              <a:t>Where do the run ?</a:t>
            </a:r>
            <a:br>
              <a:rPr lang="en-US" dirty="0" smtClean="0"/>
            </a:br>
            <a:r>
              <a:rPr lang="en-US" dirty="0" smtClean="0"/>
              <a:t>(Grouping)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8688588" y="4134047"/>
            <a:ext cx="1368152" cy="122413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028682" y="2060932"/>
            <a:ext cx="1836627" cy="1300970"/>
            <a:chOff x="2069028" y="4218674"/>
            <a:chExt cx="1836627" cy="1300970"/>
          </a:xfrm>
        </p:grpSpPr>
        <p:sp>
          <p:nvSpPr>
            <p:cNvPr id="55" name="Trapezoid 5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7190" y="4513968"/>
              <a:ext cx="727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HTTP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Door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18917" y="1484207"/>
            <a:ext cx="2059659" cy="1728192"/>
            <a:chOff x="7132685" y="4653136"/>
            <a:chExt cx="2059659" cy="1728192"/>
          </a:xfrm>
        </p:grpSpPr>
        <p:sp>
          <p:nvSpPr>
            <p:cNvPr id="11" name="Curved Right Arrow 10"/>
            <p:cNvSpPr/>
            <p:nvPr/>
          </p:nvSpPr>
          <p:spPr>
            <a:xfrm>
              <a:off x="7132685" y="4734880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35005" y="5391226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7815783" y="5027249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8112224" y="5589240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9931" y="5027249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8493215" y="4653136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524586" y="3060717"/>
            <a:ext cx="174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PoolMGR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4942" y="5392526"/>
            <a:ext cx="91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6"/>
                </a:solidFill>
              </a:rPr>
              <a:t>Pool</a:t>
            </a:r>
            <a:endParaRPr lang="en-US" sz="3200" dirty="0">
              <a:solidFill>
                <a:schemeClr val="accent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89088" y="1556065"/>
            <a:ext cx="1872208" cy="1872208"/>
            <a:chOff x="5614548" y="1704445"/>
            <a:chExt cx="1872208" cy="1872208"/>
          </a:xfrm>
        </p:grpSpPr>
        <p:pic>
          <p:nvPicPr>
            <p:cNvPr id="21" name="Picture 20" descr="leopard-folder-150x1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22" name="Picture 21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23" name="Picture 22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24" name="Picture 23" descr="leopard-folder-150x150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4602846" y="3165241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Namespace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15531" y="1556065"/>
            <a:ext cx="3168352" cy="2310704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4068283" y="1547311"/>
            <a:ext cx="3168352" cy="2310704"/>
          </a:xfrm>
          <a:prstGeom prst="hexagon">
            <a:avLst/>
          </a:prstGeom>
          <a:solidFill>
            <a:schemeClr val="bg1">
              <a:alpha val="24000"/>
            </a:schemeClr>
          </a:solidFill>
          <a:ln w="8255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7788487" y="1322848"/>
            <a:ext cx="3168352" cy="2310704"/>
          </a:xfrm>
          <a:prstGeom prst="hexagon">
            <a:avLst/>
          </a:prstGeom>
          <a:solidFill>
            <a:schemeClr val="bg1">
              <a:alpha val="25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788487" y="3816110"/>
            <a:ext cx="3168352" cy="2310704"/>
          </a:xfrm>
          <a:prstGeom prst="hexagon">
            <a:avLst/>
          </a:prstGeom>
          <a:solidFill>
            <a:schemeClr val="bg1">
              <a:alpha val="22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8874" y="536901"/>
            <a:ext cx="5064844" cy="9144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Or on different Computers</a:t>
            </a:r>
            <a:endParaRPr lang="en-US" dirty="0"/>
          </a:p>
          <a:p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15532" y="4665179"/>
            <a:ext cx="2962694" cy="333655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07425" y="5172414"/>
            <a:ext cx="2970801" cy="381719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82517" y="5679649"/>
            <a:ext cx="2995710" cy="341604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29616" y="4195722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1225874" y="4210966"/>
            <a:ext cx="360000" cy="3600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723349" y="4210966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162717" y="4210966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656685" y="4210966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11172540" y="1565951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11179159" y="2154499"/>
            <a:ext cx="360000" cy="36000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11204831" y="2746960"/>
            <a:ext cx="360000" cy="3600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10998431" y="3563827"/>
            <a:ext cx="945282" cy="367998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10998430" y="4026967"/>
            <a:ext cx="945282" cy="367998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10995143" y="4513962"/>
            <a:ext cx="945282" cy="367998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Message </a:t>
            </a:r>
            <a:r>
              <a:rPr lang="en-US" dirty="0" smtClean="0"/>
              <a:t>non HA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2362" y="1186563"/>
            <a:ext cx="6912768" cy="914400"/>
          </a:xfrm>
        </p:spPr>
        <p:txBody>
          <a:bodyPr/>
          <a:lstStyle/>
          <a:p>
            <a:r>
              <a:rPr lang="en-US" dirty="0"/>
              <a:t>Star like topology</a:t>
            </a:r>
          </a:p>
          <a:p>
            <a:r>
              <a:rPr lang="en-US" dirty="0"/>
              <a:t>Selected node configured as  a hub called </a:t>
            </a:r>
            <a:r>
              <a:rPr lang="en-US" b="1" dirty="0"/>
              <a:t>CORE</a:t>
            </a:r>
            <a:r>
              <a:rPr lang="en-US" dirty="0"/>
              <a:t> domain</a:t>
            </a:r>
          </a:p>
          <a:p>
            <a:r>
              <a:rPr lang="en-US" dirty="0"/>
              <a:t>All communication </a:t>
            </a:r>
            <a:r>
              <a:rPr lang="en-US" dirty="0" smtClean="0"/>
              <a:t>traverses the </a:t>
            </a:r>
            <a:r>
              <a:rPr lang="en-US" b="1" dirty="0" smtClean="0"/>
              <a:t>CORE</a:t>
            </a:r>
            <a:r>
              <a:rPr lang="en-US" dirty="0" smtClean="0"/>
              <a:t> domain</a:t>
            </a:r>
            <a:endParaRPr lang="en-US" dirty="0"/>
          </a:p>
          <a:p>
            <a:r>
              <a:rPr lang="en-US" dirty="0"/>
              <a:t>Other domains called </a:t>
            </a:r>
            <a:r>
              <a:rPr lang="en-US" b="1" dirty="0" smtClean="0"/>
              <a:t>SATELLITEs</a:t>
            </a:r>
          </a:p>
          <a:p>
            <a:r>
              <a:rPr lang="en-US" b="1" dirty="0" smtClean="0"/>
              <a:t>The CORE domain </a:t>
            </a:r>
            <a:r>
              <a:rPr lang="en-US" dirty="0" smtClean="0"/>
              <a:t>naturally is a single point of failure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8326" y="938367"/>
            <a:ext cx="1325406" cy="148494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762200" y="1163545"/>
            <a:ext cx="498869" cy="429302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982332" y="1823942"/>
            <a:ext cx="498869" cy="429302"/>
          </a:xfrm>
          <a:prstGeom prst="hexagon">
            <a:avLst/>
          </a:prstGeom>
          <a:solidFill>
            <a:srgbClr val="FFC000">
              <a:alpha val="27000"/>
            </a:srgb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1371794" y="1349812"/>
            <a:ext cx="498869" cy="429302"/>
          </a:xfrm>
          <a:prstGeom prst="hexagon">
            <a:avLst/>
          </a:prstGeom>
          <a:solidFill>
            <a:schemeClr val="accent2">
              <a:lumMod val="75000"/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453" y="3046300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7312" y="4616944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9568" y="4942833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01824" y="4086341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1499" y="2544078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35973" y="1140618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25321" y="3237425"/>
            <a:ext cx="606405" cy="106120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608396" y="2370475"/>
            <a:ext cx="389462" cy="702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81201" y="2599394"/>
            <a:ext cx="712479" cy="538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203103" y="3547054"/>
            <a:ext cx="800060" cy="1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48798" y="4035101"/>
            <a:ext cx="752682" cy="390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428523" y="4425521"/>
            <a:ext cx="26805" cy="390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831920" y="3072981"/>
            <a:ext cx="867421" cy="4754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52108" y="4005759"/>
            <a:ext cx="413522" cy="611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/>
          <p:cNvSpPr txBox="1">
            <a:spLocks/>
          </p:cNvSpPr>
          <p:nvPr/>
        </p:nvSpPr>
        <p:spPr>
          <a:xfrm>
            <a:off x="185351" y="6004039"/>
            <a:ext cx="2782787" cy="44870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By </a:t>
            </a:r>
            <a:r>
              <a:rPr lang="en-US" sz="2400" dirty="0" err="1" smtClean="0">
                <a:solidFill>
                  <a:schemeClr val="accent6"/>
                </a:solidFill>
              </a:rPr>
              <a:t>Gerd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Behrmann</a:t>
            </a:r>
            <a:endParaRPr lang="en-US" sz="2400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83" y="129223"/>
            <a:ext cx="9244608" cy="637890"/>
          </a:xfrm>
        </p:spPr>
        <p:txBody>
          <a:bodyPr/>
          <a:lstStyle/>
          <a:p>
            <a:r>
              <a:rPr lang="en-US" dirty="0" smtClean="0"/>
              <a:t>Cell Message </a:t>
            </a:r>
            <a:r>
              <a:rPr lang="en-US" dirty="0" smtClean="0"/>
              <a:t>HA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277" y="646400"/>
            <a:ext cx="1325406" cy="148494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418151" y="871578"/>
            <a:ext cx="498869" cy="429302"/>
          </a:xfrm>
          <a:prstGeom prst="hexagon">
            <a:avLst/>
          </a:prstGeom>
          <a:solidFill>
            <a:schemeClr val="bg1"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638283" y="1531975"/>
            <a:ext cx="498869" cy="429302"/>
          </a:xfrm>
          <a:prstGeom prst="hexagon">
            <a:avLst/>
          </a:prstGeom>
          <a:solidFill>
            <a:srgbClr val="FFC000">
              <a:alpha val="27000"/>
            </a:srgb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1027745" y="1057845"/>
            <a:ext cx="498869" cy="429302"/>
          </a:xfrm>
          <a:prstGeom prst="hexagon">
            <a:avLst/>
          </a:prstGeom>
          <a:solidFill>
            <a:schemeClr val="accent2">
              <a:lumMod val="75000"/>
              <a:alpha val="27000"/>
            </a:schemeClr>
          </a:solidFill>
          <a:ln w="825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6453" y="3046300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7312" y="4616944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4507" y="5329816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8001" y="4371825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93132" y="2271715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35973" y="1140618"/>
            <a:ext cx="606405" cy="1061206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18045" y="2835913"/>
            <a:ext cx="346935" cy="70542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 rot="7477878">
            <a:off x="1338633" y="2500749"/>
            <a:ext cx="2445142" cy="2194739"/>
          </a:xfrm>
          <a:prstGeom prst="cloud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91357" y="3140499"/>
            <a:ext cx="346935" cy="70542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18045" y="3845919"/>
            <a:ext cx="346935" cy="70542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5" idx="1"/>
          </p:cNvCxnSpPr>
          <p:nvPr/>
        </p:nvCxnSpPr>
        <p:spPr>
          <a:xfrm>
            <a:off x="2585080" y="3140500"/>
            <a:ext cx="406277" cy="352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64980" y="3651448"/>
            <a:ext cx="426377" cy="535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0"/>
          </p:cNvCxnSpPr>
          <p:nvPr/>
        </p:nvCxnSpPr>
        <p:spPr>
          <a:xfrm flipV="1">
            <a:off x="2391513" y="3533513"/>
            <a:ext cx="7125" cy="312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82418" y="2146867"/>
            <a:ext cx="622272" cy="540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60514" y="2131349"/>
            <a:ext cx="747010" cy="704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2524" y="2147228"/>
            <a:ext cx="789527" cy="763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85509" y="4334862"/>
            <a:ext cx="592492" cy="400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1"/>
          </p:cNvCxnSpPr>
          <p:nvPr/>
        </p:nvCxnSpPr>
        <p:spPr>
          <a:xfrm>
            <a:off x="3300847" y="4419530"/>
            <a:ext cx="677154" cy="482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16183" y="4504198"/>
            <a:ext cx="759561" cy="580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18045" y="4735475"/>
            <a:ext cx="244201" cy="594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2" idx="0"/>
          </p:cNvCxnSpPr>
          <p:nvPr/>
        </p:nvCxnSpPr>
        <p:spPr>
          <a:xfrm>
            <a:off x="2463382" y="4902428"/>
            <a:ext cx="134328" cy="427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36399" y="4847238"/>
            <a:ext cx="151819" cy="490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"/>
          <p:cNvSpPr txBox="1">
            <a:spLocks/>
          </p:cNvSpPr>
          <p:nvPr/>
        </p:nvSpPr>
        <p:spPr>
          <a:xfrm>
            <a:off x="4832396" y="1117109"/>
            <a:ext cx="6984776" cy="9144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 like topology</a:t>
            </a:r>
          </a:p>
          <a:p>
            <a:r>
              <a:rPr lang="en-US" dirty="0" smtClean="0"/>
              <a:t>Selected node configured as  a hub called </a:t>
            </a:r>
            <a:r>
              <a:rPr lang="en-US" b="1" dirty="0" smtClean="0"/>
              <a:t>CORE</a:t>
            </a:r>
            <a:r>
              <a:rPr lang="en-US" dirty="0" smtClean="0"/>
              <a:t> domain</a:t>
            </a:r>
          </a:p>
          <a:p>
            <a:r>
              <a:rPr lang="en-US" dirty="0" smtClean="0"/>
              <a:t>All communication goes through </a:t>
            </a:r>
            <a:r>
              <a:rPr lang="en-US" b="1" dirty="0" smtClean="0"/>
              <a:t>CORE</a:t>
            </a:r>
            <a:r>
              <a:rPr lang="en-US" dirty="0" smtClean="0"/>
              <a:t> domains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Multiple </a:t>
            </a:r>
            <a:r>
              <a:rPr lang="en-US" b="1" dirty="0" smtClean="0">
                <a:solidFill>
                  <a:schemeClr val="accent6"/>
                </a:solidFill>
              </a:rPr>
              <a:t>CORE</a:t>
            </a:r>
            <a:r>
              <a:rPr lang="en-US" dirty="0" smtClean="0">
                <a:solidFill>
                  <a:schemeClr val="accent6"/>
                </a:solidFill>
              </a:rPr>
              <a:t> domains plus </a:t>
            </a:r>
            <a:r>
              <a:rPr lang="en-US" dirty="0" err="1" smtClean="0">
                <a:solidFill>
                  <a:schemeClr val="accent1"/>
                </a:solidFill>
              </a:rPr>
              <a:t>ZooKeeper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makes communication fault tolerant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86287" y="5678150"/>
            <a:ext cx="2361606" cy="44870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By </a:t>
            </a:r>
            <a:r>
              <a:rPr lang="en-US" sz="2400" dirty="0" err="1" smtClean="0">
                <a:solidFill>
                  <a:schemeClr val="accent6"/>
                </a:solidFill>
              </a:rPr>
              <a:t>Gerd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Behrmann</a:t>
            </a:r>
            <a:endParaRPr lang="en-US" sz="2400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ZooKeeper</a:t>
            </a:r>
            <a:r>
              <a:rPr lang="en-US" dirty="0" smtClean="0"/>
              <a:t> in dCache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50448" y="1345208"/>
            <a:ext cx="8534400" cy="914400"/>
          </a:xfrm>
        </p:spPr>
        <p:txBody>
          <a:bodyPr/>
          <a:lstStyle/>
          <a:p>
            <a:r>
              <a:rPr lang="en-US" dirty="0"/>
              <a:t>Distributed key-value-store</a:t>
            </a:r>
          </a:p>
          <a:p>
            <a:r>
              <a:rPr lang="en-US" dirty="0"/>
              <a:t>A central registry of CORE domains</a:t>
            </a:r>
          </a:p>
          <a:p>
            <a:pPr lvl="1"/>
            <a:r>
              <a:rPr lang="en-US" dirty="0"/>
              <a:t>Similar to DNS or routing table</a:t>
            </a:r>
          </a:p>
          <a:p>
            <a:r>
              <a:rPr lang="en-US" dirty="0"/>
              <a:t>Master election for </a:t>
            </a:r>
            <a:r>
              <a:rPr lang="en-US" dirty="0" smtClean="0"/>
              <a:t>“Singleton” </a:t>
            </a:r>
            <a:r>
              <a:rPr lang="en-US" dirty="0"/>
              <a:t>operations</a:t>
            </a:r>
          </a:p>
          <a:p>
            <a:pPr lvl="1"/>
            <a:r>
              <a:rPr lang="en-US" dirty="0"/>
              <a:t>Some actions </a:t>
            </a:r>
            <a:r>
              <a:rPr lang="en-US" dirty="0" smtClean="0"/>
              <a:t>can only be performed once</a:t>
            </a:r>
            <a:endParaRPr lang="en-US" dirty="0"/>
          </a:p>
          <a:p>
            <a:r>
              <a:rPr lang="en-US" dirty="0" smtClean="0"/>
              <a:t>ZK </a:t>
            </a:r>
            <a:r>
              <a:rPr lang="en-US" dirty="0"/>
              <a:t>be deployed as a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smtClean="0"/>
              <a:t>to be HA by itself</a:t>
            </a:r>
            <a:endParaRPr lang="en-US" dirty="0"/>
          </a:p>
          <a:p>
            <a:pPr lvl="1"/>
            <a:r>
              <a:rPr lang="en-US" dirty="0"/>
              <a:t>built-in version for kick-off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508" y="904156"/>
            <a:ext cx="5230861" cy="56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6860" y="220361"/>
            <a:ext cx="9244608" cy="1143000"/>
          </a:xfrm>
        </p:spPr>
        <p:txBody>
          <a:bodyPr/>
          <a:lstStyle/>
          <a:p>
            <a:r>
              <a:rPr lang="en-US" dirty="0" smtClean="0"/>
              <a:t>Internal </a:t>
            </a:r>
            <a:r>
              <a:rPr lang="en-US" dirty="0" smtClean="0"/>
              <a:t>Communication and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718" y="1139548"/>
            <a:ext cx="11979282" cy="914400"/>
          </a:xfrm>
        </p:spPr>
        <p:txBody>
          <a:bodyPr/>
          <a:lstStyle/>
          <a:p>
            <a:r>
              <a:rPr lang="en-US" dirty="0"/>
              <a:t>CELL messages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by inter component </a:t>
            </a:r>
            <a:r>
              <a:rPr lang="en-US" dirty="0" smtClean="0"/>
              <a:t>communication.</a:t>
            </a:r>
            <a:endParaRPr lang="en-US" dirty="0"/>
          </a:p>
          <a:p>
            <a:pPr lvl="1"/>
            <a:r>
              <a:rPr lang="en-US" dirty="0" smtClean="0"/>
              <a:t>Security: dCache &gt;= v3.2 </a:t>
            </a:r>
            <a:r>
              <a:rPr lang="en-US" dirty="0"/>
              <a:t>supports </a:t>
            </a:r>
            <a:r>
              <a:rPr lang="en-US" dirty="0" smtClean="0"/>
              <a:t>TLS</a:t>
            </a:r>
          </a:p>
          <a:p>
            <a:pPr lvl="1"/>
            <a:r>
              <a:rPr lang="en-US" dirty="0" smtClean="0"/>
              <a:t>Client Domain/</a:t>
            </a:r>
            <a:r>
              <a:rPr lang="en-US" dirty="0" err="1" smtClean="0"/>
              <a:t>ServerDomain</a:t>
            </a:r>
            <a:r>
              <a:rPr lang="en-US" dirty="0" smtClean="0"/>
              <a:t> </a:t>
            </a:r>
            <a:r>
              <a:rPr lang="en-US" dirty="0"/>
              <a:t>authentication based on host </a:t>
            </a:r>
            <a:r>
              <a:rPr lang="en-US" dirty="0" smtClean="0"/>
              <a:t>certificates</a:t>
            </a:r>
            <a:endParaRPr lang="en-US" dirty="0"/>
          </a:p>
          <a:p>
            <a:r>
              <a:rPr lang="en-US" dirty="0" err="1"/>
              <a:t>ZooKeeper</a:t>
            </a:r>
            <a:endParaRPr lang="en-US" dirty="0"/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party Open Source </a:t>
            </a:r>
            <a:r>
              <a:rPr lang="en-US" dirty="0"/>
              <a:t>product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by dCache for service discovery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TLS support in stable </a:t>
            </a:r>
            <a:r>
              <a:rPr lang="en-US" dirty="0" smtClean="0"/>
              <a:t>release yet</a:t>
            </a:r>
            <a:endParaRPr lang="en-US" dirty="0"/>
          </a:p>
          <a:p>
            <a:pPr lvl="1"/>
            <a:r>
              <a:rPr lang="en-US" dirty="0" smtClean="0"/>
              <a:t>dCache intermediately uses </a:t>
            </a:r>
            <a:r>
              <a:rPr lang="en-US" b="1" dirty="0" err="1"/>
              <a:t>stunnel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to secure current version of </a:t>
            </a:r>
            <a:r>
              <a:rPr lang="en-US" dirty="0" err="1" smtClean="0"/>
              <a:t>ZooKeeper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228" y="3485706"/>
            <a:ext cx="2713227" cy="18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08" y="2402088"/>
            <a:ext cx="9244608" cy="1143000"/>
          </a:xfrm>
        </p:spPr>
        <p:txBody>
          <a:bodyPr/>
          <a:lstStyle/>
          <a:p>
            <a:r>
              <a:rPr lang="en-US" dirty="0" smtClean="0"/>
              <a:t>Moving from the dCache infrastructure to ’singleton’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043611" y="827252"/>
            <a:ext cx="2767502" cy="21926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7956" y="827253"/>
            <a:ext cx="2767502" cy="21926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4100" y="148974"/>
            <a:ext cx="9244608" cy="1143000"/>
          </a:xfrm>
        </p:spPr>
        <p:txBody>
          <a:bodyPr/>
          <a:lstStyle/>
          <a:p>
            <a:r>
              <a:rPr lang="en-US" smtClean="0"/>
              <a:t>Singleton services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9704" y="759768"/>
            <a:ext cx="1872208" cy="1872208"/>
            <a:chOff x="5614548" y="1704445"/>
            <a:chExt cx="1872208" cy="1872208"/>
          </a:xfrm>
        </p:grpSpPr>
        <p:pic>
          <p:nvPicPr>
            <p:cNvPr id="5" name="Picture 4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4548" y="1704445"/>
              <a:ext cx="1872208" cy="1872208"/>
            </a:xfrm>
            <a:prstGeom prst="rect">
              <a:avLst/>
            </a:prstGeom>
          </p:spPr>
        </p:pic>
        <p:pic>
          <p:nvPicPr>
            <p:cNvPr id="6" name="Picture 5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8670" y="2168654"/>
              <a:ext cx="761982" cy="761982"/>
            </a:xfrm>
            <a:prstGeom prst="rect">
              <a:avLst/>
            </a:prstGeom>
            <a:noFill/>
          </p:spPr>
        </p:pic>
        <p:pic>
          <p:nvPicPr>
            <p:cNvPr id="7" name="Picture 6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9293" y="2349385"/>
              <a:ext cx="668719" cy="668719"/>
            </a:xfrm>
            <a:prstGeom prst="rect">
              <a:avLst/>
            </a:prstGeom>
            <a:noFill/>
          </p:spPr>
        </p:pic>
        <p:pic>
          <p:nvPicPr>
            <p:cNvPr id="8" name="Picture 7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85378" y="2626740"/>
              <a:ext cx="674718" cy="674718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13981" y="2485645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Namespace Engine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7326" y="2434057"/>
            <a:ext cx="192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Pool Manager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68042" y="965846"/>
            <a:ext cx="1547599" cy="1497942"/>
            <a:chOff x="3888001" y="858839"/>
            <a:chExt cx="2059659" cy="1728192"/>
          </a:xfrm>
        </p:grpSpPr>
        <p:sp>
          <p:nvSpPr>
            <p:cNvPr id="12" name="Curved Right Arrow 11"/>
            <p:cNvSpPr/>
            <p:nvPr/>
          </p:nvSpPr>
          <p:spPr>
            <a:xfrm>
              <a:off x="3888001" y="940583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leopard-folder-150x150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90321" y="1596929"/>
              <a:ext cx="433203" cy="433203"/>
            </a:xfrm>
            <a:prstGeom prst="rect">
              <a:avLst/>
            </a:prstGeom>
            <a:noFill/>
          </p:spPr>
        </p:pic>
        <p:sp>
          <p:nvSpPr>
            <p:cNvPr id="14" name="Can 13"/>
            <p:cNvSpPr/>
            <p:nvPr/>
          </p:nvSpPr>
          <p:spPr>
            <a:xfrm>
              <a:off x="4571099" y="1232952"/>
              <a:ext cx="375415" cy="391707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4867540" y="1794943"/>
              <a:ext cx="375415" cy="3917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eopard-folder-150x1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5247" y="1232952"/>
              <a:ext cx="530370" cy="530370"/>
            </a:xfrm>
            <a:prstGeom prst="rect">
              <a:avLst/>
            </a:prstGeom>
          </p:spPr>
        </p:pic>
        <p:sp>
          <p:nvSpPr>
            <p:cNvPr id="17" name="Curved Right Arrow 16"/>
            <p:cNvSpPr/>
            <p:nvPr/>
          </p:nvSpPr>
          <p:spPr>
            <a:xfrm rot="10800000">
              <a:off x="5248531" y="858839"/>
              <a:ext cx="699129" cy="164644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05595" y="1439399"/>
            <a:ext cx="5105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...... more core services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3981" y="3092558"/>
            <a:ext cx="11691752" cy="65437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core (state-</a:t>
            </a:r>
            <a:r>
              <a:rPr lang="en-US" dirty="0" err="1" smtClean="0"/>
              <a:t>ful</a:t>
            </a:r>
            <a:r>
              <a:rPr lang="en-US" dirty="0" smtClean="0"/>
              <a:t>) services can run multiple instances (replicable)</a:t>
            </a:r>
          </a:p>
          <a:p>
            <a:r>
              <a:rPr lang="en-US" dirty="0" smtClean="0"/>
              <a:t>Singletons (build quorums, e.g. using Zookeeper)</a:t>
            </a:r>
            <a:endParaRPr lang="en-US" dirty="0" smtClean="0"/>
          </a:p>
        </p:txBody>
      </p:sp>
      <p:sp>
        <p:nvSpPr>
          <p:cNvPr id="23" name="Frame 22"/>
          <p:cNvSpPr/>
          <p:nvPr/>
        </p:nvSpPr>
        <p:spPr>
          <a:xfrm>
            <a:off x="883638" y="4822067"/>
            <a:ext cx="1080120" cy="7920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2247206" y="4822067"/>
            <a:ext cx="1080120" cy="7920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3610774" y="4822067"/>
            <a:ext cx="1080120" cy="7920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38" y="4829315"/>
            <a:ext cx="557416" cy="648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48" y="4726120"/>
            <a:ext cx="888035" cy="88803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680388" y="4822067"/>
            <a:ext cx="3807256" cy="792088"/>
            <a:chOff x="5124862" y="2468335"/>
            <a:chExt cx="3807256" cy="792088"/>
          </a:xfrm>
        </p:grpSpPr>
        <p:sp>
          <p:nvSpPr>
            <p:cNvPr id="29" name="Frame 28"/>
            <p:cNvSpPr/>
            <p:nvPr/>
          </p:nvSpPr>
          <p:spPr>
            <a:xfrm>
              <a:off x="5124862" y="2468335"/>
              <a:ext cx="1080120" cy="792088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6488430" y="2468335"/>
              <a:ext cx="1080120" cy="792088"/>
            </a:xfrm>
            <a:prstGeom prst="fram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7851998" y="2468335"/>
              <a:ext cx="1080120" cy="792088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47" y="4789667"/>
            <a:ext cx="684674" cy="7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08" y="2402088"/>
            <a:ext cx="9244608" cy="1143000"/>
          </a:xfrm>
        </p:spPr>
        <p:txBody>
          <a:bodyPr/>
          <a:lstStyle/>
          <a:p>
            <a:r>
              <a:rPr lang="en-US" dirty="0" smtClean="0"/>
              <a:t>Moving to naturally </a:t>
            </a:r>
            <a:r>
              <a:rPr lang="en-US" dirty="0"/>
              <a:t>replicated services ... doors</a:t>
            </a:r>
          </a:p>
        </p:txBody>
      </p:sp>
    </p:spTree>
    <p:extLst>
      <p:ext uri="{BB962C8B-B14F-4D97-AF65-F5344CB8AC3E}">
        <p14:creationId xmlns:p14="http://schemas.microsoft.com/office/powerpoint/2010/main" val="18816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89" y="373448"/>
            <a:ext cx="9244608" cy="566647"/>
          </a:xfrm>
        </p:spPr>
        <p:txBody>
          <a:bodyPr/>
          <a:lstStyle/>
          <a:p>
            <a:r>
              <a:rPr lang="en-US" dirty="0" smtClean="0"/>
              <a:t>Naturally replicated services ... doors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819" y="3789166"/>
            <a:ext cx="11866634" cy="914400"/>
          </a:xfrm>
        </p:spPr>
        <p:txBody>
          <a:bodyPr/>
          <a:lstStyle/>
          <a:p>
            <a:r>
              <a:rPr lang="en-US" sz="2800" dirty="0" smtClean="0"/>
              <a:t>Doors have always been replicated for scalability.</a:t>
            </a:r>
          </a:p>
          <a:p>
            <a:r>
              <a:rPr lang="en-US" sz="2800" dirty="0" smtClean="0"/>
              <a:t>Requires upfront arbitrator HA Proxy, F5 ...</a:t>
            </a:r>
          </a:p>
          <a:p>
            <a:r>
              <a:rPr lang="en-US" sz="2800" dirty="0" smtClean="0"/>
              <a:t>Doors might need to be drained on ‘upgrade’ to avoid unhappy clients.</a:t>
            </a:r>
          </a:p>
          <a:p>
            <a:r>
              <a:rPr lang="en-US" sz="2800" dirty="0" smtClean="0"/>
              <a:t>On door failures, the overall system is not affected, but single transfers might fail, unless the protocol supports client retries (NFS 4.1, </a:t>
            </a:r>
            <a:r>
              <a:rPr lang="en-US" sz="2800" dirty="0" err="1" smtClean="0"/>
              <a:t>xrootd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448" y="2992782"/>
            <a:ext cx="210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NFS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3/4/4.1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1818" y="3144402"/>
            <a:ext cx="198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http/WebDAV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9791" y="3144402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GridFTP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59713" y="3225573"/>
            <a:ext cx="112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xRootD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19539" y="1069178"/>
            <a:ext cx="1836627" cy="1300970"/>
            <a:chOff x="2069028" y="4218674"/>
            <a:chExt cx="1836627" cy="1300970"/>
          </a:xfrm>
        </p:grpSpPr>
        <p:sp>
          <p:nvSpPr>
            <p:cNvPr id="41" name="Trapezoid 40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7866" y="1436501"/>
            <a:ext cx="1836627" cy="1300970"/>
            <a:chOff x="2069028" y="4218674"/>
            <a:chExt cx="1836627" cy="1300970"/>
          </a:xfrm>
        </p:grpSpPr>
        <p:sp>
          <p:nvSpPr>
            <p:cNvPr id="47" name="Trapezoid 46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29670" y="1822783"/>
            <a:ext cx="1836627" cy="1300970"/>
            <a:chOff x="2069028" y="4218674"/>
            <a:chExt cx="1836627" cy="1300970"/>
          </a:xfrm>
        </p:grpSpPr>
        <p:sp>
          <p:nvSpPr>
            <p:cNvPr id="53" name="Trapezoid 52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80905" y="1081310"/>
            <a:ext cx="1836627" cy="1300970"/>
            <a:chOff x="2069028" y="4218674"/>
            <a:chExt cx="1836627" cy="1300970"/>
          </a:xfrm>
        </p:grpSpPr>
        <p:sp>
          <p:nvSpPr>
            <p:cNvPr id="59" name="Trapezoid 58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apezoid 59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719232" y="1448633"/>
            <a:ext cx="1836627" cy="1300970"/>
            <a:chOff x="2069028" y="4218674"/>
            <a:chExt cx="1836627" cy="1300970"/>
          </a:xfrm>
        </p:grpSpPr>
        <p:sp>
          <p:nvSpPr>
            <p:cNvPr id="65" name="Trapezoid 6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6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91036" y="1834915"/>
            <a:ext cx="1836627" cy="1300970"/>
            <a:chOff x="2069028" y="4218674"/>
            <a:chExt cx="1836627" cy="1300970"/>
          </a:xfrm>
        </p:grpSpPr>
        <p:sp>
          <p:nvSpPr>
            <p:cNvPr id="71" name="Trapezoid 70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rapezoid 71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283588" y="1202128"/>
            <a:ext cx="1836627" cy="1300970"/>
            <a:chOff x="2069028" y="4218674"/>
            <a:chExt cx="1836627" cy="1300970"/>
          </a:xfrm>
        </p:grpSpPr>
        <p:sp>
          <p:nvSpPr>
            <p:cNvPr id="77" name="Trapezoid 76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721915" y="1569451"/>
            <a:ext cx="1836627" cy="1300970"/>
            <a:chOff x="2069028" y="4218674"/>
            <a:chExt cx="1836627" cy="1300970"/>
          </a:xfrm>
        </p:grpSpPr>
        <p:sp>
          <p:nvSpPr>
            <p:cNvPr id="83" name="Trapezoid 82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83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93719" y="1955733"/>
            <a:ext cx="1836627" cy="1300970"/>
            <a:chOff x="2069028" y="4218674"/>
            <a:chExt cx="1836627" cy="1300970"/>
          </a:xfrm>
        </p:grpSpPr>
        <p:sp>
          <p:nvSpPr>
            <p:cNvPr id="89" name="Trapezoid 88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439805" y="1254567"/>
            <a:ext cx="1836627" cy="1300970"/>
            <a:chOff x="2069028" y="4218674"/>
            <a:chExt cx="1836627" cy="1300970"/>
          </a:xfrm>
        </p:grpSpPr>
        <p:sp>
          <p:nvSpPr>
            <p:cNvPr id="95" name="Trapezoid 94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rapezoid 95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878132" y="1621890"/>
            <a:ext cx="1836627" cy="1300970"/>
            <a:chOff x="2069028" y="4218674"/>
            <a:chExt cx="1836627" cy="1300970"/>
          </a:xfrm>
        </p:grpSpPr>
        <p:sp>
          <p:nvSpPr>
            <p:cNvPr id="101" name="Trapezoid 100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249936" y="2008172"/>
            <a:ext cx="1836627" cy="1300970"/>
            <a:chOff x="2069028" y="4218674"/>
            <a:chExt cx="1836627" cy="1300970"/>
          </a:xfrm>
        </p:grpSpPr>
        <p:sp>
          <p:nvSpPr>
            <p:cNvPr id="107" name="Trapezoid 106"/>
            <p:cNvSpPr/>
            <p:nvPr/>
          </p:nvSpPr>
          <p:spPr>
            <a:xfrm rot="5400000">
              <a:off x="1876070" y="4411632"/>
              <a:ext cx="1300970" cy="915054"/>
            </a:xfrm>
            <a:prstGeom prst="trapezoid">
              <a:avLst>
                <a:gd name="adj" fmla="val 170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7"/>
            <p:cNvSpPr/>
            <p:nvPr/>
          </p:nvSpPr>
          <p:spPr>
            <a:xfrm rot="16200000">
              <a:off x="2797643" y="4411632"/>
              <a:ext cx="1300970" cy="915054"/>
            </a:xfrm>
            <a:prstGeom prst="trapezoid">
              <a:avLst>
                <a:gd name="adj" fmla="val 17067"/>
              </a:avLst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206797" y="4797151"/>
              <a:ext cx="144016" cy="1440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47032" y="4513968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950291" y="5067737"/>
              <a:ext cx="80620" cy="196965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4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2474" y="2686390"/>
            <a:ext cx="9244608" cy="1143000"/>
          </a:xfrm>
        </p:spPr>
        <p:txBody>
          <a:bodyPr/>
          <a:lstStyle/>
          <a:p>
            <a:r>
              <a:rPr lang="en-US" dirty="0" smtClean="0"/>
              <a:t>Data Availability (Pools)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977467" y="1446023"/>
            <a:ext cx="1507067" cy="18118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6911068" y="2351956"/>
            <a:ext cx="1049866" cy="1134533"/>
          </a:xfrm>
          <a:prstGeom prst="foldedCorner">
            <a:avLst>
              <a:gd name="adj" fmla="val 34409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8099600" y="2919222"/>
            <a:ext cx="794935" cy="998048"/>
          </a:xfrm>
          <a:prstGeom prst="foldedCorner">
            <a:avLst>
              <a:gd name="adj" fmla="val 34409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9033201" y="3829390"/>
            <a:ext cx="597204" cy="759543"/>
          </a:xfrm>
          <a:prstGeom prst="foldedCorner">
            <a:avLst>
              <a:gd name="adj" fmla="val 34409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9769071" y="4588933"/>
            <a:ext cx="409475" cy="508000"/>
          </a:xfrm>
          <a:prstGeom prst="foldedCorner">
            <a:avLst>
              <a:gd name="adj" fmla="val 34409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10481733" y="5096933"/>
            <a:ext cx="244954" cy="372534"/>
          </a:xfrm>
          <a:prstGeom prst="foldedCorner">
            <a:avLst>
              <a:gd name="adj" fmla="val 34409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4" y="1097037"/>
            <a:ext cx="3072408" cy="50673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44" y="101598"/>
            <a:ext cx="10212622" cy="1143000"/>
          </a:xfrm>
        </p:spPr>
        <p:txBody>
          <a:bodyPr/>
          <a:lstStyle/>
          <a:p>
            <a:pPr algn="l"/>
            <a:r>
              <a:rPr lang="en-US" dirty="0" smtClean="0"/>
              <a:t>Currently Operating dCache versions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04156"/>
            <a:ext cx="7755467" cy="5453063"/>
          </a:xfrm>
          <a:prstGeom prst="rect">
            <a:avLst/>
          </a:prstGeom>
          <a:effectLst>
            <a:softEdge rad="177800"/>
          </a:effectLst>
        </p:spPr>
      </p:pic>
      <p:grpSp>
        <p:nvGrpSpPr>
          <p:cNvPr id="7" name="Group 6"/>
          <p:cNvGrpSpPr/>
          <p:nvPr/>
        </p:nvGrpSpPr>
        <p:grpSpPr>
          <a:xfrm>
            <a:off x="203200" y="1378707"/>
            <a:ext cx="3909777" cy="4097865"/>
            <a:chOff x="203200" y="1378707"/>
            <a:chExt cx="3909777" cy="4097865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03200" y="1378707"/>
              <a:ext cx="3909777" cy="4097865"/>
            </a:xfrm>
            <a:prstGeom prst="wedgeRoundRectCallout">
              <a:avLst>
                <a:gd name="adj1" fmla="val 182779"/>
                <a:gd name="adj2" fmla="val -3971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1876880"/>
              <a:ext cx="3503378" cy="310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2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Resilient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14" y="1192807"/>
            <a:ext cx="11122752" cy="914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resilient manager </a:t>
            </a:r>
            <a:r>
              <a:rPr lang="en-US" dirty="0" smtClean="0"/>
              <a:t>makes sure, at least ‘n’ copies of each file is available on different storage units (disk, rack, computer room, computer center)</a:t>
            </a:r>
          </a:p>
          <a:p>
            <a:r>
              <a:rPr lang="en-US" dirty="0" smtClean="0"/>
              <a:t>The RM can distinguish between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pgrade mode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don’t replicate </a:t>
            </a:r>
            <a:r>
              <a:rPr lang="en-US" dirty="0" smtClean="0"/>
              <a:t>if the number of available copies is below ‘n’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Failure mode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replicate</a:t>
            </a:r>
            <a:r>
              <a:rPr lang="en-US" dirty="0"/>
              <a:t> if the number of available copies is below ‘n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So at any time ‘n-1’ pools (rack, ...) can be upgraded resp. can fail.</a:t>
            </a:r>
            <a:endParaRPr lang="en-US" dirty="0"/>
          </a:p>
          <a:p>
            <a:pPr lvl="2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Custodial Storage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1475656"/>
            <a:ext cx="11103387" cy="914400"/>
          </a:xfrm>
        </p:spPr>
        <p:txBody>
          <a:bodyPr/>
          <a:lstStyle/>
          <a:p>
            <a:r>
              <a:rPr lang="en-US" dirty="0" smtClean="0"/>
              <a:t>Following policies, data is </a:t>
            </a:r>
          </a:p>
          <a:p>
            <a:pPr lvl="1"/>
            <a:r>
              <a:rPr lang="en-US" dirty="0" smtClean="0"/>
              <a:t>accumulated and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transparently stored to tape</a:t>
            </a:r>
            <a:r>
              <a:rPr lang="en-US" dirty="0" smtClean="0"/>
              <a:t>.</a:t>
            </a:r>
          </a:p>
          <a:p>
            <a:pPr>
              <a:tabLst>
                <a:tab pos="13335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Restore from tape </a:t>
            </a:r>
            <a:r>
              <a:rPr lang="en-US" dirty="0" smtClean="0"/>
              <a:t>to replaced disks is happing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automatically</a:t>
            </a:r>
          </a:p>
          <a:p>
            <a:pPr lvl="1">
              <a:tabLst>
                <a:tab pos="1333500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Only noticed by a time delay when requesting the data.</a:t>
            </a:r>
          </a:p>
          <a:p>
            <a:pPr lvl="1">
              <a:tabLst>
                <a:tab pos="1333500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Unnoticed when restore is triggered by system admin.</a:t>
            </a:r>
          </a:p>
        </p:txBody>
      </p:sp>
    </p:spTree>
    <p:extLst>
      <p:ext uri="{BB962C8B-B14F-4D97-AF65-F5344CB8AC3E}">
        <p14:creationId xmlns:p14="http://schemas.microsoft.com/office/powerpoint/2010/main" val="20709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5" y="496032"/>
            <a:ext cx="9244608" cy="1143000"/>
          </a:xfrm>
        </p:spPr>
        <p:txBody>
          <a:bodyPr/>
          <a:lstStyle/>
          <a:p>
            <a:r>
              <a:rPr lang="en-US" dirty="0" smtClean="0"/>
              <a:t>External Help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381" y="1700808"/>
            <a:ext cx="10479286" cy="914400"/>
          </a:xfrm>
        </p:spPr>
        <p:txBody>
          <a:bodyPr/>
          <a:lstStyle/>
          <a:p>
            <a:r>
              <a:rPr lang="en-US" dirty="0" smtClean="0"/>
              <a:t>Namespace DB</a:t>
            </a:r>
          </a:p>
          <a:p>
            <a:pPr lvl="1"/>
            <a:r>
              <a:rPr lang="en-US" dirty="0" smtClean="0"/>
              <a:t>Databases generally provide cluster HA solutions</a:t>
            </a:r>
          </a:p>
          <a:p>
            <a:pPr lvl="1"/>
            <a:r>
              <a:rPr lang="en-US" dirty="0" smtClean="0"/>
              <a:t>E.g. : Postgres </a:t>
            </a:r>
            <a:r>
              <a:rPr lang="en-US" dirty="0"/>
              <a:t>can be upgraded within same major version</a:t>
            </a: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party </a:t>
            </a:r>
            <a:r>
              <a:rPr lang="en-US" dirty="0"/>
              <a:t>tools available for fail-over management </a:t>
            </a:r>
            <a:endParaRPr lang="en-US" dirty="0" smtClean="0"/>
          </a:p>
          <a:p>
            <a:pPr lvl="2"/>
            <a:r>
              <a:rPr lang="en-US" dirty="0" smtClean="0"/>
              <a:t>‘warm’ standby, dCache determines which one is the primary server.</a:t>
            </a:r>
            <a:endParaRPr lang="en-US" dirty="0" smtClean="0"/>
          </a:p>
          <a:p>
            <a:r>
              <a:rPr lang="en-US" dirty="0" err="1" smtClean="0"/>
              <a:t>HAProxy</a:t>
            </a:r>
            <a:endParaRPr lang="en-US" dirty="0" smtClean="0"/>
          </a:p>
          <a:p>
            <a:pPr lvl="1"/>
            <a:r>
              <a:rPr lang="en-US" dirty="0" smtClean="0"/>
              <a:t>High performance http load balancer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29" y="4487332"/>
            <a:ext cx="32258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33" y="1824360"/>
            <a:ext cx="2616200" cy="10160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7217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5" y="332656"/>
            <a:ext cx="3082334" cy="685800"/>
          </a:xfrm>
        </p:spPr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139" y="1355340"/>
            <a:ext cx="10349408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upgrade</a:t>
            </a:r>
          </a:p>
          <a:p>
            <a:pPr lvl="1"/>
            <a:r>
              <a:rPr lang="en-US" dirty="0" smtClean="0"/>
              <a:t>Replicable </a:t>
            </a:r>
            <a:r>
              <a:rPr lang="en-US" dirty="0"/>
              <a:t>services </a:t>
            </a:r>
            <a:r>
              <a:rPr lang="en-US" dirty="0" smtClean="0"/>
              <a:t>(IS, NS, PM) can </a:t>
            </a:r>
            <a:r>
              <a:rPr lang="en-US" dirty="0"/>
              <a:t>be upgraded at any time</a:t>
            </a:r>
          </a:p>
          <a:p>
            <a:pPr lvl="1"/>
            <a:r>
              <a:rPr lang="en-US" dirty="0"/>
              <a:t>Pools/doors may require </a:t>
            </a:r>
            <a:r>
              <a:rPr lang="en-US" dirty="0" smtClean="0"/>
              <a:t>draining (need some time)</a:t>
            </a:r>
            <a:endParaRPr lang="en-US" dirty="0"/>
          </a:p>
          <a:p>
            <a:pPr lvl="1"/>
            <a:r>
              <a:rPr lang="en-US" dirty="0"/>
              <a:t>Postgres can be upgraded within same major version</a:t>
            </a: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party </a:t>
            </a:r>
            <a:r>
              <a:rPr lang="en-US" dirty="0"/>
              <a:t>tools available for fail-over management </a:t>
            </a:r>
            <a:endParaRPr lang="en-US" dirty="0" smtClean="0"/>
          </a:p>
          <a:p>
            <a:pPr lvl="1"/>
            <a:r>
              <a:rPr lang="en-US" dirty="0" smtClean="0"/>
              <a:t>If done properly, 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downtime is needed</a:t>
            </a:r>
          </a:p>
          <a:p>
            <a:pPr lvl="2"/>
            <a:r>
              <a:rPr lang="en-US" dirty="0" smtClean="0"/>
              <a:t>Overall system not affected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client will notice. </a:t>
            </a:r>
          </a:p>
          <a:p>
            <a:pPr lvl="2"/>
            <a:r>
              <a:rPr lang="en-US" dirty="0" smtClean="0"/>
              <a:t>However it might need some time.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5" y="332656"/>
            <a:ext cx="3082334" cy="685800"/>
          </a:xfrm>
        </p:spPr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1018456"/>
            <a:ext cx="10349408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failures (&lt; ’n’ components at a time)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File availability is guarantied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case of central component failures :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o interruption of the overall system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No client will notice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case of doors/pools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No interruption of the overall </a:t>
            </a:r>
            <a:r>
              <a:rPr lang="en-US" dirty="0" smtClean="0">
                <a:solidFill>
                  <a:srgbClr val="0070C0"/>
                </a:solidFill>
              </a:rPr>
              <a:t>system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Some affected clients may fail.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Retry will recover (up to the client protocol)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File system database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Depending on the DB setup, should work seamlessly and uninterrupted.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2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Feedback (from NDGF)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32" y="921097"/>
            <a:ext cx="8352928" cy="54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in a nutshell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0453" y="1311279"/>
            <a:ext cx="11116762" cy="914400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dirty="0"/>
              <a:t>onsistency</a:t>
            </a:r>
          </a:p>
          <a:p>
            <a:pPr lvl="1"/>
            <a:r>
              <a:rPr lang="en-US" dirty="0"/>
              <a:t>Every read receives the most recent write or an error.</a:t>
            </a:r>
          </a:p>
          <a:p>
            <a:r>
              <a:rPr lang="en-US" b="1" dirty="0"/>
              <a:t>A</a:t>
            </a:r>
            <a:r>
              <a:rPr lang="en-US" dirty="0"/>
              <a:t>vailability</a:t>
            </a:r>
          </a:p>
          <a:p>
            <a:pPr lvl="1"/>
            <a:r>
              <a:rPr lang="en-US" dirty="0"/>
              <a:t>Every request receives a (non-error) response – without guarantee that it contains the most recent write.</a:t>
            </a:r>
          </a:p>
          <a:p>
            <a:r>
              <a:rPr lang="en-US" b="1" dirty="0"/>
              <a:t>P</a:t>
            </a:r>
            <a:r>
              <a:rPr lang="en-US" dirty="0"/>
              <a:t>artition tolerance</a:t>
            </a:r>
          </a:p>
          <a:p>
            <a:pPr lvl="1"/>
            <a:r>
              <a:rPr lang="en-US" dirty="0"/>
              <a:t>The system continues to operate despite an arbitrary number of messages being dropped (or delayed) by the network between nodes.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8790" y="260648"/>
            <a:ext cx="9244608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808" y="920198"/>
            <a:ext cx="2096744" cy="22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 Theorem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1424" y="2233045"/>
            <a:ext cx="7368819" cy="91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You can have at most two of these properties for any shared-data system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3140968"/>
            <a:ext cx="2692400" cy="28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explained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distributed system is </a:t>
            </a:r>
            <a:r>
              <a:rPr lang="en-US" dirty="0" smtClean="0"/>
              <a:t>protected from </a:t>
            </a:r>
            <a:r>
              <a:rPr lang="en-US" dirty="0"/>
              <a:t>network failures.</a:t>
            </a:r>
          </a:p>
          <a:p>
            <a:r>
              <a:rPr lang="en-US" dirty="0"/>
              <a:t>In the absence of network </a:t>
            </a:r>
            <a:r>
              <a:rPr lang="en-US" dirty="0" smtClean="0"/>
              <a:t>failures </a:t>
            </a:r>
            <a:r>
              <a:rPr lang="en-US" dirty="0"/>
              <a:t>both availability and consistency can be satisfied.</a:t>
            </a:r>
          </a:p>
          <a:p>
            <a:r>
              <a:rPr lang="en-US" dirty="0"/>
              <a:t>The choice is between consistency and availability only when a network partition or failure happens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3140968"/>
            <a:ext cx="2692400" cy="28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dCache and 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428" y="1789749"/>
            <a:ext cx="11704572" cy="9144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dCache provides consistency over availability.</a:t>
            </a:r>
          </a:p>
          <a:p>
            <a:r>
              <a:rPr lang="en-US" dirty="0"/>
              <a:t>All client will see the same data at the same point in time.</a:t>
            </a:r>
          </a:p>
          <a:p>
            <a:r>
              <a:rPr lang="en-US" dirty="0"/>
              <a:t>A timeout or error will be returned, if consistency can't be guaranteed.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59" y="1615354"/>
            <a:ext cx="7631453" cy="4006513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2341" y="2640710"/>
            <a:ext cx="9244608" cy="1143000"/>
          </a:xfrm>
        </p:spPr>
        <p:txBody>
          <a:bodyPr/>
          <a:lstStyle/>
          <a:p>
            <a:r>
              <a:rPr lang="en-US" dirty="0" smtClean="0"/>
              <a:t>Now,  ..... why high availability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8326" y="1363361"/>
            <a:ext cx="10897211" cy="914400"/>
          </a:xfrm>
        </p:spPr>
        <p:txBody>
          <a:bodyPr/>
          <a:lstStyle/>
          <a:p>
            <a:r>
              <a:rPr lang="en-US" sz="2800" dirty="0"/>
              <a:t>dCache has a long tradition in providing reliable and scalable storage for many </a:t>
            </a:r>
            <a:r>
              <a:rPr lang="en-US" sz="2800" dirty="0" smtClean="0"/>
              <a:t>data intensive sites </a:t>
            </a:r>
            <a:r>
              <a:rPr lang="en-US" sz="2800" dirty="0"/>
              <a:t>around the world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Consequently we are now implementing HA functionality.</a:t>
            </a:r>
            <a:endParaRPr lang="en-US" sz="2800" dirty="0"/>
          </a:p>
          <a:p>
            <a:r>
              <a:rPr lang="en-US" sz="2800" dirty="0" smtClean="0"/>
              <a:t>The dCache HA Fault-tolerant </a:t>
            </a:r>
            <a:r>
              <a:rPr lang="en-US" sz="2800" dirty="0"/>
              <a:t>setup allows zero-downtime </a:t>
            </a:r>
            <a:r>
              <a:rPr lang="en-US" sz="2800" dirty="0" smtClean="0"/>
              <a:t>operation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Uninterrupted upgrades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 always up to date</a:t>
            </a:r>
          </a:p>
          <a:p>
            <a:pPr lvl="2"/>
            <a:r>
              <a:rPr lang="en-US" dirty="0" smtClean="0"/>
              <a:t>Especially important for security upgrades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Reduce cost </a:t>
            </a:r>
            <a:r>
              <a:rPr lang="en-US" sz="2400" dirty="0" smtClean="0"/>
              <a:t>due to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‘unmanned’ operations </a:t>
            </a:r>
            <a:r>
              <a:rPr lang="en-US" sz="2400" dirty="0" smtClean="0"/>
              <a:t>for some time (weekends, nights)</a:t>
            </a:r>
          </a:p>
          <a:p>
            <a:r>
              <a:rPr lang="en-US" sz="2800" dirty="0" smtClean="0"/>
              <a:t>Consequent step to support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 intensive </a:t>
            </a:r>
            <a:r>
              <a:rPr lang="en-US" sz="2800" dirty="0" smtClean="0"/>
              <a:t>computing centers, especially for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cloud</a:t>
            </a:r>
            <a:r>
              <a:rPr lang="en-US" sz="2800" dirty="0" smtClean="0"/>
              <a:t> like access.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73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084" y="880311"/>
            <a:ext cx="5077326" cy="3771900"/>
          </a:xfrm>
        </p:spPr>
        <p:txBody>
          <a:bodyPr/>
          <a:lstStyle/>
          <a:p>
            <a:r>
              <a:rPr lang="en-US" sz="4000" dirty="0" smtClean="0"/>
              <a:t>Next dCache workshop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May 28/20</a:t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Hamburg</a:t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/>
              <a:t>see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i="1" dirty="0" err="1" smtClean="0"/>
              <a:t>www.dCache.org</a:t>
            </a:r>
            <a:endParaRPr lang="en-US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43053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pPr algn="ctr">
              <a:spcBef>
                <a:spcPct val="0"/>
              </a:spcBef>
              <a:defRPr/>
            </a:pPr>
            <a:endParaRPr lang="en-US" sz="3200" dirty="0">
              <a:solidFill>
                <a:srgbClr val="77933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937"/>
            <a:ext cx="6737684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4181" y="904156"/>
            <a:ext cx="11049672" cy="914400"/>
          </a:xfrm>
        </p:spPr>
        <p:txBody>
          <a:bodyPr/>
          <a:lstStyle/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Support for unmanned shifts to reduce cost. (weekends, nights, ....)</a:t>
            </a:r>
          </a:p>
          <a:p>
            <a:pPr lvl="1"/>
            <a:r>
              <a:rPr lang="en-US" dirty="0" smtClean="0"/>
              <a:t>Support for ‘dark computer centers’</a:t>
            </a:r>
          </a:p>
          <a:p>
            <a:pPr lvl="2"/>
            <a:r>
              <a:rPr lang="en-US" dirty="0" smtClean="0"/>
              <a:t>Scheduled bulk repairs only</a:t>
            </a:r>
          </a:p>
          <a:p>
            <a:pPr lvl="1"/>
            <a:r>
              <a:rPr lang="en-US" dirty="0" smtClean="0"/>
              <a:t>HPC or/and Tier I centers can’t effort unscheduled downtimes</a:t>
            </a:r>
          </a:p>
          <a:p>
            <a:r>
              <a:rPr lang="en-US" dirty="0" smtClean="0"/>
              <a:t>System upgrades (dCache, OS, hardware)</a:t>
            </a:r>
          </a:p>
          <a:p>
            <a:pPr lvl="1"/>
            <a:r>
              <a:rPr lang="en-US" dirty="0" smtClean="0"/>
              <a:t>Downtime is not part of the policy </a:t>
            </a:r>
            <a:r>
              <a:rPr lang="en-US" smtClean="0"/>
              <a:t>of some labs: </a:t>
            </a:r>
            <a:r>
              <a:rPr lang="en-US" dirty="0" smtClean="0"/>
              <a:t>security suffers</a:t>
            </a:r>
          </a:p>
          <a:p>
            <a:pPr lvl="1"/>
            <a:r>
              <a:rPr lang="en-US" dirty="0" smtClean="0"/>
              <a:t>Tricky for geographically distributed systems, NDGF.</a:t>
            </a:r>
          </a:p>
          <a:p>
            <a:pPr lvl="1"/>
            <a:r>
              <a:rPr lang="en-US" dirty="0" smtClean="0"/>
              <a:t>Downtime no longer expected by customers in multitenant cloud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561" y="2418130"/>
            <a:ext cx="9244608" cy="1143000"/>
          </a:xfrm>
        </p:spPr>
        <p:txBody>
          <a:bodyPr/>
          <a:lstStyle/>
          <a:p>
            <a:r>
              <a:rPr lang="en-US" smtClean="0"/>
              <a:t>Some ‘real’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66" y="219080"/>
            <a:ext cx="4798011" cy="58081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NGDF Case</a:t>
            </a:r>
            <a:endParaRPr lang="en-US" dirty="0"/>
          </a:p>
        </p:txBody>
      </p:sp>
      <p:grpSp>
        <p:nvGrpSpPr>
          <p:cNvPr id="4" name="Group 23"/>
          <p:cNvGrpSpPr/>
          <p:nvPr/>
        </p:nvGrpSpPr>
        <p:grpSpPr>
          <a:xfrm>
            <a:off x="2124832" y="909046"/>
            <a:ext cx="7193168" cy="5276355"/>
            <a:chOff x="1130223" y="860920"/>
            <a:chExt cx="7193168" cy="5276355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>
              <a:alphaModFix amt="5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rcRect l="34200" b="22774"/>
            <a:stretch>
              <a:fillRect/>
            </a:stretch>
          </p:blipFill>
          <p:spPr bwMode="auto">
            <a:xfrm>
              <a:off x="1130223" y="860920"/>
              <a:ext cx="5851996" cy="527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3865532" y="1164729"/>
              <a:ext cx="4457859" cy="1143000"/>
            </a:xfrm>
            <a:prstGeom prst="rect">
              <a:avLst/>
            </a:prstGeom>
          </p:spPr>
          <p:txBody>
            <a:bodyPr vert="horz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5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Countries</a:t>
              </a:r>
            </a:p>
          </p:txBody>
        </p:sp>
      </p:grp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4332145" y="6141833"/>
            <a:ext cx="470836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Slide stolen from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Mattias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Wadenstein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, NDGF</a:t>
            </a:r>
          </a:p>
        </p:txBody>
      </p:sp>
      <p:grpSp>
        <p:nvGrpSpPr>
          <p:cNvPr id="8" name="Group 24"/>
          <p:cNvGrpSpPr/>
          <p:nvPr/>
        </p:nvGrpSpPr>
        <p:grpSpPr>
          <a:xfrm>
            <a:off x="1966209" y="1764492"/>
            <a:ext cx="8062880" cy="4268191"/>
            <a:chOff x="254159" y="2198471"/>
            <a:chExt cx="8062880" cy="4268191"/>
          </a:xfrm>
        </p:grpSpPr>
        <p:grpSp>
          <p:nvGrpSpPr>
            <p:cNvPr id="9" name="Group 23"/>
            <p:cNvGrpSpPr/>
            <p:nvPr/>
          </p:nvGrpSpPr>
          <p:grpSpPr>
            <a:xfrm>
              <a:off x="254159" y="3089872"/>
              <a:ext cx="6138862" cy="3376790"/>
              <a:chOff x="2794159" y="3444678"/>
              <a:chExt cx="6138862" cy="3376790"/>
            </a:xfrm>
          </p:grpSpPr>
          <p:sp>
            <p:nvSpPr>
              <p:cNvPr id="11" name="Can 10"/>
              <p:cNvSpPr/>
              <p:nvPr/>
            </p:nvSpPr>
            <p:spPr>
              <a:xfrm>
                <a:off x="5300821" y="4542980"/>
                <a:ext cx="304800" cy="457200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2" name="Can 11"/>
              <p:cNvSpPr/>
              <p:nvPr/>
            </p:nvSpPr>
            <p:spPr>
              <a:xfrm>
                <a:off x="6139021" y="4359078"/>
                <a:ext cx="304800" cy="457200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3" name="Can 12"/>
              <p:cNvSpPr/>
              <p:nvPr/>
            </p:nvSpPr>
            <p:spPr>
              <a:xfrm>
                <a:off x="6596221" y="3444678"/>
                <a:ext cx="304800" cy="457200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4" name="Can 13"/>
              <p:cNvSpPr/>
              <p:nvPr/>
            </p:nvSpPr>
            <p:spPr>
              <a:xfrm>
                <a:off x="7205821" y="4359078"/>
                <a:ext cx="304800" cy="457200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5" name="Can 14"/>
              <p:cNvSpPr/>
              <p:nvPr/>
            </p:nvSpPr>
            <p:spPr>
              <a:xfrm>
                <a:off x="5834221" y="4968678"/>
                <a:ext cx="304800" cy="457200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4234021" y="4054278"/>
                <a:ext cx="304800" cy="457200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886398" y="4941830"/>
                <a:ext cx="1490662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Uni of Oslo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94159" y="3970140"/>
                <a:ext cx="1490662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Uni of Bergen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73089" y="6453168"/>
                <a:ext cx="1490663" cy="368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Nordu Net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66021" y="5036940"/>
                <a:ext cx="1651000" cy="9239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National Supercomputer Center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664359" y="3989190"/>
                <a:ext cx="754062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PDC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56559" y="3444678"/>
                <a:ext cx="2176462" cy="368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HPC Center North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16943" y="4475244"/>
                <a:ext cx="703263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FF0000"/>
                    </a:solidFill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CSC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79896" y="6150375"/>
                <a:ext cx="2320925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effectLst>
                      <a:glow rad="101600">
                        <a:schemeClr val="bg2">
                          <a:alpha val="75000"/>
                        </a:schemeClr>
                      </a:glow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+mn-ea"/>
                    <a:cs typeface="+mn-cs"/>
                  </a:rPr>
                  <a:t>dCache head node</a:t>
                </a: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4996021" y="6176516"/>
                <a:ext cx="304800" cy="457200"/>
              </a:xfrm>
              <a:prstGeom prst="ca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3859180" y="2198471"/>
              <a:ext cx="4457859" cy="1143000"/>
            </a:xfrm>
            <a:prstGeom prst="rect">
              <a:avLst/>
            </a:prstGeom>
          </p:spPr>
          <p:txBody>
            <a:bodyPr vert="horz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One dCache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0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DESY-Cloud HA (</a:t>
            </a:r>
            <a:r>
              <a:rPr lang="en-US" dirty="0" err="1" smtClean="0"/>
              <a:t>OwnCloud</a:t>
            </a:r>
            <a:r>
              <a:rPr lang="en-US" dirty="0" smtClean="0"/>
              <a:t> on top of dCache)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04156"/>
            <a:ext cx="10058400" cy="542651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7560" y="5899266"/>
            <a:ext cx="31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Stolen From Peter van der </a:t>
            </a:r>
            <a:r>
              <a:rPr lang="en-US" dirty="0" err="1" smtClean="0">
                <a:solidFill>
                  <a:srgbClr val="FF0000"/>
                </a:solidFill>
              </a:rPr>
              <a:t>Reest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43535" y="4668253"/>
            <a:ext cx="1700463" cy="1662420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 Cloud Users (time zone distribution)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04156"/>
            <a:ext cx="10058400" cy="545755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3392" y="5562382"/>
            <a:ext cx="31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Stolen From Peter van der </a:t>
            </a:r>
            <a:r>
              <a:rPr lang="en-US" dirty="0" err="1" smtClean="0">
                <a:solidFill>
                  <a:srgbClr val="FF0000"/>
                </a:solidFill>
              </a:rPr>
              <a:t>Reest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88813</TotalTime>
  <Words>1283</Words>
  <Application>Microsoft Macintosh PowerPoint</Application>
  <PresentationFormat>Widescreen</PresentationFormat>
  <Paragraphs>248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Apple Chancery</vt:lpstr>
      <vt:lpstr>AppleGothic</vt:lpstr>
      <vt:lpstr>AppleMyungjo</vt:lpstr>
      <vt:lpstr>Calibri</vt:lpstr>
      <vt:lpstr>KufiStandardGK</vt:lpstr>
      <vt:lpstr>Times New Roman</vt:lpstr>
      <vt:lpstr>Arial</vt:lpstr>
      <vt:lpstr>Office Theme</vt:lpstr>
      <vt:lpstr>PowerPoint Presentation</vt:lpstr>
      <vt:lpstr>dCache Logistics</vt:lpstr>
      <vt:lpstr>Currently Operating dCache versions</vt:lpstr>
      <vt:lpstr>Now,  ..... why high availability ?</vt:lpstr>
      <vt:lpstr>Why High Availability</vt:lpstr>
      <vt:lpstr>Some ‘real’ Examples</vt:lpstr>
      <vt:lpstr>The NGDF Case</vt:lpstr>
      <vt:lpstr>DESY-Cloud HA (OwnCloud on top of dCache)</vt:lpstr>
      <vt:lpstr>DESY Cloud Users (time zone distribution)</vt:lpstr>
      <vt:lpstr>Consequently,  dCache (especially Gerd Behrmann, NDGF) started some time ago to, step by step, identifying single points of failures and provided a HA solutions for those areas</vt:lpstr>
      <vt:lpstr>PowerPoint Presentation</vt:lpstr>
      <vt:lpstr>High level architecture</vt:lpstr>
      <vt:lpstr>dCache Infrastructure HA</vt:lpstr>
      <vt:lpstr>The minimum Setup</vt:lpstr>
      <vt:lpstr>Where do the run ? (Grouping)</vt:lpstr>
      <vt:lpstr>Where do the run ? (Grouping)</vt:lpstr>
      <vt:lpstr>Where do the run ? (Grouping)</vt:lpstr>
      <vt:lpstr>Where do the run ? (Grouping)</vt:lpstr>
      <vt:lpstr>Where do the run ? (Grouping)</vt:lpstr>
      <vt:lpstr>Where do the run ? (Grouping)</vt:lpstr>
      <vt:lpstr>Cell Message non HA</vt:lpstr>
      <vt:lpstr>Cell Message HA</vt:lpstr>
      <vt:lpstr>ZooKeeper in dCache</vt:lpstr>
      <vt:lpstr>Internal Communication and security</vt:lpstr>
      <vt:lpstr>Moving from the dCache infrastructure to ’singleton’ services.</vt:lpstr>
      <vt:lpstr>Singleton services</vt:lpstr>
      <vt:lpstr>Moving to naturally replicated services ... doors</vt:lpstr>
      <vt:lpstr>Naturally replicated services ... doors</vt:lpstr>
      <vt:lpstr>Data Availability (Pools)</vt:lpstr>
      <vt:lpstr>The Resilient Manager</vt:lpstr>
      <vt:lpstr>Custodial Storage Manager</vt:lpstr>
      <vt:lpstr>External Help</vt:lpstr>
      <vt:lpstr>Summarizing</vt:lpstr>
      <vt:lpstr>Summarizing</vt:lpstr>
      <vt:lpstr>First Feedback (from NDGF)</vt:lpstr>
      <vt:lpstr>CAP in a nutshell</vt:lpstr>
      <vt:lpstr>The CAP Theorem</vt:lpstr>
      <vt:lpstr>CAP explained</vt:lpstr>
      <vt:lpstr>dCache and CAP</vt:lpstr>
      <vt:lpstr>Summary and conclusion</vt:lpstr>
      <vt:lpstr>Next dCache workshop  May 28/20  Hamburg  see  www.dCache.org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Fuhrmann</dc:creator>
  <cp:lastModifiedBy>Patrick</cp:lastModifiedBy>
  <cp:revision>538</cp:revision>
  <cp:lastPrinted>2015-05-20T06:11:38Z</cp:lastPrinted>
  <dcterms:created xsi:type="dcterms:W3CDTF">2015-05-18T20:27:30Z</dcterms:created>
  <dcterms:modified xsi:type="dcterms:W3CDTF">2018-03-22T02:25:48Z</dcterms:modified>
</cp:coreProperties>
</file>