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8"/>
  </p:notesMasterIdLst>
  <p:sldIdLst>
    <p:sldId id="256" r:id="rId2"/>
    <p:sldId id="257" r:id="rId3"/>
    <p:sldId id="258" r:id="rId4"/>
    <p:sldId id="290" r:id="rId5"/>
    <p:sldId id="291" r:id="rId6"/>
    <p:sldId id="259" r:id="rId7"/>
    <p:sldId id="261" r:id="rId8"/>
    <p:sldId id="289" r:id="rId9"/>
    <p:sldId id="262" r:id="rId10"/>
    <p:sldId id="267" r:id="rId11"/>
    <p:sldId id="263" r:id="rId12"/>
    <p:sldId id="287" r:id="rId13"/>
    <p:sldId id="264" r:id="rId14"/>
    <p:sldId id="265" r:id="rId15"/>
    <p:sldId id="266" r:id="rId16"/>
    <p:sldId id="296" r:id="rId17"/>
    <p:sldId id="268" r:id="rId18"/>
    <p:sldId id="269" r:id="rId19"/>
    <p:sldId id="286" r:id="rId20"/>
    <p:sldId id="288" r:id="rId21"/>
    <p:sldId id="292" r:id="rId22"/>
    <p:sldId id="274" r:id="rId23"/>
    <p:sldId id="273" r:id="rId24"/>
    <p:sldId id="275" r:id="rId25"/>
    <p:sldId id="276" r:id="rId26"/>
    <p:sldId id="277" r:id="rId27"/>
    <p:sldId id="278" r:id="rId28"/>
    <p:sldId id="279" r:id="rId29"/>
    <p:sldId id="281" r:id="rId30"/>
    <p:sldId id="282" r:id="rId31"/>
    <p:sldId id="283" r:id="rId32"/>
    <p:sldId id="285" r:id="rId33"/>
    <p:sldId id="284" r:id="rId34"/>
    <p:sldId id="294" r:id="rId35"/>
    <p:sldId id="293" r:id="rId36"/>
    <p:sldId id="295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B9C9203-6C36-4CC8-A68B-7231C261879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9013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‘Echtos’ would be a much worse name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C9203-6C36-4CC8-A68B-7231C2618799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286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Just picked a random day for CASTOR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C9203-6C36-4CC8-A68B-7231C2618799}" type="slidenum">
              <a:rPr lang="en-GB" altLang="en-US" smtClean="0"/>
              <a:pPr/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6235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es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gradFill rotWithShape="1">
            <a:gsLst>
              <a:gs pos="0">
                <a:schemeClr val="bg1">
                  <a:gamma/>
                  <a:shade val="46275"/>
                  <a:invGamma/>
                  <a:alpha val="27000"/>
                </a:schemeClr>
              </a:gs>
              <a:gs pos="50000">
                <a:schemeClr val="bg1">
                  <a:alpha val="78000"/>
                </a:schemeClr>
              </a:gs>
              <a:gs pos="100000">
                <a:schemeClr val="bg1">
                  <a:gamma/>
                  <a:shade val="46275"/>
                  <a:invGamma/>
                  <a:alpha val="27000"/>
                </a:schemeClr>
              </a:gs>
            </a:gsLst>
            <a:lin ang="0" scaled="1"/>
          </a:gra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gradFill rotWithShape="1">
            <a:gsLst>
              <a:gs pos="0">
                <a:schemeClr val="accent2">
                  <a:gamma/>
                  <a:shade val="46275"/>
                  <a:invGamma/>
                  <a:alpha val="25000"/>
                </a:schemeClr>
              </a:gs>
              <a:gs pos="50000">
                <a:schemeClr val="accent2">
                  <a:alpha val="78999"/>
                </a:schemeClr>
              </a:gs>
              <a:gs pos="100000">
                <a:schemeClr val="accent2">
                  <a:gamma/>
                  <a:shade val="46275"/>
                  <a:invGamma/>
                  <a:alpha val="25000"/>
                </a:schemeClr>
              </a:gs>
            </a:gsLst>
            <a:lin ang="0" scaled="1"/>
          </a:gradFill>
        </p:spPr>
        <p:txBody>
          <a:bodyPr lIns="91440" tIns="45720" rIns="91440" bIns="4572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48E396-F814-4AAB-B0CB-1D31F1B36889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75902-7534-44D7-9EF7-21A20C5313C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819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115888"/>
            <a:ext cx="2232025" cy="2638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543675" cy="2638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91A80-4C25-495E-8A7B-771EC3834861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737E5-C8FA-4C4B-9D97-BD44085002B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220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320B5-013D-4997-9848-BC4A5035A764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15777-4031-43F3-890C-9C3C81F9F14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25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0171F-D7CD-4923-8B25-D581D068C50B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C02FD-3FA2-4FA6-8DB0-E1AAF4AA064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6270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052513"/>
            <a:ext cx="4378325" cy="170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052513"/>
            <a:ext cx="4379913" cy="170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068D2-4E0F-4266-9B41-171F1364DA9F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AE1A3-4765-463F-A128-932C028AA55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42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61322-452D-4D3C-A948-C6BD06B9DD1F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11559-FF18-44D6-9C6A-E5541B773B4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6834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7BDFBC-5A03-41AF-8B7B-C52ABC0BE465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15058-DB16-49DC-8D10-1708D2F623BA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3059832" y="6308725"/>
            <a:ext cx="309634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accent2"/>
                </a:solidFill>
                <a:latin typeface="Trebuchet MS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en-US" sz="1000" b="1" dirty="0" smtClean="0">
                <a:cs typeface="Calibri Light"/>
              </a:rPr>
              <a:t>Experiences of hard disk management in a erasure coded 10 petabyte-scale Ceph cluster c</a:t>
            </a:r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09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C818F-383C-4451-A896-286447B20545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EE3D3-A170-4338-9556-C1264DBC19FA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 bwMode="auto">
          <a:xfrm>
            <a:off x="3059832" y="6308725"/>
            <a:ext cx="309634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accent2"/>
                </a:solidFill>
                <a:latin typeface="Trebuchet MS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en-US" sz="1000" b="1" dirty="0" smtClean="0">
                <a:cs typeface="Calibri Light"/>
              </a:rPr>
              <a:t>Experiences of hard disk management in a erasure coded 10 petabyte-scale Ceph cluster c</a:t>
            </a:r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3283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85A62B-4142-45AA-86E3-D3A343CFE239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68E4E-FC26-48F7-9B61-BB026CC2AF0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3059832" y="6308725"/>
            <a:ext cx="309634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accent2"/>
                </a:solidFill>
                <a:latin typeface="Trebuchet MS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en-US" sz="1000" b="1" dirty="0" smtClean="0">
                <a:cs typeface="Calibri Light"/>
              </a:rPr>
              <a:t>Experiences of hard disk management in a erasure coded 10 petabyte-scale Ceph cluster c</a:t>
            </a:r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0854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1A03C-6905-43D5-8A85-115EC36E311F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DCAAF-4409-494D-A6B7-F5B9EB56D9BA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3059832" y="6308725"/>
            <a:ext cx="309634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accent2"/>
                </a:solidFill>
                <a:latin typeface="Trebuchet MS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en-US" sz="1000" b="1" dirty="0" smtClean="0">
                <a:cs typeface="Calibri Light"/>
              </a:rPr>
              <a:t>Experiences of hard disk management in a erasure coded 10 petabyte-scale Ceph cluster c</a:t>
            </a:r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83606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950" y="115888"/>
            <a:ext cx="8856663" cy="792162"/>
            <a:chOff x="68" y="73"/>
            <a:chExt cx="5579" cy="499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68" y="73"/>
              <a:ext cx="5579" cy="499"/>
            </a:xfrm>
            <a:prstGeom prst="rect">
              <a:avLst/>
            </a:prstGeom>
            <a:solidFill>
              <a:srgbClr val="5262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pic>
          <p:nvPicPr>
            <p:cNvPr id="4100" name="Picture 4" descr="GridPP_logo_white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19"/>
              <a:ext cx="136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115888"/>
            <a:ext cx="5903912" cy="792162"/>
          </a:xfrm>
          <a:prstGeom prst="rect">
            <a:avLst/>
          </a:prstGeom>
          <a:solidFill>
            <a:srgbClr val="5262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52513"/>
            <a:ext cx="8910638" cy="1701800"/>
          </a:xfrm>
          <a:prstGeom prst="rect">
            <a:avLst/>
          </a:prstGeom>
          <a:solidFill>
            <a:srgbClr val="DCE4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81750"/>
            <a:ext cx="187166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/>
            </a:lvl1pPr>
          </a:lstStyle>
          <a:p>
            <a:fld id="{E2F87D8F-DDA5-4C30-BEA1-1FA5DD7C364A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1375" y="646112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accent2"/>
                </a:solidFill>
              </a:defRPr>
            </a:lvl1pPr>
          </a:lstStyle>
          <a:p>
            <a:fld id="{E133FC4D-36F4-4AFB-96BE-3CF587196DBA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317" y="6143152"/>
            <a:ext cx="1942416" cy="707259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 bwMode="auto">
          <a:xfrm>
            <a:off x="3059832" y="6308725"/>
            <a:ext cx="309634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accent2"/>
                </a:solidFill>
                <a:latin typeface="Trebuchet MS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0033CC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en-US" sz="1000" b="1" dirty="0" smtClean="0">
                <a:cs typeface="Calibri Light"/>
              </a:rPr>
              <a:t>Experiences of hard disk management in a erasure coded 10 petabyte-scale Ceph cluster</a:t>
            </a:r>
            <a:endParaRPr lang="en-GB" alt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66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hlink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accent2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stfc/gridFTPCephPlugi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346931/contributions/817835/" TargetMode="External"/><Relationship Id="rId4" Type="http://schemas.openxmlformats.org/officeDocument/2006/relationships/hyperlink" Target="https://indico.cern.ch/event/384358/contributions/909231/" TargetMode="External"/><Relationship Id="rId5" Type="http://schemas.openxmlformats.org/officeDocument/2006/relationships/hyperlink" Target="https://indico.cern.ch/event/466991/contributions/2136880/" TargetMode="External"/><Relationship Id="rId6" Type="http://schemas.openxmlformats.org/officeDocument/2006/relationships/hyperlink" Target="https://indico.cern.ch/event/505613/contributions/2230932/" TargetMode="External"/><Relationship Id="rId7" Type="http://schemas.openxmlformats.org/officeDocument/2006/relationships/hyperlink" Target="https://indico.cern.ch/category/4866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3.twgrid.org/indico/contributionDisplay.py?sessionId=29&amp;contribId=132&amp;confId=513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racker.ceph.com/issues/1816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gradFill flip="none" rotWithShape="1">
            <a:gsLst>
              <a:gs pos="0">
                <a:schemeClr val="bg1">
                  <a:gamma/>
                  <a:shade val="46275"/>
                  <a:invGamma/>
                  <a:alpha val="71000"/>
                </a:schemeClr>
              </a:gs>
              <a:gs pos="50000">
                <a:schemeClr val="bg1">
                  <a:alpha val="78000"/>
                </a:schemeClr>
              </a:gs>
              <a:gs pos="100000">
                <a:schemeClr val="bg1">
                  <a:gamma/>
                  <a:shade val="46275"/>
                  <a:invGamma/>
                  <a:alpha val="71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 dirty="0">
                <a:cs typeface="Calibri Light"/>
              </a:rPr>
              <a:t>Experiences of hard disk management in </a:t>
            </a:r>
            <a:r>
              <a:rPr lang="en-US" dirty="0" smtClean="0">
                <a:cs typeface="Calibri Light"/>
              </a:rPr>
              <a:t>an </a:t>
            </a:r>
            <a:r>
              <a:rPr lang="en-US" dirty="0">
                <a:cs typeface="Calibri Light"/>
              </a:rPr>
              <a:t>erasure coded 10 petabyte-scale Ceph cluster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04863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Rob Appleyard, Tom Byrne</a:t>
            </a:r>
            <a:endParaRPr 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96336" y="2973869"/>
            <a:ext cx="122413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400" dirty="0" smtClean="0"/>
              <a:t>‘Gateways’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How we provide access to Echo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547664" y="1223463"/>
            <a:ext cx="5699670" cy="4623087"/>
            <a:chOff x="2134766" y="802463"/>
            <a:chExt cx="6264696" cy="5233400"/>
          </a:xfrm>
        </p:grpSpPr>
        <p:sp>
          <p:nvSpPr>
            <p:cNvPr id="36" name="CustomShape 2"/>
            <p:cNvSpPr/>
            <p:nvPr/>
          </p:nvSpPr>
          <p:spPr>
            <a:xfrm>
              <a:off x="5470562" y="4043067"/>
              <a:ext cx="2332715" cy="1992796"/>
            </a:xfrm>
            <a:prstGeom prst="can">
              <a:avLst>
                <a:gd name="adj" fmla="val 5400"/>
              </a:avLst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Ceph Cluster</a:t>
              </a:r>
              <a:endParaRPr sz="2177" dirty="0"/>
            </a:p>
          </p:txBody>
        </p:sp>
        <p:sp>
          <p:nvSpPr>
            <p:cNvPr id="37" name="CustomShape 3"/>
            <p:cNvSpPr/>
            <p:nvPr/>
          </p:nvSpPr>
          <p:spPr>
            <a:xfrm>
              <a:off x="4822490" y="2502684"/>
              <a:ext cx="1632756" cy="326551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200" spc="-1" dirty="0">
                  <a:latin typeface="Arial"/>
                </a:rPr>
                <a:t>globus-gridftp-server</a:t>
              </a:r>
              <a:endParaRPr sz="2000" dirty="0"/>
            </a:p>
          </p:txBody>
        </p:sp>
        <p:sp>
          <p:nvSpPr>
            <p:cNvPr id="38" name="CustomShape 4"/>
            <p:cNvSpPr/>
            <p:nvPr/>
          </p:nvSpPr>
          <p:spPr>
            <a:xfrm>
              <a:off x="2134766" y="2643753"/>
              <a:ext cx="1632756" cy="653102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radosgw</a:t>
              </a:r>
              <a:endParaRPr sz="2177" dirty="0"/>
            </a:p>
          </p:txBody>
        </p:sp>
        <p:sp>
          <p:nvSpPr>
            <p:cNvPr id="39" name="CustomShape 5"/>
            <p:cNvSpPr/>
            <p:nvPr/>
          </p:nvSpPr>
          <p:spPr>
            <a:xfrm>
              <a:off x="6766706" y="2490663"/>
              <a:ext cx="1632756" cy="326551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xrootd</a:t>
              </a:r>
              <a:endParaRPr sz="2177" dirty="0"/>
            </a:p>
          </p:txBody>
        </p:sp>
        <p:cxnSp>
          <p:nvCxnSpPr>
            <p:cNvPr id="40" name="Line 7"/>
            <p:cNvCxnSpPr>
              <a:stCxn id="38" idx="2"/>
              <a:endCxn id="61" idx="1"/>
            </p:cNvCxnSpPr>
            <p:nvPr/>
          </p:nvCxnSpPr>
          <p:spPr>
            <a:xfrm rot="16200000" flipH="1">
              <a:off x="3179513" y="3068486"/>
              <a:ext cx="2291627" cy="2748364"/>
            </a:xfrm>
            <a:prstGeom prst="curvedConnector2">
              <a:avLst/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41" name="CustomShape 8"/>
            <p:cNvSpPr/>
            <p:nvPr/>
          </p:nvSpPr>
          <p:spPr>
            <a:xfrm>
              <a:off x="4822490" y="2817215"/>
              <a:ext cx="1632756" cy="32655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rados plugin</a:t>
              </a:r>
              <a:endParaRPr sz="2177" dirty="0"/>
            </a:p>
          </p:txBody>
        </p:sp>
        <p:sp>
          <p:nvSpPr>
            <p:cNvPr id="42" name="CustomShape 9"/>
            <p:cNvSpPr/>
            <p:nvPr/>
          </p:nvSpPr>
          <p:spPr>
            <a:xfrm>
              <a:off x="6766706" y="2817215"/>
              <a:ext cx="1632756" cy="32655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rados plugin</a:t>
              </a:r>
              <a:endParaRPr sz="2177" dirty="0"/>
            </a:p>
          </p:txBody>
        </p:sp>
        <p:cxnSp>
          <p:nvCxnSpPr>
            <p:cNvPr id="43" name="Line 10"/>
            <p:cNvCxnSpPr>
              <a:stCxn id="62" idx="2"/>
              <a:endCxn id="57" idx="0"/>
            </p:cNvCxnSpPr>
            <p:nvPr/>
          </p:nvCxnSpPr>
          <p:spPr>
            <a:xfrm rot="16200000" flipH="1">
              <a:off x="5769450" y="3327713"/>
              <a:ext cx="736026" cy="99719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44" name="Line 11"/>
            <p:cNvCxnSpPr>
              <a:stCxn id="63" idx="2"/>
              <a:endCxn id="57" idx="0"/>
            </p:cNvCxnSpPr>
            <p:nvPr/>
          </p:nvCxnSpPr>
          <p:spPr>
            <a:xfrm rot="5400000">
              <a:off x="6745482" y="3357581"/>
              <a:ext cx="727319" cy="946163"/>
            </a:xfrm>
            <a:prstGeom prst="curvedConnector3">
              <a:avLst/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45" name="CustomShape 15"/>
            <p:cNvSpPr/>
            <p:nvPr/>
          </p:nvSpPr>
          <p:spPr>
            <a:xfrm>
              <a:off x="6765845" y="802463"/>
              <a:ext cx="1632756" cy="867646"/>
            </a:xfrm>
            <a:prstGeom prst="rect">
              <a:avLst/>
            </a:prstGeom>
            <a:solidFill>
              <a:srgbClr val="99FF99"/>
            </a:solidFill>
            <a:ln>
              <a:solidFill>
                <a:srgbClr val="0099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wLCG VO</a:t>
              </a:r>
              <a:endParaRPr sz="2177" dirty="0"/>
            </a:p>
            <a:p>
              <a:pPr algn="ctr"/>
              <a:r>
                <a:rPr lang="en-GB" sz="1633" spc="-1" dirty="0">
                  <a:latin typeface="Arial"/>
                </a:rPr>
                <a:t>Data Systems</a:t>
              </a:r>
              <a:endParaRPr sz="2177" dirty="0"/>
            </a:p>
          </p:txBody>
        </p:sp>
        <p:sp>
          <p:nvSpPr>
            <p:cNvPr id="46" name="CustomShape 16"/>
            <p:cNvSpPr/>
            <p:nvPr/>
          </p:nvSpPr>
          <p:spPr>
            <a:xfrm>
              <a:off x="4806538" y="802463"/>
              <a:ext cx="1632756" cy="867646"/>
            </a:xfrm>
            <a:prstGeom prst="rect">
              <a:avLst/>
            </a:prstGeom>
            <a:solidFill>
              <a:srgbClr val="99FF99"/>
            </a:solidFill>
            <a:ln>
              <a:solidFill>
                <a:srgbClr val="0099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FTS3</a:t>
              </a:r>
              <a:endParaRPr sz="2177" dirty="0"/>
            </a:p>
          </p:txBody>
        </p:sp>
        <p:sp>
          <p:nvSpPr>
            <p:cNvPr id="47" name="CustomShape 17"/>
            <p:cNvSpPr/>
            <p:nvPr/>
          </p:nvSpPr>
          <p:spPr>
            <a:xfrm>
              <a:off x="2134766" y="802463"/>
              <a:ext cx="1632756" cy="867646"/>
            </a:xfrm>
            <a:prstGeom prst="rect">
              <a:avLst/>
            </a:prstGeom>
            <a:solidFill>
              <a:srgbClr val="99FF99"/>
            </a:solidFill>
            <a:ln>
              <a:solidFill>
                <a:srgbClr val="0099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New VO</a:t>
              </a:r>
              <a:endParaRPr sz="2177"/>
            </a:p>
            <a:p>
              <a:pPr algn="ctr"/>
              <a:r>
                <a:rPr lang="en-GB" sz="1633" spc="-1" dirty="0">
                  <a:latin typeface="Arial"/>
                </a:rPr>
                <a:t>Services</a:t>
              </a:r>
              <a:endParaRPr sz="2177"/>
            </a:p>
          </p:txBody>
        </p:sp>
        <p:cxnSp>
          <p:nvCxnSpPr>
            <p:cNvPr id="48" name="Line 18"/>
            <p:cNvCxnSpPr>
              <a:stCxn id="47" idx="2"/>
              <a:endCxn id="38" idx="0"/>
            </p:cNvCxnSpPr>
            <p:nvPr/>
          </p:nvCxnSpPr>
          <p:spPr>
            <a:xfrm rot="5400000">
              <a:off x="2464322" y="2156931"/>
              <a:ext cx="973644" cy="12700"/>
            </a:xfrm>
            <a:prstGeom prst="curvedConnector3">
              <a:avLst/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49" name="Line 19"/>
            <p:cNvCxnSpPr>
              <a:stCxn id="45" idx="2"/>
              <a:endCxn id="39" idx="0"/>
            </p:cNvCxnSpPr>
            <p:nvPr/>
          </p:nvCxnSpPr>
          <p:spPr>
            <a:xfrm rot="16200000" flipH="1">
              <a:off x="7172376" y="2079955"/>
              <a:ext cx="820554" cy="861"/>
            </a:xfrm>
            <a:prstGeom prst="curvedConnector3">
              <a:avLst/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50" name="Line 20"/>
            <p:cNvCxnSpPr>
              <a:stCxn id="46" idx="2"/>
              <a:endCxn id="37" idx="0"/>
            </p:cNvCxnSpPr>
            <p:nvPr/>
          </p:nvCxnSpPr>
          <p:spPr>
            <a:xfrm rot="16200000" flipH="1">
              <a:off x="5214605" y="2078420"/>
              <a:ext cx="832575" cy="15952"/>
            </a:xfrm>
            <a:prstGeom prst="curvedConnector3">
              <a:avLst/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51" name="Line 21"/>
            <p:cNvCxnSpPr>
              <a:stCxn id="45" idx="2"/>
              <a:endCxn id="37" idx="0"/>
            </p:cNvCxnSpPr>
            <p:nvPr/>
          </p:nvCxnSpPr>
          <p:spPr>
            <a:xfrm rot="5400000">
              <a:off x="6194259" y="1114719"/>
              <a:ext cx="832575" cy="1943355"/>
            </a:xfrm>
            <a:prstGeom prst="curvedConnector3">
              <a:avLst/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52" name="Line 22"/>
            <p:cNvCxnSpPr>
              <a:stCxn id="46" idx="2"/>
              <a:endCxn id="38" idx="0"/>
            </p:cNvCxnSpPr>
            <p:nvPr/>
          </p:nvCxnSpPr>
          <p:spPr>
            <a:xfrm rot="5400000">
              <a:off x="3800208" y="821045"/>
              <a:ext cx="973644" cy="2671772"/>
            </a:xfrm>
            <a:prstGeom prst="curvedConnector3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3" name="CustomShape 23"/>
            <p:cNvSpPr/>
            <p:nvPr/>
          </p:nvSpPr>
          <p:spPr>
            <a:xfrm>
              <a:off x="2782838" y="1993495"/>
              <a:ext cx="326551" cy="326551"/>
            </a:xfrm>
            <a:custGeom>
              <a:avLst/>
              <a:gdLst/>
              <a:ahLst/>
              <a:cxnLst/>
              <a:rect l="0" t="0" r="r" b="b"/>
              <a:pathLst>
                <a:path w="1002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834" y="1001"/>
                  </a:lnTo>
                  <a:cubicBezTo>
                    <a:pt x="917" y="1001"/>
                    <a:pt x="1001" y="917"/>
                    <a:pt x="1001" y="834"/>
                  </a:cubicBezTo>
                  <a:lnTo>
                    <a:pt x="1001" y="166"/>
                  </a:lnTo>
                  <a:cubicBezTo>
                    <a:pt x="1001" y="83"/>
                    <a:pt x="917" y="0"/>
                    <a:pt x="834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S3</a:t>
              </a:r>
              <a:endParaRPr sz="2177"/>
            </a:p>
          </p:txBody>
        </p:sp>
        <p:sp>
          <p:nvSpPr>
            <p:cNvPr id="54" name="CustomShape 24"/>
            <p:cNvSpPr/>
            <p:nvPr/>
          </p:nvSpPr>
          <p:spPr>
            <a:xfrm>
              <a:off x="4085186" y="1991746"/>
              <a:ext cx="326551" cy="326551"/>
            </a:xfrm>
            <a:custGeom>
              <a:avLst/>
              <a:gdLst/>
              <a:ahLst/>
              <a:cxnLst/>
              <a:rect l="0" t="0" r="r" b="b"/>
              <a:pathLst>
                <a:path w="1002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834" y="1001"/>
                  </a:lnTo>
                  <a:cubicBezTo>
                    <a:pt x="917" y="1001"/>
                    <a:pt x="1001" y="917"/>
                    <a:pt x="1001" y="834"/>
                  </a:cubicBezTo>
                  <a:lnTo>
                    <a:pt x="1001" y="166"/>
                  </a:lnTo>
                  <a:cubicBezTo>
                    <a:pt x="1001" y="83"/>
                    <a:pt x="917" y="0"/>
                    <a:pt x="834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S3</a:t>
              </a:r>
              <a:endParaRPr sz="2177"/>
            </a:p>
          </p:txBody>
        </p:sp>
        <p:sp>
          <p:nvSpPr>
            <p:cNvPr id="55" name="CustomShape 25"/>
            <p:cNvSpPr/>
            <p:nvPr/>
          </p:nvSpPr>
          <p:spPr>
            <a:xfrm>
              <a:off x="5321516" y="2026843"/>
              <a:ext cx="653102" cy="326551"/>
            </a:xfrm>
            <a:custGeom>
              <a:avLst/>
              <a:gdLst/>
              <a:ahLst/>
              <a:cxnLst/>
              <a:rect l="0" t="0" r="r" b="b"/>
              <a:pathLst>
                <a:path w="2002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1834" y="1001"/>
                  </a:lnTo>
                  <a:cubicBezTo>
                    <a:pt x="1917" y="1001"/>
                    <a:pt x="2001" y="917"/>
                    <a:pt x="2001" y="834"/>
                  </a:cubicBezTo>
                  <a:lnTo>
                    <a:pt x="2001" y="166"/>
                  </a:lnTo>
                  <a:cubicBezTo>
                    <a:pt x="2001" y="83"/>
                    <a:pt x="1917" y="0"/>
                    <a:pt x="1834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gsiftp</a:t>
              </a:r>
              <a:endParaRPr sz="2177" dirty="0"/>
            </a:p>
          </p:txBody>
        </p:sp>
        <p:sp>
          <p:nvSpPr>
            <p:cNvPr id="56" name="CustomShape 26"/>
            <p:cNvSpPr/>
            <p:nvPr/>
          </p:nvSpPr>
          <p:spPr>
            <a:xfrm>
              <a:off x="6334658" y="1991746"/>
              <a:ext cx="653102" cy="326551"/>
            </a:xfrm>
            <a:custGeom>
              <a:avLst/>
              <a:gdLst/>
              <a:ahLst/>
              <a:cxnLst/>
              <a:rect l="0" t="0" r="r" b="b"/>
              <a:pathLst>
                <a:path w="2002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1834" y="1001"/>
                  </a:lnTo>
                  <a:cubicBezTo>
                    <a:pt x="1917" y="1001"/>
                    <a:pt x="2001" y="917"/>
                    <a:pt x="2001" y="834"/>
                  </a:cubicBezTo>
                  <a:lnTo>
                    <a:pt x="2001" y="166"/>
                  </a:lnTo>
                  <a:cubicBezTo>
                    <a:pt x="2001" y="83"/>
                    <a:pt x="1917" y="0"/>
                    <a:pt x="1834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gsiftp</a:t>
              </a:r>
              <a:endParaRPr sz="2177" dirty="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699955" y="4194322"/>
              <a:ext cx="1872208" cy="68941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rPr>
                <a:t>VO data pool</a:t>
              </a:r>
            </a:p>
          </p:txBody>
        </p:sp>
        <p:sp>
          <p:nvSpPr>
            <p:cNvPr id="58" name="CustomShape 27"/>
            <p:cNvSpPr/>
            <p:nvPr/>
          </p:nvSpPr>
          <p:spPr>
            <a:xfrm>
              <a:off x="3366794" y="4709859"/>
              <a:ext cx="979327" cy="326551"/>
            </a:xfrm>
            <a:custGeom>
              <a:avLst/>
              <a:gdLst/>
              <a:ahLst/>
              <a:cxnLst/>
              <a:rect l="0" t="0" r="r" b="b"/>
              <a:pathLst>
                <a:path w="3001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2833" y="1001"/>
                  </a:lnTo>
                  <a:cubicBezTo>
                    <a:pt x="2916" y="1001"/>
                    <a:pt x="3000" y="917"/>
                    <a:pt x="3000" y="834"/>
                  </a:cubicBezTo>
                  <a:lnTo>
                    <a:pt x="3000" y="166"/>
                  </a:lnTo>
                  <a:cubicBezTo>
                    <a:pt x="3000" y="83"/>
                    <a:pt x="2916" y="0"/>
                    <a:pt x="2833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RADOS</a:t>
              </a:r>
              <a:endParaRPr sz="2177" dirty="0"/>
            </a:p>
          </p:txBody>
        </p:sp>
        <p:sp>
          <p:nvSpPr>
            <p:cNvPr id="59" name="CustomShape 28"/>
            <p:cNvSpPr/>
            <p:nvPr/>
          </p:nvSpPr>
          <p:spPr>
            <a:xfrm>
              <a:off x="6123654" y="3683027"/>
              <a:ext cx="979327" cy="326551"/>
            </a:xfrm>
            <a:custGeom>
              <a:avLst/>
              <a:gdLst/>
              <a:ahLst/>
              <a:cxnLst/>
              <a:rect l="0" t="0" r="r" b="b"/>
              <a:pathLst>
                <a:path w="3001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2833" y="1001"/>
                  </a:lnTo>
                  <a:cubicBezTo>
                    <a:pt x="2916" y="1001"/>
                    <a:pt x="3000" y="917"/>
                    <a:pt x="3000" y="834"/>
                  </a:cubicBezTo>
                  <a:lnTo>
                    <a:pt x="3000" y="166"/>
                  </a:lnTo>
                  <a:cubicBezTo>
                    <a:pt x="3000" y="83"/>
                    <a:pt x="2916" y="0"/>
                    <a:pt x="2833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RADOS</a:t>
              </a:r>
              <a:endParaRPr sz="2177" dirty="0"/>
            </a:p>
          </p:txBody>
        </p:sp>
        <p:sp>
          <p:nvSpPr>
            <p:cNvPr id="60" name="CustomShape 30"/>
            <p:cNvSpPr/>
            <p:nvPr/>
          </p:nvSpPr>
          <p:spPr>
            <a:xfrm>
              <a:off x="7265732" y="2026843"/>
              <a:ext cx="653102" cy="326551"/>
            </a:xfrm>
            <a:custGeom>
              <a:avLst/>
              <a:gdLst/>
              <a:ahLst/>
              <a:cxnLst/>
              <a:rect l="0" t="0" r="r" b="b"/>
              <a:pathLst>
                <a:path w="2002" h="1002">
                  <a:moveTo>
                    <a:pt x="166" y="0"/>
                  </a:moveTo>
                  <a:cubicBezTo>
                    <a:pt x="83" y="0"/>
                    <a:pt x="0" y="83"/>
                    <a:pt x="0" y="166"/>
                  </a:cubicBezTo>
                  <a:lnTo>
                    <a:pt x="0" y="834"/>
                  </a:lnTo>
                  <a:cubicBezTo>
                    <a:pt x="0" y="917"/>
                    <a:pt x="83" y="1001"/>
                    <a:pt x="166" y="1001"/>
                  </a:cubicBezTo>
                  <a:lnTo>
                    <a:pt x="1834" y="1001"/>
                  </a:lnTo>
                  <a:cubicBezTo>
                    <a:pt x="1917" y="1001"/>
                    <a:pt x="2001" y="917"/>
                    <a:pt x="2001" y="834"/>
                  </a:cubicBezTo>
                  <a:lnTo>
                    <a:pt x="2001" y="166"/>
                  </a:lnTo>
                  <a:cubicBezTo>
                    <a:pt x="2001" y="83"/>
                    <a:pt x="1917" y="0"/>
                    <a:pt x="1834" y="0"/>
                  </a:cubicBezTo>
                  <a:lnTo>
                    <a:pt x="166" y="0"/>
                  </a:lnTo>
                </a:path>
              </a:pathLst>
            </a:custGeom>
            <a:solidFill>
              <a:srgbClr val="DDDDDD"/>
            </a:solidFill>
            <a:ln>
              <a:solidFill>
                <a:srgbClr val="11111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>
                  <a:latin typeface="Arial"/>
                </a:rPr>
                <a:t>xroot</a:t>
              </a:r>
              <a:endParaRPr sz="2177" dirty="0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99508" y="5243775"/>
              <a:ext cx="1872208" cy="68941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rPr>
                <a:t>rgw pool</a:t>
              </a:r>
            </a:p>
          </p:txBody>
        </p:sp>
        <p:sp>
          <p:nvSpPr>
            <p:cNvPr id="62" name="CustomShape 8"/>
            <p:cNvSpPr/>
            <p:nvPr/>
          </p:nvSpPr>
          <p:spPr>
            <a:xfrm>
              <a:off x="4822490" y="3131745"/>
              <a:ext cx="1632756" cy="326551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 smtClean="0">
                  <a:latin typeface="Arial"/>
                </a:rPr>
                <a:t>libradosstriper</a:t>
              </a:r>
              <a:endParaRPr sz="2177" dirty="0"/>
            </a:p>
          </p:txBody>
        </p:sp>
        <p:sp>
          <p:nvSpPr>
            <p:cNvPr id="63" name="CustomShape 8"/>
            <p:cNvSpPr/>
            <p:nvPr/>
          </p:nvSpPr>
          <p:spPr>
            <a:xfrm>
              <a:off x="6765844" y="3140452"/>
              <a:ext cx="1632756" cy="326551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8" tIns="40819" rIns="81638" bIns="40819" anchor="ctr"/>
            <a:lstStyle/>
            <a:p>
              <a:pPr algn="ctr"/>
              <a:r>
                <a:rPr lang="en-GB" sz="1633" spc="-1" dirty="0" smtClean="0">
                  <a:latin typeface="Arial"/>
                </a:rPr>
                <a:t>libradosstriper</a:t>
              </a:r>
              <a:endParaRPr sz="2177" dirty="0"/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3851920" y="2636912"/>
            <a:ext cx="3528392" cy="1008112"/>
          </a:xfrm>
          <a:prstGeom prst="rect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4E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cxnSp>
        <p:nvCxnSpPr>
          <p:cNvPr id="7" name="Straight Connector 6"/>
          <p:cNvCxnSpPr>
            <a:stCxn id="3" idx="3"/>
          </p:cNvCxnSpPr>
          <p:nvPr/>
        </p:nvCxnSpPr>
        <p:spPr bwMode="auto">
          <a:xfrm>
            <a:off x="7380312" y="3140968"/>
            <a:ext cx="360040" cy="0"/>
          </a:xfrm>
          <a:prstGeom prst="line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4E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926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Gateways (1)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255653"/>
          </a:xfrm>
        </p:spPr>
        <p:txBody>
          <a:bodyPr/>
          <a:lstStyle/>
          <a:p>
            <a:r>
              <a:rPr lang="en-GB" dirty="0" smtClean="0"/>
              <a:t>Gateways cache between external clients and Ceph storage</a:t>
            </a:r>
          </a:p>
          <a:p>
            <a:r>
              <a:rPr lang="en-GB" dirty="0" smtClean="0"/>
              <a:t>Need </a:t>
            </a:r>
            <a:r>
              <a:rPr lang="en-GB" dirty="0" smtClean="0"/>
              <a:t>to be simple, lightweight</a:t>
            </a:r>
          </a:p>
          <a:p>
            <a:pPr lvl="1"/>
            <a:r>
              <a:rPr lang="en-GB" dirty="0" smtClean="0"/>
              <a:t>WLCG </a:t>
            </a:r>
            <a:r>
              <a:rPr lang="en-GB" dirty="0" smtClean="0"/>
              <a:t>VOs largely treat CASTOR largely as a simple object store, so give them that</a:t>
            </a:r>
          </a:p>
          <a:p>
            <a:r>
              <a:rPr lang="en-GB" dirty="0" smtClean="0"/>
              <a:t>Gateway systems need to have control over how the data is written</a:t>
            </a:r>
          </a:p>
          <a:p>
            <a:pPr lvl="1"/>
            <a:r>
              <a:rPr lang="en-GB" dirty="0" smtClean="0"/>
              <a:t>Future proofing</a:t>
            </a:r>
          </a:p>
          <a:p>
            <a:pPr lvl="1"/>
            <a:r>
              <a:rPr lang="en-GB" dirty="0" smtClean="0"/>
              <a:t>Users need XrootD and GridFTP need to be able to read data written by the other protocol</a:t>
            </a:r>
          </a:p>
          <a:p>
            <a:r>
              <a:rPr lang="en-GB" dirty="0" smtClean="0"/>
              <a:t>Solution:</a:t>
            </a:r>
            <a:r>
              <a:rPr lang="en-GB" dirty="0" smtClean="0"/>
              <a:t> communicate </a:t>
            </a:r>
            <a:r>
              <a:rPr lang="en-GB" dirty="0" smtClean="0"/>
              <a:t>at the RADOS object store </a:t>
            </a:r>
            <a:r>
              <a:rPr lang="en-GB" dirty="0" smtClean="0"/>
              <a:t>level</a:t>
            </a:r>
          </a:p>
          <a:p>
            <a:pPr lvl="1"/>
            <a:r>
              <a:rPr lang="en-GB" dirty="0" smtClean="0"/>
              <a:t>Use </a:t>
            </a:r>
            <a:r>
              <a:rPr lang="en-GB" dirty="0" err="1" smtClean="0"/>
              <a:t>libRadosStriper</a:t>
            </a:r>
            <a:r>
              <a:rPr lang="en-GB" dirty="0" smtClean="0"/>
              <a:t> to do this.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741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Gateways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10638" cy="3947877"/>
          </a:xfrm>
        </p:spPr>
        <p:txBody>
          <a:bodyPr/>
          <a:lstStyle/>
          <a:p>
            <a:r>
              <a:rPr lang="en-GB" dirty="0" smtClean="0"/>
              <a:t>All in/outbound data </a:t>
            </a:r>
            <a:r>
              <a:rPr lang="en-GB" dirty="0" smtClean="0"/>
              <a:t>flows </a:t>
            </a:r>
            <a:r>
              <a:rPr lang="en-GB" dirty="0" smtClean="0"/>
              <a:t>through a gateway system</a:t>
            </a:r>
          </a:p>
          <a:p>
            <a:pPr lvl="1"/>
            <a:r>
              <a:rPr lang="en-GB" dirty="0" smtClean="0"/>
              <a:t>Obvious bottleneck</a:t>
            </a:r>
          </a:p>
          <a:p>
            <a:r>
              <a:rPr lang="en-GB" dirty="0" smtClean="0"/>
              <a:t>For external transfers, we have </a:t>
            </a:r>
            <a:r>
              <a:rPr lang="en-GB" dirty="0" smtClean="0">
                <a:solidFill>
                  <a:schemeClr val="accent6"/>
                </a:solidFill>
              </a:rPr>
              <a:t>5 dedicated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gateway </a:t>
            </a:r>
            <a:r>
              <a:rPr lang="en-GB" dirty="0" smtClean="0"/>
              <a:t>nodes</a:t>
            </a:r>
          </a:p>
          <a:p>
            <a:r>
              <a:rPr lang="en-GB" dirty="0" smtClean="0"/>
              <a:t>For transfers to local batch farm, every worker node hosts a gateway</a:t>
            </a:r>
          </a:p>
          <a:p>
            <a:pPr lvl="1"/>
            <a:r>
              <a:rPr lang="en-GB" dirty="0" smtClean="0"/>
              <a:t>Maximises parallel access to system</a:t>
            </a:r>
          </a:p>
          <a:p>
            <a:pPr lvl="1"/>
            <a:r>
              <a:rPr lang="en-GB" dirty="0" smtClean="0"/>
              <a:t>Works very well</a:t>
            </a:r>
          </a:p>
          <a:p>
            <a:r>
              <a:rPr lang="en-GB" dirty="0" smtClean="0"/>
              <a:t>New concept to run at RAL</a:t>
            </a:r>
          </a:p>
          <a:p>
            <a:pPr lvl="1"/>
            <a:r>
              <a:rPr lang="en-GB" dirty="0" smtClean="0"/>
              <a:t>CASTOR equivalent system supplies address of correct storage node to protocol, no data passes through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2919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libRadosStriper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443123"/>
          </a:xfrm>
        </p:spPr>
        <p:txBody>
          <a:bodyPr/>
          <a:lstStyle/>
          <a:p>
            <a:r>
              <a:rPr lang="en-GB" dirty="0" smtClean="0"/>
              <a:t>Library that provides an interface to Ceph’s low-level object store</a:t>
            </a:r>
          </a:p>
          <a:p>
            <a:r>
              <a:rPr lang="en-GB" dirty="0" smtClean="0"/>
              <a:t>Split large, incoming </a:t>
            </a:r>
            <a:r>
              <a:rPr lang="en-GB" dirty="0"/>
              <a:t>files into 64MB </a:t>
            </a:r>
            <a:r>
              <a:rPr lang="en-GB" dirty="0" smtClean="0"/>
              <a:t>Ceph objects</a:t>
            </a:r>
            <a:endParaRPr lang="en-GB" dirty="0"/>
          </a:p>
          <a:p>
            <a:pPr lvl="1"/>
            <a:r>
              <a:rPr lang="en-GB" dirty="0"/>
              <a:t>When a file is read, fetch </a:t>
            </a:r>
            <a:r>
              <a:rPr lang="en-GB" dirty="0" smtClean="0"/>
              <a:t>required stripes</a:t>
            </a:r>
            <a:r>
              <a:rPr lang="en-GB" dirty="0"/>
              <a:t>, reassemble them on the gateway, serve to client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Stripes data into Ceph using librados</a:t>
            </a:r>
          </a:p>
          <a:p>
            <a:pPr lvl="1"/>
            <a:r>
              <a:rPr lang="en-GB" dirty="0"/>
              <a:t>libRadosStriper </a:t>
            </a:r>
            <a:r>
              <a:rPr lang="en-GB" dirty="0" smtClean="0"/>
              <a:t>integrated into official Ceph build as of Hammer</a:t>
            </a:r>
          </a:p>
          <a:p>
            <a:pPr lvl="1"/>
            <a:r>
              <a:rPr lang="en-GB" dirty="0" smtClean="0"/>
              <a:t>Any plugin that uses it can read data written by any other plugin that uses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7598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XrootD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529301"/>
          </a:xfrm>
        </p:spPr>
        <p:txBody>
          <a:bodyPr/>
          <a:lstStyle/>
          <a:p>
            <a:r>
              <a:rPr lang="en-US" dirty="0" smtClean="0"/>
              <a:t>XrootD plugin was developed by CERN using libRadosStriper</a:t>
            </a:r>
          </a:p>
          <a:p>
            <a:pPr lvl="1"/>
            <a:r>
              <a:rPr lang="en-US" dirty="0" smtClean="0"/>
              <a:t>Plugin is part of XRootD server software</a:t>
            </a:r>
          </a:p>
          <a:p>
            <a:pPr lvl="1"/>
            <a:r>
              <a:rPr lang="en-US" dirty="0" smtClean="0"/>
              <a:t>CERN use case </a:t>
            </a:r>
            <a:r>
              <a:rPr lang="en-US" dirty="0" smtClean="0"/>
              <a:t>is </a:t>
            </a:r>
            <a:r>
              <a:rPr lang="en-US" dirty="0" smtClean="0"/>
              <a:t>very restricted</a:t>
            </a:r>
          </a:p>
          <a:p>
            <a:pPr lvl="1"/>
            <a:r>
              <a:rPr lang="en-US" dirty="0" smtClean="0"/>
              <a:t>They switched from EC back to using replication.</a:t>
            </a:r>
          </a:p>
          <a:p>
            <a:r>
              <a:rPr lang="en-US" dirty="0" smtClean="0"/>
              <a:t>We have a more complex setup.</a:t>
            </a:r>
          </a:p>
          <a:p>
            <a:pPr lvl="1"/>
            <a:r>
              <a:rPr lang="en-US" dirty="0" smtClean="0"/>
              <a:t>Direct I/O on EC pools was predictably slow.</a:t>
            </a:r>
          </a:p>
          <a:p>
            <a:pPr lvl="2"/>
            <a:r>
              <a:rPr lang="en-US" dirty="0" smtClean="0"/>
              <a:t>Implemented disk/memory caching on the gateways.</a:t>
            </a:r>
          </a:p>
          <a:p>
            <a:r>
              <a:rPr lang="en-US" dirty="0" smtClean="0"/>
              <a:t>We have encountered many bugs that have been fixed</a:t>
            </a:r>
          </a:p>
          <a:p>
            <a:pPr lvl="1"/>
            <a:r>
              <a:rPr lang="en-US" dirty="0" smtClean="0"/>
              <a:t>Issues with checksumming, redirection and the caching proxy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pic>
        <p:nvPicPr>
          <p:cNvPr id="2050" name="Picture 2" descr="XRoot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869160"/>
            <a:ext cx="23622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57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GridFTP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837077"/>
          </a:xfrm>
        </p:spPr>
        <p:txBody>
          <a:bodyPr/>
          <a:lstStyle/>
          <a:p>
            <a:r>
              <a:rPr lang="en-GB" dirty="0" smtClean="0"/>
              <a:t>Plugin stable since October 2016</a:t>
            </a:r>
          </a:p>
          <a:p>
            <a:pPr lvl="1"/>
            <a:r>
              <a:rPr lang="en-GB" dirty="0" smtClean="0"/>
              <a:t>Initial work by Sébastien Ponce (CERN) in 2015, based on XrootD plugin</a:t>
            </a:r>
          </a:p>
          <a:p>
            <a:pPr lvl="2"/>
            <a:r>
              <a:rPr lang="en-GB" dirty="0" smtClean="0"/>
              <a:t>…so it also uses libRadosStriper</a:t>
            </a:r>
          </a:p>
          <a:p>
            <a:pPr lvl="1"/>
            <a:r>
              <a:rPr lang="en-GB" dirty="0" smtClean="0"/>
              <a:t>Completed by Ian Johnson (STFC)</a:t>
            </a:r>
          </a:p>
          <a:p>
            <a:r>
              <a:rPr lang="en-GB" dirty="0" smtClean="0"/>
              <a:t>Same interface to RADOS as the XrootD plugin</a:t>
            </a:r>
          </a:p>
          <a:p>
            <a:pPr lvl="1"/>
            <a:r>
              <a:rPr lang="en-GB" dirty="0" smtClean="0"/>
              <a:t>…so cross-reading with GridFTP works fine.</a:t>
            </a:r>
          </a:p>
          <a:p>
            <a:pPr lvl="1"/>
            <a:r>
              <a:rPr lang="en-US" dirty="0" smtClean="0">
                <a:hlinkClick r:id="rId2"/>
              </a:rPr>
              <a:t>https://github.com/stfc/gridFTPCephPlugin</a:t>
            </a:r>
            <a:r>
              <a:rPr lang="en-US" dirty="0" smtClean="0"/>
              <a:t>	</a:t>
            </a:r>
          </a:p>
          <a:p>
            <a:r>
              <a:rPr lang="en-US" dirty="0" smtClean="0"/>
              <a:t>Authentication/authorisation use the same software as xrootd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921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Echo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16</a:t>
            </a:fld>
            <a:endParaRPr lang="en-GB" altLang="en-US" dirty="0"/>
          </a:p>
        </p:txBody>
      </p:sp>
      <p:grpSp>
        <p:nvGrpSpPr>
          <p:cNvPr id="150" name="Group 149"/>
          <p:cNvGrpSpPr/>
          <p:nvPr/>
        </p:nvGrpSpPr>
        <p:grpSpPr>
          <a:xfrm>
            <a:off x="884655" y="1490817"/>
            <a:ext cx="7316631" cy="4515004"/>
            <a:chOff x="1063896" y="1078047"/>
            <a:chExt cx="7316631" cy="4515004"/>
          </a:xfrm>
        </p:grpSpPr>
        <p:sp>
          <p:nvSpPr>
            <p:cNvPr id="78" name="TextBox 77"/>
            <p:cNvSpPr txBox="1"/>
            <p:nvPr/>
          </p:nvSpPr>
          <p:spPr>
            <a:xfrm>
              <a:off x="1063896" y="3771722"/>
              <a:ext cx="1570383" cy="830995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WN</a:t>
              </a: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GB" sz="16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9" name="CustomShape 2"/>
            <p:cNvSpPr/>
            <p:nvPr/>
          </p:nvSpPr>
          <p:spPr>
            <a:xfrm>
              <a:off x="6172893" y="3832351"/>
              <a:ext cx="2111660" cy="1723864"/>
            </a:xfrm>
            <a:prstGeom prst="can">
              <a:avLst>
                <a:gd name="adj" fmla="val 5400"/>
              </a:avLst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r>
                <a:rPr lang="en-GB" sz="1633" spc="-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Ceph Cluster</a:t>
              </a:r>
              <a:endParaRPr sz="2177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382519" y="4127626"/>
              <a:ext cx="1694792" cy="59637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2">
                      <a:lumMod val="75000"/>
                    </a:schemeClr>
                  </a:solidFill>
                  <a:latin typeface="Lucida Grande" pitchFamily="84" charset="0"/>
                  <a:ea typeface="ヒラギノ角ゴ Pro W3" pitchFamily="84" charset="-128"/>
                </a:rPr>
                <a:t>VO data pool</a:t>
              </a:r>
            </a:p>
          </p:txBody>
        </p:sp>
        <p:sp>
          <p:nvSpPr>
            <p:cNvPr id="81" name="CustomShape 5"/>
            <p:cNvSpPr/>
            <p:nvPr/>
          </p:nvSpPr>
          <p:spPr>
            <a:xfrm>
              <a:off x="1063896" y="1224158"/>
              <a:ext cx="3743739" cy="2140226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r>
                <a:rPr lang="en-GB" sz="1633" spc="-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Worker Node</a:t>
              </a:r>
            </a:p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endParaRPr lang="en-GB" sz="1633" spc="-1" dirty="0">
                <a:solidFill>
                  <a:schemeClr val="bg2">
                    <a:lumMod val="75000"/>
                  </a:schemeClr>
                </a:solidFill>
                <a:latin typeface="Arial"/>
              </a:endParaRPr>
            </a:p>
            <a:p>
              <a:pPr algn="ctr"/>
              <a:endParaRPr sz="2177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2870173" y="1344798"/>
              <a:ext cx="1599026" cy="899246"/>
            </a:xfrm>
            <a:prstGeom prst="roundRect">
              <a:avLst>
                <a:gd name="adj" fmla="val 302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1134624" y="2437859"/>
              <a:ext cx="1599026" cy="885694"/>
            </a:xfrm>
            <a:prstGeom prst="roundRect">
              <a:avLst>
                <a:gd name="adj" fmla="val 302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134622" y="1538613"/>
              <a:ext cx="1599026" cy="854290"/>
            </a:xfrm>
            <a:prstGeom prst="roundRect">
              <a:avLst>
                <a:gd name="adj" fmla="val 302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867851" y="2273344"/>
              <a:ext cx="1762615" cy="1023587"/>
            </a:xfrm>
            <a:prstGeom prst="roundRect">
              <a:avLst>
                <a:gd name="adj" fmla="val 302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6" name="CustomShape 5"/>
            <p:cNvSpPr/>
            <p:nvPr/>
          </p:nvSpPr>
          <p:spPr>
            <a:xfrm>
              <a:off x="3012770" y="2395920"/>
              <a:ext cx="1450225" cy="225198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XRootD server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CustomShape 9"/>
            <p:cNvSpPr/>
            <p:nvPr/>
          </p:nvSpPr>
          <p:spPr>
            <a:xfrm>
              <a:off x="3012771" y="2624135"/>
              <a:ext cx="1450225" cy="2251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rados plugin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3012770" y="2849333"/>
              <a:ext cx="1450225" cy="225198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libradosstriper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935765" y="3046556"/>
              <a:ext cx="957953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</a:t>
              </a: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container</a:t>
              </a:r>
              <a:endParaRPr kumimoji="0" lang="en-GB" sz="1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90" name="CustomShape 5"/>
            <p:cNvSpPr/>
            <p:nvPr/>
          </p:nvSpPr>
          <p:spPr>
            <a:xfrm>
              <a:off x="1255715" y="2138823"/>
              <a:ext cx="1369307" cy="200404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XRootD client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CustomShape 8"/>
            <p:cNvSpPr/>
            <p:nvPr/>
          </p:nvSpPr>
          <p:spPr>
            <a:xfrm>
              <a:off x="1255715" y="1778222"/>
              <a:ext cx="1369306" cy="184353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User job</a:t>
              </a:r>
              <a:endParaRPr sz="16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122622" y="1462638"/>
              <a:ext cx="1026882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Job</a:t>
              </a:r>
              <a:r>
                <a:rPr lang="en-GB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container</a:t>
              </a:r>
              <a:endParaRPr kumimoji="0" lang="en-GB" sz="20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endParaRPr>
            </a:p>
          </p:txBody>
        </p:sp>
        <p:cxnSp>
          <p:nvCxnSpPr>
            <p:cNvPr id="93" name="Line 11"/>
            <p:cNvCxnSpPr>
              <a:stCxn id="91" idx="2"/>
              <a:endCxn id="90" idx="0"/>
            </p:cNvCxnSpPr>
            <p:nvPr/>
          </p:nvCxnSpPr>
          <p:spPr>
            <a:xfrm rot="16200000" flipH="1">
              <a:off x="1852244" y="2050698"/>
              <a:ext cx="176248" cy="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94" name="Line 11"/>
            <p:cNvCxnSpPr>
              <a:stCxn id="80" idx="1"/>
              <a:endCxn id="88" idx="3"/>
            </p:cNvCxnSpPr>
            <p:nvPr/>
          </p:nvCxnSpPr>
          <p:spPr>
            <a:xfrm rot="10800000">
              <a:off x="4462995" y="2961932"/>
              <a:ext cx="1919524" cy="146388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95" name="CustomShape 5"/>
            <p:cNvSpPr/>
            <p:nvPr/>
          </p:nvSpPr>
          <p:spPr>
            <a:xfrm>
              <a:off x="3011215" y="1927315"/>
              <a:ext cx="1369307" cy="211507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XRootD client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CustomShape 8"/>
            <p:cNvSpPr/>
            <p:nvPr/>
          </p:nvSpPr>
          <p:spPr>
            <a:xfrm>
              <a:off x="3011215" y="1566715"/>
              <a:ext cx="1369306" cy="184353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User job</a:t>
              </a:r>
              <a:endParaRPr sz="16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7" name="Line 11"/>
            <p:cNvCxnSpPr>
              <a:stCxn id="96" idx="2"/>
              <a:endCxn id="95" idx="0"/>
            </p:cNvCxnSpPr>
            <p:nvPr/>
          </p:nvCxnSpPr>
          <p:spPr>
            <a:xfrm rot="16200000" flipH="1">
              <a:off x="3607745" y="1839190"/>
              <a:ext cx="176247" cy="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98" name="CustomShape 5"/>
            <p:cNvSpPr/>
            <p:nvPr/>
          </p:nvSpPr>
          <p:spPr>
            <a:xfrm>
              <a:off x="1255715" y="3046555"/>
              <a:ext cx="1369307" cy="189502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XRootD client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9" name="Line 11"/>
            <p:cNvCxnSpPr>
              <a:stCxn id="86" idx="1"/>
              <a:endCxn id="90" idx="3"/>
            </p:cNvCxnSpPr>
            <p:nvPr/>
          </p:nvCxnSpPr>
          <p:spPr>
            <a:xfrm rot="10800000">
              <a:off x="2625022" y="2239025"/>
              <a:ext cx="387748" cy="269494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100" name="CustomShape 8"/>
            <p:cNvSpPr/>
            <p:nvPr/>
          </p:nvSpPr>
          <p:spPr>
            <a:xfrm>
              <a:off x="1255715" y="2679452"/>
              <a:ext cx="1369306" cy="184353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User job</a:t>
              </a:r>
              <a:endParaRPr sz="16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Line 11"/>
            <p:cNvCxnSpPr>
              <a:stCxn id="100" idx="2"/>
              <a:endCxn id="98" idx="0"/>
            </p:cNvCxnSpPr>
            <p:nvPr/>
          </p:nvCxnSpPr>
          <p:spPr>
            <a:xfrm rot="16200000" flipH="1">
              <a:off x="1848993" y="2955179"/>
              <a:ext cx="182750" cy="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102" name="Line 11"/>
            <p:cNvCxnSpPr>
              <a:stCxn id="86" idx="1"/>
              <a:endCxn id="98" idx="3"/>
            </p:cNvCxnSpPr>
            <p:nvPr/>
          </p:nvCxnSpPr>
          <p:spPr>
            <a:xfrm rot="10800000" flipV="1">
              <a:off x="2625022" y="2508518"/>
              <a:ext cx="387748" cy="63278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103" name="Line 11"/>
            <p:cNvCxnSpPr>
              <a:stCxn id="86" idx="0"/>
              <a:endCxn id="95" idx="2"/>
            </p:cNvCxnSpPr>
            <p:nvPr/>
          </p:nvCxnSpPr>
          <p:spPr>
            <a:xfrm rot="16200000" flipV="1">
              <a:off x="3588327" y="2246364"/>
              <a:ext cx="257098" cy="42014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104" name="TextBox 103"/>
            <p:cNvSpPr txBox="1"/>
            <p:nvPr/>
          </p:nvSpPr>
          <p:spPr>
            <a:xfrm>
              <a:off x="2887088" y="1255942"/>
              <a:ext cx="1026882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Job</a:t>
              </a:r>
              <a:r>
                <a:rPr lang="en-GB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container</a:t>
              </a:r>
              <a:endParaRPr kumimoji="0" lang="en-GB" sz="20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34621" y="2370815"/>
              <a:ext cx="1026882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Job</a:t>
              </a:r>
              <a:r>
                <a:rPr lang="en-GB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container</a:t>
              </a:r>
              <a:endParaRPr kumimoji="0" lang="en-GB" sz="20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92410" y="389548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64813" y="389548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492409" y="4298412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237216" y="389548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863066" y="4298412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233723" y="4298412"/>
              <a:ext cx="307133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GW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063896" y="4762056"/>
              <a:ext cx="1570383" cy="830995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WN</a:t>
              </a: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GB" sz="16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492410" y="4885820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64813" y="4885820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92409" y="528874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237216" y="4885820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63066" y="528874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233723" y="5288746"/>
              <a:ext cx="307133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GW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813998" y="3771722"/>
              <a:ext cx="1570383" cy="830995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WN</a:t>
              </a: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GB" sz="16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242512" y="389548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614915" y="389548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42511" y="4298412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87318" y="389548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613168" y="4298412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83825" y="4298412"/>
              <a:ext cx="307133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GW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813998" y="4762056"/>
              <a:ext cx="1570383" cy="830995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WN</a:t>
              </a: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GB" sz="16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242512" y="4885820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614915" y="4885820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242511" y="528874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987318" y="4885820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13168" y="5288746"/>
              <a:ext cx="284691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Job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983825" y="5288746"/>
              <a:ext cx="307133" cy="261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GW</a:t>
              </a:r>
            </a:p>
          </p:txBody>
        </p:sp>
        <p:cxnSp>
          <p:nvCxnSpPr>
            <p:cNvPr id="133" name="Line 11"/>
            <p:cNvCxnSpPr>
              <a:stCxn id="80" idx="1"/>
              <a:endCxn id="125" idx="3"/>
            </p:cNvCxnSpPr>
            <p:nvPr/>
          </p:nvCxnSpPr>
          <p:spPr>
            <a:xfrm rot="10800000" flipV="1">
              <a:off x="4290959" y="4425814"/>
              <a:ext cx="2091561" cy="340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134" name="Line 11"/>
            <p:cNvCxnSpPr>
              <a:stCxn id="80" idx="1"/>
              <a:endCxn id="132" idx="3"/>
            </p:cNvCxnSpPr>
            <p:nvPr/>
          </p:nvCxnSpPr>
          <p:spPr>
            <a:xfrm rot="10800000" flipV="1">
              <a:off x="4290959" y="4425814"/>
              <a:ext cx="2091561" cy="99373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135" name="Rounded Rectangle 64">
              <a:extLst>
                <a:ext uri="{FF2B5EF4-FFF2-40B4-BE49-F238E27FC236}">
                  <a16:creationId xmlns:a16="http://schemas.microsoft.com/office/drawing/2014/main" xmlns="" id="{1495AB37-52CC-4E5E-B043-603A7D4C2629}"/>
                </a:ext>
              </a:extLst>
            </p:cNvPr>
            <p:cNvSpPr/>
            <p:nvPr/>
          </p:nvSpPr>
          <p:spPr>
            <a:xfrm>
              <a:off x="5544016" y="1984501"/>
              <a:ext cx="1762615" cy="1023587"/>
            </a:xfrm>
            <a:prstGeom prst="roundRect">
              <a:avLst>
                <a:gd name="adj" fmla="val 302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36" name="CustomShape 5">
              <a:extLst>
                <a:ext uri="{FF2B5EF4-FFF2-40B4-BE49-F238E27FC236}">
                  <a16:creationId xmlns:a16="http://schemas.microsoft.com/office/drawing/2014/main" xmlns="" id="{26342460-11A4-44E3-8281-C40CE32597C9}"/>
                </a:ext>
              </a:extLst>
            </p:cNvPr>
            <p:cNvSpPr/>
            <p:nvPr/>
          </p:nvSpPr>
          <p:spPr>
            <a:xfrm>
              <a:off x="5696470" y="2241676"/>
              <a:ext cx="1450225" cy="225198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GridFTP server</a:t>
              </a:r>
              <a:endParaRPr lang="en-GB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CustomShape 9">
              <a:extLst>
                <a:ext uri="{FF2B5EF4-FFF2-40B4-BE49-F238E27FC236}">
                  <a16:creationId xmlns:a16="http://schemas.microsoft.com/office/drawing/2014/main" xmlns="" id="{64A92D0E-CB1A-453D-B9BF-56B824029703}"/>
                </a:ext>
              </a:extLst>
            </p:cNvPr>
            <p:cNvSpPr/>
            <p:nvPr/>
          </p:nvSpPr>
          <p:spPr>
            <a:xfrm>
              <a:off x="5696470" y="2470276"/>
              <a:ext cx="1450225" cy="2251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rados plugin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CustomShape 8">
              <a:extLst>
                <a:ext uri="{FF2B5EF4-FFF2-40B4-BE49-F238E27FC236}">
                  <a16:creationId xmlns:a16="http://schemas.microsoft.com/office/drawing/2014/main" xmlns="" id="{6449A6FD-58A2-4586-85AA-628303065D25}"/>
                </a:ext>
              </a:extLst>
            </p:cNvPr>
            <p:cNvSpPr/>
            <p:nvPr/>
          </p:nvSpPr>
          <p:spPr>
            <a:xfrm>
              <a:off x="5696470" y="2698876"/>
              <a:ext cx="1450225" cy="225198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libradosstriper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xmlns="" id="{BA7043A9-99F9-4B12-A574-545AD6C3F0D4}"/>
                </a:ext>
              </a:extLst>
            </p:cNvPr>
            <p:cNvSpPr txBox="1"/>
            <p:nvPr/>
          </p:nvSpPr>
          <p:spPr>
            <a:xfrm>
              <a:off x="5582130" y="1933277"/>
              <a:ext cx="1282585" cy="346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r>
                <a:rPr lang="en-GB" sz="11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External </a:t>
              </a:r>
              <a:r>
                <a:rPr lang="en-GB" sz="1100" dirty="0">
                  <a:solidFill>
                    <a:srgbClr val="3E3E3E"/>
                  </a:solidFill>
                  <a:latin typeface="Arial"/>
                  <a:cs typeface="Arial"/>
                </a:rPr>
                <a:t>GW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0" name="Line 11">
              <a:extLst>
                <a:ext uri="{FF2B5EF4-FFF2-40B4-BE49-F238E27FC236}">
                  <a16:creationId xmlns:a16="http://schemas.microsoft.com/office/drawing/2014/main" xmlns="" id="{28587028-F932-4D63-B6F0-63F49B519342}"/>
                </a:ext>
              </a:extLst>
            </p:cNvPr>
            <p:cNvCxnSpPr>
              <a:cxnSpLocks/>
              <a:stCxn id="80" idx="0"/>
              <a:endCxn id="138" idx="2"/>
            </p:cNvCxnSpPr>
            <p:nvPr/>
          </p:nvCxnSpPr>
          <p:spPr>
            <a:xfrm rot="16200000" flipV="1">
              <a:off x="6223973" y="3121684"/>
              <a:ext cx="1203552" cy="80833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cxnSp>
          <p:nvCxnSpPr>
            <p:cNvPr id="141" name="Line 11">
              <a:extLst>
                <a:ext uri="{FF2B5EF4-FFF2-40B4-BE49-F238E27FC236}">
                  <a16:creationId xmlns:a16="http://schemas.microsoft.com/office/drawing/2014/main" xmlns="" id="{FED36A74-B123-48F9-B52A-BE9D407C0DC9}"/>
                </a:ext>
              </a:extLst>
            </p:cNvPr>
            <p:cNvCxnSpPr>
              <a:cxnSpLocks/>
              <a:stCxn id="136" idx="0"/>
            </p:cNvCxnSpPr>
            <p:nvPr/>
          </p:nvCxnSpPr>
          <p:spPr>
            <a:xfrm rot="16200000" flipV="1">
              <a:off x="6032064" y="1852156"/>
              <a:ext cx="779038" cy="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142" name="Rounded Rectangle 64">
              <a:extLst>
                <a:ext uri="{FF2B5EF4-FFF2-40B4-BE49-F238E27FC236}">
                  <a16:creationId xmlns:a16="http://schemas.microsoft.com/office/drawing/2014/main" xmlns="" id="{8FFAB96D-60C6-45A9-ACB0-8CF77DCC9AEB}"/>
                </a:ext>
              </a:extLst>
            </p:cNvPr>
            <p:cNvSpPr/>
            <p:nvPr/>
          </p:nvSpPr>
          <p:spPr>
            <a:xfrm>
              <a:off x="6617912" y="2214675"/>
              <a:ext cx="1762615" cy="1023587"/>
            </a:xfrm>
            <a:prstGeom prst="roundRect">
              <a:avLst>
                <a:gd name="adj" fmla="val 302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cxnSp>
          <p:nvCxnSpPr>
            <p:cNvPr id="143" name="Line 11">
              <a:extLst>
                <a:ext uri="{FF2B5EF4-FFF2-40B4-BE49-F238E27FC236}">
                  <a16:creationId xmlns:a16="http://schemas.microsoft.com/office/drawing/2014/main" xmlns="" id="{FED36A74-B123-48F9-B52A-BE9D407C0DC9}"/>
                </a:ext>
              </a:extLst>
            </p:cNvPr>
            <p:cNvCxnSpPr>
              <a:cxnSpLocks/>
              <a:stCxn id="80" idx="0"/>
              <a:endCxn id="148" idx="2"/>
            </p:cNvCxnSpPr>
            <p:nvPr/>
          </p:nvCxnSpPr>
          <p:spPr>
            <a:xfrm rot="5400000" flipH="1" flipV="1">
              <a:off x="6876009" y="3508154"/>
              <a:ext cx="973378" cy="26556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144" name="CustomShape 5">
              <a:extLst>
                <a:ext uri="{FF2B5EF4-FFF2-40B4-BE49-F238E27FC236}">
                  <a16:creationId xmlns:a16="http://schemas.microsoft.com/office/drawing/2014/main" xmlns="" id="{B17384C4-4AEF-4DBD-B62E-871D28437CFE}"/>
                </a:ext>
              </a:extLst>
            </p:cNvPr>
            <p:cNvSpPr/>
            <p:nvPr/>
          </p:nvSpPr>
          <p:spPr>
            <a:xfrm>
              <a:off x="6770368" y="2471850"/>
              <a:ext cx="1450225" cy="225198"/>
            </a:xfrm>
            <a:prstGeom prst="rect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GridFTP server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5" name="Line 11">
              <a:extLst>
                <a:ext uri="{FF2B5EF4-FFF2-40B4-BE49-F238E27FC236}">
                  <a16:creationId xmlns:a16="http://schemas.microsoft.com/office/drawing/2014/main" xmlns="" id="{FED36A74-B123-48F9-B52A-BE9D407C0DC9}"/>
                </a:ext>
              </a:extLst>
            </p:cNvPr>
            <p:cNvCxnSpPr>
              <a:cxnSpLocks/>
              <a:stCxn id="144" idx="0"/>
            </p:cNvCxnSpPr>
            <p:nvPr/>
          </p:nvCxnSpPr>
          <p:spPr>
            <a:xfrm rot="16200000" flipV="1">
              <a:off x="6983804" y="1960172"/>
              <a:ext cx="1023354" cy="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0000"/>
              </a:solidFill>
              <a:headEnd type="triangle" w="med" len="med"/>
              <a:tailEnd type="triangle" w="med" len="med"/>
            </a:ln>
          </p:spPr>
        </p:cxnSp>
        <p:sp>
          <p:nvSpPr>
            <p:cNvPr id="146" name="CustomShape 9">
              <a:extLst>
                <a:ext uri="{FF2B5EF4-FFF2-40B4-BE49-F238E27FC236}">
                  <a16:creationId xmlns:a16="http://schemas.microsoft.com/office/drawing/2014/main" xmlns="" id="{41163A77-98E9-4207-A9DA-A94E952766AF}"/>
                </a:ext>
              </a:extLst>
            </p:cNvPr>
            <p:cNvSpPr/>
            <p:nvPr/>
          </p:nvSpPr>
          <p:spPr>
            <a:xfrm>
              <a:off x="6770368" y="2700450"/>
              <a:ext cx="1450225" cy="2251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rados plugin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008277" y="1078047"/>
              <a:ext cx="1888435" cy="36933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Other sites</a:t>
              </a:r>
            </a:p>
          </p:txBody>
        </p:sp>
        <p:sp>
          <p:nvSpPr>
            <p:cNvPr id="148" name="CustomShape 8">
              <a:extLst>
                <a:ext uri="{FF2B5EF4-FFF2-40B4-BE49-F238E27FC236}">
                  <a16:creationId xmlns:a16="http://schemas.microsoft.com/office/drawing/2014/main" xmlns="" id="{FDD57EF8-DFDD-47FC-BBCD-0229E8120939}"/>
                </a:ext>
              </a:extLst>
            </p:cNvPr>
            <p:cNvSpPr/>
            <p:nvPr/>
          </p:nvSpPr>
          <p:spPr>
            <a:xfrm>
              <a:off x="6770368" y="2929050"/>
              <a:ext cx="1450225" cy="225198"/>
            </a:xfrm>
            <a:prstGeom prst="rect">
              <a:avLst/>
            </a:prstGeom>
            <a:solidFill>
              <a:srgbClr val="C0CBD9"/>
            </a:solidFill>
            <a:ln>
              <a:solidFill>
                <a:srgbClr val="8197B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81639" tIns="40819" rIns="81639" bIns="40819" anchor="ctr"/>
            <a:lstStyle/>
            <a:p>
              <a:pPr algn="ctr"/>
              <a:r>
                <a:rPr lang="en-GB" sz="1200" spc="-1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libradosstriper</a:t>
              </a:r>
              <a:endParaRPr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xmlns="" id="{21CE2A67-8481-4E63-9EC3-FA75528A09F6}"/>
                </a:ext>
              </a:extLst>
            </p:cNvPr>
            <p:cNvSpPr txBox="1"/>
            <p:nvPr/>
          </p:nvSpPr>
          <p:spPr>
            <a:xfrm>
              <a:off x="6656026" y="2162996"/>
              <a:ext cx="1282585" cy="346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r>
                <a:rPr lang="en-GB" sz="11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External </a:t>
              </a:r>
              <a:r>
                <a:rPr lang="en-GB" sz="1100" dirty="0">
                  <a:solidFill>
                    <a:srgbClr val="3E3E3E"/>
                  </a:solidFill>
                  <a:latin typeface="Arial"/>
                  <a:cs typeface="Arial"/>
                </a:rPr>
                <a:t>GW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373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Erasure Coding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243342"/>
          </a:xfrm>
        </p:spPr>
        <p:txBody>
          <a:bodyPr/>
          <a:lstStyle/>
          <a:p>
            <a:r>
              <a:rPr lang="en-GB" dirty="0" smtClean="0"/>
              <a:t>Erasure coding is the technology that underlies non-replicated RAID (RAID 5/6)</a:t>
            </a:r>
          </a:p>
          <a:p>
            <a:pPr lvl="1"/>
            <a:r>
              <a:rPr lang="en-GB" dirty="0" smtClean="0"/>
              <a:t>Split file into </a:t>
            </a:r>
            <a:r>
              <a:rPr lang="en-GB" dirty="0"/>
              <a:t>m</a:t>
            </a:r>
            <a:r>
              <a:rPr lang="en-GB" dirty="0" smtClean="0"/>
              <a:t> pieces, write m+k pieces</a:t>
            </a:r>
          </a:p>
          <a:p>
            <a:pPr lvl="1"/>
            <a:r>
              <a:rPr lang="en-GB" dirty="0" smtClean="0"/>
              <a:t>Object can be re-created from any set of m pieces </a:t>
            </a:r>
          </a:p>
          <a:p>
            <a:r>
              <a:rPr lang="en-GB" dirty="0" smtClean="0"/>
              <a:t>The erasure coding scheme for our main data store is 8+3:</a:t>
            </a:r>
          </a:p>
          <a:p>
            <a:pPr lvl="1"/>
            <a:r>
              <a:rPr lang="en-GB" dirty="0" smtClean="0"/>
              <a:t>m=8, k=3</a:t>
            </a:r>
          </a:p>
          <a:p>
            <a:pPr lvl="1"/>
            <a:r>
              <a:rPr lang="en-GB" dirty="0" smtClean="0"/>
              <a:t>8 data stripes</a:t>
            </a:r>
          </a:p>
          <a:p>
            <a:pPr lvl="1"/>
            <a:r>
              <a:rPr lang="en-GB" dirty="0" smtClean="0"/>
              <a:t>3 parity stripes</a:t>
            </a:r>
          </a:p>
          <a:p>
            <a:r>
              <a:rPr lang="en-GB" dirty="0" smtClean="0"/>
              <a:t>On each write:</a:t>
            </a:r>
          </a:p>
          <a:p>
            <a:pPr lvl="1"/>
            <a:r>
              <a:rPr lang="en-GB" dirty="0" smtClean="0"/>
              <a:t>For each 64MB stripe, split it into 8 data stripes, generate 3 parity stripes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64275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Erasure Coding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695500"/>
          </a:xfrm>
        </p:spPr>
        <p:txBody>
          <a:bodyPr/>
          <a:lstStyle/>
          <a:p>
            <a:r>
              <a:rPr lang="en-GB" dirty="0" smtClean="0"/>
              <a:t>Both m and k are tuneable</a:t>
            </a:r>
          </a:p>
          <a:p>
            <a:pPr lvl="1"/>
            <a:r>
              <a:rPr lang="en-GB" dirty="0" smtClean="0"/>
              <a:t>Ratio and sum are both relevant</a:t>
            </a:r>
          </a:p>
          <a:p>
            <a:pPr lvl="1"/>
            <a:r>
              <a:rPr lang="en-GB" dirty="0" smtClean="0"/>
              <a:t>High total number of stripes – smaller parity stripes</a:t>
            </a:r>
          </a:p>
          <a:p>
            <a:pPr lvl="2"/>
            <a:r>
              <a:rPr lang="en-GB" dirty="0" smtClean="0"/>
              <a:t>…but also increased computational complexity of synchronisation operations</a:t>
            </a:r>
          </a:p>
          <a:p>
            <a:pPr lvl="1"/>
            <a:r>
              <a:rPr lang="en-GB" dirty="0" smtClean="0"/>
              <a:t>Low m/k ratio: Greater data security</a:t>
            </a:r>
          </a:p>
          <a:p>
            <a:pPr lvl="2"/>
            <a:r>
              <a:rPr lang="en-GB" dirty="0" smtClean="0"/>
              <a:t>…but also lower ratio of raw:usable storage</a:t>
            </a:r>
          </a:p>
          <a:p>
            <a:r>
              <a:rPr lang="en-GB" dirty="0" smtClean="0"/>
              <a:t>8+3 is the final compromise</a:t>
            </a:r>
          </a:p>
          <a:p>
            <a:pPr lvl="1"/>
            <a:r>
              <a:rPr lang="en-GB" dirty="0" smtClean="0"/>
              <a:t>It’s also what we know that another user (Yahoo) does ;)</a:t>
            </a:r>
          </a:p>
          <a:p>
            <a:pPr lvl="1"/>
            <a:r>
              <a:rPr lang="en-GB" dirty="0" smtClean="0"/>
              <a:t>Synchronisation is still computationally nontrivial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2522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452630"/>
          </a:xfrm>
        </p:spPr>
        <p:txBody>
          <a:bodyPr/>
          <a:lstStyle/>
          <a:p>
            <a:r>
              <a:rPr lang="en-GB" dirty="0" smtClean="0"/>
              <a:t>ATLAS - full production for workflows at RAL</a:t>
            </a:r>
          </a:p>
          <a:p>
            <a:pPr lvl="1"/>
            <a:r>
              <a:rPr lang="en-GB" dirty="0" smtClean="0"/>
              <a:t>Steady migration of data from CASTOR system</a:t>
            </a:r>
          </a:p>
          <a:p>
            <a:r>
              <a:rPr lang="en-GB" dirty="0" smtClean="0"/>
              <a:t>CMS - in early stages of using Echo in production</a:t>
            </a:r>
          </a:p>
          <a:p>
            <a:pPr lvl="1"/>
            <a:r>
              <a:rPr lang="en-GB" dirty="0" smtClean="0"/>
              <a:t>Starting to ramp up data volume and transfer rates</a:t>
            </a:r>
          </a:p>
          <a:p>
            <a:r>
              <a:rPr lang="en-GB" dirty="0" smtClean="0"/>
              <a:t>LHCb - still on CASTOR</a:t>
            </a:r>
          </a:p>
          <a:p>
            <a:pPr lvl="1"/>
            <a:r>
              <a:rPr lang="en-GB" dirty="0" smtClean="0"/>
              <a:t>Work ongoing</a:t>
            </a:r>
          </a:p>
          <a:p>
            <a:pPr lvl="1"/>
            <a:r>
              <a:rPr lang="en-GB" dirty="0" smtClean="0"/>
              <a:t>Hope to complete migration by Q4 2018</a:t>
            </a:r>
          </a:p>
          <a:p>
            <a:r>
              <a:rPr lang="en-GB" dirty="0" smtClean="0"/>
              <a:t>ALICE – also still on CASTOR</a:t>
            </a:r>
          </a:p>
          <a:p>
            <a:pPr lvl="1"/>
            <a:r>
              <a:rPr lang="en-GB" dirty="0" smtClean="0"/>
              <a:t>Currently not migrating</a:t>
            </a:r>
            <a:endParaRPr lang="en-GB" dirty="0"/>
          </a:p>
          <a:p>
            <a:pPr lvl="1"/>
            <a:r>
              <a:rPr lang="en-GB" dirty="0" smtClean="0"/>
              <a:t>CASTOR disk-only data volume is only 500TB</a:t>
            </a:r>
          </a:p>
          <a:p>
            <a:r>
              <a:rPr lang="en-GB" dirty="0" smtClean="0"/>
              <a:t>Objective: No CASTOR disk-only data by April 2019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213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0AA-9055-4B26-BB4C-A740752DEBCB}" type="datetime1">
              <a:rPr lang="en-GB" altLang="en-US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857-F5C9-4A83-A924-ABD0ABAB3897}" type="slidenum">
              <a:rPr lang="en-GB" altLang="en-US"/>
              <a:pPr/>
              <a:t>2</a:t>
            </a:fld>
            <a:endParaRPr lang="en-GB" alt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 Light"/>
              </a:rPr>
              <a:t>Ceph at RAL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10638" cy="3566234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The STFC Rutherford Appleton Laboratory hosts the UK's WLCG Tier 1 Centre</a:t>
            </a:r>
          </a:p>
          <a:p>
            <a:pPr lvl="1"/>
            <a:r>
              <a:rPr lang="en-US" dirty="0" smtClean="0">
                <a:cs typeface="Calibri"/>
              </a:rPr>
              <a:t>Data storage on disk &amp; tape</a:t>
            </a:r>
          </a:p>
          <a:p>
            <a:pPr lvl="1"/>
            <a:r>
              <a:rPr lang="en-US" dirty="0" smtClean="0">
                <a:cs typeface="Calibri"/>
              </a:rPr>
              <a:t>Large batch processing farm</a:t>
            </a:r>
          </a:p>
          <a:p>
            <a:pPr lvl="1"/>
            <a:r>
              <a:rPr lang="en-US" dirty="0" smtClean="0">
                <a:cs typeface="Calibri"/>
              </a:rPr>
              <a:t>Tier 1 for ATLAS, CMS, LHCb, and ALICE</a:t>
            </a:r>
          </a:p>
          <a:p>
            <a:r>
              <a:rPr lang="en-US" dirty="0" smtClean="0">
                <a:cs typeface="Calibri"/>
              </a:rPr>
              <a:t>We use Ceph for two main applications:</a:t>
            </a:r>
          </a:p>
          <a:p>
            <a:pPr lvl="1"/>
            <a:r>
              <a:rPr lang="en-US" dirty="0" smtClean="0">
                <a:cs typeface="Calibri"/>
              </a:rPr>
              <a:t>Backend storage for private cloud ('Sirius')</a:t>
            </a:r>
          </a:p>
          <a:p>
            <a:pPr lvl="1"/>
            <a:r>
              <a:rPr lang="en-US" dirty="0" smtClean="0">
                <a:cs typeface="Calibri"/>
              </a:rPr>
              <a:t>Large erasure-coded storage service for WLCG disk storage ('Echo')</a:t>
            </a:r>
          </a:p>
          <a:p>
            <a:r>
              <a:rPr lang="en-US" dirty="0" smtClean="0">
                <a:cs typeface="Calibri"/>
              </a:rPr>
              <a:t>This talk will discuss Echo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Throughput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63846"/>
          </a:xfrm>
        </p:spPr>
        <p:txBody>
          <a:bodyPr/>
          <a:lstStyle/>
          <a:p>
            <a:r>
              <a:rPr lang="en-GB" dirty="0" smtClean="0"/>
              <a:t>CASTOR: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20</a:t>
            </a:fld>
            <a:endParaRPr lang="en-GB" altLang="en-US" dirty="0"/>
          </a:p>
        </p:txBody>
      </p:sp>
      <p:pic>
        <p:nvPicPr>
          <p:cNvPr id="6" name="Picture 4" descr="A screen shot of a computer&#10;&#10;Description generated with very high confidence">
            <a:extLst>
              <a:ext uri="{FF2B5EF4-FFF2-40B4-BE49-F238E27FC236}">
                <a16:creationId xmlns:a16="http://schemas.microsoft.com/office/drawing/2014/main" xmlns="" id="{86076E92-D6EF-4F95-9680-0C75275056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9" r="1092"/>
          <a:stretch/>
        </p:blipFill>
        <p:spPr>
          <a:xfrm>
            <a:off x="85756" y="4365104"/>
            <a:ext cx="8988235" cy="1520008"/>
          </a:xfrm>
          <a:prstGeom prst="rect">
            <a:avLst/>
          </a:prstGeom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72988" y="1916832"/>
            <a:ext cx="8813769" cy="1296144"/>
            <a:chOff x="85756" y="2060848"/>
            <a:chExt cx="7128792" cy="1048353"/>
          </a:xfrm>
        </p:grpSpPr>
        <p:pic>
          <p:nvPicPr>
            <p:cNvPr id="1030" name="Picture 6" descr="missing grap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8284" y="2060848"/>
              <a:ext cx="2376264" cy="1048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missing graph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2020" y="2060848"/>
              <a:ext cx="2376264" cy="1048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missing graph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6" y="2060848"/>
              <a:ext cx="2376264" cy="1048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5756" y="3732931"/>
            <a:ext cx="8910638" cy="463846"/>
          </a:xfrm>
          <a:prstGeom prst="rect">
            <a:avLst/>
          </a:prstGeom>
          <a:solidFill>
            <a:srgbClr val="DCE4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66CC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hlink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accent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9pPr>
          </a:lstStyle>
          <a:p>
            <a:r>
              <a:rPr lang="en-GB" kern="0" dirty="0" smtClean="0"/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35238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Part 2: Managing disk errors in a 10PB object store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04610"/>
            <a:ext cx="7772400" cy="402291"/>
          </a:xfrm>
        </p:spPr>
        <p:txBody>
          <a:bodyPr/>
          <a:lstStyle/>
          <a:p>
            <a:r>
              <a:rPr lang="en-GB" dirty="0" smtClean="0"/>
              <a:t>Part 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171F-D7CD-4923-8B25-D581D068C50B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02FD-3FA2-4FA6-8DB0-E1AAF4AA0649}" type="slidenum">
              <a:rPr lang="en-GB" altLang="en-US" smtClean="0"/>
              <a:pPr/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2823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15888"/>
            <a:ext cx="6264250" cy="792162"/>
          </a:xfrm>
        </p:spPr>
        <p:txBody>
          <a:bodyPr/>
          <a:lstStyle/>
          <a:p>
            <a:r>
              <a:rPr lang="en-GB" dirty="0" smtClean="0"/>
              <a:t>Reference for non-Ceph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2015040"/>
          </a:xfrm>
        </p:spPr>
        <p:txBody>
          <a:bodyPr/>
          <a:lstStyle/>
          <a:p>
            <a:r>
              <a:rPr lang="en-GB" dirty="0" smtClean="0"/>
              <a:t>‘Object Storage Daemon’ (OSD)</a:t>
            </a:r>
          </a:p>
          <a:p>
            <a:pPr lvl="1"/>
            <a:r>
              <a:rPr lang="en-GB" dirty="0" smtClean="0"/>
              <a:t>The daemon that manages an individual hard disk (1:1)</a:t>
            </a:r>
          </a:p>
          <a:p>
            <a:pPr lvl="1"/>
            <a:r>
              <a:rPr lang="en-GB" dirty="0" smtClean="0"/>
              <a:t>Many OSDs per storage node</a:t>
            </a:r>
          </a:p>
          <a:p>
            <a:r>
              <a:rPr lang="en-GB" dirty="0" smtClean="0"/>
              <a:t>‘Placement group’ (PG)</a:t>
            </a:r>
          </a:p>
          <a:p>
            <a:pPr lvl="1"/>
            <a:r>
              <a:rPr lang="en-GB" dirty="0" smtClean="0"/>
              <a:t>A subset of all our OSDs that form an 8+3 erasure coded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2063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 Light"/>
              </a:rPr>
              <a:t>Disk management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009432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Echo HW: large (200TB) storage nodes</a:t>
            </a:r>
          </a:p>
          <a:p>
            <a:pPr lvl="1"/>
            <a:r>
              <a:rPr lang="en-US" dirty="0" smtClean="0">
                <a:cs typeface="Calibri"/>
              </a:rPr>
              <a:t>One OSD per disk</a:t>
            </a:r>
          </a:p>
          <a:p>
            <a:pPr lvl="1"/>
            <a:r>
              <a:rPr lang="en-US" dirty="0" smtClean="0">
                <a:cs typeface="Calibri"/>
              </a:rPr>
              <a:t>13 PB raw (11 usable), 6TB/disk, 2160 total hard disks</a:t>
            </a:r>
          </a:p>
          <a:p>
            <a:pPr lvl="1"/>
            <a:r>
              <a:rPr lang="en-US" dirty="0" smtClean="0">
                <a:cs typeface="Calibri"/>
              </a:rPr>
              <a:t>At this scale, disk errors are inevitable and routine</a:t>
            </a:r>
          </a:p>
          <a:p>
            <a:r>
              <a:rPr lang="en-US" dirty="0" smtClean="0">
                <a:cs typeface="Calibri"/>
              </a:rPr>
              <a:t>No RAID card</a:t>
            </a:r>
          </a:p>
          <a:p>
            <a:r>
              <a:rPr lang="en-US" dirty="0" smtClean="0">
                <a:cs typeface="Calibri"/>
              </a:rPr>
              <a:t>This means that disk errors that would be handled by RAID, are not.</a:t>
            </a:r>
          </a:p>
          <a:p>
            <a:r>
              <a:rPr lang="en-US" dirty="0" smtClean="0">
                <a:cs typeface="Calibri"/>
              </a:rPr>
              <a:t>Bad sectors visible to Ceph</a:t>
            </a:r>
          </a:p>
          <a:p>
            <a:pPr lvl="1"/>
            <a:r>
              <a:rPr lang="en-US" dirty="0" smtClean="0">
                <a:cs typeface="Calibri"/>
              </a:rPr>
              <a:t>Ceph encounters read errors, has to handle them</a:t>
            </a:r>
          </a:p>
          <a:p>
            <a:pPr lvl="1"/>
            <a:r>
              <a:rPr lang="en-US" dirty="0" smtClean="0">
                <a:cs typeface="Calibri"/>
              </a:rPr>
              <a:t>New problem for RAL (CASTOR storage nodes have RAID cards)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04700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cs typeface="Calibri Light"/>
              </a:rPr>
              <a:t>Scrubbing &amp; Data Integrity Checking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2322816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Ceph performs routine ‘scrubbing’ operations automatically to check data integrity</a:t>
            </a:r>
          </a:p>
          <a:p>
            <a:pPr lvl="1"/>
            <a:r>
              <a:rPr lang="en-US" dirty="0" smtClean="0">
                <a:cs typeface="Calibri"/>
              </a:rPr>
              <a:t>Scrubbing: for a given placement group, read every object and validate</a:t>
            </a:r>
          </a:p>
          <a:p>
            <a:pPr lvl="1"/>
            <a:r>
              <a:rPr lang="en-US" dirty="0" smtClean="0">
                <a:cs typeface="Calibri"/>
              </a:rPr>
              <a:t>If we get a read error, raise alarm</a:t>
            </a:r>
          </a:p>
          <a:p>
            <a:r>
              <a:rPr lang="en-US" dirty="0" smtClean="0">
                <a:cs typeface="Calibri"/>
              </a:rPr>
              <a:t>Necessary to catch bad sectors on disks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58916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cs typeface="Calibri Light"/>
              </a:rPr>
              <a:t>What happens when Ceph encounters a bad sector?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243342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Read error is passed to Ceph from the operating system</a:t>
            </a:r>
          </a:p>
          <a:p>
            <a:r>
              <a:rPr lang="en-US" dirty="0" smtClean="0">
                <a:cs typeface="Calibri"/>
              </a:rPr>
              <a:t>If the read error is encountered during a transfer...</a:t>
            </a:r>
          </a:p>
          <a:p>
            <a:pPr lvl="1"/>
            <a:r>
              <a:rPr lang="en-US" dirty="0" smtClean="0">
                <a:cs typeface="Calibri"/>
              </a:rPr>
              <a:t>Not a problem for EC pools: Gateway requests all 11 shards, and uses the first 8 shards that don't return errors.</a:t>
            </a:r>
          </a:p>
          <a:p>
            <a:pPr lvl="1"/>
            <a:r>
              <a:rPr lang="en-US" dirty="0" smtClean="0">
                <a:cs typeface="Calibri"/>
              </a:rPr>
              <a:t>Does not cause a HEALTH_ERROR state.</a:t>
            </a:r>
          </a:p>
          <a:p>
            <a:r>
              <a:rPr lang="en-US" dirty="0" smtClean="0">
                <a:cs typeface="Calibri"/>
              </a:rPr>
              <a:t>If the read error is encountered during scrubbing </a:t>
            </a:r>
          </a:p>
          <a:p>
            <a:pPr lvl="1"/>
            <a:r>
              <a:rPr lang="en-US" dirty="0" smtClean="0">
                <a:cs typeface="Calibri"/>
              </a:rPr>
              <a:t>'Scrub error'</a:t>
            </a:r>
          </a:p>
          <a:p>
            <a:pPr lvl="1"/>
            <a:r>
              <a:rPr lang="en-US" dirty="0" smtClean="0">
                <a:cs typeface="Calibri"/>
              </a:rPr>
              <a:t>Placement group is marked as inconsistent</a:t>
            </a:r>
          </a:p>
          <a:p>
            <a:pPr lvl="1"/>
            <a:r>
              <a:rPr lang="en-US" dirty="0" smtClean="0">
                <a:cs typeface="Calibri"/>
              </a:rPr>
              <a:t>Results in a HEALTH_ERROR state on the cluster</a:t>
            </a:r>
          </a:p>
          <a:p>
            <a:pPr lvl="1"/>
            <a:r>
              <a:rPr lang="en-US" dirty="0" smtClean="0">
                <a:cs typeface="Calibri"/>
              </a:rPr>
              <a:t>Most serious state that Ceph can report</a:t>
            </a:r>
          </a:p>
          <a:p>
            <a:pPr lvl="2"/>
            <a:r>
              <a:rPr lang="en-US" dirty="0" smtClean="0">
                <a:cs typeface="Calibri"/>
              </a:rPr>
              <a:t>…but the fix is just to run </a:t>
            </a:r>
            <a:r>
              <a:rPr lang="en-US" dirty="0" smtClean="0">
                <a:solidFill>
                  <a:schemeClr val="tx1"/>
                </a:solidFill>
                <a:latin typeface="Courier" pitchFamily="49" charset="0"/>
                <a:cs typeface="Calibri"/>
              </a:rPr>
              <a:t>ceph pg repair</a:t>
            </a:r>
            <a:r>
              <a:rPr lang="en-US" dirty="0" smtClean="0">
                <a:cs typeface="Calibri"/>
              </a:rPr>
              <a:t> and all is OK again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16663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cs typeface="Calibri Light"/>
              </a:rPr>
              <a:t>Aside: Why treat an inconsistent PG so seriously?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797340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Ceph isn't designed for things to change on disk</a:t>
            </a:r>
          </a:p>
          <a:p>
            <a:pPr lvl="1"/>
            <a:r>
              <a:rPr lang="en-US" dirty="0" smtClean="0">
                <a:cs typeface="Calibri"/>
              </a:rPr>
              <a:t>It's good at dealing with 'hard' failures</a:t>
            </a:r>
          </a:p>
          <a:p>
            <a:pPr lvl="2"/>
            <a:r>
              <a:rPr lang="en-US" dirty="0" smtClean="0">
                <a:cs typeface="Calibri"/>
              </a:rPr>
              <a:t>Lose entire disk</a:t>
            </a:r>
          </a:p>
          <a:p>
            <a:pPr lvl="2"/>
            <a:r>
              <a:rPr lang="en-US" dirty="0" smtClean="0">
                <a:cs typeface="Calibri"/>
              </a:rPr>
              <a:t>Lose entire server</a:t>
            </a:r>
          </a:p>
          <a:p>
            <a:pPr lvl="2"/>
            <a:r>
              <a:rPr lang="en-US" dirty="0" smtClean="0">
                <a:cs typeface="Calibri"/>
              </a:rPr>
              <a:t>Lose entire rack</a:t>
            </a:r>
          </a:p>
          <a:p>
            <a:r>
              <a:rPr lang="en-US" dirty="0" smtClean="0">
                <a:cs typeface="Calibri"/>
              </a:rPr>
              <a:t>For replicated pools (most common configuration)</a:t>
            </a:r>
          </a:p>
          <a:p>
            <a:pPr lvl="1"/>
            <a:r>
              <a:rPr lang="en-US" dirty="0" smtClean="0">
                <a:cs typeface="Calibri"/>
              </a:rPr>
              <a:t>Data changing on disk is dangerous</a:t>
            </a:r>
          </a:p>
          <a:p>
            <a:pPr lvl="2"/>
            <a:r>
              <a:rPr lang="en-US" dirty="0" smtClean="0">
                <a:cs typeface="Calibri"/>
              </a:rPr>
              <a:t>All is fine if we have 2 matching copies left (they are probably correct)</a:t>
            </a:r>
          </a:p>
          <a:p>
            <a:pPr lvl="2"/>
            <a:r>
              <a:rPr lang="en-US" dirty="0" smtClean="0">
                <a:cs typeface="Calibri"/>
              </a:rPr>
              <a:t>If we don’t, PG is inconsistent – may need human intervention - alarm</a:t>
            </a:r>
          </a:p>
          <a:p>
            <a:r>
              <a:rPr lang="en-US" dirty="0" smtClean="0">
                <a:cs typeface="Calibri"/>
              </a:rPr>
              <a:t>Not such a problem in EC land</a:t>
            </a:r>
          </a:p>
          <a:p>
            <a:pPr lvl="1"/>
            <a:r>
              <a:rPr lang="en-US" dirty="0" smtClean="0">
                <a:cs typeface="Calibri"/>
              </a:rPr>
              <a:t>We can easily figure out which version is correct because of the 3 parity shards</a:t>
            </a:r>
          </a:p>
          <a:p>
            <a:pPr lvl="1"/>
            <a:r>
              <a:rPr lang="en-US" dirty="0" smtClean="0">
                <a:cs typeface="Calibri"/>
              </a:rPr>
              <a:t>Ideally, Ceph should understand this.</a:t>
            </a:r>
            <a:endParaRPr lang="en-US" dirty="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7183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cs typeface="Calibri Light"/>
              </a:rPr>
              <a:t>What does this mean operationally?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978654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HEALTH_ERROR is potentially very serious</a:t>
            </a:r>
          </a:p>
          <a:p>
            <a:pPr lvl="1"/>
            <a:r>
              <a:rPr lang="en-US" dirty="0" smtClean="0">
                <a:cs typeface="Calibri"/>
              </a:rPr>
              <a:t>Could be loss of availability, loss of data, cluster down</a:t>
            </a:r>
          </a:p>
          <a:p>
            <a:pPr lvl="1"/>
            <a:r>
              <a:rPr lang="en-US" dirty="0" smtClean="0">
                <a:cs typeface="Calibri"/>
              </a:rPr>
              <a:t>Must callout 24/7, even if it's probably a scrubbing error causing a PG to go inconsistent</a:t>
            </a:r>
          </a:p>
          <a:p>
            <a:pPr lvl="1"/>
            <a:r>
              <a:rPr lang="en-US" dirty="0" smtClean="0">
                <a:cs typeface="Calibri"/>
              </a:rPr>
              <a:t>Cluster frequently going into this state can mask more serious problems</a:t>
            </a:r>
          </a:p>
          <a:p>
            <a:pPr lvl="2"/>
            <a:r>
              <a:rPr lang="en-US" dirty="0" smtClean="0">
                <a:cs typeface="Calibri"/>
              </a:rPr>
              <a:t>Very serious problem: Kraken 'EC Backfill' bug caused major data loss (23k files)</a:t>
            </a:r>
          </a:p>
          <a:p>
            <a:r>
              <a:rPr lang="en-US" dirty="0" smtClean="0">
                <a:cs typeface="Calibri"/>
              </a:rPr>
              <a:t>A cluster the size of Echo (~2000 OSDs) </a:t>
            </a:r>
            <a:r>
              <a:rPr lang="en-US" i="1" dirty="0" smtClean="0">
                <a:cs typeface="Calibri"/>
              </a:rPr>
              <a:t>will</a:t>
            </a:r>
            <a:r>
              <a:rPr lang="en-US" dirty="0" smtClean="0">
                <a:cs typeface="Calibri"/>
              </a:rPr>
              <a:t> encounter pending sectors</a:t>
            </a:r>
          </a:p>
          <a:p>
            <a:pPr lvl="1"/>
            <a:r>
              <a:rPr lang="en-US" dirty="0" smtClean="0">
                <a:cs typeface="Calibri"/>
              </a:rPr>
              <a:t>Statistically inevitable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15268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Calibri Light"/>
              </a:rPr>
              <a:t>What are we doing about it? (1)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566234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Disks with pending sectors (from read errors, not scrubbing) need to be removed – if possible, preemptively</a:t>
            </a:r>
          </a:p>
          <a:p>
            <a:pPr lvl="1"/>
            <a:r>
              <a:rPr lang="en-US" dirty="0" smtClean="0">
                <a:cs typeface="Calibri"/>
              </a:rPr>
              <a:t>Before the scrubbing finds the problem and causes a callout</a:t>
            </a:r>
          </a:p>
          <a:p>
            <a:pPr lvl="1"/>
            <a:r>
              <a:rPr lang="en-US" dirty="0">
                <a:cs typeface="Calibri"/>
              </a:rPr>
              <a:t>Use smartctl to monitor disks, send alert to Nagios</a:t>
            </a:r>
          </a:p>
          <a:p>
            <a:r>
              <a:rPr lang="en-US" dirty="0" smtClean="0">
                <a:cs typeface="Calibri"/>
              </a:rPr>
              <a:t>Use ceph.conf setting to prevent scrubbing from running overnight</a:t>
            </a:r>
          </a:p>
          <a:p>
            <a:r>
              <a:rPr lang="en-US" dirty="0" smtClean="0">
                <a:cs typeface="Calibri"/>
              </a:rPr>
              <a:t>PG scrub </a:t>
            </a:r>
            <a:r>
              <a:rPr lang="en-US" dirty="0" smtClean="0">
                <a:cs typeface="Calibri"/>
              </a:rPr>
              <a:t>frequency reduced from default (1 week) to 1 month</a:t>
            </a:r>
          </a:p>
          <a:p>
            <a:pPr lvl="1"/>
            <a:r>
              <a:rPr lang="en-US" dirty="0" smtClean="0">
                <a:cs typeface="Calibri"/>
              </a:rPr>
              <a:t>Scrubbing all PGs takes over a week…</a:t>
            </a:r>
            <a:endParaRPr lang="en-US" dirty="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475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Calibri Light"/>
              </a:rPr>
              <a:t>What are we doing about it? (2)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181787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Mismatch between what Ceph ‘sees’ as a broken disk and what manufacturers will accept as a broken disk</a:t>
            </a:r>
          </a:p>
          <a:p>
            <a:pPr lvl="1"/>
            <a:r>
              <a:rPr lang="en-US" dirty="0" smtClean="0">
                <a:cs typeface="Calibri"/>
              </a:rPr>
              <a:t>We can't just return a disk to the vendor whenever it gets a single pending sector</a:t>
            </a:r>
          </a:p>
          <a:p>
            <a:pPr lvl="1"/>
            <a:r>
              <a:rPr lang="en-US" dirty="0" smtClean="0">
                <a:cs typeface="Calibri"/>
              </a:rPr>
              <a:t>This is NOT a ‘broken’ disk</a:t>
            </a:r>
          </a:p>
          <a:p>
            <a:r>
              <a:rPr lang="en-US" dirty="0" smtClean="0">
                <a:cs typeface="Calibri"/>
              </a:rPr>
              <a:t>Need to deal with low numbers of pending sectors internally</a:t>
            </a:r>
          </a:p>
          <a:p>
            <a:pPr lvl="1"/>
            <a:r>
              <a:rPr lang="en-US" dirty="0" smtClean="0">
                <a:cs typeface="Calibri"/>
              </a:rPr>
              <a:t>If we leave a failing disk in Ceph it will accumulate errors and keep causing trouble (whenever it scrubs)</a:t>
            </a:r>
          </a:p>
          <a:p>
            <a:pPr lvl="1"/>
            <a:r>
              <a:rPr lang="en-US" dirty="0" smtClean="0">
                <a:cs typeface="Calibri"/>
              </a:rPr>
              <a:t>Not acceptable operationally</a:t>
            </a:r>
          </a:p>
          <a:p>
            <a:r>
              <a:rPr lang="en-US" dirty="0" smtClean="0">
                <a:cs typeface="Calibri"/>
              </a:rPr>
              <a:t>Project to develop in-house tools to recycle a 'bad' (but not that bad) disk back into service</a:t>
            </a:r>
            <a:endParaRPr lang="en-US" dirty="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29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04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 Light"/>
              </a:rPr>
              <a:t>Previous talks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5018939"/>
          </a:xfrm>
        </p:spPr>
        <p:txBody>
          <a:bodyPr/>
          <a:lstStyle/>
          <a:p>
            <a:r>
              <a:rPr lang="en-US" sz="2000" dirty="0" smtClean="0">
                <a:cs typeface="Calibri"/>
              </a:rPr>
              <a:t>ISGC 2014 – First Experiences with Ceph on the WLCG</a:t>
            </a:r>
          </a:p>
          <a:p>
            <a:pPr lvl="1"/>
            <a:r>
              <a:rPr lang="en-US" sz="1600" dirty="0" smtClean="0">
                <a:cs typeface="Calibri"/>
                <a:hlinkClick r:id="rId2"/>
              </a:rPr>
              <a:t>http://indico3.twgrid.org/indico/contributionDisplay.py?sessionId=29&amp;contribId=132&amp;confId=513</a:t>
            </a:r>
            <a:endParaRPr lang="en-US" sz="1600" dirty="0" smtClean="0">
              <a:cs typeface="Calibri"/>
            </a:endParaRPr>
          </a:p>
          <a:p>
            <a:r>
              <a:rPr lang="en-US" sz="2000" dirty="0">
                <a:cs typeface="Calibri"/>
              </a:rPr>
              <a:t>HEPiX Spring 2015 - Ceph storage at RAL</a:t>
            </a:r>
            <a:endParaRPr lang="en-US" sz="2000" dirty="0"/>
          </a:p>
          <a:p>
            <a:pPr lvl="1"/>
            <a:r>
              <a:rPr lang="en-US" sz="1600" dirty="0">
                <a:cs typeface="Calibri"/>
                <a:hlinkClick r:id="rId3"/>
              </a:rPr>
              <a:t>https://indico.cern.ch/event/346931/contributions/817835</a:t>
            </a:r>
            <a:r>
              <a:rPr lang="en-US" sz="1600" dirty="0" smtClean="0">
                <a:cs typeface="Calibri"/>
                <a:hlinkClick r:id="rId3"/>
              </a:rPr>
              <a:t>/</a:t>
            </a:r>
            <a:endParaRPr lang="en-US" sz="1600" dirty="0" smtClean="0">
              <a:cs typeface="Calibri"/>
            </a:endParaRPr>
          </a:p>
          <a:p>
            <a:r>
              <a:rPr lang="en-US" sz="2000" dirty="0">
                <a:cs typeface="Calibri"/>
              </a:rPr>
              <a:t>HEPiX Fall 2015 – Ceph object storage at RAL </a:t>
            </a:r>
            <a:endParaRPr lang="en-US" sz="2000" dirty="0"/>
          </a:p>
          <a:p>
            <a:pPr lvl="1"/>
            <a:r>
              <a:rPr lang="en-US" sz="1600" dirty="0">
                <a:cs typeface="Calibri"/>
                <a:hlinkClick r:id="rId4"/>
              </a:rPr>
              <a:t>https://indico.cern.ch/event/384358/contributions/909231</a:t>
            </a:r>
            <a:r>
              <a:rPr lang="en-US" sz="1600" dirty="0" smtClean="0">
                <a:cs typeface="Calibri"/>
                <a:hlinkClick r:id="rId4"/>
              </a:rPr>
              <a:t>/</a:t>
            </a:r>
            <a:endParaRPr lang="en-US" sz="1600" dirty="0" smtClean="0">
              <a:cs typeface="Calibri"/>
            </a:endParaRPr>
          </a:p>
          <a:p>
            <a:r>
              <a:rPr lang="en-US" sz="2000" dirty="0">
                <a:cs typeface="Calibri"/>
              </a:rPr>
              <a:t>HEPiX Spring 2016 – Why so Sirius? Ceph backed storage at the RAL Tier-1</a:t>
            </a:r>
            <a:endParaRPr lang="en-US" sz="2000" dirty="0"/>
          </a:p>
          <a:p>
            <a:pPr lvl="1"/>
            <a:r>
              <a:rPr lang="en-US" sz="1600" dirty="0">
                <a:cs typeface="Calibri"/>
                <a:hlinkClick r:id="rId5"/>
              </a:rPr>
              <a:t>https://indico.cern.ch/event/466991/contributions/2136880</a:t>
            </a:r>
            <a:r>
              <a:rPr lang="en-US" sz="1600" dirty="0" smtClean="0">
                <a:cs typeface="Calibri"/>
                <a:hlinkClick r:id="rId5"/>
              </a:rPr>
              <a:t>/</a:t>
            </a:r>
            <a:endParaRPr lang="en-US" sz="1600" dirty="0" smtClean="0"/>
          </a:p>
          <a:p>
            <a:r>
              <a:rPr lang="en-US" sz="2000" dirty="0" smtClean="0">
                <a:cs typeface="Calibri"/>
              </a:rPr>
              <a:t>CHEP 2016 – The deployment of a large scale object store at the RAL Tier-1</a:t>
            </a:r>
            <a:endParaRPr lang="en-US" sz="2000" dirty="0" smtClean="0"/>
          </a:p>
          <a:p>
            <a:pPr lvl="1"/>
            <a:r>
              <a:rPr lang="en-US" sz="1600" dirty="0" smtClean="0">
                <a:cs typeface="Calibri"/>
                <a:hlinkClick r:id="rId6"/>
              </a:rPr>
              <a:t>https://indico.cern.ch/event/505613/contributions/2230932/</a:t>
            </a:r>
            <a:endParaRPr lang="en-US" sz="1600" dirty="0" smtClean="0"/>
          </a:p>
          <a:p>
            <a:r>
              <a:rPr lang="en-US" sz="2000" dirty="0" smtClean="0">
                <a:cs typeface="Calibri"/>
              </a:rPr>
              <a:t>Regular presentations at HEP Ceph meetings:</a:t>
            </a:r>
            <a:endParaRPr lang="en-US" sz="2000" dirty="0" smtClean="0"/>
          </a:p>
          <a:p>
            <a:pPr lvl="1"/>
            <a:r>
              <a:rPr lang="en-US" sz="1600" dirty="0" smtClean="0">
                <a:cs typeface="Calibri"/>
                <a:hlinkClick r:id="rId7"/>
              </a:rPr>
              <a:t>https://indico.cern.ch/category/4866/</a:t>
            </a:r>
            <a:endParaRPr lang="en-US" sz="160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7147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 Light"/>
              </a:rPr>
              <a:t>Recycling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846584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Planned workflow:</a:t>
            </a:r>
          </a:p>
          <a:p>
            <a:pPr lvl="1"/>
            <a:r>
              <a:rPr lang="en-US" dirty="0" smtClean="0">
                <a:cs typeface="Calibri"/>
              </a:rPr>
              <a:t>We write to every sector on the disk... </a:t>
            </a:r>
          </a:p>
          <a:p>
            <a:pPr lvl="2"/>
            <a:r>
              <a:rPr lang="en-US" dirty="0" smtClean="0">
                <a:cs typeface="Calibri"/>
              </a:rPr>
              <a:t>existing pending sectors will be remapped if necessary</a:t>
            </a:r>
          </a:p>
          <a:p>
            <a:pPr lvl="1"/>
            <a:r>
              <a:rPr lang="en-US" dirty="0" smtClean="0">
                <a:cs typeface="Calibri"/>
              </a:rPr>
              <a:t>...and then read them all.</a:t>
            </a:r>
          </a:p>
          <a:p>
            <a:pPr lvl="2"/>
            <a:r>
              <a:rPr lang="en-US" dirty="0" smtClean="0">
                <a:cs typeface="Calibri"/>
              </a:rPr>
              <a:t>new bad sectors, if any exist, will be discovered</a:t>
            </a:r>
          </a:p>
          <a:p>
            <a:r>
              <a:rPr lang="en-US" dirty="0" smtClean="0">
                <a:cs typeface="Calibri"/>
              </a:rPr>
              <a:t>If this operation completes without any errors, the disk can now be treated as good and returned to cluster</a:t>
            </a:r>
          </a:p>
          <a:p>
            <a:pPr lvl="1"/>
            <a:r>
              <a:rPr lang="en-US" dirty="0" smtClean="0">
                <a:cs typeface="Calibri"/>
              </a:rPr>
              <a:t>If it fails, it will typically have recorded enough errors for return to manufacturer</a:t>
            </a:r>
          </a:p>
          <a:p>
            <a:r>
              <a:rPr lang="en-US" dirty="0" smtClean="0">
                <a:cs typeface="Calibri"/>
              </a:rPr>
              <a:t>Process to do this automatically under development at RAL</a:t>
            </a:r>
          </a:p>
          <a:p>
            <a:pPr lvl="1"/>
            <a:r>
              <a:rPr lang="en-US" dirty="0" smtClean="0">
                <a:cs typeface="Calibri"/>
              </a:rPr>
              <a:t>Management process, not programming problem</a:t>
            </a:r>
          </a:p>
          <a:p>
            <a:pPr lvl="1"/>
            <a:r>
              <a:rPr lang="en-US" dirty="0" smtClean="0">
                <a:cs typeface="Calibri"/>
              </a:rPr>
              <a:t>This is a stopgap – long term solution is for Ceph to handle this better.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2750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Calibri Light"/>
              </a:rPr>
              <a:t>Where do we go in the future?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378764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Previous system (CASTOR) had clear delineation between service admin and fabric admin</a:t>
            </a:r>
          </a:p>
          <a:p>
            <a:pPr lvl="1"/>
            <a:r>
              <a:rPr lang="en-US" dirty="0" smtClean="0">
                <a:cs typeface="Calibri"/>
              </a:rPr>
              <a:t>RAID cards could protect storage system from disk errors</a:t>
            </a:r>
          </a:p>
          <a:p>
            <a:pPr lvl="1"/>
            <a:r>
              <a:rPr lang="en-US" dirty="0" smtClean="0">
                <a:cs typeface="Calibri"/>
              </a:rPr>
              <a:t>Team very accustomed to this way of working</a:t>
            </a:r>
          </a:p>
          <a:p>
            <a:r>
              <a:rPr lang="en-US" dirty="0" smtClean="0">
                <a:cs typeface="Calibri"/>
              </a:rPr>
              <a:t>Not true for Ceph – hardware directly exposed to storage system</a:t>
            </a:r>
          </a:p>
          <a:p>
            <a:r>
              <a:rPr lang="en-US" dirty="0" smtClean="0">
                <a:cs typeface="Calibri"/>
              </a:rPr>
              <a:t>Problem manifests on Ceph side, initial responsibility goes to Ceph team</a:t>
            </a:r>
          </a:p>
          <a:p>
            <a:r>
              <a:rPr lang="en-US" dirty="0" smtClean="0">
                <a:cs typeface="Calibri"/>
              </a:rPr>
              <a:t>Need to develop new procedures to allow hardware team to intervene without the assistance of storage admins</a:t>
            </a:r>
          </a:p>
          <a:p>
            <a:pPr lvl="1"/>
            <a:r>
              <a:rPr lang="en-US" dirty="0" smtClean="0">
                <a:cs typeface="Calibri"/>
              </a:rPr>
              <a:t>New staff member to develop processes</a:t>
            </a:r>
            <a:endParaRPr lang="en-US" dirty="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9047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270768"/>
          </a:xfrm>
        </p:spPr>
        <p:txBody>
          <a:bodyPr/>
          <a:lstStyle/>
          <a:p>
            <a:r>
              <a:rPr lang="en-GB" dirty="0" smtClean="0"/>
              <a:t>STFC have built a Ceph-based storage system that is working well</a:t>
            </a:r>
          </a:p>
          <a:p>
            <a:pPr lvl="1"/>
            <a:r>
              <a:rPr lang="en-GB" dirty="0" smtClean="0"/>
              <a:t>Large data volume</a:t>
            </a:r>
          </a:p>
          <a:p>
            <a:pPr lvl="1"/>
            <a:r>
              <a:rPr lang="en-GB" dirty="0" smtClean="0"/>
              <a:t>Large throughput</a:t>
            </a:r>
          </a:p>
          <a:p>
            <a:r>
              <a:rPr lang="en-GB" dirty="0" smtClean="0"/>
              <a:t>Big throughput increase</a:t>
            </a:r>
          </a:p>
          <a:p>
            <a:r>
              <a:rPr lang="en-GB" dirty="0" smtClean="0"/>
              <a:t>WLCG VOs busy migrating from CASTOR</a:t>
            </a:r>
          </a:p>
          <a:p>
            <a:r>
              <a:rPr lang="en-GB" dirty="0" smtClean="0"/>
              <a:t>Some issues with disk management</a:t>
            </a:r>
          </a:p>
          <a:p>
            <a:pPr lvl="1"/>
            <a:r>
              <a:rPr lang="en-GB" dirty="0" smtClean="0"/>
              <a:t>But we are working to mitigate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32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D8E3AA8-8863-44E8-85D4-82E212315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4509120"/>
            <a:ext cx="2714760" cy="12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73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Calibri Light"/>
              </a:rPr>
              <a:t>Any Questions?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33</a:t>
            </a:fld>
            <a:endParaRPr lang="en-GB" altLang="en-US" dirty="0"/>
          </a:p>
        </p:txBody>
      </p:sp>
      <p:pic>
        <p:nvPicPr>
          <p:cNvPr id="9218" name="Picture 2" descr="C:\Users\rvv47345\Pictures\090421-hubble-fountain-photo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371475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16907" y="5659785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Image from Hubble Space Telescope, owned by NASA, marked </a:t>
            </a:r>
            <a:r>
              <a:rPr lang="en-GB" sz="800" dirty="0"/>
              <a:t>for non-commercial reuse https://www.nasa.gov/mission_pages/hubble/news/arp_194.html</a:t>
            </a:r>
          </a:p>
        </p:txBody>
      </p:sp>
    </p:spTree>
    <p:extLst>
      <p:ext uri="{BB962C8B-B14F-4D97-AF65-F5344CB8AC3E}">
        <p14:creationId xmlns:p14="http://schemas.microsoft.com/office/powerpoint/2010/main" val="3958869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Spare slides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04609"/>
            <a:ext cx="7772400" cy="402291"/>
          </a:xfrm>
        </p:spPr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171F-D7CD-4923-8B25-D581D068C50B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02FD-3FA2-4FA6-8DB0-E1AAF4AA0649}" type="slidenum">
              <a:rPr lang="en-GB" altLang="en-US" smtClean="0"/>
              <a:pPr/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2719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cs typeface="Calibri Light"/>
              </a:rPr>
              <a:t>Aside: How Hard Disks deal with bad sectors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5117428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Sector: 512- or 4096- byte subdivision on a hard drive. Smallest unit of storage on the HD</a:t>
            </a:r>
          </a:p>
          <a:p>
            <a:r>
              <a:rPr lang="en-US" dirty="0" smtClean="0">
                <a:cs typeface="Calibri"/>
              </a:rPr>
              <a:t>Timeline:</a:t>
            </a:r>
            <a:endParaRPr lang="en-US" dirty="0" smtClean="0"/>
          </a:p>
          <a:p>
            <a:pPr lvl="1"/>
            <a:r>
              <a:rPr lang="en-US" dirty="0" smtClean="0">
                <a:cs typeface="Calibri"/>
              </a:rPr>
              <a:t>Sector fails to read</a:t>
            </a:r>
          </a:p>
          <a:p>
            <a:pPr lvl="1"/>
            <a:r>
              <a:rPr lang="en-US" dirty="0" smtClean="0">
                <a:cs typeface="Calibri"/>
              </a:rPr>
              <a:t>HD returns a read error to the accessing process via the OS</a:t>
            </a:r>
          </a:p>
          <a:p>
            <a:pPr lvl="1"/>
            <a:r>
              <a:rPr lang="en-US" dirty="0" smtClean="0">
                <a:cs typeface="Calibri"/>
              </a:rPr>
              <a:t>We now have a 'pending sector' (pending remap) - data from sector may be gone</a:t>
            </a:r>
          </a:p>
          <a:p>
            <a:pPr lvl="1"/>
            <a:r>
              <a:rPr lang="en-US" dirty="0" smtClean="0">
                <a:cs typeface="Calibri"/>
              </a:rPr>
              <a:t>This state can end if we try to read again and it works, or...</a:t>
            </a:r>
          </a:p>
          <a:p>
            <a:pPr lvl="1"/>
            <a:r>
              <a:rPr lang="en-US" dirty="0" smtClean="0">
                <a:cs typeface="Calibri"/>
              </a:rPr>
              <a:t>At some point, something will try to overwrite this sector</a:t>
            </a:r>
          </a:p>
          <a:p>
            <a:pPr lvl="1"/>
            <a:r>
              <a:rPr lang="en-US" dirty="0" smtClean="0">
                <a:cs typeface="Calibri"/>
              </a:rPr>
              <a:t>Either overwrite is successful (transient problem affecting data not underlying structure)</a:t>
            </a:r>
          </a:p>
          <a:p>
            <a:pPr lvl="1"/>
            <a:r>
              <a:rPr lang="en-US" dirty="0" smtClean="0">
                <a:cs typeface="Calibri"/>
              </a:rPr>
              <a:t>Or it isn't – sector is 'remapped' to a spare sector set aside for this purpose</a:t>
            </a:r>
          </a:p>
          <a:p>
            <a:pPr lvl="2"/>
            <a:r>
              <a:rPr lang="en-US" dirty="0" smtClean="0">
                <a:cs typeface="Calibri"/>
              </a:rPr>
              <a:t>Recorded by the HD firmware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30133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 Backfill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267965"/>
          </a:xfrm>
        </p:spPr>
        <p:txBody>
          <a:bodyPr/>
          <a:lstStyle/>
          <a:p>
            <a:r>
              <a:rPr lang="en-GB" sz="2200" dirty="0" smtClean="0"/>
              <a:t>August 2017 – encountered a bug in how backfilling is handled in EC pools</a:t>
            </a:r>
          </a:p>
          <a:p>
            <a:pPr lvl="1"/>
            <a:r>
              <a:rPr lang="en-GB" sz="1800" dirty="0">
                <a:hlinkClick r:id="rId2"/>
              </a:rPr>
              <a:t>http://tracker.ceph.com/issues/</a:t>
            </a:r>
            <a:r>
              <a:rPr lang="en-GB" sz="1800" dirty="0" smtClean="0">
                <a:hlinkClick r:id="rId2"/>
              </a:rPr>
              <a:t>18162</a:t>
            </a:r>
            <a:endParaRPr lang="en-GB" sz="1800" dirty="0"/>
          </a:p>
          <a:p>
            <a:r>
              <a:rPr lang="en-GB" sz="2200" dirty="0" smtClean="0"/>
              <a:t>A </a:t>
            </a:r>
            <a:r>
              <a:rPr lang="en-GB" sz="2200" dirty="0"/>
              <a:t>read error on an object shard on any existing OSD in backfilling PG </a:t>
            </a:r>
            <a:r>
              <a:rPr lang="en-GB" sz="2200" dirty="0" smtClean="0"/>
              <a:t>will…</a:t>
            </a:r>
            <a:endParaRPr lang="en-GB" sz="2200" dirty="0"/>
          </a:p>
          <a:p>
            <a:pPr marL="542290" lvl="1" indent="-198755"/>
            <a:r>
              <a:rPr lang="en-GB" sz="1800" dirty="0" smtClean="0"/>
              <a:t>…crash </a:t>
            </a:r>
            <a:r>
              <a:rPr lang="en-GB" sz="1800" dirty="0"/>
              <a:t>the primary OSD, and the next acting primary, and so on, until the PG goes down</a:t>
            </a:r>
          </a:p>
          <a:p>
            <a:pPr marL="542290" lvl="1" indent="-198755"/>
            <a:r>
              <a:rPr lang="en-GB" sz="1800" dirty="0" smtClean="0"/>
              <a:t>Misdiagnosis </a:t>
            </a:r>
            <a:r>
              <a:rPr lang="en-GB" sz="1800" dirty="0"/>
              <a:t>of the issue lead to the loss of an Atlas PG, 23,000 files </a:t>
            </a:r>
            <a:r>
              <a:rPr lang="en-GB" sz="1800" dirty="0" smtClean="0"/>
              <a:t>lost</a:t>
            </a:r>
          </a:p>
          <a:p>
            <a:r>
              <a:rPr lang="en-GB" sz="2200" dirty="0" smtClean="0"/>
              <a:t>High disk failure rate coinciding with this bug caused an operational nightmare</a:t>
            </a:r>
          </a:p>
          <a:p>
            <a:pPr marL="542290" lvl="1" indent="-198755"/>
            <a:r>
              <a:rPr lang="en-GB" sz="1800" dirty="0" smtClean="0"/>
              <a:t>Leaving </a:t>
            </a:r>
            <a:r>
              <a:rPr lang="en-GB" sz="1800" dirty="0"/>
              <a:t>disks with any pending sectors in is risky</a:t>
            </a:r>
          </a:p>
          <a:p>
            <a:pPr marL="542290" lvl="1" indent="-198755"/>
            <a:r>
              <a:rPr lang="en-GB" sz="1800" dirty="0"/>
              <a:t>Bug </a:t>
            </a:r>
            <a:r>
              <a:rPr lang="en-GB" sz="1800" dirty="0" smtClean="0"/>
              <a:t>fixed </a:t>
            </a:r>
            <a:r>
              <a:rPr lang="en-GB" sz="1800" dirty="0"/>
              <a:t>in </a:t>
            </a:r>
            <a:r>
              <a:rPr lang="en-GB" sz="1800" dirty="0" smtClean="0"/>
              <a:t>Luminous 12.2.3 </a:t>
            </a:r>
            <a:r>
              <a:rPr lang="en-GB" sz="1800" dirty="0" smtClean="0">
                <a:sym typeface="Wingdings" panose="05000000000000000000" pitchFamily="2" charset="2"/>
              </a:rPr>
              <a:t>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36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584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3140968"/>
            <a:ext cx="4378325" cy="1387176"/>
          </a:xfrm>
        </p:spPr>
        <p:txBody>
          <a:bodyPr/>
          <a:lstStyle/>
          <a:p>
            <a:r>
              <a:rPr lang="en-GB" dirty="0" smtClean="0"/>
              <a:t>Part 1: </a:t>
            </a:r>
            <a:r>
              <a:rPr lang="en-GB" dirty="0"/>
              <a:t>Echo – </a:t>
            </a:r>
            <a:r>
              <a:rPr lang="en-GB" dirty="0" smtClean="0"/>
              <a:t>A large scale, erasure coded, Ceph storage service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8D2-4E0F-4266-9B41-171F1364DA9F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E1A3-4765-463F-A128-932C028AA556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44008" y="3140968"/>
            <a:ext cx="4378325" cy="1387176"/>
          </a:xfrm>
          <a:prstGeom prst="rect">
            <a:avLst/>
          </a:prstGeom>
          <a:solidFill>
            <a:srgbClr val="DCE4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3366CC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hlink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accent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accent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accent2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accent2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accent2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accent2"/>
                </a:solidFill>
                <a:latin typeface="+mn-lt"/>
              </a:defRPr>
            </a:lvl9pPr>
          </a:lstStyle>
          <a:p>
            <a:r>
              <a:rPr lang="en-GB" kern="0" dirty="0" smtClean="0"/>
              <a:t>Part 2: </a:t>
            </a:r>
            <a:r>
              <a:rPr lang="en-GB" dirty="0"/>
              <a:t>Managing disk errors </a:t>
            </a:r>
            <a:r>
              <a:rPr lang="en-GB" dirty="0" smtClean="0"/>
              <a:t>in a </a:t>
            </a:r>
            <a:r>
              <a:rPr lang="en-GB" dirty="0"/>
              <a:t>10PB </a:t>
            </a:r>
            <a:r>
              <a:rPr lang="en-GB" dirty="0" smtClean="0"/>
              <a:t>object store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284028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cap="none" dirty="0" smtClean="0"/>
              <a:t>Echo – A large scale, erasure coded, Ceph storage service</a:t>
            </a:r>
            <a:endParaRPr lang="en-GB" sz="36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04610"/>
            <a:ext cx="7772400" cy="402291"/>
          </a:xfrm>
        </p:spPr>
        <p:txBody>
          <a:bodyPr/>
          <a:lstStyle/>
          <a:p>
            <a:r>
              <a:rPr lang="en-GB" dirty="0" smtClean="0"/>
              <a:t>Part 1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171F-D7CD-4923-8B25-D581D068C50B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02FD-3FA2-4FA6-8DB0-E1AAF4AA0649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9347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 Light"/>
              </a:rPr>
              <a:t>Project startup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338479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The story of Echo</a:t>
            </a:r>
          </a:p>
          <a:p>
            <a:pPr lvl="1"/>
            <a:r>
              <a:rPr lang="en-US" dirty="0" smtClean="0">
                <a:cs typeface="Calibri"/>
              </a:rPr>
              <a:t>2014: CASTOR system (developed at CERN) providing both 'disk-only' and 'tape-backed' storage.</a:t>
            </a:r>
          </a:p>
          <a:p>
            <a:pPr lvl="2"/>
            <a:r>
              <a:rPr lang="en-US" dirty="0" smtClean="0">
                <a:cs typeface="Calibri"/>
              </a:rPr>
              <a:t>CASTOR is very good at tape-backed storage, but not so good at disk-only.</a:t>
            </a:r>
          </a:p>
          <a:p>
            <a:pPr lvl="2"/>
            <a:r>
              <a:rPr lang="en-US" dirty="0" smtClean="0">
                <a:cs typeface="Calibri"/>
              </a:rPr>
              <a:t>CERN's implementation of disk-only CASTOR retired</a:t>
            </a:r>
          </a:p>
          <a:p>
            <a:r>
              <a:rPr lang="en-US" dirty="0" smtClean="0">
                <a:cs typeface="Calibri"/>
              </a:rPr>
              <a:t>CASTOR uses a large Oracle DB for metadata and 130 ~100TB RAID 6 storage nodes</a:t>
            </a:r>
          </a:p>
          <a:p>
            <a:r>
              <a:rPr lang="en-US" dirty="0" smtClean="0">
                <a:cs typeface="Calibri"/>
              </a:rPr>
              <a:t>New system required to replace CASTOR disk-only</a:t>
            </a:r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1128"/>
            <a:ext cx="28575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57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Project </a:t>
            </a:r>
            <a:r>
              <a:rPr lang="en-US" sz="2800" dirty="0" smtClean="0">
                <a:cs typeface="Calibri Light"/>
              </a:rPr>
              <a:t>Objectives/Requirements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2187395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cs typeface="Calibri"/>
              </a:rPr>
              <a:t>We needed a service that satisfied these requirements*:</a:t>
            </a:r>
          </a:p>
          <a:p>
            <a:pPr lvl="1"/>
            <a:r>
              <a:rPr lang="en-US" dirty="0" smtClean="0">
                <a:cs typeface="Calibri"/>
              </a:rPr>
              <a:t>MUST support WLCG-specific protocols (xrootd, gridftp), while also being able to support non-HEP use cases</a:t>
            </a:r>
          </a:p>
          <a:p>
            <a:pPr lvl="1"/>
            <a:r>
              <a:rPr lang="en-US" dirty="0" smtClean="0">
                <a:cs typeface="Calibri"/>
              </a:rPr>
              <a:t>MUST scale well past 20PB usable space</a:t>
            </a:r>
          </a:p>
          <a:p>
            <a:pPr lvl="1"/>
            <a:r>
              <a:rPr lang="en-US" dirty="0" smtClean="0">
                <a:cs typeface="Calibri"/>
              </a:rPr>
              <a:t>MUST cost no more in terms of £/TB than CASTOR, either in terms of hardware or staff effort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837336"/>
            <a:ext cx="8515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*Requirement keywords should be interpreted based on RFC2119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2917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Project </a:t>
            </a:r>
            <a:r>
              <a:rPr lang="en-US" sz="2800" dirty="0" smtClean="0">
                <a:cs typeface="Calibri Light"/>
              </a:rPr>
              <a:t>Objectives/Requirements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2187395"/>
          </a:xfrm>
        </p:spPr>
        <p:txBody>
          <a:bodyPr/>
          <a:lstStyle/>
          <a:p>
            <a:r>
              <a:rPr lang="en-US" dirty="0" smtClean="0">
                <a:cs typeface="Calibri"/>
              </a:rPr>
              <a:t>Other desirable features of solution*:</a:t>
            </a:r>
          </a:p>
          <a:p>
            <a:pPr lvl="1"/>
            <a:r>
              <a:rPr lang="en-US" dirty="0" smtClean="0">
                <a:cs typeface="Calibri"/>
              </a:rPr>
              <a:t>SHOULD have a broad support community</a:t>
            </a:r>
          </a:p>
          <a:p>
            <a:pPr lvl="1"/>
            <a:r>
              <a:rPr lang="en-US" dirty="0" smtClean="0">
                <a:cs typeface="Calibri"/>
              </a:rPr>
              <a:t>SHOULD NOT be dependent on a restrictively-licensed third-party product (even if the product itself is licensed)</a:t>
            </a:r>
          </a:p>
          <a:p>
            <a:pPr lvl="1"/>
            <a:r>
              <a:rPr lang="en-US" dirty="0" smtClean="0">
                <a:cs typeface="Calibri"/>
              </a:rPr>
              <a:t>SHOULD be resilient to hardware failure, on the level of disk, node and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837336"/>
            <a:ext cx="8515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*Requirement keywords should be interpreted based on RFC2119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6386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Echo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5112791"/>
          </a:xfrm>
        </p:spPr>
        <p:txBody>
          <a:bodyPr/>
          <a:lstStyle/>
          <a:p>
            <a:r>
              <a:rPr lang="en-GB" dirty="0" smtClean="0"/>
              <a:t>Ceph evaluated as the best available solution</a:t>
            </a:r>
          </a:p>
          <a:p>
            <a:pPr lvl="1"/>
            <a:r>
              <a:rPr lang="en-GB" dirty="0" smtClean="0"/>
              <a:t>But implemented in a specific way.</a:t>
            </a:r>
          </a:p>
          <a:p>
            <a:pPr lvl="1"/>
            <a:r>
              <a:rPr lang="en-GB" dirty="0" smtClean="0"/>
              <a:t>See my talk from 2014 for more details!*</a:t>
            </a:r>
          </a:p>
          <a:p>
            <a:r>
              <a:rPr lang="en-GB" sz="3200" b="1" dirty="0" smtClean="0"/>
              <a:t>E</a:t>
            </a:r>
            <a:r>
              <a:rPr lang="en-GB" dirty="0" smtClean="0"/>
              <a:t>rasure-</a:t>
            </a:r>
            <a:r>
              <a:rPr lang="en-GB" sz="3200" b="1" dirty="0" smtClean="0"/>
              <a:t>C</a:t>
            </a:r>
            <a:r>
              <a:rPr lang="en-GB" dirty="0" smtClean="0"/>
              <a:t>oded, </a:t>
            </a:r>
            <a:r>
              <a:rPr lang="en-GB" sz="3200" b="1" dirty="0" smtClean="0"/>
              <a:t>H</a:t>
            </a:r>
            <a:r>
              <a:rPr lang="en-GB" dirty="0" smtClean="0"/>
              <a:t>igh-throughput </a:t>
            </a:r>
            <a:r>
              <a:rPr lang="en-GB" sz="3200" b="1" dirty="0" smtClean="0"/>
              <a:t>O</a:t>
            </a:r>
            <a:r>
              <a:rPr lang="en-GB" dirty="0" smtClean="0"/>
              <a:t>bject store</a:t>
            </a:r>
          </a:p>
          <a:p>
            <a:r>
              <a:rPr lang="en-GB" dirty="0" smtClean="0"/>
              <a:t>Key design choices:</a:t>
            </a:r>
          </a:p>
          <a:p>
            <a:pPr lvl="1"/>
            <a:r>
              <a:rPr lang="en-GB" dirty="0" smtClean="0"/>
              <a:t>8+3 Erasure-coding:</a:t>
            </a:r>
          </a:p>
          <a:p>
            <a:pPr lvl="2"/>
            <a:r>
              <a:rPr lang="en-GB" dirty="0" smtClean="0"/>
              <a:t>Better ratio of raw/usable space than replication</a:t>
            </a:r>
          </a:p>
          <a:p>
            <a:pPr lvl="2"/>
            <a:r>
              <a:rPr lang="en-GB" dirty="0" smtClean="0"/>
              <a:t>Better data security than dual-replication</a:t>
            </a:r>
          </a:p>
          <a:p>
            <a:pPr lvl="2"/>
            <a:r>
              <a:rPr lang="en-GB" dirty="0" smtClean="0"/>
              <a:t>…but more complicated</a:t>
            </a:r>
          </a:p>
          <a:p>
            <a:pPr lvl="1"/>
            <a:r>
              <a:rPr lang="en-GB" dirty="0" smtClean="0"/>
              <a:t>Access method</a:t>
            </a:r>
          </a:p>
          <a:p>
            <a:pPr lvl="2"/>
            <a:r>
              <a:rPr lang="en-GB" dirty="0" err="1"/>
              <a:t>CephFS</a:t>
            </a:r>
            <a:r>
              <a:rPr lang="en-GB" dirty="0"/>
              <a:t>/similar not sufficiently mature and concerns over scalability</a:t>
            </a:r>
            <a:r>
              <a:rPr lang="en-GB" dirty="0" smtClean="0"/>
              <a:t>*</a:t>
            </a:r>
            <a:endParaRPr lang="en-GB" dirty="0" smtClean="0"/>
          </a:p>
          <a:p>
            <a:pPr lvl="2"/>
            <a:r>
              <a:rPr lang="en-GB" dirty="0" smtClean="0"/>
              <a:t>Needed </a:t>
            </a:r>
            <a:r>
              <a:rPr lang="en-GB" dirty="0" smtClean="0"/>
              <a:t>to provide WLCG with access via Xrootd and GridFTP protocols</a:t>
            </a:r>
          </a:p>
          <a:p>
            <a:pPr lvl="3"/>
            <a:r>
              <a:rPr lang="en-GB" dirty="0" smtClean="0"/>
              <a:t>Not feasible for VOs to simply use radosgw (S3) immediately</a:t>
            </a:r>
          </a:p>
          <a:p>
            <a:pPr lvl="3"/>
            <a:r>
              <a:rPr lang="en-GB" dirty="0" smtClean="0"/>
              <a:t>So we need to have </a:t>
            </a:r>
            <a:r>
              <a:rPr lang="en-GB" dirty="0" smtClean="0"/>
              <a:t>a translation layer </a:t>
            </a:r>
            <a:r>
              <a:rPr lang="en-GB" dirty="0" smtClean="0"/>
              <a:t>to support these protocols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20B5-013D-4997-9848-BC4A5035A764}" type="datetime1">
              <a:rPr lang="en-GB" altLang="en-US" smtClean="0"/>
              <a:pPr/>
              <a:t>20/03/18</a:t>
            </a:fld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5777-4031-43F3-890C-9C3C81F9F14D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pic>
        <p:nvPicPr>
          <p:cNvPr id="7" name="Picture 5">
            <a:extLst>
              <a:ext uri="{FF2B5EF4-FFF2-40B4-BE49-F238E27FC236}">
                <a16:creationId xmlns="" xmlns:a16="http://schemas.microsoft.com/office/drawing/2014/main" id="{AD8E3AA8-8863-44E8-85D4-82E212315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2996952"/>
            <a:ext cx="2354720" cy="10668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52" y="6165304"/>
            <a:ext cx="6988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900" dirty="0" smtClean="0">
                <a:cs typeface="Calibri"/>
              </a:rPr>
              <a:t>*  At th</a:t>
            </a:r>
            <a:r>
              <a:rPr lang="en-US" sz="900" dirty="0" smtClean="0">
                <a:cs typeface="Calibri"/>
              </a:rPr>
              <a:t>e time that the decision was taken – see 2014 ISGC talk</a:t>
            </a:r>
            <a:endParaRPr lang="en-US" sz="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0894867"/>
      </p:ext>
    </p:extLst>
  </p:cSld>
  <p:clrMapOvr>
    <a:masterClrMapping/>
  </p:clrMapOvr>
</p:sld>
</file>

<file path=ppt/theme/theme1.xml><?xml version="1.0" encoding="utf-8"?>
<a:theme xmlns:a="http://schemas.openxmlformats.org/drawingml/2006/main" name="GridPP3_talks">
  <a:themeElements>
    <a:clrScheme name="GridPP3_talk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CE4E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BEFF6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dPP3_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CE4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CE4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GridPP3_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_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_talk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E4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EFF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GridPP3_talks</Template>
  <TotalTime>1878</TotalTime>
  <Words>2271</Words>
  <Application>Microsoft Macintosh PowerPoint</Application>
  <PresentationFormat>On-screen Show (4:3)</PresentationFormat>
  <Paragraphs>423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GridPP3_talks</vt:lpstr>
      <vt:lpstr>Experiences of hard disk management in an erasure coded 10 petabyte-scale Ceph cluster</vt:lpstr>
      <vt:lpstr>Ceph at RAL</vt:lpstr>
      <vt:lpstr>Previous talks</vt:lpstr>
      <vt:lpstr>Talk Structure</vt:lpstr>
      <vt:lpstr>Echo – A large scale, erasure coded, Ceph storage service</vt:lpstr>
      <vt:lpstr>Project startup</vt:lpstr>
      <vt:lpstr>Project Objectives/Requirements</vt:lpstr>
      <vt:lpstr>Project Objectives/Requirements</vt:lpstr>
      <vt:lpstr>Echo</vt:lpstr>
      <vt:lpstr>How we provide access to Echo</vt:lpstr>
      <vt:lpstr>Gateways (1)</vt:lpstr>
      <vt:lpstr>Gateways (2)</vt:lpstr>
      <vt:lpstr>libRadosStriper</vt:lpstr>
      <vt:lpstr>XrootD</vt:lpstr>
      <vt:lpstr>GridFTP</vt:lpstr>
      <vt:lpstr>Echo Architecture</vt:lpstr>
      <vt:lpstr>Erasure Coding (1)</vt:lpstr>
      <vt:lpstr>Erasure Coding (2)</vt:lpstr>
      <vt:lpstr>Current Status</vt:lpstr>
      <vt:lpstr>Data Throughput</vt:lpstr>
      <vt:lpstr>Part 2: Managing disk errors in a 10PB object store</vt:lpstr>
      <vt:lpstr>Reference for non-Ceph people</vt:lpstr>
      <vt:lpstr>Disk management problems</vt:lpstr>
      <vt:lpstr>Scrubbing &amp; Data Integrity Checking</vt:lpstr>
      <vt:lpstr>What happens when Ceph encounters a bad sector?</vt:lpstr>
      <vt:lpstr>Aside: Why treat an inconsistent PG so seriously?</vt:lpstr>
      <vt:lpstr>What does this mean operationally?</vt:lpstr>
      <vt:lpstr>What are we doing about it? (1)</vt:lpstr>
      <vt:lpstr>What are we doing about it? (2)</vt:lpstr>
      <vt:lpstr>Recycling Tools</vt:lpstr>
      <vt:lpstr>Where do we go in the future?</vt:lpstr>
      <vt:lpstr>Conclusion</vt:lpstr>
      <vt:lpstr>Any Questions?</vt:lpstr>
      <vt:lpstr>Spare slides</vt:lpstr>
      <vt:lpstr>Aside: How Hard Disks deal with bad sectors</vt:lpstr>
      <vt:lpstr>EC Backfill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of hard disk management in an erasure coded 10 petabyte-scale Ceph cluster</dc:title>
  <dc:creator>Appleyard, Robert (STFC,RAL,SC)</dc:creator>
  <cp:lastModifiedBy>Rob Appleyard</cp:lastModifiedBy>
  <cp:revision>38</cp:revision>
  <dcterms:created xsi:type="dcterms:W3CDTF">2018-03-07T18:16:32Z</dcterms:created>
  <dcterms:modified xsi:type="dcterms:W3CDTF">2018-03-20T03:29:40Z</dcterms:modified>
</cp:coreProperties>
</file>