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56" r:id="rId2"/>
    <p:sldId id="272" r:id="rId3"/>
    <p:sldId id="280" r:id="rId4"/>
    <p:sldId id="284" r:id="rId5"/>
    <p:sldId id="281" r:id="rId6"/>
    <p:sldId id="282" r:id="rId7"/>
    <p:sldId id="283" r:id="rId8"/>
    <p:sldId id="257" r:id="rId9"/>
    <p:sldId id="258" r:id="rId10"/>
    <p:sldId id="259" r:id="rId11"/>
    <p:sldId id="273" r:id="rId12"/>
    <p:sldId id="274" r:id="rId13"/>
    <p:sldId id="260" r:id="rId14"/>
    <p:sldId id="261" r:id="rId15"/>
    <p:sldId id="262" r:id="rId16"/>
    <p:sldId id="263" r:id="rId17"/>
    <p:sldId id="264" r:id="rId18"/>
    <p:sldId id="265" r:id="rId19"/>
    <p:sldId id="266" r:id="rId20"/>
    <p:sldId id="285" r:id="rId21"/>
    <p:sldId id="275" r:id="rId22"/>
    <p:sldId id="277" r:id="rId23"/>
    <p:sldId id="276" r:id="rId24"/>
    <p:sldId id="267" r:id="rId25"/>
    <p:sldId id="278" r:id="rId26"/>
    <p:sldId id="279" r:id="rId27"/>
    <p:sldId id="270" r:id="rId28"/>
    <p:sldId id="271" r:id="rId29"/>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Objects="1">
      <p:cViewPr varScale="1">
        <p:scale>
          <a:sx n="74" d="100"/>
          <a:sy n="74"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id-ID"/>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16F60E7F-AEF7-45EF-B386-EC6D7ED9BE91}" type="datetime1">
              <a:rPr lang="en-US"/>
              <a:pPr>
                <a:defRPr/>
              </a:pPr>
              <a:t>3/14/2018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id-ID"/>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A77A2553-7BAE-4D26-9762-C95BE848CE14}" type="slidenum">
              <a:rPr lang="en-US"/>
              <a:pPr>
                <a:defRPr/>
              </a:pPr>
              <a:t>‹#›</a:t>
            </a:fld>
            <a:endParaRPr lang="en-US"/>
          </a:p>
        </p:txBody>
      </p:sp>
    </p:spTree>
    <p:extLst>
      <p:ext uri="{BB962C8B-B14F-4D97-AF65-F5344CB8AC3E}">
        <p14:creationId xmlns:p14="http://schemas.microsoft.com/office/powerpoint/2010/main" val="1983871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AC7A5892-78ED-4FE3-87B2-93C49CD1422E}" type="datetime1">
              <a:rPr lang="en-US"/>
              <a:pPr>
                <a:defRPr/>
              </a:pPr>
              <a:t>3/14/2018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id-ID"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DA6BE6E-9E1A-4D1D-A11D-E8E3EEC03530}" type="slidenum">
              <a:rPr lang="en-US"/>
              <a:pPr>
                <a:defRPr/>
              </a:pPr>
              <a:t>‹#›</a:t>
            </a:fld>
            <a:endParaRPr lang="en-US"/>
          </a:p>
        </p:txBody>
      </p:sp>
    </p:spTree>
    <p:extLst>
      <p:ext uri="{BB962C8B-B14F-4D97-AF65-F5344CB8AC3E}">
        <p14:creationId xmlns:p14="http://schemas.microsoft.com/office/powerpoint/2010/main" val="300118602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a:defRPr/>
            </a:pPr>
            <a:fld id="{57491733-E632-45E2-9E99-BCD37B8AEBC8}" type="slidenum">
              <a:rPr lang="en-US" smtClean="0"/>
              <a:pPr>
                <a:defRPr/>
              </a:pPr>
              <a:t>10</a:t>
            </a:fld>
            <a:endParaRPr lang="en-US"/>
          </a:p>
        </p:txBody>
      </p:sp>
    </p:spTree>
    <p:extLst>
      <p:ext uri="{BB962C8B-B14F-4D97-AF65-F5344CB8AC3E}">
        <p14:creationId xmlns:p14="http://schemas.microsoft.com/office/powerpoint/2010/main" val="4226529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a:defRPr/>
            </a:pPr>
            <a:fld id="{D6A19A73-A4A8-46F1-86DD-0E3D6FA2A2DF}" type="slidenum">
              <a:rPr lang="en-US" smtClean="0"/>
              <a:pPr>
                <a:defRPr/>
              </a:pPr>
              <a:t>19</a:t>
            </a:fld>
            <a:endParaRPr lang="en-US"/>
          </a:p>
        </p:txBody>
      </p:sp>
    </p:spTree>
    <p:extLst>
      <p:ext uri="{BB962C8B-B14F-4D97-AF65-F5344CB8AC3E}">
        <p14:creationId xmlns:p14="http://schemas.microsoft.com/office/powerpoint/2010/main" val="659437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49375"/>
            <a:ext cx="7772400" cy="1470025"/>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34290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3EA5D030-13AB-4ED2-928C-1724F7C9710A}" type="datetime1">
              <a:rPr lang="en-US"/>
              <a:pPr>
                <a:defRPr/>
              </a:pPr>
              <a:t>3/14/2018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A30839D0-ADA4-4FC5-BBDD-4BC6587848DB}" type="slidenum">
              <a:rPr lang="en-US"/>
              <a:pPr>
                <a:defRPr/>
              </a:pPr>
              <a:t>‹#›</a:t>
            </a:fld>
            <a:endParaRPr lang="en-US"/>
          </a:p>
        </p:txBody>
      </p:sp>
    </p:spTree>
    <p:extLst>
      <p:ext uri="{BB962C8B-B14F-4D97-AF65-F5344CB8AC3E}">
        <p14:creationId xmlns:p14="http://schemas.microsoft.com/office/powerpoint/2010/main" val="665140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CAB849-2E61-4805-88F6-858C51ACE7D0}" type="datetime1">
              <a:rPr lang="en-US"/>
              <a:pPr>
                <a:defRPr/>
              </a:pPr>
              <a:t>3/14/2018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44014F81-416C-4A38-B950-EDE95BD782D8}" type="slidenum">
              <a:rPr lang="en-US"/>
              <a:pPr>
                <a:defRPr/>
              </a:pPr>
              <a:t>‹#›</a:t>
            </a:fld>
            <a:endParaRPr lang="en-US"/>
          </a:p>
        </p:txBody>
      </p:sp>
    </p:spTree>
    <p:extLst>
      <p:ext uri="{BB962C8B-B14F-4D97-AF65-F5344CB8AC3E}">
        <p14:creationId xmlns:p14="http://schemas.microsoft.com/office/powerpoint/2010/main" val="2413186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CB88E3-EDB4-4CB3-A80B-5A598E388567}" type="datetime1">
              <a:rPr lang="en-US"/>
              <a:pPr>
                <a:defRPr/>
              </a:pPr>
              <a:t>3/14/2018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1A83E976-2CEB-450E-B4A0-AFCCC6076596}" type="slidenum">
              <a:rPr lang="en-US"/>
              <a:pPr>
                <a:defRPr/>
              </a:pPr>
              <a:t>‹#›</a:t>
            </a:fld>
            <a:endParaRPr lang="en-US"/>
          </a:p>
        </p:txBody>
      </p:sp>
    </p:spTree>
    <p:extLst>
      <p:ext uri="{BB962C8B-B14F-4D97-AF65-F5344CB8AC3E}">
        <p14:creationId xmlns:p14="http://schemas.microsoft.com/office/powerpoint/2010/main" val="1323490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DD31F3-C40C-4CA5-9AAC-FC61D2A5DFD2}" type="datetime1">
              <a:rPr lang="en-US"/>
              <a:pPr>
                <a:defRPr/>
              </a:pPr>
              <a:t>3/14/2018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2A4463D8-5AFF-4814-8841-1FE629D90D41}" type="slidenum">
              <a:rPr lang="en-US"/>
              <a:pPr>
                <a:defRPr/>
              </a:pPr>
              <a:t>‹#›</a:t>
            </a:fld>
            <a:endParaRPr lang="en-US"/>
          </a:p>
        </p:txBody>
      </p:sp>
    </p:spTree>
    <p:extLst>
      <p:ext uri="{BB962C8B-B14F-4D97-AF65-F5344CB8AC3E}">
        <p14:creationId xmlns:p14="http://schemas.microsoft.com/office/powerpoint/2010/main" val="1972212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C0921AC-3F12-4A91-B41D-7D92BCC01A7C}" type="datetime1">
              <a:rPr lang="en-US"/>
              <a:pPr>
                <a:defRPr/>
              </a:pPr>
              <a:t>3/14/2018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61B82D20-481A-407C-BEAF-D1B076FD3CD0}" type="slidenum">
              <a:rPr lang="en-US"/>
              <a:pPr>
                <a:defRPr/>
              </a:pPr>
              <a:t>‹#›</a:t>
            </a:fld>
            <a:endParaRPr lang="en-US"/>
          </a:p>
        </p:txBody>
      </p:sp>
    </p:spTree>
    <p:extLst>
      <p:ext uri="{BB962C8B-B14F-4D97-AF65-F5344CB8AC3E}">
        <p14:creationId xmlns:p14="http://schemas.microsoft.com/office/powerpoint/2010/main" val="3773898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CA07E9C-F808-4501-A0A1-39D138298AC2}" type="datetime1">
              <a:rPr lang="en-US"/>
              <a:pPr>
                <a:defRPr/>
              </a:pPr>
              <a:t>3/14/2018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E049D655-651E-4BF5-87E0-45339DC85C0F}" type="slidenum">
              <a:rPr lang="en-US"/>
              <a:pPr>
                <a:defRPr/>
              </a:pPr>
              <a:t>‹#›</a:t>
            </a:fld>
            <a:endParaRPr lang="en-US"/>
          </a:p>
        </p:txBody>
      </p:sp>
    </p:spTree>
    <p:extLst>
      <p:ext uri="{BB962C8B-B14F-4D97-AF65-F5344CB8AC3E}">
        <p14:creationId xmlns:p14="http://schemas.microsoft.com/office/powerpoint/2010/main" val="4069727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6F68F60-FF09-4A33-A8FF-6B7A694DDD37}" type="datetime1">
              <a:rPr lang="en-US"/>
              <a:pPr>
                <a:defRPr/>
              </a:pPr>
              <a:t>3/14/2018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id-ID"/>
          </a:p>
        </p:txBody>
      </p:sp>
      <p:sp>
        <p:nvSpPr>
          <p:cNvPr id="9" name="Slide Number Placeholder 5"/>
          <p:cNvSpPr>
            <a:spLocks noGrp="1"/>
          </p:cNvSpPr>
          <p:nvPr>
            <p:ph type="sldNum" sz="quarter" idx="12"/>
          </p:nvPr>
        </p:nvSpPr>
        <p:spPr/>
        <p:txBody>
          <a:bodyPr/>
          <a:lstStyle>
            <a:lvl1pPr>
              <a:defRPr/>
            </a:lvl1pPr>
          </a:lstStyle>
          <a:p>
            <a:pPr>
              <a:defRPr/>
            </a:pPr>
            <a:fld id="{933F831B-93CB-4724-95B9-D847448C2114}" type="slidenum">
              <a:rPr lang="en-US"/>
              <a:pPr>
                <a:defRPr/>
              </a:pPr>
              <a:t>‹#›</a:t>
            </a:fld>
            <a:endParaRPr lang="en-US"/>
          </a:p>
        </p:txBody>
      </p:sp>
    </p:spTree>
    <p:extLst>
      <p:ext uri="{BB962C8B-B14F-4D97-AF65-F5344CB8AC3E}">
        <p14:creationId xmlns:p14="http://schemas.microsoft.com/office/powerpoint/2010/main" val="2192994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38F02D8-9173-4240-B77E-A4F490F8AA69}" type="datetime1">
              <a:rPr lang="en-US"/>
              <a:pPr>
                <a:defRPr/>
              </a:pPr>
              <a:t>3/14/2018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id-ID"/>
          </a:p>
        </p:txBody>
      </p:sp>
      <p:sp>
        <p:nvSpPr>
          <p:cNvPr id="5" name="Slide Number Placeholder 5"/>
          <p:cNvSpPr>
            <a:spLocks noGrp="1"/>
          </p:cNvSpPr>
          <p:nvPr>
            <p:ph type="sldNum" sz="quarter" idx="12"/>
          </p:nvPr>
        </p:nvSpPr>
        <p:spPr/>
        <p:txBody>
          <a:bodyPr/>
          <a:lstStyle>
            <a:lvl1pPr>
              <a:defRPr/>
            </a:lvl1pPr>
          </a:lstStyle>
          <a:p>
            <a:pPr>
              <a:defRPr/>
            </a:pPr>
            <a:fld id="{5168FDB0-7166-4711-8C7C-409F61607FF2}" type="slidenum">
              <a:rPr lang="en-US"/>
              <a:pPr>
                <a:defRPr/>
              </a:pPr>
              <a:t>‹#›</a:t>
            </a:fld>
            <a:endParaRPr lang="en-US"/>
          </a:p>
        </p:txBody>
      </p:sp>
    </p:spTree>
    <p:extLst>
      <p:ext uri="{BB962C8B-B14F-4D97-AF65-F5344CB8AC3E}">
        <p14:creationId xmlns:p14="http://schemas.microsoft.com/office/powerpoint/2010/main" val="4013168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6B36A15-0BA9-407D-84EC-53494608DC0C}" type="datetime1">
              <a:rPr lang="en-US"/>
              <a:pPr>
                <a:defRPr/>
              </a:pPr>
              <a:t>3/14/2018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id-ID"/>
          </a:p>
        </p:txBody>
      </p:sp>
      <p:sp>
        <p:nvSpPr>
          <p:cNvPr id="4" name="Slide Number Placeholder 5"/>
          <p:cNvSpPr>
            <a:spLocks noGrp="1"/>
          </p:cNvSpPr>
          <p:nvPr>
            <p:ph type="sldNum" sz="quarter" idx="12"/>
          </p:nvPr>
        </p:nvSpPr>
        <p:spPr/>
        <p:txBody>
          <a:bodyPr/>
          <a:lstStyle>
            <a:lvl1pPr>
              <a:defRPr/>
            </a:lvl1pPr>
          </a:lstStyle>
          <a:p>
            <a:pPr>
              <a:defRPr/>
            </a:pPr>
            <a:fld id="{2791AD8C-3EED-4B82-93D7-7F332A4D266B}" type="slidenum">
              <a:rPr lang="en-US"/>
              <a:pPr>
                <a:defRPr/>
              </a:pPr>
              <a:t>‹#›</a:t>
            </a:fld>
            <a:endParaRPr lang="en-US"/>
          </a:p>
        </p:txBody>
      </p:sp>
    </p:spTree>
    <p:extLst>
      <p:ext uri="{BB962C8B-B14F-4D97-AF65-F5344CB8AC3E}">
        <p14:creationId xmlns:p14="http://schemas.microsoft.com/office/powerpoint/2010/main" val="2278643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9EB62F-C26F-47AC-8A85-977CBD90806C}" type="datetime1">
              <a:rPr lang="en-US"/>
              <a:pPr>
                <a:defRPr/>
              </a:pPr>
              <a:t>3/14/2018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41AE2444-43D9-442C-9B69-8EAC63A9870A}" type="slidenum">
              <a:rPr lang="en-US"/>
              <a:pPr>
                <a:defRPr/>
              </a:pPr>
              <a:t>‹#›</a:t>
            </a:fld>
            <a:endParaRPr lang="en-US"/>
          </a:p>
        </p:txBody>
      </p:sp>
    </p:spTree>
    <p:extLst>
      <p:ext uri="{BB962C8B-B14F-4D97-AF65-F5344CB8AC3E}">
        <p14:creationId xmlns:p14="http://schemas.microsoft.com/office/powerpoint/2010/main" val="3813348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948AE0-8EF1-42A8-BEE6-4E0AC4195F5A}" type="datetime1">
              <a:rPr lang="en-US"/>
              <a:pPr>
                <a:defRPr/>
              </a:pPr>
              <a:t>3/14/2018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277E73B1-07E8-4DDF-BBA6-A3E0E2A94203}" type="slidenum">
              <a:rPr lang="en-US"/>
              <a:pPr>
                <a:defRPr/>
              </a:pPr>
              <a:t>‹#›</a:t>
            </a:fld>
            <a:endParaRPr lang="en-US"/>
          </a:p>
        </p:txBody>
      </p:sp>
    </p:spTree>
    <p:extLst>
      <p:ext uri="{BB962C8B-B14F-4D97-AF65-F5344CB8AC3E}">
        <p14:creationId xmlns:p14="http://schemas.microsoft.com/office/powerpoint/2010/main" val="4273360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p:cNvSpPr/>
          <p:nvPr/>
        </p:nvSpPr>
        <p:spPr>
          <a:xfrm>
            <a:off x="0" y="1447800"/>
            <a:ext cx="9144000" cy="5426075"/>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id-ID" sz="1800" smtClean="0">
              <a:solidFill>
                <a:srgbClr val="FFFFFF"/>
              </a:solidFill>
              <a:latin typeface="Calibri" panose="020F0502020204030204" pitchFamily="34" charset="0"/>
            </a:endParaRPr>
          </a:p>
        </p:txBody>
      </p:sp>
      <p:sp>
        <p:nvSpPr>
          <p:cNvPr id="8" name="Rectangle 7"/>
          <p:cNvSpPr/>
          <p:nvPr/>
        </p:nvSpPr>
        <p:spPr>
          <a:xfrm>
            <a:off x="304800" y="1447800"/>
            <a:ext cx="8839200" cy="5273675"/>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id-ID" sz="1800" smtClean="0">
              <a:solidFill>
                <a:srgbClr val="FFFFFF"/>
              </a:solidFill>
              <a:latin typeface="Calibri" panose="020F0502020204030204" pitchFamily="34" charset="0"/>
            </a:endParaRPr>
          </a:p>
        </p:txBody>
      </p:sp>
      <p:sp>
        <p:nvSpPr>
          <p:cNvPr id="1028" name="Title Placeholder 1"/>
          <p:cNvSpPr>
            <a:spLocks noGrp="1"/>
          </p:cNvSpPr>
          <p:nvPr>
            <p:ph type="title"/>
          </p:nvPr>
        </p:nvSpPr>
        <p:spPr bwMode="auto">
          <a:xfrm>
            <a:off x="1924050" y="304800"/>
            <a:ext cx="6762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smtClean="0"/>
              <a:t>Click to edit Master title style</a:t>
            </a:r>
          </a:p>
        </p:txBody>
      </p:sp>
      <p:sp>
        <p:nvSpPr>
          <p:cNvPr id="1029" name="Text Placeholder 2"/>
          <p:cNvSpPr>
            <a:spLocks noGrp="1"/>
          </p:cNvSpPr>
          <p:nvPr>
            <p:ph type="body" idx="1"/>
          </p:nvPr>
        </p:nvSpPr>
        <p:spPr bwMode="auto">
          <a:xfrm>
            <a:off x="1924050" y="1600200"/>
            <a:ext cx="67627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smtClean="0"/>
              <a:t>Click to edit Master text styles</a:t>
            </a:r>
          </a:p>
          <a:p>
            <a:pPr lvl="1"/>
            <a:r>
              <a:rPr lang="en-US" altLang="id-ID" smtClean="0"/>
              <a:t>Second level</a:t>
            </a:r>
          </a:p>
          <a:p>
            <a:pPr lvl="2"/>
            <a:r>
              <a:rPr lang="en-US" altLang="id-ID" smtClean="0"/>
              <a:t>Third level</a:t>
            </a:r>
          </a:p>
          <a:p>
            <a:pPr lvl="3"/>
            <a:r>
              <a:rPr lang="en-US" altLang="id-ID" smtClean="0"/>
              <a:t>Fourth level</a:t>
            </a:r>
          </a:p>
          <a:p>
            <a:pPr lvl="4"/>
            <a:r>
              <a:rPr lang="en-US" altLang="id-ID"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a:defRPr/>
            </a:pPr>
            <a:fld id="{68B95C9A-EA33-44C0-82EF-921BF0325226}" type="datetime1">
              <a:rPr lang="en-US"/>
              <a:pPr>
                <a:defRPr/>
              </a:pPr>
              <a:t>3/14/2018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anose="020F0502020204030204" pitchFamily="34" charset="0"/>
              </a:defRPr>
            </a:lvl1pPr>
          </a:lstStyle>
          <a:p>
            <a:pPr>
              <a:defRPr/>
            </a:pPr>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AA2A3AD7-F381-4F0C-988B-EC97FABA64A4}" type="slidenum">
              <a:rPr lang="en-US"/>
              <a:pPr>
                <a:defRPr/>
              </a:pPr>
              <a:t>‹#›</a:t>
            </a:fld>
            <a:endParaRPr lang="en-US"/>
          </a:p>
        </p:txBody>
      </p:sp>
      <p:pic>
        <p:nvPicPr>
          <p:cNvPr id="1033" name="Picture 8" descr="kotak-0108.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8686800" y="1447800"/>
            <a:ext cx="457200" cy="15240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id-ID" sz="1800" smtClean="0">
              <a:solidFill>
                <a:srgbClr val="FFFFFF"/>
              </a:solidFill>
              <a:latin typeface="Calibri" panose="020F0502020204030204" pitchFamily="34" charset="0"/>
            </a:endParaRPr>
          </a:p>
        </p:txBody>
      </p:sp>
      <p:cxnSp>
        <p:nvCxnSpPr>
          <p:cNvPr id="19" name="Straight Connector 18"/>
          <p:cNvCxnSpPr/>
          <p:nvPr/>
        </p:nvCxnSpPr>
        <p:spPr>
          <a:xfrm>
            <a:off x="0" y="6251575"/>
            <a:ext cx="8686800"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036" name="Picture 1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57200" y="550863"/>
            <a:ext cx="11620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l"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l"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l"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l"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l"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l"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l"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basuki@Itb.ac.id"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lynx2015.files.wordpress.com/2015/08/arduino-mega-pinout-diagram.png" TargetMode="External"/><Relationship Id="rId3" Type="http://schemas.openxmlformats.org/officeDocument/2006/relationships/hyperlink" Target="https://www.slideshare.net/Nibodha/enterprise-architecture-and-iot" TargetMode="External"/><Relationship Id="rId7" Type="http://schemas.openxmlformats.org/officeDocument/2006/relationships/hyperlink" Target="https://www.ibm.com/developerworks/library/ws-mqtt/index.html" TargetMode="External"/><Relationship Id="rId2" Type="http://schemas.openxmlformats.org/officeDocument/2006/relationships/hyperlink" Target="https://www.slideshare.net/wso2.org/io-t-referencearchitecturewebinar" TargetMode="External"/><Relationship Id="rId1" Type="http://schemas.openxmlformats.org/officeDocument/2006/relationships/slideLayout" Target="../slideLayouts/slideLayout2.xml"/><Relationship Id="rId6" Type="http://schemas.openxmlformats.org/officeDocument/2006/relationships/hyperlink" Target="http://standards.ieee.org/develop/wg/IoT_Architecture.html" TargetMode="External"/><Relationship Id="rId5" Type="http://schemas.openxmlformats.org/officeDocument/2006/relationships/hyperlink" Target="https://wso2.com/whitepapers/a-reference-architecture-for-the-internet-of-things/" TargetMode="External"/><Relationship Id="rId4" Type="http://schemas.openxmlformats.org/officeDocument/2006/relationships/hyperlink" Target="http://www.iotarchitecturegroup.com/"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newscientist.com/article/dn25828-el-nino-will-make-indonesias-deforestation-even-wors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914400" y="1361269"/>
            <a:ext cx="7931224" cy="1863601"/>
          </a:xfrm>
        </p:spPr>
        <p:txBody>
          <a:bodyPr/>
          <a:lstStyle/>
          <a:p>
            <a:pPr eaLnBrk="1" hangingPunct="1"/>
            <a:r>
              <a:rPr lang="id-ID" altLang="id-ID" dirty="0" smtClean="0">
                <a:ea typeface="ＭＳ Ｐゴシック" panose="020B0600070205080204" pitchFamily="34" charset="-128"/>
              </a:rPr>
              <a:t>Develop Environmental Sensor Network</a:t>
            </a:r>
            <a:br>
              <a:rPr lang="id-ID" altLang="id-ID" dirty="0" smtClean="0">
                <a:ea typeface="ＭＳ Ｐゴシック" panose="020B0600070205080204" pitchFamily="34" charset="-128"/>
              </a:rPr>
            </a:br>
            <a:r>
              <a:rPr lang="id-ID" altLang="id-ID" dirty="0" smtClean="0">
                <a:ea typeface="ＭＳ Ｐゴシック" panose="020B0600070205080204" pitchFamily="34" charset="-128"/>
              </a:rPr>
              <a:t>Case study : Indonesia</a:t>
            </a:r>
          </a:p>
        </p:txBody>
      </p:sp>
      <p:sp>
        <p:nvSpPr>
          <p:cNvPr id="4099" name="Subtitle 2"/>
          <p:cNvSpPr>
            <a:spLocks noGrp="1"/>
          </p:cNvSpPr>
          <p:nvPr>
            <p:ph type="subTitle" idx="1"/>
          </p:nvPr>
        </p:nvSpPr>
        <p:spPr/>
        <p:txBody>
          <a:bodyPr/>
          <a:lstStyle/>
          <a:p>
            <a:pPr eaLnBrk="1" hangingPunct="1"/>
            <a:r>
              <a:rPr lang="id-ID" altLang="id-ID" dirty="0" smtClean="0">
                <a:solidFill>
                  <a:srgbClr val="898989"/>
                </a:solidFill>
                <a:ea typeface="ＭＳ Ｐゴシック" panose="020B0600070205080204" pitchFamily="34" charset="-128"/>
              </a:rPr>
              <a:t>Basuki Suhardiman</a:t>
            </a:r>
          </a:p>
          <a:p>
            <a:pPr eaLnBrk="1" hangingPunct="1"/>
            <a:r>
              <a:rPr lang="id-ID" altLang="id-ID" dirty="0" smtClean="0">
                <a:solidFill>
                  <a:srgbClr val="898989"/>
                </a:solidFill>
                <a:ea typeface="ＭＳ Ｐゴシック" panose="020B0600070205080204" pitchFamily="34" charset="-128"/>
                <a:hlinkClick r:id="rId2"/>
              </a:rPr>
              <a:t>basuki@Itb.ac.id</a:t>
            </a:r>
            <a:endParaRPr lang="id-ID" altLang="id-ID" dirty="0" smtClean="0">
              <a:solidFill>
                <a:srgbClr val="898989"/>
              </a:solidFill>
              <a:ea typeface="ＭＳ Ｐゴシック" panose="020B0600070205080204" pitchFamily="34" charset="-128"/>
            </a:endParaRPr>
          </a:p>
          <a:p>
            <a:pPr eaLnBrk="1" hangingPunct="1"/>
            <a:r>
              <a:rPr lang="id-ID" altLang="id-ID" dirty="0" smtClean="0">
                <a:solidFill>
                  <a:srgbClr val="898989"/>
                </a:solidFill>
                <a:ea typeface="ＭＳ Ｐゴシック" panose="020B0600070205080204" pitchFamily="34" charset="-128"/>
              </a:rPr>
              <a:t>Institut Teknologi Bandung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81250" y="304800"/>
            <a:ext cx="6762750" cy="1143000"/>
          </a:xfrm>
        </p:spPr>
        <p:txBody>
          <a:bodyPr/>
          <a:lstStyle/>
          <a:p>
            <a:r>
              <a:rPr lang="id-ID" dirty="0" smtClean="0"/>
              <a:t>Prototype 1.0 (2017)</a:t>
            </a:r>
            <a:endParaRPr lang="id-ID" dirty="0"/>
          </a:p>
        </p:txBody>
      </p:sp>
      <p:sp>
        <p:nvSpPr>
          <p:cNvPr id="4" name="Rectangle 3"/>
          <p:cNvSpPr/>
          <p:nvPr/>
        </p:nvSpPr>
        <p:spPr>
          <a:xfrm>
            <a:off x="2267744" y="2276872"/>
            <a:ext cx="864096" cy="16338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d-ID" sz="1200" dirty="0" smtClean="0"/>
              <a:t>Arduinno</a:t>
            </a:r>
          </a:p>
          <a:p>
            <a:pPr algn="ctr"/>
            <a:r>
              <a:rPr lang="id-ID" sz="1200" dirty="0" smtClean="0"/>
              <a:t>Microcontroller</a:t>
            </a:r>
            <a:endParaRPr lang="id-ID" sz="1200" dirty="0"/>
          </a:p>
        </p:txBody>
      </p:sp>
      <p:cxnSp>
        <p:nvCxnSpPr>
          <p:cNvPr id="6" name="Straight Connector 5"/>
          <p:cNvCxnSpPr/>
          <p:nvPr/>
        </p:nvCxnSpPr>
        <p:spPr>
          <a:xfrm>
            <a:off x="1379364" y="2564904"/>
            <a:ext cx="88838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a:endCxn id="4" idx="1"/>
          </p:cNvCxnSpPr>
          <p:nvPr/>
        </p:nvCxnSpPr>
        <p:spPr>
          <a:xfrm>
            <a:off x="1379364" y="3093810"/>
            <a:ext cx="88838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379364" y="3573016"/>
            <a:ext cx="88838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131840" y="2420888"/>
            <a:ext cx="792088"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308471" y="4144772"/>
            <a:ext cx="1055836" cy="14487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d-ID" sz="1200" dirty="0" smtClean="0"/>
              <a:t>AWS </a:t>
            </a:r>
          </a:p>
          <a:p>
            <a:pPr algn="ctr"/>
            <a:r>
              <a:rPr lang="id-ID" sz="1200" dirty="0" smtClean="0"/>
              <a:t>-Wind Direction</a:t>
            </a:r>
          </a:p>
          <a:p>
            <a:pPr algn="ctr"/>
            <a:r>
              <a:rPr lang="id-ID" sz="1200" dirty="0" smtClean="0"/>
              <a:t>-Wind speed</a:t>
            </a:r>
          </a:p>
          <a:p>
            <a:pPr algn="ctr"/>
            <a:r>
              <a:rPr lang="id-ID" sz="1200" dirty="0" smtClean="0"/>
              <a:t>-Temperature</a:t>
            </a:r>
          </a:p>
          <a:p>
            <a:pPr marL="171450" indent="-171450" algn="ctr">
              <a:buFontTx/>
              <a:buChar char="-"/>
            </a:pPr>
            <a:r>
              <a:rPr lang="id-ID" sz="1200" dirty="0" smtClean="0"/>
              <a:t>Humidity</a:t>
            </a:r>
          </a:p>
          <a:p>
            <a:pPr marL="171450" indent="-171450" algn="ctr">
              <a:buFontTx/>
              <a:buChar char="-"/>
            </a:pPr>
            <a:r>
              <a:rPr lang="id-ID" sz="1200" dirty="0" smtClean="0"/>
              <a:t>Rain fall</a:t>
            </a:r>
            <a:endParaRPr lang="id-ID" sz="1200" dirty="0"/>
          </a:p>
        </p:txBody>
      </p:sp>
      <p:sp>
        <p:nvSpPr>
          <p:cNvPr id="14" name="Rectangle 13"/>
          <p:cNvSpPr/>
          <p:nvPr/>
        </p:nvSpPr>
        <p:spPr>
          <a:xfrm>
            <a:off x="2267744" y="4509120"/>
            <a:ext cx="1080120"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d-ID" sz="1600" dirty="0" smtClean="0"/>
              <a:t>CO sensor</a:t>
            </a:r>
          </a:p>
          <a:p>
            <a:pPr algn="ctr"/>
            <a:r>
              <a:rPr lang="id-ID" sz="1600" dirty="0" smtClean="0"/>
              <a:t>And other sensors</a:t>
            </a:r>
            <a:endParaRPr lang="id-ID" sz="1600" dirty="0"/>
          </a:p>
        </p:txBody>
      </p:sp>
      <p:cxnSp>
        <p:nvCxnSpPr>
          <p:cNvPr id="16" name="Straight Connector 15"/>
          <p:cNvCxnSpPr>
            <a:stCxn id="4" idx="2"/>
          </p:cNvCxnSpPr>
          <p:nvPr/>
        </p:nvCxnSpPr>
        <p:spPr>
          <a:xfrm>
            <a:off x="2699792" y="3910747"/>
            <a:ext cx="0" cy="598373"/>
          </a:xfrm>
          <a:prstGeom prst="line">
            <a:avLst/>
          </a:prstGeom>
        </p:spPr>
        <p:style>
          <a:lnRef idx="2">
            <a:schemeClr val="accent1"/>
          </a:lnRef>
          <a:fillRef idx="0">
            <a:schemeClr val="accent1"/>
          </a:fillRef>
          <a:effectRef idx="1">
            <a:schemeClr val="accent1"/>
          </a:effectRef>
          <a:fontRef idx="minor">
            <a:schemeClr val="tx1"/>
          </a:fontRef>
        </p:style>
      </p:cxnSp>
      <p:sp>
        <p:nvSpPr>
          <p:cNvPr id="17" name="Rounded Rectangle 16"/>
          <p:cNvSpPr/>
          <p:nvPr/>
        </p:nvSpPr>
        <p:spPr>
          <a:xfrm>
            <a:off x="3923928" y="2132856"/>
            <a:ext cx="1080120" cy="64807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d-ID" sz="1400" dirty="0" smtClean="0"/>
              <a:t>GSM/GPRS Modul</a:t>
            </a:r>
            <a:endParaRPr lang="id-ID" sz="1400" dirty="0"/>
          </a:p>
        </p:txBody>
      </p:sp>
      <p:sp>
        <p:nvSpPr>
          <p:cNvPr id="18" name="Rounded Rectangle 17"/>
          <p:cNvSpPr/>
          <p:nvPr/>
        </p:nvSpPr>
        <p:spPr>
          <a:xfrm>
            <a:off x="3898973" y="3103226"/>
            <a:ext cx="1224136" cy="47920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d-ID" dirty="0" smtClean="0"/>
              <a:t>GPS modul</a:t>
            </a:r>
            <a:endParaRPr lang="id-ID" dirty="0"/>
          </a:p>
        </p:txBody>
      </p:sp>
      <p:sp>
        <p:nvSpPr>
          <p:cNvPr id="19" name="Rounded Rectangle 18"/>
          <p:cNvSpPr/>
          <p:nvPr/>
        </p:nvSpPr>
        <p:spPr>
          <a:xfrm>
            <a:off x="3923928" y="3910747"/>
            <a:ext cx="1080120" cy="38234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d-ID" sz="1200" dirty="0" smtClean="0"/>
              <a:t>USB /Storage</a:t>
            </a:r>
            <a:endParaRPr lang="id-ID" sz="1200" dirty="0"/>
          </a:p>
        </p:txBody>
      </p:sp>
      <p:cxnSp>
        <p:nvCxnSpPr>
          <p:cNvPr id="21" name="Elbow Connector 20"/>
          <p:cNvCxnSpPr>
            <a:stCxn id="4" idx="3"/>
            <a:endCxn id="18" idx="1"/>
          </p:cNvCxnSpPr>
          <p:nvPr/>
        </p:nvCxnSpPr>
        <p:spPr>
          <a:xfrm>
            <a:off x="3131840" y="3093810"/>
            <a:ext cx="767133" cy="249019"/>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23" name="Elbow Connector 22"/>
          <p:cNvCxnSpPr>
            <a:endCxn id="19" idx="1"/>
          </p:cNvCxnSpPr>
          <p:nvPr/>
        </p:nvCxnSpPr>
        <p:spPr>
          <a:xfrm>
            <a:off x="3156124" y="3463265"/>
            <a:ext cx="767804" cy="638657"/>
          </a:xfrm>
          <a:prstGeom prst="bentConnector3">
            <a:avLst/>
          </a:prstGeom>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6444208" y="2060849"/>
            <a:ext cx="1944216" cy="18803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d-ID" dirty="0" smtClean="0"/>
              <a:t>ITB</a:t>
            </a:r>
          </a:p>
          <a:p>
            <a:pPr algn="ctr"/>
            <a:r>
              <a:rPr lang="id-ID" dirty="0" smtClean="0"/>
              <a:t>Web Server</a:t>
            </a:r>
          </a:p>
          <a:p>
            <a:pPr algn="ctr"/>
            <a:r>
              <a:rPr lang="id-ID" dirty="0" smtClean="0"/>
              <a:t>For collecting data</a:t>
            </a:r>
          </a:p>
          <a:p>
            <a:pPr algn="ctr"/>
            <a:r>
              <a:rPr lang="id-ID" dirty="0" smtClean="0"/>
              <a:t>And </a:t>
            </a:r>
          </a:p>
          <a:p>
            <a:pPr algn="ctr"/>
            <a:r>
              <a:rPr lang="id-ID" dirty="0" smtClean="0"/>
              <a:t>Portal</a:t>
            </a:r>
            <a:endParaRPr lang="id-ID" dirty="0"/>
          </a:p>
        </p:txBody>
      </p:sp>
      <p:cxnSp>
        <p:nvCxnSpPr>
          <p:cNvPr id="28" name="Straight Arrow Connector 27"/>
          <p:cNvCxnSpPr/>
          <p:nvPr/>
        </p:nvCxnSpPr>
        <p:spPr>
          <a:xfrm>
            <a:off x="5123108" y="2456892"/>
            <a:ext cx="132042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6516216" y="4509120"/>
            <a:ext cx="1728192" cy="5760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d-ID" dirty="0" smtClean="0"/>
              <a:t>Middle Ware</a:t>
            </a:r>
            <a:endParaRPr lang="id-ID" dirty="0"/>
          </a:p>
        </p:txBody>
      </p:sp>
      <p:sp>
        <p:nvSpPr>
          <p:cNvPr id="30" name="Rectangle 29"/>
          <p:cNvSpPr/>
          <p:nvPr/>
        </p:nvSpPr>
        <p:spPr>
          <a:xfrm>
            <a:off x="6516216" y="5517232"/>
            <a:ext cx="1728192"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d-ID" dirty="0" smtClean="0"/>
              <a:t>NASA/NOAA web server ,etc</a:t>
            </a:r>
            <a:endParaRPr lang="id-ID" dirty="0"/>
          </a:p>
        </p:txBody>
      </p:sp>
      <p:cxnSp>
        <p:nvCxnSpPr>
          <p:cNvPr id="29696" name="Straight Arrow Connector 29695"/>
          <p:cNvCxnSpPr/>
          <p:nvPr/>
        </p:nvCxnSpPr>
        <p:spPr>
          <a:xfrm>
            <a:off x="6876256" y="3941202"/>
            <a:ext cx="0" cy="5679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699" name="Straight Arrow Connector 29698"/>
          <p:cNvCxnSpPr/>
          <p:nvPr/>
        </p:nvCxnSpPr>
        <p:spPr>
          <a:xfrm>
            <a:off x="6876256" y="5085184"/>
            <a:ext cx="0" cy="4320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701" name="Straight Arrow Connector 29700"/>
          <p:cNvCxnSpPr/>
          <p:nvPr/>
        </p:nvCxnSpPr>
        <p:spPr>
          <a:xfrm flipV="1">
            <a:off x="7812360" y="5085184"/>
            <a:ext cx="0" cy="4320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703" name="Straight Arrow Connector 29702"/>
          <p:cNvCxnSpPr/>
          <p:nvPr/>
        </p:nvCxnSpPr>
        <p:spPr>
          <a:xfrm flipV="1">
            <a:off x="7812360" y="3941202"/>
            <a:ext cx="0" cy="5679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9704" name="Rectangle 29703"/>
          <p:cNvSpPr/>
          <p:nvPr/>
        </p:nvSpPr>
        <p:spPr>
          <a:xfrm>
            <a:off x="5436096" y="2132856"/>
            <a:ext cx="648072" cy="2880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d-ID" sz="1200" dirty="0" smtClean="0"/>
              <a:t>TCP/IP</a:t>
            </a:r>
            <a:endParaRPr lang="id-ID" sz="1200" dirty="0"/>
          </a:p>
        </p:txBody>
      </p:sp>
      <p:cxnSp>
        <p:nvCxnSpPr>
          <p:cNvPr id="29706" name="Straight Connector 29705"/>
          <p:cNvCxnSpPr/>
          <p:nvPr/>
        </p:nvCxnSpPr>
        <p:spPr>
          <a:xfrm>
            <a:off x="539552" y="1916832"/>
            <a:ext cx="4680520" cy="0"/>
          </a:xfrm>
          <a:prstGeom prst="line">
            <a:avLst/>
          </a:prstGeom>
        </p:spPr>
        <p:style>
          <a:lnRef idx="2">
            <a:schemeClr val="accent1"/>
          </a:lnRef>
          <a:fillRef idx="0">
            <a:schemeClr val="accent1"/>
          </a:fillRef>
          <a:effectRef idx="1">
            <a:schemeClr val="accent1"/>
          </a:effectRef>
          <a:fontRef idx="minor">
            <a:schemeClr val="tx1"/>
          </a:fontRef>
        </p:style>
      </p:cxnSp>
      <p:sp>
        <p:nvSpPr>
          <p:cNvPr id="29707" name="Rectangle 29706"/>
          <p:cNvSpPr/>
          <p:nvPr/>
        </p:nvSpPr>
        <p:spPr>
          <a:xfrm>
            <a:off x="1691680" y="1628800"/>
            <a:ext cx="2376264" cy="2880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d-ID" dirty="0" smtClean="0"/>
              <a:t>Forestry (School)</a:t>
            </a:r>
            <a:endParaRPr lang="id-ID" dirty="0"/>
          </a:p>
        </p:txBody>
      </p:sp>
      <p:sp>
        <p:nvSpPr>
          <p:cNvPr id="29708" name="Cloud Callout 29707"/>
          <p:cNvSpPr/>
          <p:nvPr/>
        </p:nvSpPr>
        <p:spPr>
          <a:xfrm>
            <a:off x="4067944" y="4869160"/>
            <a:ext cx="2016224" cy="936104"/>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d-ID" dirty="0" smtClean="0"/>
              <a:t>Network of Science Community</a:t>
            </a:r>
            <a:endParaRPr lang="id-ID" dirty="0"/>
          </a:p>
        </p:txBody>
      </p:sp>
      <p:cxnSp>
        <p:nvCxnSpPr>
          <p:cNvPr id="29710" name="Straight Arrow Connector 29709"/>
          <p:cNvCxnSpPr/>
          <p:nvPr/>
        </p:nvCxnSpPr>
        <p:spPr>
          <a:xfrm flipV="1">
            <a:off x="5220072" y="3790020"/>
            <a:ext cx="864096" cy="8313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712" name="Straight Arrow Connector 29711"/>
          <p:cNvCxnSpPr/>
          <p:nvPr/>
        </p:nvCxnSpPr>
        <p:spPr>
          <a:xfrm flipH="1">
            <a:off x="5580113" y="4101922"/>
            <a:ext cx="720079" cy="7312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3"/>
          <a:stretch>
            <a:fillRect/>
          </a:stretch>
        </p:blipFill>
        <p:spPr>
          <a:xfrm>
            <a:off x="0" y="548680"/>
            <a:ext cx="1572620" cy="3521889"/>
          </a:xfrm>
          <a:prstGeom prst="rect">
            <a:avLst/>
          </a:prstGeom>
        </p:spPr>
      </p:pic>
    </p:spTree>
    <p:extLst>
      <p:ext uri="{BB962C8B-B14F-4D97-AF65-F5344CB8AC3E}">
        <p14:creationId xmlns:p14="http://schemas.microsoft.com/office/powerpoint/2010/main" val="3683690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d-ID" dirty="0" smtClean="0"/>
              <a:t>IOT Architecture </a:t>
            </a:r>
            <a:endParaRPr lang="id-ID"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5537" y="1686719"/>
            <a:ext cx="5819775" cy="4352925"/>
          </a:xfrm>
        </p:spPr>
      </p:pic>
      <p:cxnSp>
        <p:nvCxnSpPr>
          <p:cNvPr id="7" name="Elbow Connector 6"/>
          <p:cNvCxnSpPr/>
          <p:nvPr/>
        </p:nvCxnSpPr>
        <p:spPr>
          <a:xfrm rot="16200000" flipV="1">
            <a:off x="3203848" y="5373216"/>
            <a:ext cx="648072" cy="72008"/>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3851920" y="4149080"/>
            <a:ext cx="2016224" cy="9361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flipV="1">
            <a:off x="4427984" y="3501008"/>
            <a:ext cx="1728192" cy="6480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043608" y="4617131"/>
            <a:ext cx="1152128" cy="923330"/>
          </a:xfrm>
          <a:prstGeom prst="rect">
            <a:avLst/>
          </a:prstGeom>
          <a:noFill/>
        </p:spPr>
        <p:txBody>
          <a:bodyPr wrap="square" rtlCol="0">
            <a:spAutoFit/>
          </a:bodyPr>
          <a:lstStyle/>
          <a:p>
            <a:r>
              <a:rPr lang="id-ID" dirty="0" smtClean="0"/>
              <a:t>Choose of the purpose </a:t>
            </a:r>
            <a:endParaRPr lang="id-ID" dirty="0"/>
          </a:p>
        </p:txBody>
      </p:sp>
      <p:sp>
        <p:nvSpPr>
          <p:cNvPr id="17" name="Right Arrow 16"/>
          <p:cNvSpPr/>
          <p:nvPr/>
        </p:nvSpPr>
        <p:spPr>
          <a:xfrm>
            <a:off x="1675457" y="4149080"/>
            <a:ext cx="872208" cy="5760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16521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Integrated System by WSO2</a:t>
            </a:r>
            <a:endParaRPr lang="id-ID" dirty="0"/>
          </a:p>
        </p:txBody>
      </p:sp>
      <p:pic>
        <p:nvPicPr>
          <p:cNvPr id="4" name="Content Placeholder 3"/>
          <p:cNvPicPr>
            <a:picLocks noGrp="1" noChangeAspect="1"/>
          </p:cNvPicPr>
          <p:nvPr>
            <p:ph idx="1"/>
          </p:nvPr>
        </p:nvPicPr>
        <p:blipFill>
          <a:blip r:embed="rId2"/>
          <a:stretch>
            <a:fillRect/>
          </a:stretch>
        </p:blipFill>
        <p:spPr>
          <a:xfrm>
            <a:off x="2123728" y="1600200"/>
            <a:ext cx="6133870" cy="4525963"/>
          </a:xfrm>
          <a:prstGeom prst="rect">
            <a:avLst/>
          </a:prstGeom>
        </p:spPr>
      </p:pic>
      <p:sp>
        <p:nvSpPr>
          <p:cNvPr id="5" name="TextBox 4"/>
          <p:cNvSpPr txBox="1"/>
          <p:nvPr/>
        </p:nvSpPr>
        <p:spPr>
          <a:xfrm>
            <a:off x="771922" y="5648474"/>
            <a:ext cx="1152128" cy="923330"/>
          </a:xfrm>
          <a:prstGeom prst="rect">
            <a:avLst/>
          </a:prstGeom>
          <a:noFill/>
        </p:spPr>
        <p:txBody>
          <a:bodyPr wrap="square" rtlCol="0">
            <a:spAutoFit/>
          </a:bodyPr>
          <a:lstStyle/>
          <a:p>
            <a:r>
              <a:rPr lang="id-ID" dirty="0" smtClean="0"/>
              <a:t>Choose of the purpose </a:t>
            </a:r>
            <a:endParaRPr lang="id-ID" dirty="0"/>
          </a:p>
        </p:txBody>
      </p:sp>
      <p:cxnSp>
        <p:nvCxnSpPr>
          <p:cNvPr id="7" name="Straight Arrow Connector 6"/>
          <p:cNvCxnSpPr/>
          <p:nvPr/>
        </p:nvCxnSpPr>
        <p:spPr>
          <a:xfrm flipV="1">
            <a:off x="2123728" y="5648474"/>
            <a:ext cx="3181697" cy="6608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flipV="1">
            <a:off x="5190663" y="4293096"/>
            <a:ext cx="245433" cy="10081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flipV="1">
            <a:off x="5580112" y="3501008"/>
            <a:ext cx="144016" cy="5760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905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Methodology</a:t>
            </a:r>
            <a:endParaRPr lang="id-ID" dirty="0"/>
          </a:p>
        </p:txBody>
      </p:sp>
      <p:sp>
        <p:nvSpPr>
          <p:cNvPr id="3" name="Content Placeholder 2"/>
          <p:cNvSpPr>
            <a:spLocks noGrp="1"/>
          </p:cNvSpPr>
          <p:nvPr>
            <p:ph idx="1"/>
          </p:nvPr>
        </p:nvSpPr>
        <p:spPr>
          <a:xfrm>
            <a:off x="628650" y="2052075"/>
            <a:ext cx="7886700" cy="335621"/>
          </a:xfrm>
        </p:spPr>
        <p:txBody>
          <a:bodyPr>
            <a:normAutofit fontScale="62500" lnSpcReduction="20000"/>
          </a:bodyPr>
          <a:lstStyle/>
          <a:p>
            <a:r>
              <a:rPr lang="id-ID" dirty="0" smtClean="0"/>
              <a:t>The architecture  model</a:t>
            </a:r>
          </a:p>
          <a:p>
            <a:pPr marL="0" indent="0">
              <a:buNone/>
            </a:pPr>
            <a:endParaRPr lang="id-ID" dirty="0"/>
          </a:p>
        </p:txBody>
      </p:sp>
      <p:sp>
        <p:nvSpPr>
          <p:cNvPr id="7" name="Rectangle 6"/>
          <p:cNvSpPr/>
          <p:nvPr/>
        </p:nvSpPr>
        <p:spPr>
          <a:xfrm>
            <a:off x="4515629" y="3308677"/>
            <a:ext cx="2000587" cy="6092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Free BSD Server +</a:t>
            </a:r>
          </a:p>
          <a:p>
            <a:pPr algn="ctr"/>
            <a:r>
              <a:rPr lang="id-ID" dirty="0" smtClean="0"/>
              <a:t>Apache + TCP/IP</a:t>
            </a:r>
            <a:endParaRPr lang="id-ID" dirty="0"/>
          </a:p>
        </p:txBody>
      </p:sp>
      <p:cxnSp>
        <p:nvCxnSpPr>
          <p:cNvPr id="13" name="Straight Arrow Connector 12"/>
          <p:cNvCxnSpPr>
            <a:stCxn id="9" idx="3"/>
            <a:endCxn id="7" idx="1"/>
          </p:cNvCxnSpPr>
          <p:nvPr/>
        </p:nvCxnSpPr>
        <p:spPr>
          <a:xfrm flipV="1">
            <a:off x="2912595" y="3613299"/>
            <a:ext cx="1603034" cy="223021"/>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2"/>
          <a:stretch>
            <a:fillRect/>
          </a:stretch>
        </p:blipFill>
        <p:spPr>
          <a:xfrm>
            <a:off x="7127952" y="3223741"/>
            <a:ext cx="2016049" cy="871538"/>
          </a:xfrm>
          <a:prstGeom prst="rect">
            <a:avLst/>
          </a:prstGeom>
        </p:spPr>
      </p:pic>
      <p:cxnSp>
        <p:nvCxnSpPr>
          <p:cNvPr id="19" name="Straight Arrow Connector 18"/>
          <p:cNvCxnSpPr>
            <a:stCxn id="7" idx="3"/>
            <a:endCxn id="17" idx="1"/>
          </p:cNvCxnSpPr>
          <p:nvPr/>
        </p:nvCxnSpPr>
        <p:spPr>
          <a:xfrm>
            <a:off x="6516216" y="3613299"/>
            <a:ext cx="611736" cy="46211"/>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070892" y="3308676"/>
            <a:ext cx="1276711" cy="1246495"/>
          </a:xfrm>
          <a:prstGeom prst="rect">
            <a:avLst/>
          </a:prstGeom>
          <a:noFill/>
        </p:spPr>
        <p:txBody>
          <a:bodyPr wrap="square" rtlCol="0">
            <a:spAutoFit/>
          </a:bodyPr>
          <a:lstStyle/>
          <a:p>
            <a:r>
              <a:rPr lang="id-ID" sz="1500" dirty="0"/>
              <a:t>UTP Cable OR</a:t>
            </a:r>
          </a:p>
          <a:p>
            <a:endParaRPr lang="id-ID" sz="1500" dirty="0"/>
          </a:p>
          <a:p>
            <a:r>
              <a:rPr lang="id-ID" sz="1500" dirty="0"/>
              <a:t>Wireless LAN</a:t>
            </a:r>
          </a:p>
        </p:txBody>
      </p:sp>
      <p:grpSp>
        <p:nvGrpSpPr>
          <p:cNvPr id="49" name="Group 48"/>
          <p:cNvGrpSpPr/>
          <p:nvPr/>
        </p:nvGrpSpPr>
        <p:grpSpPr>
          <a:xfrm>
            <a:off x="1" y="2763653"/>
            <a:ext cx="2912594" cy="2145334"/>
            <a:chOff x="0" y="3752482"/>
            <a:chExt cx="3735895" cy="2437616"/>
          </a:xfrm>
        </p:grpSpPr>
        <p:sp>
          <p:nvSpPr>
            <p:cNvPr id="9" name="Rounded Rectangle 8"/>
            <p:cNvSpPr/>
            <p:nvPr/>
          </p:nvSpPr>
          <p:spPr>
            <a:xfrm>
              <a:off x="0" y="3752482"/>
              <a:ext cx="3735895" cy="243761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dirty="0" smtClean="0"/>
            </a:p>
            <a:p>
              <a:endParaRPr lang="id-ID" dirty="0"/>
            </a:p>
            <a:p>
              <a:endParaRPr lang="id-ID" dirty="0" smtClean="0"/>
            </a:p>
            <a:p>
              <a:endParaRPr lang="id-ID" dirty="0" smtClean="0"/>
            </a:p>
            <a:p>
              <a:endParaRPr lang="id-ID" dirty="0"/>
            </a:p>
            <a:p>
              <a:endParaRPr lang="id-ID" dirty="0" smtClean="0"/>
            </a:p>
            <a:p>
              <a:r>
                <a:rPr lang="id-ID" sz="1600" dirty="0" smtClean="0"/>
                <a:t>Mobile weather </a:t>
              </a:r>
            </a:p>
            <a:p>
              <a:r>
                <a:rPr lang="id-ID" sz="1600" dirty="0" smtClean="0"/>
                <a:t>Sensors include Ethernet and TCP/IP and GSM modem</a:t>
              </a:r>
              <a:endParaRPr lang="id-ID" sz="1600" dirty="0"/>
            </a:p>
          </p:txBody>
        </p:sp>
        <p:grpSp>
          <p:nvGrpSpPr>
            <p:cNvPr id="47" name="Group 46"/>
            <p:cNvGrpSpPr/>
            <p:nvPr/>
          </p:nvGrpSpPr>
          <p:grpSpPr>
            <a:xfrm>
              <a:off x="192325" y="3949258"/>
              <a:ext cx="3515932" cy="1162231"/>
              <a:chOff x="219962" y="2378036"/>
              <a:chExt cx="3515932" cy="1162231"/>
            </a:xfrm>
          </p:grpSpPr>
          <p:sp>
            <p:nvSpPr>
              <p:cNvPr id="43" name="Rounded Rectangle 42"/>
              <p:cNvSpPr/>
              <p:nvPr/>
            </p:nvSpPr>
            <p:spPr>
              <a:xfrm>
                <a:off x="219962" y="2378036"/>
                <a:ext cx="3348505" cy="1162231"/>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dirty="0" smtClean="0"/>
              </a:p>
              <a:p>
                <a:endParaRPr lang="id-ID" dirty="0"/>
              </a:p>
              <a:p>
                <a:endParaRPr lang="id-ID" dirty="0" smtClean="0"/>
              </a:p>
              <a:p>
                <a:r>
                  <a:rPr lang="id-ID" dirty="0" smtClean="0"/>
                  <a:t>RASPBERY CPU</a:t>
                </a:r>
              </a:p>
            </p:txBody>
          </p:sp>
          <p:sp>
            <p:nvSpPr>
              <p:cNvPr id="4" name="Rectangle 3"/>
              <p:cNvSpPr/>
              <p:nvPr/>
            </p:nvSpPr>
            <p:spPr>
              <a:xfrm>
                <a:off x="387389" y="2461398"/>
                <a:ext cx="1043188" cy="386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dirty="0" smtClean="0"/>
                  <a:t>SENSOR</a:t>
                </a:r>
                <a:endParaRPr lang="id-ID" sz="1400" dirty="0"/>
              </a:p>
            </p:txBody>
          </p:sp>
          <p:sp>
            <p:nvSpPr>
              <p:cNvPr id="5" name="Rectangle 4"/>
              <p:cNvSpPr/>
              <p:nvPr/>
            </p:nvSpPr>
            <p:spPr>
              <a:xfrm>
                <a:off x="1451304" y="2461398"/>
                <a:ext cx="1220673" cy="386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smtClean="0"/>
                  <a:t>ARDUINO </a:t>
                </a:r>
                <a:endParaRPr lang="id-ID" sz="1600" dirty="0"/>
              </a:p>
            </p:txBody>
          </p:sp>
          <p:sp>
            <p:nvSpPr>
              <p:cNvPr id="46" name="Rectangle 45"/>
              <p:cNvSpPr/>
              <p:nvPr/>
            </p:nvSpPr>
            <p:spPr>
              <a:xfrm>
                <a:off x="2173657" y="2918662"/>
                <a:ext cx="1562237" cy="530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smtClean="0"/>
                  <a:t>MQ Telemetri Transport </a:t>
                </a:r>
                <a:endParaRPr lang="id-ID" sz="1600" dirty="0"/>
              </a:p>
            </p:txBody>
          </p:sp>
        </p:grpSp>
      </p:grpSp>
      <p:sp>
        <p:nvSpPr>
          <p:cNvPr id="50" name="Content Placeholder 2"/>
          <p:cNvSpPr txBox="1">
            <a:spLocks/>
          </p:cNvSpPr>
          <p:nvPr/>
        </p:nvSpPr>
        <p:spPr>
          <a:xfrm>
            <a:off x="311992" y="5195824"/>
            <a:ext cx="8520017" cy="1093707"/>
          </a:xfrm>
          <a:prstGeom prst="rect">
            <a:avLst/>
          </a:prstGeom>
          <a:noFill/>
        </p:spPr>
        <p:style>
          <a:lnRef idx="3">
            <a:schemeClr val="lt1"/>
          </a:lnRef>
          <a:fillRef idx="1">
            <a:schemeClr val="accent3"/>
          </a:fillRef>
          <a:effectRef idx="1">
            <a:schemeClr val="accent3"/>
          </a:effectRef>
          <a:fontRef idx="minor">
            <a:schemeClr val="lt1"/>
          </a:fontRef>
        </p:style>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500" dirty="0"/>
              <a:t>The above is a system with simple web server.</a:t>
            </a:r>
          </a:p>
          <a:p>
            <a:r>
              <a:rPr lang="id-ID" sz="1500" dirty="0"/>
              <a:t>Components : weather sensor (air temperature, wind direction, wind velocity, altitude, and longitude), arduino, gsm module, raspberry pi, FreeBSD server with Apache Web Server </a:t>
            </a:r>
          </a:p>
          <a:p>
            <a:pPr marL="0" indent="0">
              <a:buNone/>
            </a:pPr>
            <a:endParaRPr lang="id-ID" sz="1500" dirty="0"/>
          </a:p>
        </p:txBody>
      </p:sp>
      <p:cxnSp>
        <p:nvCxnSpPr>
          <p:cNvPr id="20" name="Straight Arrow Connector 19"/>
          <p:cNvCxnSpPr/>
          <p:nvPr/>
        </p:nvCxnSpPr>
        <p:spPr>
          <a:xfrm flipV="1">
            <a:off x="2801921" y="4316147"/>
            <a:ext cx="1713707" cy="6148"/>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070892" y="4342935"/>
            <a:ext cx="1435008" cy="323165"/>
          </a:xfrm>
          <a:prstGeom prst="rect">
            <a:avLst/>
          </a:prstGeom>
        </p:spPr>
        <p:txBody>
          <a:bodyPr wrap="none">
            <a:spAutoFit/>
          </a:bodyPr>
          <a:lstStyle/>
          <a:p>
            <a:r>
              <a:rPr lang="id-ID" sz="1500" dirty="0"/>
              <a:t>GSM  Network</a:t>
            </a:r>
          </a:p>
        </p:txBody>
      </p:sp>
      <p:grpSp>
        <p:nvGrpSpPr>
          <p:cNvPr id="14" name="Group 13"/>
          <p:cNvGrpSpPr/>
          <p:nvPr/>
        </p:nvGrpSpPr>
        <p:grpSpPr>
          <a:xfrm>
            <a:off x="4572000" y="4024916"/>
            <a:ext cx="511935" cy="840347"/>
            <a:chOff x="6426558" y="4468969"/>
            <a:chExt cx="682580" cy="1120462"/>
          </a:xfrm>
        </p:grpSpPr>
        <p:sp>
          <p:nvSpPr>
            <p:cNvPr id="11" name="Rounded Rectangle 10"/>
            <p:cNvSpPr/>
            <p:nvPr/>
          </p:nvSpPr>
          <p:spPr>
            <a:xfrm>
              <a:off x="6426558" y="4468969"/>
              <a:ext cx="682580" cy="1120462"/>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id-ID"/>
            </a:p>
          </p:txBody>
        </p:sp>
        <p:sp>
          <p:nvSpPr>
            <p:cNvPr id="12" name="Rectangle 11"/>
            <p:cNvSpPr/>
            <p:nvPr/>
          </p:nvSpPr>
          <p:spPr>
            <a:xfrm>
              <a:off x="6426558" y="4611862"/>
              <a:ext cx="682580" cy="8525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d-ID"/>
            </a:p>
          </p:txBody>
        </p:sp>
      </p:grpSp>
      <p:sp>
        <p:nvSpPr>
          <p:cNvPr id="24" name="Rectangle 23"/>
          <p:cNvSpPr/>
          <p:nvPr/>
        </p:nvSpPr>
        <p:spPr>
          <a:xfrm>
            <a:off x="4479792" y="4908987"/>
            <a:ext cx="1308371" cy="323165"/>
          </a:xfrm>
          <a:prstGeom prst="rect">
            <a:avLst/>
          </a:prstGeom>
        </p:spPr>
        <p:txBody>
          <a:bodyPr wrap="none">
            <a:spAutoFit/>
          </a:bodyPr>
          <a:lstStyle/>
          <a:p>
            <a:r>
              <a:rPr lang="id-ID" sz="1500" dirty="0"/>
              <a:t>Smart Phone</a:t>
            </a:r>
          </a:p>
        </p:txBody>
      </p:sp>
    </p:spTree>
    <p:extLst>
      <p:ext uri="{BB962C8B-B14F-4D97-AF65-F5344CB8AC3E}">
        <p14:creationId xmlns:p14="http://schemas.microsoft.com/office/powerpoint/2010/main" val="4160709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231071"/>
            <a:ext cx="7886700" cy="2581325"/>
          </a:xfrm>
        </p:spPr>
        <p:txBody>
          <a:bodyPr>
            <a:noAutofit/>
          </a:bodyPr>
          <a:lstStyle/>
          <a:p>
            <a:endParaRPr lang="id-ID" sz="1500" dirty="0"/>
          </a:p>
          <a:p>
            <a:r>
              <a:rPr lang="id-ID" sz="1500" dirty="0"/>
              <a:t>The above model is the mature system with WSO2ESB proxy and Web Server. It should receive data from more weather equipment.</a:t>
            </a:r>
          </a:p>
          <a:p>
            <a:r>
              <a:rPr lang="id-ID" sz="1500" dirty="0"/>
              <a:t>Mechanism Data Collection, Send, Record and Distributed to Internet</a:t>
            </a:r>
          </a:p>
          <a:p>
            <a:pPr marL="0" indent="0">
              <a:buNone/>
            </a:pPr>
            <a:r>
              <a:rPr lang="id-ID" sz="1500" dirty="0"/>
              <a:t>The sensors will measure the environment parameters, it send to MQTT server, and by raspbery it send to FreeBSD server via TCP/IP network. It should also send to GSM smartphone. </a:t>
            </a:r>
          </a:p>
          <a:p>
            <a:pPr marL="0" indent="0">
              <a:buNone/>
            </a:pPr>
            <a:r>
              <a:rPr lang="id-ID" sz="1500" dirty="0"/>
              <a:t>On the FreeBSD server, the txt format file data  processed by stream editor and awk program become xml format file. The file then presented by apache web server on the internet. If there will more sensors implemented, the web server should added with wso2esb which act as proxy between mqtt server and web server.</a:t>
            </a:r>
          </a:p>
          <a:p>
            <a:pPr marL="0" indent="0">
              <a:buNone/>
            </a:pPr>
            <a:endParaRPr lang="id-ID" sz="1500" dirty="0"/>
          </a:p>
        </p:txBody>
      </p:sp>
      <p:sp>
        <p:nvSpPr>
          <p:cNvPr id="4" name="Rectangle 3"/>
          <p:cNvSpPr/>
          <p:nvPr/>
        </p:nvSpPr>
        <p:spPr>
          <a:xfrm>
            <a:off x="4260670" y="1543048"/>
            <a:ext cx="1925815" cy="823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Free BSD Server +</a:t>
            </a:r>
          </a:p>
          <a:p>
            <a:pPr algn="ctr"/>
            <a:r>
              <a:rPr lang="id-ID" sz="1400" dirty="0" smtClean="0"/>
              <a:t>WSO2ESB +Tomcat Web Server + TCP/IP</a:t>
            </a:r>
            <a:endParaRPr lang="id-ID" sz="1400" dirty="0"/>
          </a:p>
        </p:txBody>
      </p:sp>
      <p:cxnSp>
        <p:nvCxnSpPr>
          <p:cNvPr id="5" name="Straight Arrow Connector 4"/>
          <p:cNvCxnSpPr>
            <a:stCxn id="10" idx="3"/>
            <a:endCxn id="4" idx="1"/>
          </p:cNvCxnSpPr>
          <p:nvPr/>
        </p:nvCxnSpPr>
        <p:spPr>
          <a:xfrm flipV="1">
            <a:off x="2947372" y="1954559"/>
            <a:ext cx="1313298" cy="202456"/>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a:off x="7041019" y="1543048"/>
            <a:ext cx="2016049" cy="871538"/>
          </a:xfrm>
          <a:prstGeom prst="rect">
            <a:avLst/>
          </a:prstGeom>
        </p:spPr>
      </p:pic>
      <p:cxnSp>
        <p:nvCxnSpPr>
          <p:cNvPr id="7" name="Straight Arrow Connector 6"/>
          <p:cNvCxnSpPr>
            <a:stCxn id="4" idx="3"/>
            <a:endCxn id="6" idx="1"/>
          </p:cNvCxnSpPr>
          <p:nvPr/>
        </p:nvCxnSpPr>
        <p:spPr>
          <a:xfrm>
            <a:off x="6186485" y="1954559"/>
            <a:ext cx="854534" cy="24258"/>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983959" y="1627983"/>
            <a:ext cx="1276711" cy="1477328"/>
          </a:xfrm>
          <a:prstGeom prst="rect">
            <a:avLst/>
          </a:prstGeom>
          <a:noFill/>
        </p:spPr>
        <p:txBody>
          <a:bodyPr wrap="square" rtlCol="0">
            <a:spAutoFit/>
          </a:bodyPr>
          <a:lstStyle/>
          <a:p>
            <a:r>
              <a:rPr lang="id-ID" dirty="0" smtClean="0"/>
              <a:t>UTP Cable OR</a:t>
            </a:r>
          </a:p>
          <a:p>
            <a:endParaRPr lang="id-ID" dirty="0"/>
          </a:p>
          <a:p>
            <a:r>
              <a:rPr lang="id-ID" dirty="0" smtClean="0"/>
              <a:t>Wireless LAN</a:t>
            </a:r>
            <a:endParaRPr lang="id-ID" dirty="0"/>
          </a:p>
        </p:txBody>
      </p:sp>
      <p:grpSp>
        <p:nvGrpSpPr>
          <p:cNvPr id="9" name="Group 8"/>
          <p:cNvGrpSpPr/>
          <p:nvPr/>
        </p:nvGrpSpPr>
        <p:grpSpPr>
          <a:xfrm>
            <a:off x="182882" y="1082959"/>
            <a:ext cx="2764490" cy="2148111"/>
            <a:chOff x="359752" y="3752482"/>
            <a:chExt cx="3376143" cy="2437616"/>
          </a:xfrm>
        </p:grpSpPr>
        <p:sp>
          <p:nvSpPr>
            <p:cNvPr id="10" name="Rounded Rectangle 9"/>
            <p:cNvSpPr/>
            <p:nvPr/>
          </p:nvSpPr>
          <p:spPr>
            <a:xfrm>
              <a:off x="387390" y="3752482"/>
              <a:ext cx="3348505" cy="243761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dirty="0" smtClean="0"/>
            </a:p>
            <a:p>
              <a:endParaRPr lang="id-ID" dirty="0"/>
            </a:p>
            <a:p>
              <a:endParaRPr lang="id-ID" dirty="0" smtClean="0"/>
            </a:p>
            <a:p>
              <a:endParaRPr lang="id-ID" dirty="0" smtClean="0"/>
            </a:p>
            <a:p>
              <a:endParaRPr lang="id-ID" dirty="0"/>
            </a:p>
            <a:p>
              <a:endParaRPr lang="id-ID" dirty="0" smtClean="0"/>
            </a:p>
            <a:p>
              <a:r>
                <a:rPr lang="id-ID" dirty="0" smtClean="0"/>
                <a:t>Mobile weather </a:t>
              </a:r>
            </a:p>
            <a:p>
              <a:r>
                <a:rPr lang="id-ID" dirty="0" smtClean="0"/>
                <a:t>Sensors include Ethernet and TCP/IP and GSM modem</a:t>
              </a:r>
              <a:endParaRPr lang="id-ID" dirty="0"/>
            </a:p>
          </p:txBody>
        </p:sp>
        <p:grpSp>
          <p:nvGrpSpPr>
            <p:cNvPr id="11" name="Group 10"/>
            <p:cNvGrpSpPr/>
            <p:nvPr/>
          </p:nvGrpSpPr>
          <p:grpSpPr>
            <a:xfrm>
              <a:off x="359752" y="3949258"/>
              <a:ext cx="3348505" cy="1162231"/>
              <a:chOff x="387389" y="2378036"/>
              <a:chExt cx="3348505" cy="1162231"/>
            </a:xfrm>
          </p:grpSpPr>
          <p:sp>
            <p:nvSpPr>
              <p:cNvPr id="12" name="Rounded Rectangle 11"/>
              <p:cNvSpPr/>
              <p:nvPr/>
            </p:nvSpPr>
            <p:spPr>
              <a:xfrm>
                <a:off x="387389" y="2378036"/>
                <a:ext cx="3348505" cy="1162231"/>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dirty="0" smtClean="0"/>
              </a:p>
              <a:p>
                <a:endParaRPr lang="id-ID" dirty="0"/>
              </a:p>
              <a:p>
                <a:endParaRPr lang="id-ID" dirty="0" smtClean="0"/>
              </a:p>
              <a:p>
                <a:r>
                  <a:rPr lang="id-ID" dirty="0" smtClean="0"/>
                  <a:t>RASPBERY CPU</a:t>
                </a:r>
              </a:p>
            </p:txBody>
          </p:sp>
          <p:sp>
            <p:nvSpPr>
              <p:cNvPr id="13" name="Rectangle 12"/>
              <p:cNvSpPr/>
              <p:nvPr/>
            </p:nvSpPr>
            <p:spPr>
              <a:xfrm>
                <a:off x="387389" y="2461398"/>
                <a:ext cx="1043188" cy="386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smtClean="0"/>
                  <a:t>SENSOR</a:t>
                </a:r>
                <a:endParaRPr lang="id-ID" sz="1600" dirty="0"/>
              </a:p>
            </p:txBody>
          </p:sp>
          <p:sp>
            <p:nvSpPr>
              <p:cNvPr id="14" name="Rectangle 13"/>
              <p:cNvSpPr/>
              <p:nvPr/>
            </p:nvSpPr>
            <p:spPr>
              <a:xfrm>
                <a:off x="1451304" y="2461398"/>
                <a:ext cx="1220673" cy="386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smtClean="0"/>
                  <a:t>ARDUINO </a:t>
                </a:r>
                <a:endParaRPr lang="id-ID" sz="1600" dirty="0"/>
              </a:p>
            </p:txBody>
          </p:sp>
          <p:sp>
            <p:nvSpPr>
              <p:cNvPr id="15" name="Rectangle 14"/>
              <p:cNvSpPr/>
              <p:nvPr/>
            </p:nvSpPr>
            <p:spPr>
              <a:xfrm>
                <a:off x="2173657" y="2918662"/>
                <a:ext cx="1562237" cy="530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smtClean="0"/>
                  <a:t>MQ Telemetri Transport </a:t>
                </a:r>
                <a:endParaRPr lang="id-ID" sz="1600" dirty="0"/>
              </a:p>
            </p:txBody>
          </p:sp>
        </p:grpSp>
      </p:grpSp>
      <p:sp>
        <p:nvSpPr>
          <p:cNvPr id="16" name="Rectangle 15"/>
          <p:cNvSpPr/>
          <p:nvPr/>
        </p:nvSpPr>
        <p:spPr>
          <a:xfrm>
            <a:off x="2983959" y="2759913"/>
            <a:ext cx="1435008" cy="323165"/>
          </a:xfrm>
          <a:prstGeom prst="rect">
            <a:avLst/>
          </a:prstGeom>
        </p:spPr>
        <p:txBody>
          <a:bodyPr wrap="none">
            <a:spAutoFit/>
          </a:bodyPr>
          <a:lstStyle/>
          <a:p>
            <a:r>
              <a:rPr lang="id-ID" sz="1500" dirty="0"/>
              <a:t>GSM  Network</a:t>
            </a:r>
          </a:p>
        </p:txBody>
      </p:sp>
      <p:grpSp>
        <p:nvGrpSpPr>
          <p:cNvPr id="17" name="Group 16"/>
          <p:cNvGrpSpPr/>
          <p:nvPr/>
        </p:nvGrpSpPr>
        <p:grpSpPr>
          <a:xfrm>
            <a:off x="4619325" y="2810896"/>
            <a:ext cx="511935" cy="840347"/>
            <a:chOff x="6426558" y="4468969"/>
            <a:chExt cx="682580" cy="1120462"/>
          </a:xfrm>
        </p:grpSpPr>
        <p:sp>
          <p:nvSpPr>
            <p:cNvPr id="18" name="Rounded Rectangle 17"/>
            <p:cNvSpPr/>
            <p:nvPr/>
          </p:nvSpPr>
          <p:spPr>
            <a:xfrm>
              <a:off x="6426558" y="4468969"/>
              <a:ext cx="682580" cy="1120462"/>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id-ID"/>
            </a:p>
          </p:txBody>
        </p:sp>
        <p:sp>
          <p:nvSpPr>
            <p:cNvPr id="19" name="Rectangle 18"/>
            <p:cNvSpPr/>
            <p:nvPr/>
          </p:nvSpPr>
          <p:spPr>
            <a:xfrm>
              <a:off x="6426558" y="4611862"/>
              <a:ext cx="682580" cy="8525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d-ID"/>
            </a:p>
          </p:txBody>
        </p:sp>
      </p:grpSp>
      <p:sp>
        <p:nvSpPr>
          <p:cNvPr id="20" name="Rectangle 19"/>
          <p:cNvSpPr/>
          <p:nvPr/>
        </p:nvSpPr>
        <p:spPr>
          <a:xfrm>
            <a:off x="5033590" y="2630267"/>
            <a:ext cx="1308371" cy="323165"/>
          </a:xfrm>
          <a:prstGeom prst="rect">
            <a:avLst/>
          </a:prstGeom>
        </p:spPr>
        <p:txBody>
          <a:bodyPr wrap="none">
            <a:spAutoFit/>
          </a:bodyPr>
          <a:lstStyle/>
          <a:p>
            <a:r>
              <a:rPr lang="id-ID" sz="1500" dirty="0"/>
              <a:t>Smart Phone</a:t>
            </a:r>
          </a:p>
        </p:txBody>
      </p:sp>
      <p:cxnSp>
        <p:nvCxnSpPr>
          <p:cNvPr id="21" name="Straight Arrow Connector 20"/>
          <p:cNvCxnSpPr/>
          <p:nvPr/>
        </p:nvCxnSpPr>
        <p:spPr>
          <a:xfrm flipV="1">
            <a:off x="2799666" y="3136244"/>
            <a:ext cx="1747757" cy="14098"/>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37168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id-ID" dirty="0"/>
              <a:t>Arduinno Mega </a:t>
            </a:r>
            <a:r>
              <a:rPr lang="id-ID" dirty="0" smtClean="0"/>
              <a:t>2560</a:t>
            </a:r>
          </a:p>
          <a:p>
            <a:pPr lvl="1"/>
            <a:r>
              <a:rPr lang="id-ID" dirty="0" smtClean="0"/>
              <a:t> Atmega </a:t>
            </a:r>
            <a:r>
              <a:rPr lang="id-ID" dirty="0"/>
              <a:t>2560 , </a:t>
            </a:r>
            <a:endParaRPr lang="id-ID" dirty="0" smtClean="0"/>
          </a:p>
          <a:p>
            <a:pPr lvl="1"/>
            <a:r>
              <a:rPr lang="id-ID" dirty="0" smtClean="0"/>
              <a:t>Ram </a:t>
            </a:r>
            <a:r>
              <a:rPr lang="id-ID" dirty="0"/>
              <a:t>8 Kbytes</a:t>
            </a:r>
          </a:p>
          <a:p>
            <a:r>
              <a:rPr lang="id-ID" dirty="0" smtClean="0"/>
              <a:t>Digital Input </a:t>
            </a:r>
          </a:p>
          <a:p>
            <a:pPr lvl="1"/>
            <a:r>
              <a:rPr lang="id-ID" dirty="0" smtClean="0"/>
              <a:t>GPS</a:t>
            </a:r>
          </a:p>
          <a:p>
            <a:pPr lvl="1"/>
            <a:r>
              <a:rPr lang="id-ID" dirty="0" smtClean="0"/>
              <a:t>GPRS</a:t>
            </a:r>
          </a:p>
          <a:p>
            <a:pPr lvl="1"/>
            <a:r>
              <a:rPr lang="id-ID" dirty="0" smtClean="0"/>
              <a:t>CO /CH4 </a:t>
            </a:r>
          </a:p>
          <a:p>
            <a:r>
              <a:rPr lang="id-ID" dirty="0" smtClean="0"/>
              <a:t>Analog input</a:t>
            </a:r>
          </a:p>
          <a:p>
            <a:pPr lvl="1"/>
            <a:r>
              <a:rPr lang="id-ID" dirty="0" smtClean="0"/>
              <a:t>Humidity</a:t>
            </a:r>
          </a:p>
          <a:p>
            <a:pPr lvl="1"/>
            <a:r>
              <a:rPr lang="id-ID" dirty="0" smtClean="0"/>
              <a:t>Temperature</a:t>
            </a:r>
          </a:p>
          <a:p>
            <a:pPr lvl="1"/>
            <a:r>
              <a:rPr lang="id-ID" dirty="0" smtClean="0"/>
              <a:t>Pressure</a:t>
            </a:r>
          </a:p>
          <a:p>
            <a:pPr lvl="1"/>
            <a:r>
              <a:rPr lang="id-ID" dirty="0" smtClean="0"/>
              <a:t>Rainfall rate</a:t>
            </a:r>
            <a:endParaRPr lang="id-ID"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3470" y="4485216"/>
            <a:ext cx="3270530" cy="2350847"/>
          </a:xfrm>
          <a:prstGeom prst="rect">
            <a:avLst/>
          </a:prstGeom>
        </p:spPr>
      </p:pic>
      <p:sp>
        <p:nvSpPr>
          <p:cNvPr id="5" name="Title 4"/>
          <p:cNvSpPr>
            <a:spLocks noGrp="1"/>
          </p:cNvSpPr>
          <p:nvPr>
            <p:ph type="title"/>
          </p:nvPr>
        </p:nvSpPr>
        <p:spPr/>
        <p:txBody>
          <a:bodyPr/>
          <a:lstStyle/>
          <a:p>
            <a:r>
              <a:rPr lang="id-ID" dirty="0" smtClean="0"/>
              <a:t>Arduinno</a:t>
            </a:r>
            <a:endParaRPr lang="id-ID" dirty="0"/>
          </a:p>
        </p:txBody>
      </p:sp>
      <p:pic>
        <p:nvPicPr>
          <p:cNvPr id="1026" name="Picture 2" descr="Image may contain: eyeglas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8772" y="0"/>
            <a:ext cx="2695228" cy="4791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0149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942655" y="3313508"/>
            <a:ext cx="4409729" cy="2480473"/>
          </a:xfrm>
          <a:prstGeom prst="rect">
            <a:avLst/>
          </a:prstGeom>
        </p:spPr>
      </p:pic>
      <p:sp>
        <p:nvSpPr>
          <p:cNvPr id="4" name="Title 3"/>
          <p:cNvSpPr>
            <a:spLocks noGrp="1"/>
          </p:cNvSpPr>
          <p:nvPr>
            <p:ph type="title"/>
          </p:nvPr>
        </p:nvSpPr>
        <p:spPr/>
        <p:txBody>
          <a:bodyPr/>
          <a:lstStyle/>
          <a:p>
            <a:r>
              <a:rPr lang="id-ID" dirty="0" smtClean="0"/>
              <a:t>Testing on the Lab</a:t>
            </a:r>
            <a:endParaRPr lang="id-ID" dirty="0"/>
          </a:p>
        </p:txBody>
      </p:sp>
      <p:sp>
        <p:nvSpPr>
          <p:cNvPr id="5" name="Content Placeholder 4"/>
          <p:cNvSpPr>
            <a:spLocks noGrp="1"/>
          </p:cNvSpPr>
          <p:nvPr>
            <p:ph idx="1"/>
          </p:nvPr>
        </p:nvSpPr>
        <p:spPr>
          <a:xfrm>
            <a:off x="3584463" y="1600200"/>
            <a:ext cx="5266928" cy="4525963"/>
          </a:xfrm>
        </p:spPr>
        <p:txBody>
          <a:bodyPr/>
          <a:lstStyle/>
          <a:p>
            <a:r>
              <a:rPr lang="id-ID" dirty="0" smtClean="0"/>
              <a:t>AWS </a:t>
            </a:r>
          </a:p>
          <a:p>
            <a:pPr lvl="1"/>
            <a:r>
              <a:rPr lang="id-ID" dirty="0" smtClean="0"/>
              <a:t>Windspeed, wind direction, temperature, pressure, humidity, CO2 sensor ,etc</a:t>
            </a:r>
          </a:p>
          <a:p>
            <a:pPr lvl="1"/>
            <a:r>
              <a:rPr lang="id-ID" dirty="0" smtClean="0"/>
              <a:t>GSM /GPRS</a:t>
            </a:r>
            <a:endParaRPr lang="id-ID"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2699792" y="4024608"/>
            <a:ext cx="4860031" cy="2733768"/>
          </a:xfrm>
          <a:prstGeom prst="rect">
            <a:avLst/>
          </a:prstGeom>
        </p:spPr>
      </p:pic>
    </p:spTree>
    <p:extLst>
      <p:ext uri="{BB962C8B-B14F-4D97-AF65-F5344CB8AC3E}">
        <p14:creationId xmlns:p14="http://schemas.microsoft.com/office/powerpoint/2010/main" val="39032722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Hardtest</a:t>
            </a:r>
            <a:endParaRPr lang="id-ID" dirty="0"/>
          </a:p>
        </p:txBody>
      </p:sp>
      <p:sp>
        <p:nvSpPr>
          <p:cNvPr id="3" name="Content Placeholder 2"/>
          <p:cNvSpPr>
            <a:spLocks noGrp="1"/>
          </p:cNvSpPr>
          <p:nvPr>
            <p:ph idx="1"/>
          </p:nvPr>
        </p:nvSpPr>
        <p:spPr>
          <a:xfrm>
            <a:off x="3923928" y="1600200"/>
            <a:ext cx="4762872" cy="4525963"/>
          </a:xfrm>
        </p:spPr>
        <p:txBody>
          <a:bodyPr>
            <a:normAutofit fontScale="92500" lnSpcReduction="10000"/>
          </a:bodyPr>
          <a:lstStyle/>
          <a:p>
            <a:r>
              <a:rPr lang="id-ID" dirty="0" smtClean="0"/>
              <a:t>18 meter above ground</a:t>
            </a:r>
          </a:p>
          <a:p>
            <a:r>
              <a:rPr lang="id-ID" dirty="0" smtClean="0"/>
              <a:t>Parameter</a:t>
            </a:r>
          </a:p>
          <a:p>
            <a:pPr lvl="1"/>
            <a:r>
              <a:rPr lang="en-US" dirty="0" smtClean="0"/>
              <a:t>Unit</a:t>
            </a:r>
            <a:r>
              <a:rPr lang="id-ID" dirty="0" smtClean="0"/>
              <a:t>x</a:t>
            </a:r>
            <a:r>
              <a:rPr lang="en-US" dirty="0" smtClean="0"/>
              <a:t>, </a:t>
            </a:r>
            <a:r>
              <a:rPr lang="en-US" dirty="0"/>
              <a:t>date , time (GMT), </a:t>
            </a:r>
            <a:r>
              <a:rPr lang="en-US" dirty="0" smtClean="0"/>
              <a:t>alt</a:t>
            </a:r>
            <a:r>
              <a:rPr lang="id-ID" dirty="0" smtClean="0"/>
              <a:t>, </a:t>
            </a:r>
            <a:r>
              <a:rPr lang="en-US" dirty="0" smtClean="0"/>
              <a:t>longitude</a:t>
            </a:r>
            <a:r>
              <a:rPr lang="en-US" dirty="0"/>
              <a:t>, height, wind direction , wind speed, rainfall, </a:t>
            </a:r>
          </a:p>
          <a:p>
            <a:pPr lvl="1"/>
            <a:r>
              <a:rPr lang="id-ID" dirty="0" smtClean="0"/>
              <a:t>	</a:t>
            </a:r>
            <a:r>
              <a:rPr lang="en-US" dirty="0" smtClean="0"/>
              <a:t>temperature</a:t>
            </a:r>
            <a:r>
              <a:rPr lang="id-ID" dirty="0" smtClean="0"/>
              <a:t> </a:t>
            </a:r>
            <a:r>
              <a:rPr lang="en-US" dirty="0" smtClean="0"/>
              <a:t>,humidity</a:t>
            </a:r>
            <a:r>
              <a:rPr lang="id-ID" dirty="0" smtClean="0"/>
              <a:t> </a:t>
            </a:r>
            <a:r>
              <a:rPr lang="en-US" dirty="0" smtClean="0"/>
              <a:t>, </a:t>
            </a:r>
            <a:r>
              <a:rPr lang="en-US" dirty="0"/>
              <a:t>pressure , CO2 , CH4 </a:t>
            </a:r>
            <a:endParaRPr lang="id-ID" dirty="0" smtClean="0"/>
          </a:p>
          <a:p>
            <a:r>
              <a:rPr lang="id-ID" dirty="0" smtClean="0"/>
              <a:t>Push the data to IOTserver</a:t>
            </a:r>
          </a:p>
          <a:p>
            <a:r>
              <a:rPr lang="id-ID" dirty="0" smtClean="0"/>
              <a:t>Middleware server (WSO2)</a:t>
            </a:r>
          </a:p>
          <a:p>
            <a:endParaRPr lang="id-ID" dirty="0"/>
          </a:p>
        </p:txBody>
      </p:sp>
      <p:pic>
        <p:nvPicPr>
          <p:cNvPr id="4" name="Picture 3"/>
          <p:cNvPicPr>
            <a:picLocks noChangeAspect="1"/>
          </p:cNvPicPr>
          <p:nvPr/>
        </p:nvPicPr>
        <p:blipFill>
          <a:blip r:embed="rId2"/>
          <a:stretch>
            <a:fillRect/>
          </a:stretch>
        </p:blipFill>
        <p:spPr>
          <a:xfrm>
            <a:off x="145431" y="1750740"/>
            <a:ext cx="2667053" cy="5069160"/>
          </a:xfrm>
          <a:prstGeom prst="rect">
            <a:avLst/>
          </a:prstGeom>
        </p:spPr>
      </p:pic>
    </p:spTree>
    <p:extLst>
      <p:ext uri="{BB962C8B-B14F-4D97-AF65-F5344CB8AC3E}">
        <p14:creationId xmlns:p14="http://schemas.microsoft.com/office/powerpoint/2010/main" val="402555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Stream Data to server</a:t>
            </a:r>
            <a:endParaRPr lang="id-ID" dirty="0"/>
          </a:p>
        </p:txBody>
      </p:sp>
      <p:sp>
        <p:nvSpPr>
          <p:cNvPr id="3" name="Content Placeholder 2"/>
          <p:cNvSpPr>
            <a:spLocks noGrp="1"/>
          </p:cNvSpPr>
          <p:nvPr>
            <p:ph idx="1"/>
          </p:nvPr>
        </p:nvSpPr>
        <p:spPr/>
        <p:txBody>
          <a:bodyPr/>
          <a:lstStyle/>
          <a:p>
            <a:r>
              <a:rPr lang="id-ID" dirty="0" smtClean="0"/>
              <a:t>Data :	</a:t>
            </a:r>
          </a:p>
          <a:p>
            <a:pPr lvl="1"/>
            <a:r>
              <a:rPr lang="id-ID" dirty="0" smtClean="0"/>
              <a:t>Per minutes</a:t>
            </a:r>
          </a:p>
          <a:p>
            <a:pPr lvl="1"/>
            <a:r>
              <a:rPr lang="id-ID" dirty="0" smtClean="0"/>
              <a:t>Push the data to the IOT server (MqTT)</a:t>
            </a:r>
          </a:p>
          <a:p>
            <a:pPr lvl="1"/>
            <a:endParaRPr lang="id-ID" dirty="0"/>
          </a:p>
        </p:txBody>
      </p:sp>
      <p:pic>
        <p:nvPicPr>
          <p:cNvPr id="4" name="Picture 3"/>
          <p:cNvPicPr>
            <a:picLocks noChangeAspect="1"/>
          </p:cNvPicPr>
          <p:nvPr/>
        </p:nvPicPr>
        <p:blipFill>
          <a:blip r:embed="rId2"/>
          <a:stretch>
            <a:fillRect/>
          </a:stretch>
        </p:blipFill>
        <p:spPr>
          <a:xfrm>
            <a:off x="472645" y="3429000"/>
            <a:ext cx="8658225" cy="3124200"/>
          </a:xfrm>
          <a:prstGeom prst="rect">
            <a:avLst/>
          </a:prstGeom>
        </p:spPr>
      </p:pic>
    </p:spTree>
    <p:extLst>
      <p:ext uri="{BB962C8B-B14F-4D97-AF65-F5344CB8AC3E}">
        <p14:creationId xmlns:p14="http://schemas.microsoft.com/office/powerpoint/2010/main" val="24518552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Compare data with earthnull</a:t>
            </a:r>
            <a:endParaRPr lang="id-ID" dirty="0"/>
          </a:p>
        </p:txBody>
      </p:sp>
      <p:sp>
        <p:nvSpPr>
          <p:cNvPr id="3" name="Content Placeholder 2"/>
          <p:cNvSpPr>
            <a:spLocks noGrp="1"/>
          </p:cNvSpPr>
          <p:nvPr>
            <p:ph idx="1"/>
          </p:nvPr>
        </p:nvSpPr>
        <p:spPr/>
        <p:txBody>
          <a:bodyPr/>
          <a:lstStyle/>
          <a:p>
            <a:endParaRPr lang="id-ID" dirty="0"/>
          </a:p>
        </p:txBody>
      </p:sp>
      <p:pic>
        <p:nvPicPr>
          <p:cNvPr id="7" name="Picture 6"/>
          <p:cNvPicPr>
            <a:picLocks noChangeAspect="1"/>
          </p:cNvPicPr>
          <p:nvPr/>
        </p:nvPicPr>
        <p:blipFill>
          <a:blip r:embed="rId3"/>
          <a:stretch>
            <a:fillRect/>
          </a:stretch>
        </p:blipFill>
        <p:spPr>
          <a:xfrm>
            <a:off x="0" y="2993518"/>
            <a:ext cx="9144000" cy="3855800"/>
          </a:xfrm>
          <a:prstGeom prst="rect">
            <a:avLst/>
          </a:prstGeom>
        </p:spPr>
      </p:pic>
      <p:sp>
        <p:nvSpPr>
          <p:cNvPr id="8" name="Oval Callout 7"/>
          <p:cNvSpPr/>
          <p:nvPr/>
        </p:nvSpPr>
        <p:spPr>
          <a:xfrm>
            <a:off x="467544" y="2993518"/>
            <a:ext cx="1224136" cy="723514"/>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d-ID" dirty="0" smtClean="0"/>
              <a:t>CO2</a:t>
            </a:r>
          </a:p>
          <a:p>
            <a:pPr algn="ctr"/>
            <a:r>
              <a:rPr lang="id-ID" dirty="0" smtClean="0"/>
              <a:t>400 ppmv</a:t>
            </a:r>
            <a:endParaRPr lang="id-ID" dirty="0"/>
          </a:p>
        </p:txBody>
      </p:sp>
      <p:pic>
        <p:nvPicPr>
          <p:cNvPr id="9" name="Picture 8"/>
          <p:cNvPicPr>
            <a:picLocks noChangeAspect="1"/>
          </p:cNvPicPr>
          <p:nvPr/>
        </p:nvPicPr>
        <p:blipFill>
          <a:blip r:embed="rId4"/>
          <a:stretch>
            <a:fillRect/>
          </a:stretch>
        </p:blipFill>
        <p:spPr>
          <a:xfrm>
            <a:off x="1699345" y="1447800"/>
            <a:ext cx="7560840" cy="3124200"/>
          </a:xfrm>
          <a:prstGeom prst="rect">
            <a:avLst/>
          </a:prstGeom>
        </p:spPr>
      </p:pic>
      <p:sp>
        <p:nvSpPr>
          <p:cNvPr id="10" name="Oval Callout 9"/>
          <p:cNvSpPr/>
          <p:nvPr/>
        </p:nvSpPr>
        <p:spPr>
          <a:xfrm>
            <a:off x="7092280" y="3140968"/>
            <a:ext cx="1440160" cy="115212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d-ID" dirty="0" smtClean="0"/>
              <a:t>CO2</a:t>
            </a:r>
          </a:p>
          <a:p>
            <a:pPr algn="ctr"/>
            <a:r>
              <a:rPr lang="id-ID" dirty="0" smtClean="0"/>
              <a:t>414 ppmv</a:t>
            </a:r>
            <a:endParaRPr lang="id-ID" dirty="0"/>
          </a:p>
        </p:txBody>
      </p:sp>
      <p:sp>
        <p:nvSpPr>
          <p:cNvPr id="11" name="Rectangle 10"/>
          <p:cNvSpPr/>
          <p:nvPr/>
        </p:nvSpPr>
        <p:spPr>
          <a:xfrm>
            <a:off x="1115616" y="6273613"/>
            <a:ext cx="7776864" cy="4677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d-ID"/>
              <a:t>https://earth.nullschool.net/#current/chem/surface/level/overlay=co2sc/orthographic=-255.00,0.00,1112/loc=107.698,-6.763</a:t>
            </a:r>
          </a:p>
        </p:txBody>
      </p:sp>
      <p:sp>
        <p:nvSpPr>
          <p:cNvPr id="12" name="Oval Callout 11"/>
          <p:cNvSpPr/>
          <p:nvPr/>
        </p:nvSpPr>
        <p:spPr>
          <a:xfrm>
            <a:off x="5004048" y="5215768"/>
            <a:ext cx="1759953" cy="504056"/>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d-ID" sz="1600" dirty="0" smtClean="0"/>
              <a:t>Bandung</a:t>
            </a:r>
            <a:endParaRPr lang="id-ID" sz="1600" dirty="0"/>
          </a:p>
        </p:txBody>
      </p:sp>
    </p:spTree>
    <p:extLst>
      <p:ext uri="{BB962C8B-B14F-4D97-AF65-F5344CB8AC3E}">
        <p14:creationId xmlns:p14="http://schemas.microsoft.com/office/powerpoint/2010/main" val="346419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Outline	</a:t>
            </a:r>
            <a:endParaRPr lang="id-ID" dirty="0"/>
          </a:p>
        </p:txBody>
      </p:sp>
      <p:sp>
        <p:nvSpPr>
          <p:cNvPr id="3" name="Content Placeholder 2"/>
          <p:cNvSpPr>
            <a:spLocks noGrp="1"/>
          </p:cNvSpPr>
          <p:nvPr>
            <p:ph idx="1"/>
          </p:nvPr>
        </p:nvSpPr>
        <p:spPr/>
        <p:txBody>
          <a:bodyPr/>
          <a:lstStyle/>
          <a:p>
            <a:r>
              <a:rPr lang="id-ID" dirty="0" smtClean="0"/>
              <a:t>Background</a:t>
            </a:r>
          </a:p>
          <a:p>
            <a:r>
              <a:rPr lang="id-ID" dirty="0" smtClean="0"/>
              <a:t>Design Model</a:t>
            </a:r>
          </a:p>
          <a:p>
            <a:r>
              <a:rPr lang="id-ID" dirty="0" smtClean="0"/>
              <a:t>Protyping and Testing model</a:t>
            </a:r>
          </a:p>
          <a:p>
            <a:r>
              <a:rPr lang="id-ID" dirty="0" smtClean="0"/>
              <a:t>Future works and collaboration</a:t>
            </a:r>
          </a:p>
          <a:p>
            <a:endParaRPr lang="id-ID" dirty="0" smtClean="0"/>
          </a:p>
          <a:p>
            <a:endParaRPr lang="id-ID" dirty="0"/>
          </a:p>
        </p:txBody>
      </p:sp>
    </p:spTree>
    <p:extLst>
      <p:ext uri="{BB962C8B-B14F-4D97-AF65-F5344CB8AC3E}">
        <p14:creationId xmlns:p14="http://schemas.microsoft.com/office/powerpoint/2010/main" val="1179773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Compare data with </a:t>
            </a:r>
            <a:r>
              <a:rPr lang="id-ID" dirty="0" smtClean="0"/>
              <a:t>earthnull </a:t>
            </a:r>
            <a:br>
              <a:rPr lang="id-ID" dirty="0" smtClean="0"/>
            </a:br>
            <a:r>
              <a:rPr lang="id-ID" dirty="0" smtClean="0"/>
              <a:t>17-03-2018</a:t>
            </a:r>
            <a:endParaRPr lang="id-ID" dirty="0"/>
          </a:p>
        </p:txBody>
      </p:sp>
      <p:sp>
        <p:nvSpPr>
          <p:cNvPr id="3" name="Content Placeholder 2"/>
          <p:cNvSpPr>
            <a:spLocks noGrp="1"/>
          </p:cNvSpPr>
          <p:nvPr>
            <p:ph idx="1"/>
          </p:nvPr>
        </p:nvSpPr>
        <p:spPr/>
        <p:txBody>
          <a:bodyPr/>
          <a:lstStyle/>
          <a:p>
            <a:endParaRPr lang="id-ID"/>
          </a:p>
        </p:txBody>
      </p:sp>
      <p:pic>
        <p:nvPicPr>
          <p:cNvPr id="4" name="Picture 3"/>
          <p:cNvPicPr>
            <a:picLocks noChangeAspect="1"/>
          </p:cNvPicPr>
          <p:nvPr/>
        </p:nvPicPr>
        <p:blipFill>
          <a:blip r:embed="rId2"/>
          <a:stretch>
            <a:fillRect/>
          </a:stretch>
        </p:blipFill>
        <p:spPr>
          <a:xfrm>
            <a:off x="0" y="1465110"/>
            <a:ext cx="9144000" cy="4433455"/>
          </a:xfrm>
          <a:prstGeom prst="rect">
            <a:avLst/>
          </a:prstGeom>
        </p:spPr>
      </p:pic>
      <p:sp>
        <p:nvSpPr>
          <p:cNvPr id="5" name="Rectangle 4"/>
          <p:cNvSpPr/>
          <p:nvPr/>
        </p:nvSpPr>
        <p:spPr>
          <a:xfrm>
            <a:off x="5148064" y="4077072"/>
            <a:ext cx="2880320"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d-ID" dirty="0" smtClean="0"/>
              <a:t>Problems with </a:t>
            </a:r>
          </a:p>
          <a:p>
            <a:pPr algn="ctr"/>
            <a:r>
              <a:rPr lang="id-ID" dirty="0" smtClean="0"/>
              <a:t>CO2 Sensor</a:t>
            </a:r>
            <a:endParaRPr lang="id-ID" dirty="0"/>
          </a:p>
        </p:txBody>
      </p:sp>
    </p:spTree>
    <p:extLst>
      <p:ext uri="{BB962C8B-B14F-4D97-AF65-F5344CB8AC3E}">
        <p14:creationId xmlns:p14="http://schemas.microsoft.com/office/powerpoint/2010/main" val="991057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Running Operational Test</a:t>
            </a:r>
            <a:endParaRPr lang="id-ID" dirty="0"/>
          </a:p>
        </p:txBody>
      </p:sp>
      <p:sp>
        <p:nvSpPr>
          <p:cNvPr id="3" name="Content Placeholder 2"/>
          <p:cNvSpPr>
            <a:spLocks noGrp="1"/>
          </p:cNvSpPr>
          <p:nvPr>
            <p:ph idx="1"/>
          </p:nvPr>
        </p:nvSpPr>
        <p:spPr/>
        <p:txBody>
          <a:bodyPr/>
          <a:lstStyle/>
          <a:p>
            <a:r>
              <a:rPr lang="id-ID" dirty="0" smtClean="0"/>
              <a:t>Start on July 2017 – Nov 2017</a:t>
            </a:r>
          </a:p>
          <a:p>
            <a:pPr lvl="1"/>
            <a:r>
              <a:rPr lang="id-ID" dirty="0" smtClean="0"/>
              <a:t>Cause of hardware failure</a:t>
            </a:r>
          </a:p>
          <a:p>
            <a:pPr lvl="1"/>
            <a:r>
              <a:rPr lang="id-ID" dirty="0" smtClean="0"/>
              <a:t>AWS sensor on </a:t>
            </a:r>
          </a:p>
          <a:p>
            <a:pPr lvl="2"/>
            <a:r>
              <a:rPr lang="id-ID" dirty="0" smtClean="0"/>
              <a:t>Humidity sensors</a:t>
            </a:r>
          </a:p>
          <a:p>
            <a:pPr lvl="2"/>
            <a:endParaRPr lang="id-ID" dirty="0" smtClean="0"/>
          </a:p>
          <a:p>
            <a:r>
              <a:rPr lang="id-ID" dirty="0" smtClean="0"/>
              <a:t>Started again on Feb 2018</a:t>
            </a:r>
          </a:p>
          <a:p>
            <a:pPr lvl="1"/>
            <a:r>
              <a:rPr lang="id-ID" dirty="0" smtClean="0"/>
              <a:t>Problems with</a:t>
            </a:r>
          </a:p>
          <a:p>
            <a:pPr lvl="2"/>
            <a:r>
              <a:rPr lang="id-ID" dirty="0" smtClean="0"/>
              <a:t>CO2 sensor , CO and Methane (CH4)</a:t>
            </a:r>
          </a:p>
          <a:p>
            <a:pPr lvl="2"/>
            <a:endParaRPr lang="id-ID" dirty="0"/>
          </a:p>
        </p:txBody>
      </p:sp>
    </p:spTree>
    <p:extLst>
      <p:ext uri="{BB962C8B-B14F-4D97-AF65-F5344CB8AC3E}">
        <p14:creationId xmlns:p14="http://schemas.microsoft.com/office/powerpoint/2010/main" val="40485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Data Capture on Oct 2017</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2341701"/>
              </p:ext>
            </p:extLst>
          </p:nvPr>
        </p:nvGraphicFramePr>
        <p:xfrm>
          <a:off x="179516" y="1844824"/>
          <a:ext cx="8856984" cy="4164330"/>
        </p:xfrm>
        <a:graphic>
          <a:graphicData uri="http://schemas.openxmlformats.org/drawingml/2006/table">
            <a:tbl>
              <a:tblPr firstRow="1" bandRow="1">
                <a:tableStyleId>{5C22544A-7EE6-4342-B048-85BDC9FD1C3A}</a:tableStyleId>
              </a:tblPr>
              <a:tblGrid>
                <a:gridCol w="744285"/>
                <a:gridCol w="731879"/>
                <a:gridCol w="738082"/>
                <a:gridCol w="738082"/>
                <a:gridCol w="738082"/>
                <a:gridCol w="738082"/>
                <a:gridCol w="738082"/>
                <a:gridCol w="738082"/>
                <a:gridCol w="738082"/>
                <a:gridCol w="738082"/>
                <a:gridCol w="738082"/>
                <a:gridCol w="738082"/>
              </a:tblGrid>
              <a:tr h="370840">
                <a:tc>
                  <a:txBody>
                    <a:bodyPr/>
                    <a:lstStyle/>
                    <a:p>
                      <a:r>
                        <a:rPr lang="id-ID" sz="1200" dirty="0" smtClean="0"/>
                        <a:t>date</a:t>
                      </a:r>
                      <a:endParaRPr lang="id-ID" sz="1200" dirty="0"/>
                    </a:p>
                  </a:txBody>
                  <a:tcPr/>
                </a:tc>
                <a:tc>
                  <a:txBody>
                    <a:bodyPr/>
                    <a:lstStyle/>
                    <a:p>
                      <a:r>
                        <a:rPr lang="id-ID" sz="1200" dirty="0" smtClean="0"/>
                        <a:t>time</a:t>
                      </a:r>
                      <a:endParaRPr lang="id-ID" sz="1200" dirty="0"/>
                    </a:p>
                  </a:txBody>
                  <a:tcPr/>
                </a:tc>
                <a:tc>
                  <a:txBody>
                    <a:bodyPr/>
                    <a:lstStyle/>
                    <a:p>
                      <a:r>
                        <a:rPr lang="id-ID" sz="1200" dirty="0" smtClean="0"/>
                        <a:t>loc</a:t>
                      </a:r>
                      <a:endParaRPr lang="id-ID" sz="1200" dirty="0"/>
                    </a:p>
                  </a:txBody>
                  <a:tcPr/>
                </a:tc>
                <a:tc>
                  <a:txBody>
                    <a:bodyPr/>
                    <a:lstStyle/>
                    <a:p>
                      <a:r>
                        <a:rPr lang="id-ID" sz="1200" dirty="0" smtClean="0"/>
                        <a:t>Height</a:t>
                      </a:r>
                    </a:p>
                    <a:p>
                      <a:r>
                        <a:rPr lang="id-ID" sz="1200" dirty="0" smtClean="0"/>
                        <a:t>(m)</a:t>
                      </a:r>
                      <a:endParaRPr lang="id-ID" sz="1200" dirty="0"/>
                    </a:p>
                  </a:txBody>
                  <a:tcPr/>
                </a:tc>
                <a:tc>
                  <a:txBody>
                    <a:bodyPr/>
                    <a:lstStyle/>
                    <a:p>
                      <a:r>
                        <a:rPr lang="id-ID" sz="1200" dirty="0" smtClean="0"/>
                        <a:t>Wind dir (0-360)</a:t>
                      </a:r>
                      <a:endParaRPr lang="id-ID" sz="1200" dirty="0"/>
                    </a:p>
                  </a:txBody>
                  <a:tcPr/>
                </a:tc>
                <a:tc>
                  <a:txBody>
                    <a:bodyPr/>
                    <a:lstStyle/>
                    <a:p>
                      <a:r>
                        <a:rPr lang="id-ID" sz="1200" dirty="0" smtClean="0"/>
                        <a:t>Wind speed</a:t>
                      </a:r>
                    </a:p>
                    <a:p>
                      <a:r>
                        <a:rPr lang="id-ID" sz="1200" dirty="0" smtClean="0"/>
                        <a:t>(m/s)</a:t>
                      </a:r>
                      <a:endParaRPr lang="id-ID" sz="1200" dirty="0"/>
                    </a:p>
                  </a:txBody>
                  <a:tcPr/>
                </a:tc>
                <a:tc>
                  <a:txBody>
                    <a:bodyPr/>
                    <a:lstStyle/>
                    <a:p>
                      <a:r>
                        <a:rPr lang="id-ID" sz="1200" dirty="0" smtClean="0"/>
                        <a:t>Rainfall rate (mm/hour)</a:t>
                      </a:r>
                      <a:endParaRPr lang="id-ID" sz="1200" dirty="0"/>
                    </a:p>
                  </a:txBody>
                  <a:tcPr/>
                </a:tc>
                <a:tc>
                  <a:txBody>
                    <a:bodyPr/>
                    <a:lstStyle/>
                    <a:p>
                      <a:r>
                        <a:rPr lang="id-ID" sz="1200" dirty="0" smtClean="0"/>
                        <a:t>Temperature </a:t>
                      </a:r>
                    </a:p>
                    <a:p>
                      <a:r>
                        <a:rPr lang="id-ID" sz="1200" dirty="0" smtClean="0"/>
                        <a:t>(Celc)</a:t>
                      </a:r>
                      <a:endParaRPr lang="id-ID" sz="1200" dirty="0"/>
                    </a:p>
                  </a:txBody>
                  <a:tcPr/>
                </a:tc>
                <a:tc>
                  <a:txBody>
                    <a:bodyPr/>
                    <a:lstStyle/>
                    <a:p>
                      <a:r>
                        <a:rPr lang="id-ID" sz="1200" dirty="0" smtClean="0"/>
                        <a:t>Humidity (%)</a:t>
                      </a:r>
                      <a:endParaRPr lang="id-ID" sz="1200" dirty="0"/>
                    </a:p>
                  </a:txBody>
                  <a:tcPr/>
                </a:tc>
                <a:tc>
                  <a:txBody>
                    <a:bodyPr/>
                    <a:lstStyle/>
                    <a:p>
                      <a:r>
                        <a:rPr lang="id-ID" sz="1200" dirty="0" smtClean="0"/>
                        <a:t>Pressure  (barr)</a:t>
                      </a:r>
                      <a:endParaRPr lang="id-ID" sz="1200" dirty="0"/>
                    </a:p>
                  </a:txBody>
                  <a:tcPr/>
                </a:tc>
                <a:tc>
                  <a:txBody>
                    <a:bodyPr/>
                    <a:lstStyle/>
                    <a:p>
                      <a:r>
                        <a:rPr lang="id-ID" sz="1200" dirty="0" smtClean="0"/>
                        <a:t>CO2</a:t>
                      </a:r>
                      <a:r>
                        <a:rPr lang="id-ID" sz="1200" baseline="0" dirty="0" smtClean="0"/>
                        <a:t> </a:t>
                      </a:r>
                      <a:endParaRPr lang="id-ID" sz="1200" dirty="0"/>
                    </a:p>
                  </a:txBody>
                  <a:tcPr/>
                </a:tc>
                <a:tc>
                  <a:txBody>
                    <a:bodyPr/>
                    <a:lstStyle/>
                    <a:p>
                      <a:r>
                        <a:rPr lang="id-ID" sz="1200" dirty="0" smtClean="0"/>
                        <a:t>CO</a:t>
                      </a:r>
                      <a:endParaRPr lang="id-ID" sz="1200" dirty="0"/>
                    </a:p>
                  </a:txBody>
                  <a:tcPr/>
                </a:tc>
              </a:tr>
              <a:tr h="370840">
                <a:tc>
                  <a:txBody>
                    <a:bodyPr/>
                    <a:lstStyle/>
                    <a:p>
                      <a:pPr algn="r" fontAlgn="b"/>
                      <a:r>
                        <a:rPr lang="id-ID" sz="1800" b="0" i="0" u="none" strike="noStrike" dirty="0" smtClean="0">
                          <a:solidFill>
                            <a:srgbClr val="000000"/>
                          </a:solidFill>
                          <a:effectLst/>
                          <a:latin typeface="Calibri" panose="020F0502020204030204" pitchFamily="34" charset="0"/>
                        </a:rPr>
                        <a:t>2.10.2017</a:t>
                      </a:r>
                      <a:endParaRPr lang="id-ID"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d-ID" sz="1800" b="0" i="0" u="none" strike="noStrike" dirty="0">
                          <a:solidFill>
                            <a:srgbClr val="000000"/>
                          </a:solidFill>
                          <a:effectLst/>
                          <a:latin typeface="Calibri" panose="020F0502020204030204" pitchFamily="34" charset="0"/>
                        </a:rPr>
                        <a:t>61057</a:t>
                      </a:r>
                    </a:p>
                  </a:txBody>
                  <a:tcPr marL="9525" marR="9525" marT="9525" marB="0" anchor="b"/>
                </a:tc>
                <a:tc>
                  <a:txBody>
                    <a:bodyPr/>
                    <a:lstStyle/>
                    <a:p>
                      <a:pPr algn="r" fontAlgn="b"/>
                      <a:r>
                        <a:rPr lang="id-ID" sz="1800" b="0" i="0" u="none" strike="noStrike" dirty="0" smtClean="0">
                          <a:solidFill>
                            <a:srgbClr val="000000"/>
                          </a:solidFill>
                          <a:effectLst/>
                          <a:latin typeface="Calibri" panose="020F0502020204030204" pitchFamily="34" charset="0"/>
                        </a:rPr>
                        <a:t>10761021</a:t>
                      </a:r>
                      <a:endParaRPr lang="id-ID" sz="1800" b="0" i="0" u="none" strike="noStrike" dirty="0">
                        <a:solidFill>
                          <a:srgbClr val="000000"/>
                        </a:solidFill>
                        <a:effectLst/>
                        <a:latin typeface="Calibri" panose="020F0502020204030204" pitchFamily="34" charset="0"/>
                      </a:endParaRPr>
                    </a:p>
                  </a:txBody>
                  <a:tcPr marL="9525" marR="9525" marT="9525" marB="0" anchor="b"/>
                </a:tc>
                <a:tc>
                  <a:txBody>
                    <a:bodyPr/>
                    <a:lstStyle/>
                    <a:p>
                      <a:r>
                        <a:rPr lang="id-ID" dirty="0" smtClean="0"/>
                        <a:t>807.5</a:t>
                      </a:r>
                      <a:endParaRPr lang="id-ID" dirty="0"/>
                    </a:p>
                  </a:txBody>
                  <a:tcPr/>
                </a:tc>
                <a:tc>
                  <a:txBody>
                    <a:bodyPr/>
                    <a:lstStyle/>
                    <a:p>
                      <a:r>
                        <a:rPr lang="id-ID" dirty="0" smtClean="0"/>
                        <a:t>225</a:t>
                      </a:r>
                      <a:endParaRPr lang="id-ID" dirty="0"/>
                    </a:p>
                  </a:txBody>
                  <a:tcPr/>
                </a:tc>
                <a:tc>
                  <a:txBody>
                    <a:bodyPr/>
                    <a:lstStyle/>
                    <a:p>
                      <a:r>
                        <a:rPr lang="id-ID" dirty="0" smtClean="0"/>
                        <a:t>0.4</a:t>
                      </a:r>
                      <a:endParaRPr lang="id-ID" dirty="0"/>
                    </a:p>
                  </a:txBody>
                  <a:tcPr/>
                </a:tc>
                <a:tc>
                  <a:txBody>
                    <a:bodyPr/>
                    <a:lstStyle/>
                    <a:p>
                      <a:r>
                        <a:rPr lang="id-ID" dirty="0" smtClean="0"/>
                        <a:t>2.5</a:t>
                      </a:r>
                      <a:endParaRPr lang="id-ID" dirty="0"/>
                    </a:p>
                  </a:txBody>
                  <a:tcPr/>
                </a:tc>
                <a:tc>
                  <a:txBody>
                    <a:bodyPr/>
                    <a:lstStyle/>
                    <a:p>
                      <a:r>
                        <a:rPr lang="id-ID" dirty="0" smtClean="0"/>
                        <a:t>26.7</a:t>
                      </a:r>
                      <a:endParaRPr lang="id-ID" dirty="0"/>
                    </a:p>
                  </a:txBody>
                  <a:tcPr/>
                </a:tc>
                <a:tc>
                  <a:txBody>
                    <a:bodyPr/>
                    <a:lstStyle/>
                    <a:p>
                      <a:r>
                        <a:rPr lang="id-ID" dirty="0" smtClean="0"/>
                        <a:t>99</a:t>
                      </a:r>
                      <a:endParaRPr lang="id-ID" dirty="0"/>
                    </a:p>
                  </a:txBody>
                  <a:tcPr/>
                </a:tc>
                <a:tc>
                  <a:txBody>
                    <a:bodyPr/>
                    <a:lstStyle/>
                    <a:p>
                      <a:r>
                        <a:rPr lang="id-ID" dirty="0" smtClean="0"/>
                        <a:t>921.0</a:t>
                      </a:r>
                      <a:endParaRPr lang="id-ID" dirty="0"/>
                    </a:p>
                  </a:txBody>
                  <a:tcPr/>
                </a:tc>
                <a:tc>
                  <a:txBody>
                    <a:bodyPr/>
                    <a:lstStyle/>
                    <a:p>
                      <a:endParaRPr lang="id-ID" dirty="0"/>
                    </a:p>
                  </a:txBody>
                  <a:tcPr/>
                </a:tc>
                <a:tc>
                  <a:txBody>
                    <a:bodyPr/>
                    <a:lstStyle/>
                    <a:p>
                      <a:r>
                        <a:rPr lang="id-ID" dirty="0" smtClean="0"/>
                        <a:t>389</a:t>
                      </a:r>
                      <a:endParaRPr lang="id-ID" dirty="0"/>
                    </a:p>
                  </a:txBody>
                  <a:tcPr/>
                </a:tc>
              </a:tr>
              <a:tr h="370840">
                <a:tc>
                  <a:txBody>
                    <a:bodyPr/>
                    <a:lstStyle/>
                    <a:p>
                      <a:pPr algn="r" fontAlgn="b"/>
                      <a:endParaRPr lang="id-ID"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d-ID" sz="1100" b="0" i="0" u="none" strike="noStrike" dirty="0">
                          <a:solidFill>
                            <a:srgbClr val="000000"/>
                          </a:solidFill>
                          <a:effectLst/>
                          <a:latin typeface="Calibri" panose="020F0502020204030204" pitchFamily="34" charset="0"/>
                        </a:rPr>
                        <a:t>61158</a:t>
                      </a:r>
                    </a:p>
                  </a:txBody>
                  <a:tcPr marL="9525" marR="9525" marT="9525" marB="0" anchor="b"/>
                </a:tc>
                <a:tc>
                  <a:txBody>
                    <a:bodyPr/>
                    <a:lstStyle/>
                    <a:p>
                      <a:pPr algn="r" fontAlgn="b"/>
                      <a:endParaRPr lang="id-ID" sz="1100" b="0" i="0" u="none" strike="noStrike" dirty="0">
                        <a:solidFill>
                          <a:srgbClr val="000000"/>
                        </a:solidFill>
                        <a:effectLst/>
                        <a:latin typeface="Calibri" panose="020F0502020204030204" pitchFamily="34" charset="0"/>
                      </a:endParaRPr>
                    </a:p>
                  </a:txBody>
                  <a:tcPr marL="9525" marR="9525" marT="9525" marB="0" anchor="b"/>
                </a:tc>
                <a:tc>
                  <a:txBody>
                    <a:bodyPr/>
                    <a:lstStyle/>
                    <a:p>
                      <a:endParaRPr lang="id-ID" dirty="0"/>
                    </a:p>
                  </a:txBody>
                  <a:tcPr/>
                </a:tc>
                <a:tc>
                  <a:txBody>
                    <a:bodyPr/>
                    <a:lstStyle/>
                    <a:p>
                      <a:pPr algn="r" fontAlgn="b"/>
                      <a:r>
                        <a:rPr lang="id-ID" sz="1100" b="0" i="0" u="none" strike="noStrike" dirty="0">
                          <a:solidFill>
                            <a:srgbClr val="000000"/>
                          </a:solidFill>
                          <a:effectLst/>
                          <a:latin typeface="Calibri" panose="020F0502020204030204" pitchFamily="34" charset="0"/>
                        </a:rPr>
                        <a:t>225</a:t>
                      </a:r>
                    </a:p>
                  </a:txBody>
                  <a:tcPr marL="9525" marR="9525" marT="9525" marB="0" anchor="b"/>
                </a:tc>
                <a:tc>
                  <a:txBody>
                    <a:bodyPr/>
                    <a:lstStyle/>
                    <a:p>
                      <a:pPr algn="l" fontAlgn="b"/>
                      <a:r>
                        <a:rPr lang="id-ID" sz="1100" b="0" i="0" u="none" strike="noStrike" dirty="0">
                          <a:solidFill>
                            <a:srgbClr val="000000"/>
                          </a:solidFill>
                          <a:effectLst/>
                          <a:latin typeface="Calibri" panose="020F0502020204030204" pitchFamily="34" charset="0"/>
                        </a:rPr>
                        <a:t>0.9</a:t>
                      </a:r>
                    </a:p>
                  </a:txBody>
                  <a:tcPr marL="9525" marR="9525" marT="9525" marB="0" anchor="b"/>
                </a:tc>
                <a:tc>
                  <a:txBody>
                    <a:bodyPr/>
                    <a:lstStyle/>
                    <a:p>
                      <a:pPr algn="l" fontAlgn="b"/>
                      <a:r>
                        <a:rPr lang="id-ID" sz="1100" b="0" i="0" u="none" strike="noStrike" dirty="0">
                          <a:solidFill>
                            <a:srgbClr val="000000"/>
                          </a:solidFill>
                          <a:effectLst/>
                          <a:latin typeface="Calibri" panose="020F0502020204030204" pitchFamily="34" charset="0"/>
                        </a:rPr>
                        <a:t>2.5</a:t>
                      </a:r>
                    </a:p>
                  </a:txBody>
                  <a:tcPr marL="9525" marR="9525" marT="9525" marB="0" anchor="b"/>
                </a:tc>
                <a:tc>
                  <a:txBody>
                    <a:bodyPr/>
                    <a:lstStyle/>
                    <a:p>
                      <a:pPr algn="l" fontAlgn="b"/>
                      <a:r>
                        <a:rPr lang="id-ID" sz="1100" b="0" i="0" u="none" strike="noStrike" dirty="0">
                          <a:solidFill>
                            <a:srgbClr val="000000"/>
                          </a:solidFill>
                          <a:effectLst/>
                          <a:latin typeface="Calibri" panose="020F0502020204030204" pitchFamily="34" charset="0"/>
                        </a:rPr>
                        <a:t>26.1</a:t>
                      </a:r>
                    </a:p>
                  </a:txBody>
                  <a:tcPr marL="9525" marR="9525" marT="9525" marB="0" anchor="b"/>
                </a:tc>
                <a:tc>
                  <a:txBody>
                    <a:bodyPr/>
                    <a:lstStyle/>
                    <a:p>
                      <a:pPr algn="r" fontAlgn="b"/>
                      <a:r>
                        <a:rPr lang="id-ID" sz="1100" b="0" i="0" u="none" strike="noStrike" dirty="0">
                          <a:solidFill>
                            <a:srgbClr val="000000"/>
                          </a:solidFill>
                          <a:effectLst/>
                          <a:latin typeface="Calibri" panose="020F0502020204030204" pitchFamily="34" charset="0"/>
                        </a:rPr>
                        <a:t>99</a:t>
                      </a:r>
                    </a:p>
                  </a:txBody>
                  <a:tcPr marL="9525" marR="9525" marT="9525" marB="0" anchor="b"/>
                </a:tc>
                <a:tc>
                  <a:txBody>
                    <a:bodyPr/>
                    <a:lstStyle/>
                    <a:p>
                      <a:pPr algn="l" fontAlgn="b"/>
                      <a:r>
                        <a:rPr lang="id-ID" sz="1100" b="0" i="0" u="none" strike="noStrike" dirty="0">
                          <a:solidFill>
                            <a:srgbClr val="000000"/>
                          </a:solidFill>
                          <a:effectLst/>
                          <a:latin typeface="Calibri" panose="020F0502020204030204" pitchFamily="34" charset="0"/>
                        </a:rPr>
                        <a:t>921.2</a:t>
                      </a:r>
                    </a:p>
                  </a:txBody>
                  <a:tcPr marL="9525" marR="9525" marT="9525" marB="0" anchor="b"/>
                </a:tc>
                <a:tc>
                  <a:txBody>
                    <a:bodyPr/>
                    <a:lstStyle/>
                    <a:p>
                      <a:pPr algn="r" fontAlgn="b"/>
                      <a:r>
                        <a:rPr lang="id-ID" sz="1100" b="0" i="0" u="none" strike="noStrike" dirty="0">
                          <a:solidFill>
                            <a:srgbClr val="000000"/>
                          </a:solidFill>
                          <a:effectLst/>
                          <a:latin typeface="Calibri" panose="020F0502020204030204" pitchFamily="34" charset="0"/>
                        </a:rPr>
                        <a:t>391</a:t>
                      </a:r>
                    </a:p>
                  </a:txBody>
                  <a:tcPr marL="9525" marR="9525" marT="9525" marB="0" anchor="b"/>
                </a:tc>
                <a:tc>
                  <a:txBody>
                    <a:bodyPr/>
                    <a:lstStyle/>
                    <a:p>
                      <a:pPr algn="r" fontAlgn="b"/>
                      <a:r>
                        <a:rPr lang="id-ID" sz="1100" b="0" i="0" u="none" strike="noStrike" dirty="0">
                          <a:solidFill>
                            <a:srgbClr val="000000"/>
                          </a:solidFill>
                          <a:effectLst/>
                          <a:latin typeface="Calibri" panose="020F0502020204030204" pitchFamily="34" charset="0"/>
                        </a:rPr>
                        <a:t>333</a:t>
                      </a:r>
                    </a:p>
                  </a:txBody>
                  <a:tcPr marL="9525" marR="9525" marT="9525" marB="0" anchor="b"/>
                </a:tc>
              </a:tr>
              <a:tr h="370840">
                <a:tc>
                  <a:txBody>
                    <a:bodyPr/>
                    <a:lstStyle/>
                    <a:p>
                      <a:pPr algn="r" fontAlgn="b"/>
                      <a:endParaRPr lang="id-ID"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d-ID" sz="1100" b="0" i="0" u="none" strike="noStrike" dirty="0">
                          <a:solidFill>
                            <a:srgbClr val="000000"/>
                          </a:solidFill>
                          <a:effectLst/>
                          <a:latin typeface="Calibri" panose="020F0502020204030204" pitchFamily="34" charset="0"/>
                        </a:rPr>
                        <a:t>61259</a:t>
                      </a:r>
                    </a:p>
                  </a:txBody>
                  <a:tcPr marL="9525" marR="9525" marT="9525" marB="0" anchor="b"/>
                </a:tc>
                <a:tc>
                  <a:txBody>
                    <a:bodyPr/>
                    <a:lstStyle/>
                    <a:p>
                      <a:pPr algn="r" fontAlgn="b"/>
                      <a:endParaRPr lang="id-ID" sz="1100" b="0" i="0" u="none" strike="noStrike" dirty="0">
                        <a:solidFill>
                          <a:srgbClr val="000000"/>
                        </a:solidFill>
                        <a:effectLst/>
                        <a:latin typeface="Calibri" panose="020F0502020204030204" pitchFamily="34" charset="0"/>
                      </a:endParaRPr>
                    </a:p>
                  </a:txBody>
                  <a:tcPr marL="9525" marR="9525" marT="9525" marB="0" anchor="b"/>
                </a:tc>
                <a:tc>
                  <a:txBody>
                    <a:bodyPr/>
                    <a:lstStyle/>
                    <a:p>
                      <a:endParaRPr lang="id-ID" dirty="0"/>
                    </a:p>
                  </a:txBody>
                  <a:tcPr/>
                </a:tc>
                <a:tc>
                  <a:txBody>
                    <a:bodyPr/>
                    <a:lstStyle/>
                    <a:p>
                      <a:pPr algn="r" fontAlgn="b"/>
                      <a:r>
                        <a:rPr lang="id-ID" sz="1100" b="0" i="0" u="none" strike="noStrike" dirty="0">
                          <a:solidFill>
                            <a:srgbClr val="000000"/>
                          </a:solidFill>
                          <a:effectLst/>
                          <a:latin typeface="Calibri" panose="020F0502020204030204" pitchFamily="34" charset="0"/>
                        </a:rPr>
                        <a:t>270</a:t>
                      </a:r>
                    </a:p>
                  </a:txBody>
                  <a:tcPr marL="9525" marR="9525" marT="9525" marB="0" anchor="b"/>
                </a:tc>
                <a:tc>
                  <a:txBody>
                    <a:bodyPr/>
                    <a:lstStyle/>
                    <a:p>
                      <a:pPr algn="l" fontAlgn="b"/>
                      <a:r>
                        <a:rPr lang="id-ID" sz="1100" b="0" i="0" u="none" strike="noStrike" dirty="0">
                          <a:solidFill>
                            <a:srgbClr val="000000"/>
                          </a:solidFill>
                          <a:effectLst/>
                          <a:latin typeface="Calibri" panose="020F0502020204030204" pitchFamily="34" charset="0"/>
                        </a:rPr>
                        <a:t>0.9</a:t>
                      </a:r>
                    </a:p>
                  </a:txBody>
                  <a:tcPr marL="9525" marR="9525" marT="9525" marB="0" anchor="b"/>
                </a:tc>
                <a:tc>
                  <a:txBody>
                    <a:bodyPr/>
                    <a:lstStyle/>
                    <a:p>
                      <a:pPr algn="l" fontAlgn="b"/>
                      <a:r>
                        <a:rPr lang="id-ID" sz="1100" b="0" i="0" u="none" strike="noStrike" dirty="0">
                          <a:solidFill>
                            <a:srgbClr val="000000"/>
                          </a:solidFill>
                          <a:effectLst/>
                          <a:latin typeface="Calibri" panose="020F0502020204030204" pitchFamily="34" charset="0"/>
                        </a:rPr>
                        <a:t>2.5</a:t>
                      </a:r>
                    </a:p>
                  </a:txBody>
                  <a:tcPr marL="9525" marR="9525" marT="9525" marB="0" anchor="b"/>
                </a:tc>
                <a:tc>
                  <a:txBody>
                    <a:bodyPr/>
                    <a:lstStyle/>
                    <a:p>
                      <a:pPr algn="l" fontAlgn="b"/>
                      <a:r>
                        <a:rPr lang="id-ID" sz="1100" b="0" i="0" u="none" strike="noStrike" dirty="0">
                          <a:solidFill>
                            <a:srgbClr val="000000"/>
                          </a:solidFill>
                          <a:effectLst/>
                          <a:latin typeface="Calibri" panose="020F0502020204030204" pitchFamily="34" charset="0"/>
                        </a:rPr>
                        <a:t>25.6</a:t>
                      </a:r>
                    </a:p>
                  </a:txBody>
                  <a:tcPr marL="9525" marR="9525" marT="9525" marB="0" anchor="b"/>
                </a:tc>
                <a:tc>
                  <a:txBody>
                    <a:bodyPr/>
                    <a:lstStyle/>
                    <a:p>
                      <a:pPr algn="r" fontAlgn="b"/>
                      <a:r>
                        <a:rPr lang="id-ID" sz="1100" b="0" i="0" u="none" strike="noStrike" dirty="0">
                          <a:solidFill>
                            <a:srgbClr val="000000"/>
                          </a:solidFill>
                          <a:effectLst/>
                          <a:latin typeface="Calibri" panose="020F0502020204030204" pitchFamily="34" charset="0"/>
                        </a:rPr>
                        <a:t>99</a:t>
                      </a:r>
                    </a:p>
                  </a:txBody>
                  <a:tcPr marL="9525" marR="9525" marT="9525" marB="0" anchor="b"/>
                </a:tc>
                <a:tc>
                  <a:txBody>
                    <a:bodyPr/>
                    <a:lstStyle/>
                    <a:p>
                      <a:pPr algn="l" fontAlgn="b"/>
                      <a:r>
                        <a:rPr lang="id-ID" sz="1100" b="0" i="0" u="none" strike="noStrike" dirty="0">
                          <a:solidFill>
                            <a:srgbClr val="000000"/>
                          </a:solidFill>
                          <a:effectLst/>
                          <a:latin typeface="Calibri" panose="020F0502020204030204" pitchFamily="34" charset="0"/>
                        </a:rPr>
                        <a:t>921.1</a:t>
                      </a:r>
                    </a:p>
                  </a:txBody>
                  <a:tcPr marL="9525" marR="9525" marT="9525" marB="0" anchor="b"/>
                </a:tc>
                <a:tc>
                  <a:txBody>
                    <a:bodyPr/>
                    <a:lstStyle/>
                    <a:p>
                      <a:pPr algn="r" fontAlgn="b"/>
                      <a:r>
                        <a:rPr lang="id-ID" sz="1100" b="0" i="0" u="none" strike="noStrike" dirty="0">
                          <a:solidFill>
                            <a:srgbClr val="000000"/>
                          </a:solidFill>
                          <a:effectLst/>
                          <a:latin typeface="Calibri" panose="020F0502020204030204" pitchFamily="34" charset="0"/>
                        </a:rPr>
                        <a:t>392</a:t>
                      </a:r>
                    </a:p>
                  </a:txBody>
                  <a:tcPr marL="9525" marR="9525" marT="9525" marB="0" anchor="b"/>
                </a:tc>
                <a:tc>
                  <a:txBody>
                    <a:bodyPr/>
                    <a:lstStyle/>
                    <a:p>
                      <a:pPr algn="r" fontAlgn="b"/>
                      <a:r>
                        <a:rPr lang="id-ID" sz="1100" b="0" i="0" u="none" strike="noStrike" dirty="0">
                          <a:solidFill>
                            <a:srgbClr val="000000"/>
                          </a:solidFill>
                          <a:effectLst/>
                          <a:latin typeface="Calibri" panose="020F0502020204030204" pitchFamily="34" charset="0"/>
                        </a:rPr>
                        <a:t>456</a:t>
                      </a:r>
                    </a:p>
                  </a:txBody>
                  <a:tcPr marL="9525" marR="9525" marT="9525" marB="0" anchor="b"/>
                </a:tc>
              </a:tr>
              <a:tr h="370840">
                <a:tc>
                  <a:txBody>
                    <a:bodyPr/>
                    <a:lstStyle/>
                    <a:p>
                      <a:pPr algn="r" fontAlgn="b"/>
                      <a:endParaRPr lang="id-ID"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d-ID" sz="1100" b="0" i="0" u="none" strike="noStrike" dirty="0">
                          <a:solidFill>
                            <a:srgbClr val="000000"/>
                          </a:solidFill>
                          <a:effectLst/>
                          <a:latin typeface="Calibri" panose="020F0502020204030204" pitchFamily="34" charset="0"/>
                        </a:rPr>
                        <a:t>61400</a:t>
                      </a:r>
                    </a:p>
                  </a:txBody>
                  <a:tcPr marL="9525" marR="9525" marT="9525" marB="0" anchor="b"/>
                </a:tc>
                <a:tc>
                  <a:txBody>
                    <a:bodyPr/>
                    <a:lstStyle/>
                    <a:p>
                      <a:pPr algn="r" fontAlgn="b"/>
                      <a:endParaRPr lang="id-ID" sz="1100" b="0" i="0" u="none" strike="noStrike" dirty="0">
                        <a:solidFill>
                          <a:srgbClr val="000000"/>
                        </a:solidFill>
                        <a:effectLst/>
                        <a:latin typeface="Calibri" panose="020F0502020204030204" pitchFamily="34" charset="0"/>
                      </a:endParaRPr>
                    </a:p>
                  </a:txBody>
                  <a:tcPr marL="9525" marR="9525" marT="9525" marB="0" anchor="b"/>
                </a:tc>
                <a:tc>
                  <a:txBody>
                    <a:bodyPr/>
                    <a:lstStyle/>
                    <a:p>
                      <a:endParaRPr lang="id-ID" dirty="0"/>
                    </a:p>
                  </a:txBody>
                  <a:tcPr/>
                </a:tc>
                <a:tc>
                  <a:txBody>
                    <a:bodyPr/>
                    <a:lstStyle/>
                    <a:p>
                      <a:pPr algn="r" fontAlgn="b"/>
                      <a:r>
                        <a:rPr lang="id-ID" sz="1100" b="0" i="0" u="none" strike="noStrike" dirty="0">
                          <a:solidFill>
                            <a:srgbClr val="000000"/>
                          </a:solidFill>
                          <a:effectLst/>
                          <a:latin typeface="Calibri" panose="020F0502020204030204" pitchFamily="34" charset="0"/>
                        </a:rPr>
                        <a:t>270</a:t>
                      </a:r>
                    </a:p>
                  </a:txBody>
                  <a:tcPr marL="9525" marR="9525" marT="9525" marB="0" anchor="b"/>
                </a:tc>
                <a:tc>
                  <a:txBody>
                    <a:bodyPr/>
                    <a:lstStyle/>
                    <a:p>
                      <a:pPr algn="l" fontAlgn="b"/>
                      <a:r>
                        <a:rPr lang="id-ID" sz="1100" b="0" i="0" u="none" strike="noStrike" dirty="0">
                          <a:solidFill>
                            <a:srgbClr val="000000"/>
                          </a:solidFill>
                          <a:effectLst/>
                          <a:latin typeface="Calibri" panose="020F0502020204030204" pitchFamily="34" charset="0"/>
                        </a:rPr>
                        <a:t>1.3</a:t>
                      </a:r>
                    </a:p>
                  </a:txBody>
                  <a:tcPr marL="9525" marR="9525" marT="9525" marB="0" anchor="b"/>
                </a:tc>
                <a:tc>
                  <a:txBody>
                    <a:bodyPr/>
                    <a:lstStyle/>
                    <a:p>
                      <a:pPr algn="l" fontAlgn="b"/>
                      <a:r>
                        <a:rPr lang="id-ID" sz="1100" b="0" i="0" u="none" strike="noStrike" dirty="0">
                          <a:solidFill>
                            <a:srgbClr val="000000"/>
                          </a:solidFill>
                          <a:effectLst/>
                          <a:latin typeface="Calibri" panose="020F0502020204030204" pitchFamily="34" charset="0"/>
                        </a:rPr>
                        <a:t>2.5</a:t>
                      </a:r>
                    </a:p>
                  </a:txBody>
                  <a:tcPr marL="9525" marR="9525" marT="9525" marB="0" anchor="b"/>
                </a:tc>
                <a:tc>
                  <a:txBody>
                    <a:bodyPr/>
                    <a:lstStyle/>
                    <a:p>
                      <a:pPr algn="l" fontAlgn="b"/>
                      <a:r>
                        <a:rPr lang="id-ID" sz="1100" b="0" i="0" u="none" strike="noStrike" dirty="0">
                          <a:solidFill>
                            <a:srgbClr val="000000"/>
                          </a:solidFill>
                          <a:effectLst/>
                          <a:latin typeface="Calibri" panose="020F0502020204030204" pitchFamily="34" charset="0"/>
                        </a:rPr>
                        <a:t>25.6</a:t>
                      </a:r>
                    </a:p>
                  </a:txBody>
                  <a:tcPr marL="9525" marR="9525" marT="9525" marB="0" anchor="b"/>
                </a:tc>
                <a:tc>
                  <a:txBody>
                    <a:bodyPr/>
                    <a:lstStyle/>
                    <a:p>
                      <a:pPr algn="r" fontAlgn="b"/>
                      <a:r>
                        <a:rPr lang="id-ID" sz="1100" b="0" i="0" u="none" strike="noStrike" dirty="0">
                          <a:solidFill>
                            <a:srgbClr val="000000"/>
                          </a:solidFill>
                          <a:effectLst/>
                          <a:latin typeface="Calibri" panose="020F0502020204030204" pitchFamily="34" charset="0"/>
                        </a:rPr>
                        <a:t>99</a:t>
                      </a:r>
                    </a:p>
                  </a:txBody>
                  <a:tcPr marL="9525" marR="9525" marT="9525" marB="0" anchor="b"/>
                </a:tc>
                <a:tc>
                  <a:txBody>
                    <a:bodyPr/>
                    <a:lstStyle/>
                    <a:p>
                      <a:endParaRPr lang="id-ID"/>
                    </a:p>
                  </a:txBody>
                  <a:tcPr marL="9525" marR="9525" marT="9525" marB="0" anchor="b"/>
                </a:tc>
                <a:tc>
                  <a:txBody>
                    <a:bodyPr/>
                    <a:lstStyle/>
                    <a:p>
                      <a:pPr algn="r" fontAlgn="b"/>
                      <a:r>
                        <a:rPr lang="id-ID" sz="1100" b="0" i="0" u="none" strike="noStrike" dirty="0">
                          <a:solidFill>
                            <a:srgbClr val="000000"/>
                          </a:solidFill>
                          <a:effectLst/>
                          <a:latin typeface="Calibri" panose="020F0502020204030204" pitchFamily="34" charset="0"/>
                        </a:rPr>
                        <a:t>391</a:t>
                      </a:r>
                    </a:p>
                  </a:txBody>
                  <a:tcPr marL="9525" marR="9525" marT="9525" marB="0" anchor="b"/>
                </a:tc>
                <a:tc>
                  <a:txBody>
                    <a:bodyPr/>
                    <a:lstStyle/>
                    <a:p>
                      <a:pPr algn="r" fontAlgn="b"/>
                      <a:r>
                        <a:rPr lang="id-ID" sz="1100" b="0" i="0" u="none" strike="noStrike" dirty="0">
                          <a:solidFill>
                            <a:srgbClr val="000000"/>
                          </a:solidFill>
                          <a:effectLst/>
                          <a:latin typeface="Calibri" panose="020F0502020204030204" pitchFamily="34" charset="0"/>
                        </a:rPr>
                        <a:t>385</a:t>
                      </a:r>
                    </a:p>
                  </a:txBody>
                  <a:tcPr marL="9525" marR="9525" marT="9525" marB="0" anchor="b"/>
                </a:tc>
              </a:tr>
              <a:tr h="370840">
                <a:tc>
                  <a:txBody>
                    <a:bodyPr/>
                    <a:lstStyle/>
                    <a:p>
                      <a:pPr algn="r" fontAlgn="b"/>
                      <a:endParaRPr lang="id-ID"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d-ID" sz="1100" b="0" i="0" u="none" strike="noStrike" dirty="0">
                          <a:solidFill>
                            <a:srgbClr val="000000"/>
                          </a:solidFill>
                          <a:effectLst/>
                          <a:latin typeface="Calibri" panose="020F0502020204030204" pitchFamily="34" charset="0"/>
                        </a:rPr>
                        <a:t>61501</a:t>
                      </a:r>
                    </a:p>
                  </a:txBody>
                  <a:tcPr marL="9525" marR="9525" marT="9525" marB="0" anchor="b"/>
                </a:tc>
                <a:tc>
                  <a:txBody>
                    <a:bodyPr/>
                    <a:lstStyle/>
                    <a:p>
                      <a:pPr algn="r" fontAlgn="b"/>
                      <a:endParaRPr lang="id-ID" sz="1100" b="0" i="0" u="none" strike="noStrike" dirty="0">
                        <a:solidFill>
                          <a:srgbClr val="000000"/>
                        </a:solidFill>
                        <a:effectLst/>
                        <a:latin typeface="Calibri" panose="020F0502020204030204" pitchFamily="34" charset="0"/>
                      </a:endParaRPr>
                    </a:p>
                  </a:txBody>
                  <a:tcPr marL="9525" marR="9525" marT="9525" marB="0" anchor="b"/>
                </a:tc>
                <a:tc>
                  <a:txBody>
                    <a:bodyPr/>
                    <a:lstStyle/>
                    <a:p>
                      <a:endParaRPr lang="id-ID" dirty="0"/>
                    </a:p>
                  </a:txBody>
                  <a:tcPr/>
                </a:tc>
                <a:tc>
                  <a:txBody>
                    <a:bodyPr/>
                    <a:lstStyle/>
                    <a:p>
                      <a:pPr algn="r" fontAlgn="b"/>
                      <a:r>
                        <a:rPr lang="id-ID" sz="1100" b="0" i="0" u="none" strike="noStrike" dirty="0">
                          <a:solidFill>
                            <a:srgbClr val="000000"/>
                          </a:solidFill>
                          <a:effectLst/>
                          <a:latin typeface="Calibri" panose="020F0502020204030204" pitchFamily="34" charset="0"/>
                        </a:rPr>
                        <a:t>225</a:t>
                      </a:r>
                    </a:p>
                  </a:txBody>
                  <a:tcPr marL="9525" marR="9525" marT="9525" marB="0" anchor="b"/>
                </a:tc>
                <a:tc>
                  <a:txBody>
                    <a:bodyPr/>
                    <a:lstStyle/>
                    <a:p>
                      <a:pPr algn="l" fontAlgn="b"/>
                      <a:r>
                        <a:rPr lang="id-ID" sz="1100" b="0" i="0" u="none" strike="noStrike" dirty="0">
                          <a:solidFill>
                            <a:srgbClr val="000000"/>
                          </a:solidFill>
                          <a:effectLst/>
                          <a:latin typeface="Calibri" panose="020F0502020204030204" pitchFamily="34" charset="0"/>
                        </a:rPr>
                        <a:t>0.9</a:t>
                      </a:r>
                    </a:p>
                  </a:txBody>
                  <a:tcPr marL="9525" marR="9525" marT="9525" marB="0" anchor="b"/>
                </a:tc>
                <a:tc>
                  <a:txBody>
                    <a:bodyPr/>
                    <a:lstStyle/>
                    <a:p>
                      <a:pPr algn="l" fontAlgn="b"/>
                      <a:r>
                        <a:rPr lang="id-ID" sz="1100" b="0" i="0" u="none" strike="noStrike" dirty="0">
                          <a:solidFill>
                            <a:srgbClr val="000000"/>
                          </a:solidFill>
                          <a:effectLst/>
                          <a:latin typeface="Calibri" panose="020F0502020204030204" pitchFamily="34" charset="0"/>
                        </a:rPr>
                        <a:t>2.5</a:t>
                      </a:r>
                    </a:p>
                  </a:txBody>
                  <a:tcPr marL="9525" marR="9525" marT="9525" marB="0" anchor="b"/>
                </a:tc>
                <a:tc>
                  <a:txBody>
                    <a:bodyPr/>
                    <a:lstStyle/>
                    <a:p>
                      <a:pPr algn="l" fontAlgn="b"/>
                      <a:r>
                        <a:rPr lang="id-ID" sz="1100" b="0" i="0" u="none" strike="noStrike" dirty="0">
                          <a:solidFill>
                            <a:srgbClr val="000000"/>
                          </a:solidFill>
                          <a:effectLst/>
                          <a:latin typeface="Calibri" panose="020F0502020204030204" pitchFamily="34" charset="0"/>
                        </a:rPr>
                        <a:t>25.6</a:t>
                      </a:r>
                    </a:p>
                  </a:txBody>
                  <a:tcPr marL="9525" marR="9525" marT="9525" marB="0" anchor="b"/>
                </a:tc>
                <a:tc>
                  <a:txBody>
                    <a:bodyPr/>
                    <a:lstStyle/>
                    <a:p>
                      <a:pPr algn="r" fontAlgn="b"/>
                      <a:r>
                        <a:rPr lang="id-ID" sz="1100" b="0" i="0" u="none" strike="noStrike" dirty="0">
                          <a:solidFill>
                            <a:srgbClr val="000000"/>
                          </a:solidFill>
                          <a:effectLst/>
                          <a:latin typeface="Calibri" panose="020F0502020204030204" pitchFamily="34" charset="0"/>
                        </a:rPr>
                        <a:t>99</a:t>
                      </a:r>
                    </a:p>
                  </a:txBody>
                  <a:tcPr marL="9525" marR="9525" marT="9525" marB="0" anchor="b"/>
                </a:tc>
                <a:tc>
                  <a:txBody>
                    <a:bodyPr/>
                    <a:lstStyle/>
                    <a:p>
                      <a:endParaRPr lang="id-ID" dirty="0"/>
                    </a:p>
                  </a:txBody>
                  <a:tcPr marL="9525" marR="9525" marT="9525" marB="0" anchor="b"/>
                </a:tc>
                <a:tc>
                  <a:txBody>
                    <a:bodyPr/>
                    <a:lstStyle/>
                    <a:p>
                      <a:pPr algn="r" fontAlgn="b"/>
                      <a:r>
                        <a:rPr lang="id-ID" sz="1100" b="0" i="0" u="none" strike="noStrike" dirty="0">
                          <a:solidFill>
                            <a:srgbClr val="000000"/>
                          </a:solidFill>
                          <a:effectLst/>
                          <a:latin typeface="Calibri" panose="020F0502020204030204" pitchFamily="34" charset="0"/>
                        </a:rPr>
                        <a:t>393</a:t>
                      </a:r>
                    </a:p>
                  </a:txBody>
                  <a:tcPr marL="9525" marR="9525" marT="9525" marB="0" anchor="b"/>
                </a:tc>
                <a:tc>
                  <a:txBody>
                    <a:bodyPr/>
                    <a:lstStyle/>
                    <a:p>
                      <a:pPr algn="r" fontAlgn="b"/>
                      <a:r>
                        <a:rPr lang="id-ID" sz="1100" b="0" i="0" u="none" strike="noStrike" dirty="0">
                          <a:solidFill>
                            <a:srgbClr val="000000"/>
                          </a:solidFill>
                          <a:effectLst/>
                          <a:latin typeface="Calibri" panose="020F0502020204030204" pitchFamily="34" charset="0"/>
                        </a:rPr>
                        <a:t>674</a:t>
                      </a:r>
                    </a:p>
                  </a:txBody>
                  <a:tcPr marL="9525" marR="9525" marT="9525" marB="0" anchor="b"/>
                </a:tc>
              </a:tr>
              <a:tr h="370840">
                <a:tc>
                  <a:txBody>
                    <a:bodyPr/>
                    <a:lstStyle/>
                    <a:p>
                      <a:pPr algn="r" fontAlgn="b"/>
                      <a:r>
                        <a:rPr lang="id-ID" sz="1800" b="0" i="0" u="none" strike="noStrike" dirty="0" smtClean="0">
                          <a:solidFill>
                            <a:srgbClr val="000000"/>
                          </a:solidFill>
                          <a:effectLst/>
                          <a:latin typeface="Calibri" panose="020F0502020204030204" pitchFamily="34" charset="0"/>
                        </a:rPr>
                        <a:t>4.10. 2017</a:t>
                      </a:r>
                      <a:endParaRPr lang="id-ID"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d-ID" sz="1800" b="0" i="0" u="none" strike="noStrike" dirty="0">
                          <a:solidFill>
                            <a:srgbClr val="000000"/>
                          </a:solidFill>
                          <a:effectLst/>
                          <a:latin typeface="Calibri" panose="020F0502020204030204" pitchFamily="34" charset="0"/>
                        </a:rPr>
                        <a:t>34436</a:t>
                      </a:r>
                    </a:p>
                  </a:txBody>
                  <a:tcPr marL="9525" marR="9525" marT="9525" marB="0" anchor="b"/>
                </a:tc>
                <a:tc>
                  <a:txBody>
                    <a:bodyPr/>
                    <a:lstStyle/>
                    <a:p>
                      <a:pPr algn="r" fontAlgn="b"/>
                      <a:endParaRPr lang="id-ID" sz="1800" b="0" i="0" u="none" strike="noStrike" dirty="0">
                        <a:solidFill>
                          <a:srgbClr val="000000"/>
                        </a:solidFill>
                        <a:effectLst/>
                        <a:latin typeface="Calibri" panose="020F0502020204030204" pitchFamily="34" charset="0"/>
                      </a:endParaRPr>
                    </a:p>
                  </a:txBody>
                  <a:tcPr marL="9525" marR="9525" marT="9525" marB="0" anchor="b"/>
                </a:tc>
                <a:tc>
                  <a:txBody>
                    <a:bodyPr/>
                    <a:lstStyle/>
                    <a:p>
                      <a:endParaRPr lang="id-ID" sz="1800" dirty="0"/>
                    </a:p>
                  </a:txBody>
                  <a:tcPr/>
                </a:tc>
                <a:tc>
                  <a:txBody>
                    <a:bodyPr/>
                    <a:lstStyle/>
                    <a:p>
                      <a:pPr algn="r" fontAlgn="b"/>
                      <a:r>
                        <a:rPr lang="id-ID" sz="18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l" fontAlgn="b"/>
                      <a:r>
                        <a:rPr lang="id-ID" sz="1800" b="0" i="0" u="none" strike="noStrike" dirty="0">
                          <a:solidFill>
                            <a:srgbClr val="000000"/>
                          </a:solidFill>
                          <a:effectLst/>
                          <a:latin typeface="Calibri" panose="020F0502020204030204" pitchFamily="34" charset="0"/>
                        </a:rPr>
                        <a:t>0.4</a:t>
                      </a:r>
                    </a:p>
                  </a:txBody>
                  <a:tcPr marL="9525" marR="9525" marT="9525" marB="0" anchor="b"/>
                </a:tc>
                <a:tc>
                  <a:txBody>
                    <a:bodyPr/>
                    <a:lstStyle/>
                    <a:p>
                      <a:pPr algn="l" fontAlgn="b"/>
                      <a:r>
                        <a:rPr lang="id-ID" sz="1800" b="0" i="0" u="none" strike="noStrike" dirty="0">
                          <a:solidFill>
                            <a:srgbClr val="000000"/>
                          </a:solidFill>
                          <a:effectLst/>
                          <a:latin typeface="Calibri" panose="020F0502020204030204" pitchFamily="34" charset="0"/>
                        </a:rPr>
                        <a:t>0.0</a:t>
                      </a:r>
                    </a:p>
                  </a:txBody>
                  <a:tcPr marL="9525" marR="9525" marT="9525" marB="0" anchor="b"/>
                </a:tc>
                <a:tc>
                  <a:txBody>
                    <a:bodyPr/>
                    <a:lstStyle/>
                    <a:p>
                      <a:pPr algn="l" fontAlgn="b"/>
                      <a:r>
                        <a:rPr lang="id-ID" sz="1800" b="0" i="0" u="none" strike="noStrike" dirty="0">
                          <a:solidFill>
                            <a:srgbClr val="000000"/>
                          </a:solidFill>
                          <a:effectLst/>
                          <a:latin typeface="Calibri" panose="020F0502020204030204" pitchFamily="34" charset="0"/>
                        </a:rPr>
                        <a:t>29.4</a:t>
                      </a:r>
                    </a:p>
                  </a:txBody>
                  <a:tcPr marL="9525" marR="9525" marT="9525" marB="0" anchor="b"/>
                </a:tc>
                <a:tc>
                  <a:txBody>
                    <a:bodyPr/>
                    <a:lstStyle/>
                    <a:p>
                      <a:pPr algn="r" fontAlgn="b"/>
                      <a:r>
                        <a:rPr lang="id-ID" sz="1800" b="0" i="0" u="none" strike="noStrike" dirty="0">
                          <a:solidFill>
                            <a:srgbClr val="000000"/>
                          </a:solidFill>
                          <a:effectLst/>
                          <a:latin typeface="Calibri" panose="020F0502020204030204" pitchFamily="34" charset="0"/>
                        </a:rPr>
                        <a:t>79</a:t>
                      </a:r>
                    </a:p>
                  </a:txBody>
                  <a:tcPr marL="9525" marR="9525" marT="9525" marB="0" anchor="b"/>
                </a:tc>
                <a:tc>
                  <a:txBody>
                    <a:bodyPr/>
                    <a:lstStyle/>
                    <a:p>
                      <a:pPr algn="l" fontAlgn="b"/>
                      <a:r>
                        <a:rPr lang="id-ID" sz="1800" b="0" i="0" u="none" strike="noStrike" dirty="0">
                          <a:solidFill>
                            <a:srgbClr val="000000"/>
                          </a:solidFill>
                          <a:effectLst/>
                          <a:latin typeface="Calibri" panose="020F0502020204030204" pitchFamily="34" charset="0"/>
                        </a:rPr>
                        <a:t>923.4</a:t>
                      </a:r>
                    </a:p>
                  </a:txBody>
                  <a:tcPr marL="9525" marR="9525" marT="9525" marB="0" anchor="b"/>
                </a:tc>
                <a:tc>
                  <a:txBody>
                    <a:bodyPr/>
                    <a:lstStyle/>
                    <a:p>
                      <a:pPr algn="r" fontAlgn="b"/>
                      <a:r>
                        <a:rPr lang="id-ID" sz="1800" b="0" i="0" u="none" strike="noStrike" dirty="0">
                          <a:solidFill>
                            <a:srgbClr val="000000"/>
                          </a:solidFill>
                          <a:effectLst/>
                          <a:latin typeface="Calibri" panose="020F0502020204030204" pitchFamily="34" charset="0"/>
                        </a:rPr>
                        <a:t>393</a:t>
                      </a:r>
                    </a:p>
                  </a:txBody>
                  <a:tcPr marL="9525" marR="9525" marT="9525" marB="0" anchor="b"/>
                </a:tc>
                <a:tc>
                  <a:txBody>
                    <a:bodyPr/>
                    <a:lstStyle/>
                    <a:p>
                      <a:pPr algn="r" fontAlgn="b"/>
                      <a:r>
                        <a:rPr lang="id-ID" sz="1800" b="0" i="0" u="none" strike="noStrike" dirty="0">
                          <a:solidFill>
                            <a:srgbClr val="000000"/>
                          </a:solidFill>
                          <a:effectLst/>
                          <a:latin typeface="Calibri" panose="020F0502020204030204" pitchFamily="34" charset="0"/>
                        </a:rPr>
                        <a:t>300</a:t>
                      </a:r>
                    </a:p>
                  </a:txBody>
                  <a:tcPr marL="9525" marR="9525" marT="9525" marB="0" anchor="b"/>
                </a:tc>
              </a:tr>
              <a:tr h="370840">
                <a:tc>
                  <a:txBody>
                    <a:bodyPr/>
                    <a:lstStyle/>
                    <a:p>
                      <a:pPr algn="r" fontAlgn="b"/>
                      <a:endParaRPr lang="id-ID"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d-ID" sz="1100" b="0" i="0" u="none" strike="noStrike" dirty="0">
                          <a:solidFill>
                            <a:srgbClr val="000000"/>
                          </a:solidFill>
                          <a:effectLst/>
                          <a:latin typeface="Calibri" panose="020F0502020204030204" pitchFamily="34" charset="0"/>
                        </a:rPr>
                        <a:t>34537</a:t>
                      </a:r>
                    </a:p>
                  </a:txBody>
                  <a:tcPr marL="9525" marR="9525" marT="9525" marB="0" anchor="b"/>
                </a:tc>
                <a:tc>
                  <a:txBody>
                    <a:bodyPr/>
                    <a:lstStyle/>
                    <a:p>
                      <a:pPr algn="r" fontAlgn="b"/>
                      <a:endParaRPr lang="id-ID" sz="1100" b="0" i="0" u="none" strike="noStrike" dirty="0">
                        <a:solidFill>
                          <a:srgbClr val="000000"/>
                        </a:solidFill>
                        <a:effectLst/>
                        <a:latin typeface="Calibri" panose="020F0502020204030204" pitchFamily="34" charset="0"/>
                      </a:endParaRPr>
                    </a:p>
                  </a:txBody>
                  <a:tcPr marL="9525" marR="9525" marT="9525" marB="0" anchor="b"/>
                </a:tc>
                <a:tc>
                  <a:txBody>
                    <a:bodyPr/>
                    <a:lstStyle/>
                    <a:p>
                      <a:endParaRPr lang="id-ID" dirty="0"/>
                    </a:p>
                  </a:txBody>
                  <a:tcPr/>
                </a:tc>
                <a:tc>
                  <a:txBody>
                    <a:bodyPr/>
                    <a:lstStyle/>
                    <a:p>
                      <a:pPr algn="r" fontAlgn="b"/>
                      <a:r>
                        <a:rPr lang="id-ID" sz="1100" b="0" i="0" u="none" strike="noStrike" dirty="0">
                          <a:solidFill>
                            <a:srgbClr val="000000"/>
                          </a:solidFill>
                          <a:effectLst/>
                          <a:latin typeface="Calibri" panose="020F0502020204030204" pitchFamily="34" charset="0"/>
                        </a:rPr>
                        <a:t>90</a:t>
                      </a:r>
                    </a:p>
                  </a:txBody>
                  <a:tcPr marL="9525" marR="9525" marT="9525" marB="0" anchor="b"/>
                </a:tc>
                <a:tc>
                  <a:txBody>
                    <a:bodyPr/>
                    <a:lstStyle/>
                    <a:p>
                      <a:pPr algn="l" fontAlgn="b"/>
                      <a:r>
                        <a:rPr lang="id-ID" sz="1100" b="0" i="0" u="none" strike="noStrike" dirty="0">
                          <a:solidFill>
                            <a:srgbClr val="000000"/>
                          </a:solidFill>
                          <a:effectLst/>
                          <a:latin typeface="Calibri" panose="020F0502020204030204" pitchFamily="34" charset="0"/>
                        </a:rPr>
                        <a:t>0.4</a:t>
                      </a:r>
                    </a:p>
                  </a:txBody>
                  <a:tcPr marL="9525" marR="9525" marT="9525" marB="0" anchor="b"/>
                </a:tc>
                <a:tc>
                  <a:txBody>
                    <a:bodyPr/>
                    <a:lstStyle/>
                    <a:p>
                      <a:pPr algn="l" fontAlgn="b"/>
                      <a:r>
                        <a:rPr lang="id-ID" sz="1100" b="0" i="0" u="none" strike="noStrike" dirty="0">
                          <a:solidFill>
                            <a:srgbClr val="000000"/>
                          </a:solidFill>
                          <a:effectLst/>
                          <a:latin typeface="Calibri" panose="020F0502020204030204" pitchFamily="34" charset="0"/>
                        </a:rPr>
                        <a:t>0.0</a:t>
                      </a:r>
                    </a:p>
                  </a:txBody>
                  <a:tcPr marL="9525" marR="9525" marT="9525" marB="0" anchor="b"/>
                </a:tc>
                <a:tc>
                  <a:txBody>
                    <a:bodyPr/>
                    <a:lstStyle/>
                    <a:p>
                      <a:pPr algn="l" fontAlgn="b"/>
                      <a:r>
                        <a:rPr lang="id-ID" sz="1100" b="0" i="0" u="none" strike="noStrike" dirty="0">
                          <a:solidFill>
                            <a:srgbClr val="000000"/>
                          </a:solidFill>
                          <a:effectLst/>
                          <a:latin typeface="Calibri" panose="020F0502020204030204" pitchFamily="34" charset="0"/>
                        </a:rPr>
                        <a:t>28.9</a:t>
                      </a:r>
                    </a:p>
                  </a:txBody>
                  <a:tcPr marL="9525" marR="9525" marT="9525" marB="0" anchor="b"/>
                </a:tc>
                <a:tc>
                  <a:txBody>
                    <a:bodyPr/>
                    <a:lstStyle/>
                    <a:p>
                      <a:pPr algn="r" fontAlgn="b"/>
                      <a:r>
                        <a:rPr lang="id-ID" sz="1100" b="0" i="0" u="none" strike="noStrike" dirty="0">
                          <a:solidFill>
                            <a:srgbClr val="000000"/>
                          </a:solidFill>
                          <a:effectLst/>
                          <a:latin typeface="Calibri" panose="020F0502020204030204" pitchFamily="34" charset="0"/>
                        </a:rPr>
                        <a:t>80</a:t>
                      </a:r>
                    </a:p>
                  </a:txBody>
                  <a:tcPr marL="9525" marR="9525" marT="9525" marB="0" anchor="b"/>
                </a:tc>
                <a:tc>
                  <a:txBody>
                    <a:bodyPr/>
                    <a:lstStyle/>
                    <a:p>
                      <a:pPr algn="l" fontAlgn="b"/>
                      <a:r>
                        <a:rPr lang="id-ID" sz="1100" b="0" i="0" u="none" strike="noStrike" dirty="0">
                          <a:solidFill>
                            <a:srgbClr val="000000"/>
                          </a:solidFill>
                          <a:effectLst/>
                          <a:latin typeface="Calibri" panose="020F0502020204030204" pitchFamily="34" charset="0"/>
                        </a:rPr>
                        <a:t>923.5</a:t>
                      </a:r>
                    </a:p>
                  </a:txBody>
                  <a:tcPr marL="9525" marR="9525" marT="9525" marB="0" anchor="b"/>
                </a:tc>
                <a:tc>
                  <a:txBody>
                    <a:bodyPr/>
                    <a:lstStyle/>
                    <a:p>
                      <a:pPr algn="r" fontAlgn="b"/>
                      <a:r>
                        <a:rPr lang="id-ID" sz="1100" b="0" i="0" u="none" strike="noStrike" dirty="0">
                          <a:solidFill>
                            <a:srgbClr val="000000"/>
                          </a:solidFill>
                          <a:effectLst/>
                          <a:latin typeface="Calibri" panose="020F0502020204030204" pitchFamily="34" charset="0"/>
                        </a:rPr>
                        <a:t>393</a:t>
                      </a:r>
                    </a:p>
                  </a:txBody>
                  <a:tcPr marL="9525" marR="9525" marT="9525" marB="0" anchor="b"/>
                </a:tc>
                <a:tc>
                  <a:txBody>
                    <a:bodyPr/>
                    <a:lstStyle/>
                    <a:p>
                      <a:pPr algn="r" fontAlgn="b"/>
                      <a:r>
                        <a:rPr lang="id-ID" sz="1100" b="0" i="0" u="none" strike="noStrike" dirty="0">
                          <a:solidFill>
                            <a:srgbClr val="000000"/>
                          </a:solidFill>
                          <a:effectLst/>
                          <a:latin typeface="Calibri" panose="020F0502020204030204" pitchFamily="34" charset="0"/>
                        </a:rPr>
                        <a:t>400</a:t>
                      </a:r>
                    </a:p>
                  </a:txBody>
                  <a:tcPr marL="9525" marR="9525" marT="9525" marB="0" anchor="b"/>
                </a:tc>
              </a:tr>
              <a:tr h="370840">
                <a:tc>
                  <a:txBody>
                    <a:bodyPr/>
                    <a:lstStyle/>
                    <a:p>
                      <a:pPr algn="r" fontAlgn="b"/>
                      <a:endParaRPr lang="id-ID"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d-ID" sz="1100" b="0" i="0" u="none" strike="noStrike" dirty="0">
                          <a:solidFill>
                            <a:srgbClr val="000000"/>
                          </a:solidFill>
                          <a:effectLst/>
                          <a:latin typeface="Calibri" panose="020F0502020204030204" pitchFamily="34" charset="0"/>
                        </a:rPr>
                        <a:t>34638</a:t>
                      </a:r>
                    </a:p>
                  </a:txBody>
                  <a:tcPr marL="9525" marR="9525" marT="9525" marB="0" anchor="b"/>
                </a:tc>
                <a:tc>
                  <a:txBody>
                    <a:bodyPr/>
                    <a:lstStyle/>
                    <a:p>
                      <a:pPr algn="r" fontAlgn="b"/>
                      <a:endParaRPr lang="id-ID" sz="1100" b="0" i="0" u="none" strike="noStrike" dirty="0">
                        <a:solidFill>
                          <a:srgbClr val="000000"/>
                        </a:solidFill>
                        <a:effectLst/>
                        <a:latin typeface="Calibri" panose="020F0502020204030204" pitchFamily="34" charset="0"/>
                      </a:endParaRPr>
                    </a:p>
                  </a:txBody>
                  <a:tcPr marL="9525" marR="9525" marT="9525" marB="0" anchor="b"/>
                </a:tc>
                <a:tc>
                  <a:txBody>
                    <a:bodyPr/>
                    <a:lstStyle/>
                    <a:p>
                      <a:endParaRPr lang="id-ID" dirty="0"/>
                    </a:p>
                  </a:txBody>
                  <a:tcPr/>
                </a:tc>
                <a:tc>
                  <a:txBody>
                    <a:bodyPr/>
                    <a:lstStyle/>
                    <a:p>
                      <a:pPr algn="r" fontAlgn="b"/>
                      <a:r>
                        <a:rPr lang="id-ID" sz="1100" b="0" i="0" u="none" strike="noStrike" dirty="0">
                          <a:solidFill>
                            <a:srgbClr val="000000"/>
                          </a:solidFill>
                          <a:effectLst/>
                          <a:latin typeface="Calibri" panose="020F0502020204030204" pitchFamily="34" charset="0"/>
                        </a:rPr>
                        <a:t>270</a:t>
                      </a:r>
                    </a:p>
                  </a:txBody>
                  <a:tcPr marL="9525" marR="9525" marT="9525" marB="0" anchor="b"/>
                </a:tc>
                <a:tc>
                  <a:txBody>
                    <a:bodyPr/>
                    <a:lstStyle/>
                    <a:p>
                      <a:pPr algn="l" fontAlgn="b"/>
                      <a:r>
                        <a:rPr lang="id-ID" sz="1100" b="0" i="0" u="none" strike="noStrike" dirty="0">
                          <a:solidFill>
                            <a:srgbClr val="000000"/>
                          </a:solidFill>
                          <a:effectLst/>
                          <a:latin typeface="Calibri" panose="020F0502020204030204" pitchFamily="34" charset="0"/>
                        </a:rPr>
                        <a:t>0.0</a:t>
                      </a:r>
                    </a:p>
                  </a:txBody>
                  <a:tcPr marL="9525" marR="9525" marT="9525" marB="0" anchor="b"/>
                </a:tc>
                <a:tc>
                  <a:txBody>
                    <a:bodyPr/>
                    <a:lstStyle/>
                    <a:p>
                      <a:pPr algn="l" fontAlgn="b"/>
                      <a:r>
                        <a:rPr lang="id-ID" sz="1100" b="0" i="0" u="none" strike="noStrike" dirty="0">
                          <a:solidFill>
                            <a:srgbClr val="000000"/>
                          </a:solidFill>
                          <a:effectLst/>
                          <a:latin typeface="Calibri" panose="020F0502020204030204" pitchFamily="34" charset="0"/>
                        </a:rPr>
                        <a:t>0.0</a:t>
                      </a:r>
                    </a:p>
                  </a:txBody>
                  <a:tcPr marL="9525" marR="9525" marT="9525" marB="0" anchor="b"/>
                </a:tc>
                <a:tc>
                  <a:txBody>
                    <a:bodyPr/>
                    <a:lstStyle/>
                    <a:p>
                      <a:pPr algn="l" fontAlgn="b"/>
                      <a:r>
                        <a:rPr lang="id-ID" sz="1100" b="0" i="0" u="none" strike="noStrike" dirty="0">
                          <a:solidFill>
                            <a:srgbClr val="000000"/>
                          </a:solidFill>
                          <a:effectLst/>
                          <a:latin typeface="Calibri" panose="020F0502020204030204" pitchFamily="34" charset="0"/>
                        </a:rPr>
                        <a:t>28.9</a:t>
                      </a:r>
                    </a:p>
                  </a:txBody>
                  <a:tcPr marL="9525" marR="9525" marT="9525" marB="0" anchor="b"/>
                </a:tc>
                <a:tc>
                  <a:txBody>
                    <a:bodyPr/>
                    <a:lstStyle/>
                    <a:p>
                      <a:pPr algn="r" fontAlgn="b"/>
                      <a:r>
                        <a:rPr lang="id-ID" sz="1100" b="0" i="0" u="none" strike="noStrike" dirty="0">
                          <a:solidFill>
                            <a:srgbClr val="000000"/>
                          </a:solidFill>
                          <a:effectLst/>
                          <a:latin typeface="Calibri" panose="020F0502020204030204" pitchFamily="34" charset="0"/>
                        </a:rPr>
                        <a:t>80</a:t>
                      </a:r>
                    </a:p>
                  </a:txBody>
                  <a:tcPr marL="9525" marR="9525" marT="9525" marB="0" anchor="b"/>
                </a:tc>
                <a:tc>
                  <a:txBody>
                    <a:bodyPr/>
                    <a:lstStyle/>
                    <a:p>
                      <a:pPr algn="l" fontAlgn="b"/>
                      <a:endParaRPr lang="id-ID"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d-ID" sz="1100" b="0" i="0" u="none" strike="noStrike" dirty="0">
                          <a:solidFill>
                            <a:srgbClr val="000000"/>
                          </a:solidFill>
                          <a:effectLst/>
                          <a:latin typeface="Calibri" panose="020F0502020204030204" pitchFamily="34" charset="0"/>
                        </a:rPr>
                        <a:t>389</a:t>
                      </a:r>
                    </a:p>
                  </a:txBody>
                  <a:tcPr marL="9525" marR="9525" marT="9525" marB="0" anchor="b"/>
                </a:tc>
                <a:tc>
                  <a:txBody>
                    <a:bodyPr/>
                    <a:lstStyle/>
                    <a:p>
                      <a:pPr algn="r" fontAlgn="b"/>
                      <a:r>
                        <a:rPr lang="id-ID" sz="1100" b="0" i="0" u="none" strike="noStrike" dirty="0">
                          <a:solidFill>
                            <a:srgbClr val="000000"/>
                          </a:solidFill>
                          <a:effectLst/>
                          <a:latin typeface="Calibri" panose="020F0502020204030204" pitchFamily="34" charset="0"/>
                        </a:rPr>
                        <a:t>329</a:t>
                      </a:r>
                    </a:p>
                  </a:txBody>
                  <a:tcPr marL="9525" marR="9525" marT="9525" marB="0" anchor="b"/>
                </a:tc>
              </a:tr>
            </a:tbl>
          </a:graphicData>
        </a:graphic>
      </p:graphicFrame>
    </p:spTree>
    <p:extLst>
      <p:ext uri="{BB962C8B-B14F-4D97-AF65-F5344CB8AC3E}">
        <p14:creationId xmlns:p14="http://schemas.microsoft.com/office/powerpoint/2010/main" val="2362075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Problem Occur</a:t>
            </a:r>
            <a:endParaRPr lang="id-ID" dirty="0"/>
          </a:p>
        </p:txBody>
      </p:sp>
      <p:sp>
        <p:nvSpPr>
          <p:cNvPr id="3" name="Content Placeholder 2"/>
          <p:cNvSpPr>
            <a:spLocks noGrp="1"/>
          </p:cNvSpPr>
          <p:nvPr>
            <p:ph idx="1"/>
          </p:nvPr>
        </p:nvSpPr>
        <p:spPr/>
        <p:txBody>
          <a:bodyPr>
            <a:normAutofit fontScale="92500" lnSpcReduction="20000"/>
          </a:bodyPr>
          <a:lstStyle/>
          <a:p>
            <a:r>
              <a:rPr lang="id-ID" dirty="0" smtClean="0"/>
              <a:t>Sensors</a:t>
            </a:r>
          </a:p>
          <a:p>
            <a:pPr lvl="1"/>
            <a:r>
              <a:rPr lang="id-ID" dirty="0" smtClean="0"/>
              <a:t>Availabilty in contiunues operation in long term </a:t>
            </a:r>
          </a:p>
          <a:p>
            <a:pPr lvl="2"/>
            <a:r>
              <a:rPr lang="id-ID" dirty="0" smtClean="0"/>
              <a:t>Humidity sensor has broken</a:t>
            </a:r>
          </a:p>
          <a:p>
            <a:r>
              <a:rPr lang="id-ID" dirty="0" smtClean="0"/>
              <a:t>Calibration methods</a:t>
            </a:r>
          </a:p>
          <a:p>
            <a:pPr lvl="1"/>
            <a:r>
              <a:rPr lang="id-ID" dirty="0" smtClean="0"/>
              <a:t>Compare with other standard measurements</a:t>
            </a:r>
          </a:p>
          <a:p>
            <a:r>
              <a:rPr lang="id-ID" dirty="0" smtClean="0"/>
              <a:t>Standard Calibration </a:t>
            </a:r>
          </a:p>
          <a:p>
            <a:pPr lvl="1"/>
            <a:r>
              <a:rPr lang="id-ID" dirty="0" smtClean="0"/>
              <a:t>Methane (CH4)</a:t>
            </a:r>
          </a:p>
          <a:p>
            <a:pPr lvl="1"/>
            <a:r>
              <a:rPr lang="id-ID" dirty="0" smtClean="0"/>
              <a:t>CO </a:t>
            </a:r>
          </a:p>
          <a:p>
            <a:pPr lvl="1"/>
            <a:r>
              <a:rPr lang="id-ID" dirty="0" smtClean="0"/>
              <a:t>CO2</a:t>
            </a:r>
          </a:p>
          <a:p>
            <a:pPr lvl="1"/>
            <a:endParaRPr lang="id-ID" dirty="0"/>
          </a:p>
        </p:txBody>
      </p:sp>
    </p:spTree>
    <p:extLst>
      <p:ext uri="{BB962C8B-B14F-4D97-AF65-F5344CB8AC3E}">
        <p14:creationId xmlns:p14="http://schemas.microsoft.com/office/powerpoint/2010/main" val="1737620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d-ID" dirty="0" smtClean="0"/>
              <a:t>Model vs real world</a:t>
            </a:r>
            <a:endParaRPr lang="id-ID" dirty="0"/>
          </a:p>
        </p:txBody>
      </p:sp>
      <p:cxnSp>
        <p:nvCxnSpPr>
          <p:cNvPr id="7" name="Straight Arrow Connector 6"/>
          <p:cNvCxnSpPr/>
          <p:nvPr/>
        </p:nvCxnSpPr>
        <p:spPr>
          <a:xfrm>
            <a:off x="792051" y="3967498"/>
            <a:ext cx="7949484" cy="24147"/>
          </a:xfrm>
          <a:prstGeom prst="straightConnector1">
            <a:avLst/>
          </a:prstGeom>
          <a:ln>
            <a:prstDash val="dashDot"/>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72066" y="3214083"/>
            <a:ext cx="1342623" cy="550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Symbolic model</a:t>
            </a:r>
            <a:endParaRPr lang="id-ID" dirty="0"/>
          </a:p>
        </p:txBody>
      </p:sp>
      <p:sp>
        <p:nvSpPr>
          <p:cNvPr id="9" name="Rectangle 8"/>
          <p:cNvSpPr/>
          <p:nvPr/>
        </p:nvSpPr>
        <p:spPr>
          <a:xfrm>
            <a:off x="283335" y="4047989"/>
            <a:ext cx="1342623" cy="550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Real World</a:t>
            </a:r>
            <a:endParaRPr lang="id-ID" dirty="0"/>
          </a:p>
        </p:txBody>
      </p:sp>
      <p:sp>
        <p:nvSpPr>
          <p:cNvPr id="10" name="Rounded Rectangle 9"/>
          <p:cNvSpPr/>
          <p:nvPr/>
        </p:nvSpPr>
        <p:spPr>
          <a:xfrm>
            <a:off x="2047741" y="4208977"/>
            <a:ext cx="965915" cy="3767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Data</a:t>
            </a:r>
          </a:p>
        </p:txBody>
      </p:sp>
      <p:sp>
        <p:nvSpPr>
          <p:cNvPr id="11" name="Rounded Rectangle 10"/>
          <p:cNvSpPr/>
          <p:nvPr/>
        </p:nvSpPr>
        <p:spPr>
          <a:xfrm>
            <a:off x="2609581" y="3025730"/>
            <a:ext cx="1007773" cy="4184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Model 1</a:t>
            </a:r>
            <a:endParaRPr lang="id-ID" dirty="0"/>
          </a:p>
        </p:txBody>
      </p:sp>
      <p:cxnSp>
        <p:nvCxnSpPr>
          <p:cNvPr id="13" name="Straight Arrow Connector 12"/>
          <p:cNvCxnSpPr/>
          <p:nvPr/>
        </p:nvCxnSpPr>
        <p:spPr>
          <a:xfrm flipV="1">
            <a:off x="2426058" y="3567247"/>
            <a:ext cx="478128" cy="5451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3158545" y="4585683"/>
            <a:ext cx="1034330" cy="4475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New Data</a:t>
            </a:r>
          </a:p>
        </p:txBody>
      </p:sp>
      <p:cxnSp>
        <p:nvCxnSpPr>
          <p:cNvPr id="16" name="Straight Arrow Connector 15"/>
          <p:cNvCxnSpPr/>
          <p:nvPr/>
        </p:nvCxnSpPr>
        <p:spPr>
          <a:xfrm>
            <a:off x="3356556" y="3494200"/>
            <a:ext cx="0" cy="9031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698651" y="3812949"/>
            <a:ext cx="1372405" cy="405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Evaluation : No Good</a:t>
            </a:r>
            <a:endParaRPr lang="id-ID" dirty="0"/>
          </a:p>
        </p:txBody>
      </p:sp>
      <p:sp>
        <p:nvSpPr>
          <p:cNvPr id="19" name="Rounded Rectangle 18"/>
          <p:cNvSpPr/>
          <p:nvPr/>
        </p:nvSpPr>
        <p:spPr>
          <a:xfrm>
            <a:off x="4686300" y="3025729"/>
            <a:ext cx="1037827" cy="468471"/>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Model 2</a:t>
            </a:r>
            <a:endParaRPr lang="id-ID" dirty="0"/>
          </a:p>
        </p:txBody>
      </p:sp>
      <p:cxnSp>
        <p:nvCxnSpPr>
          <p:cNvPr id="21" name="Straight Arrow Connector 20"/>
          <p:cNvCxnSpPr/>
          <p:nvPr/>
        </p:nvCxnSpPr>
        <p:spPr>
          <a:xfrm flipV="1">
            <a:off x="3734068" y="4242784"/>
            <a:ext cx="328411" cy="2728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337766" y="3494200"/>
            <a:ext cx="425003" cy="3392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5215945" y="4682275"/>
            <a:ext cx="1043188" cy="4129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New Data</a:t>
            </a:r>
          </a:p>
        </p:txBody>
      </p:sp>
      <p:cxnSp>
        <p:nvCxnSpPr>
          <p:cNvPr id="25" name="Straight Arrow Connector 24"/>
          <p:cNvCxnSpPr/>
          <p:nvPr/>
        </p:nvCxnSpPr>
        <p:spPr>
          <a:xfrm>
            <a:off x="5447764" y="3564226"/>
            <a:ext cx="0" cy="9031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144554" y="3494200"/>
            <a:ext cx="0" cy="9031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6346068" y="2931553"/>
            <a:ext cx="1092284" cy="4821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Model 3</a:t>
            </a:r>
            <a:endParaRPr lang="id-ID" dirty="0"/>
          </a:p>
        </p:txBody>
      </p:sp>
      <p:sp>
        <p:nvSpPr>
          <p:cNvPr id="30" name="Rounded Rectangle 29"/>
          <p:cNvSpPr/>
          <p:nvPr/>
        </p:nvSpPr>
        <p:spPr>
          <a:xfrm>
            <a:off x="6861218" y="4666176"/>
            <a:ext cx="1023149" cy="4290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New Data</a:t>
            </a:r>
            <a:endParaRPr lang="id-ID" dirty="0"/>
          </a:p>
        </p:txBody>
      </p:sp>
      <p:sp>
        <p:nvSpPr>
          <p:cNvPr id="32" name="Rectangle 31"/>
          <p:cNvSpPr/>
          <p:nvPr/>
        </p:nvSpPr>
        <p:spPr>
          <a:xfrm>
            <a:off x="5824472" y="3810537"/>
            <a:ext cx="1320082" cy="405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Evaluation : Poor</a:t>
            </a:r>
            <a:endParaRPr lang="id-ID" dirty="0"/>
          </a:p>
        </p:txBody>
      </p:sp>
      <p:cxnSp>
        <p:nvCxnSpPr>
          <p:cNvPr id="34" name="Straight Arrow Connector 33"/>
          <p:cNvCxnSpPr/>
          <p:nvPr/>
        </p:nvCxnSpPr>
        <p:spPr>
          <a:xfrm flipV="1">
            <a:off x="5901744" y="4242784"/>
            <a:ext cx="357389" cy="355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6442657" y="3422962"/>
            <a:ext cx="276896" cy="3259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7490674" y="3814158"/>
            <a:ext cx="1196125" cy="4825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Evaluation : OK</a:t>
            </a:r>
            <a:endParaRPr lang="id-ID" dirty="0"/>
          </a:p>
        </p:txBody>
      </p:sp>
      <p:cxnSp>
        <p:nvCxnSpPr>
          <p:cNvPr id="41" name="Straight Arrow Connector 40"/>
          <p:cNvCxnSpPr/>
          <p:nvPr/>
        </p:nvCxnSpPr>
        <p:spPr>
          <a:xfrm flipV="1">
            <a:off x="7438352" y="4229905"/>
            <a:ext cx="262409" cy="355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792050" y="5464668"/>
            <a:ext cx="7894749" cy="5492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The decision making process. Design for Decision by Irwin Bros, 1953 by Macmillian </a:t>
            </a:r>
            <a:endParaRPr lang="id-ID" dirty="0"/>
          </a:p>
        </p:txBody>
      </p:sp>
    </p:spTree>
    <p:extLst>
      <p:ext uri="{BB962C8B-B14F-4D97-AF65-F5344CB8AC3E}">
        <p14:creationId xmlns:p14="http://schemas.microsoft.com/office/powerpoint/2010/main" val="4836097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Collaborate</a:t>
            </a:r>
            <a:endParaRPr lang="id-ID" dirty="0"/>
          </a:p>
        </p:txBody>
      </p:sp>
      <p:sp>
        <p:nvSpPr>
          <p:cNvPr id="3" name="Content Placeholder 2"/>
          <p:cNvSpPr>
            <a:spLocks noGrp="1"/>
          </p:cNvSpPr>
          <p:nvPr>
            <p:ph idx="1"/>
          </p:nvPr>
        </p:nvSpPr>
        <p:spPr/>
        <p:txBody>
          <a:bodyPr/>
          <a:lstStyle/>
          <a:p>
            <a:r>
              <a:rPr lang="id-ID" dirty="0" smtClean="0"/>
              <a:t>ASGC (TW) for running the simulation model for firewatch (DMCC program)</a:t>
            </a:r>
          </a:p>
          <a:p>
            <a:pPr lvl="1"/>
            <a:r>
              <a:rPr lang="id-ID" dirty="0" smtClean="0"/>
              <a:t>WRF-Fire</a:t>
            </a:r>
            <a:endParaRPr lang="id-ID" dirty="0" smtClean="0"/>
          </a:p>
          <a:p>
            <a:pPr lvl="1"/>
            <a:r>
              <a:rPr lang="id-ID" dirty="0" smtClean="0"/>
              <a:t>WRF-Chem</a:t>
            </a:r>
          </a:p>
          <a:p>
            <a:pPr lvl="1"/>
            <a:r>
              <a:rPr lang="id-ID" dirty="0" smtClean="0"/>
              <a:t>Virtualization, remote access</a:t>
            </a:r>
          </a:p>
          <a:p>
            <a:r>
              <a:rPr lang="id-ID" dirty="0" smtClean="0"/>
              <a:t>Ministry of Forestry and Environment </a:t>
            </a:r>
          </a:p>
          <a:p>
            <a:pPr lvl="1"/>
            <a:r>
              <a:rPr lang="id-ID" dirty="0" smtClean="0"/>
              <a:t>Put AWS+Sensor in peatland </a:t>
            </a:r>
            <a:r>
              <a:rPr lang="id-ID" dirty="0" smtClean="0"/>
              <a:t>areas</a:t>
            </a:r>
          </a:p>
          <a:p>
            <a:r>
              <a:rPr lang="id-ID" dirty="0" smtClean="0"/>
              <a:t>Open the data on Public Server</a:t>
            </a:r>
            <a:endParaRPr lang="id-ID" dirty="0" smtClean="0"/>
          </a:p>
          <a:p>
            <a:endParaRPr lang="id-ID" dirty="0" smtClean="0"/>
          </a:p>
          <a:p>
            <a:endParaRPr lang="id-ID" dirty="0" smtClean="0"/>
          </a:p>
          <a:p>
            <a:endParaRPr lang="id-ID" dirty="0"/>
          </a:p>
        </p:txBody>
      </p:sp>
    </p:spTree>
    <p:extLst>
      <p:ext uri="{BB962C8B-B14F-4D97-AF65-F5344CB8AC3E}">
        <p14:creationId xmlns:p14="http://schemas.microsoft.com/office/powerpoint/2010/main" val="523346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Future Works (collaboration)</a:t>
            </a:r>
            <a:endParaRPr lang="id-ID" dirty="0"/>
          </a:p>
        </p:txBody>
      </p:sp>
      <p:sp>
        <p:nvSpPr>
          <p:cNvPr id="3" name="Content Placeholder 2"/>
          <p:cNvSpPr>
            <a:spLocks noGrp="1"/>
          </p:cNvSpPr>
          <p:nvPr>
            <p:ph idx="1"/>
          </p:nvPr>
        </p:nvSpPr>
        <p:spPr/>
        <p:txBody>
          <a:bodyPr>
            <a:normAutofit fontScale="55000" lnSpcReduction="20000"/>
          </a:bodyPr>
          <a:lstStyle/>
          <a:p>
            <a:r>
              <a:rPr lang="id-ID" dirty="0" smtClean="0"/>
              <a:t>Data sharing</a:t>
            </a:r>
          </a:p>
          <a:p>
            <a:pPr lvl="1"/>
            <a:r>
              <a:rPr lang="id-ID" dirty="0" smtClean="0"/>
              <a:t>Data are available only in web based information systems</a:t>
            </a:r>
          </a:p>
          <a:p>
            <a:pPr lvl="1"/>
            <a:r>
              <a:rPr lang="id-ID" dirty="0" smtClean="0"/>
              <a:t>Need to develop web services to make those data available to others</a:t>
            </a:r>
          </a:p>
          <a:p>
            <a:pPr lvl="2"/>
            <a:r>
              <a:rPr lang="id-ID" dirty="0" smtClean="0"/>
              <a:t>http://weather.meteo.itb.ac.id/aws.php is one example that have some of their data available to others using web service (by request)</a:t>
            </a:r>
          </a:p>
          <a:p>
            <a:r>
              <a:rPr lang="id-ID" dirty="0" smtClean="0"/>
              <a:t>Build the model for reduce impact on Disaster</a:t>
            </a:r>
          </a:p>
          <a:p>
            <a:pPr lvl="1"/>
            <a:r>
              <a:rPr lang="id-ID" dirty="0" smtClean="0"/>
              <a:t>Fire on Forestry / Land fires</a:t>
            </a:r>
          </a:p>
          <a:p>
            <a:pPr lvl="1"/>
            <a:r>
              <a:rPr lang="id-ID" dirty="0" smtClean="0"/>
              <a:t>CO/CO2 models</a:t>
            </a:r>
          </a:p>
          <a:p>
            <a:pPr lvl="1"/>
            <a:r>
              <a:rPr lang="id-ID" dirty="0" smtClean="0"/>
              <a:t>PM (Particulate Mattes 2.5 micron)</a:t>
            </a:r>
          </a:p>
          <a:p>
            <a:r>
              <a:rPr lang="id-ID" dirty="0" smtClean="0"/>
              <a:t>Build the Sensor Network</a:t>
            </a:r>
          </a:p>
          <a:p>
            <a:pPr lvl="1"/>
            <a:r>
              <a:rPr lang="id-ID" dirty="0" smtClean="0"/>
              <a:t>AWS (Automatic Weather Station)</a:t>
            </a:r>
          </a:p>
          <a:p>
            <a:pPr lvl="1"/>
            <a:r>
              <a:rPr lang="id-ID" dirty="0" smtClean="0"/>
              <a:t>Carbon Monoxide (CO)</a:t>
            </a:r>
          </a:p>
          <a:p>
            <a:pPr lvl="1"/>
            <a:r>
              <a:rPr lang="id-ID" dirty="0" smtClean="0"/>
              <a:t>Carbon Dioxide (CO2)</a:t>
            </a:r>
          </a:p>
          <a:p>
            <a:pPr lvl="1"/>
            <a:r>
              <a:rPr lang="id-ID" dirty="0" smtClean="0"/>
              <a:t>Particulate Matter</a:t>
            </a:r>
          </a:p>
          <a:p>
            <a:pPr lvl="1"/>
            <a:r>
              <a:rPr lang="id-ID" dirty="0" smtClean="0"/>
              <a:t>Methane </a:t>
            </a:r>
          </a:p>
          <a:p>
            <a:r>
              <a:rPr lang="id-ID" dirty="0" smtClean="0"/>
              <a:t>Need Collaboration for </a:t>
            </a:r>
          </a:p>
          <a:p>
            <a:pPr lvl="1"/>
            <a:r>
              <a:rPr lang="id-ID" dirty="0" smtClean="0"/>
              <a:t>Callibration for the sensors network</a:t>
            </a:r>
          </a:p>
          <a:p>
            <a:pPr lvl="1"/>
            <a:r>
              <a:rPr lang="id-ID" dirty="0" smtClean="0"/>
              <a:t>Calibration for the Sensors</a:t>
            </a:r>
          </a:p>
          <a:p>
            <a:pPr lvl="1"/>
            <a:endParaRPr lang="id-ID" dirty="0" smtClean="0"/>
          </a:p>
          <a:p>
            <a:endParaRPr lang="id-ID" dirty="0" smtClean="0"/>
          </a:p>
        </p:txBody>
      </p:sp>
    </p:spTree>
    <p:extLst>
      <p:ext uri="{BB962C8B-B14F-4D97-AF65-F5344CB8AC3E}">
        <p14:creationId xmlns:p14="http://schemas.microsoft.com/office/powerpoint/2010/main" val="3639455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Thank You</a:t>
            </a:r>
            <a:endParaRPr lang="id-ID" dirty="0"/>
          </a:p>
        </p:txBody>
      </p:sp>
      <p:sp>
        <p:nvSpPr>
          <p:cNvPr id="3" name="Content Placeholder 2"/>
          <p:cNvSpPr>
            <a:spLocks noGrp="1"/>
          </p:cNvSpPr>
          <p:nvPr>
            <p:ph idx="1"/>
          </p:nvPr>
        </p:nvSpPr>
        <p:spPr/>
        <p:txBody>
          <a:bodyPr/>
          <a:lstStyle/>
          <a:p>
            <a:endParaRPr lang="id-ID" dirty="0"/>
          </a:p>
        </p:txBody>
      </p:sp>
    </p:spTree>
    <p:extLst>
      <p:ext uri="{BB962C8B-B14F-4D97-AF65-F5344CB8AC3E}">
        <p14:creationId xmlns:p14="http://schemas.microsoft.com/office/powerpoint/2010/main" val="9000003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References </a:t>
            </a:r>
            <a:endParaRPr lang="id-ID" dirty="0"/>
          </a:p>
        </p:txBody>
      </p:sp>
      <p:sp>
        <p:nvSpPr>
          <p:cNvPr id="3" name="Content Placeholder 2"/>
          <p:cNvSpPr>
            <a:spLocks noGrp="1"/>
          </p:cNvSpPr>
          <p:nvPr>
            <p:ph idx="1"/>
          </p:nvPr>
        </p:nvSpPr>
        <p:spPr/>
        <p:txBody>
          <a:bodyPr>
            <a:normAutofit fontScale="62500" lnSpcReduction="20000"/>
          </a:bodyPr>
          <a:lstStyle/>
          <a:p>
            <a:r>
              <a:rPr lang="id-ID" dirty="0">
                <a:hlinkClick r:id="rId2"/>
              </a:rPr>
              <a:t>http://fires.globalforestwatch.org/home/</a:t>
            </a:r>
            <a:endParaRPr lang="id-ID" dirty="0" smtClean="0">
              <a:hlinkClick r:id="rId2"/>
            </a:endParaRPr>
          </a:p>
          <a:p>
            <a:r>
              <a:rPr lang="id-ID" dirty="0" smtClean="0">
                <a:hlinkClick r:id="rId2"/>
              </a:rPr>
              <a:t>http</a:t>
            </a:r>
            <a:r>
              <a:rPr lang="id-ID" dirty="0">
                <a:hlinkClick r:id="rId2"/>
              </a:rPr>
              <a:t>://weather.meteo.itb.ac.id/awsmap.html</a:t>
            </a:r>
          </a:p>
          <a:p>
            <a:r>
              <a:rPr lang="id-ID" dirty="0" smtClean="0">
                <a:hlinkClick r:id="rId2"/>
              </a:rPr>
              <a:t>https</a:t>
            </a:r>
            <a:r>
              <a:rPr lang="id-ID" dirty="0">
                <a:hlinkClick r:id="rId2"/>
              </a:rPr>
              <a:t>://www.slideshare.net/wso2.org/io-t-referencearchitecturewebinar</a:t>
            </a:r>
            <a:r>
              <a:rPr lang="id-ID" dirty="0"/>
              <a:t> </a:t>
            </a:r>
            <a:endParaRPr lang="id-ID" dirty="0" smtClean="0"/>
          </a:p>
          <a:p>
            <a:r>
              <a:rPr lang="id-ID" dirty="0">
                <a:hlinkClick r:id="rId3"/>
              </a:rPr>
              <a:t>https://www.slideshare.net/Nibodha/enterprise-architecture-and-iot</a:t>
            </a:r>
            <a:r>
              <a:rPr lang="id-ID" dirty="0"/>
              <a:t> </a:t>
            </a:r>
            <a:endParaRPr lang="id-ID" dirty="0" smtClean="0"/>
          </a:p>
          <a:p>
            <a:r>
              <a:rPr lang="id-ID" dirty="0">
                <a:hlinkClick r:id="rId4"/>
              </a:rPr>
              <a:t>http://www.iotarchitecturegroup.com/</a:t>
            </a:r>
            <a:r>
              <a:rPr lang="id-ID" dirty="0"/>
              <a:t> </a:t>
            </a:r>
            <a:endParaRPr lang="id-ID" dirty="0" smtClean="0"/>
          </a:p>
          <a:p>
            <a:r>
              <a:rPr lang="id-ID" dirty="0">
                <a:hlinkClick r:id="rId5"/>
              </a:rPr>
              <a:t>https://wso2.com/whitepapers/a-reference-architecture-for-the-internet-of-things/</a:t>
            </a:r>
            <a:r>
              <a:rPr lang="id-ID" dirty="0"/>
              <a:t> </a:t>
            </a:r>
            <a:endParaRPr lang="id-ID" dirty="0" smtClean="0"/>
          </a:p>
          <a:p>
            <a:r>
              <a:rPr lang="id-ID" dirty="0">
                <a:hlinkClick r:id="rId6"/>
              </a:rPr>
              <a:t>http://standards.ieee.org/develop/wg/IoT_Architecture.html</a:t>
            </a:r>
            <a:r>
              <a:rPr lang="id-ID" dirty="0"/>
              <a:t> </a:t>
            </a:r>
            <a:endParaRPr lang="id-ID" dirty="0" smtClean="0"/>
          </a:p>
          <a:p>
            <a:r>
              <a:rPr lang="id-ID" dirty="0">
                <a:hlinkClick r:id="rId7"/>
              </a:rPr>
              <a:t>https://</a:t>
            </a:r>
            <a:r>
              <a:rPr lang="id-ID" dirty="0" smtClean="0">
                <a:hlinkClick r:id="rId7"/>
              </a:rPr>
              <a:t>www.ibm.com/developerworks/library/ws-mqtt/index.html</a:t>
            </a:r>
            <a:endParaRPr lang="id-ID" dirty="0" smtClean="0"/>
          </a:p>
          <a:p>
            <a:r>
              <a:rPr lang="id-ID" dirty="0">
                <a:hlinkClick r:id="rId8"/>
              </a:rPr>
              <a:t>https://</a:t>
            </a:r>
            <a:r>
              <a:rPr lang="id-ID" dirty="0" smtClean="0">
                <a:hlinkClick r:id="rId8"/>
              </a:rPr>
              <a:t>lynx2015.files.wordpress.com/2015/08/arduino-mega-pinout-diagram.png</a:t>
            </a:r>
            <a:endParaRPr lang="id-ID" dirty="0" smtClean="0"/>
          </a:p>
          <a:p>
            <a:endParaRPr lang="id-ID" dirty="0"/>
          </a:p>
        </p:txBody>
      </p:sp>
    </p:spTree>
    <p:extLst>
      <p:ext uri="{BB962C8B-B14F-4D97-AF65-F5344CB8AC3E}">
        <p14:creationId xmlns:p14="http://schemas.microsoft.com/office/powerpoint/2010/main" val="1224206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IDeate</a:t>
            </a:r>
            <a:endParaRPr lang="id-ID" dirty="0"/>
          </a:p>
        </p:txBody>
      </p:sp>
      <p:sp>
        <p:nvSpPr>
          <p:cNvPr id="3" name="Content Placeholder 2"/>
          <p:cNvSpPr>
            <a:spLocks noGrp="1"/>
          </p:cNvSpPr>
          <p:nvPr>
            <p:ph idx="1"/>
          </p:nvPr>
        </p:nvSpPr>
        <p:spPr>
          <a:xfrm>
            <a:off x="539552" y="1844824"/>
            <a:ext cx="8147248" cy="4281339"/>
          </a:xfrm>
        </p:spPr>
        <p:txBody>
          <a:bodyPr>
            <a:normAutofit fontScale="70000" lnSpcReduction="20000"/>
          </a:bodyPr>
          <a:lstStyle/>
          <a:p>
            <a:r>
              <a:rPr lang="en-US" dirty="0" smtClean="0"/>
              <a:t>By combining the </a:t>
            </a:r>
            <a:r>
              <a:rPr lang="en-US" sz="4000" dirty="0" smtClean="0">
                <a:solidFill>
                  <a:srgbClr val="FF0000"/>
                </a:solidFill>
              </a:rPr>
              <a:t>satellite data </a:t>
            </a:r>
            <a:r>
              <a:rPr lang="en-US" dirty="0" smtClean="0"/>
              <a:t>with </a:t>
            </a:r>
            <a:r>
              <a:rPr lang="en-US" dirty="0" smtClean="0">
                <a:solidFill>
                  <a:srgbClr val="FF0000"/>
                </a:solidFill>
              </a:rPr>
              <a:t>meteorological records</a:t>
            </a:r>
            <a:r>
              <a:rPr lang="en-US" dirty="0" smtClean="0"/>
              <a:t>, Field established that Indonesian fires often occur in association with the </a:t>
            </a:r>
            <a:r>
              <a:rPr lang="en-US" dirty="0" smtClean="0">
                <a:hlinkClick r:id="rId2"/>
              </a:rPr>
              <a:t>ultra-dry conditions in the region that accompany El Niño</a:t>
            </a:r>
            <a:r>
              <a:rPr lang="en-US" dirty="0" smtClean="0"/>
              <a:t>, a major cyclical weather system. These dry out the underlying peat to the point at which it can catch fire and can’t be extinguished until monsoon rains arrive months later. A next step might be to refine the predictions further by including the combined effects of </a:t>
            </a:r>
            <a:r>
              <a:rPr lang="en-US" sz="4600" dirty="0" smtClean="0"/>
              <a:t>high temperatures </a:t>
            </a:r>
            <a:r>
              <a:rPr lang="en-US" sz="6300" dirty="0" smtClean="0">
                <a:solidFill>
                  <a:srgbClr val="FFFF00"/>
                </a:solidFill>
              </a:rPr>
              <a:t>and low humidity </a:t>
            </a:r>
            <a:r>
              <a:rPr lang="en-US" dirty="0" smtClean="0"/>
              <a:t>on peat moisture, says Field.</a:t>
            </a:r>
          </a:p>
          <a:p>
            <a:r>
              <a:rPr lang="en-US" dirty="0" smtClean="0"/>
              <a:t>He also found that less than </a:t>
            </a:r>
            <a:r>
              <a:rPr lang="en-US" sz="4600" dirty="0" smtClean="0"/>
              <a:t>4 millimeters of rain per day</a:t>
            </a:r>
            <a:r>
              <a:rPr lang="en-US" dirty="0" smtClean="0"/>
              <a:t> during the annual dry season, from August to November – combined with El Niño conditions – seems to be a “tipping point” beyond which fires can to suddenly take off.</a:t>
            </a:r>
          </a:p>
          <a:p>
            <a:endParaRPr lang="id-ID" dirty="0"/>
          </a:p>
        </p:txBody>
      </p:sp>
      <p:sp>
        <p:nvSpPr>
          <p:cNvPr id="4" name="Rectangle 3"/>
          <p:cNvSpPr/>
          <p:nvPr/>
        </p:nvSpPr>
        <p:spPr>
          <a:xfrm>
            <a:off x="323528" y="6237312"/>
            <a:ext cx="8820472" cy="62068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d-ID" sz="1400" dirty="0" smtClean="0">
                <a:solidFill>
                  <a:schemeClr val="tx1"/>
                </a:solidFill>
              </a:rPr>
              <a:t>https://www.newscientist.com/article/2099496-indonesian-fires-sent-huge-smoke-plume-halfway-around-the-globe/?utm_medium=Social&amp;utm_campaign=Echobox&amp;utm_source=Facebook&amp;utm_term=Autofeed&amp;cmpid=SOC%7cNSNS%7c2016-Echobox#link_time=1470082665</a:t>
            </a:r>
            <a:endParaRPr lang="id-ID" sz="1400" dirty="0">
              <a:solidFill>
                <a:schemeClr val="tx1"/>
              </a:solidFill>
            </a:endParaRPr>
          </a:p>
        </p:txBody>
      </p:sp>
    </p:spTree>
    <p:extLst>
      <p:ext uri="{BB962C8B-B14F-4D97-AF65-F5344CB8AC3E}">
        <p14:creationId xmlns:p14="http://schemas.microsoft.com/office/powerpoint/2010/main" val="3205580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Fire Report on Mar 2018</a:t>
            </a:r>
            <a:endParaRPr lang="id-ID" dirty="0"/>
          </a:p>
        </p:txBody>
      </p:sp>
      <p:pic>
        <p:nvPicPr>
          <p:cNvPr id="4" name="Content Placeholder 3"/>
          <p:cNvPicPr>
            <a:picLocks noGrp="1" noChangeAspect="1"/>
          </p:cNvPicPr>
          <p:nvPr>
            <p:ph idx="1"/>
          </p:nvPr>
        </p:nvPicPr>
        <p:blipFill>
          <a:blip r:embed="rId2"/>
          <a:stretch>
            <a:fillRect/>
          </a:stretch>
        </p:blipFill>
        <p:spPr>
          <a:xfrm>
            <a:off x="1577655" y="1556792"/>
            <a:ext cx="7109145" cy="4398463"/>
          </a:xfrm>
          <a:prstGeom prst="rect">
            <a:avLst/>
          </a:prstGeom>
        </p:spPr>
      </p:pic>
      <p:sp>
        <p:nvSpPr>
          <p:cNvPr id="5" name="Rectangle 4"/>
          <p:cNvSpPr/>
          <p:nvPr/>
        </p:nvSpPr>
        <p:spPr>
          <a:xfrm>
            <a:off x="323528" y="6165304"/>
            <a:ext cx="8363272" cy="5040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d-ID" sz="800" dirty="0"/>
              <a:t>http://fires.globalforestwatch.org/report/index.html#aoitype=PROVINCE&amp;dates=fYear-2018!fMonth-3!fDay-8!tYear-2018!tMonth-3!tDay-15&amp;aois=Aceh!Bali!Bangka-Belitung!Banten!Bengkulu!Gorontalo!Jakarta%20Raya!Jambi!Jawa%20Barat!Jawa%20Tengah!Jawa%20Timur!Kalimantan%20Barat!Kalimantan%20Selatan!Kalimantan%20Tengah!Kalimantan%20Timur!Kepulauan%20Riau!Lampung!Maluku!Maluku%20Utara!Nusa%20Tenggara%20Barat!Nusa%20Tenggara%20Timur!Papua!Papua%20Barat!Riau!Sulawesi%20Barat!Sulawesi%20Selatan!Sulawesi%20Tengah!Sulawesi%20Tenggara!Sulawesi%20Utara!Sumatera%20Barat!Sumatera%20Selatan!Sumatera%20Utara!Yogyakarta&amp;dataSource=gfw&amp;reporttype=indonesiaspecialtyreport</a:t>
            </a:r>
          </a:p>
        </p:txBody>
      </p:sp>
    </p:spTree>
    <p:extLst>
      <p:ext uri="{BB962C8B-B14F-4D97-AF65-F5344CB8AC3E}">
        <p14:creationId xmlns:p14="http://schemas.microsoft.com/office/powerpoint/2010/main" val="991384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Define</a:t>
            </a:r>
            <a:endParaRPr lang="id-ID" dirty="0"/>
          </a:p>
        </p:txBody>
      </p:sp>
      <p:sp>
        <p:nvSpPr>
          <p:cNvPr id="3" name="Content Placeholder 2"/>
          <p:cNvSpPr>
            <a:spLocks noGrp="1"/>
          </p:cNvSpPr>
          <p:nvPr>
            <p:ph idx="1"/>
          </p:nvPr>
        </p:nvSpPr>
        <p:spPr/>
        <p:txBody>
          <a:bodyPr>
            <a:normAutofit fontScale="92500" lnSpcReduction="10000"/>
          </a:bodyPr>
          <a:lstStyle/>
          <a:p>
            <a:r>
              <a:rPr lang="id-ID" dirty="0" smtClean="0"/>
              <a:t>What we (Indonesia) need it ?</a:t>
            </a:r>
          </a:p>
          <a:p>
            <a:pPr lvl="1"/>
            <a:r>
              <a:rPr lang="id-ID" dirty="0" smtClean="0"/>
              <a:t>Automated Weather Station </a:t>
            </a:r>
          </a:p>
          <a:p>
            <a:pPr lvl="2"/>
            <a:r>
              <a:rPr lang="id-ID" dirty="0" smtClean="0"/>
              <a:t>Rainfall</a:t>
            </a:r>
          </a:p>
          <a:p>
            <a:pPr lvl="2"/>
            <a:r>
              <a:rPr lang="id-ID" dirty="0" smtClean="0"/>
              <a:t>Temperature</a:t>
            </a:r>
          </a:p>
          <a:p>
            <a:pPr lvl="2"/>
            <a:r>
              <a:rPr lang="id-ID" dirty="0" smtClean="0"/>
              <a:t>Humidity</a:t>
            </a:r>
          </a:p>
          <a:p>
            <a:pPr lvl="1"/>
            <a:r>
              <a:rPr lang="id-ID" dirty="0" smtClean="0"/>
              <a:t>Air quality Index and Polution Standard index measurements</a:t>
            </a:r>
          </a:p>
          <a:p>
            <a:pPr lvl="2"/>
            <a:r>
              <a:rPr lang="id-ID" dirty="0" smtClean="0"/>
              <a:t>NOx, SOx , CO , NH3 , O3 , CH4 and PM 2.5 (10) </a:t>
            </a:r>
          </a:p>
          <a:p>
            <a:pPr lvl="1"/>
            <a:r>
              <a:rPr lang="id-ID" dirty="0" smtClean="0"/>
              <a:t>Sensors and sensors network</a:t>
            </a:r>
          </a:p>
          <a:p>
            <a:pPr lvl="1"/>
            <a:r>
              <a:rPr lang="id-ID" dirty="0" smtClean="0"/>
              <a:t>Prediction models (computing capacity)</a:t>
            </a:r>
          </a:p>
          <a:p>
            <a:pPr lvl="1"/>
            <a:r>
              <a:rPr lang="id-ID" dirty="0" smtClean="0"/>
              <a:t>Socialize to peoples</a:t>
            </a:r>
          </a:p>
          <a:p>
            <a:pPr lvl="2"/>
            <a:endParaRPr lang="id-ID" dirty="0" smtClean="0"/>
          </a:p>
          <a:p>
            <a:pPr lvl="2"/>
            <a:endParaRPr lang="id-ID" dirty="0"/>
          </a:p>
        </p:txBody>
      </p:sp>
      <p:sp>
        <p:nvSpPr>
          <p:cNvPr id="4" name="Rectangle 3"/>
          <p:cNvSpPr/>
          <p:nvPr/>
        </p:nvSpPr>
        <p:spPr>
          <a:xfrm>
            <a:off x="755576" y="6309320"/>
            <a:ext cx="6552728" cy="3600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d-ID" smtClean="0"/>
              <a:t>https://en.wikipedia.org/wiki/Pollutant_Standards_Index</a:t>
            </a:r>
            <a:endParaRPr lang="id-ID"/>
          </a:p>
        </p:txBody>
      </p:sp>
    </p:spTree>
    <p:extLst>
      <p:ext uri="{BB962C8B-B14F-4D97-AF65-F5344CB8AC3E}">
        <p14:creationId xmlns:p14="http://schemas.microsoft.com/office/powerpoint/2010/main" val="3986543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Contraints/obstacle </a:t>
            </a:r>
            <a:endParaRPr lang="id-ID" dirty="0"/>
          </a:p>
        </p:txBody>
      </p:sp>
      <p:sp>
        <p:nvSpPr>
          <p:cNvPr id="3" name="Content Placeholder 2"/>
          <p:cNvSpPr>
            <a:spLocks noGrp="1"/>
          </p:cNvSpPr>
          <p:nvPr>
            <p:ph idx="1"/>
          </p:nvPr>
        </p:nvSpPr>
        <p:spPr/>
        <p:txBody>
          <a:bodyPr/>
          <a:lstStyle/>
          <a:p>
            <a:r>
              <a:rPr lang="id-ID" dirty="0" smtClean="0"/>
              <a:t>In the field </a:t>
            </a:r>
          </a:p>
          <a:p>
            <a:pPr lvl="1"/>
            <a:r>
              <a:rPr lang="id-ID" dirty="0" smtClean="0"/>
              <a:t>There is no power</a:t>
            </a:r>
          </a:p>
          <a:p>
            <a:pPr lvl="1"/>
            <a:r>
              <a:rPr lang="id-ID" dirty="0" smtClean="0"/>
              <a:t>Limited converage by telecommunications system</a:t>
            </a:r>
          </a:p>
          <a:p>
            <a:pPr lvl="1"/>
            <a:r>
              <a:rPr lang="id-ID" dirty="0" smtClean="0"/>
              <a:t>No sensor available</a:t>
            </a:r>
          </a:p>
          <a:p>
            <a:r>
              <a:rPr lang="id-ID" dirty="0" smtClean="0"/>
              <a:t>Source of the fire </a:t>
            </a:r>
          </a:p>
          <a:p>
            <a:pPr lvl="1"/>
            <a:r>
              <a:rPr lang="id-ID" dirty="0" smtClean="0"/>
              <a:t>More than 50 km from nearest town </a:t>
            </a:r>
            <a:endParaRPr lang="id-ID" dirty="0"/>
          </a:p>
        </p:txBody>
      </p:sp>
    </p:spTree>
    <p:extLst>
      <p:ext uri="{BB962C8B-B14F-4D97-AF65-F5344CB8AC3E}">
        <p14:creationId xmlns:p14="http://schemas.microsoft.com/office/powerpoint/2010/main" val="23169278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Build Prototype</a:t>
            </a:r>
            <a:endParaRPr lang="id-ID" dirty="0"/>
          </a:p>
        </p:txBody>
      </p:sp>
      <p:sp>
        <p:nvSpPr>
          <p:cNvPr id="3" name="Content Placeholder 2"/>
          <p:cNvSpPr>
            <a:spLocks noGrp="1"/>
          </p:cNvSpPr>
          <p:nvPr>
            <p:ph idx="1"/>
          </p:nvPr>
        </p:nvSpPr>
        <p:spPr>
          <a:xfrm>
            <a:off x="1403648" y="1600200"/>
            <a:ext cx="7283152" cy="4637112"/>
          </a:xfrm>
        </p:spPr>
        <p:txBody>
          <a:bodyPr>
            <a:normAutofit fontScale="62500" lnSpcReduction="20000"/>
          </a:bodyPr>
          <a:lstStyle/>
          <a:p>
            <a:r>
              <a:rPr lang="id-ID" dirty="0" smtClean="0"/>
              <a:t>Build prototype for AWS+sensor base on Arduino </a:t>
            </a:r>
          </a:p>
          <a:p>
            <a:pPr lvl="1"/>
            <a:r>
              <a:rPr lang="id-ID" dirty="0" smtClean="0"/>
              <a:t>Board (I/O)</a:t>
            </a:r>
          </a:p>
          <a:p>
            <a:pPr lvl="1"/>
            <a:r>
              <a:rPr lang="id-ID" dirty="0" smtClean="0"/>
              <a:t>Communication </a:t>
            </a:r>
          </a:p>
          <a:p>
            <a:pPr lvl="2"/>
            <a:r>
              <a:rPr lang="id-ID" dirty="0" smtClean="0"/>
              <a:t>GSM/GPRS/Wifi</a:t>
            </a:r>
          </a:p>
          <a:p>
            <a:pPr lvl="2"/>
            <a:r>
              <a:rPr lang="id-ID" dirty="0" smtClean="0"/>
              <a:t>Ethernet</a:t>
            </a:r>
          </a:p>
          <a:p>
            <a:pPr lvl="2"/>
            <a:r>
              <a:rPr lang="id-ID" dirty="0" smtClean="0"/>
              <a:t>USB/Storage System</a:t>
            </a:r>
          </a:p>
          <a:p>
            <a:pPr lvl="1"/>
            <a:r>
              <a:rPr lang="id-ID" dirty="0" smtClean="0"/>
              <a:t>Sensors</a:t>
            </a:r>
          </a:p>
          <a:p>
            <a:pPr lvl="2"/>
            <a:r>
              <a:rPr lang="id-ID" dirty="0" smtClean="0"/>
              <a:t>Temperature</a:t>
            </a:r>
          </a:p>
          <a:p>
            <a:pPr lvl="2"/>
            <a:r>
              <a:rPr lang="id-ID" dirty="0" smtClean="0"/>
              <a:t>Wind speed</a:t>
            </a:r>
          </a:p>
          <a:p>
            <a:pPr lvl="2"/>
            <a:r>
              <a:rPr lang="id-ID" dirty="0" smtClean="0"/>
              <a:t>Wind direction</a:t>
            </a:r>
          </a:p>
          <a:p>
            <a:pPr lvl="2"/>
            <a:r>
              <a:rPr lang="id-ID" dirty="0" smtClean="0"/>
              <a:t>Humidity</a:t>
            </a:r>
          </a:p>
          <a:p>
            <a:pPr lvl="2"/>
            <a:r>
              <a:rPr lang="id-ID" dirty="0" smtClean="0"/>
              <a:t>Rainfall rate</a:t>
            </a:r>
          </a:p>
          <a:p>
            <a:pPr lvl="2"/>
            <a:r>
              <a:rPr lang="id-ID" dirty="0" smtClean="0"/>
              <a:t>CO</a:t>
            </a:r>
          </a:p>
          <a:p>
            <a:pPr lvl="2"/>
            <a:r>
              <a:rPr lang="id-ID" dirty="0" smtClean="0"/>
              <a:t>Particulate Matters 2.5 and 10 Micron</a:t>
            </a:r>
          </a:p>
          <a:p>
            <a:pPr lvl="2"/>
            <a:r>
              <a:rPr lang="id-ID" dirty="0" smtClean="0"/>
              <a:t>CH4 ?</a:t>
            </a:r>
          </a:p>
          <a:p>
            <a:r>
              <a:rPr lang="id-ID" dirty="0" smtClean="0"/>
              <a:t>Develop Service Oritented Services (SOA) for the </a:t>
            </a:r>
          </a:p>
          <a:p>
            <a:r>
              <a:rPr lang="id-ID" dirty="0" smtClean="0"/>
              <a:t>Put the AWS+Sensors  in the area with near forestry/ peatland</a:t>
            </a:r>
          </a:p>
          <a:p>
            <a:pPr lvl="1"/>
            <a:endParaRPr lang="id-ID" dirty="0" smtClean="0"/>
          </a:p>
          <a:p>
            <a:pPr lvl="2"/>
            <a:endParaRPr lang="id-ID" dirty="0" smtClean="0"/>
          </a:p>
          <a:p>
            <a:pPr lvl="2"/>
            <a:endParaRPr lang="id-ID" dirty="0" smtClean="0"/>
          </a:p>
          <a:p>
            <a:pPr lvl="1"/>
            <a:endParaRPr lang="id-ID" dirty="0"/>
          </a:p>
        </p:txBody>
      </p:sp>
    </p:spTree>
    <p:extLst>
      <p:ext uri="{BB962C8B-B14F-4D97-AF65-F5344CB8AC3E}">
        <p14:creationId xmlns:p14="http://schemas.microsoft.com/office/powerpoint/2010/main" val="3475018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id-ID" sz="3200" dirty="0" smtClean="0"/>
              <a:t>WEATHER DATA RECORD AND COLLECTION TROUGH TCP/IP NETWORK IMPLEMENTATION</a:t>
            </a:r>
            <a:endParaRPr lang="id-ID" sz="3200" dirty="0"/>
          </a:p>
        </p:txBody>
      </p:sp>
      <p:sp>
        <p:nvSpPr>
          <p:cNvPr id="3" name="Subtitle 2"/>
          <p:cNvSpPr>
            <a:spLocks noGrp="1"/>
          </p:cNvSpPr>
          <p:nvPr>
            <p:ph type="subTitle" idx="1"/>
          </p:nvPr>
        </p:nvSpPr>
        <p:spPr/>
        <p:txBody>
          <a:bodyPr/>
          <a:lstStyle/>
          <a:p>
            <a:r>
              <a:rPr lang="id-ID" dirty="0" smtClean="0"/>
              <a:t>A MODEL OF WEATHER MONITORING WITH </a:t>
            </a:r>
            <a:r>
              <a:rPr lang="id-ID" dirty="0"/>
              <a:t>ARDUINO </a:t>
            </a:r>
            <a:r>
              <a:rPr lang="id-ID" dirty="0" smtClean="0"/>
              <a:t> base SENSORS AND RASPBERY CPU</a:t>
            </a:r>
            <a:endParaRPr lang="id-ID" dirty="0"/>
          </a:p>
        </p:txBody>
      </p:sp>
    </p:spTree>
    <p:extLst>
      <p:ext uri="{BB962C8B-B14F-4D97-AF65-F5344CB8AC3E}">
        <p14:creationId xmlns:p14="http://schemas.microsoft.com/office/powerpoint/2010/main" val="589167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628361"/>
            <a:ext cx="6967686" cy="666959"/>
          </a:xfrm>
        </p:spPr>
        <p:txBody>
          <a:bodyPr/>
          <a:lstStyle/>
          <a:p>
            <a:r>
              <a:rPr lang="id-ID" dirty="0" smtClean="0"/>
              <a:t>Introduction</a:t>
            </a:r>
            <a:endParaRPr lang="id-ID" dirty="0"/>
          </a:p>
        </p:txBody>
      </p:sp>
      <p:sp>
        <p:nvSpPr>
          <p:cNvPr id="3" name="Content Placeholder 2"/>
          <p:cNvSpPr>
            <a:spLocks noGrp="1"/>
          </p:cNvSpPr>
          <p:nvPr>
            <p:ph idx="1"/>
          </p:nvPr>
        </p:nvSpPr>
        <p:spPr>
          <a:xfrm>
            <a:off x="467544" y="1772488"/>
            <a:ext cx="8047806" cy="4752856"/>
          </a:xfrm>
        </p:spPr>
        <p:txBody>
          <a:bodyPr>
            <a:noAutofit/>
          </a:bodyPr>
          <a:lstStyle/>
          <a:p>
            <a:r>
              <a:rPr lang="id-ID" sz="1350" dirty="0"/>
              <a:t>Background</a:t>
            </a:r>
          </a:p>
          <a:p>
            <a:pPr marL="0" indent="0" algn="just">
              <a:buNone/>
            </a:pPr>
            <a:r>
              <a:rPr lang="id-ID" sz="1350" dirty="0"/>
              <a:t>Internet of Thing consist of set of devices and systems that interconnected sensors and actuators to the Internet. The systems consist of different system. In this presentation we will show the arduino sensors and mqtt software implement on a weather monitoring system and the data should show on Internet.  </a:t>
            </a:r>
          </a:p>
          <a:p>
            <a:pPr marL="0" indent="0" algn="just">
              <a:buNone/>
            </a:pPr>
            <a:r>
              <a:rPr lang="id-ID" sz="1350" dirty="0"/>
              <a:t>As the background of choosing this application is the weather data should be more benefit for human life if the data should receive immediately and the weather data collection still limited on a small area or city, hence in a wide area like at plantation or agriculture area in Indonesia,they required collected the data by themself from local weather station manually, because the weather monitoring station prepare by the government still lack at agriculture area, plantation area etc..  </a:t>
            </a:r>
          </a:p>
          <a:p>
            <a:pPr marL="0" indent="0" algn="just">
              <a:buNone/>
            </a:pPr>
            <a:r>
              <a:rPr lang="id-ID" sz="1350" dirty="0"/>
              <a:t>There is a demand to collect data from field, then in a year the data  should be calculated the rain volume average, climate type and other parameters to fullfill the  activity demand. In a wide area with lack of data communication facility will require a data communication facility installation like weather station we tested. The weather data should send trough a gsm cell phone facility from weather station to a server on the base station. Then from base station the data should distributed to Internet.</a:t>
            </a:r>
          </a:p>
          <a:p>
            <a:pPr marL="0" indent="0" algn="just">
              <a:buNone/>
            </a:pPr>
            <a:r>
              <a:rPr lang="id-ID" sz="1350" dirty="0"/>
              <a:t>We hope this weather monitoring equipment model should be use by government or private instritution in the future to fullfill their weather data  requirement and they could share it on Internet for their neighbour people or institution.</a:t>
            </a:r>
          </a:p>
          <a:p>
            <a:pPr marL="0" indent="0" algn="just">
              <a:buNone/>
            </a:pPr>
            <a:r>
              <a:rPr lang="id-ID" sz="1350" dirty="0"/>
              <a:t>The weather monitoring station should record weather data per time periode automatically. It built  from arduino cpu and mqtt server, gsm modem and raspbery cpu. The data send via gsm network to a web server, then web server distribute it to Internet.</a:t>
            </a:r>
          </a:p>
          <a:p>
            <a:pPr marL="0" indent="0" algn="just">
              <a:buNone/>
            </a:pPr>
            <a:endParaRPr lang="id-ID" sz="1350" dirty="0"/>
          </a:p>
        </p:txBody>
      </p:sp>
    </p:spTree>
    <p:extLst>
      <p:ext uri="{BB962C8B-B14F-4D97-AF65-F5344CB8AC3E}">
        <p14:creationId xmlns:p14="http://schemas.microsoft.com/office/powerpoint/2010/main" val="7782982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tb-updated-01 [Compatibility Mode]" id="{E4E000D6-B0B9-4AF0-95CA-0859A3693587}" vid="{29E51162-88A7-435A-8144-9176BD5E33E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itb-updated-01</Template>
  <TotalTime>7047</TotalTime>
  <Words>1472</Words>
  <Application>Microsoft Office PowerPoint</Application>
  <PresentationFormat>On-screen Show (4:3)</PresentationFormat>
  <Paragraphs>343</Paragraphs>
  <Slides>28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ＭＳ Ｐゴシック</vt:lpstr>
      <vt:lpstr>Arial</vt:lpstr>
      <vt:lpstr>Calibri</vt:lpstr>
      <vt:lpstr>Office Theme</vt:lpstr>
      <vt:lpstr>Develop Environmental Sensor Network Case study : Indonesia</vt:lpstr>
      <vt:lpstr>Outline </vt:lpstr>
      <vt:lpstr>IDeate</vt:lpstr>
      <vt:lpstr>Fire Report on Mar 2018</vt:lpstr>
      <vt:lpstr>Define</vt:lpstr>
      <vt:lpstr>Contraints/obstacle </vt:lpstr>
      <vt:lpstr>Build Prototype</vt:lpstr>
      <vt:lpstr>WEATHER DATA RECORD AND COLLECTION TROUGH TCP/IP NETWORK IMPLEMENTATION</vt:lpstr>
      <vt:lpstr>Introduction</vt:lpstr>
      <vt:lpstr>Prototype 1.0 (2017)</vt:lpstr>
      <vt:lpstr>IOT Architecture </vt:lpstr>
      <vt:lpstr>Integrated System by WSO2</vt:lpstr>
      <vt:lpstr>Methodology</vt:lpstr>
      <vt:lpstr>PowerPoint Presentation</vt:lpstr>
      <vt:lpstr>Arduinno</vt:lpstr>
      <vt:lpstr>Testing on the Lab</vt:lpstr>
      <vt:lpstr>Hardtest</vt:lpstr>
      <vt:lpstr>Stream Data to server</vt:lpstr>
      <vt:lpstr>Compare data with earthnull</vt:lpstr>
      <vt:lpstr>Compare data with earthnull  17-03-2018</vt:lpstr>
      <vt:lpstr>Running Operational Test</vt:lpstr>
      <vt:lpstr>Data Capture on Oct 2017</vt:lpstr>
      <vt:lpstr>Problem Occur</vt:lpstr>
      <vt:lpstr>Model vs real world</vt:lpstr>
      <vt:lpstr>Collaborate</vt:lpstr>
      <vt:lpstr>Future Works (collaboration)</vt:lpstr>
      <vt:lpstr>Thank You</vt:lpstr>
      <vt:lpstr>References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 Environmental Sensor Network Case study : Indonesia</dc:title>
  <dc:creator>basuki suhardiman</dc:creator>
  <cp:lastModifiedBy>basuki suhardiman</cp:lastModifiedBy>
  <cp:revision>17</cp:revision>
  <dcterms:created xsi:type="dcterms:W3CDTF">2018-03-14T04:45:59Z</dcterms:created>
  <dcterms:modified xsi:type="dcterms:W3CDTF">2018-03-19T02:29:39Z</dcterms:modified>
</cp:coreProperties>
</file>