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handoutMasterIdLst>
    <p:handoutMasterId r:id="rId12"/>
  </p:handoutMasterIdLst>
  <p:sldIdLst>
    <p:sldId id="538" r:id="rId6"/>
    <p:sldId id="540" r:id="rId7"/>
    <p:sldId id="541" r:id="rId8"/>
    <p:sldId id="543" r:id="rId9"/>
    <p:sldId id="539" r:id="rId10"/>
  </p:sldIdLst>
  <p:sldSz cx="9144000" cy="6858000" type="screen4x3"/>
  <p:notesSz cx="6858000" cy="9144000"/>
  <p:defaultTextStyle>
    <a:defPPr>
      <a:defRPr lang="zh-HK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22" autoAdjust="0"/>
    <p:restoredTop sz="94710" autoAdjust="0"/>
  </p:normalViewPr>
  <p:slideViewPr>
    <p:cSldViewPr>
      <p:cViewPr varScale="1">
        <p:scale>
          <a:sx n="91" d="100"/>
          <a:sy n="91" d="100"/>
        </p:scale>
        <p:origin x="48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fld id="{71DD743C-5FD2-4D5B-ADD0-0C75D7F2731D}" type="datetimeFigureOut">
              <a:rPr lang="en-US"/>
              <a:pPr>
                <a:defRPr/>
              </a:pPr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fld id="{5057C717-CC8F-4306-9D7E-AE8484630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829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fld id="{BD75CE0F-2866-44B6-96F0-470E2AE15797}" type="datetimeFigureOut">
              <a:rPr lang="zh-HK" altLang="en-US"/>
              <a:pPr>
                <a:defRPr/>
              </a:pPr>
              <a:t>14/3/2018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HK" altLang="en-US" noProof="0" smtClean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fld id="{1E1D4E66-5ECC-49CD-A1F2-E0DB2A94EE77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9766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HK" altLang="en-US" dirty="0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7275D-8055-44F0-8967-1695D95952BE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APGrid 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18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 2018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855365"/>
            <a:ext cx="8229600" cy="45259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CA336-BDC6-4F5E-9C7C-4FC716CCE4E0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APGrid 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18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 2018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48680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8680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B9481-295E-4B4C-8E3D-237243364FE1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APGrid 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18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 2018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HK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48BBE2BA-1D87-4578-93EB-CAC1CD410BA4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APGrid 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18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 2018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09FEE-6792-45A9-BF44-B871E1F849B7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APGrid 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18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 2018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85536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5536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F8056-0D8D-4968-AD3E-0C85703165E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APGrid 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18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 2018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6228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50204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86228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0204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82230-BEAC-4862-AA34-A88978FFC4CB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APGrid 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18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 2018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125BB-BAD5-4988-AF6E-8A922607BEFA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APGrid 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18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 2018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32C59-A26E-4D39-AED0-0174536B099E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APGrid 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18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 2018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0022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60022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76227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7F5C2-846B-426F-8850-5B22DADF6515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APGrid 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18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 2018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50097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821903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57646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EC8D9-74C8-4810-90B7-E5742023B66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APGrid 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18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 2018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7018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  <a:endParaRPr lang="zh-HK" altLang="en-US" dirty="0" smtClean="0"/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85536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HK" altLang="en-US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fld id="{65BA1213-E24C-4964-88B5-277534AFF1CD}" type="datetime1">
              <a:rPr lang="zh-HK" altLang="en-US"/>
              <a:pPr>
                <a:defRPr/>
              </a:pPr>
              <a:t>14/3/2018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000" i="1">
                <a:solidFill>
                  <a:srgbClr val="898989"/>
                </a:solidFill>
                <a:latin typeface="Trebuchet MS" pitchFamily="34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HK"/>
              <a:t>page. </a:t>
            </a:r>
            <a:fld id="{8E44CF15-CAB7-4723-9C80-C3E52E63AD2C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llyau_hpc@hku.h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a.grid.hku.hk/crl/cacrl2.pem" TargetMode="External"/><Relationship Id="rId2" Type="http://schemas.openxmlformats.org/officeDocument/2006/relationships/hyperlink" Target="http://ca.grid.hku.hk/cacert/cacert2.pe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a.grid.hku.hk/pki/pub/cacert/cacert2.crt" TargetMode="External"/><Relationship Id="rId4" Type="http://schemas.openxmlformats.org/officeDocument/2006/relationships/hyperlink" Target="http://ca.grid.hku.hk/crl/cacrl2.d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</a:rPr>
              <a:t>HKU Grid Certificate Authority</a:t>
            </a:r>
            <a:br>
              <a:rPr lang="en-US" sz="3600" dirty="0">
                <a:latin typeface="+mj-lt"/>
              </a:rPr>
            </a:br>
            <a:r>
              <a:rPr lang="en-US" sz="3600" dirty="0">
                <a:latin typeface="+mj-lt"/>
              </a:rPr>
              <a:t>(HKU Grid CA)</a:t>
            </a:r>
            <a:br>
              <a:rPr lang="en-US" sz="3600" dirty="0">
                <a:latin typeface="+mj-lt"/>
              </a:rPr>
            </a:br>
            <a:r>
              <a:rPr lang="en-US" sz="3600" dirty="0">
                <a:latin typeface="+mj-lt"/>
              </a:rPr>
              <a:t/>
            </a:r>
            <a:br>
              <a:rPr lang="en-US" sz="3600" dirty="0">
                <a:latin typeface="+mj-lt"/>
              </a:rPr>
            </a:br>
            <a:r>
              <a:rPr lang="en-US" sz="3600" dirty="0" smtClean="0">
                <a:latin typeface="+mj-lt"/>
              </a:rPr>
              <a:t>CP/CPS Reviewer’s Comments</a:t>
            </a:r>
            <a:endParaRPr lang="en-US" sz="36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5148064" y="4581128"/>
            <a:ext cx="3995936" cy="52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sz="2400" smtClean="0">
                <a:effectLst/>
              </a:rPr>
              <a:t>Bill Yau (</a:t>
            </a:r>
            <a:r>
              <a:rPr kumimoji="0" lang="en-US" sz="2400" smtClean="0">
                <a:solidFill>
                  <a:srgbClr val="0070C0"/>
                </a:solidFill>
                <a:effectLst/>
                <a:hlinkClick r:id="rId2"/>
              </a:rPr>
              <a:t>billyau_hpc@hku.hk</a:t>
            </a:r>
            <a:r>
              <a:rPr kumimoji="0" lang="en-US" sz="2400" smtClean="0">
                <a:effectLst/>
              </a:rPr>
              <a:t>)</a:t>
            </a:r>
            <a:endParaRPr kumimoji="0"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58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(20</a:t>
            </a:r>
            <a:r>
              <a:rPr lang="en-US" baseline="30000" dirty="0" smtClean="0"/>
              <a:t>th</a:t>
            </a:r>
            <a:r>
              <a:rPr lang="en-US" dirty="0" smtClean="0"/>
              <a:t> F2F Meeting) – Draft CP/CPS 3.0 Submitted for Review </a:t>
            </a:r>
          </a:p>
          <a:p>
            <a:r>
              <a:rPr lang="en-US" dirty="0" smtClean="0"/>
              <a:t>19 Oct – 23 Nov: 1</a:t>
            </a:r>
            <a:r>
              <a:rPr lang="en-US" baseline="30000" dirty="0" smtClean="0"/>
              <a:t>st</a:t>
            </a:r>
            <a:r>
              <a:rPr lang="en-US" dirty="0" smtClean="0"/>
              <a:t> Round Review</a:t>
            </a:r>
          </a:p>
          <a:p>
            <a:r>
              <a:rPr lang="en-US" dirty="0" smtClean="0"/>
              <a:t>14 Feb – 20 Feb: 2</a:t>
            </a:r>
            <a:r>
              <a:rPr lang="en-US" baseline="30000" dirty="0" smtClean="0"/>
              <a:t>nd</a:t>
            </a:r>
            <a:r>
              <a:rPr lang="en-US" dirty="0" smtClean="0"/>
              <a:t> Round Review</a:t>
            </a:r>
          </a:p>
          <a:p>
            <a:r>
              <a:rPr lang="en-US" dirty="0" smtClean="0"/>
              <a:t>Sibling </a:t>
            </a:r>
            <a:r>
              <a:rPr lang="en-US" dirty="0" err="1" smtClean="0"/>
              <a:t>APGridPMA</a:t>
            </a:r>
            <a:r>
              <a:rPr lang="en-US" dirty="0" smtClean="0"/>
              <a:t> CAs Involved:</a:t>
            </a:r>
          </a:p>
          <a:p>
            <a:pPr lvl="1"/>
            <a:r>
              <a:rPr lang="en-US" dirty="0"/>
              <a:t>KISTI, </a:t>
            </a:r>
            <a:r>
              <a:rPr lang="en-US" dirty="0" smtClean="0"/>
              <a:t>KR (Sang-Un)</a:t>
            </a:r>
          </a:p>
          <a:p>
            <a:pPr lvl="1"/>
            <a:r>
              <a:rPr lang="en-US" dirty="0" smtClean="0"/>
              <a:t>IGCA, IN (Santhosh)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E2BA-1D87-4578-93EB-CAC1CD410BA4}" type="slidenum">
              <a:rPr lang="zh-HK" altLang="en-US" smtClean="0"/>
              <a:pPr>
                <a:defRPr/>
              </a:pPr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548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Approved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“Computer</a:t>
            </a:r>
            <a:r>
              <a:rPr lang="en-US" sz="2200" dirty="0"/>
              <a:t> Centre” has been removed from Document Title and HKU Grid CA title [1.2][1.6.1] 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Document</a:t>
            </a:r>
            <a:r>
              <a:rPr lang="en-US" sz="2200" dirty="0"/>
              <a:t> Version has been changed to 3.0 [</a:t>
            </a:r>
            <a:r>
              <a:rPr lang="en-US" sz="2200" dirty="0" smtClean="0"/>
              <a:t>1.2]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Document</a:t>
            </a:r>
            <a:r>
              <a:rPr lang="en-US" sz="2200" dirty="0"/>
              <a:t> Date has been changed to 9 February 2018 [1.2</a:t>
            </a:r>
            <a:r>
              <a:rPr lang="en-US" sz="2200" dirty="0" smtClean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CP/CPS</a:t>
            </a:r>
            <a:r>
              <a:rPr lang="en-US" sz="2200" dirty="0"/>
              <a:t> OID has been modified [1.2][</a:t>
            </a:r>
            <a:r>
              <a:rPr lang="en-US" sz="2200" dirty="0" smtClean="0"/>
              <a:t>7.1.2]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 smtClean="0"/>
              <a:t>OCSP</a:t>
            </a:r>
            <a:r>
              <a:rPr lang="en-US" sz="2200" b="1" dirty="0"/>
              <a:t> service have been added</a:t>
            </a:r>
            <a:r>
              <a:rPr lang="en-US" sz="2200" dirty="0"/>
              <a:t> [1.3.3] [1.6.1] [3.1.5][3.2.3][4.1.2][4.9.9][4.9.10][6.3.2][7.1.2</a:t>
            </a:r>
            <a:r>
              <a:rPr lang="en-US" sz="2200" dirty="0" smtClean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New</a:t>
            </a:r>
            <a:r>
              <a:rPr lang="en-US" sz="2200" dirty="0"/>
              <a:t> version of “Guidelines on Private Key Protection” has been used as reference [1.3.3][4.1.2</a:t>
            </a:r>
            <a:r>
              <a:rPr lang="en-US" sz="2200" dirty="0" smtClean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Purposes</a:t>
            </a:r>
            <a:r>
              <a:rPr lang="en-US" sz="2200" dirty="0"/>
              <a:t> of certificate use has been revised [1.4.1</a:t>
            </a:r>
            <a:r>
              <a:rPr lang="en-US" sz="2200" dirty="0" smtClean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URL of CA root certificate and CRL have been modified [2.2][7.1.2</a:t>
            </a:r>
            <a:r>
              <a:rPr lang="en-US" sz="2200" dirty="0" smtClean="0"/>
              <a:t>]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E2BA-1D87-4578-93EB-CAC1CD410BA4}" type="slidenum">
              <a:rPr lang="zh-HK" altLang="en-US" smtClean="0"/>
              <a:pPr>
                <a:defRPr/>
              </a:pPr>
              <a:t>3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67067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Approved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579296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sz="2200" dirty="0" smtClean="0"/>
              <a:t>Direct contact in person has been added as a way of certificate revocation request [3.4][4.9.3]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200" dirty="0" smtClean="0"/>
              <a:t>Certificate</a:t>
            </a:r>
            <a:r>
              <a:rPr lang="en-US" sz="2200" dirty="0"/>
              <a:t> </a:t>
            </a:r>
            <a:r>
              <a:rPr lang="en-US" sz="2200" dirty="0" smtClean="0"/>
              <a:t>enrollment/rekey</a:t>
            </a:r>
            <a:r>
              <a:rPr lang="en-US" sz="2200" dirty="0"/>
              <a:t> process have been revised [4.1.2][4.7.3</a:t>
            </a:r>
            <a:r>
              <a:rPr lang="en-US" sz="2200" dirty="0" smtClean="0"/>
              <a:t>]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200" b="1" dirty="0" smtClean="0"/>
              <a:t>Length</a:t>
            </a:r>
            <a:r>
              <a:rPr lang="en-US" sz="2200" b="1" dirty="0"/>
              <a:t> of user/host keys has been updated to at least 2048 bits long</a:t>
            </a:r>
            <a:r>
              <a:rPr lang="en-US" sz="2200" dirty="0"/>
              <a:t> [4.1.2][6.1.5</a:t>
            </a:r>
            <a:r>
              <a:rPr lang="en-US" sz="2200" dirty="0" smtClean="0"/>
              <a:t>]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200" b="1" dirty="0" smtClean="0"/>
              <a:t>CA’s</a:t>
            </a:r>
            <a:r>
              <a:rPr lang="en-US" sz="2200" b="1" dirty="0"/>
              <a:t> key pair length has been updated to 4096 bits</a:t>
            </a:r>
            <a:r>
              <a:rPr lang="en-US" sz="2200" dirty="0"/>
              <a:t> [6.1.5][7.1.3</a:t>
            </a:r>
            <a:r>
              <a:rPr lang="en-US" sz="2200" dirty="0" smtClean="0"/>
              <a:t>]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200" b="1" dirty="0" smtClean="0"/>
              <a:t>Record</a:t>
            </a:r>
            <a:r>
              <a:rPr lang="en-US" sz="2200" b="1" dirty="0"/>
              <a:t> retention period has been changed to 3 years</a:t>
            </a:r>
            <a:r>
              <a:rPr lang="en-US" sz="2200" dirty="0"/>
              <a:t> [5.4.3][5.5.2</a:t>
            </a:r>
            <a:r>
              <a:rPr lang="en-US" sz="2200" dirty="0" smtClean="0"/>
              <a:t>]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200" dirty="0" smtClean="0"/>
              <a:t>Email</a:t>
            </a:r>
            <a:r>
              <a:rPr lang="en-US" sz="2200" dirty="0"/>
              <a:t> for Issuer Alternative Name has been changed to gridca@hku.hk [7.1.2</a:t>
            </a:r>
            <a:r>
              <a:rPr lang="en-US" sz="2200" dirty="0" smtClean="0"/>
              <a:t>]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200" dirty="0" smtClean="0"/>
              <a:t>CN</a:t>
            </a:r>
            <a:r>
              <a:rPr lang="en-US" sz="2200" dirty="0"/>
              <a:t> of issuer name form has been updated to </a:t>
            </a:r>
            <a:r>
              <a:rPr lang="en-US" sz="2200" b="1" dirty="0"/>
              <a:t>“HKU Grid CA 2”</a:t>
            </a:r>
            <a:r>
              <a:rPr lang="en-US" sz="2200" dirty="0"/>
              <a:t> [7.1.4</a:t>
            </a:r>
            <a:r>
              <a:rPr lang="en-US" sz="2200" dirty="0" smtClean="0"/>
              <a:t>]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200" dirty="0" smtClean="0"/>
              <a:t>Minor</a:t>
            </a:r>
            <a:r>
              <a:rPr lang="en-US" sz="2200" dirty="0"/>
              <a:t> grammatical error have been corrected [1.3.2][1.3.3][1.3.4</a:t>
            </a:r>
            <a:r>
              <a:rPr lang="en-US" sz="2200" dirty="0" smtClean="0"/>
              <a:t>]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2200" dirty="0" smtClean="0"/>
              <a:t>Section</a:t>
            </a:r>
            <a:r>
              <a:rPr lang="en-US" sz="2200" dirty="0"/>
              <a:t> of Bibliography has been removed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E2BA-1D87-4578-93EB-CAC1CD410BA4}" type="slidenum">
              <a:rPr lang="zh-HK" altLang="en-US" smtClean="0"/>
              <a:pPr>
                <a:defRPr/>
              </a:pPr>
              <a:t>4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3090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Feedback on Comments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E2BA-1D87-4578-93EB-CAC1CD410BA4}" type="slidenum">
              <a:rPr lang="zh-HK" altLang="en-US" smtClean="0"/>
              <a:pPr>
                <a:defRPr/>
              </a:pPr>
              <a:t>5</a:t>
            </a:fld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1"/>
            <a:ext cx="8280920" cy="3096344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Few minor corrections might be still required as follows:</a:t>
            </a:r>
          </a:p>
          <a:p>
            <a:pPr marL="0" indent="0">
              <a:buNone/>
            </a:pPr>
            <a:r>
              <a:rPr lang="en-US" sz="2400" dirty="0"/>
              <a:t>1) Document titles in front page and in Section 1 are not </a:t>
            </a:r>
            <a:r>
              <a:rPr lang="en-US" sz="2400" dirty="0" smtClean="0"/>
              <a:t>identical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2) Links are broken</a:t>
            </a:r>
          </a:p>
          <a:p>
            <a:pPr marL="0" indent="0">
              <a:buNone/>
            </a:pPr>
            <a:r>
              <a:rPr lang="en-US" sz="2400" dirty="0"/>
              <a:t> - </a:t>
            </a:r>
            <a:r>
              <a:rPr lang="en-US" sz="2400" dirty="0">
                <a:hlinkClick r:id="rId2"/>
              </a:rPr>
              <a:t>http://ca.grid.hku.hk/cacert/cacert2.pem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- </a:t>
            </a:r>
            <a:r>
              <a:rPr lang="en-US" sz="2400" dirty="0">
                <a:hlinkClick r:id="rId3"/>
              </a:rPr>
              <a:t>http://ca.grid.hku.hk/crl/cacrl2.pem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- </a:t>
            </a:r>
            <a:r>
              <a:rPr lang="en-US" sz="2400" dirty="0">
                <a:hlinkClick r:id="rId4"/>
              </a:rPr>
              <a:t>http://ca.grid.hku.hk/crl/cacrl2.der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- </a:t>
            </a:r>
            <a:r>
              <a:rPr lang="en-US" sz="2400" dirty="0">
                <a:hlinkClick r:id="rId5"/>
              </a:rPr>
              <a:t>http://ca.grid.hku.hk/pki/pub/cacert/cacert2.crt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879500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CP/CPS version 3.0 is planned to be used on a new host which is not online yet, thus these paths are currently empty. The addresses would be populated when the host is online (and start signing certificates).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13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D1FF8791911942ADB24056FB0CF7F3" ma:contentTypeVersion="7" ma:contentTypeDescription="Create a new document." ma:contentTypeScope="" ma:versionID="1aba4fb50e768dca9141e9c8ae5f9111">
  <xsd:schema xmlns:xsd="http://www.w3.org/2001/XMLSchema" xmlns:xs="http://www.w3.org/2001/XMLSchema" xmlns:p="http://schemas.microsoft.com/office/2006/metadata/properties" xmlns:ns2="0ec364a2-7dc9-44b7-b408-64862199799f" xmlns:ns3="fce38c53-14bd-4bdb-91b2-7ee27c3a5e98" xmlns:ns4="http://schemas.microsoft.com/sharepoint/v4" targetNamespace="http://schemas.microsoft.com/office/2006/metadata/properties" ma:root="true" ma:fieldsID="a1e78df1adb8c3f16bbdb0dc0933c26b" ns2:_="" ns3:_="" ns4:_="">
    <xsd:import namespace="0ec364a2-7dc9-44b7-b408-64862199799f"/>
    <xsd:import namespace="fce38c53-14bd-4bdb-91b2-7ee27c3a5e9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Next_x0020_Review_x0020_Date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364a2-7dc9-44b7-b408-64862199799f" elementFormDefault="qualified">
    <xsd:import namespace="http://schemas.microsoft.com/office/2006/documentManagement/types"/>
    <xsd:import namespace="http://schemas.microsoft.com/office/infopath/2007/PartnerControls"/>
    <xsd:element name="Next_x0020_Review_x0020_Date" ma:index="4" ma:displayName="Next Review Date" ma:format="DateOnly" ma:internalName="Next_x0020_Review_x0020_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e38c53-14bd-4bdb-91b2-7ee27c3a5e9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2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ext_x0020_Review_x0020_Date xmlns="0ec364a2-7dc9-44b7-b408-64862199799f"/>
    <_dlc_DocId xmlns="fce38c53-14bd-4bdb-91b2-7ee27c3a5e98">6K4XQYCX7SV3-1776432533-19</_dlc_DocId>
    <_dlc_DocIdUrl xmlns="fce38c53-14bd-4bdb-91b2-7ee27c3a5e98">
      <Url>https://its1.workspace.hku.hk/sites/frontpage/_layouts/15/DocIdRedir.aspx?ID=6K4XQYCX7SV3-1776432533-19</Url>
      <Description>6K4XQYCX7SV3-1776432533-19</Description>
    </_dlc_DocIdUrl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BAF8EEBD-84C4-4D90-BDE5-4206705C7A6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8FC8645-A3F9-45D0-A177-FCEB611C36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c364a2-7dc9-44b7-b408-64862199799f"/>
    <ds:schemaRef ds:uri="fce38c53-14bd-4bdb-91b2-7ee27c3a5e9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F27096-05DE-4E16-BD06-238B2C8E983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28BD382-62CA-4AEA-A892-ADBACC38C06F}">
  <ds:schemaRefs>
    <ds:schemaRef ds:uri="http://schemas.microsoft.com/office/2006/metadata/properties"/>
    <ds:schemaRef ds:uri="http://schemas.microsoft.com/office/infopath/2007/PartnerControls"/>
    <ds:schemaRef ds:uri="0ec364a2-7dc9-44b7-b408-64862199799f"/>
    <ds:schemaRef ds:uri="fce38c53-14bd-4bdb-91b2-7ee27c3a5e98"/>
    <ds:schemaRef ds:uri="http://schemas.microsoft.com/sharepoint/v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6796</TotalTime>
  <Words>147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Calibri</vt:lpstr>
      <vt:lpstr>Trebuchet MS</vt:lpstr>
      <vt:lpstr>Office 佈景主題</vt:lpstr>
      <vt:lpstr>HKU Grid Certificate Authority (HKU Grid CA)  CP/CPS Reviewer’s Comments</vt:lpstr>
      <vt:lpstr>Timeline</vt:lpstr>
      <vt:lpstr>Summary of Approved Changes</vt:lpstr>
      <vt:lpstr>Summary of Approved Changes</vt:lpstr>
      <vt:lpstr>Some Feedback on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PPT</dc:title>
  <dc:creator>DTD01</dc:creator>
  <cp:lastModifiedBy>htyauits</cp:lastModifiedBy>
  <cp:revision>220</cp:revision>
  <dcterms:created xsi:type="dcterms:W3CDTF">2012-02-07T03:52:22Z</dcterms:created>
  <dcterms:modified xsi:type="dcterms:W3CDTF">2018-03-14T10:34:26Z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0x01010012D1FF8791911942ADB24056FB0CF7F3</vt:lpwstr>
  </property>
  <property fmtid="{D5CDD505-2E9C-101B-9397-08002B2CF9AE}" pid="3" name="URL">
    <vt:lpwstr/>
  </property>
  <property fmtid="{D5CDD505-2E9C-101B-9397-08002B2CF9AE}" pid="4" name="_dlc_DocIdItemGuid">
    <vt:lpwstr>9550644c-c91c-443d-8b9c-059c65fb5283</vt:lpwstr>
  </property>
</Properties>
</file>