
<file path=[Content_Types].xml><?xml version="1.0" encoding="utf-8"?>
<Types xmlns="http://schemas.openxmlformats.org/package/2006/content-types">
  <Default Extension="avi" ContentType="video/avi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4C3C2611-4C71-4FC5-86AE-919BDF0F9419}">
  <a:tblStyle styleId="{4C3C2611-4C71-4FC5-86AE-919BDF0F9419}" styleName="">
    <a:wholeTbl>
      <a:tcTxStyle>
        <a:srgbClr val="000000"/>
      </a:tcTxStyle>
      <a:tcStyle>
        <a:tcBdr>
          <a:left>
            <a:ln w="12700">
              <a:solidFill>
                <a:srgbClr val="FFFFFF"/>
              </a:solidFill>
            </a:ln>
          </a:left>
          <a:right>
            <a:ln w="12700">
              <a:solidFill>
                <a:srgbClr val="FFFFFF"/>
              </a:solidFill>
            </a:ln>
          </a:right>
          <a:top>
            <a:ln w="12700">
              <a:solidFill>
                <a:srgbClr val="FFFFFF"/>
              </a:solidFill>
            </a:ln>
          </a:top>
          <a:bottom>
            <a:ln w="12700">
              <a:solidFill>
                <a:srgbClr val="FFFFFF"/>
              </a:solidFill>
            </a:ln>
          </a:bottom>
          <a:insideH>
            <a:ln w="12700">
              <a:solidFill>
                <a:srgbClr val="FFFFFF"/>
              </a:solidFill>
            </a:ln>
          </a:insideH>
          <a:insideV>
            <a:ln w="12700">
              <a:solidFill>
                <a:srgbClr val="FFFFFF"/>
              </a:solidFill>
            </a:ln>
          </a:insideV>
        </a:tcBdr>
        <a:fill>
          <a:solidFill>
            <a:srgbClr val="D3E2F3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1F9"/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i="off" b="on">
        <a:srgbClr val="FFFFFF"/>
      </a:tcTxStyle>
      <a:tcStyle>
        <a:tcBdr>
          <a:left>
            <a:ln w="12700">
              <a:solidFill>
                <a:srgbClr val="FFFFFF"/>
              </a:solidFill>
            </a:ln>
          </a:left>
          <a:right>
            <a:ln w="12700">
              <a:solidFill>
                <a:srgbClr val="FFFFFF"/>
              </a:solidFill>
            </a:ln>
          </a:right>
          <a:top>
            <a:ln w="12700">
              <a:solidFill>
                <a:srgbClr val="FFFFFF"/>
              </a:solidFill>
            </a:ln>
          </a:top>
          <a:bottom>
            <a:ln w="12700">
              <a:solidFill>
                <a:srgbClr val="FFFFFF"/>
              </a:solidFill>
            </a:ln>
          </a:bottom>
        </a:tcBdr>
        <a:fill>
          <a:solidFill>
            <a:schemeClr val="accent1"/>
          </a:solidFill>
        </a:fill>
      </a:tcStyle>
    </a:firstCol>
    <a:lastRow>
      <a:tcTxStyle i="off" b="on">
        <a:srgbClr val="FFFFFF"/>
      </a:tcTxStyle>
      <a:tcStyle>
        <a:tcBdr>
          <a:left>
            <a:ln w="12700">
              <a:solidFill>
                <a:srgbClr val="FFFFFF"/>
              </a:solidFill>
            </a:ln>
          </a:left>
          <a:right>
            <a:ln w="12700">
              <a:solidFill>
                <a:srgbClr val="FFFFFF"/>
              </a:solidFill>
            </a:ln>
          </a:right>
          <a:top>
            <a:ln w="38100">
              <a:solidFill>
                <a:srgbClr val="FFFFFF"/>
              </a:solidFill>
            </a:ln>
          </a:top>
          <a:bottom>
            <a:ln w="12700">
              <a:solidFill>
                <a:srgbClr val="FFFFFF"/>
              </a:solidFill>
            </a:ln>
          </a:bottom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i="off" b="on">
        <a:srgbClr val="FFFFFF"/>
      </a:tcTxStyle>
      <a:tcStyle>
        <a:tcBdr>
          <a:left>
            <a:ln w="12700">
              <a:solidFill>
                <a:srgbClr val="FFFFFF"/>
              </a:solidFill>
            </a:ln>
          </a:left>
          <a:right>
            <a:ln w="12700">
              <a:solidFill>
                <a:srgbClr val="FFFFFF"/>
              </a:solidFill>
            </a:ln>
          </a:right>
          <a:top>
            <a:ln w="12700">
              <a:solidFill>
                <a:srgbClr val="FFFFFF"/>
              </a:solidFill>
            </a:ln>
          </a:top>
          <a:bottom>
            <a:ln w="38100">
              <a:solidFill>
                <a:srgbClr val="FFFFFF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05" d="100"/>
          <a:sy n="105" d="100"/>
        </p:scale>
        <p:origin x="216" y="632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ChangeAspect="1" noGrp="1" noRo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>
      <a:defRPr sz="1200">
        <a:latin typeface="+mj-lt"/>
        <a:ea typeface="+mj-ea"/>
        <a:cs typeface="+mj-cs"/>
      </a:defRPr>
    </a:lvl1pPr>
    <a:lvl2pPr indent="228600">
      <a:defRPr sz="1200">
        <a:latin typeface="+mj-lt"/>
        <a:ea typeface="+mj-ea"/>
        <a:cs typeface="+mj-cs"/>
      </a:defRPr>
    </a:lvl2pPr>
    <a:lvl3pPr indent="457200">
      <a:defRPr sz="1200">
        <a:latin typeface="+mj-lt"/>
        <a:ea typeface="+mj-ea"/>
        <a:cs typeface="+mj-cs"/>
      </a:defRPr>
    </a:lvl3pPr>
    <a:lvl4pPr indent="685800">
      <a:defRPr sz="1200">
        <a:latin typeface="+mj-lt"/>
        <a:ea typeface="+mj-ea"/>
        <a:cs typeface="+mj-cs"/>
      </a:defRPr>
    </a:lvl4pPr>
    <a:lvl5pPr indent="914400">
      <a:defRPr sz="1200">
        <a:latin typeface="+mj-lt"/>
        <a:ea typeface="+mj-ea"/>
        <a:cs typeface="+mj-cs"/>
      </a:defRPr>
    </a:lvl5pPr>
    <a:lvl6pPr indent="1143000">
      <a:defRPr sz="1200">
        <a:latin typeface="+mj-lt"/>
        <a:ea typeface="+mj-ea"/>
        <a:cs typeface="+mj-cs"/>
      </a:defRPr>
    </a:lvl6pPr>
    <a:lvl7pPr indent="1371600">
      <a:defRPr sz="1200">
        <a:latin typeface="+mj-lt"/>
        <a:ea typeface="+mj-ea"/>
        <a:cs typeface="+mj-cs"/>
      </a:defRPr>
    </a:lvl7pPr>
    <a:lvl8pPr indent="1600200">
      <a:defRPr sz="1200">
        <a:latin typeface="+mj-lt"/>
        <a:ea typeface="+mj-ea"/>
        <a:cs typeface="+mj-cs"/>
      </a:defRPr>
    </a:lvl8pPr>
    <a:lvl9pPr indent="1828800">
      <a:defRPr sz="1200"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342EE1A-62F0-0E03-4A8C-5CE8DB220547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EEFC04-50C8-4F23-1583-6BCCB47B97B5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92F6B1-B3BC-FA6F-FB8D-245D43A309D9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860418-6641-7871-831B-62EAD0449F54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376F0B-5666-BAC9-89FC-6F2D9DBF8ADF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A9A648-AF9A-7FD4-F794-28A7357CD578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27B1F15-03DD-AC02-843C-3DDE8199C013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28C5CA4-C782-9333-73CC-9BD0C9DCCAE4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481ED6-4031-3AAC-F278-86AB2E846C34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290240-5D07-1E9A-6912-0E5105915492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BD3BA4-3B32-E5BF-D509-FDE34BA0756A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5A1761-53D9-22DA-8E36-65969FE5BF9E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E1BF3F-2092-915E-3F4F-6B37BB4C37B2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48E61F-C867-0A92-CBA1-1FCB3A365615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938178-9699-60DA-9591-E5E281844747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DBF7D5-35F7-4D8F-DA7A-1F0019D13AD9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9A428D-CDFF-FB0B-2FED-A82466DC757A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447E24-EA49-1E37-9B49-7BDC9111C7AC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EA01C0-1CDB-7F56-2E40-1B15BB8ACA49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878AF0-19BD-600D-F399-53776BA9B5F2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011564-000C-0989-3041-2FE8F99DCC4F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7A135A-34FC-87A3-6672-91BEFC98F4E0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0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06" name="Bild 7" descr="Bild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14" name="Bild 6" descr="Bild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16" name="Textebene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chemeClr val="accent2"/>
                </a:solidFill>
              </a:defRPr>
            </a:lvl1pPr>
            <a:lvl2pPr marL="458181" indent="-206181">
              <a:buFontTx/>
              <a:defRPr sz="1800">
                <a:solidFill>
                  <a:schemeClr val="accent2"/>
                </a:solidFill>
              </a:defRPr>
            </a:lvl2pPr>
            <a:lvl3pPr marL="710181" indent="-206181">
              <a:buFontTx/>
              <a:defRPr sz="1800">
                <a:solidFill>
                  <a:schemeClr val="accent2"/>
                </a:solidFill>
              </a:defRPr>
            </a:lvl3pPr>
            <a:lvl4pPr marL="962181" indent="-206181">
              <a:buFontTx/>
              <a:defRPr sz="1800">
                <a:solidFill>
                  <a:schemeClr val="accent2"/>
                </a:solidFill>
              </a:defRPr>
            </a:lvl4pPr>
            <a:lvl5pPr marL="1214181" indent="-206181">
              <a:buFontTx/>
              <a:defRPr sz="1800">
                <a:solidFill>
                  <a:schemeClr val="accent2"/>
                </a:solidFill>
              </a:defRPr>
            </a:lvl5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24" name="Bild 4" descr="Bild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Nur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" name="Bildplatzhalter 7"/>
          <p:cNvSpPr>
            <a:spLocks noGrp="1"/>
          </p:cNvSpPr>
          <p:nvPr>
            <p:ph type="pic" idx="21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32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33" name="Textebene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458181" indent="-206181">
              <a:buFontTx/>
              <a:defRPr sz="1800">
                <a:solidFill>
                  <a:srgbClr val="FFFFFF"/>
                </a:solidFill>
              </a:defRPr>
            </a:lvl2pPr>
            <a:lvl3pPr marL="710181" indent="-206181">
              <a:buFontTx/>
              <a:defRPr sz="1800">
                <a:solidFill>
                  <a:srgbClr val="FFFFFF"/>
                </a:solidFill>
              </a:defRPr>
            </a:lvl3pPr>
            <a:lvl4pPr marL="962181" indent="-206181">
              <a:buFontTx/>
              <a:defRPr sz="1800">
                <a:solidFill>
                  <a:srgbClr val="FFFFFF"/>
                </a:solidFill>
              </a:defRPr>
            </a:lvl4pPr>
            <a:lvl5pPr marL="1214181" indent="-206181">
              <a:buFontTx/>
              <a:defRPr sz="1800"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pic>
        <p:nvPicPr>
          <p:cNvPr id="134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2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43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5580002" cy="4751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4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45" name="Bild 9" descr="Bild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2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5580002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5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54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56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2 Inhalte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64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11377614" cy="226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6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66" name="Bild 7" descr="Bild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2 Inhalte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11377614" cy="226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7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75" name="Bild 9" descr="Bild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77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3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85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3646800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86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87" name="Bild 9" descr="Bild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3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479423" y="1412875"/>
            <a:ext cx="3646800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19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196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198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1" name="Gruppieren 1"/>
          <p:cNvGrpSpPr/>
          <p:nvPr/>
        </p:nvGrpSpPr>
        <p:grpSpPr bwMode="auto">
          <a:xfrm>
            <a:off x="0" y="0"/>
            <a:ext cx="12192000" cy="6165850"/>
            <a:chOff x="0" y="0"/>
            <a:chExt cx="12192000" cy="6165850"/>
          </a:xfrm>
        </p:grpSpPr>
        <p:pic>
          <p:nvPicPr>
            <p:cNvPr id="19" name="Bild 9" descr="Bild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12192000" cy="6165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Rechteck 15"/>
            <p:cNvSpPr/>
            <p:nvPr/>
          </p:nvSpPr>
          <p:spPr bwMode="auto">
            <a:xfrm>
              <a:off x="0" y="0"/>
              <a:ext cx="12192000" cy="6165850"/>
            </a:xfrm>
            <a:prstGeom prst="rect">
              <a:avLst/>
            </a:prstGeom>
            <a:gradFill>
              <a:gsLst>
                <a:gs pos="0">
                  <a:srgbClr val="137DFF">
                    <a:alpha val="80000"/>
                  </a:srgbClr>
                </a:gs>
                <a:gs pos="50000">
                  <a:srgbClr val="003980">
                    <a:alpha val="69804"/>
                  </a:srgbClr>
                </a:gs>
                <a:gs pos="100000">
                  <a:srgbClr val="00234E">
                    <a:alpha val="69804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23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897312"/>
            <a:ext cx="5580062" cy="1326106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lIns="107999" tIns="107999" rIns="107999" bIns="107999" anchor="b"/>
          <a:lstStyle>
            <a:lvl1pPr marL="0" indent="0"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  <a:lvl2pPr marL="664363" indent="-412363">
              <a:buFontTx/>
              <a:defRPr sz="3600">
                <a:solidFill>
                  <a:srgbClr val="FFFFFF"/>
                </a:solidFill>
              </a:defRPr>
            </a:lvl2pPr>
            <a:lvl3pPr marL="916363" indent="-412363">
              <a:buFontTx/>
              <a:defRPr sz="3600">
                <a:solidFill>
                  <a:srgbClr val="FFFFFF"/>
                </a:solidFill>
              </a:defRPr>
            </a:lvl3pPr>
            <a:lvl4pPr marL="1168363" indent="-412363">
              <a:buFontTx/>
              <a:defRPr sz="3600">
                <a:solidFill>
                  <a:srgbClr val="FFFFFF"/>
                </a:solidFill>
              </a:defRPr>
            </a:lvl4pPr>
            <a:lvl5pPr marL="1420363" indent="-412363">
              <a:buFontTx/>
              <a:defRPr sz="3600"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24" name="Bild 10" descr="Bild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4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06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3" y="1412875"/>
            <a:ext cx="2682002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07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08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4 Inhalte vertik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3" y="1412875"/>
            <a:ext cx="2682002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16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17" name="Bild 13" descr="Bild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itelmasterformat durch Klicken bearbeiten"/>
          <p:cNvSpPr txBox="1"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  <p:sp>
        <p:nvSpPr>
          <p:cNvPr id="219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4 Inhalte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27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3" y="1412875"/>
            <a:ext cx="5580002" cy="226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28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29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4 Inhalte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6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3" y="1412875"/>
            <a:ext cx="5580002" cy="226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37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38" name="Bild 13" descr="Bild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40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2 Boxen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48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6277038" y="1412875"/>
            <a:ext cx="5580001" cy="4752975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49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50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2 Boxen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7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258" name="Textebene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6277038" y="1412875"/>
            <a:ext cx="5580001" cy="4752975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259" name="Bild 13" descr="Bild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61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Text Eyecatcher 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5" y="333375"/>
            <a:ext cx="10182599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69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3377488" y="1412875"/>
            <a:ext cx="8479550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70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271" name="Textplatzhalter 3"/>
          <p:cNvSpPr>
            <a:spLocks noGrp="1"/>
          </p:cNvSpPr>
          <p:nvPr>
            <p:ph type="body" sz="quarter" idx="21"/>
          </p:nvPr>
        </p:nvSpPr>
        <p:spPr bwMode="auto">
          <a:xfrm>
            <a:off x="479423" y="1412874"/>
            <a:ext cx="2682876" cy="4752002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2" name="Bild 10" descr="Bild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Text Eyecatcher 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3377488" y="1412875"/>
            <a:ext cx="8479550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80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281" name="Textplatzhalter 3"/>
          <p:cNvSpPr>
            <a:spLocks noGrp="1"/>
          </p:cNvSpPr>
          <p:nvPr>
            <p:ph type="body" sz="quarter" idx="21"/>
          </p:nvPr>
        </p:nvSpPr>
        <p:spPr bwMode="auto">
          <a:xfrm>
            <a:off x="479423" y="1412874"/>
            <a:ext cx="2682876" cy="4752002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2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84" name="Textplatzhalter 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Text Eyecatcher rech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1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5" y="333375"/>
            <a:ext cx="10182599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292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479423" y="1412875"/>
            <a:ext cx="8478128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293" name="Textplatzhalter 3"/>
          <p:cNvSpPr>
            <a:spLocks noGrp="1"/>
          </p:cNvSpPr>
          <p:nvPr>
            <p:ph type="body" sz="quarter" idx="21"/>
          </p:nvPr>
        </p:nvSpPr>
        <p:spPr bwMode="auto">
          <a:xfrm>
            <a:off x="9175750" y="1412875"/>
            <a:ext cx="2681289" cy="4752000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295" name="Bild 9" descr="Bild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Text Eyecatcher rech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479423" y="1412875"/>
            <a:ext cx="8478128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303" name="Textplatzhalter 3"/>
          <p:cNvSpPr>
            <a:spLocks noGrp="1"/>
          </p:cNvSpPr>
          <p:nvPr>
            <p:ph type="body" sz="quarter" idx="21"/>
          </p:nvPr>
        </p:nvSpPr>
        <p:spPr bwMode="auto">
          <a:xfrm>
            <a:off x="9175750" y="1412875"/>
            <a:ext cx="2681289" cy="4752000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305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307" name="Textplatzhalter 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4_Titel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rafik 10" descr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chteck 11"/>
          <p:cNvSpPr/>
          <p:nvPr/>
        </p:nvSpPr>
        <p:spPr bwMode="auto">
          <a:xfrm>
            <a:off x="0" y="1"/>
            <a:ext cx="12192000" cy="6858001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35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897312"/>
            <a:ext cx="5580062" cy="1326106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lIns="107999" tIns="107999" rIns="107999" bIns="107999"/>
          <a:lstStyle>
            <a:lvl1pPr marL="0" indent="0"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  <a:lvl2pPr marL="664363" indent="-412363">
              <a:buFontTx/>
              <a:defRPr sz="3600">
                <a:solidFill>
                  <a:srgbClr val="FFFFFF"/>
                </a:solidFill>
              </a:defRPr>
            </a:lvl2pPr>
            <a:lvl3pPr marL="916363" indent="-412363">
              <a:buFontTx/>
              <a:defRPr sz="3600">
                <a:solidFill>
                  <a:srgbClr val="FFFFFF"/>
                </a:solidFill>
              </a:defRPr>
            </a:lvl3pPr>
            <a:lvl4pPr marL="1168363" indent="-412363">
              <a:buFontTx/>
              <a:defRPr sz="3600">
                <a:solidFill>
                  <a:srgbClr val="FFFFFF"/>
                </a:solidFill>
              </a:defRPr>
            </a:lvl4pPr>
            <a:lvl5pPr marL="1420363" indent="-412363">
              <a:buFontTx/>
              <a:defRPr sz="3600"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36" name="Bild 8" descr="Bild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+ Bild Eyecatcher 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" name="Bildplatzhalter 2"/>
          <p:cNvSpPr>
            <a:spLocks noGrp="1"/>
          </p:cNvSpPr>
          <p:nvPr>
            <p:ph type="pic" idx="21"/>
          </p:nvPr>
        </p:nvSpPr>
        <p:spPr bwMode="auto">
          <a:xfrm>
            <a:off x="3377488" y="1412875"/>
            <a:ext cx="8479550" cy="475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31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316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317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3" y="1412875"/>
            <a:ext cx="2682876" cy="4752000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>
              <a:buFontTx/>
              <a:defRPr>
                <a:solidFill>
                  <a:srgbClr val="FFFFFF"/>
                </a:solidFill>
              </a:defRPr>
            </a:lvl2pPr>
            <a:lvl3pPr>
              <a:buFontTx/>
              <a:defRPr>
                <a:solidFill>
                  <a:srgbClr val="FFFFFF"/>
                </a:solidFill>
              </a:defRPr>
            </a:lvl3pPr>
            <a:lvl4pPr>
              <a:buFontTx/>
              <a:defRPr>
                <a:solidFill>
                  <a:srgbClr val="FFFFFF"/>
                </a:solidFill>
              </a:defRPr>
            </a:lvl4pPr>
            <a:lvl5pPr>
              <a:buFontTx/>
              <a:defRPr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318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+ Bild Eyecatcher 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5" name="Bildplatzhalter 2"/>
          <p:cNvSpPr>
            <a:spLocks noGrp="1"/>
          </p:cNvSpPr>
          <p:nvPr>
            <p:ph type="pic" idx="21"/>
          </p:nvPr>
        </p:nvSpPr>
        <p:spPr bwMode="auto">
          <a:xfrm>
            <a:off x="3377488" y="1412875"/>
            <a:ext cx="8479550" cy="475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326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327" name="Bild 15" descr="Bild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329" name="Textebene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chemeClr val="accent2"/>
                </a:solidFill>
              </a:defRPr>
            </a:lvl1pPr>
            <a:lvl2pPr marL="458181" indent="-206181">
              <a:buFontTx/>
              <a:defRPr sz="1800">
                <a:solidFill>
                  <a:schemeClr val="accent2"/>
                </a:solidFill>
              </a:defRPr>
            </a:lvl2pPr>
            <a:lvl3pPr marL="710181" indent="-206181">
              <a:buFontTx/>
              <a:defRPr sz="1800">
                <a:solidFill>
                  <a:schemeClr val="accent2"/>
                </a:solidFill>
              </a:defRPr>
            </a:lvl3pPr>
            <a:lvl4pPr marL="962181" indent="-206181">
              <a:buFontTx/>
              <a:defRPr sz="1800">
                <a:solidFill>
                  <a:schemeClr val="accent2"/>
                </a:solidFill>
              </a:defRPr>
            </a:lvl4pPr>
            <a:lvl5pPr marL="1214181" indent="-206181">
              <a:buFontTx/>
              <a:defRPr sz="1800">
                <a:solidFill>
                  <a:schemeClr val="accent2"/>
                </a:solidFill>
              </a:defRPr>
            </a:lvl5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330" name="Textplatzhalter 3"/>
          <p:cNvSpPr>
            <a:spLocks noGrp="1"/>
          </p:cNvSpPr>
          <p:nvPr>
            <p:ph type="body" sz="quarter" idx="22"/>
          </p:nvPr>
        </p:nvSpPr>
        <p:spPr bwMode="auto">
          <a:xfrm>
            <a:off x="479423" y="1412874"/>
            <a:ext cx="2682876" cy="4752002"/>
          </a:xfrm>
          <a:prstGeom prst="rect">
            <a:avLst/>
          </a:prstGeom>
          <a:solidFill>
            <a:srgbClr val="6991B9"/>
          </a:solidFill>
        </p:spPr>
        <p:txBody>
          <a:bodyPr lIns="144000" tIns="144000" rIns="144000" bIns="144000"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7" name="Grafik 2" descr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echteck 1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9" name="Bild 10" descr="Bild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Blauer Verlauf">
    <p:bg>
      <p:bgPr shadeToTitle="0"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70000"/>
              </a:srgbClr>
            </a:gs>
            <a:gs pos="100000">
              <a:srgbClr val="00234E">
                <a:alpha val="70000"/>
              </a:srgb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7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Blauer Title">
    <p:bg>
      <p:bgPr shadeToTitle="0"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69804"/>
              </a:srgb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pic>
        <p:nvPicPr>
          <p:cNvPr id="356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Blauer Verlauf Title + Subtitle">
    <p:bg>
      <p:bgPr shadeToTitle="0"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69804"/>
              </a:srgb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4" name="Bild 12" descr="Bild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366" name="Textebene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AFD7FF"/>
                </a:solidFill>
              </a:defRPr>
            </a:lvl1pPr>
            <a:lvl2pPr marL="458181" indent="-206181">
              <a:buFontTx/>
              <a:defRPr sz="1800">
                <a:solidFill>
                  <a:srgbClr val="AFD7FF"/>
                </a:solidFill>
              </a:defRPr>
            </a:lvl2pPr>
            <a:lvl3pPr marL="710181" indent="-206181">
              <a:buFontTx/>
              <a:defRPr sz="1800">
                <a:solidFill>
                  <a:srgbClr val="AFD7FF"/>
                </a:solidFill>
              </a:defRPr>
            </a:lvl3pPr>
            <a:lvl4pPr marL="962181" indent="-206181">
              <a:buFontTx/>
              <a:defRPr sz="1800">
                <a:solidFill>
                  <a:srgbClr val="AFD7FF"/>
                </a:solidFill>
              </a:defRPr>
            </a:lvl4pPr>
            <a:lvl5pPr marL="1214181" indent="-206181">
              <a:buFontTx/>
              <a:defRPr sz="1800">
                <a:solidFill>
                  <a:srgbClr val="AFD7FF"/>
                </a:solidFill>
              </a:defRPr>
            </a:lvl5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367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4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607490" y="1600203"/>
            <a:ext cx="10889395" cy="46265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37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804736" y="6602477"/>
            <a:ext cx="127001" cy="127001"/>
          </a:xfrm>
          <a:prstGeom prst="rect">
            <a:avLst/>
          </a:prstGeom>
        </p:spPr>
        <p:txBody>
          <a:bodyPr/>
          <a:lstStyle>
            <a:lvl1pPr defTabSz="609584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376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&amp; Punk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3" name="Titeltext"/>
          <p:cNvSpPr txBox="1">
            <a:spLocks noGrp="1"/>
          </p:cNvSpPr>
          <p:nvPr>
            <p:ph type="title"/>
          </p:nvPr>
        </p:nvSpPr>
        <p:spPr bwMode="auto"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algn="ctr" defTabSz="410765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</a:defRPr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384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2193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</a:defRPr>
            </a:lvl1pPr>
            <a:lvl2pPr marL="750093" indent="-305593" defTabSz="410765"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</a:defRPr>
            </a:lvl2pPr>
            <a:lvl3pPr marL="1194593" indent="-305593" defTabSz="410765"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</a:defRPr>
            </a:lvl3pPr>
            <a:lvl4pPr marL="1639093" indent="-305593" defTabSz="410765"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</a:defRPr>
            </a:lvl4pPr>
            <a:lvl5pPr marL="2083593" indent="-305593" defTabSz="410765"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38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&amp; 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" name="Titeltext"/>
          <p:cNvSpPr txBox="1">
            <a:spLocks noGrp="1"/>
          </p:cNvSpPr>
          <p:nvPr>
            <p:ph type="title"/>
          </p:nvPr>
        </p:nvSpPr>
        <p:spPr bwMode="auto">
          <a:xfrm>
            <a:off x="2193726" y="312539"/>
            <a:ext cx="7804548" cy="1518047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algn="ctr" defTabSz="410765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</a:defRPr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402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2193726" y="1830585"/>
            <a:ext cx="7804548" cy="4420197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96333" indent="-296333" defTabSz="410765"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</a:defRPr>
            </a:lvl1pPr>
            <a:lvl2pPr marL="740833" indent="-296333" defTabSz="410765"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</a:defRPr>
            </a:lvl2pPr>
            <a:lvl3pPr marL="1185333" indent="-296333" defTabSz="410765"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</a:defRPr>
            </a:lvl3pPr>
            <a:lvl4pPr marL="1629833" indent="-296333" defTabSz="410765"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</a:defRPr>
            </a:lvl4pPr>
            <a:lvl5pPr marL="2074333" indent="-296333" defTabSz="410765"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40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5964732" y="6505277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Blue Gradient_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Leibniz Supercomputing Centre | 2021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AFD7FF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3_Titel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Grafik 9" descr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96000" y="-12063"/>
            <a:ext cx="6096000" cy="687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Grafik 18" descr="Grafik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77521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echteck 11"/>
          <p:cNvSpPr/>
          <p:nvPr/>
        </p:nvSpPr>
        <p:spPr bwMode="auto">
          <a:xfrm>
            <a:off x="0" y="1"/>
            <a:ext cx="12192000" cy="6858001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" name="Grafik 24" descr="Grafik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84230" y="5841394"/>
            <a:ext cx="3800352" cy="855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Bild 8" descr="Bild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2_Titelslide 3">
    <p:bg>
      <p:bgPr shadeToTitle="0"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69804"/>
              </a:srgb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897312"/>
            <a:ext cx="5580062" cy="1326106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lIns="107999" tIns="107999" rIns="107999" bIns="107999" anchor="b"/>
          <a:lstStyle>
            <a:lvl1pPr marL="0" indent="0"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  <a:lvl2pPr marL="664363" indent="-412363">
              <a:buFontTx/>
              <a:defRPr sz="3600">
                <a:solidFill>
                  <a:srgbClr val="FFFFFF"/>
                </a:solidFill>
              </a:defRPr>
            </a:lvl2pPr>
            <a:lvl3pPr marL="916363" indent="-412363">
              <a:buFontTx/>
              <a:defRPr sz="3600">
                <a:solidFill>
                  <a:srgbClr val="FFFFFF"/>
                </a:solidFill>
              </a:defRPr>
            </a:lvl3pPr>
            <a:lvl4pPr marL="1168363" indent="-412363">
              <a:buFontTx/>
              <a:defRPr sz="3600">
                <a:solidFill>
                  <a:srgbClr val="FFFFFF"/>
                </a:solidFill>
              </a:defRPr>
            </a:lvl4pPr>
            <a:lvl5pPr marL="1420363" indent="-412363">
              <a:buFontTx/>
              <a:defRPr sz="3600"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56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1_Titelslide 3">
    <p:bg>
      <p:bgPr shadeToTitle="0"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70000"/>
              </a:srgb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Textebene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897312"/>
            <a:ext cx="5580062" cy="1326106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lIns="107999" tIns="107999" rIns="107999" bIns="107999" anchor="b"/>
          <a:lstStyle>
            <a:lvl1pPr marL="0" indent="0"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  <a:lvl2pPr marL="664363" indent="-412363">
              <a:buFontTx/>
              <a:defRPr sz="3600">
                <a:solidFill>
                  <a:srgbClr val="FFFFFF"/>
                </a:solidFill>
              </a:defRPr>
            </a:lvl2pPr>
            <a:lvl3pPr marL="916363" indent="-412363">
              <a:buFontTx/>
              <a:defRPr sz="3600">
                <a:solidFill>
                  <a:srgbClr val="FFFFFF"/>
                </a:solidFill>
              </a:defRPr>
            </a:lvl3pPr>
            <a:lvl4pPr marL="1168363" indent="-412363">
              <a:buFontTx/>
              <a:defRPr sz="3600">
                <a:solidFill>
                  <a:srgbClr val="FFFFFF"/>
                </a:solidFill>
              </a:defRPr>
            </a:lvl4pPr>
            <a:lvl5pPr marL="1420363" indent="-412363">
              <a:buFontTx/>
              <a:defRPr sz="3600">
                <a:solidFill>
                  <a:srgbClr val="FFFFFF"/>
                </a:solidFill>
              </a:defRPr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pic>
        <p:nvPicPr>
          <p:cNvPr id="65" name="Bild 11" descr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74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479423" y="1412875"/>
            <a:ext cx="11377616" cy="4751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76" name="Bild 10" descr="Bild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333375"/>
            <a:ext cx="10474457" cy="3600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479423" y="1412875"/>
            <a:ext cx="11377616" cy="475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86" name="Bild 10" descr="Bild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" userDrawn="1">
  <p:cSld name="Titel_Sub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479425" y="1412875"/>
            <a:ext cx="11377615" cy="4752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95" name="Titeltext"/>
          <p:cNvSpPr txBox="1">
            <a:spLocks noGrp="1"/>
          </p:cNvSpPr>
          <p:nvPr>
            <p:ph type="title"/>
          </p:nvPr>
        </p:nvSpPr>
        <p:spPr bwMode="auto">
          <a:xfrm>
            <a:off x="479426" y="638073"/>
            <a:ext cx="10474457" cy="360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96" name="Textplatzhalt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/>
          <a:lstStyle>
            <a:lvl1pPr marL="0" indent="0" defTabSz="868680">
              <a:spcBef>
                <a:spcPts val="300"/>
              </a:spcBef>
              <a:buSzTx/>
              <a:buFont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Titelmasterformat durch Klicken bearbeiten</a:t>
            </a:r>
            <a:endParaRPr/>
          </a:p>
        </p:txBody>
      </p:sp>
      <p:pic>
        <p:nvPicPr>
          <p:cNvPr id="97" name="Bild 7" descr="Bild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6" cy="66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Relationship Id="rId41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6" descr="Grafik 6"/>
          <p:cNvPicPr>
            <a:picLocks noChangeAspect="1"/>
          </p:cNvPicPr>
          <p:nvPr/>
        </p:nvPicPr>
        <p:blipFill>
          <a:blip r:embed="rId41"/>
          <a:stretch/>
        </p:blipFill>
        <p:spPr bwMode="auto">
          <a:xfrm>
            <a:off x="3162300" y="2672883"/>
            <a:ext cx="6320914" cy="123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xt"/>
          <p:cNvSpPr txBox="1"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1pPr>
      <a:lvl2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2pPr>
      <a:lvl3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3pPr>
      <a:lvl4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4pPr>
      <a:lvl5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5pPr>
      <a:lvl6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6pPr>
      <a:lvl7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7pPr>
      <a:lvl8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8pPr>
      <a:lvl9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lvl1pPr marL="252000" marR="0" indent="-2520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1pPr>
      <a:lvl2pPr marL="504000" marR="0" indent="-2520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2pPr>
      <a:lvl3pPr marL="755999" marR="0" indent="-2520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3pPr>
      <a:lvl4pPr marL="1008000" marR="0" indent="-2520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4pPr>
      <a:lvl5pPr marL="1260000" marR="0" indent="-2520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5pPr>
      <a:lvl6pPr marL="2565400" marR="0" indent="-2794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6pPr>
      <a:lvl7pPr marL="3022600" marR="0" indent="-2794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7pPr>
      <a:lvl8pPr marL="3479800" marR="0" indent="-2794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8pPr>
      <a:lvl9pPr marL="3937000" marR="0" indent="-279400" algn="l" defTabSz="91440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defRPr sz="2200" b="0" i="0" u="none" strike="noStrike" cap="none" spc="0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Relationship Id="rId4" Type="http://schemas.openxmlformats.org/officeDocument/2006/relationships/image" Target="../media/image4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emf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emf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5" Type="http://schemas.openxmlformats.org/officeDocument/2006/relationships/image" Target="../media/image5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58.jpg"/><Relationship Id="rId5" Type="http://schemas.openxmlformats.org/officeDocument/2006/relationships/image" Target="../media/image5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microsoft.com/office/2007/relationships/media" Target="../media/media1.avi"/><Relationship Id="rId5" Type="http://schemas.openxmlformats.org/officeDocument/2006/relationships/video" Target="../media/media1.avi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2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30037" y="6550279"/>
            <a:ext cx="127001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413" name="Bildschirmfoto 2017-01-21 um 23.10.10.png" descr="Bildschirmfoto 2017-01-21 um 23.10.10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6153" y="505529"/>
            <a:ext cx="4472534" cy="323152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Data Management for Post-Processing on PIC-Simulations of LaserPlasma Acceleration…"/>
          <p:cNvSpPr txBox="1">
            <a:spLocks noGrp="1"/>
          </p:cNvSpPr>
          <p:nvPr>
            <p:ph type="body" sz="half" idx="1"/>
          </p:nvPr>
        </p:nvSpPr>
        <p:spPr bwMode="auto">
          <a:xfrm>
            <a:off x="225251" y="3860804"/>
            <a:ext cx="11405889" cy="2134348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defTabSz="749808">
              <a:spcBef>
                <a:spcPts val="300"/>
              </a:spcBef>
              <a:defRPr sz="2800"/>
            </a:pPr>
            <a:r>
              <a:rPr lang="de-DE"/>
              <a:t>Database </a:t>
            </a:r>
            <a:r>
              <a:rPr lang="de-DE"/>
              <a:t>aided</a:t>
            </a:r>
            <a:r>
              <a:rPr lang="de-DE"/>
              <a:t> Workflows on HPC </a:t>
            </a:r>
            <a:r>
              <a:rPr lang="de-DE"/>
              <a:t>for</a:t>
            </a:r>
            <a:r>
              <a:rPr lang="de-DE"/>
              <a:t> Plasma Physics Simulation Data </a:t>
            </a:r>
            <a:br>
              <a:rPr/>
            </a:br>
            <a:endParaRPr/>
          </a:p>
          <a:p>
            <a:pPr lvl="0" defTabSz="749808">
              <a:spcBef>
                <a:spcPts val="300"/>
              </a:spcBef>
              <a:defRPr sz="2800"/>
            </a:pPr>
            <a:r>
              <a:rPr lang="de-DE" sz="2800"/>
              <a:t>Viktoria </a:t>
            </a:r>
            <a:r>
              <a:rPr lang="de-DE" sz="2800"/>
              <a:t>Pauw</a:t>
            </a:r>
            <a:r>
              <a:rPr lang="de-DE" sz="2800"/>
              <a:t> </a:t>
            </a:r>
            <a:br>
              <a:rPr lang="de-DE" sz="2800"/>
            </a:br>
            <a:r>
              <a:rPr lang="de-DE" sz="1650"/>
              <a:t>20.03.2025 ISGC, Taipei, Taiwan</a:t>
            </a:r>
            <a:endParaRPr/>
          </a:p>
        </p:txBody>
      </p:sp>
      <p:pic>
        <p:nvPicPr>
          <p:cNvPr id="415" name="Bildschirmfoto 2021-02-18 um 19.18.07.png" descr="Bildschirmfoto 2021-02-18 um 19.18.07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90207" y="581473"/>
            <a:ext cx="4896080" cy="306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2880px-LMU_Muenchen_Logo.svg.png" descr="2880px-LMU_Muenchen_Logo.svg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600099" y="6118898"/>
            <a:ext cx="1451845" cy="76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Bildschirmfoto 2024-01-31 um 17.06.48.png" descr="Bildschirmfoto 2024-01-31 um 17.06.48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663448" y="6203329"/>
            <a:ext cx="2860696" cy="591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5" name="10 Min"/>
          <p:cNvSpPr txBox="1">
            <a:spLocks noGrp="1"/>
          </p:cNvSpPr>
          <p:nvPr>
            <p:ph type="body" sz="half" idx="1"/>
          </p:nvPr>
        </p:nvSpPr>
        <p:spPr bwMode="auto">
          <a:xfrm>
            <a:off x="5038202" y="2020646"/>
            <a:ext cx="7157941" cy="41417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10 Min</a:t>
            </a:r>
            <a:endParaRPr/>
          </a:p>
        </p:txBody>
      </p:sp>
      <p:pic>
        <p:nvPicPr>
          <p:cNvPr id="516" name="pasted-image.tiff" descr="pasted-image.tif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43914" y="1850040"/>
            <a:ext cx="7538689" cy="448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Bildschirmfoto 2020-01-22 um 09.15.49.png" descr="Bildschirmfoto 2020-01-22 um 09.15.49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30533" y="3897526"/>
            <a:ext cx="1283945" cy="450215"/>
          </a:xfrm>
          <a:prstGeom prst="rect">
            <a:avLst/>
          </a:prstGeom>
          <a:ln w="38100">
            <a:solidFill>
              <a:srgbClr val="D6D5D5"/>
            </a:solidFill>
            <a:miter lim="400000"/>
          </a:ln>
        </p:spPr>
      </p:pic>
      <p:pic>
        <p:nvPicPr>
          <p:cNvPr id="518" name="Bildschirmfoto 2020-01-30 um 18.01.57.png" descr="Bildschirmfoto 2020-01-30 um 18.01.57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70972" y="1138667"/>
            <a:ext cx="3065744" cy="450215"/>
          </a:xfrm>
          <a:prstGeom prst="rect">
            <a:avLst/>
          </a:prstGeom>
          <a:ln w="38100">
            <a:solidFill>
              <a:srgbClr val="FF968D"/>
            </a:solidFill>
            <a:miter lim="400000"/>
          </a:ln>
        </p:spPr>
      </p:pic>
      <p:sp>
        <p:nvSpPr>
          <p:cNvPr id="519" name="Optimal „areal density“:"/>
          <p:cNvSpPr txBox="1"/>
          <p:nvPr/>
        </p:nvSpPr>
        <p:spPr bwMode="auto">
          <a:xfrm>
            <a:off x="4417319" y="1270685"/>
            <a:ext cx="2378673" cy="306844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Optimal „areal density“:</a:t>
            </a:r>
            <a:endParaRPr/>
          </a:p>
        </p:txBody>
      </p:sp>
      <p:sp>
        <p:nvSpPr>
          <p:cNvPr id="520" name="Oval"/>
          <p:cNvSpPr/>
          <p:nvPr/>
        </p:nvSpPr>
        <p:spPr bwMode="auto">
          <a:xfrm>
            <a:off x="6786530" y="2964104"/>
            <a:ext cx="314703" cy="324183"/>
          </a:xfrm>
          <a:prstGeom prst="ellipse">
            <a:avLst/>
          </a:prstGeom>
          <a:solidFill>
            <a:srgbClr val="FFA59B">
              <a:alpha val="61614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21" name="Esirkepov (2006)"/>
          <p:cNvSpPr txBox="1"/>
          <p:nvPr/>
        </p:nvSpPr>
        <p:spPr bwMode="auto">
          <a:xfrm>
            <a:off x="5418300" y="6294168"/>
            <a:ext cx="1672350" cy="306844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Esirkepov (2006)</a:t>
            </a:r>
            <a:endParaRPr/>
          </a:p>
        </p:txBody>
      </p:sp>
      <p:sp>
        <p:nvSpPr>
          <p:cNvPr id="522" name="Oval"/>
          <p:cNvSpPr/>
          <p:nvPr/>
        </p:nvSpPr>
        <p:spPr bwMode="auto">
          <a:xfrm>
            <a:off x="6237930" y="2178292"/>
            <a:ext cx="314703" cy="324183"/>
          </a:xfrm>
          <a:prstGeom prst="ellipse">
            <a:avLst/>
          </a:prstGeom>
          <a:solidFill>
            <a:srgbClr val="FFA59B">
              <a:alpha val="61614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23" name="Oval"/>
          <p:cNvSpPr/>
          <p:nvPr/>
        </p:nvSpPr>
        <p:spPr bwMode="auto">
          <a:xfrm>
            <a:off x="5836094" y="2301951"/>
            <a:ext cx="314703" cy="324183"/>
          </a:xfrm>
          <a:prstGeom prst="ellipse">
            <a:avLst/>
          </a:prstGeom>
          <a:solidFill>
            <a:srgbClr val="FFA59B">
              <a:alpha val="61614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24" name="Oval"/>
          <p:cNvSpPr/>
          <p:nvPr/>
        </p:nvSpPr>
        <p:spPr bwMode="auto">
          <a:xfrm>
            <a:off x="10211696" y="1201683"/>
            <a:ext cx="314702" cy="324183"/>
          </a:xfrm>
          <a:prstGeom prst="ellipse">
            <a:avLst/>
          </a:prstGeom>
          <a:solidFill>
            <a:srgbClr val="FFA59B">
              <a:alpha val="61614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25" name="Maximum Proton Energies through overlay of acceleration dynamics"/>
          <p:cNvSpPr txBox="1">
            <a:spLocks noGrp="1"/>
          </p:cNvSpPr>
          <p:nvPr>
            <p:ph type="title"/>
          </p:nvPr>
        </p:nvSpPr>
        <p:spPr bwMode="auto">
          <a:xfrm>
            <a:off x="479359" y="638073"/>
            <a:ext cx="10474457" cy="3601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 defTabSz="868680">
              <a:lnSpc>
                <a:spcPct val="90000"/>
              </a:lnSpc>
              <a:defRPr sz="245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Findings</a:t>
            </a:r>
            <a:r>
              <a:rPr lang="de-DE"/>
              <a:t>: </a:t>
            </a:r>
            <a:r>
              <a:rPr/>
              <a:t>Max </a:t>
            </a:r>
            <a:r>
              <a:rPr lang="de-DE"/>
              <a:t>p</a:t>
            </a:r>
            <a:r>
              <a:rPr/>
              <a:t>roton</a:t>
            </a:r>
            <a:r>
              <a:rPr/>
              <a:t> </a:t>
            </a:r>
            <a:r>
              <a:rPr lang="de-DE"/>
              <a:t>e</a:t>
            </a:r>
            <a:r>
              <a:rPr/>
              <a:t>nergies</a:t>
            </a:r>
            <a:r>
              <a:rPr/>
              <a:t> </a:t>
            </a:r>
            <a:r>
              <a:rPr lang="de-DE"/>
              <a:t>by</a:t>
            </a:r>
            <a:r>
              <a:rPr lang="de-DE"/>
              <a:t> </a:t>
            </a:r>
            <a:r>
              <a:rPr/>
              <a:t>overlay of acceleration dynamics</a:t>
            </a:r>
            <a:endParaRPr/>
          </a:p>
        </p:txBody>
      </p:sp>
      <p:sp>
        <p:nvSpPr>
          <p:cNvPr id="526" name="Textplatzhalter 3"/>
          <p:cNvSpPr/>
          <p:nvPr/>
        </p:nvSpPr>
        <p:spPr bwMode="auto">
          <a:xfrm>
            <a:off x="487072" y="1406247"/>
            <a:ext cx="3764791" cy="238552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144000" tIns="144000" rIns="144000" bIns="144000"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000"/>
          </a:p>
        </p:txBody>
      </p:sp>
      <p:sp>
        <p:nvSpPr>
          <p:cNvPr id="527" name="Textplatzhalter 9"/>
          <p:cNvSpPr/>
          <p:nvPr/>
        </p:nvSpPr>
        <p:spPr bwMode="auto">
          <a:xfrm>
            <a:off x="479425" y="333375"/>
            <a:ext cx="10474325" cy="25558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lnSpcReduction="10000"/>
          </a:bodyPr>
          <a:lstStyle/>
          <a:p>
            <a:pPr>
              <a:spcBef>
                <a:spcPts val="400"/>
              </a:spcBef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528" name="Scanning densities from 2 nc to 288 nc…"/>
          <p:cNvSpPr txBox="1"/>
          <p:nvPr/>
        </p:nvSpPr>
        <p:spPr bwMode="auto">
          <a:xfrm>
            <a:off x="588266" y="1581220"/>
            <a:ext cx="3594985" cy="21692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/>
          <a:p>
            <a:pPr marL="200024" indent="-200024" defTabSz="262889">
              <a:spcBef>
                <a:spcPts val="1800"/>
              </a:spcBef>
              <a:buSzPct val="145000"/>
              <a:buChar char="•"/>
              <a:defRPr sz="15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sz="2000">
                <a:latin typeface="Arial"/>
                <a:cs typeface="Arial"/>
              </a:rPr>
              <a:t>Scanning </a:t>
            </a:r>
            <a:r>
              <a:rPr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densities</a:t>
            </a:r>
            <a:r>
              <a:rPr sz="2000">
                <a:latin typeface="Arial"/>
                <a:cs typeface="Arial"/>
              </a:rPr>
              <a:t> from 2 </a:t>
            </a:r>
            <a:r>
              <a:rPr sz="2000">
                <a:latin typeface="Arial"/>
                <a:cs typeface="Arial"/>
              </a:rPr>
              <a:t>n</a:t>
            </a:r>
            <a:r>
              <a:rPr sz="2000" baseline="-25000">
                <a:latin typeface="Arial"/>
                <a:cs typeface="Arial"/>
              </a:rPr>
              <a:t>c</a:t>
            </a:r>
            <a:r>
              <a:rPr sz="2000">
                <a:latin typeface="Arial"/>
                <a:cs typeface="Arial"/>
              </a:rPr>
              <a:t> to 288 </a:t>
            </a:r>
            <a:r>
              <a:rPr sz="2000">
                <a:latin typeface="Arial"/>
                <a:cs typeface="Arial"/>
              </a:rPr>
              <a:t>n</a:t>
            </a:r>
            <a:r>
              <a:rPr sz="2000" baseline="-25000">
                <a:latin typeface="Arial"/>
                <a:cs typeface="Arial"/>
              </a:rPr>
              <a:t>c</a:t>
            </a:r>
            <a:endParaRPr sz="2000" baseline="-25000">
              <a:latin typeface="Arial"/>
              <a:cs typeface="Arial"/>
            </a:endParaRPr>
          </a:p>
          <a:p>
            <a:pPr marL="200024" indent="-200024" defTabSz="262889">
              <a:spcBef>
                <a:spcPts val="1800"/>
              </a:spcBef>
              <a:buSzPct val="145000"/>
              <a:buChar char="•"/>
              <a:defRPr sz="15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sz="2000">
                <a:latin typeface="Arial"/>
                <a:cs typeface="Arial"/>
              </a:rPr>
              <a:t>highest energies reached in </a:t>
            </a:r>
            <a:r>
              <a:rPr lang="de-DE" sz="2000">
                <a:latin typeface="Arial"/>
                <a:cs typeface="Arial"/>
              </a:rPr>
              <a:t>"</a:t>
            </a:r>
            <a:r>
              <a:rPr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near critical range</a:t>
            </a:r>
            <a:r>
              <a:rPr lang="de-DE" sz="2000">
                <a:latin typeface="Arial"/>
                <a:cs typeface="Arial"/>
              </a:rPr>
              <a:t>“</a:t>
            </a:r>
            <a:endParaRPr/>
          </a:p>
          <a:p>
            <a:pPr marL="200024" indent="-200024" defTabSz="262889">
              <a:spcBef>
                <a:spcPts val="1800"/>
              </a:spcBef>
              <a:buSzPct val="145000"/>
              <a:buChar char="•"/>
              <a:defRPr sz="15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de-DE" sz="2000">
                <a:latin typeface="Arial"/>
                <a:cs typeface="Arial"/>
              </a:rPr>
              <a:t>Why</a:t>
            </a:r>
            <a:r>
              <a:rPr lang="de-DE" sz="2000">
                <a:latin typeface="Arial"/>
                <a:cs typeface="Arial"/>
              </a:rPr>
              <a:t> </a:t>
            </a:r>
            <a:r>
              <a:rPr lang="de-DE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even</a:t>
            </a:r>
            <a:r>
              <a:rPr lang="de-DE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higher</a:t>
            </a:r>
            <a:r>
              <a:rPr lang="de-DE" sz="2000">
                <a:latin typeface="Arial"/>
                <a:cs typeface="Arial"/>
              </a:rPr>
              <a:t>?        </a:t>
            </a:r>
            <a:endParaRPr/>
          </a:p>
          <a:p>
            <a:pPr marL="200024" indent="-200024" defTabSz="262889">
              <a:spcBef>
                <a:spcPts val="1800"/>
              </a:spcBef>
              <a:buSzPct val="145000"/>
              <a:buChar char="•"/>
              <a:defRPr sz="15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endParaRPr sz="2000">
              <a:latin typeface="Arial"/>
              <a:cs typeface="Arial"/>
            </a:endParaRPr>
          </a:p>
        </p:txBody>
      </p:sp>
      <p:pic>
        <p:nvPicPr>
          <p:cNvPr id="529" name="pasted-image.tiff" descr="pasted-image.tiff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97991" y="4199847"/>
            <a:ext cx="4127596" cy="258882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optimal range"/>
          <p:cNvSpPr txBox="1"/>
          <p:nvPr/>
        </p:nvSpPr>
        <p:spPr bwMode="auto">
          <a:xfrm>
            <a:off x="1395312" y="6155099"/>
            <a:ext cx="1423023" cy="306844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solidFill>
                  <a:srgbClr val="FF9300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optimal range</a:t>
            </a:r>
            <a:endParaRPr/>
          </a:p>
        </p:txBody>
      </p:sp>
      <p:sp>
        <p:nvSpPr>
          <p:cNvPr id="531" name="Rechteck"/>
          <p:cNvSpPr/>
          <p:nvPr/>
        </p:nvSpPr>
        <p:spPr bwMode="auto">
          <a:xfrm>
            <a:off x="918070" y="4437774"/>
            <a:ext cx="482743" cy="2113158"/>
          </a:xfrm>
          <a:prstGeom prst="rect">
            <a:avLst/>
          </a:prstGeom>
          <a:solidFill>
            <a:srgbClr val="F8D492">
              <a:alpha val="40371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>
                    <a:alpha val="19393"/>
                  </a:srgbClr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487174" y="6601078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534" name="Textplatzhalter 3"/>
          <p:cNvSpPr>
            <a:spLocks noGrp="1"/>
          </p:cNvSpPr>
          <p:nvPr>
            <p:ph type="body" idx="21"/>
          </p:nvPr>
        </p:nvSpPr>
        <p:spPr bwMode="auto">
          <a:xfrm>
            <a:off x="263523" y="1452665"/>
            <a:ext cx="6288258" cy="246156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5" name="Objective: Finding the mechanism behind the extra peak for 2mu target!"/>
          <p:cNvSpPr txBox="1">
            <a:spLocks noGrp="1"/>
          </p:cNvSpPr>
          <p:nvPr>
            <p:ph type="title"/>
          </p:nvPr>
        </p:nvSpPr>
        <p:spPr bwMode="auto">
          <a:xfrm>
            <a:off x="263526" y="688873"/>
            <a:ext cx="10474457" cy="360100"/>
          </a:xfrm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Objective: Finding the mechanism behind the extra peak for 2mu target!</a:t>
            </a:r>
            <a:endParaRPr/>
          </a:p>
        </p:txBody>
      </p:sp>
      <p:sp>
        <p:nvSpPr>
          <p:cNvPr id="536" name="Textplatzhalter 9"/>
          <p:cNvSpPr>
            <a:spLocks noGrp="1"/>
          </p:cNvSpPr>
          <p:nvPr>
            <p:ph type="body" idx="22"/>
          </p:nvPr>
        </p:nvSpPr>
        <p:spPr bwMode="auto">
          <a:xfrm>
            <a:off x="263525" y="3841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endParaRPr/>
          </a:p>
        </p:txBody>
      </p:sp>
      <p:pic>
        <p:nvPicPr>
          <p:cNvPr id="537" name="pasted-image.tiff" descr="pasted-image.tif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72" y="4191895"/>
            <a:ext cx="6742961" cy="205019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tag „max“ -&gt;"/>
          <p:cNvSpPr txBox="1"/>
          <p:nvPr/>
        </p:nvSpPr>
        <p:spPr bwMode="auto">
          <a:xfrm>
            <a:off x="4240691" y="4317922"/>
            <a:ext cx="1956208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latin typeface="Helvetica Neue"/>
                <a:ea typeface="Helvetica Neue"/>
                <a:cs typeface="Helvetica Neue"/>
              </a:defRPr>
            </a:pPr>
            <a:r>
              <a:rPr/>
              <a:t>tag „</a:t>
            </a:r>
            <a:r>
              <a:rPr>
                <a:solidFill>
                  <a:srgbClr val="EE220C"/>
                </a:solidFill>
              </a:rPr>
              <a:t>max</a:t>
            </a:r>
            <a:r>
              <a:rPr/>
              <a:t>“ -&gt;</a:t>
            </a:r>
            <a:endParaRPr/>
          </a:p>
        </p:txBody>
      </p:sp>
      <p:sp>
        <p:nvSpPr>
          <p:cNvPr id="539" name="tag „high“ -&gt;"/>
          <p:cNvSpPr txBox="1"/>
          <p:nvPr/>
        </p:nvSpPr>
        <p:spPr bwMode="auto">
          <a:xfrm>
            <a:off x="3968348" y="4727132"/>
            <a:ext cx="1967790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latin typeface="Helvetica Neue"/>
                <a:ea typeface="Helvetica Neue"/>
                <a:cs typeface="Helvetica Neue"/>
              </a:defRPr>
            </a:pPr>
            <a:r>
              <a:rPr/>
              <a:t>tag „</a:t>
            </a:r>
            <a:r>
              <a:rPr>
                <a:solidFill>
                  <a:srgbClr val="017100"/>
                </a:solidFill>
              </a:rPr>
              <a:t>high</a:t>
            </a:r>
            <a:r>
              <a:rPr/>
              <a:t>“ -&gt;</a:t>
            </a:r>
            <a:endParaRPr/>
          </a:p>
        </p:txBody>
      </p:sp>
      <p:sp>
        <p:nvSpPr>
          <p:cNvPr id="540" name="15%"/>
          <p:cNvSpPr txBox="1"/>
          <p:nvPr/>
        </p:nvSpPr>
        <p:spPr bwMode="auto">
          <a:xfrm>
            <a:off x="2288273" y="5453252"/>
            <a:ext cx="758038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 b="1">
                <a:solidFill>
                  <a:srgbClr val="EE220C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15%</a:t>
            </a:r>
            <a:endParaRPr/>
          </a:p>
        </p:txBody>
      </p:sp>
      <p:sp>
        <p:nvSpPr>
          <p:cNvPr id="541" name="40%"/>
          <p:cNvSpPr txBox="1"/>
          <p:nvPr/>
        </p:nvSpPr>
        <p:spPr bwMode="auto">
          <a:xfrm>
            <a:off x="1528580" y="4901541"/>
            <a:ext cx="7580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 b="1">
                <a:solidFill>
                  <a:srgbClr val="017100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40%</a:t>
            </a:r>
            <a:endParaRPr/>
          </a:p>
        </p:txBody>
      </p:sp>
      <p:sp>
        <p:nvSpPr>
          <p:cNvPr id="542" name="Each particle has a unique ID…"/>
          <p:cNvSpPr txBox="1"/>
          <p:nvPr/>
        </p:nvSpPr>
        <p:spPr bwMode="auto">
          <a:xfrm>
            <a:off x="408820" y="1558820"/>
            <a:ext cx="6307308" cy="2249255"/>
          </a:xfrm>
          <a:prstGeom prst="rect">
            <a:avLst/>
          </a:prstGeom>
          <a:ln w="12700">
            <a:miter lim="400000"/>
          </a:ln>
        </p:spPr>
        <p:txBody>
          <a:bodyPr lIns="203200" tIns="203200" rIns="203200" bIns="203200" anchor="ctr">
            <a:normAutofit/>
          </a:bodyPr>
          <a:lstStyle/>
          <a:p>
            <a:pPr marL="426719" indent="-426719" defTabSz="560831">
              <a:lnSpc>
                <a:spcPct val="10000"/>
              </a:lnSpc>
              <a:spcBef>
                <a:spcPts val="4000"/>
              </a:spcBef>
              <a:buSzPct val="145000"/>
              <a:buChar char="•"/>
              <a:defRPr sz="14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Each particle has a unique ID</a:t>
            </a:r>
            <a:endParaRPr/>
          </a:p>
          <a:p>
            <a:pPr marL="426719" indent="-426719" defTabSz="560831">
              <a:lnSpc>
                <a:spcPct val="10000"/>
              </a:lnSpc>
              <a:spcBef>
                <a:spcPts val="4000"/>
              </a:spcBef>
              <a:buSzPct val="145000"/>
              <a:buChar char="•"/>
              <a:defRPr sz="14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ta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g </a:t>
            </a:r>
            <a:r>
              <a:rPr/>
              <a:t>particles with</a:t>
            </a:r>
            <a:r>
              <a:rPr lang="de-DE"/>
              <a:t> t</a:t>
            </a:r>
            <a:r>
              <a:rPr/>
              <a:t>he highest energy at the end simulation</a:t>
            </a:r>
            <a:endParaRPr/>
          </a:p>
          <a:p>
            <a:pPr marL="426719" indent="-426719" defTabSz="560831">
              <a:lnSpc>
                <a:spcPct val="10000"/>
              </a:lnSpc>
              <a:spcBef>
                <a:spcPts val="4000"/>
              </a:spcBef>
              <a:buSzPct val="145000"/>
              <a:buChar char="•"/>
              <a:defRPr sz="14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trace back to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position</a:t>
            </a:r>
            <a:r>
              <a:rPr/>
              <a:t> at earlier times</a:t>
            </a:r>
            <a:endParaRPr/>
          </a:p>
          <a:p>
            <a:pPr marL="426719" indent="-426719" defTabSz="560831">
              <a:lnSpc>
                <a:spcPct val="10000"/>
              </a:lnSpc>
              <a:spcBef>
                <a:spcPts val="4000"/>
              </a:spcBef>
              <a:buSzPct val="145000"/>
              <a:buChar char="•"/>
              <a:defRPr sz="14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shed light on acceleration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history</a:t>
            </a:r>
            <a:endParaRPr/>
          </a:p>
        </p:txBody>
      </p:sp>
      <p:grpSp>
        <p:nvGrpSpPr>
          <p:cNvPr id="545" name="Gruppieren"/>
          <p:cNvGrpSpPr/>
          <p:nvPr/>
        </p:nvGrpSpPr>
        <p:grpSpPr bwMode="auto">
          <a:xfrm>
            <a:off x="6900452" y="1766994"/>
            <a:ext cx="5104865" cy="4512665"/>
            <a:chOff x="0" y="0"/>
            <a:chExt cx="5104864" cy="4512664"/>
          </a:xfrm>
        </p:grpSpPr>
        <p:pic>
          <p:nvPicPr>
            <p:cNvPr id="543" name="Bildschirmfoto 2025-01-29 um 17.29.15.png" descr="Bildschirmfoto 2025-01-29 um 17.29.15.png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0" y="0"/>
              <a:ext cx="5104865" cy="3783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4" name="Caption"/>
            <p:cNvSpPr/>
            <p:nvPr/>
          </p:nvSpPr>
          <p:spPr bwMode="auto">
            <a:xfrm>
              <a:off x="0" y="3885142"/>
              <a:ext cx="5104865" cy="627523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/>
              </a:pPr>
              <a:r>
                <a:rPr/>
                <a:t>Python workflow writing out intermediate files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7" name="Foliennumm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548" name="Textplatzhalter 3"/>
          <p:cNvSpPr>
            <a:spLocks noGrp="1"/>
          </p:cNvSpPr>
          <p:nvPr>
            <p:ph type="body" idx="21"/>
          </p:nvPr>
        </p:nvSpPr>
        <p:spPr bwMode="auto">
          <a:xfrm>
            <a:off x="479423" y="1412874"/>
            <a:ext cx="2887329" cy="521312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9" name="Changing initial position of fastest proton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Changing initial position of fastest proton</a:t>
            </a:r>
            <a:endParaRPr/>
          </a:p>
        </p:txBody>
      </p:sp>
      <p:sp>
        <p:nvSpPr>
          <p:cNvPr id="550" name="Textplatzhalter 9"/>
          <p:cNvSpPr>
            <a:spLocks noGrp="1"/>
          </p:cNvSpPr>
          <p:nvPr>
            <p:ph type="body" idx="22"/>
          </p:nvPr>
        </p:nvSpPr>
        <p:spPr bwMode="auto"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endParaRPr/>
          </a:p>
        </p:txBody>
      </p:sp>
      <p:pic>
        <p:nvPicPr>
          <p:cNvPr id="551" name="Trackerplot3..png" descr="Trackerplot3.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29265" y="1128015"/>
            <a:ext cx="8594774" cy="5510875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Scanning densities from 2 nc to 288 nc…"/>
          <p:cNvSpPr txBox="1"/>
          <p:nvPr/>
        </p:nvSpPr>
        <p:spPr bwMode="auto">
          <a:xfrm>
            <a:off x="569237" y="1581340"/>
            <a:ext cx="2707702" cy="480923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244475" indent="-244475" defTabSz="321310">
              <a:spcBef>
                <a:spcPts val="2300"/>
              </a:spcBef>
              <a:buSzPct val="145000"/>
              <a:buChar char="•"/>
              <a:defRPr sz="17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Scanning densities from 2 </a:t>
            </a:r>
            <a:r>
              <a:rPr/>
              <a:t>n</a:t>
            </a:r>
            <a:r>
              <a:rPr baseline="-25000"/>
              <a:t>c</a:t>
            </a:r>
            <a:r>
              <a:rPr/>
              <a:t> to 288 </a:t>
            </a:r>
            <a:r>
              <a:rPr/>
              <a:t>n</a:t>
            </a:r>
            <a:r>
              <a:rPr baseline="-25000"/>
              <a:t>c</a:t>
            </a:r>
            <a:endParaRPr baseline="-25000"/>
          </a:p>
          <a:p>
            <a:pPr marL="244475" indent="-244475" defTabSz="321310">
              <a:spcBef>
                <a:spcPts val="2300"/>
              </a:spcBef>
              <a:buSzPct val="145000"/>
              <a:buChar char="•"/>
              <a:defRPr sz="17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coulomb driven </a:t>
            </a:r>
            <a:r>
              <a:rPr/>
              <a:t>in </a:t>
            </a:r>
            <a:r>
              <a:rPr>
                <a:solidFill>
                  <a:schemeClr val="bg1"/>
                </a:solidFill>
              </a:rPr>
              <a:t>transparent</a:t>
            </a:r>
            <a:r>
              <a:rPr/>
              <a:t> range</a:t>
            </a:r>
            <a:endParaRPr/>
          </a:p>
          <a:p>
            <a:pPr marL="244475" indent="-244475" defTabSz="321310">
              <a:spcBef>
                <a:spcPts val="2300"/>
              </a:spcBef>
              <a:buSzPct val="145000"/>
              <a:buChar char="•"/>
              <a:defRPr sz="17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highest energies</a:t>
            </a:r>
            <a:r>
              <a:rPr/>
              <a:t> reached in near critical range</a:t>
            </a:r>
            <a:endParaRPr/>
          </a:p>
          <a:p>
            <a:pPr marL="244475" indent="-244475" defTabSz="321310">
              <a:spcBef>
                <a:spcPts val="2300"/>
              </a:spcBef>
              <a:buSzPct val="145000"/>
              <a:buChar char="•"/>
              <a:defRPr sz="17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Pulse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shock driven</a:t>
            </a:r>
            <a:r>
              <a:rPr/>
              <a:t> maximum</a:t>
            </a:r>
            <a:endParaRPr/>
          </a:p>
          <a:p>
            <a:pPr marL="244475" indent="-244475" defTabSz="321310">
              <a:spcBef>
                <a:spcPts val="2300"/>
              </a:spcBef>
              <a:buSzPct val="145000"/>
              <a:buChar char="•"/>
              <a:defRPr sz="175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over critical density appears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heating</a:t>
            </a:r>
            <a:r>
              <a:rPr/>
              <a:t> driven</a:t>
            </a:r>
            <a:endParaRPr/>
          </a:p>
        </p:txBody>
      </p:sp>
      <p:sp>
        <p:nvSpPr>
          <p:cNvPr id="553" name="Rechteck"/>
          <p:cNvSpPr/>
          <p:nvPr/>
        </p:nvSpPr>
        <p:spPr bwMode="auto">
          <a:xfrm>
            <a:off x="3557720" y="1501632"/>
            <a:ext cx="7332101" cy="5035610"/>
          </a:xfrm>
          <a:prstGeom prst="rect">
            <a:avLst/>
          </a:prstGeom>
          <a:ln w="114300">
            <a:solidFill>
              <a:schemeClr val="accent3">
                <a:lumOff val="-4549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5" name="Rectangle 7"/>
          <p:cNvSpPr/>
          <p:nvPr/>
        </p:nvSpPr>
        <p:spPr bwMode="auto">
          <a:xfrm>
            <a:off x="342727" y="1150917"/>
            <a:ext cx="11514311" cy="4904279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55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 lang="de-DE"/>
              <a:t>Keeping Track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simulations</a:t>
            </a:r>
            <a:endParaRPr/>
          </a:p>
        </p:txBody>
      </p:sp>
      <p:sp>
        <p:nvSpPr>
          <p:cNvPr id="55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559" name="Rectangle 11"/>
          <p:cNvSpPr txBox="1"/>
          <p:nvPr/>
        </p:nvSpPr>
        <p:spPr bwMode="auto">
          <a:xfrm>
            <a:off x="620576" y="1356287"/>
            <a:ext cx="11082498" cy="52322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/>
              <a:t>Use in-</a:t>
            </a:r>
            <a:r>
              <a:rPr lang="de-DE"/>
              <a:t>buit</a:t>
            </a:r>
            <a:r>
              <a:rPr lang="de-DE"/>
              <a:t> </a:t>
            </a:r>
            <a:r>
              <a:rPr lang="de-DE"/>
              <a:t>management</a:t>
            </a:r>
            <a:r>
              <a:rPr lang="de-DE"/>
              <a:t> </a:t>
            </a:r>
            <a:r>
              <a:rPr lang="de-DE"/>
              <a:t>tools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dbs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1228" y="130065"/>
            <a:ext cx="11654682" cy="655575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8095488" y="5705856"/>
            <a:ext cx="279018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  <a:t>Excel </a:t>
            </a:r>
            <a:r>
              <a:rPr lang="de-DE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  <a:t>sheet</a:t>
            </a:r>
            <a:r>
              <a:rPr lang="de-DE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  <a:t> hell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5" name="Rectangle 7"/>
          <p:cNvSpPr/>
          <p:nvPr/>
        </p:nvSpPr>
        <p:spPr bwMode="auto">
          <a:xfrm>
            <a:off x="342727" y="1150917"/>
            <a:ext cx="11514311" cy="4904279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55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 lang="de-DE"/>
              <a:t>Keeping Track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simulations</a:t>
            </a:r>
            <a:r>
              <a:rPr lang="de-DE"/>
              <a:t> and </a:t>
            </a:r>
            <a:r>
              <a:rPr lang="de-DE"/>
              <a:t>results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a DB</a:t>
            </a:r>
            <a:endParaRPr/>
          </a:p>
        </p:txBody>
      </p:sp>
      <p:sp>
        <p:nvSpPr>
          <p:cNvPr id="55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Data Management</a:t>
            </a:r>
            <a:endParaRPr/>
          </a:p>
        </p:txBody>
      </p:sp>
      <p:sp>
        <p:nvSpPr>
          <p:cNvPr id="559" name="Rectangle 11"/>
          <p:cNvSpPr txBox="1"/>
          <p:nvPr/>
        </p:nvSpPr>
        <p:spPr bwMode="auto">
          <a:xfrm>
            <a:off x="479424" y="1150917"/>
            <a:ext cx="10474325" cy="483209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>
              <a:buSzPct val="100000"/>
              <a:defRPr sz="2800">
                <a:solidFill>
                  <a:srgbClr val="FFFFFF"/>
                </a:solidFill>
              </a:defRPr>
            </a:pPr>
            <a:r>
              <a:rPr lang="de-DE" sz="3200"/>
              <a:t>You</a:t>
            </a:r>
            <a:r>
              <a:rPr lang="de-DE" sz="3200"/>
              <a:t> </a:t>
            </a:r>
            <a:r>
              <a:rPr lang="de-DE" sz="3200"/>
              <a:t>can</a:t>
            </a:r>
            <a:r>
              <a:rPr lang="de-DE" sz="3200"/>
              <a:t> </a:t>
            </a:r>
            <a:r>
              <a:rPr lang="de-DE" sz="3200"/>
              <a:t>use</a:t>
            </a:r>
            <a:endParaRPr lang="de-DE" sz="3200"/>
          </a:p>
          <a:p>
            <a:pPr algn="ctr">
              <a:buSzPct val="100000"/>
              <a:defRPr sz="2800">
                <a:solidFill>
                  <a:srgbClr val="FFFFFF"/>
                </a:solidFill>
              </a:defRPr>
            </a:pPr>
            <a:endParaRPr lang="de-DE" sz="3200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Meta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data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/>
              <a:t>tables</a:t>
            </a:r>
            <a:endParaRPr lang="de-DE"/>
          </a:p>
          <a:p>
            <a:pPr lvl="4" indent="0">
              <a:buSzPct val="100000"/>
              <a:defRPr sz="2800">
                <a:solidFill>
                  <a:srgbClr val="FFFFFF"/>
                </a:solidFill>
              </a:defRPr>
            </a:pPr>
            <a:r>
              <a:rPr lang="de-DE"/>
              <a:t>	</a:t>
            </a:r>
            <a:r>
              <a:rPr lang="de-DE" sz="2000"/>
              <a:t>find IDs </a:t>
            </a:r>
            <a:r>
              <a:rPr lang="de-DE" sz="2000"/>
              <a:t>of</a:t>
            </a:r>
            <a:r>
              <a:rPr lang="de-DE" sz="2000"/>
              <a:t> </a:t>
            </a:r>
            <a:r>
              <a:rPr lang="de-DE" sz="2000"/>
              <a:t>simulation</a:t>
            </a:r>
            <a:r>
              <a:rPr lang="de-DE" sz="2000"/>
              <a:t> </a:t>
            </a:r>
            <a:r>
              <a:rPr lang="de-DE" sz="2000"/>
              <a:t>runs</a:t>
            </a:r>
            <a:r>
              <a:rPr lang="de-DE" sz="2000"/>
              <a:t>, FAIR </a:t>
            </a:r>
            <a:r>
              <a:rPr lang="de-DE" sz="2000"/>
              <a:t>information</a:t>
            </a:r>
            <a:endParaRPr lang="de-DE" sz="2000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/>
              <a:t>In-</a:t>
            </a:r>
            <a:r>
              <a:rPr lang="de-DE"/>
              <a:t>built</a:t>
            </a:r>
            <a:r>
              <a:rPr lang="de-DE"/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management</a:t>
            </a:r>
            <a:r>
              <a:rPr lang="de-DE"/>
              <a:t> </a:t>
            </a:r>
            <a:r>
              <a:rPr lang="de-DE"/>
              <a:t>tools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DBs  </a:t>
            </a:r>
            <a:endParaRPr/>
          </a:p>
          <a:p>
            <a:pPr lvl="3" indent="0">
              <a:buSzPct val="100000"/>
              <a:defRPr sz="2800">
                <a:solidFill>
                  <a:srgbClr val="FFFFFF"/>
                </a:solidFill>
              </a:defRPr>
            </a:pPr>
            <a:r>
              <a:rPr lang="de-DE"/>
              <a:t>	</a:t>
            </a:r>
            <a:r>
              <a:rPr lang="de-DE" sz="2000"/>
              <a:t>indices</a:t>
            </a:r>
            <a:r>
              <a:rPr lang="de-DE" sz="2000"/>
              <a:t>, </a:t>
            </a:r>
            <a:r>
              <a:rPr lang="de-DE" sz="2000"/>
              <a:t>views</a:t>
            </a:r>
            <a:r>
              <a:rPr lang="de-DE" sz="2000"/>
              <a:t>, </a:t>
            </a:r>
            <a:r>
              <a:rPr lang="de-DE" sz="2000"/>
              <a:t>namespaces</a:t>
            </a:r>
            <a:r>
              <a:rPr lang="de-DE" sz="2000"/>
              <a:t>, </a:t>
            </a:r>
            <a:r>
              <a:rPr lang="de-DE" sz="2000"/>
              <a:t>functions</a:t>
            </a:r>
            <a:endParaRPr lang="de-DE" sz="2000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Access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DB 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various</a:t>
            </a:r>
            <a:r>
              <a:rPr lang="de-DE"/>
              <a:t> </a:t>
            </a:r>
            <a:r>
              <a:rPr lang="de-DE"/>
              <a:t>places</a:t>
            </a:r>
            <a:r>
              <a:rPr lang="de-DE"/>
              <a:t> </a:t>
            </a:r>
            <a:endParaRPr/>
          </a:p>
          <a:p>
            <a:pPr lvl="2" indent="0">
              <a:buSzPct val="100000"/>
              <a:defRPr sz="2800">
                <a:solidFill>
                  <a:srgbClr val="FFFFFF"/>
                </a:solidFill>
              </a:defRPr>
            </a:pPr>
            <a:r>
              <a:rPr lang="de-DE" sz="2000"/>
              <a:t>	</a:t>
            </a:r>
            <a:r>
              <a:rPr lang="de-DE" sz="2000"/>
              <a:t>spin</a:t>
            </a:r>
            <a:r>
              <a:rPr lang="de-DE" sz="2000"/>
              <a:t> </a:t>
            </a:r>
            <a:r>
              <a:rPr lang="de-DE" sz="2000"/>
              <a:t>up</a:t>
            </a:r>
            <a:r>
              <a:rPr lang="de-DE" sz="2000"/>
              <a:t> a </a:t>
            </a:r>
            <a:r>
              <a:rPr lang="de-DE" sz="2000"/>
              <a:t>new</a:t>
            </a:r>
            <a:r>
              <a:rPr lang="de-DE" sz="2000"/>
              <a:t> </a:t>
            </a:r>
            <a:r>
              <a:rPr lang="de-DE" sz="2000"/>
              <a:t>server</a:t>
            </a:r>
            <a:r>
              <a:rPr lang="de-DE" sz="2000"/>
              <a:t> </a:t>
            </a:r>
            <a:r>
              <a:rPr lang="de-DE" sz="2000"/>
              <a:t>or</a:t>
            </a:r>
            <a:r>
              <a:rPr lang="de-DE" sz="2000"/>
              <a:t> </a:t>
            </a:r>
            <a:r>
              <a:rPr lang="de-DE" sz="2000"/>
              <a:t>access</a:t>
            </a:r>
            <a:r>
              <a:rPr lang="de-DE" sz="2000"/>
              <a:t> </a:t>
            </a:r>
            <a:r>
              <a:rPr lang="de-DE" sz="2000"/>
              <a:t>remotely</a:t>
            </a:r>
            <a:r>
              <a:rPr lang="de-DE" sz="2000"/>
              <a:t> (</a:t>
            </a:r>
            <a:r>
              <a:rPr lang="de-DE" sz="2000"/>
              <a:t>if</a:t>
            </a:r>
            <a:r>
              <a:rPr lang="de-DE" sz="2000"/>
              <a:t> FW </a:t>
            </a:r>
            <a:r>
              <a:rPr lang="de-DE" sz="2000"/>
              <a:t>allows</a:t>
            </a:r>
            <a:r>
              <a:rPr lang="de-DE" sz="2000"/>
              <a:t>)</a:t>
            </a: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/>
              <a:t>Managment</a:t>
            </a:r>
            <a:r>
              <a:rPr lang="de-DE"/>
              <a:t> User </a:t>
            </a:r>
            <a:r>
              <a:rPr lang="de-DE"/>
              <a:t>access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credentials</a:t>
            </a:r>
            <a:endParaRPr lang="de-DE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defRPr sz="2800">
                <a:solidFill>
                  <a:srgbClr val="FFFFFF"/>
                </a:solidFill>
              </a:defRPr>
            </a:pPr>
            <a:r>
              <a:rPr lang="de-DE"/>
              <a:t>	</a:t>
            </a:r>
            <a:r>
              <a:rPr lang="de-DE" sz="2000"/>
              <a:t>permissions</a:t>
            </a:r>
            <a:r>
              <a:rPr lang="de-DE" sz="2000"/>
              <a:t> and </a:t>
            </a:r>
            <a:r>
              <a:rPr lang="de-DE" sz="2000"/>
              <a:t>privileges</a:t>
            </a:r>
            <a:r>
              <a:rPr lang="de-DE" sz="2000"/>
              <a:t> </a:t>
            </a:r>
            <a:r>
              <a:rPr lang="de-DE" sz="2000"/>
              <a:t>can</a:t>
            </a:r>
            <a:r>
              <a:rPr lang="de-DE" sz="2000"/>
              <a:t> </a:t>
            </a:r>
            <a:r>
              <a:rPr lang="de-DE" sz="2000"/>
              <a:t>be</a:t>
            </a:r>
            <a:r>
              <a:rPr lang="de-DE" sz="2000"/>
              <a:t> </a:t>
            </a:r>
            <a:r>
              <a:rPr lang="de-DE" sz="2000"/>
              <a:t>set</a:t>
            </a:r>
            <a:r>
              <a:rPr lang="de-DE" sz="2000"/>
              <a:t> </a:t>
            </a:r>
            <a:r>
              <a:rPr lang="de-DE" sz="2000"/>
              <a:t>individually</a:t>
            </a:r>
            <a:r>
              <a:rPr lang="de-DE" sz="2000"/>
              <a:t> </a:t>
            </a:r>
            <a:r>
              <a:rPr lang="de-DE" sz="2000"/>
              <a:t>or</a:t>
            </a:r>
            <a:r>
              <a:rPr lang="de-DE" sz="2000"/>
              <a:t> </a:t>
            </a:r>
            <a:r>
              <a:rPr lang="de-DE" sz="2000"/>
              <a:t>with</a:t>
            </a:r>
            <a:r>
              <a:rPr lang="de-DE" sz="2000"/>
              <a:t> </a:t>
            </a:r>
            <a:r>
              <a:rPr lang="de-DE" sz="2000"/>
              <a:t>groups</a:t>
            </a:r>
            <a:endParaRPr lang="de-DE" sz="2000"/>
          </a:p>
          <a:p>
            <a:pPr>
              <a:buSzPct val="100000"/>
              <a:defRPr sz="2800">
                <a:solidFill>
                  <a:srgbClr val="FFFFFF"/>
                </a:solidFill>
              </a:defRPr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5" name="Rectangle 7"/>
          <p:cNvSpPr/>
          <p:nvPr/>
        </p:nvSpPr>
        <p:spPr bwMode="auto">
          <a:xfrm>
            <a:off x="396686" y="1333690"/>
            <a:ext cx="11669807" cy="514739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55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 lang="de-DE"/>
              <a:t>Supercomputing</a:t>
            </a:r>
            <a:r>
              <a:rPr lang="de-DE"/>
              <a:t> Workflows </a:t>
            </a:r>
            <a:r>
              <a:rPr lang="de-DE"/>
              <a:t>- Projects </a:t>
            </a:r>
            <a:r>
              <a:rPr lang="de-DE"/>
              <a:t>with</a:t>
            </a:r>
            <a:r>
              <a:rPr lang="de-DE"/>
              <a:t> LRZ </a:t>
            </a:r>
            <a:r>
              <a:rPr lang="de-DE"/>
              <a:t>participation</a:t>
            </a:r>
            <a:endParaRPr/>
          </a:p>
        </p:txBody>
      </p:sp>
      <p:sp>
        <p:nvSpPr>
          <p:cNvPr id="55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Investigating</a:t>
            </a:r>
            <a:r>
              <a:rPr lang="de-DE"/>
              <a:t> </a:t>
            </a:r>
            <a:r>
              <a:rPr lang="de-DE"/>
              <a:t>new</a:t>
            </a:r>
            <a:r>
              <a:rPr lang="de-DE"/>
              <a:t> </a:t>
            </a:r>
            <a:r>
              <a:rPr lang="de-DE"/>
              <a:t>best</a:t>
            </a:r>
            <a:r>
              <a:rPr lang="de-DE"/>
              <a:t> </a:t>
            </a:r>
            <a:r>
              <a:rPr lang="de-DE"/>
              <a:t>practices</a:t>
            </a:r>
            <a:endParaRPr lang="de-DE"/>
          </a:p>
        </p:txBody>
      </p:sp>
      <p:sp>
        <p:nvSpPr>
          <p:cNvPr id="559" name="Rectangle 11"/>
          <p:cNvSpPr txBox="1"/>
          <p:nvPr/>
        </p:nvSpPr>
        <p:spPr bwMode="auto">
          <a:xfrm>
            <a:off x="679963" y="2046435"/>
            <a:ext cx="5678635" cy="34778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/>
              <a:t>LRZ-RDM is participating in projects for Scientific Data </a:t>
            </a:r>
            <a:r>
              <a:rPr lang="de-DE"/>
              <a:t>Management</a:t>
            </a: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/>
              <a:t>Data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Staging</a:t>
            </a:r>
            <a:r>
              <a:rPr/>
              <a:t> to HPC</a:t>
            </a: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/>
              <a:t>Exploring DBMS for Science</a:t>
            </a: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F A I R </a:t>
            </a:r>
            <a:r>
              <a:rPr/>
              <a:t>ification</a:t>
            </a:r>
            <a:r>
              <a:rPr/>
              <a:t> with EUDAT tools</a:t>
            </a:r>
            <a:endParaRPr/>
          </a:p>
          <a:p>
            <a:pPr>
              <a:defRPr sz="2800">
                <a:solidFill>
                  <a:srgbClr val="FFFFFF"/>
                </a:solidFill>
              </a:defRPr>
            </a:pPr>
            <a:endParaRPr/>
          </a:p>
          <a:p>
            <a:pPr defTabSz="457200"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</a:defRPr>
            </a:pPr>
            <a:r>
              <a:rPr/>
              <a:t>M.D. Wilkinson et al., “The FAIR Guiding Principles for scientific data management and stewardship”, Scientific Data 3 (2016) 160018, https://</a:t>
            </a:r>
            <a:r>
              <a:rPr/>
              <a:t>doi.org</a:t>
            </a:r>
            <a:r>
              <a:rPr/>
              <a:t>/10.1038/sdata.2016.18</a:t>
            </a:r>
            <a:endParaRPr/>
          </a:p>
        </p:txBody>
      </p:sp>
      <p:pic>
        <p:nvPicPr>
          <p:cNvPr id="560" name="Bildschirmfoto 2024-01-31 um 17.06.48.png" descr="Bildschirmfoto 2024-01-31 um 17.06.4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92331" y="3506051"/>
            <a:ext cx="3310317" cy="68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38831" y="4489800"/>
            <a:ext cx="2393851" cy="788471"/>
          </a:xfrm>
          <a:prstGeom prst="rect">
            <a:avLst/>
          </a:prstGeom>
        </p:spPr>
      </p:pic>
      <p:pic>
        <p:nvPicPr>
          <p:cNvPr id="3" name="Google Shape;43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9421961" y="5542892"/>
            <a:ext cx="2435077" cy="5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54556" y="20625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76566" y="20625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93641" y="20625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hteck 20"/>
          <p:cNvSpPr/>
          <p:nvPr/>
        </p:nvSpPr>
        <p:spPr bwMode="auto">
          <a:xfrm>
            <a:off x="8588261" y="2161310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bg1"/>
                </a:solidFill>
              </a:rPr>
              <a:t>„Extreme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Data 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Database“</a:t>
            </a:r>
            <a:endParaRPr lang="de-DE" b="1"/>
          </a:p>
        </p:txBody>
      </p:sp>
      <p:sp>
        <p:nvSpPr>
          <p:cNvPr id="22" name="Rechteck 21"/>
          <p:cNvSpPr/>
          <p:nvPr/>
        </p:nvSpPr>
        <p:spPr bwMode="auto">
          <a:xfrm>
            <a:off x="6682348" y="2283213"/>
            <a:ext cx="1356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bg1"/>
                </a:solidFill>
              </a:rPr>
              <a:t>Super-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computing</a:t>
            </a:r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0490743" y="21631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bg1"/>
                </a:solidFill>
              </a:rPr>
              <a:t>EUDAT,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Data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Spaces</a:t>
            </a:r>
            <a:endParaRPr/>
          </a:p>
        </p:txBody>
      </p:sp>
      <p:cxnSp>
        <p:nvCxnSpPr>
          <p:cNvPr id="24" name="Gerade Verbindung mit Pfeil 23"/>
          <p:cNvCxnSpPr/>
          <p:nvPr/>
        </p:nvCxnSpPr>
        <p:spPr bwMode="auto">
          <a:xfrm>
            <a:off x="6682348" y="1873278"/>
            <a:ext cx="5112966" cy="0"/>
          </a:xfrm>
          <a:prstGeom prst="straightConnector1">
            <a:avLst/>
          </a:prstGeom>
          <a:ln w="57150" cap="sq">
            <a:solidFill>
              <a:srgbClr val="D22D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 bwMode="auto">
          <a:xfrm>
            <a:off x="6682348" y="1503738"/>
            <a:ext cx="5004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rgbClr val="D22D90"/>
                </a:solidFill>
              </a:rPr>
              <a:t>Connectivity &amp; Analytics Workflows</a:t>
            </a:r>
            <a:endParaRPr lang="de-DE" b="1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7"/>
          <a:srcRect l="0" t="-11642" r="75472" b="0"/>
          <a:stretch/>
        </p:blipFill>
        <p:spPr bwMode="auto">
          <a:xfrm>
            <a:off x="7423479" y="3506051"/>
            <a:ext cx="936104" cy="661711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 bwMode="auto">
          <a:xfrm>
            <a:off x="6797137" y="5499938"/>
            <a:ext cx="250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lead</a:t>
            </a:r>
            <a:r>
              <a:rPr lang="de-DE">
                <a:solidFill>
                  <a:schemeClr val="bg1"/>
                </a:solidFill>
              </a:rPr>
              <a:t>: J. Marinovic, IT4I</a:t>
            </a:r>
            <a:endParaRPr/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https://exa4mind.eu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58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 algn="ctr">
              <a:defRPr/>
            </a:pPr>
            <a:r>
              <a:rPr b="1"/>
              <a:t>Cloud</a:t>
            </a:r>
            <a:r>
              <a:rPr/>
              <a:t> based </a:t>
            </a:r>
            <a:r>
              <a:rPr lang="de-DE"/>
              <a:t>w</a:t>
            </a:r>
            <a:r>
              <a:rPr/>
              <a:t>orkflow</a:t>
            </a:r>
            <a:r>
              <a:rPr/>
              <a:t>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vs</a:t>
            </a:r>
            <a:r>
              <a:rPr/>
              <a:t> </a:t>
            </a:r>
            <a:r>
              <a:rPr b="1"/>
              <a:t>HPC</a:t>
            </a:r>
            <a:r>
              <a:rPr/>
              <a:t> </a:t>
            </a:r>
            <a:r>
              <a:rPr lang="de-DE"/>
              <a:t>w</a:t>
            </a:r>
            <a:r>
              <a:rPr/>
              <a:t>orkflow</a:t>
            </a:r>
            <a:endParaRPr/>
          </a:p>
        </p:txBody>
      </p:sp>
      <p:sp>
        <p:nvSpPr>
          <p:cNvPr id="58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 Connection</a:t>
            </a:r>
            <a:endParaRPr/>
          </a:p>
        </p:txBody>
      </p:sp>
      <p:sp>
        <p:nvSpPr>
          <p:cNvPr id="589" name="Rectangle 11"/>
          <p:cNvSpPr txBox="1"/>
          <p:nvPr/>
        </p:nvSpPr>
        <p:spPr bwMode="auto">
          <a:xfrm>
            <a:off x="597127" y="1599280"/>
            <a:ext cx="11142207" cy="434866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research groups: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Future Computing (FC)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BigData-ArtificialIntelligence (BDAI)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EnvironmentalComputing (EnvComp)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ResearchDataManagement (RDM)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QuantumComputing (QC)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User Support: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AstroLab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GeoLab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Services: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Cloud-Service for TUM,LMU &amp; collaborators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Gitlab(+CI), Archive…</a:t>
            </a:r>
            <a:endParaRPr/>
          </a:p>
        </p:txBody>
      </p:sp>
      <p:sp>
        <p:nvSpPr>
          <p:cNvPr id="590" name="Rectangle 11"/>
          <p:cNvSpPr txBox="1"/>
          <p:nvPr/>
        </p:nvSpPr>
        <p:spPr bwMode="auto">
          <a:xfrm>
            <a:off x="724126" y="1726280"/>
            <a:ext cx="11142207" cy="434866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research groups: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Future Computing (FC)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BigData-ArtificialIntelligence (BDAI)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EnvironmentalComputing (EnvComp)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ResearchDataManagement (RDM)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QuantumComputing (QC)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User Support: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AstroLab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GeoLab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Services: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Cloud-Service for TUM,LMU &amp; collaborators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Gitlab(+CI), Archive…</a:t>
            </a:r>
            <a:endParaRPr/>
          </a:p>
        </p:txBody>
      </p:sp>
      <p:sp>
        <p:nvSpPr>
          <p:cNvPr id="591" name="Rectangle 7"/>
          <p:cNvSpPr/>
          <p:nvPr/>
        </p:nvSpPr>
        <p:spPr bwMode="auto">
          <a:xfrm>
            <a:off x="479423" y="1412876"/>
            <a:ext cx="11377615" cy="475297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Rectangle 11"/>
          <p:cNvSpPr txBox="1"/>
          <p:nvPr/>
        </p:nvSpPr>
        <p:spPr bwMode="auto">
          <a:xfrm>
            <a:off x="597127" y="1611980"/>
            <a:ext cx="11142207" cy="470426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What is an </a:t>
            </a:r>
            <a:r>
              <a:rPr b="1"/>
              <a:t>HPC</a:t>
            </a:r>
            <a:r>
              <a:rPr/>
              <a:t> workflow?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highly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concurrent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utilizes fast interconnect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high demand</a:t>
            </a:r>
            <a:r>
              <a:rPr/>
              <a:t> on memory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manually optimized</a:t>
            </a: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What is </a:t>
            </a:r>
            <a:r>
              <a:rPr b="1"/>
              <a:t>Cloud</a:t>
            </a:r>
            <a:r>
              <a:rPr/>
              <a:t> workflow?</a:t>
            </a:r>
            <a:endParaRPr/>
          </a:p>
          <a:p>
            <a:pPr marL="621631" lvl="1" indent="-240631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mostly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serial</a:t>
            </a:r>
            <a:r>
              <a:rPr/>
              <a:t> tasks</a:t>
            </a:r>
            <a:endParaRPr/>
          </a:p>
          <a:p>
            <a:pPr marL="621631" lvl="1" indent="-240631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can be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modular</a:t>
            </a:r>
            <a:endParaRPr/>
          </a:p>
          <a:p>
            <a:pPr marL="621631" lvl="1" indent="-240631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larger group of potential users - access management</a:t>
            </a:r>
            <a:endParaRPr/>
          </a:p>
          <a:p>
            <a:pPr marL="621631" lvl="1" indent="-240631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usually small RAM - few cores</a:t>
            </a:r>
            <a:endParaRPr/>
          </a:p>
        </p:txBody>
      </p:sp>
      <p:pic>
        <p:nvPicPr>
          <p:cNvPr id="593" name="eingesetzter-Film.png" descr="eingesetzter-Film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19907" y="4153512"/>
            <a:ext cx="2567998" cy="192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eingesetzter-Film.png" descr="eingesetzter-Film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900" y="1772924"/>
            <a:ext cx="2802012" cy="2124681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DASK! HDF5!"/>
          <p:cNvSpPr txBox="1"/>
          <p:nvPr/>
        </p:nvSpPr>
        <p:spPr bwMode="auto">
          <a:xfrm>
            <a:off x="5834304" y="2458844"/>
            <a:ext cx="2464775" cy="55399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1">
                    <a:lumOff val="17549"/>
                  </a:schemeClr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DASK! HDF5!</a:t>
            </a:r>
            <a:endParaRPr/>
          </a:p>
        </p:txBody>
      </p:sp>
      <p:sp>
        <p:nvSpPr>
          <p:cNvPr id="596" name="?"/>
          <p:cNvSpPr txBox="1"/>
          <p:nvPr/>
        </p:nvSpPr>
        <p:spPr bwMode="auto">
          <a:xfrm>
            <a:off x="6903354" y="4203397"/>
            <a:ext cx="305531" cy="55399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1">
                    <a:lumOff val="17549"/>
                  </a:schemeClr>
                </a:solidFill>
              </a:defRPr>
            </a:lvl1pPr>
          </a:lstStyle>
          <a:p>
            <a:pPr>
              <a:defRPr/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8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599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algn="r" defTabSz="868680">
              <a:defRPr sz="2450"/>
            </a:lvl1pPr>
          </a:lstStyle>
          <a:p>
            <a:pPr>
              <a:defRPr/>
            </a:pPr>
            <a:r>
              <a:rPr/>
              <a:t>Utilizing  LRZ Data Science Storage</a:t>
            </a:r>
            <a:endParaRPr/>
          </a:p>
        </p:txBody>
      </p:sp>
      <p:sp>
        <p:nvSpPr>
          <p:cNvPr id="600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 Connection</a:t>
            </a:r>
            <a:endParaRPr/>
          </a:p>
        </p:txBody>
      </p:sp>
      <p:pic>
        <p:nvPicPr>
          <p:cNvPr id="601" name="Physics_DB_SetUp_3.pdf" descr="Physics_DB_SetUp_3.pd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4925" y="673172"/>
            <a:ext cx="10004859" cy="5999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Bildschirmfoto 2024-01-31 um 17.06.48.png" descr="Bildschirmfoto 2024-01-31 um 17.06.48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58995" y="5212883"/>
            <a:ext cx="3664680" cy="75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Oval Oval" descr="Oval Oval"/>
          <p:cNvPicPr/>
          <p:nvPr/>
        </p:nvPicPr>
        <p:blipFill>
          <a:blip r:embed="rId5"/>
          <a:stretch/>
        </p:blipFill>
        <p:spPr bwMode="auto">
          <a:xfrm>
            <a:off x="2636520" y="4346309"/>
            <a:ext cx="2513652" cy="1055504"/>
          </a:xfrm>
          <a:prstGeom prst="rect">
            <a:avLst/>
          </a:prstGeom>
        </p:spPr>
      </p:pic>
      <p:pic>
        <p:nvPicPr>
          <p:cNvPr id="605" name="Oval Oval" descr="Oval Oval"/>
          <p:cNvPicPr/>
          <p:nvPr/>
        </p:nvPicPr>
        <p:blipFill>
          <a:blip r:embed="rId5"/>
          <a:stretch/>
        </p:blipFill>
        <p:spPr bwMode="auto">
          <a:xfrm>
            <a:off x="412990" y="1654306"/>
            <a:ext cx="2513652" cy="1055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1" animBg="1" advAuto="0"/>
      <p:bldP spid="605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8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609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algn="r" defTabSz="868680">
              <a:defRPr sz="2450"/>
            </a:lvl1pPr>
          </a:lstStyle>
          <a:p>
            <a:pPr>
              <a:defRPr/>
            </a:pPr>
            <a:r>
              <a:rPr/>
              <a:t>Set-Up of DSS</a:t>
            </a:r>
            <a:endParaRPr/>
          </a:p>
        </p:txBody>
      </p:sp>
      <p:sp>
        <p:nvSpPr>
          <p:cNvPr id="610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 Connection</a:t>
            </a:r>
            <a:endParaRPr/>
          </a:p>
        </p:txBody>
      </p:sp>
      <p:pic>
        <p:nvPicPr>
          <p:cNvPr id="611" name="eingesetzter-Film.png" descr="eingesetzter-Film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2466" y="1047282"/>
            <a:ext cx="7314222" cy="5103580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https://doku.lrz.de/data-science-storage-10745685.html"/>
          <p:cNvSpPr txBox="1"/>
          <p:nvPr/>
        </p:nvSpPr>
        <p:spPr bwMode="auto">
          <a:xfrm>
            <a:off x="5961083" y="6442721"/>
            <a:ext cx="5695353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/>
            </a:pPr>
            <a:r>
              <a:rPr/>
              <a:t>https://doku.lrz.de/data-science-storage-10745685.html</a:t>
            </a:r>
            <a:endParaRPr/>
          </a:p>
        </p:txBody>
      </p:sp>
      <p:sp>
        <p:nvSpPr>
          <p:cNvPr id="613" name="Rectangle 7"/>
          <p:cNvSpPr/>
          <p:nvPr/>
        </p:nvSpPr>
        <p:spPr bwMode="auto">
          <a:xfrm>
            <a:off x="8406771" y="1273821"/>
            <a:ext cx="3450267" cy="489202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4" name="Rectangle 11"/>
          <p:cNvSpPr txBox="1"/>
          <p:nvPr/>
        </p:nvSpPr>
        <p:spPr bwMode="auto">
          <a:xfrm>
            <a:off x="8524475" y="1602537"/>
            <a:ext cx="3214860" cy="43486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mounted parallel file system for all LRZ services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HPC systems (SNG, LinuxCluster, Compute Cloud…)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Multi PB capacity</a:t>
            </a:r>
            <a:endParaRPr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/>
              <a:t>File Transfer via Globus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61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algn="r" defTabSz="868680">
              <a:defRPr sz="2450"/>
            </a:lvl1pPr>
          </a:lstStyle>
          <a:p>
            <a:pPr>
              <a:defRPr/>
            </a:pPr>
            <a:r>
              <a:rPr/>
              <a:t>Ensuring good findability and re-usability</a:t>
            </a:r>
            <a:endParaRPr/>
          </a:p>
        </p:txBody>
      </p:sp>
      <p:sp>
        <p:nvSpPr>
          <p:cNvPr id="61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 Connection</a:t>
            </a:r>
            <a:endParaRPr/>
          </a:p>
        </p:txBody>
      </p:sp>
      <p:pic>
        <p:nvPicPr>
          <p:cNvPr id="619" name="Physics_DB_SetUp_out.pdf" descr="Physics_DB_SetUp_out.pd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3418" y="796622"/>
            <a:ext cx="10371815" cy="5919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Bild" descr="Bil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818309" y="5785408"/>
            <a:ext cx="1093359" cy="82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Bildschirmfoto 2024-01-31 um 17.27.35.png" descr="Bildschirmfoto 2024-01-31 um 17.27.35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597307" y="4984143"/>
            <a:ext cx="1208102" cy="52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6" name="Rectangle 7"/>
          <p:cNvSpPr/>
          <p:nvPr/>
        </p:nvSpPr>
        <p:spPr bwMode="auto">
          <a:xfrm>
            <a:off x="479423" y="1412876"/>
            <a:ext cx="11377615" cy="475297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7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30037" y="6550279"/>
            <a:ext cx="127001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448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 lang="de-DE"/>
              <a:t>Relevant </a:t>
            </a:r>
            <a:r>
              <a:rPr lang="de-DE"/>
              <a:t>groups</a:t>
            </a:r>
            <a:r>
              <a:rPr lang="de-DE"/>
              <a:t> at LRZ</a:t>
            </a:r>
            <a:endParaRPr/>
          </a:p>
        </p:txBody>
      </p:sp>
      <p:sp>
        <p:nvSpPr>
          <p:cNvPr id="449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450" name="Rectangle 11"/>
          <p:cNvSpPr txBox="1"/>
          <p:nvPr/>
        </p:nvSpPr>
        <p:spPr bwMode="auto">
          <a:xfrm>
            <a:off x="334962" y="1967249"/>
            <a:ext cx="6340193" cy="34778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lang="de-DE" sz="2000"/>
              <a:t>R</a:t>
            </a:r>
            <a:r>
              <a:rPr sz="2000"/>
              <a:t>esearch</a:t>
            </a:r>
            <a:r>
              <a:rPr sz="2000"/>
              <a:t> </a:t>
            </a:r>
            <a:r>
              <a:rPr lang="de-DE" sz="2000"/>
              <a:t>Unit</a:t>
            </a:r>
            <a:r>
              <a:rPr sz="2000"/>
              <a:t>: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2000">
                <a:solidFill>
                  <a:schemeClr val="bg1"/>
                </a:solidFill>
              </a:rPr>
              <a:t>Future</a:t>
            </a:r>
            <a:r>
              <a:rPr sz="2000"/>
              <a:t> Computing (</a:t>
            </a:r>
            <a:r>
              <a:rPr sz="2000" b="1"/>
              <a:t>FC</a:t>
            </a:r>
            <a:r>
              <a:rPr sz="2000"/>
              <a:t>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2000"/>
              <a:t>Big</a:t>
            </a:r>
            <a:r>
              <a:rPr lang="de-DE" sz="2000"/>
              <a:t> </a:t>
            </a:r>
            <a:r>
              <a:rPr sz="2000"/>
              <a:t>Data</a:t>
            </a:r>
            <a:r>
              <a:rPr lang="de-DE" sz="2000"/>
              <a:t> &amp; </a:t>
            </a:r>
            <a:r>
              <a:rPr sz="2000"/>
              <a:t>Artificial</a:t>
            </a:r>
            <a:r>
              <a:rPr lang="de-DE" sz="2000"/>
              <a:t> </a:t>
            </a:r>
            <a:r>
              <a:rPr sz="2000"/>
              <a:t>Intelligence (</a:t>
            </a:r>
            <a:r>
              <a:rPr sz="2000" b="1"/>
              <a:t>BDAI</a:t>
            </a:r>
            <a:r>
              <a:rPr sz="2000"/>
              <a:t>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2000">
                <a:solidFill>
                  <a:schemeClr val="bg1"/>
                </a:solidFill>
              </a:rPr>
              <a:t>Environmental</a:t>
            </a:r>
            <a:r>
              <a:rPr lang="de-DE" sz="2000">
                <a:solidFill>
                  <a:schemeClr val="bg1"/>
                </a:solidFill>
              </a:rPr>
              <a:t> </a:t>
            </a:r>
            <a:r>
              <a:rPr sz="2000"/>
              <a:t>Computing (</a:t>
            </a:r>
            <a:r>
              <a:rPr sz="2000" b="1"/>
              <a:t>EnvComp</a:t>
            </a:r>
            <a:r>
              <a:rPr sz="2000"/>
              <a:t>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2000"/>
              <a:t>Research</a:t>
            </a:r>
            <a:r>
              <a:rPr lang="de-DE" sz="2000"/>
              <a:t> </a:t>
            </a:r>
            <a:r>
              <a:rPr sz="2000"/>
              <a:t>Data</a:t>
            </a:r>
            <a:r>
              <a:rPr lang="de-DE" sz="2000"/>
              <a:t> </a:t>
            </a:r>
            <a:r>
              <a:rPr sz="2000"/>
              <a:t>Management (</a:t>
            </a:r>
            <a:r>
              <a:rPr sz="2000" b="1"/>
              <a:t>RDM</a:t>
            </a:r>
            <a:r>
              <a:rPr sz="2000"/>
              <a:t>)</a:t>
            </a:r>
            <a:endParaRPr lang="de-DE" sz="2000"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lang="de-DE" sz="2000"/>
              <a:t>Trusted</a:t>
            </a:r>
            <a:r>
              <a:rPr lang="de-DE" sz="2000"/>
              <a:t> Research Environments (</a:t>
            </a:r>
            <a:r>
              <a:rPr lang="de-DE" sz="2000" b="1"/>
              <a:t>TRE</a:t>
            </a:r>
            <a:r>
              <a:rPr lang="de-DE" sz="2000"/>
              <a:t>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lang="de-DE" sz="2000"/>
              <a:t>Research &amp; Information Management (</a:t>
            </a:r>
            <a:r>
              <a:rPr lang="de-DE" sz="2000" b="1"/>
              <a:t>RIME</a:t>
            </a:r>
            <a:r>
              <a:rPr lang="de-DE" sz="2000"/>
              <a:t>)</a:t>
            </a:r>
            <a:endParaRPr/>
          </a:p>
          <a:p>
            <a:pPr marL="661736" lvl="1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lang="de-DE" sz="2000"/>
              <a:t>Virtual Reality and </a:t>
            </a:r>
            <a:r>
              <a:rPr lang="de-DE" sz="2000"/>
              <a:t>Visualization</a:t>
            </a:r>
            <a:r>
              <a:rPr lang="de-DE" sz="2000"/>
              <a:t> </a:t>
            </a:r>
            <a:r>
              <a:rPr lang="de-DE" sz="2000" b="1"/>
              <a:t>(VVR</a:t>
            </a:r>
            <a:r>
              <a:rPr lang="de-DE" sz="2000"/>
              <a:t>)</a:t>
            </a:r>
            <a:endParaRPr sz="2000"/>
          </a:p>
          <a:p>
            <a:pPr>
              <a:defRPr sz="2400">
                <a:solidFill>
                  <a:srgbClr val="FFFFFF"/>
                </a:solidFill>
              </a:defRPr>
            </a:pPr>
            <a:endParaRPr sz="2000"/>
          </a:p>
          <a:p>
            <a:pPr marL="280736" indent="-280736"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lang="de-DE" sz="2000"/>
              <a:t>High Level </a:t>
            </a:r>
            <a:r>
              <a:rPr lang="de-DE" sz="2000"/>
              <a:t>Application</a:t>
            </a:r>
            <a:r>
              <a:rPr lang="de-DE" sz="2000"/>
              <a:t> </a:t>
            </a:r>
            <a:r>
              <a:rPr sz="2000"/>
              <a:t>Support:</a:t>
            </a:r>
            <a:endParaRPr/>
          </a:p>
          <a:p>
            <a:pPr marL="661736" lvl="1" indent="-280736">
              <a:buSzPct val="100000"/>
              <a:buFontTx/>
              <a:buChar char="•"/>
              <a:defRPr sz="2400">
                <a:solidFill>
                  <a:srgbClr val="FFFFFF"/>
                </a:solidFill>
              </a:defRPr>
            </a:pPr>
            <a:r>
              <a:rPr sz="2000"/>
              <a:t>Astro</a:t>
            </a:r>
            <a:r>
              <a:rPr lang="de-DE" sz="2000"/>
              <a:t> + Plasma </a:t>
            </a:r>
            <a:r>
              <a:rPr lang="de-DE" sz="2000" b="1"/>
              <a:t>Physics Lab</a:t>
            </a:r>
            <a:endParaRPr sz="2000" b="1"/>
          </a:p>
        </p:txBody>
      </p:sp>
      <p:pic>
        <p:nvPicPr>
          <p:cNvPr id="451" name="eingesetzter-Film.png" descr="eingesetzter-Film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33423" y="2658845"/>
            <a:ext cx="5302232" cy="2261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4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635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Interactive calculations in DB - add columns</a:t>
            </a:r>
            <a:endParaRPr/>
          </a:p>
        </p:txBody>
      </p:sp>
      <p:sp>
        <p:nvSpPr>
          <p:cNvPr id="636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637" name="MariaDB [test_db]&gt; SELECT 0.5109993*sum(sqrt(power(x,2)+power(y,2)+power(z,2)+1)-1) AS total_energy FROM wf1_test_normal ;…"/>
          <p:cNvSpPr txBox="1"/>
          <p:nvPr/>
        </p:nvSpPr>
        <p:spPr bwMode="auto">
          <a:xfrm>
            <a:off x="160956" y="2113280"/>
            <a:ext cx="7376873" cy="1920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[test_db]&gt; SELECT 0.5109993*sum(sqrt(power(x,2)+power(y,2)+power(z,2)+1)-1) AS total_energy FROM wf1_test_normal 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total_energy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404312569.6585682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(47.196 sec)</a:t>
            </a:r>
            <a:endParaRPr/>
          </a:p>
        </p:txBody>
      </p:sp>
      <p:sp>
        <p:nvSpPr>
          <p:cNvPr id="638" name="MariaDB [test_db]&gt; SELECT 0.5109993*sum(sqrt(power(x,2)+power(y,2)+power(z,2)+1)-1) AS total_energy FROM wf1_test_column ;…"/>
          <p:cNvSpPr txBox="1"/>
          <p:nvPr/>
        </p:nvSpPr>
        <p:spPr bwMode="auto">
          <a:xfrm>
            <a:off x="211238" y="4282245"/>
            <a:ext cx="7595894" cy="1805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[test_db]&gt; SELECT 0.5109993*sum(sqrt(power(x,2)+power(y,2)+power(z,2)+1)-1) AS total_energy FROM wf1_test_column 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total_energy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404312569.6585225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(14.924 sec)</a:t>
            </a:r>
            <a:endParaRPr/>
          </a:p>
        </p:txBody>
      </p:sp>
      <p:sp>
        <p:nvSpPr>
          <p:cNvPr id="639" name="Rectangle 7"/>
          <p:cNvSpPr/>
          <p:nvPr/>
        </p:nvSpPr>
        <p:spPr bwMode="auto">
          <a:xfrm>
            <a:off x="435804" y="1273729"/>
            <a:ext cx="11509641" cy="5241457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0" name="Bildschirmfoto 2025-01-29 um 01.41.25.png" descr="Bildschirmfoto 2025-01-29 um 01.41.25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8099" y="1288736"/>
            <a:ext cx="9042285" cy="5119472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interactive shell for exploring…"/>
          <p:cNvSpPr txBox="1"/>
          <p:nvPr/>
        </p:nvSpPr>
        <p:spPr bwMode="auto">
          <a:xfrm>
            <a:off x="9557808" y="1474296"/>
            <a:ext cx="2336205" cy="360103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80473" indent="-180473">
              <a:spcBef>
                <a:spcPts val="3099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/>
              <a:t>interactive shell for exploring </a:t>
            </a:r>
            <a:endParaRPr/>
          </a:p>
          <a:p>
            <a:pPr marL="180473" indent="-180473">
              <a:spcBef>
                <a:spcPts val="3099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/>
              <a:t>fast overview</a:t>
            </a:r>
            <a:endParaRPr/>
          </a:p>
          <a:p>
            <a:pPr marL="180473" indent="-180473">
              <a:spcBef>
                <a:spcPts val="3099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/>
              <a:t>fast persistent manipulation of tables</a:t>
            </a:r>
            <a:endParaRPr/>
          </a:p>
          <a:p>
            <a:pPr marL="180473" indent="-180473">
              <a:spcBef>
                <a:spcPts val="3099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/>
              <a:t>quick calculations and table joins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3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644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Calculations in DB - not slow! </a:t>
            </a:r>
            <a:endParaRPr/>
          </a:p>
        </p:txBody>
      </p:sp>
      <p:sp>
        <p:nvSpPr>
          <p:cNvPr id="645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646" name="MariaDB [test_db]&gt; SELECT 0.5109993*sum(sqrt(power(x,2)+power(y,2)+power(z,2)+1)-1) AS total_energy FROM wf1_test_normal ;…"/>
          <p:cNvSpPr txBox="1"/>
          <p:nvPr/>
        </p:nvSpPr>
        <p:spPr bwMode="auto">
          <a:xfrm>
            <a:off x="160956" y="2113280"/>
            <a:ext cx="7376873" cy="1920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[test_db]&gt; SELECT 0.5109993*sum(sqrt(power(x,2)+power(y,2)+power(z,2)+1)-1) AS total_energy FROM wf1_test_normal 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total_energy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404312569.6585682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(47.196 sec)</a:t>
            </a:r>
            <a:endParaRPr/>
          </a:p>
        </p:txBody>
      </p:sp>
      <p:sp>
        <p:nvSpPr>
          <p:cNvPr id="647" name="MariaDB [test_db]&gt; SELECT 0.5109993*sum(sqrt(power(x,2)+power(y,2)+power(z,2)+1)-1) AS total_energy FROM wf1_test_column ;…"/>
          <p:cNvSpPr txBox="1"/>
          <p:nvPr/>
        </p:nvSpPr>
        <p:spPr bwMode="auto">
          <a:xfrm>
            <a:off x="211238" y="4282245"/>
            <a:ext cx="7595894" cy="1805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[test_db]&gt; SELECT 0.5109993*sum(sqrt(power(x,2)+power(y,2)+power(z,2)+1)-1) AS total_energy FROM wf1_test_column 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total_energy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404312569.6585225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3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(14.924 sec)</a:t>
            </a:r>
            <a:endParaRPr/>
          </a:p>
        </p:txBody>
      </p:sp>
      <p:sp>
        <p:nvSpPr>
          <p:cNvPr id="648" name="Rectangle 7"/>
          <p:cNvSpPr/>
          <p:nvPr/>
        </p:nvSpPr>
        <p:spPr bwMode="auto">
          <a:xfrm>
            <a:off x="347397" y="1201579"/>
            <a:ext cx="11509641" cy="5241457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9" name="MariaDB [mlt]&gt; SELECT 0.5109993*avg(sqrt(power(x,2)+power(y,2)+power(z,2)+1)-1) AS avg_energy FROM r250_a5_n024e27_electrons_t1000 WHERE z&gt;-8.;…"/>
          <p:cNvSpPr txBox="1"/>
          <p:nvPr/>
        </p:nvSpPr>
        <p:spPr bwMode="auto">
          <a:xfrm>
            <a:off x="503124" y="3765836"/>
            <a:ext cx="6692537" cy="2606041"/>
          </a:xfrm>
          <a:prstGeom prst="rect">
            <a:avLst/>
          </a:prstGeom>
          <a:solidFill>
            <a:schemeClr val="accent3">
              <a:satOff val="-59440"/>
              <a:lumOff val="19313"/>
            </a:schemeClr>
          </a:solidFill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</a:t>
            </a:r>
            <a:r>
              <a:rPr/>
              <a:t>mlt</a:t>
            </a:r>
            <a:r>
              <a:rPr/>
              <a:t>]&gt; SELECT 0.5109993*avg(sqrt(power(x,2)+power(y,2)+power(z,2)+1)-1) AS </a:t>
            </a:r>
            <a:r>
              <a:rPr/>
              <a:t>avg_energy</a:t>
            </a:r>
            <a:r>
              <a:rPr/>
              <a:t> FROM r250_a5_n024e27_electrons_t1000 WHERE z&gt;-8.;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</a:t>
            </a:r>
            <a:r>
              <a:rPr/>
              <a:t>avg_energy</a:t>
            </a:r>
            <a:r>
              <a:rPr/>
              <a:t> 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4.62398394925504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(0.643 sec)</a:t>
            </a:r>
            <a:endParaRPr b="0"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endParaRPr b="0"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MariaDB [</a:t>
            </a:r>
            <a:r>
              <a:rPr/>
              <a:t>mlt</a:t>
            </a:r>
            <a:r>
              <a:rPr/>
              <a:t>]&gt; SELECT 0.5109993*avg(sqrt(power(px,2)+power(py,2)+power(pz,2)+1)-1) AS </a:t>
            </a:r>
            <a:r>
              <a:rPr/>
              <a:t>avg_energy</a:t>
            </a:r>
            <a:r>
              <a:rPr/>
              <a:t> FROM r250_a5_n024e27_electrons_t1000 WHERE sqrt(power(x,2)+power(y,2)+power(z,2))&gt;7 ;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</a:t>
            </a:r>
            <a:r>
              <a:rPr/>
              <a:t>avg_energy</a:t>
            </a:r>
            <a:r>
              <a:rPr/>
              <a:t>          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| 0.012934290495074498 |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+----------------------+</a:t>
            </a: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" b="1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/>
              <a:t>1 row in set (0.851 sec)</a:t>
            </a:r>
            <a:endParaRPr/>
          </a:p>
        </p:txBody>
      </p:sp>
      <p:sp>
        <p:nvSpPr>
          <p:cNvPr id="650" name="Rectangle 11"/>
          <p:cNvSpPr txBox="1"/>
          <p:nvPr/>
        </p:nvSpPr>
        <p:spPr bwMode="auto">
          <a:xfrm>
            <a:off x="3864644" y="5557837"/>
            <a:ext cx="3704019" cy="92174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900">
                <a:solidFill>
                  <a:schemeClr val="accent1">
                    <a:lumOff val="17549"/>
                  </a:schemeClr>
                </a:solidFill>
              </a:defRPr>
            </a:pPr>
            <a:r>
              <a:rPr/>
              <a:t>Example: Calculating the avg energy of &gt;10</a:t>
            </a:r>
            <a:r>
              <a:rPr baseline="30000"/>
              <a:t>6</a:t>
            </a:r>
            <a:r>
              <a:rPr/>
              <a:t> particles</a:t>
            </a:r>
            <a:endParaRPr/>
          </a:p>
        </p:txBody>
      </p:sp>
      <p:sp>
        <p:nvSpPr>
          <p:cNvPr id="651" name="interactive data calculation like ipython…"/>
          <p:cNvSpPr txBox="1"/>
          <p:nvPr/>
        </p:nvSpPr>
        <p:spPr bwMode="auto">
          <a:xfrm>
            <a:off x="526000" y="1339613"/>
            <a:ext cx="7215986" cy="240065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900" indent="-342900" defTabSz="12700">
              <a:spcBef>
                <a:spcPts val="200"/>
              </a:spcBef>
              <a:buSzPct val="100000"/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sz="2000">
                <a:latin typeface="Arial"/>
                <a:cs typeface="Arial"/>
              </a:rPr>
              <a:t>interactive data calculation like </a:t>
            </a:r>
            <a:r>
              <a:rPr sz="2000">
                <a:latin typeface="Arial"/>
                <a:cs typeface="Arial"/>
              </a:rPr>
              <a:t>ipython</a:t>
            </a:r>
            <a:r>
              <a:rPr sz="2000">
                <a:latin typeface="Arial"/>
                <a:cs typeface="Arial"/>
              </a:rPr>
              <a:t> </a:t>
            </a:r>
            <a:endParaRPr lang="de-DE" sz="2000">
              <a:latin typeface="Arial"/>
              <a:cs typeface="Arial"/>
            </a:endParaRPr>
          </a:p>
          <a:p>
            <a:pPr marL="342900" indent="-342900" defTabSz="12700">
              <a:spcBef>
                <a:spcPts val="200"/>
              </a:spcBef>
              <a:buSzPct val="100000"/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sz="2000">
                <a:latin typeface="Arial"/>
                <a:cs typeface="Arial"/>
              </a:rPr>
              <a:t>fast data manipulation</a:t>
            </a:r>
            <a:endParaRPr/>
          </a:p>
          <a:p>
            <a:pPr marL="481263" lvl="2" indent="-100263" defTabSz="12700">
              <a:spcBef>
                <a:spcPts val="2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lang="de-DE" sz="2000">
                <a:latin typeface="Arial"/>
                <a:cs typeface="Arial"/>
              </a:rPr>
              <a:t>  </a:t>
            </a:r>
            <a:r>
              <a:rPr sz="2000">
                <a:latin typeface="Arial"/>
                <a:cs typeface="Arial"/>
              </a:rPr>
              <a:t>filtering with where clauses</a:t>
            </a:r>
            <a:endParaRPr/>
          </a:p>
          <a:p>
            <a:pPr marL="481263" lvl="2" indent="-100263" defTabSz="12700">
              <a:spcBef>
                <a:spcPts val="2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lang="de-DE" sz="2000">
                <a:latin typeface="Arial"/>
                <a:cs typeface="Arial"/>
              </a:rPr>
              <a:t>  </a:t>
            </a:r>
            <a:r>
              <a:rPr sz="2000">
                <a:latin typeface="Arial"/>
                <a:cs typeface="Arial"/>
              </a:rPr>
              <a:t>adding columns</a:t>
            </a:r>
            <a:endParaRPr/>
          </a:p>
          <a:p>
            <a:pPr marL="481263" lvl="2" indent="-100263" defTabSz="12700">
              <a:spcBef>
                <a:spcPts val="2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lang="de-DE" sz="2000">
                <a:latin typeface="Arial"/>
                <a:cs typeface="Arial"/>
              </a:rPr>
              <a:t>  J</a:t>
            </a:r>
            <a:r>
              <a:rPr sz="2000">
                <a:latin typeface="Arial"/>
                <a:cs typeface="Arial"/>
              </a:rPr>
              <a:t>oining</a:t>
            </a:r>
            <a:r>
              <a:rPr sz="2000">
                <a:latin typeface="Arial"/>
                <a:cs typeface="Arial"/>
              </a:rPr>
              <a:t> tables</a:t>
            </a:r>
            <a:endParaRPr/>
          </a:p>
          <a:p>
            <a:pPr marL="481263" lvl="1" indent="-100263" defTabSz="12700">
              <a:spcBef>
                <a:spcPts val="2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lang="de-DE" sz="2000">
                <a:latin typeface="Arial"/>
                <a:cs typeface="Arial"/>
              </a:rPr>
              <a:t>  </a:t>
            </a:r>
            <a:r>
              <a:rPr sz="2000">
                <a:latin typeface="Arial"/>
                <a:cs typeface="Arial"/>
              </a:rPr>
              <a:t>…</a:t>
            </a:r>
            <a:endParaRPr/>
          </a:p>
          <a:p>
            <a:pPr marL="342900" indent="-342900" defTabSz="12700">
              <a:spcBef>
                <a:spcPts val="200"/>
              </a:spcBef>
              <a:buSzPct val="100000"/>
              <a:buFont typeface="Arial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solidFill>
                  <a:srgbClr val="FFFFFF"/>
                </a:solidFill>
                <a:latin typeface="Menlo Regular"/>
                <a:ea typeface="Menlo Regular"/>
                <a:cs typeface="Menlo Regular"/>
              </a:defRPr>
            </a:pPr>
            <a:r>
              <a:rPr sz="2000">
                <a:latin typeface="Arial"/>
                <a:cs typeface="Arial"/>
              </a:rPr>
              <a:t>implement 8 of 9 steps in workflow in 1 SQL statement</a:t>
            </a:r>
            <a:endParaRPr/>
          </a:p>
        </p:txBody>
      </p:sp>
      <p:graphicFrame>
        <p:nvGraphicFramePr>
          <p:cNvPr id="652" name="Tabelle 1"/>
          <p:cNvGraphicFramePr>
            <a:graphicFrameLocks xmlns:a="http://schemas.openxmlformats.org/drawingml/2006/main"/>
          </p:cNvGraphicFramePr>
          <p:nvPr/>
        </p:nvGraphicFramePr>
        <p:xfrm>
          <a:off x="7730241" y="3829605"/>
          <a:ext cx="3704016" cy="247850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{4C3C2611-4C71-4FC5-86AE-919BDF0F9419}</a:tableStyleId>
              </a:tblPr>
              <a:tblGrid>
                <a:gridCol w="926004"/>
                <a:gridCol w="926004"/>
                <a:gridCol w="926004"/>
                <a:gridCol w="926004"/>
              </a:tblGrid>
              <a:tr h="497994">
                <a:tc>
                  <a:txBody>
                    <a:bodyPr/>
                    <a:p>
                      <a:pPr algn="l">
                        <a:defRPr sz="1400"/>
                      </a:pP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hdf5 &amp; numpy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row</a:t>
                      </a:r>
                      <a:br>
                        <a:rPr sz="1400" b="1">
                          <a:solidFill>
                            <a:srgbClr val="FFFFFF"/>
                          </a:solidFill>
                        </a:rPr>
                      </a:br>
                      <a:r>
                        <a:rPr sz="1400" b="1">
                          <a:solidFill>
                            <a:srgbClr val="FFFFFF"/>
                          </a:solidFill>
                        </a:rPr>
                        <a:t> DB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column </a:t>
                      </a:r>
                      <a:br>
                        <a:rPr sz="1400" b="1">
                          <a:solidFill>
                            <a:srgbClr val="FFFFFF"/>
                          </a:solidFill>
                        </a:rPr>
                      </a:br>
                      <a:r>
                        <a:rPr sz="1400" b="1">
                          <a:solidFill>
                            <a:srgbClr val="FFFFFF"/>
                          </a:solidFill>
                        </a:rPr>
                        <a:t> DB</a:t>
                      </a:r>
                      <a:endParaRPr/>
                    </a:p>
                  </a:txBody>
                  <a:tcPr marL="0" marR="0" marT="0" marB="0"/>
                </a:tc>
              </a:tr>
              <a:tr h="497994"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Distance</a:t>
                      </a:r>
                      <a:br>
                        <a:rPr sz="1400" b="1">
                          <a:solidFill>
                            <a:srgbClr val="FFFFFF"/>
                          </a:solidFill>
                        </a:rPr>
                      </a:br>
                      <a:r>
                        <a:rPr sz="1400" b="1">
                          <a:solidFill>
                            <a:srgbClr val="FFFFFF"/>
                          </a:solidFill>
                        </a:rPr>
                        <a:t>small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0.2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0.09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0.11 s</a:t>
                      </a:r>
                      <a:endParaRPr/>
                    </a:p>
                  </a:txBody>
                  <a:tcPr marL="0" marR="0" marT="0" marB="0"/>
                </a:tc>
              </a:tr>
              <a:tr h="494171"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Energy</a:t>
                      </a:r>
                      <a:br>
                        <a:rPr sz="1400" b="1">
                          <a:solidFill>
                            <a:srgbClr val="FFFFFF"/>
                          </a:solidFill>
                        </a:rPr>
                      </a:br>
                      <a:r>
                        <a:rPr sz="1400" b="1">
                          <a:solidFill>
                            <a:srgbClr val="FFFFFF"/>
                          </a:solidFill>
                        </a:rPr>
                        <a:t>small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2.6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0.04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0.06 s</a:t>
                      </a:r>
                      <a:endParaRPr/>
                    </a:p>
                  </a:txBody>
                  <a:tcPr marL="0" marR="0" marT="0" marB="0"/>
                </a:tc>
              </a:tr>
              <a:tr h="494171"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Distance Large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73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46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13 s</a:t>
                      </a:r>
                      <a:endParaRPr/>
                    </a:p>
                  </a:txBody>
                  <a:tcPr marL="0" marR="0" marT="0" marB="0"/>
                </a:tc>
              </a:tr>
              <a:tr h="494171">
                <a:tc>
                  <a:txBody>
                    <a:bodyPr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Energy Large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51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46 s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l">
                        <a:defRPr sz="1800"/>
                      </a:pPr>
                      <a:r>
                        <a:rPr sz="1400"/>
                        <a:t>15 s</a:t>
                      </a:r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653" name="Bildschirmfoto 2025-01-29 um 17.29.15.png" descr="Bildschirmfoto 2025-01-29 um 17.29.15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065" y="1354732"/>
            <a:ext cx="3019224" cy="2237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5" name="Rectangle 7"/>
          <p:cNvSpPr/>
          <p:nvPr/>
        </p:nvSpPr>
        <p:spPr bwMode="auto">
          <a:xfrm>
            <a:off x="479423" y="1412876"/>
            <a:ext cx="11377615" cy="4752974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6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657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DB vs HDF5 pro and cons - when to keep actual data in DB</a:t>
            </a:r>
            <a:endParaRPr/>
          </a:p>
        </p:txBody>
      </p:sp>
      <p:sp>
        <p:nvSpPr>
          <p:cNvPr id="658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659" name="Rectangle 11"/>
          <p:cNvSpPr txBox="1"/>
          <p:nvPr/>
        </p:nvSpPr>
        <p:spPr bwMode="auto">
          <a:xfrm>
            <a:off x="597127" y="1570200"/>
            <a:ext cx="11396665" cy="568050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FFFFFF"/>
                </a:solidFill>
              </a:defRPr>
            </a:pPr>
            <a:r>
              <a:rPr/>
              <a:t>Pros</a:t>
            </a:r>
            <a:endParaRPr/>
          </a:p>
          <a:p>
            <a:pPr marL="280736" indent="-280736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relational DBs can easily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link/merge </a:t>
            </a:r>
            <a:r>
              <a:rPr/>
              <a:t>different data sets (tables)</a:t>
            </a:r>
            <a:endParaRPr/>
          </a:p>
          <a:p>
            <a:pPr marL="280736" indent="-280736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manage parameter studies with in-</a:t>
            </a:r>
            <a:r>
              <a:rPr/>
              <a:t>buil</a:t>
            </a:r>
            <a:r>
              <a:rPr lang="de-DE"/>
              <a:t>t</a:t>
            </a:r>
            <a:r>
              <a:rPr/>
              <a:t> metadata (indices, descriptions, </a:t>
            </a:r>
            <a:r>
              <a:rPr/>
              <a:t>pg_stats</a:t>
            </a:r>
            <a:r>
              <a:rPr/>
              <a:t>)</a:t>
            </a:r>
            <a:endParaRPr/>
          </a:p>
          <a:p>
            <a:pPr marL="280736" indent="-280736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retrieval and insertion of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few row</a:t>
            </a:r>
            <a:r>
              <a:rPr/>
              <a:t>s is fast (filtering)</a:t>
            </a:r>
            <a:endParaRPr/>
          </a:p>
          <a:p>
            <a:pPr marL="280736" indent="-280736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DB cluster can manage automatic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syncing</a:t>
            </a:r>
            <a:r>
              <a:rPr/>
              <a:t> with back-up</a:t>
            </a:r>
            <a:endParaRPr/>
          </a:p>
          <a:p>
            <a:pPr marL="280736" indent="-280736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easy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changes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 </a:t>
            </a:r>
            <a:r>
              <a:rPr lang="de-DE"/>
              <a:t>sets</a:t>
            </a:r>
            <a:r>
              <a:rPr/>
              <a:t> (</a:t>
            </a:r>
            <a:r>
              <a:rPr lang="de-DE"/>
              <a:t>e.g. </a:t>
            </a:r>
            <a:r>
              <a:rPr/>
              <a:t>adding columns)</a:t>
            </a:r>
            <a:endParaRPr/>
          </a:p>
          <a:p>
            <a:pPr>
              <a:defRPr sz="2500">
                <a:solidFill>
                  <a:srgbClr val="FFFFFF"/>
                </a:solidFill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</a:defRPr>
            </a:pPr>
            <a:r>
              <a:rPr/>
              <a:t>Cons:</a:t>
            </a:r>
            <a:endParaRPr/>
          </a:p>
          <a:p>
            <a:pPr marL="250657" indent="-250657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memory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overhead</a:t>
            </a:r>
            <a:r>
              <a:rPr/>
              <a:t> compared to hdf5 (but smaller than text)</a:t>
            </a:r>
            <a:endParaRPr/>
          </a:p>
          <a:p>
            <a:pPr marL="250657" indent="-250657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not elegantly parallelizable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I/O</a:t>
            </a:r>
            <a:endParaRPr/>
          </a:p>
          <a:p>
            <a:pPr marL="250657" indent="-250657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r>
              <a:rPr/>
              <a:t>need DB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server</a:t>
            </a:r>
            <a:r>
              <a:rPr/>
              <a:t> to retrieve</a:t>
            </a:r>
            <a:endParaRPr/>
          </a:p>
          <a:p>
            <a:pPr marL="250657" indent="-250657">
              <a:buSzPct val="100000"/>
              <a:buChar char="•"/>
              <a:defRPr sz="2500">
                <a:solidFill>
                  <a:srgbClr val="FFFFFF"/>
                </a:solidFill>
              </a:defRPr>
            </a:pPr>
            <a:endParaRPr/>
          </a:p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1" name="Rectangle 7"/>
          <p:cNvSpPr/>
          <p:nvPr/>
        </p:nvSpPr>
        <p:spPr bwMode="auto">
          <a:xfrm>
            <a:off x="479423" y="1431119"/>
            <a:ext cx="11409527" cy="467123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663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Take Away</a:t>
            </a:r>
            <a:r>
              <a:rPr lang="de-DE"/>
              <a:t> and Outlook</a:t>
            </a:r>
            <a:endParaRPr/>
          </a:p>
        </p:txBody>
      </p:sp>
      <p:sp>
        <p:nvSpPr>
          <p:cNvPr id="664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Resources</a:t>
            </a:r>
            <a:endParaRPr/>
          </a:p>
        </p:txBody>
      </p:sp>
      <p:sp>
        <p:nvSpPr>
          <p:cNvPr id="665" name="Rectangle 11"/>
          <p:cNvSpPr txBox="1"/>
          <p:nvPr/>
        </p:nvSpPr>
        <p:spPr bwMode="auto">
          <a:xfrm>
            <a:off x="597127" y="1671801"/>
            <a:ext cx="10831574" cy="440120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/>
              <a:t>Striving</a:t>
            </a:r>
            <a:r>
              <a:rPr lang="de-DE"/>
              <a:t> </a:t>
            </a:r>
            <a:r>
              <a:rPr lang="de-DE"/>
              <a:t>for</a:t>
            </a:r>
            <a:r>
              <a:rPr lang="de-DE"/>
              <a:t> </a:t>
            </a:r>
            <a:r>
              <a:rPr lang="de-DE"/>
              <a:t>more</a:t>
            </a:r>
            <a:r>
              <a:rPr lang="de-DE"/>
              <a:t> </a:t>
            </a:r>
            <a:r>
              <a:rPr/>
              <a:t>F A I R research data </a:t>
            </a:r>
            <a:r>
              <a:rPr/>
              <a:t>managemen</a:t>
            </a:r>
            <a:r>
              <a:rPr lang="de-DE"/>
              <a:t>t in HPC</a:t>
            </a: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endParaRPr lang="de-DE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endParaRPr lang="de-DE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 lang="de-DE"/>
              <a:t>Defining</a:t>
            </a:r>
            <a:r>
              <a:rPr/>
              <a:t> </a:t>
            </a:r>
            <a:r>
              <a:rPr lang="de-DE"/>
              <a:t>optimal</a:t>
            </a:r>
            <a:r>
              <a:rPr/>
              <a:t> workflow platform</a:t>
            </a:r>
            <a:r>
              <a:rPr lang="de-DE"/>
              <a:t> </a:t>
            </a:r>
            <a:r>
              <a:rPr lang="de-DE"/>
              <a:t>for</a:t>
            </a:r>
            <a:r>
              <a:rPr lang="de-DE"/>
              <a:t> different </a:t>
            </a:r>
            <a:r>
              <a:rPr lang="de-DE"/>
              <a:t>use</a:t>
            </a:r>
            <a:r>
              <a:rPr lang="de-DE"/>
              <a:t> </a:t>
            </a:r>
            <a:r>
              <a:rPr lang="de-DE"/>
              <a:t>cases</a:t>
            </a:r>
            <a:endParaRPr lang="de-DE"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endParaRPr/>
          </a:p>
          <a:p>
            <a:pPr>
              <a:defRPr sz="2800">
                <a:solidFill>
                  <a:srgbClr val="FFFFFF"/>
                </a:solidFill>
              </a:defRPr>
            </a:pP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r>
              <a:rPr/>
              <a:t>there are several ways to </a:t>
            </a:r>
            <a:r>
              <a:rPr lang="de-DE"/>
              <a:t>approach</a:t>
            </a:r>
            <a:r>
              <a:rPr lang="de-DE"/>
              <a:t> </a:t>
            </a:r>
            <a:r>
              <a:rPr lang="de-DE"/>
              <a:t>scientific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 </a:t>
            </a:r>
            <a:r>
              <a:rPr lang="de-DE"/>
              <a:t>management</a:t>
            </a:r>
            <a:r>
              <a:rPr/>
              <a:t> - keep </a:t>
            </a:r>
            <a:r>
              <a:rPr lang="de-DE"/>
              <a:t>exploring</a:t>
            </a:r>
            <a:endParaRPr/>
          </a:p>
          <a:p>
            <a:pPr>
              <a:defRPr sz="2800">
                <a:solidFill>
                  <a:srgbClr val="FFFFFF"/>
                </a:solidFill>
              </a:defRPr>
            </a:pPr>
            <a:endParaRPr/>
          </a:p>
          <a:p>
            <a:pPr marL="280736" indent="-280736">
              <a:buSzPct val="100000"/>
              <a:buChar char="•"/>
              <a:defRPr sz="2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7" name="Rectangle 7"/>
          <p:cNvSpPr/>
          <p:nvPr/>
        </p:nvSpPr>
        <p:spPr bwMode="auto">
          <a:xfrm>
            <a:off x="479423" y="1349376"/>
            <a:ext cx="11377615" cy="4752974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8" name="Slide Number Placeholder 1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03074" y="6550279"/>
            <a:ext cx="153963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669" name="Titel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Acknowledgements</a:t>
            </a:r>
            <a:endParaRPr/>
          </a:p>
        </p:txBody>
      </p:sp>
      <p:sp>
        <p:nvSpPr>
          <p:cNvPr id="670" name="Text Placeholder 4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9425" y="333375"/>
            <a:ext cx="10474325" cy="2555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868680">
              <a:spcBef>
                <a:spcPts val="300"/>
              </a:spcBef>
              <a:buSzTx/>
              <a:buNone/>
              <a:defRPr sz="17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/>
              <a:t>Partners</a:t>
            </a:r>
            <a:endParaRPr/>
          </a:p>
        </p:txBody>
      </p:sp>
      <p:sp>
        <p:nvSpPr>
          <p:cNvPr id="671" name="Rectangle 11"/>
          <p:cNvSpPr txBox="1"/>
          <p:nvPr/>
        </p:nvSpPr>
        <p:spPr bwMode="auto">
          <a:xfrm>
            <a:off x="597127" y="1475485"/>
            <a:ext cx="7151687" cy="452431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321468">
              <a:defRPr sz="2200">
                <a:latin typeface="Helvetica Neue"/>
                <a:ea typeface="Helvetica Neue"/>
                <a:cs typeface="Helvetica Neue"/>
              </a:defRPr>
            </a:pPr>
            <a:r>
              <a:rPr sz="2000">
                <a:solidFill>
                  <a:srgbClr val="FFFFFF"/>
                </a:solidFill>
              </a:rPr>
              <a:t>The </a:t>
            </a:r>
            <a:r>
              <a:rPr sz="2000">
                <a:solidFill>
                  <a:srgbClr val="FFFFFF"/>
                </a:solidFill>
              </a:rPr>
              <a:t>PlasmaSimulationCode</a:t>
            </a:r>
            <a:r>
              <a:rPr sz="2000">
                <a:solidFill>
                  <a:srgbClr val="FFFFFF"/>
                </a:solidFill>
              </a:rPr>
              <a:t> is developed by </a:t>
            </a:r>
            <a:r>
              <a:rPr sz="2000">
                <a:solidFill>
                  <a:srgbClr val="FFFFFF"/>
                </a:solidFill>
              </a:rPr>
              <a:t>H.Ruhl</a:t>
            </a:r>
            <a:r>
              <a:rPr sz="2000">
                <a:solidFill>
                  <a:srgbClr val="FFFFFF"/>
                </a:solidFill>
              </a:rPr>
              <a:t>, K. </a:t>
            </a:r>
            <a:r>
              <a:rPr sz="2000">
                <a:solidFill>
                  <a:srgbClr val="FFFFFF"/>
                </a:solidFill>
              </a:rPr>
              <a:t>Germaschewski</a:t>
            </a:r>
            <a:r>
              <a:rPr sz="2000">
                <a:solidFill>
                  <a:srgbClr val="FFFFFF"/>
                </a:solidFill>
              </a:rPr>
              <a:t>, K. Bamberg, N. </a:t>
            </a:r>
            <a:r>
              <a:rPr sz="2000">
                <a:solidFill>
                  <a:srgbClr val="FFFFFF"/>
                </a:solidFill>
              </a:rPr>
              <a:t>Moschüring</a:t>
            </a:r>
            <a:r>
              <a:rPr sz="2000">
                <a:solidFill>
                  <a:srgbClr val="FFFFFF"/>
                </a:solidFill>
              </a:rPr>
              <a:t>, F. </a:t>
            </a:r>
            <a:r>
              <a:rPr sz="2000">
                <a:solidFill>
                  <a:srgbClr val="FFFFFF"/>
                </a:solidFill>
              </a:rPr>
              <a:t>Deutschmann</a:t>
            </a:r>
            <a:r>
              <a:rPr sz="2000">
                <a:solidFill>
                  <a:srgbClr val="FFFFFF"/>
                </a:solidFill>
              </a:rPr>
              <a:t> et al. At the Chair for Computational and Plasma</a:t>
            </a:r>
            <a:r>
              <a:rPr sz="2000"/>
              <a:t> </a:t>
            </a:r>
            <a:r>
              <a:rPr sz="2000">
                <a:solidFill>
                  <a:srgbClr val="FFFFFF"/>
                </a:solidFill>
              </a:rPr>
              <a:t>Physics</a:t>
            </a:r>
            <a:r>
              <a:rPr sz="2000"/>
              <a:t> </a:t>
            </a:r>
            <a:r>
              <a:rPr sz="2000">
                <a:solidFill>
                  <a:srgbClr val="FFFFFF"/>
                </a:solidFill>
              </a:rPr>
              <a:t>LMU Munich</a:t>
            </a:r>
            <a:endParaRPr/>
          </a:p>
          <a:p>
            <a:pPr defTabSz="321468">
              <a:defRPr sz="2200"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rgbClr val="D16349"/>
                </a:solidFill>
              </a:rPr>
              <a:t></a:t>
            </a:r>
            <a:endParaRPr/>
          </a:p>
          <a:p>
            <a:pPr defTabSz="321468"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sz="2000"/>
              <a:t>Paul Trap experiments are carried out by the group of </a:t>
            </a:r>
            <a:r>
              <a:rPr sz="2000"/>
              <a:t>J.Schreiber</a:t>
            </a:r>
            <a:r>
              <a:rPr sz="2000"/>
              <a:t> from MPQ in </a:t>
            </a:r>
            <a:r>
              <a:rPr sz="2000"/>
              <a:t>Garching</a:t>
            </a:r>
            <a:endParaRPr sz="2000"/>
          </a:p>
          <a:p>
            <a:pPr defTabSz="321468"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sz="2000"/>
              <a:t>Peter </a:t>
            </a:r>
            <a:r>
              <a:rPr sz="2000"/>
              <a:t>Hilz</a:t>
            </a:r>
            <a:endParaRPr sz="2000"/>
          </a:p>
          <a:p>
            <a:pPr defTabSz="321468"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 sz="2000"/>
              <a:t>Tobias </a:t>
            </a:r>
            <a:r>
              <a:rPr sz="2000"/>
              <a:t>Ostermair</a:t>
            </a:r>
            <a:endParaRPr lang="de-DE" sz="2000"/>
          </a:p>
          <a:p>
            <a:pPr defTabSz="321468">
              <a:defRPr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endParaRPr sz="2000">
              <a:solidFill>
                <a:srgbClr val="D16349"/>
              </a:solidFill>
            </a:endParaRPr>
          </a:p>
          <a:p>
            <a:pPr defTabSz="321468">
              <a:defRPr sz="4300">
                <a:solidFill>
                  <a:schemeClr val="accent1">
                    <a:lumOff val="8774"/>
                  </a:schemeClr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Thank You for Your attention!</a:t>
            </a:r>
            <a:endParaRPr sz="2000">
              <a:solidFill>
                <a:srgbClr val="D16349"/>
              </a:solidFill>
            </a:endParaRPr>
          </a:p>
        </p:txBody>
      </p:sp>
      <p:pic>
        <p:nvPicPr>
          <p:cNvPr id="672" name="2880px-LMU_Muenchen_Logo.svg.png" descr="2880px-LMU_Muenchen_Logo.svg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81584" y="1307751"/>
            <a:ext cx="2763432" cy="144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eingesetzter-Film.png" descr="eingesetzter-Film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05068" y="1464055"/>
            <a:ext cx="1134355" cy="113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Bildschirmfoto 2024-02-01 um 17.19.24.png" descr="Bildschirmfoto 2024-02-01 um 17.19.24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23518" y="2719583"/>
            <a:ext cx="1205530" cy="1134355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EXA4MIND is an initiative funded by the European Union’s Horizon Europe Research and Innovation programme under grant agreement N° 101092944"/>
          <p:cNvSpPr txBox="1"/>
          <p:nvPr/>
        </p:nvSpPr>
        <p:spPr bwMode="auto">
          <a:xfrm>
            <a:off x="8035712" y="4188459"/>
            <a:ext cx="3464138" cy="1297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defTabSz="457200">
              <a:defRPr sz="1600">
                <a:solidFill>
                  <a:srgbClr val="F5F5F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/>
              <a:t>EXA4MIND is an initiative funded by the European Union’s Horizon Europe Research and Innovation </a:t>
            </a:r>
            <a:r>
              <a:rPr/>
              <a:t>programme</a:t>
            </a:r>
            <a:r>
              <a:rPr/>
              <a:t> under grant agreement N° 101092944</a:t>
            </a:r>
            <a:endParaRPr/>
          </a:p>
        </p:txBody>
      </p:sp>
      <p:pic>
        <p:nvPicPr>
          <p:cNvPr id="676" name="eingesetzter-Film.png" descr="eingesetzter-Film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23910" y="2713661"/>
            <a:ext cx="2079663" cy="1247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534052" y="6541108"/>
            <a:ext cx="322986" cy="153888"/>
          </a:xfrm>
        </p:spPr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</a:t>
            </a:fld>
            <a:endParaRPr lang="en-GB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auto">
          <a:xfrm>
            <a:off x="479426" y="638073"/>
            <a:ext cx="10474456" cy="360099"/>
          </a:xfrm>
        </p:spPr>
        <p:txBody>
          <a:bodyPr/>
          <a:lstStyle/>
          <a:p>
            <a:pPr>
              <a:defRPr/>
            </a:pPr>
            <a:r>
              <a:rPr lang="en-GB"/>
              <a:t>Research Data Management &amp; Environmental Computing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Connected LRZ Research Teams</a:t>
            </a:r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75750" y="394981"/>
            <a:ext cx="1359728" cy="568080"/>
          </a:xfrm>
          <a:prstGeom prst="rect">
            <a:avLst/>
          </a:prstGeom>
        </p:spPr>
      </p:pic>
      <p:sp>
        <p:nvSpPr>
          <p:cNvPr id="23" name="Abgerundetes Rechteck 22"/>
          <p:cNvSpPr/>
          <p:nvPr/>
        </p:nvSpPr>
        <p:spPr bwMode="auto">
          <a:xfrm>
            <a:off x="1051980" y="1442784"/>
            <a:ext cx="1832494" cy="6135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FAIR Data</a:t>
            </a:r>
            <a:endParaRPr/>
          </a:p>
        </p:txBody>
      </p:sp>
      <p:sp>
        <p:nvSpPr>
          <p:cNvPr id="24" name="Abgerundetes Rechteck 23"/>
          <p:cNvSpPr/>
          <p:nvPr/>
        </p:nvSpPr>
        <p:spPr bwMode="auto">
          <a:xfrm>
            <a:off x="6348993" y="5349145"/>
            <a:ext cx="2102120" cy="6135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Machine</a:t>
            </a:r>
            <a:r>
              <a:rPr lang="de-DE"/>
              <a:t> Learning</a:t>
            </a:r>
            <a:endParaRPr/>
          </a:p>
        </p:txBody>
      </p:sp>
      <p:sp>
        <p:nvSpPr>
          <p:cNvPr id="32" name="Abgerundetes Rechteck 31"/>
          <p:cNvSpPr/>
          <p:nvPr/>
        </p:nvSpPr>
        <p:spPr bwMode="auto">
          <a:xfrm>
            <a:off x="3609368" y="1367788"/>
            <a:ext cx="3085939" cy="6677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Databases</a:t>
            </a:r>
            <a:endParaRPr/>
          </a:p>
        </p:txBody>
      </p:sp>
      <p:sp>
        <p:nvSpPr>
          <p:cNvPr id="33" name="Abgerundetes Rechteck 32"/>
          <p:cNvSpPr/>
          <p:nvPr/>
        </p:nvSpPr>
        <p:spPr bwMode="auto">
          <a:xfrm>
            <a:off x="7882312" y="1412776"/>
            <a:ext cx="2102120" cy="6135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Monitoring</a:t>
            </a:r>
            <a:endParaRPr/>
          </a:p>
        </p:txBody>
      </p:sp>
      <p:sp>
        <p:nvSpPr>
          <p:cNvPr id="34" name="Abgerundetes Rechteck 33"/>
          <p:cNvSpPr/>
          <p:nvPr/>
        </p:nvSpPr>
        <p:spPr bwMode="auto">
          <a:xfrm>
            <a:off x="799245" y="5318002"/>
            <a:ext cx="2039532" cy="6135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Integrated Infrastructure</a:t>
            </a:r>
            <a:endParaRPr/>
          </a:p>
        </p:txBody>
      </p:sp>
      <p:sp>
        <p:nvSpPr>
          <p:cNvPr id="35" name="Abgerundetes Rechteck 34"/>
          <p:cNvSpPr/>
          <p:nvPr/>
        </p:nvSpPr>
        <p:spPr bwMode="auto">
          <a:xfrm>
            <a:off x="8873208" y="5314440"/>
            <a:ext cx="2102120" cy="6135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Cloud</a:t>
            </a:r>
            <a:endParaRPr/>
          </a:p>
        </p:txBody>
      </p:sp>
      <p:sp>
        <p:nvSpPr>
          <p:cNvPr id="41" name="Bogen 40"/>
          <p:cNvSpPr/>
          <p:nvPr/>
        </p:nvSpPr>
        <p:spPr bwMode="auto">
          <a:xfrm flipH="1" flipV="1">
            <a:off x="3241765" y="3929830"/>
            <a:ext cx="1681916" cy="1440161"/>
          </a:xfrm>
          <a:prstGeom prst="arc">
            <a:avLst>
              <a:gd name="adj1" fmla="val 17234161"/>
              <a:gd name="adj2" fmla="val 21303474"/>
            </a:avLst>
          </a:prstGeom>
          <a:noFill/>
          <a:ln w="41275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2" name="Bogen 41"/>
          <p:cNvSpPr/>
          <p:nvPr/>
        </p:nvSpPr>
        <p:spPr bwMode="auto">
          <a:xfrm flipV="1">
            <a:off x="6371568" y="4707896"/>
            <a:ext cx="1146858" cy="944182"/>
          </a:xfrm>
          <a:prstGeom prst="arc">
            <a:avLst>
              <a:gd name="adj1" fmla="val 20158058"/>
              <a:gd name="adj2" fmla="val 4345682"/>
            </a:avLst>
          </a:prstGeom>
          <a:ln w="44450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3" name="Bogen 42"/>
          <p:cNvSpPr/>
          <p:nvPr/>
        </p:nvSpPr>
        <p:spPr bwMode="auto">
          <a:xfrm>
            <a:off x="3611047" y="1358465"/>
            <a:ext cx="1146858" cy="1733903"/>
          </a:xfrm>
          <a:prstGeom prst="arc">
            <a:avLst>
              <a:gd name="adj1" fmla="val 20158058"/>
              <a:gd name="adj2" fmla="val 3061108"/>
            </a:avLst>
          </a:prstGeom>
          <a:ln w="38100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44" name="Bogen 43"/>
          <p:cNvSpPr/>
          <p:nvPr/>
        </p:nvSpPr>
        <p:spPr bwMode="auto">
          <a:xfrm flipV="1">
            <a:off x="6031713" y="1660624"/>
            <a:ext cx="771775" cy="1101879"/>
          </a:xfrm>
          <a:prstGeom prst="arc">
            <a:avLst>
              <a:gd name="adj1" fmla="val 9487249"/>
              <a:gd name="adj2" fmla="val 17000068"/>
            </a:avLst>
          </a:prstGeom>
          <a:ln w="38100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6" name="Bogen 45"/>
          <p:cNvSpPr/>
          <p:nvPr/>
        </p:nvSpPr>
        <p:spPr bwMode="auto">
          <a:xfrm flipV="1">
            <a:off x="8934886" y="3925549"/>
            <a:ext cx="503761" cy="1466255"/>
          </a:xfrm>
          <a:prstGeom prst="arc">
            <a:avLst>
              <a:gd name="adj1" fmla="val 16423101"/>
              <a:gd name="adj2" fmla="val 5483484"/>
            </a:avLst>
          </a:prstGeom>
          <a:ln w="53975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Bogen 46"/>
          <p:cNvSpPr/>
          <p:nvPr/>
        </p:nvSpPr>
        <p:spPr bwMode="auto">
          <a:xfrm flipV="1">
            <a:off x="2492658" y="1660624"/>
            <a:ext cx="650759" cy="1030657"/>
          </a:xfrm>
          <a:prstGeom prst="arc">
            <a:avLst>
              <a:gd name="adj1" fmla="val 9487249"/>
              <a:gd name="adj2" fmla="val 16592317"/>
            </a:avLst>
          </a:prstGeom>
          <a:noFill/>
          <a:ln w="381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Bogen 47"/>
          <p:cNvSpPr/>
          <p:nvPr/>
        </p:nvSpPr>
        <p:spPr bwMode="auto">
          <a:xfrm flipH="1" flipV="1">
            <a:off x="1913603" y="4661283"/>
            <a:ext cx="789471" cy="944182"/>
          </a:xfrm>
          <a:prstGeom prst="arc">
            <a:avLst>
              <a:gd name="adj1" fmla="val 20546320"/>
              <a:gd name="adj2" fmla="val 3730970"/>
            </a:avLst>
          </a:prstGeom>
          <a:ln w="44450" cap="sq">
            <a:solidFill>
              <a:schemeClr val="bg1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51" name="Gerade Verbindung mit Pfeil 50"/>
          <p:cNvCxnSpPr/>
          <p:nvPr/>
        </p:nvCxnSpPr>
        <p:spPr bwMode="auto">
          <a:xfrm>
            <a:off x="7831269" y="4762630"/>
            <a:ext cx="1110546" cy="499352"/>
          </a:xfrm>
          <a:prstGeom prst="straightConnector1">
            <a:avLst/>
          </a:prstGeom>
          <a:ln w="4445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 bwMode="auto">
          <a:xfrm flipH="1" flipV="1">
            <a:off x="6643004" y="1939968"/>
            <a:ext cx="2197804" cy="809198"/>
          </a:xfrm>
          <a:prstGeom prst="straightConnector1">
            <a:avLst/>
          </a:prstGeom>
          <a:ln w="508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 bwMode="auto">
          <a:xfrm flipV="1">
            <a:off x="7617547" y="2107297"/>
            <a:ext cx="373236" cy="529615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 bwMode="auto">
          <a:xfrm flipH="1" flipV="1">
            <a:off x="9306758" y="2026308"/>
            <a:ext cx="131889" cy="722856"/>
          </a:xfrm>
          <a:prstGeom prst="straightConnector1">
            <a:avLst/>
          </a:prstGeom>
          <a:ln w="38100" cap="sq">
            <a:solidFill>
              <a:schemeClr val="bg1">
                <a:alpha val="9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 bwMode="auto">
          <a:xfrm flipH="1">
            <a:off x="5502341" y="4725367"/>
            <a:ext cx="771775" cy="572499"/>
          </a:xfrm>
          <a:prstGeom prst="straightConnector1">
            <a:avLst/>
          </a:prstGeom>
          <a:ln w="53975" cap="sq">
            <a:solidFill>
              <a:schemeClr val="bg1">
                <a:alpha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086871" y="2754166"/>
            <a:ext cx="1529237" cy="1954528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151840" y="2749165"/>
            <a:ext cx="1898098" cy="1964865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010648" y="2779171"/>
            <a:ext cx="1476362" cy="1968483"/>
          </a:xfrm>
          <a:prstGeom prst="rect">
            <a:avLst/>
          </a:prstGeom>
          <a:noFill/>
        </p:spPr>
      </p:pic>
      <p:sp>
        <p:nvSpPr>
          <p:cNvPr id="8" name="Abgerundetes Rechteck 7"/>
          <p:cNvSpPr/>
          <p:nvPr/>
        </p:nvSpPr>
        <p:spPr bwMode="auto">
          <a:xfrm>
            <a:off x="3902832" y="5178392"/>
            <a:ext cx="1584178" cy="7804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HPC</a:t>
            </a:r>
            <a:endParaRPr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229398" y="2762504"/>
            <a:ext cx="1738809" cy="196486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 bwMode="auto">
          <a:xfrm>
            <a:off x="10128448" y="2708920"/>
            <a:ext cx="1976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Environmental Computing</a:t>
            </a:r>
            <a:endParaRPr/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(ENV)</a:t>
            </a:r>
            <a:endParaRPr/>
          </a:p>
          <a:p>
            <a:pPr>
              <a:defRPr/>
            </a:pPr>
            <a:endParaRPr lang="de-DE">
              <a:solidFill>
                <a:schemeClr val="bg1"/>
              </a:solidFill>
            </a:endParaRPr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Mohamad Hayek</a:t>
            </a:r>
            <a:endParaRPr/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Viktoria </a:t>
            </a:r>
            <a:r>
              <a:rPr lang="de-DE">
                <a:solidFill>
                  <a:schemeClr val="bg1"/>
                </a:solidFill>
              </a:rPr>
              <a:t>Pauw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 bwMode="auto">
          <a:xfrm>
            <a:off x="17090" y="2713769"/>
            <a:ext cx="2069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Research Data Management</a:t>
            </a:r>
            <a:endParaRPr/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(RDM)</a:t>
            </a:r>
            <a:endParaRPr/>
          </a:p>
          <a:p>
            <a:pPr>
              <a:defRPr/>
            </a:pPr>
            <a:endParaRPr lang="de-DE">
              <a:solidFill>
                <a:schemeClr val="bg1"/>
              </a:solidFill>
            </a:endParaRPr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Stephan Hachinger</a:t>
            </a:r>
            <a:endParaRPr/>
          </a:p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Johannes </a:t>
            </a:r>
            <a:r>
              <a:rPr lang="de-DE">
                <a:solidFill>
                  <a:schemeClr val="bg1"/>
                </a:solidFill>
              </a:rPr>
              <a:t>Munke</a:t>
            </a: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9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30037" y="6550279"/>
            <a:ext cx="127001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460" name="Textplatzhalter 3"/>
          <p:cNvSpPr>
            <a:spLocks noGrp="1"/>
          </p:cNvSpPr>
          <p:nvPr>
            <p:ph type="body" idx="21"/>
          </p:nvPr>
        </p:nvSpPr>
        <p:spPr bwMode="auto">
          <a:xfrm>
            <a:off x="204830" y="1234489"/>
            <a:ext cx="11523884" cy="507825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1" name="HPC Data Collection Case Study: PIC-Simulations for LPA-Experiments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rmAutofit fontScale="90000"/>
          </a:bodyPr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HPC Data Case Study: Simulations for L</a:t>
            </a:r>
            <a:r>
              <a:rPr lang="de-DE"/>
              <a:t>aser</a:t>
            </a:r>
            <a:r>
              <a:rPr lang="de-DE"/>
              <a:t> Plasma </a:t>
            </a:r>
            <a:r>
              <a:rPr lang="de-DE"/>
              <a:t>Acceleration</a:t>
            </a:r>
            <a:r>
              <a:rPr/>
              <a:t>-Experiments</a:t>
            </a:r>
            <a:endParaRPr/>
          </a:p>
        </p:txBody>
      </p:sp>
      <p:sp>
        <p:nvSpPr>
          <p:cNvPr id="462" name="Textplatzhalter 9"/>
          <p:cNvSpPr>
            <a:spLocks noGrp="1"/>
          </p:cNvSpPr>
          <p:nvPr>
            <p:ph type="body" idx="22"/>
          </p:nvPr>
        </p:nvSpPr>
        <p:spPr bwMode="auto"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/>
              <a:t>The GCS project pr74si</a:t>
            </a:r>
            <a:endParaRPr/>
          </a:p>
        </p:txBody>
      </p:sp>
      <p:sp>
        <p:nvSpPr>
          <p:cNvPr id="463" name="Experiments at Texas Petawatt Laser and PHELIX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419838" y="1762148"/>
            <a:ext cx="4301970" cy="1540820"/>
          </a:xfrm>
          <a:prstGeom prst="rect">
            <a:avLst/>
          </a:prstGeom>
        </p:spPr>
        <p:txBody>
          <a:bodyPr/>
          <a:lstStyle/>
          <a:p>
            <a:pPr marL="0" indent="0" defTabSz="283428">
              <a:spcBef>
                <a:spcPts val="2000"/>
              </a:spcBef>
              <a:buSzTx/>
              <a:buFontTx/>
              <a:buNone/>
              <a:defRPr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Experiments at Texas Petawatt Laser and PHELIX</a:t>
            </a:r>
            <a:endParaRPr/>
          </a:p>
          <a:p>
            <a:pPr marL="210859" indent="-210859" defTabSz="283428">
              <a:spcBef>
                <a:spcPts val="2000"/>
              </a:spcBef>
              <a:buSzPct val="145000"/>
              <a:buFontTx/>
              <a:defRPr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Plastic Sphere (CH) is levitated in Paul trap</a:t>
            </a:r>
            <a:endParaRPr/>
          </a:p>
          <a:p>
            <a:pPr marL="210859" indent="-210859" defTabSz="283428">
              <a:spcBef>
                <a:spcPts val="2000"/>
              </a:spcBef>
              <a:buSzPct val="145000"/>
              <a:buFontTx/>
              <a:defRPr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I=10</a:t>
            </a:r>
            <a:r>
              <a:rPr baseline="30000"/>
              <a:t>20</a:t>
            </a:r>
            <a:r>
              <a:rPr/>
              <a:t>-10</a:t>
            </a:r>
            <a:r>
              <a:rPr baseline="30000"/>
              <a:t>21</a:t>
            </a:r>
            <a:r>
              <a:rPr/>
              <a:t> W/cm</a:t>
            </a:r>
            <a:r>
              <a:rPr baseline="30000"/>
              <a:t>2</a:t>
            </a:r>
            <a:r>
              <a:rPr/>
              <a:t>  , a</a:t>
            </a:r>
            <a:r>
              <a:rPr baseline="-25000"/>
              <a:t>0</a:t>
            </a:r>
            <a:r>
              <a:rPr/>
              <a:t>=10-17, 150 - 500 fs FWHM</a:t>
            </a:r>
            <a:endParaRPr/>
          </a:p>
        </p:txBody>
      </p:sp>
      <p:pic>
        <p:nvPicPr>
          <p:cNvPr id="464" name="Bild 4" descr="Bild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36816" y="1447900"/>
            <a:ext cx="3404057" cy="216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ng" descr="pasted-imag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66160" y="1447899"/>
            <a:ext cx="2632946" cy="216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Bildschirmfoto 2020-01-28 um 15.39.16.png" descr="Bildschirmfoto 2020-01-28 um 15.39.16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17516" y="3718613"/>
            <a:ext cx="3809682" cy="409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Bildschirmfoto 2020-01-28 um 15.47.11.png" descr="Bildschirmfoto 2020-01-28 um 15.47.1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3286" y="3718613"/>
            <a:ext cx="3809682" cy="208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Bildschirmfoto 2020-01-28 um 15.39.35.png" descr="Bildschirmfoto 2020-01-28 um 15.39.35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04572" y="5902870"/>
            <a:ext cx="4148635" cy="38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2880px-LMU_Muenchen_Logo.svg.png" descr="2880px-LMU_Muenchen_Logo.svg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724862" y="4976028"/>
            <a:ext cx="2461964" cy="128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PSC - Plasma Simulation Code (Chair for Computational and Plasma Physics at LMU):  Prof. Hartmut Ruhl, K. Germaschewski, K Bamberg, N. Moschüring…"/>
          <p:cNvSpPr txBox="1"/>
          <p:nvPr/>
        </p:nvSpPr>
        <p:spPr bwMode="auto">
          <a:xfrm>
            <a:off x="4963369" y="4380885"/>
            <a:ext cx="3502791" cy="1913117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 anchor="ctr">
            <a:normAutofit lnSpcReduction="10000"/>
          </a:bodyPr>
          <a:lstStyle/>
          <a:p>
            <a:pPr defTabSz="283428">
              <a:spcBef>
                <a:spcPts val="2000"/>
              </a:spcBef>
              <a:defRPr sz="1500">
                <a:solidFill>
                  <a:schemeClr val="accent1">
                    <a:lumOff val="17549"/>
                  </a:schemeClr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PSC - Plasma Simulation Code (Chair for Computational and Plasma Physics at LMU):  Prof. Hartmut Ruhl, K. Germaschewski, K Bamberg, N. Moschüring</a:t>
            </a:r>
            <a:endParaRPr/>
          </a:p>
          <a:p>
            <a:pPr defTabSz="283428">
              <a:spcBef>
                <a:spcPts val="2000"/>
              </a:spcBef>
              <a:defRPr sz="1500">
                <a:solidFill>
                  <a:schemeClr val="accent1">
                    <a:lumOff val="17549"/>
                  </a:schemeClr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Experiments by J.Schreiber’s group (LMU):  Tobias Ostermayr, Peter Hilz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2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30037" y="6550279"/>
            <a:ext cx="127001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473" name="Textplatzhalter 3"/>
          <p:cNvSpPr>
            <a:spLocks noGrp="1"/>
          </p:cNvSpPr>
          <p:nvPr>
            <p:ph type="body" idx="21"/>
          </p:nvPr>
        </p:nvSpPr>
        <p:spPr bwMode="auto">
          <a:xfrm>
            <a:off x="391790" y="1050519"/>
            <a:ext cx="11408420" cy="5524364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Going from 2D to 3D"/>
          <p:cNvSpPr txBox="1">
            <a:spLocks noGrp="1"/>
          </p:cNvSpPr>
          <p:nvPr>
            <p:ph type="title"/>
          </p:nvPr>
        </p:nvSpPr>
        <p:spPr bwMode="auto">
          <a:xfrm>
            <a:off x="479426" y="332152"/>
            <a:ext cx="10474457" cy="66602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de-DE"/>
              <a:t>Particle</a:t>
            </a:r>
            <a:r>
              <a:rPr lang="de-DE"/>
              <a:t> in </a:t>
            </a:r>
            <a:r>
              <a:rPr lang="de-DE"/>
              <a:t>Cell</a:t>
            </a:r>
            <a:r>
              <a:rPr lang="de-DE"/>
              <a:t> (PIC) - </a:t>
            </a:r>
            <a:r>
              <a:rPr/>
              <a:t>Going from 2D to 3D</a:t>
            </a:r>
            <a:endParaRPr/>
          </a:p>
        </p:txBody>
      </p:sp>
      <p:sp>
        <p:nvSpPr>
          <p:cNvPr id="475" name="2D not able to show correct dynamics"/>
          <p:cNvSpPr txBox="1">
            <a:spLocks noGrp="1"/>
          </p:cNvSpPr>
          <p:nvPr>
            <p:ph type="body" sz="half" idx="1"/>
          </p:nvPr>
        </p:nvSpPr>
        <p:spPr bwMode="auto">
          <a:xfrm>
            <a:off x="565197" y="1408260"/>
            <a:ext cx="7176074" cy="4010760"/>
          </a:xfrm>
          <a:prstGeom prst="rect">
            <a:avLst/>
          </a:prstGeom>
        </p:spPr>
        <p:txBody>
          <a:bodyPr/>
          <a:lstStyle>
            <a:lvl1pPr marL="0" indent="0" defTabSz="410765">
              <a:spcBef>
                <a:spcPts val="2900"/>
              </a:spcBef>
              <a:buSzTx/>
              <a:buFontTx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 b="1">
                <a:solidFill>
                  <a:schemeClr val="accent6">
                    <a:lumMod val="60000"/>
                    <a:lumOff val="40000"/>
                  </a:schemeClr>
                </a:solidFill>
              </a:rPr>
              <a:t>2D</a:t>
            </a:r>
            <a:r>
              <a:rPr/>
              <a:t> </a:t>
            </a:r>
            <a:r>
              <a:rPr lang="de-DE"/>
              <a:t>simulation</a:t>
            </a:r>
            <a:r>
              <a:rPr lang="de-DE"/>
              <a:t> </a:t>
            </a:r>
            <a:r>
              <a:rPr/>
              <a:t>not able to </a:t>
            </a:r>
            <a:r>
              <a:rPr lang="de-DE"/>
              <a:t>model</a:t>
            </a:r>
            <a:r>
              <a:rPr/>
              <a:t> correct dynamics</a:t>
            </a:r>
            <a:endParaRPr/>
          </a:p>
        </p:txBody>
      </p:sp>
      <p:pic>
        <p:nvPicPr>
          <p:cNvPr id="476" name="Tobi-polcomp.png" descr="Tobi-polcomp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93488" y="2657741"/>
            <a:ext cx="3900001" cy="3166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Graphic-4.pdf" descr="PastedGraphic-4.pdf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79561" y="2933139"/>
            <a:ext cx="3118716" cy="3490176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V. Pauw et al., Particle In Cell Simulation of Laser Irradiated Two-Component Microspheres in 2 and 3 Dimensions,…"/>
          <p:cNvSpPr txBox="1"/>
          <p:nvPr/>
        </p:nvSpPr>
        <p:spPr bwMode="auto">
          <a:xfrm>
            <a:off x="504017" y="5961452"/>
            <a:ext cx="8574464" cy="497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457200">
              <a:defRPr sz="1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/>
              <a:t>V. Pauw et al., Particle In Cell Simulation of Laser Irradiated Two-Component Microspheres in 2 and 3 Dimensions,  </a:t>
            </a:r>
            <a:endParaRPr/>
          </a:p>
          <a:p>
            <a:pPr defTabSz="457200">
              <a:defRPr sz="1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/>
              <a:t>Nuclear Inst. and Methods in Physics Research, A(2016), 10.1016/j.nima.2016.02.012</a:t>
            </a:r>
            <a:endParaRPr/>
          </a:p>
        </p:txBody>
      </p:sp>
      <p:pic>
        <p:nvPicPr>
          <p:cNvPr id="479" name="Bild 3" descr="Bild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8379" y="3972283"/>
            <a:ext cx="3106011" cy="1851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Bild 9" descr="Bild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42586" y="1149916"/>
            <a:ext cx="2992666" cy="2065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nhaltsplatzhalter 8" descr="Inhaltsplatzhalter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38445" y="2185245"/>
            <a:ext cx="3106113" cy="164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3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30037" y="6550279"/>
            <a:ext cx="127001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484" name="Textplatzhalter 3"/>
          <p:cNvSpPr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5" name="Parameter studies inspired by P.Hilz experiments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Parameter studies inspired by P.Hilz experiments</a:t>
            </a:r>
            <a:endParaRPr/>
          </a:p>
        </p:txBody>
      </p:sp>
      <p:sp>
        <p:nvSpPr>
          <p:cNvPr id="486" name="Textplatzhalter 9"/>
          <p:cNvSpPr>
            <a:spLocks noGrp="1"/>
          </p:cNvSpPr>
          <p:nvPr>
            <p:ph type="body" idx="22"/>
          </p:nvPr>
        </p:nvSpPr>
        <p:spPr bwMode="auto"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endParaRPr/>
          </a:p>
        </p:txBody>
      </p:sp>
      <p:sp>
        <p:nvSpPr>
          <p:cNvPr id="487" name="densities from 2 nc to 288 nc…"/>
          <p:cNvSpPr txBox="1"/>
          <p:nvPr/>
        </p:nvSpPr>
        <p:spPr bwMode="auto">
          <a:xfrm>
            <a:off x="631418" y="1609955"/>
            <a:ext cx="2378887" cy="403360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235583" indent="-235583" defTabSz="309625">
              <a:spcBef>
                <a:spcPts val="2200"/>
              </a:spcBef>
              <a:buSzPct val="145000"/>
              <a:buChar char="•"/>
              <a:defRPr sz="17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densities from 2 n</a:t>
            </a:r>
            <a:r>
              <a:rPr baseline="-25000"/>
              <a:t>c</a:t>
            </a:r>
            <a:r>
              <a:rPr/>
              <a:t> to 288 n</a:t>
            </a:r>
            <a:r>
              <a:rPr baseline="-25000"/>
              <a:t>c</a:t>
            </a:r>
            <a:endParaRPr/>
          </a:p>
          <a:p>
            <a:pPr marL="235583" indent="-235583" defTabSz="309625">
              <a:spcBef>
                <a:spcPts val="2200"/>
              </a:spcBef>
              <a:buSzPct val="145000"/>
              <a:buChar char="•"/>
              <a:defRPr sz="17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target 0.5 µm to 3 µm, H/CH</a:t>
            </a:r>
            <a:endParaRPr/>
          </a:p>
          <a:p>
            <a:pPr marL="235583" indent="-235583" defTabSz="309625">
              <a:spcBef>
                <a:spcPts val="2200"/>
              </a:spcBef>
              <a:buSzPct val="145000"/>
              <a:buChar char="•"/>
              <a:defRPr sz="17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30 or 90 fs, 100 J pulse energy</a:t>
            </a:r>
            <a:endParaRPr/>
          </a:p>
          <a:p>
            <a:pPr marL="235583" indent="-235583" defTabSz="309625">
              <a:spcBef>
                <a:spcPts val="2200"/>
              </a:spcBef>
              <a:buSzPct val="145000"/>
              <a:buChar char="•"/>
              <a:defRPr sz="17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focus matching target size</a:t>
            </a:r>
            <a:endParaRPr/>
          </a:p>
          <a:p>
            <a:pPr marL="235583" indent="-235583" defTabSz="309625">
              <a:spcBef>
                <a:spcPts val="2200"/>
              </a:spcBef>
              <a:buSzPct val="145000"/>
              <a:buChar char="•"/>
              <a:defRPr sz="17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field changed keeping pulse energy constant a</a:t>
            </a:r>
            <a:r>
              <a:rPr baseline="-25000"/>
              <a:t>0</a:t>
            </a:r>
            <a:r>
              <a:rPr/>
              <a:t>=52,75,63,90,112</a:t>
            </a:r>
            <a:endParaRPr/>
          </a:p>
        </p:txBody>
      </p:sp>
      <p:pic>
        <p:nvPicPr>
          <p:cNvPr id="488" name="Example2.pdf" descr="Example2.pd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90156" y="1742325"/>
            <a:ext cx="7030921" cy="496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Bildschirmfoto 2020-01-22 um 09.13.00.png" descr="Bildschirmfoto 2020-01-22 um 09.13.00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56290" y="1326682"/>
            <a:ext cx="3698653" cy="659033"/>
          </a:xfrm>
          <a:prstGeom prst="rect">
            <a:avLst/>
          </a:prstGeom>
          <a:ln w="76200">
            <a:solidFill>
              <a:srgbClr val="56C1FF">
                <a:alpha val="76301"/>
              </a:srgb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1" name="circ-pr-el2.avi" descr="circ-pr-el2.avi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2458240" y="442473"/>
            <a:ext cx="7275519" cy="4452619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Textplatzhalter 3"/>
          <p:cNvSpPr/>
          <p:nvPr/>
        </p:nvSpPr>
        <p:spPr bwMode="auto">
          <a:xfrm>
            <a:off x="655164" y="4992458"/>
            <a:ext cx="10585367" cy="176648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144000" tIns="144000" rIns="144000" bIns="144000"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3" name="50 J…"/>
          <p:cNvSpPr txBox="1"/>
          <p:nvPr/>
        </p:nvSpPr>
        <p:spPr bwMode="auto">
          <a:xfrm>
            <a:off x="1964848" y="4997891"/>
            <a:ext cx="1904366" cy="1303240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/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50</a:t>
            </a:r>
            <a:r>
              <a:rPr/>
              <a:t> J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150 fs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I=2x10</a:t>
            </a:r>
            <a:r>
              <a:rPr baseline="30000"/>
              <a:t>20</a:t>
            </a:r>
            <a:r>
              <a:rPr/>
              <a:t> W/cm</a:t>
            </a:r>
            <a:r>
              <a:rPr baseline="30000"/>
              <a:t>2</a:t>
            </a:r>
            <a:r>
              <a:rPr/>
              <a:t>  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a</a:t>
            </a:r>
            <a:r>
              <a:rPr baseline="-25000"/>
              <a:t>0</a:t>
            </a:r>
            <a:r>
              <a:rPr/>
              <a:t>=12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8.3 µm focus</a:t>
            </a:r>
            <a:endParaRPr/>
          </a:p>
        </p:txBody>
      </p:sp>
      <p:sp>
        <p:nvSpPr>
          <p:cNvPr id="494" name="100 J…"/>
          <p:cNvSpPr txBox="1"/>
          <p:nvPr/>
        </p:nvSpPr>
        <p:spPr bwMode="auto">
          <a:xfrm>
            <a:off x="7715992" y="4997891"/>
            <a:ext cx="2350001" cy="1303240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/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100 J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30</a:t>
            </a:r>
            <a:r>
              <a:rPr/>
              <a:t> fs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I≈10</a:t>
            </a:r>
            <a:r>
              <a:rPr baseline="30000"/>
              <a:t>22</a:t>
            </a:r>
            <a:r>
              <a:rPr/>
              <a:t> W/cm</a:t>
            </a:r>
            <a:r>
              <a:rPr baseline="30000"/>
              <a:t>2</a:t>
            </a:r>
            <a:r>
              <a:rPr/>
              <a:t>  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a</a:t>
            </a:r>
            <a:r>
              <a:rPr baseline="-25000"/>
              <a:t>0</a:t>
            </a:r>
            <a:r>
              <a:rPr/>
              <a:t>=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75,90,112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2.2,</a:t>
            </a:r>
            <a:r>
              <a:rPr lang="de-DE"/>
              <a:t> </a:t>
            </a:r>
            <a:r>
              <a:rPr/>
              <a:t>3.4,</a:t>
            </a:r>
            <a:r>
              <a:rPr lang="de-DE"/>
              <a:t> </a:t>
            </a:r>
            <a:r>
              <a:rPr/>
              <a:t>5.1 µm focus</a:t>
            </a:r>
            <a:endParaRPr/>
          </a:p>
        </p:txBody>
      </p:sp>
      <p:sp>
        <p:nvSpPr>
          <p:cNvPr id="495" name="100 J…"/>
          <p:cNvSpPr txBox="1"/>
          <p:nvPr/>
        </p:nvSpPr>
        <p:spPr bwMode="auto">
          <a:xfrm>
            <a:off x="4658824" y="4997891"/>
            <a:ext cx="2350001" cy="1303240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/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100</a:t>
            </a:r>
            <a:r>
              <a:rPr/>
              <a:t> J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90 fs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I≈10</a:t>
            </a:r>
            <a:r>
              <a:rPr baseline="30000"/>
              <a:t>21</a:t>
            </a:r>
            <a:r>
              <a:rPr/>
              <a:t> W/cm</a:t>
            </a:r>
            <a:r>
              <a:rPr baseline="30000"/>
              <a:t>2</a:t>
            </a:r>
            <a:r>
              <a:rPr/>
              <a:t>  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a</a:t>
            </a:r>
            <a:r>
              <a:rPr baseline="-25000"/>
              <a:t>0</a:t>
            </a:r>
            <a:r>
              <a:rPr/>
              <a:t>=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34,52,64</a:t>
            </a:r>
            <a:endParaRPr/>
          </a:p>
          <a:p>
            <a:pPr marL="222250" indent="-222250" algn="ctr" defTabSz="410765">
              <a:buSzPct val="145000"/>
              <a:buChar char="•"/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pPr>
            <a:r>
              <a:rPr/>
              <a:t>2.2,</a:t>
            </a:r>
            <a:r>
              <a:rPr lang="de-DE"/>
              <a:t> </a:t>
            </a:r>
            <a:r>
              <a:rPr/>
              <a:t>3.4,</a:t>
            </a:r>
            <a:r>
              <a:rPr lang="de-DE"/>
              <a:t> </a:t>
            </a:r>
            <a:r>
              <a:rPr/>
              <a:t>5.1 µm focus</a:t>
            </a:r>
            <a:endParaRPr/>
          </a:p>
        </p:txBody>
      </p:sp>
      <p:sp>
        <p:nvSpPr>
          <p:cNvPr id="496" name="Pfeil"/>
          <p:cNvSpPr/>
          <p:nvPr/>
        </p:nvSpPr>
        <p:spPr bwMode="auto">
          <a:xfrm>
            <a:off x="4002678" y="5536580"/>
            <a:ext cx="605125" cy="357014"/>
          </a:xfrm>
          <a:prstGeom prst="rightArrow">
            <a:avLst>
              <a:gd name="adj1" fmla="val 32000"/>
              <a:gd name="adj2" fmla="val 108478"/>
            </a:avLst>
          </a:prstGeom>
          <a:solidFill>
            <a:srgbClr val="00A2FF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497" name="Pfeil"/>
          <p:cNvSpPr/>
          <p:nvPr/>
        </p:nvSpPr>
        <p:spPr bwMode="auto">
          <a:xfrm>
            <a:off x="7059846" y="5536580"/>
            <a:ext cx="605124" cy="357014"/>
          </a:xfrm>
          <a:prstGeom prst="rightArrow">
            <a:avLst>
              <a:gd name="adj1" fmla="val 32000"/>
              <a:gd name="adj2" fmla="val 108478"/>
            </a:avLst>
          </a:prstGeom>
          <a:solidFill>
            <a:srgbClr val="00A2FF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9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9" name="2304x2304x4032 grid cells, 10 quasi-particles per species and cell…"/>
          <p:cNvSpPr txBox="1">
            <a:spLocks noGrp="1"/>
          </p:cNvSpPr>
          <p:nvPr>
            <p:ph type="body" idx="1"/>
          </p:nvPr>
        </p:nvSpPr>
        <p:spPr bwMode="auto">
          <a:xfrm>
            <a:off x="586506" y="1298621"/>
            <a:ext cx="10685450" cy="504649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190500" tIns="190500" rIns="190500" bIns="190500" anchor="ctr"/>
          <a:lstStyle/>
          <a:p>
            <a:pPr marL="180473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2304x2304x4032</a:t>
            </a:r>
            <a:r>
              <a:rPr/>
              <a:t> grid cells, 10 quasi-particles per species and cell </a:t>
            </a:r>
            <a:endParaRPr/>
          </a:p>
          <a:p>
            <a:pPr marL="561473" lvl="1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/>
              <a:t>0.5-20 GB particle data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per output timestep</a:t>
            </a:r>
            <a:endParaRPr/>
          </a:p>
          <a:p>
            <a:pPr marL="561473" lvl="1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/>
              <a:t>10 </a:t>
            </a:r>
            <a:r>
              <a:rPr lang="de-DE"/>
              <a:t>000 </a:t>
            </a:r>
            <a:r>
              <a:rPr/>
              <a:t>- 100</a:t>
            </a:r>
            <a:r>
              <a:rPr lang="de-DE"/>
              <a:t> 000</a:t>
            </a:r>
            <a:r>
              <a:rPr/>
              <a:t> timesteps</a:t>
            </a:r>
            <a:endParaRPr/>
          </a:p>
          <a:p>
            <a:pPr marL="561473" lvl="1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/>
              <a:t>stored in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hdf5</a:t>
            </a:r>
            <a:r>
              <a:rPr/>
              <a:t> files</a:t>
            </a:r>
            <a:endParaRPr/>
          </a:p>
          <a:p>
            <a:pPr marL="180473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/>
              <a:t>5 sizes x 2 pulse lengths x 16 densities = 160 runs</a:t>
            </a:r>
            <a:endParaRPr/>
          </a:p>
          <a:p>
            <a:pPr marL="180473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H </a:t>
            </a:r>
            <a:r>
              <a:rPr/>
              <a:t>and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CH</a:t>
            </a:r>
            <a:r>
              <a:rPr/>
              <a:t> (two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ion species</a:t>
            </a:r>
            <a:r>
              <a:rPr/>
              <a:t>)</a:t>
            </a:r>
            <a:endParaRPr/>
          </a:p>
          <a:p>
            <a:pPr marL="180473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 lang="de-DE"/>
              <a:t>Linearly</a:t>
            </a:r>
            <a:r>
              <a:rPr lang="de-DE"/>
              <a:t> </a:t>
            </a:r>
            <a:r>
              <a:rPr lang="de-DE"/>
              <a:t>or</a:t>
            </a:r>
            <a:r>
              <a:rPr lang="de-DE"/>
              <a:t> </a:t>
            </a:r>
            <a:r>
              <a:rPr lang="de-DE"/>
              <a:t>circularly</a:t>
            </a:r>
            <a:r>
              <a:rPr lang="de-DE"/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polarized</a:t>
            </a:r>
            <a:r>
              <a:rPr/>
              <a:t> pulse</a:t>
            </a:r>
            <a:endParaRPr/>
          </a:p>
          <a:p>
            <a:pPr marL="1323473" lvl="3" indent="-180473">
              <a:spcBef>
                <a:spcPts val="0"/>
              </a:spcBef>
              <a:buFontTx/>
              <a:defRPr sz="2600">
                <a:solidFill>
                  <a:srgbClr val="FFFFFF"/>
                </a:solidFill>
              </a:defRPr>
            </a:pPr>
            <a:r>
              <a:rPr/>
              <a:t>~ 200 simulations</a:t>
            </a:r>
            <a:endParaRPr/>
          </a:p>
        </p:txBody>
      </p:sp>
      <p:sp>
        <p:nvSpPr>
          <p:cNvPr id="500" name="Foliennumm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12500" y="6550279"/>
            <a:ext cx="144538" cy="1355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501" name="Challenge of Data Management"/>
          <p:cNvSpPr txBox="1">
            <a:spLocks noGrp="1"/>
          </p:cNvSpPr>
          <p:nvPr>
            <p:ph type="title"/>
          </p:nvPr>
        </p:nvSpPr>
        <p:spPr bwMode="auto">
          <a:xfrm>
            <a:off x="589263" y="638073"/>
            <a:ext cx="10474457" cy="360100"/>
          </a:xfrm>
          <a:prstGeom prst="rect">
            <a:avLst/>
          </a:prstGeom>
        </p:spPr>
        <p:txBody>
          <a:bodyPr/>
          <a:lstStyle>
            <a:lvl1pPr defTabSz="868680">
              <a:defRPr sz="2450"/>
            </a:lvl1pPr>
          </a:lstStyle>
          <a:p>
            <a:pPr>
              <a:defRPr/>
            </a:pPr>
            <a:r>
              <a:rPr/>
              <a:t>Challenge of Data Management</a:t>
            </a:r>
            <a:r>
              <a:rPr lang="de-DE"/>
              <a:t> – Data Volume</a:t>
            </a:r>
            <a:endParaRPr/>
          </a:p>
        </p:txBody>
      </p:sp>
      <p:sp>
        <p:nvSpPr>
          <p:cNvPr id="502" name="Textplatzhalter 9"/>
          <p:cNvSpPr>
            <a:spLocks noGrp="1"/>
          </p:cNvSpPr>
          <p:nvPr>
            <p:ph type="body" idx="22"/>
          </p:nvPr>
        </p:nvSpPr>
        <p:spPr bwMode="auto"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endParaRPr/>
          </a:p>
        </p:txBody>
      </p:sp>
      <p:sp>
        <p:nvSpPr>
          <p:cNvPr id="503" name="Let it rot in tape archive?"/>
          <p:cNvSpPr txBox="1"/>
          <p:nvPr/>
        </p:nvSpPr>
        <p:spPr bwMode="auto">
          <a:xfrm>
            <a:off x="6032013" y="5274685"/>
            <a:ext cx="4554499" cy="5480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chemeClr val="accent1">
                    <a:lumOff val="8774"/>
                  </a:schemeClr>
                </a:solidFill>
              </a:defRPr>
            </a:lvl1pPr>
          </a:lstStyle>
          <a:p>
            <a:pPr>
              <a:defRPr/>
            </a:pPr>
            <a:r>
              <a:rPr/>
              <a:t>Let it rot in tape archive?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5" name="Proton Energy…"/>
          <p:cNvSpPr txBox="1">
            <a:spLocks noGrp="1"/>
          </p:cNvSpPr>
          <p:nvPr>
            <p:ph type="body" sz="half" idx="1"/>
          </p:nvPr>
        </p:nvSpPr>
        <p:spPr bwMode="auto">
          <a:xfrm>
            <a:off x="65174" y="1055634"/>
            <a:ext cx="5713833" cy="526914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FFFF"/>
            </a:solidFill>
            <a:miter lim="8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190500" tIns="190500" rIns="190500" bIns="190500">
            <a:normAutofit lnSpcReduction="10000"/>
          </a:bodyPr>
          <a:lstStyle/>
          <a:p>
            <a:pPr marL="21396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Accelerated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Proton </a:t>
            </a: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Energ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ies</a:t>
            </a:r>
            <a:endParaRPr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Spectral features</a:t>
            </a:r>
            <a:endParaRPr/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Evaluate forward, sideward and backward cones</a:t>
            </a:r>
            <a:endParaRPr/>
          </a:p>
          <a:p>
            <a:pPr marL="21396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Electron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movement</a:t>
            </a:r>
            <a:r>
              <a:rPr lang="de-DE"/>
              <a:t> </a:t>
            </a:r>
            <a:r>
              <a:rPr/>
              <a:t> </a:t>
            </a:r>
            <a:endParaRPr/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removal from target</a:t>
            </a:r>
            <a:endParaRPr/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removal from box</a:t>
            </a:r>
            <a:endParaRPr/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temperature</a:t>
            </a:r>
            <a:endParaRPr/>
          </a:p>
          <a:p>
            <a:pPr marL="21396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accent6">
                    <a:lumMod val="60000"/>
                    <a:lumOff val="40000"/>
                  </a:schemeClr>
                </a:solidFill>
              </a:rPr>
              <a:t>Multispecies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effects</a:t>
            </a:r>
            <a:endParaRPr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Carbon Proton</a:t>
            </a:r>
            <a:endParaRPr/>
          </a:p>
          <a:p>
            <a:pPr marL="58353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sz="2000"/>
              <a:t>Proton only</a:t>
            </a:r>
            <a:endParaRPr/>
          </a:p>
          <a:p>
            <a:pPr marL="21396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Pulse Shape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dependend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dynamics</a:t>
            </a:r>
            <a:endParaRPr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65846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de-DE" sz="2000"/>
              <a:t>Focal</a:t>
            </a:r>
            <a:r>
              <a:rPr lang="de-DE" sz="2000"/>
              <a:t> </a:t>
            </a:r>
            <a:r>
              <a:rPr lang="de-DE" sz="2000"/>
              <a:t>size</a:t>
            </a:r>
            <a:endParaRPr lang="de-DE" sz="2000"/>
          </a:p>
          <a:p>
            <a:pPr marL="658461" lvl="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de-DE" sz="2000"/>
              <a:t>Polarization</a:t>
            </a:r>
            <a:endParaRPr lang="de-DE" sz="2000"/>
          </a:p>
          <a:p>
            <a:pPr marL="213961" indent="-213961" defTabSz="886968">
              <a:spcBef>
                <a:spcPts val="300"/>
              </a:spcBef>
              <a:buSzPct val="100000"/>
              <a:defRPr sz="215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de-DE" b="1">
                <a:solidFill>
                  <a:schemeClr val="accent6">
                    <a:lumMod val="60000"/>
                    <a:lumOff val="40000"/>
                  </a:schemeClr>
                </a:solidFill>
              </a:rPr>
              <a:t>...</a:t>
            </a:r>
            <a:endParaRPr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06" name="pasted-image.tiff" descr="pasted-image.tif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91490" y="877431"/>
            <a:ext cx="3394843" cy="3245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asted-image.tiff" descr="pasted-image.tiff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47855" y="915841"/>
            <a:ext cx="2263854" cy="181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asted-image.tiff" descr="pasted-image.tiff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90763" y="4666724"/>
            <a:ext cx="2378038" cy="186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asted-image.tiff" descr="pasted-image.tiff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33512" y="2786229"/>
            <a:ext cx="2378038" cy="1825907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Coulomb"/>
          <p:cNvSpPr txBox="1"/>
          <p:nvPr/>
        </p:nvSpPr>
        <p:spPr bwMode="auto">
          <a:xfrm>
            <a:off x="10126266" y="5755471"/>
            <a:ext cx="964198" cy="306845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/>
              <a:t>Coulomb</a:t>
            </a:r>
            <a:endParaRPr/>
          </a:p>
        </p:txBody>
      </p:sp>
      <p:sp>
        <p:nvSpPr>
          <p:cNvPr id="511" name="TNSA"/>
          <p:cNvSpPr txBox="1"/>
          <p:nvPr/>
        </p:nvSpPr>
        <p:spPr bwMode="auto">
          <a:xfrm>
            <a:off x="10326212" y="1238032"/>
            <a:ext cx="623567" cy="318355"/>
          </a:xfrm>
          <a:prstGeom prst="rect">
            <a:avLst/>
          </a:prstGeom>
          <a:ln w="12700">
            <a:miter lim="400000"/>
          </a:ln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 lang="de-DE"/>
              <a:t>TNSA</a:t>
            </a:r>
            <a:endParaRPr/>
          </a:p>
        </p:txBody>
      </p:sp>
      <p:pic>
        <p:nvPicPr>
          <p:cNvPr id="512" name="c-ch-500-750.png" descr="c-ch-500-750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91490" y="4321256"/>
            <a:ext cx="3506159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Multifaceted Analysis"/>
          <p:cNvSpPr txBox="1">
            <a:spLocks noGrp="1"/>
          </p:cNvSpPr>
          <p:nvPr>
            <p:ph type="title"/>
          </p:nvPr>
        </p:nvSpPr>
        <p:spPr bwMode="auto">
          <a:xfrm>
            <a:off x="259750" y="550202"/>
            <a:ext cx="10474457" cy="360100"/>
          </a:xfrm>
          <a:prstGeom prst="rect">
            <a:avLst/>
          </a:prstGeom>
        </p:spPr>
        <p:txBody>
          <a:bodyPr lIns="0" tIns="0" rIns="0" bIns="0" anchor="b"/>
          <a:lstStyle>
            <a:lvl1pPr algn="l" defTabSz="868680">
              <a:lnSpc>
                <a:spcPct val="90000"/>
              </a:lnSpc>
              <a:defRPr sz="245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/>
              <a:t>Multi</a:t>
            </a:r>
            <a:r>
              <a:rPr lang="de-DE"/>
              <a:t>-</a:t>
            </a:r>
            <a:r>
              <a:rPr/>
              <a:t>faceted </a:t>
            </a:r>
            <a:r>
              <a:rPr lang="de-DE"/>
              <a:t>a</a:t>
            </a:r>
            <a:r>
              <a:rPr/>
              <a:t>nalys</a:t>
            </a:r>
            <a:r>
              <a:rPr lang="de-DE"/>
              <a:t>es – </a:t>
            </a:r>
            <a:r>
              <a:rPr lang="de-DE"/>
              <a:t>endless</a:t>
            </a:r>
            <a:r>
              <a:rPr lang="de-DE"/>
              <a:t> </a:t>
            </a:r>
            <a:r>
              <a:rPr lang="de-DE"/>
              <a:t>possibilities</a:t>
            </a:r>
            <a:endParaRPr/>
          </a:p>
        </p:txBody>
      </p:sp>
      <p:sp>
        <p:nvSpPr>
          <p:cNvPr id="2" name="TNSA"/>
          <p:cNvSpPr txBox="1"/>
          <p:nvPr/>
        </p:nvSpPr>
        <p:spPr bwMode="auto">
          <a:xfrm>
            <a:off x="10296580" y="3113959"/>
            <a:ext cx="623567" cy="318355"/>
          </a:xfrm>
          <a:prstGeom prst="rect">
            <a:avLst/>
          </a:prstGeom>
          <a:ln w="12700">
            <a:miter lim="400000"/>
          </a:ln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rPr lang="de-DE"/>
              <a:t>RPA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CADDF"/>
      </a:accent1>
      <a:accent2>
        <a:srgbClr val="2467AB"/>
      </a:accent2>
      <a:accent3>
        <a:srgbClr val="003474"/>
      </a:accent3>
      <a:accent4>
        <a:srgbClr val="969696"/>
      </a:accent4>
      <a:accent5>
        <a:srgbClr val="575756"/>
      </a:accent5>
      <a:accent6>
        <a:srgbClr val="FF9A00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CADDF"/>
      </a:accent1>
      <a:accent2>
        <a:srgbClr val="2467AB"/>
      </a:accent2>
      <a:accent3>
        <a:srgbClr val="003474"/>
      </a:accent3>
      <a:accent4>
        <a:srgbClr val="969696"/>
      </a:accent4>
      <a:accent5>
        <a:srgbClr val="575756"/>
      </a:accent5>
      <a:accent6>
        <a:srgbClr val="FF9A00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ONLYOFFICE/8.3.1.25</Application>
  <PresentationFormat>On-screen Show (4:3)</PresentationFormat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Viktoria Pauw</cp:lastModifiedBy>
  <cp:revision>30</cp:revision>
  <dcterms:modified xsi:type="dcterms:W3CDTF">2025-03-20T01:56:10Z</dcterms:modified>
</cp:coreProperties>
</file>