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56" r:id="rId5"/>
    <p:sldId id="278" r:id="rId6"/>
    <p:sldId id="280" r:id="rId7"/>
    <p:sldId id="281" r:id="rId8"/>
    <p:sldId id="282" r:id="rId9"/>
    <p:sldId id="283" r:id="rId10"/>
    <p:sldId id="342" r:id="rId11"/>
    <p:sldId id="284" r:id="rId12"/>
    <p:sldId id="343" r:id="rId13"/>
    <p:sldId id="344" r:id="rId14"/>
    <p:sldId id="345" r:id="rId15"/>
    <p:sldId id="292" r:id="rId16"/>
    <p:sldId id="262" r:id="rId17"/>
    <p:sldId id="257" r:id="rId18"/>
    <p:sldId id="350" r:id="rId19"/>
    <p:sldId id="354" r:id="rId20"/>
    <p:sldId id="352" r:id="rId21"/>
    <p:sldId id="353" r:id="rId22"/>
    <p:sldId id="279" r:id="rId23"/>
    <p:sldId id="258" r:id="rId2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91C"/>
    <a:srgbClr val="FBE7D9"/>
    <a:srgbClr val="F8D0B4"/>
    <a:srgbClr val="003F5E"/>
    <a:srgbClr val="ED1556"/>
    <a:srgbClr val="154081"/>
    <a:srgbClr val="FFFFFF"/>
    <a:srgbClr val="F57B20"/>
    <a:srgbClr val="F57A1E"/>
    <a:srgbClr val="013F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11" autoAdjust="0"/>
    <p:restoredTop sz="94660"/>
  </p:normalViewPr>
  <p:slideViewPr>
    <p:cSldViewPr snapToGrid="0">
      <p:cViewPr varScale="1">
        <p:scale>
          <a:sx n="99" d="100"/>
          <a:sy n="99" d="100"/>
        </p:scale>
        <p:origin x="200" y="984"/>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5" d="100"/>
          <a:sy n="65" d="100"/>
        </p:scale>
        <p:origin x="36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DAC22B5-0AC3-437E-AEC5-9B5093B84522}" type="datetimeFigureOut">
              <a:rPr lang="en-GB" smtClean="0"/>
              <a:t>21/03/2025</a:t>
            </a:fld>
            <a:endParaRPr lang="en-GB"/>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008090E-EEB4-4C6F-A2F2-CCE568FE66CF}" type="slidenum">
              <a:rPr lang="en-GB" smtClean="0"/>
              <a:t>‹#›</a:t>
            </a:fld>
            <a:endParaRPr lang="en-GB"/>
          </a:p>
        </p:txBody>
      </p:sp>
    </p:spTree>
    <p:extLst>
      <p:ext uri="{BB962C8B-B14F-4D97-AF65-F5344CB8AC3E}">
        <p14:creationId xmlns:p14="http://schemas.microsoft.com/office/powerpoint/2010/main" val="270300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21/03/2025</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e2953a4e95_0_1476: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g2e2953a4e95_0_147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e3808cd59d_0_118: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g2e3808cd59d_0_1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e2ee80552d_0_5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2e2ee80552d_0_52: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g2e2ee80552d_0_52: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e2ee80552d_0_5: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g2e2ee80552d_0_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e2953a4e95_0_1861: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g2e2953a4e95_0_186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7ecbb7d56f_0_1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g27ecbb7d56f_0_15: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9" name="Google Shape;759;g27ecbb7d56f_0_15: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e2953a4e95_0_121: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g2e2953a4e95_0_1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27ecbb7d56f_2_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g27ecbb7d56f_2_18: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6" name="Google Shape;826;g27ecbb7d56f_2_18: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456f340f0d_1_11: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5" name="Google Shape;845;g2456f340f0d_1_1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2e2953a4e95_0_667: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g2e2953a4e95_0_66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a:solidFill>
                  <a:srgbClr val="003F5E"/>
                </a:solidFill>
              </a:rPr>
              <a:t>Authentication and Authorisation for Research and Collaboration</a:t>
            </a: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a:solidFill>
                  <a:srgbClr val="003F5D"/>
                </a:solidFill>
              </a:rPr>
              <a:t>Style</a:t>
            </a:r>
            <a:r>
              <a:rPr lang="en-GB" sz="1800" b="1" baseline="0" dirty="0">
                <a:solidFill>
                  <a:srgbClr val="003F5D"/>
                </a:solidFill>
              </a:rPr>
              <a:t> Guide</a:t>
            </a:r>
          </a:p>
          <a:p>
            <a:r>
              <a:rPr lang="en-GB" sz="1800" baseline="0" dirty="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a:solidFill>
                  <a:srgbClr val="003F5D"/>
                </a:solidFill>
              </a:rPr>
              <a:t>This template is to</a:t>
            </a:r>
            <a:r>
              <a:rPr lang="en-GB" sz="1800" baseline="0" dirty="0">
                <a:solidFill>
                  <a:srgbClr val="003F5D"/>
                </a:solidFill>
              </a:rPr>
              <a:t> present information on behalf of the AARC Project</a:t>
            </a:r>
          </a:p>
          <a:p>
            <a:pPr marL="214313" indent="-214313">
              <a:buFont typeface="Arial" panose="020B0604020202020204" pitchFamily="34" charset="0"/>
              <a:buChar char="•"/>
            </a:pPr>
            <a:r>
              <a:rPr lang="en-GB" sz="1800" baseline="0" dirty="0">
                <a:solidFill>
                  <a:srgbClr val="003F5D"/>
                </a:solidFill>
              </a:rPr>
              <a:t>Font is Calibri and will auto-size. Avoid using a font size less than 18pt.  Main font colour is Teal, </a:t>
            </a:r>
            <a:r>
              <a:rPr lang="en-GB" sz="1800" baseline="0" dirty="0">
                <a:solidFill>
                  <a:srgbClr val="F57B20"/>
                </a:solidFill>
              </a:rPr>
              <a:t>highlight colour is Orange and should be used sparingly.</a:t>
            </a:r>
            <a:r>
              <a:rPr lang="en-GB" sz="1800" baseline="0" dirty="0">
                <a:solidFill>
                  <a:srgbClr val="ED1556"/>
                </a:solidFill>
              </a:rPr>
              <a:t> </a:t>
            </a:r>
            <a:r>
              <a:rPr lang="en-GB" sz="1800" baseline="0" dirty="0">
                <a:solidFill>
                  <a:srgbClr val="003F5D"/>
                </a:solidFill>
              </a:rPr>
              <a:t>If the colours are not shown in PowerPoint use the colour picker to select the correct colour from the logo or these samples</a:t>
            </a:r>
            <a:endParaRPr lang="en-GB" sz="1800" baseline="0" dirty="0">
              <a:solidFill>
                <a:srgbClr val="ED1556"/>
              </a:solidFill>
            </a:endParaRPr>
          </a:p>
          <a:p>
            <a:pPr marL="214313" indent="-214313">
              <a:buFont typeface="Arial" panose="020B0604020202020204" pitchFamily="34" charset="0"/>
              <a:buChar char="•"/>
            </a:pPr>
            <a:endParaRPr lang="en-GB" sz="1800" baseline="0" dirty="0">
              <a:solidFill>
                <a:srgbClr val="ED1556"/>
              </a:solidFill>
            </a:endParaRPr>
          </a:p>
          <a:p>
            <a:pPr marL="214313" indent="-214313">
              <a:buFont typeface="Arial" panose="020B0604020202020204" pitchFamily="34" charset="0"/>
              <a:buChar char="•"/>
            </a:pPr>
            <a:r>
              <a:rPr lang="en-GB" sz="1800" baseline="0" dirty="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a:solidFill>
                <a:srgbClr val="003F5D"/>
              </a:solidFill>
            </a:endParaRPr>
          </a:p>
          <a:p>
            <a:pPr marL="214313" indent="-214313">
              <a:buFont typeface="Arial" panose="020B0604020202020204" pitchFamily="34" charset="0"/>
              <a:buChar char="•"/>
            </a:pPr>
            <a:r>
              <a:rPr lang="en-GB" sz="1800" baseline="0" dirty="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a:solidFill>
                  <a:schemeClr val="bg1"/>
                </a:solidFill>
              </a:rPr>
              <a:t>Thank you</a:t>
            </a:r>
          </a:p>
          <a:p>
            <a:pPr algn="ctr"/>
            <a:r>
              <a:rPr lang="en-GB" sz="4400" dirty="0">
                <a:solidFill>
                  <a:srgbClr val="F6791C"/>
                </a:solidFill>
              </a:rPr>
              <a:t>Any</a:t>
            </a:r>
            <a:r>
              <a:rPr lang="en-GB" sz="4400" baseline="0" dirty="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a:solidFill>
                  <a:schemeClr val="bg1"/>
                </a:solidFill>
                <a:effectLst/>
                <a:latin typeface="+mn-lt"/>
                <a:ea typeface="+mn-ea"/>
                <a:cs typeface="+mn-cs"/>
              </a:rPr>
              <a:t> and other sources</a:t>
            </a:r>
            <a:r>
              <a:rPr lang="en-GB" sz="600" kern="1200" dirty="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a:solidFill>
                  <a:schemeClr val="bg1"/>
                </a:solidFill>
              </a:rPr>
              <a:t>https://aarc-community.org</a:t>
            </a: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a:t>Supporting projects and organisations: </a:t>
            </a:r>
          </a:p>
        </p:txBody>
      </p:sp>
    </p:spTree>
    <p:extLst>
      <p:ext uri="{BB962C8B-B14F-4D97-AF65-F5344CB8AC3E}">
        <p14:creationId xmlns:p14="http://schemas.microsoft.com/office/powerpoint/2010/main" val="351233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a:solidFill>
                  <a:schemeClr val="bg1"/>
                </a:solidFill>
              </a:rPr>
              <a:t>Thank you</a:t>
            </a:r>
          </a:p>
          <a:p>
            <a:pPr algn="ctr"/>
            <a:r>
              <a:rPr lang="en-GB" sz="4400" dirty="0">
                <a:solidFill>
                  <a:srgbClr val="F6791C"/>
                </a:solidFill>
              </a:rPr>
              <a:t>Any</a:t>
            </a:r>
            <a:r>
              <a:rPr lang="en-GB" sz="4400" baseline="0" dirty="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a:t>Presenter email address</a:t>
            </a:r>
            <a:endParaRPr lang="en-GB" dirty="0"/>
          </a:p>
        </p:txBody>
      </p:sp>
      <p:sp>
        <p:nvSpPr>
          <p:cNvPr id="10" name="TextBox 9"/>
          <p:cNvSpPr txBox="1"/>
          <p:nvPr userDrawn="1"/>
        </p:nvSpPr>
        <p:spPr>
          <a:xfrm>
            <a:off x="4072908" y="5517223"/>
            <a:ext cx="3783450" cy="553998"/>
          </a:xfrm>
          <a:prstGeom prst="rect">
            <a:avLst/>
          </a:prstGeom>
          <a:noFill/>
        </p:spPr>
        <p:txBody>
          <a:bodyPr wrap="square" rtlCol="0">
            <a:spAutoFit/>
          </a:bodyPr>
          <a:lstStyle/>
          <a:p>
            <a:pPr algn="ctr"/>
            <a:r>
              <a:rPr lang="en-GB" sz="1000" kern="1200" dirty="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effectLst/>
                <a:latin typeface="+mn-lt"/>
                <a:ea typeface="+mn-ea"/>
                <a:cs typeface="+mn-cs"/>
              </a:rPr>
              <a:t>The work leading to these results has received funding from the European Union </a:t>
            </a:r>
            <a:r>
              <a:rPr lang="en-GB" sz="1000" kern="1200" baseline="0" dirty="0">
                <a:solidFill>
                  <a:schemeClr val="bg1"/>
                </a:solidFill>
                <a:effectLst/>
                <a:latin typeface="+mn-lt"/>
                <a:ea typeface="+mn-ea"/>
                <a:cs typeface="+mn-cs"/>
              </a:rPr>
              <a:t>and other sources</a:t>
            </a:r>
            <a:r>
              <a:rPr lang="en-GB" sz="1000" kern="1200" dirty="0">
                <a:solidFill>
                  <a:schemeClr val="bg1"/>
                </a:solidFill>
                <a:effectLst/>
                <a:latin typeface="+mn-lt"/>
                <a:ea typeface="+mn-ea"/>
                <a:cs typeface="+mn-cs"/>
              </a:rPr>
              <a:t>.</a:t>
            </a:r>
            <a:endParaRPr lang="en-GB" sz="1000" dirty="0">
              <a:solidFill>
                <a:schemeClr val="bg1"/>
              </a:solidFill>
            </a:endParaRPr>
          </a:p>
        </p:txBody>
      </p:sp>
      <p:sp>
        <p:nvSpPr>
          <p:cNvPr id="11" name="TextBox 10"/>
          <p:cNvSpPr txBox="1"/>
          <p:nvPr userDrawn="1"/>
        </p:nvSpPr>
        <p:spPr>
          <a:xfrm>
            <a:off x="4700301" y="5136161"/>
            <a:ext cx="2563138" cy="338554"/>
          </a:xfrm>
          <a:prstGeom prst="rect">
            <a:avLst/>
          </a:prstGeom>
          <a:noFill/>
        </p:spPr>
        <p:txBody>
          <a:bodyPr wrap="none" rtlCol="0">
            <a:spAutoFit/>
          </a:bodyPr>
          <a:lstStyle/>
          <a:p>
            <a:pPr algn="ctr"/>
            <a:r>
              <a:rPr lang="en-GB" sz="1600" b="1" dirty="0">
                <a:solidFill>
                  <a:schemeClr val="bg1"/>
                </a:solidFill>
              </a:rPr>
              <a:t>https://aarc-community.org</a:t>
            </a:r>
          </a:p>
        </p:txBody>
      </p:sp>
      <p:grpSp>
        <p:nvGrpSpPr>
          <p:cNvPr id="18" name="Group 17"/>
          <p:cNvGrpSpPr/>
          <p:nvPr userDrawn="1"/>
        </p:nvGrpSpPr>
        <p:grpSpPr>
          <a:xfrm>
            <a:off x="210208" y="6202883"/>
            <a:ext cx="8187897" cy="523220"/>
            <a:chOff x="210208" y="6202883"/>
            <a:chExt cx="8187897" cy="523220"/>
          </a:xfrm>
        </p:grpSpPr>
        <p:grpSp>
          <p:nvGrpSpPr>
            <p:cNvPr id="6" name="Group 5"/>
            <p:cNvGrpSpPr/>
            <p:nvPr userDrawn="1"/>
          </p:nvGrpSpPr>
          <p:grpSpPr>
            <a:xfrm>
              <a:off x="210208" y="6202883"/>
              <a:ext cx="8187897" cy="523220"/>
              <a:chOff x="210208" y="6202883"/>
              <a:chExt cx="8187897" cy="523220"/>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3506" y="6307040"/>
                <a:ext cx="894599" cy="315143"/>
              </a:xfrm>
              <a:prstGeom prst="rect">
                <a:avLst/>
              </a:prstGeom>
            </p:spPr>
          </p:pic>
          <p:sp>
            <p:nvSpPr>
              <p:cNvPr id="14" name="TextBox 13"/>
              <p:cNvSpPr txBox="1"/>
              <p:nvPr userDrawn="1"/>
            </p:nvSpPr>
            <p:spPr>
              <a:xfrm>
                <a:off x="2572532" y="6219399"/>
                <a:ext cx="5046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800" b="0" i="0" u="none" strike="noStrike" kern="1200" cap="none" spc="0" normalizeH="0" baseline="0" noProof="0" dirty="0">
                    <a:ln>
                      <a:noFill/>
                    </a:ln>
                    <a:solidFill>
                      <a:srgbClr val="FFFFFF"/>
                    </a:solidFill>
                    <a:effectLst/>
                    <a:uLnTx/>
                    <a:uFillTx/>
                    <a:latin typeface="Akkurat Std"/>
                    <a:sym typeface="Arial"/>
                  </a:rPr>
                  <a:t>Grant Agreement No. 101131237 (AARC TREE).</a:t>
                </a:r>
                <a:endParaRPr kumimoji="0" lang="en-GB" sz="800" b="0" i="0" u="none" strike="noStrike" kern="0" cap="none" spc="0" normalizeH="0" baseline="0" noProof="0" dirty="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225258"/>
                <a:ext cx="704192" cy="478470"/>
              </a:xfrm>
              <a:prstGeom prst="rect">
                <a:avLst/>
              </a:prstGeom>
            </p:spPr>
          </p:pic>
          <p:sp>
            <p:nvSpPr>
              <p:cNvPr id="5" name="TextBox 4"/>
              <p:cNvSpPr txBox="1"/>
              <p:nvPr userDrawn="1"/>
            </p:nvSpPr>
            <p:spPr>
              <a:xfrm>
                <a:off x="932915" y="6202883"/>
                <a:ext cx="2253953" cy="523220"/>
              </a:xfrm>
              <a:prstGeom prst="rect">
                <a:avLst/>
              </a:prstGeom>
              <a:noFill/>
            </p:spPr>
            <p:txBody>
              <a:bodyPr wrap="square" rtlCol="0">
                <a:spAutoFit/>
              </a:bodyPr>
              <a:lstStyle/>
              <a:p>
                <a:r>
                  <a:rPr lang="en-US" sz="1400" b="1" dirty="0">
                    <a:solidFill>
                      <a:schemeClr val="bg1">
                        <a:lumMod val="85000"/>
                      </a:schemeClr>
                    </a:solidFill>
                  </a:rPr>
                  <a:t>Co-funded by </a:t>
                </a:r>
                <a:br>
                  <a:rPr lang="en-US" sz="1400" b="1" dirty="0">
                    <a:solidFill>
                      <a:schemeClr val="bg1">
                        <a:lumMod val="85000"/>
                      </a:schemeClr>
                    </a:solidFill>
                  </a:rPr>
                </a:br>
                <a:r>
                  <a:rPr lang="en-US" sz="1400" b="1" dirty="0">
                    <a:solidFill>
                      <a:schemeClr val="bg1">
                        <a:lumMod val="85000"/>
                      </a:schemeClr>
                    </a:solidFill>
                  </a:rPr>
                  <a:t>the European Union</a:t>
                </a:r>
                <a:endParaRPr lang="en-GB" sz="1400" b="1" dirty="0">
                  <a:solidFill>
                    <a:schemeClr val="bg1">
                      <a:lumMod val="85000"/>
                    </a:schemeClr>
                  </a:solidFill>
                </a:endParaRPr>
              </a:p>
            </p:txBody>
          </p:sp>
        </p:grpSp>
        <p:cxnSp>
          <p:nvCxnSpPr>
            <p:cNvPr id="17" name="Straight Connector 16"/>
            <p:cNvCxnSpPr/>
            <p:nvPr userDrawn="1"/>
          </p:nvCxnSpPr>
          <p:spPr>
            <a:xfrm>
              <a:off x="2572532" y="6225258"/>
              <a:ext cx="0" cy="463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693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a:solidFill>
                  <a:schemeClr val="bg1"/>
                </a:solidFill>
              </a:rPr>
              <a:t>Thank you</a:t>
            </a:r>
          </a:p>
          <a:p>
            <a:pPr algn="ctr"/>
            <a:r>
              <a:rPr lang="en-GB" sz="4400" dirty="0">
                <a:solidFill>
                  <a:srgbClr val="F6791C"/>
                </a:solidFill>
              </a:rPr>
              <a:t>Any</a:t>
            </a:r>
            <a:r>
              <a:rPr lang="en-GB" sz="4400" baseline="0" dirty="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a:solidFill>
                  <a:schemeClr val="bg1"/>
                </a:solidFill>
              </a:rPr>
              <a:t>https://aarc-community.org</a:t>
            </a: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a:t>Supporting projects and organisations: </a:t>
            </a:r>
          </a:p>
        </p:txBody>
      </p:sp>
    </p:spTree>
    <p:extLst>
      <p:ext uri="{BB962C8B-B14F-4D97-AF65-F5344CB8AC3E}">
        <p14:creationId xmlns:p14="http://schemas.microsoft.com/office/powerpoint/2010/main" val="13739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op Image Bar with Text">
  <p:cSld name="1_Top Image Bar with Text">
    <p:spTree>
      <p:nvGrpSpPr>
        <p:cNvPr id="1" name="Shape 30"/>
        <p:cNvGrpSpPr/>
        <p:nvPr/>
      </p:nvGrpSpPr>
      <p:grpSpPr>
        <a:xfrm>
          <a:off x="0" y="0"/>
          <a:ext cx="0" cy="0"/>
          <a:chOff x="0" y="0"/>
          <a:chExt cx="0" cy="0"/>
        </a:xfrm>
      </p:grpSpPr>
      <p:sp>
        <p:nvSpPr>
          <p:cNvPr id="31" name="Google Shape;31;p18"/>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11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
        <p:nvSpPr>
          <p:cNvPr id="32" name="Google Shape;32;p18"/>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p:nvPr/>
        </p:nvSpPr>
        <p:spPr>
          <a:xfrm>
            <a:off x="0" y="1676400"/>
            <a:ext cx="12192000" cy="2165700"/>
          </a:xfrm>
          <a:prstGeom prst="rect">
            <a:avLst/>
          </a:prstGeom>
          <a:solidFill>
            <a:srgbClr val="013F5E"/>
          </a:solidFill>
          <a:ln w="12700" cap="flat" cmpd="sng">
            <a:solidFill>
              <a:srgbClr val="013F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4" name="Google Shape;34;p18"/>
          <p:cNvSpPr txBox="1">
            <a:spLocks noGrp="1"/>
          </p:cNvSpPr>
          <p:nvPr>
            <p:ph type="body" idx="1"/>
          </p:nvPr>
        </p:nvSpPr>
        <p:spPr>
          <a:xfrm>
            <a:off x="470572" y="4083050"/>
            <a:ext cx="11208000" cy="2181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4897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Image Bar with Sub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p:cNvSpPr>
            <a:spLocks noGrp="1"/>
          </p:cNvSpPr>
          <p:nvPr>
            <p:ph type="title"/>
          </p:nvPr>
        </p:nvSpPr>
        <p:spPr>
          <a:xfrm>
            <a:off x="448287" y="4393800"/>
            <a:ext cx="11315924" cy="1325563"/>
          </a:xfrm>
          <a:prstGeom prst="rect">
            <a:avLst/>
          </a:prstGeom>
        </p:spPr>
        <p:txBody>
          <a:bodyPr vert="horz" lIns="91440" tIns="45720" rIns="91440" bIns="45720" rtlCol="0" anchor="b">
            <a:normAutofit/>
          </a:bodyPr>
          <a:lstStyle>
            <a:lvl1pPr>
              <a:defRPr sz="3200">
                <a:solidFill>
                  <a:srgbClr val="F6791C"/>
                </a:solidFill>
              </a:defRPr>
            </a:lvl1pPr>
          </a:lstStyle>
          <a:p>
            <a:r>
              <a:rPr lang="en-US"/>
              <a:t>Click to edit Master title style</a:t>
            </a:r>
            <a:endParaRPr lang="en-GB" dirty="0"/>
          </a:p>
        </p:txBody>
      </p:sp>
    </p:spTree>
    <p:extLst>
      <p:ext uri="{BB962C8B-B14F-4D97-AF65-F5344CB8AC3E}">
        <p14:creationId xmlns:p14="http://schemas.microsoft.com/office/powerpoint/2010/main" val="264194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a:t>Slide Title</a:t>
            </a:r>
            <a:br>
              <a:rPr lang="en-US" dirty="0"/>
            </a:br>
            <a:r>
              <a:rPr lang="en-US" dirty="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67" r:id="rId9"/>
    <p:sldLayoutId id="2147483656" r:id="rId10"/>
    <p:sldLayoutId id="2147483657" r:id="rId11"/>
    <p:sldLayoutId id="2147483663" r:id="rId12"/>
    <p:sldLayoutId id="2147483662" r:id="rId13"/>
    <p:sldLayoutId id="2147483666" r:id="rId14"/>
    <p:sldLayoutId id="2147483664" r:id="rId15"/>
    <p:sldLayoutId id="2147483668" r:id="rId16"/>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arc-community.org/guidelines/aarc-g07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3.wmf"/><Relationship Id="rId4" Type="http://schemas.openxmlformats.org/officeDocument/2006/relationships/image" Target="../media/image48.png"/><Relationship Id="rId9"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hyperlink" Target="https://aarc-project.eu/about/aegi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lists.geant.org/sympa/info/aarc-na3" TargetMode="External"/><Relationship Id="rId5" Type="http://schemas.openxmlformats.org/officeDocument/2006/relationships/hyperlink" Target="mailto:policy@aarc-community.org" TargetMode="Externa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notesSlide" Target="../notesSlides/notesSlide1.xml"/><Relationship Id="rId16" Type="http://schemas.openxmlformats.org/officeDocument/2006/relationships/image" Target="../media/image23.wmf"/><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w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GB" dirty="0"/>
              <a:t>Maarten Kremers</a:t>
            </a:r>
          </a:p>
        </p:txBody>
      </p:sp>
      <p:sp>
        <p:nvSpPr>
          <p:cNvPr id="3" name="Text Placeholder 2"/>
          <p:cNvSpPr>
            <a:spLocks noGrp="1"/>
          </p:cNvSpPr>
          <p:nvPr>
            <p:ph type="body" sz="quarter" idx="12"/>
          </p:nvPr>
        </p:nvSpPr>
        <p:spPr/>
        <p:txBody>
          <a:bodyPr/>
          <a:lstStyle/>
          <a:p>
            <a:r>
              <a:rPr lang="en-GB" dirty="0"/>
              <a:t>ISGC 2025</a:t>
            </a:r>
          </a:p>
        </p:txBody>
      </p:sp>
      <p:sp>
        <p:nvSpPr>
          <p:cNvPr id="4" name="Text Placeholder 3"/>
          <p:cNvSpPr>
            <a:spLocks noGrp="1"/>
          </p:cNvSpPr>
          <p:nvPr>
            <p:ph type="body" sz="quarter" idx="17"/>
          </p:nvPr>
        </p:nvSpPr>
        <p:spPr/>
        <p:txBody>
          <a:bodyPr/>
          <a:lstStyle/>
          <a:p>
            <a:r>
              <a:rPr lang="en-GB" dirty="0"/>
              <a:t>Insights from AARC</a:t>
            </a:r>
          </a:p>
        </p:txBody>
      </p:sp>
      <p:sp>
        <p:nvSpPr>
          <p:cNvPr id="5" name="Text Placeholder 4"/>
          <p:cNvSpPr>
            <a:spLocks noGrp="1"/>
          </p:cNvSpPr>
          <p:nvPr>
            <p:ph type="body" sz="quarter" idx="14"/>
          </p:nvPr>
        </p:nvSpPr>
        <p:spPr/>
        <p:txBody>
          <a:bodyPr/>
          <a:lstStyle/>
          <a:p>
            <a:r>
              <a:rPr lang="en-GB" dirty="0"/>
              <a:t>Policy Innovations in Federated Identity</a:t>
            </a:r>
          </a:p>
        </p:txBody>
      </p:sp>
      <p:sp>
        <p:nvSpPr>
          <p:cNvPr id="6" name="Text Placeholder 5"/>
          <p:cNvSpPr>
            <a:spLocks noGrp="1"/>
          </p:cNvSpPr>
          <p:nvPr>
            <p:ph type="body" sz="quarter" idx="18"/>
          </p:nvPr>
        </p:nvSpPr>
        <p:spPr/>
        <p:txBody>
          <a:bodyPr/>
          <a:lstStyle/>
          <a:p>
            <a:r>
              <a:rPr lang="en-GB" dirty="0" err="1"/>
              <a:t>Tapei</a:t>
            </a:r>
            <a:r>
              <a:rPr lang="en-GB" dirty="0"/>
              <a:t>, 21</a:t>
            </a:r>
            <a:r>
              <a:rPr lang="en-GB" baseline="30000" dirty="0"/>
              <a:t>st</a:t>
            </a:r>
            <a:r>
              <a:rPr lang="en-GB" dirty="0"/>
              <a:t> March 2025</a:t>
            </a:r>
          </a:p>
        </p:txBody>
      </p:sp>
      <p:sp>
        <p:nvSpPr>
          <p:cNvPr id="7" name="Text Placeholder 6"/>
          <p:cNvSpPr>
            <a:spLocks noGrp="1"/>
          </p:cNvSpPr>
          <p:nvPr>
            <p:ph type="body" sz="quarter" idx="19"/>
          </p:nvPr>
        </p:nvSpPr>
        <p:spPr/>
        <p:txBody>
          <a:bodyPr>
            <a:normAutofit lnSpcReduction="10000"/>
          </a:bodyPr>
          <a:lstStyle/>
          <a:p>
            <a:r>
              <a:rPr lang="en-GB" dirty="0"/>
              <a:t>AARC Policy WG</a:t>
            </a:r>
          </a:p>
        </p:txBody>
      </p:sp>
      <p:sp>
        <p:nvSpPr>
          <p:cNvPr id="8" name="Text Placeholder 7"/>
          <p:cNvSpPr>
            <a:spLocks noGrp="1"/>
          </p:cNvSpPr>
          <p:nvPr>
            <p:ph type="body" sz="quarter" idx="20"/>
          </p:nvPr>
        </p:nvSpPr>
        <p:spPr/>
        <p:txBody>
          <a:bodyPr>
            <a:normAutofit lnSpcReduction="10000"/>
          </a:bodyPr>
          <a:lstStyle/>
          <a:p>
            <a:r>
              <a:rPr lang="en-GB" dirty="0"/>
              <a:t>SURF, AARC Policy WG, GN5-2 T&amp;I </a:t>
            </a:r>
            <a:r>
              <a:rPr lang="en-GB" dirty="0" err="1"/>
              <a:t>EnCo</a:t>
            </a:r>
            <a:endParaRPr lang="en-GB" dirty="0"/>
          </a:p>
        </p:txBody>
      </p:sp>
      <p:pic>
        <p:nvPicPr>
          <p:cNvPr id="9" name="Picture 8">
            <a:extLst>
              <a:ext uri="{FF2B5EF4-FFF2-40B4-BE49-F238E27FC236}">
                <a16:creationId xmlns:a16="http://schemas.microsoft.com/office/drawing/2014/main" id="{8C5B3E99-4032-BF27-0517-76B7C56974FC}"/>
              </a:ext>
            </a:extLst>
          </p:cNvPr>
          <p:cNvPicPr>
            <a:picLocks noChangeAspect="1"/>
          </p:cNvPicPr>
          <p:nvPr/>
        </p:nvPicPr>
        <p:blipFill>
          <a:blip r:embed="rId2"/>
          <a:stretch>
            <a:fillRect/>
          </a:stretch>
        </p:blipFill>
        <p:spPr>
          <a:xfrm>
            <a:off x="1320643" y="4709307"/>
            <a:ext cx="1050768" cy="535686"/>
          </a:xfrm>
          <a:prstGeom prst="rect">
            <a:avLst/>
          </a:prstGeom>
        </p:spPr>
      </p:pic>
    </p:spTree>
    <p:extLst>
      <p:ext uri="{BB962C8B-B14F-4D97-AF65-F5344CB8AC3E}">
        <p14:creationId xmlns:p14="http://schemas.microsoft.com/office/powerpoint/2010/main" val="267034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Google Shape;828;g27ecbb7d56f_2_18"/>
          <p:cNvPicPr preferRelativeResize="0"/>
          <p:nvPr/>
        </p:nvPicPr>
        <p:blipFill rotWithShape="1">
          <a:blip r:embed="rId3">
            <a:alphaModFix/>
          </a:blip>
          <a:srcRect l="14473" r="11605"/>
          <a:stretch/>
        </p:blipFill>
        <p:spPr>
          <a:xfrm>
            <a:off x="8014450" y="1309450"/>
            <a:ext cx="4157377" cy="4737600"/>
          </a:xfrm>
          <a:prstGeom prst="rect">
            <a:avLst/>
          </a:prstGeom>
          <a:noFill/>
          <a:ln>
            <a:noFill/>
          </a:ln>
        </p:spPr>
      </p:pic>
      <p:sp>
        <p:nvSpPr>
          <p:cNvPr id="829" name="Google Shape;829;g27ecbb7d56f_2_18"/>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10</a:t>
            </a:fld>
            <a:endParaRPr/>
          </a:p>
        </p:txBody>
      </p:sp>
      <p:sp>
        <p:nvSpPr>
          <p:cNvPr id="830" name="Google Shape;830;g27ecbb7d56f_2_18"/>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chemeClr val="dk1"/>
              </a:buClr>
              <a:buSzPts val="1100"/>
              <a:buFont typeface="Arial"/>
              <a:buNone/>
            </a:pPr>
            <a:r>
              <a:rPr lang="en-GB"/>
              <a:t>How to establish secure operation for your (AARC BPA) proxy? </a:t>
            </a:r>
            <a:endParaRPr/>
          </a:p>
        </p:txBody>
      </p:sp>
      <p:sp>
        <p:nvSpPr>
          <p:cNvPr id="831" name="Google Shape;831;g27ecbb7d56f_2_18"/>
          <p:cNvSpPr txBox="1">
            <a:spLocks noGrp="1"/>
          </p:cNvSpPr>
          <p:nvPr>
            <p:ph type="body" idx="1"/>
          </p:nvPr>
        </p:nvSpPr>
        <p:spPr>
          <a:xfrm>
            <a:off x="444501" y="1439325"/>
            <a:ext cx="7569900" cy="4737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750"/>
              </a:spcBef>
              <a:spcAft>
                <a:spcPts val="0"/>
              </a:spcAft>
              <a:buSzPts val="2200"/>
              <a:buNone/>
            </a:pPr>
            <a:r>
              <a:rPr lang="en-GB" sz="2400" b="1" dirty="0"/>
              <a:t>The Challenge</a:t>
            </a:r>
            <a:endParaRPr sz="2400" b="1" dirty="0"/>
          </a:p>
          <a:p>
            <a:pPr marL="457200" lvl="0" indent="-355600" algn="l" rtl="0">
              <a:lnSpc>
                <a:spcPct val="100000"/>
              </a:lnSpc>
              <a:spcBef>
                <a:spcPts val="750"/>
              </a:spcBef>
              <a:spcAft>
                <a:spcPts val="0"/>
              </a:spcAft>
              <a:buSzPts val="2000"/>
              <a:buChar char="•"/>
            </a:pPr>
            <a:r>
              <a:rPr lang="en-GB" sz="2000" dirty="0"/>
              <a:t>How to securely operate proxies, attribute authorities and issuers of statements for entities?</a:t>
            </a:r>
            <a:endParaRPr sz="2000" dirty="0"/>
          </a:p>
          <a:p>
            <a:pPr marL="0" lvl="0" indent="0" algn="l" rtl="0">
              <a:lnSpc>
                <a:spcPct val="100000"/>
              </a:lnSpc>
              <a:spcBef>
                <a:spcPts val="750"/>
              </a:spcBef>
              <a:spcAft>
                <a:spcPts val="0"/>
              </a:spcAft>
              <a:buSzPts val="2200"/>
              <a:buNone/>
            </a:pPr>
            <a:r>
              <a:rPr lang="en-GB" sz="2400" b="1" dirty="0"/>
              <a:t>Guideline </a:t>
            </a:r>
            <a:endParaRPr sz="2400" b="1" dirty="0"/>
          </a:p>
          <a:p>
            <a:pPr marL="457200" lvl="0" indent="-355600" algn="l" rtl="0">
              <a:lnSpc>
                <a:spcPct val="115000"/>
              </a:lnSpc>
              <a:spcBef>
                <a:spcPts val="0"/>
              </a:spcBef>
              <a:spcAft>
                <a:spcPts val="0"/>
              </a:spcAft>
              <a:buSzPts val="2000"/>
              <a:buChar char="•"/>
            </a:pPr>
            <a:r>
              <a:rPr lang="en-GB" sz="2000" u="sng" dirty="0">
                <a:solidFill>
                  <a:schemeClr val="hlink"/>
                </a:solidFill>
                <a:hlinkClick r:id="rId4"/>
              </a:rPr>
              <a:t>AARC-G071 Guidelines for Secure Operation of Attribute Authorities</a:t>
            </a:r>
            <a:endParaRPr sz="2400" dirty="0"/>
          </a:p>
          <a:p>
            <a:pPr marL="0" lvl="0" indent="0" algn="l" rtl="0">
              <a:lnSpc>
                <a:spcPct val="115000"/>
              </a:lnSpc>
              <a:spcBef>
                <a:spcPts val="0"/>
              </a:spcBef>
              <a:spcAft>
                <a:spcPts val="0"/>
              </a:spcAft>
              <a:buSzPts val="2200"/>
              <a:buNone/>
            </a:pPr>
            <a:r>
              <a:rPr lang="en-GB" sz="2400" b="1" dirty="0"/>
              <a:t>Summary</a:t>
            </a:r>
            <a:endParaRPr sz="2400" b="1" dirty="0"/>
          </a:p>
          <a:p>
            <a:pPr marL="457200" marR="0" lvl="0" indent="-355600" algn="l" rtl="0">
              <a:lnSpc>
                <a:spcPct val="100000"/>
              </a:lnSpc>
              <a:spcBef>
                <a:spcPts val="750"/>
              </a:spcBef>
              <a:spcAft>
                <a:spcPts val="0"/>
              </a:spcAft>
              <a:buSzPts val="2000"/>
              <a:buChar char="•"/>
            </a:pPr>
            <a:r>
              <a:rPr lang="en-GB" sz="2000" dirty="0"/>
              <a:t>Operational security processes and procedures  </a:t>
            </a:r>
            <a:endParaRPr sz="2000" dirty="0"/>
          </a:p>
          <a:p>
            <a:pPr marL="457200" marR="0" lvl="0" indent="-355600" algn="l" rtl="0">
              <a:lnSpc>
                <a:spcPct val="100000"/>
              </a:lnSpc>
              <a:spcBef>
                <a:spcPts val="0"/>
              </a:spcBef>
              <a:spcAft>
                <a:spcPts val="0"/>
              </a:spcAft>
              <a:buSzPts val="2000"/>
              <a:buChar char="•"/>
            </a:pPr>
            <a:r>
              <a:rPr lang="en-GB" sz="2000" dirty="0"/>
              <a:t>Requirements on traceability, auditability, and logging </a:t>
            </a:r>
            <a:endParaRPr sz="2000" dirty="0"/>
          </a:p>
          <a:p>
            <a:pPr marL="457200" marR="0" lvl="0" indent="-355600" algn="l" rtl="0">
              <a:lnSpc>
                <a:spcPct val="100000"/>
              </a:lnSpc>
              <a:spcBef>
                <a:spcPts val="0"/>
              </a:spcBef>
              <a:spcAft>
                <a:spcPts val="0"/>
              </a:spcAft>
              <a:buSzPts val="2000"/>
              <a:buChar char="•"/>
            </a:pPr>
            <a:r>
              <a:rPr lang="en-GB" sz="2000" dirty="0"/>
              <a:t>Requirements on the secure operation</a:t>
            </a:r>
            <a:endParaRPr sz="2000" dirty="0"/>
          </a:p>
          <a:p>
            <a:pPr marL="457200" marR="0" lvl="0" indent="-355600" algn="l" rtl="0">
              <a:lnSpc>
                <a:spcPct val="100000"/>
              </a:lnSpc>
              <a:spcBef>
                <a:spcPts val="0"/>
              </a:spcBef>
              <a:spcAft>
                <a:spcPts val="0"/>
              </a:spcAft>
              <a:buSzPts val="2000"/>
              <a:buChar char="•"/>
            </a:pPr>
            <a:r>
              <a:rPr lang="en-GB" sz="2000" dirty="0"/>
              <a:t>Requirements on securing the interactions</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Google Shape;847;g2456f340f0d_1_11"/>
          <p:cNvPicPr preferRelativeResize="0"/>
          <p:nvPr/>
        </p:nvPicPr>
        <p:blipFill rotWithShape="1">
          <a:blip r:embed="rId3">
            <a:alphaModFix/>
          </a:blip>
          <a:srcRect/>
          <a:stretch/>
        </p:blipFill>
        <p:spPr>
          <a:xfrm>
            <a:off x="4842570" y="962198"/>
            <a:ext cx="5691187" cy="4446001"/>
          </a:xfrm>
          <a:prstGeom prst="rect">
            <a:avLst/>
          </a:prstGeom>
          <a:noFill/>
          <a:ln>
            <a:noFill/>
          </a:ln>
        </p:spPr>
      </p:pic>
      <p:sp>
        <p:nvSpPr>
          <p:cNvPr id="848" name="Google Shape;848;g2456f340f0d_1_11"/>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11</a:t>
            </a:fld>
            <a:endParaRPr/>
          </a:p>
        </p:txBody>
      </p:sp>
      <p:sp>
        <p:nvSpPr>
          <p:cNvPr id="849" name="Google Shape;849;g2456f340f0d_1_11"/>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a:t>Operational security focus in the BPA: beyond just the IdPs</a:t>
            </a:r>
            <a:endParaRPr/>
          </a:p>
        </p:txBody>
      </p:sp>
      <p:sp>
        <p:nvSpPr>
          <p:cNvPr id="850" name="Google Shape;850;g2456f340f0d_1_11"/>
          <p:cNvSpPr txBox="1"/>
          <p:nvPr/>
        </p:nvSpPr>
        <p:spPr>
          <a:xfrm>
            <a:off x="128587" y="5456249"/>
            <a:ext cx="54231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C3959"/>
                </a:solidFill>
                <a:latin typeface="Calibri"/>
                <a:ea typeface="Calibri"/>
                <a:cs typeface="Calibri"/>
                <a:sym typeface="Calibri"/>
              </a:rPr>
              <a:t>Guidelines for Secure Operation of Attribute Authorities and other issuers of access-granting statements </a:t>
            </a:r>
            <a:br>
              <a:rPr lang="en-GB" sz="1800" b="0" i="0" u="none" strike="noStrike" cap="none" dirty="0">
                <a:solidFill>
                  <a:srgbClr val="0C3959"/>
                </a:solidFill>
                <a:latin typeface="Calibri"/>
                <a:ea typeface="Calibri"/>
                <a:cs typeface="Calibri"/>
                <a:sym typeface="Calibri"/>
              </a:rPr>
            </a:br>
            <a:r>
              <a:rPr lang="en-GB" sz="1800" b="0" i="1" u="none" strike="noStrike" cap="none" dirty="0">
                <a:solidFill>
                  <a:srgbClr val="0C3959"/>
                </a:solidFill>
                <a:latin typeface="Calibri"/>
                <a:ea typeface="Calibri"/>
                <a:cs typeface="Calibri"/>
                <a:sym typeface="Calibri"/>
              </a:rPr>
              <a:t>(AARC-I048, in collaboration with IGTF AAOPS)</a:t>
            </a:r>
            <a:endParaRPr sz="1400" b="0" i="0" u="none" strike="noStrike" cap="none" dirty="0">
              <a:solidFill>
                <a:srgbClr val="000000"/>
              </a:solidFill>
              <a:latin typeface="Arial"/>
              <a:ea typeface="Arial"/>
              <a:cs typeface="Arial"/>
              <a:sym typeface="Arial"/>
            </a:endParaRPr>
          </a:p>
        </p:txBody>
      </p:sp>
      <p:sp>
        <p:nvSpPr>
          <p:cNvPr id="851" name="Google Shape;851;g2456f340f0d_1_11"/>
          <p:cNvSpPr/>
          <p:nvPr/>
        </p:nvSpPr>
        <p:spPr>
          <a:xfrm>
            <a:off x="128586" y="1879490"/>
            <a:ext cx="3262200" cy="3099000"/>
          </a:xfrm>
          <a:prstGeom prst="wedgeRoundRectCallout">
            <a:avLst>
              <a:gd name="adj1" fmla="val 159799"/>
              <a:gd name="adj2" fmla="val 4124"/>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C3959"/>
                </a:solidFill>
                <a:latin typeface="Calibri"/>
                <a:ea typeface="Calibri"/>
                <a:cs typeface="Calibri"/>
                <a:sym typeface="Calibri"/>
              </a:rPr>
              <a:t>Community membership management directories and attribute authorities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integrity of membership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identification, naming and traceability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site and service security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protection on the network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assertion integrity</a:t>
            </a:r>
            <a:endParaRPr sz="1800" b="0" i="0" u="none" strike="noStrike" cap="none">
              <a:solidFill>
                <a:srgbClr val="F57A1E"/>
              </a:solidFill>
              <a:latin typeface="Calibri"/>
              <a:ea typeface="Calibri"/>
              <a:cs typeface="Calibri"/>
              <a:sym typeface="Calibri"/>
            </a:endParaRPr>
          </a:p>
        </p:txBody>
      </p:sp>
      <p:sp>
        <p:nvSpPr>
          <p:cNvPr id="852" name="Google Shape;852;g2456f340f0d_1_11"/>
          <p:cNvSpPr/>
          <p:nvPr/>
        </p:nvSpPr>
        <p:spPr>
          <a:xfrm>
            <a:off x="128586" y="1879490"/>
            <a:ext cx="3262200" cy="3099000"/>
          </a:xfrm>
          <a:prstGeom prst="wedgeRoundRectCallout">
            <a:avLst>
              <a:gd name="adj1" fmla="val 107617"/>
              <a:gd name="adj2" fmla="val 38339"/>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C3959"/>
                </a:solidFill>
                <a:latin typeface="Calibri"/>
                <a:ea typeface="Calibri"/>
                <a:cs typeface="Calibri"/>
                <a:sym typeface="Calibri"/>
              </a:rPr>
              <a:t>Community membership management directories and attribute authorities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integrity of membership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identification, naming and traceability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site and service security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protection on the network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57A1E"/>
              </a:buClr>
              <a:buSzPts val="1800"/>
              <a:buFont typeface="Arial"/>
              <a:buChar char="•"/>
            </a:pPr>
            <a:r>
              <a:rPr lang="en-GB" sz="1800" b="0" i="0" u="none" strike="noStrike" cap="none">
                <a:solidFill>
                  <a:srgbClr val="F57A1E"/>
                </a:solidFill>
                <a:latin typeface="Calibri"/>
                <a:ea typeface="Calibri"/>
                <a:cs typeface="Calibri"/>
                <a:sym typeface="Calibri"/>
              </a:rPr>
              <a:t>assertion integrity</a:t>
            </a:r>
            <a:endParaRPr sz="1800" b="0" i="0" u="none" strike="noStrike" cap="none">
              <a:solidFill>
                <a:srgbClr val="F57A1E"/>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g2e2953a4e95_0_667"/>
          <p:cNvSpPr txBox="1">
            <a:spLocks noGrp="1"/>
          </p:cNvSpPr>
          <p:nvPr>
            <p:ph type="body" idx="1"/>
          </p:nvPr>
        </p:nvSpPr>
        <p:spPr>
          <a:xfrm>
            <a:off x="444502" y="1439332"/>
            <a:ext cx="8796900" cy="5241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004360"/>
              </a:buClr>
              <a:buSzPct val="100000"/>
              <a:buNone/>
            </a:pPr>
            <a:r>
              <a:rPr lang="en-GB" b="1"/>
              <a:t>For large ‘multi-tenant’ proxies</a:t>
            </a:r>
            <a:endParaRPr/>
          </a:p>
          <a:p>
            <a:pPr marL="171450" lvl="0" indent="-171450" algn="l" rtl="0">
              <a:lnSpc>
                <a:spcPct val="100000"/>
              </a:lnSpc>
              <a:spcBef>
                <a:spcPts val="1050"/>
              </a:spcBef>
              <a:spcAft>
                <a:spcPts val="0"/>
              </a:spcAft>
              <a:buClr>
                <a:srgbClr val="004360"/>
              </a:buClr>
              <a:buSzPct val="100000"/>
              <a:buChar char="•"/>
            </a:pPr>
            <a:r>
              <a:rPr lang="en-GB" sz="2000"/>
              <a:t>some subset users in some communities use a set of services – </a:t>
            </a:r>
            <a:br>
              <a:rPr lang="en-GB" sz="2000"/>
            </a:br>
            <a:r>
              <a:rPr lang="en-GB" sz="2000"/>
              <a:t>how to present their Terms and Conditions and their privacy policies, so that users</a:t>
            </a:r>
            <a:endParaRPr/>
          </a:p>
          <a:p>
            <a:pPr marL="514350" lvl="1" indent="-171450" algn="l" rtl="0">
              <a:lnSpc>
                <a:spcPct val="100000"/>
              </a:lnSpc>
              <a:spcBef>
                <a:spcPts val="675"/>
              </a:spcBef>
              <a:spcAft>
                <a:spcPts val="0"/>
              </a:spcAft>
              <a:buClr>
                <a:srgbClr val="004361"/>
              </a:buClr>
              <a:buSzPct val="100000"/>
              <a:buChar char="•"/>
            </a:pPr>
            <a:r>
              <a:rPr lang="en-GB"/>
              <a:t>only see the T&amp;Cs and notices for services they will access</a:t>
            </a:r>
            <a:endParaRPr/>
          </a:p>
          <a:p>
            <a:pPr marL="514350" lvl="1" indent="-171450" algn="l" rtl="0">
              <a:lnSpc>
                <a:spcPct val="100000"/>
              </a:lnSpc>
              <a:spcBef>
                <a:spcPts val="675"/>
              </a:spcBef>
              <a:spcAft>
                <a:spcPts val="0"/>
              </a:spcAft>
              <a:buClr>
                <a:srgbClr val="004361"/>
              </a:buClr>
              <a:buSzPct val="100000"/>
              <a:buChar char="•"/>
            </a:pPr>
            <a:r>
              <a:rPr lang="en-GB"/>
              <a:t>this does not to need to be manually configured for each community</a:t>
            </a:r>
            <a:endParaRPr/>
          </a:p>
          <a:p>
            <a:pPr marL="514350" lvl="1" indent="-171450" algn="l" rtl="0">
              <a:lnSpc>
                <a:spcPct val="100000"/>
              </a:lnSpc>
              <a:spcBef>
                <a:spcPts val="675"/>
              </a:spcBef>
              <a:spcAft>
                <a:spcPts val="0"/>
              </a:spcAft>
              <a:buClr>
                <a:srgbClr val="004361"/>
              </a:buClr>
              <a:buSzPct val="100000"/>
              <a:buChar char="•"/>
            </a:pPr>
            <a:r>
              <a:rPr lang="en-GB"/>
              <a:t>is automatically updated when services join</a:t>
            </a:r>
            <a:endParaRPr/>
          </a:p>
          <a:p>
            <a:pPr marL="514350" lvl="1" indent="-65722" algn="l" rtl="0">
              <a:lnSpc>
                <a:spcPct val="100000"/>
              </a:lnSpc>
              <a:spcBef>
                <a:spcPts val="675"/>
              </a:spcBef>
              <a:spcAft>
                <a:spcPts val="0"/>
              </a:spcAft>
              <a:buClr>
                <a:srgbClr val="004361"/>
              </a:buClr>
              <a:buSzPct val="100000"/>
              <a:buNone/>
            </a:pPr>
            <a:endParaRPr/>
          </a:p>
          <a:p>
            <a:pPr marL="0" lvl="0" indent="0" algn="l" rtl="0">
              <a:lnSpc>
                <a:spcPct val="100000"/>
              </a:lnSpc>
              <a:spcBef>
                <a:spcPts val="1050"/>
              </a:spcBef>
              <a:spcAft>
                <a:spcPts val="0"/>
              </a:spcAft>
              <a:buClr>
                <a:srgbClr val="004360"/>
              </a:buClr>
              <a:buSzPct val="100000"/>
              <a:buNone/>
            </a:pPr>
            <a:r>
              <a:rPr lang="en-GB" b="1"/>
              <a:t>For community and dedicated proxies</a:t>
            </a:r>
            <a:endParaRPr/>
          </a:p>
          <a:p>
            <a:pPr marL="171450" lvl="0" indent="-171450" algn="l" rtl="0">
              <a:lnSpc>
                <a:spcPct val="100000"/>
              </a:lnSpc>
              <a:spcBef>
                <a:spcPts val="1050"/>
              </a:spcBef>
              <a:spcAft>
                <a:spcPts val="0"/>
              </a:spcAft>
              <a:buClr>
                <a:srgbClr val="004360"/>
              </a:buClr>
              <a:buSzPct val="100000"/>
              <a:buChar char="•"/>
            </a:pPr>
            <a:r>
              <a:rPr lang="en-GB" sz="2000"/>
              <a:t>when new (sensitive) services join, who needs to see the new T&amp;Cs?</a:t>
            </a:r>
            <a:endParaRPr/>
          </a:p>
          <a:p>
            <a:pPr marL="171450" lvl="0" indent="-171450" algn="l" rtl="0">
              <a:lnSpc>
                <a:spcPct val="100000"/>
              </a:lnSpc>
              <a:spcBef>
                <a:spcPts val="1050"/>
              </a:spcBef>
              <a:spcAft>
                <a:spcPts val="0"/>
              </a:spcAft>
              <a:buClr>
                <a:srgbClr val="004360"/>
              </a:buClr>
              <a:buSzPct val="100000"/>
              <a:buChar char="•"/>
            </a:pPr>
            <a:r>
              <a:rPr lang="en-GB" sz="2000"/>
              <a:t>can we communicate existing acceptance of T&amp;Cs to downstream services?</a:t>
            </a:r>
            <a:endParaRPr/>
          </a:p>
          <a:p>
            <a:pPr marL="0" lvl="0" indent="0" algn="l" rtl="0">
              <a:lnSpc>
                <a:spcPct val="100000"/>
              </a:lnSpc>
              <a:spcBef>
                <a:spcPts val="1050"/>
              </a:spcBef>
              <a:spcAft>
                <a:spcPts val="0"/>
              </a:spcAft>
              <a:buClr>
                <a:srgbClr val="004360"/>
              </a:buClr>
              <a:buSzPct val="100000"/>
              <a:buNone/>
            </a:pPr>
            <a:endParaRPr sz="1200"/>
          </a:p>
          <a:p>
            <a:pPr marL="0" lvl="0" indent="0" algn="ctr" rtl="0">
              <a:lnSpc>
                <a:spcPct val="100000"/>
              </a:lnSpc>
              <a:spcBef>
                <a:spcPts val="1050"/>
              </a:spcBef>
              <a:spcAft>
                <a:spcPts val="0"/>
              </a:spcAft>
              <a:buClr>
                <a:srgbClr val="F6791C"/>
              </a:buClr>
              <a:buSzPct val="100000"/>
              <a:buNone/>
            </a:pPr>
            <a:r>
              <a:rPr lang="en-GB">
                <a:solidFill>
                  <a:srgbClr val="F6791C"/>
                </a:solidFill>
              </a:rPr>
              <a:t>What is an acceptable user experience in clicking through agreements? </a:t>
            </a:r>
            <a:br>
              <a:rPr lang="en-GB">
                <a:solidFill>
                  <a:srgbClr val="F6791C"/>
                </a:solidFill>
              </a:rPr>
            </a:br>
            <a:r>
              <a:rPr lang="en-GB">
                <a:solidFill>
                  <a:srgbClr val="F6791C"/>
                </a:solidFill>
              </a:rPr>
              <a:t>What is effective in exploiting the WISE Baseline AUP? What do researchers need?</a:t>
            </a:r>
            <a:endParaRPr/>
          </a:p>
          <a:p>
            <a:pPr marL="0" lvl="0" indent="0" algn="ctr" rtl="0">
              <a:lnSpc>
                <a:spcPct val="100000"/>
              </a:lnSpc>
              <a:spcBef>
                <a:spcPts val="1050"/>
              </a:spcBef>
              <a:spcAft>
                <a:spcPts val="0"/>
              </a:spcAft>
              <a:buClr>
                <a:srgbClr val="F6791C"/>
              </a:buClr>
              <a:buSzPct val="100000"/>
              <a:buNone/>
            </a:pPr>
            <a:r>
              <a:rPr lang="en-GB" sz="2600" b="1">
                <a:solidFill>
                  <a:srgbClr val="F6791C"/>
                </a:solidFill>
              </a:rPr>
              <a:t>‘with fewer clicks to more resources’</a:t>
            </a:r>
            <a:endParaRPr sz="2600" b="1">
              <a:solidFill>
                <a:srgbClr val="F6791C"/>
              </a:solidFill>
            </a:endParaRPr>
          </a:p>
        </p:txBody>
      </p:sp>
      <p:sp>
        <p:nvSpPr>
          <p:cNvPr id="952" name="Google Shape;952;g2e2953a4e95_0_667"/>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12</a:t>
            </a:fld>
            <a:endParaRPr/>
          </a:p>
        </p:txBody>
      </p:sp>
      <p:sp>
        <p:nvSpPr>
          <p:cNvPr id="953" name="Google Shape;953;g2e2953a4e95_0_667"/>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a:t>Proxies have more challenges as well: AUPs, T&amp;Cs, Privacy notices, …</a:t>
            </a:r>
            <a:endParaRPr/>
          </a:p>
        </p:txBody>
      </p:sp>
      <p:grpSp>
        <p:nvGrpSpPr>
          <p:cNvPr id="954" name="Google Shape;954;g2e2953a4e95_0_667"/>
          <p:cNvGrpSpPr/>
          <p:nvPr/>
        </p:nvGrpSpPr>
        <p:grpSpPr>
          <a:xfrm>
            <a:off x="9459757" y="1603453"/>
            <a:ext cx="2438303" cy="3781301"/>
            <a:chOff x="10225057" y="1392499"/>
            <a:chExt cx="1673509" cy="2595265"/>
          </a:xfrm>
        </p:grpSpPr>
        <p:pic>
          <p:nvPicPr>
            <p:cNvPr id="955" name="Google Shape;955;g2e2953a4e95_0_667"/>
            <p:cNvPicPr preferRelativeResize="0"/>
            <p:nvPr/>
          </p:nvPicPr>
          <p:blipFill rotWithShape="1">
            <a:blip r:embed="rId3">
              <a:alphaModFix/>
            </a:blip>
            <a:srcRect/>
            <a:stretch/>
          </p:blipFill>
          <p:spPr>
            <a:xfrm>
              <a:off x="10225057" y="1392499"/>
              <a:ext cx="1673509" cy="2347295"/>
            </a:xfrm>
            <a:prstGeom prst="rect">
              <a:avLst/>
            </a:prstGeom>
            <a:noFill/>
            <a:ln w="9525" cap="flat" cmpd="sng">
              <a:solidFill>
                <a:schemeClr val="accent1"/>
              </a:solidFill>
              <a:prstDash val="solid"/>
              <a:round/>
              <a:headEnd type="none" w="sm" len="sm"/>
              <a:tailEnd type="none" w="sm" len="sm"/>
            </a:ln>
          </p:spPr>
        </p:pic>
        <p:sp>
          <p:nvSpPr>
            <p:cNvPr id="956" name="Google Shape;956;g2e2953a4e95_0_667"/>
            <p:cNvSpPr txBox="1"/>
            <p:nvPr/>
          </p:nvSpPr>
          <p:spPr>
            <a:xfrm>
              <a:off x="10375300" y="3734264"/>
              <a:ext cx="1373100" cy="253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i="1">
                  <a:solidFill>
                    <a:schemeClr val="dk1"/>
                  </a:solidFill>
                  <a:latin typeface="Calibri"/>
                  <a:ea typeface="Calibri"/>
                  <a:cs typeface="Calibri"/>
                  <a:sym typeface="Calibri"/>
                </a:rPr>
                <a:t>beyond AARC-G040</a:t>
              </a:r>
              <a:endParaRPr sz="1800" i="1">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a:t>WISE Baseline AUP</a:t>
            </a:r>
          </a:p>
        </p:txBody>
      </p:sp>
      <p:pic>
        <p:nvPicPr>
          <p:cNvPr id="6" name="Picture 5"/>
          <p:cNvPicPr>
            <a:picLocks noChangeAspect="1"/>
          </p:cNvPicPr>
          <p:nvPr/>
        </p:nvPicPr>
        <p:blipFill>
          <a:blip r:embed="rId2"/>
          <a:stretch>
            <a:fillRect/>
          </a:stretch>
        </p:blipFill>
        <p:spPr>
          <a:xfrm>
            <a:off x="7868712" y="1786054"/>
            <a:ext cx="4034606" cy="4308044"/>
          </a:xfrm>
          <a:prstGeom prst="rect">
            <a:avLst/>
          </a:prstGeom>
          <a:ln>
            <a:solidFill>
              <a:schemeClr val="tx2"/>
            </a:solidFill>
          </a:ln>
        </p:spPr>
      </p:pic>
      <p:sp>
        <p:nvSpPr>
          <p:cNvPr id="7" name="Content Placeholder 6"/>
          <p:cNvSpPr>
            <a:spLocks noGrp="1"/>
          </p:cNvSpPr>
          <p:nvPr>
            <p:ph idx="1"/>
          </p:nvPr>
        </p:nvSpPr>
        <p:spPr>
          <a:xfrm>
            <a:off x="444502" y="1439333"/>
            <a:ext cx="7247216" cy="4737633"/>
          </a:xfrm>
        </p:spPr>
        <p:txBody>
          <a:bodyPr>
            <a:normAutofit lnSpcReduction="10000"/>
          </a:bodyPr>
          <a:lstStyle/>
          <a:p>
            <a:pPr marL="0" indent="0">
              <a:buNone/>
            </a:pPr>
            <a:r>
              <a:rPr lang="en-GB" dirty="0"/>
              <a:t>Template for a common and cascading AUP and T&amp;C notice</a:t>
            </a:r>
          </a:p>
          <a:p>
            <a:pPr marL="0" indent="0">
              <a:buNone/>
            </a:pPr>
            <a:r>
              <a:rPr lang="en-GB" dirty="0"/>
              <a:t>by intent focusses primarily on </a:t>
            </a:r>
            <a:r>
              <a:rPr lang="en-GB" i="1" dirty="0"/>
              <a:t>acceptable use</a:t>
            </a:r>
            <a:endParaRPr lang="en-GB" dirty="0"/>
          </a:p>
          <a:p>
            <a:r>
              <a:rPr lang="en-GB" dirty="0">
                <a:solidFill>
                  <a:schemeClr val="accent2"/>
                </a:solidFill>
              </a:rPr>
              <a:t>do not dwell on unintended use</a:t>
            </a:r>
          </a:p>
          <a:p>
            <a:r>
              <a:rPr lang="en-GB" dirty="0">
                <a:solidFill>
                  <a:schemeClr val="accent2"/>
                </a:solidFill>
              </a:rPr>
              <a:t>guarantee and service levels are T&amp;Cs, not acceptable use interoperability</a:t>
            </a:r>
          </a:p>
          <a:p>
            <a:pPr marL="0" indent="0">
              <a:buNone/>
            </a:pPr>
            <a:r>
              <a:rPr lang="en-GB" dirty="0">
                <a:solidFill>
                  <a:schemeClr val="tx2"/>
                </a:solidFill>
              </a:rPr>
              <a:t>Placeholder model for</a:t>
            </a:r>
          </a:p>
          <a:p>
            <a:r>
              <a:rPr lang="en-GB" i="1" dirty="0">
                <a:solidFill>
                  <a:schemeClr val="tx2"/>
                </a:solidFill>
              </a:rPr>
              <a:t>scope of the AUP</a:t>
            </a:r>
            <a:r>
              <a:rPr lang="en-GB" dirty="0">
                <a:solidFill>
                  <a:schemeClr val="tx2"/>
                </a:solidFill>
              </a:rPr>
              <a:t> (purpose binding) </a:t>
            </a:r>
            <a:br>
              <a:rPr lang="en-GB" dirty="0">
                <a:solidFill>
                  <a:schemeClr val="tx2"/>
                </a:solidFill>
              </a:rPr>
            </a:br>
            <a:r>
              <a:rPr lang="en-GB" dirty="0">
                <a:solidFill>
                  <a:schemeClr val="tx2"/>
                </a:solidFill>
              </a:rPr>
              <a:t>– mirrored in Service Security operational baseline</a:t>
            </a:r>
          </a:p>
          <a:p>
            <a:r>
              <a:rPr lang="en-GB" dirty="0">
                <a:solidFill>
                  <a:schemeClr val="tx2"/>
                </a:solidFill>
              </a:rPr>
              <a:t>10 commandments</a:t>
            </a:r>
          </a:p>
          <a:p>
            <a:r>
              <a:rPr lang="en-GB" dirty="0">
                <a:solidFill>
                  <a:schemeClr val="tx2"/>
                </a:solidFill>
              </a:rPr>
              <a:t>placeholder for additional T&amp;Cs</a:t>
            </a:r>
          </a:p>
          <a:p>
            <a:r>
              <a:rPr lang="en-GB" dirty="0">
                <a:solidFill>
                  <a:schemeClr val="tx2"/>
                </a:solidFill>
              </a:rPr>
              <a:t>privacy notice references and authority</a:t>
            </a: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011" y="287524"/>
            <a:ext cx="982009" cy="765967"/>
          </a:xfrm>
          <a:prstGeom prst="rect">
            <a:avLst/>
          </a:prstGeom>
        </p:spPr>
      </p:pic>
    </p:spTree>
    <p:extLst>
      <p:ext uri="{BB962C8B-B14F-4D97-AF65-F5344CB8AC3E}">
        <p14:creationId xmlns:p14="http://schemas.microsoft.com/office/powerpoint/2010/main" val="192185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5" name="Title 4"/>
          <p:cNvSpPr>
            <a:spLocks noGrp="1"/>
          </p:cNvSpPr>
          <p:nvPr>
            <p:ph type="title"/>
          </p:nvPr>
        </p:nvSpPr>
        <p:spPr/>
        <p:txBody>
          <a:bodyPr/>
          <a:lstStyle/>
          <a:p>
            <a:r>
              <a:rPr lang="en-GB" dirty="0"/>
              <a:t>How many of these?</a:t>
            </a:r>
          </a:p>
        </p:txBody>
      </p:sp>
      <p:pic>
        <p:nvPicPr>
          <p:cNvPr id="2" name="Picture 1"/>
          <p:cNvPicPr>
            <a:picLocks noChangeAspect="1"/>
          </p:cNvPicPr>
          <p:nvPr/>
        </p:nvPicPr>
        <p:blipFill>
          <a:blip r:embed="rId2"/>
          <a:stretch>
            <a:fillRect/>
          </a:stretch>
        </p:blipFill>
        <p:spPr>
          <a:xfrm>
            <a:off x="2121327" y="1986896"/>
            <a:ext cx="3663748" cy="3275033"/>
          </a:xfrm>
          <a:prstGeom prst="rect">
            <a:avLst/>
          </a:prstGeom>
          <a:ln>
            <a:solidFill>
              <a:schemeClr val="tx2"/>
            </a:solidFill>
          </a:ln>
        </p:spPr>
      </p:pic>
      <p:pic>
        <p:nvPicPr>
          <p:cNvPr id="4" name="Picture 3"/>
          <p:cNvPicPr>
            <a:picLocks noChangeAspect="1"/>
          </p:cNvPicPr>
          <p:nvPr/>
        </p:nvPicPr>
        <p:blipFill>
          <a:blip r:embed="rId3"/>
          <a:stretch>
            <a:fillRect/>
          </a:stretch>
        </p:blipFill>
        <p:spPr>
          <a:xfrm>
            <a:off x="3230699" y="3349121"/>
            <a:ext cx="4685256" cy="2159009"/>
          </a:xfrm>
          <a:prstGeom prst="rect">
            <a:avLst/>
          </a:prstGeom>
          <a:ln>
            <a:solidFill>
              <a:schemeClr val="tx2"/>
            </a:solidFill>
          </a:ln>
        </p:spPr>
      </p:pic>
      <p:pic>
        <p:nvPicPr>
          <p:cNvPr id="7" name="Picture 6"/>
          <p:cNvPicPr>
            <a:picLocks noChangeAspect="1"/>
          </p:cNvPicPr>
          <p:nvPr/>
        </p:nvPicPr>
        <p:blipFill>
          <a:blip r:embed="rId4"/>
          <a:stretch>
            <a:fillRect/>
          </a:stretch>
        </p:blipFill>
        <p:spPr>
          <a:xfrm>
            <a:off x="5943600" y="2451233"/>
            <a:ext cx="3944710" cy="3954786"/>
          </a:xfrm>
          <a:prstGeom prst="rect">
            <a:avLst/>
          </a:prstGeom>
          <a:ln>
            <a:solidFill>
              <a:schemeClr val="tx2"/>
            </a:solidFill>
          </a:ln>
        </p:spPr>
      </p:pic>
      <p:pic>
        <p:nvPicPr>
          <p:cNvPr id="8" name="Picture 7"/>
          <p:cNvPicPr>
            <a:picLocks noChangeAspect="1"/>
          </p:cNvPicPr>
          <p:nvPr/>
        </p:nvPicPr>
        <p:blipFill>
          <a:blip r:embed="rId5"/>
          <a:stretch>
            <a:fillRect/>
          </a:stretch>
        </p:blipFill>
        <p:spPr>
          <a:xfrm>
            <a:off x="188258" y="3696309"/>
            <a:ext cx="4352032" cy="1960420"/>
          </a:xfrm>
          <a:prstGeom prst="rect">
            <a:avLst/>
          </a:prstGeom>
          <a:ln>
            <a:solidFill>
              <a:schemeClr val="tx2"/>
            </a:solidFill>
          </a:ln>
        </p:spPr>
      </p:pic>
    </p:spTree>
    <p:extLst>
      <p:ext uri="{BB962C8B-B14F-4D97-AF65-F5344CB8AC3E}">
        <p14:creationId xmlns:p14="http://schemas.microsoft.com/office/powerpoint/2010/main" val="33924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823824" y="620092"/>
            <a:ext cx="2606823" cy="3239460"/>
          </a:xfrm>
          <a:prstGeom prst="rect">
            <a:avLst/>
          </a:prstGeom>
          <a:ln>
            <a:solidFill>
              <a:schemeClr val="accent2"/>
            </a:solidFill>
          </a:ln>
        </p:spPr>
      </p:pic>
      <p:sp>
        <p:nvSpPr>
          <p:cNvPr id="2" name="Text Placeholder 1"/>
          <p:cNvSpPr>
            <a:spLocks noGrp="1"/>
          </p:cNvSpPr>
          <p:nvPr>
            <p:ph type="body" idx="1"/>
          </p:nvPr>
        </p:nvSpPr>
        <p:spPr>
          <a:xfrm>
            <a:off x="444502" y="1439333"/>
            <a:ext cx="7699373" cy="4737600"/>
          </a:xfrm>
        </p:spPr>
        <p:txBody>
          <a:bodyPr>
            <a:noAutofit/>
          </a:bodyPr>
          <a:lstStyle/>
          <a:p>
            <a:pPr marL="88900" indent="0">
              <a:spcBef>
                <a:spcPts val="300"/>
              </a:spcBef>
              <a:buNone/>
            </a:pPr>
            <a:r>
              <a:rPr lang="en-GB" sz="2000" b="1" dirty="0"/>
              <a:t>Four presentation models</a:t>
            </a:r>
            <a:r>
              <a:rPr lang="en-GB" sz="2000" dirty="0"/>
              <a:t>. In order of preference</a:t>
            </a:r>
          </a:p>
          <a:p>
            <a:pPr marL="546100" indent="-457200">
              <a:spcBef>
                <a:spcPts val="300"/>
              </a:spcBef>
              <a:buSzPct val="100000"/>
              <a:buFont typeface="+mj-lt"/>
              <a:buAutoNum type="arabicPeriod"/>
            </a:pPr>
            <a:r>
              <a:rPr lang="en-GB" sz="1800" dirty="0"/>
              <a:t>machine-readable aggregated notice</a:t>
            </a:r>
          </a:p>
          <a:p>
            <a:pPr marL="546100" indent="-457200">
              <a:spcBef>
                <a:spcPts val="300"/>
              </a:spcBef>
              <a:buSzPct val="100000"/>
              <a:buFont typeface="+mj-lt"/>
              <a:buAutoNum type="arabicPeriod"/>
            </a:pPr>
            <a:r>
              <a:rPr lang="en-GB" sz="1800" dirty="0"/>
              <a:t>common notice (single common authority domain)</a:t>
            </a:r>
          </a:p>
          <a:p>
            <a:pPr marL="546100" indent="-457200">
              <a:spcBef>
                <a:spcPts val="300"/>
              </a:spcBef>
              <a:buSzPct val="100000"/>
              <a:buFont typeface="+mj-lt"/>
              <a:buAutoNum type="arabicPeriod"/>
            </a:pPr>
            <a:r>
              <a:rPr lang="en-GB" sz="1800" dirty="0"/>
              <a:t>cascading notices (assume responsibility for underlings)</a:t>
            </a:r>
          </a:p>
          <a:p>
            <a:pPr marL="546100" indent="-457200">
              <a:spcBef>
                <a:spcPts val="300"/>
              </a:spcBef>
              <a:buSzPct val="100000"/>
              <a:buFont typeface="+mj-lt"/>
              <a:buAutoNum type="arabicPeriod"/>
            </a:pPr>
            <a:r>
              <a:rPr lang="en-GB" sz="1800" dirty="0"/>
              <a:t>coherent presentation (you show what you need, but not more)</a:t>
            </a:r>
          </a:p>
          <a:p>
            <a:pPr marL="88900" indent="0">
              <a:spcBef>
                <a:spcPts val="300"/>
              </a:spcBef>
              <a:buNone/>
            </a:pPr>
            <a:endParaRPr lang="en-GB" sz="1800" dirty="0"/>
          </a:p>
          <a:p>
            <a:pPr marL="88900" indent="0">
              <a:spcBef>
                <a:spcPts val="300"/>
              </a:spcBef>
              <a:buNone/>
            </a:pPr>
            <a:r>
              <a:rPr lang="en-GB" sz="2000" b="1" dirty="0"/>
              <a:t>Generic recommendations</a:t>
            </a:r>
          </a:p>
          <a:p>
            <a:pPr>
              <a:spcBef>
                <a:spcPts val="300"/>
              </a:spcBef>
            </a:pPr>
            <a:r>
              <a:rPr lang="en-GB" sz="1800" dirty="0"/>
              <a:t>use the WISE Baseline AUP composition model, record what and when </a:t>
            </a:r>
            <a:br>
              <a:rPr lang="en-GB" sz="1800" dirty="0"/>
            </a:br>
            <a:r>
              <a:rPr lang="en-GB" sz="1800" dirty="0"/>
              <a:t>user confirmed acceptance, and be able to confirm this downstream</a:t>
            </a:r>
            <a:br>
              <a:rPr lang="en-GB" sz="1800" dirty="0"/>
            </a:br>
            <a:endParaRPr lang="en-GB" sz="1800" dirty="0"/>
          </a:p>
          <a:p>
            <a:pPr marL="88900" indent="0">
              <a:spcBef>
                <a:spcPts val="300"/>
              </a:spcBef>
              <a:buNone/>
            </a:pPr>
            <a:r>
              <a:rPr lang="en-GB" sz="2000" b="1" dirty="0"/>
              <a:t>plus </a:t>
            </a:r>
            <a:r>
              <a:rPr lang="en-GB" sz="2000" dirty="0"/>
              <a:t>a </a:t>
            </a:r>
            <a:r>
              <a:rPr lang="en-GB" sz="2000" b="1" dirty="0"/>
              <a:t>machine-actionable model</a:t>
            </a:r>
            <a:r>
              <a:rPr lang="en-GB" sz="2000" dirty="0"/>
              <a:t> to </a:t>
            </a:r>
            <a:br>
              <a:rPr lang="en-GB" sz="2000" dirty="0"/>
            </a:br>
            <a:r>
              <a:rPr lang="en-GB" sz="2000" dirty="0"/>
              <a:t>construct notices based on a hierarchy of proxies</a:t>
            </a:r>
          </a:p>
          <a:p>
            <a:pPr>
              <a:spcBef>
                <a:spcPts val="300"/>
              </a:spcBef>
            </a:pPr>
            <a:r>
              <a:rPr lang="en-GB" sz="1800" dirty="0"/>
              <a:t>sufficient to build you a comprehensive WISE Baseline AUP</a:t>
            </a:r>
          </a:p>
          <a:p>
            <a:pPr>
              <a:spcBef>
                <a:spcPts val="300"/>
              </a:spcBef>
            </a:pPr>
            <a:r>
              <a:rPr lang="en-GB" sz="1800" dirty="0"/>
              <a:t>and a set of privacy notices (for those GDPR encumbered)</a:t>
            </a:r>
          </a:p>
          <a:p>
            <a:pPr>
              <a:spcBef>
                <a:spcPts val="300"/>
              </a:spcBef>
            </a:pPr>
            <a:r>
              <a:rPr lang="en-GB" sz="1800" dirty="0"/>
              <a:t>plus a namespace inspired by RFC6711’s </a:t>
            </a:r>
            <a:r>
              <a:rPr lang="en-GB" sz="1800" dirty="0" err="1"/>
              <a:t>LoA</a:t>
            </a:r>
            <a:r>
              <a:rPr lang="en-GB" sz="1800" dirty="0"/>
              <a:t> registry</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15</a:t>
            </a:fld>
            <a:endParaRPr lang="en-GB"/>
          </a:p>
        </p:txBody>
      </p:sp>
      <p:pic>
        <p:nvPicPr>
          <p:cNvPr id="5" name="Picture 4"/>
          <p:cNvPicPr>
            <a:picLocks noChangeAspect="1"/>
          </p:cNvPicPr>
          <p:nvPr/>
        </p:nvPicPr>
        <p:blipFill>
          <a:blip r:embed="rId3"/>
          <a:stretch>
            <a:fillRect/>
          </a:stretch>
        </p:blipFill>
        <p:spPr>
          <a:xfrm>
            <a:off x="8505825" y="2124248"/>
            <a:ext cx="3375110" cy="4167228"/>
          </a:xfrm>
          <a:prstGeom prst="rect">
            <a:avLst/>
          </a:prstGeom>
          <a:ln>
            <a:solidFill>
              <a:schemeClr val="accent2"/>
            </a:solidFill>
          </a:ln>
        </p:spPr>
      </p:pic>
      <p:sp>
        <p:nvSpPr>
          <p:cNvPr id="4" name="Title 3"/>
          <p:cNvSpPr>
            <a:spLocks noGrp="1"/>
          </p:cNvSpPr>
          <p:nvPr>
            <p:ph type="title"/>
          </p:nvPr>
        </p:nvSpPr>
        <p:spPr/>
        <p:txBody>
          <a:bodyPr/>
          <a:lstStyle/>
          <a:p>
            <a:r>
              <a:rPr lang="en-GB" dirty="0"/>
              <a:t>AARC G082 Notice Management by Proxies</a:t>
            </a:r>
          </a:p>
        </p:txBody>
      </p:sp>
      <p:sp>
        <p:nvSpPr>
          <p:cNvPr id="7" name="TextBox 6"/>
          <p:cNvSpPr txBox="1"/>
          <p:nvPr/>
        </p:nvSpPr>
        <p:spPr>
          <a:xfrm>
            <a:off x="3638550" y="6406019"/>
            <a:ext cx="4988866" cy="338554"/>
          </a:xfrm>
          <a:prstGeom prst="rect">
            <a:avLst/>
          </a:prstGeom>
          <a:noFill/>
        </p:spPr>
        <p:txBody>
          <a:bodyPr wrap="none" rtlCol="0">
            <a:spAutoFit/>
          </a:bodyPr>
          <a:lstStyle/>
          <a:p>
            <a:r>
              <a:rPr lang="en-GB" sz="1600" b="1" dirty="0">
                <a:solidFill>
                  <a:schemeClr val="accent2"/>
                </a:solidFill>
              </a:rPr>
              <a:t>https://aarc-community.org/guidelines/aarc-g083/</a:t>
            </a:r>
          </a:p>
        </p:txBody>
      </p:sp>
    </p:spTree>
    <p:extLst>
      <p:ext uri="{BB962C8B-B14F-4D97-AF65-F5344CB8AC3E}">
        <p14:creationId xmlns:p14="http://schemas.microsoft.com/office/powerpoint/2010/main" val="293412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B3B32-4AE6-6C33-9249-50E9DDEB939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C5F4AA-A0FF-1C87-C0E1-20B213443B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16</a:t>
            </a:fld>
            <a:endParaRPr lang="en-GB"/>
          </a:p>
        </p:txBody>
      </p:sp>
      <p:sp>
        <p:nvSpPr>
          <p:cNvPr id="4" name="Title 3">
            <a:extLst>
              <a:ext uri="{FF2B5EF4-FFF2-40B4-BE49-F238E27FC236}">
                <a16:creationId xmlns:a16="http://schemas.microsoft.com/office/drawing/2014/main" id="{1C089EED-13A5-9119-E532-7F1289C22399}"/>
              </a:ext>
            </a:extLst>
          </p:cNvPr>
          <p:cNvSpPr>
            <a:spLocks noGrp="1"/>
          </p:cNvSpPr>
          <p:nvPr>
            <p:ph type="title"/>
          </p:nvPr>
        </p:nvSpPr>
        <p:spPr/>
        <p:txBody>
          <a:bodyPr/>
          <a:lstStyle/>
          <a:p>
            <a:r>
              <a:rPr lang="en-GB" dirty="0"/>
              <a:t>AARC </a:t>
            </a:r>
            <a:r>
              <a:rPr lang="en-GB" dirty="0" err="1"/>
              <a:t>Ixxx</a:t>
            </a:r>
            <a:r>
              <a:rPr lang="en-GB" dirty="0"/>
              <a:t> Lightweight Community Management</a:t>
            </a:r>
          </a:p>
        </p:txBody>
      </p:sp>
      <p:sp>
        <p:nvSpPr>
          <p:cNvPr id="8" name="Google Shape;961;g2e4a979e51d_0_0">
            <a:extLst>
              <a:ext uri="{FF2B5EF4-FFF2-40B4-BE49-F238E27FC236}">
                <a16:creationId xmlns:a16="http://schemas.microsoft.com/office/drawing/2014/main" id="{E740B0C7-4E37-91CE-F55B-E73430218160}"/>
              </a:ext>
            </a:extLst>
          </p:cNvPr>
          <p:cNvSpPr txBox="1">
            <a:spLocks/>
          </p:cNvSpPr>
          <p:nvPr/>
        </p:nvSpPr>
        <p:spPr>
          <a:xfrm>
            <a:off x="589209" y="1492679"/>
            <a:ext cx="5143770" cy="1425181"/>
          </a:xfrm>
          <a:prstGeom prst="rect">
            <a:avLst/>
          </a:prstGeom>
          <a:noFill/>
          <a:ln>
            <a:solidFill>
              <a:schemeClr val="accent2"/>
            </a:solidFill>
          </a:ln>
        </p:spPr>
        <p:txBody>
          <a:bodyPr spcFirstLastPara="1" vert="horz" wrap="square" lIns="91425" tIns="45700" rIns="91425" bIns="45700" rtlCol="0" anchor="t" anchorCtr="0">
            <a:normAutofit/>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050"/>
              </a:spcBef>
              <a:spcAft>
                <a:spcPts val="0"/>
              </a:spcAft>
              <a:buClr>
                <a:srgbClr val="004360"/>
              </a:buClr>
              <a:buSzPts val="2200"/>
              <a:buFont typeface="Arial" panose="020B0604020202020204" pitchFamily="34" charset="0"/>
              <a:buNone/>
            </a:pPr>
            <a:r>
              <a:rPr lang="en-GB" sz="1600" i="1" dirty="0"/>
              <a:t>“small to mid-sized communities do not have the resources to maintain a bespoke community management policy”</a:t>
            </a:r>
            <a:endParaRPr lang="en-GB" sz="1600" dirty="0"/>
          </a:p>
          <a:p>
            <a:pPr marL="0" indent="0">
              <a:spcBef>
                <a:spcPts val="1050"/>
              </a:spcBef>
              <a:spcAft>
                <a:spcPts val="0"/>
              </a:spcAft>
              <a:buClr>
                <a:srgbClr val="004360"/>
              </a:buClr>
              <a:buSzPts val="2200"/>
              <a:buFont typeface="Arial" panose="020B0604020202020204" pitchFamily="34" charset="0"/>
              <a:buNone/>
            </a:pPr>
            <a:r>
              <a:rPr lang="en-GB" sz="1600" dirty="0"/>
              <a:t>this leaves communities </a:t>
            </a:r>
            <a:r>
              <a:rPr lang="en-GB" sz="1600" i="1" dirty="0"/>
              <a:t>and SP operators </a:t>
            </a:r>
            <a:r>
              <a:rPr lang="en-GB" sz="1600" dirty="0"/>
              <a:t>unclear about trust assurance level of members </a:t>
            </a:r>
          </a:p>
        </p:txBody>
      </p:sp>
      <p:sp>
        <p:nvSpPr>
          <p:cNvPr id="9" name="Google Shape;961;g2e4a979e51d_0_0">
            <a:extLst>
              <a:ext uri="{FF2B5EF4-FFF2-40B4-BE49-F238E27FC236}">
                <a16:creationId xmlns:a16="http://schemas.microsoft.com/office/drawing/2014/main" id="{8F3366A8-7DAA-0321-DBF0-93BB6C708954}"/>
              </a:ext>
            </a:extLst>
          </p:cNvPr>
          <p:cNvSpPr txBox="1">
            <a:spLocks/>
          </p:cNvSpPr>
          <p:nvPr/>
        </p:nvSpPr>
        <p:spPr>
          <a:xfrm>
            <a:off x="4907230" y="3010327"/>
            <a:ext cx="1651498" cy="629292"/>
          </a:xfrm>
          <a:prstGeom prst="rect">
            <a:avLst/>
          </a:prstGeom>
          <a:noFill/>
          <a:ln>
            <a:solidFill>
              <a:schemeClr val="accent2"/>
            </a:solidFill>
          </a:ln>
        </p:spPr>
        <p:txBody>
          <a:bodyPr spcFirstLastPara="1" vert="horz" wrap="square" lIns="91425" tIns="45700" rIns="91425" bIns="45700" rtlCol="0" anchor="t" anchorCtr="0">
            <a:normAutofit fontScale="92500"/>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050"/>
              </a:spcBef>
              <a:spcAft>
                <a:spcPts val="0"/>
              </a:spcAft>
              <a:buClr>
                <a:srgbClr val="004360"/>
              </a:buClr>
              <a:buSzPts val="2200"/>
              <a:buFont typeface="Arial" panose="020B0604020202020204" pitchFamily="34" charset="0"/>
              <a:buNone/>
            </a:pPr>
            <a:r>
              <a:rPr lang="en-GB" sz="1600" b="1" dirty="0"/>
              <a:t>5 commandments</a:t>
            </a:r>
          </a:p>
        </p:txBody>
      </p:sp>
      <p:sp>
        <p:nvSpPr>
          <p:cNvPr id="11" name="Google Shape;961;g2e4a979e51d_0_0">
            <a:extLst>
              <a:ext uri="{FF2B5EF4-FFF2-40B4-BE49-F238E27FC236}">
                <a16:creationId xmlns:a16="http://schemas.microsoft.com/office/drawing/2014/main" id="{C109BE1F-34AC-9DFC-84C8-6CDB9D5D12F4}"/>
              </a:ext>
            </a:extLst>
          </p:cNvPr>
          <p:cNvSpPr txBox="1">
            <a:spLocks/>
          </p:cNvSpPr>
          <p:nvPr/>
        </p:nvSpPr>
        <p:spPr>
          <a:xfrm>
            <a:off x="5834009" y="1492679"/>
            <a:ext cx="5143770" cy="1425181"/>
          </a:xfrm>
          <a:prstGeom prst="rect">
            <a:avLst/>
          </a:prstGeom>
          <a:noFill/>
          <a:ln>
            <a:solidFill>
              <a:schemeClr val="accent2"/>
            </a:solidFill>
          </a:ln>
        </p:spPr>
        <p:txBody>
          <a:bodyPr spcFirstLastPara="1" vert="horz" wrap="square" lIns="91425" tIns="45700" rIns="91425" bIns="45700" rtlCol="0" anchor="t" anchorCtr="0">
            <a:normAutofit/>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050"/>
              </a:spcBef>
              <a:spcAft>
                <a:spcPts val="0"/>
              </a:spcAft>
              <a:buClr>
                <a:srgbClr val="004360"/>
              </a:buClr>
              <a:buSzPts val="2200"/>
              <a:buFont typeface="Arial" panose="020B0604020202020204" pitchFamily="34" charset="0"/>
              <a:buNone/>
            </a:pPr>
            <a:br>
              <a:rPr lang="en-GB" sz="1600" dirty="0"/>
            </a:br>
            <a:r>
              <a:rPr lang="en-GB" sz="1600" dirty="0"/>
              <a:t>This leaves communities </a:t>
            </a:r>
            <a:r>
              <a:rPr lang="en-GB" sz="1600" i="1" dirty="0"/>
              <a:t>and SP operators </a:t>
            </a:r>
            <a:r>
              <a:rPr lang="en-GB" sz="1600" dirty="0"/>
              <a:t>unclear about trust assurance level of members </a:t>
            </a:r>
          </a:p>
        </p:txBody>
      </p:sp>
      <p:sp>
        <p:nvSpPr>
          <p:cNvPr id="12" name="Google Shape;961;g2e4a979e51d_0_0">
            <a:extLst>
              <a:ext uri="{FF2B5EF4-FFF2-40B4-BE49-F238E27FC236}">
                <a16:creationId xmlns:a16="http://schemas.microsoft.com/office/drawing/2014/main" id="{7F785B6E-56A4-FD0D-907B-A0892E280EE4}"/>
              </a:ext>
            </a:extLst>
          </p:cNvPr>
          <p:cNvSpPr txBox="1">
            <a:spLocks/>
          </p:cNvSpPr>
          <p:nvPr/>
        </p:nvSpPr>
        <p:spPr>
          <a:xfrm>
            <a:off x="3829373" y="3873950"/>
            <a:ext cx="4009271" cy="2110638"/>
          </a:xfrm>
          <a:prstGeom prst="rect">
            <a:avLst/>
          </a:prstGeom>
          <a:noFill/>
          <a:ln>
            <a:solidFill>
              <a:schemeClr val="accent2"/>
            </a:solidFill>
          </a:ln>
        </p:spPr>
        <p:txBody>
          <a:bodyPr spcFirstLastPara="1" vert="horz" wrap="square" lIns="91425" tIns="45700" rIns="91425" bIns="45700" rtlCol="0" anchor="t" anchorCtr="0">
            <a:normAutofit/>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050"/>
              </a:spcBef>
              <a:spcAft>
                <a:spcPts val="0"/>
              </a:spcAft>
              <a:buClr>
                <a:srgbClr val="004360"/>
              </a:buClr>
              <a:buSzPts val="2200"/>
            </a:pPr>
            <a:r>
              <a:rPr lang="en-GB" sz="1600" b="1" dirty="0"/>
              <a:t>Unique Name </a:t>
            </a:r>
          </a:p>
          <a:p>
            <a:pPr>
              <a:spcBef>
                <a:spcPts val="1050"/>
              </a:spcBef>
              <a:spcAft>
                <a:spcPts val="0"/>
              </a:spcAft>
              <a:buClr>
                <a:srgbClr val="004360"/>
              </a:buClr>
              <a:buSzPts val="2200"/>
            </a:pPr>
            <a:r>
              <a:rPr lang="en-GB" sz="1600" b="1" dirty="0"/>
              <a:t>AUP Compliance </a:t>
            </a:r>
          </a:p>
          <a:p>
            <a:pPr>
              <a:spcBef>
                <a:spcPts val="1050"/>
              </a:spcBef>
              <a:spcAft>
                <a:spcPts val="0"/>
              </a:spcAft>
              <a:buClr>
                <a:srgbClr val="004360"/>
              </a:buClr>
              <a:buSzPts val="2200"/>
            </a:pPr>
            <a:r>
              <a:rPr lang="en-GB" sz="1600" b="1" dirty="0"/>
              <a:t>Privacy Awareness </a:t>
            </a:r>
          </a:p>
          <a:p>
            <a:pPr>
              <a:spcBef>
                <a:spcPts val="1050"/>
              </a:spcBef>
              <a:spcAft>
                <a:spcPts val="0"/>
              </a:spcAft>
              <a:buClr>
                <a:srgbClr val="004360"/>
              </a:buClr>
              <a:buSzPts val="2200"/>
            </a:pPr>
            <a:r>
              <a:rPr lang="en-GB" sz="1600" b="1" dirty="0"/>
              <a:t>Valid Authorizations </a:t>
            </a:r>
          </a:p>
          <a:p>
            <a:pPr>
              <a:spcBef>
                <a:spcPts val="1050"/>
              </a:spcBef>
              <a:spcAft>
                <a:spcPts val="0"/>
              </a:spcAft>
              <a:buClr>
                <a:srgbClr val="004360"/>
              </a:buClr>
              <a:buSzPts val="2200"/>
            </a:pPr>
            <a:r>
              <a:rPr lang="en-GB" sz="1600" b="1" dirty="0"/>
              <a:t>Incident Response</a:t>
            </a:r>
          </a:p>
          <a:p>
            <a:pPr>
              <a:spcBef>
                <a:spcPts val="1050"/>
              </a:spcBef>
              <a:spcAft>
                <a:spcPts val="0"/>
              </a:spcAft>
              <a:buClr>
                <a:srgbClr val="004360"/>
              </a:buClr>
              <a:buSzPts val="2200"/>
            </a:pPr>
            <a:endParaRPr lang="en-GB" sz="1600" b="1" dirty="0"/>
          </a:p>
        </p:txBody>
      </p:sp>
    </p:spTree>
    <p:extLst>
      <p:ext uri="{BB962C8B-B14F-4D97-AF65-F5344CB8AC3E}">
        <p14:creationId xmlns:p14="http://schemas.microsoft.com/office/powerpoint/2010/main" val="313108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5CC6-A363-1DD0-A70E-E6B56C18783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7E0D86-34AD-DBD4-9870-EDCF7DC96A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sp>
        <p:nvSpPr>
          <p:cNvPr id="4" name="Title 3">
            <a:extLst>
              <a:ext uri="{FF2B5EF4-FFF2-40B4-BE49-F238E27FC236}">
                <a16:creationId xmlns:a16="http://schemas.microsoft.com/office/drawing/2014/main" id="{A145BB9D-4873-675B-8968-DB5A7C7915AC}"/>
              </a:ext>
            </a:extLst>
          </p:cNvPr>
          <p:cNvSpPr>
            <a:spLocks noGrp="1"/>
          </p:cNvSpPr>
          <p:nvPr>
            <p:ph type="title"/>
          </p:nvPr>
        </p:nvSpPr>
        <p:spPr/>
        <p:txBody>
          <a:bodyPr/>
          <a:lstStyle/>
          <a:p>
            <a:r>
              <a:rPr lang="en-GB" dirty="0"/>
              <a:t>Policy Development Kit: simplify by re-using good practice</a:t>
            </a:r>
            <a:br>
              <a:rPr lang="en-GB" dirty="0"/>
            </a:br>
            <a:endParaRPr lang="en-GB" dirty="0"/>
          </a:p>
        </p:txBody>
      </p:sp>
      <p:pic>
        <p:nvPicPr>
          <p:cNvPr id="2" name="Picture 1">
            <a:extLst>
              <a:ext uri="{FF2B5EF4-FFF2-40B4-BE49-F238E27FC236}">
                <a16:creationId xmlns:a16="http://schemas.microsoft.com/office/drawing/2014/main" id="{475653DF-858C-E6B7-AECF-82240C092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151" y="1400212"/>
            <a:ext cx="8845582" cy="4730765"/>
          </a:xfrm>
          <a:prstGeom prst="rect">
            <a:avLst/>
          </a:prstGeom>
        </p:spPr>
      </p:pic>
      <p:sp>
        <p:nvSpPr>
          <p:cNvPr id="5" name="Footer Placeholder 13">
            <a:extLst>
              <a:ext uri="{FF2B5EF4-FFF2-40B4-BE49-F238E27FC236}">
                <a16:creationId xmlns:a16="http://schemas.microsoft.com/office/drawing/2014/main" id="{2999947D-E72B-3517-0361-EE13050BDD41}"/>
              </a:ext>
            </a:extLst>
          </p:cNvPr>
          <p:cNvSpPr txBox="1">
            <a:spLocks/>
          </p:cNvSpPr>
          <p:nvPr/>
        </p:nvSpPr>
        <p:spPr>
          <a:xfrm>
            <a:off x="7238902" y="6400033"/>
            <a:ext cx="4114800" cy="274800"/>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L="0" marR="0" lvl="0" algn="r" defTabSz="914400" rtl="0" eaLnBrk="1" latinLnBrk="0" hangingPunct="1">
              <a:lnSpc>
                <a:spcPct val="100000"/>
              </a:lnSpc>
              <a:spcBef>
                <a:spcPts val="0"/>
              </a:spcBef>
              <a:spcAft>
                <a:spcPts val="0"/>
              </a:spcAft>
              <a:buClr>
                <a:srgbClr val="000000"/>
              </a:buClr>
              <a:buFont typeface="Arial"/>
              <a:defRPr sz="1100" b="0" i="0" u="none" strike="noStrike" kern="1200" cap="none">
                <a:solidFill>
                  <a:schemeClr val="accent2"/>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dirty="0"/>
              <a:t>Source: David Groep</a:t>
            </a:r>
          </a:p>
        </p:txBody>
      </p:sp>
    </p:spTree>
    <p:extLst>
      <p:ext uri="{BB962C8B-B14F-4D97-AF65-F5344CB8AC3E}">
        <p14:creationId xmlns:p14="http://schemas.microsoft.com/office/powerpoint/2010/main" val="367625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BA092-D221-E4A1-EE07-EC81311C990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6F4ECD-6AAF-E3B5-030A-97C70D0DC2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18</a:t>
            </a:fld>
            <a:endParaRPr lang="en-GB"/>
          </a:p>
        </p:txBody>
      </p:sp>
      <p:sp>
        <p:nvSpPr>
          <p:cNvPr id="4" name="Title 3">
            <a:extLst>
              <a:ext uri="{FF2B5EF4-FFF2-40B4-BE49-F238E27FC236}">
                <a16:creationId xmlns:a16="http://schemas.microsoft.com/office/drawing/2014/main" id="{4A8CEF78-5116-285E-E737-95F9DA054448}"/>
              </a:ext>
            </a:extLst>
          </p:cNvPr>
          <p:cNvSpPr>
            <a:spLocks noGrp="1"/>
          </p:cNvSpPr>
          <p:nvPr>
            <p:ph type="title"/>
          </p:nvPr>
        </p:nvSpPr>
        <p:spPr/>
        <p:txBody>
          <a:bodyPr/>
          <a:lstStyle/>
          <a:p>
            <a:r>
              <a:rPr lang="en-GB" dirty="0"/>
              <a:t>Policy Development Kit: simplify by re-using good practice</a:t>
            </a:r>
            <a:br>
              <a:rPr lang="en-GB" dirty="0"/>
            </a:br>
            <a:endParaRPr lang="en-GB" dirty="0"/>
          </a:p>
        </p:txBody>
      </p:sp>
      <p:sp>
        <p:nvSpPr>
          <p:cNvPr id="5" name="Footer Placeholder 13">
            <a:extLst>
              <a:ext uri="{FF2B5EF4-FFF2-40B4-BE49-F238E27FC236}">
                <a16:creationId xmlns:a16="http://schemas.microsoft.com/office/drawing/2014/main" id="{25796E53-26D8-6CF1-7B50-C3E77F7AEEB0}"/>
              </a:ext>
            </a:extLst>
          </p:cNvPr>
          <p:cNvSpPr txBox="1">
            <a:spLocks/>
          </p:cNvSpPr>
          <p:nvPr/>
        </p:nvSpPr>
        <p:spPr>
          <a:xfrm>
            <a:off x="7238902" y="6400033"/>
            <a:ext cx="4114800" cy="274800"/>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L="0" marR="0" lvl="0" algn="r" defTabSz="914400" rtl="0" eaLnBrk="1" latinLnBrk="0" hangingPunct="1">
              <a:lnSpc>
                <a:spcPct val="100000"/>
              </a:lnSpc>
              <a:spcBef>
                <a:spcPts val="0"/>
              </a:spcBef>
              <a:spcAft>
                <a:spcPts val="0"/>
              </a:spcAft>
              <a:buClr>
                <a:srgbClr val="000000"/>
              </a:buClr>
              <a:buFont typeface="Arial"/>
              <a:defRPr sz="1100" b="0" i="0" u="none" strike="noStrike" kern="1200" cap="none">
                <a:solidFill>
                  <a:schemeClr val="accent2"/>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dirty="0"/>
              <a:t>Source: David Groep</a:t>
            </a:r>
          </a:p>
        </p:txBody>
      </p:sp>
      <p:grpSp>
        <p:nvGrpSpPr>
          <p:cNvPr id="21" name="Group 20">
            <a:extLst>
              <a:ext uri="{FF2B5EF4-FFF2-40B4-BE49-F238E27FC236}">
                <a16:creationId xmlns:a16="http://schemas.microsoft.com/office/drawing/2014/main" id="{69ADDBF9-5C8F-FD78-423B-EE1F04E8CD40}"/>
              </a:ext>
            </a:extLst>
          </p:cNvPr>
          <p:cNvGrpSpPr/>
          <p:nvPr/>
        </p:nvGrpSpPr>
        <p:grpSpPr>
          <a:xfrm>
            <a:off x="455646" y="1410486"/>
            <a:ext cx="7794502" cy="4682089"/>
            <a:chOff x="133005" y="861508"/>
            <a:chExt cx="6547234" cy="3523079"/>
          </a:xfrm>
        </p:grpSpPr>
        <p:pic>
          <p:nvPicPr>
            <p:cNvPr id="22" name="Picture 21">
              <a:extLst>
                <a:ext uri="{FF2B5EF4-FFF2-40B4-BE49-F238E27FC236}">
                  <a16:creationId xmlns:a16="http://schemas.microsoft.com/office/drawing/2014/main" id="{DDBBEE7D-A5B3-153A-6071-0A57EAF0B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5" y="883018"/>
              <a:ext cx="6547234" cy="3501569"/>
            </a:xfrm>
            <a:prstGeom prst="rect">
              <a:avLst/>
            </a:prstGeom>
          </p:spPr>
        </p:pic>
        <p:sp>
          <p:nvSpPr>
            <p:cNvPr id="23" name="Rectangle 22">
              <a:extLst>
                <a:ext uri="{FF2B5EF4-FFF2-40B4-BE49-F238E27FC236}">
                  <a16:creationId xmlns:a16="http://schemas.microsoft.com/office/drawing/2014/main" id="{EA1CAE25-7C27-AF42-8174-F2F99B9FC3FA}"/>
                </a:ext>
              </a:extLst>
            </p:cNvPr>
            <p:cNvSpPr/>
            <p:nvPr/>
          </p:nvSpPr>
          <p:spPr>
            <a:xfrm>
              <a:off x="3444963" y="861508"/>
              <a:ext cx="3192910" cy="1265313"/>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Rectangle 23">
              <a:extLst>
                <a:ext uri="{FF2B5EF4-FFF2-40B4-BE49-F238E27FC236}">
                  <a16:creationId xmlns:a16="http://schemas.microsoft.com/office/drawing/2014/main" id="{D496CB35-6151-C5FF-8859-5246F1151243}"/>
                </a:ext>
              </a:extLst>
            </p:cNvPr>
            <p:cNvSpPr/>
            <p:nvPr/>
          </p:nvSpPr>
          <p:spPr>
            <a:xfrm>
              <a:off x="3437874" y="3289692"/>
              <a:ext cx="3199999" cy="850045"/>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5870D51E-250D-6D67-4423-9DB26437ECF2}"/>
                </a:ext>
              </a:extLst>
            </p:cNvPr>
            <p:cNvSpPr/>
            <p:nvPr/>
          </p:nvSpPr>
          <p:spPr>
            <a:xfrm>
              <a:off x="133005" y="861509"/>
              <a:ext cx="3311958" cy="3278230"/>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3394A80D-D850-C7A1-5D11-97261241D22E}"/>
                </a:ext>
              </a:extLst>
            </p:cNvPr>
            <p:cNvSpPr/>
            <p:nvPr/>
          </p:nvSpPr>
          <p:spPr>
            <a:xfrm>
              <a:off x="3391267" y="2145986"/>
              <a:ext cx="3288972" cy="1202635"/>
            </a:xfrm>
            <a:prstGeom prst="rect">
              <a:avLst/>
            </a:prstGeom>
            <a:noFill/>
            <a:ln w="5715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7" name="Group 26">
            <a:extLst>
              <a:ext uri="{FF2B5EF4-FFF2-40B4-BE49-F238E27FC236}">
                <a16:creationId xmlns:a16="http://schemas.microsoft.com/office/drawing/2014/main" id="{D911C45C-5B55-3F69-E7B2-1A47854C1066}"/>
              </a:ext>
            </a:extLst>
          </p:cNvPr>
          <p:cNvGrpSpPr/>
          <p:nvPr/>
        </p:nvGrpSpPr>
        <p:grpSpPr>
          <a:xfrm>
            <a:off x="8961607" y="2746424"/>
            <a:ext cx="905831" cy="937875"/>
            <a:chOff x="8077352" y="777200"/>
            <a:chExt cx="1009806" cy="1045528"/>
          </a:xfrm>
        </p:grpSpPr>
        <p:pic>
          <p:nvPicPr>
            <p:cNvPr id="28" name="Picture 27">
              <a:extLst>
                <a:ext uri="{FF2B5EF4-FFF2-40B4-BE49-F238E27FC236}">
                  <a16:creationId xmlns:a16="http://schemas.microsoft.com/office/drawing/2014/main" id="{5977A3A4-8A65-1941-D1C3-820E8FB0CA96}"/>
                </a:ext>
              </a:extLst>
            </p:cNvPr>
            <p:cNvPicPr>
              <a:picLocks noChangeAspect="1"/>
            </p:cNvPicPr>
            <p:nvPr/>
          </p:nvPicPr>
          <p:blipFill>
            <a:blip r:embed="rId3"/>
            <a:stretch>
              <a:fillRect/>
            </a:stretch>
          </p:blipFill>
          <p:spPr>
            <a:xfrm>
              <a:off x="8077352" y="777200"/>
              <a:ext cx="733326" cy="742233"/>
            </a:xfrm>
            <a:prstGeom prst="rect">
              <a:avLst/>
            </a:prstGeom>
          </p:spPr>
        </p:pic>
        <p:pic>
          <p:nvPicPr>
            <p:cNvPr id="29" name="Picture 28">
              <a:extLst>
                <a:ext uri="{FF2B5EF4-FFF2-40B4-BE49-F238E27FC236}">
                  <a16:creationId xmlns:a16="http://schemas.microsoft.com/office/drawing/2014/main" id="{76CBBD7B-4ACD-FA9E-AE71-CFC93EA79F8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610842" y="1422622"/>
              <a:ext cx="476316" cy="400106"/>
            </a:xfrm>
            <a:prstGeom prst="rect">
              <a:avLst/>
            </a:prstGeom>
          </p:spPr>
        </p:pic>
      </p:grpSp>
      <p:grpSp>
        <p:nvGrpSpPr>
          <p:cNvPr id="30" name="Group 29">
            <a:extLst>
              <a:ext uri="{FF2B5EF4-FFF2-40B4-BE49-F238E27FC236}">
                <a16:creationId xmlns:a16="http://schemas.microsoft.com/office/drawing/2014/main" id="{E6AD2255-370A-D20E-5C64-2ECED5DB9BA0}"/>
              </a:ext>
            </a:extLst>
          </p:cNvPr>
          <p:cNvGrpSpPr/>
          <p:nvPr/>
        </p:nvGrpSpPr>
        <p:grpSpPr>
          <a:xfrm>
            <a:off x="8913200" y="4148053"/>
            <a:ext cx="1113804" cy="602518"/>
            <a:chOff x="8048680" y="2035615"/>
            <a:chExt cx="857195" cy="463704"/>
          </a:xfrm>
        </p:grpSpPr>
        <p:pic>
          <p:nvPicPr>
            <p:cNvPr id="31" name="Picture 30">
              <a:extLst>
                <a:ext uri="{FF2B5EF4-FFF2-40B4-BE49-F238E27FC236}">
                  <a16:creationId xmlns:a16="http://schemas.microsoft.com/office/drawing/2014/main" id="{694C96F4-B9C3-3A88-5A56-DEE2C47FAB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4659" y="2035615"/>
              <a:ext cx="821216" cy="419074"/>
            </a:xfrm>
            <a:prstGeom prst="rect">
              <a:avLst/>
            </a:prstGeom>
          </p:spPr>
        </p:pic>
        <p:sp>
          <p:nvSpPr>
            <p:cNvPr id="32" name="TextBox 31">
              <a:extLst>
                <a:ext uri="{FF2B5EF4-FFF2-40B4-BE49-F238E27FC236}">
                  <a16:creationId xmlns:a16="http://schemas.microsoft.com/office/drawing/2014/main" id="{ECA84F41-BE53-4BA1-4358-72E53BA0919C}"/>
                </a:ext>
              </a:extLst>
            </p:cNvPr>
            <p:cNvSpPr txBox="1"/>
            <p:nvPr/>
          </p:nvSpPr>
          <p:spPr>
            <a:xfrm>
              <a:off x="8048680" y="2278242"/>
              <a:ext cx="476993" cy="2210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1200" b="1" i="0" u="none" strike="noStrike" cap="none" spc="0" normalizeH="0" dirty="0">
                  <a:ln>
                    <a:noFill/>
                  </a:ln>
                  <a:effectLst/>
                  <a:uFillTx/>
                  <a:latin typeface="Bahnschrift SemiBold" panose="020B0502040204020203" pitchFamily="34" charset="0"/>
                  <a:sym typeface="Arial"/>
                </a:rPr>
                <a:t>(SRAM)</a:t>
              </a:r>
            </a:p>
          </p:txBody>
        </p:sp>
      </p:grpSp>
      <p:pic>
        <p:nvPicPr>
          <p:cNvPr id="33" name="Picture 32">
            <a:extLst>
              <a:ext uri="{FF2B5EF4-FFF2-40B4-BE49-F238E27FC236}">
                <a16:creationId xmlns:a16="http://schemas.microsoft.com/office/drawing/2014/main" id="{634149BE-7809-D4A6-013E-DF931CC6CF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1757" y="3270619"/>
            <a:ext cx="605699" cy="698884"/>
          </a:xfrm>
          <a:prstGeom prst="rect">
            <a:avLst/>
          </a:prstGeom>
        </p:spPr>
      </p:pic>
      <p:pic>
        <p:nvPicPr>
          <p:cNvPr id="34" name="Picture 33">
            <a:extLst>
              <a:ext uri="{FF2B5EF4-FFF2-40B4-BE49-F238E27FC236}">
                <a16:creationId xmlns:a16="http://schemas.microsoft.com/office/drawing/2014/main" id="{316EF2FF-4BF1-931F-9277-0D8F360584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0607" y="2535102"/>
            <a:ext cx="1758110" cy="441877"/>
          </a:xfrm>
          <a:prstGeom prst="rect">
            <a:avLst/>
          </a:prstGeom>
        </p:spPr>
      </p:pic>
      <p:pic>
        <p:nvPicPr>
          <p:cNvPr id="35" name="Picture 34">
            <a:extLst>
              <a:ext uri="{FF2B5EF4-FFF2-40B4-BE49-F238E27FC236}">
                <a16:creationId xmlns:a16="http://schemas.microsoft.com/office/drawing/2014/main" id="{9D2B14B1-B7B4-807D-676B-F9D657B042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60131" y="4247441"/>
            <a:ext cx="1172191" cy="274799"/>
          </a:xfrm>
          <a:prstGeom prst="rect">
            <a:avLst/>
          </a:prstGeom>
        </p:spPr>
      </p:pic>
      <p:sp>
        <p:nvSpPr>
          <p:cNvPr id="36" name="TextBox 35">
            <a:extLst>
              <a:ext uri="{FF2B5EF4-FFF2-40B4-BE49-F238E27FC236}">
                <a16:creationId xmlns:a16="http://schemas.microsoft.com/office/drawing/2014/main" id="{16F56E8A-E82F-F3A7-EB69-B44EA7F88CF4}"/>
              </a:ext>
            </a:extLst>
          </p:cNvPr>
          <p:cNvSpPr txBox="1"/>
          <p:nvPr/>
        </p:nvSpPr>
        <p:spPr>
          <a:xfrm>
            <a:off x="9047229" y="5329129"/>
            <a:ext cx="2041008" cy="818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550" cap="none" dirty="0">
                <a:solidFill>
                  <a:srgbClr val="F6791C"/>
                </a:solidFill>
              </a:rPr>
              <a:t>through their scale gets </a:t>
            </a:r>
            <a:br>
              <a:rPr lang="en-GB" sz="1550" cap="none" dirty="0">
                <a:solidFill>
                  <a:srgbClr val="F6791C"/>
                </a:solidFill>
              </a:rPr>
            </a:br>
            <a:r>
              <a:rPr lang="en-GB" sz="1550" cap="none" dirty="0">
                <a:solidFill>
                  <a:srgbClr val="F6791C"/>
                </a:solidFill>
              </a:rPr>
              <a:t>federations to trust our </a:t>
            </a:r>
            <a:br>
              <a:rPr lang="en-GB" sz="1550" cap="none" dirty="0">
                <a:solidFill>
                  <a:srgbClr val="F6791C"/>
                </a:solidFill>
              </a:rPr>
            </a:br>
            <a:r>
              <a:rPr lang="en-GB" sz="1550" cap="none" dirty="0">
                <a:solidFill>
                  <a:srgbClr val="F6791C"/>
                </a:solidFill>
              </a:rPr>
              <a:t>AARC ‘middle boxes’</a:t>
            </a:r>
          </a:p>
        </p:txBody>
      </p:sp>
      <p:sp>
        <p:nvSpPr>
          <p:cNvPr id="37" name="Rectangle 36">
            <a:extLst>
              <a:ext uri="{FF2B5EF4-FFF2-40B4-BE49-F238E27FC236}">
                <a16:creationId xmlns:a16="http://schemas.microsoft.com/office/drawing/2014/main" id="{8D3FA226-AB8A-73CD-4EDC-4380705A33A0}"/>
              </a:ext>
            </a:extLst>
          </p:cNvPr>
          <p:cNvSpPr/>
          <p:nvPr/>
        </p:nvSpPr>
        <p:spPr>
          <a:xfrm>
            <a:off x="8837916" y="1440434"/>
            <a:ext cx="2459633" cy="923330"/>
          </a:xfrm>
          <a:prstGeom prst="rect">
            <a:avLst/>
          </a:prstGeom>
        </p:spPr>
        <p:txBody>
          <a:bodyPr wrap="square">
            <a:spAutoFit/>
          </a:bodyPr>
          <a:lstStyle/>
          <a:p>
            <a:pPr lvl="0" hangingPunct="1"/>
            <a:r>
              <a:rPr lang="en-GB" sz="1800" i="1" cap="none" dirty="0">
                <a:solidFill>
                  <a:srgbClr val="000000"/>
                </a:solidFill>
              </a:rPr>
              <a:t>communities sourcing </a:t>
            </a:r>
            <a:br>
              <a:rPr lang="en-GB" sz="1800" i="1" cap="none" dirty="0">
                <a:solidFill>
                  <a:srgbClr val="000000"/>
                </a:solidFill>
              </a:rPr>
            </a:br>
            <a:r>
              <a:rPr lang="en-GB" sz="1800" i="1" cap="none" dirty="0">
                <a:solidFill>
                  <a:srgbClr val="000000"/>
                </a:solidFill>
              </a:rPr>
              <a:t>‘well-operated’ community platforms</a:t>
            </a:r>
          </a:p>
        </p:txBody>
      </p:sp>
      <p:sp>
        <p:nvSpPr>
          <p:cNvPr id="38" name="TextBox 37">
            <a:extLst>
              <a:ext uri="{FF2B5EF4-FFF2-40B4-BE49-F238E27FC236}">
                <a16:creationId xmlns:a16="http://schemas.microsoft.com/office/drawing/2014/main" id="{9BF341B5-9B4F-5956-9BE8-03F4DC406350}"/>
              </a:ext>
            </a:extLst>
          </p:cNvPr>
          <p:cNvSpPr txBox="1"/>
          <p:nvPr/>
        </p:nvSpPr>
        <p:spPr>
          <a:xfrm>
            <a:off x="9371508" y="4904688"/>
            <a:ext cx="1218154"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825500"/>
            <a:r>
              <a:rPr lang="en-GB" sz="1200" i="1" cap="none" dirty="0">
                <a:solidFill>
                  <a:schemeClr val="accent1"/>
                </a:solidFill>
              </a:rPr>
              <a:t>and a few more …</a:t>
            </a:r>
          </a:p>
        </p:txBody>
      </p:sp>
      <p:pic>
        <p:nvPicPr>
          <p:cNvPr id="2" name="Google Shape;934;g2e2953a4e95_0_530">
            <a:extLst>
              <a:ext uri="{FF2B5EF4-FFF2-40B4-BE49-F238E27FC236}">
                <a16:creationId xmlns:a16="http://schemas.microsoft.com/office/drawing/2014/main" id="{1D1E11C1-E864-51D4-5FDB-DF923CE6746C}"/>
              </a:ext>
            </a:extLst>
          </p:cNvPr>
          <p:cNvPicPr preferRelativeResize="0"/>
          <p:nvPr/>
        </p:nvPicPr>
        <p:blipFill rotWithShape="1">
          <a:blip r:embed="rId9">
            <a:clrChange>
              <a:clrFrom>
                <a:srgbClr val="FEFEFE"/>
              </a:clrFrom>
              <a:clrTo>
                <a:srgbClr val="FEFEFE">
                  <a:alpha val="0"/>
                </a:srgbClr>
              </a:clrTo>
            </a:clrChange>
            <a:alphaModFix/>
          </a:blip>
          <a:srcRect/>
          <a:stretch/>
        </p:blipFill>
        <p:spPr>
          <a:xfrm>
            <a:off x="3213257" y="3168294"/>
            <a:ext cx="1047474" cy="801209"/>
          </a:xfrm>
          <a:prstGeom prst="rect">
            <a:avLst/>
          </a:prstGeom>
          <a:noFill/>
          <a:ln>
            <a:noFill/>
          </a:ln>
        </p:spPr>
      </p:pic>
    </p:spTree>
    <p:extLst>
      <p:ext uri="{BB962C8B-B14F-4D97-AF65-F5344CB8AC3E}">
        <p14:creationId xmlns:p14="http://schemas.microsoft.com/office/powerpoint/2010/main" val="185771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g2e3808cd59d_0_118"/>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19</a:t>
            </a:fld>
            <a:endParaRPr/>
          </a:p>
        </p:txBody>
      </p:sp>
      <p:sp>
        <p:nvSpPr>
          <p:cNvPr id="716" name="Google Shape;716;g2e3808cd59d_0_118"/>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GB"/>
              <a:t>AARC Community - open for all </a:t>
            </a:r>
            <a:endParaRPr/>
          </a:p>
        </p:txBody>
      </p:sp>
      <p:sp>
        <p:nvSpPr>
          <p:cNvPr id="717" name="Google Shape;717;g2e3808cd59d_0_118"/>
          <p:cNvSpPr/>
          <p:nvPr/>
        </p:nvSpPr>
        <p:spPr>
          <a:xfrm>
            <a:off x="551473" y="1400212"/>
            <a:ext cx="10922700" cy="20124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r>
              <a:rPr lang="en-GB" sz="2000" b="1" i="0" u="sng" strike="noStrike" cap="none">
                <a:solidFill>
                  <a:schemeClr val="hlink"/>
                </a:solidFill>
                <a:latin typeface="Calibri"/>
                <a:ea typeface="Calibri"/>
                <a:cs typeface="Calibri"/>
                <a:sym typeface="Calibri"/>
                <a:hlinkClick r:id="rId3"/>
              </a:rPr>
              <a:t>AARC Engagement Group for Infrastructures</a:t>
            </a:r>
            <a:endParaRPr sz="23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718" name="Google Shape;718;g2e3808cd59d_0_118"/>
          <p:cNvSpPr txBox="1"/>
          <p:nvPr/>
        </p:nvSpPr>
        <p:spPr>
          <a:xfrm>
            <a:off x="2493648" y="1998412"/>
            <a:ext cx="9000900" cy="102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 forum of e/r-Infras that operate an AARC BPA complaint AAI.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It’s a closed group on purpose as we want to get feedback from the hands on group.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They approve the AARC guidelines. </a:t>
            </a:r>
            <a:endParaRPr sz="1400" b="0" i="0" u="none" strike="noStrike" cap="none">
              <a:solidFill>
                <a:srgbClr val="000000"/>
              </a:solidFill>
              <a:latin typeface="Calibri"/>
              <a:ea typeface="Calibri"/>
              <a:cs typeface="Calibri"/>
              <a:sym typeface="Calibri"/>
            </a:endParaRPr>
          </a:p>
        </p:txBody>
      </p:sp>
      <p:pic>
        <p:nvPicPr>
          <p:cNvPr id="719" name="Google Shape;719;g2e3808cd59d_0_118"/>
          <p:cNvPicPr preferRelativeResize="0"/>
          <p:nvPr/>
        </p:nvPicPr>
        <p:blipFill rotWithShape="1">
          <a:blip r:embed="rId4">
            <a:alphaModFix/>
          </a:blip>
          <a:srcRect l="3486" t="7335" r="4525" b="6062"/>
          <a:stretch/>
        </p:blipFill>
        <p:spPr>
          <a:xfrm>
            <a:off x="744223" y="1833000"/>
            <a:ext cx="1569750" cy="1146825"/>
          </a:xfrm>
          <a:prstGeom prst="rect">
            <a:avLst/>
          </a:prstGeom>
          <a:noFill/>
          <a:ln>
            <a:noFill/>
          </a:ln>
        </p:spPr>
      </p:pic>
      <p:sp>
        <p:nvSpPr>
          <p:cNvPr id="720" name="Google Shape;720;g2e3808cd59d_0_118"/>
          <p:cNvSpPr/>
          <p:nvPr/>
        </p:nvSpPr>
        <p:spPr>
          <a:xfrm>
            <a:off x="551473" y="3657865"/>
            <a:ext cx="5360100" cy="25029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2000"/>
              <a:buFont typeface="Arial"/>
              <a:buNone/>
            </a:pPr>
            <a:r>
              <a:rPr lang="en-GB" sz="2000" b="1" i="0" u="sng" strike="noStrike" cap="none">
                <a:solidFill>
                  <a:schemeClr val="hlink"/>
                </a:solidFill>
                <a:latin typeface="Calibri"/>
                <a:ea typeface="Calibri"/>
                <a:cs typeface="Calibri"/>
                <a:sym typeface="Calibri"/>
              </a:rPr>
              <a:t>                          </a:t>
            </a: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000"/>
              <a:buFont typeface="Arial"/>
              <a:buNone/>
            </a:pPr>
            <a:endParaRPr sz="2000" b="1" i="0" u="none"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r>
              <a:rPr lang="en-GB" sz="2400" b="1" i="0" u="none" strike="noStrike" cap="none">
                <a:solidFill>
                  <a:srgbClr val="004361"/>
                </a:solidFill>
                <a:latin typeface="Calibri"/>
                <a:ea typeface="Calibri"/>
                <a:cs typeface="Calibri"/>
                <a:sym typeface="Calibri"/>
              </a:rPr>
              <a:t>Technical WG</a:t>
            </a:r>
            <a:endParaRPr sz="2000" b="1" i="0" u="none" strike="noStrike" cap="none">
              <a:solidFill>
                <a:schemeClr val="hlink"/>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Led by Nicolas and Christos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Where technical guidelines are discussed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Anybody can join the discussion: </a:t>
            </a:r>
            <a:endParaRPr sz="2000" b="1" i="0" u="sng" strike="noStrike" cap="none">
              <a:solidFill>
                <a:schemeClr val="hlink"/>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r>
              <a:rPr lang="en-GB" sz="2000" b="1" i="0" u="sng" strike="noStrike" cap="none">
                <a:solidFill>
                  <a:schemeClr val="hlink"/>
                </a:solidFill>
                <a:latin typeface="Calibri"/>
                <a:ea typeface="Calibri"/>
                <a:cs typeface="Calibri"/>
                <a:sym typeface="Calibri"/>
              </a:rPr>
              <a:t>https://lists.geant.org/sympa/info/aarc-architecture</a:t>
            </a:r>
            <a:endParaRPr sz="2000" b="1" i="0" u="sng" strike="noStrike" cap="none">
              <a:solidFill>
                <a:schemeClr val="hlink"/>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p:txBody>
      </p:sp>
      <p:sp>
        <p:nvSpPr>
          <p:cNvPr id="721" name="Google Shape;721;g2e3808cd59d_0_118"/>
          <p:cNvSpPr/>
          <p:nvPr/>
        </p:nvSpPr>
        <p:spPr>
          <a:xfrm>
            <a:off x="6114073" y="3657865"/>
            <a:ext cx="5360100" cy="25029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2000"/>
              <a:buFont typeface="Arial"/>
              <a:buNone/>
            </a:pPr>
            <a:r>
              <a:rPr lang="en-GB" sz="2000" b="1" i="0" u="sng" strike="noStrike" cap="none" dirty="0">
                <a:solidFill>
                  <a:schemeClr val="hlink"/>
                </a:solidFill>
                <a:latin typeface="Calibri"/>
                <a:ea typeface="Calibri"/>
                <a:cs typeface="Calibri"/>
                <a:sym typeface="Calibri"/>
              </a:rPr>
              <a:t>                          </a:t>
            </a: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000"/>
              <a:buFont typeface="Arial"/>
              <a:buNone/>
            </a:pPr>
            <a:endParaRPr sz="2000" b="1" i="0" u="none" strike="noStrike" cap="none" dirty="0">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endParaRPr sz="2400" b="1" i="0" u="none" strike="noStrike" cap="none" dirty="0">
              <a:solidFill>
                <a:srgbClr val="00436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r>
              <a:rPr lang="en-GB" sz="2400" b="1" i="0" u="none" strike="noStrike" cap="none" dirty="0">
                <a:solidFill>
                  <a:srgbClr val="004361"/>
                </a:solidFill>
                <a:latin typeface="Calibri"/>
                <a:ea typeface="Calibri"/>
                <a:cs typeface="Calibri"/>
                <a:sym typeface="Calibri"/>
              </a:rPr>
              <a:t>Policy WG</a:t>
            </a:r>
            <a:endParaRPr sz="2000" b="1" i="0" u="none" strike="noStrike" cap="none" dirty="0">
              <a:solidFill>
                <a:schemeClr val="hlink"/>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a:solidFill>
                  <a:schemeClr val="dk1"/>
                </a:solidFill>
                <a:latin typeface="Calibri"/>
                <a:ea typeface="Calibri"/>
                <a:cs typeface="Calibri"/>
                <a:sym typeface="Calibri"/>
              </a:rPr>
              <a:t>Led by Dave and David </a:t>
            </a:r>
            <a:endParaRPr sz="20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a:solidFill>
                  <a:schemeClr val="dk1"/>
                </a:solidFill>
                <a:latin typeface="Calibri"/>
                <a:ea typeface="Calibri"/>
                <a:cs typeface="Calibri"/>
                <a:sym typeface="Calibri"/>
              </a:rPr>
              <a:t>Supported by </a:t>
            </a:r>
            <a:r>
              <a:rPr lang="en-GB" sz="2000" b="0" i="0" u="none" strike="noStrike" cap="none" dirty="0" err="1">
                <a:solidFill>
                  <a:schemeClr val="dk1"/>
                </a:solidFill>
                <a:latin typeface="Calibri"/>
                <a:ea typeface="Calibri"/>
                <a:cs typeface="Calibri"/>
                <a:sym typeface="Calibri"/>
              </a:rPr>
              <a:t>EnCo</a:t>
            </a:r>
            <a:r>
              <a:rPr lang="en-GB" sz="2000" b="0" i="0" u="none" strike="noStrike" cap="none" dirty="0">
                <a:solidFill>
                  <a:schemeClr val="dk1"/>
                </a:solidFill>
                <a:latin typeface="Calibri"/>
                <a:ea typeface="Calibri"/>
                <a:cs typeface="Calibri"/>
                <a:sym typeface="Calibri"/>
              </a:rPr>
              <a:t> and IGTF </a:t>
            </a:r>
            <a:endParaRPr sz="20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a:solidFill>
                  <a:schemeClr val="dk1"/>
                </a:solidFill>
                <a:latin typeface="Calibri"/>
                <a:ea typeface="Calibri"/>
                <a:cs typeface="Calibri"/>
                <a:sym typeface="Calibri"/>
              </a:rPr>
              <a:t>Anybody can join the discussion:  </a:t>
            </a:r>
            <a:r>
              <a:rPr lang="en-GB" sz="2000" b="1" i="0" u="sng" strike="noStrike" cap="none" dirty="0">
                <a:solidFill>
                  <a:schemeClr val="hlink"/>
                </a:solidFill>
                <a:latin typeface="Calibri"/>
                <a:ea typeface="Calibri"/>
                <a:cs typeface="Calibri"/>
                <a:sym typeface="Calibri"/>
                <a:hlinkClick r:id="rId5"/>
              </a:rPr>
              <a:t>policy@aarc-community.org</a:t>
            </a:r>
            <a:br>
              <a:rPr lang="en-GB" sz="2000" b="0" i="0" u="none" strike="noStrike" cap="none" dirty="0">
                <a:solidFill>
                  <a:schemeClr val="dk1"/>
                </a:solidFill>
                <a:latin typeface="Calibri"/>
                <a:ea typeface="Calibri"/>
                <a:cs typeface="Calibri"/>
                <a:sym typeface="Calibri"/>
              </a:rPr>
            </a:br>
            <a:r>
              <a:rPr lang="en-GB" sz="1900" b="0" i="0" u="sng" strike="noStrike" cap="none" dirty="0">
                <a:solidFill>
                  <a:schemeClr val="hlink"/>
                </a:solidFill>
                <a:latin typeface="Calibri"/>
                <a:ea typeface="Calibri"/>
                <a:cs typeface="Calibri"/>
                <a:sym typeface="Calibri"/>
                <a:hlinkClick r:id="rId6"/>
              </a:rPr>
              <a:t>https://lists.geant.org/sympa/info/aarc-na3</a:t>
            </a:r>
            <a:r>
              <a:rPr lang="en-GB" sz="2000" b="0" i="0" u="none" strike="noStrike" cap="none" dirty="0">
                <a:solidFill>
                  <a:schemeClr val="dk1"/>
                </a:solidFill>
                <a:latin typeface="Calibri"/>
                <a:ea typeface="Calibri"/>
                <a:cs typeface="Calibri"/>
                <a:sym typeface="Calibri"/>
              </a:rPr>
              <a:t> </a:t>
            </a:r>
            <a:endParaRPr sz="2000" b="0" i="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1F758-49F7-3268-C1F7-CDB45B893EF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0023DCE-F86C-C343-2AB3-71CAC731B8DA}"/>
              </a:ext>
            </a:extLst>
          </p:cNvPr>
          <p:cNvSpPr>
            <a:spLocks noGrp="1"/>
          </p:cNvSpPr>
          <p:nvPr>
            <p:ph type="body" sz="quarter" idx="12"/>
          </p:nvPr>
        </p:nvSpPr>
        <p:spPr/>
        <p:txBody>
          <a:bodyPr/>
          <a:lstStyle/>
          <a:p>
            <a:r>
              <a:rPr lang="en-GB" dirty="0"/>
              <a:t>ISGC 2025</a:t>
            </a:r>
          </a:p>
        </p:txBody>
      </p:sp>
      <p:sp>
        <p:nvSpPr>
          <p:cNvPr id="6" name="Text Placeholder 5">
            <a:extLst>
              <a:ext uri="{FF2B5EF4-FFF2-40B4-BE49-F238E27FC236}">
                <a16:creationId xmlns:a16="http://schemas.microsoft.com/office/drawing/2014/main" id="{51C60583-5F57-C606-DDE7-AEE3E21A92A4}"/>
              </a:ext>
            </a:extLst>
          </p:cNvPr>
          <p:cNvSpPr>
            <a:spLocks noGrp="1"/>
          </p:cNvSpPr>
          <p:nvPr>
            <p:ph type="body" sz="quarter" idx="18"/>
          </p:nvPr>
        </p:nvSpPr>
        <p:spPr/>
        <p:txBody>
          <a:bodyPr/>
          <a:lstStyle/>
          <a:p>
            <a:r>
              <a:rPr lang="en-GB" dirty="0" err="1"/>
              <a:t>Tapei</a:t>
            </a:r>
            <a:r>
              <a:rPr lang="en-GB" dirty="0"/>
              <a:t>, 21</a:t>
            </a:r>
            <a:r>
              <a:rPr lang="en-GB" baseline="30000" dirty="0"/>
              <a:t>st</a:t>
            </a:r>
            <a:r>
              <a:rPr lang="en-GB" dirty="0"/>
              <a:t> March 2025</a:t>
            </a:r>
          </a:p>
        </p:txBody>
      </p:sp>
      <p:sp>
        <p:nvSpPr>
          <p:cNvPr id="20" name="TextBox 19">
            <a:extLst>
              <a:ext uri="{FF2B5EF4-FFF2-40B4-BE49-F238E27FC236}">
                <a16:creationId xmlns:a16="http://schemas.microsoft.com/office/drawing/2014/main" id="{56498279-4520-E7E4-A597-F4F5F876957C}"/>
              </a:ext>
            </a:extLst>
          </p:cNvPr>
          <p:cNvSpPr txBox="1"/>
          <p:nvPr/>
        </p:nvSpPr>
        <p:spPr>
          <a:xfrm>
            <a:off x="1573306" y="2353235"/>
            <a:ext cx="4522694" cy="646331"/>
          </a:xfrm>
          <a:prstGeom prst="rect">
            <a:avLst/>
          </a:prstGeom>
          <a:noFill/>
        </p:spPr>
        <p:txBody>
          <a:bodyPr wrap="square" rtlCol="0">
            <a:spAutoFit/>
          </a:bodyPr>
          <a:lstStyle/>
          <a:p>
            <a:r>
              <a:rPr lang="en-NL" dirty="0"/>
              <a:t>With many thanks to the other members </a:t>
            </a:r>
            <a:br>
              <a:rPr lang="en-NL" dirty="0"/>
            </a:br>
            <a:r>
              <a:rPr lang="en-NL" dirty="0"/>
              <a:t>of the policy WG</a:t>
            </a:r>
          </a:p>
        </p:txBody>
      </p:sp>
      <p:sp>
        <p:nvSpPr>
          <p:cNvPr id="21" name="TextBox 20">
            <a:extLst>
              <a:ext uri="{FF2B5EF4-FFF2-40B4-BE49-F238E27FC236}">
                <a16:creationId xmlns:a16="http://schemas.microsoft.com/office/drawing/2014/main" id="{78D23D9F-338C-3162-7036-B3EB7E2FA2D9}"/>
              </a:ext>
            </a:extLst>
          </p:cNvPr>
          <p:cNvSpPr txBox="1"/>
          <p:nvPr/>
        </p:nvSpPr>
        <p:spPr>
          <a:xfrm>
            <a:off x="1573305" y="3105834"/>
            <a:ext cx="522089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David Groep, </a:t>
            </a:r>
            <a:r>
              <a:rPr lang="en-US" dirty="0" err="1"/>
              <a:t>Nikhef</a:t>
            </a:r>
            <a:r>
              <a:rPr lang="en-US" dirty="0"/>
              <a:t> &amp; Maastricht University</a:t>
            </a:r>
          </a:p>
          <a:p>
            <a:pPr marL="285750" indent="-285750">
              <a:buFont typeface="Arial" panose="020B0604020202020204" pitchFamily="34" charset="0"/>
              <a:buChar char="•"/>
            </a:pPr>
            <a:r>
              <a:rPr lang="en-US" dirty="0"/>
              <a:t>David Kelsey, STFC-RAL</a:t>
            </a:r>
          </a:p>
          <a:p>
            <a:pPr marL="285750" indent="-285750">
              <a:buFont typeface="Arial" panose="020B0604020202020204" pitchFamily="34" charset="0"/>
              <a:buChar char="•"/>
            </a:pPr>
            <a:r>
              <a:rPr lang="en-US" dirty="0"/>
              <a:t>Catharina </a:t>
            </a:r>
            <a:r>
              <a:rPr lang="en-US" dirty="0" err="1"/>
              <a:t>Vaendel</a:t>
            </a:r>
            <a:r>
              <a:rPr lang="en-US" dirty="0"/>
              <a:t>, </a:t>
            </a:r>
            <a:r>
              <a:rPr lang="en-US" dirty="0" err="1"/>
              <a:t>Nikhef</a:t>
            </a:r>
            <a:endParaRPr lang="en-US" dirty="0"/>
          </a:p>
          <a:p>
            <a:pPr marL="285750" indent="-285750">
              <a:buFont typeface="Arial" panose="020B0604020202020204" pitchFamily="34" charset="0"/>
              <a:buChar char="•"/>
            </a:pPr>
            <a:r>
              <a:rPr lang="en-US" dirty="0"/>
              <a:t>Arnout Terpstra, SURF</a:t>
            </a:r>
          </a:p>
          <a:p>
            <a:pPr marL="285750" indent="-285750">
              <a:buFont typeface="Arial" panose="020B0604020202020204" pitchFamily="34" charset="0"/>
              <a:buChar char="•"/>
            </a:pPr>
            <a:r>
              <a:rPr lang="en-US" dirty="0"/>
              <a:t>Hannah Short, CERN</a:t>
            </a:r>
          </a:p>
          <a:p>
            <a:pPr marL="285750" indent="-285750">
              <a:buFont typeface="Arial" panose="020B0604020202020204" pitchFamily="34" charset="0"/>
              <a:buChar char="•"/>
            </a:pPr>
            <a:r>
              <a:rPr lang="en-US" dirty="0"/>
              <a:t>And many others</a:t>
            </a:r>
            <a:endParaRPr lang="en-NL" dirty="0"/>
          </a:p>
          <a:p>
            <a:pPr marL="285750" indent="-285750">
              <a:buFont typeface="Arial" panose="020B0604020202020204" pitchFamily="34" charset="0"/>
              <a:buChar char="•"/>
            </a:pPr>
            <a:endParaRPr lang="en-NL" dirty="0"/>
          </a:p>
        </p:txBody>
      </p:sp>
    </p:spTree>
    <p:extLst>
      <p:ext uri="{BB962C8B-B14F-4D97-AF65-F5344CB8AC3E}">
        <p14:creationId xmlns:p14="http://schemas.microsoft.com/office/powerpoint/2010/main" val="1426825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GB" dirty="0" err="1"/>
              <a:t>maarten.kremers@surf.nl</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20</a:t>
            </a:fld>
            <a:endParaRPr lang="en-GB"/>
          </a:p>
        </p:txBody>
      </p:sp>
      <p:sp>
        <p:nvSpPr>
          <p:cNvPr id="2" name="Content Placeholder 4">
            <a:extLst>
              <a:ext uri="{FF2B5EF4-FFF2-40B4-BE49-F238E27FC236}">
                <a16:creationId xmlns:a16="http://schemas.microsoft.com/office/drawing/2014/main" id="{E5C7A9E1-C87B-C506-EE6E-D465C48153E3}"/>
              </a:ext>
            </a:extLst>
          </p:cNvPr>
          <p:cNvSpPr txBox="1">
            <a:spLocks/>
          </p:cNvSpPr>
          <p:nvPr/>
        </p:nvSpPr>
        <p:spPr>
          <a:xfrm>
            <a:off x="213711" y="703854"/>
            <a:ext cx="4445529" cy="1245970"/>
          </a:xfrm>
          <a:prstGeom prst="rect">
            <a:avLst/>
          </a:prstGeom>
        </p:spPr>
        <p:txBody>
          <a:bodyPr vert="horz" lIns="91440" tIns="45720" rIns="91440" bIns="45720" rtlCol="0">
            <a:normAutofit/>
          </a:bodyPr>
          <a:lstStyle>
            <a:lvl1pPr marL="0" indent="0" algn="ctr" defTabSz="685800" rtl="0" eaLnBrk="1" latinLnBrk="0" hangingPunct="1">
              <a:lnSpc>
                <a:spcPct val="100000"/>
              </a:lnSpc>
              <a:spcBef>
                <a:spcPts val="750"/>
              </a:spcBef>
              <a:spcAft>
                <a:spcPts val="300"/>
              </a:spcAft>
              <a:buFont typeface="Arial" panose="020B0604020202020204" pitchFamily="34" charset="0"/>
              <a:buNone/>
              <a:defRPr sz="1800" kern="1200">
                <a:solidFill>
                  <a:schemeClr val="bg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i="1" dirty="0"/>
              <a:t>With many thanks to David Groep</a:t>
            </a:r>
            <a:br>
              <a:rPr lang="en-GB" i="1" dirty="0"/>
            </a:br>
            <a:r>
              <a:rPr lang="en-GB" i="1" dirty="0"/>
              <a:t> for Input of the slides</a:t>
            </a:r>
          </a:p>
        </p:txBody>
      </p:sp>
    </p:spTree>
    <p:extLst>
      <p:ext uri="{BB962C8B-B14F-4D97-AF65-F5344CB8AC3E}">
        <p14:creationId xmlns:p14="http://schemas.microsoft.com/office/powerpoint/2010/main" val="116340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2e2953a4e95_0_1476"/>
          <p:cNvSpPr txBox="1">
            <a:spLocks noGrp="1"/>
          </p:cNvSpPr>
          <p:nvPr>
            <p:ph type="sldNum" idx="12"/>
          </p:nvPr>
        </p:nvSpPr>
        <p:spPr/>
        <p:txBody>
          <a:bodyPr/>
          <a:lstStyle/>
          <a:p>
            <a:pPr lvl="0"/>
            <a:fld id="{00000000-1234-1234-1234-123412341234}" type="slidenum">
              <a:rPr lang="en-GB" smtClean="0"/>
              <a:pPr lvl="0"/>
              <a:t>3</a:t>
            </a:fld>
            <a:endParaRPr lang="en-GB" dirty="0"/>
          </a:p>
        </p:txBody>
      </p:sp>
      <p:sp>
        <p:nvSpPr>
          <p:cNvPr id="586" name="Google Shape;586;g2e2953a4e95_0_1476"/>
          <p:cNvSpPr txBox="1">
            <a:spLocks noGrp="1"/>
          </p:cNvSpPr>
          <p:nvPr>
            <p:ph type="title"/>
          </p:nvPr>
        </p:nvSpPr>
        <p:spPr/>
        <p:txBody>
          <a:bodyPr/>
          <a:lstStyle/>
          <a:p>
            <a:pPr lvl="0"/>
            <a:r>
              <a:rPr lang="en-US"/>
              <a:t>AARC Blueprint Architecture: many communities and collaboration, and</a:t>
            </a:r>
            <a:br>
              <a:rPr lang="en-US"/>
            </a:br>
            <a:r>
              <a:rPr lang="en-US"/>
              <a:t>full of fancy colourful pictures and stuff</a:t>
            </a:r>
            <a:endParaRPr lang="en-US" dirty="0"/>
          </a:p>
        </p:txBody>
      </p:sp>
      <p:pic>
        <p:nvPicPr>
          <p:cNvPr id="587" name="Google Shape;587;g2e2953a4e95_0_1476"/>
          <p:cNvPicPr preferRelativeResize="0"/>
          <p:nvPr/>
        </p:nvPicPr>
        <p:blipFill rotWithShape="1">
          <a:blip r:embed="rId3">
            <a:alphaModFix/>
          </a:blip>
          <a:srcRect/>
          <a:stretch/>
        </p:blipFill>
        <p:spPr>
          <a:xfrm>
            <a:off x="514350" y="1521849"/>
            <a:ext cx="6034375" cy="4700870"/>
          </a:xfrm>
          <a:prstGeom prst="rect">
            <a:avLst/>
          </a:prstGeom>
          <a:noFill/>
          <a:ln>
            <a:noFill/>
          </a:ln>
        </p:spPr>
      </p:pic>
      <p:pic>
        <p:nvPicPr>
          <p:cNvPr id="588" name="Google Shape;588;g2e2953a4e95_0_1476"/>
          <p:cNvPicPr preferRelativeResize="0"/>
          <p:nvPr/>
        </p:nvPicPr>
        <p:blipFill rotWithShape="1">
          <a:blip r:embed="rId4">
            <a:alphaModFix/>
          </a:blip>
          <a:srcRect/>
          <a:stretch/>
        </p:blipFill>
        <p:spPr>
          <a:xfrm>
            <a:off x="7655035" y="3755742"/>
            <a:ext cx="3228244" cy="2466976"/>
          </a:xfrm>
          <a:prstGeom prst="rect">
            <a:avLst/>
          </a:prstGeom>
          <a:noFill/>
          <a:ln>
            <a:noFill/>
          </a:ln>
        </p:spPr>
      </p:pic>
      <p:pic>
        <p:nvPicPr>
          <p:cNvPr id="589" name="Google Shape;589;g2e2953a4e95_0_1476"/>
          <p:cNvPicPr preferRelativeResize="0"/>
          <p:nvPr/>
        </p:nvPicPr>
        <p:blipFill rotWithShape="1">
          <a:blip r:embed="rId5">
            <a:alphaModFix/>
          </a:blip>
          <a:srcRect/>
          <a:stretch/>
        </p:blipFill>
        <p:spPr>
          <a:xfrm>
            <a:off x="9032970" y="1405779"/>
            <a:ext cx="1266824" cy="790575"/>
          </a:xfrm>
          <a:prstGeom prst="rect">
            <a:avLst/>
          </a:prstGeom>
          <a:noFill/>
          <a:ln>
            <a:noFill/>
          </a:ln>
        </p:spPr>
      </p:pic>
      <p:pic>
        <p:nvPicPr>
          <p:cNvPr id="590" name="Google Shape;590;g2e2953a4e95_0_1476"/>
          <p:cNvPicPr preferRelativeResize="0"/>
          <p:nvPr/>
        </p:nvPicPr>
        <p:blipFill rotWithShape="1">
          <a:blip r:embed="rId6">
            <a:alphaModFix/>
          </a:blip>
          <a:srcRect/>
          <a:stretch/>
        </p:blipFill>
        <p:spPr>
          <a:xfrm>
            <a:off x="10199948" y="3436654"/>
            <a:ext cx="714375" cy="638175"/>
          </a:xfrm>
          <a:prstGeom prst="rect">
            <a:avLst/>
          </a:prstGeom>
          <a:noFill/>
          <a:ln>
            <a:noFill/>
          </a:ln>
        </p:spPr>
      </p:pic>
      <p:pic>
        <p:nvPicPr>
          <p:cNvPr id="591" name="Google Shape;591;g2e2953a4e95_0_1476"/>
          <p:cNvPicPr preferRelativeResize="0"/>
          <p:nvPr/>
        </p:nvPicPr>
        <p:blipFill rotWithShape="1">
          <a:blip r:embed="rId7">
            <a:alphaModFix/>
          </a:blip>
          <a:srcRect/>
          <a:stretch/>
        </p:blipFill>
        <p:spPr>
          <a:xfrm>
            <a:off x="9924688" y="3040744"/>
            <a:ext cx="1828801" cy="344587"/>
          </a:xfrm>
          <a:prstGeom prst="rect">
            <a:avLst/>
          </a:prstGeom>
          <a:noFill/>
          <a:ln>
            <a:noFill/>
          </a:ln>
        </p:spPr>
      </p:pic>
      <p:pic>
        <p:nvPicPr>
          <p:cNvPr id="592" name="Google Shape;592;g2e2953a4e95_0_1476" descr="images"/>
          <p:cNvPicPr preferRelativeResize="0"/>
          <p:nvPr/>
        </p:nvPicPr>
        <p:blipFill rotWithShape="1">
          <a:blip r:embed="rId8">
            <a:alphaModFix/>
          </a:blip>
          <a:srcRect/>
          <a:stretch/>
        </p:blipFill>
        <p:spPr>
          <a:xfrm>
            <a:off x="7004235" y="3118961"/>
            <a:ext cx="1430293" cy="468096"/>
          </a:xfrm>
          <a:prstGeom prst="rect">
            <a:avLst/>
          </a:prstGeom>
          <a:noFill/>
          <a:ln>
            <a:noFill/>
          </a:ln>
        </p:spPr>
      </p:pic>
      <p:pic>
        <p:nvPicPr>
          <p:cNvPr id="593" name="Google Shape;593;g2e2953a4e95_0_1476"/>
          <p:cNvPicPr preferRelativeResize="0"/>
          <p:nvPr/>
        </p:nvPicPr>
        <p:blipFill rotWithShape="1">
          <a:blip r:embed="rId9">
            <a:alphaModFix/>
          </a:blip>
          <a:srcRect/>
          <a:stretch/>
        </p:blipFill>
        <p:spPr>
          <a:xfrm>
            <a:off x="7610439" y="3563222"/>
            <a:ext cx="714375" cy="210553"/>
          </a:xfrm>
          <a:prstGeom prst="rect">
            <a:avLst/>
          </a:prstGeom>
          <a:noFill/>
          <a:ln>
            <a:noFill/>
          </a:ln>
        </p:spPr>
      </p:pic>
      <p:pic>
        <p:nvPicPr>
          <p:cNvPr id="594" name="Google Shape;594;g2e2953a4e95_0_1476"/>
          <p:cNvPicPr preferRelativeResize="0"/>
          <p:nvPr/>
        </p:nvPicPr>
        <p:blipFill rotWithShape="1">
          <a:blip r:embed="rId10">
            <a:alphaModFix/>
          </a:blip>
          <a:srcRect/>
          <a:stretch/>
        </p:blipFill>
        <p:spPr>
          <a:xfrm>
            <a:off x="10051187" y="2415081"/>
            <a:ext cx="1381125" cy="284061"/>
          </a:xfrm>
          <a:prstGeom prst="rect">
            <a:avLst/>
          </a:prstGeom>
          <a:noFill/>
          <a:ln>
            <a:noFill/>
          </a:ln>
        </p:spPr>
      </p:pic>
      <p:pic>
        <p:nvPicPr>
          <p:cNvPr id="595" name="Google Shape;595;g2e2953a4e95_0_1476"/>
          <p:cNvPicPr preferRelativeResize="0"/>
          <p:nvPr/>
        </p:nvPicPr>
        <p:blipFill rotWithShape="1">
          <a:blip r:embed="rId11">
            <a:alphaModFix/>
          </a:blip>
          <a:srcRect/>
          <a:stretch/>
        </p:blipFill>
        <p:spPr>
          <a:xfrm>
            <a:off x="8308334" y="1299813"/>
            <a:ext cx="742950" cy="742950"/>
          </a:xfrm>
          <a:prstGeom prst="rect">
            <a:avLst/>
          </a:prstGeom>
          <a:noFill/>
          <a:ln>
            <a:noFill/>
          </a:ln>
        </p:spPr>
      </p:pic>
      <p:pic>
        <p:nvPicPr>
          <p:cNvPr id="596" name="Google Shape;596;g2e2953a4e95_0_1476"/>
          <p:cNvPicPr preferRelativeResize="0"/>
          <p:nvPr/>
        </p:nvPicPr>
        <p:blipFill rotWithShape="1">
          <a:blip r:embed="rId12">
            <a:clrChange>
              <a:clrFrom>
                <a:srgbClr val="FFFFFF"/>
              </a:clrFrom>
              <a:clrTo>
                <a:srgbClr val="FFFFFF">
                  <a:alpha val="0"/>
                </a:srgbClr>
              </a:clrTo>
            </a:clrChange>
            <a:alphaModFix/>
          </a:blip>
          <a:srcRect/>
          <a:stretch/>
        </p:blipFill>
        <p:spPr>
          <a:xfrm>
            <a:off x="7358203" y="1886791"/>
            <a:ext cx="1076325" cy="619125"/>
          </a:xfrm>
          <a:prstGeom prst="rect">
            <a:avLst/>
          </a:prstGeom>
          <a:noFill/>
          <a:ln>
            <a:noFill/>
          </a:ln>
        </p:spPr>
      </p:pic>
      <p:pic>
        <p:nvPicPr>
          <p:cNvPr id="597" name="Google Shape;597;g2e2953a4e95_0_1476"/>
          <p:cNvPicPr preferRelativeResize="0"/>
          <p:nvPr/>
        </p:nvPicPr>
        <p:blipFill rotWithShape="1">
          <a:blip r:embed="rId13">
            <a:alphaModFix/>
          </a:blip>
          <a:srcRect/>
          <a:stretch/>
        </p:blipFill>
        <p:spPr>
          <a:xfrm>
            <a:off x="7466768" y="2912653"/>
            <a:ext cx="571402" cy="186038"/>
          </a:xfrm>
          <a:prstGeom prst="rect">
            <a:avLst/>
          </a:prstGeom>
          <a:noFill/>
          <a:ln>
            <a:noFill/>
          </a:ln>
        </p:spPr>
      </p:pic>
      <p:sp>
        <p:nvSpPr>
          <p:cNvPr id="2" name="TextBox 1"/>
          <p:cNvSpPr txBox="1"/>
          <p:nvPr/>
        </p:nvSpPr>
        <p:spPr>
          <a:xfrm>
            <a:off x="10992587" y="2609827"/>
            <a:ext cx="697627" cy="707886"/>
          </a:xfrm>
          <a:prstGeom prst="rect">
            <a:avLst/>
          </a:prstGeom>
          <a:noFill/>
        </p:spPr>
        <p:txBody>
          <a:bodyPr wrap="none" rtlCol="0">
            <a:spAutoFit/>
          </a:bodyPr>
          <a:lstStyle/>
          <a:p>
            <a:r>
              <a:rPr lang="en-GB" sz="4000" b="1" dirty="0">
                <a:solidFill>
                  <a:schemeClr val="accent2"/>
                </a:solidFill>
              </a:rPr>
              <a:t>…</a:t>
            </a:r>
          </a:p>
        </p:txBody>
      </p:sp>
      <p:pic>
        <p:nvPicPr>
          <p:cNvPr id="16" name="Google Shape;563;g2e2953a4e95_0_1317" descr="Icon_mensch_interaktion_gruppe_forschung.png"/>
          <p:cNvPicPr preferRelativeResize="0"/>
          <p:nvPr/>
        </p:nvPicPr>
        <p:blipFill rotWithShape="1">
          <a:blip r:embed="rId14">
            <a:alphaModFix/>
          </a:blip>
          <a:srcRect l="-11036" r="-11048"/>
          <a:stretch/>
        </p:blipFill>
        <p:spPr>
          <a:xfrm>
            <a:off x="8146734" y="2035750"/>
            <a:ext cx="1842091" cy="1794533"/>
          </a:xfrm>
          <a:prstGeom prst="rect">
            <a:avLst/>
          </a:prstGeom>
          <a:noFill/>
          <a:ln>
            <a:noFill/>
          </a:ln>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69313" y="2068941"/>
            <a:ext cx="1186033" cy="198049"/>
          </a:xfrm>
          <a:prstGeom prst="rect">
            <a:avLst/>
          </a:prstGeom>
        </p:spPr>
      </p:pic>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54360" y="2526186"/>
            <a:ext cx="634472" cy="3237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2e2ee80552d_0_52"/>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4</a:t>
            </a:fld>
            <a:endParaRPr/>
          </a:p>
        </p:txBody>
      </p:sp>
      <p:sp>
        <p:nvSpPr>
          <p:cNvPr id="604" name="Google Shape;604;g2e2ee80552d_0_52"/>
          <p:cNvSpPr txBox="1">
            <a:spLocks noGrp="1"/>
          </p:cNvSpPr>
          <p:nvPr>
            <p:ph type="title"/>
          </p:nvPr>
        </p:nvSpPr>
        <p:spPr>
          <a:xfrm>
            <a:off x="543746" y="11879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What is the AARC BPA? </a:t>
            </a:r>
            <a:endParaRPr/>
          </a:p>
        </p:txBody>
      </p:sp>
      <p:sp>
        <p:nvSpPr>
          <p:cNvPr id="605" name="Google Shape;605;g2e2ee80552d_0_52"/>
          <p:cNvSpPr/>
          <p:nvPr/>
        </p:nvSpPr>
        <p:spPr>
          <a:xfrm>
            <a:off x="878012" y="1790169"/>
            <a:ext cx="10554300" cy="3981981"/>
          </a:xfrm>
          <a:prstGeom prst="roundRect">
            <a:avLst>
              <a:gd name="adj" fmla="val 16667"/>
            </a:avLst>
          </a:prstGeom>
          <a:solidFill>
            <a:srgbClr val="BFBFBF">
              <a:alpha val="3059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50000"/>
              </a:lnSpc>
              <a:spcBef>
                <a:spcPts val="750"/>
              </a:spcBef>
              <a:spcAft>
                <a:spcPts val="0"/>
              </a:spcAft>
              <a:buClr>
                <a:schemeClr val="dk1"/>
              </a:buClr>
              <a:buSzPts val="1100"/>
              <a:buFont typeface="Arial"/>
              <a:buNone/>
            </a:pPr>
            <a:r>
              <a:rPr lang="en-GB" sz="2500" b="0" i="0" u="none" strike="noStrike" cap="none" dirty="0">
                <a:solidFill>
                  <a:srgbClr val="004360"/>
                </a:solidFill>
                <a:latin typeface="Calibri"/>
                <a:ea typeface="Calibri"/>
                <a:cs typeface="Calibri"/>
                <a:sym typeface="Calibri"/>
              </a:rPr>
              <a:t>The </a:t>
            </a:r>
            <a:r>
              <a:rPr lang="en-GB" sz="2500" b="0" i="0" u="none" strike="noStrike" cap="none" dirty="0">
                <a:solidFill>
                  <a:schemeClr val="accent2"/>
                </a:solidFill>
                <a:latin typeface="Calibri"/>
                <a:ea typeface="Calibri"/>
                <a:cs typeface="Calibri"/>
                <a:sym typeface="Calibri"/>
              </a:rPr>
              <a:t>A</a:t>
            </a:r>
            <a:r>
              <a:rPr lang="en-GB" sz="2500" b="0" i="0" u="none" strike="noStrike" cap="none" dirty="0">
                <a:solidFill>
                  <a:srgbClr val="004360"/>
                </a:solidFill>
                <a:latin typeface="Calibri"/>
                <a:ea typeface="Calibri"/>
                <a:cs typeface="Calibri"/>
                <a:sym typeface="Calibri"/>
              </a:rPr>
              <a:t>uthentication and </a:t>
            </a:r>
            <a:r>
              <a:rPr lang="en-GB" sz="2500" b="0" i="0" u="none" strike="noStrike" cap="none" dirty="0">
                <a:solidFill>
                  <a:schemeClr val="accent2"/>
                </a:solidFill>
                <a:latin typeface="Calibri"/>
                <a:ea typeface="Calibri"/>
                <a:cs typeface="Calibri"/>
                <a:sym typeface="Calibri"/>
              </a:rPr>
              <a:t>A</a:t>
            </a:r>
            <a:r>
              <a:rPr lang="en-GB" sz="2500" b="0" i="0" u="none" strike="noStrike" cap="none" dirty="0">
                <a:solidFill>
                  <a:srgbClr val="004360"/>
                </a:solidFill>
                <a:latin typeface="Calibri"/>
                <a:ea typeface="Calibri"/>
                <a:cs typeface="Calibri"/>
                <a:sym typeface="Calibri"/>
              </a:rPr>
              <a:t>uthorization For </a:t>
            </a:r>
            <a:r>
              <a:rPr lang="en-GB" sz="2500" b="0" i="0" u="none" strike="noStrike" cap="none" dirty="0">
                <a:solidFill>
                  <a:schemeClr val="accent2"/>
                </a:solidFill>
                <a:latin typeface="Calibri"/>
                <a:ea typeface="Calibri"/>
                <a:cs typeface="Calibri"/>
                <a:sym typeface="Calibri"/>
              </a:rPr>
              <a:t>R</a:t>
            </a:r>
            <a:r>
              <a:rPr lang="en-GB" sz="2500" b="0" i="0" u="none" strike="noStrike" cap="none" dirty="0">
                <a:solidFill>
                  <a:srgbClr val="004360"/>
                </a:solidFill>
                <a:latin typeface="Calibri"/>
                <a:ea typeface="Calibri"/>
                <a:cs typeface="Calibri"/>
                <a:sym typeface="Calibri"/>
              </a:rPr>
              <a:t>esearch and </a:t>
            </a:r>
            <a:r>
              <a:rPr lang="en-GB" sz="2500" b="0" i="0" u="none" strike="noStrike" cap="none" dirty="0">
                <a:solidFill>
                  <a:schemeClr val="accent2"/>
                </a:solidFill>
                <a:latin typeface="Calibri"/>
                <a:ea typeface="Calibri"/>
                <a:cs typeface="Calibri"/>
                <a:sym typeface="Calibri"/>
              </a:rPr>
              <a:t>C</a:t>
            </a:r>
            <a:r>
              <a:rPr lang="en-GB" sz="2500" b="0" i="0" u="none" strike="noStrike" cap="none" dirty="0">
                <a:solidFill>
                  <a:srgbClr val="004360"/>
                </a:solidFill>
                <a:latin typeface="Calibri"/>
                <a:ea typeface="Calibri"/>
                <a:cs typeface="Calibri"/>
                <a:sym typeface="Calibri"/>
              </a:rPr>
              <a:t>ollaborations </a:t>
            </a:r>
            <a:r>
              <a:rPr lang="en-GB" sz="2500" b="1" i="0" u="none" strike="noStrike" cap="none" dirty="0" err="1">
                <a:solidFill>
                  <a:schemeClr val="accent2"/>
                </a:solidFill>
                <a:latin typeface="Calibri"/>
                <a:ea typeface="Calibri"/>
                <a:cs typeface="Calibri"/>
                <a:sym typeface="Calibri"/>
              </a:rPr>
              <a:t>B</a:t>
            </a:r>
            <a:r>
              <a:rPr lang="en-GB" sz="2500" b="1" i="0" u="none" strike="noStrike" cap="none" dirty="0" err="1">
                <a:solidFill>
                  <a:srgbClr val="004360"/>
                </a:solidFill>
                <a:latin typeface="Calibri"/>
                <a:ea typeface="Calibri"/>
                <a:cs typeface="Calibri"/>
                <a:sym typeface="Calibri"/>
              </a:rPr>
              <a:t>lue</a:t>
            </a:r>
            <a:r>
              <a:rPr lang="en-GB" sz="2500" b="1" i="0" u="none" strike="noStrike" cap="none" dirty="0" err="1">
                <a:solidFill>
                  <a:srgbClr val="F57B20"/>
                </a:solidFill>
                <a:latin typeface="Calibri"/>
                <a:ea typeface="Calibri"/>
                <a:cs typeface="Calibri"/>
                <a:sym typeface="Calibri"/>
              </a:rPr>
              <a:t>P</a:t>
            </a:r>
            <a:r>
              <a:rPr lang="en-GB" sz="2500" b="1" i="0" u="none" strike="noStrike" cap="none" dirty="0" err="1">
                <a:solidFill>
                  <a:srgbClr val="004360"/>
                </a:solidFill>
                <a:latin typeface="Calibri"/>
                <a:ea typeface="Calibri"/>
                <a:cs typeface="Calibri"/>
                <a:sym typeface="Calibri"/>
              </a:rPr>
              <a:t>rint</a:t>
            </a:r>
            <a:r>
              <a:rPr lang="en-GB" sz="2500" b="1" i="0" u="none" strike="noStrike" cap="none" dirty="0">
                <a:solidFill>
                  <a:srgbClr val="004360"/>
                </a:solidFill>
                <a:latin typeface="Calibri"/>
                <a:ea typeface="Calibri"/>
                <a:cs typeface="Calibri"/>
                <a:sym typeface="Calibri"/>
              </a:rPr>
              <a:t> </a:t>
            </a:r>
            <a:r>
              <a:rPr lang="en-GB" sz="2500" b="1" i="0" u="none" strike="noStrike" cap="none" dirty="0">
                <a:solidFill>
                  <a:schemeClr val="accent2"/>
                </a:solidFill>
                <a:latin typeface="Calibri"/>
                <a:ea typeface="Calibri"/>
                <a:cs typeface="Calibri"/>
                <a:sym typeface="Calibri"/>
              </a:rPr>
              <a:t>A</a:t>
            </a:r>
            <a:r>
              <a:rPr lang="en-GB" sz="2500" b="1" i="0" u="none" strike="noStrike" cap="none" dirty="0">
                <a:solidFill>
                  <a:srgbClr val="004360"/>
                </a:solidFill>
                <a:latin typeface="Calibri"/>
                <a:ea typeface="Calibri"/>
                <a:cs typeface="Calibri"/>
                <a:sym typeface="Calibri"/>
              </a:rPr>
              <a:t>rchitecture</a:t>
            </a:r>
            <a:r>
              <a:rPr lang="en-GB" sz="2500" b="0" i="0" u="none" strike="noStrike" cap="none" dirty="0">
                <a:solidFill>
                  <a:srgbClr val="004360"/>
                </a:solidFill>
                <a:latin typeface="Calibri"/>
                <a:ea typeface="Calibri"/>
                <a:cs typeface="Calibri"/>
                <a:sym typeface="Calibri"/>
              </a:rPr>
              <a:t> provides </a:t>
            </a:r>
            <a:r>
              <a:rPr lang="en-GB" sz="2500" b="1" i="0" u="none" strike="noStrike" cap="none" dirty="0">
                <a:solidFill>
                  <a:srgbClr val="004360"/>
                </a:solidFill>
                <a:latin typeface="Calibri"/>
                <a:ea typeface="Calibri"/>
                <a:cs typeface="Calibri"/>
                <a:sym typeface="Calibri"/>
              </a:rPr>
              <a:t>a set of building blocks</a:t>
            </a:r>
            <a:r>
              <a:rPr lang="en-GB" sz="2500" b="0" i="0" u="none" strike="noStrike" cap="none" dirty="0">
                <a:solidFill>
                  <a:srgbClr val="004360"/>
                </a:solidFill>
                <a:latin typeface="Calibri"/>
                <a:ea typeface="Calibri"/>
                <a:cs typeface="Calibri"/>
                <a:sym typeface="Calibri"/>
              </a:rPr>
              <a:t> for software architects and technical decision makers who are designing and implementing access management solutions for international research collaborations. By design the AARC BPA is </a:t>
            </a:r>
            <a:r>
              <a:rPr lang="en-GB" sz="2500" b="1" i="0" u="none" strike="noStrike" cap="none" dirty="0">
                <a:solidFill>
                  <a:srgbClr val="004360"/>
                </a:solidFill>
                <a:latin typeface="Calibri"/>
                <a:ea typeface="Calibri"/>
                <a:cs typeface="Calibri"/>
                <a:sym typeface="Calibri"/>
              </a:rPr>
              <a:t>technology agnostic </a:t>
            </a:r>
            <a:r>
              <a:rPr lang="en-GB" sz="2500" b="0" i="0" u="none" strike="noStrike" cap="none" dirty="0">
                <a:solidFill>
                  <a:srgbClr val="004360"/>
                </a:solidFill>
                <a:latin typeface="Calibri"/>
                <a:ea typeface="Calibri"/>
                <a:cs typeface="Calibri"/>
                <a:sym typeface="Calibri"/>
              </a:rPr>
              <a:t>and provides an </a:t>
            </a:r>
            <a:r>
              <a:rPr lang="en-GB" sz="2500" b="1" i="0" u="none" strike="noStrike" cap="none" dirty="0">
                <a:solidFill>
                  <a:srgbClr val="004360"/>
                </a:solidFill>
                <a:latin typeface="Calibri"/>
                <a:ea typeface="Calibri"/>
                <a:cs typeface="Calibri"/>
                <a:sym typeface="Calibri"/>
              </a:rPr>
              <a:t>architectural design </a:t>
            </a:r>
            <a:r>
              <a:rPr lang="en-GB" sz="2500" b="0" i="0" u="none" strike="noStrike" cap="none" dirty="0">
                <a:solidFill>
                  <a:srgbClr val="004360"/>
                </a:solidFill>
                <a:latin typeface="Calibri"/>
                <a:ea typeface="Calibri"/>
                <a:cs typeface="Calibri"/>
                <a:sym typeface="Calibri"/>
              </a:rPr>
              <a:t>for those the deploy AAIs. </a:t>
            </a:r>
            <a:endParaRPr sz="2500" b="0" i="0" u="none" strike="noStrike" cap="none" dirty="0">
              <a:solidFill>
                <a:srgbClr val="004360"/>
              </a:solidFill>
              <a:latin typeface="Calibri"/>
              <a:ea typeface="Calibri"/>
              <a:cs typeface="Calibri"/>
              <a:sym typeface="Calibri"/>
            </a:endParaRPr>
          </a:p>
        </p:txBody>
      </p:sp>
      <p:sp>
        <p:nvSpPr>
          <p:cNvPr id="606" name="Google Shape;606;g2e2ee80552d_0_52"/>
          <p:cNvSpPr txBox="1"/>
          <p:nvPr/>
        </p:nvSpPr>
        <p:spPr>
          <a:xfrm>
            <a:off x="543750" y="4446650"/>
            <a:ext cx="10726500" cy="569400"/>
          </a:xfrm>
          <a:prstGeom prst="rect">
            <a:avLst/>
          </a:prstGeom>
          <a:noFill/>
          <a:ln>
            <a:noFill/>
          </a:ln>
        </p:spPr>
        <p:txBody>
          <a:bodyPr spcFirstLastPara="1" wrap="square" lIns="91425" tIns="91425" rIns="91425" bIns="91425" anchor="t" anchorCtr="0">
            <a:spAutoFit/>
          </a:bodyPr>
          <a:lstStyle/>
          <a:p>
            <a:pPr marL="457200" marR="0" lvl="0" indent="-228600" algn="l" rtl="0">
              <a:lnSpc>
                <a:spcPct val="115000"/>
              </a:lnSpc>
              <a:spcBef>
                <a:spcPts val="1200"/>
              </a:spcBef>
              <a:spcAft>
                <a:spcPts val="0"/>
              </a:spcAft>
              <a:buClr>
                <a:schemeClr val="dk1"/>
              </a:buClr>
              <a:buSzPts val="800"/>
              <a:buFont typeface="Calibri"/>
              <a:buNone/>
            </a:pPr>
            <a:endParaRPr sz="2500" b="0" i="0" u="none" strike="noStrike" cap="none">
              <a:solidFill>
                <a:srgbClr val="004360"/>
              </a:solidFill>
              <a:latin typeface="Calibri"/>
              <a:ea typeface="Calibri"/>
              <a:cs typeface="Calibri"/>
              <a:sym typeface="Calibri"/>
            </a:endParaRPr>
          </a:p>
        </p:txBody>
      </p:sp>
      <p:sp>
        <p:nvSpPr>
          <p:cNvPr id="608" name="Google Shape;608;g2e2ee80552d_0_5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g2e2ee80552d_0_5"/>
          <p:cNvPicPr preferRelativeResize="0"/>
          <p:nvPr/>
        </p:nvPicPr>
        <p:blipFill rotWithShape="1">
          <a:blip r:embed="rId3">
            <a:alphaModFix/>
          </a:blip>
          <a:srcRect/>
          <a:stretch/>
        </p:blipFill>
        <p:spPr>
          <a:xfrm>
            <a:off x="7581349" y="2153174"/>
            <a:ext cx="4277800" cy="3500025"/>
          </a:xfrm>
          <a:prstGeom prst="rect">
            <a:avLst/>
          </a:prstGeom>
          <a:noFill/>
          <a:ln>
            <a:noFill/>
          </a:ln>
        </p:spPr>
      </p:pic>
      <p:sp>
        <p:nvSpPr>
          <p:cNvPr id="633" name="Google Shape;633;g2e2ee80552d_0_5"/>
          <p:cNvSpPr/>
          <p:nvPr/>
        </p:nvSpPr>
        <p:spPr>
          <a:xfrm>
            <a:off x="455650" y="1576626"/>
            <a:ext cx="7355700" cy="4252899"/>
          </a:xfrm>
          <a:prstGeom prst="roundRect">
            <a:avLst>
              <a:gd name="adj" fmla="val 7894"/>
            </a:avLst>
          </a:prstGeom>
          <a:solidFill>
            <a:srgbClr val="FBE7D9"/>
          </a:solidFill>
          <a:ln w="9525" cap="flat" cmpd="sng">
            <a:solidFill>
              <a:srgbClr val="623E85"/>
            </a:solidFill>
            <a:prstDash val="solid"/>
            <a:round/>
            <a:headEnd type="none" w="sm" len="sm"/>
            <a:tailEnd type="none" w="sm" len="sm"/>
          </a:ln>
        </p:spPr>
        <p:txBody>
          <a:bodyPr spcFirstLastPara="1" wrap="square" lIns="91425" tIns="45700" rIns="91425" bIns="45700" anchor="t" anchorCtr="0">
            <a:noAutofit/>
          </a:bodyPr>
          <a:lstStyle/>
          <a:p>
            <a:pPr marL="228600" lvl="0" indent="-228600" algn="l" rtl="0">
              <a:lnSpc>
                <a:spcPct val="130000"/>
              </a:lnSpc>
              <a:spcBef>
                <a:spcPts val="0"/>
              </a:spcBef>
              <a:spcAft>
                <a:spcPts val="0"/>
              </a:spcAft>
              <a:buClr>
                <a:srgbClr val="1C4161"/>
              </a:buClr>
              <a:buSzPts val="2000"/>
              <a:buFont typeface="Courier New"/>
              <a:buChar char="o"/>
            </a:pPr>
            <a:r>
              <a:rPr lang="en-GB" sz="2000" dirty="0">
                <a:solidFill>
                  <a:srgbClr val="1C4161"/>
                </a:solidFill>
                <a:latin typeface="Calibri"/>
                <a:ea typeface="Calibri"/>
                <a:cs typeface="Calibri"/>
                <a:sym typeface="Calibri"/>
              </a:rPr>
              <a:t>Access services using </a:t>
            </a:r>
            <a:r>
              <a:rPr lang="en-GB" sz="2000" b="1" dirty="0">
                <a:solidFill>
                  <a:srgbClr val="1C4161"/>
                </a:solidFill>
                <a:latin typeface="Calibri"/>
                <a:ea typeface="Calibri"/>
                <a:cs typeface="Calibri"/>
                <a:sym typeface="Calibri"/>
              </a:rPr>
              <a:t>identities from users’ Home Organizations</a:t>
            </a:r>
            <a:r>
              <a:rPr lang="en-GB" sz="2000" dirty="0">
                <a:solidFill>
                  <a:srgbClr val="1C4161"/>
                </a:solidFill>
                <a:latin typeface="Calibri"/>
                <a:ea typeface="Calibri"/>
                <a:cs typeface="Calibri"/>
                <a:sym typeface="Calibri"/>
              </a:rPr>
              <a:t>, but </a:t>
            </a:r>
            <a:r>
              <a:rPr lang="en-GB" sz="2000" b="1" dirty="0">
                <a:solidFill>
                  <a:srgbClr val="1C4161"/>
                </a:solidFill>
                <a:latin typeface="Calibri"/>
                <a:ea typeface="Calibri"/>
                <a:cs typeface="Calibri"/>
                <a:sym typeface="Calibri"/>
              </a:rPr>
              <a:t>hide complexity</a:t>
            </a:r>
            <a:r>
              <a:rPr lang="en-GB" sz="2000" dirty="0">
                <a:solidFill>
                  <a:srgbClr val="1C4161"/>
                </a:solidFill>
                <a:latin typeface="Calibri"/>
                <a:ea typeface="Calibri"/>
                <a:cs typeface="Calibri"/>
                <a:sym typeface="Calibri"/>
              </a:rPr>
              <a:t> of multiple </a:t>
            </a:r>
            <a:r>
              <a:rPr lang="en-GB" sz="2000" dirty="0" err="1">
                <a:solidFill>
                  <a:srgbClr val="1C4161"/>
                </a:solidFill>
                <a:latin typeface="Calibri"/>
                <a:ea typeface="Calibri"/>
                <a:cs typeface="Calibri"/>
                <a:sym typeface="Calibri"/>
              </a:rPr>
              <a:t>IdPs</a:t>
            </a:r>
            <a:r>
              <a:rPr lang="en-GB" sz="2000" dirty="0">
                <a:solidFill>
                  <a:srgbClr val="1C4161"/>
                </a:solidFill>
                <a:latin typeface="Calibri"/>
                <a:ea typeface="Calibri"/>
                <a:cs typeface="Calibri"/>
                <a:sym typeface="Calibri"/>
              </a:rPr>
              <a:t>, federations, AA technologies</a:t>
            </a:r>
            <a:endParaRPr dirty="0">
              <a:solidFill>
                <a:schemeClr val="dk1"/>
              </a:solidFill>
            </a:endParaRPr>
          </a:p>
          <a:p>
            <a:pPr marL="228600" lvl="0" indent="-228600" algn="l" rtl="0">
              <a:lnSpc>
                <a:spcPct val="130000"/>
              </a:lnSpc>
              <a:spcBef>
                <a:spcPts val="700"/>
              </a:spcBef>
              <a:spcAft>
                <a:spcPts val="0"/>
              </a:spcAft>
              <a:buClr>
                <a:srgbClr val="1C4161"/>
              </a:buClr>
              <a:buSzPts val="2000"/>
              <a:buFont typeface="Courier New"/>
              <a:buChar char="o"/>
            </a:pPr>
            <a:r>
              <a:rPr lang="en-GB" sz="2000" dirty="0">
                <a:solidFill>
                  <a:srgbClr val="1C4161"/>
                </a:solidFill>
                <a:latin typeface="Calibri"/>
                <a:ea typeface="Calibri"/>
                <a:cs typeface="Calibri"/>
                <a:sym typeface="Calibri"/>
              </a:rPr>
              <a:t>O</a:t>
            </a:r>
            <a:r>
              <a:rPr lang="en-GB" sz="2000" b="1" dirty="0">
                <a:solidFill>
                  <a:srgbClr val="1C4161"/>
                </a:solidFill>
                <a:latin typeface="Calibri"/>
                <a:ea typeface="Calibri"/>
                <a:cs typeface="Calibri"/>
                <a:sym typeface="Calibri"/>
              </a:rPr>
              <a:t>ne persistent identity </a:t>
            </a:r>
            <a:r>
              <a:rPr lang="en-GB" sz="2000" dirty="0">
                <a:solidFill>
                  <a:srgbClr val="1C4161"/>
                </a:solidFill>
                <a:latin typeface="Calibri"/>
                <a:ea typeface="Calibri"/>
                <a:cs typeface="Calibri"/>
                <a:sym typeface="Calibri"/>
              </a:rPr>
              <a:t>across all the community’s services through </a:t>
            </a:r>
            <a:r>
              <a:rPr lang="en-GB" sz="2000" b="1" dirty="0">
                <a:solidFill>
                  <a:srgbClr val="1C4161"/>
                </a:solidFill>
                <a:latin typeface="Calibri"/>
                <a:ea typeface="Calibri"/>
                <a:cs typeface="Calibri"/>
                <a:sym typeface="Calibri"/>
              </a:rPr>
              <a:t>account linking</a:t>
            </a:r>
            <a:endParaRPr sz="2000" dirty="0">
              <a:solidFill>
                <a:srgbClr val="1C4161"/>
              </a:solidFill>
              <a:latin typeface="Calibri"/>
              <a:ea typeface="Calibri"/>
              <a:cs typeface="Calibri"/>
              <a:sym typeface="Calibri"/>
            </a:endParaRPr>
          </a:p>
          <a:p>
            <a:pPr marL="228600" lvl="0" indent="-228600" algn="l" rtl="0">
              <a:lnSpc>
                <a:spcPct val="130000"/>
              </a:lnSpc>
              <a:spcBef>
                <a:spcPts val="700"/>
              </a:spcBef>
              <a:spcAft>
                <a:spcPts val="0"/>
              </a:spcAft>
              <a:buClr>
                <a:srgbClr val="1C4161"/>
              </a:buClr>
              <a:buSzPts val="2000"/>
              <a:buFont typeface="Courier New"/>
              <a:buChar char="o"/>
            </a:pPr>
            <a:r>
              <a:rPr lang="en-GB" sz="2000" b="1" dirty="0">
                <a:solidFill>
                  <a:srgbClr val="1C4161"/>
                </a:solidFill>
                <a:latin typeface="Calibri"/>
                <a:ea typeface="Calibri"/>
                <a:cs typeface="Calibri"/>
                <a:sym typeface="Calibri"/>
              </a:rPr>
              <a:t>Access</a:t>
            </a:r>
            <a:r>
              <a:rPr lang="en-GB" sz="2000" dirty="0">
                <a:solidFill>
                  <a:srgbClr val="1C4161"/>
                </a:solidFill>
                <a:latin typeface="Calibri"/>
                <a:ea typeface="Calibri"/>
                <a:cs typeface="Calibri"/>
                <a:sym typeface="Calibri"/>
              </a:rPr>
              <a:t> services </a:t>
            </a:r>
            <a:r>
              <a:rPr lang="en-GB" sz="2000" b="1" dirty="0">
                <a:solidFill>
                  <a:srgbClr val="1C4161"/>
                </a:solidFill>
                <a:latin typeface="Calibri"/>
                <a:ea typeface="Calibri"/>
                <a:cs typeface="Calibri"/>
                <a:sym typeface="Calibri"/>
              </a:rPr>
              <a:t>based on role(s) </a:t>
            </a:r>
            <a:r>
              <a:rPr lang="en-GB" sz="2000" dirty="0">
                <a:solidFill>
                  <a:srgbClr val="1C4161"/>
                </a:solidFill>
                <a:latin typeface="Calibri"/>
                <a:ea typeface="Calibri"/>
                <a:cs typeface="Calibri"/>
                <a:sym typeface="Calibri"/>
              </a:rPr>
              <a:t>users have </a:t>
            </a:r>
            <a:r>
              <a:rPr lang="en-GB" sz="2000" b="1" dirty="0">
                <a:solidFill>
                  <a:srgbClr val="1C4161"/>
                </a:solidFill>
                <a:latin typeface="Calibri"/>
                <a:ea typeface="Calibri"/>
                <a:cs typeface="Calibri"/>
                <a:sym typeface="Calibri"/>
              </a:rPr>
              <a:t>in the collaboration</a:t>
            </a:r>
            <a:r>
              <a:rPr lang="en-GB" sz="2000" dirty="0">
                <a:solidFill>
                  <a:srgbClr val="1C4161"/>
                </a:solidFill>
                <a:latin typeface="Calibri"/>
                <a:ea typeface="Calibri"/>
                <a:cs typeface="Calibri"/>
                <a:sym typeface="Calibri"/>
              </a:rPr>
              <a:t>.</a:t>
            </a:r>
            <a:endParaRPr sz="2000" dirty="0">
              <a:solidFill>
                <a:srgbClr val="1C4161"/>
              </a:solidFill>
              <a:latin typeface="Calibri"/>
              <a:ea typeface="Calibri"/>
              <a:cs typeface="Calibri"/>
              <a:sym typeface="Calibri"/>
            </a:endParaRPr>
          </a:p>
          <a:p>
            <a:pPr marL="228600" lvl="0" indent="-228600" algn="l" rtl="0">
              <a:lnSpc>
                <a:spcPct val="130000"/>
              </a:lnSpc>
              <a:spcBef>
                <a:spcPts val="700"/>
              </a:spcBef>
              <a:spcAft>
                <a:spcPts val="0"/>
              </a:spcAft>
              <a:buClr>
                <a:srgbClr val="1C4161"/>
              </a:buClr>
              <a:buSzPts val="2000"/>
              <a:buFont typeface="Courier New"/>
              <a:buChar char="o"/>
            </a:pPr>
            <a:r>
              <a:rPr lang="en-GB" sz="2000" dirty="0">
                <a:solidFill>
                  <a:srgbClr val="1C4161"/>
                </a:solidFill>
                <a:latin typeface="Calibri"/>
                <a:ea typeface="Calibri"/>
                <a:cs typeface="Calibri"/>
                <a:sym typeface="Calibri"/>
              </a:rPr>
              <a:t>For both </a:t>
            </a:r>
            <a:r>
              <a:rPr lang="en-GB" sz="2000" b="1" dirty="0">
                <a:solidFill>
                  <a:srgbClr val="1C4161"/>
                </a:solidFill>
                <a:latin typeface="Calibri"/>
                <a:ea typeface="Calibri"/>
                <a:cs typeface="Calibri"/>
                <a:sym typeface="Calibri"/>
              </a:rPr>
              <a:t>web </a:t>
            </a:r>
            <a:r>
              <a:rPr lang="en-GB" sz="2000" dirty="0">
                <a:solidFill>
                  <a:srgbClr val="1C4161"/>
                </a:solidFill>
                <a:latin typeface="Calibri"/>
                <a:ea typeface="Calibri"/>
                <a:cs typeface="Calibri"/>
                <a:sym typeface="Calibri"/>
              </a:rPr>
              <a:t>and </a:t>
            </a:r>
            <a:r>
              <a:rPr lang="en-GB" sz="2000" b="1" dirty="0">
                <a:solidFill>
                  <a:srgbClr val="1C4161"/>
                </a:solidFill>
                <a:latin typeface="Calibri"/>
                <a:ea typeface="Calibri"/>
                <a:cs typeface="Calibri"/>
                <a:sym typeface="Calibri"/>
              </a:rPr>
              <a:t>non-web</a:t>
            </a:r>
            <a:r>
              <a:rPr lang="en-GB" sz="2000" dirty="0">
                <a:solidFill>
                  <a:srgbClr val="1C4161"/>
                </a:solidFill>
                <a:latin typeface="Calibri"/>
                <a:ea typeface="Calibri"/>
                <a:cs typeface="Calibri"/>
                <a:sym typeface="Calibri"/>
              </a:rPr>
              <a:t> resources</a:t>
            </a:r>
            <a:endParaRPr dirty="0">
              <a:solidFill>
                <a:schemeClr val="dk1"/>
              </a:solidFill>
            </a:endParaRPr>
          </a:p>
          <a:p>
            <a:pPr marL="228600" lvl="0" indent="-228600" algn="l" rtl="0">
              <a:lnSpc>
                <a:spcPct val="130000"/>
              </a:lnSpc>
              <a:spcBef>
                <a:spcPts val="700"/>
              </a:spcBef>
              <a:spcAft>
                <a:spcPts val="0"/>
              </a:spcAft>
              <a:buClr>
                <a:srgbClr val="1C4161"/>
              </a:buClr>
              <a:buSzPts val="2000"/>
              <a:buFont typeface="Courier New"/>
              <a:buChar char="o"/>
            </a:pPr>
            <a:r>
              <a:rPr lang="en-GB" sz="2000" dirty="0">
                <a:solidFill>
                  <a:srgbClr val="1C4161"/>
                </a:solidFill>
                <a:latin typeface="Calibri"/>
                <a:ea typeface="Calibri"/>
                <a:cs typeface="Calibri"/>
                <a:sym typeface="Calibri"/>
              </a:rPr>
              <a:t>Integration of </a:t>
            </a:r>
            <a:r>
              <a:rPr lang="en-GB" sz="2000" b="1" dirty="0">
                <a:solidFill>
                  <a:srgbClr val="1C4161"/>
                </a:solidFill>
                <a:latin typeface="Calibri"/>
                <a:ea typeface="Calibri"/>
                <a:cs typeface="Calibri"/>
                <a:sym typeface="Calibri"/>
              </a:rPr>
              <a:t>guest identity solutions </a:t>
            </a:r>
            <a:endParaRPr sz="2000" b="1" dirty="0">
              <a:solidFill>
                <a:srgbClr val="1C4161"/>
              </a:solidFill>
              <a:latin typeface="Calibri"/>
              <a:ea typeface="Calibri"/>
              <a:cs typeface="Calibri"/>
              <a:sym typeface="Calibri"/>
            </a:endParaRPr>
          </a:p>
          <a:p>
            <a:pPr marL="228600" lvl="0" indent="-228600" algn="l" rtl="0">
              <a:lnSpc>
                <a:spcPct val="130000"/>
              </a:lnSpc>
              <a:spcBef>
                <a:spcPts val="700"/>
              </a:spcBef>
              <a:spcAft>
                <a:spcPts val="0"/>
              </a:spcAft>
              <a:buClr>
                <a:srgbClr val="1C4161"/>
              </a:buClr>
              <a:buSzPts val="2000"/>
              <a:buFont typeface="Courier New"/>
              <a:buChar char="o"/>
            </a:pPr>
            <a:r>
              <a:rPr lang="en-GB" sz="2000" b="1" dirty="0">
                <a:solidFill>
                  <a:srgbClr val="1C4161"/>
                </a:solidFill>
                <a:latin typeface="Calibri"/>
                <a:ea typeface="Calibri"/>
                <a:cs typeface="Calibri"/>
                <a:sym typeface="Calibri"/>
              </a:rPr>
              <a:t>Support for stronger authentication assurance</a:t>
            </a:r>
            <a:r>
              <a:rPr lang="en-GB" sz="2000" dirty="0">
                <a:solidFill>
                  <a:srgbClr val="1C4161"/>
                </a:solidFill>
                <a:latin typeface="Calibri"/>
                <a:ea typeface="Calibri"/>
                <a:cs typeface="Calibri"/>
                <a:sym typeface="Calibri"/>
              </a:rPr>
              <a:t> mechanisms</a:t>
            </a:r>
            <a:endParaRPr dirty="0">
              <a:solidFill>
                <a:schemeClr val="dk1"/>
              </a:solidFill>
            </a:endParaRPr>
          </a:p>
        </p:txBody>
      </p:sp>
      <p:sp>
        <p:nvSpPr>
          <p:cNvPr id="634" name="Google Shape;634;g2e2ee80552d_0_5"/>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5</a:t>
            </a:fld>
            <a:endParaRPr/>
          </a:p>
        </p:txBody>
      </p:sp>
      <p:sp>
        <p:nvSpPr>
          <p:cNvPr id="635" name="Google Shape;635;g2e2ee80552d_0_5"/>
          <p:cNvSpPr txBox="1">
            <a:spLocks noGrp="1"/>
          </p:cNvSpPr>
          <p:nvPr>
            <p:ph type="title"/>
          </p:nvPr>
        </p:nvSpPr>
        <p:spPr>
          <a:xfrm>
            <a:off x="455650" y="513800"/>
            <a:ext cx="9612000" cy="886500"/>
          </a:xfrm>
          <a:prstGeom prst="rect">
            <a:avLst/>
          </a:prstGeom>
          <a:noFill/>
          <a:ln>
            <a:noFill/>
          </a:ln>
        </p:spPr>
        <p:txBody>
          <a:bodyPr spcFirstLastPara="1" wrap="square" lIns="91425" tIns="45700" rIns="91425" bIns="45700" anchor="ctr" anchorCtr="0">
            <a:normAutofit/>
          </a:bodyPr>
          <a:lstStyle/>
          <a:p>
            <a:pPr lvl="0">
              <a:buSzPts val="2400"/>
            </a:pPr>
            <a:r>
              <a:rPr lang="en-GB" dirty="0"/>
              <a:t>The AARC BPA: the </a:t>
            </a:r>
            <a:r>
              <a:rPr lang="en-GB" dirty="0" err="1"/>
              <a:t>IdP</a:t>
            </a:r>
            <a:r>
              <a:rPr lang="en-GB" dirty="0"/>
              <a:t>-SP proxy to enable federated access for research</a:t>
            </a:r>
            <a:endParaRPr dirty="0"/>
          </a:p>
          <a:p>
            <a:pPr marL="0" lvl="0" indent="0" algn="l" rtl="0">
              <a:lnSpc>
                <a:spcPct val="90000"/>
              </a:lnSpc>
              <a:spcBef>
                <a:spcPts val="0"/>
              </a:spcBef>
              <a:spcAft>
                <a:spcPts val="0"/>
              </a:spcAft>
              <a:buClr>
                <a:srgbClr val="004361"/>
              </a:buClr>
              <a:buSzPts val="2400"/>
              <a:buFont typeface="Calibri"/>
              <a:buNone/>
            </a:pPr>
            <a:endParaRPr dirty="0"/>
          </a:p>
        </p:txBody>
      </p:sp>
      <p:sp>
        <p:nvSpPr>
          <p:cNvPr id="636" name="Google Shape;636;g2e2ee80552d_0_5"/>
          <p:cNvSpPr txBox="1"/>
          <p:nvPr/>
        </p:nvSpPr>
        <p:spPr>
          <a:xfrm>
            <a:off x="455646" y="6180836"/>
            <a:ext cx="8326500" cy="17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6791C"/>
              </a:buClr>
              <a:buSzPts val="1000"/>
              <a:buFont typeface="Arial"/>
              <a:buNone/>
            </a:pPr>
            <a:r>
              <a:rPr lang="en-GB" sz="1000" b="0" i="0" u="none" strike="noStrike" cap="none">
                <a:solidFill>
                  <a:srgbClr val="F6791C"/>
                </a:solidFill>
                <a:latin typeface="Calibri"/>
                <a:ea typeface="Calibri"/>
                <a:cs typeface="Calibri"/>
                <a:sym typeface="Calibri"/>
              </a:rPr>
              <a:t>Authentication and Authorization for Research Collaboration – https://aarc-community.org/</a:t>
            </a:r>
            <a:endParaRPr sz="1000" b="0" i="0" u="none" strike="noStrike" cap="none">
              <a:solidFill>
                <a:srgbClr val="F6791C"/>
              </a:solidFill>
              <a:latin typeface="Calibri"/>
              <a:ea typeface="Calibri"/>
              <a:cs typeface="Calibri"/>
              <a:sym typeface="Calibri"/>
            </a:endParaRPr>
          </a:p>
        </p:txBody>
      </p:sp>
      <p:sp>
        <p:nvSpPr>
          <p:cNvPr id="637" name="Google Shape;637;g2e2ee80552d_0_5"/>
          <p:cNvSpPr txBox="1"/>
          <p:nvPr/>
        </p:nvSpPr>
        <p:spPr>
          <a:xfrm>
            <a:off x="7712950" y="5829525"/>
            <a:ext cx="3896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i="1" dirty="0">
                <a:solidFill>
                  <a:srgbClr val="F57A1E"/>
                </a:solidFill>
                <a:latin typeface="Calibri"/>
                <a:ea typeface="Calibri"/>
                <a:cs typeface="Calibri"/>
                <a:sym typeface="Calibri"/>
              </a:rPr>
              <a:t>Graphics: Ann Harding and Lukas Hammerle (SWITCH )– from a long time ago now!</a:t>
            </a:r>
            <a:endParaRPr sz="1000" i="1" dirty="0">
              <a:solidFill>
                <a:srgbClr val="F57A1E"/>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2e2953a4e95_0_1861"/>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6</a:t>
            </a:fld>
            <a:endParaRPr/>
          </a:p>
        </p:txBody>
      </p:sp>
      <p:sp>
        <p:nvSpPr>
          <p:cNvPr id="614" name="Google Shape;614;g2e2953a4e95_0_1861"/>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a:t>Interoperability – more than just the nice colours</a:t>
            </a:r>
            <a:endParaRPr/>
          </a:p>
        </p:txBody>
      </p:sp>
      <p:pic>
        <p:nvPicPr>
          <p:cNvPr id="615" name="Google Shape;615;g2e2953a4e95_0_1861"/>
          <p:cNvPicPr preferRelativeResize="0"/>
          <p:nvPr/>
        </p:nvPicPr>
        <p:blipFill rotWithShape="1">
          <a:blip r:embed="rId3">
            <a:alphaModFix/>
          </a:blip>
          <a:srcRect/>
          <a:stretch/>
        </p:blipFill>
        <p:spPr>
          <a:xfrm>
            <a:off x="703350" y="1400350"/>
            <a:ext cx="6226000" cy="4850151"/>
          </a:xfrm>
          <a:prstGeom prst="rect">
            <a:avLst/>
          </a:prstGeom>
          <a:noFill/>
          <a:ln>
            <a:noFill/>
          </a:ln>
        </p:spPr>
      </p:pic>
      <p:pic>
        <p:nvPicPr>
          <p:cNvPr id="616" name="Google Shape;616;g2e2953a4e95_0_1861"/>
          <p:cNvPicPr preferRelativeResize="0"/>
          <p:nvPr/>
        </p:nvPicPr>
        <p:blipFill rotWithShape="1">
          <a:blip r:embed="rId4">
            <a:alphaModFix/>
          </a:blip>
          <a:srcRect/>
          <a:stretch/>
        </p:blipFill>
        <p:spPr>
          <a:xfrm>
            <a:off x="9276548" y="3065769"/>
            <a:ext cx="2752523" cy="3340250"/>
          </a:xfrm>
          <a:prstGeom prst="rect">
            <a:avLst/>
          </a:prstGeom>
          <a:noFill/>
          <a:ln>
            <a:noFill/>
          </a:ln>
        </p:spPr>
      </p:pic>
      <p:pic>
        <p:nvPicPr>
          <p:cNvPr id="617" name="Google Shape;617;g2e2953a4e95_0_1861"/>
          <p:cNvPicPr preferRelativeResize="0"/>
          <p:nvPr/>
        </p:nvPicPr>
        <p:blipFill rotWithShape="1">
          <a:blip r:embed="rId5">
            <a:alphaModFix/>
          </a:blip>
          <a:srcRect/>
          <a:stretch/>
        </p:blipFill>
        <p:spPr>
          <a:xfrm>
            <a:off x="9028844" y="5440782"/>
            <a:ext cx="1247223" cy="809718"/>
          </a:xfrm>
          <a:prstGeom prst="rect">
            <a:avLst/>
          </a:prstGeom>
          <a:noFill/>
          <a:ln>
            <a:noFill/>
          </a:ln>
        </p:spPr>
      </p:pic>
      <p:pic>
        <p:nvPicPr>
          <p:cNvPr id="618" name="Google Shape;618;g2e2953a4e95_0_1861"/>
          <p:cNvPicPr preferRelativeResize="0"/>
          <p:nvPr/>
        </p:nvPicPr>
        <p:blipFill rotWithShape="1">
          <a:blip r:embed="rId6">
            <a:alphaModFix/>
          </a:blip>
          <a:srcRect/>
          <a:stretch/>
        </p:blipFill>
        <p:spPr>
          <a:xfrm>
            <a:off x="7177054" y="1730192"/>
            <a:ext cx="4198989" cy="3219527"/>
          </a:xfrm>
          <a:prstGeom prst="rect">
            <a:avLst/>
          </a:prstGeom>
          <a:noFill/>
          <a:ln w="9525" cap="flat" cmpd="sng">
            <a:solidFill>
              <a:srgbClr val="003F5E"/>
            </a:solidFill>
            <a:prstDash val="solid"/>
            <a:round/>
            <a:headEnd type="none" w="sm" len="sm"/>
            <a:tailEnd type="none" w="sm" len="sm"/>
          </a:ln>
        </p:spPr>
      </p:pic>
      <p:sp>
        <p:nvSpPr>
          <p:cNvPr id="619" name="Google Shape;619;g2e2953a4e95_0_1861"/>
          <p:cNvSpPr/>
          <p:nvPr/>
        </p:nvSpPr>
        <p:spPr>
          <a:xfrm>
            <a:off x="3707836" y="6216451"/>
            <a:ext cx="5321100" cy="461700"/>
          </a:xfrm>
          <a:prstGeom prst="rect">
            <a:avLst/>
          </a:prstGeom>
          <a:solidFill>
            <a:srgbClr val="FFFFFF">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rgbClr val="003F5E"/>
                </a:solidFill>
                <a:latin typeface="Calibri"/>
                <a:ea typeface="Calibri"/>
                <a:cs typeface="Calibri"/>
                <a:sym typeface="Calibri"/>
              </a:rPr>
              <a:t>https://aarc-community.org/guidelines/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fld id="{00000000-1234-1234-1234-123412341234}" type="slidenum">
              <a:rPr lang="en-GB" smtClean="0"/>
              <a:pPr lvl="0"/>
              <a:t>7</a:t>
            </a:fld>
            <a:endParaRPr lang="en-GB"/>
          </a:p>
        </p:txBody>
      </p:sp>
      <p:sp>
        <p:nvSpPr>
          <p:cNvPr id="3" name="Title 2"/>
          <p:cNvSpPr>
            <a:spLocks noGrp="1"/>
          </p:cNvSpPr>
          <p:nvPr>
            <p:ph type="title"/>
          </p:nvPr>
        </p:nvSpPr>
        <p:spPr/>
        <p:txBody>
          <a:bodyPr/>
          <a:lstStyle/>
          <a:p>
            <a:r>
              <a:rPr lang="en-GB"/>
              <a:t>A common suite of architecture and policy guidelines</a:t>
            </a:r>
            <a:endParaRPr lang="en-GB" dirty="0"/>
          </a:p>
        </p:txBody>
      </p:sp>
      <p:pic>
        <p:nvPicPr>
          <p:cNvPr id="4" name="Picture 3"/>
          <p:cNvPicPr>
            <a:picLocks noChangeAspect="1"/>
          </p:cNvPicPr>
          <p:nvPr/>
        </p:nvPicPr>
        <p:blipFill>
          <a:blip r:embed="rId2"/>
          <a:stretch>
            <a:fillRect/>
          </a:stretch>
        </p:blipFill>
        <p:spPr>
          <a:xfrm>
            <a:off x="1636894" y="1238250"/>
            <a:ext cx="8430752" cy="5167769"/>
          </a:xfrm>
          <a:prstGeom prst="rect">
            <a:avLst/>
          </a:prstGeom>
        </p:spPr>
      </p:pic>
      <p:sp>
        <p:nvSpPr>
          <p:cNvPr id="5" name="TextBox 4"/>
          <p:cNvSpPr txBox="1"/>
          <p:nvPr/>
        </p:nvSpPr>
        <p:spPr>
          <a:xfrm>
            <a:off x="4219575" y="6406019"/>
            <a:ext cx="3483646" cy="307777"/>
          </a:xfrm>
          <a:prstGeom prst="rect">
            <a:avLst/>
          </a:prstGeom>
          <a:noFill/>
        </p:spPr>
        <p:txBody>
          <a:bodyPr wrap="none" rtlCol="0">
            <a:spAutoFit/>
          </a:bodyPr>
          <a:lstStyle/>
          <a:p>
            <a:r>
              <a:rPr lang="en-GB" b="1" dirty="0">
                <a:solidFill>
                  <a:schemeClr val="accent2"/>
                </a:solidFill>
              </a:rPr>
              <a:t>https://aarc-community.org/guidelines/</a:t>
            </a:r>
          </a:p>
        </p:txBody>
      </p:sp>
    </p:spTree>
    <p:extLst>
      <p:ext uri="{BB962C8B-B14F-4D97-AF65-F5344CB8AC3E}">
        <p14:creationId xmlns:p14="http://schemas.microsoft.com/office/powerpoint/2010/main" val="296580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27ecbb7d56f_0_15"/>
          <p:cNvSpPr txBox="1">
            <a:spLocks noGrp="1"/>
          </p:cNvSpPr>
          <p:nvPr>
            <p:ph type="sldNum" idx="12"/>
          </p:nvPr>
        </p:nvSpPr>
        <p:spPr/>
        <p:txBody>
          <a:bodyPr/>
          <a:lstStyle/>
          <a:p>
            <a:pPr lvl="0"/>
            <a:fld id="{00000000-1234-1234-1234-123412341234}" type="slidenum">
              <a:rPr lang="en-GB" smtClean="0"/>
              <a:pPr lvl="0"/>
              <a:t>8</a:t>
            </a:fld>
            <a:endParaRPr lang="en-GB"/>
          </a:p>
        </p:txBody>
      </p:sp>
      <p:sp>
        <p:nvSpPr>
          <p:cNvPr id="762" name="Google Shape;762;g27ecbb7d56f_0_15"/>
          <p:cNvSpPr txBox="1">
            <a:spLocks noGrp="1"/>
          </p:cNvSpPr>
          <p:nvPr>
            <p:ph type="title"/>
          </p:nvPr>
        </p:nvSpPr>
        <p:spPr/>
        <p:txBody>
          <a:bodyPr/>
          <a:lstStyle/>
          <a:p>
            <a:pPr lvl="0"/>
            <a:r>
              <a:rPr lang="en-US"/>
              <a:t>AARC BPA Guidelines – evolving interoperability with new guidance</a:t>
            </a:r>
            <a:endParaRPr lang="en-US" dirty="0"/>
          </a:p>
        </p:txBody>
      </p:sp>
      <p:pic>
        <p:nvPicPr>
          <p:cNvPr id="763" name="Google Shape;763;g27ecbb7d56f_0_15"/>
          <p:cNvPicPr preferRelativeResize="0"/>
          <p:nvPr/>
        </p:nvPicPr>
        <p:blipFill rotWithShape="1">
          <a:blip r:embed="rId3">
            <a:alphaModFix amt="83000"/>
          </a:blip>
          <a:srcRect/>
          <a:stretch/>
        </p:blipFill>
        <p:spPr>
          <a:xfrm>
            <a:off x="0" y="1675600"/>
            <a:ext cx="12192000" cy="2181300"/>
          </a:xfrm>
          <a:prstGeom prst="rect">
            <a:avLst/>
          </a:prstGeom>
          <a:noFill/>
          <a:ln>
            <a:noFill/>
          </a:ln>
        </p:spPr>
      </p:pic>
      <p:sp>
        <p:nvSpPr>
          <p:cNvPr id="2" name="Rounded Rectangle 1"/>
          <p:cNvSpPr/>
          <p:nvPr/>
        </p:nvSpPr>
        <p:spPr>
          <a:xfrm>
            <a:off x="455646" y="4029073"/>
            <a:ext cx="5436825" cy="1685927"/>
          </a:xfrm>
          <a:prstGeom prst="roundRect">
            <a:avLst/>
          </a:prstGeom>
          <a:solidFill>
            <a:srgbClr val="F7B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400" b="1" dirty="0">
                <a:solidFill>
                  <a:schemeClr val="accent5"/>
                </a:solidFill>
              </a:rPr>
              <a:t>Architecture </a:t>
            </a:r>
          </a:p>
          <a:p>
            <a:pPr marL="342900" indent="-342900">
              <a:buFont typeface="Arial" panose="020B0604020202020204" pitchFamily="34" charset="0"/>
              <a:buChar char="•"/>
            </a:pPr>
            <a:r>
              <a:rPr lang="en-GB" sz="2400" dirty="0">
                <a:solidFill>
                  <a:schemeClr val="accent5"/>
                </a:solidFill>
              </a:rPr>
              <a:t>Protocols and profiles</a:t>
            </a:r>
          </a:p>
          <a:p>
            <a:pPr marL="342900" indent="-342900">
              <a:buFont typeface="Arial" panose="020B0604020202020204" pitchFamily="34" charset="0"/>
              <a:buChar char="•"/>
            </a:pPr>
            <a:r>
              <a:rPr lang="en-GB" sz="2400" dirty="0">
                <a:solidFill>
                  <a:schemeClr val="accent5"/>
                </a:solidFill>
              </a:rPr>
              <a:t>Attribute specs and transport</a:t>
            </a:r>
          </a:p>
          <a:p>
            <a:pPr marL="342900" indent="-342900">
              <a:buFont typeface="Arial" panose="020B0604020202020204" pitchFamily="34" charset="0"/>
              <a:buChar char="•"/>
            </a:pPr>
            <a:r>
              <a:rPr lang="en-GB" sz="2400" dirty="0">
                <a:solidFill>
                  <a:schemeClr val="accent5"/>
                </a:solidFill>
              </a:rPr>
              <a:t>Communications and interfaces</a:t>
            </a:r>
          </a:p>
        </p:txBody>
      </p:sp>
      <p:sp>
        <p:nvSpPr>
          <p:cNvPr id="6" name="Rounded Rectangle 5"/>
          <p:cNvSpPr/>
          <p:nvPr/>
        </p:nvSpPr>
        <p:spPr>
          <a:xfrm>
            <a:off x="6365987" y="4029073"/>
            <a:ext cx="5436825" cy="1685927"/>
          </a:xfrm>
          <a:prstGeom prst="roundRect">
            <a:avLst/>
          </a:prstGeom>
          <a:solidFill>
            <a:srgbClr val="F7B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400" b="1" dirty="0">
                <a:solidFill>
                  <a:schemeClr val="accent5"/>
                </a:solidFill>
              </a:rPr>
              <a:t>Policy </a:t>
            </a:r>
          </a:p>
          <a:p>
            <a:pPr marL="342900" indent="-342900">
              <a:buFont typeface="Arial" panose="020B0604020202020204" pitchFamily="34" charset="0"/>
              <a:buChar char="•"/>
            </a:pPr>
            <a:r>
              <a:rPr lang="en-GB" sz="2400" dirty="0">
                <a:solidFill>
                  <a:schemeClr val="accent5"/>
                </a:solidFill>
              </a:rPr>
              <a:t>ISM interoperability</a:t>
            </a:r>
          </a:p>
          <a:p>
            <a:pPr marL="342900" indent="-342900">
              <a:buFont typeface="Arial" panose="020B0604020202020204" pitchFamily="34" charset="0"/>
              <a:buChar char="•"/>
            </a:pPr>
            <a:r>
              <a:rPr lang="en-GB" sz="2400" dirty="0">
                <a:solidFill>
                  <a:schemeClr val="accent5"/>
                </a:solidFill>
              </a:rPr>
              <a:t>Policy development kit</a:t>
            </a:r>
          </a:p>
          <a:p>
            <a:pPr marL="342900" indent="-342900">
              <a:buFont typeface="Arial" panose="020B0604020202020204" pitchFamily="34" charset="0"/>
              <a:buChar char="•"/>
            </a:pPr>
            <a:r>
              <a:rPr lang="en-GB" sz="2400" dirty="0">
                <a:solidFill>
                  <a:schemeClr val="accent5"/>
                </a:solidFill>
              </a:rPr>
              <a:t>Trust mechanisms and federation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2e2953a4e95_0_121"/>
          <p:cNvSpPr txBox="1">
            <a:spLocks noGrp="1"/>
          </p:cNvSpPr>
          <p:nvPr>
            <p:ph type="body" idx="1"/>
          </p:nvPr>
        </p:nvSpPr>
        <p:spPr>
          <a:xfrm>
            <a:off x="444502" y="1439333"/>
            <a:ext cx="10909200" cy="4737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004360"/>
              </a:buClr>
              <a:buSzPts val="2000"/>
              <a:buNone/>
            </a:pPr>
            <a:r>
              <a:rPr lang="en-GB" sz="2000" b="1" dirty="0"/>
              <a:t>Infrastructure alignment and policy harmonisation: helping out the proxy</a:t>
            </a:r>
            <a:endParaRPr sz="2000" dirty="0"/>
          </a:p>
          <a:p>
            <a:pPr marL="171450" lvl="0" indent="-171450" algn="l" rtl="0">
              <a:lnSpc>
                <a:spcPct val="110000"/>
              </a:lnSpc>
              <a:spcBef>
                <a:spcPts val="1050"/>
              </a:spcBef>
              <a:spcAft>
                <a:spcPts val="0"/>
              </a:spcAft>
              <a:buClr>
                <a:srgbClr val="F6791C"/>
              </a:buClr>
              <a:buSzPts val="2000"/>
              <a:buChar char="•"/>
            </a:pPr>
            <a:r>
              <a:rPr lang="en-GB" sz="2000" b="1" dirty="0">
                <a:solidFill>
                  <a:srgbClr val="F6791C"/>
                </a:solidFill>
              </a:rPr>
              <a:t>Operational Trust </a:t>
            </a:r>
            <a:r>
              <a:rPr lang="en-GB" sz="2000" dirty="0">
                <a:solidFill>
                  <a:srgbClr val="F6791C"/>
                </a:solidFill>
              </a:rPr>
              <a:t>for Community and Infrastructure BPA Proxies</a:t>
            </a:r>
            <a:endParaRPr dirty="0"/>
          </a:p>
          <a:p>
            <a:pPr marL="171450" lvl="0" indent="-171450" algn="l" rtl="0">
              <a:lnSpc>
                <a:spcPct val="110000"/>
              </a:lnSpc>
              <a:spcBef>
                <a:spcPts val="1050"/>
              </a:spcBef>
              <a:spcAft>
                <a:spcPts val="0"/>
              </a:spcAft>
              <a:buClr>
                <a:srgbClr val="F6791C"/>
              </a:buClr>
              <a:buSzPts val="2000"/>
              <a:buChar char="•"/>
            </a:pPr>
            <a:r>
              <a:rPr lang="en-GB" sz="2000" dirty="0">
                <a:solidFill>
                  <a:srgbClr val="F6791C"/>
                </a:solidFill>
              </a:rPr>
              <a:t>Increase acceptance of research proxies by identity providers through </a:t>
            </a:r>
            <a:r>
              <a:rPr lang="en-GB" sz="2000" b="1" dirty="0">
                <a:solidFill>
                  <a:srgbClr val="F6791C"/>
                </a:solidFill>
              </a:rPr>
              <a:t>common baselines</a:t>
            </a:r>
            <a:endParaRPr sz="2000" b="1" dirty="0">
              <a:solidFill>
                <a:srgbClr val="F6791C"/>
              </a:solidFill>
            </a:endParaRPr>
          </a:p>
          <a:p>
            <a:pPr marL="171450" lvl="0" indent="-171450" algn="l" rtl="0">
              <a:lnSpc>
                <a:spcPct val="110000"/>
              </a:lnSpc>
              <a:spcBef>
                <a:spcPts val="1050"/>
              </a:spcBef>
              <a:spcAft>
                <a:spcPts val="0"/>
              </a:spcAft>
              <a:buClr>
                <a:srgbClr val="F6791C"/>
              </a:buClr>
              <a:buSzPts val="2000"/>
              <a:buChar char="•"/>
            </a:pPr>
            <a:r>
              <a:rPr lang="en-GB" sz="2000" dirty="0">
                <a:solidFill>
                  <a:srgbClr val="F6791C"/>
                </a:solidFill>
              </a:rPr>
              <a:t>Review infrastructure models for </a:t>
            </a:r>
            <a:r>
              <a:rPr lang="en-GB" sz="2000" b="1" dirty="0">
                <a:solidFill>
                  <a:srgbClr val="F6791C"/>
                </a:solidFill>
              </a:rPr>
              <a:t>coordinated AUP, T&amp;C, and privacy notices</a:t>
            </a:r>
            <a:r>
              <a:rPr lang="en-GB" sz="2000" dirty="0">
                <a:solidFill>
                  <a:srgbClr val="F6791C"/>
                </a:solidFill>
              </a:rPr>
              <a:t>, improving </a:t>
            </a:r>
            <a:br>
              <a:rPr lang="en-GB" sz="2000" dirty="0">
                <a:solidFill>
                  <a:srgbClr val="F6791C"/>
                </a:solidFill>
              </a:rPr>
            </a:br>
            <a:r>
              <a:rPr lang="en-GB" sz="2000" dirty="0">
                <a:solidFill>
                  <a:srgbClr val="F6791C"/>
                </a:solidFill>
              </a:rPr>
              <a:t>cross-infrastructure user experience (users need to click only once)</a:t>
            </a:r>
            <a:endParaRPr sz="2000" dirty="0">
              <a:solidFill>
                <a:srgbClr val="F6791C"/>
              </a:solidFill>
            </a:endParaRPr>
          </a:p>
          <a:p>
            <a:pPr marL="0" lvl="0" indent="0" algn="l" rtl="0">
              <a:lnSpc>
                <a:spcPct val="110000"/>
              </a:lnSpc>
              <a:spcBef>
                <a:spcPts val="1050"/>
              </a:spcBef>
              <a:spcAft>
                <a:spcPts val="0"/>
              </a:spcAft>
              <a:buClr>
                <a:srgbClr val="004360"/>
              </a:buClr>
              <a:buSzPts val="2000"/>
              <a:buNone/>
            </a:pPr>
            <a:r>
              <a:rPr lang="en-GB" sz="2000" b="1" dirty="0"/>
              <a:t>User-centric trust alignment and policy harmonization: helping out the community</a:t>
            </a:r>
            <a:endParaRPr sz="2000" dirty="0"/>
          </a:p>
          <a:p>
            <a:pPr marL="171450" lvl="0" indent="-171450" algn="l" rtl="0">
              <a:lnSpc>
                <a:spcPct val="110000"/>
              </a:lnSpc>
              <a:spcBef>
                <a:spcPts val="1050"/>
              </a:spcBef>
              <a:spcAft>
                <a:spcPts val="0"/>
              </a:spcAft>
              <a:buClr>
                <a:srgbClr val="F6791C"/>
              </a:buClr>
              <a:buSzPts val="2000"/>
              <a:buChar char="•"/>
            </a:pPr>
            <a:r>
              <a:rPr lang="en-GB" sz="2000" dirty="0">
                <a:solidFill>
                  <a:srgbClr val="F6791C"/>
                </a:solidFill>
              </a:rPr>
              <a:t>Lightweight </a:t>
            </a:r>
            <a:r>
              <a:rPr lang="en-GB" sz="2000" b="1" dirty="0">
                <a:solidFill>
                  <a:srgbClr val="F6791C"/>
                </a:solidFill>
              </a:rPr>
              <a:t>community management policy</a:t>
            </a:r>
            <a:r>
              <a:rPr lang="en-GB" sz="2000" dirty="0">
                <a:solidFill>
                  <a:srgbClr val="F6791C"/>
                </a:solidFill>
              </a:rPr>
              <a:t> template</a:t>
            </a:r>
            <a:endParaRPr dirty="0"/>
          </a:p>
          <a:p>
            <a:pPr marL="171450" lvl="0" indent="-171450" algn="l" rtl="0">
              <a:lnSpc>
                <a:spcPct val="110000"/>
              </a:lnSpc>
              <a:spcBef>
                <a:spcPts val="1050"/>
              </a:spcBef>
              <a:spcAft>
                <a:spcPts val="0"/>
              </a:spcAft>
              <a:buClr>
                <a:srgbClr val="F6791C"/>
              </a:buClr>
              <a:buSzPts val="2000"/>
              <a:buChar char="•"/>
            </a:pPr>
            <a:r>
              <a:rPr lang="en-GB" sz="2000" dirty="0">
                <a:solidFill>
                  <a:srgbClr val="F6791C"/>
                </a:solidFill>
              </a:rPr>
              <a:t>Guideline on cross-sectoral trust in novel federated access models</a:t>
            </a:r>
            <a:endParaRPr dirty="0"/>
          </a:p>
          <a:p>
            <a:pPr marL="171450" lvl="0" indent="-171450" algn="l" rtl="0">
              <a:lnSpc>
                <a:spcPct val="110000"/>
              </a:lnSpc>
              <a:spcBef>
                <a:spcPts val="1050"/>
              </a:spcBef>
              <a:spcAft>
                <a:spcPts val="0"/>
              </a:spcAft>
              <a:buClr>
                <a:srgbClr val="F6791C"/>
              </a:buClr>
              <a:buSzPts val="2000"/>
              <a:buChar char="•"/>
            </a:pPr>
            <a:r>
              <a:rPr lang="en-GB" sz="2000" dirty="0">
                <a:solidFill>
                  <a:srgbClr val="F6791C"/>
                </a:solidFill>
              </a:rPr>
              <a:t>Assurance in research services through (</a:t>
            </a:r>
            <a:r>
              <a:rPr lang="en-GB" sz="2000" dirty="0" err="1">
                <a:solidFill>
                  <a:srgbClr val="F6791C"/>
                </a:solidFill>
              </a:rPr>
              <a:t>eIDAS</a:t>
            </a:r>
            <a:r>
              <a:rPr lang="en-GB" sz="2000" dirty="0">
                <a:solidFill>
                  <a:srgbClr val="F6791C"/>
                </a:solidFill>
              </a:rPr>
              <a:t>) public identity assertion</a:t>
            </a:r>
            <a:endParaRPr dirty="0"/>
          </a:p>
          <a:p>
            <a:pPr marL="0" lvl="0" indent="0" algn="l" rtl="0">
              <a:lnSpc>
                <a:spcPct val="110000"/>
              </a:lnSpc>
              <a:spcBef>
                <a:spcPts val="1050"/>
              </a:spcBef>
              <a:spcAft>
                <a:spcPts val="0"/>
              </a:spcAft>
              <a:buClr>
                <a:srgbClr val="003F5E"/>
              </a:buClr>
              <a:buSzPts val="2000"/>
              <a:buNone/>
            </a:pPr>
            <a:endParaRPr sz="2000" dirty="0">
              <a:solidFill>
                <a:srgbClr val="003F5E"/>
              </a:solidFill>
            </a:endParaRPr>
          </a:p>
        </p:txBody>
      </p:sp>
      <p:sp>
        <p:nvSpPr>
          <p:cNvPr id="813" name="Google Shape;813;g2e2953a4e95_0_121"/>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9</a:t>
            </a:fld>
            <a:endParaRPr/>
          </a:p>
        </p:txBody>
      </p:sp>
      <p:sp>
        <p:nvSpPr>
          <p:cNvPr id="814" name="Google Shape;814;g2e2953a4e95_0_121"/>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a:t>Policy and good practice underpinning the AARC Blueprint BPA</a:t>
            </a:r>
            <a:endParaRPr/>
          </a:p>
        </p:txBody>
      </p:sp>
      <p:pic>
        <p:nvPicPr>
          <p:cNvPr id="815" name="Google Shape;815;g2e2953a4e95_0_121"/>
          <p:cNvPicPr preferRelativeResize="0"/>
          <p:nvPr/>
        </p:nvPicPr>
        <p:blipFill rotWithShape="1">
          <a:blip r:embed="rId3">
            <a:alphaModFix/>
          </a:blip>
          <a:srcRect/>
          <a:stretch/>
        </p:blipFill>
        <p:spPr>
          <a:xfrm>
            <a:off x="11090330" y="3930141"/>
            <a:ext cx="851004" cy="1357298"/>
          </a:xfrm>
          <a:prstGeom prst="rect">
            <a:avLst/>
          </a:prstGeom>
          <a:noFill/>
          <a:ln w="9525" cap="flat" cmpd="sng">
            <a:solidFill>
              <a:srgbClr val="F6791C"/>
            </a:solidFill>
            <a:prstDash val="solid"/>
            <a:round/>
            <a:headEnd type="none" w="sm" len="sm"/>
            <a:tailEnd type="none" w="sm" len="sm"/>
          </a:ln>
        </p:spPr>
      </p:pic>
      <p:pic>
        <p:nvPicPr>
          <p:cNvPr id="816" name="Google Shape;816;g2e2953a4e95_0_121"/>
          <p:cNvPicPr preferRelativeResize="0"/>
          <p:nvPr/>
        </p:nvPicPr>
        <p:blipFill rotWithShape="1">
          <a:blip r:embed="rId4">
            <a:alphaModFix/>
          </a:blip>
          <a:srcRect/>
          <a:stretch/>
        </p:blipFill>
        <p:spPr>
          <a:xfrm>
            <a:off x="10755084" y="4478303"/>
            <a:ext cx="1040792" cy="671311"/>
          </a:xfrm>
          <a:prstGeom prst="rect">
            <a:avLst/>
          </a:prstGeom>
          <a:noFill/>
          <a:ln>
            <a:noFill/>
          </a:ln>
        </p:spPr>
      </p:pic>
      <p:grpSp>
        <p:nvGrpSpPr>
          <p:cNvPr id="817" name="Google Shape;817;g2e2953a4e95_0_121"/>
          <p:cNvGrpSpPr/>
          <p:nvPr/>
        </p:nvGrpSpPr>
        <p:grpSpPr>
          <a:xfrm>
            <a:off x="10337064" y="1531991"/>
            <a:ext cx="1629741" cy="1139583"/>
            <a:chOff x="10090926" y="1711791"/>
            <a:chExt cx="1629741" cy="1139583"/>
          </a:xfrm>
        </p:grpSpPr>
        <p:pic>
          <p:nvPicPr>
            <p:cNvPr id="818" name="Google Shape;818;g2e2953a4e95_0_121"/>
            <p:cNvPicPr preferRelativeResize="0"/>
            <p:nvPr/>
          </p:nvPicPr>
          <p:blipFill rotWithShape="1">
            <a:blip r:embed="rId5">
              <a:alphaModFix/>
            </a:blip>
            <a:srcRect/>
            <a:stretch/>
          </p:blipFill>
          <p:spPr>
            <a:xfrm>
              <a:off x="10090926" y="1711791"/>
              <a:ext cx="1458812" cy="1000252"/>
            </a:xfrm>
            <a:prstGeom prst="rect">
              <a:avLst/>
            </a:prstGeom>
            <a:noFill/>
            <a:ln w="9525" cap="flat" cmpd="sng">
              <a:solidFill>
                <a:srgbClr val="003F5E"/>
              </a:solidFill>
              <a:prstDash val="solid"/>
              <a:round/>
              <a:headEnd type="none" w="sm" len="sm"/>
              <a:tailEnd type="none" w="sm" len="sm"/>
            </a:ln>
          </p:spPr>
        </p:pic>
        <p:pic>
          <p:nvPicPr>
            <p:cNvPr id="819" name="Google Shape;819;g2e2953a4e95_0_121"/>
            <p:cNvPicPr preferRelativeResize="0"/>
            <p:nvPr/>
          </p:nvPicPr>
          <p:blipFill rotWithShape="1">
            <a:blip r:embed="rId6">
              <a:alphaModFix/>
            </a:blip>
            <a:srcRect/>
            <a:stretch/>
          </p:blipFill>
          <p:spPr>
            <a:xfrm>
              <a:off x="11302371" y="2329368"/>
              <a:ext cx="418296" cy="522006"/>
            </a:xfrm>
            <a:prstGeom prst="rect">
              <a:avLst/>
            </a:prstGeom>
            <a:noFill/>
            <a:ln>
              <a:noFill/>
            </a:ln>
          </p:spPr>
        </p:pic>
      </p:grpSp>
      <p:pic>
        <p:nvPicPr>
          <p:cNvPr id="820" name="Google Shape;820;g2e2953a4e95_0_121"/>
          <p:cNvPicPr preferRelativeResize="0"/>
          <p:nvPr/>
        </p:nvPicPr>
        <p:blipFill rotWithShape="1">
          <a:blip r:embed="rId7">
            <a:alphaModFix/>
          </a:blip>
          <a:srcRect/>
          <a:stretch/>
        </p:blipFill>
        <p:spPr>
          <a:xfrm>
            <a:off x="10539562" y="2149568"/>
            <a:ext cx="960068" cy="1281482"/>
          </a:xfrm>
          <a:prstGeom prst="rect">
            <a:avLst/>
          </a:prstGeom>
          <a:noFill/>
          <a:ln w="9525" cap="flat" cmpd="sng">
            <a:solidFill>
              <a:srgbClr val="003F5E"/>
            </a:solidFill>
            <a:prstDash val="solid"/>
            <a:round/>
            <a:headEnd type="none" w="sm" len="sm"/>
            <a:tailEnd type="none" w="sm" len="sm"/>
          </a:ln>
        </p:spPr>
      </p:pic>
      <p:sp>
        <p:nvSpPr>
          <p:cNvPr id="821" name="Google Shape;821;g2e2953a4e95_0_121"/>
          <p:cNvSpPr/>
          <p:nvPr/>
        </p:nvSpPr>
        <p:spPr>
          <a:xfrm>
            <a:off x="444502" y="1439332"/>
            <a:ext cx="11643000" cy="2133600"/>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g2e2953a4e95_0_121"/>
          <p:cNvSpPr/>
          <p:nvPr/>
        </p:nvSpPr>
        <p:spPr>
          <a:xfrm>
            <a:off x="455646" y="3710615"/>
            <a:ext cx="11643000" cy="1815600"/>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TREE-template-16-9-format.potx" id="{A675FEC3-DC03-41BD-9FFE-DAED50E62743}" vid="{61C1A71C-0582-4EAC-954F-879658315C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59AA3960-760A-4B61-8C8B-DBF90F37C8C8}">
  <ds:schemaRef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AARC-TREE-template-16-9-format</Template>
  <TotalTime>1149</TotalTime>
  <Words>1215</Words>
  <Application>Microsoft Macintosh PowerPoint</Application>
  <PresentationFormat>Widescreen</PresentationFormat>
  <Paragraphs>197</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Akkurat Std</vt:lpstr>
      <vt:lpstr>Arial</vt:lpstr>
      <vt:lpstr>Bahnschrift SemiBold</vt:lpstr>
      <vt:lpstr>Calibri</vt:lpstr>
      <vt:lpstr>Courier New</vt:lpstr>
      <vt:lpstr>Helvetica Neue Medium</vt:lpstr>
      <vt:lpstr>GEANT Association</vt:lpstr>
      <vt:lpstr>PowerPoint Presentation</vt:lpstr>
      <vt:lpstr>PowerPoint Presentation</vt:lpstr>
      <vt:lpstr>AARC Blueprint Architecture: many communities and collaboration, and full of fancy colourful pictures and stuff</vt:lpstr>
      <vt:lpstr>What is the AARC BPA? </vt:lpstr>
      <vt:lpstr>The AARC BPA: the IdP-SP proxy to enable federated access for research </vt:lpstr>
      <vt:lpstr>Interoperability – more than just the nice colours</vt:lpstr>
      <vt:lpstr>A common suite of architecture and policy guidelines</vt:lpstr>
      <vt:lpstr>AARC BPA Guidelines – evolving interoperability with new guidance</vt:lpstr>
      <vt:lpstr>Policy and good practice underpinning the AARC Blueprint BPA</vt:lpstr>
      <vt:lpstr>How to establish secure operation for your (AARC BPA) proxy? </vt:lpstr>
      <vt:lpstr>Operational security focus in the BPA: beyond just the IdPs</vt:lpstr>
      <vt:lpstr>Proxies have more challenges as well: AUPs, T&amp;Cs, Privacy notices, …</vt:lpstr>
      <vt:lpstr>WISE Baseline AUP</vt:lpstr>
      <vt:lpstr>How many of these?</vt:lpstr>
      <vt:lpstr>AARC G082 Notice Management by Proxies</vt:lpstr>
      <vt:lpstr>AARC Ixxx Lightweight Community Management</vt:lpstr>
      <vt:lpstr>Policy Development Kit: simplify by re-using good practice </vt:lpstr>
      <vt:lpstr>Policy Development Kit: simplify by re-using good practice </vt:lpstr>
      <vt:lpstr>AARC Community - open for all </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Maarten Kremers</cp:lastModifiedBy>
  <cp:revision>29</cp:revision>
  <cp:lastPrinted>2015-05-01T10:30:08Z</cp:lastPrinted>
  <dcterms:created xsi:type="dcterms:W3CDTF">2024-12-12T18:07:46Z</dcterms:created>
  <dcterms:modified xsi:type="dcterms:W3CDTF">2025-03-21T01:33:32Z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