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7"/>
  </p:notesMasterIdLst>
  <p:sldIdLst>
    <p:sldId id="312" r:id="rId3"/>
    <p:sldId id="356" r:id="rId4"/>
    <p:sldId id="358" r:id="rId5"/>
    <p:sldId id="359" r:id="rId6"/>
    <p:sldId id="361" r:id="rId7"/>
    <p:sldId id="360" r:id="rId8"/>
    <p:sldId id="362" r:id="rId9"/>
    <p:sldId id="364" r:id="rId10"/>
    <p:sldId id="363" r:id="rId11"/>
    <p:sldId id="365" r:id="rId12"/>
    <p:sldId id="368" r:id="rId13"/>
    <p:sldId id="369" r:id="rId14"/>
    <p:sldId id="357" r:id="rId15"/>
    <p:sldId id="370"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752"/>
    <p:restoredTop sz="96405"/>
  </p:normalViewPr>
  <p:slideViewPr>
    <p:cSldViewPr showGuides="1">
      <p:cViewPr varScale="1">
        <p:scale>
          <a:sx n="127" d="100"/>
          <a:sy n="127" d="100"/>
        </p:scale>
        <p:origin x="208" y="27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33E41-DE99-FF4D-8CBC-54052A4AECC0}" type="datetimeFigureOut">
              <a:rPr kumimoji="1" lang="ja-JP" altLang="en-US" smtClean="0"/>
              <a:t>2025/3/21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46898-9CBE-BF44-B47D-4D37993FA76B}" type="slidenum">
              <a:rPr kumimoji="1" lang="ja-JP" altLang="en-US" smtClean="0"/>
              <a:t>‹#›</a:t>
            </a:fld>
            <a:endParaRPr kumimoji="1" lang="ja-JP" altLang="en-US"/>
          </a:p>
        </p:txBody>
      </p:sp>
    </p:spTree>
    <p:extLst>
      <p:ext uri="{BB962C8B-B14F-4D97-AF65-F5344CB8AC3E}">
        <p14:creationId xmlns:p14="http://schemas.microsoft.com/office/powerpoint/2010/main" val="24156122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EFE7FB-5AFB-4579-61AD-7C4D63BA672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B5F39DD-43E0-48D9-D16A-4F7EF74DE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E80CD4B-1BB2-1ACC-C768-59278A8B9E6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B349899-ED5B-FB02-9552-571C816194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160F96-174C-C4A6-8474-1535D90C9B7A}"/>
              </a:ext>
            </a:extLst>
          </p:cNvPr>
          <p:cNvSpPr>
            <a:spLocks noGrp="1"/>
          </p:cNvSpPr>
          <p:nvPr>
            <p:ph type="sldNum" sz="quarter" idx="12"/>
          </p:nvPr>
        </p:nvSpPr>
        <p:spPr/>
        <p:txBody>
          <a:bodyPr/>
          <a:lstStyle/>
          <a:p>
            <a:fld id="{E5232C20-D0EE-9E4F-B217-2B1FD84BE186}" type="slidenum">
              <a:rPr kumimoji="1" lang="ja-JP" altLang="en-US" smtClean="0"/>
              <a:t>‹#›</a:t>
            </a:fld>
            <a:endParaRPr kumimoji="1" lang="ja-JP" altLang="en-US"/>
          </a:p>
        </p:txBody>
      </p:sp>
    </p:spTree>
    <p:extLst>
      <p:ext uri="{BB962C8B-B14F-4D97-AF65-F5344CB8AC3E}">
        <p14:creationId xmlns:p14="http://schemas.microsoft.com/office/powerpoint/2010/main" val="2923378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8DD2B-8083-D280-4ABB-96692921A28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1E09CD9-A16E-9799-B857-EA461408217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B5FFDE-50DC-DFB1-5E0A-44D286DE017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4A86164-08BC-1558-D8AA-EF9515CEB3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D41607-E946-4C50-59C9-9C15E87FD55D}"/>
              </a:ext>
            </a:extLst>
          </p:cNvPr>
          <p:cNvSpPr>
            <a:spLocks noGrp="1"/>
          </p:cNvSpPr>
          <p:nvPr>
            <p:ph type="sldNum" sz="quarter" idx="12"/>
          </p:nvPr>
        </p:nvSpPr>
        <p:spPr/>
        <p:txBody>
          <a:bodyPr/>
          <a:lstStyle/>
          <a:p>
            <a:fld id="{E5232C20-D0EE-9E4F-B217-2B1FD84BE186}" type="slidenum">
              <a:rPr kumimoji="1" lang="ja-JP" altLang="en-US" smtClean="0"/>
              <a:t>‹#›</a:t>
            </a:fld>
            <a:endParaRPr kumimoji="1" lang="ja-JP" altLang="en-US"/>
          </a:p>
        </p:txBody>
      </p:sp>
    </p:spTree>
    <p:extLst>
      <p:ext uri="{BB962C8B-B14F-4D97-AF65-F5344CB8AC3E}">
        <p14:creationId xmlns:p14="http://schemas.microsoft.com/office/powerpoint/2010/main" val="171194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F13EBC4-1CB6-04DB-1550-5602C4A4CD6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A0FD6A5-0962-3788-2AF2-64F77B11BA1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CE8F94-2198-68CE-A5C1-ADBDE43CD2A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B14FD06-A549-8482-0DC2-FBE22EB5F7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B55831-9CA2-D2CF-EB19-022AA6C533D4}"/>
              </a:ext>
            </a:extLst>
          </p:cNvPr>
          <p:cNvSpPr>
            <a:spLocks noGrp="1"/>
          </p:cNvSpPr>
          <p:nvPr>
            <p:ph type="sldNum" sz="quarter" idx="12"/>
          </p:nvPr>
        </p:nvSpPr>
        <p:spPr/>
        <p:txBody>
          <a:bodyPr/>
          <a:lstStyle/>
          <a:p>
            <a:fld id="{E5232C20-D0EE-9E4F-B217-2B1FD84BE186}" type="slidenum">
              <a:rPr kumimoji="1" lang="ja-JP" altLang="en-US" smtClean="0"/>
              <a:t>‹#›</a:t>
            </a:fld>
            <a:endParaRPr kumimoji="1" lang="ja-JP" altLang="en-US"/>
          </a:p>
        </p:txBody>
      </p:sp>
    </p:spTree>
    <p:extLst>
      <p:ext uri="{BB962C8B-B14F-4D97-AF65-F5344CB8AC3E}">
        <p14:creationId xmlns:p14="http://schemas.microsoft.com/office/powerpoint/2010/main" val="3747996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スライド">
    <p:spTree>
      <p:nvGrpSpPr>
        <p:cNvPr id="1" name=""/>
        <p:cNvGrpSpPr/>
        <p:nvPr/>
      </p:nvGrpSpPr>
      <p:grpSpPr>
        <a:xfrm>
          <a:off x="0" y="0"/>
          <a:ext cx="0" cy="0"/>
          <a:chOff x="0" y="0"/>
          <a:chExt cx="0" cy="0"/>
        </a:xfrm>
      </p:grpSpPr>
      <p:sp>
        <p:nvSpPr>
          <p:cNvPr id="7" name="タイトル プレースホルダー 12">
            <a:extLst>
              <a:ext uri="{FF2B5EF4-FFF2-40B4-BE49-F238E27FC236}">
                <a16:creationId xmlns:a16="http://schemas.microsoft.com/office/drawing/2014/main" id="{6E3C5332-7B63-B049-AAEF-8C7AEE553787}"/>
              </a:ext>
            </a:extLst>
          </p:cNvPr>
          <p:cNvSpPr>
            <a:spLocks noGrp="1"/>
          </p:cNvSpPr>
          <p:nvPr>
            <p:ph type="title" hasCustomPrompt="1"/>
          </p:nvPr>
        </p:nvSpPr>
        <p:spPr>
          <a:xfrm>
            <a:off x="4143375" y="558619"/>
            <a:ext cx="7533963" cy="1847127"/>
          </a:xfrm>
          <a:prstGeom prst="rect">
            <a:avLst/>
          </a:prstGeom>
        </p:spPr>
        <p:txBody>
          <a:bodyPr vert="horz" lIns="91440" tIns="45720" rIns="91440" bIns="45720" rtlCol="0" anchor="b">
            <a:noAutofit/>
          </a:bodyPr>
          <a:lstStyle>
            <a:lvl1pPr>
              <a:lnSpc>
                <a:spcPct val="100000"/>
              </a:lnSpc>
              <a:defRPr sz="3600"/>
            </a:lvl1pPr>
          </a:lstStyle>
          <a:p>
            <a:r>
              <a:rPr kumimoji="1" lang="ja-JP" altLang="en-US"/>
              <a:t>クリックしてタイトルを入力</a:t>
            </a:r>
            <a:br>
              <a:rPr kumimoji="1" lang="en-US" altLang="ja-JP" dirty="0"/>
            </a:br>
            <a:r>
              <a:rPr kumimoji="1" lang="ja-JP" altLang="en-US"/>
              <a:t>クリックしてタイトルを入力</a:t>
            </a:r>
          </a:p>
        </p:txBody>
      </p:sp>
      <p:sp>
        <p:nvSpPr>
          <p:cNvPr id="8" name="テキスト プレースホルダー 11">
            <a:extLst>
              <a:ext uri="{FF2B5EF4-FFF2-40B4-BE49-F238E27FC236}">
                <a16:creationId xmlns:a16="http://schemas.microsoft.com/office/drawing/2014/main" id="{A69E8DC5-124B-5644-AC88-5A517C1DE90D}"/>
              </a:ext>
            </a:extLst>
          </p:cNvPr>
          <p:cNvSpPr>
            <a:spLocks noGrp="1"/>
          </p:cNvSpPr>
          <p:nvPr>
            <p:ph type="body" sz="quarter" idx="13" hasCustomPrompt="1"/>
          </p:nvPr>
        </p:nvSpPr>
        <p:spPr>
          <a:xfrm>
            <a:off x="4143375" y="2505694"/>
            <a:ext cx="7533963" cy="923306"/>
          </a:xfrm>
          <a:prstGeom prst="rect">
            <a:avLst/>
          </a:prstGeom>
        </p:spPr>
        <p:txBody>
          <a:bodyPr lIns="90000">
            <a:noAutofit/>
          </a:bodyPr>
          <a:lstStyle>
            <a:lvl1pPr marL="0" marR="0" indent="0" algn="l" defTabSz="914400" rtl="0" eaLnBrk="1" fontAlgn="auto" latinLnBrk="0" hangingPunct="1">
              <a:lnSpc>
                <a:spcPct val="25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クリックしてサブタイトルを入力クリックしてサブタイトルを入力</a:t>
            </a:r>
          </a:p>
          <a:p>
            <a:pPr lvl="0"/>
            <a:endParaRPr kumimoji="1" lang="ja-JP" altLang="en-US"/>
          </a:p>
        </p:txBody>
      </p:sp>
      <p:sp>
        <p:nvSpPr>
          <p:cNvPr id="9" name="テキスト プレースホルダー 11">
            <a:extLst>
              <a:ext uri="{FF2B5EF4-FFF2-40B4-BE49-F238E27FC236}">
                <a16:creationId xmlns:a16="http://schemas.microsoft.com/office/drawing/2014/main" id="{A121383B-162C-CE4A-B1E0-D3B35EE87235}"/>
              </a:ext>
            </a:extLst>
          </p:cNvPr>
          <p:cNvSpPr>
            <a:spLocks noGrp="1"/>
          </p:cNvSpPr>
          <p:nvPr>
            <p:ph type="body" sz="quarter" idx="14" hasCustomPrompt="1"/>
          </p:nvPr>
        </p:nvSpPr>
        <p:spPr>
          <a:xfrm>
            <a:off x="4133930" y="3429000"/>
            <a:ext cx="7533962" cy="1225470"/>
          </a:xfrm>
          <a:prstGeom prst="rect">
            <a:avLst/>
          </a:prstGeom>
        </p:spPr>
        <p:txBody>
          <a:bodyPr anchor="ctr">
            <a:noAutofit/>
          </a:bodyPr>
          <a:lstStyle>
            <a:lvl1pPr marL="0" indent="0">
              <a:buNone/>
              <a:defRPr sz="2000"/>
            </a:lvl1pPr>
          </a:lstStyle>
          <a:p>
            <a:pPr lvl="0"/>
            <a:r>
              <a:rPr kumimoji="1" lang="ja-JP" altLang="en-US"/>
              <a:t>所属、名前、日付を入力</a:t>
            </a:r>
          </a:p>
        </p:txBody>
      </p:sp>
      <p:pic>
        <p:nvPicPr>
          <p:cNvPr id="11" name="図 10" descr="テキスト&#10;&#10;自動的に生成された説明">
            <a:extLst>
              <a:ext uri="{FF2B5EF4-FFF2-40B4-BE49-F238E27FC236}">
                <a16:creationId xmlns:a16="http://schemas.microsoft.com/office/drawing/2014/main" id="{23B2D1F5-315B-614E-91CB-41DB4FCBE4E3}"/>
              </a:ext>
            </a:extLst>
          </p:cNvPr>
          <p:cNvPicPr>
            <a:picLocks noChangeAspect="1"/>
          </p:cNvPicPr>
          <p:nvPr userDrawn="1"/>
        </p:nvPicPr>
        <p:blipFill>
          <a:blip r:embed="rId2"/>
          <a:stretch>
            <a:fillRect/>
          </a:stretch>
        </p:blipFill>
        <p:spPr>
          <a:xfrm>
            <a:off x="8659859" y="5273462"/>
            <a:ext cx="1084115" cy="357998"/>
          </a:xfrm>
          <a:prstGeom prst="rect">
            <a:avLst/>
          </a:prstGeom>
        </p:spPr>
      </p:pic>
      <p:pic>
        <p:nvPicPr>
          <p:cNvPr id="12" name="図 11" descr="テキスト&#10;&#10;自動的に生成された説明">
            <a:extLst>
              <a:ext uri="{FF2B5EF4-FFF2-40B4-BE49-F238E27FC236}">
                <a16:creationId xmlns:a16="http://schemas.microsoft.com/office/drawing/2014/main" id="{341299DB-7828-AA40-9561-A26F764810EE}"/>
              </a:ext>
            </a:extLst>
          </p:cNvPr>
          <p:cNvPicPr>
            <a:picLocks noChangeAspect="1"/>
          </p:cNvPicPr>
          <p:nvPr userDrawn="1"/>
        </p:nvPicPr>
        <p:blipFill>
          <a:blip r:embed="rId3"/>
          <a:stretch>
            <a:fillRect/>
          </a:stretch>
        </p:blipFill>
        <p:spPr>
          <a:xfrm>
            <a:off x="7178923" y="5335910"/>
            <a:ext cx="1304827" cy="248207"/>
          </a:xfrm>
          <a:prstGeom prst="rect">
            <a:avLst/>
          </a:prstGeom>
        </p:spPr>
      </p:pic>
      <p:pic>
        <p:nvPicPr>
          <p:cNvPr id="13" name="図 12" descr="テキスト が含まれている画像&#10;&#10;自動的に生成された説明">
            <a:extLst>
              <a:ext uri="{FF2B5EF4-FFF2-40B4-BE49-F238E27FC236}">
                <a16:creationId xmlns:a16="http://schemas.microsoft.com/office/drawing/2014/main" id="{5686FF97-53BF-5A48-B9DA-C8133125E9D6}"/>
              </a:ext>
            </a:extLst>
          </p:cNvPr>
          <p:cNvPicPr>
            <a:picLocks noChangeAspect="1"/>
          </p:cNvPicPr>
          <p:nvPr userDrawn="1"/>
        </p:nvPicPr>
        <p:blipFill>
          <a:blip r:embed="rId4"/>
          <a:stretch>
            <a:fillRect/>
          </a:stretch>
        </p:blipFill>
        <p:spPr>
          <a:xfrm>
            <a:off x="9842202" y="5280930"/>
            <a:ext cx="1835136" cy="358169"/>
          </a:xfrm>
          <a:prstGeom prst="rect">
            <a:avLst/>
          </a:prstGeom>
        </p:spPr>
      </p:pic>
      <p:pic>
        <p:nvPicPr>
          <p:cNvPr id="14" name="図 13" descr="文字が書かれている&#10;&#10;低い精度で自動的に生成された説明">
            <a:extLst>
              <a:ext uri="{FF2B5EF4-FFF2-40B4-BE49-F238E27FC236}">
                <a16:creationId xmlns:a16="http://schemas.microsoft.com/office/drawing/2014/main" id="{D6AA550E-7563-A749-946E-B7A463EEDFEE}"/>
              </a:ext>
            </a:extLst>
          </p:cNvPr>
          <p:cNvPicPr>
            <a:picLocks noChangeAspect="1"/>
          </p:cNvPicPr>
          <p:nvPr userDrawn="1"/>
        </p:nvPicPr>
        <p:blipFill>
          <a:blip r:embed="rId5"/>
          <a:stretch>
            <a:fillRect/>
          </a:stretch>
        </p:blipFill>
        <p:spPr>
          <a:xfrm>
            <a:off x="6137239" y="5216782"/>
            <a:ext cx="865575" cy="493240"/>
          </a:xfrm>
          <a:prstGeom prst="rect">
            <a:avLst/>
          </a:prstGeom>
        </p:spPr>
      </p:pic>
    </p:spTree>
    <p:extLst>
      <p:ext uri="{BB962C8B-B14F-4D97-AF65-F5344CB8AC3E}">
        <p14:creationId xmlns:p14="http://schemas.microsoft.com/office/powerpoint/2010/main" val="2621369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83C1D1-D53F-FBC8-223E-8788D68D2F6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EA49273-97D3-DCAA-F484-AFB98B2B7DD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63BC327-B01F-5526-0EC5-5400FCDFAEC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094D12D-E143-3176-53C5-2B2DC204F5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5A5A23-61B4-74BC-215C-3D427D573198}"/>
              </a:ext>
            </a:extLst>
          </p:cNvPr>
          <p:cNvSpPr>
            <a:spLocks noGrp="1"/>
          </p:cNvSpPr>
          <p:nvPr>
            <p:ph type="sldNum" sz="quarter" idx="12"/>
          </p:nvPr>
        </p:nvSpPr>
        <p:spPr/>
        <p:txBody>
          <a:bodyPr/>
          <a:lstStyle/>
          <a:p>
            <a:fld id="{E5232C20-D0EE-9E4F-B217-2B1FD84BE186}" type="slidenum">
              <a:rPr kumimoji="1" lang="ja-JP" altLang="en-US" smtClean="0"/>
              <a:t>‹#›</a:t>
            </a:fld>
            <a:endParaRPr kumimoji="1" lang="ja-JP" altLang="en-US"/>
          </a:p>
        </p:txBody>
      </p:sp>
    </p:spTree>
    <p:extLst>
      <p:ext uri="{BB962C8B-B14F-4D97-AF65-F5344CB8AC3E}">
        <p14:creationId xmlns:p14="http://schemas.microsoft.com/office/powerpoint/2010/main" val="38836193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30518E-A346-0DC6-00FE-705CDF3E895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5BF376-D991-2640-6BA2-28EBDBBE69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7CBC9D7-A8DE-8DD1-2202-C9C1A7E7AC0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8B3C128-99FF-E1FE-8406-D52A1D596BD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F0B86F-295A-5784-7CD2-A6DC6237ABEA}"/>
              </a:ext>
            </a:extLst>
          </p:cNvPr>
          <p:cNvSpPr>
            <a:spLocks noGrp="1"/>
          </p:cNvSpPr>
          <p:nvPr>
            <p:ph type="sldNum" sz="quarter" idx="12"/>
          </p:nvPr>
        </p:nvSpPr>
        <p:spPr/>
        <p:txBody>
          <a:bodyPr/>
          <a:lstStyle/>
          <a:p>
            <a:fld id="{E5232C20-D0EE-9E4F-B217-2B1FD84BE186}" type="slidenum">
              <a:rPr kumimoji="1" lang="ja-JP" altLang="en-US" smtClean="0"/>
              <a:t>‹#›</a:t>
            </a:fld>
            <a:endParaRPr kumimoji="1" lang="ja-JP" altLang="en-US"/>
          </a:p>
        </p:txBody>
      </p:sp>
    </p:spTree>
    <p:extLst>
      <p:ext uri="{BB962C8B-B14F-4D97-AF65-F5344CB8AC3E}">
        <p14:creationId xmlns:p14="http://schemas.microsoft.com/office/powerpoint/2010/main" val="349526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97A9C-34C2-BE34-959C-9276984B862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BCEF76-0A86-B6AD-7FD0-1414385C8AE6}"/>
              </a:ext>
            </a:extLst>
          </p:cNvPr>
          <p:cNvSpPr>
            <a:spLocks noGrp="1"/>
          </p:cNvSpPr>
          <p:nvPr>
            <p:ph sz="half" idx="1"/>
          </p:nvPr>
        </p:nvSpPr>
        <p:spPr>
          <a:xfrm>
            <a:off x="335360" y="1124744"/>
            <a:ext cx="5699760" cy="5231606"/>
          </a:xfr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F5321767-AB06-9E79-C61B-5F5F512C99EC}"/>
              </a:ext>
            </a:extLst>
          </p:cNvPr>
          <p:cNvSpPr>
            <a:spLocks noGrp="1"/>
          </p:cNvSpPr>
          <p:nvPr>
            <p:ph sz="half" idx="2"/>
          </p:nvPr>
        </p:nvSpPr>
        <p:spPr>
          <a:xfrm>
            <a:off x="6156880" y="1124743"/>
            <a:ext cx="5699760" cy="5231605"/>
          </a:xfr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F0967DC1-5E83-E20E-5BDC-4AB6915FB05A}"/>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E1192E61-AC74-EABA-DA66-BB878D834C4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28747A8-71E9-C060-9745-B930ADE6E4BA}"/>
              </a:ext>
            </a:extLst>
          </p:cNvPr>
          <p:cNvSpPr>
            <a:spLocks noGrp="1"/>
          </p:cNvSpPr>
          <p:nvPr>
            <p:ph type="sldNum" sz="quarter" idx="12"/>
          </p:nvPr>
        </p:nvSpPr>
        <p:spPr/>
        <p:txBody>
          <a:bodyPr/>
          <a:lstStyle/>
          <a:p>
            <a:fld id="{E5232C20-D0EE-9E4F-B217-2B1FD84BE186}" type="slidenum">
              <a:rPr kumimoji="1" lang="ja-JP" altLang="en-US" smtClean="0"/>
              <a:t>‹#›</a:t>
            </a:fld>
            <a:endParaRPr kumimoji="1" lang="ja-JP" altLang="en-US"/>
          </a:p>
        </p:txBody>
      </p:sp>
    </p:spTree>
    <p:extLst>
      <p:ext uri="{BB962C8B-B14F-4D97-AF65-F5344CB8AC3E}">
        <p14:creationId xmlns:p14="http://schemas.microsoft.com/office/powerpoint/2010/main" val="35123983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811564-5499-EAD4-A0FC-EDCD91ECEA5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AC96733-A718-7F00-3F47-DBDA9E4A0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E633294-2459-79D4-8F5B-D767399536C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1743A60-EEF8-5732-03D6-6353060BC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9908187-C5EB-B883-D364-CA012135A88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384B085-EE2A-B60F-DABE-D273DD72531C}"/>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D19C5C00-F093-BB2F-1AEB-EC092A0E7EB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F9F4761-AB33-9A8E-ED95-1B0B7BE7FC1C}"/>
              </a:ext>
            </a:extLst>
          </p:cNvPr>
          <p:cNvSpPr>
            <a:spLocks noGrp="1"/>
          </p:cNvSpPr>
          <p:nvPr>
            <p:ph type="sldNum" sz="quarter" idx="12"/>
          </p:nvPr>
        </p:nvSpPr>
        <p:spPr/>
        <p:txBody>
          <a:bodyPr/>
          <a:lstStyle/>
          <a:p>
            <a:fld id="{E5232C20-D0EE-9E4F-B217-2B1FD84BE186}" type="slidenum">
              <a:rPr kumimoji="1" lang="ja-JP" altLang="en-US" smtClean="0"/>
              <a:t>‹#›</a:t>
            </a:fld>
            <a:endParaRPr kumimoji="1" lang="ja-JP" altLang="en-US"/>
          </a:p>
        </p:txBody>
      </p:sp>
    </p:spTree>
    <p:extLst>
      <p:ext uri="{BB962C8B-B14F-4D97-AF65-F5344CB8AC3E}">
        <p14:creationId xmlns:p14="http://schemas.microsoft.com/office/powerpoint/2010/main" val="296967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57661-BDED-5000-1E3E-4E5820233B7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1414707-19C0-A904-CA61-53FA03F512A3}"/>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D1FB3957-31FE-A60B-689F-875B1B62F22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254C684-15FF-0A6A-3F56-0061F3834ABE}"/>
              </a:ext>
            </a:extLst>
          </p:cNvPr>
          <p:cNvSpPr>
            <a:spLocks noGrp="1"/>
          </p:cNvSpPr>
          <p:nvPr>
            <p:ph type="sldNum" sz="quarter" idx="12"/>
          </p:nvPr>
        </p:nvSpPr>
        <p:spPr/>
        <p:txBody>
          <a:bodyPr/>
          <a:lstStyle/>
          <a:p>
            <a:fld id="{E5232C20-D0EE-9E4F-B217-2B1FD84BE186}" type="slidenum">
              <a:rPr kumimoji="1" lang="ja-JP" altLang="en-US" smtClean="0"/>
              <a:t>‹#›</a:t>
            </a:fld>
            <a:endParaRPr kumimoji="1" lang="ja-JP" altLang="en-US"/>
          </a:p>
        </p:txBody>
      </p:sp>
    </p:spTree>
    <p:extLst>
      <p:ext uri="{BB962C8B-B14F-4D97-AF65-F5344CB8AC3E}">
        <p14:creationId xmlns:p14="http://schemas.microsoft.com/office/powerpoint/2010/main" val="13535845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788CB38-5BED-9EBC-4BD1-4D6CA4550DB5}"/>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58BD82B9-E101-5587-9937-C69339B3226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7E152A7-8903-B57F-D946-25FA4DDE1E9C}"/>
              </a:ext>
            </a:extLst>
          </p:cNvPr>
          <p:cNvSpPr>
            <a:spLocks noGrp="1"/>
          </p:cNvSpPr>
          <p:nvPr>
            <p:ph type="sldNum" sz="quarter" idx="12"/>
          </p:nvPr>
        </p:nvSpPr>
        <p:spPr/>
        <p:txBody>
          <a:bodyPr/>
          <a:lstStyle/>
          <a:p>
            <a:fld id="{E5232C20-D0EE-9E4F-B217-2B1FD84BE186}" type="slidenum">
              <a:rPr kumimoji="1" lang="ja-JP" altLang="en-US" smtClean="0"/>
              <a:t>‹#›</a:t>
            </a:fld>
            <a:endParaRPr kumimoji="1" lang="ja-JP" altLang="en-US"/>
          </a:p>
        </p:txBody>
      </p:sp>
    </p:spTree>
    <p:extLst>
      <p:ext uri="{BB962C8B-B14F-4D97-AF65-F5344CB8AC3E}">
        <p14:creationId xmlns:p14="http://schemas.microsoft.com/office/powerpoint/2010/main" val="287646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6E9AE8-2C77-F045-0944-3189BEB605A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59DB6F-2637-C882-6722-5DD361B4C3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51E0E10-6D00-8BB1-CD65-10A62F131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92779BA-205C-8C53-F148-DB03A2E05199}"/>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5C55C65-A41C-DA29-033D-1A6810FBF6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719C11D-46CB-CE6D-4E9A-29AD3BB8B4D2}"/>
              </a:ext>
            </a:extLst>
          </p:cNvPr>
          <p:cNvSpPr>
            <a:spLocks noGrp="1"/>
          </p:cNvSpPr>
          <p:nvPr>
            <p:ph type="sldNum" sz="quarter" idx="12"/>
          </p:nvPr>
        </p:nvSpPr>
        <p:spPr/>
        <p:txBody>
          <a:bodyPr/>
          <a:lstStyle/>
          <a:p>
            <a:fld id="{E5232C20-D0EE-9E4F-B217-2B1FD84BE186}" type="slidenum">
              <a:rPr kumimoji="1" lang="ja-JP" altLang="en-US" smtClean="0"/>
              <a:t>‹#›</a:t>
            </a:fld>
            <a:endParaRPr kumimoji="1" lang="ja-JP" altLang="en-US"/>
          </a:p>
        </p:txBody>
      </p:sp>
    </p:spTree>
    <p:extLst>
      <p:ext uri="{BB962C8B-B14F-4D97-AF65-F5344CB8AC3E}">
        <p14:creationId xmlns:p14="http://schemas.microsoft.com/office/powerpoint/2010/main" val="385062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A4C545-4588-B78D-9833-70508487107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F4FD093-B427-9CD7-1905-374190F00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C54B4DD-135C-516C-728F-7A01C0B24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7952CF7-A23C-3646-19BE-F8373FA6F84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C9350F2-9695-3BDE-06EE-0702609A6AB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551E1AD-80CC-F871-E4CE-D3EA2DB6B2E5}"/>
              </a:ext>
            </a:extLst>
          </p:cNvPr>
          <p:cNvSpPr>
            <a:spLocks noGrp="1"/>
          </p:cNvSpPr>
          <p:nvPr>
            <p:ph type="sldNum" sz="quarter" idx="12"/>
          </p:nvPr>
        </p:nvSpPr>
        <p:spPr/>
        <p:txBody>
          <a:bodyPr/>
          <a:lstStyle/>
          <a:p>
            <a:fld id="{E5232C20-D0EE-9E4F-B217-2B1FD84BE186}" type="slidenum">
              <a:rPr kumimoji="1" lang="ja-JP" altLang="en-US" smtClean="0"/>
              <a:t>‹#›</a:t>
            </a:fld>
            <a:endParaRPr kumimoji="1" lang="ja-JP" altLang="en-US"/>
          </a:p>
        </p:txBody>
      </p:sp>
    </p:spTree>
    <p:extLst>
      <p:ext uri="{BB962C8B-B14F-4D97-AF65-F5344CB8AC3E}">
        <p14:creationId xmlns:p14="http://schemas.microsoft.com/office/powerpoint/2010/main" val="206634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DFFEFE7-10CC-671C-4CD2-FD2C5F4A69F2}"/>
              </a:ext>
            </a:extLst>
          </p:cNvPr>
          <p:cNvSpPr>
            <a:spLocks noGrp="1"/>
          </p:cNvSpPr>
          <p:nvPr>
            <p:ph type="title"/>
          </p:nvPr>
        </p:nvSpPr>
        <p:spPr>
          <a:xfrm>
            <a:off x="335360" y="188641"/>
            <a:ext cx="11544220" cy="79208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9E994CE-5D33-7668-53B7-DF97D48087AC}"/>
              </a:ext>
            </a:extLst>
          </p:cNvPr>
          <p:cNvSpPr>
            <a:spLocks noGrp="1"/>
          </p:cNvSpPr>
          <p:nvPr>
            <p:ph type="body" idx="1"/>
          </p:nvPr>
        </p:nvSpPr>
        <p:spPr>
          <a:xfrm>
            <a:off x="335360" y="1124744"/>
            <a:ext cx="11544220" cy="523160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1988D74D-A123-B430-50CD-9BA191C927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D4C612BB-A72D-86B7-1241-BD001A6F7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43AC3B7-7F07-090E-B902-ECF9575158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32C20-D0EE-9E4F-B217-2B1FD84BE186}" type="slidenum">
              <a:rPr kumimoji="1" lang="ja-JP" altLang="en-US" smtClean="0"/>
              <a:t>‹#›</a:t>
            </a:fld>
            <a:endParaRPr kumimoji="1" lang="ja-JP" altLang="en-US"/>
          </a:p>
        </p:txBody>
      </p:sp>
    </p:spTree>
    <p:extLst>
      <p:ext uri="{BB962C8B-B14F-4D97-AF65-F5344CB8AC3E}">
        <p14:creationId xmlns:p14="http://schemas.microsoft.com/office/powerpoint/2010/main" val="2328062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図 10" descr="おもちゃ, レゴ が含まれている画像&#10;&#10;自動的に生成された説明">
            <a:extLst>
              <a:ext uri="{FF2B5EF4-FFF2-40B4-BE49-F238E27FC236}">
                <a16:creationId xmlns:a16="http://schemas.microsoft.com/office/drawing/2014/main" id="{3D502888-4265-1A4F-9BC3-C5164E37D839}"/>
              </a:ext>
            </a:extLst>
          </p:cNvPr>
          <p:cNvPicPr>
            <a:picLocks noChangeAspect="1"/>
          </p:cNvPicPr>
          <p:nvPr userDrawn="1"/>
        </p:nvPicPr>
        <p:blipFill>
          <a:blip r:embed="rId3"/>
          <a:stretch>
            <a:fillRect/>
          </a:stretch>
        </p:blipFill>
        <p:spPr>
          <a:xfrm>
            <a:off x="0" y="0"/>
            <a:ext cx="11990851" cy="6858000"/>
          </a:xfrm>
          <a:prstGeom prst="rect">
            <a:avLst/>
          </a:prstGeom>
        </p:spPr>
      </p:pic>
      <p:sp>
        <p:nvSpPr>
          <p:cNvPr id="2" name="タイトル プレースホルダー 1">
            <a:extLst>
              <a:ext uri="{FF2B5EF4-FFF2-40B4-BE49-F238E27FC236}">
                <a16:creationId xmlns:a16="http://schemas.microsoft.com/office/drawing/2014/main" id="{7A25DA7B-DCD6-6D44-94AB-1AABEA5B3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900397-AC8A-7546-8B64-EFE82F199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4A23B0-B33F-3A4C-AA82-485D4C051E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Yu Gothic" panose="020B0400000000000000" pitchFamily="34" charset="-128"/>
                <a:ea typeface="Yu Gothic" panose="020B0400000000000000" pitchFamily="34" charset="-128"/>
              </a:defRPr>
            </a:lvl1pPr>
          </a:lstStyle>
          <a:p>
            <a:endParaRPr lang="ja-JP" altLang="en-US"/>
          </a:p>
        </p:txBody>
      </p:sp>
      <p:sp>
        <p:nvSpPr>
          <p:cNvPr id="5" name="フッター プレースホルダー 4">
            <a:extLst>
              <a:ext uri="{FF2B5EF4-FFF2-40B4-BE49-F238E27FC236}">
                <a16:creationId xmlns:a16="http://schemas.microsoft.com/office/drawing/2014/main" id="{BB0BD144-7EF4-7948-9EB5-3E0A6A00A0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Yu Gothic" panose="020B0400000000000000" pitchFamily="34" charset="-128"/>
                <a:ea typeface="Yu Gothic" panose="020B0400000000000000" pitchFamily="34" charset="-128"/>
              </a:defRPr>
            </a:lvl1pPr>
          </a:lstStyle>
          <a:p>
            <a:endParaRPr lang="ja-JP" altLang="en-US"/>
          </a:p>
        </p:txBody>
      </p:sp>
      <p:sp>
        <p:nvSpPr>
          <p:cNvPr id="6" name="スライド番号プレースホルダー 5">
            <a:extLst>
              <a:ext uri="{FF2B5EF4-FFF2-40B4-BE49-F238E27FC236}">
                <a16:creationId xmlns:a16="http://schemas.microsoft.com/office/drawing/2014/main" id="{B6441DEA-34C9-524A-8987-C0634E4EA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Yu Gothic" panose="020B0400000000000000" pitchFamily="34" charset="-128"/>
                <a:ea typeface="Yu Gothic" panose="020B0400000000000000" pitchFamily="34" charset="-128"/>
              </a:defRPr>
            </a:lvl1pPr>
          </a:lstStyle>
          <a:p>
            <a:fld id="{FF265D88-1831-B644-9161-CEEE10529559}" type="slidenum">
              <a:rPr lang="ja-JP" altLang="en-US" smtClean="0"/>
              <a:pPr/>
              <a:t>‹#›</a:t>
            </a:fld>
            <a:endParaRPr lang="ja-JP" altLang="en-US"/>
          </a:p>
        </p:txBody>
      </p:sp>
    </p:spTree>
    <p:extLst>
      <p:ext uri="{BB962C8B-B14F-4D97-AF65-F5344CB8AC3E}">
        <p14:creationId xmlns:p14="http://schemas.microsoft.com/office/powerpoint/2010/main" val="1940668819"/>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Yu Gothic" panose="020B0400000000000000" pitchFamily="34" charset="-128"/>
          <a:ea typeface="Yu Gothic" panose="020B04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github.com/letsencrypt/boulde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ws.amazon.com/what-is/io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ithub.com/letsencrypt/bould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8B2870-E4BD-7ECF-C936-86FFA5B0509F}"/>
              </a:ext>
            </a:extLst>
          </p:cNvPr>
          <p:cNvSpPr>
            <a:spLocks noGrp="1"/>
          </p:cNvSpPr>
          <p:nvPr>
            <p:ph type="title"/>
          </p:nvPr>
        </p:nvSpPr>
        <p:spPr/>
        <p:txBody>
          <a:bodyPr/>
          <a:lstStyle/>
          <a:p>
            <a:r>
              <a:rPr lang="en-US" altLang="ja-JP" dirty="0"/>
              <a:t>A Design of Automatic Certificate Management for a Zero Trust IoT System</a:t>
            </a:r>
            <a:endParaRPr kumimoji="1" lang="ja-JP" altLang="en-US"/>
          </a:p>
        </p:txBody>
      </p:sp>
      <p:sp>
        <p:nvSpPr>
          <p:cNvPr id="3" name="テキスト プレースホルダー 2">
            <a:extLst>
              <a:ext uri="{FF2B5EF4-FFF2-40B4-BE49-F238E27FC236}">
                <a16:creationId xmlns:a16="http://schemas.microsoft.com/office/drawing/2014/main" id="{07F6BA66-C413-3529-BB3C-DAF03D552676}"/>
              </a:ext>
            </a:extLst>
          </p:cNvPr>
          <p:cNvSpPr>
            <a:spLocks noGrp="1"/>
          </p:cNvSpPr>
          <p:nvPr>
            <p:ph type="body" sz="quarter" idx="13"/>
          </p:nvPr>
        </p:nvSpPr>
        <p:spPr/>
        <p:txBody>
          <a:bodyPr/>
          <a:lstStyle/>
          <a:p>
            <a:pPr>
              <a:lnSpc>
                <a:spcPct val="100000"/>
              </a:lnSpc>
            </a:pPr>
            <a:r>
              <a:rPr kumimoji="1" lang="en-US" altLang="ja-JP" sz="2400" dirty="0"/>
              <a:t>ISGC 2025</a:t>
            </a:r>
          </a:p>
          <a:p>
            <a:pPr>
              <a:lnSpc>
                <a:spcPct val="100000"/>
              </a:lnSpc>
            </a:pPr>
            <a:r>
              <a:rPr kumimoji="1" lang="en-US" altLang="ja-JP" sz="2400" dirty="0"/>
              <a:t>Academia </a:t>
            </a:r>
            <a:r>
              <a:rPr kumimoji="1" lang="en-US" altLang="ja-JP" sz="2400" dirty="0" err="1"/>
              <a:t>Sinica</a:t>
            </a:r>
            <a:r>
              <a:rPr kumimoji="1" lang="en-US" altLang="ja-JP" sz="2400" dirty="0"/>
              <a:t>, Tai</a:t>
            </a:r>
            <a:r>
              <a:rPr lang="en-US" altLang="ja-JP" sz="2400" dirty="0"/>
              <a:t>pei, Taiwan</a:t>
            </a:r>
            <a:endParaRPr kumimoji="1" lang="ja-JP" altLang="en-US" sz="2400"/>
          </a:p>
        </p:txBody>
      </p:sp>
      <p:sp>
        <p:nvSpPr>
          <p:cNvPr id="4" name="テキスト プレースホルダー 3">
            <a:extLst>
              <a:ext uri="{FF2B5EF4-FFF2-40B4-BE49-F238E27FC236}">
                <a16:creationId xmlns:a16="http://schemas.microsoft.com/office/drawing/2014/main" id="{EC0F1545-953E-B980-A6C1-FCDE1D8C7D07}"/>
              </a:ext>
            </a:extLst>
          </p:cNvPr>
          <p:cNvSpPr>
            <a:spLocks noGrp="1"/>
          </p:cNvSpPr>
          <p:nvPr>
            <p:ph type="body" sz="quarter" idx="14"/>
          </p:nvPr>
        </p:nvSpPr>
        <p:spPr/>
        <p:txBody>
          <a:bodyPr/>
          <a:lstStyle/>
          <a:p>
            <a:r>
              <a:rPr kumimoji="1" lang="en-US" altLang="ja-JP" b="1" dirty="0" err="1"/>
              <a:t>Eisaku</a:t>
            </a:r>
            <a:r>
              <a:rPr kumimoji="1" lang="en-US" altLang="ja-JP" b="1" dirty="0"/>
              <a:t> SAKANE and Atsuko TAKEFUSA</a:t>
            </a:r>
          </a:p>
          <a:p>
            <a:r>
              <a:rPr lang="en-US" altLang="ja-JP" dirty="0"/>
              <a:t>National Institute of Informatics, Japan</a:t>
            </a:r>
            <a:endParaRPr kumimoji="1" lang="ja-JP" altLang="en-US"/>
          </a:p>
        </p:txBody>
      </p:sp>
    </p:spTree>
    <p:extLst>
      <p:ext uri="{BB962C8B-B14F-4D97-AF65-F5344CB8AC3E}">
        <p14:creationId xmlns:p14="http://schemas.microsoft.com/office/powerpoint/2010/main" val="279502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77AD3B-D3AF-7F9F-33CC-32B2F02382BB}"/>
              </a:ext>
            </a:extLst>
          </p:cNvPr>
          <p:cNvSpPr>
            <a:spLocks noGrp="1"/>
          </p:cNvSpPr>
          <p:nvPr>
            <p:ph type="title"/>
          </p:nvPr>
        </p:nvSpPr>
        <p:spPr/>
        <p:txBody>
          <a:bodyPr>
            <a:normAutofit/>
          </a:bodyPr>
          <a:lstStyle/>
          <a:p>
            <a:r>
              <a:rPr lang="en-US" altLang="ja-JP" dirty="0"/>
              <a:t>Authorization</a:t>
            </a:r>
            <a:r>
              <a:rPr kumimoji="1" lang="en-US" altLang="ja-JP" dirty="0"/>
              <a:t> verification procedure for SC</a:t>
            </a:r>
            <a:endParaRPr kumimoji="1" lang="ja-JP" altLang="en-US"/>
          </a:p>
        </p:txBody>
      </p:sp>
      <p:sp>
        <p:nvSpPr>
          <p:cNvPr id="3" name="コンテンツ プレースホルダー 2">
            <a:extLst>
              <a:ext uri="{FF2B5EF4-FFF2-40B4-BE49-F238E27FC236}">
                <a16:creationId xmlns:a16="http://schemas.microsoft.com/office/drawing/2014/main" id="{85F5A210-FABD-D4E6-10D5-4C976C85A3C8}"/>
              </a:ext>
            </a:extLst>
          </p:cNvPr>
          <p:cNvSpPr>
            <a:spLocks noGrp="1"/>
          </p:cNvSpPr>
          <p:nvPr>
            <p:ph idx="1"/>
          </p:nvPr>
        </p:nvSpPr>
        <p:spPr>
          <a:xfrm>
            <a:off x="335360" y="1130617"/>
            <a:ext cx="11544220" cy="5754767"/>
          </a:xfrm>
        </p:spPr>
        <p:txBody>
          <a:bodyPr>
            <a:normAutofit fontScale="70000" lnSpcReduction="20000"/>
          </a:bodyPr>
          <a:lstStyle/>
          <a:p>
            <a:pPr marL="514350" indent="-514350">
              <a:lnSpc>
                <a:spcPct val="120000"/>
              </a:lnSpc>
              <a:buFont typeface="+mj-lt"/>
              <a:buAutoNum type="arabicPeriod"/>
            </a:pPr>
            <a:r>
              <a:rPr lang="en-US" altLang="ja-JP" dirty="0"/>
              <a:t>An</a:t>
            </a:r>
            <a:r>
              <a:rPr kumimoji="1" lang="en-US" altLang="ja-JP" dirty="0"/>
              <a:t> IoT device requests the CA to issue a certificate.</a:t>
            </a:r>
          </a:p>
          <a:p>
            <a:pPr marL="514350" indent="-514350">
              <a:lnSpc>
                <a:spcPct val="120000"/>
              </a:lnSpc>
              <a:buFont typeface="+mj-lt"/>
              <a:buAutoNum type="arabicPeriod"/>
            </a:pPr>
            <a:r>
              <a:rPr kumimoji="1" lang="en-US" altLang="ja-JP" dirty="0"/>
              <a:t>The CA sends the token to the IoT device to be verified via HTTP challenge. The IoT device starts a web server with the token configured.</a:t>
            </a:r>
          </a:p>
          <a:p>
            <a:pPr marL="514350" indent="-514350">
              <a:lnSpc>
                <a:spcPct val="120000"/>
              </a:lnSpc>
              <a:buFont typeface="+mj-lt"/>
              <a:buAutoNum type="arabicPeriod"/>
            </a:pPr>
            <a:r>
              <a:rPr kumimoji="1" lang="en-US" altLang="ja-JP" dirty="0"/>
              <a:t>The CA accesses the domain confirmed in the HTTP challenge and verifies the token.</a:t>
            </a:r>
          </a:p>
          <a:p>
            <a:pPr marL="514350" indent="-514350">
              <a:lnSpc>
                <a:spcPct val="120000"/>
              </a:lnSpc>
              <a:buFont typeface="+mj-lt"/>
              <a:buAutoNum type="arabicPeriod"/>
            </a:pPr>
            <a:r>
              <a:rPr kumimoji="1" lang="en-US" altLang="ja-JP" dirty="0"/>
              <a:t>If the token can be verified, the CA issues a certificate and sends it to the IoT device.</a:t>
            </a:r>
          </a:p>
          <a:p>
            <a:pPr marL="514350" indent="-514350">
              <a:lnSpc>
                <a:spcPct val="120000"/>
              </a:lnSpc>
              <a:buFont typeface="+mj-lt"/>
              <a:buAutoNum type="arabicPeriod"/>
            </a:pPr>
            <a:r>
              <a:rPr kumimoji="1" lang="en-US" altLang="ja-JP" dirty="0"/>
              <a:t>The security controller requests the CA to issue a certificate to obtain domain management authority.</a:t>
            </a:r>
          </a:p>
          <a:p>
            <a:pPr marL="514350" indent="-514350">
              <a:lnSpc>
                <a:spcPct val="120000"/>
              </a:lnSpc>
              <a:buFont typeface="+mj-lt"/>
              <a:buAutoNum type="arabicPeriod"/>
            </a:pPr>
            <a:r>
              <a:rPr kumimoji="1" lang="en-US" altLang="ja-JP" dirty="0"/>
              <a:t>The CA sends the token to the security controller to be verified via DNS challenge.</a:t>
            </a:r>
          </a:p>
          <a:p>
            <a:pPr marL="514350" indent="-514350">
              <a:lnSpc>
                <a:spcPct val="120000"/>
              </a:lnSpc>
              <a:buFont typeface="+mj-lt"/>
              <a:buAutoNum type="arabicPeriod"/>
            </a:pPr>
            <a:r>
              <a:rPr kumimoji="1" lang="en-US" altLang="ja-JP" dirty="0"/>
              <a:t>The security controller sets the token as a TXT record on the DNS server.</a:t>
            </a:r>
          </a:p>
          <a:p>
            <a:pPr marL="514350" indent="-514350">
              <a:lnSpc>
                <a:spcPct val="120000"/>
              </a:lnSpc>
              <a:buFont typeface="+mj-lt"/>
              <a:buAutoNum type="arabicPeriod"/>
            </a:pPr>
            <a:r>
              <a:rPr kumimoji="1" lang="en-US" altLang="ja-JP" dirty="0"/>
              <a:t>The CA queries the DNS server for the TXT record of the domain name confirmed in the DNS challenge and verifies the token.</a:t>
            </a:r>
          </a:p>
          <a:p>
            <a:pPr marL="514350" indent="-514350">
              <a:lnSpc>
                <a:spcPct val="120000"/>
              </a:lnSpc>
              <a:buFont typeface="+mj-lt"/>
              <a:buAutoNum type="arabicPeriod"/>
            </a:pPr>
            <a:r>
              <a:rPr kumimoji="1" lang="en-US" altLang="ja-JP" dirty="0"/>
              <a:t>If the token can be verified, the CA issues a certificate and sends it to the security controller. As the security controller only needs to obtain domain management authority, it discards the certificate and private key. The security controller can then revoke certificates for domains for which it has obtained authority.</a:t>
            </a:r>
            <a:endParaRPr kumimoji="1" lang="ja-JP" altLang="en-US"/>
          </a:p>
        </p:txBody>
      </p:sp>
      <p:sp>
        <p:nvSpPr>
          <p:cNvPr id="4" name="スライド番号プレースホルダー 3">
            <a:extLst>
              <a:ext uri="{FF2B5EF4-FFF2-40B4-BE49-F238E27FC236}">
                <a16:creationId xmlns:a16="http://schemas.microsoft.com/office/drawing/2014/main" id="{00474E85-F590-5410-4A9F-A7BBA1EB542E}"/>
              </a:ext>
            </a:extLst>
          </p:cNvPr>
          <p:cNvSpPr>
            <a:spLocks noGrp="1"/>
          </p:cNvSpPr>
          <p:nvPr>
            <p:ph type="sldNum" sz="quarter" idx="12"/>
          </p:nvPr>
        </p:nvSpPr>
        <p:spPr/>
        <p:txBody>
          <a:bodyPr/>
          <a:lstStyle/>
          <a:p>
            <a:fld id="{E5232C20-D0EE-9E4F-B217-2B1FD84BE186}" type="slidenum">
              <a:rPr kumimoji="1" lang="ja-JP" altLang="en-US" smtClean="0"/>
              <a:t>10</a:t>
            </a:fld>
            <a:endParaRPr kumimoji="1" lang="ja-JP" altLang="en-US"/>
          </a:p>
        </p:txBody>
      </p:sp>
    </p:spTree>
    <p:extLst>
      <p:ext uri="{BB962C8B-B14F-4D97-AF65-F5344CB8AC3E}">
        <p14:creationId xmlns:p14="http://schemas.microsoft.com/office/powerpoint/2010/main" val="226297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CB5747-7C45-9280-6E1E-3298952D8E80}"/>
              </a:ext>
            </a:extLst>
          </p:cNvPr>
          <p:cNvSpPr>
            <a:spLocks noGrp="1"/>
          </p:cNvSpPr>
          <p:nvPr>
            <p:ph type="title"/>
          </p:nvPr>
        </p:nvSpPr>
        <p:spPr/>
        <p:txBody>
          <a:bodyPr/>
          <a:lstStyle/>
          <a:p>
            <a:r>
              <a:rPr kumimoji="1" lang="en-US" altLang="ja-JP" dirty="0"/>
              <a:t>Discussion</a:t>
            </a:r>
            <a:endParaRPr kumimoji="1" lang="ja-JP" altLang="en-US"/>
          </a:p>
        </p:txBody>
      </p:sp>
      <p:sp>
        <p:nvSpPr>
          <p:cNvPr id="3" name="コンテンツ プレースホルダー 2">
            <a:extLst>
              <a:ext uri="{FF2B5EF4-FFF2-40B4-BE49-F238E27FC236}">
                <a16:creationId xmlns:a16="http://schemas.microsoft.com/office/drawing/2014/main" id="{3E73E017-29B1-B713-E9E3-05DFE1B321A6}"/>
              </a:ext>
            </a:extLst>
          </p:cNvPr>
          <p:cNvSpPr>
            <a:spLocks noGrp="1"/>
          </p:cNvSpPr>
          <p:nvPr>
            <p:ph idx="1"/>
          </p:nvPr>
        </p:nvSpPr>
        <p:spPr/>
        <p:txBody>
          <a:bodyPr/>
          <a:lstStyle/>
          <a:p>
            <a:r>
              <a:rPr kumimoji="1" lang="en-US" altLang="ja-JP" dirty="0"/>
              <a:t>Revocation by Security controller</a:t>
            </a:r>
          </a:p>
          <a:p>
            <a:pPr lvl="1"/>
            <a:r>
              <a:rPr kumimoji="1" lang="en-US" altLang="ja-JP" dirty="0"/>
              <a:t>The security controller can now revoke certificates for IoT devices.</a:t>
            </a:r>
          </a:p>
          <a:p>
            <a:pPr lvl="2"/>
            <a:r>
              <a:rPr lang="en-US" altLang="ja-JP" dirty="0"/>
              <a:t>ACME server implementation: Boulder </a:t>
            </a:r>
            <a:r>
              <a:rPr lang="en-US" altLang="ja-JP" dirty="0">
                <a:hlinkClick r:id="rId2"/>
              </a:rPr>
              <a:t>https://github.com/letsencrypt/boulder</a:t>
            </a:r>
            <a:r>
              <a:rPr lang="en-US" altLang="ja-JP" dirty="0"/>
              <a:t> </a:t>
            </a:r>
            <a:endParaRPr kumimoji="1" lang="en-US" altLang="ja-JP" dirty="0"/>
          </a:p>
          <a:p>
            <a:pPr lvl="1"/>
            <a:r>
              <a:rPr kumimoji="1" lang="en-US" altLang="ja-JP" dirty="0"/>
              <a:t>However, currently, IoT devices can obtain certificates again by requesting issuance because the ACME account for the IoT devices in question is still valid.</a:t>
            </a:r>
          </a:p>
          <a:p>
            <a:pPr lvl="1"/>
            <a:endParaRPr kumimoji="1" lang="en-US" altLang="ja-JP" dirty="0"/>
          </a:p>
          <a:p>
            <a:r>
              <a:rPr kumimoji="1" lang="en-US" altLang="ja-JP" dirty="0"/>
              <a:t>It is necessary to design and implement a mechanism to issue certificates only to trusted IoT devices.</a:t>
            </a:r>
          </a:p>
          <a:p>
            <a:endParaRPr lang="en-US" altLang="ja-JP" dirty="0"/>
          </a:p>
          <a:p>
            <a:r>
              <a:rPr lang="en-US" altLang="ja-JP" dirty="0"/>
              <a:t>We need more challenge like “trusted IoT device challenge”.</a:t>
            </a:r>
            <a:endParaRPr kumimoji="1" lang="ja-JP" altLang="en-US"/>
          </a:p>
        </p:txBody>
      </p:sp>
      <p:sp>
        <p:nvSpPr>
          <p:cNvPr id="4" name="スライド番号プレースホルダー 3">
            <a:extLst>
              <a:ext uri="{FF2B5EF4-FFF2-40B4-BE49-F238E27FC236}">
                <a16:creationId xmlns:a16="http://schemas.microsoft.com/office/drawing/2014/main" id="{4E974488-1586-EB8C-3DFA-8A68E82DD46B}"/>
              </a:ext>
            </a:extLst>
          </p:cNvPr>
          <p:cNvSpPr>
            <a:spLocks noGrp="1"/>
          </p:cNvSpPr>
          <p:nvPr>
            <p:ph type="sldNum" sz="quarter" idx="12"/>
          </p:nvPr>
        </p:nvSpPr>
        <p:spPr/>
        <p:txBody>
          <a:bodyPr/>
          <a:lstStyle/>
          <a:p>
            <a:fld id="{E5232C20-D0EE-9E4F-B217-2B1FD84BE186}" type="slidenum">
              <a:rPr kumimoji="1" lang="ja-JP" altLang="en-US" smtClean="0"/>
              <a:t>11</a:t>
            </a:fld>
            <a:endParaRPr kumimoji="1" lang="ja-JP" altLang="en-US"/>
          </a:p>
        </p:txBody>
      </p:sp>
    </p:spTree>
    <p:extLst>
      <p:ext uri="{BB962C8B-B14F-4D97-AF65-F5344CB8AC3E}">
        <p14:creationId xmlns:p14="http://schemas.microsoft.com/office/powerpoint/2010/main" val="130428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2547B-BDC0-1499-656C-F359CAFE806F}"/>
              </a:ext>
            </a:extLst>
          </p:cNvPr>
          <p:cNvSpPr>
            <a:spLocks noGrp="1"/>
          </p:cNvSpPr>
          <p:nvPr>
            <p:ph type="title"/>
          </p:nvPr>
        </p:nvSpPr>
        <p:spPr/>
        <p:txBody>
          <a:bodyPr/>
          <a:lstStyle/>
          <a:p>
            <a:r>
              <a:rPr kumimoji="1" lang="en-US" altLang="ja-JP" dirty="0"/>
              <a:t>“Trusted IoT device challenge”</a:t>
            </a:r>
            <a:endParaRPr kumimoji="1" lang="ja-JP" altLang="en-US"/>
          </a:p>
        </p:txBody>
      </p:sp>
      <p:sp>
        <p:nvSpPr>
          <p:cNvPr id="3" name="コンテンツ プレースホルダー 2">
            <a:extLst>
              <a:ext uri="{FF2B5EF4-FFF2-40B4-BE49-F238E27FC236}">
                <a16:creationId xmlns:a16="http://schemas.microsoft.com/office/drawing/2014/main" id="{BA86CA77-1083-0C5C-535D-34164996F14B}"/>
              </a:ext>
            </a:extLst>
          </p:cNvPr>
          <p:cNvSpPr>
            <a:spLocks noGrp="1"/>
          </p:cNvSpPr>
          <p:nvPr>
            <p:ph idx="1"/>
          </p:nvPr>
        </p:nvSpPr>
        <p:spPr/>
        <p:txBody>
          <a:bodyPr/>
          <a:lstStyle/>
          <a:p>
            <a:r>
              <a:rPr kumimoji="1" lang="en-US" altLang="ja-JP" dirty="0"/>
              <a:t>Who ensures the reliability of IoT devices?</a:t>
            </a:r>
          </a:p>
          <a:p>
            <a:pPr lvl="1"/>
            <a:r>
              <a:rPr lang="en-US" altLang="ja-JP" dirty="0"/>
              <a:t>Security controller</a:t>
            </a:r>
            <a:endParaRPr kumimoji="1" lang="en-US" altLang="ja-JP" dirty="0"/>
          </a:p>
          <a:p>
            <a:r>
              <a:rPr kumimoji="1" lang="en-US" altLang="ja-JP" dirty="0"/>
              <a:t>How?</a:t>
            </a:r>
          </a:p>
          <a:p>
            <a:pPr lvl="1"/>
            <a:r>
              <a:rPr kumimoji="1" lang="en-US" altLang="ja-JP" dirty="0"/>
              <a:t>The security controller has a master database (blacklist) of IoT device safety information. We </a:t>
            </a:r>
            <a:r>
              <a:rPr lang="en-US" altLang="ja-JP" dirty="0"/>
              <a:t>consider the following methods according to</a:t>
            </a:r>
            <a:r>
              <a:rPr kumimoji="1" lang="en-US" altLang="ja-JP" dirty="0"/>
              <a:t> where the blacklist is checked when issuing a certificate:</a:t>
            </a:r>
          </a:p>
          <a:p>
            <a:pPr marL="914400" lvl="1" indent="-457200">
              <a:buFont typeface="+mj-lt"/>
              <a:buAutoNum type="arabicPeriod"/>
            </a:pPr>
            <a:r>
              <a:rPr kumimoji="1" lang="en-US" altLang="ja-JP" dirty="0"/>
              <a:t>Inquiring of Security controller</a:t>
            </a:r>
          </a:p>
          <a:p>
            <a:pPr marL="914400" lvl="1" indent="-457200">
              <a:buFont typeface="+mj-lt"/>
              <a:buAutoNum type="arabicPeriod"/>
            </a:pPr>
            <a:r>
              <a:rPr kumimoji="1" lang="en-US" altLang="ja-JP" dirty="0"/>
              <a:t>Checking the blacklist that CA has Internally</a:t>
            </a:r>
          </a:p>
          <a:p>
            <a:pPr marL="914400" lvl="1" indent="-457200">
              <a:buFont typeface="+mj-lt"/>
              <a:buAutoNum type="arabicPeriod"/>
            </a:pPr>
            <a:r>
              <a:rPr kumimoji="1" lang="en-US" altLang="ja-JP" dirty="0"/>
              <a:t>Including the safety status in DNS TXT record and checking it</a:t>
            </a:r>
          </a:p>
          <a:p>
            <a:pPr lvl="2"/>
            <a:r>
              <a:rPr lang="en-US" altLang="ja-JP" dirty="0"/>
              <a:t>like extended DNS challenge</a:t>
            </a:r>
            <a:endParaRPr kumimoji="1" lang="ja-JP" altLang="en-US"/>
          </a:p>
        </p:txBody>
      </p:sp>
      <p:sp>
        <p:nvSpPr>
          <p:cNvPr id="4" name="スライド番号プレースホルダー 3">
            <a:extLst>
              <a:ext uri="{FF2B5EF4-FFF2-40B4-BE49-F238E27FC236}">
                <a16:creationId xmlns:a16="http://schemas.microsoft.com/office/drawing/2014/main" id="{1D1183E3-BC4A-588A-015D-84BFE1A39A6B}"/>
              </a:ext>
            </a:extLst>
          </p:cNvPr>
          <p:cNvSpPr>
            <a:spLocks noGrp="1"/>
          </p:cNvSpPr>
          <p:nvPr>
            <p:ph type="sldNum" sz="quarter" idx="12"/>
          </p:nvPr>
        </p:nvSpPr>
        <p:spPr/>
        <p:txBody>
          <a:bodyPr/>
          <a:lstStyle/>
          <a:p>
            <a:fld id="{E5232C20-D0EE-9E4F-B217-2B1FD84BE186}" type="slidenum">
              <a:rPr kumimoji="1" lang="ja-JP" altLang="en-US" smtClean="0"/>
              <a:t>12</a:t>
            </a:fld>
            <a:endParaRPr kumimoji="1" lang="ja-JP" altLang="en-US"/>
          </a:p>
        </p:txBody>
      </p:sp>
    </p:spTree>
    <p:extLst>
      <p:ext uri="{BB962C8B-B14F-4D97-AF65-F5344CB8AC3E}">
        <p14:creationId xmlns:p14="http://schemas.microsoft.com/office/powerpoint/2010/main" val="2283661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0C7EFB-A541-C248-3F99-089D499CDEBA}"/>
              </a:ext>
            </a:extLst>
          </p:cNvPr>
          <p:cNvSpPr>
            <a:spLocks noGrp="1"/>
          </p:cNvSpPr>
          <p:nvPr>
            <p:ph type="title"/>
          </p:nvPr>
        </p:nvSpPr>
        <p:spPr/>
        <p:txBody>
          <a:bodyPr/>
          <a:lstStyle/>
          <a:p>
            <a:r>
              <a:rPr kumimoji="1" lang="en-US" altLang="ja-JP" dirty="0"/>
              <a:t>Summary</a:t>
            </a:r>
            <a:endParaRPr kumimoji="1" lang="ja-JP" altLang="en-US"/>
          </a:p>
        </p:txBody>
      </p:sp>
      <p:sp>
        <p:nvSpPr>
          <p:cNvPr id="3" name="コンテンツ プレースホルダー 2">
            <a:extLst>
              <a:ext uri="{FF2B5EF4-FFF2-40B4-BE49-F238E27FC236}">
                <a16:creationId xmlns:a16="http://schemas.microsoft.com/office/drawing/2014/main" id="{14667EC3-5808-2CF7-585D-231DFB9E4E97}"/>
              </a:ext>
            </a:extLst>
          </p:cNvPr>
          <p:cNvSpPr>
            <a:spLocks noGrp="1"/>
          </p:cNvSpPr>
          <p:nvPr>
            <p:ph idx="1"/>
          </p:nvPr>
        </p:nvSpPr>
        <p:spPr/>
        <p:txBody>
          <a:bodyPr/>
          <a:lstStyle/>
          <a:p>
            <a:r>
              <a:rPr kumimoji="1" lang="en-US" altLang="ja-JP" dirty="0"/>
              <a:t>We considered the design of automatic certificate management for a Zero Trust IoT system</a:t>
            </a:r>
          </a:p>
          <a:p>
            <a:r>
              <a:rPr lang="en-US" altLang="ja-JP" dirty="0"/>
              <a:t>We designed and implemented Community Security Measure Mechanism (CSMM)</a:t>
            </a:r>
          </a:p>
          <a:p>
            <a:pPr lvl="1"/>
            <a:r>
              <a:rPr lang="en-US" altLang="ja-JP" dirty="0"/>
              <a:t>revocation feature by Security controller</a:t>
            </a:r>
          </a:p>
          <a:p>
            <a:pPr lvl="1"/>
            <a:r>
              <a:rPr kumimoji="1" lang="en-US" altLang="ja-JP" dirty="0"/>
              <a:t>“t</a:t>
            </a:r>
            <a:r>
              <a:rPr lang="en-US" altLang="ja-JP" dirty="0"/>
              <a:t>rusted IoT device challenge” – now in progress</a:t>
            </a:r>
            <a:endParaRPr kumimoji="1" lang="en-US" altLang="ja-JP" dirty="0"/>
          </a:p>
          <a:p>
            <a:endParaRPr kumimoji="1" lang="en-US" altLang="ja-JP" dirty="0"/>
          </a:p>
          <a:p>
            <a:r>
              <a:rPr lang="en-US" altLang="ja-JP" dirty="0"/>
              <a:t>We are building PoC of Zero Trust IoT System and plan to conduct a demonstration experiment.</a:t>
            </a:r>
          </a:p>
          <a:p>
            <a:endParaRPr kumimoji="1" lang="ja-JP" altLang="en-US"/>
          </a:p>
        </p:txBody>
      </p:sp>
      <p:sp>
        <p:nvSpPr>
          <p:cNvPr id="4" name="スライド番号プレースホルダー 3">
            <a:extLst>
              <a:ext uri="{FF2B5EF4-FFF2-40B4-BE49-F238E27FC236}">
                <a16:creationId xmlns:a16="http://schemas.microsoft.com/office/drawing/2014/main" id="{7D548819-3A89-7362-23C6-AD8D2F098366}"/>
              </a:ext>
            </a:extLst>
          </p:cNvPr>
          <p:cNvSpPr>
            <a:spLocks noGrp="1"/>
          </p:cNvSpPr>
          <p:nvPr>
            <p:ph type="sldNum" sz="quarter" idx="12"/>
          </p:nvPr>
        </p:nvSpPr>
        <p:spPr/>
        <p:txBody>
          <a:bodyPr/>
          <a:lstStyle/>
          <a:p>
            <a:fld id="{E5232C20-D0EE-9E4F-B217-2B1FD84BE186}" type="slidenum">
              <a:rPr kumimoji="1" lang="ja-JP" altLang="en-US" smtClean="0"/>
              <a:t>13</a:t>
            </a:fld>
            <a:endParaRPr kumimoji="1" lang="ja-JP" altLang="en-US"/>
          </a:p>
        </p:txBody>
      </p:sp>
    </p:spTree>
    <p:extLst>
      <p:ext uri="{BB962C8B-B14F-4D97-AF65-F5344CB8AC3E}">
        <p14:creationId xmlns:p14="http://schemas.microsoft.com/office/powerpoint/2010/main" val="673623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69B0FC-31DB-39BB-CE98-3096076120CB}"/>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B41051BF-056C-E511-6EEC-B22DF95E1C17}"/>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9CD5F91-1DE4-0381-F760-9B06B4786421}"/>
              </a:ext>
            </a:extLst>
          </p:cNvPr>
          <p:cNvSpPr>
            <a:spLocks noGrp="1"/>
          </p:cNvSpPr>
          <p:nvPr>
            <p:ph type="sldNum" sz="quarter" idx="12"/>
          </p:nvPr>
        </p:nvSpPr>
        <p:spPr/>
        <p:txBody>
          <a:bodyPr/>
          <a:lstStyle/>
          <a:p>
            <a:fld id="{E5232C20-D0EE-9E4F-B217-2B1FD84BE186}" type="slidenum">
              <a:rPr kumimoji="1" lang="ja-JP" altLang="en-US" smtClean="0"/>
              <a:t>14</a:t>
            </a:fld>
            <a:endParaRPr kumimoji="1" lang="ja-JP" altLang="en-US"/>
          </a:p>
        </p:txBody>
      </p:sp>
    </p:spTree>
    <p:extLst>
      <p:ext uri="{BB962C8B-B14F-4D97-AF65-F5344CB8AC3E}">
        <p14:creationId xmlns:p14="http://schemas.microsoft.com/office/powerpoint/2010/main" val="168071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2ECF710-3E0A-E843-A253-984225C98D09}"/>
              </a:ext>
            </a:extLst>
          </p:cNvPr>
          <p:cNvSpPr>
            <a:spLocks noGrp="1"/>
          </p:cNvSpPr>
          <p:nvPr>
            <p:ph type="title"/>
          </p:nvPr>
        </p:nvSpPr>
        <p:spPr/>
        <p:txBody>
          <a:bodyPr/>
          <a:lstStyle/>
          <a:p>
            <a:r>
              <a:rPr lang="en-US" altLang="ja-JP" dirty="0"/>
              <a:t>Outline</a:t>
            </a:r>
            <a:endParaRPr lang="ja-JP" altLang="en-US"/>
          </a:p>
        </p:txBody>
      </p:sp>
      <p:sp>
        <p:nvSpPr>
          <p:cNvPr id="7" name="コンテンツ プレースホルダー 6">
            <a:extLst>
              <a:ext uri="{FF2B5EF4-FFF2-40B4-BE49-F238E27FC236}">
                <a16:creationId xmlns:a16="http://schemas.microsoft.com/office/drawing/2014/main" id="{4B80FE05-5079-8982-D31F-CC3B0B17C577}"/>
              </a:ext>
            </a:extLst>
          </p:cNvPr>
          <p:cNvSpPr>
            <a:spLocks noGrp="1"/>
          </p:cNvSpPr>
          <p:nvPr>
            <p:ph idx="1"/>
          </p:nvPr>
        </p:nvSpPr>
        <p:spPr/>
        <p:txBody>
          <a:bodyPr/>
          <a:lstStyle/>
          <a:p>
            <a:r>
              <a:rPr lang="en-US" altLang="ja-JP" dirty="0"/>
              <a:t>What is Zero Trust IoT system?</a:t>
            </a:r>
          </a:p>
          <a:p>
            <a:r>
              <a:rPr lang="en-US" altLang="ja-JP" dirty="0"/>
              <a:t>What do we want to do?</a:t>
            </a:r>
          </a:p>
          <a:p>
            <a:r>
              <a:rPr lang="en-US" altLang="ja-JP" dirty="0"/>
              <a:t>Applying ACME protocol to certificate lifecycle in IoT system</a:t>
            </a:r>
          </a:p>
          <a:p>
            <a:pPr lvl="1"/>
            <a:r>
              <a:rPr lang="en-US" altLang="ja-JP" dirty="0"/>
              <a:t>ACME: Automatic Certificate Management System</a:t>
            </a:r>
          </a:p>
          <a:p>
            <a:r>
              <a:rPr lang="en-US" altLang="ja-JP" dirty="0"/>
              <a:t>Summary</a:t>
            </a:r>
            <a:endParaRPr lang="ja-JP" altLang="en-US"/>
          </a:p>
        </p:txBody>
      </p:sp>
      <p:sp>
        <p:nvSpPr>
          <p:cNvPr id="5" name="スライド番号プレースホルダー 4">
            <a:extLst>
              <a:ext uri="{FF2B5EF4-FFF2-40B4-BE49-F238E27FC236}">
                <a16:creationId xmlns:a16="http://schemas.microsoft.com/office/drawing/2014/main" id="{2A89FD1C-BF63-FABC-7067-ED21526BB64F}"/>
              </a:ext>
            </a:extLst>
          </p:cNvPr>
          <p:cNvSpPr>
            <a:spLocks noGrp="1"/>
          </p:cNvSpPr>
          <p:nvPr>
            <p:ph type="sldNum" sz="quarter" idx="12"/>
          </p:nvPr>
        </p:nvSpPr>
        <p:spPr/>
        <p:txBody>
          <a:bodyPr/>
          <a:lstStyle/>
          <a:p>
            <a:fld id="{E5232C20-D0EE-9E4F-B217-2B1FD84BE186}" type="slidenum">
              <a:rPr kumimoji="1" lang="ja-JP" altLang="en-US" smtClean="0"/>
              <a:t>2</a:t>
            </a:fld>
            <a:endParaRPr kumimoji="1" lang="ja-JP" altLang="en-US"/>
          </a:p>
        </p:txBody>
      </p:sp>
    </p:spTree>
    <p:extLst>
      <p:ext uri="{BB962C8B-B14F-4D97-AF65-F5344CB8AC3E}">
        <p14:creationId xmlns:p14="http://schemas.microsoft.com/office/powerpoint/2010/main" val="126024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184328-6E69-E61A-3D1E-CC6588AC74FF}"/>
              </a:ext>
            </a:extLst>
          </p:cNvPr>
          <p:cNvSpPr>
            <a:spLocks noGrp="1"/>
          </p:cNvSpPr>
          <p:nvPr>
            <p:ph type="title"/>
          </p:nvPr>
        </p:nvSpPr>
        <p:spPr/>
        <p:txBody>
          <a:bodyPr/>
          <a:lstStyle/>
          <a:p>
            <a:r>
              <a:rPr kumimoji="1" lang="en-US" altLang="ja-JP" dirty="0"/>
              <a:t>What is Zero Trust IoT system?</a:t>
            </a:r>
            <a:endParaRPr kumimoji="1" lang="ja-JP" altLang="en-US"/>
          </a:p>
        </p:txBody>
      </p:sp>
      <p:sp>
        <p:nvSpPr>
          <p:cNvPr id="3" name="コンテンツ プレースホルダー 2">
            <a:extLst>
              <a:ext uri="{FF2B5EF4-FFF2-40B4-BE49-F238E27FC236}">
                <a16:creationId xmlns:a16="http://schemas.microsoft.com/office/drawing/2014/main" id="{5908A62C-D89D-8B03-255E-973D70B7E2DE}"/>
              </a:ext>
            </a:extLst>
          </p:cNvPr>
          <p:cNvSpPr>
            <a:spLocks noGrp="1"/>
          </p:cNvSpPr>
          <p:nvPr>
            <p:ph idx="1"/>
          </p:nvPr>
        </p:nvSpPr>
        <p:spPr/>
        <p:txBody>
          <a:bodyPr>
            <a:normAutofit fontScale="92500" lnSpcReduction="10000"/>
          </a:bodyPr>
          <a:lstStyle/>
          <a:p>
            <a:r>
              <a:rPr lang="en-US" altLang="ja-JP" dirty="0"/>
              <a:t>“The term IoT, or Internet of Things, refers to the collective network of connected devices and the technology that facilitates communication between devices and the cloud, as well as between the devices themselves.” </a:t>
            </a:r>
            <a:r>
              <a:rPr lang="en-US" altLang="ja-JP" i="1" dirty="0"/>
              <a:t>from AWS</a:t>
            </a:r>
            <a:r>
              <a:rPr lang="en-US" altLang="ja-JP" dirty="0"/>
              <a:t> </a:t>
            </a:r>
            <a:r>
              <a:rPr lang="en-US" altLang="ja-JP" dirty="0">
                <a:hlinkClick r:id="rId2"/>
              </a:rPr>
              <a:t>https://aws.amazon.com/what-is/iot/</a:t>
            </a:r>
            <a:r>
              <a:rPr lang="en-US" altLang="ja-JP" dirty="0"/>
              <a:t> </a:t>
            </a:r>
          </a:p>
          <a:p>
            <a:r>
              <a:rPr lang="en-US" altLang="ja-JP" dirty="0"/>
              <a:t>Traditionally, we have trusted an entire collection of devices, such as the network segment they reside on.</a:t>
            </a:r>
          </a:p>
          <a:p>
            <a:endParaRPr lang="en-US" altLang="ja-JP" dirty="0"/>
          </a:p>
          <a:p>
            <a:r>
              <a:rPr lang="en-US" altLang="ja-JP" dirty="0"/>
              <a:t>Applying the concept of Zero Trust to IoT system</a:t>
            </a:r>
          </a:p>
          <a:p>
            <a:endParaRPr lang="en-US" altLang="ja-JP" dirty="0"/>
          </a:p>
          <a:p>
            <a:r>
              <a:rPr lang="en-US" altLang="ja-JP" dirty="0"/>
              <a:t>We try to establish security among individual devices rather than across the entire collection of devices.</a:t>
            </a:r>
          </a:p>
          <a:p>
            <a:pPr lvl="1"/>
            <a:r>
              <a:rPr lang="en-US" altLang="ja-JP" dirty="0"/>
              <a:t>If a vulnerability is found in an IoT system, the vulnerable device causing the problem will be eliminated without involving healthy devices.</a:t>
            </a:r>
          </a:p>
        </p:txBody>
      </p:sp>
      <p:sp>
        <p:nvSpPr>
          <p:cNvPr id="4" name="スライド番号プレースホルダー 3">
            <a:extLst>
              <a:ext uri="{FF2B5EF4-FFF2-40B4-BE49-F238E27FC236}">
                <a16:creationId xmlns:a16="http://schemas.microsoft.com/office/drawing/2014/main" id="{71E412A0-C5CA-E73D-1FEF-9A69B4487B73}"/>
              </a:ext>
            </a:extLst>
          </p:cNvPr>
          <p:cNvSpPr>
            <a:spLocks noGrp="1"/>
          </p:cNvSpPr>
          <p:nvPr>
            <p:ph type="sldNum" sz="quarter" idx="12"/>
          </p:nvPr>
        </p:nvSpPr>
        <p:spPr/>
        <p:txBody>
          <a:bodyPr/>
          <a:lstStyle/>
          <a:p>
            <a:fld id="{E5232C20-D0EE-9E4F-B217-2B1FD84BE186}" type="slidenum">
              <a:rPr kumimoji="1" lang="ja-JP" altLang="en-US" smtClean="0"/>
              <a:t>3</a:t>
            </a:fld>
            <a:endParaRPr kumimoji="1" lang="ja-JP" altLang="en-US"/>
          </a:p>
        </p:txBody>
      </p:sp>
    </p:spTree>
    <p:extLst>
      <p:ext uri="{BB962C8B-B14F-4D97-AF65-F5344CB8AC3E}">
        <p14:creationId xmlns:p14="http://schemas.microsoft.com/office/powerpoint/2010/main" val="637313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17AF43-3CB7-8F13-04EB-FB3F7CD8B303}"/>
              </a:ext>
            </a:extLst>
          </p:cNvPr>
          <p:cNvSpPr>
            <a:spLocks noGrp="1"/>
          </p:cNvSpPr>
          <p:nvPr>
            <p:ph type="title"/>
          </p:nvPr>
        </p:nvSpPr>
        <p:spPr/>
        <p:txBody>
          <a:bodyPr>
            <a:normAutofit/>
          </a:bodyPr>
          <a:lstStyle/>
          <a:p>
            <a:r>
              <a:rPr kumimoji="1" lang="en-US" altLang="ja-JP" dirty="0"/>
              <a:t>What do we want to do?</a:t>
            </a:r>
            <a:endParaRPr kumimoji="1" lang="ja-JP" altLang="en-US"/>
          </a:p>
        </p:txBody>
      </p:sp>
      <p:sp>
        <p:nvSpPr>
          <p:cNvPr id="3" name="コンテンツ プレースホルダー 2">
            <a:extLst>
              <a:ext uri="{FF2B5EF4-FFF2-40B4-BE49-F238E27FC236}">
                <a16:creationId xmlns:a16="http://schemas.microsoft.com/office/drawing/2014/main" id="{616DBB74-BE63-B378-6498-705DBEC4E4AC}"/>
              </a:ext>
            </a:extLst>
          </p:cNvPr>
          <p:cNvSpPr>
            <a:spLocks noGrp="1"/>
          </p:cNvSpPr>
          <p:nvPr>
            <p:ph idx="1"/>
          </p:nvPr>
        </p:nvSpPr>
        <p:spPr/>
        <p:txBody>
          <a:bodyPr/>
          <a:lstStyle/>
          <a:p>
            <a:r>
              <a:rPr kumimoji="1" lang="en-US" altLang="ja-JP" dirty="0"/>
              <a:t>We want to exclude only vulnerable IoT devices.</a:t>
            </a:r>
          </a:p>
          <a:p>
            <a:pPr lvl="1"/>
            <a:r>
              <a:rPr kumimoji="1" lang="en-US" altLang="ja-JP" dirty="0"/>
              <a:t>How do we detect a vulnerable IoT device? – Out of scope in this presentation.</a:t>
            </a:r>
          </a:p>
          <a:p>
            <a:r>
              <a:rPr kumimoji="1" lang="en-US" altLang="ja-JP" dirty="0"/>
              <a:t>Premise: IoT devices communicate via MQTT over TLS.</a:t>
            </a:r>
          </a:p>
          <a:p>
            <a:pPr lvl="1"/>
            <a:r>
              <a:rPr lang="en-US" altLang="ja-JP" dirty="0"/>
              <a:t>MQTT (Message Queuing Telemetry Transport) is a protocol that enables communication for IoT and M2M (Machine-to-Machine).</a:t>
            </a:r>
            <a:endParaRPr kumimoji="1" lang="en-US" altLang="ja-JP" dirty="0"/>
          </a:p>
          <a:p>
            <a:r>
              <a:rPr kumimoji="1" lang="en-US" altLang="ja-JP" dirty="0"/>
              <a:t>How?: By revoking the X.509 certificate used by the MQTT client, the MQTT server will reject TLS connection requests from the client (IoT device).</a:t>
            </a:r>
            <a:endParaRPr kumimoji="1" lang="ja-JP" altLang="en-US"/>
          </a:p>
          <a:p>
            <a:endParaRPr lang="en-US" altLang="ja-JP" dirty="0"/>
          </a:p>
          <a:p>
            <a:r>
              <a:rPr lang="en-US" altLang="ja-JP" dirty="0"/>
              <a:t>C</a:t>
            </a:r>
            <a:r>
              <a:rPr kumimoji="1" lang="en-US" altLang="ja-JP" dirty="0"/>
              <a:t>ommunication security measure mechanism (CSMM)</a:t>
            </a:r>
          </a:p>
          <a:p>
            <a:pPr lvl="1"/>
            <a:r>
              <a:rPr kumimoji="1" lang="en-US" altLang="ja-JP" dirty="0"/>
              <a:t>realize </a:t>
            </a:r>
            <a:r>
              <a:rPr lang="en-US" altLang="ja-JP" dirty="0"/>
              <a:t>the above design.</a:t>
            </a:r>
            <a:endParaRPr kumimoji="1" lang="en-US" altLang="ja-JP" dirty="0"/>
          </a:p>
        </p:txBody>
      </p:sp>
      <p:sp>
        <p:nvSpPr>
          <p:cNvPr id="4" name="スライド番号プレースホルダー 3">
            <a:extLst>
              <a:ext uri="{FF2B5EF4-FFF2-40B4-BE49-F238E27FC236}">
                <a16:creationId xmlns:a16="http://schemas.microsoft.com/office/drawing/2014/main" id="{C3518C18-27E2-C246-78C8-03D3AA28D4C3}"/>
              </a:ext>
            </a:extLst>
          </p:cNvPr>
          <p:cNvSpPr>
            <a:spLocks noGrp="1"/>
          </p:cNvSpPr>
          <p:nvPr>
            <p:ph type="sldNum" sz="quarter" idx="12"/>
          </p:nvPr>
        </p:nvSpPr>
        <p:spPr/>
        <p:txBody>
          <a:bodyPr/>
          <a:lstStyle/>
          <a:p>
            <a:fld id="{E5232C20-D0EE-9E4F-B217-2B1FD84BE186}" type="slidenum">
              <a:rPr kumimoji="1" lang="ja-JP" altLang="en-US" smtClean="0"/>
              <a:t>4</a:t>
            </a:fld>
            <a:endParaRPr kumimoji="1" lang="ja-JP" altLang="en-US"/>
          </a:p>
        </p:txBody>
      </p:sp>
    </p:spTree>
    <p:extLst>
      <p:ext uri="{BB962C8B-B14F-4D97-AF65-F5344CB8AC3E}">
        <p14:creationId xmlns:p14="http://schemas.microsoft.com/office/powerpoint/2010/main" val="290109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95903D17-4EFD-2466-7DC6-5A413A8556B2}"/>
              </a:ext>
            </a:extLst>
          </p:cNvPr>
          <p:cNvSpPr>
            <a:spLocks noGrp="1"/>
          </p:cNvSpPr>
          <p:nvPr>
            <p:ph type="title"/>
          </p:nvPr>
        </p:nvSpPr>
        <p:spPr/>
        <p:txBody>
          <a:bodyPr/>
          <a:lstStyle/>
          <a:p>
            <a:r>
              <a:rPr lang="en-US" altLang="ja-JP" dirty="0"/>
              <a:t>Overview of Zero Trust IoT System</a:t>
            </a:r>
            <a:endParaRPr lang="ja-JP" altLang="en-US"/>
          </a:p>
        </p:txBody>
      </p:sp>
      <p:sp>
        <p:nvSpPr>
          <p:cNvPr id="4" name="スライド番号プレースホルダー 3">
            <a:extLst>
              <a:ext uri="{FF2B5EF4-FFF2-40B4-BE49-F238E27FC236}">
                <a16:creationId xmlns:a16="http://schemas.microsoft.com/office/drawing/2014/main" id="{B4E87C72-3410-BEBD-7A07-80CC8097C402}"/>
              </a:ext>
            </a:extLst>
          </p:cNvPr>
          <p:cNvSpPr>
            <a:spLocks noGrp="1"/>
          </p:cNvSpPr>
          <p:nvPr>
            <p:ph type="sldNum" sz="quarter" idx="12"/>
          </p:nvPr>
        </p:nvSpPr>
        <p:spPr/>
        <p:txBody>
          <a:bodyPr/>
          <a:lstStyle/>
          <a:p>
            <a:fld id="{E5232C20-D0EE-9E4F-B217-2B1FD84BE186}" type="slidenum">
              <a:rPr lang="ja-JP" altLang="en-US" smtClean="0"/>
              <a:pPr/>
              <a:t>5</a:t>
            </a:fld>
            <a:endParaRPr lang="ja-JP" altLang="en-US"/>
          </a:p>
        </p:txBody>
      </p:sp>
      <p:pic>
        <p:nvPicPr>
          <p:cNvPr id="9" name="図 8" descr="ダイアグラム&#10;&#10;自動的に生成された説明">
            <a:extLst>
              <a:ext uri="{FF2B5EF4-FFF2-40B4-BE49-F238E27FC236}">
                <a16:creationId xmlns:a16="http://schemas.microsoft.com/office/drawing/2014/main" id="{D02B1FF0-7A14-9EF2-54FA-CCE50ACFF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64" y="1124744"/>
            <a:ext cx="11952000" cy="5281113"/>
          </a:xfrm>
          <a:prstGeom prst="rect">
            <a:avLst/>
          </a:prstGeom>
        </p:spPr>
      </p:pic>
      <p:sp>
        <p:nvSpPr>
          <p:cNvPr id="11" name="正方形/長方形 10">
            <a:extLst>
              <a:ext uri="{FF2B5EF4-FFF2-40B4-BE49-F238E27FC236}">
                <a16:creationId xmlns:a16="http://schemas.microsoft.com/office/drawing/2014/main" id="{70434FA9-EF11-5D28-DA6B-48231A4DC069}"/>
              </a:ext>
            </a:extLst>
          </p:cNvPr>
          <p:cNvSpPr/>
          <p:nvPr/>
        </p:nvSpPr>
        <p:spPr>
          <a:xfrm>
            <a:off x="191344" y="1124744"/>
            <a:ext cx="4536504" cy="3384376"/>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70009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289CF7-5B17-7AF2-BF98-FEB10898253D}"/>
              </a:ext>
            </a:extLst>
          </p:cNvPr>
          <p:cNvSpPr>
            <a:spLocks noGrp="1"/>
          </p:cNvSpPr>
          <p:nvPr>
            <p:ph type="title"/>
          </p:nvPr>
        </p:nvSpPr>
        <p:spPr/>
        <p:txBody>
          <a:bodyPr/>
          <a:lstStyle/>
          <a:p>
            <a:r>
              <a:rPr kumimoji="1" lang="en-US" altLang="ja-JP" dirty="0"/>
              <a:t>Players in CSMM</a:t>
            </a:r>
            <a:endParaRPr kumimoji="1" lang="ja-JP" altLang="en-US"/>
          </a:p>
        </p:txBody>
      </p:sp>
      <p:sp>
        <p:nvSpPr>
          <p:cNvPr id="3" name="コンテンツ プレースホルダー 2">
            <a:extLst>
              <a:ext uri="{FF2B5EF4-FFF2-40B4-BE49-F238E27FC236}">
                <a16:creationId xmlns:a16="http://schemas.microsoft.com/office/drawing/2014/main" id="{028411B5-80D8-5266-A8C1-AC7F33EC3229}"/>
              </a:ext>
            </a:extLst>
          </p:cNvPr>
          <p:cNvSpPr>
            <a:spLocks noGrp="1"/>
          </p:cNvSpPr>
          <p:nvPr>
            <p:ph idx="1"/>
          </p:nvPr>
        </p:nvSpPr>
        <p:spPr/>
        <p:txBody>
          <a:bodyPr/>
          <a:lstStyle/>
          <a:p>
            <a:r>
              <a:rPr lang="en-US" altLang="ja-JP" dirty="0"/>
              <a:t>Security controller</a:t>
            </a:r>
          </a:p>
          <a:p>
            <a:pPr lvl="1"/>
            <a:r>
              <a:rPr kumimoji="1" lang="en-US" altLang="ja-JP" dirty="0"/>
              <a:t>Aggregation on monitoring information</a:t>
            </a:r>
          </a:p>
          <a:p>
            <a:pPr lvl="2"/>
            <a:r>
              <a:rPr kumimoji="1" lang="en-US" altLang="ja-JP" dirty="0"/>
              <a:t>Efficiently process tons of security information</a:t>
            </a:r>
          </a:p>
          <a:p>
            <a:pPr lvl="1"/>
            <a:r>
              <a:rPr kumimoji="1" lang="en-US" altLang="ja-JP" dirty="0"/>
              <a:t>Analysis by security policy engine</a:t>
            </a:r>
          </a:p>
          <a:p>
            <a:pPr lvl="2"/>
            <a:r>
              <a:rPr kumimoji="1" lang="en-US" altLang="ja-JP" dirty="0"/>
              <a:t>Detect a security violation by formal methods</a:t>
            </a:r>
          </a:p>
          <a:p>
            <a:pPr lvl="1"/>
            <a:r>
              <a:rPr kumimoji="1" lang="en-US" altLang="ja-JP" dirty="0"/>
              <a:t>Decision of security action</a:t>
            </a:r>
          </a:p>
          <a:p>
            <a:pPr lvl="2"/>
            <a:r>
              <a:rPr kumimoji="1" lang="en-US" altLang="ja-JP" dirty="0"/>
              <a:t>Instruct how to deal with the detected violation</a:t>
            </a:r>
            <a:endParaRPr lang="en-US" altLang="ja-JP" dirty="0"/>
          </a:p>
          <a:p>
            <a:r>
              <a:rPr kumimoji="1" lang="en-US" altLang="ja-JP" dirty="0"/>
              <a:t>Device Certification Authority (CA)</a:t>
            </a:r>
          </a:p>
          <a:p>
            <a:pPr lvl="1"/>
            <a:r>
              <a:rPr kumimoji="1" lang="en-US" altLang="ja-JP" dirty="0"/>
              <a:t>Issue certificates to IoT devices</a:t>
            </a:r>
          </a:p>
        </p:txBody>
      </p:sp>
      <p:sp>
        <p:nvSpPr>
          <p:cNvPr id="4" name="スライド番号プレースホルダー 3">
            <a:extLst>
              <a:ext uri="{FF2B5EF4-FFF2-40B4-BE49-F238E27FC236}">
                <a16:creationId xmlns:a16="http://schemas.microsoft.com/office/drawing/2014/main" id="{0E065348-3EA2-1B59-2373-4B2C56DD990C}"/>
              </a:ext>
            </a:extLst>
          </p:cNvPr>
          <p:cNvSpPr>
            <a:spLocks noGrp="1"/>
          </p:cNvSpPr>
          <p:nvPr>
            <p:ph type="sldNum" sz="quarter" idx="12"/>
          </p:nvPr>
        </p:nvSpPr>
        <p:spPr/>
        <p:txBody>
          <a:bodyPr/>
          <a:lstStyle/>
          <a:p>
            <a:fld id="{E5232C20-D0EE-9E4F-B217-2B1FD84BE186}" type="slidenum">
              <a:rPr kumimoji="1" lang="ja-JP" altLang="en-US" smtClean="0"/>
              <a:t>6</a:t>
            </a:fld>
            <a:endParaRPr kumimoji="1" lang="ja-JP" altLang="en-US"/>
          </a:p>
        </p:txBody>
      </p:sp>
    </p:spTree>
    <p:extLst>
      <p:ext uri="{BB962C8B-B14F-4D97-AF65-F5344CB8AC3E}">
        <p14:creationId xmlns:p14="http://schemas.microsoft.com/office/powerpoint/2010/main" val="267951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DBE6A2-2536-91AB-99C5-6B75C0730034}"/>
              </a:ext>
            </a:extLst>
          </p:cNvPr>
          <p:cNvSpPr>
            <a:spLocks noGrp="1"/>
          </p:cNvSpPr>
          <p:nvPr>
            <p:ph type="title"/>
          </p:nvPr>
        </p:nvSpPr>
        <p:spPr/>
        <p:txBody>
          <a:bodyPr/>
          <a:lstStyle/>
          <a:p>
            <a:r>
              <a:rPr kumimoji="1" lang="en-US" altLang="ja-JP" dirty="0"/>
              <a:t>Requirement for CSMM</a:t>
            </a:r>
            <a:endParaRPr kumimoji="1" lang="ja-JP" altLang="en-US"/>
          </a:p>
        </p:txBody>
      </p:sp>
      <p:sp>
        <p:nvSpPr>
          <p:cNvPr id="3" name="コンテンツ プレースホルダー 2">
            <a:extLst>
              <a:ext uri="{FF2B5EF4-FFF2-40B4-BE49-F238E27FC236}">
                <a16:creationId xmlns:a16="http://schemas.microsoft.com/office/drawing/2014/main" id="{A62FEC3A-94A0-3468-0B4B-5C97EA7E7E53}"/>
              </a:ext>
            </a:extLst>
          </p:cNvPr>
          <p:cNvSpPr>
            <a:spLocks noGrp="1"/>
          </p:cNvSpPr>
          <p:nvPr>
            <p:ph idx="1"/>
          </p:nvPr>
        </p:nvSpPr>
        <p:spPr/>
        <p:txBody>
          <a:bodyPr>
            <a:normAutofit fontScale="92500" lnSpcReduction="20000"/>
          </a:bodyPr>
          <a:lstStyle/>
          <a:p>
            <a:r>
              <a:rPr kumimoji="1" lang="en-US" altLang="ja-JP" dirty="0"/>
              <a:t>Certificate management should be automated.</a:t>
            </a:r>
          </a:p>
          <a:p>
            <a:r>
              <a:rPr kumimoji="1" lang="en-US" altLang="ja-JP" dirty="0"/>
              <a:t>Requests to revoke certificates for IoT devices can be made from </a:t>
            </a:r>
            <a:r>
              <a:rPr kumimoji="1" lang="en-US" altLang="ja-JP" i="1" dirty="0"/>
              <a:t>something</a:t>
            </a:r>
            <a:r>
              <a:rPr kumimoji="1" lang="en-US" altLang="ja-JP" dirty="0"/>
              <a:t> other than the device in question because vulnerable devices cannot be expected to make revocation requests voluntarily.</a:t>
            </a:r>
          </a:p>
          <a:p>
            <a:pPr lvl="1"/>
            <a:r>
              <a:rPr kumimoji="1" lang="en-US" altLang="ja-JP" dirty="0"/>
              <a:t>Security controller should be able to revoke certificates for IoT devices on behalf of the IoT devices in question.</a:t>
            </a:r>
          </a:p>
          <a:p>
            <a:pPr lvl="1"/>
            <a:endParaRPr lang="en-US" altLang="ja-JP" dirty="0"/>
          </a:p>
          <a:p>
            <a:r>
              <a:rPr kumimoji="1" lang="en-US" altLang="ja-JP" dirty="0"/>
              <a:t>Building ACME-based PKIX domain as an implementation of CSMM</a:t>
            </a:r>
          </a:p>
          <a:p>
            <a:r>
              <a:rPr kumimoji="1" lang="en-US" altLang="ja-JP" dirty="0"/>
              <a:t>IoT devices can be recognized as ACME clients.</a:t>
            </a:r>
          </a:p>
          <a:p>
            <a:pPr lvl="1"/>
            <a:r>
              <a:rPr lang="en-US" altLang="ja-JP" dirty="0"/>
              <a:t>IoT devices obtain their certificates from ACME server (CA).</a:t>
            </a:r>
          </a:p>
          <a:p>
            <a:pPr lvl="1"/>
            <a:r>
              <a:rPr kumimoji="1" lang="en-US" altLang="ja-JP" dirty="0"/>
              <a:t>Suppose that an IoT device is a network entity that can be uniquely identified by its FQDN. </a:t>
            </a:r>
            <a:r>
              <a:rPr lang="en-US" altLang="ja-JP" dirty="0"/>
              <a:t>Its certificate profile is the same as “robot”.</a:t>
            </a:r>
          </a:p>
          <a:p>
            <a:pPr lvl="1"/>
            <a:endParaRPr lang="en-US" altLang="ja-JP" dirty="0"/>
          </a:p>
          <a:p>
            <a:r>
              <a:rPr kumimoji="1" lang="en-US" altLang="ja-JP" dirty="0"/>
              <a:t>How do we handle Security controller within the ACME specification?</a:t>
            </a:r>
          </a:p>
          <a:p>
            <a:pPr lvl="1"/>
            <a:r>
              <a:rPr kumimoji="1" lang="en-US" altLang="ja-JP" dirty="0"/>
              <a:t>ACME client that …</a:t>
            </a:r>
            <a:endParaRPr kumimoji="1" lang="ja-JP" altLang="en-US"/>
          </a:p>
        </p:txBody>
      </p:sp>
      <p:sp>
        <p:nvSpPr>
          <p:cNvPr id="4" name="スライド番号プレースホルダー 3">
            <a:extLst>
              <a:ext uri="{FF2B5EF4-FFF2-40B4-BE49-F238E27FC236}">
                <a16:creationId xmlns:a16="http://schemas.microsoft.com/office/drawing/2014/main" id="{9F81956C-5E2F-4DA6-4393-C418E7DE4820}"/>
              </a:ext>
            </a:extLst>
          </p:cNvPr>
          <p:cNvSpPr>
            <a:spLocks noGrp="1"/>
          </p:cNvSpPr>
          <p:nvPr>
            <p:ph type="sldNum" sz="quarter" idx="12"/>
          </p:nvPr>
        </p:nvSpPr>
        <p:spPr/>
        <p:txBody>
          <a:bodyPr/>
          <a:lstStyle/>
          <a:p>
            <a:fld id="{E5232C20-D0EE-9E4F-B217-2B1FD84BE186}" type="slidenum">
              <a:rPr kumimoji="1" lang="ja-JP" altLang="en-US" smtClean="0"/>
              <a:t>7</a:t>
            </a:fld>
            <a:endParaRPr kumimoji="1" lang="ja-JP" altLang="en-US"/>
          </a:p>
        </p:txBody>
      </p:sp>
    </p:spTree>
    <p:extLst>
      <p:ext uri="{BB962C8B-B14F-4D97-AF65-F5344CB8AC3E}">
        <p14:creationId xmlns:p14="http://schemas.microsoft.com/office/powerpoint/2010/main" val="3577413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B6DE57A-153A-C0B8-83F1-DAF4B03E897C}"/>
              </a:ext>
            </a:extLst>
          </p:cNvPr>
          <p:cNvSpPr>
            <a:spLocks noGrp="1"/>
          </p:cNvSpPr>
          <p:nvPr>
            <p:ph type="title"/>
          </p:nvPr>
        </p:nvSpPr>
        <p:spPr/>
        <p:txBody>
          <a:bodyPr/>
          <a:lstStyle/>
          <a:p>
            <a:r>
              <a:rPr lang="en-US" altLang="ja-JP" dirty="0"/>
              <a:t>RFC 8555, 7.6. Certificate Revocation </a:t>
            </a:r>
            <a:endParaRPr lang="ja-JP" altLang="en-US"/>
          </a:p>
        </p:txBody>
      </p:sp>
      <p:pic>
        <p:nvPicPr>
          <p:cNvPr id="7" name="コンテンツ プレースホルダー 6">
            <a:extLst>
              <a:ext uri="{FF2B5EF4-FFF2-40B4-BE49-F238E27FC236}">
                <a16:creationId xmlns:a16="http://schemas.microsoft.com/office/drawing/2014/main" id="{2D98AA2A-1758-4686-4A77-DF29851A78A7}"/>
              </a:ext>
            </a:extLst>
          </p:cNvPr>
          <p:cNvPicPr>
            <a:picLocks noGrp="1" noChangeAspect="1"/>
          </p:cNvPicPr>
          <p:nvPr>
            <p:ph idx="1"/>
          </p:nvPr>
        </p:nvPicPr>
        <p:blipFill>
          <a:blip r:embed="rId2"/>
          <a:stretch>
            <a:fillRect/>
          </a:stretch>
        </p:blipFill>
        <p:spPr>
          <a:xfrm>
            <a:off x="185985" y="1113869"/>
            <a:ext cx="11842257" cy="5254150"/>
          </a:xfrm>
        </p:spPr>
      </p:pic>
      <p:sp>
        <p:nvSpPr>
          <p:cNvPr id="3" name="スライド番号プレースホルダー 2">
            <a:extLst>
              <a:ext uri="{FF2B5EF4-FFF2-40B4-BE49-F238E27FC236}">
                <a16:creationId xmlns:a16="http://schemas.microsoft.com/office/drawing/2014/main" id="{73CEF4D6-2659-60E4-23A9-A44262BD08D1}"/>
              </a:ext>
            </a:extLst>
          </p:cNvPr>
          <p:cNvSpPr>
            <a:spLocks noGrp="1"/>
          </p:cNvSpPr>
          <p:nvPr>
            <p:ph type="sldNum" sz="quarter" idx="12"/>
          </p:nvPr>
        </p:nvSpPr>
        <p:spPr/>
        <p:txBody>
          <a:bodyPr/>
          <a:lstStyle/>
          <a:p>
            <a:fld id="{E5232C20-D0EE-9E4F-B217-2B1FD84BE186}" type="slidenum">
              <a:rPr kumimoji="1" lang="ja-JP" altLang="en-US" smtClean="0"/>
              <a:t>8</a:t>
            </a:fld>
            <a:endParaRPr kumimoji="1" lang="ja-JP" altLang="en-US"/>
          </a:p>
        </p:txBody>
      </p:sp>
      <p:sp>
        <p:nvSpPr>
          <p:cNvPr id="10" name="正方形/長方形 9">
            <a:extLst>
              <a:ext uri="{FF2B5EF4-FFF2-40B4-BE49-F238E27FC236}">
                <a16:creationId xmlns:a16="http://schemas.microsoft.com/office/drawing/2014/main" id="{676B2185-FEBD-16FE-95FD-D31254B39455}"/>
              </a:ext>
            </a:extLst>
          </p:cNvPr>
          <p:cNvSpPr/>
          <p:nvPr/>
        </p:nvSpPr>
        <p:spPr>
          <a:xfrm>
            <a:off x="1102670" y="4221088"/>
            <a:ext cx="10897986" cy="914400"/>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769109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F8A92C-3BD2-013D-3D1B-00DE86C48EE9}"/>
              </a:ext>
            </a:extLst>
          </p:cNvPr>
          <p:cNvSpPr>
            <a:spLocks noGrp="1"/>
          </p:cNvSpPr>
          <p:nvPr>
            <p:ph type="title"/>
          </p:nvPr>
        </p:nvSpPr>
        <p:spPr/>
        <p:txBody>
          <a:bodyPr/>
          <a:lstStyle/>
          <a:p>
            <a:r>
              <a:rPr lang="en-US" altLang="ja-JP" dirty="0"/>
              <a:t>Security controller as ACME client</a:t>
            </a:r>
            <a:endParaRPr kumimoji="1" lang="ja-JP" altLang="en-US"/>
          </a:p>
        </p:txBody>
      </p:sp>
      <p:sp>
        <p:nvSpPr>
          <p:cNvPr id="3" name="コンテンツ プレースホルダー 2">
            <a:extLst>
              <a:ext uri="{FF2B5EF4-FFF2-40B4-BE49-F238E27FC236}">
                <a16:creationId xmlns:a16="http://schemas.microsoft.com/office/drawing/2014/main" id="{37175A07-4FD3-5014-1388-A4F6A2434201}"/>
              </a:ext>
            </a:extLst>
          </p:cNvPr>
          <p:cNvSpPr>
            <a:spLocks noGrp="1"/>
          </p:cNvSpPr>
          <p:nvPr>
            <p:ph idx="1"/>
          </p:nvPr>
        </p:nvSpPr>
        <p:spPr/>
        <p:txBody>
          <a:bodyPr/>
          <a:lstStyle/>
          <a:p>
            <a:r>
              <a:rPr kumimoji="1" lang="en-US" altLang="ja-JP" dirty="0"/>
              <a:t>Security controller behaves as an ACME client that holds authorizations for all of the identifiers in the IoT device certificate.</a:t>
            </a:r>
          </a:p>
          <a:p>
            <a:pPr lvl="1"/>
            <a:r>
              <a:rPr lang="en-US" altLang="ja-JP" dirty="0"/>
              <a:t>ACME server implementation: Boulder </a:t>
            </a:r>
            <a:r>
              <a:rPr lang="en-US" altLang="ja-JP" dirty="0">
                <a:hlinkClick r:id="rId2"/>
              </a:rPr>
              <a:t>https://github.com/letsencrypt/boulder</a:t>
            </a:r>
            <a:endParaRPr kumimoji="1" lang="ja-JP" altLang="en-US"/>
          </a:p>
        </p:txBody>
      </p:sp>
      <p:sp>
        <p:nvSpPr>
          <p:cNvPr id="4" name="スライド番号プレースホルダー 3">
            <a:extLst>
              <a:ext uri="{FF2B5EF4-FFF2-40B4-BE49-F238E27FC236}">
                <a16:creationId xmlns:a16="http://schemas.microsoft.com/office/drawing/2014/main" id="{B83D262D-690C-19D0-C99B-FA9A658913D7}"/>
              </a:ext>
            </a:extLst>
          </p:cNvPr>
          <p:cNvSpPr>
            <a:spLocks noGrp="1"/>
          </p:cNvSpPr>
          <p:nvPr>
            <p:ph type="sldNum" sz="quarter" idx="12"/>
          </p:nvPr>
        </p:nvSpPr>
        <p:spPr/>
        <p:txBody>
          <a:bodyPr/>
          <a:lstStyle/>
          <a:p>
            <a:fld id="{E5232C20-D0EE-9E4F-B217-2B1FD84BE186}" type="slidenum">
              <a:rPr kumimoji="1" lang="ja-JP" altLang="en-US" smtClean="0"/>
              <a:t>9</a:t>
            </a:fld>
            <a:endParaRPr kumimoji="1" lang="ja-JP" altLang="en-US"/>
          </a:p>
        </p:txBody>
      </p:sp>
      <p:sp>
        <p:nvSpPr>
          <p:cNvPr id="6" name="Google Shape;97;p22">
            <a:extLst>
              <a:ext uri="{FF2B5EF4-FFF2-40B4-BE49-F238E27FC236}">
                <a16:creationId xmlns:a16="http://schemas.microsoft.com/office/drawing/2014/main" id="{B29EACA7-D860-3A36-B8AD-DC497459FA07}"/>
              </a:ext>
            </a:extLst>
          </p:cNvPr>
          <p:cNvSpPr txBox="1">
            <a:spLocks/>
          </p:cNvSpPr>
          <p:nvPr/>
        </p:nvSpPr>
        <p:spPr>
          <a:xfrm>
            <a:off x="717477" y="2348880"/>
            <a:ext cx="10515600" cy="4351338"/>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14300" indent="0">
              <a:buSzPts val="1800"/>
              <a:buFont typeface="Arial" panose="020B0604020202020204" pitchFamily="34" charset="0"/>
              <a:buNone/>
            </a:pPr>
            <a:r>
              <a:rPr lang="en-US" altLang="ja-JP" dirty="0"/>
              <a:t>HTTP/DNS challenge</a:t>
            </a:r>
            <a:endParaRPr lang="en-US" dirty="0"/>
          </a:p>
        </p:txBody>
      </p:sp>
      <p:sp>
        <p:nvSpPr>
          <p:cNvPr id="7" name="Google Shape;98;p22">
            <a:extLst>
              <a:ext uri="{FF2B5EF4-FFF2-40B4-BE49-F238E27FC236}">
                <a16:creationId xmlns:a16="http://schemas.microsoft.com/office/drawing/2014/main" id="{B7F0D447-9850-EB21-C2EC-B4659117B04D}"/>
              </a:ext>
            </a:extLst>
          </p:cNvPr>
          <p:cNvSpPr txBox="1"/>
          <p:nvPr/>
        </p:nvSpPr>
        <p:spPr>
          <a:xfrm>
            <a:off x="1540043" y="4871581"/>
            <a:ext cx="3178105" cy="167386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ArmadilloG4</a:t>
            </a:r>
            <a:endParaRPr sz="1050" b="0" i="0" u="none" strike="noStrike" cap="none">
              <a:solidFill>
                <a:srgbClr val="000000"/>
              </a:solidFill>
              <a:latin typeface="Calibri" panose="020F0502020204030204" pitchFamily="34" charset="0"/>
              <a:ea typeface="Arial"/>
              <a:cs typeface="Calibri" panose="020F0502020204030204" pitchFamily="34" charset="0"/>
              <a:sym typeface="Arial"/>
            </a:endParaRPr>
          </a:p>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　</a:t>
            </a:r>
            <a:endParaRPr>
              <a:latin typeface="Calibri" panose="020F0502020204030204" pitchFamily="34" charset="0"/>
              <a:cs typeface="Calibri" panose="020F0502020204030204" pitchFamily="34" charset="0"/>
            </a:endParaRPr>
          </a:p>
        </p:txBody>
      </p:sp>
      <p:sp>
        <p:nvSpPr>
          <p:cNvPr id="8" name="Google Shape;99;p22">
            <a:extLst>
              <a:ext uri="{FF2B5EF4-FFF2-40B4-BE49-F238E27FC236}">
                <a16:creationId xmlns:a16="http://schemas.microsoft.com/office/drawing/2014/main" id="{15056387-B169-9C05-97AD-90669879E329}"/>
              </a:ext>
            </a:extLst>
          </p:cNvPr>
          <p:cNvSpPr txBox="1"/>
          <p:nvPr/>
        </p:nvSpPr>
        <p:spPr>
          <a:xfrm>
            <a:off x="1540043" y="3031986"/>
            <a:ext cx="5654606" cy="79121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ACME server (CA)</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　</a:t>
            </a:r>
            <a:endParaRPr dirty="0">
              <a:latin typeface="Calibri" panose="020F0502020204030204" pitchFamily="34" charset="0"/>
              <a:cs typeface="Calibri" panose="020F0502020204030204" pitchFamily="34" charset="0"/>
            </a:endParaRPr>
          </a:p>
        </p:txBody>
      </p:sp>
      <p:sp>
        <p:nvSpPr>
          <p:cNvPr id="9" name="Google Shape;100;p22">
            <a:extLst>
              <a:ext uri="{FF2B5EF4-FFF2-40B4-BE49-F238E27FC236}">
                <a16:creationId xmlns:a16="http://schemas.microsoft.com/office/drawing/2014/main" id="{85E51CDE-E542-8042-99CE-C73188CEF1BA}"/>
              </a:ext>
            </a:extLst>
          </p:cNvPr>
          <p:cNvSpPr txBox="1"/>
          <p:nvPr/>
        </p:nvSpPr>
        <p:spPr>
          <a:xfrm>
            <a:off x="1147001" y="3894868"/>
            <a:ext cx="844369" cy="57340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①</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rtl="0">
              <a:lnSpc>
                <a:spcPct val="100000"/>
              </a:lnSpc>
              <a:spcBef>
                <a:spcPts val="0"/>
              </a:spcBef>
              <a:spcAft>
                <a:spcPts val="0"/>
              </a:spcAft>
              <a:buNone/>
            </a:pP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Certificate signing </a:t>
            </a:r>
            <a:r>
              <a:rPr lang="en-US" altLang="ja-JP" sz="1050" dirty="0">
                <a:solidFill>
                  <a:srgbClr val="000000"/>
                </a:solidFill>
                <a:latin typeface="Calibri" panose="020F0502020204030204" pitchFamily="34" charset="0"/>
                <a:ea typeface="Arial"/>
                <a:cs typeface="Calibri" panose="020F0502020204030204" pitchFamily="34" charset="0"/>
                <a:sym typeface="Arial"/>
              </a:rPr>
              <a:t>r</a:t>
            </a: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equest</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0" name="Google Shape;101;p22">
            <a:extLst>
              <a:ext uri="{FF2B5EF4-FFF2-40B4-BE49-F238E27FC236}">
                <a16:creationId xmlns:a16="http://schemas.microsoft.com/office/drawing/2014/main" id="{D1B87257-0D94-0200-BB7B-D03A274EA200}"/>
              </a:ext>
            </a:extLst>
          </p:cNvPr>
          <p:cNvSpPr txBox="1"/>
          <p:nvPr/>
        </p:nvSpPr>
        <p:spPr>
          <a:xfrm>
            <a:off x="4785675" y="4862056"/>
            <a:ext cx="2388653" cy="167386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Security controller</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　</a:t>
            </a:r>
            <a:endParaRPr dirty="0">
              <a:latin typeface="Calibri" panose="020F0502020204030204" pitchFamily="34" charset="0"/>
              <a:cs typeface="Calibri" panose="020F0502020204030204" pitchFamily="34" charset="0"/>
            </a:endParaRPr>
          </a:p>
        </p:txBody>
      </p:sp>
      <p:sp>
        <p:nvSpPr>
          <p:cNvPr id="14" name="Google Shape;105;p22">
            <a:extLst>
              <a:ext uri="{FF2B5EF4-FFF2-40B4-BE49-F238E27FC236}">
                <a16:creationId xmlns:a16="http://schemas.microsoft.com/office/drawing/2014/main" id="{2F67CC0E-176A-ECCB-3CC7-FC933ED6300D}"/>
              </a:ext>
            </a:extLst>
          </p:cNvPr>
          <p:cNvSpPr txBox="1"/>
          <p:nvPr/>
        </p:nvSpPr>
        <p:spPr>
          <a:xfrm>
            <a:off x="2579702" y="5076257"/>
            <a:ext cx="1000760" cy="54356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None/>
            </a:pP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Account key pair 1</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5" name="Google Shape;106;p22">
            <a:extLst>
              <a:ext uri="{FF2B5EF4-FFF2-40B4-BE49-F238E27FC236}">
                <a16:creationId xmlns:a16="http://schemas.microsoft.com/office/drawing/2014/main" id="{435413DC-8223-F1DC-ECE4-8DB7CCECFB2B}"/>
              </a:ext>
            </a:extLst>
          </p:cNvPr>
          <p:cNvSpPr txBox="1"/>
          <p:nvPr/>
        </p:nvSpPr>
        <p:spPr>
          <a:xfrm>
            <a:off x="2983963" y="3251061"/>
            <a:ext cx="2058670" cy="402272"/>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altLang="ja-JP" sz="1050" dirty="0">
                <a:solidFill>
                  <a:srgbClr val="000000"/>
                </a:solidFill>
                <a:latin typeface="Calibri" panose="020F0502020204030204" pitchFamily="34" charset="0"/>
                <a:ea typeface="Arial"/>
                <a:cs typeface="Calibri" panose="020F0502020204030204" pitchFamily="34" charset="0"/>
                <a:sym typeface="Arial"/>
              </a:rPr>
              <a:t>A</a:t>
            </a: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ccount 1</a:t>
            </a: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 : ag4.zt-iot.dev</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en-US" altLang="ja-JP" sz="1050" dirty="0">
                <a:solidFill>
                  <a:srgbClr val="000000"/>
                </a:solidFill>
                <a:latin typeface="Calibri" panose="020F0502020204030204" pitchFamily="34" charset="0"/>
                <a:ea typeface="Arial"/>
                <a:cs typeface="Calibri" panose="020F0502020204030204" pitchFamily="34" charset="0"/>
                <a:sym typeface="Arial"/>
              </a:rPr>
              <a:t>A</a:t>
            </a: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ccount 2</a:t>
            </a: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 : ag4.zt-iot.dev</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  　</a:t>
            </a:r>
            <a:endParaRPr dirty="0">
              <a:latin typeface="Calibri" panose="020F0502020204030204" pitchFamily="34" charset="0"/>
              <a:cs typeface="Calibri" panose="020F0502020204030204" pitchFamily="34" charset="0"/>
            </a:endParaRPr>
          </a:p>
        </p:txBody>
      </p:sp>
      <p:sp>
        <p:nvSpPr>
          <p:cNvPr id="16" name="Google Shape;107;p22">
            <a:extLst>
              <a:ext uri="{FF2B5EF4-FFF2-40B4-BE49-F238E27FC236}">
                <a16:creationId xmlns:a16="http://schemas.microsoft.com/office/drawing/2014/main" id="{0D6EB148-E186-D6B6-A9D7-C1236407746F}"/>
              </a:ext>
            </a:extLst>
          </p:cNvPr>
          <p:cNvSpPr txBox="1"/>
          <p:nvPr/>
        </p:nvSpPr>
        <p:spPr>
          <a:xfrm>
            <a:off x="5154919" y="5086534"/>
            <a:ext cx="1000760" cy="48735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None/>
            </a:pP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Account key pair 2</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17" name="Google Shape;108;p22">
            <a:extLst>
              <a:ext uri="{FF2B5EF4-FFF2-40B4-BE49-F238E27FC236}">
                <a16:creationId xmlns:a16="http://schemas.microsoft.com/office/drawing/2014/main" id="{15712038-F89E-2AA2-1F44-72FFDFE8CB71}"/>
              </a:ext>
            </a:extLst>
          </p:cNvPr>
          <p:cNvSpPr/>
          <p:nvPr/>
        </p:nvSpPr>
        <p:spPr>
          <a:xfrm rot="-5400000">
            <a:off x="3702310" y="4649333"/>
            <a:ext cx="1763709" cy="298767"/>
          </a:xfrm>
          <a:prstGeom prst="leftArrow">
            <a:avLst>
              <a:gd name="adj1" fmla="val 50000"/>
              <a:gd name="adj2" fmla="val 50000"/>
            </a:avLst>
          </a:prstGeom>
          <a:solidFill>
            <a:schemeClr val="l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Calibri" panose="020F0502020204030204" pitchFamily="34" charset="0"/>
              <a:ea typeface="Arial"/>
              <a:cs typeface="Calibri" panose="020F0502020204030204" pitchFamily="34" charset="0"/>
              <a:sym typeface="Arial"/>
            </a:endParaRPr>
          </a:p>
        </p:txBody>
      </p:sp>
      <p:sp>
        <p:nvSpPr>
          <p:cNvPr id="18" name="Google Shape;109;p22">
            <a:extLst>
              <a:ext uri="{FF2B5EF4-FFF2-40B4-BE49-F238E27FC236}">
                <a16:creationId xmlns:a16="http://schemas.microsoft.com/office/drawing/2014/main" id="{BFECC489-7ED6-EA05-79F4-8879BBFF1591}"/>
              </a:ext>
            </a:extLst>
          </p:cNvPr>
          <p:cNvSpPr txBox="1"/>
          <p:nvPr/>
        </p:nvSpPr>
        <p:spPr>
          <a:xfrm>
            <a:off x="3836989" y="3951467"/>
            <a:ext cx="794344" cy="57340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④</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just" rtl="0">
              <a:lnSpc>
                <a:spcPct val="100000"/>
              </a:lnSpc>
              <a:spcBef>
                <a:spcPts val="0"/>
              </a:spcBef>
              <a:spcAft>
                <a:spcPts val="0"/>
              </a:spcAft>
              <a:buNone/>
            </a:pP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Issuing certificate</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20" name="Google Shape;111;p22">
            <a:extLst>
              <a:ext uri="{FF2B5EF4-FFF2-40B4-BE49-F238E27FC236}">
                <a16:creationId xmlns:a16="http://schemas.microsoft.com/office/drawing/2014/main" id="{E5DE5486-5DEC-8B70-85E2-58E4FAF7DDC6}"/>
              </a:ext>
            </a:extLst>
          </p:cNvPr>
          <p:cNvSpPr txBox="1"/>
          <p:nvPr/>
        </p:nvSpPr>
        <p:spPr>
          <a:xfrm>
            <a:off x="3687543" y="5774238"/>
            <a:ext cx="996095" cy="629278"/>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altLang="ja-JP" sz="1050" dirty="0">
                <a:solidFill>
                  <a:srgbClr val="000000"/>
                </a:solidFill>
                <a:latin typeface="Calibri" panose="020F0502020204030204" pitchFamily="34" charset="0"/>
                <a:ea typeface="Arial"/>
                <a:cs typeface="Calibri" panose="020F0502020204030204" pitchFamily="34" charset="0"/>
                <a:sym typeface="Arial"/>
              </a:rPr>
              <a:t>C</a:t>
            </a: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ertificate </a:t>
            </a: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1</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ag4.zt-iot.dev</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21" name="Google Shape;112;p22">
            <a:extLst>
              <a:ext uri="{FF2B5EF4-FFF2-40B4-BE49-F238E27FC236}">
                <a16:creationId xmlns:a16="http://schemas.microsoft.com/office/drawing/2014/main" id="{1EE65DA7-5B12-406C-21BE-72E904ADB8D4}"/>
              </a:ext>
            </a:extLst>
          </p:cNvPr>
          <p:cNvSpPr txBox="1"/>
          <p:nvPr/>
        </p:nvSpPr>
        <p:spPr>
          <a:xfrm>
            <a:off x="4797601" y="3909796"/>
            <a:ext cx="794343" cy="57340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⑤</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rtl="0">
              <a:lnSpc>
                <a:spcPct val="100000"/>
              </a:lnSpc>
              <a:spcBef>
                <a:spcPts val="0"/>
              </a:spcBef>
              <a:spcAft>
                <a:spcPts val="0"/>
              </a:spcAft>
              <a:buNone/>
            </a:pP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Certificate Signing Request</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22" name="Google Shape;113;p22">
            <a:extLst>
              <a:ext uri="{FF2B5EF4-FFF2-40B4-BE49-F238E27FC236}">
                <a16:creationId xmlns:a16="http://schemas.microsoft.com/office/drawing/2014/main" id="{9ED760E7-1F85-6DFA-D990-354E221336E8}"/>
              </a:ext>
            </a:extLst>
          </p:cNvPr>
          <p:cNvSpPr txBox="1"/>
          <p:nvPr/>
        </p:nvSpPr>
        <p:spPr>
          <a:xfrm>
            <a:off x="7032104" y="3951466"/>
            <a:ext cx="794343" cy="57340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⑨</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rtl="0">
              <a:lnSpc>
                <a:spcPct val="100000"/>
              </a:lnSpc>
              <a:spcBef>
                <a:spcPts val="0"/>
              </a:spcBef>
              <a:spcAft>
                <a:spcPts val="0"/>
              </a:spcAft>
              <a:buNone/>
            </a:pP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Issuing certificate</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23" name="Google Shape;114;p22">
            <a:extLst>
              <a:ext uri="{FF2B5EF4-FFF2-40B4-BE49-F238E27FC236}">
                <a16:creationId xmlns:a16="http://schemas.microsoft.com/office/drawing/2014/main" id="{124445E7-1B1D-18A7-3CCD-4C1ABCE19E0C}"/>
              </a:ext>
            </a:extLst>
          </p:cNvPr>
          <p:cNvSpPr/>
          <p:nvPr/>
        </p:nvSpPr>
        <p:spPr>
          <a:xfrm rot="-5400000">
            <a:off x="6150410" y="4651706"/>
            <a:ext cx="1673859" cy="298767"/>
          </a:xfrm>
          <a:prstGeom prst="leftArrow">
            <a:avLst>
              <a:gd name="adj1" fmla="val 50000"/>
              <a:gd name="adj2" fmla="val 50000"/>
            </a:avLst>
          </a:prstGeom>
          <a:solidFill>
            <a:schemeClr val="l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Calibri" panose="020F0502020204030204" pitchFamily="34" charset="0"/>
              <a:ea typeface="Arial"/>
              <a:cs typeface="Calibri" panose="020F0502020204030204" pitchFamily="34" charset="0"/>
              <a:sym typeface="Arial"/>
            </a:endParaRPr>
          </a:p>
        </p:txBody>
      </p:sp>
      <p:sp>
        <p:nvSpPr>
          <p:cNvPr id="24" name="Google Shape;115;p22">
            <a:extLst>
              <a:ext uri="{FF2B5EF4-FFF2-40B4-BE49-F238E27FC236}">
                <a16:creationId xmlns:a16="http://schemas.microsoft.com/office/drawing/2014/main" id="{E16DC890-F8E5-B40A-BBB9-0DF9730BCB23}"/>
              </a:ext>
            </a:extLst>
          </p:cNvPr>
          <p:cNvSpPr txBox="1"/>
          <p:nvPr/>
        </p:nvSpPr>
        <p:spPr>
          <a:xfrm>
            <a:off x="7777881" y="3050085"/>
            <a:ext cx="1300567" cy="167386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DNS</a:t>
            </a: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 server</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　ag4.zt-iot.dev</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25" name="Google Shape;116;p22">
            <a:extLst>
              <a:ext uri="{FF2B5EF4-FFF2-40B4-BE49-F238E27FC236}">
                <a16:creationId xmlns:a16="http://schemas.microsoft.com/office/drawing/2014/main" id="{A456CACA-3FE7-F76C-6B26-FCB72F6A31AF}"/>
              </a:ext>
            </a:extLst>
          </p:cNvPr>
          <p:cNvSpPr/>
          <p:nvPr/>
        </p:nvSpPr>
        <p:spPr>
          <a:xfrm rot="-5400000">
            <a:off x="2967901" y="4163083"/>
            <a:ext cx="791209" cy="298767"/>
          </a:xfrm>
          <a:prstGeom prst="leftArrow">
            <a:avLst>
              <a:gd name="adj1" fmla="val 50000"/>
              <a:gd name="adj2" fmla="val 50000"/>
            </a:avLst>
          </a:prstGeom>
          <a:solidFill>
            <a:schemeClr val="l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Calibri" panose="020F0502020204030204" pitchFamily="34" charset="0"/>
              <a:ea typeface="Arial"/>
              <a:cs typeface="Calibri" panose="020F0502020204030204" pitchFamily="34" charset="0"/>
              <a:sym typeface="Arial"/>
            </a:endParaRPr>
          </a:p>
        </p:txBody>
      </p:sp>
      <p:sp>
        <p:nvSpPr>
          <p:cNvPr id="26" name="Google Shape;117;p22">
            <a:extLst>
              <a:ext uri="{FF2B5EF4-FFF2-40B4-BE49-F238E27FC236}">
                <a16:creationId xmlns:a16="http://schemas.microsoft.com/office/drawing/2014/main" id="{3092DF80-927D-985E-2EDF-2FC7C7705E9A}"/>
              </a:ext>
            </a:extLst>
          </p:cNvPr>
          <p:cNvSpPr txBox="1"/>
          <p:nvPr/>
        </p:nvSpPr>
        <p:spPr>
          <a:xfrm>
            <a:off x="2585727" y="3930189"/>
            <a:ext cx="669513" cy="57340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②</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just" rtl="0">
              <a:lnSpc>
                <a:spcPct val="100000"/>
              </a:lnSpc>
              <a:spcBef>
                <a:spcPts val="0"/>
              </a:spcBef>
              <a:spcAft>
                <a:spcPts val="0"/>
              </a:spcAft>
              <a:buNone/>
            </a:pP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Sending </a:t>
            </a: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toke</a:t>
            </a: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n</a:t>
            </a:r>
            <a:endParaRPr dirty="0">
              <a:latin typeface="Calibri" panose="020F0502020204030204" pitchFamily="34" charset="0"/>
              <a:cs typeface="Calibri" panose="020F0502020204030204" pitchFamily="34" charset="0"/>
            </a:endParaRPr>
          </a:p>
        </p:txBody>
      </p:sp>
      <p:sp>
        <p:nvSpPr>
          <p:cNvPr id="27" name="Google Shape;118;p22">
            <a:extLst>
              <a:ext uri="{FF2B5EF4-FFF2-40B4-BE49-F238E27FC236}">
                <a16:creationId xmlns:a16="http://schemas.microsoft.com/office/drawing/2014/main" id="{F901DEED-C830-9974-8205-6124EE635983}"/>
              </a:ext>
            </a:extLst>
          </p:cNvPr>
          <p:cNvSpPr/>
          <p:nvPr/>
        </p:nvSpPr>
        <p:spPr>
          <a:xfrm rot="10800000">
            <a:off x="7278785" y="3421877"/>
            <a:ext cx="407889" cy="298767"/>
          </a:xfrm>
          <a:prstGeom prst="leftArrow">
            <a:avLst>
              <a:gd name="adj1" fmla="val 50000"/>
              <a:gd name="adj2" fmla="val 50000"/>
            </a:avLst>
          </a:prstGeom>
          <a:solidFill>
            <a:schemeClr val="l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Calibri" panose="020F0502020204030204" pitchFamily="34" charset="0"/>
              <a:ea typeface="Arial"/>
              <a:cs typeface="Calibri" panose="020F0502020204030204" pitchFamily="34" charset="0"/>
              <a:sym typeface="Arial"/>
            </a:endParaRPr>
          </a:p>
        </p:txBody>
      </p:sp>
      <p:sp>
        <p:nvSpPr>
          <p:cNvPr id="28" name="Google Shape;119;p22">
            <a:extLst>
              <a:ext uri="{FF2B5EF4-FFF2-40B4-BE49-F238E27FC236}">
                <a16:creationId xmlns:a16="http://schemas.microsoft.com/office/drawing/2014/main" id="{68D14BC9-0964-2228-E943-7DC94F984409}"/>
              </a:ext>
            </a:extLst>
          </p:cNvPr>
          <p:cNvSpPr txBox="1"/>
          <p:nvPr/>
        </p:nvSpPr>
        <p:spPr>
          <a:xfrm>
            <a:off x="6707548" y="3050085"/>
            <a:ext cx="1472615" cy="57340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endParaRPr sz="1050" b="0" i="0" u="none" strike="noStrike" cap="none">
              <a:solidFill>
                <a:srgbClr val="000000"/>
              </a:solidFill>
              <a:latin typeface="Calibri" panose="020F0502020204030204" pitchFamily="34" charset="0"/>
              <a:ea typeface="Arial"/>
              <a:cs typeface="Calibri" panose="020F0502020204030204" pitchFamily="34" charset="0"/>
              <a:sym typeface="Arial"/>
            </a:endParaRPr>
          </a:p>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⑧DNS Challenge</a:t>
            </a:r>
            <a:endParaRPr>
              <a:latin typeface="Calibri" panose="020F0502020204030204" pitchFamily="34" charset="0"/>
              <a:cs typeface="Calibri" panose="020F0502020204030204" pitchFamily="34" charset="0"/>
            </a:endParaRPr>
          </a:p>
        </p:txBody>
      </p:sp>
      <p:sp>
        <p:nvSpPr>
          <p:cNvPr id="29" name="Google Shape;120;p22">
            <a:extLst>
              <a:ext uri="{FF2B5EF4-FFF2-40B4-BE49-F238E27FC236}">
                <a16:creationId xmlns:a16="http://schemas.microsoft.com/office/drawing/2014/main" id="{1777BF93-3EBF-EAF9-2F3B-47C10F7BCDDE}"/>
              </a:ext>
            </a:extLst>
          </p:cNvPr>
          <p:cNvSpPr txBox="1"/>
          <p:nvPr/>
        </p:nvSpPr>
        <p:spPr>
          <a:xfrm>
            <a:off x="5419694" y="5665015"/>
            <a:ext cx="1684418" cy="89448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None/>
            </a:pP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Authorization verification is completed once the certificate is obtained.</a:t>
            </a:r>
          </a:p>
          <a:p>
            <a:pPr marL="0" marR="0" lvl="0" indent="0" rtl="0">
              <a:lnSpc>
                <a:spcPct val="100000"/>
              </a:lnSpc>
              <a:spcBef>
                <a:spcPts val="0"/>
              </a:spcBef>
              <a:spcAft>
                <a:spcPts val="0"/>
              </a:spcAft>
              <a:buNone/>
            </a:pP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The certificate will be deleted.</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rtl="0">
              <a:lnSpc>
                <a:spcPct val="100000"/>
              </a:lnSpc>
              <a:spcBef>
                <a:spcPts val="0"/>
              </a:spcBef>
              <a:spcAft>
                <a:spcPts val="0"/>
              </a:spcAft>
              <a:buNone/>
            </a:pP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30" name="Google Shape;121;p22">
            <a:extLst>
              <a:ext uri="{FF2B5EF4-FFF2-40B4-BE49-F238E27FC236}">
                <a16:creationId xmlns:a16="http://schemas.microsoft.com/office/drawing/2014/main" id="{F1C46F88-FE5B-E1E6-9750-FA45E3C6D427}"/>
              </a:ext>
            </a:extLst>
          </p:cNvPr>
          <p:cNvSpPr/>
          <p:nvPr/>
        </p:nvSpPr>
        <p:spPr>
          <a:xfrm rot="8485184">
            <a:off x="7490071" y="4900070"/>
            <a:ext cx="665905" cy="364343"/>
          </a:xfrm>
          <a:prstGeom prst="leftArrow">
            <a:avLst>
              <a:gd name="adj1" fmla="val 50000"/>
              <a:gd name="adj2" fmla="val 50000"/>
            </a:avLst>
          </a:prstGeom>
          <a:solidFill>
            <a:srgbClr val="FFC000"/>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Calibri" panose="020F0502020204030204" pitchFamily="34" charset="0"/>
              <a:ea typeface="Arial"/>
              <a:cs typeface="Calibri" panose="020F0502020204030204" pitchFamily="34" charset="0"/>
              <a:sym typeface="Arial"/>
            </a:endParaRPr>
          </a:p>
        </p:txBody>
      </p:sp>
      <p:sp>
        <p:nvSpPr>
          <p:cNvPr id="31" name="Google Shape;122;p22">
            <a:extLst>
              <a:ext uri="{FF2B5EF4-FFF2-40B4-BE49-F238E27FC236}">
                <a16:creationId xmlns:a16="http://schemas.microsoft.com/office/drawing/2014/main" id="{556A203F-8024-42BE-B54C-FDC7E617210E}"/>
              </a:ext>
            </a:extLst>
          </p:cNvPr>
          <p:cNvSpPr txBox="1"/>
          <p:nvPr/>
        </p:nvSpPr>
        <p:spPr>
          <a:xfrm>
            <a:off x="8155315" y="4833967"/>
            <a:ext cx="1300567" cy="57340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⑦</a:t>
            </a: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Setting token for </a:t>
            </a: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DNS Challenge</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32" name="Google Shape;123;p22">
            <a:extLst>
              <a:ext uri="{FF2B5EF4-FFF2-40B4-BE49-F238E27FC236}">
                <a16:creationId xmlns:a16="http://schemas.microsoft.com/office/drawing/2014/main" id="{F2CDC565-0EE8-15E2-64B3-19765E9EBF98}"/>
              </a:ext>
            </a:extLst>
          </p:cNvPr>
          <p:cNvSpPr txBox="1"/>
          <p:nvPr/>
        </p:nvSpPr>
        <p:spPr>
          <a:xfrm>
            <a:off x="7242706" y="5561507"/>
            <a:ext cx="3646749" cy="98393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None/>
            </a:pPr>
            <a:r>
              <a:rPr lang="en-US" sz="1600" b="0" i="0" u="none" strike="noStrike" cap="none" dirty="0">
                <a:solidFill>
                  <a:srgbClr val="000000"/>
                </a:solidFill>
                <a:latin typeface="Calibri" panose="020F0502020204030204" pitchFamily="34" charset="0"/>
                <a:ea typeface="Arial"/>
                <a:cs typeface="Calibri" panose="020F0502020204030204" pitchFamily="34" charset="0"/>
                <a:sym typeface="Arial"/>
              </a:rPr>
              <a:t>Then, certificate 1 can be revoked from either account 1 or 2.</a:t>
            </a:r>
            <a:endParaRPr sz="16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33" name="Google Shape;124;p22">
            <a:extLst>
              <a:ext uri="{FF2B5EF4-FFF2-40B4-BE49-F238E27FC236}">
                <a16:creationId xmlns:a16="http://schemas.microsoft.com/office/drawing/2014/main" id="{FAB8CBC3-50ED-6DAB-AABB-F5B9D8367F5A}"/>
              </a:ext>
            </a:extLst>
          </p:cNvPr>
          <p:cNvSpPr/>
          <p:nvPr/>
        </p:nvSpPr>
        <p:spPr>
          <a:xfrm rot="-5400000">
            <a:off x="5787124" y="4244996"/>
            <a:ext cx="791209" cy="298767"/>
          </a:xfrm>
          <a:prstGeom prst="leftArrow">
            <a:avLst>
              <a:gd name="adj1" fmla="val 50000"/>
              <a:gd name="adj2" fmla="val 50000"/>
            </a:avLst>
          </a:prstGeom>
          <a:solidFill>
            <a:schemeClr val="l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Calibri" panose="020F0502020204030204" pitchFamily="34" charset="0"/>
              <a:ea typeface="Arial"/>
              <a:cs typeface="Calibri" panose="020F0502020204030204" pitchFamily="34" charset="0"/>
              <a:sym typeface="Arial"/>
            </a:endParaRPr>
          </a:p>
        </p:txBody>
      </p:sp>
      <p:sp>
        <p:nvSpPr>
          <p:cNvPr id="34" name="Google Shape;125;p22">
            <a:extLst>
              <a:ext uri="{FF2B5EF4-FFF2-40B4-BE49-F238E27FC236}">
                <a16:creationId xmlns:a16="http://schemas.microsoft.com/office/drawing/2014/main" id="{5D8697F1-0C06-1E21-8B7A-F2CE8049101E}"/>
              </a:ext>
            </a:extLst>
          </p:cNvPr>
          <p:cNvSpPr txBox="1"/>
          <p:nvPr/>
        </p:nvSpPr>
        <p:spPr>
          <a:xfrm>
            <a:off x="6231606" y="3995601"/>
            <a:ext cx="656482" cy="57340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⑥</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rtl="0">
              <a:lnSpc>
                <a:spcPct val="100000"/>
              </a:lnSpc>
              <a:spcBef>
                <a:spcPts val="0"/>
              </a:spcBef>
              <a:spcAft>
                <a:spcPts val="0"/>
              </a:spcAft>
              <a:buNone/>
            </a:pPr>
            <a:r>
              <a:rPr lang="en-US" altLang="ja-JP" sz="1050" b="0" i="0" u="none" strike="noStrike" cap="none" dirty="0">
                <a:solidFill>
                  <a:srgbClr val="000000"/>
                </a:solidFill>
                <a:latin typeface="Calibri" panose="020F0502020204030204" pitchFamily="34" charset="0"/>
                <a:ea typeface="Arial"/>
                <a:cs typeface="Calibri" panose="020F0502020204030204" pitchFamily="34" charset="0"/>
                <a:sym typeface="Arial"/>
              </a:rPr>
              <a:t>Sending </a:t>
            </a: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token</a:t>
            </a:r>
            <a:endParaRPr dirty="0">
              <a:latin typeface="Calibri" panose="020F0502020204030204" pitchFamily="34" charset="0"/>
              <a:cs typeface="Calibri" panose="020F0502020204030204" pitchFamily="34" charset="0"/>
            </a:endParaRPr>
          </a:p>
        </p:txBody>
      </p:sp>
      <p:sp>
        <p:nvSpPr>
          <p:cNvPr id="35" name="Google Shape;126;p22">
            <a:extLst>
              <a:ext uri="{FF2B5EF4-FFF2-40B4-BE49-F238E27FC236}">
                <a16:creationId xmlns:a16="http://schemas.microsoft.com/office/drawing/2014/main" id="{880283DC-BBC7-F09F-1050-D26A280E0635}"/>
              </a:ext>
            </a:extLst>
          </p:cNvPr>
          <p:cNvSpPr/>
          <p:nvPr/>
        </p:nvSpPr>
        <p:spPr>
          <a:xfrm rot="-5400000" flipH="1">
            <a:off x="1507684" y="4194595"/>
            <a:ext cx="791209" cy="298767"/>
          </a:xfrm>
          <a:prstGeom prst="leftArrow">
            <a:avLst>
              <a:gd name="adj1" fmla="val 50000"/>
              <a:gd name="adj2" fmla="val 50000"/>
            </a:avLst>
          </a:prstGeom>
          <a:solidFill>
            <a:schemeClr val="l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Calibri" panose="020F0502020204030204" pitchFamily="34" charset="0"/>
              <a:ea typeface="Arial"/>
              <a:cs typeface="Calibri" panose="020F0502020204030204" pitchFamily="34" charset="0"/>
              <a:sym typeface="Arial"/>
            </a:endParaRPr>
          </a:p>
        </p:txBody>
      </p:sp>
      <p:sp>
        <p:nvSpPr>
          <p:cNvPr id="36" name="Google Shape;127;p22">
            <a:extLst>
              <a:ext uri="{FF2B5EF4-FFF2-40B4-BE49-F238E27FC236}">
                <a16:creationId xmlns:a16="http://schemas.microsoft.com/office/drawing/2014/main" id="{45B2245B-8652-DC90-E824-0B3FCE069D93}"/>
              </a:ext>
            </a:extLst>
          </p:cNvPr>
          <p:cNvSpPr/>
          <p:nvPr/>
        </p:nvSpPr>
        <p:spPr>
          <a:xfrm rot="-5400000">
            <a:off x="2073183" y="4195233"/>
            <a:ext cx="791209" cy="298767"/>
          </a:xfrm>
          <a:prstGeom prst="leftArrow">
            <a:avLst>
              <a:gd name="adj1" fmla="val 50000"/>
              <a:gd name="adj2" fmla="val 50000"/>
            </a:avLst>
          </a:prstGeom>
          <a:solidFill>
            <a:schemeClr val="l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Calibri" panose="020F0502020204030204" pitchFamily="34" charset="0"/>
              <a:ea typeface="Arial"/>
              <a:cs typeface="Calibri" panose="020F0502020204030204" pitchFamily="34" charset="0"/>
              <a:sym typeface="Arial"/>
            </a:endParaRPr>
          </a:p>
        </p:txBody>
      </p:sp>
      <p:sp>
        <p:nvSpPr>
          <p:cNvPr id="37" name="Google Shape;128;p22">
            <a:extLst>
              <a:ext uri="{FF2B5EF4-FFF2-40B4-BE49-F238E27FC236}">
                <a16:creationId xmlns:a16="http://schemas.microsoft.com/office/drawing/2014/main" id="{89F73768-0FBD-65E7-71F3-95C2D66CD3F5}"/>
              </a:ext>
            </a:extLst>
          </p:cNvPr>
          <p:cNvSpPr txBox="1"/>
          <p:nvPr/>
        </p:nvSpPr>
        <p:spPr>
          <a:xfrm>
            <a:off x="3461350" y="4331867"/>
            <a:ext cx="779682" cy="57340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③</a:t>
            </a:r>
            <a:endParaRPr sz="1050" b="0" i="0" u="none" strike="noStrike" cap="none">
              <a:solidFill>
                <a:srgbClr val="000000"/>
              </a:solidFill>
              <a:latin typeface="Calibri" panose="020F0502020204030204" pitchFamily="34" charset="0"/>
              <a:ea typeface="Arial"/>
              <a:cs typeface="Calibri" panose="020F0502020204030204" pitchFamily="34" charset="0"/>
              <a:sym typeface="Arial"/>
            </a:endParaRPr>
          </a:p>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HTTP</a:t>
            </a:r>
            <a:endParaRPr>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Challenge</a:t>
            </a:r>
            <a:endParaRPr>
              <a:latin typeface="Calibri" panose="020F0502020204030204" pitchFamily="34" charset="0"/>
              <a:cs typeface="Calibri" panose="020F0502020204030204" pitchFamily="34" charset="0"/>
            </a:endParaRPr>
          </a:p>
        </p:txBody>
      </p:sp>
      <p:sp>
        <p:nvSpPr>
          <p:cNvPr id="38" name="Google Shape;129;p22">
            <a:extLst>
              <a:ext uri="{FF2B5EF4-FFF2-40B4-BE49-F238E27FC236}">
                <a16:creationId xmlns:a16="http://schemas.microsoft.com/office/drawing/2014/main" id="{1AE0000C-6FAA-906D-B579-5BD9039FF458}"/>
              </a:ext>
            </a:extLst>
          </p:cNvPr>
          <p:cNvSpPr/>
          <p:nvPr/>
        </p:nvSpPr>
        <p:spPr>
          <a:xfrm rot="-5400000" flipH="1">
            <a:off x="5196741" y="4210382"/>
            <a:ext cx="791209" cy="298767"/>
          </a:xfrm>
          <a:prstGeom prst="leftArrow">
            <a:avLst>
              <a:gd name="adj1" fmla="val 50000"/>
              <a:gd name="adj2" fmla="val 50000"/>
            </a:avLst>
          </a:prstGeom>
          <a:solidFill>
            <a:schemeClr val="l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Calibri" panose="020F0502020204030204" pitchFamily="34" charset="0"/>
              <a:ea typeface="Arial"/>
              <a:cs typeface="Calibri" panose="020F0502020204030204" pitchFamily="34" charset="0"/>
              <a:sym typeface="Arial"/>
            </a:endParaRPr>
          </a:p>
        </p:txBody>
      </p:sp>
      <p:sp>
        <p:nvSpPr>
          <p:cNvPr id="39" name="Google Shape;102;p22">
            <a:extLst>
              <a:ext uri="{FF2B5EF4-FFF2-40B4-BE49-F238E27FC236}">
                <a16:creationId xmlns:a16="http://schemas.microsoft.com/office/drawing/2014/main" id="{6197AB0E-DE5C-DA8A-CDEF-57731AA13CC4}"/>
              </a:ext>
            </a:extLst>
          </p:cNvPr>
          <p:cNvSpPr/>
          <p:nvPr/>
        </p:nvSpPr>
        <p:spPr>
          <a:xfrm>
            <a:off x="2508008" y="5774933"/>
            <a:ext cx="1021343" cy="619125"/>
          </a:xfrm>
          <a:prstGeom prst="flowChartAlternateProcess">
            <a:avLst/>
          </a:prstGeom>
          <a:no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103;p22">
            <a:extLst>
              <a:ext uri="{FF2B5EF4-FFF2-40B4-BE49-F238E27FC236}">
                <a16:creationId xmlns:a16="http://schemas.microsoft.com/office/drawing/2014/main" id="{69C120B3-07BC-D0C9-A93F-AD16D7E46E5F}"/>
              </a:ext>
            </a:extLst>
          </p:cNvPr>
          <p:cNvSpPr txBox="1"/>
          <p:nvPr/>
        </p:nvSpPr>
        <p:spPr>
          <a:xfrm>
            <a:off x="2534112" y="5802873"/>
            <a:ext cx="753110" cy="26860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OP-TEE</a:t>
            </a:r>
            <a:endParaRPr sz="1050" b="0" i="0" u="none" strike="noStrike" cap="none">
              <a:solidFill>
                <a:srgbClr val="000000"/>
              </a:solidFill>
              <a:latin typeface="Calibri" panose="020F0502020204030204" pitchFamily="34" charset="0"/>
              <a:ea typeface="Arial"/>
              <a:cs typeface="Calibri" panose="020F0502020204030204" pitchFamily="34" charset="0"/>
              <a:sym typeface="Arial"/>
            </a:endParaRPr>
          </a:p>
        </p:txBody>
      </p:sp>
      <p:sp>
        <p:nvSpPr>
          <p:cNvPr id="41" name="Google Shape;104;p22">
            <a:extLst>
              <a:ext uri="{FF2B5EF4-FFF2-40B4-BE49-F238E27FC236}">
                <a16:creationId xmlns:a16="http://schemas.microsoft.com/office/drawing/2014/main" id="{E929B7BC-ED6C-B336-694F-56D78503644F}"/>
              </a:ext>
            </a:extLst>
          </p:cNvPr>
          <p:cNvSpPr txBox="1"/>
          <p:nvPr/>
        </p:nvSpPr>
        <p:spPr>
          <a:xfrm>
            <a:off x="2567608" y="6055444"/>
            <a:ext cx="911263" cy="26860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None/>
            </a:pPr>
            <a:r>
              <a:rPr lang="en-US" altLang="ja-JP" sz="1050" dirty="0">
                <a:solidFill>
                  <a:srgbClr val="000000"/>
                </a:solidFill>
                <a:latin typeface="Calibri" panose="020F0502020204030204" pitchFamily="34" charset="0"/>
                <a:ea typeface="Arial"/>
                <a:cs typeface="Calibri" panose="020F0502020204030204" pitchFamily="34" charset="0"/>
                <a:sym typeface="Arial"/>
              </a:rPr>
              <a:t>Private key </a:t>
            </a:r>
            <a:r>
              <a:rPr lang="ja-JP" sz="1050" b="0" i="0" u="none" strike="noStrike" cap="none">
                <a:solidFill>
                  <a:srgbClr val="000000"/>
                </a:solidFill>
                <a:latin typeface="Calibri" panose="020F0502020204030204" pitchFamily="34" charset="0"/>
                <a:ea typeface="Arial"/>
                <a:cs typeface="Calibri" panose="020F0502020204030204" pitchFamily="34" charset="0"/>
                <a:sym typeface="Arial"/>
              </a:rPr>
              <a:t>1</a:t>
            </a:r>
            <a:endParaRPr sz="105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28567156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表紙A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4791</TotalTime>
  <Words>1101</Words>
  <Application>Microsoft Macintosh PowerPoint</Application>
  <PresentationFormat>ワイド画面</PresentationFormat>
  <Paragraphs>143</Paragraphs>
  <Slides>14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14</vt:i4>
      </vt:variant>
    </vt:vector>
  </HeadingPairs>
  <TitlesOfParts>
    <vt:vector size="20" baseType="lpstr">
      <vt:lpstr>游ゴシック</vt:lpstr>
      <vt:lpstr>游ゴシック</vt:lpstr>
      <vt:lpstr>Arial</vt:lpstr>
      <vt:lpstr>Calibri</vt:lpstr>
      <vt:lpstr>Office テーマ</vt:lpstr>
      <vt:lpstr>表紙A案</vt:lpstr>
      <vt:lpstr>A Design of Automatic Certificate Management for a Zero Trust IoT System</vt:lpstr>
      <vt:lpstr>Outline</vt:lpstr>
      <vt:lpstr>What is Zero Trust IoT system?</vt:lpstr>
      <vt:lpstr>What do we want to do?</vt:lpstr>
      <vt:lpstr>Overview of Zero Trust IoT System</vt:lpstr>
      <vt:lpstr>Players in CSMM</vt:lpstr>
      <vt:lpstr>Requirement for CSMM</vt:lpstr>
      <vt:lpstr>RFC 8555, 7.6. Certificate Revocation </vt:lpstr>
      <vt:lpstr>Security controller as ACME client</vt:lpstr>
      <vt:lpstr>Authorization verification procedure for SC</vt:lpstr>
      <vt:lpstr>Discussion</vt:lpstr>
      <vt:lpstr>“Trusted IoT device challenge”</vt:lpstr>
      <vt:lpstr>Summary</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OCSP response 検証</dc:title>
  <dc:creator>栄作 坂根</dc:creator>
  <cp:lastModifiedBy>Microsoft Office User</cp:lastModifiedBy>
  <cp:revision>44</cp:revision>
  <dcterms:created xsi:type="dcterms:W3CDTF">2024-05-15T10:55:47Z</dcterms:created>
  <dcterms:modified xsi:type="dcterms:W3CDTF">2025-03-21T01:02:35Z</dcterms:modified>
</cp:coreProperties>
</file>