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5" r:id="rId1"/>
    <p:sldMasterId id="2147483686" r:id="rId2"/>
    <p:sldMasterId id="2147483687" r:id="rId3"/>
  </p:sldMasterIdLst>
  <p:notesMasterIdLst>
    <p:notesMasterId r:id="rId5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95" r:id="rId14"/>
    <p:sldId id="266" r:id="rId15"/>
    <p:sldId id="296" r:id="rId16"/>
    <p:sldId id="298" r:id="rId17"/>
    <p:sldId id="300" r:id="rId18"/>
    <p:sldId id="299" r:id="rId19"/>
    <p:sldId id="302" r:id="rId20"/>
    <p:sldId id="304" r:id="rId21"/>
    <p:sldId id="303" r:id="rId22"/>
    <p:sldId id="305" r:id="rId23"/>
    <p:sldId id="307" r:id="rId24"/>
    <p:sldId id="267" r:id="rId25"/>
    <p:sldId id="268" r:id="rId26"/>
    <p:sldId id="269" r:id="rId27"/>
    <p:sldId id="270" r:id="rId28"/>
    <p:sldId id="308" r:id="rId29"/>
    <p:sldId id="309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1" r:id="rId50"/>
    <p:sldId id="292" r:id="rId51"/>
    <p:sldId id="293" r:id="rId52"/>
    <p:sldId id="294" r:id="rId53"/>
  </p:sldIdLst>
  <p:sldSz cx="9144000" cy="5143500" type="screen16x9"/>
  <p:notesSz cx="6858000" cy="9144000"/>
  <p:embeddedFontLst>
    <p:embeddedFont>
      <p:font typeface="Candara" panose="020E0502030303020204" pitchFamily="34" charset="0"/>
      <p:regular r:id="rId55"/>
      <p:bold r:id="rId56"/>
      <p:italic r:id="rId57"/>
      <p:boldItalic r:id="rId58"/>
    </p:embeddedFont>
    <p:embeddedFont>
      <p:font typeface="Merriweather Sans" pitchFamily="2" charset="-18"/>
      <p:regular r:id="rId59"/>
      <p:bold r:id="rId60"/>
      <p:italic r:id="rId61"/>
      <p:bold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06" y="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2.xml"/><Relationship Id="rId61" Type="http://schemas.openxmlformats.org/officeDocument/2006/relationships/font" Target="fonts/font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0cc5ffd6c8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30cc5ffd6c8_2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30cc5ffd6c8_2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f66c5fb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3f66c5fb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>
          <a:extLst>
            <a:ext uri="{FF2B5EF4-FFF2-40B4-BE49-F238E27FC236}">
              <a16:creationId xmlns:a16="http://schemas.microsoft.com/office/drawing/2014/main" id="{444B88D9-3972-EFA8-F76C-AD69960AE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f66c5fb07_0_0:notes">
            <a:extLst>
              <a:ext uri="{FF2B5EF4-FFF2-40B4-BE49-F238E27FC236}">
                <a16:creationId xmlns:a16="http://schemas.microsoft.com/office/drawing/2014/main" id="{4A19F8D1-31BD-CE45-63AC-2A0FE71C4E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3f66c5fb07_0_0:notes">
            <a:extLst>
              <a:ext uri="{FF2B5EF4-FFF2-40B4-BE49-F238E27FC236}">
                <a16:creationId xmlns:a16="http://schemas.microsoft.com/office/drawing/2014/main" id="{4CADC6D4-9C2A-A620-32A3-D17B6C34C0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926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cc5ffd6c8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0cc5ffd6c8_2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30cc5ffd6c8_2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rriweather Sans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2CA39650-43F7-5A11-41D1-B15DB1BD8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cc5ffd6c8_2_102:notes">
            <a:extLst>
              <a:ext uri="{FF2B5EF4-FFF2-40B4-BE49-F238E27FC236}">
                <a16:creationId xmlns:a16="http://schemas.microsoft.com/office/drawing/2014/main" id="{AE17D7AD-A700-BB82-B6FF-C0C47F4394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0cc5ffd6c8_2_102:notes">
            <a:extLst>
              <a:ext uri="{FF2B5EF4-FFF2-40B4-BE49-F238E27FC236}">
                <a16:creationId xmlns:a16="http://schemas.microsoft.com/office/drawing/2014/main" id="{3A2B063B-525B-B74D-F901-6EA98CCA74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30cc5ffd6c8_2_102:notes">
            <a:extLst>
              <a:ext uri="{FF2B5EF4-FFF2-40B4-BE49-F238E27FC236}">
                <a16:creationId xmlns:a16="http://schemas.microsoft.com/office/drawing/2014/main" id="{B173EB43-C6E1-5A60-756B-23C57A4AA5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rriweather Sans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1895087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A7C3419E-EED5-D7DF-4FB4-2FA2D9E8A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cc5ffd6c8_2_102:notes">
            <a:extLst>
              <a:ext uri="{FF2B5EF4-FFF2-40B4-BE49-F238E27FC236}">
                <a16:creationId xmlns:a16="http://schemas.microsoft.com/office/drawing/2014/main" id="{DA338039-3102-A1AA-F543-C00AA48205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0cc5ffd6c8_2_102:notes">
            <a:extLst>
              <a:ext uri="{FF2B5EF4-FFF2-40B4-BE49-F238E27FC236}">
                <a16:creationId xmlns:a16="http://schemas.microsoft.com/office/drawing/2014/main" id="{EBE84262-1585-FA00-7EFE-4A4DB15311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30cc5ffd6c8_2_102:notes">
            <a:extLst>
              <a:ext uri="{FF2B5EF4-FFF2-40B4-BE49-F238E27FC236}">
                <a16:creationId xmlns:a16="http://schemas.microsoft.com/office/drawing/2014/main" id="{A457870D-74A9-DB22-E305-80C2F729CF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rriweather Sans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1918857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9A0B013D-F4CE-7793-931B-A0282C3C0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cc5ffd6c8_2_102:notes">
            <a:extLst>
              <a:ext uri="{FF2B5EF4-FFF2-40B4-BE49-F238E27FC236}">
                <a16:creationId xmlns:a16="http://schemas.microsoft.com/office/drawing/2014/main" id="{96CF71C4-5A7C-E50D-77A7-C59A9BA742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0cc5ffd6c8_2_102:notes">
            <a:extLst>
              <a:ext uri="{FF2B5EF4-FFF2-40B4-BE49-F238E27FC236}">
                <a16:creationId xmlns:a16="http://schemas.microsoft.com/office/drawing/2014/main" id="{5489909C-BD49-6FAD-B7BB-39F583A74D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30cc5ffd6c8_2_102:notes">
            <a:extLst>
              <a:ext uri="{FF2B5EF4-FFF2-40B4-BE49-F238E27FC236}">
                <a16:creationId xmlns:a16="http://schemas.microsoft.com/office/drawing/2014/main" id="{CB3E54E9-9E18-8035-E494-7E8E90154B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rriweather Sans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2105867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1F0C4A3D-BAC1-2EF8-F683-4F0559BBF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cc5ffd6c8_2_102:notes">
            <a:extLst>
              <a:ext uri="{FF2B5EF4-FFF2-40B4-BE49-F238E27FC236}">
                <a16:creationId xmlns:a16="http://schemas.microsoft.com/office/drawing/2014/main" id="{683A52B5-BD00-1023-F89C-37438CC9D2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0cc5ffd6c8_2_102:notes">
            <a:extLst>
              <a:ext uri="{FF2B5EF4-FFF2-40B4-BE49-F238E27FC236}">
                <a16:creationId xmlns:a16="http://schemas.microsoft.com/office/drawing/2014/main" id="{5E853A27-7485-2D14-1F0D-E5F2042FD1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30cc5ffd6c8_2_102:notes">
            <a:extLst>
              <a:ext uri="{FF2B5EF4-FFF2-40B4-BE49-F238E27FC236}">
                <a16:creationId xmlns:a16="http://schemas.microsoft.com/office/drawing/2014/main" id="{211D9EE1-CA9E-13C3-7C6A-A2EF9DE2898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rriweather Sans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914050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EB639148-6687-9A8F-11AA-D29711461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cc5ffd6c8_2_102:notes">
            <a:extLst>
              <a:ext uri="{FF2B5EF4-FFF2-40B4-BE49-F238E27FC236}">
                <a16:creationId xmlns:a16="http://schemas.microsoft.com/office/drawing/2014/main" id="{9A6A0D95-7FDC-837A-767E-E61F2EA638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0cc5ffd6c8_2_102:notes">
            <a:extLst>
              <a:ext uri="{FF2B5EF4-FFF2-40B4-BE49-F238E27FC236}">
                <a16:creationId xmlns:a16="http://schemas.microsoft.com/office/drawing/2014/main" id="{02E2964B-98C0-29C2-D555-C6A56E9D87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30cc5ffd6c8_2_102:notes">
            <a:extLst>
              <a:ext uri="{FF2B5EF4-FFF2-40B4-BE49-F238E27FC236}">
                <a16:creationId xmlns:a16="http://schemas.microsoft.com/office/drawing/2014/main" id="{810B4437-5A48-8A9D-71BA-BCE8C10710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rriweather Sans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654584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9F0BC99E-8B1E-0E3C-19FF-86B125615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cc5ffd6c8_2_102:notes">
            <a:extLst>
              <a:ext uri="{FF2B5EF4-FFF2-40B4-BE49-F238E27FC236}">
                <a16:creationId xmlns:a16="http://schemas.microsoft.com/office/drawing/2014/main" id="{DAA39853-0CAB-2879-AD8C-8C71CCE156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0cc5ffd6c8_2_102:notes">
            <a:extLst>
              <a:ext uri="{FF2B5EF4-FFF2-40B4-BE49-F238E27FC236}">
                <a16:creationId xmlns:a16="http://schemas.microsoft.com/office/drawing/2014/main" id="{01E96392-0D11-2AC5-A176-544D74F563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30cc5ffd6c8_2_102:notes">
            <a:extLst>
              <a:ext uri="{FF2B5EF4-FFF2-40B4-BE49-F238E27FC236}">
                <a16:creationId xmlns:a16="http://schemas.microsoft.com/office/drawing/2014/main" id="{7BC6F3EB-5E50-0AEA-1E38-017D18B34C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rriweather Sans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4068199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79141DEF-D0D2-7676-0EE4-7EC7B2518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cc5ffd6c8_2_102:notes">
            <a:extLst>
              <a:ext uri="{FF2B5EF4-FFF2-40B4-BE49-F238E27FC236}">
                <a16:creationId xmlns:a16="http://schemas.microsoft.com/office/drawing/2014/main" id="{BB125EF6-54BF-E15A-B87C-F4A804A01E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0cc5ffd6c8_2_102:notes">
            <a:extLst>
              <a:ext uri="{FF2B5EF4-FFF2-40B4-BE49-F238E27FC236}">
                <a16:creationId xmlns:a16="http://schemas.microsoft.com/office/drawing/2014/main" id="{714CD7E2-40C4-7A97-0FF5-8753ED79F9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30cc5ffd6c8_2_102:notes">
            <a:extLst>
              <a:ext uri="{FF2B5EF4-FFF2-40B4-BE49-F238E27FC236}">
                <a16:creationId xmlns:a16="http://schemas.microsoft.com/office/drawing/2014/main" id="{FBC9145F-3A72-0C7B-F4C2-205EBCE679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rriweather Sans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1256708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0cc5ffd6c8_2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g30cc5ffd6c8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6B7FA88C-30D4-2CB3-45BD-97DF645C7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cc5ffd6c8_2_102:notes">
            <a:extLst>
              <a:ext uri="{FF2B5EF4-FFF2-40B4-BE49-F238E27FC236}">
                <a16:creationId xmlns:a16="http://schemas.microsoft.com/office/drawing/2014/main" id="{3947D9BA-3FC2-D5A2-4C32-460C52C891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0cc5ffd6c8_2_102:notes">
            <a:extLst>
              <a:ext uri="{FF2B5EF4-FFF2-40B4-BE49-F238E27FC236}">
                <a16:creationId xmlns:a16="http://schemas.microsoft.com/office/drawing/2014/main" id="{C0C328F8-EEA6-1A8F-097E-3FB3462BFE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30cc5ffd6c8_2_102:notes">
            <a:extLst>
              <a:ext uri="{FF2B5EF4-FFF2-40B4-BE49-F238E27FC236}">
                <a16:creationId xmlns:a16="http://schemas.microsoft.com/office/drawing/2014/main" id="{FE5BB9F6-4EF5-B862-15A2-D652DE37310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rriweather Sans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3480666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FF4B6428-DEEA-4F05-03AB-45D2ED806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cc5ffd6c8_2_102:notes">
            <a:extLst>
              <a:ext uri="{FF2B5EF4-FFF2-40B4-BE49-F238E27FC236}">
                <a16:creationId xmlns:a16="http://schemas.microsoft.com/office/drawing/2014/main" id="{A4E65B3D-AEB9-217A-CC53-0DE45A3178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0cc5ffd6c8_2_102:notes">
            <a:extLst>
              <a:ext uri="{FF2B5EF4-FFF2-40B4-BE49-F238E27FC236}">
                <a16:creationId xmlns:a16="http://schemas.microsoft.com/office/drawing/2014/main" id="{DB5C31FB-2474-3A4A-203F-46E65EE7C3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30cc5ffd6c8_2_102:notes">
            <a:extLst>
              <a:ext uri="{FF2B5EF4-FFF2-40B4-BE49-F238E27FC236}">
                <a16:creationId xmlns:a16="http://schemas.microsoft.com/office/drawing/2014/main" id="{EA15DAA5-A6C0-6560-D70F-1E06950443A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rriweather Sans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2793337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0cee02d86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0cee02d86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0cee02d86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0cee02d860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0b587fd8f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0b587fd8f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3f66c5fb0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3f66c5fb0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>
          <a:extLst>
            <a:ext uri="{FF2B5EF4-FFF2-40B4-BE49-F238E27FC236}">
              <a16:creationId xmlns:a16="http://schemas.microsoft.com/office/drawing/2014/main" id="{80FA8FA5-5006-722E-7D18-1775CB02B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0cee02d860_0_48:notes">
            <a:extLst>
              <a:ext uri="{FF2B5EF4-FFF2-40B4-BE49-F238E27FC236}">
                <a16:creationId xmlns:a16="http://schemas.microsoft.com/office/drawing/2014/main" id="{72B5B594-8516-864A-47FB-23389A52CB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0cee02d860_0_48:notes">
            <a:extLst>
              <a:ext uri="{FF2B5EF4-FFF2-40B4-BE49-F238E27FC236}">
                <a16:creationId xmlns:a16="http://schemas.microsoft.com/office/drawing/2014/main" id="{4427F1FE-0A46-85A6-474A-65E1042013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88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>
          <a:extLst>
            <a:ext uri="{FF2B5EF4-FFF2-40B4-BE49-F238E27FC236}">
              <a16:creationId xmlns:a16="http://schemas.microsoft.com/office/drawing/2014/main" id="{8F12DE54-9B93-4BF1-7D89-277572DCC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0cee02d860_0_48:notes">
            <a:extLst>
              <a:ext uri="{FF2B5EF4-FFF2-40B4-BE49-F238E27FC236}">
                <a16:creationId xmlns:a16="http://schemas.microsoft.com/office/drawing/2014/main" id="{7968CA61-CBC2-20D2-CDD0-C01B84DBB4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0cee02d860_0_48:notes">
            <a:extLst>
              <a:ext uri="{FF2B5EF4-FFF2-40B4-BE49-F238E27FC236}">
                <a16:creationId xmlns:a16="http://schemas.microsoft.com/office/drawing/2014/main" id="{006016EB-5880-14A3-E3A6-3B89285822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782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0cee02d86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0cee02d86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0cc5ffd6c8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g30cc5ffd6c8_2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g30cc5ffd6c8_2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0cc5ffd6c8_2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g30cc5ffd6c8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0dc16f1c1c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0dc16f1c1c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3edfc2f4c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3edfc2f4c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0dc16f1c1c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0dc16f1c1c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0cc5ffd6c8_2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g30cc5ffd6c8_2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g30cc5ffd6c8_2_1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0cc5ffd6c8_2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0cc5ffd6c8_2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</a:t>
            </a:r>
            <a:endParaRPr/>
          </a:p>
        </p:txBody>
      </p:sp>
      <p:sp>
        <p:nvSpPr>
          <p:cNvPr id="404" name="Google Shape;404;g30cc5ffd6c8_2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0cee02d86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0cee02d86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0cc5ffd6c8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0cc5ffd6c8_2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30cc5ffd6c8_2_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0cc5ffd6c8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0cc5ffd6c8_2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30cc5ffd6c8_2_1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408e33a93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408e33a93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408e33a93e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408e33a93e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0cc5ffd6c8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30cc5ffd6c8_2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g30cc5ffd6c8_2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408e33a93e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408e33a93e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408e33a93e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408e33a93e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408e33a93e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408e33a93e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408e33a93e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408e33a93e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408e33a93e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408e33a93e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408e33a93e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408e33a93e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0cc5ffd6c8_6_20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g30cc5ffd6c8_6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0cee02d86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0cee02d86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0b587fd8f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0b587fd8f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0b587fd8f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0b587fd8f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3edfc2f4c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3edfc2f4c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0dc16f1c1c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0dc16f1c1c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0cc5ffd6c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0cc5ffd6c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cee02d8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0cee02d8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0cc5ffd6c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0cc5ffd6c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0cc5ffd6c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0cc5ffd6c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stacks_bann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7600" y="3257550"/>
            <a:ext cx="16764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 descr="accelerat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3257550"/>
            <a:ext cx="15240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ctrTitle"/>
          </p:nvPr>
        </p:nvSpPr>
        <p:spPr>
          <a:xfrm>
            <a:off x="776630" y="800101"/>
            <a:ext cx="592897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1745285" y="19431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lvl="1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1100">
                <a:solidFill>
                  <a:srgbClr val="888888"/>
                </a:solidFill>
              </a:defRPr>
            </a:lvl2pPr>
            <a:lvl3pPr lvl="2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100">
                <a:solidFill>
                  <a:srgbClr val="888888"/>
                </a:solidFill>
              </a:defRPr>
            </a:lvl3pPr>
            <a:lvl4pPr lvl="3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4pPr>
            <a:lvl5pPr lvl="4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5pPr>
            <a:lvl6pPr lvl="5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6pPr>
            <a:lvl7pPr lvl="6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7pPr>
            <a:lvl8pPr lvl="7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8pPr>
            <a:lvl9pPr lvl="8" algn="ctr">
              <a:spcBef>
                <a:spcPts val="1200"/>
              </a:spcBef>
              <a:spcAft>
                <a:spcPts val="120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55" name="Google Shape;55;p13" descr="HiggsInCM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257551"/>
            <a:ext cx="1463040" cy="693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descr="01 nyte - globe encounters.t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0595" y="2830069"/>
            <a:ext cx="1463040" cy="122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descr="0804041_30.t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6760" y="3257550"/>
            <a:ext cx="146304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descr="blueinstall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19800" y="3257550"/>
            <a:ext cx="146304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6705600" y="171450"/>
            <a:ext cx="2438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r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11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100"/>
            </a:lvl2pPr>
            <a:lvl3pPr marL="1371600" lvl="2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3"/>
          </p:nvPr>
        </p:nvSpPr>
        <p:spPr>
          <a:xfrm>
            <a:off x="1752600" y="2400300"/>
            <a:ext cx="31242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>
                <a:solidFill>
                  <a:srgbClr val="7F7F7F"/>
                </a:solidFill>
              </a:defRPr>
            </a:lvl1pPr>
            <a:lvl2pPr marL="914400" lvl="1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228600" algn="l"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 sz="1100">
                <a:solidFill>
                  <a:srgbClr val="7F7F7F"/>
                </a:solidFill>
              </a:defRPr>
            </a:lvl5pPr>
            <a:lvl6pPr marL="2743200" lvl="5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grpSp>
        <p:nvGrpSpPr>
          <p:cNvPr id="64" name="Google Shape;64;p13"/>
          <p:cNvGrpSpPr/>
          <p:nvPr/>
        </p:nvGrpSpPr>
        <p:grpSpPr>
          <a:xfrm>
            <a:off x="76200" y="4686300"/>
            <a:ext cx="2089150" cy="411480"/>
            <a:chOff x="76200" y="13479"/>
            <a:chExt cx="2089150" cy="548640"/>
          </a:xfrm>
        </p:grpSpPr>
        <p:pic>
          <p:nvPicPr>
            <p:cNvPr id="65" name="Google Shape;65;p13" descr="WLCG-TextOnly_black.jpg"/>
            <p:cNvPicPr preferRelativeResize="0"/>
            <p:nvPr/>
          </p:nvPicPr>
          <p:blipFill rotWithShape="1">
            <a:blip r:embed="rId8">
              <a:alphaModFix/>
            </a:blip>
            <a:srcRect l="2464" t="16667" r="4985" b="16666"/>
            <a:stretch/>
          </p:blipFill>
          <p:spPr>
            <a:xfrm>
              <a:off x="412750" y="13479"/>
              <a:ext cx="175260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3"/>
            <p:cNvPicPr preferRelativeResize="0"/>
            <p:nvPr/>
          </p:nvPicPr>
          <p:blipFill rotWithShape="1">
            <a:blip r:embed="rId9">
              <a:alphaModFix/>
            </a:blip>
            <a:srcRect l="7324" t="5143" r="5140" b="5666"/>
            <a:stretch/>
          </p:blipFill>
          <p:spPr>
            <a:xfrm>
              <a:off x="76200" y="51840"/>
              <a:ext cx="500132" cy="4507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" name="Google Shape;67;p13" descr="CERN-logo_outline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58201" y="4735352"/>
            <a:ext cx="475881" cy="35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685800" y="685801"/>
            <a:ext cx="8382000" cy="390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Char char="●"/>
              <a:defRPr sz="2400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61950" algn="l">
              <a:spcBef>
                <a:spcPts val="1200"/>
              </a:spcBef>
              <a:spcAft>
                <a:spcPts val="0"/>
              </a:spcAft>
              <a:buClr>
                <a:srgbClr val="31859B"/>
              </a:buClr>
              <a:buSzPts val="2100"/>
              <a:buChar char="○"/>
              <a:defRPr sz="21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500">
                <a:solidFill>
                  <a:schemeClr val="dk1"/>
                </a:solidFill>
              </a:defRPr>
            </a:lvl3pPr>
            <a:lvl4pPr marL="1828800" lvl="3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6pPr>
            <a:lvl7pPr marL="3200400" lvl="6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7pPr>
            <a:lvl8pPr marL="3657600" lvl="7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8pPr>
            <a:lvl9pPr marL="4114800" lvl="8" indent="-3175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33528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67818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" name="Google Shape;72;p14"/>
          <p:cNvSpPr/>
          <p:nvPr/>
        </p:nvSpPr>
        <p:spPr>
          <a:xfrm rot="-5400000">
            <a:off x="-2266950" y="2266951"/>
            <a:ext cx="5143500" cy="6096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14" descr="WLCG-TextOnly_black.jpg"/>
          <p:cNvPicPr preferRelativeResize="0"/>
          <p:nvPr/>
        </p:nvPicPr>
        <p:blipFill rotWithShape="1">
          <a:blip r:embed="rId2">
            <a:alphaModFix/>
          </a:blip>
          <a:srcRect l="2464" t="16667" r="4985" b="16666"/>
          <a:stretch/>
        </p:blipFill>
        <p:spPr>
          <a:xfrm rot="-5400000">
            <a:off x="-368945" y="3869055"/>
            <a:ext cx="131445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/>
          <p:nvPr/>
        </p:nvSpPr>
        <p:spPr>
          <a:xfrm>
            <a:off x="609600" y="0"/>
            <a:ext cx="8534400" cy="5715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762000" y="0"/>
            <a:ext cx="792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ndara"/>
              <a:buNone/>
              <a:defRPr sz="11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dt" idx="10"/>
          </p:nvPr>
        </p:nvSpPr>
        <p:spPr>
          <a:xfrm>
            <a:off x="685800" y="4767263"/>
            <a:ext cx="1905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86301"/>
            <a:ext cx="609600" cy="404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s">
  <p:cSld name="2 Conten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05991" y="280195"/>
            <a:ext cx="85320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05990" y="1194198"/>
            <a:ext cx="4212450" cy="345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71717"/>
              </a:buClr>
              <a:buSzPts val="14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1717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1717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1717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2"/>
          </p:nvPr>
        </p:nvSpPr>
        <p:spPr>
          <a:xfrm>
            <a:off x="4629149" y="1194198"/>
            <a:ext cx="4208850" cy="345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71717"/>
              </a:buClr>
              <a:buSzPts val="14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1717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1717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1717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1871700" y="4783762"/>
            <a:ext cx="121567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3194447" y="4787886"/>
            <a:ext cx="492907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330660" y="4787886"/>
            <a:ext cx="51097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4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4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75" cy="285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125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75" cy="285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 rot="5400000">
            <a:off x="5350050" y="1467469"/>
            <a:ext cx="4358925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1"/>
          </p:nvPr>
        </p:nvSpPr>
        <p:spPr>
          <a:xfrm rot="5400000">
            <a:off x="1349550" y="-447056"/>
            <a:ext cx="4358925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4"/>
          </p:nvPr>
        </p:nvSpPr>
        <p:spPr>
          <a:xfrm>
            <a:off x="467397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subTitle" idx="1"/>
          </p:nvPr>
        </p:nvSpPr>
        <p:spPr>
          <a:xfrm>
            <a:off x="457110" y="1203390"/>
            <a:ext cx="8229300" cy="29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00" cy="29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800" cy="29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800" cy="29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>
            <a:spLocks noGrp="1"/>
          </p:cNvSpPr>
          <p:nvPr>
            <p:ph type="subTitle" idx="1"/>
          </p:nvPr>
        </p:nvSpPr>
        <p:spPr>
          <a:xfrm>
            <a:off x="457110" y="205200"/>
            <a:ext cx="8229300" cy="3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800" cy="29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800" cy="29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7"/>
          <p:cNvSpPr txBox="1">
            <a:spLocks noGrp="1"/>
          </p:cNvSpPr>
          <p:nvPr>
            <p:ph type="body" idx="3"/>
          </p:nvPr>
        </p:nvSpPr>
        <p:spPr>
          <a:xfrm>
            <a:off x="467397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8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8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8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9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9"/>
          <p:cNvSpPr txBox="1">
            <a:spLocks noGrp="1"/>
          </p:cNvSpPr>
          <p:nvPr>
            <p:ph type="body" idx="2"/>
          </p:nvPr>
        </p:nvSpPr>
        <p:spPr>
          <a:xfrm>
            <a:off x="457110" y="276156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0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26499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body" idx="2"/>
          </p:nvPr>
        </p:nvSpPr>
        <p:spPr>
          <a:xfrm>
            <a:off x="3239730" y="1203390"/>
            <a:ext cx="26499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0"/>
          <p:cNvSpPr txBox="1">
            <a:spLocks noGrp="1"/>
          </p:cNvSpPr>
          <p:nvPr>
            <p:ph type="body" idx="3"/>
          </p:nvPr>
        </p:nvSpPr>
        <p:spPr>
          <a:xfrm>
            <a:off x="6022350" y="1203390"/>
            <a:ext cx="26499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0"/>
          <p:cNvSpPr txBox="1">
            <a:spLocks noGrp="1"/>
          </p:cNvSpPr>
          <p:nvPr>
            <p:ph type="body" idx="4"/>
          </p:nvPr>
        </p:nvSpPr>
        <p:spPr>
          <a:xfrm>
            <a:off x="457110" y="2761560"/>
            <a:ext cx="26499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40"/>
          <p:cNvSpPr txBox="1">
            <a:spLocks noGrp="1"/>
          </p:cNvSpPr>
          <p:nvPr>
            <p:ph type="body" idx="5"/>
          </p:nvPr>
        </p:nvSpPr>
        <p:spPr>
          <a:xfrm>
            <a:off x="3239730" y="2761560"/>
            <a:ext cx="26499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0"/>
          <p:cNvSpPr txBox="1">
            <a:spLocks noGrp="1"/>
          </p:cNvSpPr>
          <p:nvPr>
            <p:ph type="body" idx="6"/>
          </p:nvPr>
        </p:nvSpPr>
        <p:spPr>
          <a:xfrm>
            <a:off x="6022350" y="2761560"/>
            <a:ext cx="26499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4" name="Google Shape;84;p15" descr="HEPiX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22118" y="70084"/>
            <a:ext cx="1442033" cy="12485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/>
          <p:nvPr/>
        </p:nvSpPr>
        <p:spPr>
          <a:xfrm>
            <a:off x="107730" y="4739850"/>
            <a:ext cx="8928630" cy="7560"/>
          </a:xfrm>
          <a:custGeom>
            <a:avLst/>
            <a:gdLst/>
            <a:ahLst/>
            <a:cxnLst/>
            <a:rect l="l" t="t" r="r" b="b"/>
            <a:pathLst>
              <a:path w="24630703" h="21600" extrusionOk="0">
                <a:moveTo>
                  <a:pt x="0" y="0"/>
                </a:moveTo>
                <a:lnTo>
                  <a:pt x="24630703" y="21600"/>
                </a:lnTo>
              </a:path>
            </a:pathLst>
          </a:custGeom>
          <a:noFill/>
          <a:ln w="12600" cap="flat" cmpd="sng">
            <a:solidFill>
              <a:srgbClr val="D9D9D9"/>
            </a:solidFill>
            <a:prstDash val="solid"/>
            <a:miter lim="8000"/>
            <a:headEnd type="none" w="sm" len="sm"/>
            <a:tailEnd type="none" w="sm" len="sm"/>
          </a:ln>
        </p:spPr>
      </p:sp>
      <p:pic>
        <p:nvPicPr>
          <p:cNvPr id="163" name="Google Shape;163;p2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68000" y="331020"/>
            <a:ext cx="1078920" cy="49923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8"/>
          <p:cNvSpPr/>
          <p:nvPr/>
        </p:nvSpPr>
        <p:spPr>
          <a:xfrm>
            <a:off x="146340" y="4747410"/>
            <a:ext cx="6797790" cy="3952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Closer to IPv6-only on WLCG,  ISGC 2024,  March 26, 2024</a:t>
            </a:r>
            <a:endParaRPr sz="9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8"/>
          <p:cNvSpPr/>
          <p:nvPr/>
        </p:nvSpPr>
        <p:spPr>
          <a:xfrm>
            <a:off x="5505570" y="4747410"/>
            <a:ext cx="3244050" cy="3952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Steinbuch Centre for Computing</a:t>
            </a:r>
            <a:endParaRPr sz="9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8" descr="HEPiX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45220" y="872370"/>
            <a:ext cx="941220" cy="89775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title" idx="2"/>
          </p:nvPr>
        </p:nvSpPr>
        <p:spPr>
          <a:xfrm>
            <a:off x="457110" y="1203390"/>
            <a:ext cx="8229300" cy="29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" cy="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" cy="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" cy="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1pPr>
            <a:lvl2pPr marL="914400" marR="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L="1371600" marR="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L="1828800" marR="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L="2286000" marR="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L="2743200" marR="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L="3200400" marR="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L="3657600" marR="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L="4114800" marR="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rsone.mi.infn.it/~prelz/ipv6_vofeed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51/epjconf/202024507045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draft-ietf-v6ops-6mop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tags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whitehouse.gov/wp-content/uploads/2020/11/M-21-07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t-grafana-open.cern.ch/d/cumEJJb4z/lhcopn-one-ipv6-vs-ipv4?orgId=16&amp;from=1728079200000&amp;to=1728424799000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LCG/WlcgIpv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LCG/WlcgIpv6#WLCG_IPv6_CE_and_WN_deployment_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>
            <a:spLocks noGrp="1"/>
          </p:cNvSpPr>
          <p:nvPr>
            <p:ph type="ctrTitle"/>
          </p:nvPr>
        </p:nvSpPr>
        <p:spPr>
          <a:xfrm>
            <a:off x="1143000" y="1518371"/>
            <a:ext cx="6858000" cy="1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-GB" sz="3000" i="1">
                <a:latin typeface="Calibri"/>
                <a:ea typeface="Calibri"/>
                <a:cs typeface="Calibri"/>
                <a:sym typeface="Calibri"/>
              </a:rPr>
              <a:t>IPv6</a:t>
            </a:r>
            <a:r>
              <a:rPr lang="en-GB" sz="3000" i="1"/>
              <a:t> deployment on</a:t>
            </a:r>
            <a:r>
              <a:rPr lang="en-GB" sz="3000" i="1">
                <a:latin typeface="Calibri"/>
                <a:ea typeface="Calibri"/>
                <a:cs typeface="Calibri"/>
                <a:sym typeface="Calibri"/>
              </a:rPr>
              <a:t> WLCG</a:t>
            </a:r>
            <a:endParaRPr sz="30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41"/>
          <p:cNvSpPr txBox="1">
            <a:spLocks noGrp="1"/>
          </p:cNvSpPr>
          <p:nvPr>
            <p:ph type="subTitle" idx="1"/>
          </p:nvPr>
        </p:nvSpPr>
        <p:spPr>
          <a:xfrm>
            <a:off x="1143000" y="2887294"/>
            <a:ext cx="6858000" cy="178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GB" sz="2700" dirty="0"/>
              <a:t>Jiri Chudoba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GB" dirty="0"/>
              <a:t>Institute of Physics of the Czech Academy of Sciences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lang="en-GB" sz="2000" i="1" dirty="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GB" sz="2000" i="1" dirty="0"/>
              <a:t>Most slides prepared by David Kelsey</a:t>
            </a:r>
            <a:br>
              <a:rPr lang="en-GB" sz="2700" dirty="0"/>
            </a:b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700" dirty="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GB" dirty="0"/>
              <a:t>ISGC 2025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700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Issues reported with enabling IPv6 for WNs/CEs</a:t>
            </a:r>
            <a:endParaRPr sz="2800"/>
          </a:p>
        </p:txBody>
      </p:sp>
      <p:sp>
        <p:nvSpPr>
          <p:cNvPr id="311" name="Google Shape;311;p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-GB" sz="1900"/>
              <a:t>Common examples:</a:t>
            </a:r>
            <a:endParaRPr sz="1900"/>
          </a:p>
          <a:p>
            <a:pPr marL="457200" marR="0" lvl="0" indent="-304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Enabling IPv6 needs to be coupled to other changes </a:t>
            </a:r>
            <a:endParaRPr sz="1900"/>
          </a:p>
          <a:p>
            <a:pPr marL="914400" marR="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new Data Centres, OS updates, hardware, internal routing changes</a:t>
            </a:r>
            <a:endParaRPr sz="1900"/>
          </a:p>
          <a:p>
            <a:pPr marL="4572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Some sites have more complex/special configurations to consider with respect to NAT for IPv4 and global IPv6</a:t>
            </a:r>
            <a:endParaRPr sz="1900"/>
          </a:p>
          <a:p>
            <a:pPr marL="914400" marR="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e.g., needing to replace IPv4 NAT(s) with dual-stack router(s) </a:t>
            </a:r>
            <a:endParaRPr sz="1900"/>
          </a:p>
          <a:p>
            <a:pPr marL="4572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Other priorities: WLCG authZ tokens or handling the CentOS 7 end-of-life</a:t>
            </a:r>
            <a:endParaRPr sz="1900"/>
          </a:p>
          <a:p>
            <a:pPr marL="4572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Concern that WNs currently behind IPv4 NAT will become more “exposed”</a:t>
            </a:r>
            <a:endParaRPr sz="190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900"/>
              <a:t>Also worth noting that some sites keen to go IPv6-only now (though not yet recommended), e.g., Brunel University is currently piloting an IPv6-only cluster.</a:t>
            </a:r>
            <a:endParaRPr sz="1900"/>
          </a:p>
        </p:txBody>
      </p:sp>
      <p:sp>
        <p:nvSpPr>
          <p:cNvPr id="312" name="Google Shape;312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>
          <a:extLst>
            <a:ext uri="{FF2B5EF4-FFF2-40B4-BE49-F238E27FC236}">
              <a16:creationId xmlns:a16="http://schemas.microsoft.com/office/drawing/2014/main" id="{7CACAFFA-1086-4B18-95A4-68098E4D1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>
            <a:extLst>
              <a:ext uri="{FF2B5EF4-FFF2-40B4-BE49-F238E27FC236}">
                <a16:creationId xmlns:a16="http://schemas.microsoft.com/office/drawing/2014/main" id="{CF1D0494-FE0D-FFE9-1FF4-4F158DA403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/>
              <a:t>Issues reported with enabling IPv6 for WNs/CEs</a:t>
            </a:r>
            <a:endParaRPr sz="2800" dirty="0"/>
          </a:p>
        </p:txBody>
      </p:sp>
      <p:sp>
        <p:nvSpPr>
          <p:cNvPr id="311" name="Google Shape;311;p50">
            <a:extLst>
              <a:ext uri="{FF2B5EF4-FFF2-40B4-BE49-F238E27FC236}">
                <a16:creationId xmlns:a16="http://schemas.microsoft.com/office/drawing/2014/main" id="{42F996CF-BE0E-01ED-B576-4E78679D01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-GB" sz="1900"/>
              <a:t>Common examples:</a:t>
            </a:r>
            <a:endParaRPr sz="1900"/>
          </a:p>
          <a:p>
            <a:pPr marL="457200" marR="0" lvl="0" indent="-304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Enabling IPv6 needs to be coupled to other changes </a:t>
            </a:r>
            <a:endParaRPr sz="1900"/>
          </a:p>
          <a:p>
            <a:pPr marL="914400" marR="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new Data Centres, OS updates, hardware, internal routing changes</a:t>
            </a:r>
            <a:endParaRPr sz="1900"/>
          </a:p>
          <a:p>
            <a:pPr marL="4572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Some sites have more complex/special configurations to consider with respect to NAT for IPv4 and global IPv6</a:t>
            </a:r>
            <a:endParaRPr sz="1900"/>
          </a:p>
          <a:p>
            <a:pPr marL="914400" marR="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e.g., needing to replace IPv4 NAT(s) with dual-stack router(s) </a:t>
            </a:r>
            <a:endParaRPr sz="1900"/>
          </a:p>
          <a:p>
            <a:pPr marL="4572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Other priorities: WLCG authZ tokens or handling the CentOS 7 end-of-life</a:t>
            </a:r>
            <a:endParaRPr sz="1900"/>
          </a:p>
          <a:p>
            <a:pPr marL="4572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GB" sz="1900"/>
              <a:t>Concern that WNs currently behind IPv4 NAT will become more “exposed”</a:t>
            </a:r>
            <a:endParaRPr sz="190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900"/>
              <a:t>Also worth noting that some sites keen to go IPv6-only now (though not yet recommended), e.g., Brunel University is currently piloting an IPv6-only cluster.</a:t>
            </a:r>
            <a:endParaRPr sz="1900"/>
          </a:p>
        </p:txBody>
      </p:sp>
      <p:sp>
        <p:nvSpPr>
          <p:cNvPr id="312" name="Google Shape;312;p50">
            <a:extLst>
              <a:ext uri="{FF2B5EF4-FFF2-40B4-BE49-F238E27FC236}">
                <a16:creationId xmlns:a16="http://schemas.microsoft.com/office/drawing/2014/main" id="{31346DFB-8FD2-0435-0FF1-03223100BC1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18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51"/>
          <p:cNvCxnSpPr/>
          <p:nvPr/>
        </p:nvCxnSpPr>
        <p:spPr>
          <a:xfrm rot="10800000">
            <a:off x="7529513" y="1256232"/>
            <a:ext cx="0" cy="213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/>
              <a:t>*All* WLCG services - “VOfeeds” </a:t>
            </a:r>
            <a:r>
              <a:rPr lang="en-GB" sz="2400" u="sng">
                <a:solidFill>
                  <a:schemeClr val="hlink"/>
                </a:solidFill>
                <a:hlinkClick r:id="rId3"/>
              </a:rPr>
              <a:t>https://orsone.mi.infn.it/~prelz/ipv6_vofeed/</a:t>
            </a:r>
            <a:endParaRPr sz="2400"/>
          </a:p>
        </p:txBody>
      </p:sp>
      <p:sp>
        <p:nvSpPr>
          <p:cNvPr id="320" name="Google Shape;320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321" name="Google Shape;321;p51"/>
          <p:cNvSpPr txBox="1"/>
          <p:nvPr/>
        </p:nvSpPr>
        <p:spPr>
          <a:xfrm>
            <a:off x="6618025" y="2266600"/>
            <a:ext cx="2255100" cy="15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Mar 2025: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~78% IPv6/IPv4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~22% IPv4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51" title="WLCG-servicesScreenshot 2025-03-10 19075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075" y="1325025"/>
            <a:ext cx="5598275" cy="335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9384DA39-2166-FCBA-B0DA-78FE01D87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51">
            <a:extLst>
              <a:ext uri="{FF2B5EF4-FFF2-40B4-BE49-F238E27FC236}">
                <a16:creationId xmlns:a16="http://schemas.microsoft.com/office/drawing/2014/main" id="{5F9ED563-5664-FEC2-A27A-E205D7F2F6FC}"/>
              </a:ext>
            </a:extLst>
          </p:cNvPr>
          <p:cNvCxnSpPr/>
          <p:nvPr/>
        </p:nvCxnSpPr>
        <p:spPr>
          <a:xfrm rot="10800000">
            <a:off x="7529513" y="1256232"/>
            <a:ext cx="0" cy="213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p51">
            <a:extLst>
              <a:ext uri="{FF2B5EF4-FFF2-40B4-BE49-F238E27FC236}">
                <a16:creationId xmlns:a16="http://schemas.microsoft.com/office/drawing/2014/main" id="{DE5CCB8B-D3AA-AD50-CFE2-DE37AD2B56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dirty="0"/>
              <a:t>ALICE experiment monitoring</a:t>
            </a:r>
            <a:endParaRPr sz="2400" dirty="0"/>
          </a:p>
        </p:txBody>
      </p:sp>
      <p:sp>
        <p:nvSpPr>
          <p:cNvPr id="320" name="Google Shape;320;p51">
            <a:extLst>
              <a:ext uri="{FF2B5EF4-FFF2-40B4-BE49-F238E27FC236}">
                <a16:creationId xmlns:a16="http://schemas.microsoft.com/office/drawing/2014/main" id="{CC6E2CDF-A592-F29E-7CBE-6DCBB0FDAA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321" name="Google Shape;321;p51">
            <a:extLst>
              <a:ext uri="{FF2B5EF4-FFF2-40B4-BE49-F238E27FC236}">
                <a16:creationId xmlns:a16="http://schemas.microsoft.com/office/drawing/2014/main" id="{A0FD3535-EB8F-05C5-1336-54E90D048859}"/>
              </a:ext>
            </a:extLst>
          </p:cNvPr>
          <p:cNvSpPr txBox="1"/>
          <p:nvPr/>
        </p:nvSpPr>
        <p:spPr>
          <a:xfrm>
            <a:off x="6618025" y="2266600"/>
            <a:ext cx="2255100" cy="6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 May 2022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graph showing a line of growth&#10;&#10;AI-generated content may be incorrect.">
            <a:extLst>
              <a:ext uri="{FF2B5EF4-FFF2-40B4-BE49-F238E27FC236}">
                <a16:creationId xmlns:a16="http://schemas.microsoft.com/office/drawing/2014/main" id="{0FF80DCC-D5BA-47F8-6DDE-14F4746C6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02" y="1148938"/>
            <a:ext cx="5436254" cy="37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28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D7C2618E-DC70-FEDA-DA96-5F6686C58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51">
            <a:extLst>
              <a:ext uri="{FF2B5EF4-FFF2-40B4-BE49-F238E27FC236}">
                <a16:creationId xmlns:a16="http://schemas.microsoft.com/office/drawing/2014/main" id="{8639A735-186C-F174-C09C-2B5FCC42A0A5}"/>
              </a:ext>
            </a:extLst>
          </p:cNvPr>
          <p:cNvCxnSpPr/>
          <p:nvPr/>
        </p:nvCxnSpPr>
        <p:spPr>
          <a:xfrm rot="10800000">
            <a:off x="7529513" y="1256232"/>
            <a:ext cx="0" cy="213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p51">
            <a:extLst>
              <a:ext uri="{FF2B5EF4-FFF2-40B4-BE49-F238E27FC236}">
                <a16:creationId xmlns:a16="http://schemas.microsoft.com/office/drawing/2014/main" id="{DDEDE3E4-1B5A-0E2A-B227-C1AC07FE5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dirty="0"/>
              <a:t>ALICE experiment monitoring</a:t>
            </a:r>
            <a:endParaRPr sz="2400" dirty="0"/>
          </a:p>
        </p:txBody>
      </p:sp>
      <p:sp>
        <p:nvSpPr>
          <p:cNvPr id="320" name="Google Shape;320;p51">
            <a:extLst>
              <a:ext uri="{FF2B5EF4-FFF2-40B4-BE49-F238E27FC236}">
                <a16:creationId xmlns:a16="http://schemas.microsoft.com/office/drawing/2014/main" id="{69AE8814-CD40-EF43-BE06-E23EA34A52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321" name="Google Shape;321;p51">
            <a:extLst>
              <a:ext uri="{FF2B5EF4-FFF2-40B4-BE49-F238E27FC236}">
                <a16:creationId xmlns:a16="http://schemas.microsoft.com/office/drawing/2014/main" id="{42473C75-D0EC-42D6-BD41-9C01769514F0}"/>
              </a:ext>
            </a:extLst>
          </p:cNvPr>
          <p:cNvSpPr txBox="1"/>
          <p:nvPr/>
        </p:nvSpPr>
        <p:spPr>
          <a:xfrm>
            <a:off x="6618025" y="2266600"/>
            <a:ext cx="2255100" cy="6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 May 2022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72BF867-3F0C-9FDB-F5EE-B95FFBA3C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79" y="925794"/>
            <a:ext cx="5786751" cy="397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29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4C87ED8E-97FA-2F3D-344A-0C4DB4F0B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51">
            <a:extLst>
              <a:ext uri="{FF2B5EF4-FFF2-40B4-BE49-F238E27FC236}">
                <a16:creationId xmlns:a16="http://schemas.microsoft.com/office/drawing/2014/main" id="{B8F0F1D0-6525-D1FE-DDF5-17F1319C01FC}"/>
              </a:ext>
            </a:extLst>
          </p:cNvPr>
          <p:cNvCxnSpPr/>
          <p:nvPr/>
        </p:nvCxnSpPr>
        <p:spPr>
          <a:xfrm rot="10800000">
            <a:off x="7529513" y="1256232"/>
            <a:ext cx="0" cy="213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p51">
            <a:extLst>
              <a:ext uri="{FF2B5EF4-FFF2-40B4-BE49-F238E27FC236}">
                <a16:creationId xmlns:a16="http://schemas.microsoft.com/office/drawing/2014/main" id="{E3BBC12A-99F1-2605-E88B-52121C32DF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dirty="0"/>
              <a:t>ALICE experiment monitoring</a:t>
            </a:r>
            <a:endParaRPr sz="2400" dirty="0"/>
          </a:p>
        </p:txBody>
      </p:sp>
      <p:sp>
        <p:nvSpPr>
          <p:cNvPr id="320" name="Google Shape;320;p51">
            <a:extLst>
              <a:ext uri="{FF2B5EF4-FFF2-40B4-BE49-F238E27FC236}">
                <a16:creationId xmlns:a16="http://schemas.microsoft.com/office/drawing/2014/main" id="{E749EDB5-BCCB-E0ED-7807-8423F0CB04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321" name="Google Shape;321;p51">
            <a:extLst>
              <a:ext uri="{FF2B5EF4-FFF2-40B4-BE49-F238E27FC236}">
                <a16:creationId xmlns:a16="http://schemas.microsoft.com/office/drawing/2014/main" id="{C3144C5B-AE55-9180-C793-5EEF45F39844}"/>
              </a:ext>
            </a:extLst>
          </p:cNvPr>
          <p:cNvSpPr txBox="1"/>
          <p:nvPr/>
        </p:nvSpPr>
        <p:spPr>
          <a:xfrm>
            <a:off x="6581005" y="2250404"/>
            <a:ext cx="2255100" cy="6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Prague site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aph with a number of months&#10;&#10;AI-generated content may be incorrect.">
            <a:extLst>
              <a:ext uri="{FF2B5EF4-FFF2-40B4-BE49-F238E27FC236}">
                <a16:creationId xmlns:a16="http://schemas.microsoft.com/office/drawing/2014/main" id="{36B53D2A-1F36-7ACC-7BF1-180CBC4D9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38" y="1020254"/>
            <a:ext cx="5539911" cy="38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28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01697DDC-EF21-E1A8-3322-11AD7D927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51">
            <a:extLst>
              <a:ext uri="{FF2B5EF4-FFF2-40B4-BE49-F238E27FC236}">
                <a16:creationId xmlns:a16="http://schemas.microsoft.com/office/drawing/2014/main" id="{7A4F9568-82D3-3428-3483-A947F16F5055}"/>
              </a:ext>
            </a:extLst>
          </p:cNvPr>
          <p:cNvCxnSpPr/>
          <p:nvPr/>
        </p:nvCxnSpPr>
        <p:spPr>
          <a:xfrm rot="10800000">
            <a:off x="7529513" y="1256232"/>
            <a:ext cx="0" cy="213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p51">
            <a:extLst>
              <a:ext uri="{FF2B5EF4-FFF2-40B4-BE49-F238E27FC236}">
                <a16:creationId xmlns:a16="http://schemas.microsoft.com/office/drawing/2014/main" id="{6F5D14DA-6AA9-D9E9-E160-E0AD3A500A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dirty="0"/>
              <a:t>ALICE experiment monitoring</a:t>
            </a:r>
            <a:endParaRPr sz="2400" dirty="0"/>
          </a:p>
        </p:txBody>
      </p:sp>
      <p:sp>
        <p:nvSpPr>
          <p:cNvPr id="320" name="Google Shape;320;p51">
            <a:extLst>
              <a:ext uri="{FF2B5EF4-FFF2-40B4-BE49-F238E27FC236}">
                <a16:creationId xmlns:a16="http://schemas.microsoft.com/office/drawing/2014/main" id="{5E15BFBC-28DE-9E19-11C4-8C963D0564B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321" name="Google Shape;321;p51">
            <a:extLst>
              <a:ext uri="{FF2B5EF4-FFF2-40B4-BE49-F238E27FC236}">
                <a16:creationId xmlns:a16="http://schemas.microsoft.com/office/drawing/2014/main" id="{E8B3D6FF-1B7A-93AA-15BA-A1A46452235C}"/>
              </a:ext>
            </a:extLst>
          </p:cNvPr>
          <p:cNvSpPr txBox="1"/>
          <p:nvPr/>
        </p:nvSpPr>
        <p:spPr>
          <a:xfrm>
            <a:off x="6618025" y="2266600"/>
            <a:ext cx="2255100" cy="6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CERN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graph with pink lines&#10;&#10;AI-generated content may be incorrect.">
            <a:extLst>
              <a:ext uri="{FF2B5EF4-FFF2-40B4-BE49-F238E27FC236}">
                <a16:creationId xmlns:a16="http://schemas.microsoft.com/office/drawing/2014/main" id="{9D8EAD84-7822-AF03-82A5-0D97B14CD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91" y="1120324"/>
            <a:ext cx="5410340" cy="37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54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92E4BAE4-1ED9-6AAB-4CCC-B6D67292C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51">
            <a:extLst>
              <a:ext uri="{FF2B5EF4-FFF2-40B4-BE49-F238E27FC236}">
                <a16:creationId xmlns:a16="http://schemas.microsoft.com/office/drawing/2014/main" id="{9966D256-04B4-C5ED-AA61-40C853283ADA}"/>
              </a:ext>
            </a:extLst>
          </p:cNvPr>
          <p:cNvCxnSpPr/>
          <p:nvPr/>
        </p:nvCxnSpPr>
        <p:spPr>
          <a:xfrm rot="10800000">
            <a:off x="7529513" y="1256232"/>
            <a:ext cx="0" cy="213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p51">
            <a:extLst>
              <a:ext uri="{FF2B5EF4-FFF2-40B4-BE49-F238E27FC236}">
                <a16:creationId xmlns:a16="http://schemas.microsoft.com/office/drawing/2014/main" id="{4A661D82-BDCF-A2ED-FF2C-72ECEAAF96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dirty="0"/>
              <a:t>ALICE experiment monitoring</a:t>
            </a:r>
            <a:endParaRPr sz="2400" dirty="0"/>
          </a:p>
        </p:txBody>
      </p:sp>
      <p:sp>
        <p:nvSpPr>
          <p:cNvPr id="320" name="Google Shape;320;p51">
            <a:extLst>
              <a:ext uri="{FF2B5EF4-FFF2-40B4-BE49-F238E27FC236}">
                <a16:creationId xmlns:a16="http://schemas.microsoft.com/office/drawing/2014/main" id="{B644C288-7DC7-AF60-90DE-6CAA81AAC5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321" name="Google Shape;321;p51">
            <a:extLst>
              <a:ext uri="{FF2B5EF4-FFF2-40B4-BE49-F238E27FC236}">
                <a16:creationId xmlns:a16="http://schemas.microsoft.com/office/drawing/2014/main" id="{BE5B8FCD-B246-7959-70C4-D2D4753AE32F}"/>
              </a:ext>
            </a:extLst>
          </p:cNvPr>
          <p:cNvSpPr txBox="1"/>
          <p:nvPr/>
        </p:nvSpPr>
        <p:spPr>
          <a:xfrm>
            <a:off x="6618025" y="2266600"/>
            <a:ext cx="2255100" cy="6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CERN, FZK (KIT), NIKHEF, NIPNE Prague, SARA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graph showing the number of the number of individuals&#10;&#10;AI-generated content may be incorrect.">
            <a:extLst>
              <a:ext uri="{FF2B5EF4-FFF2-40B4-BE49-F238E27FC236}">
                <a16:creationId xmlns:a16="http://schemas.microsoft.com/office/drawing/2014/main" id="{2D8CFCA6-06FF-CF65-B2E8-E4C9F7ECE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7" y="1026956"/>
            <a:ext cx="5860304" cy="40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58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AF6644F1-A615-9A18-93B6-E24AD5388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51">
            <a:extLst>
              <a:ext uri="{FF2B5EF4-FFF2-40B4-BE49-F238E27FC236}">
                <a16:creationId xmlns:a16="http://schemas.microsoft.com/office/drawing/2014/main" id="{E25B9B67-A5D9-39EA-2D32-23291AE0FAC4}"/>
              </a:ext>
            </a:extLst>
          </p:cNvPr>
          <p:cNvCxnSpPr/>
          <p:nvPr/>
        </p:nvCxnSpPr>
        <p:spPr>
          <a:xfrm rot="10800000">
            <a:off x="7529513" y="1256232"/>
            <a:ext cx="0" cy="213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p51">
            <a:extLst>
              <a:ext uri="{FF2B5EF4-FFF2-40B4-BE49-F238E27FC236}">
                <a16:creationId xmlns:a16="http://schemas.microsoft.com/office/drawing/2014/main" id="{AE8D7EEB-B365-3C67-86C4-B87FB44833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dirty="0"/>
              <a:t>FZU site monitoring - ALICE </a:t>
            </a:r>
            <a:endParaRPr sz="2400" dirty="0"/>
          </a:p>
        </p:txBody>
      </p:sp>
      <p:sp>
        <p:nvSpPr>
          <p:cNvPr id="320" name="Google Shape;320;p51">
            <a:extLst>
              <a:ext uri="{FF2B5EF4-FFF2-40B4-BE49-F238E27FC236}">
                <a16:creationId xmlns:a16="http://schemas.microsoft.com/office/drawing/2014/main" id="{11F97E54-8A0D-5B65-24C6-1CC463146C3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3" name="Picture 2" descr="A screen shot of a graph&#10;&#10;AI-generated content may be incorrect.">
            <a:extLst>
              <a:ext uri="{FF2B5EF4-FFF2-40B4-BE49-F238E27FC236}">
                <a16:creationId xmlns:a16="http://schemas.microsoft.com/office/drawing/2014/main" id="{9E62A310-19C8-4B1D-8084-7C7996FD4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90" y="1072868"/>
            <a:ext cx="6841146" cy="1990271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78B863-E99F-DEF0-02EF-34EE82DAB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91" y="3108276"/>
            <a:ext cx="6841146" cy="1990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D55D6-D027-176E-F0DF-F954A3DD9FCE}"/>
              </a:ext>
            </a:extLst>
          </p:cNvPr>
          <p:cNvSpPr txBox="1"/>
          <p:nvPr/>
        </p:nvSpPr>
        <p:spPr>
          <a:xfrm>
            <a:off x="7452174" y="3625658"/>
            <a:ext cx="16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Bytes:</a:t>
            </a:r>
          </a:p>
          <a:p>
            <a:r>
              <a:rPr lang="en-US" b="1" dirty="0"/>
              <a:t>IPv4 &lt; 1 % IPv6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0938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FE009207-4A3C-F238-B904-E9773153A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51">
            <a:extLst>
              <a:ext uri="{FF2B5EF4-FFF2-40B4-BE49-F238E27FC236}">
                <a16:creationId xmlns:a16="http://schemas.microsoft.com/office/drawing/2014/main" id="{DDE8D135-DA6E-685E-6CBA-E23F7C49ACA9}"/>
              </a:ext>
            </a:extLst>
          </p:cNvPr>
          <p:cNvCxnSpPr/>
          <p:nvPr/>
        </p:nvCxnSpPr>
        <p:spPr>
          <a:xfrm rot="10800000">
            <a:off x="7529513" y="1256232"/>
            <a:ext cx="0" cy="213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p51">
            <a:extLst>
              <a:ext uri="{FF2B5EF4-FFF2-40B4-BE49-F238E27FC236}">
                <a16:creationId xmlns:a16="http://schemas.microsoft.com/office/drawing/2014/main" id="{E759DA02-7766-E6CC-4541-B62C837190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dirty="0"/>
              <a:t>FZU site – ATLAS (mostly) </a:t>
            </a:r>
            <a:endParaRPr sz="2400" dirty="0"/>
          </a:p>
        </p:txBody>
      </p:sp>
      <p:sp>
        <p:nvSpPr>
          <p:cNvPr id="320" name="Google Shape;320;p51">
            <a:extLst>
              <a:ext uri="{FF2B5EF4-FFF2-40B4-BE49-F238E27FC236}">
                <a16:creationId xmlns:a16="http://schemas.microsoft.com/office/drawing/2014/main" id="{3EDE7C2A-11C2-8C30-BFB2-7EF2D1FB2B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pic>
        <p:nvPicPr>
          <p:cNvPr id="3" name="Picture 2" descr="A screen shot of a graph&#10;&#10;AI-generated content may be incorrect.">
            <a:extLst>
              <a:ext uri="{FF2B5EF4-FFF2-40B4-BE49-F238E27FC236}">
                <a16:creationId xmlns:a16="http://schemas.microsoft.com/office/drawing/2014/main" id="{A7B5EB1B-7B44-7C07-F673-1F77A3CDC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" y="1456415"/>
            <a:ext cx="8000074" cy="1694701"/>
          </a:xfrm>
          <a:prstGeom prst="rect">
            <a:avLst/>
          </a:prstGeom>
        </p:spPr>
      </p:pic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D6E2C154-5450-7A91-59E1-8E96CD892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5" y="3255709"/>
            <a:ext cx="8025989" cy="156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7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/>
              <a:t>On behalf of all members of the HEPiX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/>
              <a:t>IPv6 working group - (many thanks all!)</a:t>
            </a:r>
            <a:endParaRPr/>
          </a:p>
        </p:txBody>
      </p:sp>
      <p:sp>
        <p:nvSpPr>
          <p:cNvPr id="245" name="Google Shape;245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800"/>
          </a:p>
          <a:p>
            <a:pPr marL="17780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/>
              <a:t>G Attebury (UNL), M Babik (CERN), M Bly (RAL), N Buraglio (ESnet), </a:t>
            </a:r>
            <a:br>
              <a:rPr lang="en-GB" sz="1800"/>
            </a:br>
            <a:r>
              <a:rPr lang="en-GB" sz="1800"/>
              <a:t>T Chown (Jisc), D Christidis (CERN/ATLAS), J Chudoba (FZU Prague), </a:t>
            </a:r>
            <a:br>
              <a:rPr lang="en-GB" sz="1800"/>
            </a:br>
            <a:r>
              <a:rPr lang="en-GB" sz="1800"/>
              <a:t>P Demar (FNAL), J Flix Molina (PIC), C Grigoras (CERN/ALICE), B Hoeft (KIT), </a:t>
            </a:r>
            <a:br>
              <a:rPr lang="en-GB" sz="1800"/>
            </a:br>
            <a:r>
              <a:rPr lang="en-GB" sz="1800"/>
              <a:t>H Ito (BNL), D P Kelsey (RAL), E Martelli (CERN), S McKee (U Michigan), </a:t>
            </a:r>
            <a:br>
              <a:rPr lang="en-GB" sz="1800"/>
            </a:br>
            <a:r>
              <a:rPr lang="en-GB" sz="1800"/>
              <a:t>C Misa Moreira (CERN), R Nandakumar (RAL/LHCb), K Ohrenberg (DESY),</a:t>
            </a:r>
            <a:br>
              <a:rPr lang="en-GB" sz="1800"/>
            </a:br>
            <a:r>
              <a:rPr lang="en-GB" sz="1800"/>
              <a:t>F Prelz (INFN), D Rand (Imperial), A Sciabà (CERN/CMS), T Skirvin (FNAL),</a:t>
            </a:r>
            <a:br>
              <a:rPr lang="en-GB" sz="1800"/>
            </a:br>
            <a:r>
              <a:rPr lang="en-GB" sz="1800"/>
              <a:t>C J Walker (Jisc)</a:t>
            </a:r>
            <a:endParaRPr/>
          </a:p>
          <a:p>
            <a:pPr marL="165100" lvl="0" indent="-158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1800"/>
              <a:t>Many more in the past, and members join/leave from time to time</a:t>
            </a:r>
            <a:endParaRPr sz="1800"/>
          </a:p>
          <a:p>
            <a:pPr marL="165100" lvl="0" indent="-158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1800" b="1" i="1"/>
              <a:t>many thanks</a:t>
            </a:r>
            <a:r>
              <a:rPr lang="en-GB" sz="1800" i="1"/>
              <a:t> also to WLCG operations, WLCG sites, LHC experiments, networking teams, monitoring groups, storage developers…</a:t>
            </a:r>
            <a:endParaRPr sz="1800" i="1"/>
          </a:p>
        </p:txBody>
      </p:sp>
      <p:sp>
        <p:nvSpPr>
          <p:cNvPr id="246" name="Google Shape;246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F319B509-3FC5-18AF-F146-99A3C6F28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51">
            <a:extLst>
              <a:ext uri="{FF2B5EF4-FFF2-40B4-BE49-F238E27FC236}">
                <a16:creationId xmlns:a16="http://schemas.microsoft.com/office/drawing/2014/main" id="{1BE97A94-49C2-6796-A690-22CB891F42C0}"/>
              </a:ext>
            </a:extLst>
          </p:cNvPr>
          <p:cNvCxnSpPr/>
          <p:nvPr/>
        </p:nvCxnSpPr>
        <p:spPr>
          <a:xfrm rot="10800000">
            <a:off x="7529513" y="1256232"/>
            <a:ext cx="0" cy="213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p51">
            <a:extLst>
              <a:ext uri="{FF2B5EF4-FFF2-40B4-BE49-F238E27FC236}">
                <a16:creationId xmlns:a16="http://schemas.microsoft.com/office/drawing/2014/main" id="{A2030CEE-FBBA-4DAB-B3AD-7C6C666C4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dirty="0"/>
              <a:t>FZU site – internal traffic</a:t>
            </a:r>
            <a:endParaRPr sz="2400" dirty="0"/>
          </a:p>
        </p:txBody>
      </p:sp>
      <p:sp>
        <p:nvSpPr>
          <p:cNvPr id="320" name="Google Shape;320;p51">
            <a:extLst>
              <a:ext uri="{FF2B5EF4-FFF2-40B4-BE49-F238E27FC236}">
                <a16:creationId xmlns:a16="http://schemas.microsoft.com/office/drawing/2014/main" id="{53FEDDE8-3757-6342-C707-139B7799D6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4" name="Picture 3" descr="A screen shot of a graph&#10;&#10;AI-generated content may be incorrect.">
            <a:extLst>
              <a:ext uri="{FF2B5EF4-FFF2-40B4-BE49-F238E27FC236}">
                <a16:creationId xmlns:a16="http://schemas.microsoft.com/office/drawing/2014/main" id="{FFFC074D-6732-4307-1199-D82048FF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1604492"/>
            <a:ext cx="8515350" cy="23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59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D81D4A79-C830-4B00-781F-9C55F57CC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51">
            <a:extLst>
              <a:ext uri="{FF2B5EF4-FFF2-40B4-BE49-F238E27FC236}">
                <a16:creationId xmlns:a16="http://schemas.microsoft.com/office/drawing/2014/main" id="{48997A76-BF69-4957-A32C-5845E82ED330}"/>
              </a:ext>
            </a:extLst>
          </p:cNvPr>
          <p:cNvCxnSpPr/>
          <p:nvPr/>
        </p:nvCxnSpPr>
        <p:spPr>
          <a:xfrm rot="10800000">
            <a:off x="7529513" y="1256232"/>
            <a:ext cx="0" cy="213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p51">
            <a:extLst>
              <a:ext uri="{FF2B5EF4-FFF2-40B4-BE49-F238E27FC236}">
                <a16:creationId xmlns:a16="http://schemas.microsoft.com/office/drawing/2014/main" id="{E00049F5-E04F-4D14-4915-A8025E56FF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dirty="0"/>
              <a:t>FZU site – internal traffic</a:t>
            </a:r>
            <a:endParaRPr sz="2400" dirty="0"/>
          </a:p>
        </p:txBody>
      </p:sp>
      <p:sp>
        <p:nvSpPr>
          <p:cNvPr id="320" name="Google Shape;320;p51">
            <a:extLst>
              <a:ext uri="{FF2B5EF4-FFF2-40B4-BE49-F238E27FC236}">
                <a16:creationId xmlns:a16="http://schemas.microsoft.com/office/drawing/2014/main" id="{7721BDEF-B229-C99F-4E05-B6994982BFD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68E94D-1B9C-36A8-371C-6006E80E8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838" y="1491199"/>
            <a:ext cx="3279113" cy="3065921"/>
          </a:xfrm>
          <a:prstGeom prst="rect">
            <a:avLst/>
          </a:prstGeom>
        </p:spPr>
      </p:pic>
      <p:pic>
        <p:nvPicPr>
          <p:cNvPr id="4" name="Picture 3" descr="A pie chart with different colored sections&#10;&#10;AI-generated content may be incorrect.">
            <a:extLst>
              <a:ext uri="{FF2B5EF4-FFF2-40B4-BE49-F238E27FC236}">
                <a16:creationId xmlns:a16="http://schemas.microsoft.com/office/drawing/2014/main" id="{DB5954DD-6AA3-1A26-0256-2B5519A32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396" y="1491199"/>
            <a:ext cx="3070442" cy="30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49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/>
              <a:t>Identifying use of IPv4</a:t>
            </a:r>
            <a:endParaRPr sz="4300"/>
          </a:p>
        </p:txBody>
      </p:sp>
      <p:sp>
        <p:nvSpPr>
          <p:cNvPr id="328" name="Google Shape;328;p52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During WLCG DC24 - and ongoing too</a:t>
            </a:r>
            <a:endParaRPr/>
          </a:p>
        </p:txBody>
      </p:sp>
      <p:sp>
        <p:nvSpPr>
          <p:cNvPr id="335" name="Google Shape;335;p5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Work to study the LHCOPN link between CERN and KIT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Understand when and why IPv4 is being used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Early on - large IPv4 transfer seen to ALICE at CERN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Failed transfers on IPv6 failing over to use of IPv4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Later - some transfers from KIT to NL-T1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All end-points were dual-stack but NL-T1 preferred IPv4 to avoid some observed problems with many concurrent IPv6 streams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Then XRootD file transfers from CERN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Squid at KIT - all would work if IPv6-only but often fails back to IPv4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Lots of detailed investigations - and STILL ongoing</a:t>
            </a:r>
            <a:endParaRPr/>
          </a:p>
        </p:txBody>
      </p:sp>
      <p:sp>
        <p:nvSpPr>
          <p:cNvPr id="336" name="Google Shape;336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>
            <a:spLocks noGrp="1"/>
          </p:cNvSpPr>
          <p:nvPr>
            <p:ph type="title"/>
          </p:nvPr>
        </p:nvSpPr>
        <p:spPr>
          <a:xfrm>
            <a:off x="311700" y="324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220"/>
              <a:t>LHCOPN traffic (CERN- KIT) German Tier1 - large IPv4 peaks</a:t>
            </a:r>
            <a:br>
              <a:rPr lang="en-GB" sz="2220"/>
            </a:br>
            <a:r>
              <a:rPr lang="en-GB" sz="2220"/>
              <a:t>                </a:t>
            </a:r>
            <a:r>
              <a:rPr lang="en-GB" sz="2220">
                <a:solidFill>
                  <a:srgbClr val="FF0000"/>
                </a:solidFill>
              </a:rPr>
              <a:t>IPv4 plot                                         IPv6 plot </a:t>
            </a:r>
            <a:endParaRPr sz="222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2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br>
              <a:rPr lang="en-GB" sz="2220"/>
            </a:br>
            <a:endParaRPr sz="2220"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pic>
        <p:nvPicPr>
          <p:cNvPr id="344" name="Google Shape;34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27725"/>
            <a:ext cx="7808048" cy="346589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4"/>
          <p:cNvSpPr txBox="1"/>
          <p:nvPr/>
        </p:nvSpPr>
        <p:spPr>
          <a:xfrm>
            <a:off x="799900" y="4644625"/>
            <a:ext cx="68895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This traffic shown as an example - back in Oct 2024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UK Mini Data Challenge  5-8 March 2025</a:t>
            </a:r>
            <a:endParaRPr/>
          </a:p>
        </p:txBody>
      </p:sp>
      <p:sp>
        <p:nvSpPr>
          <p:cNvPr id="351" name="Google Shape;351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52" name="Google Shape;352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pic>
        <p:nvPicPr>
          <p:cNvPr id="353" name="Google Shape;35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8418500" cy="254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5"/>
          <p:cNvSpPr txBox="1"/>
          <p:nvPr/>
        </p:nvSpPr>
        <p:spPr>
          <a:xfrm>
            <a:off x="421450" y="3793125"/>
            <a:ext cx="8231400" cy="1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GB" sz="1500">
                <a:solidFill>
                  <a:schemeClr val="dk2"/>
                </a:solidFill>
              </a:rPr>
              <a:t>Data Challenge CERN to RAL Tier 1 (LHCOPN) - this is </a:t>
            </a:r>
            <a:r>
              <a:rPr lang="en-GB" sz="1500">
                <a:solidFill>
                  <a:srgbClr val="FF0000"/>
                </a:solidFill>
              </a:rPr>
              <a:t>one</a:t>
            </a:r>
            <a:r>
              <a:rPr lang="en-GB" sz="1500">
                <a:solidFill>
                  <a:schemeClr val="dk2"/>
                </a:solidFill>
              </a:rPr>
              <a:t> of the two 100 Gbps circuits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GB" sz="1500">
                <a:solidFill>
                  <a:schemeClr val="dk2"/>
                </a:solidFill>
              </a:rPr>
              <a:t>Normal production traffic plus injected traffic CERN to RAL (to saturate 2 *100 Gbps)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GB" sz="1500">
                <a:solidFill>
                  <a:schemeClr val="dk2"/>
                </a:solidFill>
              </a:rPr>
              <a:t>Total IPv4 traffic CERN to RAL 153 Gb;  total IPv6 traffic CERN to RAL 6.0 Tb</a:t>
            </a:r>
            <a:br>
              <a:rPr lang="en-GB" sz="1500">
                <a:solidFill>
                  <a:schemeClr val="dk2"/>
                </a:solidFill>
              </a:rPr>
            </a:br>
            <a:r>
              <a:rPr lang="en-GB" sz="1500">
                <a:solidFill>
                  <a:srgbClr val="FF0000"/>
                </a:solidFill>
              </a:rPr>
              <a:t>~98% IPv6</a:t>
            </a:r>
            <a:endParaRPr sz="1500">
              <a:solidFill>
                <a:srgbClr val="FF0000"/>
              </a:solidFill>
            </a:endParaRPr>
          </a:p>
        </p:txBody>
      </p:sp>
      <p:sp>
        <p:nvSpPr>
          <p:cNvPr id="355" name="Google Shape;355;p55"/>
          <p:cNvSpPr txBox="1"/>
          <p:nvPr/>
        </p:nvSpPr>
        <p:spPr>
          <a:xfrm>
            <a:off x="2270750" y="1315950"/>
            <a:ext cx="17889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IPv4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56" name="Google Shape;356;p55"/>
          <p:cNvSpPr txBox="1"/>
          <p:nvPr/>
        </p:nvSpPr>
        <p:spPr>
          <a:xfrm>
            <a:off x="6863950" y="1255775"/>
            <a:ext cx="17889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IPv6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>
          <a:extLst>
            <a:ext uri="{FF2B5EF4-FFF2-40B4-BE49-F238E27FC236}">
              <a16:creationId xmlns:a16="http://schemas.microsoft.com/office/drawing/2014/main" id="{D53CD7C3-2035-50E1-886E-46E7CA52A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>
            <a:extLst>
              <a:ext uri="{FF2B5EF4-FFF2-40B4-BE49-F238E27FC236}">
                <a16:creationId xmlns:a16="http://schemas.microsoft.com/office/drawing/2014/main" id="{F29E3C83-FFE9-7BD0-C8E3-46D55196D0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KIT IPv4 debugging</a:t>
            </a:r>
            <a:endParaRPr dirty="0"/>
          </a:p>
        </p:txBody>
      </p:sp>
      <p:sp>
        <p:nvSpPr>
          <p:cNvPr id="336" name="Google Shape;336;p53">
            <a:extLst>
              <a:ext uri="{FF2B5EF4-FFF2-40B4-BE49-F238E27FC236}">
                <a16:creationId xmlns:a16="http://schemas.microsoft.com/office/drawing/2014/main" id="{C879F845-8E56-DC72-75F1-F45D9ACAF30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52D22-A3A5-6FF5-A882-2BE5A9F74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1396193"/>
          </a:xfrm>
        </p:spPr>
        <p:txBody>
          <a:bodyPr/>
          <a:lstStyle/>
          <a:p>
            <a:r>
              <a:rPr lang="en-US" dirty="0"/>
              <a:t>Each WN has 64 cores (up to 64 parallel jobs)</a:t>
            </a:r>
          </a:p>
          <a:p>
            <a:r>
              <a:rPr lang="en-US" dirty="0"/>
              <a:t>Jobs of two LHC experiments executed : ALICE and CMS</a:t>
            </a:r>
          </a:p>
          <a:p>
            <a:r>
              <a:rPr lang="en-US" dirty="0"/>
              <a:t>WNs IPv6 only deployed for one week</a:t>
            </a:r>
          </a:p>
          <a:p>
            <a:endParaRPr lang="en-US" dirty="0"/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EDDECDDC-6DBA-7BF0-6E80-72AE6B0BC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19" y="2799681"/>
            <a:ext cx="8128002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08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>
          <a:extLst>
            <a:ext uri="{FF2B5EF4-FFF2-40B4-BE49-F238E27FC236}">
              <a16:creationId xmlns:a16="http://schemas.microsoft.com/office/drawing/2014/main" id="{F856B73C-8E2A-B848-6EB7-35A720858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>
            <a:extLst>
              <a:ext uri="{FF2B5EF4-FFF2-40B4-BE49-F238E27FC236}">
                <a16:creationId xmlns:a16="http://schemas.microsoft.com/office/drawing/2014/main" id="{1486F932-FF1D-E98A-8433-8A3928FE8F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KIT IPv4 debugging</a:t>
            </a:r>
            <a:endParaRPr dirty="0"/>
          </a:p>
        </p:txBody>
      </p:sp>
      <p:sp>
        <p:nvSpPr>
          <p:cNvPr id="336" name="Google Shape;336;p53">
            <a:extLst>
              <a:ext uri="{FF2B5EF4-FFF2-40B4-BE49-F238E27FC236}">
                <a16:creationId xmlns:a16="http://schemas.microsoft.com/office/drawing/2014/main" id="{7BE3B29A-EEF3-AE83-F579-588429C74A4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6DBAD-C1C1-6FE9-CB6C-344654426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450817"/>
          </a:xfrm>
        </p:spPr>
        <p:txBody>
          <a:bodyPr>
            <a:normAutofit/>
          </a:bodyPr>
          <a:lstStyle/>
          <a:p>
            <a:r>
              <a:rPr lang="en-US" dirty="0"/>
              <a:t>ALICE jobs at C02-014-165 failed</a:t>
            </a:r>
          </a:p>
          <a:p>
            <a:pPr marL="9144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Loopback interface IPv6 only deployed</a:t>
            </a:r>
          </a:p>
          <a:p>
            <a:pPr lvl="2"/>
            <a:r>
              <a:rPr lang="en-US" dirty="0"/>
              <a:t>ALICE software engineers analyzed </a:t>
            </a:r>
          </a:p>
          <a:p>
            <a:pPr lvl="3"/>
            <a:r>
              <a:rPr lang="en-US" dirty="0"/>
              <a:t>hardcoded IPv4 address (127.0.0.1)</a:t>
            </a:r>
          </a:p>
          <a:p>
            <a:pPr lvl="2"/>
            <a:r>
              <a:rPr lang="en-US" dirty="0"/>
              <a:t>After modifying the software</a:t>
            </a:r>
          </a:p>
          <a:p>
            <a:pPr marL="1371600" lvl="3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Allowing both protocols IPv4/IPv6</a:t>
            </a:r>
          </a:p>
          <a:p>
            <a:pPr lvl="3"/>
            <a:r>
              <a:rPr lang="en-US" dirty="0"/>
              <a:t>Jobs could be executed successful even with loopback interface IPv6 only deployed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90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/>
              <a:t>Plans for IPv6-only WLCG</a:t>
            </a:r>
            <a:endParaRPr sz="4300"/>
          </a:p>
        </p:txBody>
      </p:sp>
      <p:sp>
        <p:nvSpPr>
          <p:cNvPr id="362" name="Google Shape;362;p5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 sz="2400" b="1"/>
              <a:t>IPv6-only</a:t>
            </a:r>
            <a:r>
              <a:rPr lang="en-GB" sz="2400"/>
              <a:t> on WLCG (CHEP2019) </a:t>
            </a:r>
            <a:r>
              <a:rPr lang="en-GB" sz="1800" u="sng">
                <a:solidFill>
                  <a:schemeClr val="hlink"/>
                </a:solidFill>
                <a:hlinkClick r:id="rId3"/>
              </a:rPr>
              <a:t>https://doi.org/10.1051/epjconf/202024507045</a:t>
            </a:r>
            <a:endParaRPr sz="1800"/>
          </a:p>
        </p:txBody>
      </p:sp>
      <p:sp>
        <p:nvSpPr>
          <p:cNvPr id="370" name="Google Shape;370;p5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The end point of the transition from IPv4 is an </a:t>
            </a:r>
            <a:r>
              <a:rPr lang="en-GB" sz="1900">
                <a:solidFill>
                  <a:srgbClr val="FF0000"/>
                </a:solidFill>
              </a:rPr>
              <a:t>IPv6-only</a:t>
            </a:r>
            <a:r>
              <a:rPr lang="en-GB" sz="1900"/>
              <a:t> WLCG core network - already agreed by WLCG MB - not a dual-stack network!</a:t>
            </a:r>
            <a:endParaRPr sz="1900"/>
          </a:p>
          <a:p>
            <a:pPr marL="3429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To </a:t>
            </a:r>
            <a:r>
              <a:rPr lang="en-GB" sz="1900">
                <a:solidFill>
                  <a:srgbClr val="FF0000"/>
                </a:solidFill>
              </a:rPr>
              <a:t>simplify</a:t>
            </a:r>
            <a:r>
              <a:rPr lang="en-GB" sz="1900"/>
              <a:t> operations</a:t>
            </a:r>
            <a:endParaRPr sz="1900"/>
          </a:p>
          <a:p>
            <a:pPr marL="685800" marR="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Dual-stack infrastructure is the most complex</a:t>
            </a:r>
            <a:endParaRPr/>
          </a:p>
          <a:p>
            <a:pPr marL="685800" marR="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Reduced complexity reduces chance of making security errors</a:t>
            </a:r>
            <a:endParaRPr sz="1900"/>
          </a:p>
          <a:p>
            <a:pPr marL="685800" marR="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And dual-stack does not reduce pressure on IPv4 address space</a:t>
            </a:r>
            <a:endParaRPr sz="1900"/>
          </a:p>
          <a:p>
            <a:pPr marL="3429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Large infrastructures (e.g. Facebook, Microsoft,...) use IPv6-only internally</a:t>
            </a:r>
            <a:endParaRPr sz="1900"/>
          </a:p>
          <a:p>
            <a:pPr marL="3429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This is the goal we are still working towards:</a:t>
            </a:r>
            <a:endParaRPr sz="1900"/>
          </a:p>
          <a:p>
            <a:pPr marL="685800" marR="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i.e. </a:t>
            </a:r>
            <a:r>
              <a:rPr lang="en-GB" sz="1900" i="1">
                <a:solidFill>
                  <a:srgbClr val="FF0000"/>
                </a:solidFill>
              </a:rPr>
              <a:t>all Wide-area data transfers over IPv6</a:t>
            </a:r>
            <a:endParaRPr sz="1900" i="1">
              <a:solidFill>
                <a:srgbClr val="FF0000"/>
              </a:solidFill>
            </a:endParaRPr>
          </a:p>
          <a:p>
            <a:pPr marL="177800" marR="0" lvl="0" indent="-209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>
                <a:solidFill>
                  <a:srgbClr val="FF0000"/>
                </a:solidFill>
              </a:rPr>
              <a:t>Timetable</a:t>
            </a:r>
            <a:r>
              <a:rPr lang="en-GB" sz="1900"/>
              <a:t> still to be defined - but aiming for “well before LHC Run 4”</a:t>
            </a:r>
            <a:endParaRPr sz="1900"/>
          </a:p>
          <a:p>
            <a:pPr marL="38100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371" name="Google Shape;371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252" name="Google Shape;252;p43"/>
          <p:cNvSpPr txBox="1">
            <a:spLocks noGrp="1"/>
          </p:cNvSpPr>
          <p:nvPr>
            <p:ph type="body" idx="1"/>
          </p:nvPr>
        </p:nvSpPr>
        <p:spPr>
          <a:xfrm>
            <a:off x="628650" y="1177528"/>
            <a:ext cx="7886700" cy="3589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/>
          </a:p>
          <a:p>
            <a:pPr marL="3429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The HEPiX IPv6 working group and WLCG - a reminder</a:t>
            </a:r>
            <a:endParaRPr sz="1900"/>
          </a:p>
          <a:p>
            <a:pPr marL="3429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IPv6 on data storage</a:t>
            </a:r>
            <a:endParaRPr sz="1900"/>
          </a:p>
          <a:p>
            <a:pPr marL="3429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IPv6 on CPU &amp; worker nodes</a:t>
            </a:r>
            <a:endParaRPr sz="1900"/>
          </a:p>
          <a:p>
            <a:pPr marL="3429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Identifying and removing use of IPv4</a:t>
            </a:r>
            <a:endParaRPr sz="1900"/>
          </a:p>
          <a:p>
            <a:pPr marL="3429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Plans for IPv6-only WLCG (&amp; IPv6-Mostly)</a:t>
            </a:r>
            <a:endParaRPr sz="1900"/>
          </a:p>
          <a:p>
            <a:pPr marL="3429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Summary &amp; lessons learned</a:t>
            </a:r>
            <a:endParaRPr sz="1900"/>
          </a:p>
        </p:txBody>
      </p:sp>
      <p:sp>
        <p:nvSpPr>
          <p:cNvPr id="253" name="Google Shape;253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Arial"/>
                <a:ea typeface="Arial"/>
                <a:cs typeface="Arial"/>
                <a:sym typeface="Arial"/>
              </a:rPr>
              <a:t>Plans for “IPv6-only” WLCG</a:t>
            </a:r>
            <a:endParaRPr/>
          </a:p>
        </p:txBody>
      </p:sp>
      <p:sp>
        <p:nvSpPr>
          <p:cNvPr id="377" name="Google Shape;377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800" i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The plan (LHCOPN): </a:t>
            </a:r>
            <a:endParaRPr sz="6800" i="1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28416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•"/>
            </a:pPr>
            <a:r>
              <a:rPr lang="en-GB" sz="6700"/>
              <a:t>By end Run 3 encourage the deployment of IPv6 on *all* WLCG services (today ~80%)</a:t>
            </a:r>
            <a:endParaRPr sz="6700"/>
          </a:p>
          <a:p>
            <a:pPr marL="342900" marR="0" lvl="0" indent="-2841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GB" sz="6700"/>
              <a:t>We need monitoring in place to continue to identify/remove IPv4 on LHCOPN </a:t>
            </a:r>
            <a:endParaRPr sz="6700"/>
          </a:p>
          <a:p>
            <a:pPr marL="342900" marR="0" lvl="0" indent="-2841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GB" sz="6700"/>
              <a:t>Propose IPv4 peering removed from LHCOPN as soon as possible/sensible</a:t>
            </a:r>
            <a:endParaRPr sz="67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6700" i="1"/>
              <a:t>For transfers over LHCONE: </a:t>
            </a:r>
            <a:endParaRPr sz="6700" i="1"/>
          </a:p>
          <a:p>
            <a:pPr marL="342900" marR="0" lvl="0" indent="-2841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GB" sz="6700"/>
              <a:t>Identify/remove ongoing use of IPv4 on LHCONE network (WLCG traffic)</a:t>
            </a:r>
            <a:endParaRPr sz="6700"/>
          </a:p>
          <a:p>
            <a:pPr marL="342900" marR="0" lvl="0" indent="-2841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GB" sz="6700"/>
              <a:t>We need appropriate monitoring to achieve this</a:t>
            </a:r>
            <a:endParaRPr sz="6700"/>
          </a:p>
          <a:p>
            <a:pPr marL="342900" marR="0" lvl="0" indent="-2841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GB" sz="6700"/>
              <a:t>Prepare the WLCG LHCONE overlay to be IPv6-only (if can be shown to be sensible)</a:t>
            </a:r>
            <a:endParaRPr sz="67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6700" i="1"/>
              <a:t>End point of the IPv6 work:</a:t>
            </a:r>
            <a:endParaRPr sz="6700" i="1"/>
          </a:p>
          <a:p>
            <a:pPr marL="342900" marR="0" lvl="0" indent="-2841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GB" sz="6700"/>
              <a:t>Complete all above during the first half of the LHC Long Shutdown 3</a:t>
            </a:r>
            <a:endParaRPr sz="6700"/>
          </a:p>
          <a:p>
            <a:pPr marL="342900" marR="0" lvl="0" indent="-2841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GB" sz="6700"/>
              <a:t>Well before start HL-LHC Run 4 - exact date still to be agreed with the WLCG MB</a:t>
            </a:r>
            <a:endParaRPr sz="67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IPv6-Mostly </a:t>
            </a:r>
            <a:br>
              <a:rPr lang="en-GB"/>
            </a:br>
            <a:r>
              <a:rPr lang="en-GB" sz="1733"/>
              <a:t>see </a:t>
            </a:r>
            <a:r>
              <a:rPr lang="en-GB" sz="1733" u="sng">
                <a:solidFill>
                  <a:schemeClr val="hlink"/>
                </a:solidFill>
                <a:hlinkClick r:id="rId3"/>
              </a:rPr>
              <a:t>https://datatracker.ietf.org/doc/draft-ietf-v6ops-6mops/</a:t>
            </a:r>
            <a:endParaRPr sz="1733"/>
          </a:p>
        </p:txBody>
      </p:sp>
      <p:sp>
        <p:nvSpPr>
          <p:cNvPr id="384" name="Google Shape;384;p5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260"/>
              <a:t>The current approach in IETF to remove legacy IPv4 devices</a:t>
            </a:r>
            <a:endParaRPr sz="2260"/>
          </a:p>
          <a:p>
            <a:pPr marL="457200" lvl="0" indent="-297942" algn="l" rtl="0">
              <a:spcBef>
                <a:spcPts val="800"/>
              </a:spcBef>
              <a:spcAft>
                <a:spcPts val="0"/>
              </a:spcAft>
              <a:buSzPct val="69026"/>
              <a:buChar char="•"/>
            </a:pPr>
            <a:r>
              <a:rPr lang="en-GB" sz="2260"/>
              <a:t>Hosts with CLAT support to turn off IPv4 when NAT64 is available</a:t>
            </a:r>
            <a:endParaRPr sz="2260"/>
          </a:p>
          <a:p>
            <a:pPr marL="457200" lvl="0" indent="-297942" algn="l" rtl="0">
              <a:spcBef>
                <a:spcPts val="0"/>
              </a:spcBef>
              <a:spcAft>
                <a:spcPts val="0"/>
              </a:spcAft>
              <a:buSzPct val="69026"/>
              <a:buChar char="•"/>
            </a:pPr>
            <a:r>
              <a:rPr lang="en-GB" sz="2260"/>
              <a:t>The host uses DHCPv4 Option 108 to confirm that the network supports NAT64</a:t>
            </a:r>
            <a:endParaRPr sz="1960"/>
          </a:p>
          <a:p>
            <a:pPr marL="457200" lvl="0" indent="-297942" algn="l" rtl="0">
              <a:spcBef>
                <a:spcPts val="0"/>
              </a:spcBef>
              <a:spcAft>
                <a:spcPts val="0"/>
              </a:spcAft>
              <a:buSzPct val="69026"/>
              <a:buChar char="•"/>
            </a:pPr>
            <a:r>
              <a:rPr lang="en-GB" sz="2260"/>
              <a:t>The resulting IPv6-only traffic is then either sent natively to IPv6-enabled destinations or via the CLAT for IPv4-only destinations</a:t>
            </a:r>
            <a:endParaRPr sz="2260"/>
          </a:p>
          <a:p>
            <a:pPr marL="457200" lvl="0" indent="-329057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sz="2260"/>
              <a:t>See IETF RFCs: 6146, 6877, 8925</a:t>
            </a:r>
            <a:endParaRPr sz="226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260"/>
              <a:t>Has been deployed in production on the eduroam/WiFi at Imperial College London (UK)</a:t>
            </a:r>
            <a:endParaRPr sz="2260"/>
          </a:p>
          <a:p>
            <a:pPr marL="457200" lvl="0" indent="-297942" algn="l" rtl="0">
              <a:spcBef>
                <a:spcPts val="800"/>
              </a:spcBef>
              <a:spcAft>
                <a:spcPts val="0"/>
              </a:spcAft>
              <a:buSzPct val="69026"/>
              <a:buChar char="•"/>
            </a:pPr>
            <a:r>
              <a:rPr lang="en-GB" sz="2260"/>
              <a:t>A typical week - devices seen on IPv6-only (71K of 87K devices)</a:t>
            </a:r>
            <a:endParaRPr sz="2260"/>
          </a:p>
          <a:p>
            <a:pPr marL="457200" lvl="0" indent="-305054" algn="l" rtl="0">
              <a:spcBef>
                <a:spcPts val="0"/>
              </a:spcBef>
              <a:spcAft>
                <a:spcPts val="0"/>
              </a:spcAft>
              <a:buSzPct val="81132"/>
              <a:buChar char="•"/>
            </a:pPr>
            <a:r>
              <a:rPr lang="en-GB" sz="2120"/>
              <a:t>used DHCPv6 Option 108 and CLAT support included in iOS, Android and macOS</a:t>
            </a:r>
            <a:endParaRPr sz="2120"/>
          </a:p>
          <a:p>
            <a:pPr marL="457200" lvl="0" indent="-297942" algn="l" rtl="0">
              <a:spcBef>
                <a:spcPts val="0"/>
              </a:spcBef>
              <a:spcAft>
                <a:spcPts val="0"/>
              </a:spcAft>
              <a:buSzPct val="69026"/>
              <a:buChar char="•"/>
            </a:pPr>
            <a:r>
              <a:rPr lang="en-GB" sz="2260"/>
              <a:t>as support grows (Windows CLAT expected soon) the percentage of IPv6 will grow</a:t>
            </a:r>
            <a:endParaRPr sz="2260"/>
          </a:p>
          <a:p>
            <a:pPr marL="457200" lvl="0" indent="-305054" algn="l" rtl="0">
              <a:spcBef>
                <a:spcPts val="0"/>
              </a:spcBef>
              <a:spcAft>
                <a:spcPts val="0"/>
              </a:spcAft>
              <a:buSzPct val="81132"/>
              <a:buChar char="•"/>
            </a:pPr>
            <a:r>
              <a:rPr lang="en-GB" sz="2120"/>
              <a:t>legacy devices will be either dual-stack or in some cases IPv4-only</a:t>
            </a:r>
            <a:endParaRPr sz="212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260"/>
              <a:t>This approach is aimed at user-centric networks but could be useful in WLCG server networks</a:t>
            </a:r>
            <a:endParaRPr sz="2260"/>
          </a:p>
          <a:p>
            <a:pPr marL="914400" lvl="1" indent="-305054" algn="l" rtl="0">
              <a:spcBef>
                <a:spcPts val="400"/>
              </a:spcBef>
              <a:spcAft>
                <a:spcPts val="0"/>
              </a:spcAft>
              <a:buSzPct val="81132"/>
              <a:buChar char="•"/>
            </a:pPr>
            <a:r>
              <a:rPr lang="en-GB" sz="2120"/>
              <a:t>given that Linux CLAT implementations are available</a:t>
            </a:r>
            <a:endParaRPr sz="2120"/>
          </a:p>
        </p:txBody>
      </p:sp>
      <p:sp>
        <p:nvSpPr>
          <p:cNvPr id="385" name="Google Shape;385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90"/>
              <a:buNone/>
            </a:pPr>
            <a:r>
              <a:rPr lang="en-GB" sz="299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Working group observations/questions:</a:t>
            </a:r>
            <a:endParaRPr sz="2970"/>
          </a:p>
        </p:txBody>
      </p:sp>
      <p:sp>
        <p:nvSpPr>
          <p:cNvPr id="391" name="Google Shape;391;p6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0" indent="-313018" algn="l" rtl="0">
              <a:spcBef>
                <a:spcPts val="800"/>
              </a:spcBef>
              <a:spcAft>
                <a:spcPts val="0"/>
              </a:spcAft>
              <a:buSzPts val="2129"/>
              <a:buChar char="•"/>
            </a:pPr>
            <a:r>
              <a:rPr lang="en-GB" sz="2129"/>
              <a:t>When should perfSONAR stop performing IPv4 tests?</a:t>
            </a:r>
            <a:endParaRPr sz="2129"/>
          </a:p>
          <a:p>
            <a:pPr marL="520700" lvl="1" indent="-224118" algn="l" rtl="0">
              <a:spcBef>
                <a:spcPts val="400"/>
              </a:spcBef>
              <a:spcAft>
                <a:spcPts val="0"/>
              </a:spcAft>
              <a:buSzPts val="2129"/>
              <a:buChar char="•"/>
            </a:pPr>
            <a:r>
              <a:rPr lang="en-GB" sz="2129"/>
              <a:t>Just for WLCG dashboards?</a:t>
            </a:r>
            <a:endParaRPr sz="2129"/>
          </a:p>
          <a:p>
            <a:pPr marL="520700" lvl="1" indent="-224118" algn="l" rtl="0">
              <a:spcBef>
                <a:spcPts val="400"/>
              </a:spcBef>
              <a:spcAft>
                <a:spcPts val="0"/>
              </a:spcAft>
              <a:buSzPts val="2129"/>
              <a:buChar char="•"/>
            </a:pPr>
            <a:r>
              <a:rPr lang="en-GB" sz="2129"/>
              <a:t>To remove more IPv4 traffic from LHCOPN/LHCONE</a:t>
            </a:r>
            <a:endParaRPr sz="2129"/>
          </a:p>
          <a:p>
            <a:pPr marL="342900" lvl="0" indent="-313018" algn="l" rtl="0">
              <a:spcBef>
                <a:spcPts val="800"/>
              </a:spcBef>
              <a:spcAft>
                <a:spcPts val="0"/>
              </a:spcAft>
              <a:buSzPts val="2129"/>
              <a:buChar char="•"/>
            </a:pPr>
            <a:r>
              <a:rPr lang="en-GB" sz="2129"/>
              <a:t>Can we add “IPv4 versus IPv6” traffic split in the WLCG Site egress monitoring network I/O (for DC24) (every minute)?</a:t>
            </a:r>
            <a:endParaRPr sz="2129"/>
          </a:p>
          <a:p>
            <a:pPr marL="520700" lvl="1" indent="-224118" algn="l" rtl="0">
              <a:spcBef>
                <a:spcPts val="400"/>
              </a:spcBef>
              <a:spcAft>
                <a:spcPts val="0"/>
              </a:spcAft>
              <a:buSzPts val="2129"/>
              <a:buChar char="•"/>
            </a:pPr>
            <a:r>
              <a:rPr lang="en-GB" sz="2129"/>
              <a:t>Rather than just total traffic</a:t>
            </a:r>
            <a:endParaRPr sz="2129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/>
              <a:t>Summary - and lessons learned</a:t>
            </a:r>
            <a:endParaRPr/>
          </a:p>
        </p:txBody>
      </p:sp>
      <p:sp>
        <p:nvSpPr>
          <p:cNvPr id="399" name="Google Shape;399;p61"/>
          <p:cNvSpPr txBox="1">
            <a:spLocks noGrp="1"/>
          </p:cNvSpPr>
          <p:nvPr>
            <p:ph type="body" idx="1"/>
          </p:nvPr>
        </p:nvSpPr>
        <p:spPr>
          <a:xfrm>
            <a:off x="628650" y="925783"/>
            <a:ext cx="7886700" cy="354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WLCG already supports use of IPv6-only clients</a:t>
            </a:r>
            <a:endParaRPr/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 sz="2100"/>
              <a:t>M</a:t>
            </a:r>
            <a:r>
              <a:rPr lang="en-GB"/>
              <a:t>ajority of</a:t>
            </a:r>
            <a:r>
              <a:rPr lang="en-GB" sz="2100"/>
              <a:t> WLCG data transfers alre</a:t>
            </a:r>
            <a:r>
              <a:rPr lang="en-GB"/>
              <a:t>ady </a:t>
            </a:r>
            <a:r>
              <a:rPr lang="en-GB" sz="2100"/>
              <a:t>use IPv6</a:t>
            </a:r>
            <a:endParaRPr sz="2100"/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Campaign for IPv6 on CPU and WN’s - well underway</a:t>
            </a:r>
            <a:endParaRPr/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We still observe ongoing use of legacy IPv4 on LHCOPN</a:t>
            </a:r>
            <a:endParaRPr/>
          </a:p>
          <a:p>
            <a:pPr marL="914400" marR="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We continue to chase “preference of IPv6” in service configuration</a:t>
            </a:r>
            <a:endParaRPr/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Complete the move to IPv6-only well before start HL-LHC Run 4</a:t>
            </a:r>
            <a:endParaRPr/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 b="1" i="1"/>
              <a:t>Message to WLCG &amp; LHC experiments:</a:t>
            </a:r>
            <a:endParaRPr b="1" i="1"/>
          </a:p>
          <a:p>
            <a:pPr marL="914400" marR="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 b="1" i="1"/>
              <a:t>Deploy IPv6 on all services &amp; clients and prefer its use</a:t>
            </a:r>
            <a:endParaRPr b="1" i="1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Main lessons learned (for other Research Communities)</a:t>
            </a:r>
            <a:endParaRPr/>
          </a:p>
          <a:p>
            <a:pPr marL="520700" lvl="1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Everything takes longer than hoped for - start early (or </a:t>
            </a:r>
            <a:r>
              <a:rPr lang="en-GB" b="1"/>
              <a:t>start with IPv6</a:t>
            </a:r>
            <a:r>
              <a:rPr lang="en-GB"/>
              <a:t>)</a:t>
            </a:r>
            <a:endParaRPr/>
          </a:p>
          <a:p>
            <a:pPr marL="520700" lvl="1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For all Research Communities using MultiONE - </a:t>
            </a:r>
            <a:r>
              <a:rPr lang="en-GB" b="1"/>
              <a:t>encourage “IPv6-only”</a:t>
            </a:r>
            <a:endParaRPr b="1"/>
          </a:p>
          <a:p>
            <a:pPr marL="1651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651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400" name="Google Shape;400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2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525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GB" sz="3300"/>
              <a:t>Questions, Discussion?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2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225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3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Backup slides</a:t>
            </a:r>
            <a:endParaRPr/>
          </a:p>
        </p:txBody>
      </p:sp>
      <p:sp>
        <p:nvSpPr>
          <p:cNvPr id="414" name="Google Shape;414;p6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“Obstacles” to IPv6 </a:t>
            </a:r>
            <a:endParaRPr/>
          </a:p>
        </p:txBody>
      </p:sp>
      <p:sp>
        <p:nvSpPr>
          <p:cNvPr id="422" name="Google Shape;422;p6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/>
              <a:t>There are many reasons stopping the full use of IPv6/IPv4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Dual stack is an essential step on the journey to IPv6-only</a:t>
            </a:r>
            <a:endParaRPr/>
          </a:p>
          <a:p>
            <a:pPr marL="3429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/>
              <a:t>The Obstacles that we have been addressing: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lang="en-GB" b="1"/>
              <a:t>WLCG Sites not yet deployed IPv6 networking</a:t>
            </a:r>
            <a:r>
              <a:rPr lang="en-GB"/>
              <a:t>				~done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b="1"/>
              <a:t>Sites have IPv6 but Tier-2 has no dual-stack storage</a:t>
            </a:r>
            <a:r>
              <a:rPr lang="en-GB"/>
              <a:t>		~done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b="1"/>
              <a:t>IPv6 monitoring not available or broken</a:t>
            </a:r>
            <a:endParaRPr b="1"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Monitoring is essential					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b="1"/>
              <a:t>Service is dual-stack but IPv4 still being used	</a:t>
            </a:r>
            <a:r>
              <a:rPr lang="en-GB"/>
              <a:t>				</a:t>
            </a:r>
            <a:endParaRPr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We continue to chase these problems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Obstacles to IPv6 - being addressed</a:t>
            </a:r>
            <a:endParaRPr/>
          </a:p>
        </p:txBody>
      </p:sp>
      <p:sp>
        <p:nvSpPr>
          <p:cNvPr id="430" name="Google Shape;430;p6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AutoNum type="arabicPeriod" startAt="5"/>
            </a:pPr>
            <a:r>
              <a:rPr lang="en-GB" b="1"/>
              <a:t>Non-storage services not yet dual-stack</a:t>
            </a:r>
            <a:endParaRPr b="1"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GB"/>
              <a:t>~75% of all WLCG services are dual-stack today, we need 100%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 startAt="5"/>
            </a:pPr>
            <a:r>
              <a:rPr lang="en-GB" b="1"/>
              <a:t>WLCG client CPU (worker nodes, VMs, containers) some IPv4-only</a:t>
            </a:r>
            <a:endParaRPr b="1"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GB"/>
              <a:t>GGUS ticket campaign well underway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 startAt="5"/>
            </a:pPr>
            <a:r>
              <a:rPr lang="en-GB" b="1"/>
              <a:t>Services/clients outside of WLCG Tier-1/Tier-2 not yet addressed</a:t>
            </a:r>
            <a:endParaRPr b="1"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GB"/>
              <a:t>Tier-3, Public/Commercial Clouds, Analysis facilities, Experiment portals…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 startAt="5"/>
            </a:pPr>
            <a:r>
              <a:rPr lang="en-GB" b="1"/>
              <a:t>Use of new or evolving technologies</a:t>
            </a:r>
            <a:r>
              <a:rPr lang="en-GB"/>
              <a:t> not yet tested or tracked</a:t>
            </a:r>
            <a:endParaRPr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GB"/>
              <a:t>New CPU architectures (GPU, non-x86, …), container orchestration, …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 startAt="5"/>
            </a:pPr>
            <a:r>
              <a:rPr lang="en-GB" b="1"/>
              <a:t>Staffing issues can be an obstacle</a:t>
            </a:r>
            <a:endParaRPr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GB"/>
              <a:t>Lack of effort, lack of IPv6 training/knowledge, pressure of other work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%IPv6 on LHCOPN (CERN) - March 2025</a:t>
            </a:r>
            <a:endParaRPr/>
          </a:p>
        </p:txBody>
      </p:sp>
      <p:sp>
        <p:nvSpPr>
          <p:cNvPr id="437" name="Google Shape;437;p6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pic>
        <p:nvPicPr>
          <p:cNvPr id="439" name="Google Shape;439;p66" title="LHCOPN percent IPv6 Screenshot 2025-03-14 12353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313" y="1385963"/>
            <a:ext cx="6701373" cy="326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LHCOPN NL T1 March 2025</a:t>
            </a:r>
            <a:endParaRPr/>
          </a:p>
        </p:txBody>
      </p:sp>
      <p:sp>
        <p:nvSpPr>
          <p:cNvPr id="445" name="Google Shape;445;p6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  <p:pic>
        <p:nvPicPr>
          <p:cNvPr id="447" name="Google Shape;447;p67" title="LHCOPN NL IPv4Screenshot 2025-03-14 1252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1369225"/>
            <a:ext cx="3872967" cy="16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7" title="LHCOPN NL IPv6Screenshot 2025-03-14 12523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089" y="2965725"/>
            <a:ext cx="3921260" cy="16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7"/>
          <p:cNvSpPr txBox="1"/>
          <p:nvPr/>
        </p:nvSpPr>
        <p:spPr>
          <a:xfrm>
            <a:off x="4458850" y="1497700"/>
            <a:ext cx="35175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IPv4 traffic - CERN to NL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and 14 March 2025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GB" sz="3000"/>
              <a:t>HEPiX IPv6 working group - History and </a:t>
            </a:r>
            <a:br>
              <a:rPr lang="en-GB" sz="3000"/>
            </a:br>
            <a:r>
              <a:rPr lang="en-GB" sz="3000"/>
              <a:t>drivers for use of IPv6</a:t>
            </a:r>
            <a:endParaRPr sz="3000"/>
          </a:p>
        </p:txBody>
      </p:sp>
      <p:sp>
        <p:nvSpPr>
          <p:cNvPr id="260" name="Google Shape;260;p4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-GB">
                <a:solidFill>
                  <a:srgbClr val="4A86E8"/>
                </a:solidFill>
              </a:rPr>
              <a:t>Phase 1 - 2011-2016</a:t>
            </a:r>
            <a:r>
              <a:rPr lang="en-GB"/>
              <a:t> - analysis, investigations, testbed, fix storage</a:t>
            </a:r>
            <a:endParaRPr/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-GB">
                <a:solidFill>
                  <a:srgbClr val="4A86E8"/>
                </a:solidFill>
              </a:rPr>
              <a:t>Phase 2 - 2017-2023</a:t>
            </a:r>
            <a:r>
              <a:rPr lang="en-GB"/>
              <a:t> - deploy IPv6 on WLCG data storage</a:t>
            </a:r>
            <a:endParaRPr/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-GB">
                <a:solidFill>
                  <a:srgbClr val="4A86E8"/>
                </a:solidFill>
              </a:rPr>
              <a:t>Phase 3 - 2019-onwards</a:t>
            </a:r>
            <a:r>
              <a:rPr lang="en-GB"/>
              <a:t> - move towards IPv6-only</a:t>
            </a:r>
            <a:endParaRPr/>
          </a:p>
          <a:p>
            <a:pPr marL="520700" marR="0" lvl="1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-GB">
                <a:solidFill>
                  <a:srgbClr val="4A86E8"/>
                </a:solidFill>
              </a:rPr>
              <a:t>2023 onwards</a:t>
            </a:r>
            <a:r>
              <a:rPr lang="en-GB"/>
              <a:t> - deploy IPv6 on CPU services and WLCG clients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/>
              <a:t>Sites running out of routable IPv4 addresses (avoid NAT)</a:t>
            </a:r>
            <a:endParaRPr/>
          </a:p>
          <a:p>
            <a:pPr marL="520700" lvl="1" indent="-2222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GB" sz="2100"/>
              <a:t>Use IPv6 addresses for external public networking</a:t>
            </a:r>
            <a:endParaRPr/>
          </a:p>
          <a:p>
            <a:pPr marL="177800" lvl="0" indent="-2222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GB"/>
              <a:t>To be ready to support use of IPv6-only CPU clients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/>
              <a:t>There are </a:t>
            </a:r>
            <a:r>
              <a:rPr lang="en-GB">
                <a:solidFill>
                  <a:srgbClr val="FF0000"/>
                </a:solidFill>
              </a:rPr>
              <a:t>other drivers</a:t>
            </a:r>
            <a:r>
              <a:rPr lang="en-GB"/>
              <a:t> for IPv6:</a:t>
            </a:r>
            <a:endParaRPr sz="2100"/>
          </a:p>
          <a:p>
            <a:pPr marL="5207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2100" u="sng">
                <a:solidFill>
                  <a:schemeClr val="hlink"/>
                </a:solidFill>
                <a:hlinkClick r:id="rId3"/>
              </a:rPr>
              <a:t>scitags.org</a:t>
            </a:r>
            <a:r>
              <a:rPr lang="en-GB" sz="2100"/>
              <a:t> – packet marking (in header of IPv6 packets)</a:t>
            </a:r>
            <a:endParaRPr sz="2100"/>
          </a:p>
          <a:p>
            <a:pPr marL="5207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2100"/>
              <a:t>USA Federal Government – </a:t>
            </a:r>
            <a:r>
              <a:rPr lang="en-GB" sz="2100" u="sng">
                <a:solidFill>
                  <a:schemeClr val="hlink"/>
                </a:solidFill>
                <a:hlinkClick r:id="rId4"/>
              </a:rPr>
              <a:t>directive</a:t>
            </a:r>
            <a:r>
              <a:rPr lang="en-GB" sz="2100"/>
              <a:t> on “IPv6-only” (Nov 2020)</a:t>
            </a:r>
            <a:endParaRPr sz="2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61" name="Google Shape;261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LHCOPN all - 9 to 10 Mar 2025 (16:00 to 16:00)</a:t>
            </a:r>
            <a:endParaRPr sz="2800"/>
          </a:p>
        </p:txBody>
      </p:sp>
      <p:sp>
        <p:nvSpPr>
          <p:cNvPr id="455" name="Google Shape;455;p6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  <p:pic>
        <p:nvPicPr>
          <p:cNvPr id="457" name="Google Shape;457;p68" title="LHCOPN all 9Mar 16hrs to 10Mar 16hrs Screenshot 2025-03-14 1302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900" y="1385962"/>
            <a:ext cx="6602192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LHCOPN 9Mar to 10 Mar - RU-JINR-T1</a:t>
            </a:r>
            <a:endParaRPr/>
          </a:p>
        </p:txBody>
      </p:sp>
      <p:sp>
        <p:nvSpPr>
          <p:cNvPr id="463" name="Google Shape;463;p6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  <p:pic>
        <p:nvPicPr>
          <p:cNvPr id="465" name="Google Shape;465;p69" title="RU-JINR-T1 IPv4 Screenshot 2025-03-14 13083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1369225"/>
            <a:ext cx="4058199" cy="17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9" title="RU-JINR-T1 IPv6 Screenshot 2025-03-14 13083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700" y="3026224"/>
            <a:ext cx="3782650" cy="16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9"/>
          <p:cNvSpPr txBox="1"/>
          <p:nvPr/>
        </p:nvSpPr>
        <p:spPr>
          <a:xfrm>
            <a:off x="4963775" y="1634625"/>
            <a:ext cx="33036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Gbps IPv4 CERN to JINR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18:00 until 09:00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FTS Last 30 days All LHC VOs - All Sites</a:t>
            </a:r>
            <a:endParaRPr/>
          </a:p>
        </p:txBody>
      </p:sp>
      <p:sp>
        <p:nvSpPr>
          <p:cNvPr id="473" name="Google Shape;473;p7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  <p:pic>
        <p:nvPicPr>
          <p:cNvPr id="475" name="Google Shape;475;p70" title="FTS last 30 days Source All Sites LHCvo Screenshot 2025-03-14 1430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725" y="1385963"/>
            <a:ext cx="6784890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670"/>
              <a:t>Same as last slide but Source RAL-LCG2</a:t>
            </a:r>
            <a:br>
              <a:rPr lang="en-GB" sz="2670"/>
            </a:br>
            <a:r>
              <a:rPr lang="en-GB" sz="2670"/>
              <a:t>(but this includes RAL Tape which is IPv4-only)</a:t>
            </a:r>
            <a:endParaRPr sz="2670"/>
          </a:p>
        </p:txBody>
      </p:sp>
      <p:sp>
        <p:nvSpPr>
          <p:cNvPr id="481" name="Google Shape;481;p7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  <p:pic>
        <p:nvPicPr>
          <p:cNvPr id="483" name="Google Shape;483;p71" title="FTS last 30 days Source RAL-LCG2 LHCvo Screenshot 2025-03-14 1430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762" y="1385963"/>
            <a:ext cx="5998467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2670"/>
              <a:t>Same as last slide but Source RAL-LCG2</a:t>
            </a:r>
            <a:br>
              <a:rPr lang="en-GB" sz="2670"/>
            </a:br>
            <a:r>
              <a:rPr lang="en-GB" sz="2670"/>
              <a:t>(Here exclude the RAL Tape which is IPv4-only)</a:t>
            </a:r>
            <a:endParaRPr/>
          </a:p>
        </p:txBody>
      </p:sp>
      <p:sp>
        <p:nvSpPr>
          <p:cNvPr id="489" name="Google Shape;489;p7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  <p:pic>
        <p:nvPicPr>
          <p:cNvPr id="491" name="Google Shape;491;p72" title="FTS last 30 days Source RAL-LCG2 exclude Antares Source and Destination LHCvo Screenshot 2025-03-14 1430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355" y="1385963"/>
            <a:ext cx="6819282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Same as before - various source Tier 1s</a:t>
            </a:r>
            <a:endParaRPr/>
          </a:p>
        </p:txBody>
      </p:sp>
      <p:sp>
        <p:nvSpPr>
          <p:cNvPr id="497" name="Google Shape;497;p7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&lt;- DE  </a:t>
            </a:r>
            <a:endParaRPr sz="16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  <p:pic>
        <p:nvPicPr>
          <p:cNvPr id="499" name="Google Shape;499;p73" title="FTS last 30 days Source FZK-LCG2 Screenshot 2025-03-14 1404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1" y="1369226"/>
            <a:ext cx="3411375" cy="150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3" title="FTS last 30 days Source INFN-T1 Screenshot 2025-03-14 14041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3969" y="1369219"/>
            <a:ext cx="3411375" cy="153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73" title="FTS last 30 days Source IN2P3-CC Screenshot 2025-03-14 14041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650" y="3043209"/>
            <a:ext cx="3411375" cy="1589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73" title="FTS last 30 days Source Netherlands Screenshot 2025-03-14 14041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3975" y="3064314"/>
            <a:ext cx="3411376" cy="154298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73"/>
          <p:cNvSpPr txBox="1"/>
          <p:nvPr/>
        </p:nvSpPr>
        <p:spPr>
          <a:xfrm>
            <a:off x="4040025" y="3472050"/>
            <a:ext cx="8961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&lt;- FR 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NL -&gt;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73"/>
          <p:cNvSpPr txBox="1"/>
          <p:nvPr/>
        </p:nvSpPr>
        <p:spPr>
          <a:xfrm>
            <a:off x="4040025" y="1760363"/>
            <a:ext cx="8961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&lt;- DE 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IT-&gt;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4"/>
          <p:cNvSpPr txBox="1"/>
          <p:nvPr/>
        </p:nvSpPr>
        <p:spPr>
          <a:xfrm>
            <a:off x="457110" y="205200"/>
            <a:ext cx="82293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XRootD file transfer from CERN</a:t>
            </a: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74"/>
          <p:cNvSpPr/>
          <p:nvPr/>
        </p:nvSpPr>
        <p:spPr>
          <a:xfrm>
            <a:off x="3757320" y="115560"/>
            <a:ext cx="285660" cy="262980"/>
          </a:xfrm>
          <a:custGeom>
            <a:avLst/>
            <a:gdLst/>
            <a:ahLst/>
            <a:cxnLst/>
            <a:rect l="l" t="t" r="r" b="b"/>
            <a:pathLst>
              <a:path w="23461" h="21600" extrusionOk="0">
                <a:moveTo>
                  <a:pt x="0" y="10800"/>
                </a:moveTo>
                <a:close/>
              </a:path>
            </a:pathLst>
          </a:custGeom>
          <a:noFill/>
          <a:ln w="25550" cap="flat" cmpd="sng">
            <a:solidFill>
              <a:srgbClr val="006D5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  <p:pic>
        <p:nvPicPr>
          <p:cNvPr id="512" name="Google Shape;512;p74"/>
          <p:cNvPicPr preferRelativeResize="0"/>
          <p:nvPr/>
        </p:nvPicPr>
        <p:blipFill rotWithShape="1">
          <a:blip r:embed="rId3">
            <a:alphaModFix/>
          </a:blip>
          <a:srcRect l="5264" r="9141" b="9132"/>
          <a:stretch/>
        </p:blipFill>
        <p:spPr>
          <a:xfrm>
            <a:off x="391150" y="1063500"/>
            <a:ext cx="7193184" cy="351852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4"/>
          <p:cNvSpPr txBox="1"/>
          <p:nvPr/>
        </p:nvSpPr>
        <p:spPr>
          <a:xfrm>
            <a:off x="2840400" y="2318000"/>
            <a:ext cx="5154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93C47D"/>
                </a:solidFill>
              </a:rPr>
              <a:t>Green line - </a:t>
            </a:r>
            <a:r>
              <a:rPr lang="en-GB" sz="1700">
                <a:solidFill>
                  <a:srgbClr val="FF0000"/>
                </a:solidFill>
              </a:rPr>
              <a:t>CERN to KIT %IPv6 70 to 80%</a:t>
            </a: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14" name="Google Shape;514;p74"/>
          <p:cNvSpPr txBox="1"/>
          <p:nvPr/>
        </p:nvSpPr>
        <p:spPr>
          <a:xfrm>
            <a:off x="2729025" y="4107975"/>
            <a:ext cx="5154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93C47D"/>
                </a:solidFill>
              </a:rPr>
              <a:t>Green line - </a:t>
            </a:r>
            <a:r>
              <a:rPr lang="en-GB" sz="1700">
                <a:solidFill>
                  <a:srgbClr val="FF0000"/>
                </a:solidFill>
              </a:rPr>
              <a:t>and again</a:t>
            </a:r>
            <a:r>
              <a:rPr lang="en-GB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6"/>
          <p:cNvSpPr txBox="1">
            <a:spLocks noGrp="1"/>
          </p:cNvSpPr>
          <p:nvPr>
            <p:ph type="title"/>
          </p:nvPr>
        </p:nvSpPr>
        <p:spPr>
          <a:xfrm>
            <a:off x="311700" y="224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LHCOPN - %IPv6 traffic - shown at CHEP2023</a:t>
            </a:r>
            <a:br>
              <a:rPr lang="en-GB"/>
            </a:br>
            <a:r>
              <a:rPr lang="en-GB" sz="2133"/>
              <a:t>7 April to 7 May 2023</a:t>
            </a:r>
            <a:r>
              <a:rPr lang="en-GB"/>
              <a:t>  - shows drops in %IPv6</a:t>
            </a:r>
            <a:endParaRPr/>
          </a:p>
        </p:txBody>
      </p:sp>
      <p:sp>
        <p:nvSpPr>
          <p:cNvPr id="527" name="Google Shape;527;p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Max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99.5%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28" name="Google Shape;52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7564083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  <p:sp>
        <p:nvSpPr>
          <p:cNvPr id="530" name="Google Shape;530;p76"/>
          <p:cNvSpPr txBox="1"/>
          <p:nvPr/>
        </p:nvSpPr>
        <p:spPr>
          <a:xfrm>
            <a:off x="7998850" y="1245575"/>
            <a:ext cx="771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100%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31" name="Google Shape;531;p76"/>
          <p:cNvSpPr/>
          <p:nvPr/>
        </p:nvSpPr>
        <p:spPr>
          <a:xfrm>
            <a:off x="7937625" y="1639175"/>
            <a:ext cx="648900" cy="393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6"/>
          <p:cNvSpPr txBox="1"/>
          <p:nvPr/>
        </p:nvSpPr>
        <p:spPr>
          <a:xfrm>
            <a:off x="8023325" y="2163775"/>
            <a:ext cx="7713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</a:rPr>
              <a:t>Max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</a:rPr>
              <a:t>99.5%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533" name="Google Shape;533;p76"/>
          <p:cNvSpPr txBox="1"/>
          <p:nvPr/>
        </p:nvSpPr>
        <p:spPr>
          <a:xfrm>
            <a:off x="8061000" y="2874550"/>
            <a:ext cx="7713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</a:rPr>
              <a:t>Avg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</a:rPr>
              <a:t>95.3%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534" name="Google Shape;534;p76"/>
          <p:cNvSpPr txBox="1"/>
          <p:nvPr/>
        </p:nvSpPr>
        <p:spPr>
          <a:xfrm>
            <a:off x="8023325" y="3520863"/>
            <a:ext cx="7713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</a:rPr>
              <a:t>Min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</a:rPr>
              <a:t>70.9%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LHCOPN total traffic, split IPv4 &amp; IPv6  (as seen at CERN)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44" u="sng">
                <a:solidFill>
                  <a:schemeClr val="hlink"/>
                </a:solidFill>
                <a:hlinkClick r:id="rId3"/>
              </a:rPr>
              <a:t>https://monit-grafana-open.cern.ch/d/cumEJJb4z/lhcopn-one-ipv6-vs-ipv4?orgId=16&amp;from=1728079200000&amp;to=1728424799000</a:t>
            </a:r>
            <a:endParaRPr sz="1244"/>
          </a:p>
        </p:txBody>
      </p:sp>
      <p:sp>
        <p:nvSpPr>
          <p:cNvPr id="540" name="Google Shape;540;p77"/>
          <p:cNvSpPr txBox="1">
            <a:spLocks noGrp="1"/>
          </p:cNvSpPr>
          <p:nvPr>
            <p:ph type="body" idx="1"/>
          </p:nvPr>
        </p:nvSpPr>
        <p:spPr>
          <a:xfrm>
            <a:off x="366650" y="1132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541" name="Google Shape;541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  <p:sp>
        <p:nvSpPr>
          <p:cNvPr id="542" name="Google Shape;542;p77"/>
          <p:cNvSpPr txBox="1"/>
          <p:nvPr/>
        </p:nvSpPr>
        <p:spPr>
          <a:xfrm>
            <a:off x="6214450" y="1328875"/>
            <a:ext cx="2505900" cy="29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 sz="1600">
                <a:solidFill>
                  <a:schemeClr val="dk2"/>
                </a:solidFill>
              </a:rPr>
              <a:t>5 to 9 Oct 2024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 sz="1600">
                <a:solidFill>
                  <a:schemeClr val="dk2"/>
                </a:solidFill>
              </a:rPr>
              <a:t>IPv6 Out of CERN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Avg 170 Gbps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 sz="1600">
                <a:solidFill>
                  <a:schemeClr val="dk2"/>
                </a:solidFill>
              </a:rPr>
              <a:t>IPv4 Out of CERN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Avg 37.6 Gbps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 sz="1600">
                <a:solidFill>
                  <a:schemeClr val="dk2"/>
                </a:solidFill>
              </a:rPr>
              <a:t>BUT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rgbClr val="FF0000"/>
                </a:solidFill>
              </a:rPr>
              <a:t>Large IPv4 peaks</a:t>
            </a:r>
            <a:r>
              <a:rPr lang="en-GB" sz="1600">
                <a:solidFill>
                  <a:schemeClr val="dk2"/>
                </a:solidFill>
              </a:rPr>
              <a:t>, e.g.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5/10 @ 14:00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Out 95.8 Gbps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543" name="Google Shape;54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50" y="1131577"/>
            <a:ext cx="6015433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420"/>
              <a:t>%IPv6 traffic - generally high - but large drops down to ~40%</a:t>
            </a:r>
            <a:endParaRPr sz="2420"/>
          </a:p>
        </p:txBody>
      </p:sp>
      <p:sp>
        <p:nvSpPr>
          <p:cNvPr id="549" name="Google Shape;549;p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550" name="Google Shape;550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  <p:pic>
        <p:nvPicPr>
          <p:cNvPr id="551" name="Google Shape;55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6050832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78"/>
          <p:cNvSpPr txBox="1"/>
          <p:nvPr/>
        </p:nvSpPr>
        <p:spPr>
          <a:xfrm>
            <a:off x="6478225" y="1295900"/>
            <a:ext cx="2274900" cy="3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GB" sz="1700">
                <a:solidFill>
                  <a:schemeClr val="dk2"/>
                </a:solidFill>
              </a:rPr>
              <a:t>%IPv6</a:t>
            </a:r>
            <a:endParaRPr sz="1700">
              <a:solidFill>
                <a:schemeClr val="dk2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GB" sz="1700">
                <a:solidFill>
                  <a:schemeClr val="dk2"/>
                </a:solidFill>
              </a:rPr>
              <a:t>In - avg 76.2%</a:t>
            </a:r>
            <a:endParaRPr sz="1700">
              <a:solidFill>
                <a:schemeClr val="dk2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</a:pPr>
            <a:r>
              <a:rPr lang="en-GB" sz="1700">
                <a:solidFill>
                  <a:schemeClr val="dk2"/>
                </a:solidFill>
              </a:rPr>
              <a:t>Min 33.5%</a:t>
            </a:r>
            <a:endParaRPr sz="1700">
              <a:solidFill>
                <a:schemeClr val="dk2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GB" sz="1700">
                <a:solidFill>
                  <a:schemeClr val="dk2"/>
                </a:solidFill>
              </a:rPr>
              <a:t>Out - avg 82.0%</a:t>
            </a:r>
            <a:endParaRPr sz="1700">
              <a:solidFill>
                <a:schemeClr val="dk2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</a:pPr>
            <a:r>
              <a:rPr lang="en-GB" sz="1700">
                <a:solidFill>
                  <a:schemeClr val="dk2"/>
                </a:solidFill>
              </a:rPr>
              <a:t>Min 36.3%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268" name="Google Shape;26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988800"/>
            <a:ext cx="7886700" cy="370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304150"/>
            <a:ext cx="6106276" cy="8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9745" y="1425645"/>
            <a:ext cx="2593337" cy="9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are these large peaks of IPv4?</a:t>
            </a:r>
            <a:endParaRPr/>
          </a:p>
        </p:txBody>
      </p:sp>
      <p:sp>
        <p:nvSpPr>
          <p:cNvPr id="558" name="Google Shape;558;p7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Not easy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Need access to Netflow data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Study IP addresses and Port numbers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Aim to identify LHC Experiment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Source and Destination address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Type of data transfer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Work in progress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But some evidence of Frontier/CVMFS/Squid, etc….</a:t>
            </a:r>
            <a:endParaRPr/>
          </a:p>
        </p:txBody>
      </p:sp>
      <p:sp>
        <p:nvSpPr>
          <p:cNvPr id="559" name="Google Shape;559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IPv6 on WLCG Storage (Tier2s)</a:t>
            </a:r>
            <a:endParaRPr/>
          </a:p>
        </p:txBody>
      </p:sp>
      <p:sp>
        <p:nvSpPr>
          <p:cNvPr id="276" name="Google Shape;276;p46"/>
          <p:cNvSpPr txBox="1">
            <a:spLocks noGrp="1"/>
          </p:cNvSpPr>
          <p:nvPr>
            <p:ph type="body" idx="1"/>
          </p:nvPr>
        </p:nvSpPr>
        <p:spPr>
          <a:xfrm>
            <a:off x="437825" y="1343200"/>
            <a:ext cx="3689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20833" algn="l" rtl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53"/>
              <a:buFont typeface="Arial"/>
              <a:buChar char="•"/>
            </a:pPr>
            <a:r>
              <a:rPr lang="en-GB" sz="1900"/>
              <a:t>“IPv6 on storage services” started in 2017</a:t>
            </a:r>
            <a:endParaRPr sz="1900"/>
          </a:p>
          <a:p>
            <a:pPr marL="457200" lvl="0" indent="-32083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53"/>
              <a:buFont typeface="Arial"/>
              <a:buChar char="•"/>
            </a:pPr>
            <a:r>
              <a:rPr lang="en-GB" sz="1900"/>
              <a:t>Goal to support IPv6-only WNs </a:t>
            </a:r>
            <a:endParaRPr sz="1900"/>
          </a:p>
          <a:p>
            <a:pPr marL="457200" lvl="0" indent="-32083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53"/>
              <a:buFont typeface="Arial"/>
              <a:buChar char="•"/>
            </a:pPr>
            <a:r>
              <a:rPr lang="en-GB" sz="1900"/>
              <a:t>Main reason for delay </a:t>
            </a:r>
            <a:br>
              <a:rPr lang="en-GB" sz="1900"/>
            </a:br>
            <a:r>
              <a:rPr lang="en-GB" sz="1900"/>
              <a:t>- the institute networking</a:t>
            </a:r>
            <a:endParaRPr sz="1900"/>
          </a:p>
          <a:p>
            <a:pPr marL="457200" lvl="0" indent="-32083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53"/>
              <a:buFont typeface="Arial"/>
              <a:buChar char="•"/>
            </a:pPr>
            <a:r>
              <a:rPr lang="en-GB" sz="1900">
                <a:solidFill>
                  <a:srgbClr val="FF0000"/>
                </a:solidFill>
              </a:rPr>
              <a:t>Today, essentially complete</a:t>
            </a:r>
            <a:endParaRPr sz="1452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852"/>
              <a:buNone/>
            </a:pPr>
            <a:endParaRPr sz="1627"/>
          </a:p>
        </p:txBody>
      </p:sp>
      <p:pic>
        <p:nvPicPr>
          <p:cNvPr id="277" name="Google Shape;2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5100" y="1104274"/>
            <a:ext cx="3532075" cy="21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1950" y="3175600"/>
            <a:ext cx="2130675" cy="167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0450" y="3175600"/>
            <a:ext cx="3002851" cy="176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/>
              <a:t>IPv6 on CPU services and Worker Nodes</a:t>
            </a:r>
            <a:endParaRPr sz="4300"/>
          </a:p>
        </p:txBody>
      </p:sp>
      <p:sp>
        <p:nvSpPr>
          <p:cNvPr id="286" name="Google Shape;286;p4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https://twiki.cern.ch/twiki/bin/view/LCG/WlcgIpv6</a:t>
            </a:r>
            <a:endParaRPr/>
          </a:p>
        </p:txBody>
      </p:sp>
      <p:sp>
        <p:nvSpPr>
          <p:cNvPr id="287" name="Google Shape;287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CPU - GGUS support ticket campaign</a:t>
            </a:r>
            <a:endParaRPr/>
          </a:p>
        </p:txBody>
      </p:sp>
      <p:sp>
        <p:nvSpPr>
          <p:cNvPr id="293" name="Google Shape;293;p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55917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2005"/>
              <a:buChar char="•"/>
            </a:pPr>
            <a:r>
              <a:rPr lang="en-GB"/>
              <a:t>Eliminate IPv4 d</a:t>
            </a:r>
            <a:r>
              <a:rPr lang="en-GB" sz="2100"/>
              <a:t>ata transfers </a:t>
            </a:r>
            <a:r>
              <a:rPr lang="en-GB"/>
              <a:t>- between </a:t>
            </a:r>
            <a:r>
              <a:rPr lang="en-GB" sz="2100"/>
              <a:t>WNs </a:t>
            </a:r>
            <a:r>
              <a:rPr lang="en-GB"/>
              <a:t>and </a:t>
            </a:r>
            <a:r>
              <a:rPr lang="en-GB" sz="2100"/>
              <a:t>remote storage</a:t>
            </a:r>
            <a:endParaRPr sz="2100"/>
          </a:p>
          <a:p>
            <a: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Char char="•"/>
            </a:pPr>
            <a:r>
              <a:rPr lang="en-GB"/>
              <a:t>Approved by WLCG MB in October 2023</a:t>
            </a:r>
            <a:endParaRPr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Char char="•"/>
            </a:pPr>
            <a:r>
              <a:rPr lang="en-GB"/>
              <a:t>Launched end of November 2023 to all WLCG sites</a:t>
            </a:r>
            <a:endParaRPr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Char char="•"/>
            </a:pPr>
            <a:r>
              <a:rPr lang="en-GB" sz="1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GB" sz="19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Please deploy dual-stack connectivity (IPv4+IPv6) on your computing services (computing elements and worker nodes) as soon as possible and by 30 June 2024 at the latest”</a:t>
            </a:r>
            <a:endParaRPr sz="19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91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5"/>
              <a:buChar char="•"/>
            </a:pPr>
            <a:r>
              <a:rPr lang="en-GB"/>
              <a:t>Provide estimates for timescale and details on the necessary steps</a:t>
            </a:r>
            <a:endParaRPr/>
          </a:p>
          <a:p>
            <a:pPr marL="914400" marR="0" lvl="1" indent="-35591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5"/>
              <a:buChar char="•"/>
            </a:pPr>
            <a:r>
              <a:rPr lang="en-GB"/>
              <a:t>If cannot meet the deadline, then explain why</a:t>
            </a:r>
            <a:endParaRPr sz="19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CPU/WN IPv6 status</a:t>
            </a:r>
            <a:endParaRPr/>
          </a:p>
        </p:txBody>
      </p:sp>
      <p:sp>
        <p:nvSpPr>
          <p:cNvPr id="300" name="Google Shape;300;p49"/>
          <p:cNvSpPr txBox="1">
            <a:spLocks noGrp="1"/>
          </p:cNvSpPr>
          <p:nvPr>
            <p:ph type="body" idx="1"/>
          </p:nvPr>
        </p:nvSpPr>
        <p:spPr>
          <a:xfrm>
            <a:off x="577950" y="1102594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9"/>
          <p:cNvSpPr txBox="1"/>
          <p:nvPr/>
        </p:nvSpPr>
        <p:spPr>
          <a:xfrm>
            <a:off x="628650" y="3418175"/>
            <a:ext cx="3629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65% sites are done</a:t>
            </a:r>
            <a:b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900">
                <a:solidFill>
                  <a:srgbClr val="595959"/>
                </a:solidFill>
              </a:rPr>
              <a:t>Status always visible from a </a:t>
            </a:r>
            <a:r>
              <a:rPr lang="en-GB" sz="19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twiki page</a:t>
            </a:r>
            <a:endParaRPr sz="19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pic>
        <p:nvPicPr>
          <p:cNvPr id="303" name="Google Shape;303;p49" title="Fig 2b Screenshot 2025-03-11 1155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950" y="1145598"/>
            <a:ext cx="3595750" cy="21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9" title="Fig 3 Screenshot 2025-03-11 11561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3199" y="2733651"/>
            <a:ext cx="4121451" cy="187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9" title="Fig2a-Screenshot 2025-03-11 11542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6175" y="358075"/>
            <a:ext cx="2857900" cy="234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2392</Words>
  <Application>Microsoft Office PowerPoint</Application>
  <PresentationFormat>On-screen Show (16:9)</PresentationFormat>
  <Paragraphs>326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Wingdings</vt:lpstr>
      <vt:lpstr>Merriweather Sans</vt:lpstr>
      <vt:lpstr>Arial</vt:lpstr>
      <vt:lpstr>Times New Roman</vt:lpstr>
      <vt:lpstr>Candara</vt:lpstr>
      <vt:lpstr>Calibri</vt:lpstr>
      <vt:lpstr>Roboto</vt:lpstr>
      <vt:lpstr>Simple Light</vt:lpstr>
      <vt:lpstr>Office Theme</vt:lpstr>
      <vt:lpstr>Office Theme</vt:lpstr>
      <vt:lpstr>IPv6 deployment on WLCG</vt:lpstr>
      <vt:lpstr>On behalf of all members of the HEPiX IPv6 working group - (many thanks all!)</vt:lpstr>
      <vt:lpstr>Outline</vt:lpstr>
      <vt:lpstr>HEPiX IPv6 working group - History and  drivers for use of IPv6</vt:lpstr>
      <vt:lpstr>PowerPoint Presentation</vt:lpstr>
      <vt:lpstr>IPv6 on WLCG Storage (Tier2s)</vt:lpstr>
      <vt:lpstr>IPv6 on CPU services and Worker Nodes</vt:lpstr>
      <vt:lpstr>CPU - GGUS support ticket campaign</vt:lpstr>
      <vt:lpstr>CPU/WN IPv6 status</vt:lpstr>
      <vt:lpstr>Issues reported with enabling IPv6 for WNs/CEs</vt:lpstr>
      <vt:lpstr>Issues reported with enabling IPv6 for WNs/CEs</vt:lpstr>
      <vt:lpstr>*All* WLCG services - “VOfeeds” https://orsone.mi.infn.it/~prelz/ipv6_vofeed/</vt:lpstr>
      <vt:lpstr>ALICE experiment monitoring</vt:lpstr>
      <vt:lpstr>ALICE experiment monitoring</vt:lpstr>
      <vt:lpstr>ALICE experiment monitoring</vt:lpstr>
      <vt:lpstr>ALICE experiment monitoring</vt:lpstr>
      <vt:lpstr>ALICE experiment monitoring</vt:lpstr>
      <vt:lpstr>FZU site monitoring - ALICE </vt:lpstr>
      <vt:lpstr>FZU site – ATLAS (mostly) </vt:lpstr>
      <vt:lpstr>FZU site – internal traffic</vt:lpstr>
      <vt:lpstr>FZU site – internal traffic</vt:lpstr>
      <vt:lpstr>Identifying use of IPv4</vt:lpstr>
      <vt:lpstr>During WLCG DC24 - and ongoing too</vt:lpstr>
      <vt:lpstr>LHCOPN traffic (CERN- KIT) German Tier1 - large IPv4 peaks                 IPv4 plot                                         IPv6 plot    </vt:lpstr>
      <vt:lpstr>UK Mini Data Challenge  5-8 March 2025</vt:lpstr>
      <vt:lpstr>KIT IPv4 debugging</vt:lpstr>
      <vt:lpstr>KIT IPv4 debugging</vt:lpstr>
      <vt:lpstr>Plans for IPv6-only WLCG</vt:lpstr>
      <vt:lpstr>IPv6-only on WLCG (CHEP2019) https://doi.org/10.1051/epjconf/202024507045</vt:lpstr>
      <vt:lpstr>Plans for “IPv6-only” WLCG</vt:lpstr>
      <vt:lpstr>IPv6-Mostly  see https://datatracker.ietf.org/doc/draft-ietf-v6ops-6mops/</vt:lpstr>
      <vt:lpstr>Working group observations/questions:</vt:lpstr>
      <vt:lpstr>Summary - and lessons learned</vt:lpstr>
      <vt:lpstr> Questions, Discussion? </vt:lpstr>
      <vt:lpstr>Backup slides</vt:lpstr>
      <vt:lpstr>“Obstacles” to IPv6 </vt:lpstr>
      <vt:lpstr>Obstacles to IPv6 - being addressed</vt:lpstr>
      <vt:lpstr>%IPv6 on LHCOPN (CERN) - March 2025</vt:lpstr>
      <vt:lpstr>LHCOPN NL T1 March 2025</vt:lpstr>
      <vt:lpstr>LHCOPN all - 9 to 10 Mar 2025 (16:00 to 16:00)</vt:lpstr>
      <vt:lpstr>LHCOPN 9Mar to 10 Mar - RU-JINR-T1</vt:lpstr>
      <vt:lpstr>FTS Last 30 days All LHC VOs - All Sites</vt:lpstr>
      <vt:lpstr>Same as last slide but Source RAL-LCG2 (but this includes RAL Tape which is IPv4-only)</vt:lpstr>
      <vt:lpstr>Same as last slide but Source RAL-LCG2 (Here exclude the RAL Tape which is IPv4-only)</vt:lpstr>
      <vt:lpstr>Same as before - various source Tier 1s</vt:lpstr>
      <vt:lpstr>PowerPoint Presentation</vt:lpstr>
      <vt:lpstr>LHCOPN - %IPv6 traffic - shown at CHEP2023 7 April to 7 May 2023  - shows drops in %IPv6</vt:lpstr>
      <vt:lpstr>LHCOPN total traffic, split IPv4 &amp; IPv6  (as seen at CERN) https://monit-grafana-open.cern.ch/d/cumEJJb4z/lhcopn-one-ipv6-vs-ipv4?orgId=16&amp;from=1728079200000&amp;to=1728424799000</vt:lpstr>
      <vt:lpstr>%IPv6 traffic - generally high - but large drops down to ~40%</vt:lpstr>
      <vt:lpstr>What are these large peaks of IPv4?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Jiří Chudoba</cp:lastModifiedBy>
  <cp:revision>6</cp:revision>
  <dcterms:modified xsi:type="dcterms:W3CDTF">2025-03-19T02:28:25Z</dcterms:modified>
</cp:coreProperties>
</file>