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5" r:id="rId4"/>
    <p:sldId id="275" r:id="rId5"/>
    <p:sldId id="281" r:id="rId6"/>
    <p:sldId id="277" r:id="rId7"/>
    <p:sldId id="279" r:id="rId8"/>
    <p:sldId id="264" r:id="rId9"/>
    <p:sldId id="278" r:id="rId10"/>
    <p:sldId id="269" r:id="rId11"/>
    <p:sldId id="268" r:id="rId12"/>
    <p:sldId id="270" r:id="rId13"/>
    <p:sldId id="271" r:id="rId14"/>
    <p:sldId id="272" r:id="rId15"/>
    <p:sldId id="273" r:id="rId16"/>
    <p:sldId id="259" r:id="rId17"/>
    <p:sldId id="261" r:id="rId18"/>
    <p:sldId id="260" r:id="rId19"/>
    <p:sldId id="262" r:id="rId20"/>
    <p:sldId id="263" r:id="rId21"/>
    <p:sldId id="274" r:id="rId22"/>
    <p:sldId id="266" r:id="rId23"/>
    <p:sldId id="280" r:id="rId24"/>
    <p:sldId id="283" r:id="rId25"/>
    <p:sldId id="282"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3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E624B-C4F1-4101-B483-2F97132E854F}" type="datetimeFigureOut">
              <a:rPr lang="zh-TW" altLang="en-US" smtClean="0"/>
              <a:t>2025/3/20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2083-C087-4F1F-AB7D-E2FF5D9F2C05}" type="slidenum">
              <a:rPr lang="zh-TW" altLang="en-US" smtClean="0"/>
              <a:t>‹#›</a:t>
            </a:fld>
            <a:endParaRPr lang="zh-TW" altLang="en-US"/>
          </a:p>
        </p:txBody>
      </p:sp>
    </p:spTree>
    <p:extLst>
      <p:ext uri="{BB962C8B-B14F-4D97-AF65-F5344CB8AC3E}">
        <p14:creationId xmlns:p14="http://schemas.microsoft.com/office/powerpoint/2010/main" val="263417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4</a:t>
            </a:fld>
            <a:endParaRPr lang="zh-TW" altLang="en-US"/>
          </a:p>
        </p:txBody>
      </p:sp>
    </p:spTree>
    <p:extLst>
      <p:ext uri="{BB962C8B-B14F-4D97-AF65-F5344CB8AC3E}">
        <p14:creationId xmlns:p14="http://schemas.microsoft.com/office/powerpoint/2010/main" val="252079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15</a:t>
            </a:fld>
            <a:endParaRPr lang="zh-TW" altLang="en-US"/>
          </a:p>
        </p:txBody>
      </p:sp>
    </p:spTree>
    <p:extLst>
      <p:ext uri="{BB962C8B-B14F-4D97-AF65-F5344CB8AC3E}">
        <p14:creationId xmlns:p14="http://schemas.microsoft.com/office/powerpoint/2010/main" val="175160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17</a:t>
            </a:fld>
            <a:endParaRPr lang="zh-TW" altLang="en-US"/>
          </a:p>
        </p:txBody>
      </p:sp>
    </p:spTree>
    <p:extLst>
      <p:ext uri="{BB962C8B-B14F-4D97-AF65-F5344CB8AC3E}">
        <p14:creationId xmlns:p14="http://schemas.microsoft.com/office/powerpoint/2010/main" val="1888805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18</a:t>
            </a:fld>
            <a:endParaRPr lang="zh-TW" altLang="en-US"/>
          </a:p>
        </p:txBody>
      </p:sp>
    </p:spTree>
    <p:extLst>
      <p:ext uri="{BB962C8B-B14F-4D97-AF65-F5344CB8AC3E}">
        <p14:creationId xmlns:p14="http://schemas.microsoft.com/office/powerpoint/2010/main" val="383478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Unmitigation</a:t>
            </a:r>
            <a:r>
              <a:rPr lang="en-US" altLang="zh-TW" dirty="0"/>
              <a:t> represents the mean absolute error between the noisy and target data.</a:t>
            </a:r>
            <a:br>
              <a:rPr lang="en-US" altLang="zh-TW" dirty="0"/>
            </a:br>
            <a:r>
              <a:rPr lang="en-US" altLang="zh-TW" dirty="0"/>
              <a:t>For mitigation, it represents the error between the noisy and prediction data.</a:t>
            </a:r>
            <a:br>
              <a:rPr lang="en-US" altLang="zh-TW" dirty="0"/>
            </a:br>
            <a:r>
              <a:rPr lang="en-US" altLang="zh-TW" dirty="0"/>
              <a:t>** Noise level reduce by my model.</a:t>
            </a:r>
            <a:br>
              <a:rPr lang="en-US" altLang="zh-TW" dirty="0"/>
            </a:br>
            <a:r>
              <a:rPr lang="en-US" altLang="zh-TW" dirty="0" err="1"/>
              <a:t>Haar</a:t>
            </a:r>
            <a:r>
              <a:rPr lang="en-US" altLang="zh-TW" dirty="0"/>
              <a:t> single bit????</a:t>
            </a:r>
            <a:br>
              <a:rPr lang="en-US" altLang="zh-TW" dirty="0"/>
            </a:br>
            <a:r>
              <a:rPr lang="en-US" altLang="zh-TW" dirty="0"/>
              <a:t>### MAE  is shown below.</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19</a:t>
            </a:fld>
            <a:endParaRPr lang="zh-TW" altLang="en-US"/>
          </a:p>
        </p:txBody>
      </p:sp>
    </p:spTree>
    <p:extLst>
      <p:ext uri="{BB962C8B-B14F-4D97-AF65-F5344CB8AC3E}">
        <p14:creationId xmlns:p14="http://schemas.microsoft.com/office/powerpoint/2010/main" val="67424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20</a:t>
            </a:fld>
            <a:endParaRPr lang="zh-TW" altLang="en-US"/>
          </a:p>
        </p:txBody>
      </p:sp>
    </p:spTree>
    <p:extLst>
      <p:ext uri="{BB962C8B-B14F-4D97-AF65-F5344CB8AC3E}">
        <p14:creationId xmlns:p14="http://schemas.microsoft.com/office/powerpoint/2010/main" val="186161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21</a:t>
            </a:fld>
            <a:endParaRPr lang="zh-TW" altLang="en-US"/>
          </a:p>
        </p:txBody>
      </p:sp>
    </p:spTree>
    <p:extLst>
      <p:ext uri="{BB962C8B-B14F-4D97-AF65-F5344CB8AC3E}">
        <p14:creationId xmlns:p14="http://schemas.microsoft.com/office/powerpoint/2010/main" val="98631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Let’s take a look at the graph below. The x-axis represents the type of datasets, and the y-axis represents the mean absolute error. The left part shows the MAE of measurement probability between the target and noisy data, which shows the amount of noise for each dataset. The right part shows the MAE of measurement probability between the target and predicted data, which shows the prediction error from the model trained on different datasets.</a:t>
            </a:r>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25</a:t>
            </a:fld>
            <a:endParaRPr lang="zh-TW" altLang="en-US"/>
          </a:p>
        </p:txBody>
      </p:sp>
    </p:spTree>
    <p:extLst>
      <p:ext uri="{BB962C8B-B14F-4D97-AF65-F5344CB8AC3E}">
        <p14:creationId xmlns:p14="http://schemas.microsoft.com/office/powerpoint/2010/main" val="154900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5</a:t>
            </a:fld>
            <a:endParaRPr lang="zh-TW" altLang="en-US"/>
          </a:p>
        </p:txBody>
      </p:sp>
    </p:spTree>
    <p:extLst>
      <p:ext uri="{BB962C8B-B14F-4D97-AF65-F5344CB8AC3E}">
        <p14:creationId xmlns:p14="http://schemas.microsoft.com/office/powerpoint/2010/main" val="356618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6</a:t>
            </a:fld>
            <a:endParaRPr lang="zh-TW" altLang="en-US"/>
          </a:p>
        </p:txBody>
      </p:sp>
    </p:spTree>
    <p:extLst>
      <p:ext uri="{BB962C8B-B14F-4D97-AF65-F5344CB8AC3E}">
        <p14:creationId xmlns:p14="http://schemas.microsoft.com/office/powerpoint/2010/main" val="48705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8</a:t>
            </a:fld>
            <a:endParaRPr lang="zh-TW" altLang="en-US"/>
          </a:p>
        </p:txBody>
      </p:sp>
    </p:spTree>
    <p:extLst>
      <p:ext uri="{BB962C8B-B14F-4D97-AF65-F5344CB8AC3E}">
        <p14:creationId xmlns:p14="http://schemas.microsoft.com/office/powerpoint/2010/main" val="66459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9</a:t>
            </a:fld>
            <a:endParaRPr lang="zh-TW" altLang="en-US"/>
          </a:p>
        </p:txBody>
      </p:sp>
    </p:spTree>
    <p:extLst>
      <p:ext uri="{BB962C8B-B14F-4D97-AF65-F5344CB8AC3E}">
        <p14:creationId xmlns:p14="http://schemas.microsoft.com/office/powerpoint/2010/main" val="26480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10</a:t>
            </a:fld>
            <a:endParaRPr lang="zh-TW" altLang="en-US"/>
          </a:p>
        </p:txBody>
      </p:sp>
    </p:spTree>
    <p:extLst>
      <p:ext uri="{BB962C8B-B14F-4D97-AF65-F5344CB8AC3E}">
        <p14:creationId xmlns:p14="http://schemas.microsoft.com/office/powerpoint/2010/main" val="57895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11</a:t>
            </a:fld>
            <a:endParaRPr lang="zh-TW" altLang="en-US"/>
          </a:p>
        </p:txBody>
      </p:sp>
    </p:spTree>
    <p:extLst>
      <p:ext uri="{BB962C8B-B14F-4D97-AF65-F5344CB8AC3E}">
        <p14:creationId xmlns:p14="http://schemas.microsoft.com/office/powerpoint/2010/main" val="177095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13</a:t>
            </a:fld>
            <a:endParaRPr lang="zh-TW" altLang="en-US"/>
          </a:p>
        </p:txBody>
      </p:sp>
    </p:spTree>
    <p:extLst>
      <p:ext uri="{BB962C8B-B14F-4D97-AF65-F5344CB8AC3E}">
        <p14:creationId xmlns:p14="http://schemas.microsoft.com/office/powerpoint/2010/main" val="23819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E02083-C087-4F1F-AB7D-E2FF5D9F2C05}" type="slidenum">
              <a:rPr lang="zh-TW" altLang="en-US" smtClean="0"/>
              <a:t>14</a:t>
            </a:fld>
            <a:endParaRPr lang="zh-TW" altLang="en-US"/>
          </a:p>
        </p:txBody>
      </p:sp>
    </p:spTree>
    <p:extLst>
      <p:ext uri="{BB962C8B-B14F-4D97-AF65-F5344CB8AC3E}">
        <p14:creationId xmlns:p14="http://schemas.microsoft.com/office/powerpoint/2010/main" val="64414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6C1FC9-E631-D4E9-8230-1E8E8FF46973}"/>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8D28939-35F5-9110-B9AC-0628FFEC4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AF186C3-3B4A-A7A4-9885-F3F98C34320B}"/>
              </a:ext>
            </a:extLst>
          </p:cNvPr>
          <p:cNvSpPr>
            <a:spLocks noGrp="1"/>
          </p:cNvSpPr>
          <p:nvPr>
            <p:ph type="dt" sz="half" idx="10"/>
          </p:nvPr>
        </p:nvSpPr>
        <p:spPr/>
        <p:txBody>
          <a:bodyPr/>
          <a:lstStyle/>
          <a:p>
            <a:fld id="{C183F3F2-130C-4610-86A1-4A207662FA63}" type="datetime1">
              <a:rPr lang="zh-TW" altLang="en-US" smtClean="0"/>
              <a:t>2025/3/20</a:t>
            </a:fld>
            <a:endParaRPr lang="zh-TW" altLang="en-US"/>
          </a:p>
        </p:txBody>
      </p:sp>
      <p:sp>
        <p:nvSpPr>
          <p:cNvPr id="5" name="頁尾版面配置區 4">
            <a:extLst>
              <a:ext uri="{FF2B5EF4-FFF2-40B4-BE49-F238E27FC236}">
                <a16:creationId xmlns:a16="http://schemas.microsoft.com/office/drawing/2014/main" id="{3987959F-A60D-9ECA-CDD9-678F4C4F52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A4AB003-8553-329C-2A81-7A85EEFCD769}"/>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59607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37380D-521D-C033-0CAC-496D8616202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F26734A-0EFA-D0C8-3289-855A2AFF490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21E76DF-50AD-9A16-B0D7-484EA448C864}"/>
              </a:ext>
            </a:extLst>
          </p:cNvPr>
          <p:cNvSpPr>
            <a:spLocks noGrp="1"/>
          </p:cNvSpPr>
          <p:nvPr>
            <p:ph type="dt" sz="half" idx="10"/>
          </p:nvPr>
        </p:nvSpPr>
        <p:spPr/>
        <p:txBody>
          <a:bodyPr/>
          <a:lstStyle/>
          <a:p>
            <a:fld id="{35DCA603-43D8-4DA9-BA8C-5260E967BDD9}" type="datetime1">
              <a:rPr lang="zh-TW" altLang="en-US" smtClean="0"/>
              <a:t>2025/3/20</a:t>
            </a:fld>
            <a:endParaRPr lang="zh-TW" altLang="en-US"/>
          </a:p>
        </p:txBody>
      </p:sp>
      <p:sp>
        <p:nvSpPr>
          <p:cNvPr id="5" name="頁尾版面配置區 4">
            <a:extLst>
              <a:ext uri="{FF2B5EF4-FFF2-40B4-BE49-F238E27FC236}">
                <a16:creationId xmlns:a16="http://schemas.microsoft.com/office/drawing/2014/main" id="{D979907A-A3BC-BBBF-E554-0505056EDB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B0E36EA-5D4C-7ADD-76B8-B5665AC02493}"/>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257060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85ACC2A-431D-BDDD-3F65-4D793517CA2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357C04B-EA55-4423-CD6E-44A9BC51B14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0DFB265-B478-8B44-CFE2-2C79109BF53C}"/>
              </a:ext>
            </a:extLst>
          </p:cNvPr>
          <p:cNvSpPr>
            <a:spLocks noGrp="1"/>
          </p:cNvSpPr>
          <p:nvPr>
            <p:ph type="dt" sz="half" idx="10"/>
          </p:nvPr>
        </p:nvSpPr>
        <p:spPr/>
        <p:txBody>
          <a:bodyPr/>
          <a:lstStyle/>
          <a:p>
            <a:fld id="{D30CC4D9-D563-48AE-8567-9231659E04A6}" type="datetime1">
              <a:rPr lang="zh-TW" altLang="en-US" smtClean="0"/>
              <a:t>2025/3/20</a:t>
            </a:fld>
            <a:endParaRPr lang="zh-TW" altLang="en-US"/>
          </a:p>
        </p:txBody>
      </p:sp>
      <p:sp>
        <p:nvSpPr>
          <p:cNvPr id="5" name="頁尾版面配置區 4">
            <a:extLst>
              <a:ext uri="{FF2B5EF4-FFF2-40B4-BE49-F238E27FC236}">
                <a16:creationId xmlns:a16="http://schemas.microsoft.com/office/drawing/2014/main" id="{2B79C1AB-4C6B-A414-5287-C6F4D595AF2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39A6A73-0F05-20FD-3747-1F2C9D2102ED}"/>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39264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1A758A-EC1D-F98F-A3DA-59D9F4055E5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6F7A48A-8146-6D15-5ADD-D66DB8E3214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527EA86-D1F5-9934-0D30-CD0D9891690A}"/>
              </a:ext>
            </a:extLst>
          </p:cNvPr>
          <p:cNvSpPr>
            <a:spLocks noGrp="1"/>
          </p:cNvSpPr>
          <p:nvPr>
            <p:ph type="dt" sz="half" idx="10"/>
          </p:nvPr>
        </p:nvSpPr>
        <p:spPr/>
        <p:txBody>
          <a:bodyPr/>
          <a:lstStyle/>
          <a:p>
            <a:fld id="{A65923CA-8B7F-4DD0-B20F-A4C5A09E7B3B}" type="datetime1">
              <a:rPr lang="zh-TW" altLang="en-US" smtClean="0"/>
              <a:t>2025/3/20</a:t>
            </a:fld>
            <a:endParaRPr lang="zh-TW" altLang="en-US"/>
          </a:p>
        </p:txBody>
      </p:sp>
      <p:sp>
        <p:nvSpPr>
          <p:cNvPr id="5" name="頁尾版面配置區 4">
            <a:extLst>
              <a:ext uri="{FF2B5EF4-FFF2-40B4-BE49-F238E27FC236}">
                <a16:creationId xmlns:a16="http://schemas.microsoft.com/office/drawing/2014/main" id="{BB1F4010-45E6-95AF-2834-8D391BD9958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72D108E-542D-643B-5325-2F8DC74D74B8}"/>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413462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FD8FA6-8C6F-A5ED-1517-E33D4F60C81F}"/>
              </a:ext>
            </a:extLst>
          </p:cNvPr>
          <p:cNvSpPr>
            <a:spLocks noGrp="1"/>
          </p:cNvSpPr>
          <p:nvPr>
            <p:ph type="title"/>
          </p:nvPr>
        </p:nvSpPr>
        <p:spPr>
          <a:xfrm>
            <a:off x="831850" y="1709738"/>
            <a:ext cx="10515600" cy="2852737"/>
          </a:xfrm>
        </p:spPr>
        <p:txBody>
          <a:bodyPr anchor="b"/>
          <a:lstStyle>
            <a:lvl1pPr>
              <a:defRPr sz="6000"/>
            </a:lvl1p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F1F4686C-61E7-696C-C311-D5FAA91D90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dirty="0"/>
              <a:t>按一下以編輯母片文字樣式</a:t>
            </a:r>
          </a:p>
        </p:txBody>
      </p:sp>
      <p:sp>
        <p:nvSpPr>
          <p:cNvPr id="4" name="日期版面配置區 3">
            <a:extLst>
              <a:ext uri="{FF2B5EF4-FFF2-40B4-BE49-F238E27FC236}">
                <a16:creationId xmlns:a16="http://schemas.microsoft.com/office/drawing/2014/main" id="{9CB6ECA3-9127-DD15-EEF0-51498E3A8676}"/>
              </a:ext>
            </a:extLst>
          </p:cNvPr>
          <p:cNvSpPr>
            <a:spLocks noGrp="1"/>
          </p:cNvSpPr>
          <p:nvPr>
            <p:ph type="dt" sz="half" idx="10"/>
          </p:nvPr>
        </p:nvSpPr>
        <p:spPr/>
        <p:txBody>
          <a:bodyPr/>
          <a:lstStyle/>
          <a:p>
            <a:fld id="{F7EDE6AD-B779-443F-974F-781D8A8AD306}" type="datetime1">
              <a:rPr lang="zh-TW" altLang="en-US" smtClean="0"/>
              <a:t>2025/3/20</a:t>
            </a:fld>
            <a:endParaRPr lang="zh-TW" altLang="en-US"/>
          </a:p>
        </p:txBody>
      </p:sp>
      <p:sp>
        <p:nvSpPr>
          <p:cNvPr id="5" name="頁尾版面配置區 4">
            <a:extLst>
              <a:ext uri="{FF2B5EF4-FFF2-40B4-BE49-F238E27FC236}">
                <a16:creationId xmlns:a16="http://schemas.microsoft.com/office/drawing/2014/main" id="{7A3251F6-38BC-401C-57B0-22A9BE01FA7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6DDC173-49FF-EC78-5870-3FA2AE5AE8BE}"/>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165632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1FE443-EA91-013C-6424-2DC2507E2AE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B410C37-A488-A50E-CACC-771E3060304F}"/>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A5BEE05E-A1DF-E5D9-C96A-519618675BD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45C6EED-21C4-A2C4-320B-1F2AD14BF8EE}"/>
              </a:ext>
            </a:extLst>
          </p:cNvPr>
          <p:cNvSpPr>
            <a:spLocks noGrp="1"/>
          </p:cNvSpPr>
          <p:nvPr>
            <p:ph type="dt" sz="half" idx="10"/>
          </p:nvPr>
        </p:nvSpPr>
        <p:spPr/>
        <p:txBody>
          <a:bodyPr/>
          <a:lstStyle/>
          <a:p>
            <a:fld id="{44E6BFAB-3D17-4EBF-A51A-62073CA5125F}" type="datetime1">
              <a:rPr lang="zh-TW" altLang="en-US" smtClean="0"/>
              <a:t>2025/3/20</a:t>
            </a:fld>
            <a:endParaRPr lang="zh-TW" altLang="en-US"/>
          </a:p>
        </p:txBody>
      </p:sp>
      <p:sp>
        <p:nvSpPr>
          <p:cNvPr id="6" name="頁尾版面配置區 5">
            <a:extLst>
              <a:ext uri="{FF2B5EF4-FFF2-40B4-BE49-F238E27FC236}">
                <a16:creationId xmlns:a16="http://schemas.microsoft.com/office/drawing/2014/main" id="{3D883D16-09F0-4A38-1DDB-C9BA43CBF3E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11ECF69-BAE6-8445-E800-9ED3FB4279E3}"/>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17379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618825-AC5D-1EB3-9AF5-78EEDA82ABF5}"/>
              </a:ext>
            </a:extLst>
          </p:cNvPr>
          <p:cNvSpPr>
            <a:spLocks noGrp="1"/>
          </p:cNvSpPr>
          <p:nvPr>
            <p:ph type="title"/>
          </p:nvPr>
        </p:nvSpPr>
        <p:spPr>
          <a:xfrm>
            <a:off x="839788" y="365125"/>
            <a:ext cx="10515600" cy="1325563"/>
          </a:xfrm>
        </p:spPr>
        <p:txBody>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D5EAD3AD-837D-25B1-4C09-D9A6B2A54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33AEC17-C2A8-4D78-C73C-B8C0F14AAF83}"/>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427D220-56CC-83EB-94B6-6D44658D9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CA4CF24-25A2-8A17-6789-4F66ED84DCE9}"/>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8F1AB5-86C6-ED9C-C1CC-765715D14190}"/>
              </a:ext>
            </a:extLst>
          </p:cNvPr>
          <p:cNvSpPr>
            <a:spLocks noGrp="1"/>
          </p:cNvSpPr>
          <p:nvPr>
            <p:ph type="dt" sz="half" idx="10"/>
          </p:nvPr>
        </p:nvSpPr>
        <p:spPr/>
        <p:txBody>
          <a:bodyPr/>
          <a:lstStyle/>
          <a:p>
            <a:fld id="{3CDC092A-D51C-4CF8-961D-EEC95C561FDF}" type="datetime1">
              <a:rPr lang="zh-TW" altLang="en-US" smtClean="0"/>
              <a:t>2025/3/20</a:t>
            </a:fld>
            <a:endParaRPr lang="zh-TW" altLang="en-US"/>
          </a:p>
        </p:txBody>
      </p:sp>
      <p:sp>
        <p:nvSpPr>
          <p:cNvPr id="8" name="頁尾版面配置區 7">
            <a:extLst>
              <a:ext uri="{FF2B5EF4-FFF2-40B4-BE49-F238E27FC236}">
                <a16:creationId xmlns:a16="http://schemas.microsoft.com/office/drawing/2014/main" id="{63263D39-ECDF-97FD-EAE6-840361CC774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3415B8E-DF06-0236-6804-976E134743E2}"/>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198880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EBB55B-C41A-4243-B36F-F745557592E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6CB1FEB-BEB3-360D-39CC-4FB5F87FC6BD}"/>
              </a:ext>
            </a:extLst>
          </p:cNvPr>
          <p:cNvSpPr>
            <a:spLocks noGrp="1"/>
          </p:cNvSpPr>
          <p:nvPr>
            <p:ph type="dt" sz="half" idx="10"/>
          </p:nvPr>
        </p:nvSpPr>
        <p:spPr/>
        <p:txBody>
          <a:bodyPr/>
          <a:lstStyle/>
          <a:p>
            <a:fld id="{B9A36318-9FE1-4219-8007-1AA5B0FC8D50}" type="datetime1">
              <a:rPr lang="zh-TW" altLang="en-US" smtClean="0"/>
              <a:t>2025/3/20</a:t>
            </a:fld>
            <a:endParaRPr lang="zh-TW" altLang="en-US"/>
          </a:p>
        </p:txBody>
      </p:sp>
      <p:sp>
        <p:nvSpPr>
          <p:cNvPr id="4" name="頁尾版面配置區 3">
            <a:extLst>
              <a:ext uri="{FF2B5EF4-FFF2-40B4-BE49-F238E27FC236}">
                <a16:creationId xmlns:a16="http://schemas.microsoft.com/office/drawing/2014/main" id="{888567C2-7C8C-8941-D423-FB692879B33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5FEAC01-D690-DB6D-E267-A68F4F3548C2}"/>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863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D7FA7A1-EC1F-A574-6F67-ECCFFAD21604}"/>
              </a:ext>
            </a:extLst>
          </p:cNvPr>
          <p:cNvSpPr>
            <a:spLocks noGrp="1"/>
          </p:cNvSpPr>
          <p:nvPr>
            <p:ph type="dt" sz="half" idx="10"/>
          </p:nvPr>
        </p:nvSpPr>
        <p:spPr/>
        <p:txBody>
          <a:bodyPr/>
          <a:lstStyle/>
          <a:p>
            <a:fld id="{7ED462AF-0FA4-48CA-980C-A15D4DE5BC6C}" type="datetime1">
              <a:rPr lang="zh-TW" altLang="en-US" smtClean="0"/>
              <a:t>2025/3/20</a:t>
            </a:fld>
            <a:endParaRPr lang="zh-TW" altLang="en-US"/>
          </a:p>
        </p:txBody>
      </p:sp>
      <p:sp>
        <p:nvSpPr>
          <p:cNvPr id="3" name="頁尾版面配置區 2">
            <a:extLst>
              <a:ext uri="{FF2B5EF4-FFF2-40B4-BE49-F238E27FC236}">
                <a16:creationId xmlns:a16="http://schemas.microsoft.com/office/drawing/2014/main" id="{9C0F4F21-1EC2-A3F0-5F02-5F3C52EE8F4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30D4851-73D1-FBB9-A3B0-ACB0947E4F2E}"/>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20847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EC76BF-736F-7A67-92BB-3D4F7A17AD0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3A1BD86-4CC7-D5A9-4AA7-E75D584AD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25342DA-84B9-1C29-0801-68448C6F7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88CE09F-C4F3-146D-EB7D-A8359BB8AE57}"/>
              </a:ext>
            </a:extLst>
          </p:cNvPr>
          <p:cNvSpPr>
            <a:spLocks noGrp="1"/>
          </p:cNvSpPr>
          <p:nvPr>
            <p:ph type="dt" sz="half" idx="10"/>
          </p:nvPr>
        </p:nvSpPr>
        <p:spPr/>
        <p:txBody>
          <a:bodyPr/>
          <a:lstStyle/>
          <a:p>
            <a:fld id="{84AADEEF-72E5-4659-AA7F-3244743A1AE9}" type="datetime1">
              <a:rPr lang="zh-TW" altLang="en-US" smtClean="0"/>
              <a:t>2025/3/20</a:t>
            </a:fld>
            <a:endParaRPr lang="zh-TW" altLang="en-US"/>
          </a:p>
        </p:txBody>
      </p:sp>
      <p:sp>
        <p:nvSpPr>
          <p:cNvPr id="6" name="頁尾版面配置區 5">
            <a:extLst>
              <a:ext uri="{FF2B5EF4-FFF2-40B4-BE49-F238E27FC236}">
                <a16:creationId xmlns:a16="http://schemas.microsoft.com/office/drawing/2014/main" id="{3F7B6CDC-585D-FB41-C11D-8EACF34ED9A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06F0BEB-F2E2-001E-46FB-DFD9C61F7CB5}"/>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364261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1721D2-381C-AF44-A052-63AC5EF4C7D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437FE37-9A01-DAE7-16D1-E4D72D954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96CD6AE-C0ED-93A0-CC03-54E2BA4E5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3FBCD28-19D3-3DA8-2519-E472D40FEC71}"/>
              </a:ext>
            </a:extLst>
          </p:cNvPr>
          <p:cNvSpPr>
            <a:spLocks noGrp="1"/>
          </p:cNvSpPr>
          <p:nvPr>
            <p:ph type="dt" sz="half" idx="10"/>
          </p:nvPr>
        </p:nvSpPr>
        <p:spPr/>
        <p:txBody>
          <a:bodyPr/>
          <a:lstStyle/>
          <a:p>
            <a:fld id="{DB39B52F-3252-4790-B1BE-68EA1F4ED3F3}" type="datetime1">
              <a:rPr lang="zh-TW" altLang="en-US" smtClean="0"/>
              <a:t>2025/3/20</a:t>
            </a:fld>
            <a:endParaRPr lang="zh-TW" altLang="en-US"/>
          </a:p>
        </p:txBody>
      </p:sp>
      <p:sp>
        <p:nvSpPr>
          <p:cNvPr id="6" name="頁尾版面配置區 5">
            <a:extLst>
              <a:ext uri="{FF2B5EF4-FFF2-40B4-BE49-F238E27FC236}">
                <a16:creationId xmlns:a16="http://schemas.microsoft.com/office/drawing/2014/main" id="{21A9DB86-2B16-3EF5-9A7C-EB46A8CB214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DA67374-FF8C-0DA2-5A12-C7F780699A0A}"/>
              </a:ext>
            </a:extLst>
          </p:cNvPr>
          <p:cNvSpPr>
            <a:spLocks noGrp="1"/>
          </p:cNvSpPr>
          <p:nvPr>
            <p:ph type="sldNum" sz="quarter" idx="12"/>
          </p:nvPr>
        </p:nvSpPr>
        <p:spPr/>
        <p:txBody>
          <a:body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38528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FB70505-D09C-CADA-D607-2809A49FC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DE9B291-269A-BE5E-FE4D-ADE9578A7C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09E957F-C4D9-2615-754D-7197F2CAA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8A6331-F87E-4814-BAD6-947434FA4464}" type="datetime1">
              <a:rPr lang="zh-TW" altLang="en-US" smtClean="0"/>
              <a:t>2025/3/20</a:t>
            </a:fld>
            <a:endParaRPr lang="zh-TW" altLang="en-US"/>
          </a:p>
        </p:txBody>
      </p:sp>
      <p:sp>
        <p:nvSpPr>
          <p:cNvPr id="5" name="頁尾版面配置區 4">
            <a:extLst>
              <a:ext uri="{FF2B5EF4-FFF2-40B4-BE49-F238E27FC236}">
                <a16:creationId xmlns:a16="http://schemas.microsoft.com/office/drawing/2014/main" id="{0FCED8AC-54AE-5080-3817-819E77D4C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339B7AB-2DE0-90FF-B9E8-200C01462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4AECF3-A86F-47DA-B326-BF71A8E709EC}" type="slidenum">
              <a:rPr lang="zh-TW" altLang="en-US" smtClean="0"/>
              <a:t>‹#›</a:t>
            </a:fld>
            <a:endParaRPr lang="zh-TW" altLang="en-US"/>
          </a:p>
        </p:txBody>
      </p:sp>
    </p:spTree>
    <p:extLst>
      <p:ext uri="{BB962C8B-B14F-4D97-AF65-F5344CB8AC3E}">
        <p14:creationId xmlns:p14="http://schemas.microsoft.com/office/powerpoint/2010/main" val="234013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77888A-53CB-0FEC-F3CC-966ACD631156}"/>
              </a:ext>
            </a:extLst>
          </p:cNvPr>
          <p:cNvSpPr>
            <a:spLocks noGrp="1"/>
          </p:cNvSpPr>
          <p:nvPr>
            <p:ph type="ctrTitle"/>
          </p:nvPr>
        </p:nvSpPr>
        <p:spPr>
          <a:xfrm>
            <a:off x="555170" y="1383620"/>
            <a:ext cx="11081658" cy="2387600"/>
          </a:xfrm>
        </p:spPr>
        <p:txBody>
          <a:bodyPr>
            <a:normAutofit/>
          </a:bodyPr>
          <a:lstStyle/>
          <a:p>
            <a:r>
              <a:rPr lang="en-US" altLang="zh-TW" dirty="0"/>
              <a:t>Quantum Error Mitigation </a:t>
            </a:r>
            <a:br>
              <a:rPr lang="en-US" altLang="zh-TW" dirty="0"/>
            </a:br>
            <a:r>
              <a:rPr lang="en-US" altLang="zh-TW" dirty="0"/>
              <a:t>via Autoencoder Neural Networks</a:t>
            </a:r>
            <a:endParaRPr lang="zh-TW" altLang="en-US" dirty="0"/>
          </a:p>
        </p:txBody>
      </p:sp>
      <p:sp>
        <p:nvSpPr>
          <p:cNvPr id="3" name="副標題 2">
            <a:extLst>
              <a:ext uri="{FF2B5EF4-FFF2-40B4-BE49-F238E27FC236}">
                <a16:creationId xmlns:a16="http://schemas.microsoft.com/office/drawing/2014/main" id="{F3018F79-A544-B22C-E0BC-1672A3807746}"/>
              </a:ext>
            </a:extLst>
          </p:cNvPr>
          <p:cNvSpPr>
            <a:spLocks noGrp="1"/>
          </p:cNvSpPr>
          <p:nvPr>
            <p:ph type="subTitle" idx="1"/>
          </p:nvPr>
        </p:nvSpPr>
        <p:spPr>
          <a:xfrm>
            <a:off x="1523999" y="4525768"/>
            <a:ext cx="9144000" cy="1655762"/>
          </a:xfrm>
        </p:spPr>
        <p:txBody>
          <a:bodyPr/>
          <a:lstStyle/>
          <a:p>
            <a:r>
              <a:rPr lang="en-US" altLang="zh-TW" u="sng" dirty="0"/>
              <a:t>Xiao-Dao Lin</a:t>
            </a:r>
            <a:r>
              <a:rPr lang="en-US" altLang="zh-TW" u="sng" baseline="30000" dirty="0"/>
              <a:t>1</a:t>
            </a:r>
            <a:r>
              <a:rPr lang="en-US" altLang="zh-TW" dirty="0"/>
              <a:t>, </a:t>
            </a:r>
            <a:r>
              <a:rPr lang="en-US" altLang="zh-TW" dirty="0" err="1"/>
              <a:t>Hsi</a:t>
            </a:r>
            <a:r>
              <a:rPr lang="en-US" altLang="zh-TW" dirty="0"/>
              <a:t>-Ming Chang</a:t>
            </a:r>
            <a:r>
              <a:rPr lang="en-US" altLang="zh-TW" baseline="30000" dirty="0"/>
              <a:t>2</a:t>
            </a:r>
            <a:r>
              <a:rPr lang="en-US" altLang="zh-TW" dirty="0"/>
              <a:t>, </a:t>
            </a:r>
            <a:r>
              <a:rPr lang="en-US" altLang="zh-TW" dirty="0" err="1"/>
              <a:t>Jhih</a:t>
            </a:r>
            <a:r>
              <a:rPr lang="en-US" altLang="zh-TW" dirty="0"/>
              <a:t>-Shih You</a:t>
            </a:r>
            <a:r>
              <a:rPr lang="en-US" altLang="zh-TW" baseline="30000" dirty="0"/>
              <a:t>3</a:t>
            </a:r>
            <a:r>
              <a:rPr lang="en-US" altLang="zh-TW" dirty="0"/>
              <a:t> and Hsiu-Chuan Hsu</a:t>
            </a:r>
            <a:r>
              <a:rPr lang="en-US" altLang="zh-TW" baseline="30000" dirty="0"/>
              <a:t>1</a:t>
            </a:r>
          </a:p>
          <a:p>
            <a:r>
              <a:rPr lang="en-US" altLang="zh-TW" sz="1800" baseline="30000" dirty="0"/>
              <a:t>1</a:t>
            </a:r>
            <a:r>
              <a:rPr lang="en-US" altLang="zh-TW" baseline="30000" dirty="0"/>
              <a:t> </a:t>
            </a:r>
            <a:r>
              <a:rPr lang="en-US" altLang="zh-TW" sz="1800" dirty="0"/>
              <a:t>Graduate Institute of Applied Physics, National </a:t>
            </a:r>
            <a:r>
              <a:rPr lang="en-US" altLang="zh-TW" sz="1800" dirty="0" err="1"/>
              <a:t>Chengchi</a:t>
            </a:r>
            <a:r>
              <a:rPr lang="en-US" altLang="zh-TW" sz="1800" dirty="0"/>
              <a:t> University</a:t>
            </a:r>
          </a:p>
          <a:p>
            <a:r>
              <a:rPr lang="en-US" altLang="zh-TW" sz="1800" baseline="30000" dirty="0"/>
              <a:t>2 </a:t>
            </a:r>
            <a:r>
              <a:rPr lang="en-US" altLang="zh-TW" sz="1800" dirty="0" err="1"/>
              <a:t>Brightlight</a:t>
            </a:r>
            <a:r>
              <a:rPr lang="en-US" altLang="zh-TW" sz="1800" dirty="0"/>
              <a:t> Vision, Santa Clara, CA</a:t>
            </a:r>
          </a:p>
          <a:p>
            <a:r>
              <a:rPr lang="en-US" altLang="zh-TW" sz="1800" baseline="30000" dirty="0"/>
              <a:t>3</a:t>
            </a:r>
            <a:r>
              <a:rPr lang="en-US" altLang="zh-TW" sz="1800" dirty="0"/>
              <a:t>Department of Physics, National Taiwan Normal University</a:t>
            </a:r>
            <a:endParaRPr lang="zh-TW" altLang="en-US" baseline="30000" dirty="0"/>
          </a:p>
        </p:txBody>
      </p:sp>
      <p:sp>
        <p:nvSpPr>
          <p:cNvPr id="4" name="投影片編號版面配置區 3">
            <a:extLst>
              <a:ext uri="{FF2B5EF4-FFF2-40B4-BE49-F238E27FC236}">
                <a16:creationId xmlns:a16="http://schemas.microsoft.com/office/drawing/2014/main" id="{1F022995-CE79-BC3B-C5C3-4E2415475888}"/>
              </a:ext>
            </a:extLst>
          </p:cNvPr>
          <p:cNvSpPr>
            <a:spLocks noGrp="1"/>
          </p:cNvSpPr>
          <p:nvPr>
            <p:ph type="sldNum" sz="quarter" idx="12"/>
          </p:nvPr>
        </p:nvSpPr>
        <p:spPr/>
        <p:txBody>
          <a:bodyPr/>
          <a:lstStyle/>
          <a:p>
            <a:fld id="{694AECF3-A86F-47DA-B326-BF71A8E709EC}" type="slidenum">
              <a:rPr lang="zh-TW" altLang="en-US" smtClean="0"/>
              <a:t>1</a:t>
            </a:fld>
            <a:endParaRPr lang="zh-TW" altLang="en-US"/>
          </a:p>
        </p:txBody>
      </p:sp>
      <p:sp>
        <p:nvSpPr>
          <p:cNvPr id="5" name="矩形 4">
            <a:extLst>
              <a:ext uri="{FF2B5EF4-FFF2-40B4-BE49-F238E27FC236}">
                <a16:creationId xmlns:a16="http://schemas.microsoft.com/office/drawing/2014/main" id="{53FCD1A6-168A-C643-9E7C-F8395BC1A2AB}"/>
              </a:ext>
            </a:extLst>
          </p:cNvPr>
          <p:cNvSpPr/>
          <p:nvPr/>
        </p:nvSpPr>
        <p:spPr>
          <a:xfrm>
            <a:off x="0" y="6509857"/>
            <a:ext cx="12192000" cy="3481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Academic </a:t>
            </a:r>
            <a:r>
              <a:rPr lang="en-US" altLang="zh-TW" dirty="0" err="1"/>
              <a:t>Sinica</a:t>
            </a:r>
            <a:r>
              <a:rPr lang="en-US" altLang="zh-TW" dirty="0"/>
              <a:t> @</a:t>
            </a:r>
            <a:r>
              <a:rPr lang="zh-TW" altLang="en-US" dirty="0"/>
              <a:t> </a:t>
            </a:r>
            <a:r>
              <a:rPr lang="en-US" altLang="zh-TW" dirty="0"/>
              <a:t>ISGC </a:t>
            </a:r>
            <a:endParaRPr lang="zh-TW" altLang="en-US" dirty="0"/>
          </a:p>
        </p:txBody>
      </p:sp>
      <p:pic>
        <p:nvPicPr>
          <p:cNvPr id="1026" name="Picture 2" descr="本校介紹- 國立政治大學">
            <a:extLst>
              <a:ext uri="{FF2B5EF4-FFF2-40B4-BE49-F238E27FC236}">
                <a16:creationId xmlns:a16="http://schemas.microsoft.com/office/drawing/2014/main" id="{9C5DD0FD-E436-9ED5-1CB6-591FE4BEA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960" y="225599"/>
            <a:ext cx="1596304" cy="156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69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EBFE45-CF84-494D-FB82-D48E6FE74211}"/>
              </a:ext>
            </a:extLst>
          </p:cNvPr>
          <p:cNvSpPr>
            <a:spLocks noGrp="1"/>
          </p:cNvSpPr>
          <p:nvPr>
            <p:ph type="title"/>
          </p:nvPr>
        </p:nvSpPr>
        <p:spPr/>
        <p:txBody>
          <a:bodyPr/>
          <a:lstStyle/>
          <a:p>
            <a:r>
              <a:rPr lang="en-US" altLang="zh-TW" dirty="0"/>
              <a:t>Datasets Generation – Q	</a:t>
            </a:r>
            <a:r>
              <a:rPr lang="en-US" altLang="zh-TW" dirty="0" err="1"/>
              <a:t>iskit</a:t>
            </a:r>
            <a:r>
              <a:rPr lang="en-US" altLang="zh-TW" dirty="0"/>
              <a:t> SDK </a:t>
            </a:r>
            <a:endParaRPr lang="zh-TW" altLang="en-US" dirty="0"/>
          </a:p>
        </p:txBody>
      </p:sp>
      <p:sp>
        <p:nvSpPr>
          <p:cNvPr id="3" name="內容版面配置區 2">
            <a:extLst>
              <a:ext uri="{FF2B5EF4-FFF2-40B4-BE49-F238E27FC236}">
                <a16:creationId xmlns:a16="http://schemas.microsoft.com/office/drawing/2014/main" id="{3E78BF39-A28D-337D-EFD1-F7407A1D8750}"/>
              </a:ext>
            </a:extLst>
          </p:cNvPr>
          <p:cNvSpPr>
            <a:spLocks noGrp="1"/>
          </p:cNvSpPr>
          <p:nvPr>
            <p:ph idx="1"/>
          </p:nvPr>
        </p:nvSpPr>
        <p:spPr>
          <a:xfrm>
            <a:off x="838200" y="1572589"/>
            <a:ext cx="11049000" cy="4351338"/>
          </a:xfrm>
        </p:spPr>
        <p:txBody>
          <a:bodyPr/>
          <a:lstStyle/>
          <a:p>
            <a:r>
              <a:rPr lang="en-US" altLang="zh-TW" sz="2400" dirty="0"/>
              <a:t>Circuits : 700 four qubits </a:t>
            </a:r>
            <a:r>
              <a:rPr lang="en-US" altLang="zh-TW" sz="2400" b="1" dirty="0"/>
              <a:t>Random</a:t>
            </a:r>
            <a:r>
              <a:rPr lang="en-US" altLang="zh-TW" sz="2400" dirty="0"/>
              <a:t> circuits for each </a:t>
            </a:r>
            <a:r>
              <a:rPr lang="en-US" altLang="zh-TW" sz="2400" b="1" dirty="0"/>
              <a:t>depth</a:t>
            </a:r>
            <a:r>
              <a:rPr lang="en-US" altLang="zh-TW" sz="2400" dirty="0"/>
              <a:t> from 1 to 18.</a:t>
            </a:r>
          </a:p>
          <a:p>
            <a:r>
              <a:rPr lang="en-US" altLang="zh-TW" sz="2400" dirty="0"/>
              <a:t>Measurement probabilities for each circuits to get the target and noisy data:</a:t>
            </a:r>
          </a:p>
          <a:p>
            <a:endParaRPr lang="en-US" altLang="zh-TW" dirty="0"/>
          </a:p>
        </p:txBody>
      </p:sp>
      <p:grpSp>
        <p:nvGrpSpPr>
          <p:cNvPr id="4" name="群組 3">
            <a:extLst>
              <a:ext uri="{FF2B5EF4-FFF2-40B4-BE49-F238E27FC236}">
                <a16:creationId xmlns:a16="http://schemas.microsoft.com/office/drawing/2014/main" id="{969DE277-5261-096B-C88E-71B93F9E0AAE}"/>
              </a:ext>
            </a:extLst>
          </p:cNvPr>
          <p:cNvGrpSpPr/>
          <p:nvPr/>
        </p:nvGrpSpPr>
        <p:grpSpPr>
          <a:xfrm>
            <a:off x="2477338" y="4603068"/>
            <a:ext cx="9377931" cy="2122584"/>
            <a:chOff x="1550828" y="2392955"/>
            <a:chExt cx="10180133" cy="2304153"/>
          </a:xfrm>
        </p:grpSpPr>
        <p:cxnSp>
          <p:nvCxnSpPr>
            <p:cNvPr id="5" name="直線單箭頭接點 4">
              <a:extLst>
                <a:ext uri="{FF2B5EF4-FFF2-40B4-BE49-F238E27FC236}">
                  <a16:creationId xmlns:a16="http://schemas.microsoft.com/office/drawing/2014/main" id="{F6253E31-D5F2-53DB-ED96-F7043B193D31}"/>
                </a:ext>
              </a:extLst>
            </p:cNvPr>
            <p:cNvCxnSpPr/>
            <p:nvPr/>
          </p:nvCxnSpPr>
          <p:spPr>
            <a:xfrm>
              <a:off x="1550828" y="4184948"/>
              <a:ext cx="512160" cy="51216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1550E50A-25E7-B3CC-F492-85C83108D627}"/>
                </a:ext>
              </a:extLst>
            </p:cNvPr>
            <p:cNvSpPr txBox="1"/>
            <p:nvPr/>
          </p:nvSpPr>
          <p:spPr>
            <a:xfrm>
              <a:off x="2376813" y="2397368"/>
              <a:ext cx="1040862" cy="400925"/>
            </a:xfrm>
            <a:prstGeom prst="rect">
              <a:avLst/>
            </a:prstGeom>
            <a:noFill/>
          </p:spPr>
          <p:txBody>
            <a:bodyPr wrap="square" rtlCol="0">
              <a:spAutoFit/>
            </a:bodyPr>
            <a:lstStyle/>
            <a:p>
              <a:r>
                <a:rPr lang="en-US" altLang="zh-TW" b="1" dirty="0"/>
                <a:t>Depth1</a:t>
              </a:r>
              <a:endParaRPr lang="zh-TW" altLang="en-US" b="1" dirty="0"/>
            </a:p>
          </p:txBody>
        </p:sp>
        <p:sp>
          <p:nvSpPr>
            <p:cNvPr id="8" name="文字方塊 7">
              <a:extLst>
                <a:ext uri="{FF2B5EF4-FFF2-40B4-BE49-F238E27FC236}">
                  <a16:creationId xmlns:a16="http://schemas.microsoft.com/office/drawing/2014/main" id="{5BC4AAA6-5118-561B-452D-9C085C83A7A4}"/>
                </a:ext>
              </a:extLst>
            </p:cNvPr>
            <p:cNvSpPr txBox="1"/>
            <p:nvPr/>
          </p:nvSpPr>
          <p:spPr>
            <a:xfrm>
              <a:off x="6853238" y="3529911"/>
              <a:ext cx="1169010" cy="400925"/>
            </a:xfrm>
            <a:prstGeom prst="rect">
              <a:avLst/>
            </a:prstGeom>
            <a:noFill/>
          </p:spPr>
          <p:txBody>
            <a:bodyPr wrap="square" rtlCol="0">
              <a:spAutoFit/>
            </a:bodyPr>
            <a:lstStyle/>
            <a:p>
              <a:r>
                <a:rPr lang="zh-TW" altLang="en-US" b="1" dirty="0"/>
                <a:t>． ． ．</a:t>
              </a:r>
            </a:p>
          </p:txBody>
        </p:sp>
        <p:sp>
          <p:nvSpPr>
            <p:cNvPr id="9" name="文字方塊 8">
              <a:extLst>
                <a:ext uri="{FF2B5EF4-FFF2-40B4-BE49-F238E27FC236}">
                  <a16:creationId xmlns:a16="http://schemas.microsoft.com/office/drawing/2014/main" id="{CFA73C1F-F5B0-5F23-95FD-9ACB0CA1978B}"/>
                </a:ext>
              </a:extLst>
            </p:cNvPr>
            <p:cNvSpPr txBox="1"/>
            <p:nvPr/>
          </p:nvSpPr>
          <p:spPr>
            <a:xfrm>
              <a:off x="9338300" y="2392955"/>
              <a:ext cx="1737635" cy="400925"/>
            </a:xfrm>
            <a:prstGeom prst="rect">
              <a:avLst/>
            </a:prstGeom>
            <a:noFill/>
          </p:spPr>
          <p:txBody>
            <a:bodyPr wrap="square" rtlCol="0">
              <a:spAutoFit/>
            </a:bodyPr>
            <a:lstStyle/>
            <a:p>
              <a:r>
                <a:rPr lang="en-US" altLang="zh-TW" b="1" dirty="0"/>
                <a:t>Depth</a:t>
              </a:r>
              <a:r>
                <a:rPr lang="zh-TW" altLang="en-US" b="1" dirty="0"/>
                <a:t> </a:t>
              </a:r>
              <a:r>
                <a:rPr lang="en-US" altLang="zh-TW" b="1" dirty="0"/>
                <a:t>18</a:t>
              </a:r>
              <a:endParaRPr lang="zh-TW" altLang="en-US" b="1" dirty="0"/>
            </a:p>
          </p:txBody>
        </p:sp>
        <p:pic>
          <p:nvPicPr>
            <p:cNvPr id="10" name="圖片 9">
              <a:extLst>
                <a:ext uri="{FF2B5EF4-FFF2-40B4-BE49-F238E27FC236}">
                  <a16:creationId xmlns:a16="http://schemas.microsoft.com/office/drawing/2014/main" id="{9ABE4CBD-498D-5C1E-806A-917A0ABC283D}"/>
                </a:ext>
              </a:extLst>
            </p:cNvPr>
            <p:cNvPicPr>
              <a:picLocks noChangeAspect="1"/>
            </p:cNvPicPr>
            <p:nvPr/>
          </p:nvPicPr>
          <p:blipFill>
            <a:blip r:embed="rId3"/>
            <a:srcRect l="-2710" r="-122" b="-4184"/>
            <a:stretch/>
          </p:blipFill>
          <p:spPr>
            <a:xfrm>
              <a:off x="1805144" y="2842459"/>
              <a:ext cx="1740238" cy="1391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圖片 10">
              <a:extLst>
                <a:ext uri="{FF2B5EF4-FFF2-40B4-BE49-F238E27FC236}">
                  <a16:creationId xmlns:a16="http://schemas.microsoft.com/office/drawing/2014/main" id="{59FE6FD7-88B0-8461-6515-DFC1CAB9C020}"/>
                </a:ext>
              </a:extLst>
            </p:cNvPr>
            <p:cNvPicPr>
              <a:picLocks noChangeAspect="1"/>
            </p:cNvPicPr>
            <p:nvPr/>
          </p:nvPicPr>
          <p:blipFill>
            <a:blip r:embed="rId4"/>
            <a:srcRect l="-1836" t="-3133" r="1375" b="-1803"/>
            <a:stretch/>
          </p:blipFill>
          <p:spPr>
            <a:xfrm>
              <a:off x="4067995" y="2839427"/>
              <a:ext cx="2328044" cy="1393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圖片 11">
              <a:extLst>
                <a:ext uri="{FF2B5EF4-FFF2-40B4-BE49-F238E27FC236}">
                  <a16:creationId xmlns:a16="http://schemas.microsoft.com/office/drawing/2014/main" id="{36A36D52-9867-2E5C-524E-7A64D99A1041}"/>
                </a:ext>
              </a:extLst>
            </p:cNvPr>
            <p:cNvPicPr>
              <a:picLocks noChangeAspect="1"/>
            </p:cNvPicPr>
            <p:nvPr/>
          </p:nvPicPr>
          <p:blipFill>
            <a:blip r:embed="rId3"/>
            <a:srcRect l="-2710" r="-122" b="-4184"/>
            <a:stretch/>
          </p:blipFill>
          <p:spPr>
            <a:xfrm>
              <a:off x="1957544" y="2994859"/>
              <a:ext cx="1740238" cy="1391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圖片 12">
              <a:extLst>
                <a:ext uri="{FF2B5EF4-FFF2-40B4-BE49-F238E27FC236}">
                  <a16:creationId xmlns:a16="http://schemas.microsoft.com/office/drawing/2014/main" id="{F668C464-5D4E-5DE2-354B-FE7A8EEED6FF}"/>
                </a:ext>
              </a:extLst>
            </p:cNvPr>
            <p:cNvPicPr>
              <a:picLocks noChangeAspect="1"/>
            </p:cNvPicPr>
            <p:nvPr/>
          </p:nvPicPr>
          <p:blipFill>
            <a:blip r:embed="rId3"/>
            <a:srcRect l="-2710" r="-122" b="-4184"/>
            <a:stretch/>
          </p:blipFill>
          <p:spPr>
            <a:xfrm>
              <a:off x="2109944" y="3147259"/>
              <a:ext cx="1740238" cy="1391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圖片 13">
              <a:extLst>
                <a:ext uri="{FF2B5EF4-FFF2-40B4-BE49-F238E27FC236}">
                  <a16:creationId xmlns:a16="http://schemas.microsoft.com/office/drawing/2014/main" id="{0E180CD1-8778-CD8D-0472-7C256FCA2086}"/>
                </a:ext>
              </a:extLst>
            </p:cNvPr>
            <p:cNvPicPr>
              <a:picLocks noChangeAspect="1"/>
            </p:cNvPicPr>
            <p:nvPr/>
          </p:nvPicPr>
          <p:blipFill>
            <a:blip r:embed="rId4"/>
            <a:srcRect l="-1836" t="-3133" r="1375" b="-1803"/>
            <a:stretch/>
          </p:blipFill>
          <p:spPr>
            <a:xfrm>
              <a:off x="4220395" y="2991827"/>
              <a:ext cx="2328044" cy="1393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圖片 14">
              <a:extLst>
                <a:ext uri="{FF2B5EF4-FFF2-40B4-BE49-F238E27FC236}">
                  <a16:creationId xmlns:a16="http://schemas.microsoft.com/office/drawing/2014/main" id="{732388BF-328D-DADC-ADF0-F1F7723231A1}"/>
                </a:ext>
              </a:extLst>
            </p:cNvPr>
            <p:cNvPicPr>
              <a:picLocks noChangeAspect="1"/>
            </p:cNvPicPr>
            <p:nvPr/>
          </p:nvPicPr>
          <p:blipFill>
            <a:blip r:embed="rId4"/>
            <a:srcRect l="-1836" t="-3133" r="1375" b="-1803"/>
            <a:stretch/>
          </p:blipFill>
          <p:spPr>
            <a:xfrm>
              <a:off x="4372795" y="3144227"/>
              <a:ext cx="2328044" cy="1393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文字方塊 15">
              <a:extLst>
                <a:ext uri="{FF2B5EF4-FFF2-40B4-BE49-F238E27FC236}">
                  <a16:creationId xmlns:a16="http://schemas.microsoft.com/office/drawing/2014/main" id="{5D643E0F-10E1-582D-EE67-CE25F7BD609E}"/>
                </a:ext>
              </a:extLst>
            </p:cNvPr>
            <p:cNvSpPr txBox="1"/>
            <p:nvPr/>
          </p:nvSpPr>
          <p:spPr>
            <a:xfrm>
              <a:off x="4781167" y="2392955"/>
              <a:ext cx="1213344" cy="400925"/>
            </a:xfrm>
            <a:prstGeom prst="rect">
              <a:avLst/>
            </a:prstGeom>
            <a:noFill/>
          </p:spPr>
          <p:txBody>
            <a:bodyPr wrap="square" rtlCol="0">
              <a:spAutoFit/>
            </a:bodyPr>
            <a:lstStyle/>
            <a:p>
              <a:r>
                <a:rPr lang="en-US" altLang="zh-TW" b="1" dirty="0"/>
                <a:t>Depth2</a:t>
              </a:r>
              <a:endParaRPr lang="zh-TW" altLang="en-US" b="1" dirty="0"/>
            </a:p>
          </p:txBody>
        </p:sp>
        <p:pic>
          <p:nvPicPr>
            <p:cNvPr id="17" name="圖片 16">
              <a:extLst>
                <a:ext uri="{FF2B5EF4-FFF2-40B4-BE49-F238E27FC236}">
                  <a16:creationId xmlns:a16="http://schemas.microsoft.com/office/drawing/2014/main" id="{4B8AE94B-57B0-D815-B3D4-A24EFAC9B7D6}"/>
                </a:ext>
              </a:extLst>
            </p:cNvPr>
            <p:cNvPicPr>
              <a:picLocks noChangeAspect="1"/>
            </p:cNvPicPr>
            <p:nvPr/>
          </p:nvPicPr>
          <p:blipFill>
            <a:blip r:embed="rId5"/>
            <a:srcRect l="-687" r="-1"/>
            <a:stretch/>
          </p:blipFill>
          <p:spPr>
            <a:xfrm>
              <a:off x="8067675" y="2839427"/>
              <a:ext cx="3358486" cy="138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圖片 17">
              <a:extLst>
                <a:ext uri="{FF2B5EF4-FFF2-40B4-BE49-F238E27FC236}">
                  <a16:creationId xmlns:a16="http://schemas.microsoft.com/office/drawing/2014/main" id="{7257DA24-EDC0-77B7-FCF2-62DB5FFA51E2}"/>
                </a:ext>
              </a:extLst>
            </p:cNvPr>
            <p:cNvPicPr>
              <a:picLocks noChangeAspect="1"/>
            </p:cNvPicPr>
            <p:nvPr/>
          </p:nvPicPr>
          <p:blipFill>
            <a:blip r:embed="rId5"/>
            <a:srcRect l="-687" r="-1"/>
            <a:stretch/>
          </p:blipFill>
          <p:spPr>
            <a:xfrm>
              <a:off x="8220075" y="2991827"/>
              <a:ext cx="3358486" cy="138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圖片 18">
              <a:extLst>
                <a:ext uri="{FF2B5EF4-FFF2-40B4-BE49-F238E27FC236}">
                  <a16:creationId xmlns:a16="http://schemas.microsoft.com/office/drawing/2014/main" id="{AAD2F0DB-251E-1258-B1DC-4C8D14FC818E}"/>
                </a:ext>
              </a:extLst>
            </p:cNvPr>
            <p:cNvPicPr>
              <a:picLocks noChangeAspect="1"/>
            </p:cNvPicPr>
            <p:nvPr/>
          </p:nvPicPr>
          <p:blipFill>
            <a:blip r:embed="rId5"/>
            <a:srcRect l="-687" r="-1"/>
            <a:stretch/>
          </p:blipFill>
          <p:spPr>
            <a:xfrm>
              <a:off x="8372475" y="3144227"/>
              <a:ext cx="3358486" cy="138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4" name="文字方塊 23">
            <a:extLst>
              <a:ext uri="{FF2B5EF4-FFF2-40B4-BE49-F238E27FC236}">
                <a16:creationId xmlns:a16="http://schemas.microsoft.com/office/drawing/2014/main" id="{BED7777C-EAE8-1BF3-30E1-900B7D051E3C}"/>
              </a:ext>
            </a:extLst>
          </p:cNvPr>
          <p:cNvSpPr txBox="1"/>
          <p:nvPr/>
        </p:nvSpPr>
        <p:spPr>
          <a:xfrm>
            <a:off x="257500" y="6339523"/>
            <a:ext cx="3288104" cy="369332"/>
          </a:xfrm>
          <a:prstGeom prst="rect">
            <a:avLst/>
          </a:prstGeom>
          <a:noFill/>
        </p:spPr>
        <p:txBody>
          <a:bodyPr wrap="square" rtlCol="0">
            <a:spAutoFit/>
          </a:bodyPr>
          <a:lstStyle/>
          <a:p>
            <a:r>
              <a:rPr lang="en-US" altLang="zh-TW" u="sng" dirty="0"/>
              <a:t>700 independent circuits</a:t>
            </a:r>
            <a:endParaRPr lang="zh-TW" altLang="en-US" u="sng" dirty="0"/>
          </a:p>
        </p:txBody>
      </p:sp>
      <p:graphicFrame>
        <p:nvGraphicFramePr>
          <p:cNvPr id="6" name="表格 5">
            <a:extLst>
              <a:ext uri="{FF2B5EF4-FFF2-40B4-BE49-F238E27FC236}">
                <a16:creationId xmlns:a16="http://schemas.microsoft.com/office/drawing/2014/main" id="{4A98633C-E571-A7A7-6DDA-F2F05E55396D}"/>
              </a:ext>
            </a:extLst>
          </p:cNvPr>
          <p:cNvGraphicFramePr>
            <a:graphicFrameLocks noGrp="1"/>
          </p:cNvGraphicFramePr>
          <p:nvPr>
            <p:extLst>
              <p:ext uri="{D42A27DB-BD31-4B8C-83A1-F6EECF244321}">
                <p14:modId xmlns:p14="http://schemas.microsoft.com/office/powerpoint/2010/main" val="4138506546"/>
              </p:ext>
            </p:extLst>
          </p:nvPr>
        </p:nvGraphicFramePr>
        <p:xfrm>
          <a:off x="1075300" y="2587097"/>
          <a:ext cx="9867074" cy="1889760"/>
        </p:xfrm>
        <a:graphic>
          <a:graphicData uri="http://schemas.openxmlformats.org/drawingml/2006/table">
            <a:tbl>
              <a:tblPr firstRow="1" bandRow="1">
                <a:tableStyleId>{5C22544A-7EE6-4342-B048-85BDC9FD1C3A}</a:tableStyleId>
              </a:tblPr>
              <a:tblGrid>
                <a:gridCol w="1290338">
                  <a:extLst>
                    <a:ext uri="{9D8B030D-6E8A-4147-A177-3AD203B41FA5}">
                      <a16:colId xmlns:a16="http://schemas.microsoft.com/office/drawing/2014/main" val="1400737321"/>
                    </a:ext>
                  </a:extLst>
                </a:gridCol>
                <a:gridCol w="1885061">
                  <a:extLst>
                    <a:ext uri="{9D8B030D-6E8A-4147-A177-3AD203B41FA5}">
                      <a16:colId xmlns:a16="http://schemas.microsoft.com/office/drawing/2014/main" val="3390306222"/>
                    </a:ext>
                  </a:extLst>
                </a:gridCol>
                <a:gridCol w="1897571">
                  <a:extLst>
                    <a:ext uri="{9D8B030D-6E8A-4147-A177-3AD203B41FA5}">
                      <a16:colId xmlns:a16="http://schemas.microsoft.com/office/drawing/2014/main" val="1470002858"/>
                    </a:ext>
                  </a:extLst>
                </a:gridCol>
                <a:gridCol w="2738755">
                  <a:extLst>
                    <a:ext uri="{9D8B030D-6E8A-4147-A177-3AD203B41FA5}">
                      <a16:colId xmlns:a16="http://schemas.microsoft.com/office/drawing/2014/main" val="784542360"/>
                    </a:ext>
                  </a:extLst>
                </a:gridCol>
                <a:gridCol w="2055349">
                  <a:extLst>
                    <a:ext uri="{9D8B030D-6E8A-4147-A177-3AD203B41FA5}">
                      <a16:colId xmlns:a16="http://schemas.microsoft.com/office/drawing/2014/main" val="3365074861"/>
                    </a:ext>
                  </a:extLst>
                </a:gridCol>
              </a:tblGrid>
              <a:tr h="370840">
                <a:tc>
                  <a:txBody>
                    <a:bodyPr/>
                    <a:lstStyle/>
                    <a:p>
                      <a:pPr algn="ctr"/>
                      <a:r>
                        <a:rPr lang="en-US" altLang="zh-TW" sz="2000" dirty="0"/>
                        <a:t>Datasets</a:t>
                      </a:r>
                      <a:endParaRPr lang="zh-TW" altLang="en-US" sz="2000" dirty="0"/>
                    </a:p>
                  </a:txBody>
                  <a:tcPr/>
                </a:tc>
                <a:tc>
                  <a:txBody>
                    <a:bodyPr/>
                    <a:lstStyle/>
                    <a:p>
                      <a:pPr algn="ctr"/>
                      <a:r>
                        <a:rPr lang="en-US" altLang="zh-TW" sz="2000" dirty="0"/>
                        <a:t>Experiment</a:t>
                      </a:r>
                    </a:p>
                    <a:p>
                      <a:pPr algn="ctr"/>
                      <a:r>
                        <a:rPr lang="en-US" altLang="zh-TW" sz="2000" dirty="0"/>
                        <a:t>for each circuit</a:t>
                      </a:r>
                      <a:endParaRPr lang="zh-TW" altLang="en-US" sz="2000" dirty="0"/>
                    </a:p>
                  </a:txBody>
                  <a:tcPr/>
                </a:tc>
                <a:tc>
                  <a:txBody>
                    <a:bodyPr/>
                    <a:lstStyle/>
                    <a:p>
                      <a:pPr algn="ctr"/>
                      <a:r>
                        <a:rPr lang="en-US" altLang="zh-TW" sz="2000" dirty="0"/>
                        <a:t>Shot</a:t>
                      </a:r>
                    </a:p>
                    <a:p>
                      <a:pPr algn="ctr"/>
                      <a:r>
                        <a:rPr lang="en-US" altLang="zh-TW" sz="2000" dirty="0"/>
                        <a:t>per experiment</a:t>
                      </a:r>
                      <a:endParaRPr lang="zh-TW" altLang="en-US" sz="2000" dirty="0"/>
                    </a:p>
                  </a:txBody>
                  <a:tcPr/>
                </a:tc>
                <a:tc>
                  <a:txBody>
                    <a:bodyPr/>
                    <a:lstStyle/>
                    <a:p>
                      <a:pPr algn="ctr"/>
                      <a:r>
                        <a:rPr lang="en-US" altLang="zh-TW" sz="2000" dirty="0"/>
                        <a:t>Backend</a:t>
                      </a:r>
                    </a:p>
                    <a:p>
                      <a:pPr algn="ctr"/>
                      <a:r>
                        <a:rPr lang="en-US" altLang="zh-TW" sz="2000" dirty="0"/>
                        <a:t>(target &amp; input)</a:t>
                      </a:r>
                      <a:endParaRPr lang="zh-TW" altLang="en-US" sz="2000" dirty="0"/>
                    </a:p>
                  </a:txBody>
                  <a:tcPr/>
                </a:tc>
                <a:tc>
                  <a:txBody>
                    <a:bodyPr/>
                    <a:lstStyle/>
                    <a:p>
                      <a:pPr algn="ctr"/>
                      <a:r>
                        <a:rPr lang="en-US" altLang="zh-TW" sz="2000" dirty="0"/>
                        <a:t>Size of row data</a:t>
                      </a:r>
                      <a:endParaRPr lang="zh-TW" altLang="en-US" sz="2000" dirty="0"/>
                    </a:p>
                  </a:txBody>
                  <a:tcPr/>
                </a:tc>
                <a:extLst>
                  <a:ext uri="{0D108BD9-81ED-4DB2-BD59-A6C34878D82A}">
                    <a16:rowId xmlns:a16="http://schemas.microsoft.com/office/drawing/2014/main" val="3482968352"/>
                  </a:ext>
                </a:extLst>
              </a:tr>
              <a:tr h="370840">
                <a:tc>
                  <a:txBody>
                    <a:bodyPr/>
                    <a:lstStyle/>
                    <a:p>
                      <a:r>
                        <a:rPr lang="en-US" altLang="zh-TW" sz="2000" dirty="0"/>
                        <a:t>1E1Ks</a:t>
                      </a:r>
                      <a:endParaRPr lang="zh-TW" altLang="en-US" sz="2000" dirty="0"/>
                    </a:p>
                  </a:txBody>
                  <a:tcPr/>
                </a:tc>
                <a:tc>
                  <a:txBody>
                    <a:bodyPr/>
                    <a:lstStyle/>
                    <a:p>
                      <a:r>
                        <a:rPr lang="en-US" altLang="zh-TW" sz="2000" dirty="0"/>
                        <a:t>1</a:t>
                      </a:r>
                      <a:endParaRPr lang="zh-TW" altLang="en-US" sz="2000" dirty="0"/>
                    </a:p>
                  </a:txBody>
                  <a:tcPr/>
                </a:tc>
                <a:tc>
                  <a:txBody>
                    <a:bodyPr/>
                    <a:lstStyle/>
                    <a:p>
                      <a:r>
                        <a:rPr lang="en-US" altLang="zh-TW" sz="2000" dirty="0"/>
                        <a:t>1K</a:t>
                      </a:r>
                      <a:endParaRPr lang="zh-TW" altLang="en-US" sz="2000" dirty="0"/>
                    </a:p>
                  </a:txBody>
                  <a:tcPr/>
                </a:tc>
                <a:tc>
                  <a:txBody>
                    <a:bodyPr/>
                    <a:lstStyle/>
                    <a:p>
                      <a:r>
                        <a:rPr lang="en-US" altLang="zh-TW" sz="2000" dirty="0"/>
                        <a:t>Aer &amp;</a:t>
                      </a:r>
                      <a:r>
                        <a:rPr lang="zh-TW" altLang="en-US" sz="2000" dirty="0"/>
                        <a:t> </a:t>
                      </a:r>
                      <a:r>
                        <a:rPr lang="en-US" altLang="zh-TW" sz="2000" dirty="0" err="1"/>
                        <a:t>FakeLima</a:t>
                      </a:r>
                      <a:endParaRPr lang="zh-TW" altLang="en-US" sz="2000" dirty="0"/>
                    </a:p>
                  </a:txBody>
                  <a:tcPr/>
                </a:tc>
                <a:tc>
                  <a:txBody>
                    <a:bodyPr/>
                    <a:lstStyle/>
                    <a:p>
                      <a:r>
                        <a:rPr lang="en-US" altLang="zh-TW" sz="2000" dirty="0"/>
                        <a:t>700*18 = 12.6k</a:t>
                      </a:r>
                      <a:endParaRPr lang="zh-TW" altLang="en-US" sz="2000" dirty="0"/>
                    </a:p>
                  </a:txBody>
                  <a:tcPr/>
                </a:tc>
                <a:extLst>
                  <a:ext uri="{0D108BD9-81ED-4DB2-BD59-A6C34878D82A}">
                    <a16:rowId xmlns:a16="http://schemas.microsoft.com/office/drawing/2014/main" val="1966621194"/>
                  </a:ext>
                </a:extLst>
              </a:tr>
              <a:tr h="370840">
                <a:tc>
                  <a:txBody>
                    <a:bodyPr/>
                    <a:lstStyle/>
                    <a:p>
                      <a:r>
                        <a:rPr lang="en-US" altLang="zh-TW" sz="2000" dirty="0"/>
                        <a:t>100E1Ks</a:t>
                      </a:r>
                      <a:endParaRPr lang="zh-TW" altLang="en-US" sz="2000" dirty="0"/>
                    </a:p>
                  </a:txBody>
                  <a:tcPr/>
                </a:tc>
                <a:tc>
                  <a:txBody>
                    <a:bodyPr/>
                    <a:lstStyle/>
                    <a:p>
                      <a:r>
                        <a:rPr lang="en-US" altLang="zh-TW" sz="2000" dirty="0"/>
                        <a:t>100(increase)</a:t>
                      </a:r>
                      <a:endParaRPr lang="zh-TW" altLang="en-US" sz="2000" dirty="0"/>
                    </a:p>
                  </a:txBody>
                  <a:tcPr/>
                </a:tc>
                <a:tc>
                  <a:txBody>
                    <a:bodyPr/>
                    <a:lstStyle/>
                    <a:p>
                      <a:r>
                        <a:rPr lang="en-US" altLang="zh-TW" sz="2000" dirty="0"/>
                        <a:t>1K</a:t>
                      </a:r>
                      <a:endParaRPr lang="zh-TW" altLang="en-US" sz="2000" dirty="0"/>
                    </a:p>
                  </a:txBody>
                  <a:tcPr/>
                </a:tc>
                <a:tc>
                  <a:txBody>
                    <a:bodyPr/>
                    <a:lstStyle/>
                    <a:p>
                      <a:r>
                        <a:rPr lang="en-US" altLang="zh-TW" sz="2000" dirty="0"/>
                        <a:t>Aer &amp;</a:t>
                      </a:r>
                      <a:r>
                        <a:rPr lang="zh-TW" altLang="en-US" sz="2000" dirty="0"/>
                        <a:t> </a:t>
                      </a:r>
                      <a:r>
                        <a:rPr lang="en-US" altLang="zh-TW" sz="2000" dirty="0" err="1"/>
                        <a:t>FakeLima</a:t>
                      </a:r>
                      <a:endParaRPr lang="zh-TW" altLang="en-US" sz="2000" dirty="0"/>
                    </a:p>
                  </a:txBody>
                  <a:tcPr/>
                </a:tc>
                <a:tc>
                  <a:txBody>
                    <a:bodyPr/>
                    <a:lstStyle/>
                    <a:p>
                      <a:r>
                        <a:rPr lang="en-US" altLang="zh-TW" sz="2000" dirty="0"/>
                        <a:t>1.26M</a:t>
                      </a:r>
                      <a:endParaRPr lang="zh-TW" altLang="en-US" sz="2000" dirty="0"/>
                    </a:p>
                  </a:txBody>
                  <a:tcPr/>
                </a:tc>
                <a:extLst>
                  <a:ext uri="{0D108BD9-81ED-4DB2-BD59-A6C34878D82A}">
                    <a16:rowId xmlns:a16="http://schemas.microsoft.com/office/drawing/2014/main" val="2713746731"/>
                  </a:ext>
                </a:extLst>
              </a:tr>
              <a:tr h="370840">
                <a:tc>
                  <a:txBody>
                    <a:bodyPr/>
                    <a:lstStyle/>
                    <a:p>
                      <a:r>
                        <a:rPr lang="en-US" altLang="zh-TW" sz="2000" dirty="0"/>
                        <a:t>100E10Ks</a:t>
                      </a:r>
                      <a:endParaRPr lang="zh-TW" altLang="en-US" sz="2000" dirty="0"/>
                    </a:p>
                  </a:txBody>
                  <a:tcPr/>
                </a:tc>
                <a:tc>
                  <a:txBody>
                    <a:bodyPr/>
                    <a:lstStyle/>
                    <a:p>
                      <a:r>
                        <a:rPr lang="en-US" altLang="zh-TW" sz="2000" dirty="0"/>
                        <a:t>100</a:t>
                      </a:r>
                      <a:endParaRPr lang="zh-TW" altLang="en-US" sz="2000" dirty="0"/>
                    </a:p>
                  </a:txBody>
                  <a:tcPr/>
                </a:tc>
                <a:tc>
                  <a:txBody>
                    <a:bodyPr/>
                    <a:lstStyle/>
                    <a:p>
                      <a:r>
                        <a:rPr lang="en-US" altLang="zh-TW" sz="2000" dirty="0"/>
                        <a:t>10K(increase)</a:t>
                      </a:r>
                      <a:endParaRPr lang="zh-TW" altLang="en-US" sz="2000" dirty="0"/>
                    </a:p>
                  </a:txBody>
                  <a:tcPr/>
                </a:tc>
                <a:tc>
                  <a:txBody>
                    <a:bodyPr/>
                    <a:lstStyle/>
                    <a:p>
                      <a:r>
                        <a:rPr lang="en-US" altLang="zh-TW" sz="2000" dirty="0" err="1"/>
                        <a:t>Statevector</a:t>
                      </a:r>
                      <a:r>
                        <a:rPr lang="en-US" altLang="zh-TW" sz="2000" dirty="0"/>
                        <a:t> &amp; </a:t>
                      </a:r>
                      <a:r>
                        <a:rPr lang="en-US" altLang="zh-TW" sz="2000" dirty="0" err="1"/>
                        <a:t>FakeLima</a:t>
                      </a:r>
                      <a:endParaRPr lang="zh-TW" altLang="en-US" sz="2000" dirty="0"/>
                    </a:p>
                  </a:txBody>
                  <a:tcPr/>
                </a:tc>
                <a:tc>
                  <a:txBody>
                    <a:bodyPr/>
                    <a:lstStyle/>
                    <a:p>
                      <a:r>
                        <a:rPr lang="en-US" altLang="zh-TW" sz="2000" dirty="0"/>
                        <a:t>1.26M</a:t>
                      </a:r>
                      <a:endParaRPr lang="zh-TW" altLang="en-US" sz="2000" dirty="0"/>
                    </a:p>
                  </a:txBody>
                  <a:tcPr/>
                </a:tc>
                <a:extLst>
                  <a:ext uri="{0D108BD9-81ED-4DB2-BD59-A6C34878D82A}">
                    <a16:rowId xmlns:a16="http://schemas.microsoft.com/office/drawing/2014/main" val="830565591"/>
                  </a:ext>
                </a:extLst>
              </a:tr>
            </a:tbl>
          </a:graphicData>
        </a:graphic>
      </p:graphicFrame>
      <p:sp>
        <p:nvSpPr>
          <p:cNvPr id="20" name="投影片編號版面配置區 19">
            <a:extLst>
              <a:ext uri="{FF2B5EF4-FFF2-40B4-BE49-F238E27FC236}">
                <a16:creationId xmlns:a16="http://schemas.microsoft.com/office/drawing/2014/main" id="{C8B7FBFE-DAF4-8FC9-A11F-3A0E50F19BC9}"/>
              </a:ext>
            </a:extLst>
          </p:cNvPr>
          <p:cNvSpPr>
            <a:spLocks noGrp="1"/>
          </p:cNvSpPr>
          <p:nvPr>
            <p:ph type="sldNum" sz="quarter" idx="12"/>
          </p:nvPr>
        </p:nvSpPr>
        <p:spPr/>
        <p:txBody>
          <a:bodyPr/>
          <a:lstStyle/>
          <a:p>
            <a:fld id="{694AECF3-A86F-47DA-B326-BF71A8E709EC}" type="slidenum">
              <a:rPr lang="zh-TW" altLang="en-US" smtClean="0"/>
              <a:t>10</a:t>
            </a:fld>
            <a:endParaRPr lang="zh-TW" altLang="en-US"/>
          </a:p>
        </p:txBody>
      </p:sp>
    </p:spTree>
    <p:extLst>
      <p:ext uri="{BB962C8B-B14F-4D97-AF65-F5344CB8AC3E}">
        <p14:creationId xmlns:p14="http://schemas.microsoft.com/office/powerpoint/2010/main" val="29372119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0999134F-E2A6-201B-C67F-786C25CA1F1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altLang="zh-TW" sz="2400" dirty="0"/>
              <a:t>In our work, using 1D Convolutional layers instead of 2D layers contains the same performance without extra data transformation.</a:t>
            </a:r>
          </a:p>
          <a:p>
            <a:pPr algn="just">
              <a:lnSpc>
                <a:spcPct val="150000"/>
              </a:lnSpc>
            </a:pPr>
            <a:r>
              <a:rPr lang="en-US" altLang="zh-TW" sz="2400" dirty="0"/>
              <a:t>Below is the schematic plot to illustrate the model we use.</a:t>
            </a:r>
          </a:p>
          <a:p>
            <a:pPr marL="0" indent="0">
              <a:lnSpc>
                <a:spcPct val="150000"/>
              </a:lnSpc>
              <a:buNone/>
            </a:pPr>
            <a:endParaRPr lang="en-US" altLang="zh-TW" dirty="0"/>
          </a:p>
        </p:txBody>
      </p:sp>
      <p:sp>
        <p:nvSpPr>
          <p:cNvPr id="2" name="標題 1">
            <a:extLst>
              <a:ext uri="{FF2B5EF4-FFF2-40B4-BE49-F238E27FC236}">
                <a16:creationId xmlns:a16="http://schemas.microsoft.com/office/drawing/2014/main" id="{0CE77826-3051-816C-9564-7F81BEB0703F}"/>
              </a:ext>
            </a:extLst>
          </p:cNvPr>
          <p:cNvSpPr>
            <a:spLocks noGrp="1"/>
          </p:cNvSpPr>
          <p:nvPr>
            <p:ph type="title"/>
          </p:nvPr>
        </p:nvSpPr>
        <p:spPr/>
        <p:txBody>
          <a:bodyPr/>
          <a:lstStyle/>
          <a:p>
            <a:r>
              <a:rPr lang="en-US" altLang="zh-TW" dirty="0"/>
              <a:t>Models</a:t>
            </a:r>
            <a:r>
              <a:rPr lang="zh-TW" altLang="en-US" dirty="0"/>
              <a:t> </a:t>
            </a:r>
            <a:r>
              <a:rPr lang="en-US" altLang="zh-TW" dirty="0"/>
              <a:t>– Autoencoder</a:t>
            </a:r>
            <a:endParaRPr lang="zh-TW" altLang="en-US" dirty="0"/>
          </a:p>
        </p:txBody>
      </p:sp>
      <p:pic>
        <p:nvPicPr>
          <p:cNvPr id="16" name="內容版面配置區 15">
            <a:extLst>
              <a:ext uri="{FF2B5EF4-FFF2-40B4-BE49-F238E27FC236}">
                <a16:creationId xmlns:a16="http://schemas.microsoft.com/office/drawing/2014/main" id="{D08648ED-ADC8-09EA-8D91-42DDC86FE38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t="24253" r="47652"/>
          <a:stretch/>
        </p:blipFill>
        <p:spPr>
          <a:xfrm>
            <a:off x="3479372" y="4001294"/>
            <a:ext cx="4929516" cy="1663298"/>
          </a:xfrm>
        </p:spPr>
      </p:pic>
      <p:sp>
        <p:nvSpPr>
          <p:cNvPr id="3" name="投影片編號版面配置區 2">
            <a:extLst>
              <a:ext uri="{FF2B5EF4-FFF2-40B4-BE49-F238E27FC236}">
                <a16:creationId xmlns:a16="http://schemas.microsoft.com/office/drawing/2014/main" id="{47671973-76AA-0EC5-48C0-540931E04C23}"/>
              </a:ext>
            </a:extLst>
          </p:cNvPr>
          <p:cNvSpPr>
            <a:spLocks noGrp="1"/>
          </p:cNvSpPr>
          <p:nvPr>
            <p:ph type="sldNum" sz="quarter" idx="12"/>
          </p:nvPr>
        </p:nvSpPr>
        <p:spPr/>
        <p:txBody>
          <a:bodyPr/>
          <a:lstStyle/>
          <a:p>
            <a:fld id="{694AECF3-A86F-47DA-B326-BF71A8E709EC}" type="slidenum">
              <a:rPr lang="zh-TW" altLang="en-US" smtClean="0"/>
              <a:t>11</a:t>
            </a:fld>
            <a:endParaRPr lang="zh-TW" altLang="en-US"/>
          </a:p>
        </p:txBody>
      </p:sp>
    </p:spTree>
    <p:extLst>
      <p:ext uri="{BB962C8B-B14F-4D97-AF65-F5344CB8AC3E}">
        <p14:creationId xmlns:p14="http://schemas.microsoft.com/office/powerpoint/2010/main" val="27184901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C35F9A-31C5-8C3D-A27B-29BC62D4620E}"/>
              </a:ext>
            </a:extLst>
          </p:cNvPr>
          <p:cNvSpPr>
            <a:spLocks noGrp="1"/>
          </p:cNvSpPr>
          <p:nvPr>
            <p:ph type="title"/>
          </p:nvPr>
        </p:nvSpPr>
        <p:spPr/>
        <p:txBody>
          <a:bodyPr/>
          <a:lstStyle/>
          <a:p>
            <a:r>
              <a:rPr lang="en-US" altLang="zh-TW" dirty="0"/>
              <a:t>Training Process</a:t>
            </a:r>
            <a:endParaRPr lang="zh-TW" altLang="en-US" dirty="0"/>
          </a:p>
        </p:txBody>
      </p:sp>
      <p:sp>
        <p:nvSpPr>
          <p:cNvPr id="5" name="內容版面配置區 2">
            <a:extLst>
              <a:ext uri="{FF2B5EF4-FFF2-40B4-BE49-F238E27FC236}">
                <a16:creationId xmlns:a16="http://schemas.microsoft.com/office/drawing/2014/main" id="{604E5893-464E-D378-33C9-88D48ADD8767}"/>
              </a:ext>
            </a:extLst>
          </p:cNvPr>
          <p:cNvSpPr txBox="1">
            <a:spLocks/>
          </p:cNvSpPr>
          <p:nvPr/>
        </p:nvSpPr>
        <p:spPr>
          <a:xfrm>
            <a:off x="8382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400" dirty="0"/>
              <a:t>During training:</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p:txBody>
      </p:sp>
      <p:sp>
        <p:nvSpPr>
          <p:cNvPr id="7" name="內容版面配置區 2">
            <a:extLst>
              <a:ext uri="{FF2B5EF4-FFF2-40B4-BE49-F238E27FC236}">
                <a16:creationId xmlns:a16="http://schemas.microsoft.com/office/drawing/2014/main" id="{5C7A7ED9-B97F-A32A-D222-20C13DAE266F}"/>
              </a:ext>
            </a:extLst>
          </p:cNvPr>
          <p:cNvSpPr txBox="1">
            <a:spLocks/>
          </p:cNvSpPr>
          <p:nvPr/>
        </p:nvSpPr>
        <p:spPr>
          <a:xfrm>
            <a:off x="6395720" y="1838008"/>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400" dirty="0"/>
              <a:t>Software &amp; Hardware: </a:t>
            </a:r>
          </a:p>
          <a:p>
            <a:endParaRPr lang="en-US" altLang="zh-TW" dirty="0"/>
          </a:p>
          <a:p>
            <a:endParaRPr lang="en-US" altLang="zh-TW" dirty="0"/>
          </a:p>
          <a:p>
            <a:endParaRPr lang="en-US" altLang="zh-TW" dirty="0"/>
          </a:p>
          <a:p>
            <a:endParaRPr lang="en-US" altLang="zh-TW" dirty="0"/>
          </a:p>
          <a:p>
            <a:endParaRPr lang="en-US" altLang="zh-TW" dirty="0"/>
          </a:p>
        </p:txBody>
      </p:sp>
      <p:graphicFrame>
        <p:nvGraphicFramePr>
          <p:cNvPr id="4" name="內容版面配置區 3">
            <a:extLst>
              <a:ext uri="{FF2B5EF4-FFF2-40B4-BE49-F238E27FC236}">
                <a16:creationId xmlns:a16="http://schemas.microsoft.com/office/drawing/2014/main" id="{89AA2B2B-887F-FDBB-74D4-29D562F7220F}"/>
              </a:ext>
            </a:extLst>
          </p:cNvPr>
          <p:cNvGraphicFramePr>
            <a:graphicFrameLocks noGrp="1"/>
          </p:cNvGraphicFramePr>
          <p:nvPr>
            <p:ph idx="1"/>
            <p:extLst>
              <p:ext uri="{D42A27DB-BD31-4B8C-83A1-F6EECF244321}">
                <p14:modId xmlns:p14="http://schemas.microsoft.com/office/powerpoint/2010/main" val="2780598943"/>
              </p:ext>
            </p:extLst>
          </p:nvPr>
        </p:nvGraphicFramePr>
        <p:xfrm>
          <a:off x="558800" y="2809240"/>
          <a:ext cx="4795520" cy="259080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956353734"/>
                    </a:ext>
                  </a:extLst>
                </a:gridCol>
                <a:gridCol w="2753360">
                  <a:extLst>
                    <a:ext uri="{9D8B030D-6E8A-4147-A177-3AD203B41FA5}">
                      <a16:colId xmlns:a16="http://schemas.microsoft.com/office/drawing/2014/main" val="1652293039"/>
                    </a:ext>
                  </a:extLst>
                </a:gridCol>
              </a:tblGrid>
              <a:tr h="133985">
                <a:tc>
                  <a:txBody>
                    <a:bodyPr/>
                    <a:lstStyle/>
                    <a:p>
                      <a:pPr algn="ctr"/>
                      <a:r>
                        <a:rPr lang="en-US" altLang="zh-TW" dirty="0"/>
                        <a:t>Type</a:t>
                      </a:r>
                      <a:endParaRPr lang="zh-TW" altLang="en-US" dirty="0"/>
                    </a:p>
                  </a:txBody>
                  <a:tcPr/>
                </a:tc>
                <a:tc>
                  <a:txBody>
                    <a:bodyPr/>
                    <a:lstStyle/>
                    <a:p>
                      <a:pPr algn="ctr"/>
                      <a:r>
                        <a:rPr lang="en-US" altLang="zh-TW" dirty="0"/>
                        <a:t>Method</a:t>
                      </a:r>
                      <a:endParaRPr lang="zh-TW" altLang="en-US" dirty="0"/>
                    </a:p>
                  </a:txBody>
                  <a:tcPr/>
                </a:tc>
                <a:extLst>
                  <a:ext uri="{0D108BD9-81ED-4DB2-BD59-A6C34878D82A}">
                    <a16:rowId xmlns:a16="http://schemas.microsoft.com/office/drawing/2014/main" val="4165841957"/>
                  </a:ext>
                </a:extLst>
              </a:tr>
              <a:tr h="370840">
                <a:tc>
                  <a:txBody>
                    <a:bodyPr/>
                    <a:lstStyle/>
                    <a:p>
                      <a:r>
                        <a:rPr lang="en-US" altLang="zh-TW" dirty="0"/>
                        <a:t>Cost function</a:t>
                      </a:r>
                      <a:endParaRPr lang="zh-TW" altLang="en-US" dirty="0"/>
                    </a:p>
                  </a:txBody>
                  <a:tcPr/>
                </a:tc>
                <a:tc>
                  <a:txBody>
                    <a:bodyPr/>
                    <a:lstStyle/>
                    <a:p>
                      <a:r>
                        <a:rPr lang="en-US" altLang="zh-TW" dirty="0"/>
                        <a:t>Mean Squared Error</a:t>
                      </a:r>
                      <a:endParaRPr lang="zh-TW" altLang="en-US" dirty="0"/>
                    </a:p>
                  </a:txBody>
                  <a:tcPr/>
                </a:tc>
                <a:extLst>
                  <a:ext uri="{0D108BD9-81ED-4DB2-BD59-A6C34878D82A}">
                    <a16:rowId xmlns:a16="http://schemas.microsoft.com/office/drawing/2014/main" val="2175974106"/>
                  </a:ext>
                </a:extLst>
              </a:tr>
              <a:tr h="370840">
                <a:tc>
                  <a:txBody>
                    <a:bodyPr/>
                    <a:lstStyle/>
                    <a:p>
                      <a:r>
                        <a:rPr lang="en-US" altLang="zh-TW" dirty="0"/>
                        <a:t>Optimizer</a:t>
                      </a:r>
                      <a:endParaRPr lang="zh-TW" altLang="en-US" dirty="0"/>
                    </a:p>
                  </a:txBody>
                  <a:tcPr/>
                </a:tc>
                <a:tc>
                  <a:txBody>
                    <a:bodyPr/>
                    <a:lstStyle/>
                    <a:p>
                      <a:r>
                        <a:rPr lang="en-US" altLang="zh-TW" dirty="0"/>
                        <a:t>Adam</a:t>
                      </a:r>
                      <a:endParaRPr lang="zh-TW" altLang="en-US" dirty="0"/>
                    </a:p>
                  </a:txBody>
                  <a:tcPr/>
                </a:tc>
                <a:extLst>
                  <a:ext uri="{0D108BD9-81ED-4DB2-BD59-A6C34878D82A}">
                    <a16:rowId xmlns:a16="http://schemas.microsoft.com/office/drawing/2014/main" val="2900794321"/>
                  </a:ext>
                </a:extLst>
              </a:tr>
              <a:tr h="370840">
                <a:tc>
                  <a:txBody>
                    <a:bodyPr/>
                    <a:lstStyle/>
                    <a:p>
                      <a:r>
                        <a:rPr lang="en-US" altLang="zh-TW" dirty="0"/>
                        <a:t>Learning rate</a:t>
                      </a:r>
                      <a:endParaRPr lang="zh-TW" altLang="en-US" dirty="0"/>
                    </a:p>
                  </a:txBody>
                  <a:tcPr/>
                </a:tc>
                <a:tc>
                  <a:txBody>
                    <a:bodyPr/>
                    <a:lstStyle/>
                    <a:p>
                      <a:r>
                        <a:rPr lang="en-US" altLang="zh-TW" dirty="0"/>
                        <a:t>0.0005</a:t>
                      </a:r>
                      <a:endParaRPr lang="zh-TW" altLang="en-US" dirty="0"/>
                    </a:p>
                  </a:txBody>
                  <a:tcPr/>
                </a:tc>
                <a:extLst>
                  <a:ext uri="{0D108BD9-81ED-4DB2-BD59-A6C34878D82A}">
                    <a16:rowId xmlns:a16="http://schemas.microsoft.com/office/drawing/2014/main" val="3079957541"/>
                  </a:ext>
                </a:extLst>
              </a:tr>
              <a:tr h="370840">
                <a:tc>
                  <a:txBody>
                    <a:bodyPr/>
                    <a:lstStyle/>
                    <a:p>
                      <a:r>
                        <a:rPr lang="en-US" altLang="zh-TW" dirty="0"/>
                        <a:t>Training Epoch</a:t>
                      </a:r>
                      <a:endParaRPr lang="zh-TW" altLang="en-US" dirty="0"/>
                    </a:p>
                  </a:txBody>
                  <a:tcPr/>
                </a:tc>
                <a:tc>
                  <a:txBody>
                    <a:bodyPr/>
                    <a:lstStyle/>
                    <a:p>
                      <a:r>
                        <a:rPr lang="en-US" altLang="zh-TW" dirty="0"/>
                        <a:t>500 epochs</a:t>
                      </a:r>
                      <a:endParaRPr lang="zh-TW" altLang="en-US" dirty="0"/>
                    </a:p>
                  </a:txBody>
                  <a:tcPr/>
                </a:tc>
                <a:extLst>
                  <a:ext uri="{0D108BD9-81ED-4DB2-BD59-A6C34878D82A}">
                    <a16:rowId xmlns:a16="http://schemas.microsoft.com/office/drawing/2014/main" val="3734004819"/>
                  </a:ext>
                </a:extLst>
              </a:tr>
              <a:tr h="370840">
                <a:tc>
                  <a:txBody>
                    <a:bodyPr/>
                    <a:lstStyle/>
                    <a:p>
                      <a:r>
                        <a:rPr lang="en-US" altLang="zh-TW" dirty="0"/>
                        <a:t>Batch size</a:t>
                      </a:r>
                      <a:endParaRPr lang="zh-TW" altLang="en-US" dirty="0"/>
                    </a:p>
                  </a:txBody>
                  <a:tcPr/>
                </a:tc>
                <a:tc>
                  <a:txBody>
                    <a:bodyPr/>
                    <a:lstStyle/>
                    <a:p>
                      <a:r>
                        <a:rPr lang="en-US" altLang="zh-TW" dirty="0"/>
                        <a:t>10k</a:t>
                      </a:r>
                      <a:endParaRPr lang="zh-TW" altLang="en-US" dirty="0"/>
                    </a:p>
                  </a:txBody>
                  <a:tcPr/>
                </a:tc>
                <a:extLst>
                  <a:ext uri="{0D108BD9-81ED-4DB2-BD59-A6C34878D82A}">
                    <a16:rowId xmlns:a16="http://schemas.microsoft.com/office/drawing/2014/main" val="2601699996"/>
                  </a:ext>
                </a:extLst>
              </a:tr>
              <a:tr h="370840">
                <a:tc>
                  <a:txBody>
                    <a:bodyPr/>
                    <a:lstStyle/>
                    <a:p>
                      <a:r>
                        <a:rPr lang="en-US" altLang="zh-TW" dirty="0"/>
                        <a:t>Saved Checkpoint</a:t>
                      </a:r>
                      <a:endParaRPr lang="zh-TW" altLang="en-US" dirty="0"/>
                    </a:p>
                  </a:txBody>
                  <a:tcPr/>
                </a:tc>
                <a:tc>
                  <a:txBody>
                    <a:bodyPr/>
                    <a:lstStyle/>
                    <a:p>
                      <a:r>
                        <a:rPr lang="en-US" altLang="zh-TW" dirty="0"/>
                        <a:t>At Minimal validation loss</a:t>
                      </a:r>
                      <a:endParaRPr lang="zh-TW" altLang="en-US" dirty="0"/>
                    </a:p>
                  </a:txBody>
                  <a:tcPr/>
                </a:tc>
                <a:extLst>
                  <a:ext uri="{0D108BD9-81ED-4DB2-BD59-A6C34878D82A}">
                    <a16:rowId xmlns:a16="http://schemas.microsoft.com/office/drawing/2014/main" val="3889990332"/>
                  </a:ext>
                </a:extLst>
              </a:tr>
            </a:tbl>
          </a:graphicData>
        </a:graphic>
      </p:graphicFrame>
      <p:graphicFrame>
        <p:nvGraphicFramePr>
          <p:cNvPr id="9" name="內容版面配置區 3">
            <a:extLst>
              <a:ext uri="{FF2B5EF4-FFF2-40B4-BE49-F238E27FC236}">
                <a16:creationId xmlns:a16="http://schemas.microsoft.com/office/drawing/2014/main" id="{1A682E25-94C0-A1E0-165A-DB518CE2C70C}"/>
              </a:ext>
            </a:extLst>
          </p:cNvPr>
          <p:cNvGraphicFramePr>
            <a:graphicFrameLocks/>
          </p:cNvGraphicFramePr>
          <p:nvPr>
            <p:extLst>
              <p:ext uri="{D42A27DB-BD31-4B8C-83A1-F6EECF244321}">
                <p14:modId xmlns:p14="http://schemas.microsoft.com/office/powerpoint/2010/main" val="2753382871"/>
              </p:ext>
            </p:extLst>
          </p:nvPr>
        </p:nvGraphicFramePr>
        <p:xfrm>
          <a:off x="6089650" y="2809240"/>
          <a:ext cx="5497830" cy="2291080"/>
        </p:xfrm>
        <a:graphic>
          <a:graphicData uri="http://schemas.openxmlformats.org/drawingml/2006/table">
            <a:tbl>
              <a:tblPr firstRow="1" bandRow="1">
                <a:tableStyleId>{5C22544A-7EE6-4342-B048-85BDC9FD1C3A}</a:tableStyleId>
              </a:tblPr>
              <a:tblGrid>
                <a:gridCol w="2510790">
                  <a:extLst>
                    <a:ext uri="{9D8B030D-6E8A-4147-A177-3AD203B41FA5}">
                      <a16:colId xmlns:a16="http://schemas.microsoft.com/office/drawing/2014/main" val="1956353734"/>
                    </a:ext>
                  </a:extLst>
                </a:gridCol>
                <a:gridCol w="2987040">
                  <a:extLst>
                    <a:ext uri="{9D8B030D-6E8A-4147-A177-3AD203B41FA5}">
                      <a16:colId xmlns:a16="http://schemas.microsoft.com/office/drawing/2014/main" val="1652293039"/>
                    </a:ext>
                  </a:extLst>
                </a:gridCol>
              </a:tblGrid>
              <a:tr h="133985">
                <a:tc>
                  <a:txBody>
                    <a:bodyPr/>
                    <a:lstStyle/>
                    <a:p>
                      <a:pPr algn="ctr"/>
                      <a:r>
                        <a:rPr lang="en-US" altLang="zh-TW" dirty="0"/>
                        <a:t>Type</a:t>
                      </a:r>
                      <a:endParaRPr lang="zh-TW" altLang="en-US" dirty="0"/>
                    </a:p>
                  </a:txBody>
                  <a:tcPr/>
                </a:tc>
                <a:tc>
                  <a:txBody>
                    <a:bodyPr/>
                    <a:lstStyle/>
                    <a:p>
                      <a:pPr algn="ctr"/>
                      <a:r>
                        <a:rPr lang="en-US" altLang="zh-TW" dirty="0"/>
                        <a:t>Method</a:t>
                      </a:r>
                      <a:endParaRPr lang="zh-TW" altLang="en-US" dirty="0"/>
                    </a:p>
                  </a:txBody>
                  <a:tcPr/>
                </a:tc>
                <a:extLst>
                  <a:ext uri="{0D108BD9-81ED-4DB2-BD59-A6C34878D82A}">
                    <a16:rowId xmlns:a16="http://schemas.microsoft.com/office/drawing/2014/main" val="4165841957"/>
                  </a:ext>
                </a:extLst>
              </a:tr>
              <a:tr h="370840">
                <a:tc>
                  <a:txBody>
                    <a:bodyPr/>
                    <a:lstStyle/>
                    <a:p>
                      <a:r>
                        <a:rPr lang="en-US" altLang="zh-TW" dirty="0"/>
                        <a:t>Code implementation</a:t>
                      </a:r>
                      <a:endParaRPr lang="zh-TW" altLang="en-US" dirty="0"/>
                    </a:p>
                  </a:txBody>
                  <a:tcPr/>
                </a:tc>
                <a:tc>
                  <a:txBody>
                    <a:bodyPr/>
                    <a:lstStyle/>
                    <a:p>
                      <a:r>
                        <a:rPr lang="en-US" altLang="zh-TW" dirty="0" err="1"/>
                        <a:t>Tensorflow</a:t>
                      </a:r>
                      <a:endParaRPr lang="zh-TW" altLang="en-US" dirty="0"/>
                    </a:p>
                  </a:txBody>
                  <a:tcPr/>
                </a:tc>
                <a:extLst>
                  <a:ext uri="{0D108BD9-81ED-4DB2-BD59-A6C34878D82A}">
                    <a16:rowId xmlns:a16="http://schemas.microsoft.com/office/drawing/2014/main" val="3471447820"/>
                  </a:ext>
                </a:extLst>
              </a:tr>
              <a:tr h="370840">
                <a:tc>
                  <a:txBody>
                    <a:bodyPr/>
                    <a:lstStyle/>
                    <a:p>
                      <a:r>
                        <a:rPr lang="en-US" altLang="zh-TW" dirty="0"/>
                        <a:t>CPU(for data generation)</a:t>
                      </a:r>
                      <a:endParaRPr lang="zh-TW" altLang="en-US" dirty="0"/>
                    </a:p>
                  </a:txBody>
                  <a:tcPr/>
                </a:tc>
                <a:tc>
                  <a:txBody>
                    <a:bodyPr/>
                    <a:lstStyle/>
                    <a:p>
                      <a:r>
                        <a:rPr lang="pt-BR" altLang="zh-TW" dirty="0"/>
                        <a:t>Intel(R) Core(TM) i7-10750H CPU</a:t>
                      </a:r>
                      <a:r>
                        <a:rPr lang="zh-TW" altLang="en-US" dirty="0"/>
                        <a:t> </a:t>
                      </a:r>
                      <a:r>
                        <a:rPr lang="en-US" altLang="zh-TW" dirty="0"/>
                        <a:t>@ 2.60GHz (6 cores, 12 threads)</a:t>
                      </a:r>
                      <a:endParaRPr lang="zh-TW" altLang="en-US" dirty="0"/>
                    </a:p>
                  </a:txBody>
                  <a:tcPr/>
                </a:tc>
                <a:extLst>
                  <a:ext uri="{0D108BD9-81ED-4DB2-BD59-A6C34878D82A}">
                    <a16:rowId xmlns:a16="http://schemas.microsoft.com/office/drawing/2014/main" val="2175974106"/>
                  </a:ext>
                </a:extLst>
              </a:tr>
              <a:tr h="370840">
                <a:tc>
                  <a:txBody>
                    <a:bodyPr/>
                    <a:lstStyle/>
                    <a:p>
                      <a:r>
                        <a:rPr lang="en-US" altLang="zh-TW" dirty="0"/>
                        <a:t>GPU(for training model)</a:t>
                      </a:r>
                      <a:endParaRPr lang="zh-TW" altLang="en-US" dirty="0"/>
                    </a:p>
                  </a:txBody>
                  <a:tcPr/>
                </a:tc>
                <a:tc>
                  <a:txBody>
                    <a:bodyPr/>
                    <a:lstStyle/>
                    <a:p>
                      <a:r>
                        <a:rPr lang="pt-BR" altLang="zh-TW" dirty="0"/>
                        <a:t>NVIDIA TITAN RTX GPUs (24GB VRAM each)</a:t>
                      </a:r>
                      <a:endParaRPr lang="zh-TW" altLang="en-US" dirty="0"/>
                    </a:p>
                  </a:txBody>
                  <a:tcPr/>
                </a:tc>
                <a:extLst>
                  <a:ext uri="{0D108BD9-81ED-4DB2-BD59-A6C34878D82A}">
                    <a16:rowId xmlns:a16="http://schemas.microsoft.com/office/drawing/2014/main" val="2900794321"/>
                  </a:ext>
                </a:extLst>
              </a:tr>
            </a:tbl>
          </a:graphicData>
        </a:graphic>
      </p:graphicFrame>
      <p:sp>
        <p:nvSpPr>
          <p:cNvPr id="3" name="投影片編號版面配置區 2">
            <a:extLst>
              <a:ext uri="{FF2B5EF4-FFF2-40B4-BE49-F238E27FC236}">
                <a16:creationId xmlns:a16="http://schemas.microsoft.com/office/drawing/2014/main" id="{13DD3E5A-AFF2-AA81-DDAE-716D252C5A57}"/>
              </a:ext>
            </a:extLst>
          </p:cNvPr>
          <p:cNvSpPr>
            <a:spLocks noGrp="1"/>
          </p:cNvSpPr>
          <p:nvPr>
            <p:ph type="sldNum" sz="quarter" idx="12"/>
          </p:nvPr>
        </p:nvSpPr>
        <p:spPr/>
        <p:txBody>
          <a:bodyPr/>
          <a:lstStyle/>
          <a:p>
            <a:fld id="{694AECF3-A86F-47DA-B326-BF71A8E709EC}" type="slidenum">
              <a:rPr lang="zh-TW" altLang="en-US" smtClean="0"/>
              <a:t>12</a:t>
            </a:fld>
            <a:endParaRPr lang="zh-TW" altLang="en-US"/>
          </a:p>
        </p:txBody>
      </p:sp>
    </p:spTree>
    <p:extLst>
      <p:ext uri="{BB962C8B-B14F-4D97-AF65-F5344CB8AC3E}">
        <p14:creationId xmlns:p14="http://schemas.microsoft.com/office/powerpoint/2010/main" val="4903106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C88929-0D46-7478-6717-59A749185256}"/>
              </a:ext>
            </a:extLst>
          </p:cNvPr>
          <p:cNvSpPr>
            <a:spLocks noGrp="1"/>
          </p:cNvSpPr>
          <p:nvPr>
            <p:ph type="title"/>
          </p:nvPr>
        </p:nvSpPr>
        <p:spPr/>
        <p:txBody>
          <a:bodyPr/>
          <a:lstStyle/>
          <a:p>
            <a:r>
              <a:rPr lang="en-US" altLang="zh-TW" dirty="0"/>
              <a:t>Model evaluation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A336405-8A2E-F13F-E58C-7C19E9118D8E}"/>
                  </a:ext>
                </a:extLst>
              </p:cNvPr>
              <p:cNvSpPr>
                <a:spLocks noGrp="1"/>
              </p:cNvSpPr>
              <p:nvPr>
                <p:ph idx="1"/>
              </p:nvPr>
            </p:nvSpPr>
            <p:spPr>
              <a:xfrm>
                <a:off x="838200" y="1825625"/>
                <a:ext cx="10805160" cy="4895850"/>
              </a:xfrm>
            </p:spPr>
            <p:txBody>
              <a:bodyPr>
                <a:normAutofit/>
              </a:bodyPr>
              <a:lstStyle/>
              <a:p>
                <a:pPr>
                  <a:lnSpc>
                    <a:spcPct val="100000"/>
                  </a:lnSpc>
                </a:pPr>
                <a:r>
                  <a:rPr lang="en-US" altLang="zh-TW" sz="2400" dirty="0"/>
                  <a:t>Loss calculation method : Two metrics about Mean Absolute error(MAE).</a:t>
                </a:r>
              </a:p>
              <a:p>
                <a:pPr>
                  <a:lnSpc>
                    <a:spcPct val="100000"/>
                  </a:lnSpc>
                </a:pPr>
                <a:endParaRPr lang="en-US" altLang="zh-TW" sz="2400" dirty="0"/>
              </a:p>
              <a:p>
                <a:pPr>
                  <a:lnSpc>
                    <a:spcPct val="100000"/>
                  </a:lnSpc>
                </a:pPr>
                <a:endParaRPr lang="en-US" altLang="zh-TW" sz="2400" dirty="0"/>
              </a:p>
              <a:p>
                <a:pPr>
                  <a:lnSpc>
                    <a:spcPct val="100000"/>
                  </a:lnSpc>
                </a:pPr>
                <a:endParaRPr lang="en-US" altLang="zh-TW" sz="2400" dirty="0"/>
              </a:p>
              <a:p>
                <a:pPr>
                  <a:lnSpc>
                    <a:spcPct val="100000"/>
                  </a:lnSpc>
                </a:pPr>
                <a:endParaRPr lang="en-US" altLang="zh-TW" sz="2400" dirty="0"/>
              </a:p>
              <a:p>
                <a:pPr marL="0" indent="0">
                  <a:lnSpc>
                    <a:spcPct val="100000"/>
                  </a:lnSpc>
                  <a:buNone/>
                </a:pPr>
                <a:endParaRPr lang="en-US" altLang="zh-TW" sz="2400" dirty="0"/>
              </a:p>
              <a:p>
                <a:pPr marL="0" indent="0" algn="just">
                  <a:lnSpc>
                    <a:spcPct val="100000"/>
                  </a:lnSpc>
                  <a:buNone/>
                </a:pPr>
                <a:r>
                  <a:rPr lang="en-US" altLang="zh-TW" sz="2400" dirty="0"/>
                  <a:t>*</a:t>
                </a:r>
                <a:r>
                  <a:rPr lang="en-US" altLang="zh-TW" sz="1800" dirty="0"/>
                  <a:t>N is the number of basis vectors</a:t>
                </a:r>
                <a:r>
                  <a:rPr lang="zh-TW" altLang="en-US" sz="1800" dirty="0"/>
                  <a:t>；</a:t>
                </a:r>
                <a14:m>
                  <m:oMath xmlns:m="http://schemas.openxmlformats.org/officeDocument/2006/math">
                    <m:r>
                      <a:rPr lang="en-US" altLang="zh-TW" sz="2000" i="1" dirty="0" smtClean="0">
                        <a:latin typeface="Cambria Math" panose="02040503050406030204" pitchFamily="18" charset="0"/>
                      </a:rPr>
                      <m:t>𝑃</m:t>
                    </m:r>
                    <m:r>
                      <a:rPr lang="en-US" altLang="zh-TW" sz="2000" i="1" baseline="-25000" dirty="0" err="1" smtClean="0">
                        <a:latin typeface="Cambria Math" panose="02040503050406030204" pitchFamily="18" charset="0"/>
                      </a:rPr>
                      <m:t>𝑡𝑎𝑟𝑔</m:t>
                    </m:r>
                    <m:r>
                      <a:rPr lang="en-US" altLang="zh-TW" sz="2000" i="1" baseline="-25000" dirty="0" err="1" smtClean="0">
                        <a:latin typeface="Cambria Math" panose="02040503050406030204" pitchFamily="18" charset="0"/>
                      </a:rPr>
                      <m:t>,</m:t>
                    </m:r>
                    <m:r>
                      <a:rPr lang="en-US" altLang="zh-TW" sz="2000" b="0" i="1" baseline="-25000" dirty="0" smtClean="0">
                        <a:latin typeface="Cambria Math" panose="02040503050406030204" pitchFamily="18" charset="0"/>
                      </a:rPr>
                      <m:t>𝑗</m:t>
                    </m:r>
                  </m:oMath>
                </a14:m>
                <a:r>
                  <a:rPr lang="en-US" altLang="zh-TW" sz="1800" dirty="0"/>
                  <a:t> &amp; </a:t>
                </a:r>
                <a14:m>
                  <m:oMath xmlns:m="http://schemas.openxmlformats.org/officeDocument/2006/math">
                    <m:sSub>
                      <m:sSubPr>
                        <m:ctrlPr>
                          <a:rPr lang="en-US" altLang="zh-TW" sz="1800" b="0" i="1" dirty="0" smtClean="0">
                            <a:latin typeface="Cambria Math" panose="02040503050406030204" pitchFamily="18" charset="0"/>
                          </a:rPr>
                        </m:ctrlPr>
                      </m:sSubPr>
                      <m:e>
                        <m:r>
                          <a:rPr lang="en-US" altLang="zh-TW" sz="1800" i="1" dirty="0">
                            <a:latin typeface="Cambria Math" panose="02040503050406030204" pitchFamily="18" charset="0"/>
                          </a:rPr>
                          <m:t>𝑃</m:t>
                        </m:r>
                      </m:e>
                      <m:sub>
                        <m:r>
                          <a:rPr lang="en-US" altLang="zh-TW" sz="1800" b="0" i="1" dirty="0" smtClean="0">
                            <a:latin typeface="Cambria Math" panose="02040503050406030204" pitchFamily="18" charset="0"/>
                          </a:rPr>
                          <m:t>𝑛𝑜𝑖𝑠𝑦</m:t>
                        </m:r>
                      </m:sub>
                    </m:sSub>
                    <m:r>
                      <a:rPr lang="en-US" altLang="zh-TW" sz="1800" i="1" baseline="-25000" dirty="0" err="1">
                        <a:latin typeface="Cambria Math" panose="02040503050406030204" pitchFamily="18" charset="0"/>
                      </a:rPr>
                      <m:t>,</m:t>
                    </m:r>
                    <m:r>
                      <a:rPr lang="en-US" altLang="zh-TW" sz="1800" i="1" baseline="-25000" dirty="0">
                        <a:latin typeface="Cambria Math" panose="02040503050406030204" pitchFamily="18" charset="0"/>
                      </a:rPr>
                      <m:t>𝑗</m:t>
                    </m:r>
                  </m:oMath>
                </a14:m>
                <a:r>
                  <a:rPr lang="en-US" altLang="zh-TW" sz="1800" dirty="0"/>
                  <a:t> is the target and noisy measurement probability for j-</a:t>
                </a:r>
                <a:r>
                  <a:rPr lang="en-US" altLang="zh-TW" sz="1800" dirty="0" err="1"/>
                  <a:t>th</a:t>
                </a:r>
                <a:r>
                  <a:rPr lang="en-US" altLang="zh-TW" sz="1800" dirty="0"/>
                  <a:t> basis vector</a:t>
                </a:r>
                <a:r>
                  <a:rPr lang="zh-TW" altLang="en-US" sz="1800" dirty="0"/>
                  <a:t>；</a:t>
                </a:r>
                <a14:m>
                  <m:oMath xmlns:m="http://schemas.openxmlformats.org/officeDocument/2006/math">
                    <m:acc>
                      <m:accPr>
                        <m:chr m:val="̂"/>
                        <m:ctrlPr>
                          <a:rPr lang="en-US" altLang="zh-TW" sz="1800" i="1" dirty="0" smtClean="0">
                            <a:latin typeface="Cambria Math" panose="02040503050406030204" pitchFamily="18" charset="0"/>
                          </a:rPr>
                        </m:ctrlPr>
                      </m:accPr>
                      <m:e>
                        <m:r>
                          <a:rPr lang="en-US" altLang="zh-TW" sz="1800" b="0" i="1" dirty="0" smtClean="0">
                            <a:latin typeface="Cambria Math" panose="02040503050406030204" pitchFamily="18" charset="0"/>
                          </a:rPr>
                          <m:t>𝑃</m:t>
                        </m:r>
                      </m:e>
                    </m:acc>
                    <m:r>
                      <a:rPr lang="en-US" altLang="zh-TW" sz="1800" b="0" i="1" baseline="-25000" dirty="0" smtClean="0">
                        <a:latin typeface="Cambria Math" panose="02040503050406030204" pitchFamily="18" charset="0"/>
                      </a:rPr>
                      <m:t>𝑗</m:t>
                    </m:r>
                  </m:oMath>
                </a14:m>
                <a:r>
                  <a:rPr lang="en-US" altLang="zh-TW" sz="1800" dirty="0"/>
                  <a:t> is the prediction measurement probability for j-</a:t>
                </a:r>
                <a:r>
                  <a:rPr lang="en-US" altLang="zh-TW" sz="1800" dirty="0" err="1"/>
                  <a:t>th</a:t>
                </a:r>
                <a:r>
                  <a:rPr lang="en-US" altLang="zh-TW" sz="1800" dirty="0"/>
                  <a:t> basis vector.</a:t>
                </a:r>
              </a:p>
              <a:p>
                <a:pPr marL="0" indent="0" algn="just">
                  <a:buNone/>
                </a:pPr>
                <a:endParaRPr lang="en-US" altLang="zh-TW" dirty="0"/>
              </a:p>
              <a:p>
                <a:endParaRPr lang="en-US" altLang="zh-TW" dirty="0"/>
              </a:p>
            </p:txBody>
          </p:sp>
        </mc:Choice>
        <mc:Fallback xmlns="">
          <p:sp>
            <p:nvSpPr>
              <p:cNvPr id="3" name="內容版面配置區 2">
                <a:extLst>
                  <a:ext uri="{FF2B5EF4-FFF2-40B4-BE49-F238E27FC236}">
                    <a16:creationId xmlns:a16="http://schemas.microsoft.com/office/drawing/2014/main" id="{9A336405-8A2E-F13F-E58C-7C19E9118D8E}"/>
                  </a:ext>
                </a:extLst>
              </p:cNvPr>
              <p:cNvSpPr>
                <a:spLocks noGrp="1" noRot="1" noChangeAspect="1" noMove="1" noResize="1" noEditPoints="1" noAdjustHandles="1" noChangeArrowheads="1" noChangeShapeType="1" noTextEdit="1"/>
              </p:cNvSpPr>
              <p:nvPr>
                <p:ph idx="1"/>
              </p:nvPr>
            </p:nvSpPr>
            <p:spPr>
              <a:xfrm>
                <a:off x="838200" y="1825625"/>
                <a:ext cx="10805160" cy="4895850"/>
              </a:xfrm>
              <a:blipFill>
                <a:blip r:embed="rId3"/>
                <a:stretch>
                  <a:fillRect l="-903" t="-995" r="-45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B6B45E3-C332-2798-0DCA-D2CF9E371414}"/>
              </a:ext>
            </a:extLst>
          </p:cNvPr>
          <p:cNvSpPr>
            <a:spLocks noGrp="1"/>
          </p:cNvSpPr>
          <p:nvPr>
            <p:ph type="sldNum" sz="quarter" idx="12"/>
          </p:nvPr>
        </p:nvSpPr>
        <p:spPr/>
        <p:txBody>
          <a:bodyPr/>
          <a:lstStyle/>
          <a:p>
            <a:fld id="{694AECF3-A86F-47DA-B326-BF71A8E709EC}" type="slidenum">
              <a:rPr lang="zh-TW" altLang="en-US" smtClean="0"/>
              <a:t>13</a:t>
            </a:fld>
            <a:endParaRPr lang="zh-TW" altLang="en-US"/>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B3D9A934-1EC8-7A32-4A92-C80CDD195619}"/>
                  </a:ext>
                </a:extLst>
              </p:cNvPr>
              <p:cNvSpPr txBox="1"/>
              <p:nvPr/>
            </p:nvSpPr>
            <p:spPr>
              <a:xfrm>
                <a:off x="2133219" y="2508299"/>
                <a:ext cx="7801937" cy="1841402"/>
              </a:xfrm>
              <a:prstGeom prst="rect">
                <a:avLst/>
              </a:prstGeom>
              <a:noFill/>
            </p:spPr>
            <p:txBody>
              <a:bodyPr wrap="square" rtlCol="0">
                <a:spAutoFit/>
              </a:bodyPr>
              <a:lstStyle/>
              <a:p>
                <a:pPr>
                  <a:lnSpc>
                    <a:spcPct val="150000"/>
                  </a:lnSpc>
                </a:pPr>
                <a14:m>
                  <m:oMath xmlns:m="http://schemas.openxmlformats.org/officeDocument/2006/math">
                    <m:r>
                      <a:rPr lang="en-US" altLang="zh-TW" sz="2800" b="0" i="1" smtClean="0">
                        <a:latin typeface="Cambria Math" panose="02040503050406030204" pitchFamily="18" charset="0"/>
                      </a:rPr>
                      <m:t>𝐷𝑎𝑡𝑎𝑠𝑒𝑡</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𝑒𝑟𝑟𝑜𝑟</m:t>
                    </m:r>
                    <m:r>
                      <a:rPr lang="en-US" altLang="zh-TW" sz="2800" b="0" i="1" smtClean="0">
                        <a:latin typeface="Cambria Math" panose="02040503050406030204" pitchFamily="18" charset="0"/>
                      </a:rPr>
                      <m:t>: </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𝐿</m:t>
                        </m:r>
                      </m:e>
                      <m:sub>
                        <m:r>
                          <a:rPr lang="en-US" altLang="zh-TW" sz="2800" b="0" i="1" smtClean="0">
                            <a:latin typeface="Cambria Math" panose="02040503050406030204" pitchFamily="18" charset="0"/>
                          </a:rPr>
                          <m:t>𝑀𝐴𝐸</m:t>
                        </m:r>
                      </m:sub>
                    </m:sSub>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r>
                          <a:rPr lang="en-US" altLang="zh-TW" sz="2800" b="0" i="1" smtClean="0">
                            <a:latin typeface="Cambria Math" panose="02040503050406030204" pitchFamily="18" charset="0"/>
                          </a:rPr>
                          <m:t>𝑁</m:t>
                        </m:r>
                      </m:den>
                    </m:f>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𝑗</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𝑃</m:t>
                            </m:r>
                          </m:e>
                          <m:sub>
                            <m:r>
                              <a:rPr lang="en-US" altLang="zh-TW" sz="2800" b="0" i="1" smtClean="0">
                                <a:latin typeface="Cambria Math" panose="02040503050406030204" pitchFamily="18" charset="0"/>
                              </a:rPr>
                              <m:t>𝑡𝑎𝑟𝑔</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𝑗</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𝑃</m:t>
                            </m:r>
                          </m:e>
                          <m:sub>
                            <m:r>
                              <a:rPr lang="en-US" altLang="zh-TW" sz="2800" b="0" i="1" smtClean="0">
                                <a:latin typeface="Cambria Math" panose="02040503050406030204" pitchFamily="18" charset="0"/>
                              </a:rPr>
                              <m:t>𝑛𝑜𝑖𝑠𝑒</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sub>
                        </m:sSub>
                        <m:r>
                          <a:rPr lang="en-US" altLang="zh-TW" sz="2800" b="0" i="1" smtClean="0">
                            <a:latin typeface="Cambria Math" panose="02040503050406030204" pitchFamily="18" charset="0"/>
                          </a:rPr>
                          <m:t>|</m:t>
                        </m:r>
                      </m:e>
                    </m:nary>
                  </m:oMath>
                </a14:m>
                <a:r>
                  <a:rPr lang="en-US" altLang="zh-TW" sz="2800" dirty="0"/>
                  <a:t>,</a:t>
                </a:r>
              </a:p>
              <a:p>
                <a:pPr>
                  <a:lnSpc>
                    <a:spcPct val="150000"/>
                  </a:lnSpc>
                </a:pPr>
                <a14:m>
                  <m:oMath xmlns:m="http://schemas.openxmlformats.org/officeDocument/2006/math">
                    <m:r>
                      <a:rPr lang="en-US" altLang="zh-TW" sz="2800" b="0" i="1" smtClean="0">
                        <a:latin typeface="Cambria Math" panose="02040503050406030204" pitchFamily="18" charset="0"/>
                      </a:rPr>
                      <m:t>𝑃𝑟𝑒𝑑𝑖𝑐𝑡𝑖𝑜𝑛</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𝑒𝑟𝑟𝑜𝑟</m:t>
                    </m:r>
                    <m:r>
                      <a:rPr lang="en-US" altLang="zh-TW" sz="2800" b="0" i="1" smtClean="0">
                        <a:latin typeface="Cambria Math" panose="02040503050406030204" pitchFamily="18" charset="0"/>
                      </a:rPr>
                      <m:t>: </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𝐿</m:t>
                        </m:r>
                      </m:e>
                      <m:sub>
                        <m:r>
                          <a:rPr lang="en-US" altLang="zh-TW" sz="2800" b="0" i="1" smtClean="0">
                            <a:latin typeface="Cambria Math" panose="02040503050406030204" pitchFamily="18" charset="0"/>
                          </a:rPr>
                          <m:t>𝑀𝐴𝐸</m:t>
                        </m:r>
                      </m:sub>
                    </m:sSub>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r>
                          <a:rPr lang="en-US" altLang="zh-TW" sz="2800" b="0" i="1" smtClean="0">
                            <a:latin typeface="Cambria Math" panose="02040503050406030204" pitchFamily="18" charset="0"/>
                          </a:rPr>
                          <m:t>𝑁</m:t>
                        </m:r>
                      </m:den>
                    </m:f>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𝑗</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𝑃</m:t>
                            </m:r>
                          </m:e>
                          <m:sub>
                            <m:r>
                              <a:rPr lang="en-US" altLang="zh-TW" sz="2800" b="0" i="1" smtClean="0">
                                <a:latin typeface="Cambria Math" panose="02040503050406030204" pitchFamily="18" charset="0"/>
                              </a:rPr>
                              <m:t>𝑡𝑎𝑟𝑔</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𝑗</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acc>
                              <m:accPr>
                                <m:chr m:val="̂"/>
                                <m:ctrlPr>
                                  <a:rPr lang="en-US" altLang="zh-TW" sz="2800" b="0" i="1" smtClean="0">
                                    <a:latin typeface="Cambria Math" panose="02040503050406030204" pitchFamily="18" charset="0"/>
                                  </a:rPr>
                                </m:ctrlPr>
                              </m:accPr>
                              <m:e>
                                <m:r>
                                  <a:rPr lang="en-US" altLang="zh-TW" sz="2800" b="0" i="1" smtClean="0">
                                    <a:latin typeface="Cambria Math" panose="02040503050406030204" pitchFamily="18" charset="0"/>
                                  </a:rPr>
                                  <m:t>𝑃</m:t>
                                </m:r>
                              </m:e>
                            </m:acc>
                          </m:e>
                          <m:sub>
                            <m:r>
                              <a:rPr lang="en-US" altLang="zh-TW" sz="2800" b="0" i="1" smtClean="0">
                                <a:latin typeface="Cambria Math" panose="02040503050406030204" pitchFamily="18" charset="0"/>
                              </a:rPr>
                              <m:t>𝑗</m:t>
                            </m:r>
                          </m:sub>
                        </m:sSub>
                        <m:r>
                          <a:rPr lang="en-US" altLang="zh-TW" sz="2800" b="0" i="1" smtClean="0">
                            <a:latin typeface="Cambria Math" panose="02040503050406030204" pitchFamily="18" charset="0"/>
                          </a:rPr>
                          <m:t>|</m:t>
                        </m:r>
                      </m:e>
                    </m:nary>
                  </m:oMath>
                </a14:m>
                <a:r>
                  <a:rPr lang="en-US" altLang="zh-TW" sz="2800" dirty="0"/>
                  <a:t>  </a:t>
                </a:r>
                <a:endParaRPr lang="zh-TW" altLang="en-US" sz="2800" dirty="0"/>
              </a:p>
            </p:txBody>
          </p:sp>
        </mc:Choice>
        <mc:Fallback xmlns="">
          <p:sp>
            <p:nvSpPr>
              <p:cNvPr id="6" name="文字方塊 5">
                <a:extLst>
                  <a:ext uri="{FF2B5EF4-FFF2-40B4-BE49-F238E27FC236}">
                    <a16:creationId xmlns:a16="http://schemas.microsoft.com/office/drawing/2014/main" id="{B3D9A934-1EC8-7A32-4A92-C80CDD195619}"/>
                  </a:ext>
                </a:extLst>
              </p:cNvPr>
              <p:cNvSpPr txBox="1">
                <a:spLocks noRot="1" noChangeAspect="1" noMove="1" noResize="1" noEditPoints="1" noAdjustHandles="1" noChangeArrowheads="1" noChangeShapeType="1" noTextEdit="1"/>
              </p:cNvSpPr>
              <p:nvPr/>
            </p:nvSpPr>
            <p:spPr>
              <a:xfrm>
                <a:off x="2133219" y="2508299"/>
                <a:ext cx="7801937" cy="1841402"/>
              </a:xfrm>
              <a:prstGeom prst="rect">
                <a:avLst/>
              </a:prstGeom>
              <a:blipFill>
                <a:blip r:embed="rId4"/>
                <a:stretch>
                  <a:fillRect r="-39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753406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C88929-0D46-7478-6717-59A749185256}"/>
              </a:ext>
            </a:extLst>
          </p:cNvPr>
          <p:cNvSpPr>
            <a:spLocks noGrp="1"/>
          </p:cNvSpPr>
          <p:nvPr>
            <p:ph type="title"/>
          </p:nvPr>
        </p:nvSpPr>
        <p:spPr/>
        <p:txBody>
          <a:bodyPr/>
          <a:lstStyle/>
          <a:p>
            <a:r>
              <a:rPr lang="en-US" altLang="zh-TW" dirty="0"/>
              <a:t>Model evaluation</a:t>
            </a:r>
            <a:endParaRPr lang="zh-TW" altLang="en-US" dirty="0"/>
          </a:p>
        </p:txBody>
      </p:sp>
      <p:sp>
        <p:nvSpPr>
          <p:cNvPr id="3" name="內容版面配置區 2">
            <a:extLst>
              <a:ext uri="{FF2B5EF4-FFF2-40B4-BE49-F238E27FC236}">
                <a16:creationId xmlns:a16="http://schemas.microsoft.com/office/drawing/2014/main" id="{9A336405-8A2E-F13F-E58C-7C19E9118D8E}"/>
              </a:ext>
            </a:extLst>
          </p:cNvPr>
          <p:cNvSpPr>
            <a:spLocks noGrp="1"/>
          </p:cNvSpPr>
          <p:nvPr>
            <p:ph idx="1"/>
          </p:nvPr>
        </p:nvSpPr>
        <p:spPr>
          <a:xfrm>
            <a:off x="838200" y="1825625"/>
            <a:ext cx="11303000" cy="4351338"/>
          </a:xfrm>
        </p:spPr>
        <p:txBody>
          <a:bodyPr>
            <a:noAutofit/>
          </a:bodyPr>
          <a:lstStyle/>
          <a:p>
            <a:pPr>
              <a:lnSpc>
                <a:spcPct val="100000"/>
              </a:lnSpc>
            </a:pPr>
            <a:r>
              <a:rPr lang="en-US" altLang="zh-TW" sz="2400" dirty="0"/>
              <a:t>We use four common quantum circuits and algorithms as the evaluation datasets.</a:t>
            </a:r>
          </a:p>
          <a:p>
            <a:pPr marL="514350" indent="-514350">
              <a:lnSpc>
                <a:spcPct val="100000"/>
              </a:lnSpc>
              <a:buAutoNum type="alphaLcParenBoth"/>
            </a:pPr>
            <a:r>
              <a:rPr lang="en-US" altLang="zh-TW" sz="2400" dirty="0"/>
              <a:t>Trivial Paramagnet </a:t>
            </a:r>
          </a:p>
          <a:p>
            <a:pPr marL="514350" indent="-514350">
              <a:lnSpc>
                <a:spcPct val="100000"/>
              </a:lnSpc>
              <a:buAutoNum type="alphaLcParenBoth"/>
            </a:pPr>
            <a:r>
              <a:rPr lang="en-US" altLang="zh-TW" sz="2400" dirty="0"/>
              <a:t>A single depth of Random unitary gates drawn from </a:t>
            </a:r>
            <a:r>
              <a:rPr lang="en-US" altLang="zh-TW" sz="2400" dirty="0" err="1"/>
              <a:t>Haar</a:t>
            </a:r>
            <a:r>
              <a:rPr lang="en-US" altLang="zh-TW" sz="2400" dirty="0"/>
              <a:t> measure (</a:t>
            </a:r>
            <a:r>
              <a:rPr lang="en-US" altLang="zh-TW" sz="2400" dirty="0" err="1"/>
              <a:t>Haar</a:t>
            </a:r>
            <a:r>
              <a:rPr lang="en-US" altLang="zh-TW" sz="2400" dirty="0"/>
              <a:t> single) </a:t>
            </a:r>
          </a:p>
          <a:p>
            <a:pPr marL="514350" indent="-514350">
              <a:lnSpc>
                <a:spcPct val="100000"/>
              </a:lnSpc>
              <a:buAutoNum type="alphaLcParenBoth"/>
            </a:pPr>
            <a:r>
              <a:rPr lang="en-US" altLang="zh-TW" sz="2400" dirty="0"/>
              <a:t>Grover’s search algorithm with the target state |1111⟩</a:t>
            </a:r>
          </a:p>
          <a:p>
            <a:pPr marL="514350" indent="-514350">
              <a:lnSpc>
                <a:spcPct val="100000"/>
              </a:lnSpc>
              <a:buAutoNum type="alphaLcParenBoth"/>
            </a:pPr>
            <a:r>
              <a:rPr lang="en-US" altLang="zh-TW" sz="2400" dirty="0"/>
              <a:t>Quantum Fourier Transformation (QFT)</a:t>
            </a:r>
          </a:p>
        </p:txBody>
      </p:sp>
      <p:sp>
        <p:nvSpPr>
          <p:cNvPr id="4" name="投影片編號版面配置區 3">
            <a:extLst>
              <a:ext uri="{FF2B5EF4-FFF2-40B4-BE49-F238E27FC236}">
                <a16:creationId xmlns:a16="http://schemas.microsoft.com/office/drawing/2014/main" id="{50696381-3226-807E-ED18-9AF70453EE28}"/>
              </a:ext>
            </a:extLst>
          </p:cNvPr>
          <p:cNvSpPr>
            <a:spLocks noGrp="1"/>
          </p:cNvSpPr>
          <p:nvPr>
            <p:ph type="sldNum" sz="quarter" idx="12"/>
          </p:nvPr>
        </p:nvSpPr>
        <p:spPr/>
        <p:txBody>
          <a:bodyPr/>
          <a:lstStyle/>
          <a:p>
            <a:fld id="{694AECF3-A86F-47DA-B326-BF71A8E709EC}" type="slidenum">
              <a:rPr lang="zh-TW" altLang="en-US" smtClean="0"/>
              <a:t>14</a:t>
            </a:fld>
            <a:endParaRPr lang="zh-TW" altLang="en-US"/>
          </a:p>
        </p:txBody>
      </p:sp>
    </p:spTree>
    <p:extLst>
      <p:ext uri="{BB962C8B-B14F-4D97-AF65-F5344CB8AC3E}">
        <p14:creationId xmlns:p14="http://schemas.microsoft.com/office/powerpoint/2010/main" val="22790770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C88929-0D46-7478-6717-59A749185256}"/>
              </a:ext>
            </a:extLst>
          </p:cNvPr>
          <p:cNvSpPr>
            <a:spLocks noGrp="1"/>
          </p:cNvSpPr>
          <p:nvPr>
            <p:ph type="title"/>
          </p:nvPr>
        </p:nvSpPr>
        <p:spPr/>
        <p:txBody>
          <a:bodyPr/>
          <a:lstStyle/>
          <a:p>
            <a:r>
              <a:rPr lang="en-US" altLang="zh-TW" dirty="0"/>
              <a:t>Model evaluation</a:t>
            </a:r>
            <a:endParaRPr lang="zh-TW" altLang="en-US" dirty="0"/>
          </a:p>
        </p:txBody>
      </p:sp>
      <p:pic>
        <p:nvPicPr>
          <p:cNvPr id="4" name="圖片 3">
            <a:extLst>
              <a:ext uri="{FF2B5EF4-FFF2-40B4-BE49-F238E27FC236}">
                <a16:creationId xmlns:a16="http://schemas.microsoft.com/office/drawing/2014/main" id="{42B1F5B6-92A0-A2ED-653C-889F4BE40C0E}"/>
              </a:ext>
            </a:extLst>
          </p:cNvPr>
          <p:cNvPicPr>
            <a:picLocks noChangeAspect="1"/>
          </p:cNvPicPr>
          <p:nvPr/>
        </p:nvPicPr>
        <p:blipFill>
          <a:blip r:embed="rId3"/>
          <a:srcRect t="7688" r="88956" b="55083"/>
          <a:stretch/>
        </p:blipFill>
        <p:spPr>
          <a:xfrm>
            <a:off x="641574" y="2251383"/>
            <a:ext cx="1139003" cy="1666539"/>
          </a:xfrm>
          <a:prstGeom prst="rect">
            <a:avLst/>
          </a:prstGeom>
        </p:spPr>
      </p:pic>
      <mc:AlternateContent xmlns:mc="http://schemas.openxmlformats.org/markup-compatibility/2006" xmlns:a14="http://schemas.microsoft.com/office/drawing/2010/main">
        <mc:Choice Requires="a14">
          <p:sp>
            <p:nvSpPr>
              <p:cNvPr id="3" name="矩形: 圓角 2">
                <a:extLst>
                  <a:ext uri="{FF2B5EF4-FFF2-40B4-BE49-F238E27FC236}">
                    <a16:creationId xmlns:a16="http://schemas.microsoft.com/office/drawing/2014/main" id="{3722D016-F03E-2A7F-884D-9DCF3F40B925}"/>
                  </a:ext>
                </a:extLst>
              </p:cNvPr>
              <p:cNvSpPr/>
              <p:nvPr/>
            </p:nvSpPr>
            <p:spPr>
              <a:xfrm>
                <a:off x="5775081" y="72286"/>
                <a:ext cx="5578719" cy="967740"/>
              </a:xfrm>
              <a:prstGeom prst="roundRect">
                <a:avLst/>
              </a:prstGeom>
              <a:solidFill>
                <a:schemeClr val="bg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endParaRPr>
              </a:p>
              <a:p>
                <a:r>
                  <a:rPr lang="en-US" altLang="zh-TW" dirty="0">
                    <a:solidFill>
                      <a:schemeClr val="tx1"/>
                    </a:solidFill>
                  </a:rPr>
                  <a:t>U</a:t>
                </a:r>
                <a:r>
                  <a:rPr lang="en-US" altLang="zh-TW" baseline="-25000" dirty="0">
                    <a:solidFill>
                      <a:schemeClr val="tx1"/>
                    </a:solidFill>
                  </a:rPr>
                  <a:t>0</a:t>
                </a:r>
                <a:r>
                  <a:rPr lang="en-US" altLang="zh-TW" dirty="0">
                    <a:solidFill>
                      <a:schemeClr val="tx1"/>
                    </a:solidFill>
                  </a:rPr>
                  <a:t> is the u-gate with (</a:t>
                </a:r>
                <a:r>
                  <a:rPr lang="el-GR" altLang="zh-TW" b="0" i="1" dirty="0">
                    <a:solidFill>
                      <a:srgbClr val="000000"/>
                    </a:solidFill>
                    <a:effectLst/>
                    <a:latin typeface="KaTeX_Math"/>
                  </a:rPr>
                  <a:t>θ</a:t>
                </a:r>
                <a:r>
                  <a:rPr lang="el-GR" altLang="zh-TW" b="0" i="0" dirty="0">
                    <a:solidFill>
                      <a:srgbClr val="000000"/>
                    </a:solidFill>
                    <a:effectLst/>
                    <a:latin typeface="KaTeX_Main"/>
                  </a:rPr>
                  <a:t>,</a:t>
                </a:r>
                <a:r>
                  <a:rPr lang="el-GR" altLang="zh-TW" b="0" i="1" dirty="0">
                    <a:solidFill>
                      <a:srgbClr val="000000"/>
                    </a:solidFill>
                    <a:effectLst/>
                    <a:latin typeface="KaTeX_Math"/>
                  </a:rPr>
                  <a:t>ϕ</a:t>
                </a:r>
                <a:r>
                  <a:rPr lang="el-GR" altLang="zh-TW" b="0" i="0" dirty="0">
                    <a:solidFill>
                      <a:srgbClr val="000000"/>
                    </a:solidFill>
                    <a:effectLst/>
                    <a:latin typeface="KaTeX_Main"/>
                  </a:rPr>
                  <a:t>,</a:t>
                </a:r>
                <a:r>
                  <a:rPr lang="el-GR" altLang="zh-TW" b="0" i="1" dirty="0">
                    <a:solidFill>
                      <a:srgbClr val="000000"/>
                    </a:solidFill>
                    <a:effectLst/>
                    <a:latin typeface="KaTeX_Math"/>
                  </a:rPr>
                  <a:t>λ</a:t>
                </a:r>
                <a:r>
                  <a:rPr lang="en-US" altLang="zh-TW" dirty="0">
                    <a:solidFill>
                      <a:schemeClr val="tx1"/>
                    </a:solidFill>
                  </a:rPr>
                  <a:t>) in (</a:t>
                </a:r>
                <a14:m>
                  <m:oMath xmlns:m="http://schemas.openxmlformats.org/officeDocument/2006/math">
                    <m:f>
                      <m:fPr>
                        <m:ctrlPr>
                          <a:rPr lang="en-US" altLang="zh-TW" b="0" i="1" smtClean="0">
                            <a:solidFill>
                              <a:schemeClr val="tx1"/>
                            </a:solidFill>
                            <a:latin typeface="Cambria Math" panose="02040503050406030204" pitchFamily="18" charset="0"/>
                          </a:rPr>
                        </m:ctrlPr>
                      </m:fPr>
                      <m:num>
                        <m:r>
                          <a:rPr lang="en-US" altLang="zh-TW" b="0" i="1" smtClean="0">
                            <a:solidFill>
                              <a:schemeClr val="tx1"/>
                            </a:solidFill>
                            <a:latin typeface="Cambria Math" panose="02040503050406030204" pitchFamily="18" charset="0"/>
                          </a:rPr>
                          <m:t>𝜋</m:t>
                        </m:r>
                      </m:num>
                      <m:den>
                        <m:r>
                          <a:rPr lang="en-US" altLang="zh-TW" b="0" i="1" smtClean="0">
                            <a:solidFill>
                              <a:schemeClr val="tx1"/>
                            </a:solidFill>
                            <a:latin typeface="Cambria Math" panose="02040503050406030204" pitchFamily="18" charset="0"/>
                          </a:rPr>
                          <m:t>2</m:t>
                        </m:r>
                      </m:den>
                    </m:f>
                    <m:r>
                      <a:rPr lang="en-US" altLang="zh-TW" b="0" i="1" smtClean="0">
                        <a:solidFill>
                          <a:schemeClr val="tx1"/>
                        </a:solidFill>
                        <a:latin typeface="Cambria Math" panose="02040503050406030204" pitchFamily="18" charset="0"/>
                      </a:rPr>
                      <m:t>,0, </m:t>
                    </m:r>
                    <m:r>
                      <a:rPr lang="en-US" altLang="zh-TW" b="0" i="1" smtClean="0">
                        <a:solidFill>
                          <a:schemeClr val="tx1"/>
                        </a:solidFill>
                        <a:latin typeface="Cambria Math" panose="02040503050406030204" pitchFamily="18" charset="0"/>
                      </a:rPr>
                      <m:t>𝜋</m:t>
                    </m:r>
                  </m:oMath>
                </a14:m>
                <a:r>
                  <a:rPr lang="en-US" altLang="zh-TW" dirty="0">
                    <a:solidFill>
                      <a:schemeClr val="tx1"/>
                    </a:solidFill>
                  </a:rPr>
                  <a:t>).</a:t>
                </a:r>
              </a:p>
              <a:p>
                <a:r>
                  <a:rPr lang="en-US" altLang="zh-TW" dirty="0">
                    <a:solidFill>
                      <a:schemeClr val="tx1"/>
                    </a:solidFill>
                  </a:rPr>
                  <a:t>U</a:t>
                </a:r>
                <a:r>
                  <a:rPr lang="en-US" altLang="zh-TW" baseline="-25000" dirty="0">
                    <a:solidFill>
                      <a:schemeClr val="tx1"/>
                    </a:solidFill>
                  </a:rPr>
                  <a:t>1-4  </a:t>
                </a:r>
                <a:r>
                  <a:rPr lang="en-US" altLang="zh-TW" dirty="0">
                    <a:solidFill>
                      <a:schemeClr val="tx1"/>
                    </a:solidFill>
                  </a:rPr>
                  <a:t>is the u-gate with (</a:t>
                </a:r>
                <a:r>
                  <a:rPr lang="el-GR" altLang="zh-TW" b="0" i="1" dirty="0">
                    <a:solidFill>
                      <a:srgbClr val="000000"/>
                    </a:solidFill>
                    <a:effectLst/>
                    <a:latin typeface="KaTeX_Math"/>
                  </a:rPr>
                  <a:t>θ</a:t>
                </a:r>
                <a:r>
                  <a:rPr lang="el-GR" altLang="zh-TW" b="0" i="0" dirty="0">
                    <a:solidFill>
                      <a:srgbClr val="000000"/>
                    </a:solidFill>
                    <a:effectLst/>
                    <a:latin typeface="KaTeX_Main"/>
                  </a:rPr>
                  <a:t>,</a:t>
                </a:r>
                <a:r>
                  <a:rPr lang="el-GR" altLang="zh-TW" b="0" i="1" dirty="0">
                    <a:solidFill>
                      <a:srgbClr val="000000"/>
                    </a:solidFill>
                    <a:effectLst/>
                    <a:latin typeface="KaTeX_Math"/>
                  </a:rPr>
                  <a:t>ϕ</a:t>
                </a:r>
                <a:r>
                  <a:rPr lang="el-GR" altLang="zh-TW" b="0" i="0" dirty="0">
                    <a:solidFill>
                      <a:srgbClr val="000000"/>
                    </a:solidFill>
                    <a:effectLst/>
                    <a:latin typeface="KaTeX_Main"/>
                  </a:rPr>
                  <a:t>,</a:t>
                </a:r>
                <a:r>
                  <a:rPr lang="el-GR" altLang="zh-TW" b="0" i="1" dirty="0">
                    <a:solidFill>
                      <a:srgbClr val="000000"/>
                    </a:solidFill>
                    <a:effectLst/>
                    <a:latin typeface="KaTeX_Math"/>
                  </a:rPr>
                  <a:t>λ</a:t>
                </a:r>
                <a:r>
                  <a:rPr lang="en-US" altLang="zh-TW" dirty="0">
                    <a:solidFill>
                      <a:schemeClr val="tx1"/>
                    </a:solidFill>
                  </a:rPr>
                  <a:t>) sample from </a:t>
                </a:r>
                <a:r>
                  <a:rPr lang="en-US" altLang="zh-TW" dirty="0" err="1">
                    <a:solidFill>
                      <a:schemeClr val="tx1"/>
                    </a:solidFill>
                  </a:rPr>
                  <a:t>Haar</a:t>
                </a:r>
                <a:r>
                  <a:rPr lang="en-US" altLang="zh-TW" dirty="0">
                    <a:solidFill>
                      <a:schemeClr val="tx1"/>
                    </a:solidFill>
                  </a:rPr>
                  <a:t> measure.</a:t>
                </a:r>
              </a:p>
              <a:p>
                <a:pPr algn="ctr"/>
                <a:r>
                  <a:rPr lang="en-US" altLang="zh-TW" dirty="0">
                    <a:solidFill>
                      <a:schemeClr val="tx1"/>
                    </a:solidFill>
                  </a:rPr>
                  <a:t>   </a:t>
                </a:r>
                <a:endParaRPr lang="zh-TW" altLang="en-US" baseline="-25000" dirty="0">
                  <a:solidFill>
                    <a:schemeClr val="tx1"/>
                  </a:solidFill>
                </a:endParaRPr>
              </a:p>
            </p:txBody>
          </p:sp>
        </mc:Choice>
        <mc:Fallback xmlns="">
          <p:sp>
            <p:nvSpPr>
              <p:cNvPr id="3" name="矩形: 圓角 2">
                <a:extLst>
                  <a:ext uri="{FF2B5EF4-FFF2-40B4-BE49-F238E27FC236}">
                    <a16:creationId xmlns:a16="http://schemas.microsoft.com/office/drawing/2014/main" id="{3722D016-F03E-2A7F-884D-9DCF3F40B925}"/>
                  </a:ext>
                </a:extLst>
              </p:cNvPr>
              <p:cNvSpPr>
                <a:spLocks noRot="1" noChangeAspect="1" noMove="1" noResize="1" noEditPoints="1" noAdjustHandles="1" noChangeArrowheads="1" noChangeShapeType="1" noTextEdit="1"/>
              </p:cNvSpPr>
              <p:nvPr/>
            </p:nvSpPr>
            <p:spPr>
              <a:xfrm>
                <a:off x="5775081" y="72286"/>
                <a:ext cx="5578719" cy="967740"/>
              </a:xfrm>
              <a:prstGeom prst="roundRect">
                <a:avLst/>
              </a:prstGeom>
              <a:blipFill>
                <a:blip r:embed="rId4"/>
                <a:stretch>
                  <a:fillRect r="-109"/>
                </a:stretch>
              </a:blipFill>
              <a:ln>
                <a:solidFill>
                  <a:schemeClr val="tx1"/>
                </a:solidFill>
                <a:prstDash val="dash"/>
              </a:ln>
            </p:spPr>
            <p:txBody>
              <a:bodyPr/>
              <a:lstStyle/>
              <a:p>
                <a:r>
                  <a:rPr lang="zh-TW" altLang="en-US">
                    <a:noFill/>
                  </a:rPr>
                  <a:t> </a:t>
                </a:r>
              </a:p>
            </p:txBody>
          </p:sp>
        </mc:Fallback>
      </mc:AlternateContent>
      <p:sp>
        <p:nvSpPr>
          <p:cNvPr id="5" name="投影片編號版面配置區 4">
            <a:extLst>
              <a:ext uri="{FF2B5EF4-FFF2-40B4-BE49-F238E27FC236}">
                <a16:creationId xmlns:a16="http://schemas.microsoft.com/office/drawing/2014/main" id="{68470942-9E60-0FFA-FF73-B980ECBF1D95}"/>
              </a:ext>
            </a:extLst>
          </p:cNvPr>
          <p:cNvSpPr>
            <a:spLocks noGrp="1"/>
          </p:cNvSpPr>
          <p:nvPr>
            <p:ph type="sldNum" sz="quarter" idx="12"/>
          </p:nvPr>
        </p:nvSpPr>
        <p:spPr/>
        <p:txBody>
          <a:bodyPr/>
          <a:lstStyle/>
          <a:p>
            <a:fld id="{694AECF3-A86F-47DA-B326-BF71A8E709EC}" type="slidenum">
              <a:rPr lang="zh-TW" altLang="en-US" smtClean="0"/>
              <a:t>15</a:t>
            </a:fld>
            <a:endParaRPr lang="zh-TW" altLang="en-US"/>
          </a:p>
        </p:txBody>
      </p:sp>
      <p:sp>
        <p:nvSpPr>
          <p:cNvPr id="7" name="矩形 6">
            <a:extLst>
              <a:ext uri="{FF2B5EF4-FFF2-40B4-BE49-F238E27FC236}">
                <a16:creationId xmlns:a16="http://schemas.microsoft.com/office/drawing/2014/main" id="{31D82CBF-DAF4-490C-7EA6-D7D1DD3A1F48}"/>
              </a:ext>
            </a:extLst>
          </p:cNvPr>
          <p:cNvSpPr/>
          <p:nvPr/>
        </p:nvSpPr>
        <p:spPr>
          <a:xfrm>
            <a:off x="0" y="1833445"/>
            <a:ext cx="10687050" cy="3565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rPr>
              <a:t>   (a)Trivial Paramagnet                                  </a:t>
            </a:r>
            <a:r>
              <a:rPr lang="zh-TW" altLang="en-US" dirty="0">
                <a:solidFill>
                  <a:schemeClr val="tx1"/>
                </a:solidFill>
              </a:rPr>
              <a:t>                                                     </a:t>
            </a:r>
            <a:r>
              <a:rPr lang="en-US" altLang="zh-TW" dirty="0">
                <a:solidFill>
                  <a:schemeClr val="tx1"/>
                </a:solidFill>
              </a:rPr>
              <a:t>(c) Grover’s Search  </a:t>
            </a:r>
            <a:endParaRPr lang="zh-TW" altLang="en-US" dirty="0">
              <a:solidFill>
                <a:schemeClr val="tx1"/>
              </a:solidFill>
            </a:endParaRPr>
          </a:p>
        </p:txBody>
      </p:sp>
      <p:sp>
        <p:nvSpPr>
          <p:cNvPr id="8" name="矩形 7">
            <a:extLst>
              <a:ext uri="{FF2B5EF4-FFF2-40B4-BE49-F238E27FC236}">
                <a16:creationId xmlns:a16="http://schemas.microsoft.com/office/drawing/2014/main" id="{07C73DA6-83B5-4693-43B5-24E68BA79439}"/>
              </a:ext>
            </a:extLst>
          </p:cNvPr>
          <p:cNvSpPr/>
          <p:nvPr/>
        </p:nvSpPr>
        <p:spPr>
          <a:xfrm>
            <a:off x="1004537" y="3960591"/>
            <a:ext cx="4578350" cy="3565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695A973-E390-9A59-A1CC-01D41B5CD351}"/>
              </a:ext>
            </a:extLst>
          </p:cNvPr>
          <p:cNvSpPr txBox="1"/>
          <p:nvPr/>
        </p:nvSpPr>
        <p:spPr>
          <a:xfrm>
            <a:off x="2553938" y="1823847"/>
            <a:ext cx="2019300" cy="369332"/>
          </a:xfrm>
          <a:prstGeom prst="rect">
            <a:avLst/>
          </a:prstGeom>
          <a:noFill/>
        </p:spPr>
        <p:txBody>
          <a:bodyPr wrap="square">
            <a:spAutoFit/>
          </a:bodyPr>
          <a:lstStyle/>
          <a:p>
            <a:r>
              <a:rPr lang="en-US" altLang="zh-TW" dirty="0">
                <a:solidFill>
                  <a:schemeClr val="tx1"/>
                </a:solidFill>
              </a:rPr>
              <a:t>(b) </a:t>
            </a:r>
            <a:r>
              <a:rPr lang="en-US" altLang="zh-TW" dirty="0" err="1">
                <a:solidFill>
                  <a:schemeClr val="tx1"/>
                </a:solidFill>
              </a:rPr>
              <a:t>Haar</a:t>
            </a:r>
            <a:r>
              <a:rPr lang="en-US" altLang="zh-TW" dirty="0">
                <a:solidFill>
                  <a:schemeClr val="tx1"/>
                </a:solidFill>
              </a:rPr>
              <a:t> Single </a:t>
            </a:r>
            <a:endParaRPr lang="zh-TW" altLang="en-US" dirty="0"/>
          </a:p>
        </p:txBody>
      </p:sp>
      <p:sp>
        <p:nvSpPr>
          <p:cNvPr id="11" name="文字方塊 10">
            <a:extLst>
              <a:ext uri="{FF2B5EF4-FFF2-40B4-BE49-F238E27FC236}">
                <a16:creationId xmlns:a16="http://schemas.microsoft.com/office/drawing/2014/main" id="{2B53514A-E425-F69C-BE2B-F8A05246F2B6}"/>
              </a:ext>
            </a:extLst>
          </p:cNvPr>
          <p:cNvSpPr txBox="1"/>
          <p:nvPr/>
        </p:nvSpPr>
        <p:spPr>
          <a:xfrm>
            <a:off x="5526808" y="4193410"/>
            <a:ext cx="2019300" cy="369332"/>
          </a:xfrm>
          <a:prstGeom prst="rect">
            <a:avLst/>
          </a:prstGeom>
          <a:noFill/>
        </p:spPr>
        <p:txBody>
          <a:bodyPr wrap="square">
            <a:spAutoFit/>
          </a:bodyPr>
          <a:lstStyle/>
          <a:p>
            <a:r>
              <a:rPr lang="en-US" altLang="zh-TW" dirty="0">
                <a:solidFill>
                  <a:schemeClr val="tx1"/>
                </a:solidFill>
              </a:rPr>
              <a:t>(</a:t>
            </a:r>
            <a:r>
              <a:rPr lang="en-US" altLang="zh-TW" dirty="0"/>
              <a:t>d</a:t>
            </a:r>
            <a:r>
              <a:rPr lang="en-US" altLang="zh-TW" dirty="0">
                <a:solidFill>
                  <a:schemeClr val="tx1"/>
                </a:solidFill>
              </a:rPr>
              <a:t>) QFT</a:t>
            </a:r>
            <a:endParaRPr lang="zh-TW" altLang="en-US" dirty="0"/>
          </a:p>
        </p:txBody>
      </p:sp>
      <p:pic>
        <p:nvPicPr>
          <p:cNvPr id="16" name="圖片 15">
            <a:extLst>
              <a:ext uri="{FF2B5EF4-FFF2-40B4-BE49-F238E27FC236}">
                <a16:creationId xmlns:a16="http://schemas.microsoft.com/office/drawing/2014/main" id="{960FC4C8-9AF6-4E29-921D-5161B97E7994}"/>
              </a:ext>
            </a:extLst>
          </p:cNvPr>
          <p:cNvPicPr>
            <a:picLocks noChangeAspect="1"/>
          </p:cNvPicPr>
          <p:nvPr/>
        </p:nvPicPr>
        <p:blipFill>
          <a:blip r:embed="rId3"/>
          <a:srcRect l="11087" t="7688" r="77456" b="55083"/>
          <a:stretch/>
        </p:blipFill>
        <p:spPr>
          <a:xfrm>
            <a:off x="2553938" y="2251383"/>
            <a:ext cx="1181594" cy="1666539"/>
          </a:xfrm>
          <a:prstGeom prst="rect">
            <a:avLst/>
          </a:prstGeom>
        </p:spPr>
      </p:pic>
      <p:pic>
        <p:nvPicPr>
          <p:cNvPr id="20" name="圖片 19">
            <a:extLst>
              <a:ext uri="{FF2B5EF4-FFF2-40B4-BE49-F238E27FC236}">
                <a16:creationId xmlns:a16="http://schemas.microsoft.com/office/drawing/2014/main" id="{BF0BCEC6-44CD-B266-7099-0CA6695EE8A0}"/>
              </a:ext>
            </a:extLst>
          </p:cNvPr>
          <p:cNvPicPr>
            <a:picLocks noChangeAspect="1"/>
          </p:cNvPicPr>
          <p:nvPr/>
        </p:nvPicPr>
        <p:blipFill>
          <a:blip r:embed="rId5"/>
          <a:stretch>
            <a:fillRect/>
          </a:stretch>
        </p:blipFill>
        <p:spPr>
          <a:xfrm>
            <a:off x="6536458" y="1082242"/>
            <a:ext cx="3511062" cy="776055"/>
          </a:xfrm>
          <a:prstGeom prst="rect">
            <a:avLst/>
          </a:prstGeom>
        </p:spPr>
      </p:pic>
      <p:pic>
        <p:nvPicPr>
          <p:cNvPr id="6" name="圖片 5">
            <a:extLst>
              <a:ext uri="{FF2B5EF4-FFF2-40B4-BE49-F238E27FC236}">
                <a16:creationId xmlns:a16="http://schemas.microsoft.com/office/drawing/2014/main" id="{1CC68EB0-CBE6-2CC7-39A8-897B3A4534C7}"/>
              </a:ext>
            </a:extLst>
          </p:cNvPr>
          <p:cNvPicPr>
            <a:picLocks noChangeAspect="1"/>
          </p:cNvPicPr>
          <p:nvPr/>
        </p:nvPicPr>
        <p:blipFill>
          <a:blip r:embed="rId3"/>
          <a:srcRect l="26474" t="6325" r="1146" b="56446"/>
          <a:stretch/>
        </p:blipFill>
        <p:spPr>
          <a:xfrm>
            <a:off x="4427526" y="2177644"/>
            <a:ext cx="7464934" cy="1666538"/>
          </a:xfrm>
          <a:prstGeom prst="rect">
            <a:avLst/>
          </a:prstGeom>
        </p:spPr>
      </p:pic>
      <p:pic>
        <p:nvPicPr>
          <p:cNvPr id="9" name="圖片 8">
            <a:extLst>
              <a:ext uri="{FF2B5EF4-FFF2-40B4-BE49-F238E27FC236}">
                <a16:creationId xmlns:a16="http://schemas.microsoft.com/office/drawing/2014/main" id="{C0FDCB18-2F57-8F25-F045-FC7C2D8E09C6}"/>
              </a:ext>
            </a:extLst>
          </p:cNvPr>
          <p:cNvPicPr>
            <a:picLocks noChangeAspect="1"/>
          </p:cNvPicPr>
          <p:nvPr/>
        </p:nvPicPr>
        <p:blipFill>
          <a:blip r:embed="rId3"/>
          <a:srcRect l="2479" t="56444" r="1145" b="2660"/>
          <a:stretch/>
        </p:blipFill>
        <p:spPr>
          <a:xfrm>
            <a:off x="1126154" y="4549962"/>
            <a:ext cx="9939691" cy="1830681"/>
          </a:xfrm>
          <a:prstGeom prst="rect">
            <a:avLst/>
          </a:prstGeom>
        </p:spPr>
      </p:pic>
    </p:spTree>
    <p:extLst>
      <p:ext uri="{BB962C8B-B14F-4D97-AF65-F5344CB8AC3E}">
        <p14:creationId xmlns:p14="http://schemas.microsoft.com/office/powerpoint/2010/main" val="4176209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42D45A-181C-02C3-4407-94E7AF961142}"/>
              </a:ext>
            </a:extLst>
          </p:cNvPr>
          <p:cNvSpPr>
            <a:spLocks noGrp="1"/>
          </p:cNvSpPr>
          <p:nvPr>
            <p:ph type="title"/>
          </p:nvPr>
        </p:nvSpPr>
        <p:spPr/>
        <p:txBody>
          <a:bodyPr/>
          <a:lstStyle/>
          <a:p>
            <a:r>
              <a:rPr lang="en-US" altLang="zh-TW" dirty="0">
                <a:latin typeface="+mn-lt"/>
              </a:rPr>
              <a:t>Results</a:t>
            </a:r>
            <a:endParaRPr lang="zh-TW" altLang="en-US" dirty="0">
              <a:latin typeface="+mn-lt"/>
            </a:endParaRPr>
          </a:p>
        </p:txBody>
      </p:sp>
      <p:sp>
        <p:nvSpPr>
          <p:cNvPr id="3" name="文字版面配置區 2">
            <a:extLst>
              <a:ext uri="{FF2B5EF4-FFF2-40B4-BE49-F238E27FC236}">
                <a16:creationId xmlns:a16="http://schemas.microsoft.com/office/drawing/2014/main" id="{78327B4E-7DE9-5899-D364-1E82C176CBA2}"/>
              </a:ext>
            </a:extLst>
          </p:cNvPr>
          <p:cNvSpPr>
            <a:spLocks noGrp="1"/>
          </p:cNvSpPr>
          <p:nvPr>
            <p:ph type="body" idx="1"/>
          </p:nvPr>
        </p:nvSpPr>
        <p:spPr/>
        <p:txBody>
          <a:bodyPr/>
          <a:lstStyle/>
          <a:p>
            <a:r>
              <a:rPr lang="en-US" altLang="zh-TW" dirty="0"/>
              <a:t>Discuss about the results.</a:t>
            </a:r>
            <a:endParaRPr lang="zh-TW" altLang="en-US" dirty="0"/>
          </a:p>
        </p:txBody>
      </p:sp>
      <p:pic>
        <p:nvPicPr>
          <p:cNvPr id="5" name="圖片 4" descr="花朵與晴空">
            <a:extLst>
              <a:ext uri="{FF2B5EF4-FFF2-40B4-BE49-F238E27FC236}">
                <a16:creationId xmlns:a16="http://schemas.microsoft.com/office/drawing/2014/main" id="{541B61EB-A30A-14FE-F1BE-2965F4AE9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866" y="0"/>
            <a:ext cx="7717134" cy="6858000"/>
          </a:xfrm>
          <a:prstGeom prst="rect">
            <a:avLst/>
          </a:prstGeom>
        </p:spPr>
      </p:pic>
      <p:sp>
        <p:nvSpPr>
          <p:cNvPr id="4" name="投影片編號版面配置區 3">
            <a:extLst>
              <a:ext uri="{FF2B5EF4-FFF2-40B4-BE49-F238E27FC236}">
                <a16:creationId xmlns:a16="http://schemas.microsoft.com/office/drawing/2014/main" id="{F078F6BD-74A3-544B-97E7-7438237BE594}"/>
              </a:ext>
            </a:extLst>
          </p:cNvPr>
          <p:cNvSpPr>
            <a:spLocks noGrp="1"/>
          </p:cNvSpPr>
          <p:nvPr>
            <p:ph type="sldNum" sz="quarter" idx="12"/>
          </p:nvPr>
        </p:nvSpPr>
        <p:spPr/>
        <p:txBody>
          <a:bodyPr/>
          <a:lstStyle/>
          <a:p>
            <a:fld id="{694AECF3-A86F-47DA-B326-BF71A8E709EC}" type="slidenum">
              <a:rPr lang="zh-TW" altLang="en-US" smtClean="0"/>
              <a:t>16</a:t>
            </a:fld>
            <a:endParaRPr lang="zh-TW" altLang="en-US"/>
          </a:p>
        </p:txBody>
      </p:sp>
    </p:spTree>
    <p:extLst>
      <p:ext uri="{BB962C8B-B14F-4D97-AF65-F5344CB8AC3E}">
        <p14:creationId xmlns:p14="http://schemas.microsoft.com/office/powerpoint/2010/main" val="26570075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8CA90BF6-A5D6-A2E6-EB04-2A08039318BD}"/>
              </a:ext>
            </a:extLst>
          </p:cNvPr>
          <p:cNvSpPr>
            <a:spLocks noGrp="1"/>
          </p:cNvSpPr>
          <p:nvPr>
            <p:ph idx="1"/>
          </p:nvPr>
        </p:nvSpPr>
        <p:spPr>
          <a:xfrm>
            <a:off x="838200" y="4858925"/>
            <a:ext cx="7277897" cy="1036224"/>
          </a:xfrm>
        </p:spPr>
        <p:txBody>
          <a:bodyPr>
            <a:noAutofit/>
          </a:bodyPr>
          <a:lstStyle/>
          <a:p>
            <a:pPr algn="just">
              <a:spcAft>
                <a:spcPts val="1200"/>
              </a:spcAft>
            </a:pPr>
            <a:r>
              <a:rPr lang="en-US" altLang="zh-TW" sz="2400" dirty="0"/>
              <a:t>The noise level for the three test datasets is almost the same. </a:t>
            </a:r>
          </a:p>
          <a:p>
            <a:pPr algn="just">
              <a:spcAft>
                <a:spcPts val="1200"/>
              </a:spcAft>
            </a:pPr>
            <a:r>
              <a:rPr lang="en-US" altLang="zh-TW" sz="2400" dirty="0"/>
              <a:t>More training datasets improve the prediction. With more shots per experiment, the prediction improves further.</a:t>
            </a:r>
          </a:p>
          <a:p>
            <a:pPr algn="just">
              <a:spcAft>
                <a:spcPts val="1200"/>
              </a:spcAft>
            </a:pPr>
            <a:endParaRPr lang="en-US" altLang="zh-TW" sz="2600" dirty="0"/>
          </a:p>
          <a:p>
            <a:pPr algn="just">
              <a:spcAft>
                <a:spcPts val="1200"/>
              </a:spcAft>
            </a:pPr>
            <a:endParaRPr lang="zh-TW" altLang="en-US" sz="2600" dirty="0"/>
          </a:p>
        </p:txBody>
      </p:sp>
      <p:sp>
        <p:nvSpPr>
          <p:cNvPr id="2" name="標題 1">
            <a:extLst>
              <a:ext uri="{FF2B5EF4-FFF2-40B4-BE49-F238E27FC236}">
                <a16:creationId xmlns:a16="http://schemas.microsoft.com/office/drawing/2014/main" id="{1207B993-B1DB-4840-6B03-54BA097FE2A8}"/>
              </a:ext>
            </a:extLst>
          </p:cNvPr>
          <p:cNvSpPr>
            <a:spLocks noGrp="1"/>
          </p:cNvSpPr>
          <p:nvPr>
            <p:ph type="title"/>
          </p:nvPr>
        </p:nvSpPr>
        <p:spPr>
          <a:xfrm>
            <a:off x="838200" y="365125"/>
            <a:ext cx="11117580" cy="1325563"/>
          </a:xfrm>
        </p:spPr>
        <p:txBody>
          <a:bodyPr/>
          <a:lstStyle/>
          <a:p>
            <a:r>
              <a:rPr lang="en-US" altLang="zh-TW" dirty="0"/>
              <a:t>Datasets noise level &amp; Prediction error</a:t>
            </a:r>
            <a:endParaRPr lang="zh-TW" altLang="en-US" dirty="0"/>
          </a:p>
        </p:txBody>
      </p:sp>
      <p:sp>
        <p:nvSpPr>
          <p:cNvPr id="3" name="箭號: 向右 2">
            <a:extLst>
              <a:ext uri="{FF2B5EF4-FFF2-40B4-BE49-F238E27FC236}">
                <a16:creationId xmlns:a16="http://schemas.microsoft.com/office/drawing/2014/main" id="{F02F402A-58BC-B324-D4BA-0271C785C03A}"/>
              </a:ext>
            </a:extLst>
          </p:cNvPr>
          <p:cNvSpPr/>
          <p:nvPr/>
        </p:nvSpPr>
        <p:spPr>
          <a:xfrm>
            <a:off x="8610600" y="5465304"/>
            <a:ext cx="655730" cy="2362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a:extLst>
              <a:ext uri="{FF2B5EF4-FFF2-40B4-BE49-F238E27FC236}">
                <a16:creationId xmlns:a16="http://schemas.microsoft.com/office/drawing/2014/main" id="{1688A456-70F0-E2E7-B82F-8C501C5D150A}"/>
              </a:ext>
            </a:extLst>
          </p:cNvPr>
          <p:cNvSpPr txBox="1"/>
          <p:nvPr/>
        </p:nvSpPr>
        <p:spPr>
          <a:xfrm>
            <a:off x="9380630" y="5117635"/>
            <a:ext cx="1973170" cy="923330"/>
          </a:xfrm>
          <a:prstGeom prst="rect">
            <a:avLst/>
          </a:prstGeom>
          <a:noFill/>
        </p:spPr>
        <p:txBody>
          <a:bodyPr wrap="square" rtlCol="0">
            <a:spAutoFit/>
          </a:bodyPr>
          <a:lstStyle/>
          <a:p>
            <a:r>
              <a:rPr lang="en-US" altLang="zh-TW" dirty="0"/>
              <a:t>Take model trained by </a:t>
            </a:r>
            <a:r>
              <a:rPr lang="en-US" altLang="zh-TW" b="1" dirty="0"/>
              <a:t>100E10Ks</a:t>
            </a:r>
            <a:r>
              <a:rPr lang="en-US" altLang="zh-TW" dirty="0"/>
              <a:t> for evaluating part.</a:t>
            </a:r>
            <a:endParaRPr lang="zh-TW" altLang="en-US" dirty="0"/>
          </a:p>
        </p:txBody>
      </p:sp>
      <p:sp>
        <p:nvSpPr>
          <p:cNvPr id="7" name="投影片編號版面配置區 6">
            <a:extLst>
              <a:ext uri="{FF2B5EF4-FFF2-40B4-BE49-F238E27FC236}">
                <a16:creationId xmlns:a16="http://schemas.microsoft.com/office/drawing/2014/main" id="{0D430360-E98D-3F8C-2F22-49728EC4DB11}"/>
              </a:ext>
            </a:extLst>
          </p:cNvPr>
          <p:cNvSpPr>
            <a:spLocks noGrp="1"/>
          </p:cNvSpPr>
          <p:nvPr>
            <p:ph type="sldNum" sz="quarter" idx="12"/>
          </p:nvPr>
        </p:nvSpPr>
        <p:spPr/>
        <p:txBody>
          <a:bodyPr/>
          <a:lstStyle/>
          <a:p>
            <a:fld id="{694AECF3-A86F-47DA-B326-BF71A8E709EC}" type="slidenum">
              <a:rPr lang="zh-TW" altLang="en-US" smtClean="0"/>
              <a:t>17</a:t>
            </a:fld>
            <a:endParaRPr lang="zh-TW" altLang="en-US" dirty="0"/>
          </a:p>
        </p:txBody>
      </p:sp>
      <p:pic>
        <p:nvPicPr>
          <p:cNvPr id="10" name="圖片 9" descr="一張含有 圖表, 行, 繪圖, 文字 的圖片">
            <a:extLst>
              <a:ext uri="{FF2B5EF4-FFF2-40B4-BE49-F238E27FC236}">
                <a16:creationId xmlns:a16="http://schemas.microsoft.com/office/drawing/2014/main" id="{1233152D-F1D6-95E9-40F7-E9951C045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4" y="1343189"/>
            <a:ext cx="7707667" cy="2965539"/>
          </a:xfrm>
          <a:prstGeom prst="rect">
            <a:avLst/>
          </a:prstGeom>
        </p:spPr>
      </p:pic>
      <p:sp>
        <p:nvSpPr>
          <p:cNvPr id="12" name="文字方塊 11">
            <a:extLst>
              <a:ext uri="{FF2B5EF4-FFF2-40B4-BE49-F238E27FC236}">
                <a16:creationId xmlns:a16="http://schemas.microsoft.com/office/drawing/2014/main" id="{A25882FA-1971-B9BC-D9A4-2E89EAE72516}"/>
              </a:ext>
            </a:extLst>
          </p:cNvPr>
          <p:cNvSpPr txBox="1"/>
          <p:nvPr/>
        </p:nvSpPr>
        <p:spPr>
          <a:xfrm>
            <a:off x="2730500" y="4308728"/>
            <a:ext cx="1022350" cy="400110"/>
          </a:xfrm>
          <a:prstGeom prst="rect">
            <a:avLst/>
          </a:prstGeom>
          <a:noFill/>
        </p:spPr>
        <p:txBody>
          <a:bodyPr wrap="square" rtlCol="0">
            <a:spAutoFit/>
          </a:bodyPr>
          <a:lstStyle/>
          <a:p>
            <a:r>
              <a:rPr lang="en-US" altLang="zh-TW" sz="2000" dirty="0"/>
              <a:t>Dataset</a:t>
            </a:r>
            <a:endParaRPr lang="zh-TW" altLang="en-US" sz="2000" dirty="0"/>
          </a:p>
        </p:txBody>
      </p:sp>
      <p:sp>
        <p:nvSpPr>
          <p:cNvPr id="13" name="文字方塊 12">
            <a:extLst>
              <a:ext uri="{FF2B5EF4-FFF2-40B4-BE49-F238E27FC236}">
                <a16:creationId xmlns:a16="http://schemas.microsoft.com/office/drawing/2014/main" id="{A9429F21-A1B4-ADC9-4299-7817D4556F2D}"/>
              </a:ext>
            </a:extLst>
          </p:cNvPr>
          <p:cNvSpPr txBox="1"/>
          <p:nvPr/>
        </p:nvSpPr>
        <p:spPr>
          <a:xfrm>
            <a:off x="6096000" y="4308728"/>
            <a:ext cx="1022350" cy="400110"/>
          </a:xfrm>
          <a:prstGeom prst="rect">
            <a:avLst/>
          </a:prstGeom>
          <a:noFill/>
        </p:spPr>
        <p:txBody>
          <a:bodyPr wrap="square" rtlCol="0">
            <a:spAutoFit/>
          </a:bodyPr>
          <a:lstStyle/>
          <a:p>
            <a:r>
              <a:rPr lang="en-US" altLang="zh-TW" sz="2000" dirty="0"/>
              <a:t>Model</a:t>
            </a:r>
            <a:endParaRPr lang="zh-TW" altLang="en-US" sz="2000" dirty="0"/>
          </a:p>
        </p:txBody>
      </p:sp>
      <p:sp>
        <p:nvSpPr>
          <p:cNvPr id="4" name="矩形: 圓角 3">
            <a:extLst>
              <a:ext uri="{FF2B5EF4-FFF2-40B4-BE49-F238E27FC236}">
                <a16:creationId xmlns:a16="http://schemas.microsoft.com/office/drawing/2014/main" id="{03FAE27D-4A64-DD21-471F-F14912BA6740}"/>
              </a:ext>
            </a:extLst>
          </p:cNvPr>
          <p:cNvSpPr/>
          <p:nvPr/>
        </p:nvSpPr>
        <p:spPr>
          <a:xfrm>
            <a:off x="8566150" y="1996089"/>
            <a:ext cx="2929226" cy="1100590"/>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tx1"/>
                </a:solidFill>
              </a:rPr>
              <a:t>Dataset naming rule:</a:t>
            </a:r>
          </a:p>
          <a:p>
            <a:pPr algn="ctr"/>
            <a:r>
              <a:rPr lang="en-US" altLang="zh-TW" sz="2000" dirty="0">
                <a:solidFill>
                  <a:schemeClr val="tx1"/>
                </a:solidFill>
              </a:rPr>
              <a:t>E: experiment</a:t>
            </a:r>
          </a:p>
          <a:p>
            <a:pPr algn="ctr"/>
            <a:r>
              <a:rPr lang="en-US" altLang="zh-TW" sz="2000" dirty="0">
                <a:solidFill>
                  <a:schemeClr val="tx1"/>
                </a:solidFill>
              </a:rPr>
              <a:t>K: shot number</a:t>
            </a:r>
          </a:p>
        </p:txBody>
      </p:sp>
      <p:grpSp>
        <p:nvGrpSpPr>
          <p:cNvPr id="14" name="群組 13">
            <a:extLst>
              <a:ext uri="{FF2B5EF4-FFF2-40B4-BE49-F238E27FC236}">
                <a16:creationId xmlns:a16="http://schemas.microsoft.com/office/drawing/2014/main" id="{9B56D8DD-29C9-1E6C-6AE2-6CD66710D73E}"/>
              </a:ext>
            </a:extLst>
          </p:cNvPr>
          <p:cNvGrpSpPr/>
          <p:nvPr/>
        </p:nvGrpSpPr>
        <p:grpSpPr>
          <a:xfrm>
            <a:off x="3397248" y="1438191"/>
            <a:ext cx="1382727" cy="369332"/>
            <a:chOff x="3523455" y="1581066"/>
            <a:chExt cx="1382727" cy="369332"/>
          </a:xfrm>
        </p:grpSpPr>
        <p:sp>
          <p:nvSpPr>
            <p:cNvPr id="8" name="矩形: 圓角 7">
              <a:extLst>
                <a:ext uri="{FF2B5EF4-FFF2-40B4-BE49-F238E27FC236}">
                  <a16:creationId xmlns:a16="http://schemas.microsoft.com/office/drawing/2014/main" id="{BBE12D58-C832-AF40-8C5F-F8D96B307A64}"/>
                </a:ext>
              </a:extLst>
            </p:cNvPr>
            <p:cNvSpPr/>
            <p:nvPr/>
          </p:nvSpPr>
          <p:spPr>
            <a:xfrm>
              <a:off x="3523455" y="1597651"/>
              <a:ext cx="1382727" cy="35248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    </a:t>
              </a:r>
            </a:p>
          </p:txBody>
        </p:sp>
        <p:sp>
          <p:nvSpPr>
            <p:cNvPr id="11" name="文字方塊 10">
              <a:extLst>
                <a:ext uri="{FF2B5EF4-FFF2-40B4-BE49-F238E27FC236}">
                  <a16:creationId xmlns:a16="http://schemas.microsoft.com/office/drawing/2014/main" id="{3176CD5C-E0D6-4CEB-3C19-122FF414B4AA}"/>
                </a:ext>
              </a:extLst>
            </p:cNvPr>
            <p:cNvSpPr txBox="1"/>
            <p:nvPr/>
          </p:nvSpPr>
          <p:spPr>
            <a:xfrm>
              <a:off x="3523455" y="1581066"/>
              <a:ext cx="1382727" cy="369332"/>
            </a:xfrm>
            <a:prstGeom prst="rect">
              <a:avLst/>
            </a:prstGeom>
            <a:noFill/>
          </p:spPr>
          <p:txBody>
            <a:bodyPr wrap="square" rtlCol="0">
              <a:spAutoFit/>
            </a:bodyPr>
            <a:lstStyle/>
            <a:p>
              <a:r>
                <a:rPr lang="en-US" altLang="zh-TW" dirty="0"/>
                <a:t>Dataset error</a:t>
              </a:r>
              <a:endParaRPr lang="zh-TW" altLang="en-US" dirty="0"/>
            </a:p>
          </p:txBody>
        </p:sp>
      </p:grpSp>
      <p:grpSp>
        <p:nvGrpSpPr>
          <p:cNvPr id="15" name="群組 14">
            <a:extLst>
              <a:ext uri="{FF2B5EF4-FFF2-40B4-BE49-F238E27FC236}">
                <a16:creationId xmlns:a16="http://schemas.microsoft.com/office/drawing/2014/main" id="{0A8A1587-2A31-0250-3773-ADAF564D76CD}"/>
              </a:ext>
            </a:extLst>
          </p:cNvPr>
          <p:cNvGrpSpPr/>
          <p:nvPr/>
        </p:nvGrpSpPr>
        <p:grpSpPr>
          <a:xfrm>
            <a:off x="6645635" y="1454776"/>
            <a:ext cx="1758828" cy="646331"/>
            <a:chOff x="3479679" y="1579172"/>
            <a:chExt cx="1571503" cy="646331"/>
          </a:xfrm>
        </p:grpSpPr>
        <p:sp>
          <p:nvSpPr>
            <p:cNvPr id="16" name="矩形: 圓角 15">
              <a:extLst>
                <a:ext uri="{FF2B5EF4-FFF2-40B4-BE49-F238E27FC236}">
                  <a16:creationId xmlns:a16="http://schemas.microsoft.com/office/drawing/2014/main" id="{F4F0DBDC-2685-0EBC-D7AB-EFE6826D30B8}"/>
                </a:ext>
              </a:extLst>
            </p:cNvPr>
            <p:cNvSpPr/>
            <p:nvPr/>
          </p:nvSpPr>
          <p:spPr>
            <a:xfrm>
              <a:off x="3523455" y="1597651"/>
              <a:ext cx="1382727" cy="35248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    </a:t>
              </a:r>
            </a:p>
          </p:txBody>
        </p:sp>
        <p:sp>
          <p:nvSpPr>
            <p:cNvPr id="17" name="文字方塊 16">
              <a:extLst>
                <a:ext uri="{FF2B5EF4-FFF2-40B4-BE49-F238E27FC236}">
                  <a16:creationId xmlns:a16="http://schemas.microsoft.com/office/drawing/2014/main" id="{D469EA23-57B1-75AD-C87C-0E30AB9F4E9C}"/>
                </a:ext>
              </a:extLst>
            </p:cNvPr>
            <p:cNvSpPr txBox="1"/>
            <p:nvPr/>
          </p:nvSpPr>
          <p:spPr>
            <a:xfrm>
              <a:off x="3479679" y="1579172"/>
              <a:ext cx="1571503" cy="646331"/>
            </a:xfrm>
            <a:prstGeom prst="rect">
              <a:avLst/>
            </a:prstGeom>
            <a:noFill/>
          </p:spPr>
          <p:txBody>
            <a:bodyPr wrap="square" rtlCol="0">
              <a:spAutoFit/>
            </a:bodyPr>
            <a:lstStyle/>
            <a:p>
              <a:r>
                <a:rPr lang="en-US" altLang="zh-TW" dirty="0"/>
                <a:t>Prediction error</a:t>
              </a:r>
              <a:endParaRPr lang="zh-TW" altLang="en-US" dirty="0"/>
            </a:p>
          </p:txBody>
        </p:sp>
      </p:grpSp>
    </p:spTree>
    <p:extLst>
      <p:ext uri="{BB962C8B-B14F-4D97-AF65-F5344CB8AC3E}">
        <p14:creationId xmlns:p14="http://schemas.microsoft.com/office/powerpoint/2010/main" val="32764010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a:extLst>
                  <a:ext uri="{FF2B5EF4-FFF2-40B4-BE49-F238E27FC236}">
                    <a16:creationId xmlns:a16="http://schemas.microsoft.com/office/drawing/2014/main" id="{C308B37F-FC47-99CB-2CBA-C69CCCFF9A5B}"/>
                  </a:ext>
                </a:extLst>
              </p:cNvPr>
              <p:cNvSpPr>
                <a:spLocks noGrp="1"/>
              </p:cNvSpPr>
              <p:nvPr>
                <p:ph idx="1"/>
              </p:nvPr>
            </p:nvSpPr>
            <p:spPr>
              <a:xfrm>
                <a:off x="3252021" y="5263437"/>
                <a:ext cx="6050280" cy="1109663"/>
              </a:xfrm>
            </p:spPr>
            <p:txBody>
              <a:bodyPr>
                <a:normAutofit/>
              </a:bodyPr>
              <a:lstStyle/>
              <a:p>
                <a:pPr algn="just"/>
                <a:r>
                  <a:rPr lang="en-US" altLang="zh-TW" sz="2400" dirty="0"/>
                  <a:t>No  overfitting.</a:t>
                </a:r>
              </a:p>
              <a:p>
                <a:pPr algn="just"/>
                <a:r>
                  <a:rPr lang="en-US" altLang="zh-TW" sz="2400" dirty="0"/>
                  <a:t>The validation minimum reaches </a:t>
                </a:r>
                <a14:m>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10</m:t>
                        </m:r>
                      </m:e>
                      <m:sup>
                        <m:r>
                          <a:rPr lang="en-US" altLang="zh-TW" sz="2400" b="0" i="1" smtClean="0">
                            <a:latin typeface="Cambria Math" panose="02040503050406030204" pitchFamily="18" charset="0"/>
                          </a:rPr>
                          <m:t>−6</m:t>
                        </m:r>
                      </m:sup>
                    </m:sSup>
                  </m:oMath>
                </a14:m>
                <a:r>
                  <a:rPr lang="en-US" altLang="zh-TW" sz="2600" dirty="0"/>
                  <a:t>.</a:t>
                </a:r>
              </a:p>
            </p:txBody>
          </p:sp>
        </mc:Choice>
        <mc:Fallback xmlns="">
          <p:sp>
            <p:nvSpPr>
              <p:cNvPr id="4" name="內容版面配置區 3">
                <a:extLst>
                  <a:ext uri="{FF2B5EF4-FFF2-40B4-BE49-F238E27FC236}">
                    <a16:creationId xmlns:a16="http://schemas.microsoft.com/office/drawing/2014/main" id="{C308B37F-FC47-99CB-2CBA-C69CCCFF9A5B}"/>
                  </a:ext>
                </a:extLst>
              </p:cNvPr>
              <p:cNvSpPr>
                <a:spLocks noGrp="1" noRot="1" noChangeAspect="1" noMove="1" noResize="1" noEditPoints="1" noAdjustHandles="1" noChangeArrowheads="1" noChangeShapeType="1" noTextEdit="1"/>
              </p:cNvSpPr>
              <p:nvPr>
                <p:ph idx="1"/>
              </p:nvPr>
            </p:nvSpPr>
            <p:spPr>
              <a:xfrm>
                <a:off x="3252021" y="5263437"/>
                <a:ext cx="6050280" cy="1109663"/>
              </a:xfrm>
              <a:blipFill>
                <a:blip r:embed="rId3"/>
                <a:stretch>
                  <a:fillRect l="-1309" t="-7692"/>
                </a:stretch>
              </a:blipFill>
            </p:spPr>
            <p:txBody>
              <a:bodyPr/>
              <a:lstStyle/>
              <a:p>
                <a:r>
                  <a:rPr lang="zh-TW" altLang="en-US">
                    <a:noFill/>
                  </a:rPr>
                  <a:t> </a:t>
                </a:r>
              </a:p>
            </p:txBody>
          </p:sp>
        </mc:Fallback>
      </mc:AlternateContent>
      <p:sp>
        <p:nvSpPr>
          <p:cNvPr id="2" name="標題 1">
            <a:extLst>
              <a:ext uri="{FF2B5EF4-FFF2-40B4-BE49-F238E27FC236}">
                <a16:creationId xmlns:a16="http://schemas.microsoft.com/office/drawing/2014/main" id="{C30AC7B5-2FA3-DF9C-210E-71CB6C0093F3}"/>
              </a:ext>
            </a:extLst>
          </p:cNvPr>
          <p:cNvSpPr>
            <a:spLocks noGrp="1"/>
          </p:cNvSpPr>
          <p:nvPr>
            <p:ph type="title"/>
          </p:nvPr>
        </p:nvSpPr>
        <p:spPr/>
        <p:txBody>
          <a:bodyPr/>
          <a:lstStyle/>
          <a:p>
            <a:r>
              <a:rPr lang="en-US" altLang="zh-TW" dirty="0"/>
              <a:t>Loss curve</a:t>
            </a:r>
            <a:endParaRPr lang="zh-TW" altLang="en-US" dirty="0"/>
          </a:p>
        </p:txBody>
      </p:sp>
      <p:pic>
        <p:nvPicPr>
          <p:cNvPr id="5" name="圖片 4" descr="一張含有 文字, 行, 圖表, 繪圖 的圖片">
            <a:extLst>
              <a:ext uri="{FF2B5EF4-FFF2-40B4-BE49-F238E27FC236}">
                <a16:creationId xmlns:a16="http://schemas.microsoft.com/office/drawing/2014/main" id="{74AC9628-EE41-BB11-1580-682E9B712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883" y="1604250"/>
            <a:ext cx="5870556" cy="3529725"/>
          </a:xfrm>
          <a:prstGeom prst="rect">
            <a:avLst/>
          </a:prstGeom>
        </p:spPr>
      </p:pic>
      <p:sp>
        <p:nvSpPr>
          <p:cNvPr id="3" name="投影片編號版面配置區 2">
            <a:extLst>
              <a:ext uri="{FF2B5EF4-FFF2-40B4-BE49-F238E27FC236}">
                <a16:creationId xmlns:a16="http://schemas.microsoft.com/office/drawing/2014/main" id="{548393DD-BBC9-16E0-5E80-4C24A67C55D1}"/>
              </a:ext>
            </a:extLst>
          </p:cNvPr>
          <p:cNvSpPr>
            <a:spLocks noGrp="1"/>
          </p:cNvSpPr>
          <p:nvPr>
            <p:ph type="sldNum" sz="quarter" idx="12"/>
          </p:nvPr>
        </p:nvSpPr>
        <p:spPr/>
        <p:txBody>
          <a:bodyPr/>
          <a:lstStyle/>
          <a:p>
            <a:fld id="{694AECF3-A86F-47DA-B326-BF71A8E709EC}" type="slidenum">
              <a:rPr lang="zh-TW" altLang="en-US" smtClean="0"/>
              <a:t>18</a:t>
            </a:fld>
            <a:endParaRPr lang="zh-TW" altLang="en-US"/>
          </a:p>
        </p:txBody>
      </p:sp>
    </p:spTree>
    <p:extLst>
      <p:ext uri="{BB962C8B-B14F-4D97-AF65-F5344CB8AC3E}">
        <p14:creationId xmlns:p14="http://schemas.microsoft.com/office/powerpoint/2010/main" val="26349066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D0F364-052B-1029-4396-8C204D824605}"/>
              </a:ext>
            </a:extLst>
          </p:cNvPr>
          <p:cNvSpPr>
            <a:spLocks noGrp="1"/>
          </p:cNvSpPr>
          <p:nvPr>
            <p:ph type="title"/>
          </p:nvPr>
        </p:nvSpPr>
        <p:spPr/>
        <p:txBody>
          <a:bodyPr/>
          <a:lstStyle/>
          <a:p>
            <a:r>
              <a:rPr lang="en-US" altLang="zh-TW" dirty="0"/>
              <a:t>Evaluating with unknown circuits</a:t>
            </a:r>
            <a:endParaRPr lang="zh-TW" altLang="en-US" dirty="0"/>
          </a:p>
        </p:txBody>
      </p:sp>
      <p:sp>
        <p:nvSpPr>
          <p:cNvPr id="3" name="內容版面配置區 3">
            <a:extLst>
              <a:ext uri="{FF2B5EF4-FFF2-40B4-BE49-F238E27FC236}">
                <a16:creationId xmlns:a16="http://schemas.microsoft.com/office/drawing/2014/main" id="{D79C1ADD-291B-302A-5454-A91A259D981A}"/>
              </a:ext>
            </a:extLst>
          </p:cNvPr>
          <p:cNvSpPr txBox="1">
            <a:spLocks/>
          </p:cNvSpPr>
          <p:nvPr/>
        </p:nvSpPr>
        <p:spPr>
          <a:xfrm>
            <a:off x="838199" y="1825625"/>
            <a:ext cx="10688393" cy="4715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sz="2400" dirty="0"/>
          </a:p>
          <a:p>
            <a:pPr algn="just"/>
            <a:endParaRPr lang="en-US" altLang="zh-TW" sz="2400" dirty="0"/>
          </a:p>
          <a:p>
            <a:pPr algn="just"/>
            <a:r>
              <a:rPr lang="en-US" altLang="zh-TW" sz="2400" dirty="0"/>
              <a:t>For Grover's Search, Quantum Fourier Transform (QFT), and trivial paramagnet, our model denoises the error at different levels.</a:t>
            </a:r>
          </a:p>
          <a:p>
            <a:pPr algn="just"/>
            <a:r>
              <a:rPr lang="en-US" altLang="zh-TW" sz="2400" dirty="0"/>
              <a:t>However, for </a:t>
            </a:r>
            <a:r>
              <a:rPr lang="en-US" altLang="zh-TW" sz="2400" dirty="0" err="1"/>
              <a:t>Haar</a:t>
            </a:r>
            <a:r>
              <a:rPr lang="en-US" altLang="zh-TW" sz="2400" dirty="0"/>
              <a:t> single, our model increases the error instead.</a:t>
            </a:r>
          </a:p>
        </p:txBody>
      </p:sp>
      <p:sp>
        <p:nvSpPr>
          <p:cNvPr id="4" name="投影片編號版面配置區 3">
            <a:extLst>
              <a:ext uri="{FF2B5EF4-FFF2-40B4-BE49-F238E27FC236}">
                <a16:creationId xmlns:a16="http://schemas.microsoft.com/office/drawing/2014/main" id="{61B1DE39-8E18-AB96-A74E-D0522C6967A6}"/>
              </a:ext>
            </a:extLst>
          </p:cNvPr>
          <p:cNvSpPr>
            <a:spLocks noGrp="1"/>
          </p:cNvSpPr>
          <p:nvPr>
            <p:ph type="sldNum" sz="quarter" idx="12"/>
          </p:nvPr>
        </p:nvSpPr>
        <p:spPr/>
        <p:txBody>
          <a:bodyPr/>
          <a:lstStyle/>
          <a:p>
            <a:fld id="{694AECF3-A86F-47DA-B326-BF71A8E709EC}" type="slidenum">
              <a:rPr lang="zh-TW" altLang="en-US" smtClean="0"/>
              <a:t>19</a:t>
            </a:fld>
            <a:endParaRPr lang="zh-TW" altLang="en-US" dirty="0"/>
          </a:p>
        </p:txBody>
      </p:sp>
      <p:pic>
        <p:nvPicPr>
          <p:cNvPr id="8" name="內容版面配置區 7" descr="一張含有 文字, 螢幕擷取畫面, 圖表, 行 的圖片">
            <a:extLst>
              <a:ext uri="{FF2B5EF4-FFF2-40B4-BE49-F238E27FC236}">
                <a16:creationId xmlns:a16="http://schemas.microsoft.com/office/drawing/2014/main" id="{B27A532E-57AD-1468-70CB-6BF12B0220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626" y="1459392"/>
            <a:ext cx="7020982" cy="3721648"/>
          </a:xfrm>
        </p:spPr>
      </p:pic>
    </p:spTree>
    <p:extLst>
      <p:ext uri="{BB962C8B-B14F-4D97-AF65-F5344CB8AC3E}">
        <p14:creationId xmlns:p14="http://schemas.microsoft.com/office/powerpoint/2010/main" val="10061543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4312CA-BFBE-B195-0046-E36E372B8FE3}"/>
              </a:ext>
            </a:extLst>
          </p:cNvPr>
          <p:cNvSpPr>
            <a:spLocks noGrp="1"/>
          </p:cNvSpPr>
          <p:nvPr>
            <p:ph type="title"/>
          </p:nvPr>
        </p:nvSpPr>
        <p:spPr/>
        <p:txBody>
          <a:bodyPr/>
          <a:lstStyle/>
          <a:p>
            <a:r>
              <a:rPr lang="en-US" altLang="zh-TW" dirty="0"/>
              <a:t>Content</a:t>
            </a:r>
            <a:endParaRPr lang="zh-TW" altLang="en-US" dirty="0"/>
          </a:p>
        </p:txBody>
      </p:sp>
      <p:sp>
        <p:nvSpPr>
          <p:cNvPr id="3" name="內容版面配置區 2">
            <a:extLst>
              <a:ext uri="{FF2B5EF4-FFF2-40B4-BE49-F238E27FC236}">
                <a16:creationId xmlns:a16="http://schemas.microsoft.com/office/drawing/2014/main" id="{9E944A8D-640F-3991-4FE2-1F240AF85D86}"/>
              </a:ext>
            </a:extLst>
          </p:cNvPr>
          <p:cNvSpPr>
            <a:spLocks noGrp="1"/>
          </p:cNvSpPr>
          <p:nvPr>
            <p:ph idx="1"/>
          </p:nvPr>
        </p:nvSpPr>
        <p:spPr/>
        <p:txBody>
          <a:bodyPr>
            <a:normAutofit/>
          </a:bodyPr>
          <a:lstStyle/>
          <a:p>
            <a:pPr>
              <a:lnSpc>
                <a:spcPct val="150000"/>
              </a:lnSpc>
            </a:pPr>
            <a:r>
              <a:rPr lang="en-US" altLang="zh-TW" dirty="0"/>
              <a:t>Introduction</a:t>
            </a:r>
          </a:p>
          <a:p>
            <a:pPr>
              <a:lnSpc>
                <a:spcPct val="150000"/>
              </a:lnSpc>
            </a:pPr>
            <a:r>
              <a:rPr lang="en-US" altLang="zh-TW" dirty="0"/>
              <a:t>Methodology </a:t>
            </a:r>
          </a:p>
          <a:p>
            <a:pPr>
              <a:lnSpc>
                <a:spcPct val="150000"/>
              </a:lnSpc>
            </a:pPr>
            <a:r>
              <a:rPr lang="en-US" altLang="zh-TW" dirty="0"/>
              <a:t>Results &amp; Discussion </a:t>
            </a:r>
          </a:p>
          <a:p>
            <a:pPr>
              <a:lnSpc>
                <a:spcPct val="150000"/>
              </a:lnSpc>
            </a:pPr>
            <a:r>
              <a:rPr lang="en-US" altLang="zh-TW" dirty="0"/>
              <a:t>Conclusion</a:t>
            </a:r>
            <a:r>
              <a:rPr lang="zh-TW" altLang="en-US" dirty="0"/>
              <a:t> </a:t>
            </a:r>
            <a:r>
              <a:rPr lang="en-US" altLang="zh-TW" dirty="0"/>
              <a:t>&amp;  Future work</a:t>
            </a:r>
            <a:endParaRPr lang="zh-TW" altLang="en-US" dirty="0"/>
          </a:p>
        </p:txBody>
      </p:sp>
      <p:sp>
        <p:nvSpPr>
          <p:cNvPr id="4" name="投影片編號版面配置區 3">
            <a:extLst>
              <a:ext uri="{FF2B5EF4-FFF2-40B4-BE49-F238E27FC236}">
                <a16:creationId xmlns:a16="http://schemas.microsoft.com/office/drawing/2014/main" id="{EA3B19AF-D325-8D90-390D-9C3D4BC85B73}"/>
              </a:ext>
            </a:extLst>
          </p:cNvPr>
          <p:cNvSpPr>
            <a:spLocks noGrp="1"/>
          </p:cNvSpPr>
          <p:nvPr>
            <p:ph type="sldNum" sz="quarter" idx="12"/>
          </p:nvPr>
        </p:nvSpPr>
        <p:spPr/>
        <p:txBody>
          <a:bodyPr/>
          <a:lstStyle/>
          <a:p>
            <a:fld id="{694AECF3-A86F-47DA-B326-BF71A8E709EC}" type="slidenum">
              <a:rPr lang="zh-TW" altLang="en-US" smtClean="0"/>
              <a:t>2</a:t>
            </a:fld>
            <a:endParaRPr lang="zh-TW" altLang="en-US"/>
          </a:p>
        </p:txBody>
      </p:sp>
    </p:spTree>
    <p:extLst>
      <p:ext uri="{BB962C8B-B14F-4D97-AF65-F5344CB8AC3E}">
        <p14:creationId xmlns:p14="http://schemas.microsoft.com/office/powerpoint/2010/main" val="2096527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0129F0-6E7D-08AD-417D-91EA98656DD3}"/>
              </a:ext>
            </a:extLst>
          </p:cNvPr>
          <p:cNvSpPr>
            <a:spLocks noGrp="1"/>
          </p:cNvSpPr>
          <p:nvPr>
            <p:ph type="title"/>
          </p:nvPr>
        </p:nvSpPr>
        <p:spPr/>
        <p:txBody>
          <a:bodyPr/>
          <a:lstStyle/>
          <a:p>
            <a:r>
              <a:rPr lang="en-US" altLang="zh-TW" dirty="0"/>
              <a:t>Bias datasets for </a:t>
            </a:r>
            <a:r>
              <a:rPr lang="en-US" altLang="zh-TW" dirty="0" err="1"/>
              <a:t>Haar</a:t>
            </a:r>
            <a:r>
              <a:rPr lang="en-US" altLang="zh-TW" dirty="0"/>
              <a:t> single</a:t>
            </a:r>
            <a:endParaRPr lang="zh-TW" altLang="en-US" dirty="0"/>
          </a:p>
        </p:txBody>
      </p:sp>
      <p:pic>
        <p:nvPicPr>
          <p:cNvPr id="7" name="圖片 6" descr="一張含有 文字, 圖表, 行 的圖片&#10;&#10;AI-generated content may be incorrect.">
            <a:extLst>
              <a:ext uri="{FF2B5EF4-FFF2-40B4-BE49-F238E27FC236}">
                <a16:creationId xmlns:a16="http://schemas.microsoft.com/office/drawing/2014/main" id="{8E0D3FFF-6A91-1FA5-C585-324731D85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88427"/>
            <a:ext cx="5327846" cy="3130285"/>
          </a:xfrm>
          <a:prstGeom prst="rect">
            <a:avLst/>
          </a:prstGeom>
        </p:spPr>
      </p:pic>
      <p:sp>
        <p:nvSpPr>
          <p:cNvPr id="3" name="內容版面配置區 3">
            <a:extLst>
              <a:ext uri="{FF2B5EF4-FFF2-40B4-BE49-F238E27FC236}">
                <a16:creationId xmlns:a16="http://schemas.microsoft.com/office/drawing/2014/main" id="{682806A7-8CA1-0250-C12B-ED432B7E73EA}"/>
              </a:ext>
            </a:extLst>
          </p:cNvPr>
          <p:cNvSpPr txBox="1">
            <a:spLocks/>
          </p:cNvSpPr>
          <p:nvPr/>
        </p:nvSpPr>
        <p:spPr>
          <a:xfrm>
            <a:off x="515815" y="2901461"/>
            <a:ext cx="5105400" cy="2602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altLang="zh-TW" sz="2400" dirty="0"/>
              <a:t>The datasets lack information about unentangled circuits. </a:t>
            </a:r>
          </a:p>
          <a:p>
            <a:pPr algn="just">
              <a:spcAft>
                <a:spcPts val="1200"/>
              </a:spcAft>
            </a:pPr>
            <a:r>
              <a:rPr lang="en-US" altLang="zh-TW" sz="2400" dirty="0"/>
              <a:t>We generate additional </a:t>
            </a:r>
            <a:r>
              <a:rPr lang="en-US" altLang="zh-TW" sz="2400" dirty="0" err="1"/>
              <a:t>Haar</a:t>
            </a:r>
            <a:r>
              <a:rPr lang="en-US" altLang="zh-TW" sz="2400" dirty="0"/>
              <a:t> single datasets to bias and add into the 10E10Ks datasets by different ratios. </a:t>
            </a:r>
          </a:p>
        </p:txBody>
      </p:sp>
      <p:sp>
        <p:nvSpPr>
          <p:cNvPr id="6" name="投影片編號版面配置區 5">
            <a:extLst>
              <a:ext uri="{FF2B5EF4-FFF2-40B4-BE49-F238E27FC236}">
                <a16:creationId xmlns:a16="http://schemas.microsoft.com/office/drawing/2014/main" id="{9348F5F3-4413-E923-E308-DDB1278DC2F6}"/>
              </a:ext>
            </a:extLst>
          </p:cNvPr>
          <p:cNvSpPr>
            <a:spLocks noGrp="1"/>
          </p:cNvSpPr>
          <p:nvPr>
            <p:ph type="sldNum" sz="quarter" idx="12"/>
          </p:nvPr>
        </p:nvSpPr>
        <p:spPr/>
        <p:txBody>
          <a:bodyPr/>
          <a:lstStyle/>
          <a:p>
            <a:fld id="{694AECF3-A86F-47DA-B326-BF71A8E709EC}" type="slidenum">
              <a:rPr lang="zh-TW" altLang="en-US" smtClean="0"/>
              <a:t>20</a:t>
            </a:fld>
            <a:endParaRPr lang="zh-TW" altLang="en-US" dirty="0"/>
          </a:p>
        </p:txBody>
      </p:sp>
      <p:pic>
        <p:nvPicPr>
          <p:cNvPr id="13" name="圖片 12">
            <a:extLst>
              <a:ext uri="{FF2B5EF4-FFF2-40B4-BE49-F238E27FC236}">
                <a16:creationId xmlns:a16="http://schemas.microsoft.com/office/drawing/2014/main" id="{FACC4427-0EF4-6EB4-94B6-900AF1BD3397}"/>
              </a:ext>
            </a:extLst>
          </p:cNvPr>
          <p:cNvPicPr>
            <a:picLocks noChangeAspect="1"/>
          </p:cNvPicPr>
          <p:nvPr/>
        </p:nvPicPr>
        <p:blipFill>
          <a:blip r:embed="rId4"/>
          <a:srcRect l="11087" t="7688" r="77456" b="55083"/>
          <a:stretch/>
        </p:blipFill>
        <p:spPr>
          <a:xfrm>
            <a:off x="9740233" y="421778"/>
            <a:ext cx="1181594" cy="1666539"/>
          </a:xfrm>
          <a:prstGeom prst="rect">
            <a:avLst/>
          </a:prstGeom>
        </p:spPr>
      </p:pic>
      <p:sp>
        <p:nvSpPr>
          <p:cNvPr id="4" name="矩形: 圓角 3">
            <a:extLst>
              <a:ext uri="{FF2B5EF4-FFF2-40B4-BE49-F238E27FC236}">
                <a16:creationId xmlns:a16="http://schemas.microsoft.com/office/drawing/2014/main" id="{C7523297-B3F0-3254-B910-BEF2F9974108}"/>
              </a:ext>
            </a:extLst>
          </p:cNvPr>
          <p:cNvSpPr/>
          <p:nvPr/>
        </p:nvSpPr>
        <p:spPr>
          <a:xfrm>
            <a:off x="9378110" y="2679972"/>
            <a:ext cx="1905840" cy="294446"/>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Prediction error</a:t>
            </a:r>
          </a:p>
        </p:txBody>
      </p:sp>
      <p:sp>
        <p:nvSpPr>
          <p:cNvPr id="8" name="文字方塊 7">
            <a:extLst>
              <a:ext uri="{FF2B5EF4-FFF2-40B4-BE49-F238E27FC236}">
                <a16:creationId xmlns:a16="http://schemas.microsoft.com/office/drawing/2014/main" id="{92037213-BBF9-100F-90B7-9F588F2922F3}"/>
              </a:ext>
            </a:extLst>
          </p:cNvPr>
          <p:cNvSpPr txBox="1"/>
          <p:nvPr/>
        </p:nvSpPr>
        <p:spPr>
          <a:xfrm>
            <a:off x="8759923" y="5618712"/>
            <a:ext cx="1022350" cy="400110"/>
          </a:xfrm>
          <a:prstGeom prst="rect">
            <a:avLst/>
          </a:prstGeom>
          <a:noFill/>
        </p:spPr>
        <p:txBody>
          <a:bodyPr wrap="square" rtlCol="0">
            <a:spAutoFit/>
          </a:bodyPr>
          <a:lstStyle/>
          <a:p>
            <a:r>
              <a:rPr lang="en-US" altLang="zh-TW" sz="2000" dirty="0"/>
              <a:t>Model</a:t>
            </a:r>
            <a:endParaRPr lang="zh-TW" altLang="en-US" sz="2000" dirty="0"/>
          </a:p>
        </p:txBody>
      </p:sp>
    </p:spTree>
    <p:extLst>
      <p:ext uri="{BB962C8B-B14F-4D97-AF65-F5344CB8AC3E}">
        <p14:creationId xmlns:p14="http://schemas.microsoft.com/office/powerpoint/2010/main" val="9466263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1E2D8-03DF-C05F-802C-31814037B16B}"/>
              </a:ext>
            </a:extLst>
          </p:cNvPr>
          <p:cNvSpPr>
            <a:spLocks noGrp="1"/>
          </p:cNvSpPr>
          <p:nvPr>
            <p:ph type="title"/>
          </p:nvPr>
        </p:nvSpPr>
        <p:spPr/>
        <p:txBody>
          <a:bodyPr/>
          <a:lstStyle/>
          <a:p>
            <a:r>
              <a:rPr lang="en-US" altLang="zh-TW" dirty="0"/>
              <a:t>T-SNE Visualization</a:t>
            </a:r>
            <a:endParaRPr lang="zh-TW" altLang="en-US" dirty="0"/>
          </a:p>
        </p:txBody>
      </p:sp>
      <p:sp>
        <p:nvSpPr>
          <p:cNvPr id="5" name="內容版面配置區 2">
            <a:extLst>
              <a:ext uri="{FF2B5EF4-FFF2-40B4-BE49-F238E27FC236}">
                <a16:creationId xmlns:a16="http://schemas.microsoft.com/office/drawing/2014/main" id="{5DC18A5A-C4C7-D50E-E6C6-FD3B8C268194}"/>
              </a:ext>
            </a:extLst>
          </p:cNvPr>
          <p:cNvSpPr>
            <a:spLocks noGrp="1"/>
          </p:cNvSpPr>
          <p:nvPr>
            <p:ph idx="1"/>
          </p:nvPr>
        </p:nvSpPr>
        <p:spPr>
          <a:xfrm>
            <a:off x="1108446" y="1847850"/>
            <a:ext cx="5480098" cy="4351338"/>
          </a:xfrm>
        </p:spPr>
        <p:txBody>
          <a:bodyPr>
            <a:normAutofit/>
          </a:bodyPr>
          <a:lstStyle/>
          <a:p>
            <a:pPr algn="just"/>
            <a:r>
              <a:rPr lang="en-US" altLang="zh-TW" sz="2400" dirty="0"/>
              <a:t>For four algorithm datasets inputs</a:t>
            </a:r>
            <a:r>
              <a:rPr lang="en-US" altLang="zh-TW" sz="2400"/>
              <a:t>, we take </a:t>
            </a:r>
            <a:r>
              <a:rPr lang="en-US" altLang="zh-TW" sz="2400" dirty="0"/>
              <a:t>the output from the last bottleneck layer and reduce it to two dimensions using t-SNE.</a:t>
            </a:r>
          </a:p>
          <a:p>
            <a:pPr marL="0" indent="0" algn="just">
              <a:buNone/>
            </a:pPr>
            <a:endParaRPr lang="en-US" altLang="zh-TW" sz="2400" dirty="0"/>
          </a:p>
          <a:p>
            <a:pPr algn="just"/>
            <a:endParaRPr lang="en-US" altLang="zh-TW" sz="2400" dirty="0"/>
          </a:p>
          <a:p>
            <a:pPr algn="just"/>
            <a:r>
              <a:rPr lang="en-US" altLang="zh-TW" sz="2400" dirty="0"/>
              <a:t>A clear classification into four distinct groups for the four different algorithms.</a:t>
            </a:r>
          </a:p>
          <a:p>
            <a:pPr algn="just">
              <a:lnSpc>
                <a:spcPct val="100000"/>
              </a:lnSpc>
            </a:pPr>
            <a:endParaRPr lang="en-US" altLang="zh-TW" sz="2600" dirty="0"/>
          </a:p>
        </p:txBody>
      </p:sp>
      <p:pic>
        <p:nvPicPr>
          <p:cNvPr id="3" name="內容版面配置區 15">
            <a:extLst>
              <a:ext uri="{FF2B5EF4-FFF2-40B4-BE49-F238E27FC236}">
                <a16:creationId xmlns:a16="http://schemas.microsoft.com/office/drawing/2014/main" id="{4F0CCD4A-F1D4-2B7B-6765-3080DC9D74B3}"/>
              </a:ext>
            </a:extLst>
          </p:cNvPr>
          <p:cNvPicPr>
            <a:picLocks noChangeAspect="1"/>
          </p:cNvPicPr>
          <p:nvPr/>
        </p:nvPicPr>
        <p:blipFill>
          <a:blip r:embed="rId3">
            <a:extLst>
              <a:ext uri="{96DAC541-7B7A-43D3-8B79-37D633B846F1}">
                <asvg:svgBlip xmlns:asvg="http://schemas.microsoft.com/office/drawing/2016/SVG/main" r:embed="rId4"/>
              </a:ext>
            </a:extLst>
          </a:blip>
          <a:srcRect t="24253" r="47652"/>
          <a:stretch/>
        </p:blipFill>
        <p:spPr>
          <a:xfrm>
            <a:off x="7023027" y="1665492"/>
            <a:ext cx="4305300" cy="1452678"/>
          </a:xfrm>
          <a:prstGeom prst="rect">
            <a:avLst/>
          </a:prstGeom>
        </p:spPr>
      </p:pic>
      <p:cxnSp>
        <p:nvCxnSpPr>
          <p:cNvPr id="8" name="直線單箭頭接點 7">
            <a:extLst>
              <a:ext uri="{FF2B5EF4-FFF2-40B4-BE49-F238E27FC236}">
                <a16:creationId xmlns:a16="http://schemas.microsoft.com/office/drawing/2014/main" id="{7752A696-AC32-79EE-6E0B-C38928F6060B}"/>
              </a:ext>
            </a:extLst>
          </p:cNvPr>
          <p:cNvCxnSpPr>
            <a:cxnSpLocks/>
          </p:cNvCxnSpPr>
          <p:nvPr/>
        </p:nvCxnSpPr>
        <p:spPr>
          <a:xfrm>
            <a:off x="9467873" y="2609556"/>
            <a:ext cx="0" cy="3261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矩形 9">
            <a:extLst>
              <a:ext uri="{FF2B5EF4-FFF2-40B4-BE49-F238E27FC236}">
                <a16:creationId xmlns:a16="http://schemas.microsoft.com/office/drawing/2014/main" id="{FF5B2BAB-4580-5653-CCE2-61E021488E3B}"/>
              </a:ext>
            </a:extLst>
          </p:cNvPr>
          <p:cNvSpPr/>
          <p:nvPr/>
        </p:nvSpPr>
        <p:spPr>
          <a:xfrm>
            <a:off x="8429403" y="2931860"/>
            <a:ext cx="2076939" cy="4089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Embedding (4*512)</a:t>
            </a:r>
            <a:endParaRPr lang="zh-TW" altLang="en-US" dirty="0"/>
          </a:p>
        </p:txBody>
      </p:sp>
      <p:sp>
        <p:nvSpPr>
          <p:cNvPr id="9" name="投影片編號版面配置區 8">
            <a:extLst>
              <a:ext uri="{FF2B5EF4-FFF2-40B4-BE49-F238E27FC236}">
                <a16:creationId xmlns:a16="http://schemas.microsoft.com/office/drawing/2014/main" id="{2BAACADA-F61B-BBCC-0B94-22D0270B6855}"/>
              </a:ext>
            </a:extLst>
          </p:cNvPr>
          <p:cNvSpPr>
            <a:spLocks noGrp="1"/>
          </p:cNvSpPr>
          <p:nvPr>
            <p:ph type="sldNum" sz="quarter" idx="12"/>
          </p:nvPr>
        </p:nvSpPr>
        <p:spPr/>
        <p:txBody>
          <a:bodyPr/>
          <a:lstStyle/>
          <a:p>
            <a:fld id="{694AECF3-A86F-47DA-B326-BF71A8E709EC}" type="slidenum">
              <a:rPr lang="zh-TW" altLang="en-US" smtClean="0"/>
              <a:t>21</a:t>
            </a:fld>
            <a:endParaRPr lang="zh-TW" altLang="en-US"/>
          </a:p>
        </p:txBody>
      </p:sp>
      <p:pic>
        <p:nvPicPr>
          <p:cNvPr id="14" name="內容版面配置區 4" descr="一張含有 文字, 螢幕擷取畫面 的圖片">
            <a:extLst>
              <a:ext uri="{FF2B5EF4-FFF2-40B4-BE49-F238E27FC236}">
                <a16:creationId xmlns:a16="http://schemas.microsoft.com/office/drawing/2014/main" id="{B5E63F5E-26F4-C0B1-D358-C502D891E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1008" y="3636430"/>
            <a:ext cx="2948391" cy="2856445"/>
          </a:xfrm>
          <a:prstGeom prst="rect">
            <a:avLst/>
          </a:prstGeom>
        </p:spPr>
      </p:pic>
      <p:sp>
        <p:nvSpPr>
          <p:cNvPr id="15" name="內容版面配置區 3">
            <a:extLst>
              <a:ext uri="{FF2B5EF4-FFF2-40B4-BE49-F238E27FC236}">
                <a16:creationId xmlns:a16="http://schemas.microsoft.com/office/drawing/2014/main" id="{9A2265E9-AAE9-5C8C-3FAC-C906730D95EB}"/>
              </a:ext>
            </a:extLst>
          </p:cNvPr>
          <p:cNvSpPr txBox="1">
            <a:spLocks/>
          </p:cNvSpPr>
          <p:nvPr/>
        </p:nvSpPr>
        <p:spPr>
          <a:xfrm>
            <a:off x="838200" y="3721752"/>
            <a:ext cx="5480098" cy="1696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tLang="zh-TW" sz="2400" dirty="0"/>
          </a:p>
        </p:txBody>
      </p:sp>
    </p:spTree>
    <p:extLst>
      <p:ext uri="{BB962C8B-B14F-4D97-AF65-F5344CB8AC3E}">
        <p14:creationId xmlns:p14="http://schemas.microsoft.com/office/powerpoint/2010/main" val="401228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556F5C-9EA2-0638-40C2-EB41BDF6223B}"/>
              </a:ext>
            </a:extLst>
          </p:cNvPr>
          <p:cNvSpPr>
            <a:spLocks noGrp="1"/>
          </p:cNvSpPr>
          <p:nvPr>
            <p:ph type="title"/>
          </p:nvPr>
        </p:nvSpPr>
        <p:spPr/>
        <p:txBody>
          <a:bodyPr/>
          <a:lstStyle/>
          <a:p>
            <a:r>
              <a:rPr lang="en-US" altLang="zh-TW" dirty="0"/>
              <a:t>Conclusion</a:t>
            </a:r>
            <a:endParaRPr lang="zh-TW" altLang="en-US" dirty="0"/>
          </a:p>
        </p:txBody>
      </p:sp>
      <p:sp>
        <p:nvSpPr>
          <p:cNvPr id="3" name="文字版面配置區 2">
            <a:extLst>
              <a:ext uri="{FF2B5EF4-FFF2-40B4-BE49-F238E27FC236}">
                <a16:creationId xmlns:a16="http://schemas.microsoft.com/office/drawing/2014/main" id="{D40BB6F7-61D8-1A23-66CA-A0601BC6F648}"/>
              </a:ext>
            </a:extLst>
          </p:cNvPr>
          <p:cNvSpPr>
            <a:spLocks noGrp="1"/>
          </p:cNvSpPr>
          <p:nvPr>
            <p:ph type="body" idx="1"/>
          </p:nvPr>
        </p:nvSpPr>
        <p:spPr/>
        <p:txBody>
          <a:bodyPr/>
          <a:lstStyle/>
          <a:p>
            <a:r>
              <a:rPr lang="en-US" altLang="zh-TW" dirty="0"/>
              <a:t>The conclusions.</a:t>
            </a:r>
            <a:endParaRPr lang="zh-TW" altLang="en-US" dirty="0"/>
          </a:p>
        </p:txBody>
      </p:sp>
      <p:pic>
        <p:nvPicPr>
          <p:cNvPr id="5" name="圖片 4" descr="實驗室裡的人">
            <a:extLst>
              <a:ext uri="{FF2B5EF4-FFF2-40B4-BE49-F238E27FC236}">
                <a16:creationId xmlns:a16="http://schemas.microsoft.com/office/drawing/2014/main" id="{65311655-A826-E7FF-9C8B-57C0A8A6643D}"/>
              </a:ext>
            </a:extLst>
          </p:cNvPr>
          <p:cNvPicPr>
            <a:picLocks noChangeAspect="1"/>
          </p:cNvPicPr>
          <p:nvPr/>
        </p:nvPicPr>
        <p:blipFill>
          <a:blip r:embed="rId2">
            <a:extLst>
              <a:ext uri="{28A0092B-C50C-407E-A947-70E740481C1C}">
                <a14:useLocalDpi xmlns:a14="http://schemas.microsoft.com/office/drawing/2010/main" val="0"/>
              </a:ext>
            </a:extLst>
          </a:blip>
          <a:srcRect l="10483" r="23987"/>
          <a:stretch/>
        </p:blipFill>
        <p:spPr>
          <a:xfrm>
            <a:off x="5486400" y="0"/>
            <a:ext cx="6705600" cy="6858000"/>
          </a:xfrm>
          <a:prstGeom prst="rect">
            <a:avLst/>
          </a:prstGeom>
        </p:spPr>
      </p:pic>
      <p:sp>
        <p:nvSpPr>
          <p:cNvPr id="4" name="投影片編號版面配置區 3">
            <a:extLst>
              <a:ext uri="{FF2B5EF4-FFF2-40B4-BE49-F238E27FC236}">
                <a16:creationId xmlns:a16="http://schemas.microsoft.com/office/drawing/2014/main" id="{70B0038C-52FA-0A3B-6E8F-4C3EFF197297}"/>
              </a:ext>
            </a:extLst>
          </p:cNvPr>
          <p:cNvSpPr>
            <a:spLocks noGrp="1"/>
          </p:cNvSpPr>
          <p:nvPr>
            <p:ph type="sldNum" sz="quarter" idx="12"/>
          </p:nvPr>
        </p:nvSpPr>
        <p:spPr/>
        <p:txBody>
          <a:bodyPr/>
          <a:lstStyle/>
          <a:p>
            <a:fld id="{694AECF3-A86F-47DA-B326-BF71A8E709EC}" type="slidenum">
              <a:rPr lang="zh-TW" altLang="en-US" smtClean="0"/>
              <a:t>22</a:t>
            </a:fld>
            <a:endParaRPr lang="zh-TW" altLang="en-US"/>
          </a:p>
        </p:txBody>
      </p:sp>
    </p:spTree>
    <p:extLst>
      <p:ext uri="{BB962C8B-B14F-4D97-AF65-F5344CB8AC3E}">
        <p14:creationId xmlns:p14="http://schemas.microsoft.com/office/powerpoint/2010/main" val="10685070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CE9548EB-715A-C770-AEA1-BAD0EB5BED89}"/>
              </a:ext>
            </a:extLst>
          </p:cNvPr>
          <p:cNvSpPr>
            <a:spLocks noGrp="1"/>
          </p:cNvSpPr>
          <p:nvPr>
            <p:ph idx="1"/>
          </p:nvPr>
        </p:nvSpPr>
        <p:spPr>
          <a:xfrm>
            <a:off x="838200" y="1825625"/>
            <a:ext cx="10699750" cy="4351338"/>
          </a:xfrm>
        </p:spPr>
        <p:txBody>
          <a:bodyPr>
            <a:noAutofit/>
          </a:bodyPr>
          <a:lstStyle/>
          <a:p>
            <a:pPr>
              <a:lnSpc>
                <a:spcPct val="100000"/>
              </a:lnSpc>
              <a:spcBef>
                <a:spcPts val="0"/>
              </a:spcBef>
              <a:spcAft>
                <a:spcPts val="1200"/>
              </a:spcAft>
            </a:pPr>
            <a:r>
              <a:rPr lang="en-US" altLang="zh-TW" sz="2600" dirty="0"/>
              <a:t>Take-home message</a:t>
            </a:r>
          </a:p>
          <a:p>
            <a:pPr lvl="1">
              <a:lnSpc>
                <a:spcPct val="100000"/>
              </a:lnSpc>
              <a:spcBef>
                <a:spcPts val="0"/>
              </a:spcBef>
              <a:spcAft>
                <a:spcPts val="1200"/>
              </a:spcAft>
            </a:pPr>
            <a:r>
              <a:rPr lang="en-US" altLang="zh-TW" sz="1800" dirty="0"/>
              <a:t>The statistical error in both target and noisy data sharply influences the convergence of the model.</a:t>
            </a:r>
          </a:p>
          <a:p>
            <a:pPr lvl="1">
              <a:lnSpc>
                <a:spcPct val="100000"/>
              </a:lnSpc>
              <a:spcBef>
                <a:spcPts val="0"/>
              </a:spcBef>
              <a:spcAft>
                <a:spcPts val="1200"/>
              </a:spcAft>
            </a:pPr>
            <a:r>
              <a:rPr lang="en-US" altLang="zh-TW" sz="1800" dirty="0"/>
              <a:t>The autoencoder can reduce the noise in datasets from the noise model.</a:t>
            </a:r>
          </a:p>
          <a:p>
            <a:pPr lvl="1">
              <a:lnSpc>
                <a:spcPct val="100000"/>
              </a:lnSpc>
              <a:spcBef>
                <a:spcPts val="0"/>
              </a:spcBef>
              <a:spcAft>
                <a:spcPts val="1200"/>
              </a:spcAft>
            </a:pPr>
            <a:r>
              <a:rPr lang="en-US" altLang="zh-TW" sz="1800" dirty="0"/>
              <a:t>For unseen circuits, the model mitigates the noise at different levels.</a:t>
            </a:r>
          </a:p>
          <a:p>
            <a:pPr lvl="1">
              <a:lnSpc>
                <a:spcPct val="100000"/>
              </a:lnSpc>
              <a:spcBef>
                <a:spcPts val="0"/>
              </a:spcBef>
              <a:spcAft>
                <a:spcPts val="1200"/>
              </a:spcAft>
            </a:pPr>
            <a:r>
              <a:rPr lang="en-US" altLang="zh-TW" sz="1800" dirty="0"/>
              <a:t>The encoder successfully learns the features of the four common circuits.</a:t>
            </a:r>
          </a:p>
          <a:p>
            <a:pPr>
              <a:lnSpc>
                <a:spcPct val="100000"/>
              </a:lnSpc>
              <a:spcBef>
                <a:spcPts val="0"/>
              </a:spcBef>
              <a:spcAft>
                <a:spcPts val="1200"/>
              </a:spcAft>
            </a:pPr>
            <a:r>
              <a:rPr lang="en-US" altLang="zh-TW" sz="2600" dirty="0"/>
              <a:t>Future work</a:t>
            </a:r>
          </a:p>
          <a:p>
            <a:pPr lvl="1">
              <a:lnSpc>
                <a:spcPct val="100000"/>
              </a:lnSpc>
              <a:spcBef>
                <a:spcPts val="0"/>
              </a:spcBef>
              <a:spcAft>
                <a:spcPts val="1200"/>
              </a:spcAft>
            </a:pPr>
            <a:r>
              <a:rPr lang="en-US" altLang="zh-TW" sz="1800" dirty="0"/>
              <a:t>The noise model cannot reflect the noise level in real quantum machines,  so we expect the model need to be fine-tuned with the real quantum machine.</a:t>
            </a:r>
          </a:p>
          <a:p>
            <a:pPr lvl="1">
              <a:lnSpc>
                <a:spcPct val="100000"/>
              </a:lnSpc>
              <a:spcBef>
                <a:spcPts val="0"/>
              </a:spcBef>
              <a:spcAft>
                <a:spcPts val="1200"/>
              </a:spcAft>
            </a:pPr>
            <a:r>
              <a:rPr lang="en-US" altLang="zh-TW" sz="1800" dirty="0"/>
              <a:t>Accommodating different lengths of measurement probability inputs using a sequence-to-sequence model.</a:t>
            </a:r>
          </a:p>
        </p:txBody>
      </p:sp>
      <p:sp>
        <p:nvSpPr>
          <p:cNvPr id="2" name="標題 1">
            <a:extLst>
              <a:ext uri="{FF2B5EF4-FFF2-40B4-BE49-F238E27FC236}">
                <a16:creationId xmlns:a16="http://schemas.microsoft.com/office/drawing/2014/main" id="{B394AFA1-957A-7936-BE9F-70E8C66D4551}"/>
              </a:ext>
            </a:extLst>
          </p:cNvPr>
          <p:cNvSpPr>
            <a:spLocks noGrp="1"/>
          </p:cNvSpPr>
          <p:nvPr>
            <p:ph type="title"/>
          </p:nvPr>
        </p:nvSpPr>
        <p:spPr/>
        <p:txBody>
          <a:bodyPr/>
          <a:lstStyle/>
          <a:p>
            <a:r>
              <a:rPr lang="en-US" altLang="zh-TW" dirty="0">
                <a:latin typeface="+mn-lt"/>
              </a:rPr>
              <a:t>Summary</a:t>
            </a:r>
            <a:endParaRPr lang="zh-TW" altLang="en-US" dirty="0">
              <a:latin typeface="+mn-lt"/>
            </a:endParaRPr>
          </a:p>
        </p:txBody>
      </p:sp>
      <p:sp>
        <p:nvSpPr>
          <p:cNvPr id="7" name="投影片編號版面配置區 6">
            <a:extLst>
              <a:ext uri="{FF2B5EF4-FFF2-40B4-BE49-F238E27FC236}">
                <a16:creationId xmlns:a16="http://schemas.microsoft.com/office/drawing/2014/main" id="{0C0CBBE3-1AF2-36FD-344F-E3949FF77BBA}"/>
              </a:ext>
            </a:extLst>
          </p:cNvPr>
          <p:cNvSpPr>
            <a:spLocks noGrp="1"/>
          </p:cNvSpPr>
          <p:nvPr>
            <p:ph type="sldNum" sz="quarter" idx="12"/>
          </p:nvPr>
        </p:nvSpPr>
        <p:spPr/>
        <p:txBody>
          <a:bodyPr/>
          <a:lstStyle/>
          <a:p>
            <a:fld id="{694AECF3-A86F-47DA-B326-BF71A8E709EC}" type="slidenum">
              <a:rPr lang="zh-TW" altLang="en-US" smtClean="0"/>
              <a:t>23</a:t>
            </a:fld>
            <a:endParaRPr lang="zh-TW" altLang="en-US"/>
          </a:p>
        </p:txBody>
      </p:sp>
      <p:pic>
        <p:nvPicPr>
          <p:cNvPr id="3" name="內容版面配置區 4" descr="一張含有 文字, 螢幕擷取畫面 的圖片">
            <a:extLst>
              <a:ext uri="{FF2B5EF4-FFF2-40B4-BE49-F238E27FC236}">
                <a16:creationId xmlns:a16="http://schemas.microsoft.com/office/drawing/2014/main" id="{AF586D5D-95D1-33FC-C756-7131CD34D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499" y="136525"/>
            <a:ext cx="2330089" cy="2257425"/>
          </a:xfrm>
          <a:prstGeom prst="rect">
            <a:avLst/>
          </a:prstGeom>
        </p:spPr>
      </p:pic>
    </p:spTree>
    <p:extLst>
      <p:ext uri="{BB962C8B-B14F-4D97-AF65-F5344CB8AC3E}">
        <p14:creationId xmlns:p14="http://schemas.microsoft.com/office/powerpoint/2010/main" val="16609640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E475EF-9A30-0EC5-1B3D-08B33702BB40}"/>
              </a:ext>
            </a:extLst>
          </p:cNvPr>
          <p:cNvSpPr>
            <a:spLocks noGrp="1"/>
          </p:cNvSpPr>
          <p:nvPr>
            <p:ph type="title"/>
          </p:nvPr>
        </p:nvSpPr>
        <p:spPr/>
        <p:txBody>
          <a:bodyPr/>
          <a:lstStyle/>
          <a:p>
            <a:r>
              <a:rPr lang="en-US" altLang="zh-TW" dirty="0"/>
              <a:t>Appendix A - Boxplot</a:t>
            </a:r>
            <a:endParaRPr lang="zh-TW" altLang="en-US" dirty="0"/>
          </a:p>
        </p:txBody>
      </p:sp>
      <p:sp>
        <p:nvSpPr>
          <p:cNvPr id="4" name="投影片編號版面配置區 3">
            <a:extLst>
              <a:ext uri="{FF2B5EF4-FFF2-40B4-BE49-F238E27FC236}">
                <a16:creationId xmlns:a16="http://schemas.microsoft.com/office/drawing/2014/main" id="{60EBB164-E4C9-8CD0-FDC2-CD4913E4C95F}"/>
              </a:ext>
            </a:extLst>
          </p:cNvPr>
          <p:cNvSpPr>
            <a:spLocks noGrp="1"/>
          </p:cNvSpPr>
          <p:nvPr>
            <p:ph type="sldNum" sz="quarter" idx="12"/>
          </p:nvPr>
        </p:nvSpPr>
        <p:spPr/>
        <p:txBody>
          <a:bodyPr/>
          <a:lstStyle/>
          <a:p>
            <a:fld id="{694AECF3-A86F-47DA-B326-BF71A8E709EC}" type="slidenum">
              <a:rPr lang="zh-TW" altLang="en-US" smtClean="0"/>
              <a:t>24</a:t>
            </a:fld>
            <a:endParaRPr lang="zh-TW" altLang="en-US"/>
          </a:p>
        </p:txBody>
      </p:sp>
      <p:pic>
        <p:nvPicPr>
          <p:cNvPr id="6" name="圖形 5">
            <a:extLst>
              <a:ext uri="{FF2B5EF4-FFF2-40B4-BE49-F238E27FC236}">
                <a16:creationId xmlns:a16="http://schemas.microsoft.com/office/drawing/2014/main" id="{6B7C5173-53FD-F06C-1686-C2C83146AD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2503" y="521108"/>
            <a:ext cx="4694866" cy="5118817"/>
          </a:xfrm>
          <a:prstGeom prst="rect">
            <a:avLst/>
          </a:prstGeom>
        </p:spPr>
      </p:pic>
      <p:sp>
        <p:nvSpPr>
          <p:cNvPr id="8" name="文字方塊 7">
            <a:extLst>
              <a:ext uri="{FF2B5EF4-FFF2-40B4-BE49-F238E27FC236}">
                <a16:creationId xmlns:a16="http://schemas.microsoft.com/office/drawing/2014/main" id="{14445B8E-C909-3246-231F-2E8CCF6FF9B5}"/>
              </a:ext>
            </a:extLst>
          </p:cNvPr>
          <p:cNvSpPr txBox="1"/>
          <p:nvPr/>
        </p:nvSpPr>
        <p:spPr>
          <a:xfrm>
            <a:off x="6614651" y="5795908"/>
            <a:ext cx="6096000" cy="523220"/>
          </a:xfrm>
          <a:prstGeom prst="rect">
            <a:avLst/>
          </a:prstGeom>
          <a:noFill/>
        </p:spPr>
        <p:txBody>
          <a:bodyPr wrap="square">
            <a:spAutoFit/>
          </a:bodyPr>
          <a:lstStyle/>
          <a:p>
            <a:r>
              <a:rPr lang="en-US" altLang="zh-TW" sz="1400" dirty="0"/>
              <a:t>From</a:t>
            </a:r>
            <a:r>
              <a:rPr lang="zh-TW" altLang="en-US" sz="1400" dirty="0"/>
              <a:t> Jhguch at en.wikipedia, CC BY-SA 2.5, https://commons.wikimedia.org/w/index.php?curid=14524285</a:t>
            </a:r>
          </a:p>
        </p:txBody>
      </p:sp>
    </p:spTree>
    <p:extLst>
      <p:ext uri="{BB962C8B-B14F-4D97-AF65-F5344CB8AC3E}">
        <p14:creationId xmlns:p14="http://schemas.microsoft.com/office/powerpoint/2010/main" val="25291761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8CA90BF6-A5D6-A2E6-EB04-2A08039318BD}"/>
              </a:ext>
            </a:extLst>
          </p:cNvPr>
          <p:cNvSpPr>
            <a:spLocks noGrp="1"/>
          </p:cNvSpPr>
          <p:nvPr>
            <p:ph idx="1"/>
          </p:nvPr>
        </p:nvSpPr>
        <p:spPr>
          <a:xfrm>
            <a:off x="838200" y="1626002"/>
            <a:ext cx="10591800" cy="4351338"/>
          </a:xfrm>
        </p:spPr>
        <p:txBody>
          <a:bodyPr/>
          <a:lstStyle/>
          <a:p>
            <a:r>
              <a:rPr lang="en-US" altLang="zh-TW" dirty="0"/>
              <a:t>The left part shows the amount of noise for each dataset; the right part shows the prediction error from the model trained on different datasets. </a:t>
            </a:r>
          </a:p>
          <a:p>
            <a:r>
              <a:rPr lang="en-US" altLang="zh-TW" dirty="0"/>
              <a:t>The noise level for the three datasets is almost the same. </a:t>
            </a:r>
          </a:p>
          <a:p>
            <a:r>
              <a:rPr lang="en-US" altLang="zh-TW" dirty="0"/>
              <a:t>More training datasets improve the prediction. With more shots per round, the prediction improves further.</a:t>
            </a:r>
          </a:p>
          <a:p>
            <a:endParaRPr lang="en-US" altLang="zh-TW" dirty="0"/>
          </a:p>
          <a:p>
            <a:endParaRPr lang="zh-TW" altLang="en-US" dirty="0"/>
          </a:p>
        </p:txBody>
      </p:sp>
      <p:sp>
        <p:nvSpPr>
          <p:cNvPr id="2" name="標題 1">
            <a:extLst>
              <a:ext uri="{FF2B5EF4-FFF2-40B4-BE49-F238E27FC236}">
                <a16:creationId xmlns:a16="http://schemas.microsoft.com/office/drawing/2014/main" id="{1207B993-B1DB-4840-6B03-54BA097FE2A8}"/>
              </a:ext>
            </a:extLst>
          </p:cNvPr>
          <p:cNvSpPr>
            <a:spLocks noGrp="1"/>
          </p:cNvSpPr>
          <p:nvPr>
            <p:ph type="title"/>
          </p:nvPr>
        </p:nvSpPr>
        <p:spPr>
          <a:xfrm>
            <a:off x="838200" y="365125"/>
            <a:ext cx="11117580" cy="1325563"/>
          </a:xfrm>
        </p:spPr>
        <p:txBody>
          <a:bodyPr/>
          <a:lstStyle/>
          <a:p>
            <a:r>
              <a:rPr lang="en-US" altLang="zh-TW" dirty="0"/>
              <a:t>Datasets noise level &amp; Prediction error</a:t>
            </a:r>
            <a:endParaRPr lang="zh-TW" altLang="en-US" dirty="0"/>
          </a:p>
        </p:txBody>
      </p:sp>
      <p:pic>
        <p:nvPicPr>
          <p:cNvPr id="4" name="圖片 3" descr="一張含有 圖表, 行, 繪圖, 文字 的圖片&#10;&#10;AI-generated content may be incorrect.">
            <a:extLst>
              <a:ext uri="{FF2B5EF4-FFF2-40B4-BE49-F238E27FC236}">
                <a16:creationId xmlns:a16="http://schemas.microsoft.com/office/drawing/2014/main" id="{B80020D0-E4F2-6C66-0491-02E0A0F6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845" y="4055566"/>
            <a:ext cx="6729230" cy="2589083"/>
          </a:xfrm>
          <a:prstGeom prst="rect">
            <a:avLst/>
          </a:prstGeom>
        </p:spPr>
      </p:pic>
      <p:sp>
        <p:nvSpPr>
          <p:cNvPr id="3" name="箭號: 向右 2">
            <a:extLst>
              <a:ext uri="{FF2B5EF4-FFF2-40B4-BE49-F238E27FC236}">
                <a16:creationId xmlns:a16="http://schemas.microsoft.com/office/drawing/2014/main" id="{F02F402A-58BC-B324-D4BA-0271C785C03A}"/>
              </a:ext>
            </a:extLst>
          </p:cNvPr>
          <p:cNvSpPr/>
          <p:nvPr/>
        </p:nvSpPr>
        <p:spPr>
          <a:xfrm>
            <a:off x="8648483" y="5926699"/>
            <a:ext cx="655730" cy="2362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a:extLst>
              <a:ext uri="{FF2B5EF4-FFF2-40B4-BE49-F238E27FC236}">
                <a16:creationId xmlns:a16="http://schemas.microsoft.com/office/drawing/2014/main" id="{1688A456-70F0-E2E7-B82F-8C501C5D150A}"/>
              </a:ext>
            </a:extLst>
          </p:cNvPr>
          <p:cNvSpPr txBox="1"/>
          <p:nvPr/>
        </p:nvSpPr>
        <p:spPr>
          <a:xfrm>
            <a:off x="9418513" y="5721643"/>
            <a:ext cx="2423160" cy="923330"/>
          </a:xfrm>
          <a:prstGeom prst="rect">
            <a:avLst/>
          </a:prstGeom>
          <a:noFill/>
        </p:spPr>
        <p:txBody>
          <a:bodyPr wrap="square" rtlCol="0">
            <a:spAutoFit/>
          </a:bodyPr>
          <a:lstStyle/>
          <a:p>
            <a:r>
              <a:rPr lang="en-US" altLang="zh-TW" dirty="0"/>
              <a:t>Take </a:t>
            </a:r>
            <a:r>
              <a:rPr lang="en-US" altLang="zh-TW" b="1" dirty="0"/>
              <a:t>100R10Ks</a:t>
            </a:r>
            <a:r>
              <a:rPr lang="en-US" altLang="zh-TW" dirty="0"/>
              <a:t> model for the subsequent research</a:t>
            </a:r>
            <a:endParaRPr lang="zh-TW" altLang="en-US" dirty="0"/>
          </a:p>
        </p:txBody>
      </p:sp>
      <p:sp>
        <p:nvSpPr>
          <p:cNvPr id="7" name="投影片編號版面配置區 6">
            <a:extLst>
              <a:ext uri="{FF2B5EF4-FFF2-40B4-BE49-F238E27FC236}">
                <a16:creationId xmlns:a16="http://schemas.microsoft.com/office/drawing/2014/main" id="{0D430360-E98D-3F8C-2F22-49728EC4DB11}"/>
              </a:ext>
            </a:extLst>
          </p:cNvPr>
          <p:cNvSpPr>
            <a:spLocks noGrp="1"/>
          </p:cNvSpPr>
          <p:nvPr>
            <p:ph type="sldNum" sz="quarter" idx="12"/>
          </p:nvPr>
        </p:nvSpPr>
        <p:spPr/>
        <p:txBody>
          <a:bodyPr/>
          <a:lstStyle/>
          <a:p>
            <a:fld id="{694AECF3-A86F-47DA-B326-BF71A8E709EC}" type="slidenum">
              <a:rPr lang="zh-TW" altLang="en-US" smtClean="0"/>
              <a:t>25</a:t>
            </a:fld>
            <a:endParaRPr lang="zh-TW" altLang="en-US" dirty="0"/>
          </a:p>
        </p:txBody>
      </p:sp>
      <mc:AlternateContent xmlns:mc="http://schemas.openxmlformats.org/markup-compatibility/2006" xmlns:a14="http://schemas.microsoft.com/office/drawing/2010/main">
        <mc:Choice Requires="a14">
          <p:sp>
            <p:nvSpPr>
              <p:cNvPr id="9" name="矩形: 圓角 8">
                <a:extLst>
                  <a:ext uri="{FF2B5EF4-FFF2-40B4-BE49-F238E27FC236}">
                    <a16:creationId xmlns:a16="http://schemas.microsoft.com/office/drawing/2014/main" id="{517AA209-BE48-DAC8-41AD-8FA8EE6C27A7}"/>
                  </a:ext>
                </a:extLst>
              </p:cNvPr>
              <p:cNvSpPr/>
              <p:nvPr/>
            </p:nvSpPr>
            <p:spPr>
              <a:xfrm>
                <a:off x="8359483" y="4199017"/>
                <a:ext cx="3653736" cy="1100590"/>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tx1"/>
                    </a:solidFill>
                  </a:rPr>
                  <a:t>     Left: MAE (</a:t>
                </a:r>
                <a14:m>
                  <m:oMath xmlns:m="http://schemas.openxmlformats.org/officeDocument/2006/math">
                    <m:sSub>
                      <m:sSubPr>
                        <m:ctrlPr>
                          <a:rPr lang="en-US" altLang="zh-TW" sz="2000" b="0" i="1" smtClean="0">
                            <a:solidFill>
                              <a:schemeClr val="tx1"/>
                            </a:solidFill>
                            <a:latin typeface="Cambria Math" panose="02040503050406030204" pitchFamily="18" charset="0"/>
                          </a:rPr>
                        </m:ctrlPr>
                      </m:sSubPr>
                      <m:e>
                        <m:r>
                          <a:rPr lang="en-US" altLang="zh-TW" sz="2000" b="0" i="1" smtClean="0">
                            <a:solidFill>
                              <a:schemeClr val="tx1"/>
                            </a:solidFill>
                            <a:latin typeface="Cambria Math" panose="02040503050406030204" pitchFamily="18" charset="0"/>
                          </a:rPr>
                          <m:t>𝑃</m:t>
                        </m:r>
                      </m:e>
                      <m:sub>
                        <m:r>
                          <a:rPr lang="en-US" altLang="zh-TW" sz="2000" b="0" i="1" smtClean="0">
                            <a:solidFill>
                              <a:schemeClr val="tx1"/>
                            </a:solidFill>
                            <a:latin typeface="Cambria Math" panose="02040503050406030204" pitchFamily="18" charset="0"/>
                          </a:rPr>
                          <m:t>𝑡𝑎𝑟𝑔𝑒𝑡</m:t>
                        </m:r>
                      </m:sub>
                    </m:sSub>
                    <m:r>
                      <a:rPr lang="en-US" altLang="zh-TW" sz="2000" b="0" i="1" smtClean="0">
                        <a:solidFill>
                          <a:schemeClr val="tx1"/>
                        </a:solidFill>
                        <a:latin typeface="Cambria Math" panose="02040503050406030204" pitchFamily="18" charset="0"/>
                      </a:rPr>
                      <m:t>−</m:t>
                    </m:r>
                    <m:sSub>
                      <m:sSubPr>
                        <m:ctrlPr>
                          <a:rPr lang="en-US" altLang="zh-TW" sz="2000" b="0" i="1" smtClean="0">
                            <a:solidFill>
                              <a:schemeClr val="tx1"/>
                            </a:solidFill>
                            <a:latin typeface="Cambria Math" panose="02040503050406030204" pitchFamily="18" charset="0"/>
                          </a:rPr>
                        </m:ctrlPr>
                      </m:sSubPr>
                      <m:e>
                        <m:r>
                          <a:rPr lang="en-US" altLang="zh-TW" sz="2000" b="0" i="1" smtClean="0">
                            <a:solidFill>
                              <a:schemeClr val="tx1"/>
                            </a:solidFill>
                            <a:latin typeface="Cambria Math" panose="02040503050406030204" pitchFamily="18" charset="0"/>
                          </a:rPr>
                          <m:t>𝑃</m:t>
                        </m:r>
                      </m:e>
                      <m:sub>
                        <m:r>
                          <a:rPr lang="en-US" altLang="zh-TW" sz="2000" b="0" i="1" smtClean="0">
                            <a:solidFill>
                              <a:schemeClr val="tx1"/>
                            </a:solidFill>
                            <a:latin typeface="Cambria Math" panose="02040503050406030204" pitchFamily="18" charset="0"/>
                          </a:rPr>
                          <m:t>𝑛𝑜𝑖𝑠𝑒</m:t>
                        </m:r>
                      </m:sub>
                    </m:sSub>
                  </m:oMath>
                </a14:m>
                <a:r>
                  <a:rPr lang="en-US" altLang="zh-TW" sz="2000" dirty="0">
                    <a:solidFill>
                      <a:schemeClr val="tx1"/>
                    </a:solidFill>
                  </a:rPr>
                  <a:t>)</a:t>
                </a:r>
              </a:p>
              <a:p>
                <a:pPr algn="ctr"/>
                <a:r>
                  <a:rPr lang="en-US" altLang="zh-TW" sz="2000" dirty="0">
                    <a:solidFill>
                      <a:schemeClr val="tx1"/>
                    </a:solidFill>
                  </a:rPr>
                  <a:t>Right: MAE (</a:t>
                </a:r>
                <a14:m>
                  <m:oMath xmlns:m="http://schemas.openxmlformats.org/officeDocument/2006/math">
                    <m:sSub>
                      <m:sSubPr>
                        <m:ctrlPr>
                          <a:rPr lang="en-US" altLang="zh-TW" sz="2000" b="0" i="1" smtClean="0">
                            <a:solidFill>
                              <a:schemeClr val="tx1"/>
                            </a:solidFill>
                            <a:latin typeface="Cambria Math" panose="02040503050406030204" pitchFamily="18" charset="0"/>
                          </a:rPr>
                        </m:ctrlPr>
                      </m:sSubPr>
                      <m:e>
                        <m:r>
                          <a:rPr lang="en-US" altLang="zh-TW" sz="2000" b="0" i="1" smtClean="0">
                            <a:solidFill>
                              <a:schemeClr val="tx1"/>
                            </a:solidFill>
                            <a:latin typeface="Cambria Math" panose="02040503050406030204" pitchFamily="18" charset="0"/>
                          </a:rPr>
                          <m:t>𝑃</m:t>
                        </m:r>
                      </m:e>
                      <m:sub>
                        <m:r>
                          <a:rPr lang="en-US" altLang="zh-TW" sz="2000" b="0" i="1" smtClean="0">
                            <a:solidFill>
                              <a:schemeClr val="tx1"/>
                            </a:solidFill>
                            <a:latin typeface="Cambria Math" panose="02040503050406030204" pitchFamily="18" charset="0"/>
                          </a:rPr>
                          <m:t>𝑡𝑎𝑟𝑔𝑒𝑡</m:t>
                        </m:r>
                      </m:sub>
                    </m:sSub>
                    <m:r>
                      <a:rPr lang="en-US" altLang="zh-TW" sz="2000" b="0" i="1" smtClean="0">
                        <a:solidFill>
                          <a:schemeClr val="tx1"/>
                        </a:solidFill>
                        <a:latin typeface="Cambria Math" panose="02040503050406030204" pitchFamily="18" charset="0"/>
                      </a:rPr>
                      <m:t>−</m:t>
                    </m:r>
                    <m:acc>
                      <m:accPr>
                        <m:chr m:val="̂"/>
                        <m:ctrlPr>
                          <a:rPr lang="en-US" altLang="zh-TW" sz="2000" b="0" i="1" smtClean="0">
                            <a:solidFill>
                              <a:schemeClr val="tx1"/>
                            </a:solidFill>
                            <a:latin typeface="Cambria Math" panose="02040503050406030204" pitchFamily="18" charset="0"/>
                          </a:rPr>
                        </m:ctrlPr>
                      </m:accPr>
                      <m:e>
                        <m:r>
                          <a:rPr lang="en-US" altLang="zh-TW" sz="2000" b="0" i="1" smtClean="0">
                            <a:solidFill>
                              <a:schemeClr val="tx1"/>
                            </a:solidFill>
                            <a:latin typeface="Cambria Math" panose="02040503050406030204" pitchFamily="18" charset="0"/>
                          </a:rPr>
                          <m:t>𝑃</m:t>
                        </m:r>
                      </m:e>
                    </m:acc>
                  </m:oMath>
                </a14:m>
                <a:r>
                  <a:rPr lang="en-US" altLang="zh-TW" sz="2000" dirty="0">
                    <a:solidFill>
                      <a:schemeClr val="tx1"/>
                    </a:solidFill>
                  </a:rPr>
                  <a:t>)         </a:t>
                </a:r>
              </a:p>
            </p:txBody>
          </p:sp>
        </mc:Choice>
        <mc:Fallback xmlns="">
          <p:sp>
            <p:nvSpPr>
              <p:cNvPr id="9" name="矩形: 圓角 8">
                <a:extLst>
                  <a:ext uri="{FF2B5EF4-FFF2-40B4-BE49-F238E27FC236}">
                    <a16:creationId xmlns:a16="http://schemas.microsoft.com/office/drawing/2014/main" id="{517AA209-BE48-DAC8-41AD-8FA8EE6C27A7}"/>
                  </a:ext>
                </a:extLst>
              </p:cNvPr>
              <p:cNvSpPr>
                <a:spLocks noRot="1" noChangeAspect="1" noMove="1" noResize="1" noEditPoints="1" noAdjustHandles="1" noChangeArrowheads="1" noChangeShapeType="1" noTextEdit="1"/>
              </p:cNvSpPr>
              <p:nvPr/>
            </p:nvSpPr>
            <p:spPr>
              <a:xfrm>
                <a:off x="8359483" y="4199017"/>
                <a:ext cx="3653736" cy="1100590"/>
              </a:xfrm>
              <a:prstGeom prst="roundRect">
                <a:avLst/>
              </a:prstGeom>
              <a:blipFill>
                <a:blip r:embed="rId4"/>
                <a:stretch>
                  <a:fillRect r="-66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561964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A1A20A-2413-E8BB-6E0B-109E7C2B3216}"/>
              </a:ext>
            </a:extLst>
          </p:cNvPr>
          <p:cNvSpPr>
            <a:spLocks noGrp="1"/>
          </p:cNvSpPr>
          <p:nvPr>
            <p:ph type="title"/>
          </p:nvPr>
        </p:nvSpPr>
        <p:spPr/>
        <p:txBody>
          <a:bodyPr/>
          <a:lstStyle/>
          <a:p>
            <a:r>
              <a:rPr lang="en-US" altLang="zh-TW" dirty="0"/>
              <a:t>Introduction</a:t>
            </a:r>
            <a:endParaRPr lang="zh-TW" altLang="en-US" dirty="0"/>
          </a:p>
        </p:txBody>
      </p:sp>
      <p:sp>
        <p:nvSpPr>
          <p:cNvPr id="3" name="文字版面配置區 2">
            <a:extLst>
              <a:ext uri="{FF2B5EF4-FFF2-40B4-BE49-F238E27FC236}">
                <a16:creationId xmlns:a16="http://schemas.microsoft.com/office/drawing/2014/main" id="{A1A42723-6C36-732C-D178-740FB586C152}"/>
              </a:ext>
            </a:extLst>
          </p:cNvPr>
          <p:cNvSpPr>
            <a:spLocks noGrp="1"/>
          </p:cNvSpPr>
          <p:nvPr>
            <p:ph type="body" idx="1"/>
          </p:nvPr>
        </p:nvSpPr>
        <p:spPr/>
        <p:txBody>
          <a:bodyPr/>
          <a:lstStyle/>
          <a:p>
            <a:r>
              <a:rPr lang="en-US" altLang="zh-TW" dirty="0"/>
              <a:t>Motivation, Previous work &amp; research</a:t>
            </a:r>
            <a:endParaRPr lang="zh-TW" altLang="en-US" dirty="0"/>
          </a:p>
        </p:txBody>
      </p:sp>
      <p:pic>
        <p:nvPicPr>
          <p:cNvPr id="5" name="圖片 4" descr="教室中以粉筆書寫的亞裔學生">
            <a:extLst>
              <a:ext uri="{FF2B5EF4-FFF2-40B4-BE49-F238E27FC236}">
                <a16:creationId xmlns:a16="http://schemas.microsoft.com/office/drawing/2014/main" id="{2CB8F304-C164-A546-421D-A6A885DDF3F6}"/>
              </a:ext>
            </a:extLst>
          </p:cNvPr>
          <p:cNvPicPr>
            <a:picLocks noChangeAspect="1"/>
          </p:cNvPicPr>
          <p:nvPr/>
        </p:nvPicPr>
        <p:blipFill>
          <a:blip r:embed="rId2">
            <a:extLst>
              <a:ext uri="{28A0092B-C50C-407E-A947-70E740481C1C}">
                <a14:useLocalDpi xmlns:a14="http://schemas.microsoft.com/office/drawing/2010/main" val="0"/>
              </a:ext>
            </a:extLst>
          </a:blip>
          <a:srcRect r="39513"/>
          <a:stretch/>
        </p:blipFill>
        <p:spPr>
          <a:xfrm>
            <a:off x="5972750" y="0"/>
            <a:ext cx="6219250" cy="6858000"/>
          </a:xfrm>
          <a:prstGeom prst="rect">
            <a:avLst/>
          </a:prstGeom>
        </p:spPr>
      </p:pic>
      <p:sp>
        <p:nvSpPr>
          <p:cNvPr id="4" name="投影片編號版面配置區 3">
            <a:extLst>
              <a:ext uri="{FF2B5EF4-FFF2-40B4-BE49-F238E27FC236}">
                <a16:creationId xmlns:a16="http://schemas.microsoft.com/office/drawing/2014/main" id="{C2DADBCC-EE24-F210-4FCE-CE1F6F6E911E}"/>
              </a:ext>
            </a:extLst>
          </p:cNvPr>
          <p:cNvSpPr>
            <a:spLocks noGrp="1"/>
          </p:cNvSpPr>
          <p:nvPr>
            <p:ph type="sldNum" sz="quarter" idx="12"/>
          </p:nvPr>
        </p:nvSpPr>
        <p:spPr/>
        <p:txBody>
          <a:bodyPr/>
          <a:lstStyle/>
          <a:p>
            <a:fld id="{694AECF3-A86F-47DA-B326-BF71A8E709EC}" type="slidenum">
              <a:rPr lang="zh-TW" altLang="en-US" smtClean="0"/>
              <a:t>3</a:t>
            </a:fld>
            <a:endParaRPr lang="zh-TW" altLang="en-US"/>
          </a:p>
        </p:txBody>
      </p:sp>
    </p:spTree>
    <p:extLst>
      <p:ext uri="{BB962C8B-B14F-4D97-AF65-F5344CB8AC3E}">
        <p14:creationId xmlns:p14="http://schemas.microsoft.com/office/powerpoint/2010/main" val="25300278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2A176-CC41-7C5E-E553-1509DD3E51D9}"/>
              </a:ext>
            </a:extLst>
          </p:cNvPr>
          <p:cNvSpPr>
            <a:spLocks noGrp="1"/>
          </p:cNvSpPr>
          <p:nvPr>
            <p:ph type="title"/>
          </p:nvPr>
        </p:nvSpPr>
        <p:spPr/>
        <p:txBody>
          <a:bodyPr/>
          <a:lstStyle/>
          <a:p>
            <a:r>
              <a:rPr lang="en-US" altLang="zh-TW" dirty="0"/>
              <a:t>Background</a:t>
            </a:r>
            <a:r>
              <a:rPr lang="zh-TW" altLang="en-US" dirty="0"/>
              <a:t> </a:t>
            </a:r>
            <a:r>
              <a:rPr lang="en-US" altLang="zh-TW" dirty="0"/>
              <a:t>– Motivation</a:t>
            </a:r>
            <a:r>
              <a:rPr lang="zh-TW" altLang="en-US" dirty="0"/>
              <a:t> </a:t>
            </a:r>
            <a:r>
              <a:rPr lang="en-US" altLang="zh-TW" dirty="0"/>
              <a:t>&amp;</a:t>
            </a:r>
            <a:r>
              <a:rPr lang="zh-TW" altLang="en-US" dirty="0"/>
              <a:t> </a:t>
            </a:r>
            <a:r>
              <a:rPr lang="en-US" altLang="zh-TW" dirty="0"/>
              <a:t>Previous work</a:t>
            </a:r>
            <a:endParaRPr lang="zh-TW" altLang="en-US" dirty="0"/>
          </a:p>
        </p:txBody>
      </p:sp>
      <p:sp>
        <p:nvSpPr>
          <p:cNvPr id="3" name="內容版面配置區 2">
            <a:extLst>
              <a:ext uri="{FF2B5EF4-FFF2-40B4-BE49-F238E27FC236}">
                <a16:creationId xmlns:a16="http://schemas.microsoft.com/office/drawing/2014/main" id="{91D4EC91-BB38-C4DC-F72F-E4E918B74D61}"/>
              </a:ext>
            </a:extLst>
          </p:cNvPr>
          <p:cNvSpPr>
            <a:spLocks noGrp="1"/>
          </p:cNvSpPr>
          <p:nvPr>
            <p:ph idx="1"/>
          </p:nvPr>
        </p:nvSpPr>
        <p:spPr>
          <a:xfrm>
            <a:off x="838200" y="1645321"/>
            <a:ext cx="10515600" cy="4351338"/>
          </a:xfrm>
        </p:spPr>
        <p:txBody>
          <a:bodyPr>
            <a:normAutofit/>
          </a:bodyPr>
          <a:lstStyle/>
          <a:p>
            <a:pPr algn="just">
              <a:spcAft>
                <a:spcPts val="1200"/>
              </a:spcAft>
            </a:pPr>
            <a:r>
              <a:rPr lang="en-US" altLang="zh-TW" sz="2400" dirty="0"/>
              <a:t>Due to the challenging control of qubits in different techniques, there are some environmental perturbations that cause the errors in measuring the qubits (readout errors) .</a:t>
            </a:r>
          </a:p>
          <a:p>
            <a:pPr algn="just">
              <a:spcAft>
                <a:spcPts val="1200"/>
              </a:spcAft>
            </a:pPr>
            <a:endParaRPr lang="en-US" altLang="zh-TW" sz="2400" dirty="0"/>
          </a:p>
          <a:p>
            <a:pPr algn="just">
              <a:spcAft>
                <a:spcPts val="1200"/>
              </a:spcAft>
            </a:pPr>
            <a:endParaRPr lang="en-US" altLang="zh-TW" sz="2400" dirty="0"/>
          </a:p>
          <a:p>
            <a:pPr algn="just">
              <a:spcAft>
                <a:spcPts val="1200"/>
              </a:spcAft>
            </a:pPr>
            <a:endParaRPr lang="en-US" altLang="zh-TW" sz="2400" dirty="0"/>
          </a:p>
          <a:p>
            <a:pPr algn="just">
              <a:spcAft>
                <a:spcPts val="1200"/>
              </a:spcAft>
            </a:pPr>
            <a:r>
              <a:rPr lang="en-US" altLang="zh-TW" sz="2400" dirty="0"/>
              <a:t>A promising approach is quantum error mitigation which focuses on reducing errors. Common methods include zero-noise extrapolation(ZNE), probabilistic error cancellation, measurement error mitigation and learning-based methods [2].</a:t>
            </a:r>
          </a:p>
          <a:p>
            <a:pPr>
              <a:spcAft>
                <a:spcPts val="1200"/>
              </a:spcAft>
            </a:pPr>
            <a:endParaRPr lang="en-US" altLang="zh-TW" dirty="0"/>
          </a:p>
          <a:p>
            <a:pPr>
              <a:spcAft>
                <a:spcPts val="1200"/>
              </a:spcAft>
            </a:pPr>
            <a:endParaRPr lang="en-US" altLang="zh-TW" dirty="0"/>
          </a:p>
          <a:p>
            <a:pPr>
              <a:spcAft>
                <a:spcPts val="1200"/>
              </a:spcAft>
            </a:pPr>
            <a:endParaRPr lang="zh-TW" altLang="en-US" dirty="0"/>
          </a:p>
        </p:txBody>
      </p:sp>
      <p:sp>
        <p:nvSpPr>
          <p:cNvPr id="5" name="文字方塊 4">
            <a:extLst>
              <a:ext uri="{FF2B5EF4-FFF2-40B4-BE49-F238E27FC236}">
                <a16:creationId xmlns:a16="http://schemas.microsoft.com/office/drawing/2014/main" id="{BFF44847-839F-AF50-A8D8-FDD6F9736734}"/>
              </a:ext>
            </a:extLst>
          </p:cNvPr>
          <p:cNvSpPr txBox="1"/>
          <p:nvPr/>
        </p:nvSpPr>
        <p:spPr>
          <a:xfrm>
            <a:off x="838200" y="5897599"/>
            <a:ext cx="10327246" cy="830997"/>
          </a:xfrm>
          <a:prstGeom prst="rect">
            <a:avLst/>
          </a:prstGeom>
          <a:noFill/>
        </p:spPr>
        <p:txBody>
          <a:bodyPr wrap="square">
            <a:spAutoFit/>
          </a:bodyPr>
          <a:lstStyle/>
          <a:p>
            <a:pPr marL="0" indent="0">
              <a:buNone/>
            </a:pPr>
            <a:r>
              <a:rPr lang="en-US" altLang="zh-TW" sz="1200" dirty="0"/>
              <a:t>[1] S. Endo, Z. Cai, S. C. Benjamin, and X. Yuan, “Hybrid </a:t>
            </a:r>
            <a:r>
              <a:rPr lang="en-US" altLang="zh-TW" sz="1200" dirty="0" err="1"/>
              <a:t>quantumclassical</a:t>
            </a:r>
            <a:r>
              <a:rPr lang="en-US" altLang="zh-TW" sz="1200" dirty="0"/>
              <a:t> algorithms and quantum error mitigation,” Journal of the Physical Society of Japan, vol. 90, no. 3, p. 032001, 2021. [Online]. Available: https://doi.org/10.7566/JPSJ.90.032001 </a:t>
            </a:r>
          </a:p>
          <a:p>
            <a:pPr marL="0" indent="0">
              <a:buNone/>
            </a:pPr>
            <a:r>
              <a:rPr lang="en-US" altLang="zh-TW" sz="1200" dirty="0"/>
              <a:t>[2] Z. Cai, R. </a:t>
            </a:r>
            <a:r>
              <a:rPr lang="en-US" altLang="zh-TW" sz="1200" dirty="0" err="1"/>
              <a:t>Babbush</a:t>
            </a:r>
            <a:r>
              <a:rPr lang="en-US" altLang="zh-TW" sz="1200" dirty="0"/>
              <a:t>, S. C. Benjamin, S. Endo, W. J. Huggins, Y. Li, J. R. McClean, and T. E. O’Brien, “Quantum error mitigation,” Rev. Mod. Phys., vol. 95, p. 045005, Dec 2023. [Online]. Available: https://link.aps.org/doi/10.1103/RevModPhys.95.045005 </a:t>
            </a:r>
            <a:endParaRPr lang="zh-TW" altLang="en-US" sz="1200" dirty="0"/>
          </a:p>
        </p:txBody>
      </p:sp>
      <p:sp>
        <p:nvSpPr>
          <p:cNvPr id="4" name="投影片編號版面配置區 3">
            <a:extLst>
              <a:ext uri="{FF2B5EF4-FFF2-40B4-BE49-F238E27FC236}">
                <a16:creationId xmlns:a16="http://schemas.microsoft.com/office/drawing/2014/main" id="{CCDF450E-5725-FEA1-BCAB-16A8421BAA54}"/>
              </a:ext>
            </a:extLst>
          </p:cNvPr>
          <p:cNvSpPr>
            <a:spLocks noGrp="1"/>
          </p:cNvSpPr>
          <p:nvPr>
            <p:ph type="sldNum" sz="quarter" idx="12"/>
          </p:nvPr>
        </p:nvSpPr>
        <p:spPr/>
        <p:txBody>
          <a:bodyPr/>
          <a:lstStyle/>
          <a:p>
            <a:fld id="{694AECF3-A86F-47DA-B326-BF71A8E709EC}" type="slidenum">
              <a:rPr lang="zh-TW" altLang="en-US" smtClean="0"/>
              <a:t>4</a:t>
            </a:fld>
            <a:endParaRPr lang="zh-TW" altLang="en-US" dirty="0"/>
          </a:p>
        </p:txBody>
      </p:sp>
      <p:pic>
        <p:nvPicPr>
          <p:cNvPr id="7" name="圖片 6">
            <a:extLst>
              <a:ext uri="{FF2B5EF4-FFF2-40B4-BE49-F238E27FC236}">
                <a16:creationId xmlns:a16="http://schemas.microsoft.com/office/drawing/2014/main" id="{A8E08473-A676-BA65-7E60-2E7137B6C323}"/>
              </a:ext>
            </a:extLst>
          </p:cNvPr>
          <p:cNvPicPr>
            <a:picLocks noChangeAspect="1"/>
          </p:cNvPicPr>
          <p:nvPr/>
        </p:nvPicPr>
        <p:blipFill>
          <a:blip r:embed="rId3"/>
          <a:srcRect t="70774" r="49480"/>
          <a:stretch/>
        </p:blipFill>
        <p:spPr>
          <a:xfrm>
            <a:off x="1722214" y="2999894"/>
            <a:ext cx="3824409" cy="830997"/>
          </a:xfrm>
          <a:prstGeom prst="rect">
            <a:avLst/>
          </a:prstGeom>
        </p:spPr>
      </p:pic>
      <p:pic>
        <p:nvPicPr>
          <p:cNvPr id="9" name="圖片 8">
            <a:extLst>
              <a:ext uri="{FF2B5EF4-FFF2-40B4-BE49-F238E27FC236}">
                <a16:creationId xmlns:a16="http://schemas.microsoft.com/office/drawing/2014/main" id="{18F32970-2055-EC76-F32C-AA0813DF0B26}"/>
              </a:ext>
            </a:extLst>
          </p:cNvPr>
          <p:cNvPicPr>
            <a:picLocks noChangeAspect="1"/>
          </p:cNvPicPr>
          <p:nvPr/>
        </p:nvPicPr>
        <p:blipFill>
          <a:blip r:embed="rId3"/>
          <a:srcRect l="57223" t="61508" r="1239" b="1"/>
          <a:stretch/>
        </p:blipFill>
        <p:spPr>
          <a:xfrm>
            <a:off x="5676899" y="2926202"/>
            <a:ext cx="3225801" cy="1122729"/>
          </a:xfrm>
          <a:prstGeom prst="rect">
            <a:avLst/>
          </a:prstGeom>
        </p:spPr>
      </p:pic>
      <p:sp>
        <p:nvSpPr>
          <p:cNvPr id="12" name="矩形 11">
            <a:extLst>
              <a:ext uri="{FF2B5EF4-FFF2-40B4-BE49-F238E27FC236}">
                <a16:creationId xmlns:a16="http://schemas.microsoft.com/office/drawing/2014/main" id="{DC2AA494-A490-9189-9000-B83675464CFD}"/>
              </a:ext>
            </a:extLst>
          </p:cNvPr>
          <p:cNvSpPr/>
          <p:nvPr/>
        </p:nvSpPr>
        <p:spPr>
          <a:xfrm>
            <a:off x="6873772" y="3496537"/>
            <a:ext cx="2044700" cy="4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CB000B90-5659-B1CD-8A15-063BE15B61EA}"/>
              </a:ext>
            </a:extLst>
          </p:cNvPr>
          <p:cNvSpPr/>
          <p:nvPr/>
        </p:nvSpPr>
        <p:spPr>
          <a:xfrm>
            <a:off x="5546623" y="3775084"/>
            <a:ext cx="2044700" cy="205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a:extLst>
              <a:ext uri="{FF2B5EF4-FFF2-40B4-BE49-F238E27FC236}">
                <a16:creationId xmlns:a16="http://schemas.microsoft.com/office/drawing/2014/main" id="{490FA12E-4A74-537A-4571-62A47624FBEC}"/>
              </a:ext>
            </a:extLst>
          </p:cNvPr>
          <p:cNvPicPr>
            <a:picLocks noChangeAspect="1"/>
          </p:cNvPicPr>
          <p:nvPr/>
        </p:nvPicPr>
        <p:blipFill>
          <a:blip r:embed="rId3"/>
          <a:srcRect l="64220" t="14229" r="1239" b="40532"/>
          <a:stretch/>
        </p:blipFill>
        <p:spPr>
          <a:xfrm>
            <a:off x="8788196" y="2765161"/>
            <a:ext cx="2388010" cy="1174750"/>
          </a:xfrm>
          <a:prstGeom prst="rect">
            <a:avLst/>
          </a:prstGeom>
        </p:spPr>
      </p:pic>
      <p:sp>
        <p:nvSpPr>
          <p:cNvPr id="8" name="文字方塊 7">
            <a:extLst>
              <a:ext uri="{FF2B5EF4-FFF2-40B4-BE49-F238E27FC236}">
                <a16:creationId xmlns:a16="http://schemas.microsoft.com/office/drawing/2014/main" id="{1A3DC73C-97D7-6B4E-F8A6-6AA5932EBFC9}"/>
              </a:ext>
            </a:extLst>
          </p:cNvPr>
          <p:cNvSpPr txBox="1"/>
          <p:nvPr/>
        </p:nvSpPr>
        <p:spPr>
          <a:xfrm>
            <a:off x="1101725" y="4048931"/>
            <a:ext cx="9988550" cy="523220"/>
          </a:xfrm>
          <a:prstGeom prst="rect">
            <a:avLst/>
          </a:prstGeom>
          <a:noFill/>
        </p:spPr>
        <p:txBody>
          <a:bodyPr wrap="square">
            <a:spAutoFit/>
          </a:bodyPr>
          <a:lstStyle/>
          <a:p>
            <a:r>
              <a:rPr lang="en-US" altLang="zh-TW" sz="1400" dirty="0"/>
              <a:t>Kevin J. Sung, Quantum Algorithm Engineer, IBM, "Execution on Noisy Quantum Hardware," </a:t>
            </a:r>
            <a:r>
              <a:rPr lang="en-US" altLang="zh-TW" sz="1400" i="1" dirty="0"/>
              <a:t>Road to Quantum Utility Workshop 2025: Using Quantum Devices with More Than 100 Qubits</a:t>
            </a:r>
            <a:r>
              <a:rPr lang="en-US" altLang="zh-TW" sz="1400" dirty="0"/>
              <a:t>, January 22, 2025. Image from IBM Quantum.</a:t>
            </a:r>
            <a:endParaRPr lang="zh-TW" altLang="en-US" sz="1400" dirty="0"/>
          </a:p>
        </p:txBody>
      </p:sp>
      <p:cxnSp>
        <p:nvCxnSpPr>
          <p:cNvPr id="14" name="直線接點 13">
            <a:extLst>
              <a:ext uri="{FF2B5EF4-FFF2-40B4-BE49-F238E27FC236}">
                <a16:creationId xmlns:a16="http://schemas.microsoft.com/office/drawing/2014/main" id="{2679BE1A-4358-2AF7-7C8E-8EFD1530F3C7}"/>
              </a:ext>
            </a:extLst>
          </p:cNvPr>
          <p:cNvCxnSpPr/>
          <p:nvPr/>
        </p:nvCxnSpPr>
        <p:spPr>
          <a:xfrm>
            <a:off x="1101725" y="4074942"/>
            <a:ext cx="99091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2681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545D2C-531F-D4AC-82F9-01769A0D0E2F}"/>
              </a:ext>
            </a:extLst>
          </p:cNvPr>
          <p:cNvSpPr>
            <a:spLocks noGrp="1"/>
          </p:cNvSpPr>
          <p:nvPr>
            <p:ph type="title"/>
          </p:nvPr>
        </p:nvSpPr>
        <p:spPr/>
        <p:txBody>
          <a:bodyPr/>
          <a:lstStyle/>
          <a:p>
            <a:r>
              <a:rPr lang="en-US" altLang="zh-TW" dirty="0"/>
              <a:t>Background</a:t>
            </a:r>
            <a:r>
              <a:rPr lang="zh-TW" altLang="en-US" dirty="0"/>
              <a:t> </a:t>
            </a:r>
            <a:r>
              <a:rPr lang="en-US" altLang="zh-TW" dirty="0"/>
              <a:t>–</a:t>
            </a:r>
            <a:r>
              <a:rPr lang="zh-TW" altLang="en-US" dirty="0"/>
              <a:t> </a:t>
            </a:r>
            <a:r>
              <a:rPr lang="en-US" altLang="zh-TW" dirty="0"/>
              <a:t>zero-noise extrapolation</a:t>
            </a:r>
            <a:r>
              <a:rPr lang="zh-TW" altLang="en-US" dirty="0"/>
              <a:t> </a:t>
            </a:r>
          </a:p>
        </p:txBody>
      </p:sp>
      <p:sp>
        <p:nvSpPr>
          <p:cNvPr id="3" name="內容版面配置區 2">
            <a:extLst>
              <a:ext uri="{FF2B5EF4-FFF2-40B4-BE49-F238E27FC236}">
                <a16:creationId xmlns:a16="http://schemas.microsoft.com/office/drawing/2014/main" id="{C06A3EC0-871A-0C11-7FC4-D8B1DDAF00E1}"/>
              </a:ext>
            </a:extLst>
          </p:cNvPr>
          <p:cNvSpPr>
            <a:spLocks noGrp="1"/>
          </p:cNvSpPr>
          <p:nvPr>
            <p:ph idx="1"/>
          </p:nvPr>
        </p:nvSpPr>
        <p:spPr>
          <a:xfrm>
            <a:off x="838200" y="1854933"/>
            <a:ext cx="4145280" cy="894128"/>
          </a:xfrm>
        </p:spPr>
        <p:txBody>
          <a:bodyPr>
            <a:noAutofit/>
          </a:bodyPr>
          <a:lstStyle/>
          <a:p>
            <a:pPr>
              <a:spcAft>
                <a:spcPts val="1200"/>
              </a:spcAft>
            </a:pPr>
            <a:r>
              <a:rPr lang="en-US" altLang="zh-TW" sz="2400" dirty="0"/>
              <a:t>Two steps of ZNE:</a:t>
            </a:r>
          </a:p>
          <a:p>
            <a:pPr marL="914400" lvl="1" indent="-457200">
              <a:spcAft>
                <a:spcPts val="1200"/>
              </a:spcAft>
              <a:buFont typeface="+mj-lt"/>
              <a:buAutoNum type="arabicPeriod"/>
            </a:pPr>
            <a:r>
              <a:rPr lang="en-US" altLang="zh-TW" dirty="0"/>
              <a:t>Intentionally scale noise</a:t>
            </a:r>
            <a:r>
              <a:rPr lang="zh-TW" altLang="en-US" dirty="0"/>
              <a:t>        </a:t>
            </a:r>
            <a:endParaRPr lang="en-US" altLang="zh-TW" dirty="0"/>
          </a:p>
          <a:p>
            <a:pPr marL="457200" lvl="1" indent="0">
              <a:buNone/>
            </a:pPr>
            <a:endParaRPr lang="en-US" altLang="zh-TW" dirty="0"/>
          </a:p>
          <a:p>
            <a:pPr lvl="1"/>
            <a:endParaRPr lang="zh-TW" altLang="en-US" dirty="0"/>
          </a:p>
        </p:txBody>
      </p:sp>
      <p:sp>
        <p:nvSpPr>
          <p:cNvPr id="4" name="投影片編號版面配置區 3">
            <a:extLst>
              <a:ext uri="{FF2B5EF4-FFF2-40B4-BE49-F238E27FC236}">
                <a16:creationId xmlns:a16="http://schemas.microsoft.com/office/drawing/2014/main" id="{6D565C51-4BED-4FE8-AAA5-4F6AB1C92BF4}"/>
              </a:ext>
            </a:extLst>
          </p:cNvPr>
          <p:cNvSpPr>
            <a:spLocks noGrp="1"/>
          </p:cNvSpPr>
          <p:nvPr>
            <p:ph type="sldNum" sz="quarter" idx="12"/>
          </p:nvPr>
        </p:nvSpPr>
        <p:spPr/>
        <p:txBody>
          <a:bodyPr/>
          <a:lstStyle/>
          <a:p>
            <a:fld id="{694AECF3-A86F-47DA-B326-BF71A8E709EC}" type="slidenum">
              <a:rPr lang="zh-TW" altLang="en-US" smtClean="0"/>
              <a:t>5</a:t>
            </a:fld>
            <a:endParaRPr lang="zh-TW" altLang="en-US" dirty="0"/>
          </a:p>
        </p:txBody>
      </p:sp>
      <p:grpSp>
        <p:nvGrpSpPr>
          <p:cNvPr id="30" name="群組 29">
            <a:extLst>
              <a:ext uri="{FF2B5EF4-FFF2-40B4-BE49-F238E27FC236}">
                <a16:creationId xmlns:a16="http://schemas.microsoft.com/office/drawing/2014/main" id="{B473855F-5531-2D4B-9A50-6B6ACD913E8F}"/>
              </a:ext>
            </a:extLst>
          </p:cNvPr>
          <p:cNvGrpSpPr/>
          <p:nvPr/>
        </p:nvGrpSpPr>
        <p:grpSpPr>
          <a:xfrm>
            <a:off x="910144" y="2955838"/>
            <a:ext cx="1682728" cy="802923"/>
            <a:chOff x="910144" y="2955838"/>
            <a:chExt cx="1682728" cy="802923"/>
          </a:xfrm>
        </p:grpSpPr>
        <p:cxnSp>
          <p:nvCxnSpPr>
            <p:cNvPr id="6" name="直線接點 5">
              <a:extLst>
                <a:ext uri="{FF2B5EF4-FFF2-40B4-BE49-F238E27FC236}">
                  <a16:creationId xmlns:a16="http://schemas.microsoft.com/office/drawing/2014/main" id="{1DD5F030-2D8A-C6AE-73E7-2B2A449389FB}"/>
                </a:ext>
              </a:extLst>
            </p:cNvPr>
            <p:cNvCxnSpPr>
              <a:cxnSpLocks/>
            </p:cNvCxnSpPr>
            <p:nvPr/>
          </p:nvCxnSpPr>
          <p:spPr>
            <a:xfrm>
              <a:off x="924432" y="3239091"/>
              <a:ext cx="166844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直線接點 6">
              <a:extLst>
                <a:ext uri="{FF2B5EF4-FFF2-40B4-BE49-F238E27FC236}">
                  <a16:creationId xmlns:a16="http://schemas.microsoft.com/office/drawing/2014/main" id="{2B0A9F30-26B3-0F7C-C872-289151664FEE}"/>
                </a:ext>
              </a:extLst>
            </p:cNvPr>
            <p:cNvCxnSpPr>
              <a:cxnSpLocks/>
            </p:cNvCxnSpPr>
            <p:nvPr/>
          </p:nvCxnSpPr>
          <p:spPr>
            <a:xfrm>
              <a:off x="910144" y="3427811"/>
              <a:ext cx="1682728"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0" name="群組 19">
              <a:extLst>
                <a:ext uri="{FF2B5EF4-FFF2-40B4-BE49-F238E27FC236}">
                  <a16:creationId xmlns:a16="http://schemas.microsoft.com/office/drawing/2014/main" id="{24B732C6-3D7A-82EE-C9FE-E15AC84D9A3C}"/>
                </a:ext>
              </a:extLst>
            </p:cNvPr>
            <p:cNvGrpSpPr/>
            <p:nvPr/>
          </p:nvGrpSpPr>
          <p:grpSpPr>
            <a:xfrm>
              <a:off x="1029624" y="3028076"/>
              <a:ext cx="352885" cy="600648"/>
              <a:chOff x="1337743" y="3206261"/>
              <a:chExt cx="502780" cy="855785"/>
            </a:xfrm>
          </p:grpSpPr>
          <p:sp>
            <p:nvSpPr>
              <p:cNvPr id="8" name="矩形: 圓角 7">
                <a:extLst>
                  <a:ext uri="{FF2B5EF4-FFF2-40B4-BE49-F238E27FC236}">
                    <a16:creationId xmlns:a16="http://schemas.microsoft.com/office/drawing/2014/main" id="{727F1479-988F-2124-53DA-5B5517EFDF41}"/>
                  </a:ext>
                </a:extLst>
              </p:cNvPr>
              <p:cNvSpPr/>
              <p:nvPr/>
            </p:nvSpPr>
            <p:spPr>
              <a:xfrm>
                <a:off x="1371600" y="3206261"/>
                <a:ext cx="468923" cy="8557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tx1"/>
                  </a:solidFill>
                </a:endParaRPr>
              </a:p>
            </p:txBody>
          </p:sp>
          <p:sp>
            <p:nvSpPr>
              <p:cNvPr id="16" name="文字方塊 15">
                <a:extLst>
                  <a:ext uri="{FF2B5EF4-FFF2-40B4-BE49-F238E27FC236}">
                    <a16:creationId xmlns:a16="http://schemas.microsoft.com/office/drawing/2014/main" id="{888710D0-4919-2B78-A228-F5321AA4BE99}"/>
                  </a:ext>
                </a:extLst>
              </p:cNvPr>
              <p:cNvSpPr txBox="1"/>
              <p:nvPr/>
            </p:nvSpPr>
            <p:spPr>
              <a:xfrm>
                <a:off x="1337743" y="3376886"/>
                <a:ext cx="468923" cy="526213"/>
              </a:xfrm>
              <a:prstGeom prst="rect">
                <a:avLst/>
              </a:prstGeom>
              <a:noFill/>
            </p:spPr>
            <p:txBody>
              <a:bodyPr wrap="square" rtlCol="0">
                <a:spAutoFit/>
              </a:bodyPr>
              <a:lstStyle/>
              <a:p>
                <a:r>
                  <a:rPr lang="en-US" altLang="zh-TW" i="1" dirty="0"/>
                  <a:t>U</a:t>
                </a:r>
                <a:endParaRPr lang="zh-TW" altLang="en-US" i="1" baseline="30000" dirty="0"/>
              </a:p>
            </p:txBody>
          </p:sp>
        </p:grpSp>
        <p:pic>
          <p:nvPicPr>
            <p:cNvPr id="34" name="圖形 33">
              <a:extLst>
                <a:ext uri="{FF2B5EF4-FFF2-40B4-BE49-F238E27FC236}">
                  <a16:creationId xmlns:a16="http://schemas.microsoft.com/office/drawing/2014/main" id="{55EF9210-4084-E2B4-FAD6-5E41C9218F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7780" y="2955838"/>
              <a:ext cx="626812" cy="470110"/>
            </a:xfrm>
            <a:prstGeom prst="rect">
              <a:avLst/>
            </a:prstGeom>
          </p:spPr>
        </p:pic>
        <p:pic>
          <p:nvPicPr>
            <p:cNvPr id="35" name="圖形 34">
              <a:extLst>
                <a:ext uri="{FF2B5EF4-FFF2-40B4-BE49-F238E27FC236}">
                  <a16:creationId xmlns:a16="http://schemas.microsoft.com/office/drawing/2014/main" id="{A391004A-D2CA-55D0-162C-F03EFDD99A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7051" y="3288651"/>
              <a:ext cx="626812" cy="470110"/>
            </a:xfrm>
            <a:prstGeom prst="rect">
              <a:avLst/>
            </a:prstGeom>
          </p:spPr>
        </p:pic>
      </p:grpSp>
      <p:sp>
        <p:nvSpPr>
          <p:cNvPr id="50" name="內容版面配置區 2">
            <a:extLst>
              <a:ext uri="{FF2B5EF4-FFF2-40B4-BE49-F238E27FC236}">
                <a16:creationId xmlns:a16="http://schemas.microsoft.com/office/drawing/2014/main" id="{D0D13EB8-D10D-755F-AC15-E97A46A6C936}"/>
              </a:ext>
            </a:extLst>
          </p:cNvPr>
          <p:cNvSpPr txBox="1">
            <a:spLocks/>
          </p:cNvSpPr>
          <p:nvPr/>
        </p:nvSpPr>
        <p:spPr>
          <a:xfrm>
            <a:off x="5760720" y="1854933"/>
            <a:ext cx="5821680" cy="8941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1200"/>
              </a:spcAft>
              <a:buNone/>
            </a:pPr>
            <a:endParaRPr lang="en-US" altLang="zh-TW" dirty="0"/>
          </a:p>
          <a:p>
            <a:pPr marL="457200" lvl="1" indent="0">
              <a:spcAft>
                <a:spcPts val="1200"/>
              </a:spcAft>
              <a:buNone/>
            </a:pPr>
            <a:r>
              <a:rPr lang="en-US" altLang="zh-TW" dirty="0"/>
              <a:t>2.   Extrapolation to the noiseless limit </a:t>
            </a:r>
          </a:p>
          <a:p>
            <a:pPr marL="457200" lvl="1" indent="0">
              <a:buFont typeface="Arial" panose="020B0604020202020204" pitchFamily="34" charset="0"/>
              <a:buNone/>
            </a:pPr>
            <a:endParaRPr lang="en-US" altLang="zh-TW" dirty="0"/>
          </a:p>
          <a:p>
            <a:pPr lvl="1"/>
            <a:endParaRPr lang="zh-TW" altLang="en-US" dirty="0"/>
          </a:p>
        </p:txBody>
      </p:sp>
      <p:cxnSp>
        <p:nvCxnSpPr>
          <p:cNvPr id="81" name="直線接點 80">
            <a:extLst>
              <a:ext uri="{FF2B5EF4-FFF2-40B4-BE49-F238E27FC236}">
                <a16:creationId xmlns:a16="http://schemas.microsoft.com/office/drawing/2014/main" id="{F8461F7C-CC6B-E7F2-B325-932C365C391B}"/>
              </a:ext>
            </a:extLst>
          </p:cNvPr>
          <p:cNvCxnSpPr/>
          <p:nvPr/>
        </p:nvCxnSpPr>
        <p:spPr>
          <a:xfrm rot="16200000">
            <a:off x="8724267"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2" name="直線接點 81">
            <a:extLst>
              <a:ext uri="{FF2B5EF4-FFF2-40B4-BE49-F238E27FC236}">
                <a16:creationId xmlns:a16="http://schemas.microsoft.com/office/drawing/2014/main" id="{83CE5D1E-2DD2-90A5-9864-37DF8D43ADC9}"/>
              </a:ext>
            </a:extLst>
          </p:cNvPr>
          <p:cNvCxnSpPr/>
          <p:nvPr/>
        </p:nvCxnSpPr>
        <p:spPr>
          <a:xfrm rot="16200000">
            <a:off x="8879106"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4" name="直線接點 83">
            <a:extLst>
              <a:ext uri="{FF2B5EF4-FFF2-40B4-BE49-F238E27FC236}">
                <a16:creationId xmlns:a16="http://schemas.microsoft.com/office/drawing/2014/main" id="{4AC3E056-E9F7-B1E6-F888-AD21C51945DE}"/>
              </a:ext>
            </a:extLst>
          </p:cNvPr>
          <p:cNvCxnSpPr/>
          <p:nvPr/>
        </p:nvCxnSpPr>
        <p:spPr>
          <a:xfrm rot="16200000">
            <a:off x="9170935"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5" name="直線接點 84">
            <a:extLst>
              <a:ext uri="{FF2B5EF4-FFF2-40B4-BE49-F238E27FC236}">
                <a16:creationId xmlns:a16="http://schemas.microsoft.com/office/drawing/2014/main" id="{D25FB95D-823C-3464-1100-51E85CF9E7CD}"/>
              </a:ext>
            </a:extLst>
          </p:cNvPr>
          <p:cNvCxnSpPr/>
          <p:nvPr/>
        </p:nvCxnSpPr>
        <p:spPr>
          <a:xfrm rot="16200000">
            <a:off x="9321714"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6" name="直線接點 85">
            <a:extLst>
              <a:ext uri="{FF2B5EF4-FFF2-40B4-BE49-F238E27FC236}">
                <a16:creationId xmlns:a16="http://schemas.microsoft.com/office/drawing/2014/main" id="{D0DA05E1-DFB3-E83A-67E9-4C4AEA90BAB6}"/>
              </a:ext>
            </a:extLst>
          </p:cNvPr>
          <p:cNvCxnSpPr/>
          <p:nvPr/>
        </p:nvCxnSpPr>
        <p:spPr>
          <a:xfrm rot="16200000">
            <a:off x="9476553"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7" name="直線接點 86">
            <a:extLst>
              <a:ext uri="{FF2B5EF4-FFF2-40B4-BE49-F238E27FC236}">
                <a16:creationId xmlns:a16="http://schemas.microsoft.com/office/drawing/2014/main" id="{CA028DD1-CD53-67E2-5717-91B8784A1D4D}"/>
              </a:ext>
            </a:extLst>
          </p:cNvPr>
          <p:cNvCxnSpPr/>
          <p:nvPr/>
        </p:nvCxnSpPr>
        <p:spPr>
          <a:xfrm rot="16200000">
            <a:off x="9623385"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8" name="直線接點 67">
            <a:extLst>
              <a:ext uri="{FF2B5EF4-FFF2-40B4-BE49-F238E27FC236}">
                <a16:creationId xmlns:a16="http://schemas.microsoft.com/office/drawing/2014/main" id="{DC2139F7-27DC-F379-FC43-FF0E8FB1107E}"/>
              </a:ext>
            </a:extLst>
          </p:cNvPr>
          <p:cNvCxnSpPr/>
          <p:nvPr/>
        </p:nvCxnSpPr>
        <p:spPr>
          <a:xfrm rot="16200000">
            <a:off x="6937432"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9" name="直線接點 68">
            <a:extLst>
              <a:ext uri="{FF2B5EF4-FFF2-40B4-BE49-F238E27FC236}">
                <a16:creationId xmlns:a16="http://schemas.microsoft.com/office/drawing/2014/main" id="{CCE134A4-A98D-1EC5-595C-2737DAAD7E40}"/>
              </a:ext>
            </a:extLst>
          </p:cNvPr>
          <p:cNvCxnSpPr/>
          <p:nvPr/>
        </p:nvCxnSpPr>
        <p:spPr>
          <a:xfrm rot="16200000">
            <a:off x="7092271"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0" name="直線接點 69">
            <a:extLst>
              <a:ext uri="{FF2B5EF4-FFF2-40B4-BE49-F238E27FC236}">
                <a16:creationId xmlns:a16="http://schemas.microsoft.com/office/drawing/2014/main" id="{06A3599F-E7BD-3CB9-5EF6-6CDC95B4B589}"/>
              </a:ext>
            </a:extLst>
          </p:cNvPr>
          <p:cNvCxnSpPr/>
          <p:nvPr/>
        </p:nvCxnSpPr>
        <p:spPr>
          <a:xfrm rot="16200000">
            <a:off x="7239103"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1" name="直線接點 70">
            <a:extLst>
              <a:ext uri="{FF2B5EF4-FFF2-40B4-BE49-F238E27FC236}">
                <a16:creationId xmlns:a16="http://schemas.microsoft.com/office/drawing/2014/main" id="{7DD7CF21-F225-5983-C8F5-6983319E7A6E}"/>
              </a:ext>
            </a:extLst>
          </p:cNvPr>
          <p:cNvCxnSpPr/>
          <p:nvPr/>
        </p:nvCxnSpPr>
        <p:spPr>
          <a:xfrm rot="16200000">
            <a:off x="7384100"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3" name="直線接點 72">
            <a:extLst>
              <a:ext uri="{FF2B5EF4-FFF2-40B4-BE49-F238E27FC236}">
                <a16:creationId xmlns:a16="http://schemas.microsoft.com/office/drawing/2014/main" id="{761DD26F-FFE4-67DB-FCC9-1AEC8140A042}"/>
              </a:ext>
            </a:extLst>
          </p:cNvPr>
          <p:cNvCxnSpPr/>
          <p:nvPr/>
        </p:nvCxnSpPr>
        <p:spPr>
          <a:xfrm rot="16200000">
            <a:off x="7689718"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4" name="直線接點 73">
            <a:extLst>
              <a:ext uri="{FF2B5EF4-FFF2-40B4-BE49-F238E27FC236}">
                <a16:creationId xmlns:a16="http://schemas.microsoft.com/office/drawing/2014/main" id="{D1AC9D09-312E-DBD5-AC38-9F7B007FD963}"/>
              </a:ext>
            </a:extLst>
          </p:cNvPr>
          <p:cNvCxnSpPr/>
          <p:nvPr/>
        </p:nvCxnSpPr>
        <p:spPr>
          <a:xfrm rot="16200000">
            <a:off x="7836550"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5" name="直線接點 74">
            <a:extLst>
              <a:ext uri="{FF2B5EF4-FFF2-40B4-BE49-F238E27FC236}">
                <a16:creationId xmlns:a16="http://schemas.microsoft.com/office/drawing/2014/main" id="{FBF40CAD-2400-6D00-7562-A90A5C7741F3}"/>
              </a:ext>
            </a:extLst>
          </p:cNvPr>
          <p:cNvCxnSpPr/>
          <p:nvPr/>
        </p:nvCxnSpPr>
        <p:spPr>
          <a:xfrm rot="16200000">
            <a:off x="7981547"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6" name="直線接點 75">
            <a:extLst>
              <a:ext uri="{FF2B5EF4-FFF2-40B4-BE49-F238E27FC236}">
                <a16:creationId xmlns:a16="http://schemas.microsoft.com/office/drawing/2014/main" id="{8C280800-2683-7C54-4274-0FAB68E1AC1D}"/>
              </a:ext>
            </a:extLst>
          </p:cNvPr>
          <p:cNvCxnSpPr/>
          <p:nvPr/>
        </p:nvCxnSpPr>
        <p:spPr>
          <a:xfrm rot="16200000">
            <a:off x="8129239"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8" name="直線接點 77">
            <a:extLst>
              <a:ext uri="{FF2B5EF4-FFF2-40B4-BE49-F238E27FC236}">
                <a16:creationId xmlns:a16="http://schemas.microsoft.com/office/drawing/2014/main" id="{05CB163E-AB49-DF9B-4785-B6BCDEAA8BDA}"/>
              </a:ext>
            </a:extLst>
          </p:cNvPr>
          <p:cNvCxnSpPr/>
          <p:nvPr/>
        </p:nvCxnSpPr>
        <p:spPr>
          <a:xfrm rot="16200000">
            <a:off x="8430910"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9" name="直線接點 78">
            <a:extLst>
              <a:ext uri="{FF2B5EF4-FFF2-40B4-BE49-F238E27FC236}">
                <a16:creationId xmlns:a16="http://schemas.microsoft.com/office/drawing/2014/main" id="{5CC1B0BA-22F2-1CEC-F764-E73D7F206B5E}"/>
              </a:ext>
            </a:extLst>
          </p:cNvPr>
          <p:cNvCxnSpPr/>
          <p:nvPr/>
        </p:nvCxnSpPr>
        <p:spPr>
          <a:xfrm rot="16200000">
            <a:off x="8575907" y="4376084"/>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49" name="直線接點 48">
            <a:extLst>
              <a:ext uri="{FF2B5EF4-FFF2-40B4-BE49-F238E27FC236}">
                <a16:creationId xmlns:a16="http://schemas.microsoft.com/office/drawing/2014/main" id="{1CDC0A87-7AE6-E0DF-33E2-5C93806CB00C}"/>
              </a:ext>
            </a:extLst>
          </p:cNvPr>
          <p:cNvCxnSpPr/>
          <p:nvPr/>
        </p:nvCxnSpPr>
        <p:spPr>
          <a:xfrm rot="16200000">
            <a:off x="5461700"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51" name="直線接點 50">
            <a:extLst>
              <a:ext uri="{FF2B5EF4-FFF2-40B4-BE49-F238E27FC236}">
                <a16:creationId xmlns:a16="http://schemas.microsoft.com/office/drawing/2014/main" id="{52A977C7-C2A5-EE5A-DFB9-5E92B41F875E}"/>
              </a:ext>
            </a:extLst>
          </p:cNvPr>
          <p:cNvCxnSpPr/>
          <p:nvPr/>
        </p:nvCxnSpPr>
        <p:spPr>
          <a:xfrm rot="16200000">
            <a:off x="5606697"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52" name="直線接點 51">
            <a:extLst>
              <a:ext uri="{FF2B5EF4-FFF2-40B4-BE49-F238E27FC236}">
                <a16:creationId xmlns:a16="http://schemas.microsoft.com/office/drawing/2014/main" id="{5BBF566C-8282-DF57-0082-B505C5F63F42}"/>
              </a:ext>
            </a:extLst>
          </p:cNvPr>
          <p:cNvCxnSpPr/>
          <p:nvPr/>
        </p:nvCxnSpPr>
        <p:spPr>
          <a:xfrm rot="16200000">
            <a:off x="5757476"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53" name="直線接點 52">
            <a:extLst>
              <a:ext uri="{FF2B5EF4-FFF2-40B4-BE49-F238E27FC236}">
                <a16:creationId xmlns:a16="http://schemas.microsoft.com/office/drawing/2014/main" id="{B1EB5B12-909F-779A-5EF0-5258E025F491}"/>
              </a:ext>
            </a:extLst>
          </p:cNvPr>
          <p:cNvCxnSpPr/>
          <p:nvPr/>
        </p:nvCxnSpPr>
        <p:spPr>
          <a:xfrm rot="16200000">
            <a:off x="5912315"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59" name="直線接點 58">
            <a:extLst>
              <a:ext uri="{FF2B5EF4-FFF2-40B4-BE49-F238E27FC236}">
                <a16:creationId xmlns:a16="http://schemas.microsoft.com/office/drawing/2014/main" id="{7E68CAD9-0E34-570F-7E24-0F32C2A5B9CF}"/>
              </a:ext>
            </a:extLst>
          </p:cNvPr>
          <p:cNvCxnSpPr/>
          <p:nvPr/>
        </p:nvCxnSpPr>
        <p:spPr>
          <a:xfrm rot="16200000">
            <a:off x="6204144"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0" name="直線接點 59">
            <a:extLst>
              <a:ext uri="{FF2B5EF4-FFF2-40B4-BE49-F238E27FC236}">
                <a16:creationId xmlns:a16="http://schemas.microsoft.com/office/drawing/2014/main" id="{D3CD767F-76F5-C057-F5EF-D85D2A180923}"/>
              </a:ext>
            </a:extLst>
          </p:cNvPr>
          <p:cNvCxnSpPr/>
          <p:nvPr/>
        </p:nvCxnSpPr>
        <p:spPr>
          <a:xfrm rot="16200000">
            <a:off x="6351836"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1" name="直線接點 60">
            <a:extLst>
              <a:ext uri="{FF2B5EF4-FFF2-40B4-BE49-F238E27FC236}">
                <a16:creationId xmlns:a16="http://schemas.microsoft.com/office/drawing/2014/main" id="{7B97601B-176D-DD40-7FF8-A2D866B3F350}"/>
              </a:ext>
            </a:extLst>
          </p:cNvPr>
          <p:cNvCxnSpPr/>
          <p:nvPr/>
        </p:nvCxnSpPr>
        <p:spPr>
          <a:xfrm rot="16200000">
            <a:off x="6506675"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2" name="直線接點 61">
            <a:extLst>
              <a:ext uri="{FF2B5EF4-FFF2-40B4-BE49-F238E27FC236}">
                <a16:creationId xmlns:a16="http://schemas.microsoft.com/office/drawing/2014/main" id="{ADBCE471-8876-E2DF-9047-D2512A5B6FDF}"/>
              </a:ext>
            </a:extLst>
          </p:cNvPr>
          <p:cNvCxnSpPr/>
          <p:nvPr/>
        </p:nvCxnSpPr>
        <p:spPr>
          <a:xfrm rot="16200000">
            <a:off x="6653507" y="4366168"/>
            <a:ext cx="237038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93" name="文字方塊 92">
            <a:extLst>
              <a:ext uri="{FF2B5EF4-FFF2-40B4-BE49-F238E27FC236}">
                <a16:creationId xmlns:a16="http://schemas.microsoft.com/office/drawing/2014/main" id="{2A142A63-4839-AFA7-FC4A-168E9A93F6DB}"/>
              </a:ext>
            </a:extLst>
          </p:cNvPr>
          <p:cNvSpPr txBox="1"/>
          <p:nvPr/>
        </p:nvSpPr>
        <p:spPr>
          <a:xfrm>
            <a:off x="8055136" y="5399857"/>
            <a:ext cx="1329868" cy="369332"/>
          </a:xfrm>
          <a:prstGeom prst="rect">
            <a:avLst/>
          </a:prstGeom>
          <a:noFill/>
        </p:spPr>
        <p:txBody>
          <a:bodyPr wrap="square" rtlCol="0">
            <a:spAutoFit/>
          </a:bodyPr>
          <a:lstStyle/>
          <a:p>
            <a:r>
              <a:rPr lang="en-US" altLang="zh-TW" dirty="0"/>
              <a:t>Noise Level </a:t>
            </a:r>
            <a:endParaRPr lang="zh-TW" altLang="en-US" dirty="0"/>
          </a:p>
        </p:txBody>
      </p:sp>
      <p:sp>
        <p:nvSpPr>
          <p:cNvPr id="94" name="文字方塊 93">
            <a:extLst>
              <a:ext uri="{FF2B5EF4-FFF2-40B4-BE49-F238E27FC236}">
                <a16:creationId xmlns:a16="http://schemas.microsoft.com/office/drawing/2014/main" id="{3CFEE729-1938-AA0A-9AE4-B60B179E46D8}"/>
              </a:ext>
            </a:extLst>
          </p:cNvPr>
          <p:cNvSpPr txBox="1"/>
          <p:nvPr/>
        </p:nvSpPr>
        <p:spPr>
          <a:xfrm rot="16200000">
            <a:off x="5312944" y="4074941"/>
            <a:ext cx="1329868" cy="369332"/>
          </a:xfrm>
          <a:prstGeom prst="rect">
            <a:avLst/>
          </a:prstGeom>
          <a:noFill/>
        </p:spPr>
        <p:txBody>
          <a:bodyPr wrap="square" rtlCol="0">
            <a:spAutoFit/>
          </a:bodyPr>
          <a:lstStyle/>
          <a:p>
            <a:r>
              <a:rPr lang="en-US" altLang="zh-TW" dirty="0"/>
              <a:t>Exp value</a:t>
            </a:r>
            <a:endParaRPr lang="zh-TW" altLang="en-US" dirty="0"/>
          </a:p>
        </p:txBody>
      </p:sp>
      <p:cxnSp>
        <p:nvCxnSpPr>
          <p:cNvPr id="116" name="直線接點 115">
            <a:extLst>
              <a:ext uri="{FF2B5EF4-FFF2-40B4-BE49-F238E27FC236}">
                <a16:creationId xmlns:a16="http://schemas.microsoft.com/office/drawing/2014/main" id="{30D78091-E1AD-0F09-B9AB-32504F0ACDCC}"/>
              </a:ext>
            </a:extLst>
          </p:cNvPr>
          <p:cNvCxnSpPr/>
          <p:nvPr/>
        </p:nvCxnSpPr>
        <p:spPr>
          <a:xfrm>
            <a:off x="6332702" y="3321195"/>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17" name="直線接點 116">
            <a:extLst>
              <a:ext uri="{FF2B5EF4-FFF2-40B4-BE49-F238E27FC236}">
                <a16:creationId xmlns:a16="http://schemas.microsoft.com/office/drawing/2014/main" id="{20DD9F61-466E-7289-F291-69EBD947C1D6}"/>
              </a:ext>
            </a:extLst>
          </p:cNvPr>
          <p:cNvCxnSpPr/>
          <p:nvPr/>
        </p:nvCxnSpPr>
        <p:spPr>
          <a:xfrm>
            <a:off x="6332702" y="3468027"/>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18" name="直線接點 117">
            <a:extLst>
              <a:ext uri="{FF2B5EF4-FFF2-40B4-BE49-F238E27FC236}">
                <a16:creationId xmlns:a16="http://schemas.microsoft.com/office/drawing/2014/main" id="{AE50EB92-FF04-F10D-C886-BB345E136415}"/>
              </a:ext>
            </a:extLst>
          </p:cNvPr>
          <p:cNvCxnSpPr/>
          <p:nvPr/>
        </p:nvCxnSpPr>
        <p:spPr>
          <a:xfrm>
            <a:off x="6332702" y="3613024"/>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19" name="直線接點 118">
            <a:extLst>
              <a:ext uri="{FF2B5EF4-FFF2-40B4-BE49-F238E27FC236}">
                <a16:creationId xmlns:a16="http://schemas.microsoft.com/office/drawing/2014/main" id="{38011A7E-5089-B76B-60DC-18F0E7F685D0}"/>
              </a:ext>
            </a:extLst>
          </p:cNvPr>
          <p:cNvCxnSpPr/>
          <p:nvPr/>
        </p:nvCxnSpPr>
        <p:spPr>
          <a:xfrm>
            <a:off x="6332702" y="3760716"/>
            <a:ext cx="473711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20" name="直線接點 119">
            <a:extLst>
              <a:ext uri="{FF2B5EF4-FFF2-40B4-BE49-F238E27FC236}">
                <a16:creationId xmlns:a16="http://schemas.microsoft.com/office/drawing/2014/main" id="{10EBEAC1-9C2E-0936-4C80-6CFD5C661F84}"/>
              </a:ext>
            </a:extLst>
          </p:cNvPr>
          <p:cNvCxnSpPr/>
          <p:nvPr/>
        </p:nvCxnSpPr>
        <p:spPr>
          <a:xfrm>
            <a:off x="6332702" y="3915555"/>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1" name="直線接點 120">
            <a:extLst>
              <a:ext uri="{FF2B5EF4-FFF2-40B4-BE49-F238E27FC236}">
                <a16:creationId xmlns:a16="http://schemas.microsoft.com/office/drawing/2014/main" id="{FA31010D-C24D-5B64-21CB-73E85A763BFB}"/>
              </a:ext>
            </a:extLst>
          </p:cNvPr>
          <p:cNvCxnSpPr/>
          <p:nvPr/>
        </p:nvCxnSpPr>
        <p:spPr>
          <a:xfrm>
            <a:off x="6332702" y="4062387"/>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2" name="直線接點 121">
            <a:extLst>
              <a:ext uri="{FF2B5EF4-FFF2-40B4-BE49-F238E27FC236}">
                <a16:creationId xmlns:a16="http://schemas.microsoft.com/office/drawing/2014/main" id="{C8148328-4B17-CEC6-EDE8-9CF856E07B47}"/>
              </a:ext>
            </a:extLst>
          </p:cNvPr>
          <p:cNvCxnSpPr/>
          <p:nvPr/>
        </p:nvCxnSpPr>
        <p:spPr>
          <a:xfrm>
            <a:off x="6332702" y="4207384"/>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4" name="直線接點 123">
            <a:extLst>
              <a:ext uri="{FF2B5EF4-FFF2-40B4-BE49-F238E27FC236}">
                <a16:creationId xmlns:a16="http://schemas.microsoft.com/office/drawing/2014/main" id="{326FECA2-3E16-1D41-ED53-7CFA0B890710}"/>
              </a:ext>
            </a:extLst>
          </p:cNvPr>
          <p:cNvCxnSpPr/>
          <p:nvPr/>
        </p:nvCxnSpPr>
        <p:spPr>
          <a:xfrm>
            <a:off x="6352522" y="4355743"/>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5" name="直線接點 124">
            <a:extLst>
              <a:ext uri="{FF2B5EF4-FFF2-40B4-BE49-F238E27FC236}">
                <a16:creationId xmlns:a16="http://schemas.microsoft.com/office/drawing/2014/main" id="{792BE0F3-94EB-7342-3D4B-CDB4AD28AFCD}"/>
              </a:ext>
            </a:extLst>
          </p:cNvPr>
          <p:cNvCxnSpPr/>
          <p:nvPr/>
        </p:nvCxnSpPr>
        <p:spPr>
          <a:xfrm>
            <a:off x="6352522" y="4510582"/>
            <a:ext cx="473711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26" name="直線接點 125">
            <a:extLst>
              <a:ext uri="{FF2B5EF4-FFF2-40B4-BE49-F238E27FC236}">
                <a16:creationId xmlns:a16="http://schemas.microsoft.com/office/drawing/2014/main" id="{79EC61D5-108B-9664-3EDF-EE97D627869B}"/>
              </a:ext>
            </a:extLst>
          </p:cNvPr>
          <p:cNvCxnSpPr/>
          <p:nvPr/>
        </p:nvCxnSpPr>
        <p:spPr>
          <a:xfrm>
            <a:off x="6352522" y="4657414"/>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7" name="直線接點 126">
            <a:extLst>
              <a:ext uri="{FF2B5EF4-FFF2-40B4-BE49-F238E27FC236}">
                <a16:creationId xmlns:a16="http://schemas.microsoft.com/office/drawing/2014/main" id="{D3F6A7DE-F1B6-58B5-DE56-0B36274CBCF9}"/>
              </a:ext>
            </a:extLst>
          </p:cNvPr>
          <p:cNvCxnSpPr/>
          <p:nvPr/>
        </p:nvCxnSpPr>
        <p:spPr>
          <a:xfrm>
            <a:off x="6352522" y="4802411"/>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8" name="直線接點 127">
            <a:extLst>
              <a:ext uri="{FF2B5EF4-FFF2-40B4-BE49-F238E27FC236}">
                <a16:creationId xmlns:a16="http://schemas.microsoft.com/office/drawing/2014/main" id="{20AC02D8-F5BF-2C3E-E4EA-3D73888E5EE5}"/>
              </a:ext>
            </a:extLst>
          </p:cNvPr>
          <p:cNvCxnSpPr/>
          <p:nvPr/>
        </p:nvCxnSpPr>
        <p:spPr>
          <a:xfrm>
            <a:off x="6352522" y="4953190"/>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9" name="直線接點 128">
            <a:extLst>
              <a:ext uri="{FF2B5EF4-FFF2-40B4-BE49-F238E27FC236}">
                <a16:creationId xmlns:a16="http://schemas.microsoft.com/office/drawing/2014/main" id="{F156AF39-05D5-D05B-4BD4-8AD1E4F482A5}"/>
              </a:ext>
            </a:extLst>
          </p:cNvPr>
          <p:cNvCxnSpPr/>
          <p:nvPr/>
        </p:nvCxnSpPr>
        <p:spPr>
          <a:xfrm>
            <a:off x="6352522" y="5108029"/>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1" name="直線接點 130">
            <a:extLst>
              <a:ext uri="{FF2B5EF4-FFF2-40B4-BE49-F238E27FC236}">
                <a16:creationId xmlns:a16="http://schemas.microsoft.com/office/drawing/2014/main" id="{ABD43C86-1CD6-1AF4-7CCC-3BE2DC31DA49}"/>
              </a:ext>
            </a:extLst>
          </p:cNvPr>
          <p:cNvCxnSpPr/>
          <p:nvPr/>
        </p:nvCxnSpPr>
        <p:spPr>
          <a:xfrm>
            <a:off x="6352522" y="5399858"/>
            <a:ext cx="4737112"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48" name="直線接點 47">
            <a:extLst>
              <a:ext uri="{FF2B5EF4-FFF2-40B4-BE49-F238E27FC236}">
                <a16:creationId xmlns:a16="http://schemas.microsoft.com/office/drawing/2014/main" id="{B47169EF-C65F-39B2-06D4-593E350AB9BB}"/>
              </a:ext>
            </a:extLst>
          </p:cNvPr>
          <p:cNvCxnSpPr/>
          <p:nvPr/>
        </p:nvCxnSpPr>
        <p:spPr>
          <a:xfrm rot="16200000">
            <a:off x="5314868" y="4366168"/>
            <a:ext cx="23703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直線接點 82">
            <a:extLst>
              <a:ext uri="{FF2B5EF4-FFF2-40B4-BE49-F238E27FC236}">
                <a16:creationId xmlns:a16="http://schemas.microsoft.com/office/drawing/2014/main" id="{06D0B623-F3B2-26F1-591D-644740EBE0DA}"/>
              </a:ext>
            </a:extLst>
          </p:cNvPr>
          <p:cNvCxnSpPr/>
          <p:nvPr/>
        </p:nvCxnSpPr>
        <p:spPr>
          <a:xfrm rot="16200000">
            <a:off x="9025938" y="4366168"/>
            <a:ext cx="237038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77" name="直線接點 76">
            <a:extLst>
              <a:ext uri="{FF2B5EF4-FFF2-40B4-BE49-F238E27FC236}">
                <a16:creationId xmlns:a16="http://schemas.microsoft.com/office/drawing/2014/main" id="{CFDC3D95-4F98-36AF-9B28-CC63B213F0CB}"/>
              </a:ext>
            </a:extLst>
          </p:cNvPr>
          <p:cNvCxnSpPr/>
          <p:nvPr/>
        </p:nvCxnSpPr>
        <p:spPr>
          <a:xfrm rot="16200000">
            <a:off x="8284078" y="4376084"/>
            <a:ext cx="237038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72" name="直線接點 71">
            <a:extLst>
              <a:ext uri="{FF2B5EF4-FFF2-40B4-BE49-F238E27FC236}">
                <a16:creationId xmlns:a16="http://schemas.microsoft.com/office/drawing/2014/main" id="{E6E9288E-1595-2182-B3E2-911853896AA0}"/>
              </a:ext>
            </a:extLst>
          </p:cNvPr>
          <p:cNvCxnSpPr/>
          <p:nvPr/>
        </p:nvCxnSpPr>
        <p:spPr>
          <a:xfrm rot="16200000">
            <a:off x="7534879" y="4376084"/>
            <a:ext cx="237038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3" name="直線接點 62">
            <a:extLst>
              <a:ext uri="{FF2B5EF4-FFF2-40B4-BE49-F238E27FC236}">
                <a16:creationId xmlns:a16="http://schemas.microsoft.com/office/drawing/2014/main" id="{3673EC97-41BA-DA2B-2CD4-8648BA599BE8}"/>
              </a:ext>
            </a:extLst>
          </p:cNvPr>
          <p:cNvCxnSpPr/>
          <p:nvPr/>
        </p:nvCxnSpPr>
        <p:spPr>
          <a:xfrm rot="16200000">
            <a:off x="6798504" y="4366168"/>
            <a:ext cx="237038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4" name="直線接點 53">
            <a:extLst>
              <a:ext uri="{FF2B5EF4-FFF2-40B4-BE49-F238E27FC236}">
                <a16:creationId xmlns:a16="http://schemas.microsoft.com/office/drawing/2014/main" id="{1E108326-A673-0719-1340-748727F867D4}"/>
              </a:ext>
            </a:extLst>
          </p:cNvPr>
          <p:cNvCxnSpPr/>
          <p:nvPr/>
        </p:nvCxnSpPr>
        <p:spPr>
          <a:xfrm rot="16200000">
            <a:off x="6059147" y="4366168"/>
            <a:ext cx="237038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88" name="直線接點 87">
            <a:extLst>
              <a:ext uri="{FF2B5EF4-FFF2-40B4-BE49-F238E27FC236}">
                <a16:creationId xmlns:a16="http://schemas.microsoft.com/office/drawing/2014/main" id="{6373B2FF-EC20-F234-B8CA-606AF70077A3}"/>
              </a:ext>
            </a:extLst>
          </p:cNvPr>
          <p:cNvCxnSpPr/>
          <p:nvPr/>
        </p:nvCxnSpPr>
        <p:spPr>
          <a:xfrm rot="16200000">
            <a:off x="9768382" y="4366168"/>
            <a:ext cx="2370382"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30" name="直線接點 129">
            <a:extLst>
              <a:ext uri="{FF2B5EF4-FFF2-40B4-BE49-F238E27FC236}">
                <a16:creationId xmlns:a16="http://schemas.microsoft.com/office/drawing/2014/main" id="{4B749A20-E0D4-1F04-8CCB-0F2191E4C738}"/>
              </a:ext>
            </a:extLst>
          </p:cNvPr>
          <p:cNvCxnSpPr/>
          <p:nvPr/>
        </p:nvCxnSpPr>
        <p:spPr>
          <a:xfrm>
            <a:off x="6352522" y="5254861"/>
            <a:ext cx="4737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6" name="橢圓 135">
            <a:extLst>
              <a:ext uri="{FF2B5EF4-FFF2-40B4-BE49-F238E27FC236}">
                <a16:creationId xmlns:a16="http://schemas.microsoft.com/office/drawing/2014/main" id="{04F0D036-809A-7113-B0BB-4CF6AE747417}"/>
              </a:ext>
            </a:extLst>
          </p:cNvPr>
          <p:cNvSpPr/>
          <p:nvPr/>
        </p:nvSpPr>
        <p:spPr>
          <a:xfrm>
            <a:off x="6425287" y="4121589"/>
            <a:ext cx="136322" cy="136322"/>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矩形 139">
            <a:extLst>
              <a:ext uri="{FF2B5EF4-FFF2-40B4-BE49-F238E27FC236}">
                <a16:creationId xmlns:a16="http://schemas.microsoft.com/office/drawing/2014/main" id="{7775269D-826C-4C89-0C00-6B4E4053766C}"/>
              </a:ext>
            </a:extLst>
          </p:cNvPr>
          <p:cNvSpPr/>
          <p:nvPr/>
        </p:nvSpPr>
        <p:spPr>
          <a:xfrm>
            <a:off x="9591372" y="3339053"/>
            <a:ext cx="1239513" cy="6293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矩形 140">
            <a:extLst>
              <a:ext uri="{FF2B5EF4-FFF2-40B4-BE49-F238E27FC236}">
                <a16:creationId xmlns:a16="http://schemas.microsoft.com/office/drawing/2014/main" id="{5EA6012E-F86F-A5F5-4280-6B2816DEEAB5}"/>
              </a:ext>
            </a:extLst>
          </p:cNvPr>
          <p:cNvSpPr/>
          <p:nvPr/>
        </p:nvSpPr>
        <p:spPr>
          <a:xfrm>
            <a:off x="9732715" y="3440238"/>
            <a:ext cx="331955" cy="1768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5F7C09C1-607E-9B4D-FBBB-DB123DB48D2C}"/>
              </a:ext>
            </a:extLst>
          </p:cNvPr>
          <p:cNvSpPr/>
          <p:nvPr/>
        </p:nvSpPr>
        <p:spPr>
          <a:xfrm>
            <a:off x="9732715" y="3691874"/>
            <a:ext cx="331955" cy="176878"/>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文字方塊 142">
            <a:extLst>
              <a:ext uri="{FF2B5EF4-FFF2-40B4-BE49-F238E27FC236}">
                <a16:creationId xmlns:a16="http://schemas.microsoft.com/office/drawing/2014/main" id="{2FDC858D-07FE-9F63-38EA-9E6A7E11F5EC}"/>
              </a:ext>
            </a:extLst>
          </p:cNvPr>
          <p:cNvSpPr txBox="1"/>
          <p:nvPr/>
        </p:nvSpPr>
        <p:spPr>
          <a:xfrm>
            <a:off x="10072592" y="3339158"/>
            <a:ext cx="844923" cy="338554"/>
          </a:xfrm>
          <a:prstGeom prst="rect">
            <a:avLst/>
          </a:prstGeom>
          <a:noFill/>
        </p:spPr>
        <p:txBody>
          <a:bodyPr wrap="square" rtlCol="0">
            <a:spAutoFit/>
          </a:bodyPr>
          <a:lstStyle/>
          <a:p>
            <a:r>
              <a:rPr lang="en-US" altLang="zh-TW" sz="1600" dirty="0"/>
              <a:t>Target</a:t>
            </a:r>
            <a:endParaRPr lang="zh-TW" altLang="en-US" sz="1600" dirty="0"/>
          </a:p>
        </p:txBody>
      </p:sp>
      <p:sp>
        <p:nvSpPr>
          <p:cNvPr id="145" name="文字方塊 144">
            <a:extLst>
              <a:ext uri="{FF2B5EF4-FFF2-40B4-BE49-F238E27FC236}">
                <a16:creationId xmlns:a16="http://schemas.microsoft.com/office/drawing/2014/main" id="{DAEC181C-C43C-97A0-7FD2-9BEAFD64C560}"/>
              </a:ext>
            </a:extLst>
          </p:cNvPr>
          <p:cNvSpPr txBox="1"/>
          <p:nvPr/>
        </p:nvSpPr>
        <p:spPr>
          <a:xfrm>
            <a:off x="10072592" y="3602805"/>
            <a:ext cx="844923" cy="338554"/>
          </a:xfrm>
          <a:prstGeom prst="rect">
            <a:avLst/>
          </a:prstGeom>
          <a:noFill/>
        </p:spPr>
        <p:txBody>
          <a:bodyPr wrap="square" rtlCol="0">
            <a:spAutoFit/>
          </a:bodyPr>
          <a:lstStyle/>
          <a:p>
            <a:r>
              <a:rPr lang="en-US" altLang="zh-TW" sz="1600" dirty="0"/>
              <a:t>data</a:t>
            </a:r>
            <a:endParaRPr lang="zh-TW" altLang="en-US" sz="1600" dirty="0"/>
          </a:p>
        </p:txBody>
      </p:sp>
      <p:sp>
        <p:nvSpPr>
          <p:cNvPr id="5" name="文字方塊 4">
            <a:extLst>
              <a:ext uri="{FF2B5EF4-FFF2-40B4-BE49-F238E27FC236}">
                <a16:creationId xmlns:a16="http://schemas.microsoft.com/office/drawing/2014/main" id="{B6FCC5B3-2D18-AC6B-64A5-921C62CD0A43}"/>
              </a:ext>
            </a:extLst>
          </p:cNvPr>
          <p:cNvSpPr txBox="1"/>
          <p:nvPr/>
        </p:nvSpPr>
        <p:spPr>
          <a:xfrm>
            <a:off x="6215623" y="5222375"/>
            <a:ext cx="331497" cy="369332"/>
          </a:xfrm>
          <a:prstGeom prst="rect">
            <a:avLst/>
          </a:prstGeom>
          <a:noFill/>
        </p:spPr>
        <p:txBody>
          <a:bodyPr wrap="square" rtlCol="0">
            <a:spAutoFit/>
          </a:bodyPr>
          <a:lstStyle/>
          <a:p>
            <a:r>
              <a:rPr lang="en-US" altLang="zh-TW" dirty="0"/>
              <a:t>0</a:t>
            </a:r>
            <a:endParaRPr lang="zh-TW" altLang="en-US" dirty="0"/>
          </a:p>
        </p:txBody>
      </p:sp>
      <p:grpSp>
        <p:nvGrpSpPr>
          <p:cNvPr id="123" name="群組 122">
            <a:extLst>
              <a:ext uri="{FF2B5EF4-FFF2-40B4-BE49-F238E27FC236}">
                <a16:creationId xmlns:a16="http://schemas.microsoft.com/office/drawing/2014/main" id="{2A02D1B1-714D-0E34-75FF-71D0B8D68CD0}"/>
              </a:ext>
            </a:extLst>
          </p:cNvPr>
          <p:cNvGrpSpPr/>
          <p:nvPr/>
        </p:nvGrpSpPr>
        <p:grpSpPr>
          <a:xfrm>
            <a:off x="936884" y="3975058"/>
            <a:ext cx="2850719" cy="773306"/>
            <a:chOff x="917288" y="3758761"/>
            <a:chExt cx="2850719" cy="773306"/>
          </a:xfrm>
        </p:grpSpPr>
        <p:grpSp>
          <p:nvGrpSpPr>
            <p:cNvPr id="114" name="群組 113">
              <a:extLst>
                <a:ext uri="{FF2B5EF4-FFF2-40B4-BE49-F238E27FC236}">
                  <a16:creationId xmlns:a16="http://schemas.microsoft.com/office/drawing/2014/main" id="{3DA89300-D111-DBB1-8F72-EF2B58E0E5A5}"/>
                </a:ext>
              </a:extLst>
            </p:cNvPr>
            <p:cNvGrpSpPr/>
            <p:nvPr/>
          </p:nvGrpSpPr>
          <p:grpSpPr>
            <a:xfrm>
              <a:off x="917288" y="3783525"/>
              <a:ext cx="2850719" cy="748542"/>
              <a:chOff x="917288" y="3783525"/>
              <a:chExt cx="2850719" cy="748542"/>
            </a:xfrm>
          </p:grpSpPr>
          <p:grpSp>
            <p:nvGrpSpPr>
              <p:cNvPr id="31" name="群組 30">
                <a:extLst>
                  <a:ext uri="{FF2B5EF4-FFF2-40B4-BE49-F238E27FC236}">
                    <a16:creationId xmlns:a16="http://schemas.microsoft.com/office/drawing/2014/main" id="{5FB0BC84-4AF9-F8CF-7182-F159546FE5D8}"/>
                  </a:ext>
                </a:extLst>
              </p:cNvPr>
              <p:cNvGrpSpPr/>
              <p:nvPr/>
            </p:nvGrpSpPr>
            <p:grpSpPr>
              <a:xfrm>
                <a:off x="917288" y="3783525"/>
                <a:ext cx="2850719" cy="748542"/>
                <a:chOff x="910144" y="3011493"/>
                <a:chExt cx="2850719" cy="748542"/>
              </a:xfrm>
            </p:grpSpPr>
            <p:cxnSp>
              <p:nvCxnSpPr>
                <p:cNvPr id="32" name="直線接點 31">
                  <a:extLst>
                    <a:ext uri="{FF2B5EF4-FFF2-40B4-BE49-F238E27FC236}">
                      <a16:creationId xmlns:a16="http://schemas.microsoft.com/office/drawing/2014/main" id="{6845DBCB-A237-B10C-A3B0-052FA17BFC2E}"/>
                    </a:ext>
                  </a:extLst>
                </p:cNvPr>
                <p:cNvCxnSpPr>
                  <a:cxnSpLocks/>
                </p:cNvCxnSpPr>
                <p:nvPr/>
              </p:nvCxnSpPr>
              <p:spPr>
                <a:xfrm>
                  <a:off x="924432" y="3239091"/>
                  <a:ext cx="272334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直線接點 32">
                  <a:extLst>
                    <a:ext uri="{FF2B5EF4-FFF2-40B4-BE49-F238E27FC236}">
                      <a16:creationId xmlns:a16="http://schemas.microsoft.com/office/drawing/2014/main" id="{E901B5E5-CAA0-C544-D1CA-13453AFE9814}"/>
                    </a:ext>
                  </a:extLst>
                </p:cNvPr>
                <p:cNvCxnSpPr>
                  <a:cxnSpLocks/>
                </p:cNvCxnSpPr>
                <p:nvPr/>
              </p:nvCxnSpPr>
              <p:spPr>
                <a:xfrm>
                  <a:off x="910144" y="3427811"/>
                  <a:ext cx="2737634"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5" name="群組 44">
                  <a:extLst>
                    <a:ext uri="{FF2B5EF4-FFF2-40B4-BE49-F238E27FC236}">
                      <a16:creationId xmlns:a16="http://schemas.microsoft.com/office/drawing/2014/main" id="{8466C2E8-8E07-CFF7-93AB-1A70893228F3}"/>
                    </a:ext>
                  </a:extLst>
                </p:cNvPr>
                <p:cNvGrpSpPr/>
                <p:nvPr/>
              </p:nvGrpSpPr>
              <p:grpSpPr>
                <a:xfrm>
                  <a:off x="1029624" y="3028076"/>
                  <a:ext cx="352885" cy="600648"/>
                  <a:chOff x="1337743" y="3206261"/>
                  <a:chExt cx="502780" cy="855785"/>
                </a:xfrm>
              </p:grpSpPr>
              <p:sp>
                <p:nvSpPr>
                  <p:cNvPr id="55" name="矩形: 圓角 54">
                    <a:extLst>
                      <a:ext uri="{FF2B5EF4-FFF2-40B4-BE49-F238E27FC236}">
                        <a16:creationId xmlns:a16="http://schemas.microsoft.com/office/drawing/2014/main" id="{4FA36B85-D030-6782-B61E-36BC6919FD10}"/>
                      </a:ext>
                    </a:extLst>
                  </p:cNvPr>
                  <p:cNvSpPr/>
                  <p:nvPr/>
                </p:nvSpPr>
                <p:spPr>
                  <a:xfrm>
                    <a:off x="1371600" y="3206261"/>
                    <a:ext cx="468923" cy="8557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tx1"/>
                      </a:solidFill>
                    </a:endParaRPr>
                  </a:p>
                </p:txBody>
              </p:sp>
              <p:sp>
                <p:nvSpPr>
                  <p:cNvPr id="64" name="文字方塊 63">
                    <a:extLst>
                      <a:ext uri="{FF2B5EF4-FFF2-40B4-BE49-F238E27FC236}">
                        <a16:creationId xmlns:a16="http://schemas.microsoft.com/office/drawing/2014/main" id="{916B3E08-C8D1-E446-7CA6-A5B1D914CFA9}"/>
                      </a:ext>
                    </a:extLst>
                  </p:cNvPr>
                  <p:cNvSpPr txBox="1"/>
                  <p:nvPr/>
                </p:nvSpPr>
                <p:spPr>
                  <a:xfrm>
                    <a:off x="1337743" y="3376886"/>
                    <a:ext cx="468923" cy="526213"/>
                  </a:xfrm>
                  <a:prstGeom prst="rect">
                    <a:avLst/>
                  </a:prstGeom>
                  <a:noFill/>
                </p:spPr>
                <p:txBody>
                  <a:bodyPr wrap="square" rtlCol="0">
                    <a:spAutoFit/>
                  </a:bodyPr>
                  <a:lstStyle/>
                  <a:p>
                    <a:r>
                      <a:rPr lang="en-US" altLang="zh-TW" i="1" dirty="0"/>
                      <a:t>U</a:t>
                    </a:r>
                    <a:endParaRPr lang="zh-TW" altLang="en-US" i="1" baseline="30000" dirty="0"/>
                  </a:p>
                </p:txBody>
              </p:sp>
            </p:grpSp>
            <p:pic>
              <p:nvPicPr>
                <p:cNvPr id="46" name="圖形 45">
                  <a:extLst>
                    <a:ext uri="{FF2B5EF4-FFF2-40B4-BE49-F238E27FC236}">
                      <a16:creationId xmlns:a16="http://schemas.microsoft.com/office/drawing/2014/main" id="{A6356D6E-2D4B-7B11-E09A-FAC045EC11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4051" y="3011493"/>
                  <a:ext cx="626812" cy="470110"/>
                </a:xfrm>
                <a:prstGeom prst="rect">
                  <a:avLst/>
                </a:prstGeom>
              </p:spPr>
            </p:pic>
            <p:pic>
              <p:nvPicPr>
                <p:cNvPr id="47" name="圖形 46">
                  <a:extLst>
                    <a:ext uri="{FF2B5EF4-FFF2-40B4-BE49-F238E27FC236}">
                      <a16:creationId xmlns:a16="http://schemas.microsoft.com/office/drawing/2014/main" id="{84DF3B3E-8FE1-680A-E6F8-B156E50BD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0224" y="3289925"/>
                  <a:ext cx="626812" cy="470110"/>
                </a:xfrm>
                <a:prstGeom prst="rect">
                  <a:avLst/>
                </a:prstGeom>
              </p:spPr>
            </p:pic>
          </p:grpSp>
          <p:grpSp>
            <p:nvGrpSpPr>
              <p:cNvPr id="19" name="群組 18">
                <a:extLst>
                  <a:ext uri="{FF2B5EF4-FFF2-40B4-BE49-F238E27FC236}">
                    <a16:creationId xmlns:a16="http://schemas.microsoft.com/office/drawing/2014/main" id="{D877E071-BE78-EAA7-0B69-F41B25181521}"/>
                  </a:ext>
                </a:extLst>
              </p:cNvPr>
              <p:cNvGrpSpPr/>
              <p:nvPr/>
            </p:nvGrpSpPr>
            <p:grpSpPr>
              <a:xfrm>
                <a:off x="2062412" y="3808320"/>
                <a:ext cx="429914" cy="600648"/>
                <a:chOff x="2664071" y="3206261"/>
                <a:chExt cx="612528" cy="855785"/>
              </a:xfrm>
            </p:grpSpPr>
            <p:sp>
              <p:nvSpPr>
                <p:cNvPr id="13" name="矩形: 圓角 12">
                  <a:extLst>
                    <a:ext uri="{FF2B5EF4-FFF2-40B4-BE49-F238E27FC236}">
                      <a16:creationId xmlns:a16="http://schemas.microsoft.com/office/drawing/2014/main" id="{15C0D2D5-679C-6F7B-0EA4-15A37FB3DF6B}"/>
                    </a:ext>
                  </a:extLst>
                </p:cNvPr>
                <p:cNvSpPr/>
                <p:nvPr/>
              </p:nvSpPr>
              <p:spPr>
                <a:xfrm>
                  <a:off x="2684581" y="3206261"/>
                  <a:ext cx="468923" cy="85578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aseline="30000" dirty="0">
                    <a:solidFill>
                      <a:schemeClr val="tx1"/>
                    </a:solidFill>
                  </a:endParaRPr>
                </a:p>
              </p:txBody>
            </p:sp>
            <p:sp>
              <p:nvSpPr>
                <p:cNvPr id="14" name="文字方塊 13">
                  <a:extLst>
                    <a:ext uri="{FF2B5EF4-FFF2-40B4-BE49-F238E27FC236}">
                      <a16:creationId xmlns:a16="http://schemas.microsoft.com/office/drawing/2014/main" id="{4A29DEA5-FFD5-1084-5EBC-1D9BBF886701}"/>
                    </a:ext>
                  </a:extLst>
                </p:cNvPr>
                <p:cNvSpPr txBox="1"/>
                <p:nvPr/>
              </p:nvSpPr>
              <p:spPr>
                <a:xfrm>
                  <a:off x="2664071" y="3372543"/>
                  <a:ext cx="612528" cy="369332"/>
                </a:xfrm>
                <a:prstGeom prst="rect">
                  <a:avLst/>
                </a:prstGeom>
                <a:noFill/>
              </p:spPr>
              <p:txBody>
                <a:bodyPr wrap="square" rtlCol="0">
                  <a:spAutoFit/>
                </a:bodyPr>
                <a:lstStyle/>
                <a:p>
                  <a:r>
                    <a:rPr lang="en-US" altLang="zh-TW" i="1" dirty="0"/>
                    <a:t>U</a:t>
                  </a:r>
                  <a:endParaRPr lang="zh-TW" altLang="en-US" i="1" baseline="30000" dirty="0"/>
                </a:p>
              </p:txBody>
            </p:sp>
          </p:grpSp>
          <p:grpSp>
            <p:nvGrpSpPr>
              <p:cNvPr id="18" name="群組 17">
                <a:extLst>
                  <a:ext uri="{FF2B5EF4-FFF2-40B4-BE49-F238E27FC236}">
                    <a16:creationId xmlns:a16="http://schemas.microsoft.com/office/drawing/2014/main" id="{F9DE19ED-D78E-EF05-D77C-99DDEC897F74}"/>
                  </a:ext>
                </a:extLst>
              </p:cNvPr>
              <p:cNvGrpSpPr/>
              <p:nvPr/>
            </p:nvGrpSpPr>
            <p:grpSpPr>
              <a:xfrm>
                <a:off x="1643697" y="3808321"/>
                <a:ext cx="536098" cy="672413"/>
                <a:chOff x="2023255" y="3206261"/>
                <a:chExt cx="763816" cy="958033"/>
              </a:xfrm>
            </p:grpSpPr>
            <p:sp>
              <p:nvSpPr>
                <p:cNvPr id="12" name="矩形: 圓角 11">
                  <a:extLst>
                    <a:ext uri="{FF2B5EF4-FFF2-40B4-BE49-F238E27FC236}">
                      <a16:creationId xmlns:a16="http://schemas.microsoft.com/office/drawing/2014/main" id="{19EE9378-7C56-DC05-56EB-4E1BDC4E5E85}"/>
                    </a:ext>
                  </a:extLst>
                </p:cNvPr>
                <p:cNvSpPr/>
                <p:nvPr/>
              </p:nvSpPr>
              <p:spPr>
                <a:xfrm>
                  <a:off x="2072053" y="3206261"/>
                  <a:ext cx="468923" cy="85578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aseline="30000" dirty="0">
                    <a:solidFill>
                      <a:schemeClr val="tx1"/>
                    </a:solidFill>
                  </a:endParaRPr>
                </a:p>
              </p:txBody>
            </p:sp>
            <p:sp>
              <p:nvSpPr>
                <p:cNvPr id="15" name="文字方塊 14">
                  <a:extLst>
                    <a:ext uri="{FF2B5EF4-FFF2-40B4-BE49-F238E27FC236}">
                      <a16:creationId xmlns:a16="http://schemas.microsoft.com/office/drawing/2014/main" id="{02610F45-2F79-A498-5C4D-C203224211D4}"/>
                    </a:ext>
                  </a:extLst>
                </p:cNvPr>
                <p:cNvSpPr txBox="1"/>
                <p:nvPr/>
              </p:nvSpPr>
              <p:spPr>
                <a:xfrm>
                  <a:off x="2023255" y="3374975"/>
                  <a:ext cx="763816" cy="789319"/>
                </a:xfrm>
                <a:prstGeom prst="rect">
                  <a:avLst/>
                </a:prstGeom>
                <a:noFill/>
              </p:spPr>
              <p:txBody>
                <a:bodyPr wrap="square" rtlCol="0">
                  <a:spAutoFit/>
                </a:bodyPr>
                <a:lstStyle/>
                <a:p>
                  <a:r>
                    <a:rPr lang="en-US" altLang="zh-TW" i="1" dirty="0"/>
                    <a:t>U</a:t>
                  </a:r>
                  <a:r>
                    <a:rPr lang="en-US" altLang="zh-TW" i="1" baseline="30000" dirty="0"/>
                    <a:t>†</a:t>
                  </a:r>
                  <a:endParaRPr lang="zh-TW" altLang="en-US" i="1" baseline="30000" dirty="0"/>
                </a:p>
                <a:p>
                  <a:endParaRPr lang="zh-TW" altLang="en-US" i="1" baseline="30000" dirty="0"/>
                </a:p>
              </p:txBody>
            </p:sp>
          </p:grpSp>
        </p:grpSp>
        <p:cxnSp>
          <p:nvCxnSpPr>
            <p:cNvPr id="110" name="直線接點 109">
              <a:extLst>
                <a:ext uri="{FF2B5EF4-FFF2-40B4-BE49-F238E27FC236}">
                  <a16:creationId xmlns:a16="http://schemas.microsoft.com/office/drawing/2014/main" id="{BD7DA5C1-5092-AAE8-D130-8F40DEA89756}"/>
                </a:ext>
              </a:extLst>
            </p:cNvPr>
            <p:cNvCxnSpPr>
              <a:cxnSpLocks/>
            </p:cNvCxnSpPr>
            <p:nvPr/>
          </p:nvCxnSpPr>
          <p:spPr>
            <a:xfrm>
              <a:off x="1536753" y="3758761"/>
              <a:ext cx="0" cy="697209"/>
            </a:xfrm>
            <a:prstGeom prst="line">
              <a:avLst/>
            </a:prstGeom>
            <a:ln w="2857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grpSp>
      <p:grpSp>
        <p:nvGrpSpPr>
          <p:cNvPr id="137" name="群組 136">
            <a:extLst>
              <a:ext uri="{FF2B5EF4-FFF2-40B4-BE49-F238E27FC236}">
                <a16:creationId xmlns:a16="http://schemas.microsoft.com/office/drawing/2014/main" id="{25AC148E-DF1C-A809-9F0A-5D8F4F60CC87}"/>
              </a:ext>
            </a:extLst>
          </p:cNvPr>
          <p:cNvGrpSpPr/>
          <p:nvPr/>
        </p:nvGrpSpPr>
        <p:grpSpPr>
          <a:xfrm>
            <a:off x="943633" y="4965362"/>
            <a:ext cx="3415504" cy="748542"/>
            <a:chOff x="911930" y="4557971"/>
            <a:chExt cx="3415504" cy="748542"/>
          </a:xfrm>
        </p:grpSpPr>
        <p:grpSp>
          <p:nvGrpSpPr>
            <p:cNvPr id="115" name="群組 114">
              <a:extLst>
                <a:ext uri="{FF2B5EF4-FFF2-40B4-BE49-F238E27FC236}">
                  <a16:creationId xmlns:a16="http://schemas.microsoft.com/office/drawing/2014/main" id="{23A718DD-A4D0-8A5B-F6A8-4766345962E7}"/>
                </a:ext>
              </a:extLst>
            </p:cNvPr>
            <p:cNvGrpSpPr/>
            <p:nvPr/>
          </p:nvGrpSpPr>
          <p:grpSpPr>
            <a:xfrm>
              <a:off x="911930" y="4557971"/>
              <a:ext cx="3415504" cy="748542"/>
              <a:chOff x="911930" y="4557971"/>
              <a:chExt cx="3415504" cy="748542"/>
            </a:xfrm>
          </p:grpSpPr>
          <p:grpSp>
            <p:nvGrpSpPr>
              <p:cNvPr id="91" name="群組 90">
                <a:extLst>
                  <a:ext uri="{FF2B5EF4-FFF2-40B4-BE49-F238E27FC236}">
                    <a16:creationId xmlns:a16="http://schemas.microsoft.com/office/drawing/2014/main" id="{46C4A408-9FB2-0620-49E8-88D884955884}"/>
                  </a:ext>
                </a:extLst>
              </p:cNvPr>
              <p:cNvGrpSpPr/>
              <p:nvPr/>
            </p:nvGrpSpPr>
            <p:grpSpPr>
              <a:xfrm>
                <a:off x="911930" y="4557971"/>
                <a:ext cx="3415504" cy="748542"/>
                <a:chOff x="910144" y="2986067"/>
                <a:chExt cx="3415504" cy="748542"/>
              </a:xfrm>
            </p:grpSpPr>
            <p:cxnSp>
              <p:nvCxnSpPr>
                <p:cNvPr id="92" name="直線接點 91">
                  <a:extLst>
                    <a:ext uri="{FF2B5EF4-FFF2-40B4-BE49-F238E27FC236}">
                      <a16:creationId xmlns:a16="http://schemas.microsoft.com/office/drawing/2014/main" id="{48FF1B00-0075-D426-36F4-20DAF2FD44AF}"/>
                    </a:ext>
                  </a:extLst>
                </p:cNvPr>
                <p:cNvCxnSpPr>
                  <a:cxnSpLocks/>
                </p:cNvCxnSpPr>
                <p:nvPr/>
              </p:nvCxnSpPr>
              <p:spPr>
                <a:xfrm>
                  <a:off x="924432" y="3239091"/>
                  <a:ext cx="321398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直線接點 94">
                  <a:extLst>
                    <a:ext uri="{FF2B5EF4-FFF2-40B4-BE49-F238E27FC236}">
                      <a16:creationId xmlns:a16="http://schemas.microsoft.com/office/drawing/2014/main" id="{4D17E3F2-8DDE-D2B5-3C1B-1511E0CFCAA6}"/>
                    </a:ext>
                  </a:extLst>
                </p:cNvPr>
                <p:cNvCxnSpPr>
                  <a:cxnSpLocks/>
                </p:cNvCxnSpPr>
                <p:nvPr/>
              </p:nvCxnSpPr>
              <p:spPr>
                <a:xfrm>
                  <a:off x="910144" y="3427811"/>
                  <a:ext cx="322827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6" name="群組 95">
                  <a:extLst>
                    <a:ext uri="{FF2B5EF4-FFF2-40B4-BE49-F238E27FC236}">
                      <a16:creationId xmlns:a16="http://schemas.microsoft.com/office/drawing/2014/main" id="{DFD9D230-A43B-62B6-EA4F-673AE457AFF8}"/>
                    </a:ext>
                  </a:extLst>
                </p:cNvPr>
                <p:cNvGrpSpPr/>
                <p:nvPr/>
              </p:nvGrpSpPr>
              <p:grpSpPr>
                <a:xfrm>
                  <a:off x="1029624" y="3028076"/>
                  <a:ext cx="352885" cy="600648"/>
                  <a:chOff x="1337743" y="3206261"/>
                  <a:chExt cx="502780" cy="855785"/>
                </a:xfrm>
              </p:grpSpPr>
              <p:sp>
                <p:nvSpPr>
                  <p:cNvPr id="99" name="矩形: 圓角 98">
                    <a:extLst>
                      <a:ext uri="{FF2B5EF4-FFF2-40B4-BE49-F238E27FC236}">
                        <a16:creationId xmlns:a16="http://schemas.microsoft.com/office/drawing/2014/main" id="{3174A892-4E67-FCB1-19DC-A9C917EE03D5}"/>
                      </a:ext>
                    </a:extLst>
                  </p:cNvPr>
                  <p:cNvSpPr/>
                  <p:nvPr/>
                </p:nvSpPr>
                <p:spPr>
                  <a:xfrm>
                    <a:off x="1371600" y="3206261"/>
                    <a:ext cx="468923" cy="8557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tx1"/>
                      </a:solidFill>
                    </a:endParaRPr>
                  </a:p>
                </p:txBody>
              </p:sp>
              <p:sp>
                <p:nvSpPr>
                  <p:cNvPr id="100" name="文字方塊 99">
                    <a:extLst>
                      <a:ext uri="{FF2B5EF4-FFF2-40B4-BE49-F238E27FC236}">
                        <a16:creationId xmlns:a16="http://schemas.microsoft.com/office/drawing/2014/main" id="{25F13038-3425-BA10-927D-BEB44E8BAFE9}"/>
                      </a:ext>
                    </a:extLst>
                  </p:cNvPr>
                  <p:cNvSpPr txBox="1"/>
                  <p:nvPr/>
                </p:nvSpPr>
                <p:spPr>
                  <a:xfrm>
                    <a:off x="1337743" y="3376886"/>
                    <a:ext cx="468923" cy="526213"/>
                  </a:xfrm>
                  <a:prstGeom prst="rect">
                    <a:avLst/>
                  </a:prstGeom>
                  <a:noFill/>
                </p:spPr>
                <p:txBody>
                  <a:bodyPr wrap="square" rtlCol="0">
                    <a:spAutoFit/>
                  </a:bodyPr>
                  <a:lstStyle/>
                  <a:p>
                    <a:r>
                      <a:rPr lang="en-US" altLang="zh-TW" i="1" dirty="0"/>
                      <a:t>U</a:t>
                    </a:r>
                    <a:endParaRPr lang="zh-TW" altLang="en-US" i="1" baseline="30000" dirty="0"/>
                  </a:p>
                </p:txBody>
              </p:sp>
            </p:grpSp>
            <p:pic>
              <p:nvPicPr>
                <p:cNvPr id="97" name="圖形 96">
                  <a:extLst>
                    <a:ext uri="{FF2B5EF4-FFF2-40B4-BE49-F238E27FC236}">
                      <a16:creationId xmlns:a16="http://schemas.microsoft.com/office/drawing/2014/main" id="{A6E6B07B-AE1F-7988-6051-3FC031542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8836" y="2986067"/>
                  <a:ext cx="626812" cy="470110"/>
                </a:xfrm>
                <a:prstGeom prst="rect">
                  <a:avLst/>
                </a:prstGeom>
              </p:spPr>
            </p:pic>
            <p:pic>
              <p:nvPicPr>
                <p:cNvPr id="98" name="圖形 97">
                  <a:extLst>
                    <a:ext uri="{FF2B5EF4-FFF2-40B4-BE49-F238E27FC236}">
                      <a16:creationId xmlns:a16="http://schemas.microsoft.com/office/drawing/2014/main" id="{8F5226FF-278B-393A-8A2F-17A3371FB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5009" y="3264499"/>
                  <a:ext cx="626812" cy="470110"/>
                </a:xfrm>
                <a:prstGeom prst="rect">
                  <a:avLst/>
                </a:prstGeom>
              </p:spPr>
            </p:pic>
          </p:grpSp>
          <p:grpSp>
            <p:nvGrpSpPr>
              <p:cNvPr id="101" name="群組 100">
                <a:extLst>
                  <a:ext uri="{FF2B5EF4-FFF2-40B4-BE49-F238E27FC236}">
                    <a16:creationId xmlns:a16="http://schemas.microsoft.com/office/drawing/2014/main" id="{67CFE732-E109-4005-B56D-C8312AB33A1D}"/>
                  </a:ext>
                </a:extLst>
              </p:cNvPr>
              <p:cNvGrpSpPr/>
              <p:nvPr/>
            </p:nvGrpSpPr>
            <p:grpSpPr>
              <a:xfrm>
                <a:off x="2057054" y="4608192"/>
                <a:ext cx="429914" cy="600648"/>
                <a:chOff x="2664071" y="3206261"/>
                <a:chExt cx="612528" cy="855785"/>
              </a:xfrm>
            </p:grpSpPr>
            <p:sp>
              <p:nvSpPr>
                <p:cNvPr id="102" name="矩形: 圓角 101">
                  <a:extLst>
                    <a:ext uri="{FF2B5EF4-FFF2-40B4-BE49-F238E27FC236}">
                      <a16:creationId xmlns:a16="http://schemas.microsoft.com/office/drawing/2014/main" id="{A6ACAD0F-39C5-E46A-2D0A-790FB73D48C5}"/>
                    </a:ext>
                  </a:extLst>
                </p:cNvPr>
                <p:cNvSpPr/>
                <p:nvPr/>
              </p:nvSpPr>
              <p:spPr>
                <a:xfrm>
                  <a:off x="2684581" y="3206261"/>
                  <a:ext cx="468923" cy="85578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aseline="30000" dirty="0">
                    <a:solidFill>
                      <a:schemeClr val="tx1"/>
                    </a:solidFill>
                  </a:endParaRPr>
                </a:p>
              </p:txBody>
            </p:sp>
            <p:sp>
              <p:nvSpPr>
                <p:cNvPr id="103" name="文字方塊 102">
                  <a:extLst>
                    <a:ext uri="{FF2B5EF4-FFF2-40B4-BE49-F238E27FC236}">
                      <a16:creationId xmlns:a16="http://schemas.microsoft.com/office/drawing/2014/main" id="{FBE52212-913F-0538-587B-49023E074592}"/>
                    </a:ext>
                  </a:extLst>
                </p:cNvPr>
                <p:cNvSpPr txBox="1"/>
                <p:nvPr/>
              </p:nvSpPr>
              <p:spPr>
                <a:xfrm>
                  <a:off x="2664071" y="3372543"/>
                  <a:ext cx="612528" cy="369332"/>
                </a:xfrm>
                <a:prstGeom prst="rect">
                  <a:avLst/>
                </a:prstGeom>
                <a:noFill/>
              </p:spPr>
              <p:txBody>
                <a:bodyPr wrap="square" rtlCol="0">
                  <a:spAutoFit/>
                </a:bodyPr>
                <a:lstStyle/>
                <a:p>
                  <a:r>
                    <a:rPr lang="en-US" altLang="zh-TW" i="1" dirty="0"/>
                    <a:t>U</a:t>
                  </a:r>
                  <a:endParaRPr lang="zh-TW" altLang="en-US" i="1" baseline="30000" dirty="0"/>
                </a:p>
              </p:txBody>
            </p:sp>
          </p:grpSp>
          <p:grpSp>
            <p:nvGrpSpPr>
              <p:cNvPr id="104" name="群組 103">
                <a:extLst>
                  <a:ext uri="{FF2B5EF4-FFF2-40B4-BE49-F238E27FC236}">
                    <a16:creationId xmlns:a16="http://schemas.microsoft.com/office/drawing/2014/main" id="{DE50DABE-8C5F-F1C1-D01F-A074BFA8B577}"/>
                  </a:ext>
                </a:extLst>
              </p:cNvPr>
              <p:cNvGrpSpPr/>
              <p:nvPr/>
            </p:nvGrpSpPr>
            <p:grpSpPr>
              <a:xfrm>
                <a:off x="1638339" y="4608193"/>
                <a:ext cx="536098" cy="672413"/>
                <a:chOff x="2023255" y="3206261"/>
                <a:chExt cx="763816" cy="958033"/>
              </a:xfrm>
            </p:grpSpPr>
            <p:sp>
              <p:nvSpPr>
                <p:cNvPr id="105" name="矩形: 圓角 104">
                  <a:extLst>
                    <a:ext uri="{FF2B5EF4-FFF2-40B4-BE49-F238E27FC236}">
                      <a16:creationId xmlns:a16="http://schemas.microsoft.com/office/drawing/2014/main" id="{E3D98ADB-0BB6-A702-1BEE-C3E00CA45582}"/>
                    </a:ext>
                  </a:extLst>
                </p:cNvPr>
                <p:cNvSpPr/>
                <p:nvPr/>
              </p:nvSpPr>
              <p:spPr>
                <a:xfrm>
                  <a:off x="2072053" y="3206261"/>
                  <a:ext cx="468923" cy="85578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aseline="30000" dirty="0">
                    <a:solidFill>
                      <a:schemeClr val="tx1"/>
                    </a:solidFill>
                  </a:endParaRPr>
                </a:p>
              </p:txBody>
            </p:sp>
            <p:sp>
              <p:nvSpPr>
                <p:cNvPr id="106" name="文字方塊 105">
                  <a:extLst>
                    <a:ext uri="{FF2B5EF4-FFF2-40B4-BE49-F238E27FC236}">
                      <a16:creationId xmlns:a16="http://schemas.microsoft.com/office/drawing/2014/main" id="{96771AA8-821D-3C55-485B-446400E5F7A9}"/>
                    </a:ext>
                  </a:extLst>
                </p:cNvPr>
                <p:cNvSpPr txBox="1"/>
                <p:nvPr/>
              </p:nvSpPr>
              <p:spPr>
                <a:xfrm>
                  <a:off x="2023255" y="3374975"/>
                  <a:ext cx="763816" cy="789319"/>
                </a:xfrm>
                <a:prstGeom prst="rect">
                  <a:avLst/>
                </a:prstGeom>
                <a:noFill/>
              </p:spPr>
              <p:txBody>
                <a:bodyPr wrap="square" rtlCol="0">
                  <a:spAutoFit/>
                </a:bodyPr>
                <a:lstStyle/>
                <a:p>
                  <a:r>
                    <a:rPr lang="en-US" altLang="zh-TW" i="1" dirty="0"/>
                    <a:t>U</a:t>
                  </a:r>
                  <a:r>
                    <a:rPr lang="en-US" altLang="zh-TW" i="1" baseline="30000" dirty="0"/>
                    <a:t>†</a:t>
                  </a:r>
                  <a:endParaRPr lang="zh-TW" altLang="en-US" i="1" baseline="30000" dirty="0"/>
                </a:p>
                <a:p>
                  <a:endParaRPr lang="zh-TW" altLang="en-US" i="1" baseline="30000" dirty="0"/>
                </a:p>
              </p:txBody>
            </p:sp>
          </p:grpSp>
          <p:grpSp>
            <p:nvGrpSpPr>
              <p:cNvPr id="37" name="群組 36">
                <a:extLst>
                  <a:ext uri="{FF2B5EF4-FFF2-40B4-BE49-F238E27FC236}">
                    <a16:creationId xmlns:a16="http://schemas.microsoft.com/office/drawing/2014/main" id="{88D1E132-CD07-6D8D-FEF1-5EB73143F044}"/>
                  </a:ext>
                </a:extLst>
              </p:cNvPr>
              <p:cNvGrpSpPr/>
              <p:nvPr/>
            </p:nvGrpSpPr>
            <p:grpSpPr>
              <a:xfrm>
                <a:off x="3039548" y="4599980"/>
                <a:ext cx="429914" cy="600648"/>
                <a:chOff x="2664071" y="3206261"/>
                <a:chExt cx="612528" cy="855785"/>
              </a:xfrm>
            </p:grpSpPr>
            <p:sp>
              <p:nvSpPr>
                <p:cNvPr id="38" name="矩形: 圓角 37">
                  <a:extLst>
                    <a:ext uri="{FF2B5EF4-FFF2-40B4-BE49-F238E27FC236}">
                      <a16:creationId xmlns:a16="http://schemas.microsoft.com/office/drawing/2014/main" id="{BC520AE4-9CA0-AFB8-C75A-C051F242C0FC}"/>
                    </a:ext>
                  </a:extLst>
                </p:cNvPr>
                <p:cNvSpPr/>
                <p:nvPr/>
              </p:nvSpPr>
              <p:spPr>
                <a:xfrm>
                  <a:off x="2684581" y="3206261"/>
                  <a:ext cx="468923" cy="85578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aseline="30000" dirty="0">
                    <a:solidFill>
                      <a:schemeClr val="tx1"/>
                    </a:solidFill>
                  </a:endParaRPr>
                </a:p>
              </p:txBody>
            </p:sp>
            <p:sp>
              <p:nvSpPr>
                <p:cNvPr id="39" name="文字方塊 38">
                  <a:extLst>
                    <a:ext uri="{FF2B5EF4-FFF2-40B4-BE49-F238E27FC236}">
                      <a16:creationId xmlns:a16="http://schemas.microsoft.com/office/drawing/2014/main" id="{4D30A12B-BB7F-AA91-FDB9-560B13988E76}"/>
                    </a:ext>
                  </a:extLst>
                </p:cNvPr>
                <p:cNvSpPr txBox="1"/>
                <p:nvPr/>
              </p:nvSpPr>
              <p:spPr>
                <a:xfrm>
                  <a:off x="2664071" y="3372543"/>
                  <a:ext cx="612528" cy="369332"/>
                </a:xfrm>
                <a:prstGeom prst="rect">
                  <a:avLst/>
                </a:prstGeom>
                <a:noFill/>
              </p:spPr>
              <p:txBody>
                <a:bodyPr wrap="square" rtlCol="0">
                  <a:spAutoFit/>
                </a:bodyPr>
                <a:lstStyle/>
                <a:p>
                  <a:r>
                    <a:rPr lang="en-US" altLang="zh-TW" i="1" dirty="0"/>
                    <a:t>U</a:t>
                  </a:r>
                  <a:endParaRPr lang="zh-TW" altLang="en-US" i="1" baseline="30000" dirty="0"/>
                </a:p>
              </p:txBody>
            </p:sp>
          </p:grpSp>
          <p:grpSp>
            <p:nvGrpSpPr>
              <p:cNvPr id="40" name="群組 39">
                <a:extLst>
                  <a:ext uri="{FF2B5EF4-FFF2-40B4-BE49-F238E27FC236}">
                    <a16:creationId xmlns:a16="http://schemas.microsoft.com/office/drawing/2014/main" id="{2023D771-A83C-59D1-93D8-A7E850C54122}"/>
                  </a:ext>
                </a:extLst>
              </p:cNvPr>
              <p:cNvGrpSpPr/>
              <p:nvPr/>
            </p:nvGrpSpPr>
            <p:grpSpPr>
              <a:xfrm>
                <a:off x="2613286" y="4599981"/>
                <a:ext cx="494471" cy="668215"/>
                <a:chOff x="2012503" y="3206261"/>
                <a:chExt cx="704508" cy="952052"/>
              </a:xfrm>
            </p:grpSpPr>
            <p:sp>
              <p:nvSpPr>
                <p:cNvPr id="41" name="矩形: 圓角 40">
                  <a:extLst>
                    <a:ext uri="{FF2B5EF4-FFF2-40B4-BE49-F238E27FC236}">
                      <a16:creationId xmlns:a16="http://schemas.microsoft.com/office/drawing/2014/main" id="{762E3313-33F5-D4D3-1E82-C7A720B2334B}"/>
                    </a:ext>
                  </a:extLst>
                </p:cNvPr>
                <p:cNvSpPr/>
                <p:nvPr/>
              </p:nvSpPr>
              <p:spPr>
                <a:xfrm>
                  <a:off x="2072053" y="3206261"/>
                  <a:ext cx="468923" cy="85578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aseline="30000" dirty="0">
                    <a:solidFill>
                      <a:schemeClr val="tx1"/>
                    </a:solidFill>
                  </a:endParaRPr>
                </a:p>
              </p:txBody>
            </p:sp>
            <p:sp>
              <p:nvSpPr>
                <p:cNvPr id="42" name="文字方塊 41">
                  <a:extLst>
                    <a:ext uri="{FF2B5EF4-FFF2-40B4-BE49-F238E27FC236}">
                      <a16:creationId xmlns:a16="http://schemas.microsoft.com/office/drawing/2014/main" id="{2F9B3E3A-5709-508B-6479-7F4F4E16FF33}"/>
                    </a:ext>
                  </a:extLst>
                </p:cNvPr>
                <p:cNvSpPr txBox="1"/>
                <p:nvPr/>
              </p:nvSpPr>
              <p:spPr>
                <a:xfrm>
                  <a:off x="2012503" y="3368994"/>
                  <a:ext cx="704508" cy="789319"/>
                </a:xfrm>
                <a:prstGeom prst="rect">
                  <a:avLst/>
                </a:prstGeom>
                <a:noFill/>
              </p:spPr>
              <p:txBody>
                <a:bodyPr wrap="square" rtlCol="0">
                  <a:spAutoFit/>
                </a:bodyPr>
                <a:lstStyle/>
                <a:p>
                  <a:r>
                    <a:rPr lang="en-US" altLang="zh-TW" i="1" dirty="0"/>
                    <a:t>U</a:t>
                  </a:r>
                  <a:r>
                    <a:rPr lang="en-US" altLang="zh-TW" i="1" baseline="30000" dirty="0"/>
                    <a:t>†</a:t>
                  </a:r>
                  <a:endParaRPr lang="zh-TW" altLang="en-US" i="1" baseline="30000" dirty="0"/>
                </a:p>
                <a:p>
                  <a:endParaRPr lang="zh-TW" altLang="en-US" i="1" baseline="30000" dirty="0"/>
                </a:p>
              </p:txBody>
            </p:sp>
          </p:grpSp>
        </p:grpSp>
        <p:cxnSp>
          <p:nvCxnSpPr>
            <p:cNvPr id="112" name="直線接點 111">
              <a:extLst>
                <a:ext uri="{FF2B5EF4-FFF2-40B4-BE49-F238E27FC236}">
                  <a16:creationId xmlns:a16="http://schemas.microsoft.com/office/drawing/2014/main" id="{ADDB4A5D-5E29-BD7F-B6E5-EF5A63A5158A}"/>
                </a:ext>
              </a:extLst>
            </p:cNvPr>
            <p:cNvCxnSpPr>
              <a:cxnSpLocks/>
            </p:cNvCxnSpPr>
            <p:nvPr/>
          </p:nvCxnSpPr>
          <p:spPr>
            <a:xfrm>
              <a:off x="1536753" y="4599679"/>
              <a:ext cx="0" cy="697209"/>
            </a:xfrm>
            <a:prstGeom prst="line">
              <a:avLst/>
            </a:prstGeom>
            <a:ln w="2857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3" name="直線接點 112">
              <a:extLst>
                <a:ext uri="{FF2B5EF4-FFF2-40B4-BE49-F238E27FC236}">
                  <a16:creationId xmlns:a16="http://schemas.microsoft.com/office/drawing/2014/main" id="{5F57F02B-6682-B44C-21BD-7A730564EC8B}"/>
                </a:ext>
              </a:extLst>
            </p:cNvPr>
            <p:cNvCxnSpPr>
              <a:cxnSpLocks/>
            </p:cNvCxnSpPr>
            <p:nvPr/>
          </p:nvCxnSpPr>
          <p:spPr>
            <a:xfrm>
              <a:off x="2512421" y="4583397"/>
              <a:ext cx="0" cy="697209"/>
            </a:xfrm>
            <a:prstGeom prst="line">
              <a:avLst/>
            </a:prstGeom>
            <a:ln w="2857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grpSp>
      <p:grpSp>
        <p:nvGrpSpPr>
          <p:cNvPr id="28" name="群組 27">
            <a:extLst>
              <a:ext uri="{FF2B5EF4-FFF2-40B4-BE49-F238E27FC236}">
                <a16:creationId xmlns:a16="http://schemas.microsoft.com/office/drawing/2014/main" id="{6751BEAF-6445-203C-23D4-F297186055FD}"/>
              </a:ext>
            </a:extLst>
          </p:cNvPr>
          <p:cNvGrpSpPr/>
          <p:nvPr/>
        </p:nvGrpSpPr>
        <p:grpSpPr>
          <a:xfrm>
            <a:off x="7301565" y="3728516"/>
            <a:ext cx="885038" cy="529395"/>
            <a:chOff x="7301565" y="3728516"/>
            <a:chExt cx="885038" cy="529395"/>
          </a:xfrm>
        </p:grpSpPr>
        <p:sp>
          <p:nvSpPr>
            <p:cNvPr id="132" name="橢圓 131">
              <a:extLst>
                <a:ext uri="{FF2B5EF4-FFF2-40B4-BE49-F238E27FC236}">
                  <a16:creationId xmlns:a16="http://schemas.microsoft.com/office/drawing/2014/main" id="{DC94E94A-5BB3-2983-D211-2D6EEDE04B3A}"/>
                </a:ext>
              </a:extLst>
            </p:cNvPr>
            <p:cNvSpPr/>
            <p:nvPr/>
          </p:nvSpPr>
          <p:spPr>
            <a:xfrm>
              <a:off x="7670237" y="4121589"/>
              <a:ext cx="136322" cy="13632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4462B2B5-9079-7006-63EA-37BB74654803}"/>
                    </a:ext>
                  </a:extLst>
                </p:cNvPr>
                <p:cNvSpPr txBox="1"/>
                <p:nvPr/>
              </p:nvSpPr>
              <p:spPr>
                <a:xfrm>
                  <a:off x="7301565" y="3728516"/>
                  <a:ext cx="885038" cy="3919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𝐸</m:t>
                            </m:r>
                          </m:e>
                          <m:sub>
                            <m:r>
                              <a:rPr lang="en-US" altLang="zh-TW" sz="1800" b="0" i="1" smtClean="0">
                                <a:latin typeface="Cambria Math" panose="02040503050406030204" pitchFamily="18" charset="0"/>
                              </a:rPr>
                              <m:t>𝑜𝑟𝑖𝑔𝑖𝑛</m:t>
                            </m:r>
                          </m:sub>
                        </m:sSub>
                      </m:oMath>
                    </m:oMathPara>
                  </a14:m>
                  <a:endParaRPr lang="zh-TW" altLang="en-US" dirty="0"/>
                </a:p>
              </p:txBody>
            </p:sp>
          </mc:Choice>
          <mc:Fallback xmlns="">
            <p:sp>
              <p:nvSpPr>
                <p:cNvPr id="17" name="文字方塊 16">
                  <a:extLst>
                    <a:ext uri="{FF2B5EF4-FFF2-40B4-BE49-F238E27FC236}">
                      <a16:creationId xmlns:a16="http://schemas.microsoft.com/office/drawing/2014/main" id="{4462B2B5-9079-7006-63EA-37BB74654803}"/>
                    </a:ext>
                  </a:extLst>
                </p:cNvPr>
                <p:cNvSpPr txBox="1">
                  <a:spLocks noRot="1" noChangeAspect="1" noMove="1" noResize="1" noEditPoints="1" noAdjustHandles="1" noChangeArrowheads="1" noChangeShapeType="1" noTextEdit="1"/>
                </p:cNvSpPr>
                <p:nvPr/>
              </p:nvSpPr>
              <p:spPr>
                <a:xfrm>
                  <a:off x="7301565" y="3728516"/>
                  <a:ext cx="885038" cy="391902"/>
                </a:xfrm>
                <a:prstGeom prst="rect">
                  <a:avLst/>
                </a:prstGeom>
                <a:blipFill>
                  <a:blip r:embed="rId5"/>
                  <a:stretch>
                    <a:fillRect b="-10938"/>
                  </a:stretch>
                </a:blipFill>
              </p:spPr>
              <p:txBody>
                <a:bodyPr/>
                <a:lstStyle/>
                <a:p>
                  <a:r>
                    <a:rPr lang="zh-TW" altLang="en-US">
                      <a:noFill/>
                    </a:rPr>
                    <a:t> </a:t>
                  </a:r>
                </a:p>
              </p:txBody>
            </p:sp>
          </mc:Fallback>
        </mc:AlternateContent>
      </p:grpSp>
      <p:grpSp>
        <p:nvGrpSpPr>
          <p:cNvPr id="27" name="群組 26">
            <a:extLst>
              <a:ext uri="{FF2B5EF4-FFF2-40B4-BE49-F238E27FC236}">
                <a16:creationId xmlns:a16="http://schemas.microsoft.com/office/drawing/2014/main" id="{4C841DD9-BA4F-0761-8A32-E086FDB20BEF}"/>
              </a:ext>
            </a:extLst>
          </p:cNvPr>
          <p:cNvGrpSpPr/>
          <p:nvPr/>
        </p:nvGrpSpPr>
        <p:grpSpPr>
          <a:xfrm>
            <a:off x="8047389" y="4141325"/>
            <a:ext cx="826758" cy="567032"/>
            <a:chOff x="8047389" y="4141325"/>
            <a:chExt cx="826758" cy="567032"/>
          </a:xfrm>
        </p:grpSpPr>
        <p:sp>
          <p:nvSpPr>
            <p:cNvPr id="133" name="橢圓 132">
              <a:extLst>
                <a:ext uri="{FF2B5EF4-FFF2-40B4-BE49-F238E27FC236}">
                  <a16:creationId xmlns:a16="http://schemas.microsoft.com/office/drawing/2014/main" id="{A0365629-880E-F1BC-CA7B-AF4F865C1F3B}"/>
                </a:ext>
              </a:extLst>
            </p:cNvPr>
            <p:cNvSpPr/>
            <p:nvPr/>
          </p:nvSpPr>
          <p:spPr>
            <a:xfrm>
              <a:off x="8390318" y="4572035"/>
              <a:ext cx="136322" cy="13632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9B4FB1AF-1626-42A6-D411-2C372F645BCD}"/>
                    </a:ext>
                  </a:extLst>
                </p:cNvPr>
                <p:cNvSpPr txBox="1"/>
                <p:nvPr/>
              </p:nvSpPr>
              <p:spPr>
                <a:xfrm>
                  <a:off x="8047389" y="4141325"/>
                  <a:ext cx="82675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𝐸</m:t>
                            </m:r>
                          </m:e>
                          <m:sub>
                            <m:r>
                              <a:rPr lang="en-US" altLang="zh-TW" sz="1800" b="0" i="1" smtClean="0">
                                <a:latin typeface="Cambria Math" panose="02040503050406030204" pitchFamily="18" charset="0"/>
                              </a:rPr>
                              <m:t>𝑓𝑖𝑟𝑠𝑡</m:t>
                            </m:r>
                          </m:sub>
                        </m:sSub>
                      </m:oMath>
                    </m:oMathPara>
                  </a14:m>
                  <a:endParaRPr lang="zh-TW" altLang="en-US" dirty="0"/>
                </a:p>
              </p:txBody>
            </p:sp>
          </mc:Choice>
          <mc:Fallback xmlns="">
            <p:sp>
              <p:nvSpPr>
                <p:cNvPr id="22" name="文字方塊 21">
                  <a:extLst>
                    <a:ext uri="{FF2B5EF4-FFF2-40B4-BE49-F238E27FC236}">
                      <a16:creationId xmlns:a16="http://schemas.microsoft.com/office/drawing/2014/main" id="{9B4FB1AF-1626-42A6-D411-2C372F645BCD}"/>
                    </a:ext>
                  </a:extLst>
                </p:cNvPr>
                <p:cNvSpPr txBox="1">
                  <a:spLocks noRot="1" noChangeAspect="1" noMove="1" noResize="1" noEditPoints="1" noAdjustHandles="1" noChangeArrowheads="1" noChangeShapeType="1" noTextEdit="1"/>
                </p:cNvSpPr>
                <p:nvPr/>
              </p:nvSpPr>
              <p:spPr>
                <a:xfrm>
                  <a:off x="8047389" y="4141325"/>
                  <a:ext cx="826758" cy="391582"/>
                </a:xfrm>
                <a:prstGeom prst="rect">
                  <a:avLst/>
                </a:prstGeom>
                <a:blipFill>
                  <a:blip r:embed="rId6"/>
                  <a:stretch>
                    <a:fillRect b="-9231"/>
                  </a:stretch>
                </a:blipFill>
              </p:spPr>
              <p:txBody>
                <a:bodyPr/>
                <a:lstStyle/>
                <a:p>
                  <a:r>
                    <a:rPr lang="zh-TW" altLang="en-US">
                      <a:noFill/>
                    </a:rPr>
                    <a:t> </a:t>
                  </a:r>
                </a:p>
              </p:txBody>
            </p:sp>
          </mc:Fallback>
        </mc:AlternateContent>
      </p:grpSp>
      <p:cxnSp>
        <p:nvCxnSpPr>
          <p:cNvPr id="138" name="直線接點 137">
            <a:extLst>
              <a:ext uri="{FF2B5EF4-FFF2-40B4-BE49-F238E27FC236}">
                <a16:creationId xmlns:a16="http://schemas.microsoft.com/office/drawing/2014/main" id="{51A1B4E5-02E0-13F3-AAF6-995A10F5EE5F}"/>
              </a:ext>
            </a:extLst>
          </p:cNvPr>
          <p:cNvCxnSpPr>
            <a:cxnSpLocks/>
          </p:cNvCxnSpPr>
          <p:nvPr/>
        </p:nvCxnSpPr>
        <p:spPr>
          <a:xfrm>
            <a:off x="6250407" y="4145392"/>
            <a:ext cx="4765065" cy="779149"/>
          </a:xfrm>
          <a:prstGeom prst="line">
            <a:avLst/>
          </a:prstGeom>
        </p:spPr>
        <p:style>
          <a:lnRef idx="2">
            <a:schemeClr val="accent1"/>
          </a:lnRef>
          <a:fillRef idx="0">
            <a:schemeClr val="accent1"/>
          </a:fillRef>
          <a:effectRef idx="1">
            <a:schemeClr val="accent1"/>
          </a:effectRef>
          <a:fontRef idx="minor">
            <a:schemeClr val="tx1"/>
          </a:fontRef>
        </p:style>
      </p:cxnSp>
      <p:grpSp>
        <p:nvGrpSpPr>
          <p:cNvPr id="65" name="群組 64">
            <a:extLst>
              <a:ext uri="{FF2B5EF4-FFF2-40B4-BE49-F238E27FC236}">
                <a16:creationId xmlns:a16="http://schemas.microsoft.com/office/drawing/2014/main" id="{3B7BF21E-96FA-74D3-D953-85DD738B3E28}"/>
              </a:ext>
            </a:extLst>
          </p:cNvPr>
          <p:cNvGrpSpPr/>
          <p:nvPr/>
        </p:nvGrpSpPr>
        <p:grpSpPr>
          <a:xfrm>
            <a:off x="8802366" y="4037718"/>
            <a:ext cx="1176866" cy="536946"/>
            <a:chOff x="8802366" y="4037718"/>
            <a:chExt cx="1176866" cy="536946"/>
          </a:xfrm>
        </p:grpSpPr>
        <p:sp>
          <p:nvSpPr>
            <p:cNvPr id="134" name="橢圓 133">
              <a:extLst>
                <a:ext uri="{FF2B5EF4-FFF2-40B4-BE49-F238E27FC236}">
                  <a16:creationId xmlns:a16="http://schemas.microsoft.com/office/drawing/2014/main" id="{E3F0019F-663E-CA3E-CA79-7B7D9E317F12}"/>
                </a:ext>
              </a:extLst>
            </p:cNvPr>
            <p:cNvSpPr/>
            <p:nvPr/>
          </p:nvSpPr>
          <p:spPr>
            <a:xfrm>
              <a:off x="9219862" y="4438342"/>
              <a:ext cx="136322" cy="13632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FBFF6069-EC37-F294-C01E-86442CB15D04}"/>
                    </a:ext>
                  </a:extLst>
                </p:cNvPr>
                <p:cNvSpPr txBox="1"/>
                <p:nvPr/>
              </p:nvSpPr>
              <p:spPr>
                <a:xfrm>
                  <a:off x="8802366" y="4037718"/>
                  <a:ext cx="11768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𝐸</m:t>
                            </m:r>
                          </m:e>
                          <m:sub>
                            <m:r>
                              <a:rPr lang="en-US" altLang="zh-TW" sz="1800" b="0" i="1" smtClean="0">
                                <a:latin typeface="Cambria Math" panose="02040503050406030204" pitchFamily="18" charset="0"/>
                              </a:rPr>
                              <m:t>𝑠𝑒𝑐𝑜𝑛𝑑</m:t>
                            </m:r>
                          </m:sub>
                        </m:sSub>
                        <m:r>
                          <a:rPr lang="en-US" altLang="zh-TW" sz="1800" b="0" i="1" smtClean="0">
                            <a:latin typeface="Cambria Math" panose="02040503050406030204" pitchFamily="18" charset="0"/>
                          </a:rPr>
                          <m:t> </m:t>
                        </m:r>
                      </m:oMath>
                    </m:oMathPara>
                  </a14:m>
                  <a:endParaRPr lang="zh-TW" altLang="en-US" dirty="0"/>
                </a:p>
              </p:txBody>
            </p:sp>
          </mc:Choice>
          <mc:Fallback xmlns="">
            <p:sp>
              <p:nvSpPr>
                <p:cNvPr id="26" name="文字方塊 25">
                  <a:extLst>
                    <a:ext uri="{FF2B5EF4-FFF2-40B4-BE49-F238E27FC236}">
                      <a16:creationId xmlns:a16="http://schemas.microsoft.com/office/drawing/2014/main" id="{FBFF6069-EC37-F294-C01E-86442CB15D04}"/>
                    </a:ext>
                  </a:extLst>
                </p:cNvPr>
                <p:cNvSpPr txBox="1">
                  <a:spLocks noRot="1" noChangeAspect="1" noMove="1" noResize="1" noEditPoints="1" noAdjustHandles="1" noChangeArrowheads="1" noChangeShapeType="1" noTextEdit="1"/>
                </p:cNvSpPr>
                <p:nvPr/>
              </p:nvSpPr>
              <p:spPr>
                <a:xfrm>
                  <a:off x="8802366" y="4037718"/>
                  <a:ext cx="1176866" cy="369332"/>
                </a:xfrm>
                <a:prstGeom prst="rect">
                  <a:avLst/>
                </a:prstGeom>
                <a:blipFill>
                  <a:blip r:embed="rId7"/>
                  <a:stretch>
                    <a:fillRect b="-1639"/>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BC5413FC-658B-2797-6F2A-2D110C603D93}"/>
                  </a:ext>
                </a:extLst>
              </p:cNvPr>
              <p:cNvSpPr txBox="1"/>
              <p:nvPr/>
            </p:nvSpPr>
            <p:spPr>
              <a:xfrm>
                <a:off x="2584825" y="3120257"/>
                <a:ext cx="1550481" cy="4213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2000" i="1">
                          <a:latin typeface="Cambria Math" panose="02040503050406030204" pitchFamily="18" charset="0"/>
                        </a:rPr>
                        <m:t> </m:t>
                      </m:r>
                      <m:r>
                        <a:rPr lang="zh-TW" altLang="en-US" sz="2000" i="1" smtClean="0">
                          <a:latin typeface="Cambria Math" panose="02040503050406030204" pitchFamily="18" charset="0"/>
                        </a:rPr>
                        <m:t>→</m:t>
                      </m:r>
                      <m:r>
                        <a:rPr lang="zh-TW" altLang="en-US" sz="2000" i="1">
                          <a:latin typeface="Cambria Math" panose="02040503050406030204" pitchFamily="18" charset="0"/>
                        </a:rPr>
                        <m:t>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𝐸</m:t>
                          </m:r>
                        </m:e>
                        <m:sub>
                          <m:r>
                            <a:rPr lang="en-US" altLang="zh-TW" sz="2000" b="0" i="1" smtClean="0">
                              <a:latin typeface="Cambria Math" panose="02040503050406030204" pitchFamily="18" charset="0"/>
                            </a:rPr>
                            <m:t>𝑜𝑟𝑖𝑔𝑖𝑛</m:t>
                          </m:r>
                        </m:sub>
                      </m:sSub>
                    </m:oMath>
                  </m:oMathPara>
                </a14:m>
                <a:endParaRPr lang="zh-TW" altLang="en-US" sz="2000" dirty="0"/>
              </a:p>
            </p:txBody>
          </p:sp>
        </mc:Choice>
        <mc:Fallback xmlns="">
          <p:sp>
            <p:nvSpPr>
              <p:cNvPr id="43" name="文字方塊 42">
                <a:extLst>
                  <a:ext uri="{FF2B5EF4-FFF2-40B4-BE49-F238E27FC236}">
                    <a16:creationId xmlns:a16="http://schemas.microsoft.com/office/drawing/2014/main" id="{BC5413FC-658B-2797-6F2A-2D110C603D93}"/>
                  </a:ext>
                </a:extLst>
              </p:cNvPr>
              <p:cNvSpPr txBox="1">
                <a:spLocks noRot="1" noChangeAspect="1" noMove="1" noResize="1" noEditPoints="1" noAdjustHandles="1" noChangeArrowheads="1" noChangeShapeType="1" noTextEdit="1"/>
              </p:cNvSpPr>
              <p:nvPr/>
            </p:nvSpPr>
            <p:spPr>
              <a:xfrm>
                <a:off x="2584825" y="3120257"/>
                <a:ext cx="1550481" cy="421397"/>
              </a:xfrm>
              <a:prstGeom prst="rect">
                <a:avLst/>
              </a:prstGeom>
              <a:blipFill>
                <a:blip r:embed="rId8"/>
                <a:stretch>
                  <a:fillRect b="-101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FA836570-D50E-D75E-DA14-D6B14847D3F1}"/>
                  </a:ext>
                </a:extLst>
              </p:cNvPr>
              <p:cNvSpPr txBox="1"/>
              <p:nvPr/>
            </p:nvSpPr>
            <p:spPr>
              <a:xfrm>
                <a:off x="3609571" y="4106030"/>
                <a:ext cx="1550481"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2000" i="1" smtClean="0">
                          <a:latin typeface="Cambria Math" panose="02040503050406030204" pitchFamily="18" charset="0"/>
                        </a:rPr>
                        <m:t> →</m:t>
                      </m:r>
                      <m:r>
                        <a:rPr lang="zh-TW" altLang="en-US" sz="2000" i="1">
                          <a:latin typeface="Cambria Math" panose="02040503050406030204" pitchFamily="18" charset="0"/>
                        </a:rPr>
                        <m:t>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𝐸</m:t>
                          </m:r>
                        </m:e>
                        <m:sub>
                          <m:r>
                            <a:rPr lang="en-US" altLang="zh-TW" sz="2000" b="0" i="1" smtClean="0">
                              <a:latin typeface="Cambria Math" panose="02040503050406030204" pitchFamily="18" charset="0"/>
                            </a:rPr>
                            <m:t>𝑓𝑖𝑟𝑠𝑡</m:t>
                          </m:r>
                        </m:sub>
                      </m:sSub>
                    </m:oMath>
                  </m:oMathPara>
                </a14:m>
                <a:endParaRPr lang="zh-TW" altLang="en-US" sz="2000" dirty="0"/>
              </a:p>
            </p:txBody>
          </p:sp>
        </mc:Choice>
        <mc:Fallback xmlns="">
          <p:sp>
            <p:nvSpPr>
              <p:cNvPr id="57" name="文字方塊 56">
                <a:extLst>
                  <a:ext uri="{FF2B5EF4-FFF2-40B4-BE49-F238E27FC236}">
                    <a16:creationId xmlns:a16="http://schemas.microsoft.com/office/drawing/2014/main" id="{FA836570-D50E-D75E-DA14-D6B14847D3F1}"/>
                  </a:ext>
                </a:extLst>
              </p:cNvPr>
              <p:cNvSpPr txBox="1">
                <a:spLocks noRot="1" noChangeAspect="1" noMove="1" noResize="1" noEditPoints="1" noAdjustHandles="1" noChangeArrowheads="1" noChangeShapeType="1" noTextEdit="1"/>
              </p:cNvSpPr>
              <p:nvPr/>
            </p:nvSpPr>
            <p:spPr>
              <a:xfrm>
                <a:off x="3609571" y="4106030"/>
                <a:ext cx="1550481" cy="424732"/>
              </a:xfrm>
              <a:prstGeom prst="rect">
                <a:avLst/>
              </a:prstGeom>
              <a:blipFill>
                <a:blip r:embed="rId9"/>
                <a:stretch>
                  <a:fillRect b="-101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CA246821-073A-55B8-BFDB-A2D3E558CDB6}"/>
                  </a:ext>
                </a:extLst>
              </p:cNvPr>
              <p:cNvSpPr txBox="1"/>
              <p:nvPr/>
            </p:nvSpPr>
            <p:spPr>
              <a:xfrm>
                <a:off x="4131958" y="5096996"/>
                <a:ext cx="155048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2000" i="1" smtClean="0">
                          <a:latin typeface="Cambria Math" panose="02040503050406030204" pitchFamily="18" charset="0"/>
                        </a:rPr>
                        <m:t> →</m:t>
                      </m:r>
                      <m:r>
                        <a:rPr lang="zh-TW" altLang="en-US" sz="2000" i="1">
                          <a:latin typeface="Cambria Math" panose="02040503050406030204" pitchFamily="18" charset="0"/>
                        </a:rPr>
                        <m:t>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𝐸</m:t>
                          </m:r>
                        </m:e>
                        <m:sub>
                          <m:r>
                            <a:rPr lang="en-US" altLang="zh-TW" sz="2000" b="0" i="1" smtClean="0">
                              <a:latin typeface="Cambria Math" panose="02040503050406030204" pitchFamily="18" charset="0"/>
                            </a:rPr>
                            <m:t>𝑠𝑒𝑐𝑜𝑛𝑑</m:t>
                          </m:r>
                        </m:sub>
                      </m:sSub>
                    </m:oMath>
                  </m:oMathPara>
                </a14:m>
                <a:endParaRPr lang="zh-TW" altLang="en-US" sz="2000" dirty="0"/>
              </a:p>
            </p:txBody>
          </p:sp>
        </mc:Choice>
        <mc:Fallback xmlns="">
          <p:sp>
            <p:nvSpPr>
              <p:cNvPr id="58" name="文字方塊 57">
                <a:extLst>
                  <a:ext uri="{FF2B5EF4-FFF2-40B4-BE49-F238E27FC236}">
                    <a16:creationId xmlns:a16="http://schemas.microsoft.com/office/drawing/2014/main" id="{CA246821-073A-55B8-BFDB-A2D3E558CDB6}"/>
                  </a:ext>
                </a:extLst>
              </p:cNvPr>
              <p:cNvSpPr txBox="1">
                <a:spLocks noRot="1" noChangeAspect="1" noMove="1" noResize="1" noEditPoints="1" noAdjustHandles="1" noChangeArrowheads="1" noChangeShapeType="1" noTextEdit="1"/>
              </p:cNvSpPr>
              <p:nvPr/>
            </p:nvSpPr>
            <p:spPr>
              <a:xfrm>
                <a:off x="4131958" y="5096996"/>
                <a:ext cx="1550481" cy="400110"/>
              </a:xfrm>
              <a:prstGeom prst="rect">
                <a:avLst/>
              </a:prstGeom>
              <a:blipFill>
                <a:blip r:embed="rId10"/>
                <a:stretch>
                  <a:fillRect b="-303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608630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fade">
                                      <p:cBhvr>
                                        <p:cTn id="29" dur="500"/>
                                        <p:tgtEl>
                                          <p:spTgt spid="1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43"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2A53B5-F485-F3B7-341B-B64F2FAFB988}"/>
              </a:ext>
            </a:extLst>
          </p:cNvPr>
          <p:cNvSpPr>
            <a:spLocks noGrp="1"/>
          </p:cNvSpPr>
          <p:nvPr>
            <p:ph type="title"/>
          </p:nvPr>
        </p:nvSpPr>
        <p:spPr>
          <a:xfrm>
            <a:off x="838200" y="365123"/>
            <a:ext cx="6498010" cy="1325563"/>
          </a:xfrm>
        </p:spPr>
        <p:txBody>
          <a:bodyPr/>
          <a:lstStyle/>
          <a:p>
            <a:r>
              <a:rPr lang="en-US" altLang="zh-TW" dirty="0"/>
              <a:t>Background</a:t>
            </a:r>
            <a:r>
              <a:rPr lang="zh-TW" altLang="en-US" dirty="0"/>
              <a:t> </a:t>
            </a:r>
            <a:r>
              <a:rPr lang="en-US" altLang="zh-TW" dirty="0"/>
              <a:t>– Autoencoder</a:t>
            </a:r>
            <a:endParaRPr lang="zh-TW" altLang="en-US" dirty="0"/>
          </a:p>
        </p:txBody>
      </p:sp>
      <p:sp>
        <p:nvSpPr>
          <p:cNvPr id="3" name="內容版面配置區 2">
            <a:extLst>
              <a:ext uri="{FF2B5EF4-FFF2-40B4-BE49-F238E27FC236}">
                <a16:creationId xmlns:a16="http://schemas.microsoft.com/office/drawing/2014/main" id="{56069C88-CBD8-33C1-89F4-65F79B781AE6}"/>
              </a:ext>
            </a:extLst>
          </p:cNvPr>
          <p:cNvSpPr>
            <a:spLocks noGrp="1"/>
          </p:cNvSpPr>
          <p:nvPr>
            <p:ph idx="1"/>
          </p:nvPr>
        </p:nvSpPr>
        <p:spPr>
          <a:xfrm>
            <a:off x="838200" y="1543548"/>
            <a:ext cx="10515600" cy="4351338"/>
          </a:xfrm>
        </p:spPr>
        <p:txBody>
          <a:bodyPr>
            <a:noAutofit/>
          </a:bodyPr>
          <a:lstStyle/>
          <a:p>
            <a:pPr algn="just">
              <a:lnSpc>
                <a:spcPct val="100000"/>
              </a:lnSpc>
              <a:spcAft>
                <a:spcPts val="1200"/>
              </a:spcAft>
            </a:pPr>
            <a:endParaRPr lang="en-US" altLang="zh-TW" dirty="0"/>
          </a:p>
          <a:p>
            <a:pPr algn="just">
              <a:lnSpc>
                <a:spcPct val="100000"/>
              </a:lnSpc>
              <a:spcAft>
                <a:spcPts val="1200"/>
              </a:spcAft>
            </a:pPr>
            <a:endParaRPr lang="en-US" altLang="zh-TW" dirty="0"/>
          </a:p>
          <a:p>
            <a:pPr algn="just">
              <a:lnSpc>
                <a:spcPct val="100000"/>
              </a:lnSpc>
              <a:spcAft>
                <a:spcPts val="1200"/>
              </a:spcAft>
            </a:pPr>
            <a:r>
              <a:rPr lang="en-US" altLang="zh-TW" sz="2600" dirty="0"/>
              <a:t>Vincent et al. [3], [4] introduced denoising autoencoders, demonstrating their capability to extract and compose robust features by reconstructing original signals from corrupted inputs.</a:t>
            </a:r>
          </a:p>
          <a:p>
            <a:pPr algn="just">
              <a:lnSpc>
                <a:spcPct val="100000"/>
              </a:lnSpc>
              <a:spcAft>
                <a:spcPts val="1200"/>
              </a:spcAft>
            </a:pPr>
            <a:r>
              <a:rPr lang="en-US" altLang="zh-TW" sz="2600" dirty="0"/>
              <a:t>Zhang [5] shows the effectiveness of convolutional autoencoders in image denoising tasks, demonstrating superior spatial feature learning compared to traditional fully connected architectures.</a:t>
            </a:r>
          </a:p>
        </p:txBody>
      </p:sp>
      <p:sp>
        <p:nvSpPr>
          <p:cNvPr id="5" name="文字方塊 4">
            <a:extLst>
              <a:ext uri="{FF2B5EF4-FFF2-40B4-BE49-F238E27FC236}">
                <a16:creationId xmlns:a16="http://schemas.microsoft.com/office/drawing/2014/main" id="{24638107-A634-3166-7CC7-BADC7BAF6242}"/>
              </a:ext>
            </a:extLst>
          </p:cNvPr>
          <p:cNvSpPr txBox="1"/>
          <p:nvPr/>
        </p:nvSpPr>
        <p:spPr>
          <a:xfrm>
            <a:off x="795357" y="5835841"/>
            <a:ext cx="10515599" cy="1015663"/>
          </a:xfrm>
          <a:prstGeom prst="rect">
            <a:avLst/>
          </a:prstGeom>
          <a:noFill/>
        </p:spPr>
        <p:txBody>
          <a:bodyPr wrap="square">
            <a:spAutoFit/>
          </a:bodyPr>
          <a:lstStyle/>
          <a:p>
            <a:r>
              <a:rPr lang="en-US" altLang="zh-TW" sz="1200" dirty="0"/>
              <a:t>[3] P. Vincent, H. Larochelle, Y. Bengio, and P. </a:t>
            </a:r>
            <a:r>
              <a:rPr lang="en-US" altLang="zh-TW" sz="1200" dirty="0" err="1"/>
              <a:t>Manzagol</a:t>
            </a:r>
            <a:r>
              <a:rPr lang="en-US" altLang="zh-TW" sz="1200" dirty="0"/>
              <a:t>, “Extracting and composing robust features with denoising autoencoders,” Proceedings of the 25th International Conference on Machine Learning, pp. 1096– 1103, 2008. </a:t>
            </a:r>
          </a:p>
          <a:p>
            <a:r>
              <a:rPr lang="en-US" altLang="zh-TW" sz="1200" dirty="0"/>
              <a:t>[4] P. Vincent, H. Larochelle, I. Lajoie, Y. Bengio, and P. </a:t>
            </a:r>
            <a:r>
              <a:rPr lang="en-US" altLang="zh-TW" sz="1200" dirty="0" err="1"/>
              <a:t>Manzagol</a:t>
            </a:r>
            <a:r>
              <a:rPr lang="en-US" altLang="zh-TW" sz="1200" dirty="0"/>
              <a:t>, “Stacked denoising autoencoders: Learning useful representations in a deep network with a local denoising criterion,” Journal of Machine Learning Research, vol. 11, pp. 3371–3408, 2010.</a:t>
            </a:r>
          </a:p>
          <a:p>
            <a:r>
              <a:rPr lang="en-US" altLang="zh-TW" sz="1200" dirty="0"/>
              <a:t>[5] Y. Zhang, “A better autoencoder for image: Convolutional autoencoder,” in Proceedings of the International Conference on Image Processing, 2018.</a:t>
            </a:r>
            <a:endParaRPr lang="zh-TW" altLang="en-US" sz="1200" dirty="0"/>
          </a:p>
        </p:txBody>
      </p:sp>
      <p:pic>
        <p:nvPicPr>
          <p:cNvPr id="6" name="內容版面配置區 15">
            <a:extLst>
              <a:ext uri="{FF2B5EF4-FFF2-40B4-BE49-F238E27FC236}">
                <a16:creationId xmlns:a16="http://schemas.microsoft.com/office/drawing/2014/main" id="{33101C8D-B3CB-D2C0-BF15-7384D3A3C334}"/>
              </a:ext>
            </a:extLst>
          </p:cNvPr>
          <p:cNvPicPr>
            <a:picLocks noChangeAspect="1"/>
          </p:cNvPicPr>
          <p:nvPr/>
        </p:nvPicPr>
        <p:blipFill>
          <a:blip r:embed="rId3">
            <a:extLst>
              <a:ext uri="{96DAC541-7B7A-43D3-8B79-37D633B846F1}">
                <asvg:svgBlip xmlns:asvg="http://schemas.microsoft.com/office/drawing/2016/SVG/main" r:embed="rId4"/>
              </a:ext>
            </a:extLst>
          </a:blip>
          <a:srcRect l="53663" t="24253" r="980"/>
          <a:stretch/>
        </p:blipFill>
        <p:spPr>
          <a:xfrm>
            <a:off x="4165274" y="1494057"/>
            <a:ext cx="3775767" cy="1470361"/>
          </a:xfrm>
          <a:prstGeom prst="rect">
            <a:avLst/>
          </a:prstGeom>
        </p:spPr>
      </p:pic>
      <p:grpSp>
        <p:nvGrpSpPr>
          <p:cNvPr id="12" name="群組 11">
            <a:extLst>
              <a:ext uri="{FF2B5EF4-FFF2-40B4-BE49-F238E27FC236}">
                <a16:creationId xmlns:a16="http://schemas.microsoft.com/office/drawing/2014/main" id="{34D4DC63-7636-FD8F-88F3-C8286DD540E3}"/>
              </a:ext>
            </a:extLst>
          </p:cNvPr>
          <p:cNvGrpSpPr/>
          <p:nvPr/>
        </p:nvGrpSpPr>
        <p:grpSpPr>
          <a:xfrm>
            <a:off x="2916327" y="1543548"/>
            <a:ext cx="1248947" cy="1214892"/>
            <a:chOff x="6689558" y="433970"/>
            <a:chExt cx="1069904" cy="1040731"/>
          </a:xfrm>
        </p:grpSpPr>
        <p:sp>
          <p:nvSpPr>
            <p:cNvPr id="9" name="矩形 8">
              <a:extLst>
                <a:ext uri="{FF2B5EF4-FFF2-40B4-BE49-F238E27FC236}">
                  <a16:creationId xmlns:a16="http://schemas.microsoft.com/office/drawing/2014/main" id="{ED55959F-8A66-289A-0A65-A89B2CA396AD}"/>
                </a:ext>
              </a:extLst>
            </p:cNvPr>
            <p:cNvSpPr/>
            <p:nvPr/>
          </p:nvSpPr>
          <p:spPr>
            <a:xfrm>
              <a:off x="6689558" y="433970"/>
              <a:ext cx="1069904" cy="104073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descr="眨眼的 Pusheen 貓">
              <a:extLst>
                <a:ext uri="{FF2B5EF4-FFF2-40B4-BE49-F238E27FC236}">
                  <a16:creationId xmlns:a16="http://schemas.microsoft.com/office/drawing/2014/main" id="{F8C4A0F0-AF01-4AF9-A1DF-D2D973A2C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695" y="469459"/>
              <a:ext cx="973511" cy="973511"/>
            </a:xfrm>
            <a:prstGeom prst="rect">
              <a:avLst/>
            </a:prstGeom>
          </p:spPr>
        </p:pic>
      </p:grpSp>
      <p:grpSp>
        <p:nvGrpSpPr>
          <p:cNvPr id="13" name="群組 12">
            <a:extLst>
              <a:ext uri="{FF2B5EF4-FFF2-40B4-BE49-F238E27FC236}">
                <a16:creationId xmlns:a16="http://schemas.microsoft.com/office/drawing/2014/main" id="{DCEBF9FF-8A6B-B419-223F-DDB1CCDCA7CF}"/>
              </a:ext>
            </a:extLst>
          </p:cNvPr>
          <p:cNvGrpSpPr/>
          <p:nvPr/>
        </p:nvGrpSpPr>
        <p:grpSpPr>
          <a:xfrm>
            <a:off x="7954584" y="1546629"/>
            <a:ext cx="1252308" cy="1218161"/>
            <a:chOff x="10947689" y="465701"/>
            <a:chExt cx="1069904" cy="1040731"/>
          </a:xfrm>
        </p:grpSpPr>
        <p:sp>
          <p:nvSpPr>
            <p:cNvPr id="10" name="矩形 9">
              <a:extLst>
                <a:ext uri="{FF2B5EF4-FFF2-40B4-BE49-F238E27FC236}">
                  <a16:creationId xmlns:a16="http://schemas.microsoft.com/office/drawing/2014/main" id="{7D9C05CF-2D0D-56C0-1C5E-444982504BAB}"/>
                </a:ext>
              </a:extLst>
            </p:cNvPr>
            <p:cNvSpPr/>
            <p:nvPr/>
          </p:nvSpPr>
          <p:spPr>
            <a:xfrm>
              <a:off x="10947689" y="465701"/>
              <a:ext cx="1069904" cy="104073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descr="眨眼的 Pusheen 貓">
              <a:extLst>
                <a:ext uri="{FF2B5EF4-FFF2-40B4-BE49-F238E27FC236}">
                  <a16:creationId xmlns:a16="http://schemas.microsoft.com/office/drawing/2014/main" id="{2FD958FF-210F-F77A-38FD-D9E902FC3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9826" y="495174"/>
              <a:ext cx="973511" cy="973511"/>
            </a:xfrm>
            <a:prstGeom prst="rect">
              <a:avLst/>
            </a:prstGeom>
          </p:spPr>
        </p:pic>
      </p:grpSp>
      <p:sp>
        <p:nvSpPr>
          <p:cNvPr id="14" name="投影片編號版面配置區 13">
            <a:extLst>
              <a:ext uri="{FF2B5EF4-FFF2-40B4-BE49-F238E27FC236}">
                <a16:creationId xmlns:a16="http://schemas.microsoft.com/office/drawing/2014/main" id="{02A3D973-2428-023F-1EAE-7419B87FB523}"/>
              </a:ext>
            </a:extLst>
          </p:cNvPr>
          <p:cNvSpPr>
            <a:spLocks noGrp="1"/>
          </p:cNvSpPr>
          <p:nvPr>
            <p:ph type="sldNum" sz="quarter" idx="12"/>
          </p:nvPr>
        </p:nvSpPr>
        <p:spPr/>
        <p:txBody>
          <a:bodyPr/>
          <a:lstStyle/>
          <a:p>
            <a:fld id="{694AECF3-A86F-47DA-B326-BF71A8E709EC}" type="slidenum">
              <a:rPr lang="zh-TW" altLang="en-US" smtClean="0"/>
              <a:t>6</a:t>
            </a:fld>
            <a:endParaRPr lang="zh-TW" altLang="en-US"/>
          </a:p>
        </p:txBody>
      </p:sp>
      <p:grpSp>
        <p:nvGrpSpPr>
          <p:cNvPr id="23" name="群組 22">
            <a:extLst>
              <a:ext uri="{FF2B5EF4-FFF2-40B4-BE49-F238E27FC236}">
                <a16:creationId xmlns:a16="http://schemas.microsoft.com/office/drawing/2014/main" id="{1E9ECC26-35A2-E7A1-D471-6D521F512E9B}"/>
              </a:ext>
            </a:extLst>
          </p:cNvPr>
          <p:cNvGrpSpPr/>
          <p:nvPr/>
        </p:nvGrpSpPr>
        <p:grpSpPr>
          <a:xfrm>
            <a:off x="3223260" y="1578395"/>
            <a:ext cx="893685" cy="916096"/>
            <a:chOff x="3223260" y="1578395"/>
            <a:chExt cx="893685" cy="916096"/>
          </a:xfrm>
        </p:grpSpPr>
        <p:sp>
          <p:nvSpPr>
            <p:cNvPr id="21" name="爆炸: 十四角 20">
              <a:extLst>
                <a:ext uri="{FF2B5EF4-FFF2-40B4-BE49-F238E27FC236}">
                  <a16:creationId xmlns:a16="http://schemas.microsoft.com/office/drawing/2014/main" id="{5853BE6A-6D58-6B73-83B3-28544DE34491}"/>
                </a:ext>
              </a:extLst>
            </p:cNvPr>
            <p:cNvSpPr/>
            <p:nvPr/>
          </p:nvSpPr>
          <p:spPr>
            <a:xfrm>
              <a:off x="3223260" y="2102061"/>
              <a:ext cx="426720" cy="392430"/>
            </a:xfrm>
            <a:prstGeom prst="irregularSeal2">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爆炸: 十四角 21">
              <a:extLst>
                <a:ext uri="{FF2B5EF4-FFF2-40B4-BE49-F238E27FC236}">
                  <a16:creationId xmlns:a16="http://schemas.microsoft.com/office/drawing/2014/main" id="{555809E8-22B0-73C3-3648-8DCBDCAA870F}"/>
                </a:ext>
              </a:extLst>
            </p:cNvPr>
            <p:cNvSpPr/>
            <p:nvPr/>
          </p:nvSpPr>
          <p:spPr>
            <a:xfrm rot="15139393">
              <a:off x="3707370" y="1595540"/>
              <a:ext cx="426720" cy="392430"/>
            </a:xfrm>
            <a:prstGeom prst="irregularSeal2">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9775047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2A53B5-F485-F3B7-341B-B64F2FAFB988}"/>
              </a:ext>
            </a:extLst>
          </p:cNvPr>
          <p:cNvSpPr>
            <a:spLocks noGrp="1"/>
          </p:cNvSpPr>
          <p:nvPr>
            <p:ph type="title"/>
          </p:nvPr>
        </p:nvSpPr>
        <p:spPr>
          <a:xfrm>
            <a:off x="838200" y="365123"/>
            <a:ext cx="6498010" cy="1325563"/>
          </a:xfrm>
        </p:spPr>
        <p:txBody>
          <a:bodyPr/>
          <a:lstStyle/>
          <a:p>
            <a:r>
              <a:rPr lang="en-US" altLang="zh-TW" dirty="0"/>
              <a:t>This study</a:t>
            </a:r>
            <a:endParaRPr lang="zh-TW" altLang="en-US" dirty="0"/>
          </a:p>
        </p:txBody>
      </p:sp>
      <p:sp>
        <p:nvSpPr>
          <p:cNvPr id="3" name="內容版面配置區 2">
            <a:extLst>
              <a:ext uri="{FF2B5EF4-FFF2-40B4-BE49-F238E27FC236}">
                <a16:creationId xmlns:a16="http://schemas.microsoft.com/office/drawing/2014/main" id="{56069C88-CBD8-33C1-89F4-65F79B781AE6}"/>
              </a:ext>
            </a:extLst>
          </p:cNvPr>
          <p:cNvSpPr>
            <a:spLocks noGrp="1"/>
          </p:cNvSpPr>
          <p:nvPr>
            <p:ph idx="1"/>
          </p:nvPr>
        </p:nvSpPr>
        <p:spPr>
          <a:xfrm>
            <a:off x="838200" y="1543548"/>
            <a:ext cx="10515600" cy="4351338"/>
          </a:xfrm>
        </p:spPr>
        <p:txBody>
          <a:bodyPr>
            <a:noAutofit/>
          </a:bodyPr>
          <a:lstStyle/>
          <a:p>
            <a:pPr algn="just">
              <a:lnSpc>
                <a:spcPct val="100000"/>
              </a:lnSpc>
              <a:spcAft>
                <a:spcPts val="1200"/>
              </a:spcAft>
            </a:pPr>
            <a:r>
              <a:rPr lang="en-US" altLang="zh-TW" sz="2600" dirty="0"/>
              <a:t>In this paper, we propose to use convolutional denoising Autoencoder to mitigate the readout errors in measurement probabilities of quantum circuits.</a:t>
            </a:r>
            <a:endParaRPr lang="zh-TW" altLang="en-US" sz="2600" dirty="0"/>
          </a:p>
        </p:txBody>
      </p:sp>
      <p:pic>
        <p:nvPicPr>
          <p:cNvPr id="6" name="內容版面配置區 15">
            <a:extLst>
              <a:ext uri="{FF2B5EF4-FFF2-40B4-BE49-F238E27FC236}">
                <a16:creationId xmlns:a16="http://schemas.microsoft.com/office/drawing/2014/main" id="{33101C8D-B3CB-D2C0-BF15-7384D3A3C334}"/>
              </a:ext>
            </a:extLst>
          </p:cNvPr>
          <p:cNvPicPr>
            <a:picLocks noChangeAspect="1"/>
          </p:cNvPicPr>
          <p:nvPr/>
        </p:nvPicPr>
        <p:blipFill>
          <a:blip r:embed="rId2">
            <a:extLst>
              <a:ext uri="{96DAC541-7B7A-43D3-8B79-37D633B846F1}">
                <asvg:svgBlip xmlns:asvg="http://schemas.microsoft.com/office/drawing/2016/SVG/main" r:embed="rId3"/>
              </a:ext>
            </a:extLst>
          </a:blip>
          <a:srcRect l="53663" t="24253" r="980"/>
          <a:stretch/>
        </p:blipFill>
        <p:spPr>
          <a:xfrm>
            <a:off x="4645255" y="3764468"/>
            <a:ext cx="4042159" cy="1574100"/>
          </a:xfrm>
          <a:prstGeom prst="rect">
            <a:avLst/>
          </a:prstGeom>
        </p:spPr>
      </p:pic>
      <p:sp>
        <p:nvSpPr>
          <p:cNvPr id="15" name="矩形 14">
            <a:extLst>
              <a:ext uri="{FF2B5EF4-FFF2-40B4-BE49-F238E27FC236}">
                <a16:creationId xmlns:a16="http://schemas.microsoft.com/office/drawing/2014/main" id="{E0EE924E-4BE4-F925-0751-CC969F56711A}"/>
              </a:ext>
            </a:extLst>
          </p:cNvPr>
          <p:cNvSpPr/>
          <p:nvPr/>
        </p:nvSpPr>
        <p:spPr>
          <a:xfrm>
            <a:off x="473650" y="3294380"/>
            <a:ext cx="1360080" cy="4127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Noisy data</a:t>
            </a:r>
            <a:endParaRPr lang="zh-TW" altLang="en-US" dirty="0">
              <a:solidFill>
                <a:schemeClr val="tx1"/>
              </a:solidFill>
            </a:endParaRPr>
          </a:p>
        </p:txBody>
      </p:sp>
      <p:sp>
        <p:nvSpPr>
          <p:cNvPr id="16" name="矩形 15">
            <a:extLst>
              <a:ext uri="{FF2B5EF4-FFF2-40B4-BE49-F238E27FC236}">
                <a16:creationId xmlns:a16="http://schemas.microsoft.com/office/drawing/2014/main" id="{2F750189-5C56-741A-E7E4-BD651A3FE2A4}"/>
              </a:ext>
            </a:extLst>
          </p:cNvPr>
          <p:cNvSpPr/>
          <p:nvPr/>
        </p:nvSpPr>
        <p:spPr>
          <a:xfrm>
            <a:off x="1833730" y="3294380"/>
            <a:ext cx="1342508" cy="4127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Targets data</a:t>
            </a:r>
            <a:endParaRPr lang="zh-TW" altLang="en-US" dirty="0">
              <a:solidFill>
                <a:schemeClr val="tx1"/>
              </a:solidFill>
            </a:endParaRPr>
          </a:p>
        </p:txBody>
      </p:sp>
      <p:sp>
        <p:nvSpPr>
          <p:cNvPr id="18" name="投影片編號版面配置區 17">
            <a:extLst>
              <a:ext uri="{FF2B5EF4-FFF2-40B4-BE49-F238E27FC236}">
                <a16:creationId xmlns:a16="http://schemas.microsoft.com/office/drawing/2014/main" id="{82B55AED-AE5D-1E92-2513-234FBB1393D0}"/>
              </a:ext>
            </a:extLst>
          </p:cNvPr>
          <p:cNvSpPr>
            <a:spLocks noGrp="1"/>
          </p:cNvSpPr>
          <p:nvPr>
            <p:ph type="sldNum" sz="quarter" idx="12"/>
          </p:nvPr>
        </p:nvSpPr>
        <p:spPr/>
        <p:txBody>
          <a:bodyPr/>
          <a:lstStyle/>
          <a:p>
            <a:fld id="{694AECF3-A86F-47DA-B326-BF71A8E709EC}" type="slidenum">
              <a:rPr lang="zh-TW" altLang="en-US" smtClean="0"/>
              <a:t>7</a:t>
            </a:fld>
            <a:endParaRPr lang="zh-TW" altLang="en-US"/>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05D2289C-3345-B0A2-0750-8C3C75D263E7}"/>
                  </a:ext>
                </a:extLst>
              </p:cNvPr>
              <p:cNvSpPr txBox="1"/>
              <p:nvPr/>
            </p:nvSpPr>
            <p:spPr>
              <a:xfrm>
                <a:off x="1865548" y="4044686"/>
                <a:ext cx="1174218" cy="16797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latin typeface="Cambria Math" panose="02040503050406030204" pitchFamily="18" charset="0"/>
                            </a:rPr>
                          </m:ctrlPr>
                        </m:dPr>
                        <m:e>
                          <m:eqArr>
                            <m:eqArrPr>
                              <m:ctrlPr>
                                <a:rPr lang="en-US" altLang="zh-TW" sz="2800" b="0" i="1" smtClean="0">
                                  <a:latin typeface="Cambria Math" panose="02040503050406030204" pitchFamily="18" charset="0"/>
                                </a:rPr>
                              </m:ctrlPr>
                            </m:eqArrPr>
                            <m:e>
                              <m:r>
                                <a:rPr lang="en-US" altLang="zh-TW" sz="2800" b="0" i="1" smtClean="0">
                                  <a:latin typeface="Cambria Math" panose="02040503050406030204" pitchFamily="18" charset="0"/>
                                </a:rPr>
                                <m:t>0.25</m:t>
                              </m:r>
                            </m:e>
                            <m:e>
                              <m:r>
                                <a:rPr lang="en-US" altLang="zh-TW" sz="2800" b="0" i="1" smtClean="0">
                                  <a:latin typeface="Cambria Math" panose="02040503050406030204" pitchFamily="18" charset="0"/>
                                </a:rPr>
                                <m:t>0.25</m:t>
                              </m:r>
                            </m:e>
                            <m:e>
                              <m:r>
                                <a:rPr lang="en-US" altLang="zh-TW" sz="2800" b="0" i="1" smtClean="0">
                                  <a:latin typeface="Cambria Math" panose="02040503050406030204" pitchFamily="18" charset="0"/>
                                </a:rPr>
                                <m:t>0.25</m:t>
                              </m:r>
                            </m:e>
                            <m:e>
                              <m:r>
                                <a:rPr lang="en-US" altLang="zh-TW" sz="2800" b="0" i="1" smtClean="0">
                                  <a:latin typeface="Cambria Math" panose="02040503050406030204" pitchFamily="18" charset="0"/>
                                </a:rPr>
                                <m:t>0.25</m:t>
                              </m:r>
                            </m:e>
                          </m:eqArr>
                        </m:e>
                      </m:d>
                    </m:oMath>
                  </m:oMathPara>
                </a14:m>
                <a:endParaRPr lang="zh-TW" altLang="en-US" sz="2800" dirty="0"/>
              </a:p>
            </p:txBody>
          </p:sp>
        </mc:Choice>
        <mc:Fallback xmlns="">
          <p:sp>
            <p:nvSpPr>
              <p:cNvPr id="5" name="文字方塊 4">
                <a:extLst>
                  <a:ext uri="{FF2B5EF4-FFF2-40B4-BE49-F238E27FC236}">
                    <a16:creationId xmlns:a16="http://schemas.microsoft.com/office/drawing/2014/main" id="{05D2289C-3345-B0A2-0750-8C3C75D263E7}"/>
                  </a:ext>
                </a:extLst>
              </p:cNvPr>
              <p:cNvSpPr txBox="1">
                <a:spLocks noRot="1" noChangeAspect="1" noMove="1" noResize="1" noEditPoints="1" noAdjustHandles="1" noChangeArrowheads="1" noChangeShapeType="1" noTextEdit="1"/>
              </p:cNvSpPr>
              <p:nvPr/>
            </p:nvSpPr>
            <p:spPr>
              <a:xfrm>
                <a:off x="1865548" y="4044686"/>
                <a:ext cx="1174218" cy="1679755"/>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784F961D-5B1F-6C14-3F20-D7359B85BABD}"/>
                  </a:ext>
                </a:extLst>
              </p:cNvPr>
              <p:cNvSpPr txBox="1"/>
              <p:nvPr/>
            </p:nvSpPr>
            <p:spPr>
              <a:xfrm>
                <a:off x="659512" y="4039136"/>
                <a:ext cx="1174218" cy="16797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800" i="1" smtClean="0">
                              <a:latin typeface="Cambria Math" panose="02040503050406030204" pitchFamily="18" charset="0"/>
                            </a:rPr>
                          </m:ctrlPr>
                        </m:dPr>
                        <m:e>
                          <m:eqArr>
                            <m:eqArrPr>
                              <m:ctrlPr>
                                <a:rPr lang="en-US" altLang="zh-TW" sz="2800" b="0" i="1" smtClean="0">
                                  <a:latin typeface="Cambria Math" panose="02040503050406030204" pitchFamily="18" charset="0"/>
                                </a:rPr>
                              </m:ctrlPr>
                            </m:eqArrPr>
                            <m:e>
                              <m:r>
                                <a:rPr lang="en-US" altLang="zh-TW" sz="2800" b="0" i="1" smtClean="0">
                                  <a:latin typeface="Cambria Math" panose="02040503050406030204" pitchFamily="18" charset="0"/>
                                </a:rPr>
                                <m:t>0.3</m:t>
                              </m:r>
                            </m:e>
                            <m:e>
                              <m:r>
                                <a:rPr lang="en-US" altLang="zh-TW" sz="2800" b="0" i="1" smtClean="0">
                                  <a:latin typeface="Cambria Math" panose="02040503050406030204" pitchFamily="18" charset="0"/>
                                </a:rPr>
                                <m:t>0.35</m:t>
                              </m:r>
                            </m:e>
                            <m:e>
                              <m:r>
                                <a:rPr lang="en-US" altLang="zh-TW" sz="2800" b="0" i="1" smtClean="0">
                                  <a:latin typeface="Cambria Math" panose="02040503050406030204" pitchFamily="18" charset="0"/>
                                </a:rPr>
                                <m:t>0.2</m:t>
                              </m:r>
                            </m:e>
                            <m:e>
                              <m:r>
                                <a:rPr lang="en-US" altLang="zh-TW" sz="2800" b="0" i="1" smtClean="0">
                                  <a:latin typeface="Cambria Math" panose="02040503050406030204" pitchFamily="18" charset="0"/>
                                </a:rPr>
                                <m:t>0.15</m:t>
                              </m:r>
                            </m:e>
                          </m:eqArr>
                        </m:e>
                      </m:d>
                    </m:oMath>
                  </m:oMathPara>
                </a14:m>
                <a:endParaRPr lang="zh-TW" altLang="en-US" sz="2800" dirty="0"/>
              </a:p>
            </p:txBody>
          </p:sp>
        </mc:Choice>
        <mc:Fallback xmlns="">
          <p:sp>
            <p:nvSpPr>
              <p:cNvPr id="8" name="文字方塊 7">
                <a:extLst>
                  <a:ext uri="{FF2B5EF4-FFF2-40B4-BE49-F238E27FC236}">
                    <a16:creationId xmlns:a16="http://schemas.microsoft.com/office/drawing/2014/main" id="{784F961D-5B1F-6C14-3F20-D7359B85BABD}"/>
                  </a:ext>
                </a:extLst>
              </p:cNvPr>
              <p:cNvSpPr txBox="1">
                <a:spLocks noRot="1" noChangeAspect="1" noMove="1" noResize="1" noEditPoints="1" noAdjustHandles="1" noChangeArrowheads="1" noChangeShapeType="1" noTextEdit="1"/>
              </p:cNvSpPr>
              <p:nvPr/>
            </p:nvSpPr>
            <p:spPr>
              <a:xfrm>
                <a:off x="659512" y="4039136"/>
                <a:ext cx="1174218" cy="1679755"/>
              </a:xfrm>
              <a:prstGeom prst="rect">
                <a:avLst/>
              </a:prstGeom>
              <a:blipFill>
                <a:blip r:embed="rId5"/>
                <a:stretch>
                  <a:fillRect/>
                </a:stretch>
              </a:blipFill>
            </p:spPr>
            <p:txBody>
              <a:bodyPr/>
              <a:lstStyle/>
              <a:p>
                <a:r>
                  <a:rPr lang="zh-TW" altLang="en-US">
                    <a:noFill/>
                  </a:rPr>
                  <a:t> </a:t>
                </a:r>
              </a:p>
            </p:txBody>
          </p:sp>
        </mc:Fallback>
      </mc:AlternateContent>
      <p:sp>
        <p:nvSpPr>
          <p:cNvPr id="9" name="矩形: 圓角 8">
            <a:extLst>
              <a:ext uri="{FF2B5EF4-FFF2-40B4-BE49-F238E27FC236}">
                <a16:creationId xmlns:a16="http://schemas.microsoft.com/office/drawing/2014/main" id="{EF5C212B-BCE1-AA3F-2CC0-4D94F2FE5B14}"/>
              </a:ext>
            </a:extLst>
          </p:cNvPr>
          <p:cNvSpPr/>
          <p:nvPr/>
        </p:nvSpPr>
        <p:spPr>
          <a:xfrm>
            <a:off x="3384782" y="4137058"/>
            <a:ext cx="906011" cy="6711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Noisy data</a:t>
            </a:r>
            <a:endParaRPr lang="zh-TW" altLang="en-US" dirty="0"/>
          </a:p>
        </p:txBody>
      </p:sp>
      <p:sp>
        <p:nvSpPr>
          <p:cNvPr id="10" name="箭號: 向右 9">
            <a:extLst>
              <a:ext uri="{FF2B5EF4-FFF2-40B4-BE49-F238E27FC236}">
                <a16:creationId xmlns:a16="http://schemas.microsoft.com/office/drawing/2014/main" id="{60CB9C0D-F6D9-27C6-B664-43179F397FBE}"/>
              </a:ext>
            </a:extLst>
          </p:cNvPr>
          <p:cNvSpPr/>
          <p:nvPr/>
        </p:nvSpPr>
        <p:spPr>
          <a:xfrm>
            <a:off x="4369800" y="4402539"/>
            <a:ext cx="327171" cy="1593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id="{22A93282-9868-A1DB-9D56-F845B02FA05B}"/>
              </a:ext>
            </a:extLst>
          </p:cNvPr>
          <p:cNvSpPr/>
          <p:nvPr/>
        </p:nvSpPr>
        <p:spPr>
          <a:xfrm>
            <a:off x="8687414" y="4392127"/>
            <a:ext cx="327171" cy="1593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057352FB-E554-7A47-BAB5-98B730EB3F25}"/>
              </a:ext>
            </a:extLst>
          </p:cNvPr>
          <p:cNvSpPr/>
          <p:nvPr/>
        </p:nvSpPr>
        <p:spPr>
          <a:xfrm>
            <a:off x="9111400" y="4136262"/>
            <a:ext cx="1215052" cy="6711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Prediction data</a:t>
            </a:r>
            <a:endParaRPr lang="zh-TW" altLang="en-US" dirty="0"/>
          </a:p>
        </p:txBody>
      </p:sp>
      <p:sp>
        <p:nvSpPr>
          <p:cNvPr id="13" name="矩形: 圓角 12">
            <a:extLst>
              <a:ext uri="{FF2B5EF4-FFF2-40B4-BE49-F238E27FC236}">
                <a16:creationId xmlns:a16="http://schemas.microsoft.com/office/drawing/2014/main" id="{1F136481-0558-D8D4-5B33-D950BA024296}"/>
              </a:ext>
            </a:extLst>
          </p:cNvPr>
          <p:cNvSpPr/>
          <p:nvPr/>
        </p:nvSpPr>
        <p:spPr>
          <a:xfrm>
            <a:off x="10794682" y="4136262"/>
            <a:ext cx="1215052" cy="6711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Target</a:t>
            </a:r>
          </a:p>
          <a:p>
            <a:pPr algn="ctr"/>
            <a:r>
              <a:rPr lang="en-US" altLang="zh-TW" dirty="0"/>
              <a:t>data</a:t>
            </a:r>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90969FA-685F-6439-653B-C323AE15F9F2}"/>
                  </a:ext>
                </a:extLst>
              </p:cNvPr>
              <p:cNvSpPr txBox="1"/>
              <p:nvPr/>
            </p:nvSpPr>
            <p:spPr>
              <a:xfrm>
                <a:off x="10396174" y="4256378"/>
                <a:ext cx="35426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m:t>
                      </m:r>
                    </m:oMath>
                  </m:oMathPara>
                </a14:m>
                <a:endParaRPr lang="zh-TW" altLang="en-US" sz="2800" dirty="0"/>
              </a:p>
            </p:txBody>
          </p:sp>
        </mc:Choice>
        <mc:Fallback xmlns="">
          <p:sp>
            <p:nvSpPr>
              <p:cNvPr id="14" name="文字方塊 13">
                <a:extLst>
                  <a:ext uri="{FF2B5EF4-FFF2-40B4-BE49-F238E27FC236}">
                    <a16:creationId xmlns:a16="http://schemas.microsoft.com/office/drawing/2014/main" id="{190969FA-685F-6439-653B-C323AE15F9F2}"/>
                  </a:ext>
                </a:extLst>
              </p:cNvPr>
              <p:cNvSpPr txBox="1">
                <a:spLocks noRot="1" noChangeAspect="1" noMove="1" noResize="1" noEditPoints="1" noAdjustHandles="1" noChangeArrowheads="1" noChangeShapeType="1" noTextEdit="1"/>
              </p:cNvSpPr>
              <p:nvPr/>
            </p:nvSpPr>
            <p:spPr>
              <a:xfrm>
                <a:off x="10396174" y="4256378"/>
                <a:ext cx="354264" cy="430887"/>
              </a:xfrm>
              <a:prstGeom prst="rect">
                <a:avLst/>
              </a:prstGeom>
              <a:blipFill>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717681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449512-8347-08A5-C4C8-5470D4615915}"/>
              </a:ext>
            </a:extLst>
          </p:cNvPr>
          <p:cNvSpPr>
            <a:spLocks noGrp="1"/>
          </p:cNvSpPr>
          <p:nvPr>
            <p:ph type="title"/>
          </p:nvPr>
        </p:nvSpPr>
        <p:spPr/>
        <p:txBody>
          <a:bodyPr/>
          <a:lstStyle/>
          <a:p>
            <a:r>
              <a:rPr lang="en-US" altLang="zh-TW" dirty="0"/>
              <a:t>Methodology</a:t>
            </a:r>
            <a:endParaRPr lang="zh-TW" altLang="en-US" dirty="0"/>
          </a:p>
        </p:txBody>
      </p:sp>
      <p:sp>
        <p:nvSpPr>
          <p:cNvPr id="3" name="文字版面配置區 2">
            <a:extLst>
              <a:ext uri="{FF2B5EF4-FFF2-40B4-BE49-F238E27FC236}">
                <a16:creationId xmlns:a16="http://schemas.microsoft.com/office/drawing/2014/main" id="{7ACE0FB4-E6E8-8CD5-422B-F8FDB07A8A6E}"/>
              </a:ext>
            </a:extLst>
          </p:cNvPr>
          <p:cNvSpPr>
            <a:spLocks noGrp="1"/>
          </p:cNvSpPr>
          <p:nvPr>
            <p:ph type="body" idx="1"/>
          </p:nvPr>
        </p:nvSpPr>
        <p:spPr/>
        <p:txBody>
          <a:bodyPr/>
          <a:lstStyle/>
          <a:p>
            <a:r>
              <a:rPr lang="en-US" altLang="zh-TW" dirty="0"/>
              <a:t>The methods.</a:t>
            </a:r>
            <a:endParaRPr lang="zh-TW" altLang="en-US" dirty="0"/>
          </a:p>
        </p:txBody>
      </p:sp>
      <p:pic>
        <p:nvPicPr>
          <p:cNvPr id="5" name="圖片 4" descr="兩個同事透過便利貼在黑板上規劃">
            <a:extLst>
              <a:ext uri="{FF2B5EF4-FFF2-40B4-BE49-F238E27FC236}">
                <a16:creationId xmlns:a16="http://schemas.microsoft.com/office/drawing/2014/main" id="{6D624CC3-0DDC-D30A-3EEE-D1CCA788CC36}"/>
              </a:ext>
            </a:extLst>
          </p:cNvPr>
          <p:cNvPicPr>
            <a:picLocks noChangeAspect="1"/>
          </p:cNvPicPr>
          <p:nvPr/>
        </p:nvPicPr>
        <p:blipFill>
          <a:blip r:embed="rId3">
            <a:extLst>
              <a:ext uri="{28A0092B-C50C-407E-A947-70E740481C1C}">
                <a14:useLocalDpi xmlns:a14="http://schemas.microsoft.com/office/drawing/2010/main" val="0"/>
              </a:ext>
            </a:extLst>
          </a:blip>
          <a:srcRect l="10178" r="29743"/>
          <a:stretch/>
        </p:blipFill>
        <p:spPr>
          <a:xfrm>
            <a:off x="6014720" y="0"/>
            <a:ext cx="6177280" cy="6858000"/>
          </a:xfrm>
          <a:prstGeom prst="rect">
            <a:avLst/>
          </a:prstGeom>
        </p:spPr>
      </p:pic>
      <p:sp>
        <p:nvSpPr>
          <p:cNvPr id="4" name="投影片編號版面配置區 3">
            <a:extLst>
              <a:ext uri="{FF2B5EF4-FFF2-40B4-BE49-F238E27FC236}">
                <a16:creationId xmlns:a16="http://schemas.microsoft.com/office/drawing/2014/main" id="{6FB967A9-B3C1-5677-7758-F2C34D73A129}"/>
              </a:ext>
            </a:extLst>
          </p:cNvPr>
          <p:cNvSpPr>
            <a:spLocks noGrp="1"/>
          </p:cNvSpPr>
          <p:nvPr>
            <p:ph type="sldNum" sz="quarter" idx="12"/>
          </p:nvPr>
        </p:nvSpPr>
        <p:spPr/>
        <p:txBody>
          <a:bodyPr/>
          <a:lstStyle/>
          <a:p>
            <a:fld id="{694AECF3-A86F-47DA-B326-BF71A8E709EC}" type="slidenum">
              <a:rPr lang="zh-TW" altLang="en-US" smtClean="0"/>
              <a:t>8</a:t>
            </a:fld>
            <a:endParaRPr lang="zh-TW" altLang="en-US"/>
          </a:p>
        </p:txBody>
      </p:sp>
    </p:spTree>
    <p:extLst>
      <p:ext uri="{BB962C8B-B14F-4D97-AF65-F5344CB8AC3E}">
        <p14:creationId xmlns:p14="http://schemas.microsoft.com/office/powerpoint/2010/main" val="25564825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C1DB00FA-35C4-72F5-5225-E4B8CF5EB03B}"/>
                  </a:ext>
                </a:extLst>
              </p:cNvPr>
              <p:cNvSpPr txBox="1"/>
              <p:nvPr/>
            </p:nvSpPr>
            <p:spPr>
              <a:xfrm>
                <a:off x="6865124" y="4706810"/>
                <a:ext cx="1075852" cy="14529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b="0" i="1" smtClean="0">
                                  <a:latin typeface="Cambria Math" panose="02040503050406030204" pitchFamily="18" charset="0"/>
                                </a:rPr>
                              </m:ctrlPr>
                            </m:eqArrPr>
                            <m:e>
                              <m:r>
                                <a:rPr lang="en-US" altLang="zh-TW" sz="2400" b="0" i="1" smtClean="0">
                                  <a:latin typeface="Cambria Math" panose="02040503050406030204" pitchFamily="18" charset="0"/>
                                </a:rPr>
                                <m:t>0.24</m:t>
                              </m:r>
                            </m:e>
                            <m:e>
                              <m:r>
                                <a:rPr lang="en-US" altLang="zh-TW" sz="2400" b="0" i="1" smtClean="0">
                                  <a:latin typeface="Cambria Math" panose="02040503050406030204" pitchFamily="18" charset="0"/>
                                </a:rPr>
                                <m:t>0.253</m:t>
                              </m:r>
                            </m:e>
                            <m:e>
                              <m:r>
                                <a:rPr lang="en-US" altLang="zh-TW" sz="2400" i="1">
                                  <a:latin typeface="Cambria Math" panose="02040503050406030204" pitchFamily="18" charset="0"/>
                                </a:rPr>
                                <m:t>0</m:t>
                              </m:r>
                              <m:r>
                                <a:rPr lang="en-US" altLang="zh-TW" sz="2400" i="1" smtClean="0">
                                  <a:latin typeface="Cambria Math" panose="02040503050406030204" pitchFamily="18" charset="0"/>
                                </a:rPr>
                                <m:t>.</m:t>
                              </m:r>
                              <m:r>
                                <a:rPr lang="en-US" altLang="zh-TW" sz="2400" b="0" i="1" smtClean="0">
                                  <a:latin typeface="Cambria Math" panose="02040503050406030204" pitchFamily="18" charset="0"/>
                                </a:rPr>
                                <m:t>278</m:t>
                              </m:r>
                            </m:e>
                            <m:e>
                              <m:r>
                                <a:rPr lang="en-US" altLang="zh-TW" sz="2400" i="1">
                                  <a:latin typeface="Cambria Math" panose="02040503050406030204" pitchFamily="18" charset="0"/>
                                </a:rPr>
                                <m:t>0</m:t>
                              </m:r>
                              <m:r>
                                <a:rPr lang="en-US" altLang="zh-TW" sz="2400" i="1" smtClean="0">
                                  <a:latin typeface="Cambria Math" panose="02040503050406030204" pitchFamily="18" charset="0"/>
                                </a:rPr>
                                <m:t>.</m:t>
                              </m:r>
                              <m:r>
                                <a:rPr lang="en-US" altLang="zh-TW" sz="2400" b="0" i="1" smtClean="0">
                                  <a:latin typeface="Cambria Math" panose="02040503050406030204" pitchFamily="18" charset="0"/>
                                </a:rPr>
                                <m:t>229</m:t>
                              </m:r>
                            </m:e>
                          </m:eqArr>
                        </m:e>
                      </m:d>
                    </m:oMath>
                  </m:oMathPara>
                </a14:m>
                <a:endParaRPr lang="zh-TW" altLang="en-US" sz="2400" dirty="0"/>
              </a:p>
            </p:txBody>
          </p:sp>
        </mc:Choice>
        <mc:Fallback xmlns="">
          <p:sp>
            <p:nvSpPr>
              <p:cNvPr id="15" name="文字方塊 14">
                <a:extLst>
                  <a:ext uri="{FF2B5EF4-FFF2-40B4-BE49-F238E27FC236}">
                    <a16:creationId xmlns:a16="http://schemas.microsoft.com/office/drawing/2014/main" id="{C1DB00FA-35C4-72F5-5225-E4B8CF5EB03B}"/>
                  </a:ext>
                </a:extLst>
              </p:cNvPr>
              <p:cNvSpPr txBox="1">
                <a:spLocks noRot="1" noChangeAspect="1" noMove="1" noResize="1" noEditPoints="1" noAdjustHandles="1" noChangeArrowheads="1" noChangeShapeType="1" noTextEdit="1"/>
              </p:cNvSpPr>
              <p:nvPr/>
            </p:nvSpPr>
            <p:spPr>
              <a:xfrm>
                <a:off x="6865124" y="4706810"/>
                <a:ext cx="1075852" cy="1452962"/>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2DBCFD6-E5D8-FCE4-B5A6-E69799FA103A}"/>
                  </a:ext>
                </a:extLst>
              </p:cNvPr>
              <p:cNvSpPr>
                <a:spLocks noGrp="1"/>
              </p:cNvSpPr>
              <p:nvPr>
                <p:ph idx="1"/>
              </p:nvPr>
            </p:nvSpPr>
            <p:spPr>
              <a:xfrm>
                <a:off x="795834" y="1411455"/>
                <a:ext cx="10958015" cy="2603148"/>
              </a:xfrm>
            </p:spPr>
            <p:txBody>
              <a:bodyPr>
                <a:noAutofit/>
              </a:bodyPr>
              <a:lstStyle/>
              <a:p>
                <a:pPr algn="just">
                  <a:lnSpc>
                    <a:spcPct val="100000"/>
                  </a:lnSpc>
                  <a:spcAft>
                    <a:spcPts val="1200"/>
                  </a:spcAft>
                </a:pPr>
                <a:r>
                  <a:rPr lang="en-US" altLang="zh-TW" sz="2400" dirty="0"/>
                  <a:t>To control the wave function </a:t>
                </a:r>
                <a14:m>
                  <m:oMath xmlns:m="http://schemas.openxmlformats.org/officeDocument/2006/math">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𝜓</m:t>
                        </m:r>
                      </m:e>
                    </m:d>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w</m:t>
                    </m:r>
                  </m:oMath>
                </a14:m>
                <a:r>
                  <a:rPr lang="en-US" altLang="zh-TW" sz="2400" dirty="0"/>
                  <a:t>e design a circuit for specific number of qubits by adding operators(gates).</a:t>
                </a:r>
              </a:p>
              <a:p>
                <a:pPr>
                  <a:lnSpc>
                    <a:spcPct val="100000"/>
                  </a:lnSpc>
                  <a:spcAft>
                    <a:spcPts val="1200"/>
                  </a:spcAft>
                </a:pPr>
                <a:r>
                  <a:rPr lang="en-US" altLang="zh-TW" sz="2400" dirty="0"/>
                  <a:t>The measurement probability is given by </a:t>
                </a:r>
                <a14:m>
                  <m:oMath xmlns:m="http://schemas.openxmlformats.org/officeDocument/2006/math">
                    <m:r>
                      <a:rPr lang="en-US" altLang="zh-TW" sz="2400" b="0" i="0" smtClean="0">
                        <a:latin typeface="Cambria Math" panose="02040503050406030204" pitchFamily="18" charset="0"/>
                      </a:rPr>
                      <m:t>|</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𝑖</m:t>
                    </m:r>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𝜓</m:t>
                        </m:r>
                      </m:e>
                    </m:d>
                    <m:sSup>
                      <m:sSupPr>
                        <m:ctrlPr>
                          <a:rPr lang="en-US" altLang="zh-TW" sz="2400" b="0" i="1" smtClean="0">
                            <a:latin typeface="Cambria Math" panose="02040503050406030204" pitchFamily="18" charset="0"/>
                          </a:rPr>
                        </m:ctrlPr>
                      </m:sSupPr>
                      <m:e>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m:t>
                            </m:r>
                          </m:e>
                        </m:d>
                      </m:e>
                      <m:sup>
                        <m:r>
                          <a:rPr lang="en-US" altLang="zh-TW" sz="2400" b="0" i="0" smtClean="0">
                            <a:latin typeface="Cambria Math" panose="02040503050406030204" pitchFamily="18" charset="0"/>
                          </a:rPr>
                          <m:t>2</m:t>
                        </m:r>
                      </m:sup>
                    </m:sSup>
                  </m:oMath>
                </a14:m>
                <a:r>
                  <a:rPr lang="en-US" altLang="zh-TW" sz="2400" dirty="0"/>
                  <a:t>.  </a:t>
                </a:r>
                <a:br>
                  <a:rPr lang="en-US" altLang="zh-TW" sz="2400" dirty="0"/>
                </a:br>
                <a:r>
                  <a:rPr lang="en-US" altLang="zh-TW" sz="2400" dirty="0"/>
                  <a:t>(</a:t>
                </a:r>
                <a14:m>
                  <m:oMath xmlns:m="http://schemas.openxmlformats.org/officeDocument/2006/math">
                    <m:r>
                      <a:rPr lang="en-US" altLang="zh-TW" sz="2400" b="0" i="1" dirty="0" smtClean="0">
                        <a:latin typeface="Cambria Math" panose="02040503050406030204" pitchFamily="18" charset="0"/>
                      </a:rPr>
                      <m:t>|</m:t>
                    </m:r>
                    <m:r>
                      <a:rPr lang="en-US" altLang="zh-TW" sz="2400" b="0" i="1" dirty="0" smtClean="0">
                        <a:latin typeface="Cambria Math" panose="02040503050406030204" pitchFamily="18" charset="0"/>
                      </a:rPr>
                      <m:t>𝑖</m:t>
                    </m:r>
                    <m:r>
                      <a:rPr lang="en-US" altLang="zh-TW" sz="2400" b="0" i="1" dirty="0" smtClean="0">
                        <a:latin typeface="Cambria Math" panose="02040503050406030204" pitchFamily="18" charset="0"/>
                      </a:rPr>
                      <m:t>⟩</m:t>
                    </m:r>
                  </m:oMath>
                </a14:m>
                <a:r>
                  <a:rPr lang="en-US" altLang="zh-TW" sz="2400" dirty="0"/>
                  <a:t> stands for one of the basis vectors). </a:t>
                </a:r>
              </a:p>
              <a:p>
                <a:pPr algn="just">
                  <a:lnSpc>
                    <a:spcPct val="100000"/>
                  </a:lnSpc>
                  <a:spcAft>
                    <a:spcPts val="1200"/>
                  </a:spcAft>
                </a:pPr>
                <a:r>
                  <a:rPr lang="en-US" altLang="zh-TW" sz="2400" dirty="0"/>
                  <a:t>If the wave function is </a:t>
                </a:r>
                <a14:m>
                  <m:oMath xmlns:m="http://schemas.openxmlformats.org/officeDocument/2006/math">
                    <m:d>
                      <m:dPr>
                        <m:begChr m:val="|"/>
                        <m:endChr m:val="⟩"/>
                        <m:ctrlPr>
                          <a:rPr lang="en-US" altLang="zh-TW" sz="2000" i="1" smtClean="0">
                            <a:latin typeface="Cambria Math" panose="02040503050406030204" pitchFamily="18" charset="0"/>
                          </a:rPr>
                        </m:ctrlPr>
                      </m:dPr>
                      <m:e>
                        <m:r>
                          <a:rPr lang="en-US" altLang="zh-TW" sz="2000" i="1" smtClean="0">
                            <a:latin typeface="Cambria Math" panose="02040503050406030204" pitchFamily="18" charset="0"/>
                          </a:rPr>
                          <m:t>𝜓</m:t>
                        </m:r>
                      </m:e>
                    </m:d>
                    <m:r>
                      <a:rPr lang="en-US" altLang="zh-TW" sz="2000" b="0" i="1" smtClean="0">
                        <a:latin typeface="Cambria Math" panose="02040503050406030204" pitchFamily="18" charset="0"/>
                      </a:rPr>
                      <m:t>=</m:t>
                    </m:r>
                    <m:r>
                      <a:rPr lang="pt-BR" altLang="zh-TW" sz="2000" i="1">
                        <a:latin typeface="Cambria Math" panose="02040503050406030204" pitchFamily="18" charset="0"/>
                      </a:rPr>
                      <m:t>𝐻</m:t>
                    </m:r>
                    <m:r>
                      <a:rPr lang="pt-BR" altLang="zh-TW" sz="2000" i="1" smtClean="0">
                        <a:latin typeface="Cambria Math" panose="02040503050406030204" pitchFamily="18" charset="0"/>
                      </a:rPr>
                      <m:t>⊗</m:t>
                    </m:r>
                    <m:r>
                      <a:rPr lang="pt-BR" altLang="zh-TW" sz="2000" i="1">
                        <a:latin typeface="Cambria Math" panose="02040503050406030204" pitchFamily="18" charset="0"/>
                      </a:rPr>
                      <m:t>𝐻</m:t>
                    </m:r>
                    <m:d>
                      <m:dPr>
                        <m:begChr m:val="|"/>
                        <m:endChr m:val="⟩"/>
                        <m:ctrlPr>
                          <a:rPr lang="pt-BR" altLang="zh-TW" sz="2000" i="1">
                            <a:latin typeface="Cambria Math" panose="02040503050406030204" pitchFamily="18" charset="0"/>
                          </a:rPr>
                        </m:ctrlPr>
                      </m:dPr>
                      <m:e>
                        <m:r>
                          <a:rPr lang="pt-BR" altLang="zh-TW" sz="2000" i="1">
                            <a:latin typeface="Cambria Math" panose="02040503050406030204" pitchFamily="18" charset="0"/>
                          </a:rPr>
                          <m:t>00</m:t>
                        </m:r>
                      </m:e>
                    </m:d>
                    <m:r>
                      <a:rPr lang="en-US" altLang="zh-TW" sz="2000" b="0" i="0" smtClean="0">
                        <a:latin typeface="Cambria Math" panose="02040503050406030204" pitchFamily="18" charset="0"/>
                      </a:rPr>
                      <m:t>=</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1</m:t>
                        </m:r>
                      </m:num>
                      <m:den>
                        <m:rad>
                          <m:radPr>
                            <m:degHide m:val="on"/>
                            <m:ctrlPr>
                              <a:rPr lang="en-US" altLang="zh-TW" sz="2000" b="0" i="1" smtClean="0">
                                <a:latin typeface="Cambria Math" panose="02040503050406030204" pitchFamily="18" charset="0"/>
                              </a:rPr>
                            </m:ctrlPr>
                          </m:radPr>
                          <m:deg/>
                          <m:e>
                            <m:r>
                              <a:rPr lang="en-US" altLang="zh-TW" sz="2000" b="0" i="1" smtClean="0">
                                <a:latin typeface="Cambria Math" panose="02040503050406030204" pitchFamily="18" charset="0"/>
                              </a:rPr>
                              <m:t>4</m:t>
                            </m:r>
                          </m:e>
                        </m:rad>
                      </m:den>
                    </m:f>
                    <m:r>
                      <a:rPr lang="en-US" altLang="zh-TW" sz="2000" b="0" i="1" smtClean="0">
                        <a:latin typeface="Cambria Math" panose="02040503050406030204" pitchFamily="18" charset="0"/>
                      </a:rPr>
                      <m:t>(</m:t>
                    </m:r>
                    <m:d>
                      <m:dPr>
                        <m:begChr m:val="|"/>
                        <m:endChr m:val="⟩"/>
                        <m:ctrlPr>
                          <a:rPr lang="pt-BR" altLang="zh-TW" sz="2000" i="1">
                            <a:latin typeface="Cambria Math" panose="02040503050406030204" pitchFamily="18" charset="0"/>
                          </a:rPr>
                        </m:ctrlPr>
                      </m:dPr>
                      <m:e>
                        <m:r>
                          <a:rPr lang="pt-BR" altLang="zh-TW" sz="2000" i="1">
                            <a:latin typeface="Cambria Math" panose="02040503050406030204" pitchFamily="18" charset="0"/>
                          </a:rPr>
                          <m:t>00</m:t>
                        </m:r>
                      </m:e>
                    </m:d>
                    <m:r>
                      <a:rPr lang="en-US" altLang="zh-TW" sz="2000" b="0" i="1" smtClean="0">
                        <a:latin typeface="Cambria Math" panose="02040503050406030204" pitchFamily="18" charset="0"/>
                      </a:rPr>
                      <m:t>+</m:t>
                    </m:r>
                    <m:d>
                      <m:dPr>
                        <m:begChr m:val="|"/>
                        <m:endChr m:val="⟩"/>
                        <m:ctrlPr>
                          <a:rPr lang="pt-BR" altLang="zh-TW" sz="2000" i="1">
                            <a:latin typeface="Cambria Math" panose="02040503050406030204" pitchFamily="18" charset="0"/>
                          </a:rPr>
                        </m:ctrlPr>
                      </m:dPr>
                      <m:e>
                        <m:r>
                          <a:rPr lang="pt-BR" altLang="zh-TW" sz="2000" i="1">
                            <a:latin typeface="Cambria Math" panose="02040503050406030204" pitchFamily="18" charset="0"/>
                          </a:rPr>
                          <m:t>0</m:t>
                        </m:r>
                        <m:r>
                          <a:rPr lang="en-US" altLang="zh-TW" sz="2000" b="0" i="1" smtClean="0">
                            <a:latin typeface="Cambria Math" panose="02040503050406030204" pitchFamily="18" charset="0"/>
                          </a:rPr>
                          <m:t>1</m:t>
                        </m:r>
                      </m:e>
                    </m:d>
                    <m:r>
                      <a:rPr lang="en-US" altLang="zh-TW" sz="2000" b="0" i="1" smtClean="0">
                        <a:latin typeface="Cambria Math" panose="02040503050406030204" pitchFamily="18" charset="0"/>
                      </a:rPr>
                      <m:t>+</m:t>
                    </m:r>
                    <m:d>
                      <m:dPr>
                        <m:begChr m:val="|"/>
                        <m:endChr m:val="⟩"/>
                        <m:ctrlPr>
                          <a:rPr lang="pt-BR" altLang="zh-TW" sz="2000" i="1">
                            <a:latin typeface="Cambria Math" panose="02040503050406030204" pitchFamily="18" charset="0"/>
                          </a:rPr>
                        </m:ctrlPr>
                      </m:dPr>
                      <m:e>
                        <m:r>
                          <a:rPr lang="en-US" altLang="zh-TW" sz="2000" b="0" i="1" smtClean="0">
                            <a:latin typeface="Cambria Math" panose="02040503050406030204" pitchFamily="18" charset="0"/>
                          </a:rPr>
                          <m:t>1</m:t>
                        </m:r>
                        <m:r>
                          <a:rPr lang="pt-BR" altLang="zh-TW" sz="2000" i="1">
                            <a:latin typeface="Cambria Math" panose="02040503050406030204" pitchFamily="18" charset="0"/>
                          </a:rPr>
                          <m:t>0</m:t>
                        </m:r>
                      </m:e>
                    </m:d>
                    <m:r>
                      <a:rPr lang="en-US" altLang="zh-TW" sz="2000" b="0" i="1" smtClean="0">
                        <a:latin typeface="Cambria Math" panose="02040503050406030204" pitchFamily="18" charset="0"/>
                      </a:rPr>
                      <m:t>+</m:t>
                    </m:r>
                    <m:d>
                      <m:dPr>
                        <m:begChr m:val="|"/>
                        <m:endChr m:val="⟩"/>
                        <m:ctrlPr>
                          <a:rPr lang="pt-BR" altLang="zh-TW" sz="2000" i="1">
                            <a:latin typeface="Cambria Math" panose="02040503050406030204" pitchFamily="18" charset="0"/>
                          </a:rPr>
                        </m:ctrlPr>
                      </m:dPr>
                      <m:e>
                        <m:r>
                          <a:rPr lang="en-US" altLang="zh-TW" sz="2000" b="0" i="1" smtClean="0">
                            <a:latin typeface="Cambria Math" panose="02040503050406030204" pitchFamily="18" charset="0"/>
                          </a:rPr>
                          <m:t>11</m:t>
                        </m:r>
                      </m:e>
                    </m:d>
                    <m:r>
                      <a:rPr lang="en-US" altLang="zh-TW" sz="2000" b="0" i="1" smtClean="0">
                        <a:latin typeface="Cambria Math" panose="02040503050406030204" pitchFamily="18" charset="0"/>
                      </a:rPr>
                      <m:t>)</m:t>
                    </m:r>
                  </m:oMath>
                </a14:m>
                <a:r>
                  <a:rPr lang="zh-TW" altLang="en-US" sz="2400" b="0" dirty="0"/>
                  <a:t>：</a:t>
                </a:r>
                <a:endParaRPr lang="en-US" altLang="zh-TW" sz="2400" b="0" dirty="0"/>
              </a:p>
              <a:p>
                <a:pPr marL="0" indent="0" algn="just">
                  <a:buNone/>
                </a:pPr>
                <a:endParaRPr lang="en-US" altLang="zh-TW" dirty="0"/>
              </a:p>
            </p:txBody>
          </p:sp>
        </mc:Choice>
        <mc:Fallback xmlns="">
          <p:sp>
            <p:nvSpPr>
              <p:cNvPr id="3" name="內容版面配置區 2">
                <a:extLst>
                  <a:ext uri="{FF2B5EF4-FFF2-40B4-BE49-F238E27FC236}">
                    <a16:creationId xmlns:a16="http://schemas.microsoft.com/office/drawing/2014/main" id="{92DBCFD6-E5D8-FCE4-B5A6-E69799FA103A}"/>
                  </a:ext>
                </a:extLst>
              </p:cNvPr>
              <p:cNvSpPr>
                <a:spLocks noGrp="1" noRot="1" noChangeAspect="1" noMove="1" noResize="1" noEditPoints="1" noAdjustHandles="1" noChangeArrowheads="1" noChangeShapeType="1" noTextEdit="1"/>
              </p:cNvSpPr>
              <p:nvPr>
                <p:ph idx="1"/>
              </p:nvPr>
            </p:nvSpPr>
            <p:spPr>
              <a:xfrm>
                <a:off x="795834" y="1411455"/>
                <a:ext cx="10958015" cy="2603148"/>
              </a:xfrm>
              <a:blipFill>
                <a:blip r:embed="rId4"/>
                <a:stretch>
                  <a:fillRect l="-779" t="-1874" r="-835" b="-937"/>
                </a:stretch>
              </a:blipFill>
            </p:spPr>
            <p:txBody>
              <a:bodyPr/>
              <a:lstStyle/>
              <a:p>
                <a:r>
                  <a:rPr lang="zh-TW" altLang="en-US">
                    <a:noFill/>
                  </a:rPr>
                  <a:t> </a:t>
                </a:r>
              </a:p>
            </p:txBody>
          </p:sp>
        </mc:Fallback>
      </mc:AlternateContent>
      <p:sp>
        <p:nvSpPr>
          <p:cNvPr id="2" name="標題 1">
            <a:extLst>
              <a:ext uri="{FF2B5EF4-FFF2-40B4-BE49-F238E27FC236}">
                <a16:creationId xmlns:a16="http://schemas.microsoft.com/office/drawing/2014/main" id="{B82F0724-AC5D-155E-07C7-B6F7088E6245}"/>
              </a:ext>
            </a:extLst>
          </p:cNvPr>
          <p:cNvSpPr>
            <a:spLocks noGrp="1"/>
          </p:cNvSpPr>
          <p:nvPr>
            <p:ph type="title"/>
          </p:nvPr>
        </p:nvSpPr>
        <p:spPr/>
        <p:txBody>
          <a:bodyPr/>
          <a:lstStyle/>
          <a:p>
            <a:r>
              <a:rPr lang="en-US" altLang="zh-TW" dirty="0"/>
              <a:t>Quantum Measurement Probability</a:t>
            </a:r>
            <a:endParaRPr lang="zh-TW" altLang="en-US" dirty="0"/>
          </a:p>
        </p:txBody>
      </p:sp>
      <p:grpSp>
        <p:nvGrpSpPr>
          <p:cNvPr id="34" name="群組 33">
            <a:extLst>
              <a:ext uri="{FF2B5EF4-FFF2-40B4-BE49-F238E27FC236}">
                <a16:creationId xmlns:a16="http://schemas.microsoft.com/office/drawing/2014/main" id="{6B794FCB-3C44-B94B-26C0-B7501039D2FD}"/>
              </a:ext>
            </a:extLst>
          </p:cNvPr>
          <p:cNvGrpSpPr/>
          <p:nvPr/>
        </p:nvGrpSpPr>
        <p:grpSpPr>
          <a:xfrm>
            <a:off x="3960668" y="4639106"/>
            <a:ext cx="1120871" cy="557964"/>
            <a:chOff x="3561542" y="4535479"/>
            <a:chExt cx="1120871" cy="557964"/>
          </a:xfrm>
        </p:grpSpPr>
        <p:sp>
          <p:nvSpPr>
            <p:cNvPr id="8" name="箭號: 向右 7">
              <a:extLst>
                <a:ext uri="{FF2B5EF4-FFF2-40B4-BE49-F238E27FC236}">
                  <a16:creationId xmlns:a16="http://schemas.microsoft.com/office/drawing/2014/main" id="{ED4DE8CF-5DF8-8B81-6A16-9652136C89D8}"/>
                </a:ext>
              </a:extLst>
            </p:cNvPr>
            <p:cNvSpPr/>
            <p:nvPr/>
          </p:nvSpPr>
          <p:spPr>
            <a:xfrm>
              <a:off x="3703056" y="4864843"/>
              <a:ext cx="72791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12802550-C73A-614D-1D5A-0C279D09EF71}"/>
                </a:ext>
              </a:extLst>
            </p:cNvPr>
            <p:cNvSpPr txBox="1"/>
            <p:nvPr/>
          </p:nvSpPr>
          <p:spPr>
            <a:xfrm>
              <a:off x="3561542" y="4535479"/>
              <a:ext cx="1120871" cy="369332"/>
            </a:xfrm>
            <a:prstGeom prst="rect">
              <a:avLst/>
            </a:prstGeom>
            <a:noFill/>
          </p:spPr>
          <p:txBody>
            <a:bodyPr wrap="square" rtlCol="0">
              <a:spAutoFit/>
            </a:bodyPr>
            <a:lstStyle/>
            <a:p>
              <a:r>
                <a:rPr lang="en-US" altLang="zh-TW" dirty="0"/>
                <a:t>One shot</a:t>
              </a:r>
              <a:endParaRPr lang="zh-TW" altLang="en-US" dirty="0"/>
            </a:p>
          </p:txBody>
        </p:sp>
      </p:grpSp>
      <p:grpSp>
        <p:nvGrpSpPr>
          <p:cNvPr id="36" name="群組 35">
            <a:extLst>
              <a:ext uri="{FF2B5EF4-FFF2-40B4-BE49-F238E27FC236}">
                <a16:creationId xmlns:a16="http://schemas.microsoft.com/office/drawing/2014/main" id="{DA77343D-492E-C2B5-80C1-4D67CBCDD469}"/>
              </a:ext>
            </a:extLst>
          </p:cNvPr>
          <p:cNvGrpSpPr/>
          <p:nvPr/>
        </p:nvGrpSpPr>
        <p:grpSpPr>
          <a:xfrm>
            <a:off x="3921524" y="5332159"/>
            <a:ext cx="3016271" cy="546827"/>
            <a:chOff x="3545689" y="5459490"/>
            <a:chExt cx="2510923" cy="546827"/>
          </a:xfrm>
        </p:grpSpPr>
        <p:sp>
          <p:nvSpPr>
            <p:cNvPr id="11" name="箭號: 向右 10">
              <a:extLst>
                <a:ext uri="{FF2B5EF4-FFF2-40B4-BE49-F238E27FC236}">
                  <a16:creationId xmlns:a16="http://schemas.microsoft.com/office/drawing/2014/main" id="{73F991F5-1419-BFA6-32B8-8A15F1CCD157}"/>
                </a:ext>
              </a:extLst>
            </p:cNvPr>
            <p:cNvSpPr/>
            <p:nvPr/>
          </p:nvSpPr>
          <p:spPr>
            <a:xfrm>
              <a:off x="3701763" y="5777717"/>
              <a:ext cx="2198773"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7E3B4A00-3065-B2DA-46AA-0F243CAE14DD}"/>
                </a:ext>
              </a:extLst>
            </p:cNvPr>
            <p:cNvSpPr txBox="1"/>
            <p:nvPr/>
          </p:nvSpPr>
          <p:spPr>
            <a:xfrm>
              <a:off x="3545689" y="5459490"/>
              <a:ext cx="2510923" cy="369332"/>
            </a:xfrm>
            <a:prstGeom prst="rect">
              <a:avLst/>
            </a:prstGeom>
            <a:noFill/>
          </p:spPr>
          <p:txBody>
            <a:bodyPr wrap="square" rtlCol="0">
              <a:spAutoFit/>
            </a:bodyPr>
            <a:lstStyle/>
            <a:p>
              <a:pPr algn="ctr"/>
              <a:r>
                <a:rPr lang="en-US" altLang="zh-TW" dirty="0"/>
                <a:t>Measurement</a:t>
              </a:r>
              <a:r>
                <a:rPr lang="zh-TW" altLang="en-US" dirty="0"/>
                <a:t> </a:t>
              </a:r>
              <a:r>
                <a:rPr lang="en-US" altLang="zh-TW" dirty="0"/>
                <a:t>in 1k shots</a:t>
              </a:r>
              <a:endParaRPr lang="zh-TW" altLang="en-US" dirty="0"/>
            </a:p>
          </p:txBody>
        </p:sp>
      </p:grpSp>
      <p:pic>
        <p:nvPicPr>
          <p:cNvPr id="14" name="圖片 13">
            <a:extLst>
              <a:ext uri="{FF2B5EF4-FFF2-40B4-BE49-F238E27FC236}">
                <a16:creationId xmlns:a16="http://schemas.microsoft.com/office/drawing/2014/main" id="{4713EE15-DFCC-9240-985C-C024CB7694EB}"/>
              </a:ext>
            </a:extLst>
          </p:cNvPr>
          <p:cNvPicPr>
            <a:picLocks noChangeAspect="1"/>
          </p:cNvPicPr>
          <p:nvPr/>
        </p:nvPicPr>
        <p:blipFill>
          <a:blip r:embed="rId5"/>
          <a:stretch>
            <a:fillRect/>
          </a:stretch>
        </p:blipFill>
        <p:spPr>
          <a:xfrm>
            <a:off x="958205" y="4804556"/>
            <a:ext cx="2879985" cy="1486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0" name="群組 39">
            <a:extLst>
              <a:ext uri="{FF2B5EF4-FFF2-40B4-BE49-F238E27FC236}">
                <a16:creationId xmlns:a16="http://schemas.microsoft.com/office/drawing/2014/main" id="{2B598270-D6EF-8394-8689-C2F7D050B6C0}"/>
              </a:ext>
            </a:extLst>
          </p:cNvPr>
          <p:cNvGrpSpPr/>
          <p:nvPr/>
        </p:nvGrpSpPr>
        <p:grpSpPr>
          <a:xfrm>
            <a:off x="7772737" y="4589901"/>
            <a:ext cx="3310667" cy="1617174"/>
            <a:chOff x="8847768" y="4154330"/>
            <a:chExt cx="3310667" cy="1617174"/>
          </a:xfrm>
        </p:grpSpPr>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D904216E-2C9E-E05B-FFCB-9CAD1E1F6BA8}"/>
                    </a:ext>
                  </a:extLst>
                </p:cNvPr>
                <p:cNvSpPr txBox="1"/>
                <p:nvPr/>
              </p:nvSpPr>
              <p:spPr>
                <a:xfrm>
                  <a:off x="8847768" y="4697148"/>
                  <a:ext cx="9144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m:oMathPara>
                  </a14:m>
                  <a:endParaRPr lang="en-US" altLang="zh-TW" sz="2400" dirty="0"/>
                </a:p>
              </p:txBody>
            </p:sp>
          </mc:Choice>
          <mc:Fallback xmlns="">
            <p:sp>
              <p:nvSpPr>
                <p:cNvPr id="17" name="文字方塊 16">
                  <a:extLst>
                    <a:ext uri="{FF2B5EF4-FFF2-40B4-BE49-F238E27FC236}">
                      <a16:creationId xmlns:a16="http://schemas.microsoft.com/office/drawing/2014/main" id="{D904216E-2C9E-E05B-FFCB-9CAD1E1F6BA8}"/>
                    </a:ext>
                  </a:extLst>
                </p:cNvPr>
                <p:cNvSpPr txBox="1">
                  <a:spLocks noRot="1" noChangeAspect="1" noMove="1" noResize="1" noEditPoints="1" noAdjustHandles="1" noChangeArrowheads="1" noChangeShapeType="1" noTextEdit="1"/>
                </p:cNvSpPr>
                <p:nvPr/>
              </p:nvSpPr>
              <p:spPr>
                <a:xfrm>
                  <a:off x="8847768" y="4697148"/>
                  <a:ext cx="914401" cy="461665"/>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D35E2309-C680-6D2F-27C8-CA2A84DD5DA2}"/>
                    </a:ext>
                  </a:extLst>
                </p:cNvPr>
                <p:cNvSpPr txBox="1"/>
                <p:nvPr/>
              </p:nvSpPr>
              <p:spPr>
                <a:xfrm>
                  <a:off x="9500207" y="4154330"/>
                  <a:ext cx="2658228" cy="1617174"/>
                </a:xfrm>
                <a:prstGeom prst="rect">
                  <a:avLst/>
                </a:prstGeom>
                <a:noFill/>
              </p:spPr>
              <p:txBody>
                <a:bodyPr wrap="none" lIns="0" tIns="0" rIns="0" bIns="0" rtlCol="0">
                  <a:spAutoFit/>
                </a:bodyPr>
                <a:lstStyle/>
                <a:p>
                  <a:r>
                    <a:rPr lang="en-US" altLang="zh-TW" sz="2400" dirty="0"/>
                    <a:t> </a:t>
                  </a:r>
                  <a14:m>
                    <m:oMath xmlns:m="http://schemas.openxmlformats.org/officeDocument/2006/math">
                      <m:d>
                        <m:dPr>
                          <m:begChr m:val="["/>
                          <m:endChr m:val="]"/>
                          <m:ctrlPr>
                            <a:rPr lang="en-US" altLang="zh-TW" sz="2400" i="1">
                              <a:latin typeface="Cambria Math" panose="02040503050406030204" pitchFamily="18" charset="0"/>
                            </a:rPr>
                          </m:ctrlPr>
                        </m:dPr>
                        <m:e>
                          <m:eqArr>
                            <m:eqArrPr>
                              <m:ctrlPr>
                                <a:rPr lang="en-US" altLang="zh-TW" sz="2400" i="1">
                                  <a:latin typeface="Cambria Math" panose="02040503050406030204" pitchFamily="18" charset="0"/>
                                </a:rPr>
                              </m:ctrlPr>
                            </m:eqArrPr>
                            <m:e>
                              <m:sSup>
                                <m:sSupPr>
                                  <m:ctrlPr>
                                    <a:rPr lang="en-US" altLang="zh-TW" sz="2400" b="0" i="1" smtClean="0">
                                      <a:latin typeface="Cambria Math" panose="02040503050406030204" pitchFamily="18" charset="0"/>
                                    </a:rPr>
                                  </m:ctrlPr>
                                </m:sSupPr>
                                <m:e>
                                  <m:d>
                                    <m:dPr>
                                      <m:begChr m:val="|"/>
                                      <m:endChr m:val="|"/>
                                      <m:ctrlPr>
                                        <a:rPr lang="en-US" altLang="zh-TW" sz="2400" b="0" i="1" smtClean="0">
                                          <a:latin typeface="Cambria Math" panose="02040503050406030204" pitchFamily="18" charset="0"/>
                                        </a:rPr>
                                      </m:ctrlPr>
                                    </m:dPr>
                                    <m:e>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00</m:t>
                                          </m:r>
                                        </m:e>
                                        <m:e>
                                          <m:r>
                                            <a:rPr lang="en-US" altLang="zh-TW" sz="2400" b="0" i="1" smtClean="0">
                                              <a:latin typeface="Cambria Math" panose="02040503050406030204" pitchFamily="18" charset="0"/>
                                            </a:rPr>
                                            <m:t>𝜓</m:t>
                                          </m:r>
                                        </m:e>
                                      </m:d>
                                    </m:e>
                                  </m:d>
                                </m:e>
                                <m:sup>
                                  <m:r>
                                    <a:rPr lang="en-US" altLang="zh-TW" sz="2400" b="0" i="1" smtClean="0">
                                      <a:latin typeface="Cambria Math" panose="02040503050406030204" pitchFamily="18" charset="0"/>
                                    </a:rPr>
                                    <m:t>2</m:t>
                                  </m:r>
                                </m:sup>
                              </m:sSup>
                            </m:e>
                            <m:e>
                              <m:sSup>
                                <m:sSupPr>
                                  <m:ctrlPr>
                                    <a:rPr lang="en-US" altLang="zh-TW" sz="2400" i="1">
                                      <a:latin typeface="Cambria Math" panose="02040503050406030204" pitchFamily="18" charset="0"/>
                                    </a:rPr>
                                  </m:ctrlPr>
                                </m:sSupPr>
                                <m:e>
                                  <m:d>
                                    <m:dPr>
                                      <m:begChr m:val="|"/>
                                      <m:endChr m:val="|"/>
                                      <m:ctrlPr>
                                        <a:rPr lang="en-US" altLang="zh-TW" sz="2400" i="1">
                                          <a:latin typeface="Cambria Math" panose="02040503050406030204" pitchFamily="18" charset="0"/>
                                        </a:rPr>
                                      </m:ctrlPr>
                                    </m:dPr>
                                    <m:e>
                                      <m:d>
                                        <m:dPr>
                                          <m:begChr m:val="⟨"/>
                                          <m:endChr m:val="⟩"/>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01</m:t>
                                          </m:r>
                                        </m:e>
                                        <m:e>
                                          <m:r>
                                            <a:rPr lang="en-US" altLang="zh-TW" sz="2400" i="1">
                                              <a:latin typeface="Cambria Math" panose="02040503050406030204" pitchFamily="18" charset="0"/>
                                            </a:rPr>
                                            <m:t>𝜓</m:t>
                                          </m:r>
                                        </m:e>
                                      </m:d>
                                    </m:e>
                                  </m:d>
                                </m:e>
                                <m:sup>
                                  <m:r>
                                    <a:rPr lang="en-US" altLang="zh-TW" sz="2400" i="1">
                                      <a:latin typeface="Cambria Math" panose="02040503050406030204" pitchFamily="18" charset="0"/>
                                    </a:rPr>
                                    <m:t>2</m:t>
                                  </m:r>
                                </m:sup>
                              </m:sSup>
                            </m:e>
                            <m:e>
                              <m:sSup>
                                <m:sSupPr>
                                  <m:ctrlPr>
                                    <a:rPr lang="en-US" altLang="zh-TW" sz="2400" i="1">
                                      <a:latin typeface="Cambria Math" panose="02040503050406030204" pitchFamily="18" charset="0"/>
                                    </a:rPr>
                                  </m:ctrlPr>
                                </m:sSupPr>
                                <m:e>
                                  <m:d>
                                    <m:dPr>
                                      <m:begChr m:val="|"/>
                                      <m:endChr m:val="|"/>
                                      <m:ctrlPr>
                                        <a:rPr lang="en-US" altLang="zh-TW" sz="2400" i="1">
                                          <a:latin typeface="Cambria Math" panose="02040503050406030204" pitchFamily="18" charset="0"/>
                                        </a:rPr>
                                      </m:ctrlPr>
                                    </m:dPr>
                                    <m:e>
                                      <m:d>
                                        <m:dPr>
                                          <m:begChr m:val="⟨"/>
                                          <m:endChr m:val="⟩"/>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10</m:t>
                                          </m:r>
                                        </m:e>
                                        <m:e>
                                          <m:r>
                                            <a:rPr lang="en-US" altLang="zh-TW" sz="2400" i="1">
                                              <a:latin typeface="Cambria Math" panose="02040503050406030204" pitchFamily="18" charset="0"/>
                                            </a:rPr>
                                            <m:t>𝜓</m:t>
                                          </m:r>
                                        </m:e>
                                      </m:d>
                                    </m:e>
                                  </m:d>
                                </m:e>
                                <m:sup>
                                  <m:r>
                                    <a:rPr lang="en-US" altLang="zh-TW" sz="2400" i="1">
                                      <a:latin typeface="Cambria Math" panose="02040503050406030204" pitchFamily="18" charset="0"/>
                                    </a:rPr>
                                    <m:t>2</m:t>
                                  </m:r>
                                </m:sup>
                              </m:sSup>
                            </m:e>
                            <m:e>
                              <m:sSup>
                                <m:sSupPr>
                                  <m:ctrlPr>
                                    <a:rPr lang="en-US" altLang="zh-TW" sz="2400" i="1">
                                      <a:latin typeface="Cambria Math" panose="02040503050406030204" pitchFamily="18" charset="0"/>
                                    </a:rPr>
                                  </m:ctrlPr>
                                </m:sSupPr>
                                <m:e>
                                  <m:d>
                                    <m:dPr>
                                      <m:begChr m:val="|"/>
                                      <m:endChr m:val="|"/>
                                      <m:ctrlPr>
                                        <a:rPr lang="en-US" altLang="zh-TW" sz="2400" i="1">
                                          <a:latin typeface="Cambria Math" panose="02040503050406030204" pitchFamily="18" charset="0"/>
                                        </a:rPr>
                                      </m:ctrlPr>
                                    </m:dPr>
                                    <m:e>
                                      <m:d>
                                        <m:dPr>
                                          <m:begChr m:val="⟨"/>
                                          <m:endChr m:val="⟩"/>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11</m:t>
                                          </m:r>
                                        </m:e>
                                        <m:e>
                                          <m:r>
                                            <a:rPr lang="en-US" altLang="zh-TW" sz="2400" i="1">
                                              <a:latin typeface="Cambria Math" panose="02040503050406030204" pitchFamily="18" charset="0"/>
                                            </a:rPr>
                                            <m:t>𝜓</m:t>
                                          </m:r>
                                        </m:e>
                                      </m:d>
                                    </m:e>
                                  </m:d>
                                </m:e>
                                <m:sup>
                                  <m:r>
                                    <a:rPr lang="en-US" altLang="zh-TW" sz="2400" i="1">
                                      <a:latin typeface="Cambria Math" panose="02040503050406030204" pitchFamily="18" charset="0"/>
                                    </a:rPr>
                                    <m:t>2</m:t>
                                  </m:r>
                                </m:sup>
                              </m:sSup>
                            </m:e>
                          </m:eqArr>
                        </m:e>
                      </m:d>
                      <m:r>
                        <a:rPr lang="en-US" altLang="zh-TW" sz="2400" i="1">
                          <a:latin typeface="Cambria Math" panose="02040503050406030204" pitchFamily="18" charset="0"/>
                        </a:rPr>
                        <m:t> </m:t>
                      </m:r>
                    </m:oMath>
                  </a14:m>
                  <a:r>
                    <a:rPr lang="en-US" altLang="zh-TW" sz="2400" dirty="0"/>
                    <a:t>= </a:t>
                  </a:r>
                  <a14:m>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b="0" i="1" smtClean="0">
                                  <a:latin typeface="Cambria Math" panose="02040503050406030204" pitchFamily="18" charset="0"/>
                                </a:rPr>
                              </m:ctrlPr>
                            </m:eqArrPr>
                            <m:e>
                              <m:r>
                                <a:rPr lang="en-US" altLang="zh-TW" sz="2400" b="0" i="1" smtClean="0">
                                  <a:latin typeface="Cambria Math" panose="02040503050406030204" pitchFamily="18" charset="0"/>
                                </a:rPr>
                                <m:t>0.25</m:t>
                              </m:r>
                            </m:e>
                            <m:e>
                              <m:r>
                                <a:rPr lang="en-US" altLang="zh-TW" sz="2400" b="0" i="1" smtClean="0">
                                  <a:latin typeface="Cambria Math" panose="02040503050406030204" pitchFamily="18" charset="0"/>
                                </a:rPr>
                                <m:t>0.25</m:t>
                              </m:r>
                            </m:e>
                            <m:e>
                              <m:r>
                                <a:rPr lang="en-US" altLang="zh-TW" sz="2400" b="0" i="1" smtClean="0">
                                  <a:latin typeface="Cambria Math" panose="02040503050406030204" pitchFamily="18" charset="0"/>
                                </a:rPr>
                                <m:t>0.25</m:t>
                              </m:r>
                            </m:e>
                            <m:e>
                              <m:r>
                                <a:rPr lang="en-US" altLang="zh-TW" sz="2400" b="0" i="1" smtClean="0">
                                  <a:latin typeface="Cambria Math" panose="02040503050406030204" pitchFamily="18" charset="0"/>
                                </a:rPr>
                                <m:t>0.25</m:t>
                              </m:r>
                            </m:e>
                          </m:eqArr>
                        </m:e>
                      </m:d>
                    </m:oMath>
                  </a14:m>
                  <a:endParaRPr lang="zh-TW" altLang="en-US" sz="2400" dirty="0"/>
                </a:p>
              </p:txBody>
            </p:sp>
          </mc:Choice>
          <mc:Fallback xmlns="">
            <p:sp>
              <p:nvSpPr>
                <p:cNvPr id="19" name="文字方塊 18">
                  <a:extLst>
                    <a:ext uri="{FF2B5EF4-FFF2-40B4-BE49-F238E27FC236}">
                      <a16:creationId xmlns:a16="http://schemas.microsoft.com/office/drawing/2014/main" id="{D35E2309-C680-6D2F-27C8-CA2A84DD5DA2}"/>
                    </a:ext>
                  </a:extLst>
                </p:cNvPr>
                <p:cNvSpPr txBox="1">
                  <a:spLocks noRot="1" noChangeAspect="1" noMove="1" noResize="1" noEditPoints="1" noAdjustHandles="1" noChangeArrowheads="1" noChangeShapeType="1" noTextEdit="1"/>
                </p:cNvSpPr>
                <p:nvPr/>
              </p:nvSpPr>
              <p:spPr>
                <a:xfrm>
                  <a:off x="9500207" y="4154330"/>
                  <a:ext cx="2658228" cy="1617174"/>
                </a:xfrm>
                <a:prstGeom prst="rect">
                  <a:avLst/>
                </a:prstGeom>
                <a:blipFill>
                  <a:blip r:embed="rId7"/>
                  <a:stretch>
                    <a:fillRect/>
                  </a:stretch>
                </a:blipFill>
              </p:spPr>
              <p:txBody>
                <a:bodyPr/>
                <a:lstStyle/>
                <a:p>
                  <a:r>
                    <a:rPr lang="zh-TW" altLang="en-US">
                      <a:noFill/>
                    </a:rPr>
                    <a:t> </a:t>
                  </a:r>
                </a:p>
              </p:txBody>
            </p:sp>
          </mc:Fallback>
        </mc:AlternateContent>
      </p:grpSp>
      <p:sp>
        <p:nvSpPr>
          <p:cNvPr id="20" name="文字方塊 19">
            <a:extLst>
              <a:ext uri="{FF2B5EF4-FFF2-40B4-BE49-F238E27FC236}">
                <a16:creationId xmlns:a16="http://schemas.microsoft.com/office/drawing/2014/main" id="{DDC860EB-29F6-3DEB-EE9A-68866A7938CE}"/>
              </a:ext>
            </a:extLst>
          </p:cNvPr>
          <p:cNvSpPr txBox="1"/>
          <p:nvPr/>
        </p:nvSpPr>
        <p:spPr>
          <a:xfrm>
            <a:off x="3856781" y="5801775"/>
            <a:ext cx="3081014" cy="369332"/>
          </a:xfrm>
          <a:prstGeom prst="rect">
            <a:avLst/>
          </a:prstGeom>
          <a:noFill/>
        </p:spPr>
        <p:txBody>
          <a:bodyPr wrap="square" rtlCol="0">
            <a:spAutoFit/>
          </a:bodyPr>
          <a:lstStyle/>
          <a:p>
            <a:pPr algn="ctr"/>
            <a:r>
              <a:rPr lang="en-US" altLang="zh-TW" b="1" dirty="0"/>
              <a:t>(One experiment)</a:t>
            </a:r>
            <a:endParaRPr lang="zh-TW" altLang="en-US" b="1" dirty="0"/>
          </a:p>
        </p:txBody>
      </p:sp>
      <p:grpSp>
        <p:nvGrpSpPr>
          <p:cNvPr id="35" name="群組 34">
            <a:extLst>
              <a:ext uri="{FF2B5EF4-FFF2-40B4-BE49-F238E27FC236}">
                <a16:creationId xmlns:a16="http://schemas.microsoft.com/office/drawing/2014/main" id="{407F2FF3-137F-527F-C9B0-2BCF61A42063}"/>
              </a:ext>
            </a:extLst>
          </p:cNvPr>
          <p:cNvGrpSpPr/>
          <p:nvPr/>
        </p:nvGrpSpPr>
        <p:grpSpPr>
          <a:xfrm>
            <a:off x="4731044" y="4823772"/>
            <a:ext cx="1730985" cy="461665"/>
            <a:chOff x="4734601" y="4768773"/>
            <a:chExt cx="1730985" cy="461665"/>
          </a:xfrm>
        </p:grpSpPr>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377C7A88-AA54-1F1C-2554-B9677ADC95D6}"/>
                    </a:ext>
                  </a:extLst>
                </p:cNvPr>
                <p:cNvSpPr txBox="1"/>
                <p:nvPr/>
              </p:nvSpPr>
              <p:spPr>
                <a:xfrm>
                  <a:off x="4734601" y="4768773"/>
                  <a:ext cx="9144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00</m:t>
                        </m:r>
                      </m:oMath>
                    </m:oMathPara>
                  </a14:m>
                  <a:endParaRPr lang="en-US" altLang="zh-TW" sz="2400" dirty="0"/>
                </a:p>
              </p:txBody>
            </p:sp>
          </mc:Choice>
          <mc:Fallback xmlns="">
            <p:sp>
              <p:nvSpPr>
                <p:cNvPr id="10" name="文字方塊 9">
                  <a:extLst>
                    <a:ext uri="{FF2B5EF4-FFF2-40B4-BE49-F238E27FC236}">
                      <a16:creationId xmlns:a16="http://schemas.microsoft.com/office/drawing/2014/main" id="{377C7A88-AA54-1F1C-2554-B9677ADC95D6}"/>
                    </a:ext>
                  </a:extLst>
                </p:cNvPr>
                <p:cNvSpPr txBox="1">
                  <a:spLocks noRot="1" noChangeAspect="1" noMove="1" noResize="1" noEditPoints="1" noAdjustHandles="1" noChangeArrowheads="1" noChangeShapeType="1" noTextEdit="1"/>
                </p:cNvSpPr>
                <p:nvPr/>
              </p:nvSpPr>
              <p:spPr>
                <a:xfrm>
                  <a:off x="4734601" y="4768773"/>
                  <a:ext cx="914401" cy="461665"/>
                </a:xfrm>
                <a:prstGeom prst="rect">
                  <a:avLst/>
                </a:prstGeom>
                <a:blipFill>
                  <a:blip r:embed="rId9"/>
                  <a:stretch>
                    <a:fillRect/>
                  </a:stretch>
                </a:blipFill>
              </p:spPr>
              <p:txBody>
                <a:bodyPr/>
                <a:lstStyle/>
                <a:p>
                  <a:r>
                    <a:rPr lang="zh-TW" altLang="en-US">
                      <a:noFill/>
                    </a:rPr>
                    <a:t> </a:t>
                  </a:r>
                </a:p>
              </p:txBody>
            </p:sp>
          </mc:Fallback>
        </mc:AlternateContent>
        <p:sp>
          <p:nvSpPr>
            <p:cNvPr id="21" name="文字方塊 20">
              <a:extLst>
                <a:ext uri="{FF2B5EF4-FFF2-40B4-BE49-F238E27FC236}">
                  <a16:creationId xmlns:a16="http://schemas.microsoft.com/office/drawing/2014/main" id="{5D9116DB-A56C-85F1-910A-193D852D062A}"/>
                </a:ext>
              </a:extLst>
            </p:cNvPr>
            <p:cNvSpPr txBox="1"/>
            <p:nvPr/>
          </p:nvSpPr>
          <p:spPr>
            <a:xfrm>
              <a:off x="5313615" y="4811111"/>
              <a:ext cx="1151971" cy="369332"/>
            </a:xfrm>
            <a:prstGeom prst="rect">
              <a:avLst/>
            </a:prstGeom>
            <a:noFill/>
          </p:spPr>
          <p:txBody>
            <a:bodyPr wrap="square" rtlCol="0">
              <a:spAutoFit/>
            </a:bodyPr>
            <a:lstStyle/>
            <a:p>
              <a:r>
                <a:rPr lang="en-US" altLang="zh-TW" b="1" dirty="0"/>
                <a:t>(Readout)</a:t>
              </a:r>
              <a:endParaRPr lang="zh-TW" altLang="en-US" b="1" dirty="0"/>
            </a:p>
          </p:txBody>
        </p:sp>
      </p:grpSp>
      <p:sp>
        <p:nvSpPr>
          <p:cNvPr id="45" name="文字方塊 44">
            <a:extLst>
              <a:ext uri="{FF2B5EF4-FFF2-40B4-BE49-F238E27FC236}">
                <a16:creationId xmlns:a16="http://schemas.microsoft.com/office/drawing/2014/main" id="{01474605-FEB1-1122-38FF-851D9BABA3E6}"/>
              </a:ext>
            </a:extLst>
          </p:cNvPr>
          <p:cNvSpPr txBox="1"/>
          <p:nvPr/>
        </p:nvSpPr>
        <p:spPr>
          <a:xfrm>
            <a:off x="6068379" y="6225717"/>
            <a:ext cx="3081014" cy="369332"/>
          </a:xfrm>
          <a:prstGeom prst="rect">
            <a:avLst/>
          </a:prstGeom>
          <a:noFill/>
        </p:spPr>
        <p:txBody>
          <a:bodyPr wrap="square" rtlCol="0">
            <a:spAutoFit/>
          </a:bodyPr>
          <a:lstStyle/>
          <a:p>
            <a:r>
              <a:rPr lang="en-US" altLang="zh-TW" b="1" dirty="0"/>
              <a:t>(Measurement Probability)</a:t>
            </a:r>
            <a:endParaRPr lang="zh-TW" altLang="en-US" b="1" dirty="0"/>
          </a:p>
        </p:txBody>
      </p:sp>
      <p:sp>
        <p:nvSpPr>
          <p:cNvPr id="46" name="投影片編號版面配置區 45">
            <a:extLst>
              <a:ext uri="{FF2B5EF4-FFF2-40B4-BE49-F238E27FC236}">
                <a16:creationId xmlns:a16="http://schemas.microsoft.com/office/drawing/2014/main" id="{7ABD17FD-34ED-4F72-6934-DCCA8F683F1E}"/>
              </a:ext>
            </a:extLst>
          </p:cNvPr>
          <p:cNvSpPr>
            <a:spLocks noGrp="1"/>
          </p:cNvSpPr>
          <p:nvPr>
            <p:ph type="sldNum" sz="quarter" idx="12"/>
          </p:nvPr>
        </p:nvSpPr>
        <p:spPr>
          <a:xfrm>
            <a:off x="9137650" y="6375400"/>
            <a:ext cx="2743200" cy="365125"/>
          </a:xfrm>
        </p:spPr>
        <p:txBody>
          <a:bodyPr/>
          <a:lstStyle/>
          <a:p>
            <a:fld id="{694AECF3-A86F-47DA-B326-BF71A8E709EC}" type="slidenum">
              <a:rPr lang="zh-TW" altLang="en-US" smtClean="0"/>
              <a:t>9</a:t>
            </a:fld>
            <a:endParaRPr lang="zh-TW" altLang="en-US" dirty="0"/>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7B7B0074-4EC6-AEF8-B172-6D3A82ECCD39}"/>
                  </a:ext>
                </a:extLst>
              </p:cNvPr>
              <p:cNvSpPr txBox="1"/>
              <p:nvPr/>
            </p:nvSpPr>
            <p:spPr>
              <a:xfrm>
                <a:off x="2706113" y="4250356"/>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00, 01, 10, 11</m:t>
                      </m:r>
                    </m:oMath>
                  </m:oMathPara>
                </a14:m>
                <a:endParaRPr lang="zh-TW" altLang="en-US" dirty="0"/>
              </a:p>
            </p:txBody>
          </p:sp>
        </mc:Choice>
        <mc:Fallback xmlns="">
          <p:sp>
            <p:nvSpPr>
              <p:cNvPr id="5" name="文字方塊 4">
                <a:extLst>
                  <a:ext uri="{FF2B5EF4-FFF2-40B4-BE49-F238E27FC236}">
                    <a16:creationId xmlns:a16="http://schemas.microsoft.com/office/drawing/2014/main" id="{7B7B0074-4EC6-AEF8-B172-6D3A82ECCD39}"/>
                  </a:ext>
                </a:extLst>
              </p:cNvPr>
              <p:cNvSpPr txBox="1">
                <a:spLocks noRot="1" noChangeAspect="1" noMove="1" noResize="1" noEditPoints="1" noAdjustHandles="1" noChangeArrowheads="1" noChangeShapeType="1" noTextEdit="1"/>
              </p:cNvSpPr>
              <p:nvPr/>
            </p:nvSpPr>
            <p:spPr>
              <a:xfrm>
                <a:off x="2706113" y="4250356"/>
                <a:ext cx="6096000" cy="369332"/>
              </a:xfrm>
              <a:prstGeom prst="rect">
                <a:avLst/>
              </a:prstGeom>
              <a:blipFill>
                <a:blip r:embed="rId10"/>
                <a:stretch>
                  <a:fillRect/>
                </a:stretch>
              </a:blipFill>
            </p:spPr>
            <p:txBody>
              <a:bodyPr/>
              <a:lstStyle/>
              <a:p>
                <a:r>
                  <a:rPr lang="zh-TW" altLang="en-US">
                    <a:noFill/>
                  </a:rPr>
                  <a:t> </a:t>
                </a:r>
              </a:p>
            </p:txBody>
          </p:sp>
        </mc:Fallback>
      </mc:AlternateContent>
      <p:cxnSp>
        <p:nvCxnSpPr>
          <p:cNvPr id="7" name="直線單箭頭接點 6">
            <a:extLst>
              <a:ext uri="{FF2B5EF4-FFF2-40B4-BE49-F238E27FC236}">
                <a16:creationId xmlns:a16="http://schemas.microsoft.com/office/drawing/2014/main" id="{E2BD2792-8B7F-DB33-22D4-D5E8CB0C747A}"/>
              </a:ext>
            </a:extLst>
          </p:cNvPr>
          <p:cNvCxnSpPr>
            <a:cxnSpLocks/>
            <a:stCxn id="5" idx="2"/>
          </p:cNvCxnSpPr>
          <p:nvPr/>
        </p:nvCxnSpPr>
        <p:spPr>
          <a:xfrm>
            <a:off x="5754113" y="4619688"/>
            <a:ext cx="0" cy="257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文字方塊 12">
            <a:extLst>
              <a:ext uri="{FF2B5EF4-FFF2-40B4-BE49-F238E27FC236}">
                <a16:creationId xmlns:a16="http://schemas.microsoft.com/office/drawing/2014/main" id="{A91EE490-23D5-2548-B86C-670ACFFBAD45}"/>
              </a:ext>
            </a:extLst>
          </p:cNvPr>
          <p:cNvSpPr txBox="1"/>
          <p:nvPr/>
        </p:nvSpPr>
        <p:spPr>
          <a:xfrm>
            <a:off x="5982713" y="18599"/>
            <a:ext cx="6096000" cy="369332"/>
          </a:xfrm>
          <a:prstGeom prst="rect">
            <a:avLst/>
          </a:prstGeom>
          <a:noFill/>
        </p:spPr>
        <p:txBody>
          <a:bodyPr wrap="square">
            <a:spAutoFit/>
          </a:bodyPr>
          <a:lstStyle/>
          <a:p>
            <a:pPr algn="just">
              <a:lnSpc>
                <a:spcPct val="100000"/>
              </a:lnSpc>
              <a:spcAft>
                <a:spcPts val="1200"/>
              </a:spcAft>
            </a:pPr>
            <a:r>
              <a:rPr lang="en-US" altLang="zh-TW" sz="1800" dirty="0"/>
              <a:t>#We perform projective measurement onto computational basis.</a:t>
            </a:r>
          </a:p>
        </p:txBody>
      </p:sp>
      <mc:AlternateContent xmlns:mc="http://schemas.openxmlformats.org/markup-compatibility/2006">
        <mc:Choice xmlns:a14="http://schemas.microsoft.com/office/drawing/2010/main" Requires="a14">
          <p:sp>
            <p:nvSpPr>
              <p:cNvPr id="4" name="文字方塊 3">
                <a:extLst>
                  <a:ext uri="{FF2B5EF4-FFF2-40B4-BE49-F238E27FC236}">
                    <a16:creationId xmlns:a16="http://schemas.microsoft.com/office/drawing/2014/main" id="{B1170125-3835-1935-BEC2-C88CA8A3A5F8}"/>
                  </a:ext>
                </a:extLst>
              </p:cNvPr>
              <p:cNvSpPr txBox="1"/>
              <p:nvPr/>
            </p:nvSpPr>
            <p:spPr>
              <a:xfrm>
                <a:off x="6931853" y="4695475"/>
                <a:ext cx="1075852" cy="14529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b="0" i="1" smtClean="0">
                                  <a:latin typeface="Cambria Math" panose="02040503050406030204" pitchFamily="18" charset="0"/>
                                </a:rPr>
                              </m:ctrlPr>
                            </m:eqArrPr>
                            <m:e>
                              <m:r>
                                <a:rPr lang="en-US" altLang="zh-TW" sz="2400" b="0" i="1" smtClean="0">
                                  <a:latin typeface="Cambria Math" panose="02040503050406030204" pitchFamily="18" charset="0"/>
                                </a:rPr>
                                <m:t>24</m:t>
                              </m:r>
                              <m:r>
                                <a:rPr lang="en-US" altLang="zh-TW" sz="2400" i="1">
                                  <a:latin typeface="Cambria Math" panose="02040503050406030204" pitchFamily="18" charset="0"/>
                                </a:rPr>
                                <m:t>0</m:t>
                              </m:r>
                            </m:e>
                            <m:e>
                              <m:r>
                                <a:rPr lang="en-US" altLang="zh-TW" sz="2400" b="0" i="1" smtClean="0">
                                  <a:latin typeface="Cambria Math" panose="02040503050406030204" pitchFamily="18" charset="0"/>
                                </a:rPr>
                                <m:t>253</m:t>
                              </m:r>
                            </m:e>
                            <m:e>
                              <m:r>
                                <a:rPr lang="en-US" altLang="zh-TW" sz="2400" b="0" i="1" smtClean="0">
                                  <a:latin typeface="Cambria Math" panose="02040503050406030204" pitchFamily="18" charset="0"/>
                                </a:rPr>
                                <m:t>278</m:t>
                              </m:r>
                            </m:e>
                            <m:e>
                              <m:r>
                                <a:rPr lang="en-US" altLang="zh-TW" sz="2400" b="0" i="1" smtClean="0">
                                  <a:latin typeface="Cambria Math" panose="02040503050406030204" pitchFamily="18" charset="0"/>
                                </a:rPr>
                                <m:t>229</m:t>
                              </m:r>
                            </m:e>
                          </m:eqArr>
                        </m:e>
                      </m:d>
                    </m:oMath>
                  </m:oMathPara>
                </a14:m>
                <a:endParaRPr lang="zh-TW" altLang="en-US" sz="2400" dirty="0"/>
              </a:p>
            </p:txBody>
          </p:sp>
        </mc:Choice>
        <mc:Fallback>
          <p:sp>
            <p:nvSpPr>
              <p:cNvPr id="4" name="文字方塊 3">
                <a:extLst>
                  <a:ext uri="{FF2B5EF4-FFF2-40B4-BE49-F238E27FC236}">
                    <a16:creationId xmlns:a16="http://schemas.microsoft.com/office/drawing/2014/main" id="{B1170125-3835-1935-BEC2-C88CA8A3A5F8}"/>
                  </a:ext>
                </a:extLst>
              </p:cNvPr>
              <p:cNvSpPr txBox="1">
                <a:spLocks noRot="1" noChangeAspect="1" noMove="1" noResize="1" noEditPoints="1" noAdjustHandles="1" noChangeArrowheads="1" noChangeShapeType="1" noTextEdit="1"/>
              </p:cNvSpPr>
              <p:nvPr/>
            </p:nvSpPr>
            <p:spPr>
              <a:xfrm>
                <a:off x="6931853" y="4695475"/>
                <a:ext cx="1075852" cy="1452962"/>
              </a:xfrm>
              <a:prstGeom prst="rect">
                <a:avLst/>
              </a:prstGeom>
              <a:blipFill>
                <a:blip r:embed="rId11"/>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388533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45" grpId="0"/>
      <p:bldP spid="5" grpId="0"/>
      <p:bldP spid="4" grpId="0"/>
      <p:bldP spid="4" grpId="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自訂 1">
      <a:majorFont>
        <a:latin typeface="Times New Roman"/>
        <a:ea typeface="微軟正黑體"/>
        <a:cs typeface=""/>
      </a:majorFont>
      <a:minorFont>
        <a:latin typeface="Times New Roman"/>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1734</Words>
  <Application>Microsoft Office PowerPoint</Application>
  <PresentationFormat>寬螢幕</PresentationFormat>
  <Paragraphs>277</Paragraphs>
  <Slides>25</Slides>
  <Notes>16</Notes>
  <HiddenSlides>1</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KaTeX_Main</vt:lpstr>
      <vt:lpstr>KaTeX_Math</vt:lpstr>
      <vt:lpstr>Aptos</vt:lpstr>
      <vt:lpstr>Arial</vt:lpstr>
      <vt:lpstr>Cambria Math</vt:lpstr>
      <vt:lpstr>Times New Roman</vt:lpstr>
      <vt:lpstr>Office 佈景主題</vt:lpstr>
      <vt:lpstr>Quantum Error Mitigation  via Autoencoder Neural Networks</vt:lpstr>
      <vt:lpstr>Content</vt:lpstr>
      <vt:lpstr>Introduction</vt:lpstr>
      <vt:lpstr>Background – Motivation &amp; Previous work</vt:lpstr>
      <vt:lpstr>Background – zero-noise extrapolation </vt:lpstr>
      <vt:lpstr>Background – Autoencoder</vt:lpstr>
      <vt:lpstr>This study</vt:lpstr>
      <vt:lpstr>Methodology</vt:lpstr>
      <vt:lpstr>Quantum Measurement Probability</vt:lpstr>
      <vt:lpstr>Datasets Generation – Q iskit SDK </vt:lpstr>
      <vt:lpstr>Models – Autoencoder</vt:lpstr>
      <vt:lpstr>Training Process</vt:lpstr>
      <vt:lpstr>Model evaluation</vt:lpstr>
      <vt:lpstr>Model evaluation</vt:lpstr>
      <vt:lpstr>Model evaluation</vt:lpstr>
      <vt:lpstr>Results</vt:lpstr>
      <vt:lpstr>Datasets noise level &amp; Prediction error</vt:lpstr>
      <vt:lpstr>Loss curve</vt:lpstr>
      <vt:lpstr>Evaluating with unknown circuits</vt:lpstr>
      <vt:lpstr>Bias datasets for Haar single</vt:lpstr>
      <vt:lpstr>T-SNE Visualization</vt:lpstr>
      <vt:lpstr>Conclusion</vt:lpstr>
      <vt:lpstr>Summary</vt:lpstr>
      <vt:lpstr>Appendix A - Boxplot</vt:lpstr>
      <vt:lpstr>Datasets noise level &amp; Prediction error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孝 孝道</dc:creator>
  <cp:lastModifiedBy>孝 孝道</cp:lastModifiedBy>
  <cp:revision>303</cp:revision>
  <dcterms:created xsi:type="dcterms:W3CDTF">2025-03-14T05:51:18Z</dcterms:created>
  <dcterms:modified xsi:type="dcterms:W3CDTF">2025-03-20T05:49:03Z</dcterms:modified>
</cp:coreProperties>
</file>