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2" r:id="rId10"/>
    <p:sldId id="264" r:id="rId11"/>
    <p:sldId id="265" r:id="rId12"/>
    <p:sldId id="266" r:id="rId13"/>
    <p:sldId id="267" r:id="rId14"/>
    <p:sldId id="268" r:id="rId15"/>
    <p:sldId id="291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9" r:id="rId35"/>
    <p:sldId id="287" r:id="rId36"/>
    <p:sldId id="288" r:id="rId37"/>
    <p:sldId id="290" r:id="rId38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D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100" d="100"/>
          <a:sy n="100" d="100"/>
        </p:scale>
        <p:origin x="24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79D7A-1267-7141-9630-E819BB7065CD}" type="datetimeFigureOut">
              <a:rPr lang="en-DE" smtClean="0"/>
              <a:t>18.03.25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9ECCD-FA36-F24B-B9D1-0E4D17344BE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7868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AAA51-957C-67C9-67E1-BC29E4D06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B1826-B9F2-7988-861B-FE3B3A5D6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DEE85-5A0F-A12B-95F9-35532678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CDF5D-D37A-3570-9DF3-F01AEAC13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DESY Open Data Portal        Fuhrmann, Wetzel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BEF32-8C8A-7ED3-76A9-AF3CEA24D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6179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6F01A-1BE4-E974-BDE5-28F2FF776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5784B2-13CD-943B-FD5F-023719148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AE9A9-CC13-42F6-D5DB-4279BEC0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DD18D-C997-831D-2814-9272E9F4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DESY Open Data Portal        Fuhrmann, Wetzel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D2977-434A-1AE5-6098-D4353ABF2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2477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5C02F1-420C-BC58-824E-2026932168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0D4F2A-C978-8472-5515-F3A11004F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57930-8DB0-6E52-00C4-08C563341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682D0-D3A6-A372-B5B9-BFD247548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DESY Open Data Portal        Fuhrmann, Wetzel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30076-3690-9A35-1118-76227156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5265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0A858-AB5A-8F41-9CC9-4874984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40" y="172085"/>
            <a:ext cx="10515600" cy="356235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8F1F7-5D98-BF93-9E58-E2BE1C224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3992" y="6356350"/>
            <a:ext cx="2278970" cy="365125"/>
          </a:xfrm>
        </p:spPr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6A326-8A57-1F12-BA9C-95D809A0C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6594" y="6356350"/>
            <a:ext cx="4114800" cy="365125"/>
          </a:xfrm>
        </p:spPr>
        <p:txBody>
          <a:bodyPr/>
          <a:lstStyle/>
          <a:p>
            <a:r>
              <a:rPr lang="en-DE" dirty="0"/>
              <a:t>DESY Open Data Portal        Fuhrmann, Wetzel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4C501-7780-6EBD-B0D0-090343F1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23997" cy="365125"/>
          </a:xfrm>
        </p:spPr>
        <p:txBody>
          <a:bodyPr/>
          <a:lstStyle/>
          <a:p>
            <a:fld id="{847C1170-2358-9B4F-99F7-686A8CDE0FB9}" type="slidenum">
              <a:rPr lang="en-DE" smtClean="0"/>
              <a:t>‹#›</a:t>
            </a:fld>
            <a:endParaRPr lang="en-DE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DEE799A-26C4-EE1B-94E0-F441949F1E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843" y="579120"/>
            <a:ext cx="5710237" cy="43688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DE" dirty="0"/>
          </a:p>
        </p:txBody>
      </p:sp>
      <p:pic>
        <p:nvPicPr>
          <p:cNvPr id="15" name="Grafik 10" descr="Logo Helmholtz">
            <a:extLst>
              <a:ext uri="{FF2B5EF4-FFF2-40B4-BE49-F238E27FC236}">
                <a16:creationId xmlns:a16="http://schemas.microsoft.com/office/drawing/2014/main" id="{DECEEB95-E022-AC7E-CF16-43DCC11FEE79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187890" y="6447882"/>
            <a:ext cx="1188000" cy="161280"/>
          </a:xfrm>
          <a:prstGeom prst="rect">
            <a:avLst/>
          </a:prstGeom>
          <a:ln w="0">
            <a:noFill/>
          </a:ln>
        </p:spPr>
      </p:pic>
      <p:pic>
        <p:nvPicPr>
          <p:cNvPr id="16" name="Grafik 9" descr="Logo DESY">
            <a:extLst>
              <a:ext uri="{FF2B5EF4-FFF2-40B4-BE49-F238E27FC236}">
                <a16:creationId xmlns:a16="http://schemas.microsoft.com/office/drawing/2014/main" id="{2ECA5771-F303-284A-6237-1BF9B23F86C3}"/>
              </a:ext>
            </a:extLst>
          </p:cNvPr>
          <p:cNvPicPr/>
          <p:nvPr userDrawn="1"/>
        </p:nvPicPr>
        <p:blipFill>
          <a:blip r:embed="rId3"/>
          <a:stretch/>
        </p:blipFill>
        <p:spPr>
          <a:xfrm>
            <a:off x="11167460" y="5835921"/>
            <a:ext cx="899280" cy="8996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544267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1EF52-C008-1787-BD8E-24C7FCD5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D1C81-E82E-A840-D636-5545CD944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F90ED-24F0-B533-3D3E-44F26DFA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BC353-D55A-7ACA-58B9-7C783B48A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DESY Open Data Portal        Fuhrmann, Wetzel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A9074-145F-E383-0999-A69A6EF5B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2589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0342F-50C4-C108-E2F7-902708CE5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B4BF8-E7F6-9DA3-E5AB-74A029F34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E2C06-DBC1-EB3C-0242-10C47DF73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0CA25-749F-76F3-43D9-778D932ED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7D6BD-3AE1-0C91-A1CD-BA173C3B8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DESY Open Data Portal        Fuhrmann, Wetzel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95E65-4FE6-F4A7-7D1C-4669A69B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8723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CCFF8-EA3E-C88A-94D6-CA628A3B6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75445-7E59-A879-0F8F-E6689B014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97032-6D33-38F5-4184-CB4C74222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A4D43-794F-5CF8-DE62-487FB6E9C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857001-1AFA-F00E-FD23-049B945DC9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1D7A4C-97E5-DD26-9D47-AAFFBFFD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DE9489-E9F3-AC9A-0ABE-060DE889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DESY Open Data Portal        Fuhrmann, Wetzel</a:t>
            </a:r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7276EA-ABBC-9024-A2AD-31E74F98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742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5C3BD-3750-9850-CCA3-727BE1D35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D47ADC-E714-FB4C-B7EE-6311C80AD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BD45C-F0D2-6953-66E2-6049CE156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DESY Open Data Portal        Fuhrmann, Wetzel</a:t>
            </a:r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9B3CCD-3BC2-66A4-9473-9FE0FC158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60316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085F39-6788-510F-9DE8-72EC1781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E62B2B-4417-4FC5-A0D2-742BF4A2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DESY Open Data Portal        Fuhrmann, Wetzel</a:t>
            </a:r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44D0C-4C9A-D383-0365-0BC6687A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34847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229FE-4084-5DA4-1BEF-E31F0AA66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2E9F9-636C-E591-1FE9-82C1205D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F8CCEF-492B-BA50-2924-53F7DC8D5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6BFC3-59F8-6F3D-3F0D-7126A9023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B28D7-4689-90C3-D816-0A71CEDB7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DESY Open Data Portal        Fuhrmann, Wetzel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9BF3F-E497-6765-426F-4371E7D6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320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FC765-6015-42A0-8A9E-711BB19F5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77E20E-071C-50A6-4A39-DC2462409E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33DB8-687E-2298-97D5-CFF9B4001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35D6A-6AE9-96DE-B88B-1DA9F0D33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5CE67-0AAC-6A5D-0EBD-704EB081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DESY Open Data Portal        Fuhrmann, Wetzel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27F6E-D1C4-E753-9484-335B7090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7732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337871-997A-CE2C-EBA5-06BF545EA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96B52-8F13-A6DC-2F57-BB5581FE5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F9099-EAB1-10CE-8749-66DFFB21E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2025-03-18 ISGC Taipeh, Taiwan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85608-A5E7-9700-8618-59ED9041D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DESY Open Data Portal        Fuhrmann, Wetzel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210C4-4ED4-B484-0A8E-C152B55F0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C1170-2358-9B4F-99F7-686A8CDE0FB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1850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1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6">
            <a:extLst>
              <a:ext uri="{FF2B5EF4-FFF2-40B4-BE49-F238E27FC236}">
                <a16:creationId xmlns:a16="http://schemas.microsoft.com/office/drawing/2014/main" id="{7922971B-7BE8-3B77-19B7-5BDFA9D6C821}"/>
              </a:ext>
            </a:extLst>
          </p:cNvPr>
          <p:cNvPicPr/>
          <p:nvPr/>
        </p:nvPicPr>
        <p:blipFill>
          <a:blip r:embed="rId2"/>
          <a:srcRect t="80" b="80"/>
          <a:stretch/>
        </p:blipFill>
        <p:spPr>
          <a:xfrm>
            <a:off x="0" y="0"/>
            <a:ext cx="12191760" cy="342864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>
            <a:extLst>
              <a:ext uri="{FF2B5EF4-FFF2-40B4-BE49-F238E27FC236}">
                <a16:creationId xmlns:a16="http://schemas.microsoft.com/office/drawing/2014/main" id="{BC8B0AE2-3B0F-B605-4BA1-2822F99C5179}"/>
              </a:ext>
            </a:extLst>
          </p:cNvPr>
          <p:cNvSpPr txBox="1">
            <a:spLocks/>
          </p:cNvSpPr>
          <p:nvPr/>
        </p:nvSpPr>
        <p:spPr>
          <a:xfrm>
            <a:off x="407880" y="349560"/>
            <a:ext cx="11375640" cy="109944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en-US" b="1" spc="-1">
                <a:solidFill>
                  <a:schemeClr val="lt1"/>
                </a:solidFill>
                <a:latin typeface="DesySans Office"/>
              </a:rPr>
              <a:t>Access to Open Data at DESY for the scientific community</a:t>
            </a:r>
            <a:endParaRPr lang="en-US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2">
            <a:extLst>
              <a:ext uri="{FF2B5EF4-FFF2-40B4-BE49-F238E27FC236}">
                <a16:creationId xmlns:a16="http://schemas.microsoft.com/office/drawing/2014/main" id="{B11C5FC0-8AAB-CF16-D6F8-997D09E8E4DA}"/>
              </a:ext>
            </a:extLst>
          </p:cNvPr>
          <p:cNvSpPr txBox="1">
            <a:spLocks/>
          </p:cNvSpPr>
          <p:nvPr/>
        </p:nvSpPr>
        <p:spPr>
          <a:xfrm>
            <a:off x="128691" y="3528189"/>
            <a:ext cx="11369160" cy="69984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  <a:tabLst>
                <a:tab pos="0" algn="l"/>
              </a:tabLst>
            </a:pPr>
            <a:r>
              <a:rPr lang="en-US" sz="1600" spc="-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Wetzel, </a:t>
            </a:r>
            <a:r>
              <a:rPr lang="en-US" sz="1600" u="sng" spc="-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Patrick Fuhrmann</a:t>
            </a:r>
            <a:r>
              <a:rPr lang="en-US" sz="1600" spc="-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Armando Bermudez Martinez, Uwe </a:t>
            </a:r>
            <a:r>
              <a:rPr lang="en-US" sz="1600" spc="-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Jandt</a:t>
            </a:r>
            <a:r>
              <a:rPr lang="en-US" sz="1600" spc="-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Paul Millar, Sophie </a:t>
            </a:r>
            <a:r>
              <a:rPr lang="en-US" sz="1600" spc="-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Servan</a:t>
            </a:r>
            <a:r>
              <a:rPr lang="en-US" sz="1600" spc="-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Franz Rhee, Peter van der </a:t>
            </a:r>
            <a:r>
              <a:rPr lang="en-US" sz="1600" spc="-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Reest</a:t>
            </a:r>
            <a:r>
              <a:rPr lang="en-US" sz="1600" spc="-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Regina </a:t>
            </a:r>
            <a:r>
              <a:rPr lang="en-US" sz="1600" spc="-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Hinzmann</a:t>
            </a:r>
            <a:r>
              <a:rPr lang="en-US" sz="1600" spc="-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Noel Barth, Johannes </a:t>
            </a:r>
            <a:r>
              <a:rPr lang="en-US" sz="1600" spc="-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Reppin</a:t>
            </a:r>
            <a:r>
              <a:rPr lang="en-US" sz="1600" spc="-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Christian Voss, Linus </a:t>
            </a:r>
            <a:r>
              <a:rPr lang="en-US" sz="1600" spc="-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Pithan</a:t>
            </a:r>
            <a:r>
              <a:rPr lang="en-US" sz="1600" spc="-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Anton Barty, ...</a:t>
            </a:r>
          </a:p>
          <a:p>
            <a:pPr algn="l">
              <a:lnSpc>
                <a:spcPct val="110000"/>
              </a:lnSpc>
              <a:tabLst>
                <a:tab pos="0" algn="l"/>
              </a:tabLst>
            </a:pPr>
            <a:endParaRPr lang="en-US" sz="1800" spc="-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ISGC in Taipei, 2025</a:t>
            </a:r>
            <a:endParaRPr lang="en-US" sz="2800" spc="-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  <a:tabLst>
                <a:tab pos="0" algn="l"/>
              </a:tabLst>
            </a:pPr>
            <a:endParaRPr lang="en-US" sz="2800" spc="-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  <a:tabLst>
                <a:tab pos="0" algn="l"/>
              </a:tabLst>
            </a:pPr>
            <a:r>
              <a:rPr lang="en-US" sz="1800" spc="-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Presenter: Patrick Fuhrmann</a:t>
            </a:r>
          </a:p>
        </p:txBody>
      </p:sp>
      <p:pic>
        <p:nvPicPr>
          <p:cNvPr id="7" name="Grafik 10" descr="Logo Helmholtz">
            <a:extLst>
              <a:ext uri="{FF2B5EF4-FFF2-40B4-BE49-F238E27FC236}">
                <a16:creationId xmlns:a16="http://schemas.microsoft.com/office/drawing/2014/main" id="{BAB7CD66-AAEE-9736-8E12-FA1FF6F3AFD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531785" y="4642831"/>
            <a:ext cx="2697814" cy="380431"/>
          </a:xfrm>
          <a:prstGeom prst="rect">
            <a:avLst/>
          </a:prstGeom>
          <a:ln w="0">
            <a:noFill/>
          </a:ln>
        </p:spPr>
      </p:pic>
      <p:pic>
        <p:nvPicPr>
          <p:cNvPr id="8" name="Grafik 9" descr="Logo DESY">
            <a:extLst>
              <a:ext uri="{FF2B5EF4-FFF2-40B4-BE49-F238E27FC236}">
                <a16:creationId xmlns:a16="http://schemas.microsoft.com/office/drawing/2014/main" id="{D6E96554-81F2-410C-543D-6559008336D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578639" y="4315879"/>
            <a:ext cx="899280" cy="899640"/>
          </a:xfrm>
          <a:prstGeom prst="rect">
            <a:avLst/>
          </a:prstGeom>
          <a:ln w="0">
            <a:noFill/>
          </a:ln>
        </p:spPr>
      </p:pic>
      <p:pic>
        <p:nvPicPr>
          <p:cNvPr id="9" name="Picture 2" descr="Consortia DAPHNE4NFDI | NFDI">
            <a:extLst>
              <a:ext uri="{FF2B5EF4-FFF2-40B4-BE49-F238E27FC236}">
                <a16:creationId xmlns:a16="http://schemas.microsoft.com/office/drawing/2014/main" id="{26F61642-1D30-EE48-7665-0E64F346E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080" y="4193720"/>
            <a:ext cx="1558480" cy="87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OSC Beyond - EOSC Association">
            <a:extLst>
              <a:ext uri="{FF2B5EF4-FFF2-40B4-BE49-F238E27FC236}">
                <a16:creationId xmlns:a16="http://schemas.microsoft.com/office/drawing/2014/main" id="{121B9061-AB2A-5045-A99B-DE52B48E6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940" y="5377500"/>
            <a:ext cx="3743893" cy="5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392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C4215-F3D4-3E00-26CE-387327A5C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3200" b="1" spc="-1" dirty="0">
                <a:solidFill>
                  <a:schemeClr val="accent1"/>
                </a:solidFill>
                <a:latin typeface="Arial"/>
              </a:rPr>
              <a:t>We have to build something to fix that!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E83560-2B03-C61A-2B2F-AFBC42F81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904BFD-F38E-17EA-C71A-58545EEFD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E0FB2-61CB-DD92-3180-6DAC463AD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10</a:t>
            </a:fld>
            <a:endParaRPr lang="en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87D94D-C2FB-8469-2B07-0848EE74852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27270" y="895475"/>
            <a:ext cx="7772040" cy="48556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86000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D5420-5B1D-9286-9D7C-91864488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Joining the SciCat Callaboration!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A015B7-5931-7D67-E6BB-5FAF46559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C066C-44D2-8567-70FD-59CAED3F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2C59F-0B64-FC32-6CDF-78B90165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11</a:t>
            </a:fld>
            <a:endParaRPr lang="en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ECBD7B-326A-F449-8509-F3D0D4BC1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48" y="251181"/>
            <a:ext cx="7772400" cy="2720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0706D5-42E2-10A6-9FB1-9D7EB42B9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53" y="2497582"/>
            <a:ext cx="5813696" cy="3637672"/>
          </a:xfrm>
          <a:prstGeom prst="rect">
            <a:avLst/>
          </a:prstGeom>
        </p:spPr>
      </p:pic>
      <p:sp>
        <p:nvSpPr>
          <p:cNvPr id="9" name="Vertical Scroll 8">
            <a:extLst>
              <a:ext uri="{FF2B5EF4-FFF2-40B4-BE49-F238E27FC236}">
                <a16:creationId xmlns:a16="http://schemas.microsoft.com/office/drawing/2014/main" id="{DE35C7F7-CE4F-51DA-8975-1806764E0748}"/>
              </a:ext>
            </a:extLst>
          </p:cNvPr>
          <p:cNvSpPr/>
          <p:nvPr/>
        </p:nvSpPr>
        <p:spPr>
          <a:xfrm>
            <a:off x="7872761" y="780585"/>
            <a:ext cx="4192859" cy="5151864"/>
          </a:xfrm>
          <a:prstGeom prst="verticalScroll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04C40-590D-25E8-0A68-85F623DD92B0}"/>
              </a:ext>
            </a:extLst>
          </p:cNvPr>
          <p:cNvSpPr txBox="1"/>
          <p:nvPr/>
        </p:nvSpPr>
        <p:spPr>
          <a:xfrm>
            <a:off x="8519533" y="1471961"/>
            <a:ext cx="299967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dirty="0" err="1">
                <a:solidFill>
                  <a:srgbClr val="808285"/>
                </a:solidFill>
                <a:effectLst/>
              </a:rPr>
              <a:t>SciCat</a:t>
            </a:r>
            <a:r>
              <a:rPr lang="en-GB" sz="1600" b="0" i="0" dirty="0">
                <a:solidFill>
                  <a:srgbClr val="808285"/>
                </a:solidFill>
                <a:effectLst/>
              </a:rPr>
              <a:t> is a community driven scientific metadata </a:t>
            </a:r>
            <a:r>
              <a:rPr lang="en-GB" sz="1600" b="0" i="0" dirty="0" err="1">
                <a:solidFill>
                  <a:srgbClr val="808285"/>
                </a:solidFill>
                <a:effectLst/>
              </a:rPr>
              <a:t>catalog</a:t>
            </a:r>
            <a:r>
              <a:rPr lang="en-GB" sz="1600" b="0" i="0" dirty="0">
                <a:solidFill>
                  <a:srgbClr val="808285"/>
                </a:solidFill>
                <a:effectLst/>
              </a:rPr>
              <a:t> designed to simplify metadata management, enabling data sharing, discovery, and collaboration. By providing a central hub for metadata, </a:t>
            </a:r>
            <a:r>
              <a:rPr lang="en-GB" sz="1600" b="0" i="0" dirty="0" err="1">
                <a:solidFill>
                  <a:srgbClr val="808285"/>
                </a:solidFill>
                <a:effectLst/>
              </a:rPr>
              <a:t>SciCat</a:t>
            </a:r>
            <a:r>
              <a:rPr lang="en-GB" sz="1600" b="0" i="0" dirty="0">
                <a:solidFill>
                  <a:srgbClr val="808285"/>
                </a:solidFill>
                <a:effectLst/>
              </a:rPr>
              <a:t> makes data easily findable and accessible for the entire community. With flexible integration into diverse infrastructures and a clear path to data publication, </a:t>
            </a:r>
            <a:r>
              <a:rPr lang="en-GB" sz="1600" b="0" i="0" dirty="0" err="1">
                <a:solidFill>
                  <a:srgbClr val="808285"/>
                </a:solidFill>
                <a:effectLst/>
              </a:rPr>
              <a:t>SciCat</a:t>
            </a:r>
            <a:r>
              <a:rPr lang="en-GB" sz="1600" b="0" i="0" dirty="0">
                <a:solidFill>
                  <a:srgbClr val="808285"/>
                </a:solidFill>
                <a:effectLst/>
              </a:rPr>
              <a:t> empowers organizations to foster an open and innovative data culture, driving high-quality science forward.</a:t>
            </a:r>
            <a:endParaRPr lang="en-DE" sz="1600" dirty="0">
              <a:solidFill>
                <a:srgbClr val="808285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B52F3B-7E14-5FB4-FEA4-855E3E170E67}"/>
              </a:ext>
            </a:extLst>
          </p:cNvPr>
          <p:cNvSpPr txBox="1"/>
          <p:nvPr/>
        </p:nvSpPr>
        <p:spPr>
          <a:xfrm>
            <a:off x="9017622" y="788019"/>
            <a:ext cx="1977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dirty="0">
                <a:solidFill>
                  <a:srgbClr val="0099C8"/>
                </a:solidFill>
                <a:effectLst/>
              </a:rPr>
              <a:t>Mission</a:t>
            </a:r>
            <a:endParaRPr lang="en-DE" sz="2400" dirty="0">
              <a:solidFill>
                <a:srgbClr val="0099C8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4450CF6-17BC-86DC-1F0D-4291BBDB924B}"/>
              </a:ext>
            </a:extLst>
          </p:cNvPr>
          <p:cNvSpPr/>
          <p:nvPr/>
        </p:nvSpPr>
        <p:spPr>
          <a:xfrm>
            <a:off x="2006726" y="5216135"/>
            <a:ext cx="1844565" cy="851337"/>
          </a:xfrm>
          <a:prstGeom prst="roundRect">
            <a:avLst>
              <a:gd name="adj" fmla="val 390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738A47-E97A-04E8-786B-F999C8479DB9}"/>
              </a:ext>
            </a:extLst>
          </p:cNvPr>
          <p:cNvSpPr txBox="1"/>
          <p:nvPr/>
        </p:nvSpPr>
        <p:spPr>
          <a:xfrm>
            <a:off x="2221842" y="5307834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>
                <a:solidFill>
                  <a:srgbClr val="C00000"/>
                </a:solidFill>
              </a:rPr>
              <a:t>Surprise</a:t>
            </a:r>
          </a:p>
        </p:txBody>
      </p:sp>
    </p:spTree>
    <p:extLst>
      <p:ext uri="{BB962C8B-B14F-4D97-AF65-F5344CB8AC3E}">
        <p14:creationId xmlns:p14="http://schemas.microsoft.com/office/powerpoint/2010/main" val="1577611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643D8-8B5D-5112-B8D9-DD844272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3200" b="1" strike="noStrike" spc="-1" dirty="0">
                <a:solidFill>
                  <a:schemeClr val="accent1"/>
                </a:solidFill>
                <a:latin typeface="Arial"/>
              </a:rPr>
              <a:t>DESY Photon Open Science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A92A75-760C-2EFE-14FE-EC9ACE87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B9486-CDE8-CEE3-73B7-FCE91ACB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D2ED6-50B0-1F0B-2CAF-B0D66F3C6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12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F053E8-0F9B-E258-4A6D-C9F3D4E2D1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sz="1800" b="1" strike="noStrike" spc="-1" dirty="0">
                <a:solidFill>
                  <a:schemeClr val="accent2"/>
                </a:solidFill>
                <a:latin typeface="Arial"/>
              </a:rPr>
              <a:t>The High Level View – a reminder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  <a:p>
            <a:endParaRPr lang="en-DE" dirty="0"/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0120335A-1AB0-E4FA-0FDD-DED648734232}"/>
              </a:ext>
            </a:extLst>
          </p:cNvPr>
          <p:cNvSpPr/>
          <p:nvPr/>
        </p:nvSpPr>
        <p:spPr>
          <a:xfrm>
            <a:off x="127722" y="3864048"/>
            <a:ext cx="9322920" cy="240084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0">
            <a:noFill/>
          </a:ln>
          <a:effectLst>
            <a:outerShdw blurRad="50760" dist="37674" dir="27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9A99BD49-C1BE-5FF2-16A5-75C001C6BD04}"/>
              </a:ext>
            </a:extLst>
          </p:cNvPr>
          <p:cNvSpPr/>
          <p:nvPr/>
        </p:nvSpPr>
        <p:spPr>
          <a:xfrm>
            <a:off x="3634842" y="4110288"/>
            <a:ext cx="2520360" cy="1475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35000">
                <a:srgbClr val="FFFFFF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r="50000" b="100000"/>
            </a:path>
          </a:gradFill>
          <a:ln w="0" cap="rnd">
            <a:noFill/>
          </a:ln>
          <a:effectLst>
            <a:outerShdw blurRad="50760" dist="37674" dir="27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0DC56023-0154-F584-9C66-F01F1BCB5376}"/>
              </a:ext>
            </a:extLst>
          </p:cNvPr>
          <p:cNvSpPr/>
          <p:nvPr/>
        </p:nvSpPr>
        <p:spPr>
          <a:xfrm>
            <a:off x="657642" y="4110288"/>
            <a:ext cx="2520360" cy="1457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EB6E0F"/>
              </a:gs>
            </a:gsLst>
            <a:path path="circle">
              <a:fillToRect l="50000" r="50000" b="100000"/>
            </a:path>
          </a:gradFill>
          <a:ln w="0">
            <a:noFill/>
          </a:ln>
          <a:effectLst>
            <a:outerShdw blurRad="50760" dist="37674" dir="27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" name="Curved Connector 42">
            <a:extLst>
              <a:ext uri="{FF2B5EF4-FFF2-40B4-BE49-F238E27FC236}">
                <a16:creationId xmlns:a16="http://schemas.microsoft.com/office/drawing/2014/main" id="{FBC8261D-B2DC-5F32-8571-2EF700EDCE66}"/>
              </a:ext>
            </a:extLst>
          </p:cNvPr>
          <p:cNvCxnSpPr/>
          <p:nvPr/>
        </p:nvCxnSpPr>
        <p:spPr>
          <a:xfrm rot="10800000">
            <a:off x="6738762" y="2134248"/>
            <a:ext cx="1080" cy="3492720"/>
          </a:xfrm>
          <a:prstGeom prst="curvedConnector2">
            <a:avLst/>
          </a:prstGeom>
          <a:ln w="19080">
            <a:noFill/>
          </a:ln>
        </p:spPr>
      </p:cxnSp>
      <p:sp>
        <p:nvSpPr>
          <p:cNvPr id="13" name="Freeform 43">
            <a:extLst>
              <a:ext uri="{FF2B5EF4-FFF2-40B4-BE49-F238E27FC236}">
                <a16:creationId xmlns:a16="http://schemas.microsoft.com/office/drawing/2014/main" id="{F4A7BC0F-6B21-8E9A-5B21-57A9B5125A45}"/>
              </a:ext>
            </a:extLst>
          </p:cNvPr>
          <p:cNvSpPr/>
          <p:nvPr/>
        </p:nvSpPr>
        <p:spPr>
          <a:xfrm>
            <a:off x="9531282" y="3320088"/>
            <a:ext cx="2519640" cy="1821600"/>
          </a:xfrm>
          <a:custGeom>
            <a:avLst/>
            <a:gdLst>
              <a:gd name="textAreaLeft" fmla="*/ 122760 w 2519640"/>
              <a:gd name="textAreaRight" fmla="*/ 2397240 w 2519640"/>
              <a:gd name="textAreaTop" fmla="*/ 82800 h 1821600"/>
              <a:gd name="textAreaBottom" fmla="*/ 1738800 h 1821600"/>
            </a:gdLst>
            <a:ahLst/>
            <a:cxnLst/>
            <a:rect l="textAreaLeft" t="textAreaTop" r="textAreaRight" b="textAreaBottom"/>
            <a:pathLst>
              <a:path w="21600" h="23143">
                <a:moveTo>
                  <a:pt x="3600" y="0"/>
                </a:moveTo>
                <a:arcTo wR="3600" hR="3600" stAng="16200000" swAng="-5400000"/>
                <a:lnTo>
                  <a:pt x="0" y="19543"/>
                </a:lnTo>
                <a:arcTo wR="3600" hR="3600" stAng="10800000" swAng="-5400000"/>
                <a:lnTo>
                  <a:pt x="18000" y="23143"/>
                </a:lnTo>
                <a:arcTo wR="3600" hR="3600" stAng="5400000" swAng="-5400000"/>
                <a:lnTo>
                  <a:pt x="21600" y="3600"/>
                </a:lnTo>
                <a:arcTo wR="3600" hR="3600" stAng="0" swAng="-5400000"/>
                <a:close/>
              </a:path>
            </a:pathLst>
          </a:custGeom>
          <a:gradFill rotWithShape="0">
            <a:gsLst>
              <a:gs pos="0">
                <a:srgbClr val="FBFBFB"/>
              </a:gs>
              <a:gs pos="74000">
                <a:srgbClr val="DCDDDC"/>
              </a:gs>
              <a:gs pos="83000">
                <a:srgbClr val="DCDDDC"/>
              </a:gs>
              <a:gs pos="100000">
                <a:srgbClr val="E8E8E8"/>
              </a:gs>
            </a:gsLst>
            <a:lin ang="5400000"/>
          </a:gradFill>
          <a:ln w="0">
            <a:noFill/>
          </a:ln>
          <a:effectLst>
            <a:outerShdw blurRad="50760" dist="37674" dir="27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DesySans Office"/>
              </a:rPr>
              <a:t>We try to use </a:t>
            </a:r>
            <a:r>
              <a:rPr lang="en-US" sz="1600" b="0" strike="noStrike" spc="-1">
                <a:solidFill>
                  <a:srgbClr val="009FDF"/>
                </a:solidFill>
                <a:latin typeface="DesySans Office"/>
              </a:rPr>
              <a:t>standard protocols only</a:t>
            </a:r>
            <a:r>
              <a:rPr lang="en-US" sz="1600" b="0" strike="noStrike" spc="-1">
                <a:solidFill>
                  <a:srgbClr val="000000"/>
                </a:solidFill>
                <a:latin typeface="DesySans Office"/>
              </a:rPr>
              <a:t> to allow components to be replaced by components with similar functionality.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" name="Picture 59">
            <a:extLst>
              <a:ext uri="{FF2B5EF4-FFF2-40B4-BE49-F238E27FC236}">
                <a16:creationId xmlns:a16="http://schemas.microsoft.com/office/drawing/2014/main" id="{0306179A-B67B-C326-B3DC-704DE498684C}"/>
              </a:ext>
            </a:extLst>
          </p:cNvPr>
          <p:cNvPicPr/>
          <p:nvPr/>
        </p:nvPicPr>
        <p:blipFill>
          <a:blip r:embed="rId2"/>
          <a:srcRect r="6721"/>
          <a:stretch/>
        </p:blipFill>
        <p:spPr>
          <a:xfrm>
            <a:off x="786522" y="4208568"/>
            <a:ext cx="716760" cy="799920"/>
          </a:xfrm>
          <a:prstGeom prst="rect">
            <a:avLst/>
          </a:prstGeom>
          <a:ln w="0">
            <a:noFill/>
          </a:ln>
        </p:spPr>
      </p:pic>
      <p:sp>
        <p:nvSpPr>
          <p:cNvPr id="15" name="Rounded Rectangle 60">
            <a:extLst>
              <a:ext uri="{FF2B5EF4-FFF2-40B4-BE49-F238E27FC236}">
                <a16:creationId xmlns:a16="http://schemas.microsoft.com/office/drawing/2014/main" id="{09A35D79-33E9-7ABB-FC18-C01C14D8828A}"/>
              </a:ext>
            </a:extLst>
          </p:cNvPr>
          <p:cNvSpPr/>
          <p:nvPr/>
        </p:nvSpPr>
        <p:spPr>
          <a:xfrm>
            <a:off x="6569922" y="4130448"/>
            <a:ext cx="2520360" cy="1475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B2B4B2"/>
              </a:gs>
            </a:gsLst>
            <a:path path="circle">
              <a:fillToRect l="50000" r="50000" b="100000"/>
            </a:path>
          </a:gradFill>
          <a:ln w="0">
            <a:noFill/>
          </a:ln>
          <a:effectLst>
            <a:outerShdw blurRad="50760" dist="37674" dir="27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16" name="TextBox 61">
            <a:extLst>
              <a:ext uri="{FF2B5EF4-FFF2-40B4-BE49-F238E27FC236}">
                <a16:creationId xmlns:a16="http://schemas.microsoft.com/office/drawing/2014/main" id="{E1AD2850-9B83-D8F8-42E1-F42CF121987B}"/>
              </a:ext>
            </a:extLst>
          </p:cNvPr>
          <p:cNvSpPr/>
          <p:nvPr/>
        </p:nvSpPr>
        <p:spPr>
          <a:xfrm>
            <a:off x="956119" y="4995168"/>
            <a:ext cx="1946087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DE" sz="1600" b="0" strike="noStrike" spc="-1" dirty="0">
                <a:solidFill>
                  <a:schemeClr val="tx2">
                    <a:lumMod val="75000"/>
                  </a:schemeClr>
                </a:solidFill>
                <a:latin typeface="Arial"/>
              </a:rPr>
              <a:t>Synchrotron owned</a:t>
            </a:r>
            <a:endParaRPr lang="en-US" sz="1600" b="0" strike="noStrike" spc="-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lang="en-DE" sz="1600" b="0" strike="noStrike" spc="-1" dirty="0">
                <a:solidFill>
                  <a:schemeClr val="tx2">
                    <a:lumMod val="75000"/>
                  </a:schemeClr>
                </a:solidFill>
                <a:latin typeface="Arial"/>
              </a:rPr>
              <a:t>Storage Spaces</a:t>
            </a:r>
            <a:endParaRPr lang="en-US" sz="1600" b="0" strike="noStrike" spc="-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17" name="TextBox 62">
            <a:extLst>
              <a:ext uri="{FF2B5EF4-FFF2-40B4-BE49-F238E27FC236}">
                <a16:creationId xmlns:a16="http://schemas.microsoft.com/office/drawing/2014/main" id="{433B16BC-178C-C2A0-20D7-36DD699DCB43}"/>
              </a:ext>
            </a:extLst>
          </p:cNvPr>
          <p:cNvSpPr/>
          <p:nvPr/>
        </p:nvSpPr>
        <p:spPr>
          <a:xfrm>
            <a:off x="3774162" y="4923888"/>
            <a:ext cx="226728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tx2">
                    <a:lumMod val="75000"/>
                  </a:schemeClr>
                </a:solidFill>
                <a:latin typeface="DesySans Office"/>
              </a:rPr>
              <a:t>Access Controlled internal Catalogue</a:t>
            </a:r>
            <a:endParaRPr lang="en-US" sz="1800" b="0" strike="noStrike" spc="-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18" name="Can 63">
            <a:extLst>
              <a:ext uri="{FF2B5EF4-FFF2-40B4-BE49-F238E27FC236}">
                <a16:creationId xmlns:a16="http://schemas.microsoft.com/office/drawing/2014/main" id="{5B51FDCD-D10E-0F5A-981C-06D3B3A27235}"/>
              </a:ext>
            </a:extLst>
          </p:cNvPr>
          <p:cNvSpPr/>
          <p:nvPr/>
        </p:nvSpPr>
        <p:spPr>
          <a:xfrm>
            <a:off x="1589322" y="4171128"/>
            <a:ext cx="1452600" cy="837360"/>
          </a:xfrm>
          <a:prstGeom prst="can">
            <a:avLst>
              <a:gd name="adj" fmla="val 25000"/>
            </a:avLst>
          </a:prstGeom>
          <a:solidFill>
            <a:srgbClr val="3B48CD"/>
          </a:solidFill>
          <a:ln w="9360">
            <a:solidFill>
              <a:schemeClr val="l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DE" sz="16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" name="TextBox 64">
            <a:extLst>
              <a:ext uri="{FF2B5EF4-FFF2-40B4-BE49-F238E27FC236}">
                <a16:creationId xmlns:a16="http://schemas.microsoft.com/office/drawing/2014/main" id="{A03FFACD-98A7-BFED-658B-4C595DEB57DE}"/>
              </a:ext>
            </a:extLst>
          </p:cNvPr>
          <p:cNvSpPr/>
          <p:nvPr/>
        </p:nvSpPr>
        <p:spPr>
          <a:xfrm>
            <a:off x="7174722" y="4167528"/>
            <a:ext cx="1363680" cy="137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DE" sz="2800" b="0" strike="noStrike" spc="-1">
                <a:solidFill>
                  <a:schemeClr val="dk1"/>
                </a:solidFill>
                <a:latin typeface="Arial"/>
              </a:rPr>
              <a:t>DESY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lang="en-DE" sz="2800" b="0" strike="noStrike" spc="-1">
                <a:solidFill>
                  <a:schemeClr val="dk1"/>
                </a:solidFill>
                <a:latin typeface="Arial"/>
              </a:rPr>
              <a:t>HPC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lang="en-DE" sz="2800" b="0" strike="noStrike" spc="-1">
                <a:solidFill>
                  <a:schemeClr val="dk1"/>
                </a:solidFill>
                <a:latin typeface="Arial"/>
              </a:rPr>
              <a:t>System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TextBox 72">
            <a:extLst>
              <a:ext uri="{FF2B5EF4-FFF2-40B4-BE49-F238E27FC236}">
                <a16:creationId xmlns:a16="http://schemas.microsoft.com/office/drawing/2014/main" id="{BAB86FFF-88BB-05EF-72D5-B3EF61D5F34B}"/>
              </a:ext>
            </a:extLst>
          </p:cNvPr>
          <p:cNvSpPr/>
          <p:nvPr/>
        </p:nvSpPr>
        <p:spPr>
          <a:xfrm>
            <a:off x="1681122" y="4410168"/>
            <a:ext cx="127368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DE" sz="1600" b="0" strike="noStrike" spc="-1">
                <a:solidFill>
                  <a:schemeClr val="lt1"/>
                </a:solidFill>
                <a:latin typeface="Arial"/>
              </a:rPr>
              <a:t>Embargo’ed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lang="en-DE" sz="1600" b="0" strike="noStrike" spc="-1">
                <a:solidFill>
                  <a:schemeClr val="lt1"/>
                </a:solidFill>
                <a:latin typeface="Arial"/>
              </a:rPr>
              <a:t>Data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TextBox 73">
            <a:extLst>
              <a:ext uri="{FF2B5EF4-FFF2-40B4-BE49-F238E27FC236}">
                <a16:creationId xmlns:a16="http://schemas.microsoft.com/office/drawing/2014/main" id="{744EFEE9-F552-FEB5-1E58-DA4597B8FFF3}"/>
              </a:ext>
            </a:extLst>
          </p:cNvPr>
          <p:cNvSpPr/>
          <p:nvPr/>
        </p:nvSpPr>
        <p:spPr>
          <a:xfrm>
            <a:off x="2555562" y="5694648"/>
            <a:ext cx="47163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400" spc="-1" dirty="0">
                <a:solidFill>
                  <a:schemeClr val="lt1"/>
                </a:solidFill>
                <a:latin typeface="DesySans Office"/>
              </a:rPr>
              <a:t>Protected Embargo Area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2" name="Group 95">
            <a:extLst>
              <a:ext uri="{FF2B5EF4-FFF2-40B4-BE49-F238E27FC236}">
                <a16:creationId xmlns:a16="http://schemas.microsoft.com/office/drawing/2014/main" id="{A189701D-BE6D-20C1-BADD-4EBB2277F521}"/>
              </a:ext>
            </a:extLst>
          </p:cNvPr>
          <p:cNvGrpSpPr/>
          <p:nvPr/>
        </p:nvGrpSpPr>
        <p:grpSpPr>
          <a:xfrm>
            <a:off x="5745162" y="936528"/>
            <a:ext cx="3359880" cy="1110600"/>
            <a:chOff x="5846760" y="1052640"/>
            <a:chExt cx="3359880" cy="1110600"/>
          </a:xfrm>
        </p:grpSpPr>
        <p:grpSp>
          <p:nvGrpSpPr>
            <p:cNvPr id="23" name="Group 90">
              <a:extLst>
                <a:ext uri="{FF2B5EF4-FFF2-40B4-BE49-F238E27FC236}">
                  <a16:creationId xmlns:a16="http://schemas.microsoft.com/office/drawing/2014/main" id="{DDB1AF3C-5CAD-4255-3164-4BA385A0F8CC}"/>
                </a:ext>
              </a:extLst>
            </p:cNvPr>
            <p:cNvGrpSpPr/>
            <p:nvPr/>
          </p:nvGrpSpPr>
          <p:grpSpPr>
            <a:xfrm>
              <a:off x="7405200" y="1052640"/>
              <a:ext cx="1801440" cy="818280"/>
              <a:chOff x="7405200" y="1052640"/>
              <a:chExt cx="1801440" cy="818280"/>
            </a:xfrm>
          </p:grpSpPr>
          <p:pic>
            <p:nvPicPr>
              <p:cNvPr id="25" name="Picture 53">
                <a:extLst>
                  <a:ext uri="{FF2B5EF4-FFF2-40B4-BE49-F238E27FC236}">
                    <a16:creationId xmlns:a16="http://schemas.microsoft.com/office/drawing/2014/main" id="{5547C431-1C8F-C183-7C10-CA2505FC3B18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>
                <a:off x="7572240" y="1436760"/>
                <a:ext cx="1317240" cy="3110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6" name="TextBox 54">
                <a:extLst>
                  <a:ext uri="{FF2B5EF4-FFF2-40B4-BE49-F238E27FC236}">
                    <a16:creationId xmlns:a16="http://schemas.microsoft.com/office/drawing/2014/main" id="{5A6C4620-AFBE-4928-3911-5B7B2B4B0A64}"/>
                  </a:ext>
                </a:extLst>
              </p:cNvPr>
              <p:cNvSpPr/>
              <p:nvPr/>
            </p:nvSpPr>
            <p:spPr>
              <a:xfrm>
                <a:off x="7598880" y="1052640"/>
                <a:ext cx="1607760" cy="328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457200">
                  <a:lnSpc>
                    <a:spcPct val="100000"/>
                  </a:lnSpc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DesySans Office"/>
                  </a:rPr>
                  <a:t>DOI minting</a:t>
                </a:r>
                <a:endParaRPr lang="en-US" sz="18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7" name="Rounded Rectangle 52">
                <a:extLst>
                  <a:ext uri="{FF2B5EF4-FFF2-40B4-BE49-F238E27FC236}">
                    <a16:creationId xmlns:a16="http://schemas.microsoft.com/office/drawing/2014/main" id="{A976E822-6F93-B1B7-F021-171D8DE3318A}"/>
                  </a:ext>
                </a:extLst>
              </p:cNvPr>
              <p:cNvSpPr/>
              <p:nvPr/>
            </p:nvSpPr>
            <p:spPr>
              <a:xfrm>
                <a:off x="7405200" y="1072080"/>
                <a:ext cx="1712160" cy="798840"/>
              </a:xfrm>
              <a:prstGeom prst="roundRect">
                <a:avLst>
                  <a:gd name="adj" fmla="val 16667"/>
                </a:avLst>
              </a:prstGeom>
              <a:noFill/>
              <a:ln w="0" cap="rnd"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endParaRPr lang="en-US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4" name="Bent Arrow 89">
              <a:extLst>
                <a:ext uri="{FF2B5EF4-FFF2-40B4-BE49-F238E27FC236}">
                  <a16:creationId xmlns:a16="http://schemas.microsoft.com/office/drawing/2014/main" id="{4C400775-4E58-3ED9-436C-BE335053D50B}"/>
                </a:ext>
              </a:extLst>
            </p:cNvPr>
            <p:cNvSpPr/>
            <p:nvPr/>
          </p:nvSpPr>
          <p:spPr>
            <a:xfrm>
              <a:off x="5846760" y="1412640"/>
              <a:ext cx="1467720" cy="750600"/>
            </a:xfrm>
            <a:prstGeom prst="bentArrow">
              <a:avLst>
                <a:gd name="adj1" fmla="val 11779"/>
                <a:gd name="adj2" fmla="val 16803"/>
                <a:gd name="adj3" fmla="val 15164"/>
                <a:gd name="adj4" fmla="val 36373"/>
              </a:avLst>
            </a:prstGeom>
            <a:gradFill rotWithShape="0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007BC8"/>
                </a:gs>
              </a:gsLst>
              <a:path path="circle">
                <a:fillToRect l="50000" r="50000" b="100000"/>
              </a:path>
            </a:gradFill>
            <a:ln w="9360">
              <a:noFill/>
            </a:ln>
            <a:effectLst>
              <a:outerShdw blurRad="50760" dist="37674" dir="2700000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DE" sz="1600" b="0" strike="noStrike" spc="-1">
                <a:solidFill>
                  <a:schemeClr val="dk1"/>
                </a:solidFill>
                <a:latin typeface="Arial"/>
              </a:endParaRPr>
            </a:p>
          </p:txBody>
        </p:sp>
      </p:grpSp>
      <p:grpSp>
        <p:nvGrpSpPr>
          <p:cNvPr id="28" name="Group 96">
            <a:extLst>
              <a:ext uri="{FF2B5EF4-FFF2-40B4-BE49-F238E27FC236}">
                <a16:creationId xmlns:a16="http://schemas.microsoft.com/office/drawing/2014/main" id="{EFFDEA33-F98E-205B-5564-9666F6521A6B}"/>
              </a:ext>
            </a:extLst>
          </p:cNvPr>
          <p:cNvGrpSpPr/>
          <p:nvPr/>
        </p:nvGrpSpPr>
        <p:grpSpPr>
          <a:xfrm>
            <a:off x="8975442" y="1964328"/>
            <a:ext cx="3028680" cy="1819440"/>
            <a:chOff x="9077040" y="2080440"/>
            <a:chExt cx="3028680" cy="1819440"/>
          </a:xfrm>
        </p:grpSpPr>
        <p:pic>
          <p:nvPicPr>
            <p:cNvPr id="29" name="Picture 19">
              <a:extLst>
                <a:ext uri="{FF2B5EF4-FFF2-40B4-BE49-F238E27FC236}">
                  <a16:creationId xmlns:a16="http://schemas.microsoft.com/office/drawing/2014/main" id="{534D0899-B3BE-2D99-A44A-B819CF9869E1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9900360" y="2252160"/>
              <a:ext cx="2069280" cy="451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" name="Right Brace 91">
              <a:extLst>
                <a:ext uri="{FF2B5EF4-FFF2-40B4-BE49-F238E27FC236}">
                  <a16:creationId xmlns:a16="http://schemas.microsoft.com/office/drawing/2014/main" id="{A0FCDB4B-6BAB-2163-B593-9D45FC5E07A8}"/>
                </a:ext>
              </a:extLst>
            </p:cNvPr>
            <p:cNvSpPr/>
            <p:nvPr/>
          </p:nvSpPr>
          <p:spPr>
            <a:xfrm>
              <a:off x="9077040" y="2080440"/>
              <a:ext cx="611640" cy="1819440"/>
            </a:xfrm>
            <a:prstGeom prst="rightBrace">
              <a:avLst>
                <a:gd name="adj1" fmla="val 10667"/>
                <a:gd name="adj2" fmla="val 28843"/>
              </a:avLst>
            </a:prstGeom>
            <a:noFill/>
            <a:ln w="28440">
              <a:solidFill>
                <a:srgbClr val="00276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DE" sz="18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31" name="TextBox 92">
              <a:extLst>
                <a:ext uri="{FF2B5EF4-FFF2-40B4-BE49-F238E27FC236}">
                  <a16:creationId xmlns:a16="http://schemas.microsoft.com/office/drawing/2014/main" id="{8C428DCE-0F26-A65C-59F5-F555F86F0C91}"/>
                </a:ext>
              </a:extLst>
            </p:cNvPr>
            <p:cNvSpPr/>
            <p:nvPr/>
          </p:nvSpPr>
          <p:spPr>
            <a:xfrm>
              <a:off x="9727200" y="2688840"/>
              <a:ext cx="2378520" cy="45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</a:pPr>
              <a:r>
                <a:rPr lang="en-US" sz="2400" b="0" strike="noStrike" spc="-1">
                  <a:solidFill>
                    <a:srgbClr val="002764"/>
                  </a:solidFill>
                  <a:latin typeface="DesySans Office"/>
                </a:rPr>
                <a:t>Helmholtz AAI</a:t>
              </a:r>
              <a:endParaRPr lang="en-US" sz="2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2" name="TextBox 102">
            <a:extLst>
              <a:ext uri="{FF2B5EF4-FFF2-40B4-BE49-F238E27FC236}">
                <a16:creationId xmlns:a16="http://schemas.microsoft.com/office/drawing/2014/main" id="{625CA600-3CF6-9AA4-E4FE-F50BBAF64CBF}"/>
              </a:ext>
            </a:extLst>
          </p:cNvPr>
          <p:cNvSpPr/>
          <p:nvPr/>
        </p:nvSpPr>
        <p:spPr>
          <a:xfrm>
            <a:off x="11179002" y="2664888"/>
            <a:ext cx="184320" cy="3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endParaRPr lang="en-DE" sz="1600" b="0" strike="noStrike" spc="-1">
              <a:solidFill>
                <a:schemeClr val="dk1"/>
              </a:solidFill>
              <a:latin typeface="Arial"/>
            </a:endParaRPr>
          </a:p>
        </p:txBody>
      </p:sp>
      <p:grpSp>
        <p:nvGrpSpPr>
          <p:cNvPr id="33" name="Group 104">
            <a:extLst>
              <a:ext uri="{FF2B5EF4-FFF2-40B4-BE49-F238E27FC236}">
                <a16:creationId xmlns:a16="http://schemas.microsoft.com/office/drawing/2014/main" id="{B21B40A7-43B9-7C01-638A-4B4D35CA3A1D}"/>
              </a:ext>
            </a:extLst>
          </p:cNvPr>
          <p:cNvGrpSpPr/>
          <p:nvPr/>
        </p:nvGrpSpPr>
        <p:grpSpPr>
          <a:xfrm>
            <a:off x="1729722" y="3313248"/>
            <a:ext cx="3300120" cy="1096920"/>
            <a:chOff x="1831320" y="3429360"/>
            <a:chExt cx="3300120" cy="1096920"/>
          </a:xfrm>
        </p:grpSpPr>
        <p:sp>
          <p:nvSpPr>
            <p:cNvPr id="34" name="Down Arrow 98">
              <a:extLst>
                <a:ext uri="{FF2B5EF4-FFF2-40B4-BE49-F238E27FC236}">
                  <a16:creationId xmlns:a16="http://schemas.microsoft.com/office/drawing/2014/main" id="{7AE6EED5-EF94-D249-CF54-0409B72590A7}"/>
                </a:ext>
              </a:extLst>
            </p:cNvPr>
            <p:cNvSpPr/>
            <p:nvPr/>
          </p:nvSpPr>
          <p:spPr>
            <a:xfrm rot="10800000">
              <a:off x="1831320" y="3429360"/>
              <a:ext cx="3300120" cy="109692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9360">
              <a:noFill/>
            </a:ln>
            <a:effectLst>
              <a:outerShdw blurRad="50760" dist="37674" dir="2700000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DE" sz="16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35" name="TextBox 103">
              <a:extLst>
                <a:ext uri="{FF2B5EF4-FFF2-40B4-BE49-F238E27FC236}">
                  <a16:creationId xmlns:a16="http://schemas.microsoft.com/office/drawing/2014/main" id="{695F54B3-C439-726A-3744-896D7B00E30C}"/>
                </a:ext>
              </a:extLst>
            </p:cNvPr>
            <p:cNvSpPr/>
            <p:nvPr/>
          </p:nvSpPr>
          <p:spPr>
            <a:xfrm>
              <a:off x="2292120" y="3643200"/>
              <a:ext cx="2378520" cy="821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</a:pPr>
              <a:r>
                <a:rPr lang="en-US" sz="2400" b="0" strike="noStrike" spc="-1">
                  <a:solidFill>
                    <a:srgbClr val="002764"/>
                  </a:solidFill>
                  <a:latin typeface="DesySans Office"/>
                </a:rPr>
                <a:t>Out of</a:t>
              </a:r>
              <a:endParaRPr lang="en-US" sz="24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lang="en-US" sz="2400" b="0" strike="noStrike" spc="-1">
                  <a:solidFill>
                    <a:srgbClr val="002764"/>
                  </a:solidFill>
                  <a:latin typeface="DesySans Office"/>
                </a:rPr>
                <a:t>Embargo</a:t>
              </a:r>
              <a:endParaRPr lang="en-US" sz="2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6" name="Group 5">
            <a:extLst>
              <a:ext uri="{FF2B5EF4-FFF2-40B4-BE49-F238E27FC236}">
                <a16:creationId xmlns:a16="http://schemas.microsoft.com/office/drawing/2014/main" id="{A786BFE9-2AD6-41C9-7971-3E837B7B70B1}"/>
              </a:ext>
            </a:extLst>
          </p:cNvPr>
          <p:cNvGrpSpPr/>
          <p:nvPr/>
        </p:nvGrpSpPr>
        <p:grpSpPr>
          <a:xfrm>
            <a:off x="5495682" y="23928"/>
            <a:ext cx="6523920" cy="2030400"/>
            <a:chOff x="5597280" y="140040"/>
            <a:chExt cx="6523920" cy="2030400"/>
          </a:xfrm>
        </p:grpSpPr>
        <p:grpSp>
          <p:nvGrpSpPr>
            <p:cNvPr id="37" name="Group 94">
              <a:extLst>
                <a:ext uri="{FF2B5EF4-FFF2-40B4-BE49-F238E27FC236}">
                  <a16:creationId xmlns:a16="http://schemas.microsoft.com/office/drawing/2014/main" id="{34EF8C2C-CCEB-F82B-BDD8-CC3242E5EA15}"/>
                </a:ext>
              </a:extLst>
            </p:cNvPr>
            <p:cNvGrpSpPr/>
            <p:nvPr/>
          </p:nvGrpSpPr>
          <p:grpSpPr>
            <a:xfrm>
              <a:off x="5597280" y="205560"/>
              <a:ext cx="6523920" cy="1964880"/>
              <a:chOff x="5597280" y="205560"/>
              <a:chExt cx="6523920" cy="1964880"/>
            </a:xfrm>
          </p:grpSpPr>
          <p:grpSp>
            <p:nvGrpSpPr>
              <p:cNvPr id="39" name="Group 26">
                <a:extLst>
                  <a:ext uri="{FF2B5EF4-FFF2-40B4-BE49-F238E27FC236}">
                    <a16:creationId xmlns:a16="http://schemas.microsoft.com/office/drawing/2014/main" id="{5E7B506C-7831-A224-02A4-D64D6CA8A381}"/>
                  </a:ext>
                </a:extLst>
              </p:cNvPr>
              <p:cNvGrpSpPr/>
              <p:nvPr/>
            </p:nvGrpSpPr>
            <p:grpSpPr>
              <a:xfrm>
                <a:off x="9421560" y="205560"/>
                <a:ext cx="2699640" cy="999360"/>
                <a:chOff x="9421560" y="205560"/>
                <a:chExt cx="2699640" cy="999360"/>
              </a:xfrm>
            </p:grpSpPr>
            <p:pic>
              <p:nvPicPr>
                <p:cNvPr id="41" name="Picture 27">
                  <a:extLst>
                    <a:ext uri="{FF2B5EF4-FFF2-40B4-BE49-F238E27FC236}">
                      <a16:creationId xmlns:a16="http://schemas.microsoft.com/office/drawing/2014/main" id="{F432C222-81D8-0167-9155-C707CB08EAC3}"/>
                    </a:ext>
                  </a:extLst>
                </p:cNvPr>
                <p:cNvPicPr/>
                <p:nvPr/>
              </p:nvPicPr>
              <p:blipFill>
                <a:blip r:embed="rId5"/>
                <a:stretch/>
              </p:blipFill>
              <p:spPr>
                <a:xfrm>
                  <a:off x="9648360" y="319680"/>
                  <a:ext cx="1468440" cy="73404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42" name="Picture 28">
                  <a:extLst>
                    <a:ext uri="{FF2B5EF4-FFF2-40B4-BE49-F238E27FC236}">
                      <a16:creationId xmlns:a16="http://schemas.microsoft.com/office/drawing/2014/main" id="{774CE7B8-F985-E168-5018-B48418BCB7D7}"/>
                    </a:ext>
                  </a:extLst>
                </p:cNvPr>
                <p:cNvPicPr/>
                <p:nvPr/>
              </p:nvPicPr>
              <p:blipFill>
                <a:blip r:embed="rId6"/>
                <a:stretch/>
              </p:blipFill>
              <p:spPr>
                <a:xfrm>
                  <a:off x="11117160" y="319680"/>
                  <a:ext cx="685440" cy="79380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43" name="Rounded Rectangle 29">
                  <a:extLst>
                    <a:ext uri="{FF2B5EF4-FFF2-40B4-BE49-F238E27FC236}">
                      <a16:creationId xmlns:a16="http://schemas.microsoft.com/office/drawing/2014/main" id="{B2A7F769-3077-B43A-B505-20B90C357925}"/>
                    </a:ext>
                  </a:extLst>
                </p:cNvPr>
                <p:cNvSpPr/>
                <p:nvPr/>
              </p:nvSpPr>
              <p:spPr>
                <a:xfrm>
                  <a:off x="9421560" y="205560"/>
                  <a:ext cx="2699640" cy="999360"/>
                </a:xfrm>
                <a:prstGeom prst="roundRect">
                  <a:avLst>
                    <a:gd name="adj" fmla="val 16667"/>
                  </a:avLst>
                </a:prstGeom>
                <a:noFill/>
                <a:ln w="19080" cap="rnd">
                  <a:solidFill>
                    <a:srgbClr val="666666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9360" tIns="54360" rIns="99360" bIns="54360" anchor="ctr">
                  <a:noAutofit/>
                </a:bodyPr>
                <a:lstStyle/>
                <a:p>
                  <a:endParaRPr lang="en-US" sz="1800" b="0" strike="noStrike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40" name="Bent Arrow 88">
                <a:extLst>
                  <a:ext uri="{FF2B5EF4-FFF2-40B4-BE49-F238E27FC236}">
                    <a16:creationId xmlns:a16="http://schemas.microsoft.com/office/drawing/2014/main" id="{AE63B576-E1BA-162D-5355-D37B875FC268}"/>
                  </a:ext>
                </a:extLst>
              </p:cNvPr>
              <p:cNvSpPr/>
              <p:nvPr/>
            </p:nvSpPr>
            <p:spPr>
              <a:xfrm>
                <a:off x="5597280" y="349560"/>
                <a:ext cx="3699360" cy="1820880"/>
              </a:xfrm>
              <a:prstGeom prst="bentArrow">
                <a:avLst>
                  <a:gd name="adj1" fmla="val 11779"/>
                  <a:gd name="adj2" fmla="val 16803"/>
                  <a:gd name="adj3" fmla="val 15164"/>
                  <a:gd name="adj4" fmla="val 36373"/>
                </a:avLst>
              </a:prstGeom>
              <a:gradFill rotWithShape="0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rgbClr val="007BC8"/>
                  </a:gs>
                </a:gsLst>
                <a:path path="circle">
                  <a:fillToRect l="50000" r="50000" b="100000"/>
                </a:path>
              </a:gradFill>
              <a:ln w="9360">
                <a:noFill/>
              </a:ln>
              <a:effectLst>
                <a:outerShdw blurRad="50760" dist="37674" dir="2700000" rotWithShape="0">
                  <a:srgbClr val="000000">
                    <a:alpha val="4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endParaRPr lang="en-DE" sz="1600" b="0" strike="noStrike" spc="-1">
                  <a:solidFill>
                    <a:schemeClr val="dk1"/>
                  </a:solidFill>
                  <a:latin typeface="Arial"/>
                </a:endParaRPr>
              </a:p>
            </p:txBody>
          </p:sp>
        </p:grpSp>
        <p:sp>
          <p:nvSpPr>
            <p:cNvPr id="38" name="TextBox 3">
              <a:extLst>
                <a:ext uri="{FF2B5EF4-FFF2-40B4-BE49-F238E27FC236}">
                  <a16:creationId xmlns:a16="http://schemas.microsoft.com/office/drawing/2014/main" id="{8EF78F5D-29BB-0470-D88F-498DBB4F1819}"/>
                </a:ext>
              </a:extLst>
            </p:cNvPr>
            <p:cNvSpPr/>
            <p:nvPr/>
          </p:nvSpPr>
          <p:spPr>
            <a:xfrm>
              <a:off x="6403680" y="140040"/>
              <a:ext cx="2378520" cy="45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</a:pPr>
              <a:r>
                <a:rPr lang="en-US" sz="2400" b="0" strike="noStrike" spc="-1">
                  <a:solidFill>
                    <a:srgbClr val="002764"/>
                  </a:solidFill>
                  <a:latin typeface="DesySans Office"/>
                </a:rPr>
                <a:t>OAI-PMH</a:t>
              </a:r>
              <a:endParaRPr lang="en-US" sz="2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4E1AB2B-3D26-F475-8DC1-6CEF9D7DDAE4}"/>
              </a:ext>
            </a:extLst>
          </p:cNvPr>
          <p:cNvGrpSpPr/>
          <p:nvPr/>
        </p:nvGrpSpPr>
        <p:grpSpPr>
          <a:xfrm>
            <a:off x="657642" y="2016888"/>
            <a:ext cx="8432640" cy="1613160"/>
            <a:chOff x="759240" y="2133000"/>
            <a:chExt cx="8432640" cy="1613160"/>
          </a:xfrm>
        </p:grpSpPr>
        <p:grpSp>
          <p:nvGrpSpPr>
            <p:cNvPr id="45" name="Group 97">
              <a:extLst>
                <a:ext uri="{FF2B5EF4-FFF2-40B4-BE49-F238E27FC236}">
                  <a16:creationId xmlns:a16="http://schemas.microsoft.com/office/drawing/2014/main" id="{29C82BAA-867B-60AE-7D66-CCF5D4D662B2}"/>
                </a:ext>
              </a:extLst>
            </p:cNvPr>
            <p:cNvGrpSpPr/>
            <p:nvPr/>
          </p:nvGrpSpPr>
          <p:grpSpPr>
            <a:xfrm>
              <a:off x="759240" y="2133000"/>
              <a:ext cx="8432640" cy="1613160"/>
              <a:chOff x="759240" y="2133000"/>
              <a:chExt cx="8432640" cy="1613160"/>
            </a:xfrm>
          </p:grpSpPr>
          <p:sp>
            <p:nvSpPr>
              <p:cNvPr id="47" name="Rounded Rectangle 78">
                <a:extLst>
                  <a:ext uri="{FF2B5EF4-FFF2-40B4-BE49-F238E27FC236}">
                    <a16:creationId xmlns:a16="http://schemas.microsoft.com/office/drawing/2014/main" id="{E894E908-D0A1-204E-A594-0AD58797DFED}"/>
                  </a:ext>
                </a:extLst>
              </p:cNvPr>
              <p:cNvSpPr/>
              <p:nvPr/>
            </p:nvSpPr>
            <p:spPr>
              <a:xfrm>
                <a:off x="6671520" y="2183760"/>
                <a:ext cx="2520360" cy="154332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rgbClr val="B2B4B2"/>
                  </a:gs>
                </a:gsLst>
                <a:path path="circle">
                  <a:fillToRect l="50000" r="50000" b="100000"/>
                </a:path>
              </a:gradFill>
              <a:ln w="0">
                <a:noFill/>
              </a:ln>
              <a:effectLst>
                <a:outerShdw blurRad="50760" dist="37674" dir="2700000" rotWithShape="0">
                  <a:srgbClr val="000000">
                    <a:alpha val="4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b">
                <a:noAutofit/>
              </a:bodyPr>
              <a:lstStyle/>
              <a:p>
                <a:endParaRPr lang="en-US" sz="1500" b="0" strike="noStrike" spc="-1">
                  <a:solidFill>
                    <a:srgbClr val="000000"/>
                  </a:solidFill>
                  <a:latin typeface="DesySans Office"/>
                </a:endParaRPr>
              </a:p>
            </p:txBody>
          </p:sp>
          <p:sp>
            <p:nvSpPr>
              <p:cNvPr id="48" name="Rounded Rectangle 74">
                <a:extLst>
                  <a:ext uri="{FF2B5EF4-FFF2-40B4-BE49-F238E27FC236}">
                    <a16:creationId xmlns:a16="http://schemas.microsoft.com/office/drawing/2014/main" id="{3C347DD7-D074-115F-3706-748969E2C915}"/>
                  </a:ext>
                </a:extLst>
              </p:cNvPr>
              <p:cNvSpPr/>
              <p:nvPr/>
            </p:nvSpPr>
            <p:spPr>
              <a:xfrm>
                <a:off x="3736440" y="2163600"/>
                <a:ext cx="2520360" cy="158256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path path="circle">
                  <a:fillToRect l="50000" r="50000" b="100000"/>
                </a:path>
              </a:gradFill>
              <a:ln w="0" cap="rnd">
                <a:solidFill>
                  <a:srgbClr val="009FDF"/>
                </a:solidFill>
              </a:ln>
              <a:effectLst>
                <a:outerShdw blurRad="50760" dist="37674" dir="2700000" rotWithShape="0">
                  <a:srgbClr val="000000">
                    <a:alpha val="4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b">
                <a:noAutofit/>
              </a:bodyPr>
              <a:lstStyle/>
              <a:p>
                <a:endParaRPr lang="en-US" sz="1500" b="0" strike="noStrike" spc="-1">
                  <a:solidFill>
                    <a:srgbClr val="000000"/>
                  </a:solidFill>
                  <a:latin typeface="DesySans Office"/>
                </a:endParaRPr>
              </a:p>
            </p:txBody>
          </p:sp>
          <p:sp>
            <p:nvSpPr>
              <p:cNvPr id="49" name="Rounded Rectangle 76">
                <a:extLst>
                  <a:ext uri="{FF2B5EF4-FFF2-40B4-BE49-F238E27FC236}">
                    <a16:creationId xmlns:a16="http://schemas.microsoft.com/office/drawing/2014/main" id="{7AAC2C13-F0B0-7FE9-12A5-1E852CA91359}"/>
                  </a:ext>
                </a:extLst>
              </p:cNvPr>
              <p:cNvSpPr/>
              <p:nvPr/>
            </p:nvSpPr>
            <p:spPr>
              <a:xfrm>
                <a:off x="759240" y="2163600"/>
                <a:ext cx="2520360" cy="156348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rgbClr val="EB6E0F"/>
                  </a:gs>
                </a:gsLst>
                <a:path path="circle">
                  <a:fillToRect l="50000" r="50000" b="100000"/>
                </a:path>
              </a:gradFill>
              <a:ln w="0">
                <a:noFill/>
              </a:ln>
              <a:effectLst>
                <a:outerShdw blurRad="50760" dist="37674" dir="2700000" rotWithShape="0">
                  <a:srgbClr val="000000">
                    <a:alpha val="4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b">
                <a:noAutofit/>
              </a:bodyPr>
              <a:lstStyle/>
              <a:p>
                <a:endParaRPr lang="en-US" sz="24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pic>
            <p:nvPicPr>
              <p:cNvPr id="50" name="Picture 77">
                <a:extLst>
                  <a:ext uri="{FF2B5EF4-FFF2-40B4-BE49-F238E27FC236}">
                    <a16:creationId xmlns:a16="http://schemas.microsoft.com/office/drawing/2014/main" id="{D10CC59C-2D6F-B39C-2F29-15C486C5C37A}"/>
                  </a:ext>
                </a:extLst>
              </p:cNvPr>
              <p:cNvPicPr/>
              <p:nvPr/>
            </p:nvPicPr>
            <p:blipFill>
              <a:blip r:embed="rId2"/>
              <a:srcRect r="6721"/>
              <a:stretch/>
            </p:blipFill>
            <p:spPr>
              <a:xfrm>
                <a:off x="888120" y="2261520"/>
                <a:ext cx="716760" cy="799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1" name="TextBox 79">
                <a:extLst>
                  <a:ext uri="{FF2B5EF4-FFF2-40B4-BE49-F238E27FC236}">
                    <a16:creationId xmlns:a16="http://schemas.microsoft.com/office/drawing/2014/main" id="{0A18C81E-9109-DE61-5A38-E0E8D515D3DD}"/>
                  </a:ext>
                </a:extLst>
              </p:cNvPr>
              <p:cNvSpPr/>
              <p:nvPr/>
            </p:nvSpPr>
            <p:spPr>
              <a:xfrm>
                <a:off x="1065960" y="3002400"/>
                <a:ext cx="2075400" cy="7002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algn="ctr" defTabSz="457200">
                  <a:lnSpc>
                    <a:spcPct val="100000"/>
                  </a:lnSpc>
                </a:pPr>
                <a:r>
                  <a:rPr lang="en-DE" sz="2000" b="0" strike="noStrike" spc="-1" dirty="0">
                    <a:solidFill>
                      <a:schemeClr val="tx2">
                        <a:lumMod val="75000"/>
                      </a:schemeClr>
                    </a:solidFill>
                    <a:latin typeface="Arial"/>
                  </a:rPr>
                  <a:t>Public Helmholtz</a:t>
                </a:r>
                <a:endParaRPr lang="en-US" sz="2000" b="0" strike="noStrike" spc="-1" dirty="0">
                  <a:solidFill>
                    <a:schemeClr val="tx2">
                      <a:lumMod val="75000"/>
                    </a:schemeClr>
                  </a:solidFill>
                  <a:latin typeface="Calibri"/>
                </a:endParaRPr>
              </a:p>
              <a:p>
                <a:pPr algn="ctr" defTabSz="457200">
                  <a:lnSpc>
                    <a:spcPct val="100000"/>
                  </a:lnSpc>
                </a:pPr>
                <a:r>
                  <a:rPr lang="en-DE" sz="2000" b="0" strike="noStrike" spc="-1" dirty="0">
                    <a:solidFill>
                      <a:schemeClr val="tx2">
                        <a:lumMod val="75000"/>
                      </a:schemeClr>
                    </a:solidFill>
                    <a:latin typeface="Arial"/>
                  </a:rPr>
                  <a:t>Spaces</a:t>
                </a:r>
                <a:endParaRPr lang="en-US" sz="2000" b="0" strike="noStrike" spc="-1" dirty="0">
                  <a:solidFill>
                    <a:schemeClr val="tx2">
                      <a:lumMod val="75000"/>
                    </a:schemeClr>
                  </a:solidFill>
                  <a:latin typeface="Calibri"/>
                </a:endParaRPr>
              </a:p>
            </p:txBody>
          </p:sp>
          <p:sp>
            <p:nvSpPr>
              <p:cNvPr id="52" name="TextBox 80">
                <a:extLst>
                  <a:ext uri="{FF2B5EF4-FFF2-40B4-BE49-F238E27FC236}">
                    <a16:creationId xmlns:a16="http://schemas.microsoft.com/office/drawing/2014/main" id="{F2B139C9-1BB0-D0D9-ABF1-A62C4FA480EF}"/>
                  </a:ext>
                </a:extLst>
              </p:cNvPr>
              <p:cNvSpPr/>
              <p:nvPr/>
            </p:nvSpPr>
            <p:spPr>
              <a:xfrm>
                <a:off x="3875760" y="3141000"/>
                <a:ext cx="2267280" cy="3952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457200">
                  <a:lnSpc>
                    <a:spcPct val="100000"/>
                  </a:lnSpc>
                </a:pPr>
                <a:r>
                  <a:rPr lang="en-US" sz="2000" b="0" strike="noStrike" spc="-1" dirty="0">
                    <a:solidFill>
                      <a:schemeClr val="tx2">
                        <a:lumMod val="75000"/>
                      </a:schemeClr>
                    </a:solidFill>
                    <a:latin typeface="DesySans Office"/>
                  </a:rPr>
                  <a:t>Open Catalogue</a:t>
                </a:r>
                <a:endParaRPr lang="en-US" sz="2000" b="0" strike="noStrike" spc="-1" dirty="0">
                  <a:solidFill>
                    <a:schemeClr val="tx2">
                      <a:lumMod val="75000"/>
                    </a:schemeClr>
                  </a:solidFill>
                  <a:latin typeface="Calibri"/>
                </a:endParaRPr>
              </a:p>
            </p:txBody>
          </p:sp>
          <p:sp>
            <p:nvSpPr>
              <p:cNvPr id="53" name="Can 81">
                <a:extLst>
                  <a:ext uri="{FF2B5EF4-FFF2-40B4-BE49-F238E27FC236}">
                    <a16:creationId xmlns:a16="http://schemas.microsoft.com/office/drawing/2014/main" id="{A42E00D6-30A7-EE8C-9346-CC64AAD27D63}"/>
                  </a:ext>
                </a:extLst>
              </p:cNvPr>
              <p:cNvSpPr/>
              <p:nvPr/>
            </p:nvSpPr>
            <p:spPr>
              <a:xfrm>
                <a:off x="1690920" y="2224080"/>
                <a:ext cx="1452600" cy="837360"/>
              </a:xfrm>
              <a:prstGeom prst="can">
                <a:avLst>
                  <a:gd name="adj" fmla="val 25000"/>
                </a:avLst>
              </a:prstGeom>
              <a:solidFill>
                <a:srgbClr val="3B48CD"/>
              </a:solidFill>
              <a:ln w="9360">
                <a:solidFill>
                  <a:schemeClr val="lt1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endParaRPr lang="en-DE" sz="1600" b="0" strike="noStrike" spc="-1">
                  <a:solidFill>
                    <a:schemeClr val="dk1"/>
                  </a:solidFill>
                  <a:latin typeface="Arial"/>
                </a:endParaRPr>
              </a:p>
            </p:txBody>
          </p:sp>
          <p:sp>
            <p:nvSpPr>
              <p:cNvPr id="54" name="TextBox 83">
                <a:extLst>
                  <a:ext uri="{FF2B5EF4-FFF2-40B4-BE49-F238E27FC236}">
                    <a16:creationId xmlns:a16="http://schemas.microsoft.com/office/drawing/2014/main" id="{BBBB2F45-E4BD-C5B0-FD75-0849BB22D847}"/>
                  </a:ext>
                </a:extLst>
              </p:cNvPr>
              <p:cNvSpPr/>
              <p:nvPr/>
            </p:nvSpPr>
            <p:spPr>
              <a:xfrm>
                <a:off x="2042640" y="2463480"/>
                <a:ext cx="754200" cy="5778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algn="ctr" defTabSz="457200">
                  <a:lnSpc>
                    <a:spcPct val="100000"/>
                  </a:lnSpc>
                </a:pPr>
                <a:r>
                  <a:rPr lang="en-DE" sz="1600" b="0" strike="noStrike" spc="-1">
                    <a:solidFill>
                      <a:schemeClr val="lt1"/>
                    </a:solidFill>
                    <a:latin typeface="Arial"/>
                  </a:rPr>
                  <a:t>OPEN</a:t>
                </a:r>
                <a:endParaRPr lang="en-US" sz="160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algn="ctr" defTabSz="457200">
                  <a:lnSpc>
                    <a:spcPct val="100000"/>
                  </a:lnSpc>
                </a:pPr>
                <a:r>
                  <a:rPr lang="en-DE" sz="1600" b="0" strike="noStrike" spc="-1">
                    <a:solidFill>
                      <a:schemeClr val="lt1"/>
                    </a:solidFill>
                    <a:latin typeface="Arial"/>
                  </a:rPr>
                  <a:t>DATA</a:t>
                </a:r>
                <a:endParaRPr lang="en-US" sz="16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pic>
            <p:nvPicPr>
              <p:cNvPr id="55" name="Picture 85">
                <a:extLst>
                  <a:ext uri="{FF2B5EF4-FFF2-40B4-BE49-F238E27FC236}">
                    <a16:creationId xmlns:a16="http://schemas.microsoft.com/office/drawing/2014/main" id="{52FFC3F5-3F58-A8DB-E842-882CFF08D1BC}"/>
                  </a:ext>
                </a:extLst>
              </p:cNvPr>
              <p:cNvPicPr/>
              <p:nvPr/>
            </p:nvPicPr>
            <p:blipFill>
              <a:blip r:embed="rId7"/>
              <a:stretch/>
            </p:blipFill>
            <p:spPr>
              <a:xfrm>
                <a:off x="6912000" y="3138480"/>
                <a:ext cx="402840" cy="5371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56" name="Picture 25_ 1" descr="jupyter.png">
                <a:extLst>
                  <a:ext uri="{FF2B5EF4-FFF2-40B4-BE49-F238E27FC236}">
                    <a16:creationId xmlns:a16="http://schemas.microsoft.com/office/drawing/2014/main" id="{C430469E-EE3E-AEFD-B611-9DBBE2B8DB4A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>
                <a:off x="7571880" y="2541960"/>
                <a:ext cx="783360" cy="9079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57" name="Picture 87">
                <a:extLst>
                  <a:ext uri="{FF2B5EF4-FFF2-40B4-BE49-F238E27FC236}">
                    <a16:creationId xmlns:a16="http://schemas.microsoft.com/office/drawing/2014/main" id="{BDCCB62D-2707-2273-C70A-89142FC07B1B}"/>
                  </a:ext>
                </a:extLst>
              </p:cNvPr>
              <p:cNvPicPr/>
              <p:nvPr/>
            </p:nvPicPr>
            <p:blipFill>
              <a:blip r:embed="rId9"/>
              <a:stretch/>
            </p:blipFill>
            <p:spPr>
              <a:xfrm>
                <a:off x="8467200" y="3128400"/>
                <a:ext cx="523080" cy="446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8" name="TextBox 93">
                <a:extLst>
                  <a:ext uri="{FF2B5EF4-FFF2-40B4-BE49-F238E27FC236}">
                    <a16:creationId xmlns:a16="http://schemas.microsoft.com/office/drawing/2014/main" id="{B8015E86-9766-ACCA-2DAE-B58AE4B63462}"/>
                  </a:ext>
                </a:extLst>
              </p:cNvPr>
              <p:cNvSpPr/>
              <p:nvPr/>
            </p:nvSpPr>
            <p:spPr>
              <a:xfrm>
                <a:off x="6744240" y="2133000"/>
                <a:ext cx="2378520" cy="456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457200">
                  <a:lnSpc>
                    <a:spcPct val="100000"/>
                  </a:lnSpc>
                </a:pPr>
                <a:r>
                  <a:rPr lang="en-US" sz="2400" b="0" strike="noStrike" spc="-1">
                    <a:solidFill>
                      <a:srgbClr val="002764"/>
                    </a:solidFill>
                    <a:latin typeface="DesySans Office"/>
                  </a:rPr>
                  <a:t>Exploitation</a:t>
                </a:r>
                <a:endParaRPr lang="en-US" sz="24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B93C6D7-2F71-ED67-D8AB-5202F9EE1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3752" y="2348880"/>
              <a:ext cx="2135611" cy="747464"/>
            </a:xfrm>
            <a:prstGeom prst="rect">
              <a:avLst/>
            </a:prstGeom>
          </p:spPr>
        </p:pic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61FE02A6-E9AA-64ED-80CB-2EC6DCACC9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154" y="4321000"/>
            <a:ext cx="2135611" cy="74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2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6D0EF-5A57-19B5-0D42-7AF976E1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publishing process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815D14-0BFB-73B1-91A0-6F779E13F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919C4-F72A-C949-870F-CD3A1409F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CECA52-FA90-DA1C-9FCA-97795DDC6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13</a:t>
            </a:fld>
            <a:endParaRPr lang="en-DE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FA5C076-BDE1-E289-9CEE-D6A19ADC1BE0}"/>
              </a:ext>
            </a:extLst>
          </p:cNvPr>
          <p:cNvSpPr/>
          <p:nvPr/>
        </p:nvSpPr>
        <p:spPr>
          <a:xfrm>
            <a:off x="198490" y="3154867"/>
            <a:ext cx="1859731" cy="302684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0">
            <a:extLst>
              <a:ext uri="{FF2B5EF4-FFF2-40B4-BE49-F238E27FC236}">
                <a16:creationId xmlns:a16="http://schemas.microsoft.com/office/drawing/2014/main" id="{3B8302AD-D1F4-A206-3305-88D426EACBB3}"/>
              </a:ext>
            </a:extLst>
          </p:cNvPr>
          <p:cNvSpPr/>
          <p:nvPr/>
        </p:nvSpPr>
        <p:spPr>
          <a:xfrm>
            <a:off x="1283372" y="2196843"/>
            <a:ext cx="763560" cy="76356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  <a:effectLst/>
        </p:spPr>
        <p:txBody>
          <a:bodyPr lIns="0" tIns="0" rIns="0" bIns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68">
            <a:extLst>
              <a:ext uri="{FF2B5EF4-FFF2-40B4-BE49-F238E27FC236}">
                <a16:creationId xmlns:a16="http://schemas.microsoft.com/office/drawing/2014/main" id="{497B1626-42FE-CC87-FBAC-8652ADB61569}"/>
              </a:ext>
            </a:extLst>
          </p:cNvPr>
          <p:cNvSpPr/>
          <p:nvPr/>
        </p:nvSpPr>
        <p:spPr>
          <a:xfrm>
            <a:off x="188114" y="715978"/>
            <a:ext cx="2069379" cy="494502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square" lIns="0" tIns="63000" rIns="0" bIns="0" anchor="t">
            <a:spAutoFit/>
          </a:bodyPr>
          <a:lstStyle/>
          <a:p>
            <a:pPr marL="12600" marR="0" lvl="0" indent="0" defTabSz="914400" eaLnBrk="1" fontAlgn="auto" latinLnBrk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Space</a:t>
            </a:r>
          </a:p>
        </p:txBody>
      </p:sp>
      <p:sp>
        <p:nvSpPr>
          <p:cNvPr id="10" name="Vertical Scroll 9">
            <a:extLst>
              <a:ext uri="{FF2B5EF4-FFF2-40B4-BE49-F238E27FC236}">
                <a16:creationId xmlns:a16="http://schemas.microsoft.com/office/drawing/2014/main" id="{BEE01070-0F68-C3D7-2AFF-1669E2BD1095}"/>
              </a:ext>
            </a:extLst>
          </p:cNvPr>
          <p:cNvSpPr/>
          <p:nvPr/>
        </p:nvSpPr>
        <p:spPr>
          <a:xfrm>
            <a:off x="313829" y="3749147"/>
            <a:ext cx="1040657" cy="1004712"/>
          </a:xfrm>
          <a:prstGeom prst="verticalScroll">
            <a:avLst/>
          </a:prstGeom>
          <a:solidFill>
            <a:srgbClr val="70AD47"/>
          </a:solidFill>
          <a:ln w="254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68">
            <a:extLst>
              <a:ext uri="{FF2B5EF4-FFF2-40B4-BE49-F238E27FC236}">
                <a16:creationId xmlns:a16="http://schemas.microsoft.com/office/drawing/2014/main" id="{B73E351A-41F8-7135-B9EC-A5A56001CD3F}"/>
              </a:ext>
            </a:extLst>
          </p:cNvPr>
          <p:cNvSpPr/>
          <p:nvPr/>
        </p:nvSpPr>
        <p:spPr>
          <a:xfrm>
            <a:off x="506551" y="4033045"/>
            <a:ext cx="722745" cy="340614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square" lIns="0" tIns="63000" rIns="0" bIns="0" anchor="t">
            <a:spAutoFit/>
          </a:bodyPr>
          <a:lstStyle/>
          <a:p>
            <a:pPr marL="12600" marR="0" lvl="0" indent="0" defTabSz="914400" eaLnBrk="1" fontAlgn="auto" latinLnBrk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ORSO</a:t>
            </a:r>
          </a:p>
        </p:txBody>
      </p:sp>
      <p:sp>
        <p:nvSpPr>
          <p:cNvPr id="12" name="Vertical Scroll 11">
            <a:extLst>
              <a:ext uri="{FF2B5EF4-FFF2-40B4-BE49-F238E27FC236}">
                <a16:creationId xmlns:a16="http://schemas.microsoft.com/office/drawing/2014/main" id="{59CB031D-B341-4C62-86AB-DBBDA6A44CFD}"/>
              </a:ext>
            </a:extLst>
          </p:cNvPr>
          <p:cNvSpPr/>
          <p:nvPr/>
        </p:nvSpPr>
        <p:spPr>
          <a:xfrm>
            <a:off x="929431" y="4412464"/>
            <a:ext cx="1040657" cy="1004712"/>
          </a:xfrm>
          <a:prstGeom prst="verticalScroll">
            <a:avLst/>
          </a:prstGeom>
          <a:solidFill>
            <a:srgbClr val="70AD47"/>
          </a:solidFill>
          <a:ln w="254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68">
            <a:extLst>
              <a:ext uri="{FF2B5EF4-FFF2-40B4-BE49-F238E27FC236}">
                <a16:creationId xmlns:a16="http://schemas.microsoft.com/office/drawing/2014/main" id="{15813D2F-B20E-6627-1504-0767870E06A4}"/>
              </a:ext>
            </a:extLst>
          </p:cNvPr>
          <p:cNvSpPr/>
          <p:nvPr/>
        </p:nvSpPr>
        <p:spPr>
          <a:xfrm>
            <a:off x="1145426" y="4708703"/>
            <a:ext cx="722745" cy="309836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square" lIns="0" tIns="63000" rIns="0" bIns="0" anchor="t">
            <a:spAutoFit/>
          </a:bodyPr>
          <a:lstStyle/>
          <a:p>
            <a:pPr marL="12600" marR="0" lvl="0" indent="0" defTabSz="914400" eaLnBrk="1" fontAlgn="auto" latinLnBrk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NeXus</a:t>
            </a:r>
            <a:endParaRPr kumimoji="0" lang="en-US" sz="16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Vertical Scroll 13">
            <a:extLst>
              <a:ext uri="{FF2B5EF4-FFF2-40B4-BE49-F238E27FC236}">
                <a16:creationId xmlns:a16="http://schemas.microsoft.com/office/drawing/2014/main" id="{A2B7B245-8B2C-95E8-E4E6-9953F8367909}"/>
              </a:ext>
            </a:extLst>
          </p:cNvPr>
          <p:cNvSpPr/>
          <p:nvPr/>
        </p:nvSpPr>
        <p:spPr>
          <a:xfrm>
            <a:off x="297502" y="5050016"/>
            <a:ext cx="1040657" cy="1004712"/>
          </a:xfrm>
          <a:prstGeom prst="verticalScroll">
            <a:avLst/>
          </a:prstGeom>
          <a:solidFill>
            <a:srgbClr val="70AD47"/>
          </a:solidFill>
          <a:ln w="254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68">
            <a:extLst>
              <a:ext uri="{FF2B5EF4-FFF2-40B4-BE49-F238E27FC236}">
                <a16:creationId xmlns:a16="http://schemas.microsoft.com/office/drawing/2014/main" id="{E3C82AC3-CA0A-C896-7DAD-4998E9808551}"/>
              </a:ext>
            </a:extLst>
          </p:cNvPr>
          <p:cNvSpPr/>
          <p:nvPr/>
        </p:nvSpPr>
        <p:spPr>
          <a:xfrm>
            <a:off x="568044" y="5377732"/>
            <a:ext cx="722745" cy="309836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square" lIns="0" tIns="63000" rIns="0" bIns="0" anchor="t">
            <a:spAutoFit/>
          </a:bodyPr>
          <a:lstStyle/>
          <a:p>
            <a:pPr marL="12600" marR="0" lvl="0" indent="0" defTabSz="914400" eaLnBrk="1" fontAlgn="auto" latinLnBrk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HDF5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A17072-EDDA-65D1-C771-6FCC7CC95222}"/>
              </a:ext>
            </a:extLst>
          </p:cNvPr>
          <p:cNvSpPr txBox="1"/>
          <p:nvPr/>
        </p:nvSpPr>
        <p:spPr>
          <a:xfrm>
            <a:off x="46871" y="1346903"/>
            <a:ext cx="216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600" dirty="0">
                <a:solidFill>
                  <a:srgbClr val="5B9BD5"/>
                </a:solidFill>
                <a:latin typeface="Calibri" panose="020F0502020204030204"/>
              </a:rPr>
              <a:t>Machine or Manually generated preliminary Metadata</a:t>
            </a:r>
          </a:p>
        </p:txBody>
      </p:sp>
      <p:sp>
        <p:nvSpPr>
          <p:cNvPr id="17" name="object 68">
            <a:extLst>
              <a:ext uri="{FF2B5EF4-FFF2-40B4-BE49-F238E27FC236}">
                <a16:creationId xmlns:a16="http://schemas.microsoft.com/office/drawing/2014/main" id="{8A1254C1-5921-43D1-E930-5DD33C9F7BD5}"/>
              </a:ext>
            </a:extLst>
          </p:cNvPr>
          <p:cNvSpPr/>
          <p:nvPr/>
        </p:nvSpPr>
        <p:spPr>
          <a:xfrm>
            <a:off x="357907" y="3140356"/>
            <a:ext cx="925465" cy="494502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square" lIns="0" tIns="63000" rIns="0" bIns="0" anchor="t">
            <a:spAutoFit/>
          </a:bodyPr>
          <a:lstStyle/>
          <a:p>
            <a:pPr marL="12600" marR="0" lvl="0" indent="0" defTabSz="914400" eaLnBrk="1" fontAlgn="auto" latinLnBrk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5890A6-092E-C0B4-6456-E22605066F7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rcRect l="34869" t="22847" r="34234" b="24390"/>
          <a:stretch/>
        </p:blipFill>
        <p:spPr>
          <a:xfrm>
            <a:off x="280866" y="2153687"/>
            <a:ext cx="433191" cy="739594"/>
          </a:xfrm>
          <a:prstGeom prst="rect">
            <a:avLst/>
          </a:prstGeom>
        </p:spPr>
      </p:pic>
      <p:sp>
        <p:nvSpPr>
          <p:cNvPr id="19" name="Down Arrow 18">
            <a:extLst>
              <a:ext uri="{FF2B5EF4-FFF2-40B4-BE49-F238E27FC236}">
                <a16:creationId xmlns:a16="http://schemas.microsoft.com/office/drawing/2014/main" id="{44BC712D-3B8F-DF12-E9F0-89A55EC7E609}"/>
              </a:ext>
            </a:extLst>
          </p:cNvPr>
          <p:cNvSpPr/>
          <p:nvPr/>
        </p:nvSpPr>
        <p:spPr>
          <a:xfrm rot="10800000">
            <a:off x="1504226" y="3006751"/>
            <a:ext cx="303160" cy="823999"/>
          </a:xfrm>
          <a:prstGeom prst="downArrow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778887FB-2C38-502F-EE7C-8E49EB241351}"/>
              </a:ext>
            </a:extLst>
          </p:cNvPr>
          <p:cNvSpPr/>
          <p:nvPr/>
        </p:nvSpPr>
        <p:spPr>
          <a:xfrm rot="16200000">
            <a:off x="869451" y="2249578"/>
            <a:ext cx="303160" cy="547812"/>
          </a:xfrm>
          <a:prstGeom prst="downArrow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26AC34-139F-4132-2096-70BF5B9880A1}"/>
              </a:ext>
            </a:extLst>
          </p:cNvPr>
          <p:cNvGrpSpPr/>
          <p:nvPr/>
        </p:nvGrpSpPr>
        <p:grpSpPr>
          <a:xfrm>
            <a:off x="2056491" y="814307"/>
            <a:ext cx="1842086" cy="5143650"/>
            <a:chOff x="2056491" y="890507"/>
            <a:chExt cx="1842086" cy="51436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26402A2-F422-E1E5-10D1-EF556D0A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7" y="2280784"/>
              <a:ext cx="1062321" cy="10544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71204E-8B44-E94D-FDCF-B0FD72C9E2ED}"/>
                </a:ext>
              </a:extLst>
            </p:cNvPr>
            <p:cNvSpPr txBox="1"/>
            <p:nvPr/>
          </p:nvSpPr>
          <p:spPr>
            <a:xfrm>
              <a:off x="2477296" y="890507"/>
              <a:ext cx="988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solidFill>
                    <a:prstClr val="black"/>
                  </a:solidFill>
                  <a:latin typeface="Calibri" panose="020F0502020204030204"/>
                </a:rPr>
                <a:t>Daphne</a:t>
              </a:r>
            </a:p>
            <a:p>
              <a:r>
                <a:rPr lang="en-DE" dirty="0">
                  <a:solidFill>
                    <a:prstClr val="black"/>
                  </a:solidFill>
                  <a:latin typeface="Calibri" panose="020F0502020204030204"/>
                </a:rPr>
                <a:t>Sisyphos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04A282-3762-7B42-489D-DA5B40542344}"/>
                </a:ext>
              </a:extLst>
            </p:cNvPr>
            <p:cNvSpPr txBox="1"/>
            <p:nvPr/>
          </p:nvSpPr>
          <p:spPr>
            <a:xfrm>
              <a:off x="2315918" y="1447551"/>
              <a:ext cx="136870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1400" dirty="0">
                  <a:solidFill>
                    <a:prstClr val="black"/>
                  </a:solidFill>
                  <a:latin typeface="Calibri" panose="020F0502020204030204"/>
                </a:rPr>
                <a:t>PaN Reflectivity </a:t>
              </a:r>
            </a:p>
            <a:p>
              <a:pPr algn="ctr"/>
              <a:r>
                <a:rPr lang="en-DE" sz="1400" dirty="0">
                  <a:solidFill>
                    <a:prstClr val="black"/>
                  </a:solidFill>
                  <a:latin typeface="Calibri" panose="020F0502020204030204"/>
                </a:rPr>
                <a:t>Database</a:t>
              </a:r>
            </a:p>
            <a:p>
              <a:pPr algn="ctr"/>
              <a:r>
                <a:rPr lang="en-DE" sz="1400" dirty="0">
                  <a:solidFill>
                    <a:prstClr val="black"/>
                  </a:solidFill>
                  <a:latin typeface="Calibri" panose="020F0502020204030204"/>
                </a:rPr>
                <a:t>Upload Tool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39D7B95-D8DA-4B68-244A-1AA96201D9DB}"/>
                </a:ext>
              </a:extLst>
            </p:cNvPr>
            <p:cNvSpPr txBox="1"/>
            <p:nvPr/>
          </p:nvSpPr>
          <p:spPr>
            <a:xfrm>
              <a:off x="2056491" y="4218275"/>
              <a:ext cx="184208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600" dirty="0">
                  <a:solidFill>
                    <a:prstClr val="black"/>
                  </a:solidFill>
                  <a:latin typeface="Calibri" panose="020F0502020204030204"/>
                </a:rPr>
                <a:t>Enforces Metadata following the defined metadata schema.</a:t>
              </a:r>
            </a:p>
            <a:p>
              <a:pPr algn="ctr"/>
              <a:endParaRPr lang="en-DE" sz="16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ctr"/>
              <a:r>
                <a:rPr lang="en-DE" sz="1600" dirty="0">
                  <a:solidFill>
                    <a:prstClr val="black"/>
                  </a:solidFill>
                  <a:latin typeface="Calibri" panose="020F0502020204030204"/>
                </a:rPr>
                <a:t>UI with Helper function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54E331-6C40-979C-E01E-AF8DEBE001B7}"/>
              </a:ext>
            </a:extLst>
          </p:cNvPr>
          <p:cNvGrpSpPr/>
          <p:nvPr/>
        </p:nvGrpSpPr>
        <p:grpSpPr>
          <a:xfrm>
            <a:off x="3784252" y="532988"/>
            <a:ext cx="2834105" cy="5447905"/>
            <a:chOff x="3784252" y="609188"/>
            <a:chExt cx="2834105" cy="5447905"/>
          </a:xfrm>
        </p:grpSpPr>
        <p:sp>
          <p:nvSpPr>
            <p:cNvPr id="27" name="object 68">
              <a:extLst>
                <a:ext uri="{FF2B5EF4-FFF2-40B4-BE49-F238E27FC236}">
                  <a16:creationId xmlns:a16="http://schemas.microsoft.com/office/drawing/2014/main" id="{D6B1888C-2B2C-520D-2BA8-80344EDE3991}"/>
                </a:ext>
              </a:extLst>
            </p:cNvPr>
            <p:cNvSpPr/>
            <p:nvPr/>
          </p:nvSpPr>
          <p:spPr>
            <a:xfrm>
              <a:off x="4041054" y="609188"/>
              <a:ext cx="2386270" cy="92539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wrap="square" lIns="0" tIns="63000" rIns="0" bIns="0" anchor="t">
              <a:spAutoFit/>
            </a:bodyPr>
            <a:lstStyle/>
            <a:p>
              <a:pPr marL="12600" marR="0" lvl="0" indent="0" algn="ctr" defTabSz="914400" eaLnBrk="1" fontAlgn="auto" latinLnBrk="0" hangingPunct="1">
                <a:lnSpc>
                  <a:spcPct val="100000"/>
                </a:lnSpc>
                <a:spcBef>
                  <a:spcPts val="49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-1" normalizeH="0" baseline="0" noProof="0" dirty="0">
                  <a:ln>
                    <a:noFill/>
                  </a:ln>
                  <a:solidFill>
                    <a:srgbClr val="008F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HIFIS Staging Space</a:t>
              </a:r>
              <a:endParaRPr kumimoji="0" lang="en-US" sz="2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40">
              <a:extLst>
                <a:ext uri="{FF2B5EF4-FFF2-40B4-BE49-F238E27FC236}">
                  <a16:creationId xmlns:a16="http://schemas.microsoft.com/office/drawing/2014/main" id="{FA299144-AF69-617D-3D7C-3417766C1C6B}"/>
                </a:ext>
              </a:extLst>
            </p:cNvPr>
            <p:cNvSpPr/>
            <p:nvPr/>
          </p:nvSpPr>
          <p:spPr>
            <a:xfrm>
              <a:off x="3971222" y="2351569"/>
              <a:ext cx="763560" cy="763560"/>
            </a:xfrm>
            <a:prstGeom prst="rect">
              <a:avLst/>
            </a:prstGeom>
            <a:blipFill rotWithShape="0">
              <a:blip r:embed="rId2"/>
              <a:srcRect/>
              <a:stretch/>
            </a:blipFill>
            <a:ln w="0">
              <a:noFill/>
            </a:ln>
            <a:effectLst/>
          </p:spPr>
          <p:txBody>
            <a:bodyPr lIns="0" tIns="0" rIns="0" bIns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E57C93-AB32-DAA2-3663-BAA8094FB775}"/>
                </a:ext>
              </a:extLst>
            </p:cNvPr>
            <p:cNvSpPr txBox="1"/>
            <p:nvPr/>
          </p:nvSpPr>
          <p:spPr>
            <a:xfrm>
              <a:off x="3827016" y="4831956"/>
              <a:ext cx="27793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 panose="020F0502020204030204"/>
                </a:rPr>
                <a:t>Metadata verification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 panose="020F0502020204030204"/>
                </a:rPr>
                <a:t>Licence/Legal checks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 panose="020F0502020204030204"/>
                </a:rPr>
                <a:t>Data Quality verification</a:t>
              </a:r>
            </a:p>
          </p:txBody>
        </p:sp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9C1581B5-F817-E9E4-6850-DF0B94DD2B24}"/>
                </a:ext>
              </a:extLst>
            </p:cNvPr>
            <p:cNvSpPr/>
            <p:nvPr/>
          </p:nvSpPr>
          <p:spPr>
            <a:xfrm>
              <a:off x="4133710" y="3660039"/>
              <a:ext cx="1690256" cy="874497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wrap="square" lIns="0" tIns="12600" rIns="0" bIns="0" anchor="t">
              <a:spAutoFit/>
            </a:bodyPr>
            <a:lstStyle/>
            <a:p>
              <a:pPr marL="12600" marR="0" lvl="0" indent="0" algn="ctr" defTabSz="914400" eaLnBrk="1" fontAlgn="auto" latinLnBrk="0" hangingPunct="1">
                <a:lnSpc>
                  <a:spcPct val="100000"/>
                </a:lnSpc>
                <a:spcBef>
                  <a:spcPts val="9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-1" normalizeH="0" baseline="0" noProof="0" dirty="0">
                  <a:ln>
                    <a:noFill/>
                  </a:ln>
                  <a:solidFill>
                    <a:srgbClr val="008F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Curation Process</a:t>
              </a:r>
              <a:endParaRPr kumimoji="0" lang="en-US" sz="2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D3B5643-2D56-6304-8E77-C2C370CCA474}"/>
                </a:ext>
              </a:extLst>
            </p:cNvPr>
            <p:cNvGrpSpPr/>
            <p:nvPr/>
          </p:nvGrpSpPr>
          <p:grpSpPr>
            <a:xfrm>
              <a:off x="5069542" y="1939025"/>
              <a:ext cx="1333892" cy="1526427"/>
              <a:chOff x="4476848" y="1816759"/>
              <a:chExt cx="1333892" cy="1526427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C7643E73-4789-4DE2-DF36-BB061064A959}"/>
                  </a:ext>
                </a:extLst>
              </p:cNvPr>
              <p:cNvGrpSpPr/>
              <p:nvPr/>
            </p:nvGrpSpPr>
            <p:grpSpPr>
              <a:xfrm>
                <a:off x="4476848" y="1816759"/>
                <a:ext cx="1040657" cy="1004712"/>
                <a:chOff x="4476848" y="1816759"/>
                <a:chExt cx="1040657" cy="1004712"/>
              </a:xfrm>
            </p:grpSpPr>
            <p:sp>
              <p:nvSpPr>
                <p:cNvPr id="40" name="Vertical Scroll 39">
                  <a:extLst>
                    <a:ext uri="{FF2B5EF4-FFF2-40B4-BE49-F238E27FC236}">
                      <a16:creationId xmlns:a16="http://schemas.microsoft.com/office/drawing/2014/main" id="{E833C89C-EB4E-9942-80CB-9E5630F3AC15}"/>
                    </a:ext>
                  </a:extLst>
                </p:cNvPr>
                <p:cNvSpPr/>
                <p:nvPr/>
              </p:nvSpPr>
              <p:spPr>
                <a:xfrm>
                  <a:off x="4476848" y="1816759"/>
                  <a:ext cx="1040657" cy="1004712"/>
                </a:xfrm>
                <a:prstGeom prst="verticalScroll">
                  <a:avLst/>
                </a:prstGeom>
                <a:solidFill>
                  <a:srgbClr val="70AD47"/>
                </a:solidFill>
                <a:ln w="254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object 68">
                  <a:extLst>
                    <a:ext uri="{FF2B5EF4-FFF2-40B4-BE49-F238E27FC236}">
                      <a16:creationId xmlns:a16="http://schemas.microsoft.com/office/drawing/2014/main" id="{9D08174F-6B6E-4EF7-BB90-0E7C16766479}"/>
                    </a:ext>
                  </a:extLst>
                </p:cNvPr>
                <p:cNvSpPr/>
                <p:nvPr/>
              </p:nvSpPr>
              <p:spPr>
                <a:xfrm>
                  <a:off x="4737304" y="2089368"/>
                  <a:ext cx="722745" cy="340614"/>
                </a:xfrm>
                <a:prstGeom prst="rect">
                  <a:avLst/>
                </a:prstGeom>
                <a:noFill/>
                <a:ln w="0">
                  <a:noFill/>
                </a:ln>
                <a:effectLst/>
              </p:spPr>
              <p:txBody>
                <a:bodyPr wrap="square" lIns="0" tIns="63000" rIns="0" bIns="0" anchor="t">
                  <a:spAutoFit/>
                </a:bodyPr>
                <a:lstStyle/>
                <a:p>
                  <a:pPr marL="1260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496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-1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Data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21D6282-6707-1F55-D859-410E19E6F4F3}"/>
                  </a:ext>
                </a:extLst>
              </p:cNvPr>
              <p:cNvGrpSpPr/>
              <p:nvPr/>
            </p:nvGrpSpPr>
            <p:grpSpPr>
              <a:xfrm>
                <a:off x="4639911" y="2051323"/>
                <a:ext cx="1040657" cy="1004712"/>
                <a:chOff x="4510715" y="1816759"/>
                <a:chExt cx="1040657" cy="1004712"/>
              </a:xfrm>
            </p:grpSpPr>
            <p:sp>
              <p:nvSpPr>
                <p:cNvPr id="38" name="Vertical Scroll 37">
                  <a:extLst>
                    <a:ext uri="{FF2B5EF4-FFF2-40B4-BE49-F238E27FC236}">
                      <a16:creationId xmlns:a16="http://schemas.microsoft.com/office/drawing/2014/main" id="{8636D45B-F069-3554-5900-3CDE995CBFEC}"/>
                    </a:ext>
                  </a:extLst>
                </p:cNvPr>
                <p:cNvSpPr/>
                <p:nvPr/>
              </p:nvSpPr>
              <p:spPr>
                <a:xfrm>
                  <a:off x="4510715" y="1816759"/>
                  <a:ext cx="1040657" cy="1004712"/>
                </a:xfrm>
                <a:prstGeom prst="verticalScroll">
                  <a:avLst/>
                </a:prstGeom>
                <a:solidFill>
                  <a:srgbClr val="70AD47"/>
                </a:solidFill>
                <a:ln w="254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object 68">
                  <a:extLst>
                    <a:ext uri="{FF2B5EF4-FFF2-40B4-BE49-F238E27FC236}">
                      <a16:creationId xmlns:a16="http://schemas.microsoft.com/office/drawing/2014/main" id="{2F54C3F1-AC16-0793-4924-BFCE7C72816C}"/>
                    </a:ext>
                  </a:extLst>
                </p:cNvPr>
                <p:cNvSpPr/>
                <p:nvPr/>
              </p:nvSpPr>
              <p:spPr>
                <a:xfrm>
                  <a:off x="4737304" y="2089368"/>
                  <a:ext cx="722745" cy="340614"/>
                </a:xfrm>
                <a:prstGeom prst="rect">
                  <a:avLst/>
                </a:prstGeom>
                <a:noFill/>
                <a:ln w="0">
                  <a:noFill/>
                </a:ln>
                <a:effectLst/>
              </p:spPr>
              <p:txBody>
                <a:bodyPr wrap="square" lIns="0" tIns="63000" rIns="0" bIns="0" anchor="t">
                  <a:spAutoFit/>
                </a:bodyPr>
                <a:lstStyle/>
                <a:p>
                  <a:pPr marL="1260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496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-1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Data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3E2B7400-3DC6-D3CD-98E3-62E4232EFAC5}"/>
                  </a:ext>
                </a:extLst>
              </p:cNvPr>
              <p:cNvGrpSpPr/>
              <p:nvPr/>
            </p:nvGrpSpPr>
            <p:grpSpPr>
              <a:xfrm>
                <a:off x="4770083" y="2338474"/>
                <a:ext cx="1040657" cy="1004712"/>
                <a:chOff x="4476848" y="1816759"/>
                <a:chExt cx="1040657" cy="1004712"/>
              </a:xfrm>
            </p:grpSpPr>
            <p:sp>
              <p:nvSpPr>
                <p:cNvPr id="36" name="Vertical Scroll 35">
                  <a:extLst>
                    <a:ext uri="{FF2B5EF4-FFF2-40B4-BE49-F238E27FC236}">
                      <a16:creationId xmlns:a16="http://schemas.microsoft.com/office/drawing/2014/main" id="{F1EAB03E-5EB2-3161-B211-8099A88E2B37}"/>
                    </a:ext>
                  </a:extLst>
                </p:cNvPr>
                <p:cNvSpPr/>
                <p:nvPr/>
              </p:nvSpPr>
              <p:spPr>
                <a:xfrm>
                  <a:off x="4476848" y="1816759"/>
                  <a:ext cx="1040657" cy="1004712"/>
                </a:xfrm>
                <a:prstGeom prst="verticalScroll">
                  <a:avLst/>
                </a:prstGeom>
                <a:solidFill>
                  <a:srgbClr val="70AD47"/>
                </a:solidFill>
                <a:ln w="254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object 68">
                  <a:extLst>
                    <a:ext uri="{FF2B5EF4-FFF2-40B4-BE49-F238E27FC236}">
                      <a16:creationId xmlns:a16="http://schemas.microsoft.com/office/drawing/2014/main" id="{B0A751AC-D17D-7E70-E611-0216C98DB74D}"/>
                    </a:ext>
                  </a:extLst>
                </p:cNvPr>
                <p:cNvSpPr/>
                <p:nvPr/>
              </p:nvSpPr>
              <p:spPr>
                <a:xfrm>
                  <a:off x="4737304" y="2089368"/>
                  <a:ext cx="722745" cy="340614"/>
                </a:xfrm>
                <a:prstGeom prst="rect">
                  <a:avLst/>
                </a:prstGeom>
                <a:noFill/>
                <a:ln w="0">
                  <a:noFill/>
                </a:ln>
                <a:effectLst/>
              </p:spPr>
              <p:txBody>
                <a:bodyPr wrap="square" lIns="0" tIns="63000" rIns="0" bIns="0" anchor="t">
                  <a:spAutoFit/>
                </a:bodyPr>
                <a:lstStyle/>
                <a:p>
                  <a:pPr marL="1260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496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-1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Data</a:t>
                  </a:r>
                </a:p>
              </p:txBody>
            </p:sp>
          </p:grpSp>
        </p:grp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28797627-F80D-23C1-1DFD-89759C7CE4FA}"/>
                </a:ext>
              </a:extLst>
            </p:cNvPr>
            <p:cNvSpPr/>
            <p:nvPr/>
          </p:nvSpPr>
          <p:spPr>
            <a:xfrm>
              <a:off x="3784252" y="1565770"/>
              <a:ext cx="2834105" cy="4491323"/>
            </a:xfrm>
            <a:prstGeom prst="roundRect">
              <a:avLst>
                <a:gd name="adj" fmla="val 6841"/>
              </a:avLst>
            </a:prstGeom>
            <a:noFill/>
            <a:ln w="254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6D139FE-E4C6-181C-59F4-CD11A89232DD}"/>
              </a:ext>
            </a:extLst>
          </p:cNvPr>
          <p:cNvSpPr/>
          <p:nvPr/>
        </p:nvSpPr>
        <p:spPr>
          <a:xfrm>
            <a:off x="87173" y="1302138"/>
            <a:ext cx="2101257" cy="5033751"/>
          </a:xfrm>
          <a:prstGeom prst="roundRect">
            <a:avLst>
              <a:gd name="adj" fmla="val 6841"/>
            </a:avLst>
          </a:prstGeom>
          <a:noFill/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60748C52-D887-1039-72F5-83205B28F37F}"/>
              </a:ext>
            </a:extLst>
          </p:cNvPr>
          <p:cNvSpPr/>
          <p:nvPr/>
        </p:nvSpPr>
        <p:spPr>
          <a:xfrm rot="16200000">
            <a:off x="2631587" y="3256449"/>
            <a:ext cx="813564" cy="871206"/>
          </a:xfrm>
          <a:prstGeom prst="downArrow">
            <a:avLst/>
          </a:prstGeom>
          <a:solidFill>
            <a:srgbClr val="E7E6E6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18570C5-C9EC-FEA5-19EE-C79058412A99}"/>
              </a:ext>
            </a:extLst>
          </p:cNvPr>
          <p:cNvGrpSpPr/>
          <p:nvPr/>
        </p:nvGrpSpPr>
        <p:grpSpPr>
          <a:xfrm>
            <a:off x="6384032" y="2200672"/>
            <a:ext cx="1746856" cy="1898161"/>
            <a:chOff x="6384032" y="2276872"/>
            <a:chExt cx="1746856" cy="1898161"/>
          </a:xfrm>
        </p:grpSpPr>
        <p:sp>
          <p:nvSpPr>
            <p:cNvPr id="45" name="object 68">
              <a:extLst>
                <a:ext uri="{FF2B5EF4-FFF2-40B4-BE49-F238E27FC236}">
                  <a16:creationId xmlns:a16="http://schemas.microsoft.com/office/drawing/2014/main" id="{F02276D6-631D-98BA-9148-EB44C365680A}"/>
                </a:ext>
              </a:extLst>
            </p:cNvPr>
            <p:cNvSpPr/>
            <p:nvPr/>
          </p:nvSpPr>
          <p:spPr>
            <a:xfrm>
              <a:off x="6384032" y="2276872"/>
              <a:ext cx="1746856" cy="98951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wrap="square" lIns="0" tIns="63000" rIns="0" bIns="0" anchor="t">
              <a:spAutoFit/>
            </a:bodyPr>
            <a:lstStyle/>
            <a:p>
              <a:pPr marL="12600" marR="0" lvl="0" indent="0" algn="ctr" defTabSz="914400" eaLnBrk="1" fontAlgn="auto" latinLnBrk="0" hangingPunct="1">
                <a:lnSpc>
                  <a:spcPct val="100000"/>
                </a:lnSpc>
                <a:spcBef>
                  <a:spcPts val="49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-1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Final </a:t>
              </a:r>
            </a:p>
            <a:p>
              <a:pPr marL="12600" marR="0" lvl="0" indent="0" algn="ctr" defTabSz="914400" eaLnBrk="1" fontAlgn="auto" latinLnBrk="0" hangingPunct="1">
                <a:lnSpc>
                  <a:spcPct val="100000"/>
                </a:lnSpc>
                <a:spcBef>
                  <a:spcPts val="49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-1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Publishing</a:t>
              </a:r>
            </a:p>
          </p:txBody>
        </p:sp>
        <p:sp>
          <p:nvSpPr>
            <p:cNvPr id="46" name="Down Arrow 45">
              <a:extLst>
                <a:ext uri="{FF2B5EF4-FFF2-40B4-BE49-F238E27FC236}">
                  <a16:creationId xmlns:a16="http://schemas.microsoft.com/office/drawing/2014/main" id="{7316C110-FB7E-A556-1E1B-3DDFC39FB48E}"/>
                </a:ext>
              </a:extLst>
            </p:cNvPr>
            <p:cNvSpPr/>
            <p:nvPr/>
          </p:nvSpPr>
          <p:spPr>
            <a:xfrm rot="16200000">
              <a:off x="6899721" y="3332648"/>
              <a:ext cx="813564" cy="871206"/>
            </a:xfrm>
            <a:prstGeom prst="downArrow">
              <a:avLst/>
            </a:prstGeom>
            <a:solidFill>
              <a:srgbClr val="E7E6E6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F5803F3-1FB1-8DE7-8014-51E95EE9DA4A}"/>
              </a:ext>
            </a:extLst>
          </p:cNvPr>
          <p:cNvGrpSpPr/>
          <p:nvPr/>
        </p:nvGrpSpPr>
        <p:grpSpPr>
          <a:xfrm>
            <a:off x="7905216" y="400472"/>
            <a:ext cx="4199549" cy="6039277"/>
            <a:chOff x="7905216" y="476672"/>
            <a:chExt cx="4199549" cy="6039277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DA82054D-E72B-F495-F97C-903B3A258BF5}"/>
                </a:ext>
              </a:extLst>
            </p:cNvPr>
            <p:cNvSpPr/>
            <p:nvPr/>
          </p:nvSpPr>
          <p:spPr>
            <a:xfrm>
              <a:off x="7905216" y="960052"/>
              <a:ext cx="4199549" cy="5555897"/>
            </a:xfrm>
            <a:prstGeom prst="roundRect">
              <a:avLst>
                <a:gd name="adj" fmla="val 6841"/>
              </a:avLst>
            </a:prstGeom>
            <a:noFill/>
            <a:ln w="254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bject 3">
              <a:extLst>
                <a:ext uri="{FF2B5EF4-FFF2-40B4-BE49-F238E27FC236}">
                  <a16:creationId xmlns:a16="http://schemas.microsoft.com/office/drawing/2014/main" id="{73FF7543-C264-5611-378D-579425B94CE0}"/>
                </a:ext>
              </a:extLst>
            </p:cNvPr>
            <p:cNvSpPr/>
            <p:nvPr/>
          </p:nvSpPr>
          <p:spPr>
            <a:xfrm>
              <a:off x="8350081" y="4108583"/>
              <a:ext cx="3566880" cy="2178726"/>
            </a:xfrm>
            <a:custGeom>
              <a:avLst/>
              <a:gdLst>
                <a:gd name="textAreaLeft" fmla="*/ 0 w 4307040"/>
                <a:gd name="textAreaRight" fmla="*/ 4307760 w 4307040"/>
                <a:gd name="textAreaTop" fmla="*/ 0 h 4356000"/>
                <a:gd name="textAreaBottom" fmla="*/ 4356720 h 4356000"/>
              </a:gdLst>
              <a:ahLst/>
              <a:cxnLst/>
              <a:rect l="textAreaLeft" t="textAreaTop" r="textAreaRight" b="textAreaBottom"/>
              <a:pathLst>
                <a:path w="4307840" h="4356734">
                  <a:moveTo>
                    <a:pt x="0" y="717889"/>
                  </a:moveTo>
                  <a:lnTo>
                    <a:pt x="1527" y="670688"/>
                  </a:lnTo>
                  <a:lnTo>
                    <a:pt x="6044" y="624302"/>
                  </a:lnTo>
                  <a:lnTo>
                    <a:pt x="13459" y="578825"/>
                  </a:lnTo>
                  <a:lnTo>
                    <a:pt x="23675" y="534354"/>
                  </a:lnTo>
                  <a:lnTo>
                    <a:pt x="36598" y="490981"/>
                  </a:lnTo>
                  <a:lnTo>
                    <a:pt x="52134" y="448801"/>
                  </a:lnTo>
                  <a:lnTo>
                    <a:pt x="70188" y="407910"/>
                  </a:lnTo>
                  <a:lnTo>
                    <a:pt x="90665" y="368402"/>
                  </a:lnTo>
                  <a:lnTo>
                    <a:pt x="113471" y="330372"/>
                  </a:lnTo>
                  <a:lnTo>
                    <a:pt x="138511" y="293913"/>
                  </a:lnTo>
                  <a:lnTo>
                    <a:pt x="165690" y="259121"/>
                  </a:lnTo>
                  <a:lnTo>
                    <a:pt x="194915" y="226090"/>
                  </a:lnTo>
                  <a:lnTo>
                    <a:pt x="226090" y="194915"/>
                  </a:lnTo>
                  <a:lnTo>
                    <a:pt x="259121" y="165690"/>
                  </a:lnTo>
                  <a:lnTo>
                    <a:pt x="293913" y="138511"/>
                  </a:lnTo>
                  <a:lnTo>
                    <a:pt x="330372" y="113471"/>
                  </a:lnTo>
                  <a:lnTo>
                    <a:pt x="368403" y="90665"/>
                  </a:lnTo>
                  <a:lnTo>
                    <a:pt x="407911" y="70188"/>
                  </a:lnTo>
                  <a:lnTo>
                    <a:pt x="448802" y="52134"/>
                  </a:lnTo>
                  <a:lnTo>
                    <a:pt x="490981" y="36598"/>
                  </a:lnTo>
                  <a:lnTo>
                    <a:pt x="534354" y="23675"/>
                  </a:lnTo>
                  <a:lnTo>
                    <a:pt x="578826" y="13459"/>
                  </a:lnTo>
                  <a:lnTo>
                    <a:pt x="624302" y="6044"/>
                  </a:lnTo>
                  <a:lnTo>
                    <a:pt x="670689" y="1527"/>
                  </a:lnTo>
                  <a:lnTo>
                    <a:pt x="717890" y="0"/>
                  </a:lnTo>
                  <a:lnTo>
                    <a:pt x="3589367" y="0"/>
                  </a:lnTo>
                  <a:lnTo>
                    <a:pt x="3636568" y="1527"/>
                  </a:lnTo>
                  <a:lnTo>
                    <a:pt x="3682955" y="6044"/>
                  </a:lnTo>
                  <a:lnTo>
                    <a:pt x="3728431" y="13459"/>
                  </a:lnTo>
                  <a:lnTo>
                    <a:pt x="3772903" y="23675"/>
                  </a:lnTo>
                  <a:lnTo>
                    <a:pt x="3816276" y="36598"/>
                  </a:lnTo>
                  <a:lnTo>
                    <a:pt x="3858455" y="52134"/>
                  </a:lnTo>
                  <a:lnTo>
                    <a:pt x="3899346" y="70188"/>
                  </a:lnTo>
                  <a:lnTo>
                    <a:pt x="3938854" y="90665"/>
                  </a:lnTo>
                  <a:lnTo>
                    <a:pt x="3976885" y="113471"/>
                  </a:lnTo>
                  <a:lnTo>
                    <a:pt x="4013344" y="138511"/>
                  </a:lnTo>
                  <a:lnTo>
                    <a:pt x="4048136" y="165690"/>
                  </a:lnTo>
                  <a:lnTo>
                    <a:pt x="4081167" y="194915"/>
                  </a:lnTo>
                  <a:lnTo>
                    <a:pt x="4112342" y="226090"/>
                  </a:lnTo>
                  <a:lnTo>
                    <a:pt x="4141567" y="259121"/>
                  </a:lnTo>
                  <a:lnTo>
                    <a:pt x="4168746" y="293913"/>
                  </a:lnTo>
                  <a:lnTo>
                    <a:pt x="4193787" y="330372"/>
                  </a:lnTo>
                  <a:lnTo>
                    <a:pt x="4216592" y="368402"/>
                  </a:lnTo>
                  <a:lnTo>
                    <a:pt x="4237070" y="407910"/>
                  </a:lnTo>
                  <a:lnTo>
                    <a:pt x="4255123" y="448801"/>
                  </a:lnTo>
                  <a:lnTo>
                    <a:pt x="4270659" y="490981"/>
                  </a:lnTo>
                  <a:lnTo>
                    <a:pt x="4283582" y="534354"/>
                  </a:lnTo>
                  <a:lnTo>
                    <a:pt x="4293798" y="578825"/>
                  </a:lnTo>
                  <a:lnTo>
                    <a:pt x="4301213" y="624302"/>
                  </a:lnTo>
                  <a:lnTo>
                    <a:pt x="4305731" y="670688"/>
                  </a:lnTo>
                  <a:lnTo>
                    <a:pt x="4307258" y="717889"/>
                  </a:lnTo>
                  <a:lnTo>
                    <a:pt x="4307258" y="3638357"/>
                  </a:lnTo>
                  <a:lnTo>
                    <a:pt x="4305731" y="3685558"/>
                  </a:lnTo>
                  <a:lnTo>
                    <a:pt x="4301213" y="3731944"/>
                  </a:lnTo>
                  <a:lnTo>
                    <a:pt x="4293798" y="3777421"/>
                  </a:lnTo>
                  <a:lnTo>
                    <a:pt x="4283582" y="3821893"/>
                  </a:lnTo>
                  <a:lnTo>
                    <a:pt x="4270659" y="3865265"/>
                  </a:lnTo>
                  <a:lnTo>
                    <a:pt x="4255123" y="3907445"/>
                  </a:lnTo>
                  <a:lnTo>
                    <a:pt x="4237070" y="3948336"/>
                  </a:lnTo>
                  <a:lnTo>
                    <a:pt x="4216592" y="3987844"/>
                  </a:lnTo>
                  <a:lnTo>
                    <a:pt x="4193787" y="4025875"/>
                  </a:lnTo>
                  <a:lnTo>
                    <a:pt x="4168746" y="4062333"/>
                  </a:lnTo>
                  <a:lnTo>
                    <a:pt x="4141567" y="4097125"/>
                  </a:lnTo>
                  <a:lnTo>
                    <a:pt x="4112342" y="4130156"/>
                  </a:lnTo>
                  <a:lnTo>
                    <a:pt x="4081167" y="4161331"/>
                  </a:lnTo>
                  <a:lnTo>
                    <a:pt x="4048136" y="4190556"/>
                  </a:lnTo>
                  <a:lnTo>
                    <a:pt x="4013344" y="4217736"/>
                  </a:lnTo>
                  <a:lnTo>
                    <a:pt x="3976885" y="4242776"/>
                  </a:lnTo>
                  <a:lnTo>
                    <a:pt x="3938854" y="4265581"/>
                  </a:lnTo>
                  <a:lnTo>
                    <a:pt x="3899346" y="4286059"/>
                  </a:lnTo>
                  <a:lnTo>
                    <a:pt x="3858455" y="4304112"/>
                  </a:lnTo>
                  <a:lnTo>
                    <a:pt x="3816276" y="4319648"/>
                  </a:lnTo>
                  <a:lnTo>
                    <a:pt x="3772903" y="4332571"/>
                  </a:lnTo>
                  <a:lnTo>
                    <a:pt x="3728431" y="4342787"/>
                  </a:lnTo>
                  <a:lnTo>
                    <a:pt x="3682955" y="4350202"/>
                  </a:lnTo>
                  <a:lnTo>
                    <a:pt x="3636568" y="4354720"/>
                  </a:lnTo>
                  <a:lnTo>
                    <a:pt x="3589367" y="4356247"/>
                  </a:lnTo>
                  <a:lnTo>
                    <a:pt x="717890" y="4356247"/>
                  </a:lnTo>
                  <a:lnTo>
                    <a:pt x="670689" y="4354720"/>
                  </a:lnTo>
                  <a:lnTo>
                    <a:pt x="624302" y="4350202"/>
                  </a:lnTo>
                  <a:lnTo>
                    <a:pt x="578826" y="4342787"/>
                  </a:lnTo>
                  <a:lnTo>
                    <a:pt x="534354" y="4332571"/>
                  </a:lnTo>
                  <a:lnTo>
                    <a:pt x="490981" y="4319648"/>
                  </a:lnTo>
                  <a:lnTo>
                    <a:pt x="448802" y="4304112"/>
                  </a:lnTo>
                  <a:lnTo>
                    <a:pt x="407911" y="4286059"/>
                  </a:lnTo>
                  <a:lnTo>
                    <a:pt x="368403" y="4265581"/>
                  </a:lnTo>
                  <a:lnTo>
                    <a:pt x="330372" y="4242776"/>
                  </a:lnTo>
                  <a:lnTo>
                    <a:pt x="293913" y="4217736"/>
                  </a:lnTo>
                  <a:lnTo>
                    <a:pt x="259121" y="4190556"/>
                  </a:lnTo>
                  <a:lnTo>
                    <a:pt x="226090" y="4161331"/>
                  </a:lnTo>
                  <a:lnTo>
                    <a:pt x="194915" y="4130156"/>
                  </a:lnTo>
                  <a:lnTo>
                    <a:pt x="165690" y="4097125"/>
                  </a:lnTo>
                  <a:lnTo>
                    <a:pt x="138511" y="4062333"/>
                  </a:lnTo>
                  <a:lnTo>
                    <a:pt x="113471" y="4025875"/>
                  </a:lnTo>
                  <a:lnTo>
                    <a:pt x="90665" y="3987844"/>
                  </a:lnTo>
                  <a:lnTo>
                    <a:pt x="70188" y="3948336"/>
                  </a:lnTo>
                  <a:lnTo>
                    <a:pt x="52134" y="3907445"/>
                  </a:lnTo>
                  <a:lnTo>
                    <a:pt x="36598" y="3865265"/>
                  </a:lnTo>
                  <a:lnTo>
                    <a:pt x="23675" y="3821893"/>
                  </a:lnTo>
                  <a:lnTo>
                    <a:pt x="13459" y="3777421"/>
                  </a:lnTo>
                  <a:lnTo>
                    <a:pt x="6044" y="3731944"/>
                  </a:lnTo>
                  <a:lnTo>
                    <a:pt x="1527" y="3685558"/>
                  </a:lnTo>
                  <a:lnTo>
                    <a:pt x="0" y="3638357"/>
                  </a:lnTo>
                  <a:lnTo>
                    <a:pt x="0" y="717889"/>
                  </a:lnTo>
                  <a:close/>
                </a:path>
              </a:pathLst>
            </a:custGeom>
            <a:solidFill>
              <a:srgbClr val="70AD47">
                <a:lumMod val="20000"/>
                <a:lumOff val="80000"/>
              </a:srgbClr>
            </a:solidFill>
            <a:ln w="25400">
              <a:noFill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4">
              <a:extLst>
                <a:ext uri="{FF2B5EF4-FFF2-40B4-BE49-F238E27FC236}">
                  <a16:creationId xmlns:a16="http://schemas.microsoft.com/office/drawing/2014/main" id="{4D7DD2AA-B585-C78C-DC2E-B6707182C48B}"/>
                </a:ext>
              </a:extLst>
            </p:cNvPr>
            <p:cNvSpPr/>
            <p:nvPr/>
          </p:nvSpPr>
          <p:spPr>
            <a:xfrm>
              <a:off x="8760296" y="476672"/>
              <a:ext cx="2783563" cy="44361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wrap="square" lIns="0" tIns="12600" rIns="0" bIns="0" anchor="t">
              <a:spAutoFit/>
            </a:bodyPr>
            <a:lstStyle/>
            <a:p>
              <a:pPr marL="12600" marR="0" lvl="0" indent="0" defTabSz="914400" eaLnBrk="1" fontAlgn="auto" latinLnBrk="0" hangingPunct="1">
                <a:lnSpc>
                  <a:spcPct val="100000"/>
                </a:lnSpc>
                <a:spcBef>
                  <a:spcPts val="9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-1" normalizeH="0" baseline="0" noProof="0" dirty="0">
                  <a:ln>
                    <a:noFill/>
                  </a:ln>
                  <a:solidFill>
                    <a:srgbClr val="008F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Open</a:t>
              </a:r>
              <a:r>
                <a:rPr kumimoji="0" lang="en-US" sz="2800" b="0" i="0" u="none" strike="noStrike" kern="0" cap="none" spc="-80" normalizeH="0" baseline="0" noProof="0" dirty="0">
                  <a:ln>
                    <a:noFill/>
                  </a:ln>
                  <a:solidFill>
                    <a:srgbClr val="008F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-7" normalizeH="0" baseline="0" noProof="0" dirty="0">
                  <a:ln>
                    <a:noFill/>
                  </a:ln>
                  <a:solidFill>
                    <a:srgbClr val="008F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Portal</a:t>
              </a:r>
              <a:endParaRPr kumimoji="0" lang="en-US" sz="2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Vertical Scroll 50">
              <a:extLst>
                <a:ext uri="{FF2B5EF4-FFF2-40B4-BE49-F238E27FC236}">
                  <a16:creationId xmlns:a16="http://schemas.microsoft.com/office/drawing/2014/main" id="{06592FB1-5EEE-3D9B-5B4A-FF9D460DB045}"/>
                </a:ext>
              </a:extLst>
            </p:cNvPr>
            <p:cNvSpPr/>
            <p:nvPr/>
          </p:nvSpPr>
          <p:spPr>
            <a:xfrm>
              <a:off x="8625444" y="4945506"/>
              <a:ext cx="1040657" cy="1004712"/>
            </a:xfrm>
            <a:prstGeom prst="verticalScroll">
              <a:avLst/>
            </a:prstGeom>
            <a:solidFill>
              <a:srgbClr val="70AD47"/>
            </a:solidFill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bject 68">
              <a:extLst>
                <a:ext uri="{FF2B5EF4-FFF2-40B4-BE49-F238E27FC236}">
                  <a16:creationId xmlns:a16="http://schemas.microsoft.com/office/drawing/2014/main" id="{C46B89A4-EEAE-E6D2-10BF-E56D7882A776}"/>
                </a:ext>
              </a:extLst>
            </p:cNvPr>
            <p:cNvSpPr/>
            <p:nvPr/>
          </p:nvSpPr>
          <p:spPr>
            <a:xfrm>
              <a:off x="8885900" y="5218115"/>
              <a:ext cx="722745" cy="340614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wrap="square" lIns="0" tIns="63000" rIns="0" bIns="0" anchor="t">
              <a:spAutoFit/>
            </a:bodyPr>
            <a:lstStyle/>
            <a:p>
              <a:pPr marL="12600" marR="0" lvl="0" indent="0" defTabSz="914400" eaLnBrk="1" fontAlgn="auto" latinLnBrk="0" hangingPunct="1">
                <a:lnSpc>
                  <a:spcPct val="100000"/>
                </a:lnSpc>
                <a:spcBef>
                  <a:spcPts val="49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53" name="object 6">
              <a:extLst>
                <a:ext uri="{FF2B5EF4-FFF2-40B4-BE49-F238E27FC236}">
                  <a16:creationId xmlns:a16="http://schemas.microsoft.com/office/drawing/2014/main" id="{4571F738-A5D2-8AA0-C085-2B19C13101B1}"/>
                </a:ext>
              </a:extLst>
            </p:cNvPr>
            <p:cNvSpPr/>
            <p:nvPr/>
          </p:nvSpPr>
          <p:spPr>
            <a:xfrm>
              <a:off x="8452573" y="3583377"/>
              <a:ext cx="3566880" cy="40277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0" tIns="33120" rIns="0" bIns="0" anchor="t">
              <a:spAutoFit/>
            </a:bodyPr>
            <a:lstStyle/>
            <a:p>
              <a:pPr marL="12600" marR="0" lvl="0" indent="0" defTabSz="914400" eaLnBrk="1" fontAlgn="auto" latinLnBrk="0" hangingPunct="1">
                <a:lnSpc>
                  <a:spcPct val="100000"/>
                </a:lnSpc>
                <a:spcBef>
                  <a:spcPts val="25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-7" normalizeH="0" baseline="0" noProof="0" dirty="0">
                  <a:ln>
                    <a:noFill/>
                  </a:ln>
                  <a:solidFill>
                    <a:srgbClr val="008F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Persistent HIFIS Space</a:t>
              </a:r>
              <a:endParaRPr kumimoji="0" lang="en-US" sz="2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0DB2CB2-F118-CFB0-039A-71E5AE29A470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544859" y="2403120"/>
              <a:ext cx="1051248" cy="241656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A0AD7F2-AF0C-350D-465D-8262E9110B6B}"/>
                </a:ext>
              </a:extLst>
            </p:cNvPr>
            <p:cNvSpPr txBox="1"/>
            <p:nvPr/>
          </p:nvSpPr>
          <p:spPr>
            <a:xfrm>
              <a:off x="8435012" y="1999107"/>
              <a:ext cx="1608213" cy="32867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esySans Office"/>
                </a:rPr>
                <a:t>DOI minting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00E75463-0526-081E-C365-CD89AADD8B69}"/>
                </a:ext>
              </a:extLst>
            </p:cNvPr>
            <p:cNvSpPr/>
            <p:nvPr/>
          </p:nvSpPr>
          <p:spPr>
            <a:xfrm>
              <a:off x="8400256" y="1988840"/>
              <a:ext cx="1656184" cy="1512168"/>
            </a:xfrm>
            <a:prstGeom prst="roundRect">
              <a:avLst>
                <a:gd name="adj" fmla="val 16667"/>
              </a:avLst>
            </a:prstGeom>
            <a:noFill/>
            <a:ln w="0" cap="rnd">
              <a:solidFill>
                <a:srgbClr val="3465A4"/>
              </a:solidFill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7A25D85E-5C4A-7372-8B2E-9785082BAE62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10415132" y="2204864"/>
              <a:ext cx="1250785" cy="672414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E8C6606-1B93-25A8-ADBF-504A979B4650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10919188" y="2708920"/>
              <a:ext cx="632899" cy="722969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C49F4BD4-30B4-FEDB-424F-2EC16A13A752}"/>
                </a:ext>
              </a:extLst>
            </p:cNvPr>
            <p:cNvSpPr/>
            <p:nvPr/>
          </p:nvSpPr>
          <p:spPr>
            <a:xfrm>
              <a:off x="10272464" y="1988840"/>
              <a:ext cx="1582828" cy="1512168"/>
            </a:xfrm>
            <a:prstGeom prst="roundRect">
              <a:avLst>
                <a:gd name="adj" fmla="val 16667"/>
              </a:avLst>
            </a:prstGeom>
            <a:noFill/>
            <a:ln w="0" cap="rnd">
              <a:solidFill>
                <a:srgbClr val="666666"/>
              </a:solidFill>
              <a:round/>
            </a:ln>
            <a:effectLst/>
          </p:spPr>
          <p:txBody>
            <a:bodyPr lIns="99360" tIns="54360" rIns="99360" bIns="5436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`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9C30D1B6-97C1-A299-E9CB-C0453B1DEBEF}"/>
                </a:ext>
              </a:extLst>
            </p:cNvPr>
            <p:cNvSpPr/>
            <p:nvPr/>
          </p:nvSpPr>
          <p:spPr>
            <a:xfrm>
              <a:off x="8544271" y="2708920"/>
              <a:ext cx="1266061" cy="641235"/>
            </a:xfrm>
            <a:prstGeom prst="roundRect">
              <a:avLst>
                <a:gd name="adj" fmla="val 16667"/>
              </a:avLst>
            </a:prstGeom>
            <a:solidFill>
              <a:srgbClr val="FFC000">
                <a:lumMod val="20000"/>
                <a:lumOff val="80000"/>
              </a:srgbClr>
            </a:solidFill>
            <a:ln w="0" cap="rnd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3D1A90B-3680-8D6A-6B11-48684862E451}"/>
                </a:ext>
              </a:extLst>
            </p:cNvPr>
            <p:cNvSpPr txBox="1"/>
            <p:nvPr/>
          </p:nvSpPr>
          <p:spPr>
            <a:xfrm>
              <a:off x="8544271" y="2852936"/>
              <a:ext cx="1414097" cy="32867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DesySans Office"/>
                </a:rPr>
                <a:t>Landing Page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E6916DA-21E8-ACEB-DE9C-2F031BAC42EB}"/>
                </a:ext>
              </a:extLst>
            </p:cNvPr>
            <p:cNvSpPr txBox="1"/>
            <p:nvPr/>
          </p:nvSpPr>
          <p:spPr>
            <a:xfrm>
              <a:off x="10343124" y="1988840"/>
              <a:ext cx="1608213" cy="32867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esySans Office"/>
                </a:rPr>
                <a:t>OMI-PMH</a:t>
              </a:r>
            </a:p>
          </p:txBody>
        </p:sp>
        <p:sp>
          <p:nvSpPr>
            <p:cNvPr id="63" name="Vertical Scroll 62">
              <a:extLst>
                <a:ext uri="{FF2B5EF4-FFF2-40B4-BE49-F238E27FC236}">
                  <a16:creationId xmlns:a16="http://schemas.microsoft.com/office/drawing/2014/main" id="{C4E121B8-86C2-EE8B-E296-F6A54D42B19C}"/>
                </a:ext>
              </a:extLst>
            </p:cNvPr>
            <p:cNvSpPr/>
            <p:nvPr/>
          </p:nvSpPr>
          <p:spPr>
            <a:xfrm>
              <a:off x="9238215" y="5121413"/>
              <a:ext cx="1040657" cy="1004712"/>
            </a:xfrm>
            <a:prstGeom prst="verticalScroll">
              <a:avLst/>
            </a:prstGeom>
            <a:solidFill>
              <a:srgbClr val="70AD47"/>
            </a:solidFill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bject 68">
              <a:extLst>
                <a:ext uri="{FF2B5EF4-FFF2-40B4-BE49-F238E27FC236}">
                  <a16:creationId xmlns:a16="http://schemas.microsoft.com/office/drawing/2014/main" id="{EDFB0550-1F91-70B8-9840-2E0AFDB628D0}"/>
                </a:ext>
              </a:extLst>
            </p:cNvPr>
            <p:cNvSpPr/>
            <p:nvPr/>
          </p:nvSpPr>
          <p:spPr>
            <a:xfrm>
              <a:off x="9498671" y="5394022"/>
              <a:ext cx="722745" cy="340614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wrap="square" lIns="0" tIns="63000" rIns="0" bIns="0" anchor="t">
              <a:spAutoFit/>
            </a:bodyPr>
            <a:lstStyle/>
            <a:p>
              <a:pPr marL="12600" marR="0" lvl="0" indent="0" defTabSz="914400" eaLnBrk="1" fontAlgn="auto" latinLnBrk="0" hangingPunct="1">
                <a:lnSpc>
                  <a:spcPct val="100000"/>
                </a:lnSpc>
                <a:spcBef>
                  <a:spcPts val="49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65" name="Vertical Scroll 64">
              <a:extLst>
                <a:ext uri="{FF2B5EF4-FFF2-40B4-BE49-F238E27FC236}">
                  <a16:creationId xmlns:a16="http://schemas.microsoft.com/office/drawing/2014/main" id="{26EFBC88-6D4C-F58F-260D-5DA102AF169F}"/>
                </a:ext>
              </a:extLst>
            </p:cNvPr>
            <p:cNvSpPr/>
            <p:nvPr/>
          </p:nvSpPr>
          <p:spPr>
            <a:xfrm>
              <a:off x="9854421" y="4935116"/>
              <a:ext cx="1040657" cy="1004712"/>
            </a:xfrm>
            <a:prstGeom prst="verticalScroll">
              <a:avLst/>
            </a:prstGeom>
            <a:solidFill>
              <a:srgbClr val="70AD47"/>
            </a:solidFill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bject 68">
              <a:extLst>
                <a:ext uri="{FF2B5EF4-FFF2-40B4-BE49-F238E27FC236}">
                  <a16:creationId xmlns:a16="http://schemas.microsoft.com/office/drawing/2014/main" id="{F92C4636-A9C4-F8BC-0DFA-E3FE8311023F}"/>
                </a:ext>
              </a:extLst>
            </p:cNvPr>
            <p:cNvSpPr/>
            <p:nvPr/>
          </p:nvSpPr>
          <p:spPr>
            <a:xfrm>
              <a:off x="10184094" y="5228803"/>
              <a:ext cx="722745" cy="340614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wrap="square" lIns="0" tIns="63000" rIns="0" bIns="0" anchor="t">
              <a:spAutoFit/>
            </a:bodyPr>
            <a:lstStyle/>
            <a:p>
              <a:pPr marL="12600" marR="0" lvl="0" indent="0" defTabSz="914400" eaLnBrk="1" fontAlgn="auto" latinLnBrk="0" hangingPunct="1">
                <a:lnSpc>
                  <a:spcPct val="100000"/>
                </a:lnSpc>
                <a:spcBef>
                  <a:spcPts val="49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67" name="Vertical Scroll 66">
              <a:extLst>
                <a:ext uri="{FF2B5EF4-FFF2-40B4-BE49-F238E27FC236}">
                  <a16:creationId xmlns:a16="http://schemas.microsoft.com/office/drawing/2014/main" id="{ABC4E619-F224-8D7C-43CB-7917B86071AC}"/>
                </a:ext>
              </a:extLst>
            </p:cNvPr>
            <p:cNvSpPr/>
            <p:nvPr/>
          </p:nvSpPr>
          <p:spPr>
            <a:xfrm>
              <a:off x="10447508" y="5130058"/>
              <a:ext cx="1040657" cy="1004712"/>
            </a:xfrm>
            <a:prstGeom prst="verticalScroll">
              <a:avLst/>
            </a:prstGeom>
            <a:solidFill>
              <a:srgbClr val="70AD47"/>
            </a:solidFill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bject 68">
              <a:extLst>
                <a:ext uri="{FF2B5EF4-FFF2-40B4-BE49-F238E27FC236}">
                  <a16:creationId xmlns:a16="http://schemas.microsoft.com/office/drawing/2014/main" id="{6F889217-C69E-DAEB-DA53-9A6A554BFF1A}"/>
                </a:ext>
              </a:extLst>
            </p:cNvPr>
            <p:cNvSpPr/>
            <p:nvPr/>
          </p:nvSpPr>
          <p:spPr>
            <a:xfrm>
              <a:off x="10707964" y="5402667"/>
              <a:ext cx="722745" cy="340614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wrap="square" lIns="0" tIns="63000" rIns="0" bIns="0" anchor="t">
              <a:spAutoFit/>
            </a:bodyPr>
            <a:lstStyle/>
            <a:p>
              <a:pPr marL="12600" marR="0" lvl="0" indent="0" defTabSz="914400" eaLnBrk="1" fontAlgn="auto" latinLnBrk="0" hangingPunct="1">
                <a:lnSpc>
                  <a:spcPct val="100000"/>
                </a:lnSpc>
                <a:spcBef>
                  <a:spcPts val="49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155036D-E065-9687-BB96-84392E11740E}"/>
                </a:ext>
              </a:extLst>
            </p:cNvPr>
            <p:cNvSpPr txBox="1"/>
            <p:nvPr/>
          </p:nvSpPr>
          <p:spPr>
            <a:xfrm>
              <a:off x="8436749" y="4188949"/>
              <a:ext cx="3251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-7" normalizeH="0" baseline="0" noProof="0" dirty="0">
                  <a:ln>
                    <a:noFill/>
                  </a:ln>
                  <a:solidFill>
                    <a:srgbClr val="F1820F"/>
                  </a:solidFill>
                  <a:effectLst/>
                  <a:uLnTx/>
                  <a:uFillTx/>
                </a:rPr>
                <a:t>Data </a:t>
              </a:r>
              <a:r>
                <a:rPr kumimoji="0" lang="en-US" sz="1800" b="0" i="0" u="none" strike="noStrike" kern="0" cap="none" spc="-1" normalizeH="0" baseline="0" noProof="0" dirty="0">
                  <a:ln>
                    <a:noFill/>
                  </a:ln>
                  <a:solidFill>
                    <a:srgbClr val="F1820F"/>
                  </a:solidFill>
                  <a:effectLst/>
                  <a:uLnTx/>
                  <a:uFillTx/>
                </a:rPr>
                <a:t>is </a:t>
              </a:r>
              <a:r>
                <a:rPr kumimoji="0" lang="en-US" sz="1800" b="0" i="0" u="none" strike="noStrike" kern="0" cap="none" spc="-7" normalizeH="0" baseline="0" noProof="0" dirty="0">
                  <a:ln>
                    <a:noFill/>
                  </a:ln>
                  <a:solidFill>
                    <a:srgbClr val="F1820F"/>
                  </a:solidFill>
                  <a:effectLst/>
                  <a:uLnTx/>
                  <a:uFillTx/>
                </a:rPr>
                <a:t>immutable and no longer  removable</a:t>
              </a:r>
              <a:endParaRPr kumimoji="0" lang="en-US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AB50B48-C593-F944-3C78-CD432E13B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16280" y="980728"/>
              <a:ext cx="2674582" cy="936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452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1BCBE-6AC4-F4C7-F859-E37036192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3200" b="1" strike="noStrike" spc="-1" dirty="0">
                <a:solidFill>
                  <a:schemeClr val="accent1"/>
                </a:solidFill>
                <a:latin typeface="Arial"/>
              </a:rPr>
              <a:t>How does this all look like ?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687886-4382-DA25-2399-123C348CD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8EC03-E050-FDEC-7913-6D4318599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920487-7826-4DCD-BBA7-E3C66FC2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14</a:t>
            </a:fld>
            <a:endParaRPr lang="en-DE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915799A9-A95A-F940-49D9-AB7EDC61342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513360" y="924520"/>
            <a:ext cx="6603480" cy="4853520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8730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5C9D-F745-6EEE-D2BE-0CF8C462D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One of the biggest issues!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725FD8-3755-5330-3EC9-72C19BEC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2657C-F827-13D0-4292-5B97CCA2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39F68-5511-DF50-3BD7-81DFDE7F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15</a:t>
            </a:fld>
            <a:endParaRPr lang="en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0517A-6B55-D55C-968A-5BCDC2263D89}"/>
              </a:ext>
            </a:extLst>
          </p:cNvPr>
          <p:cNvSpPr txBox="1"/>
          <p:nvPr/>
        </p:nvSpPr>
        <p:spPr>
          <a:xfrm>
            <a:off x="444500" y="1727200"/>
            <a:ext cx="10791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Metadata( </a:t>
            </a:r>
            <a:r>
              <a:rPr lang="en-DE" sz="2400" dirty="0">
                <a:solidFill>
                  <a:srgbClr val="C00000"/>
                </a:solidFill>
              </a:rPr>
              <a:t>CyroEM</a:t>
            </a:r>
            <a:r>
              <a:rPr lang="en-DE" sz="2400" dirty="0"/>
              <a:t> ) != Metadata( </a:t>
            </a:r>
            <a:r>
              <a:rPr lang="en-DE" sz="2400" dirty="0">
                <a:solidFill>
                  <a:srgbClr val="0070C0"/>
                </a:solidFill>
              </a:rPr>
              <a:t>Crystalogrophy</a:t>
            </a:r>
            <a:r>
              <a:rPr lang="en-DE" sz="2400" dirty="0"/>
              <a:t> ) != Metadata( </a:t>
            </a:r>
            <a:r>
              <a:rPr lang="en-DE" sz="2400" dirty="0">
                <a:solidFill>
                  <a:schemeClr val="accent4"/>
                </a:solidFill>
              </a:rPr>
              <a:t>Dark Matter Search </a:t>
            </a:r>
            <a:r>
              <a:rPr lang="en-DE" sz="2400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0FE1A5-65E0-16B5-BF16-3151E8610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2613342"/>
            <a:ext cx="5048250" cy="27953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2346A1-3350-3A02-6AE1-4348E1D05AA6}"/>
              </a:ext>
            </a:extLst>
          </p:cNvPr>
          <p:cNvGrpSpPr/>
          <p:nvPr/>
        </p:nvGrpSpPr>
        <p:grpSpPr>
          <a:xfrm>
            <a:off x="5918200" y="2597149"/>
            <a:ext cx="5321300" cy="2774815"/>
            <a:chOff x="5918200" y="2597149"/>
            <a:chExt cx="5321300" cy="27748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2AE85D-25B5-CB5E-DE78-E6CEA4E33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4102" y="2597149"/>
              <a:ext cx="4165398" cy="27748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EB7C42B1-8503-FA73-29E0-66F6DD28150A}"/>
                </a:ext>
              </a:extLst>
            </p:cNvPr>
            <p:cNvSpPr/>
            <p:nvPr/>
          </p:nvSpPr>
          <p:spPr>
            <a:xfrm>
              <a:off x="5918200" y="2603500"/>
              <a:ext cx="1003300" cy="1320800"/>
            </a:xfrm>
            <a:prstGeom prst="rightArrow">
              <a:avLst/>
            </a:prstGeom>
            <a:solidFill>
              <a:srgbClr val="BED6F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77351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CC4E1-4AEA-89DF-2F11-9C8628E98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meta data schema registry!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AA575-83E4-319A-EB46-8D64EA4C8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E476F7-B7E8-4FC3-10E4-45FB5EE9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C275C-5903-4435-C70F-B27AEA865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16</a:t>
            </a:fld>
            <a:endParaRPr lang="en-DE"/>
          </a:p>
        </p:txBody>
      </p:sp>
      <p:pic>
        <p:nvPicPr>
          <p:cNvPr id="7" name="Picture 4" descr="YAML File icon SVG Vector &amp; PNG Free Download | UXWing">
            <a:extLst>
              <a:ext uri="{FF2B5EF4-FFF2-40B4-BE49-F238E27FC236}">
                <a16:creationId xmlns:a16="http://schemas.microsoft.com/office/drawing/2014/main" id="{06489422-3A71-286A-8D16-6F5C138DB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607592"/>
            <a:ext cx="1008112" cy="107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F44D1F-5A79-BFDB-C87E-63441510E39F}"/>
              </a:ext>
            </a:extLst>
          </p:cNvPr>
          <p:cNvSpPr txBox="1"/>
          <p:nvPr/>
        </p:nvSpPr>
        <p:spPr>
          <a:xfrm>
            <a:off x="220458" y="849412"/>
            <a:ext cx="2221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Domain Specific</a:t>
            </a:r>
          </a:p>
          <a:p>
            <a:pPr algn="ctr"/>
            <a:r>
              <a:rPr lang="en-DE" dirty="0"/>
              <a:t>Metadata Description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90740ABD-D94F-10FD-97C2-FB1EEF7273C3}"/>
              </a:ext>
            </a:extLst>
          </p:cNvPr>
          <p:cNvSpPr/>
          <p:nvPr/>
        </p:nvSpPr>
        <p:spPr>
          <a:xfrm>
            <a:off x="2063552" y="1895624"/>
            <a:ext cx="720080" cy="43204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B9D878-2289-4283-D3DE-86232B07E163}"/>
              </a:ext>
            </a:extLst>
          </p:cNvPr>
          <p:cNvGrpSpPr/>
          <p:nvPr/>
        </p:nvGrpSpPr>
        <p:grpSpPr>
          <a:xfrm>
            <a:off x="2927648" y="671488"/>
            <a:ext cx="2016224" cy="2304256"/>
            <a:chOff x="2927648" y="620688"/>
            <a:chExt cx="2016224" cy="2304256"/>
          </a:xfrm>
        </p:grpSpPr>
        <p:pic>
          <p:nvPicPr>
            <p:cNvPr id="11" name="Picture 8" descr="LinkML - Linked data Modeling Language">
              <a:extLst>
                <a:ext uri="{FF2B5EF4-FFF2-40B4-BE49-F238E27FC236}">
                  <a16:creationId xmlns:a16="http://schemas.microsoft.com/office/drawing/2014/main" id="{74E2C223-3086-D008-F347-B6938387BB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110" y="1628800"/>
              <a:ext cx="1560738" cy="86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B07E29D-74A5-0744-AA5A-6E0E33C74411}"/>
                </a:ext>
              </a:extLst>
            </p:cNvPr>
            <p:cNvSpPr/>
            <p:nvPr/>
          </p:nvSpPr>
          <p:spPr>
            <a:xfrm>
              <a:off x="2927648" y="620688"/>
              <a:ext cx="2016224" cy="2304256"/>
            </a:xfrm>
            <a:prstGeom prst="roundRect">
              <a:avLst/>
            </a:prstGeom>
            <a:noFill/>
            <a:ln w="38100">
              <a:solidFill>
                <a:srgbClr val="0A7E8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D76589-3AAA-B918-56E4-AE9EA7A61F6C}"/>
                </a:ext>
              </a:extLst>
            </p:cNvPr>
            <p:cNvSpPr txBox="1"/>
            <p:nvPr/>
          </p:nvSpPr>
          <p:spPr>
            <a:xfrm>
              <a:off x="3143672" y="692696"/>
              <a:ext cx="16754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2400" dirty="0"/>
                <a:t>MDS</a:t>
              </a:r>
            </a:p>
            <a:p>
              <a:pPr algn="ctr"/>
              <a:r>
                <a:rPr lang="en-DE" sz="2400" dirty="0"/>
                <a:t>Convertion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1F2286-3E5B-E984-5930-33CF078D2AAF}"/>
              </a:ext>
            </a:extLst>
          </p:cNvPr>
          <p:cNvGrpSpPr/>
          <p:nvPr/>
        </p:nvGrpSpPr>
        <p:grpSpPr>
          <a:xfrm>
            <a:off x="5087888" y="815504"/>
            <a:ext cx="2870033" cy="1584176"/>
            <a:chOff x="5087888" y="764704"/>
            <a:chExt cx="2870033" cy="158417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97CC46-EC1E-8359-5C1F-86DBDCEF1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9976" y="1772816"/>
              <a:ext cx="2077945" cy="576064"/>
            </a:xfrm>
            <a:prstGeom prst="rect">
              <a:avLst/>
            </a:prstGeom>
          </p:spPr>
        </p:pic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796BFDD4-FD91-E047-0209-78F483258603}"/>
                </a:ext>
              </a:extLst>
            </p:cNvPr>
            <p:cNvSpPr/>
            <p:nvPr/>
          </p:nvSpPr>
          <p:spPr>
            <a:xfrm>
              <a:off x="5087888" y="836712"/>
              <a:ext cx="504056" cy="21602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80A434-9B27-DA98-7E7E-514C827282EC}"/>
                </a:ext>
              </a:extLst>
            </p:cNvPr>
            <p:cNvSpPr txBox="1"/>
            <p:nvPr/>
          </p:nvSpPr>
          <p:spPr>
            <a:xfrm>
              <a:off x="5735960" y="764704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W3C OWL</a:t>
              </a: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B028DC86-B16A-7C39-72F4-34F4E94B638A}"/>
                </a:ext>
              </a:extLst>
            </p:cNvPr>
            <p:cNvSpPr/>
            <p:nvPr/>
          </p:nvSpPr>
          <p:spPr>
            <a:xfrm>
              <a:off x="5087888" y="1196752"/>
              <a:ext cx="504056" cy="21602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3D1B56-66BD-2753-E8BB-3782E871C00C}"/>
                </a:ext>
              </a:extLst>
            </p:cNvPr>
            <p:cNvSpPr txBox="1"/>
            <p:nvPr/>
          </p:nvSpPr>
          <p:spPr>
            <a:xfrm>
              <a:off x="5951984" y="1187460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***</a:t>
              </a:r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14044482-2F1C-B1E2-F84E-623F8837CB7B}"/>
                </a:ext>
              </a:extLst>
            </p:cNvPr>
            <p:cNvSpPr/>
            <p:nvPr/>
          </p:nvSpPr>
          <p:spPr>
            <a:xfrm>
              <a:off x="5087888" y="1844824"/>
              <a:ext cx="720080" cy="432048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21" name="Right Arrow 20">
            <a:extLst>
              <a:ext uri="{FF2B5EF4-FFF2-40B4-BE49-F238E27FC236}">
                <a16:creationId xmlns:a16="http://schemas.microsoft.com/office/drawing/2014/main" id="{63914142-84DF-58F8-4D3B-1A421C3F50CF}"/>
              </a:ext>
            </a:extLst>
          </p:cNvPr>
          <p:cNvSpPr/>
          <p:nvPr/>
        </p:nvSpPr>
        <p:spPr>
          <a:xfrm>
            <a:off x="7968208" y="1895624"/>
            <a:ext cx="720080" cy="43204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0262AC-39E0-B647-2FD9-1649A9D157D2}"/>
              </a:ext>
            </a:extLst>
          </p:cNvPr>
          <p:cNvGrpSpPr/>
          <p:nvPr/>
        </p:nvGrpSpPr>
        <p:grpSpPr>
          <a:xfrm>
            <a:off x="8760296" y="671488"/>
            <a:ext cx="3240360" cy="5256584"/>
            <a:chOff x="8760296" y="620688"/>
            <a:chExt cx="3240360" cy="525658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1B6AE11-2B39-9864-CD74-F7CE06002CE2}"/>
                </a:ext>
              </a:extLst>
            </p:cNvPr>
            <p:cNvGrpSpPr/>
            <p:nvPr/>
          </p:nvGrpSpPr>
          <p:grpSpPr>
            <a:xfrm>
              <a:off x="8760296" y="2636912"/>
              <a:ext cx="1306984" cy="1306984"/>
              <a:chOff x="4943872" y="3212976"/>
              <a:chExt cx="1306984" cy="1306984"/>
            </a:xfrm>
          </p:grpSpPr>
          <p:sp>
            <p:nvSpPr>
              <p:cNvPr id="42" name="Snip Single Corner of Rectangle 41">
                <a:extLst>
                  <a:ext uri="{FF2B5EF4-FFF2-40B4-BE49-F238E27FC236}">
                    <a16:creationId xmlns:a16="http://schemas.microsoft.com/office/drawing/2014/main" id="{EFC2FC01-9828-38E0-C677-93041D7D68BD}"/>
                  </a:ext>
                </a:extLst>
              </p:cNvPr>
              <p:cNvSpPr/>
              <p:nvPr/>
            </p:nvSpPr>
            <p:spPr>
              <a:xfrm>
                <a:off x="5087888" y="3212976"/>
                <a:ext cx="1008112" cy="1296144"/>
              </a:xfrm>
              <a:prstGeom prst="snip1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pic>
            <p:nvPicPr>
              <p:cNvPr id="43" name="Picture 6" descr="Json file - Free interface icons">
                <a:extLst>
                  <a:ext uri="{FF2B5EF4-FFF2-40B4-BE49-F238E27FC236}">
                    <a16:creationId xmlns:a16="http://schemas.microsoft.com/office/drawing/2014/main" id="{EDA89CC7-0012-613C-AC34-74AF276540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872" y="3212976"/>
                <a:ext cx="1306984" cy="1306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68F57E1-9893-AC75-E966-303A4B7F3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32304" y="1628800"/>
              <a:ext cx="2880320" cy="7200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7E5B46D-C8A0-BFD7-E57D-B37D7E3E0F64}"/>
                </a:ext>
              </a:extLst>
            </p:cNvPr>
            <p:cNvSpPr txBox="1"/>
            <p:nvPr/>
          </p:nvSpPr>
          <p:spPr>
            <a:xfrm>
              <a:off x="8976320" y="764704"/>
              <a:ext cx="26837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2400" dirty="0"/>
                <a:t>Metadata Schema</a:t>
              </a:r>
            </a:p>
            <a:p>
              <a:pPr algn="ctr"/>
              <a:r>
                <a:rPr lang="en-DE" sz="2400" dirty="0"/>
                <a:t>Registry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497008DB-9224-8343-AF0F-9F0495506875}"/>
                </a:ext>
              </a:extLst>
            </p:cNvPr>
            <p:cNvSpPr/>
            <p:nvPr/>
          </p:nvSpPr>
          <p:spPr>
            <a:xfrm>
              <a:off x="8760296" y="620688"/>
              <a:ext cx="3240360" cy="5256584"/>
            </a:xfrm>
            <a:prstGeom prst="roundRect">
              <a:avLst/>
            </a:prstGeom>
            <a:noFill/>
            <a:ln w="25400">
              <a:solidFill>
                <a:srgbClr val="E3432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21675A9-44DB-9257-98D3-BA15C4C0E7E8}"/>
                </a:ext>
              </a:extLst>
            </p:cNvPr>
            <p:cNvGrpSpPr/>
            <p:nvPr/>
          </p:nvGrpSpPr>
          <p:grpSpPr>
            <a:xfrm>
              <a:off x="9264352" y="2996952"/>
              <a:ext cx="1306984" cy="1306984"/>
              <a:chOff x="4943872" y="3212976"/>
              <a:chExt cx="1306984" cy="1306984"/>
            </a:xfrm>
          </p:grpSpPr>
          <p:sp>
            <p:nvSpPr>
              <p:cNvPr id="40" name="Snip Single Corner of Rectangle 39">
                <a:extLst>
                  <a:ext uri="{FF2B5EF4-FFF2-40B4-BE49-F238E27FC236}">
                    <a16:creationId xmlns:a16="http://schemas.microsoft.com/office/drawing/2014/main" id="{D451FBEE-D22B-D75B-FE4A-6F6E343F52BC}"/>
                  </a:ext>
                </a:extLst>
              </p:cNvPr>
              <p:cNvSpPr/>
              <p:nvPr/>
            </p:nvSpPr>
            <p:spPr>
              <a:xfrm>
                <a:off x="5087888" y="3212976"/>
                <a:ext cx="1008112" cy="1296144"/>
              </a:xfrm>
              <a:prstGeom prst="snip1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pic>
            <p:nvPicPr>
              <p:cNvPr id="41" name="Picture 6" descr="Json file - Free interface icons">
                <a:extLst>
                  <a:ext uri="{FF2B5EF4-FFF2-40B4-BE49-F238E27FC236}">
                    <a16:creationId xmlns:a16="http://schemas.microsoft.com/office/drawing/2014/main" id="{9DE26E4C-57AB-104E-8D34-A0C3944EB0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872" y="3212976"/>
                <a:ext cx="1306984" cy="1306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397939E-A153-52CA-CAF6-2BAC0966A2A8}"/>
                </a:ext>
              </a:extLst>
            </p:cNvPr>
            <p:cNvGrpSpPr/>
            <p:nvPr/>
          </p:nvGrpSpPr>
          <p:grpSpPr>
            <a:xfrm>
              <a:off x="9768408" y="3356992"/>
              <a:ext cx="1306984" cy="1306984"/>
              <a:chOff x="4943872" y="3212976"/>
              <a:chExt cx="1306984" cy="1306984"/>
            </a:xfrm>
          </p:grpSpPr>
          <p:sp>
            <p:nvSpPr>
              <p:cNvPr id="38" name="Snip Single Corner of Rectangle 37">
                <a:extLst>
                  <a:ext uri="{FF2B5EF4-FFF2-40B4-BE49-F238E27FC236}">
                    <a16:creationId xmlns:a16="http://schemas.microsoft.com/office/drawing/2014/main" id="{6FD660CB-655C-1290-95B5-7A7FA398AA8F}"/>
                  </a:ext>
                </a:extLst>
              </p:cNvPr>
              <p:cNvSpPr/>
              <p:nvPr/>
            </p:nvSpPr>
            <p:spPr>
              <a:xfrm>
                <a:off x="5087888" y="3212976"/>
                <a:ext cx="1008112" cy="1296144"/>
              </a:xfrm>
              <a:prstGeom prst="snip1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pic>
            <p:nvPicPr>
              <p:cNvPr id="39" name="Picture 6" descr="Json file - Free interface icons">
                <a:extLst>
                  <a:ext uri="{FF2B5EF4-FFF2-40B4-BE49-F238E27FC236}">
                    <a16:creationId xmlns:a16="http://schemas.microsoft.com/office/drawing/2014/main" id="{C7108A6A-FAC4-1676-0DDD-071388C045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872" y="3212976"/>
                <a:ext cx="1306984" cy="1306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D884B3B-ED7C-4644-E7FE-EC901FFFC839}"/>
                </a:ext>
              </a:extLst>
            </p:cNvPr>
            <p:cNvGrpSpPr/>
            <p:nvPr/>
          </p:nvGrpSpPr>
          <p:grpSpPr>
            <a:xfrm>
              <a:off x="10272464" y="3717032"/>
              <a:ext cx="1306984" cy="1306984"/>
              <a:chOff x="4943872" y="3212976"/>
              <a:chExt cx="1306984" cy="1306984"/>
            </a:xfrm>
          </p:grpSpPr>
          <p:sp>
            <p:nvSpPr>
              <p:cNvPr id="36" name="Snip Single Corner of Rectangle 35">
                <a:extLst>
                  <a:ext uri="{FF2B5EF4-FFF2-40B4-BE49-F238E27FC236}">
                    <a16:creationId xmlns:a16="http://schemas.microsoft.com/office/drawing/2014/main" id="{4651E627-FF5C-F7AA-5F3A-E324246AAC07}"/>
                  </a:ext>
                </a:extLst>
              </p:cNvPr>
              <p:cNvSpPr/>
              <p:nvPr/>
            </p:nvSpPr>
            <p:spPr>
              <a:xfrm>
                <a:off x="5087888" y="3212976"/>
                <a:ext cx="1008112" cy="1296144"/>
              </a:xfrm>
              <a:prstGeom prst="snip1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pic>
            <p:nvPicPr>
              <p:cNvPr id="37" name="Picture 6" descr="Json file - Free interface icons">
                <a:extLst>
                  <a:ext uri="{FF2B5EF4-FFF2-40B4-BE49-F238E27FC236}">
                    <a16:creationId xmlns:a16="http://schemas.microsoft.com/office/drawing/2014/main" id="{0B19C6B4-CDAB-3EDF-A422-5F5758EC5D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872" y="3212976"/>
                <a:ext cx="1306984" cy="1306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D30A00D-1D79-28B0-5430-9EB45EF813B0}"/>
                </a:ext>
              </a:extLst>
            </p:cNvPr>
            <p:cNvGrpSpPr/>
            <p:nvPr/>
          </p:nvGrpSpPr>
          <p:grpSpPr>
            <a:xfrm>
              <a:off x="10632504" y="4077072"/>
              <a:ext cx="1306984" cy="1306984"/>
              <a:chOff x="4943872" y="3212976"/>
              <a:chExt cx="1306984" cy="1306984"/>
            </a:xfrm>
          </p:grpSpPr>
          <p:sp>
            <p:nvSpPr>
              <p:cNvPr id="34" name="Snip Single Corner of Rectangle 33">
                <a:extLst>
                  <a:ext uri="{FF2B5EF4-FFF2-40B4-BE49-F238E27FC236}">
                    <a16:creationId xmlns:a16="http://schemas.microsoft.com/office/drawing/2014/main" id="{33D4EED3-610F-B32C-3D6E-566B1103AFD3}"/>
                  </a:ext>
                </a:extLst>
              </p:cNvPr>
              <p:cNvSpPr/>
              <p:nvPr/>
            </p:nvSpPr>
            <p:spPr>
              <a:xfrm>
                <a:off x="5087888" y="3212976"/>
                <a:ext cx="1008112" cy="1296144"/>
              </a:xfrm>
              <a:prstGeom prst="snip1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pic>
            <p:nvPicPr>
              <p:cNvPr id="35" name="Picture 6" descr="Json file - Free interface icons">
                <a:extLst>
                  <a:ext uri="{FF2B5EF4-FFF2-40B4-BE49-F238E27FC236}">
                    <a16:creationId xmlns:a16="http://schemas.microsoft.com/office/drawing/2014/main" id="{7CDB98D0-29FC-DC1F-5FCF-5584EA0A0C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872" y="3212976"/>
                <a:ext cx="1306984" cy="1306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3CD6CC2-A392-C02F-1A35-5EBD3B3C55EA}"/>
                </a:ext>
              </a:extLst>
            </p:cNvPr>
            <p:cNvSpPr txBox="1"/>
            <p:nvPr/>
          </p:nvSpPr>
          <p:spPr>
            <a:xfrm>
              <a:off x="9840416" y="2636912"/>
              <a:ext cx="1300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Reflectivity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68636A-E99A-D103-3D59-3A1BB34D121E}"/>
                </a:ext>
              </a:extLst>
            </p:cNvPr>
            <p:cNvSpPr txBox="1"/>
            <p:nvPr/>
          </p:nvSpPr>
          <p:spPr>
            <a:xfrm>
              <a:off x="10402331" y="2996952"/>
              <a:ext cx="1454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Tomography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785D60-77EA-B1BA-08F7-940203E9F148}"/>
                </a:ext>
              </a:extLst>
            </p:cNvPr>
            <p:cNvSpPr txBox="1"/>
            <p:nvPr/>
          </p:nvSpPr>
          <p:spPr>
            <a:xfrm>
              <a:off x="11114637" y="3419708"/>
              <a:ext cx="453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***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01CF616-FD2F-5783-C1EC-4804AE46ED33}"/>
              </a:ext>
            </a:extLst>
          </p:cNvPr>
          <p:cNvGrpSpPr/>
          <p:nvPr/>
        </p:nvGrpSpPr>
        <p:grpSpPr>
          <a:xfrm>
            <a:off x="263352" y="3119760"/>
            <a:ext cx="8352928" cy="3240360"/>
            <a:chOff x="263352" y="3068960"/>
            <a:chExt cx="8352928" cy="3240360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80ADE9B8-4067-0D2B-C827-31A6C8B21A10}"/>
                </a:ext>
              </a:extLst>
            </p:cNvPr>
            <p:cNvSpPr/>
            <p:nvPr/>
          </p:nvSpPr>
          <p:spPr>
            <a:xfrm>
              <a:off x="263352" y="3068960"/>
              <a:ext cx="8352928" cy="32403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A1D2B4F2-9B6C-7492-D45E-3801E60AC3A4}"/>
                </a:ext>
              </a:extLst>
            </p:cNvPr>
            <p:cNvSpPr/>
            <p:nvPr/>
          </p:nvSpPr>
          <p:spPr>
            <a:xfrm>
              <a:off x="5420859" y="3717032"/>
              <a:ext cx="3096344" cy="1656184"/>
            </a:xfrm>
            <a:prstGeom prst="round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76279C4-623F-DBFB-DAE6-07334A396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3067" y="3789040"/>
              <a:ext cx="1062321" cy="105447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5289E4-AFD0-3AAC-D1AE-3BD0ED29107D}"/>
                </a:ext>
              </a:extLst>
            </p:cNvPr>
            <p:cNvSpPr txBox="1"/>
            <p:nvPr/>
          </p:nvSpPr>
          <p:spPr>
            <a:xfrm>
              <a:off x="5636883" y="3759423"/>
              <a:ext cx="15520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2400" b="1" dirty="0"/>
                <a:t>Sisyphos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B7DC42C-FC73-4777-BA66-8A18E7715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60" y="3645024"/>
              <a:ext cx="4752528" cy="2440199"/>
            </a:xfrm>
            <a:prstGeom prst="rect">
              <a:avLst/>
            </a:prstGeom>
          </p:spPr>
        </p:pic>
        <p:sp>
          <p:nvSpPr>
            <p:cNvPr id="50" name="Right Arrow 49">
              <a:extLst>
                <a:ext uri="{FF2B5EF4-FFF2-40B4-BE49-F238E27FC236}">
                  <a16:creationId xmlns:a16="http://schemas.microsoft.com/office/drawing/2014/main" id="{77BF0663-D582-1210-93DA-9CBA967D8070}"/>
                </a:ext>
              </a:extLst>
            </p:cNvPr>
            <p:cNvSpPr/>
            <p:nvPr/>
          </p:nvSpPr>
          <p:spPr>
            <a:xfrm rot="10800000">
              <a:off x="4871864" y="3933056"/>
              <a:ext cx="720080" cy="432048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0B5D512-5E29-68DF-DD5A-6656DF393285}"/>
                </a:ext>
              </a:extLst>
            </p:cNvPr>
            <p:cNvSpPr txBox="1"/>
            <p:nvPr/>
          </p:nvSpPr>
          <p:spPr>
            <a:xfrm>
              <a:off x="5420859" y="4581128"/>
              <a:ext cx="20441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Meta Data Upload</a:t>
              </a:r>
            </a:p>
            <a:p>
              <a:pPr algn="ctr"/>
              <a:r>
                <a:rPr lang="en-DE" dirty="0"/>
                <a:t>Form Generator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3AB6A63-03F5-55D5-0B40-7609BD4B0C7C}"/>
                </a:ext>
              </a:extLst>
            </p:cNvPr>
            <p:cNvSpPr txBox="1"/>
            <p:nvPr/>
          </p:nvSpPr>
          <p:spPr>
            <a:xfrm>
              <a:off x="695400" y="3140968"/>
              <a:ext cx="7276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2400" b="1" dirty="0">
                  <a:solidFill>
                    <a:schemeClr val="tx2">
                      <a:lumMod val="75000"/>
                    </a:schemeClr>
                  </a:solidFill>
                </a:rPr>
                <a:t>Domain Specific Meta Data Handling and Upload</a:t>
              </a:r>
            </a:p>
          </p:txBody>
        </p:sp>
      </p:grpSp>
      <p:sp>
        <p:nvSpPr>
          <p:cNvPr id="53" name="Right Arrow 52">
            <a:extLst>
              <a:ext uri="{FF2B5EF4-FFF2-40B4-BE49-F238E27FC236}">
                <a16:creationId xmlns:a16="http://schemas.microsoft.com/office/drawing/2014/main" id="{B8F96D13-4485-B70B-2C6D-DBDE854AC210}"/>
              </a:ext>
            </a:extLst>
          </p:cNvPr>
          <p:cNvSpPr/>
          <p:nvPr/>
        </p:nvSpPr>
        <p:spPr>
          <a:xfrm rot="10800000">
            <a:off x="8400256" y="3983856"/>
            <a:ext cx="864096" cy="43204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0401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59E8D-1F79-CCFA-D06E-4FE66412A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" y="146685"/>
            <a:ext cx="11783060" cy="356235"/>
          </a:xfrm>
        </p:spPr>
        <p:txBody>
          <a:bodyPr/>
          <a:lstStyle/>
          <a:p>
            <a:r>
              <a:rPr lang="en-DE" dirty="0"/>
              <a:t>Sisyphos: Meta Data Form based on Domain JSON-Schema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3F2D23-C449-A927-A313-CC9874346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F4E70-F696-EDB0-A0D9-FC0CD1D11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016C1-ABBC-74D1-46D3-68BE3DF98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17</a:t>
            </a:fld>
            <a:endParaRPr lang="en-DE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1E94B6C-0199-BFFA-83E1-C381553CD376}"/>
              </a:ext>
            </a:extLst>
          </p:cNvPr>
          <p:cNvSpPr/>
          <p:nvPr/>
        </p:nvSpPr>
        <p:spPr>
          <a:xfrm>
            <a:off x="386644" y="692572"/>
            <a:ext cx="11220335" cy="5700268"/>
          </a:xfrm>
          <a:prstGeom prst="roundRect">
            <a:avLst>
              <a:gd name="adj" fmla="val 362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077B536-FF0F-413F-AF85-9BF2560A87C7}"/>
              </a:ext>
            </a:extLst>
          </p:cNvPr>
          <p:cNvSpPr/>
          <p:nvPr/>
        </p:nvSpPr>
        <p:spPr>
          <a:xfrm>
            <a:off x="551157" y="1298440"/>
            <a:ext cx="3013204" cy="2850005"/>
          </a:xfrm>
          <a:prstGeom prst="roundRect">
            <a:avLst>
              <a:gd name="adj" fmla="val 9118"/>
            </a:avLst>
          </a:prstGeom>
          <a:noFill/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9" name="Picture 2" descr="Consortia DAPHNE4NFDI | NFDI">
            <a:extLst>
              <a:ext uri="{FF2B5EF4-FFF2-40B4-BE49-F238E27FC236}">
                <a16:creationId xmlns:a16="http://schemas.microsoft.com/office/drawing/2014/main" id="{B7B17F64-0F32-0B3D-EA1C-CF1E6C98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960" y="770431"/>
            <a:ext cx="1442498" cy="80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216F4B-866F-ED55-027C-A85EB97EA58E}"/>
              </a:ext>
            </a:extLst>
          </p:cNvPr>
          <p:cNvSpPr txBox="1"/>
          <p:nvPr/>
        </p:nvSpPr>
        <p:spPr>
          <a:xfrm>
            <a:off x="676346" y="1389808"/>
            <a:ext cx="1111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Core Data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409D762-90D0-3700-F8A6-83DF1ED28D7F}"/>
              </a:ext>
            </a:extLst>
          </p:cNvPr>
          <p:cNvSpPr/>
          <p:nvPr/>
        </p:nvSpPr>
        <p:spPr>
          <a:xfrm>
            <a:off x="676347" y="1912324"/>
            <a:ext cx="2683824" cy="2812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3FB1C0-B085-81F4-3455-DC2CEF8C1A1B}"/>
              </a:ext>
            </a:extLst>
          </p:cNvPr>
          <p:cNvSpPr txBox="1"/>
          <p:nvPr/>
        </p:nvSpPr>
        <p:spPr>
          <a:xfrm>
            <a:off x="676346" y="1912324"/>
            <a:ext cx="791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owner (</a:t>
            </a:r>
            <a:r>
              <a:rPr lang="en-DE" sz="1200" dirty="0">
                <a:solidFill>
                  <a:srgbClr val="FF0000"/>
                </a:solidFill>
              </a:rPr>
              <a:t>*</a:t>
            </a:r>
            <a:r>
              <a:rPr lang="en-DE" sz="1200" dirty="0"/>
              <a:t>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7BED197-3F53-F3A1-D1DA-0BD3F5CF1F34}"/>
              </a:ext>
            </a:extLst>
          </p:cNvPr>
          <p:cNvSpPr/>
          <p:nvPr/>
        </p:nvSpPr>
        <p:spPr>
          <a:xfrm>
            <a:off x="676347" y="2261279"/>
            <a:ext cx="2683824" cy="2812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D0BEDC-99DB-F60B-4366-A7D5DC03546F}"/>
              </a:ext>
            </a:extLst>
          </p:cNvPr>
          <p:cNvSpPr txBox="1"/>
          <p:nvPr/>
        </p:nvSpPr>
        <p:spPr>
          <a:xfrm>
            <a:off x="676346" y="2261279"/>
            <a:ext cx="1198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contactEmail (</a:t>
            </a:r>
            <a:r>
              <a:rPr lang="en-DE" sz="1200" dirty="0">
                <a:solidFill>
                  <a:srgbClr val="FF0000"/>
                </a:solidFill>
              </a:rPr>
              <a:t>*</a:t>
            </a:r>
            <a:r>
              <a:rPr lang="en-DE" sz="1200" dirty="0"/>
              <a:t>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030A900-4B44-EA6C-F770-6F27C343AD3C}"/>
              </a:ext>
            </a:extLst>
          </p:cNvPr>
          <p:cNvSpPr/>
          <p:nvPr/>
        </p:nvSpPr>
        <p:spPr>
          <a:xfrm>
            <a:off x="676347" y="2602446"/>
            <a:ext cx="2683824" cy="2812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04926C-C905-86C2-79DB-AA6A47C7395A}"/>
              </a:ext>
            </a:extLst>
          </p:cNvPr>
          <p:cNvSpPr txBox="1"/>
          <p:nvPr/>
        </p:nvSpPr>
        <p:spPr>
          <a:xfrm>
            <a:off x="676346" y="2602446"/>
            <a:ext cx="1089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description (</a:t>
            </a:r>
            <a:r>
              <a:rPr lang="en-DE" sz="1200" dirty="0">
                <a:solidFill>
                  <a:srgbClr val="FF0000"/>
                </a:solidFill>
              </a:rPr>
              <a:t>*</a:t>
            </a:r>
            <a:r>
              <a:rPr lang="en-DE" sz="1200" dirty="0"/>
              <a:t>)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BC42113-2406-200E-1EF9-CD2804FC1472}"/>
              </a:ext>
            </a:extLst>
          </p:cNvPr>
          <p:cNvSpPr/>
          <p:nvPr/>
        </p:nvSpPr>
        <p:spPr>
          <a:xfrm>
            <a:off x="684860" y="2940209"/>
            <a:ext cx="2683824" cy="2812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C8DE6E-64A0-2D7E-366E-88F368EE0CA9}"/>
              </a:ext>
            </a:extLst>
          </p:cNvPr>
          <p:cNvSpPr txBox="1"/>
          <p:nvPr/>
        </p:nvSpPr>
        <p:spPr>
          <a:xfrm>
            <a:off x="684859" y="2946933"/>
            <a:ext cx="12273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datasetName (</a:t>
            </a:r>
            <a:r>
              <a:rPr lang="en-DE" sz="1200" dirty="0">
                <a:solidFill>
                  <a:srgbClr val="FF0000"/>
                </a:solidFill>
              </a:rPr>
              <a:t>*</a:t>
            </a:r>
            <a:r>
              <a:rPr lang="en-DE" sz="1200" dirty="0"/>
              <a:t>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A5AC06D-C84C-7494-6878-4402BB8E1191}"/>
              </a:ext>
            </a:extLst>
          </p:cNvPr>
          <p:cNvSpPr/>
          <p:nvPr/>
        </p:nvSpPr>
        <p:spPr>
          <a:xfrm>
            <a:off x="684860" y="3277169"/>
            <a:ext cx="2683824" cy="2812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C0146C-5C89-5E03-8AC6-EE855050ADDF}"/>
              </a:ext>
            </a:extLst>
          </p:cNvPr>
          <p:cNvSpPr txBox="1"/>
          <p:nvPr/>
        </p:nvSpPr>
        <p:spPr>
          <a:xfrm>
            <a:off x="684859" y="3283893"/>
            <a:ext cx="1660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principalInvestigator (</a:t>
            </a:r>
            <a:r>
              <a:rPr lang="en-DE" sz="1200" dirty="0">
                <a:solidFill>
                  <a:srgbClr val="FF0000"/>
                </a:solidFill>
              </a:rPr>
              <a:t>*</a:t>
            </a:r>
            <a:r>
              <a:rPr lang="en-DE" sz="1200" dirty="0"/>
              <a:t>)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DC808F2-FC95-DBF3-7DE5-F93196E30C21}"/>
              </a:ext>
            </a:extLst>
          </p:cNvPr>
          <p:cNvSpPr/>
          <p:nvPr/>
        </p:nvSpPr>
        <p:spPr>
          <a:xfrm>
            <a:off x="684859" y="3618336"/>
            <a:ext cx="2683824" cy="2812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439D34-9C9A-FF0D-2F50-BC7043D594DE}"/>
              </a:ext>
            </a:extLst>
          </p:cNvPr>
          <p:cNvSpPr txBox="1"/>
          <p:nvPr/>
        </p:nvSpPr>
        <p:spPr>
          <a:xfrm>
            <a:off x="684859" y="3619915"/>
            <a:ext cx="1435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creationLocation (</a:t>
            </a:r>
            <a:r>
              <a:rPr lang="en-DE" sz="1200" dirty="0">
                <a:solidFill>
                  <a:srgbClr val="FF0000"/>
                </a:solidFill>
              </a:rPr>
              <a:t>*</a:t>
            </a:r>
            <a:r>
              <a:rPr lang="en-DE" sz="1200" dirty="0"/>
              <a:t>)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1DC8849-F6F9-B51A-E3D2-98BB35A1EFDD}"/>
              </a:ext>
            </a:extLst>
          </p:cNvPr>
          <p:cNvSpPr/>
          <p:nvPr/>
        </p:nvSpPr>
        <p:spPr>
          <a:xfrm>
            <a:off x="3698063" y="1298440"/>
            <a:ext cx="3013204" cy="3206545"/>
          </a:xfrm>
          <a:prstGeom prst="roundRect">
            <a:avLst>
              <a:gd name="adj" fmla="val 5446"/>
            </a:avLst>
          </a:prstGeom>
          <a:noFill/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39221A-8675-8C3D-357F-8CF84E9B361D}"/>
              </a:ext>
            </a:extLst>
          </p:cNvPr>
          <p:cNvSpPr txBox="1"/>
          <p:nvPr/>
        </p:nvSpPr>
        <p:spPr>
          <a:xfrm>
            <a:off x="3823252" y="1389808"/>
            <a:ext cx="126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Experiment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9377DE-5BBB-A96F-C35C-632928DBF7FA}"/>
              </a:ext>
            </a:extLst>
          </p:cNvPr>
          <p:cNvSpPr/>
          <p:nvPr/>
        </p:nvSpPr>
        <p:spPr>
          <a:xfrm>
            <a:off x="3823253" y="1912324"/>
            <a:ext cx="2683824" cy="2812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0FB659-2479-B2A9-F631-FCE9EEF12171}"/>
              </a:ext>
            </a:extLst>
          </p:cNvPr>
          <p:cNvSpPr txBox="1"/>
          <p:nvPr/>
        </p:nvSpPr>
        <p:spPr>
          <a:xfrm>
            <a:off x="3823252" y="1912324"/>
            <a:ext cx="63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title (</a:t>
            </a:r>
            <a:r>
              <a:rPr lang="en-DE" sz="1200" dirty="0">
                <a:solidFill>
                  <a:srgbClr val="FF0000"/>
                </a:solidFill>
              </a:rPr>
              <a:t>*</a:t>
            </a:r>
            <a:r>
              <a:rPr lang="en-DE" sz="1200" dirty="0"/>
              <a:t>)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7F119D8-05BE-A486-D479-1A05C176E2D8}"/>
              </a:ext>
            </a:extLst>
          </p:cNvPr>
          <p:cNvSpPr/>
          <p:nvPr/>
        </p:nvSpPr>
        <p:spPr>
          <a:xfrm>
            <a:off x="3823253" y="2261279"/>
            <a:ext cx="2683824" cy="2812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FED9E2-A197-8A36-4D32-70882D09ADDC}"/>
              </a:ext>
            </a:extLst>
          </p:cNvPr>
          <p:cNvSpPr txBox="1"/>
          <p:nvPr/>
        </p:nvSpPr>
        <p:spPr>
          <a:xfrm>
            <a:off x="3823252" y="2261279"/>
            <a:ext cx="1079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instrument (</a:t>
            </a:r>
            <a:r>
              <a:rPr lang="en-DE" sz="1200" dirty="0">
                <a:solidFill>
                  <a:srgbClr val="FF0000"/>
                </a:solidFill>
              </a:rPr>
              <a:t>*</a:t>
            </a:r>
            <a:r>
              <a:rPr lang="en-DE" sz="1200" dirty="0"/>
              <a:t>)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D23A2CF-8134-C292-F820-8241B7D96A82}"/>
              </a:ext>
            </a:extLst>
          </p:cNvPr>
          <p:cNvSpPr/>
          <p:nvPr/>
        </p:nvSpPr>
        <p:spPr>
          <a:xfrm>
            <a:off x="3823253" y="2602446"/>
            <a:ext cx="2683824" cy="2812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3F9C9C-8C1B-0481-9F22-0FBC9EC556C6}"/>
              </a:ext>
            </a:extLst>
          </p:cNvPr>
          <p:cNvSpPr txBox="1"/>
          <p:nvPr/>
        </p:nvSpPr>
        <p:spPr>
          <a:xfrm>
            <a:off x="3823252" y="2602446"/>
            <a:ext cx="990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</a:t>
            </a:r>
            <a:r>
              <a:rPr lang="en-DE" sz="1200" dirty="0"/>
              <a:t>tart date (</a:t>
            </a:r>
            <a:r>
              <a:rPr lang="en-DE" sz="1200" dirty="0">
                <a:solidFill>
                  <a:srgbClr val="FF0000"/>
                </a:solidFill>
              </a:rPr>
              <a:t>*</a:t>
            </a:r>
            <a:r>
              <a:rPr lang="en-DE" sz="1200" dirty="0"/>
              <a:t>)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6B7E43B-FFC3-FA1F-659A-4D34F4C094FA}"/>
              </a:ext>
            </a:extLst>
          </p:cNvPr>
          <p:cNvSpPr/>
          <p:nvPr/>
        </p:nvSpPr>
        <p:spPr>
          <a:xfrm>
            <a:off x="3831766" y="2940209"/>
            <a:ext cx="2683824" cy="2812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B169C2-74D4-3BD6-1654-2754ECD94C52}"/>
              </a:ext>
            </a:extLst>
          </p:cNvPr>
          <p:cNvSpPr txBox="1"/>
          <p:nvPr/>
        </p:nvSpPr>
        <p:spPr>
          <a:xfrm>
            <a:off x="3831765" y="2946933"/>
            <a:ext cx="554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</a:t>
            </a:r>
            <a:r>
              <a:rPr lang="en-DE" sz="1200" dirty="0"/>
              <a:t>robe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55C8662-99EE-33ED-7896-9D9DE75E1AF6}"/>
              </a:ext>
            </a:extLst>
          </p:cNvPr>
          <p:cNvSpPr/>
          <p:nvPr/>
        </p:nvSpPr>
        <p:spPr>
          <a:xfrm>
            <a:off x="3831766" y="3277169"/>
            <a:ext cx="2683824" cy="2812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A1EC3F-2C00-0F41-A600-54533A435756}"/>
              </a:ext>
            </a:extLst>
          </p:cNvPr>
          <p:cNvSpPr txBox="1"/>
          <p:nvPr/>
        </p:nvSpPr>
        <p:spPr>
          <a:xfrm>
            <a:off x="3831765" y="3283893"/>
            <a:ext cx="593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facility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45F8DF8-28F3-71A1-7451-D310BF95E175}"/>
              </a:ext>
            </a:extLst>
          </p:cNvPr>
          <p:cNvSpPr/>
          <p:nvPr/>
        </p:nvSpPr>
        <p:spPr>
          <a:xfrm>
            <a:off x="3831765" y="3618336"/>
            <a:ext cx="2683824" cy="2812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469070-0204-3279-2EE6-4F163831C227}"/>
              </a:ext>
            </a:extLst>
          </p:cNvPr>
          <p:cNvSpPr txBox="1"/>
          <p:nvPr/>
        </p:nvSpPr>
        <p:spPr>
          <a:xfrm>
            <a:off x="3831765" y="3619915"/>
            <a:ext cx="861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proposalID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A7673B2-BFC8-45AE-E401-0B064860AABC}"/>
              </a:ext>
            </a:extLst>
          </p:cNvPr>
          <p:cNvSpPr/>
          <p:nvPr/>
        </p:nvSpPr>
        <p:spPr>
          <a:xfrm>
            <a:off x="3831765" y="3971512"/>
            <a:ext cx="2683824" cy="2812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4BAD8E-34BF-1FD3-2EBE-A8FA601D2ACF}"/>
              </a:ext>
            </a:extLst>
          </p:cNvPr>
          <p:cNvSpPr txBox="1"/>
          <p:nvPr/>
        </p:nvSpPr>
        <p:spPr>
          <a:xfrm>
            <a:off x="3831765" y="3973091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DOI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E760346-91D7-F785-CB80-8C546CDD3E59}"/>
              </a:ext>
            </a:extLst>
          </p:cNvPr>
          <p:cNvSpPr/>
          <p:nvPr/>
        </p:nvSpPr>
        <p:spPr>
          <a:xfrm>
            <a:off x="6966197" y="1822372"/>
            <a:ext cx="2022878" cy="2682612"/>
          </a:xfrm>
          <a:prstGeom prst="roundRect">
            <a:avLst>
              <a:gd name="adj" fmla="val 5446"/>
            </a:avLst>
          </a:prstGeom>
          <a:noFill/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DD4B1B-E166-553F-7C97-63311D0DB935}"/>
              </a:ext>
            </a:extLst>
          </p:cNvPr>
          <p:cNvSpPr txBox="1"/>
          <p:nvPr/>
        </p:nvSpPr>
        <p:spPr>
          <a:xfrm>
            <a:off x="7041320" y="1910273"/>
            <a:ext cx="126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Experiment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F3AD9D28-830B-D4B5-B5CB-319E1D6A5647}"/>
              </a:ext>
            </a:extLst>
          </p:cNvPr>
          <p:cNvSpPr/>
          <p:nvPr/>
        </p:nvSpPr>
        <p:spPr>
          <a:xfrm>
            <a:off x="9288970" y="1822372"/>
            <a:ext cx="2022878" cy="2690790"/>
          </a:xfrm>
          <a:prstGeom prst="roundRect">
            <a:avLst>
              <a:gd name="adj" fmla="val 5446"/>
            </a:avLst>
          </a:prstGeom>
          <a:noFill/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3BA0061-0010-A558-0A5F-02F2D66F7D64}"/>
              </a:ext>
            </a:extLst>
          </p:cNvPr>
          <p:cNvSpPr txBox="1"/>
          <p:nvPr/>
        </p:nvSpPr>
        <p:spPr>
          <a:xfrm>
            <a:off x="9339996" y="1908061"/>
            <a:ext cx="150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Measurement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C3426B2-45E3-0129-7EE4-E71983550B1A}"/>
              </a:ext>
            </a:extLst>
          </p:cNvPr>
          <p:cNvSpPr/>
          <p:nvPr/>
        </p:nvSpPr>
        <p:spPr>
          <a:xfrm>
            <a:off x="7091385" y="2347518"/>
            <a:ext cx="1732068" cy="2812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6FE2E78-D64A-403A-B2F6-02E6063F1418}"/>
              </a:ext>
            </a:extLst>
          </p:cNvPr>
          <p:cNvSpPr/>
          <p:nvPr/>
        </p:nvSpPr>
        <p:spPr>
          <a:xfrm>
            <a:off x="7091385" y="3953546"/>
            <a:ext cx="1732068" cy="2812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218FF07B-3363-3CEE-840A-5253DCDFD94A}"/>
              </a:ext>
            </a:extLst>
          </p:cNvPr>
          <p:cNvSpPr/>
          <p:nvPr/>
        </p:nvSpPr>
        <p:spPr>
          <a:xfrm>
            <a:off x="9404989" y="2337589"/>
            <a:ext cx="1732068" cy="2812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DE4A00A3-4B37-06F0-172A-B8212CA84834}"/>
              </a:ext>
            </a:extLst>
          </p:cNvPr>
          <p:cNvSpPr/>
          <p:nvPr/>
        </p:nvSpPr>
        <p:spPr>
          <a:xfrm>
            <a:off x="9402318" y="3953546"/>
            <a:ext cx="1732068" cy="2812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82E9F2B-8B67-4206-948D-1EE607D6212E}"/>
              </a:ext>
            </a:extLst>
          </p:cNvPr>
          <p:cNvSpPr txBox="1"/>
          <p:nvPr/>
        </p:nvSpPr>
        <p:spPr>
          <a:xfrm>
            <a:off x="7805193" y="2617554"/>
            <a:ext cx="3898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/>
              <a:t>*</a:t>
            </a:r>
          </a:p>
          <a:p>
            <a:r>
              <a:rPr lang="en-DE" sz="3200" dirty="0"/>
              <a:t>*</a:t>
            </a:r>
          </a:p>
          <a:p>
            <a:r>
              <a:rPr lang="en-DE" sz="3200" dirty="0"/>
              <a:t>*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D4A3E8-215E-768F-506F-7BA35C95FD51}"/>
              </a:ext>
            </a:extLst>
          </p:cNvPr>
          <p:cNvSpPr txBox="1"/>
          <p:nvPr/>
        </p:nvSpPr>
        <p:spPr>
          <a:xfrm>
            <a:off x="10073427" y="2622050"/>
            <a:ext cx="3898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/>
              <a:t>*</a:t>
            </a:r>
          </a:p>
          <a:p>
            <a:r>
              <a:rPr lang="en-DE" sz="3200" dirty="0"/>
              <a:t>*</a:t>
            </a:r>
          </a:p>
          <a:p>
            <a:r>
              <a:rPr lang="en-DE" sz="3200" dirty="0"/>
              <a:t>*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5EC2ABD-CB59-E00D-B3C4-2D27F678D517}"/>
              </a:ext>
            </a:extLst>
          </p:cNvPr>
          <p:cNvSpPr/>
          <p:nvPr/>
        </p:nvSpPr>
        <p:spPr>
          <a:xfrm>
            <a:off x="635820" y="4592994"/>
            <a:ext cx="5245599" cy="1698243"/>
          </a:xfrm>
          <a:prstGeom prst="roundRect">
            <a:avLst>
              <a:gd name="adj" fmla="val 9118"/>
            </a:avLst>
          </a:prstGeom>
          <a:noFill/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25136A9F-B076-30D2-B8D9-AC907609D225}"/>
              </a:ext>
            </a:extLst>
          </p:cNvPr>
          <p:cNvSpPr/>
          <p:nvPr/>
        </p:nvSpPr>
        <p:spPr>
          <a:xfrm>
            <a:off x="6200653" y="4592994"/>
            <a:ext cx="5245599" cy="1698243"/>
          </a:xfrm>
          <a:prstGeom prst="roundRect">
            <a:avLst>
              <a:gd name="adj" fmla="val 9118"/>
            </a:avLst>
          </a:prstGeom>
          <a:noFill/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AD0FC69-5B98-1529-4EC8-5A301C35271D}"/>
              </a:ext>
            </a:extLst>
          </p:cNvPr>
          <p:cNvSpPr txBox="1"/>
          <p:nvPr/>
        </p:nvSpPr>
        <p:spPr>
          <a:xfrm>
            <a:off x="720934" y="4623683"/>
            <a:ext cx="244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Reflectivity Data Upload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843CE43-E9C5-9E29-2D47-70060E9AD5D0}"/>
              </a:ext>
            </a:extLst>
          </p:cNvPr>
          <p:cNvSpPr txBox="1"/>
          <p:nvPr/>
        </p:nvSpPr>
        <p:spPr>
          <a:xfrm>
            <a:off x="6291833" y="4620951"/>
            <a:ext cx="180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Raw Data Upload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E07BF07-D30C-30B0-592F-F94D4D77555E}"/>
              </a:ext>
            </a:extLst>
          </p:cNvPr>
          <p:cNvSpPr txBox="1"/>
          <p:nvPr/>
        </p:nvSpPr>
        <p:spPr>
          <a:xfrm>
            <a:off x="635821" y="5007002"/>
            <a:ext cx="5231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i="0" dirty="0">
                <a:solidFill>
                  <a:srgbClr val="31333F"/>
                </a:solidFill>
                <a:effectLst/>
                <a:latin typeface="Source Sans Pro" panose="020B0503030403020204" pitchFamily="34" charset="0"/>
              </a:rPr>
              <a:t>Please upload your reflectivity data csv-file. The file must contain at least two columns </a:t>
            </a:r>
            <a:r>
              <a:rPr lang="en-GB" sz="1100" b="0" i="0" dirty="0" err="1">
                <a:solidFill>
                  <a:srgbClr val="31333F"/>
                </a:solidFill>
                <a:effectLst/>
                <a:latin typeface="Source Sans Pro" panose="020B0503030403020204" pitchFamily="34" charset="0"/>
              </a:rPr>
              <a:t>Qz</a:t>
            </a:r>
            <a:r>
              <a:rPr lang="en-GB" sz="1100" b="0" i="0" dirty="0">
                <a:solidFill>
                  <a:srgbClr val="31333F"/>
                </a:solidFill>
                <a:effectLst/>
                <a:latin typeface="Source Sans Pro" panose="020B0503030403020204" pitchFamily="34" charset="0"/>
              </a:rPr>
              <a:t> and R. For further columns, please enter the relevant information below</a:t>
            </a:r>
            <a:endParaRPr lang="en-DE" sz="11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658D9A-04B9-B8BC-6C08-EE9009CEDCB1}"/>
              </a:ext>
            </a:extLst>
          </p:cNvPr>
          <p:cNvSpPr txBox="1"/>
          <p:nvPr/>
        </p:nvSpPr>
        <p:spPr>
          <a:xfrm>
            <a:off x="6263143" y="4993385"/>
            <a:ext cx="1566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>
                <a:solidFill>
                  <a:srgbClr val="31333F"/>
                </a:solidFill>
                <a:effectLst/>
                <a:latin typeface="Source Sans Pro" panose="020B0503030403020204" pitchFamily="34" charset="0"/>
              </a:rPr>
              <a:t>Upload your raw data</a:t>
            </a:r>
            <a:endParaRPr lang="en-DE" sz="1200" dirty="0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FA84B532-2727-3C2F-B6A7-9F76E90467B2}"/>
              </a:ext>
            </a:extLst>
          </p:cNvPr>
          <p:cNvSpPr/>
          <p:nvPr/>
        </p:nvSpPr>
        <p:spPr>
          <a:xfrm>
            <a:off x="720934" y="5501823"/>
            <a:ext cx="5039221" cy="674029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787B7B7E-BD83-DEC7-6B6A-3389EDDDEC82}"/>
              </a:ext>
            </a:extLst>
          </p:cNvPr>
          <p:cNvSpPr/>
          <p:nvPr/>
        </p:nvSpPr>
        <p:spPr>
          <a:xfrm>
            <a:off x="6303841" y="5505921"/>
            <a:ext cx="5039221" cy="674029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7BE6B45-93B5-F80F-C45D-67FC8EAB5854}"/>
              </a:ext>
            </a:extLst>
          </p:cNvPr>
          <p:cNvSpPr txBox="1"/>
          <p:nvPr/>
        </p:nvSpPr>
        <p:spPr>
          <a:xfrm>
            <a:off x="1633996" y="5700200"/>
            <a:ext cx="165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>
                <a:solidFill>
                  <a:srgbClr val="31333F"/>
                </a:solidFill>
                <a:effectLst/>
                <a:latin typeface="Source Sans Pro" panose="020B0503030403020204" pitchFamily="34" charset="0"/>
              </a:rPr>
              <a:t>Drag and Drop file here</a:t>
            </a:r>
            <a:endParaRPr lang="en-DE" sz="1200" dirty="0"/>
          </a:p>
        </p:txBody>
      </p:sp>
      <p:pic>
        <p:nvPicPr>
          <p:cNvPr id="58" name="Picture 2" descr="Upload - Free arrows icons">
            <a:extLst>
              <a:ext uri="{FF2B5EF4-FFF2-40B4-BE49-F238E27FC236}">
                <a16:creationId xmlns:a16="http://schemas.microsoft.com/office/drawing/2014/main" id="{3A2EA129-2E0A-FF8C-BAED-196E5F422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75" y="5559301"/>
            <a:ext cx="558798" cy="55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90C93182-3CAE-77A1-F293-D6E07E9D318A}"/>
              </a:ext>
            </a:extLst>
          </p:cNvPr>
          <p:cNvSpPr/>
          <p:nvPr/>
        </p:nvSpPr>
        <p:spPr>
          <a:xfrm>
            <a:off x="4394200" y="5653370"/>
            <a:ext cx="1187855" cy="396995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7B6F667-AABE-4C99-8DBC-7894723AD33E}"/>
              </a:ext>
            </a:extLst>
          </p:cNvPr>
          <p:cNvSpPr txBox="1"/>
          <p:nvPr/>
        </p:nvSpPr>
        <p:spPr>
          <a:xfrm>
            <a:off x="4488606" y="5709816"/>
            <a:ext cx="98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>
                <a:solidFill>
                  <a:srgbClr val="31333F"/>
                </a:solidFill>
                <a:effectLst/>
                <a:latin typeface="Source Sans Pro" panose="020B0503030403020204" pitchFamily="34" charset="0"/>
              </a:rPr>
              <a:t>Browse Files</a:t>
            </a:r>
            <a:endParaRPr lang="en-DE" sz="12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A25689-6F89-713C-21E9-83371333AC68}"/>
              </a:ext>
            </a:extLst>
          </p:cNvPr>
          <p:cNvSpPr txBox="1"/>
          <p:nvPr/>
        </p:nvSpPr>
        <p:spPr>
          <a:xfrm>
            <a:off x="7164024" y="5715183"/>
            <a:ext cx="165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>
                <a:solidFill>
                  <a:srgbClr val="31333F"/>
                </a:solidFill>
                <a:effectLst/>
                <a:latin typeface="Source Sans Pro" panose="020B0503030403020204" pitchFamily="34" charset="0"/>
              </a:rPr>
              <a:t>Drag and Drop file here</a:t>
            </a:r>
            <a:endParaRPr lang="en-DE" sz="1200" dirty="0"/>
          </a:p>
        </p:txBody>
      </p:sp>
      <p:pic>
        <p:nvPicPr>
          <p:cNvPr id="62" name="Picture 2" descr="Upload - Free arrows icons">
            <a:extLst>
              <a:ext uri="{FF2B5EF4-FFF2-40B4-BE49-F238E27FC236}">
                <a16:creationId xmlns:a16="http://schemas.microsoft.com/office/drawing/2014/main" id="{7DDDA39F-6AC0-961C-826D-C40B44AA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803" y="5574284"/>
            <a:ext cx="558798" cy="55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32CEE1C2-870E-D8DC-7387-ADCA9F41A69C}"/>
              </a:ext>
            </a:extLst>
          </p:cNvPr>
          <p:cNvSpPr/>
          <p:nvPr/>
        </p:nvSpPr>
        <p:spPr>
          <a:xfrm>
            <a:off x="9924228" y="5668353"/>
            <a:ext cx="1187855" cy="396995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15C07D9-25AF-94F8-A35E-86D4951C13A5}"/>
              </a:ext>
            </a:extLst>
          </p:cNvPr>
          <p:cNvSpPr txBox="1"/>
          <p:nvPr/>
        </p:nvSpPr>
        <p:spPr>
          <a:xfrm>
            <a:off x="10018634" y="5724799"/>
            <a:ext cx="98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>
                <a:solidFill>
                  <a:srgbClr val="31333F"/>
                </a:solidFill>
                <a:effectLst/>
                <a:latin typeface="Source Sans Pro" panose="020B0503030403020204" pitchFamily="34" charset="0"/>
              </a:rPr>
              <a:t>Browse Files</a:t>
            </a:r>
            <a:endParaRPr lang="en-DE" sz="12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C1AF578-98AD-5D2F-07FD-C5F52F0AA0FB}"/>
              </a:ext>
            </a:extLst>
          </p:cNvPr>
          <p:cNvSpPr txBox="1"/>
          <p:nvPr/>
        </p:nvSpPr>
        <p:spPr>
          <a:xfrm>
            <a:off x="591322" y="717467"/>
            <a:ext cx="6119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PaN Reflectivity Database – Upload Tools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3352671-739D-318B-68F7-7A22F917F7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3" y="731392"/>
            <a:ext cx="1062321" cy="105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13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96A39-40AE-E1A6-1D45-0EF1682D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Uploading data and merging meta data!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CB181-4BE2-AD5A-DEA2-2F928D856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AA2B2C-8423-D23C-5473-CB34BA117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D17511-B5BD-D577-FD0A-DA0768B78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18</a:t>
            </a:fld>
            <a:endParaRPr lang="en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DE2B5-2B80-2041-C477-AA3D7B25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908720"/>
            <a:ext cx="6295198" cy="323228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8BC6B24-C0EE-1D38-4F4E-C39C96163D73}"/>
              </a:ext>
            </a:extLst>
          </p:cNvPr>
          <p:cNvGrpSpPr/>
          <p:nvPr/>
        </p:nvGrpSpPr>
        <p:grpSpPr>
          <a:xfrm>
            <a:off x="1343472" y="3861048"/>
            <a:ext cx="1584176" cy="2304256"/>
            <a:chOff x="1343472" y="3861048"/>
            <a:chExt cx="1584176" cy="2304256"/>
          </a:xfrm>
        </p:grpSpPr>
        <p:sp>
          <p:nvSpPr>
            <p:cNvPr id="9" name="Snip Single Corner of Rectangle 8">
              <a:extLst>
                <a:ext uri="{FF2B5EF4-FFF2-40B4-BE49-F238E27FC236}">
                  <a16:creationId xmlns:a16="http://schemas.microsoft.com/office/drawing/2014/main" id="{9B14EC4D-9E31-674B-83DA-A68813A88708}"/>
                </a:ext>
              </a:extLst>
            </p:cNvPr>
            <p:cNvSpPr/>
            <p:nvPr/>
          </p:nvSpPr>
          <p:spPr>
            <a:xfrm>
              <a:off x="1343472" y="4437112"/>
              <a:ext cx="792088" cy="1296144"/>
            </a:xfrm>
            <a:prstGeom prst="snip1Rect">
              <a:avLst>
                <a:gd name="adj" fmla="val 40488"/>
              </a:avLst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" name="Snip Single Corner of Rectangle 9">
              <a:extLst>
                <a:ext uri="{FF2B5EF4-FFF2-40B4-BE49-F238E27FC236}">
                  <a16:creationId xmlns:a16="http://schemas.microsoft.com/office/drawing/2014/main" id="{E8BFFBC0-BD28-8081-E537-C21642D9E4D3}"/>
                </a:ext>
              </a:extLst>
            </p:cNvPr>
            <p:cNvSpPr/>
            <p:nvPr/>
          </p:nvSpPr>
          <p:spPr>
            <a:xfrm>
              <a:off x="1703512" y="4653136"/>
              <a:ext cx="792088" cy="1296144"/>
            </a:xfrm>
            <a:prstGeom prst="snip1Rect">
              <a:avLst>
                <a:gd name="adj" fmla="val 40488"/>
              </a:avLst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Snip Single Corner of Rectangle 10">
              <a:extLst>
                <a:ext uri="{FF2B5EF4-FFF2-40B4-BE49-F238E27FC236}">
                  <a16:creationId xmlns:a16="http://schemas.microsoft.com/office/drawing/2014/main" id="{96FED949-704A-5213-7382-32D810E0A82E}"/>
                </a:ext>
              </a:extLst>
            </p:cNvPr>
            <p:cNvSpPr/>
            <p:nvPr/>
          </p:nvSpPr>
          <p:spPr>
            <a:xfrm>
              <a:off x="2135560" y="4869160"/>
              <a:ext cx="792088" cy="1296144"/>
            </a:xfrm>
            <a:prstGeom prst="snip1Rect">
              <a:avLst>
                <a:gd name="adj" fmla="val 40488"/>
              </a:avLst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DA169798-42AF-C53A-6DA5-A1EFC3F1EC59}"/>
                </a:ext>
              </a:extLst>
            </p:cNvPr>
            <p:cNvSpPr/>
            <p:nvPr/>
          </p:nvSpPr>
          <p:spPr>
            <a:xfrm rot="16200000">
              <a:off x="2063552" y="3933056"/>
              <a:ext cx="792088" cy="648072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0297E8-8062-6899-C2A9-74DC0F5E313C}"/>
              </a:ext>
            </a:extLst>
          </p:cNvPr>
          <p:cNvGrpSpPr/>
          <p:nvPr/>
        </p:nvGrpSpPr>
        <p:grpSpPr>
          <a:xfrm>
            <a:off x="6888088" y="2276872"/>
            <a:ext cx="4968552" cy="2547759"/>
            <a:chOff x="6888088" y="2276872"/>
            <a:chExt cx="4968552" cy="25477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9DC626-16B8-25C0-0ED7-42790FD35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608168" y="2276872"/>
              <a:ext cx="2485618" cy="2547759"/>
            </a:xfrm>
            <a:prstGeom prst="rect">
              <a:avLst/>
            </a:prstGeom>
          </p:spPr>
        </p:pic>
        <p:sp>
          <p:nvSpPr>
            <p:cNvPr id="15" name="Magnetic Disk 14">
              <a:extLst>
                <a:ext uri="{FF2B5EF4-FFF2-40B4-BE49-F238E27FC236}">
                  <a16:creationId xmlns:a16="http://schemas.microsoft.com/office/drawing/2014/main" id="{5CB71151-284F-26D0-C359-55FB4042A62F}"/>
                </a:ext>
              </a:extLst>
            </p:cNvPr>
            <p:cNvSpPr/>
            <p:nvPr/>
          </p:nvSpPr>
          <p:spPr>
            <a:xfrm>
              <a:off x="9624392" y="3140968"/>
              <a:ext cx="792088" cy="1008112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" name="Magnetic Disk 15">
              <a:extLst>
                <a:ext uri="{FF2B5EF4-FFF2-40B4-BE49-F238E27FC236}">
                  <a16:creationId xmlns:a16="http://schemas.microsoft.com/office/drawing/2014/main" id="{611F6482-742B-DC09-13B2-56D79149ADF0}"/>
                </a:ext>
              </a:extLst>
            </p:cNvPr>
            <p:cNvSpPr/>
            <p:nvPr/>
          </p:nvSpPr>
          <p:spPr>
            <a:xfrm>
              <a:off x="10128448" y="2996952"/>
              <a:ext cx="792088" cy="1008112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" name="Magnetic Disk 16">
              <a:extLst>
                <a:ext uri="{FF2B5EF4-FFF2-40B4-BE49-F238E27FC236}">
                  <a16:creationId xmlns:a16="http://schemas.microsoft.com/office/drawing/2014/main" id="{1A7BF0D8-02EC-775E-003E-AE3B6D5E9E89}"/>
                </a:ext>
              </a:extLst>
            </p:cNvPr>
            <p:cNvSpPr/>
            <p:nvPr/>
          </p:nvSpPr>
          <p:spPr>
            <a:xfrm>
              <a:off x="10632504" y="2852936"/>
              <a:ext cx="792088" cy="1008112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" name="Magnetic Disk 17">
              <a:extLst>
                <a:ext uri="{FF2B5EF4-FFF2-40B4-BE49-F238E27FC236}">
                  <a16:creationId xmlns:a16="http://schemas.microsoft.com/office/drawing/2014/main" id="{AC867FEA-A308-0110-4409-E28ECAE3E9A3}"/>
                </a:ext>
              </a:extLst>
            </p:cNvPr>
            <p:cNvSpPr/>
            <p:nvPr/>
          </p:nvSpPr>
          <p:spPr>
            <a:xfrm>
              <a:off x="11064552" y="2636912"/>
              <a:ext cx="792088" cy="1008112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23BDAA04-C75E-6581-AB2E-ACFBB669288C}"/>
                </a:ext>
              </a:extLst>
            </p:cNvPr>
            <p:cNvSpPr/>
            <p:nvPr/>
          </p:nvSpPr>
          <p:spPr>
            <a:xfrm>
              <a:off x="6888088" y="2924944"/>
              <a:ext cx="792088" cy="648072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BBD317-AC51-0607-792A-4EBD71A18E74}"/>
              </a:ext>
            </a:extLst>
          </p:cNvPr>
          <p:cNvGrpSpPr/>
          <p:nvPr/>
        </p:nvGrpSpPr>
        <p:grpSpPr>
          <a:xfrm>
            <a:off x="6744072" y="908720"/>
            <a:ext cx="5009700" cy="1368152"/>
            <a:chOff x="6744072" y="908720"/>
            <a:chExt cx="5009700" cy="136815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D0C720-BC1C-306D-C173-4A5942072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6240" y="1052736"/>
              <a:ext cx="3497532" cy="1224136"/>
            </a:xfrm>
            <a:prstGeom prst="rect">
              <a:avLst/>
            </a:prstGeom>
          </p:spPr>
        </p:pic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7696204E-A286-552E-ADA2-609AD4891BC9}"/>
                </a:ext>
              </a:extLst>
            </p:cNvPr>
            <p:cNvSpPr/>
            <p:nvPr/>
          </p:nvSpPr>
          <p:spPr>
            <a:xfrm>
              <a:off x="6744072" y="1412776"/>
              <a:ext cx="1512168" cy="432048"/>
            </a:xfrm>
            <a:prstGeom prst="rightArrow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D1261E-1F90-7F2A-06AD-5585247716D9}"/>
                </a:ext>
              </a:extLst>
            </p:cNvPr>
            <p:cNvSpPr txBox="1"/>
            <p:nvPr/>
          </p:nvSpPr>
          <p:spPr>
            <a:xfrm>
              <a:off x="6744072" y="908720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b="1" dirty="0">
                  <a:solidFill>
                    <a:srgbClr val="0070C0"/>
                  </a:solidFill>
                </a:rPr>
                <a:t> Meta Data</a:t>
              </a:r>
            </a:p>
          </p:txBody>
        </p:sp>
        <p:sp>
          <p:nvSpPr>
            <p:cNvPr id="24" name="object 40">
              <a:extLst>
                <a:ext uri="{FF2B5EF4-FFF2-40B4-BE49-F238E27FC236}">
                  <a16:creationId xmlns:a16="http://schemas.microsoft.com/office/drawing/2014/main" id="{2AF08805-4225-B610-4F1F-22649F9FE927}"/>
                </a:ext>
              </a:extLst>
            </p:cNvPr>
            <p:cNvSpPr/>
            <p:nvPr/>
          </p:nvSpPr>
          <p:spPr>
            <a:xfrm>
              <a:off x="7104112" y="1268760"/>
              <a:ext cx="763560" cy="763560"/>
            </a:xfrm>
            <a:prstGeom prst="rect">
              <a:avLst/>
            </a:prstGeom>
            <a:blipFill rotWithShape="0">
              <a:blip r:embed="rId5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212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366B5-7AF0-93B2-6455-C33CE3F67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trike="noStrike" spc="-1" dirty="0">
                <a:solidFill>
                  <a:schemeClr val="accent1"/>
                </a:solidFill>
                <a:latin typeface="Arial"/>
              </a:rPr>
              <a:t>View your uploaded files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1A38E-0470-3632-E505-3307A1192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7049C-B86C-9E43-65A4-3D8EF3140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C7B03-8915-9B0A-158A-7C297549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19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6568BC-D73C-CFB4-5FC9-A6CDFDC8D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sz="1800" b="1" strike="noStrike" spc="-1" dirty="0">
                <a:solidFill>
                  <a:schemeClr val="accent2"/>
                </a:solidFill>
                <a:latin typeface="Arial"/>
              </a:rPr>
              <a:t>hifis-storage.desy.de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C69A462A-8FF1-4F18-C1F6-FCA9EC42DCE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86840" y="951260"/>
            <a:ext cx="11011680" cy="4846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4932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E985C-D34B-17E5-5561-50B982F1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As science is permanently improving ….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7A3A74-74D9-6694-CC0A-F416191E4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1C128E-C133-5C65-9933-04717D88A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E5293-2F5B-5D81-DBC2-6BDE7C69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2</a:t>
            </a:fld>
            <a:endParaRPr lang="en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C2C3EA-61C9-934F-3AE2-9A62B0607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11" y="839213"/>
            <a:ext cx="5976664" cy="507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522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41918-CE45-1B4F-871C-6F0DA3F65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trike="noStrike" spc="-1" dirty="0">
                <a:solidFill>
                  <a:schemeClr val="accent1"/>
                </a:solidFill>
                <a:latin typeface="Arial"/>
              </a:rPr>
              <a:t>The Meta Data catalogue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753957-AB16-F244-3050-4CDD08DE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AE688-D68F-843B-C39F-A7499A8F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C581B-F57D-C35D-7C3C-359A8BCC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20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77F441-C8AB-4114-394F-CDABBAB58E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sz="1800" b="1" strike="noStrike" spc="-1" dirty="0">
                <a:solidFill>
                  <a:schemeClr val="accent2"/>
                </a:solidFill>
                <a:latin typeface="Arial"/>
              </a:rPr>
              <a:t>public-data.desy.de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A5507-B3B5-7DFC-E38E-38B3984373A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19225" y="1046341"/>
            <a:ext cx="11277360" cy="5094720"/>
          </a:xfrm>
          <a:prstGeom prst="rect">
            <a:avLst/>
          </a:prstGeom>
          <a:ln w="0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4FA512-801A-668B-848A-C6FC43BA4460}"/>
              </a:ext>
            </a:extLst>
          </p:cNvPr>
          <p:cNvSpPr/>
          <p:nvPr/>
        </p:nvSpPr>
        <p:spPr>
          <a:xfrm>
            <a:off x="810093" y="1854704"/>
            <a:ext cx="4248472" cy="288032"/>
          </a:xfrm>
          <a:prstGeom prst="rect">
            <a:avLst/>
          </a:prstGeom>
          <a:solidFill>
            <a:srgbClr val="9AD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5DA55B-DFEA-1035-D2E3-05DB516A04A3}"/>
              </a:ext>
            </a:extLst>
          </p:cNvPr>
          <p:cNvSpPr txBox="1"/>
          <p:nvPr/>
        </p:nvSpPr>
        <p:spPr>
          <a:xfrm>
            <a:off x="799799" y="179542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General Information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F203B0-6016-3242-130B-1A6F10ED8903}"/>
              </a:ext>
            </a:extLst>
          </p:cNvPr>
          <p:cNvSpPr/>
          <p:nvPr/>
        </p:nvSpPr>
        <p:spPr>
          <a:xfrm>
            <a:off x="799836" y="3853489"/>
            <a:ext cx="4248472" cy="288032"/>
          </a:xfrm>
          <a:prstGeom prst="rect">
            <a:avLst/>
          </a:prstGeom>
          <a:solidFill>
            <a:srgbClr val="99AD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98D4D7-8A93-614A-42F4-A03708CA9DD4}"/>
              </a:ext>
            </a:extLst>
          </p:cNvPr>
          <p:cNvSpPr txBox="1"/>
          <p:nvPr/>
        </p:nvSpPr>
        <p:spPr>
          <a:xfrm>
            <a:off x="842295" y="3812253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Creator Information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05A808-EE0F-59D1-112C-26D81B2DA04D}"/>
              </a:ext>
            </a:extLst>
          </p:cNvPr>
          <p:cNvSpPr/>
          <p:nvPr/>
        </p:nvSpPr>
        <p:spPr>
          <a:xfrm>
            <a:off x="798371" y="5474204"/>
            <a:ext cx="4248472" cy="288032"/>
          </a:xfrm>
          <a:prstGeom prst="rect">
            <a:avLst/>
          </a:prstGeom>
          <a:solidFill>
            <a:srgbClr val="D7E5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D48DE-AAA1-99B2-FB18-1856D6132B09}"/>
              </a:ext>
            </a:extLst>
          </p:cNvPr>
          <p:cNvSpPr txBox="1"/>
          <p:nvPr/>
        </p:nvSpPr>
        <p:spPr>
          <a:xfrm>
            <a:off x="867206" y="5415384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File Information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92BD18-1033-8389-227E-E23584E02492}"/>
              </a:ext>
            </a:extLst>
          </p:cNvPr>
          <p:cNvSpPr txBox="1"/>
          <p:nvPr/>
        </p:nvSpPr>
        <p:spPr>
          <a:xfrm>
            <a:off x="565447" y="2154381"/>
            <a:ext cx="1059766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DE" sz="1050" dirty="0"/>
              <a:t>Dataset Name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AA6831-C2A2-7826-CD29-46C82FDBAEE4}"/>
              </a:ext>
            </a:extLst>
          </p:cNvPr>
          <p:cNvSpPr txBox="1"/>
          <p:nvPr/>
        </p:nvSpPr>
        <p:spPr>
          <a:xfrm>
            <a:off x="567792" y="2386498"/>
            <a:ext cx="1059766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DE" sz="1050" dirty="0"/>
              <a:t>Description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FE6557-67D1-A426-937D-2EFC19B0AEE3}"/>
              </a:ext>
            </a:extLst>
          </p:cNvPr>
          <p:cNvSpPr txBox="1"/>
          <p:nvPr/>
        </p:nvSpPr>
        <p:spPr>
          <a:xfrm>
            <a:off x="574826" y="2721778"/>
            <a:ext cx="1059766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DE" sz="1050" dirty="0"/>
              <a:t>PID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2359FF-92B0-00BE-D012-B68014EC5397}"/>
              </a:ext>
            </a:extLst>
          </p:cNvPr>
          <p:cNvSpPr txBox="1"/>
          <p:nvPr/>
        </p:nvSpPr>
        <p:spPr>
          <a:xfrm>
            <a:off x="586549" y="3024232"/>
            <a:ext cx="1059766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DE" sz="1050" dirty="0"/>
              <a:t>Type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B6AAD2-CC80-6F79-8DF9-D617BC970733}"/>
              </a:ext>
            </a:extLst>
          </p:cNvPr>
          <p:cNvSpPr txBox="1"/>
          <p:nvPr/>
        </p:nvSpPr>
        <p:spPr>
          <a:xfrm>
            <a:off x="584205" y="3242283"/>
            <a:ext cx="1059766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DE" sz="1050" dirty="0"/>
              <a:t>Creation Date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29B408-8345-391A-5355-D8AD7FAB5EE7}"/>
              </a:ext>
            </a:extLst>
          </p:cNvPr>
          <p:cNvSpPr txBox="1"/>
          <p:nvPr/>
        </p:nvSpPr>
        <p:spPr>
          <a:xfrm>
            <a:off x="586549" y="3455643"/>
            <a:ext cx="1059766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DE" sz="1050" dirty="0"/>
              <a:t>Keywords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8AEA9C-1069-28E6-ACD3-E4A205D2C21A}"/>
              </a:ext>
            </a:extLst>
          </p:cNvPr>
          <p:cNvSpPr txBox="1"/>
          <p:nvPr/>
        </p:nvSpPr>
        <p:spPr>
          <a:xfrm>
            <a:off x="584204" y="4156683"/>
            <a:ext cx="1059766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DE" sz="1050" dirty="0"/>
              <a:t>Owner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E35F24-3D22-FCBF-7E35-BEC71B99B177}"/>
              </a:ext>
            </a:extLst>
          </p:cNvPr>
          <p:cNvSpPr txBox="1"/>
          <p:nvPr/>
        </p:nvSpPr>
        <p:spPr>
          <a:xfrm>
            <a:off x="586549" y="4388800"/>
            <a:ext cx="1059766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DE" sz="1050" dirty="0"/>
              <a:t>PI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A69777-745B-9B2A-C694-91BD62D25A4C}"/>
              </a:ext>
            </a:extLst>
          </p:cNvPr>
          <p:cNvSpPr txBox="1"/>
          <p:nvPr/>
        </p:nvSpPr>
        <p:spPr>
          <a:xfrm>
            <a:off x="584205" y="4616228"/>
            <a:ext cx="1059766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DE" sz="1050" dirty="0"/>
              <a:t>Contact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96CAFF-9D91-C305-01DF-4555F2418658}"/>
              </a:ext>
            </a:extLst>
          </p:cNvPr>
          <p:cNvSpPr txBox="1"/>
          <p:nvPr/>
        </p:nvSpPr>
        <p:spPr>
          <a:xfrm>
            <a:off x="591238" y="4848343"/>
            <a:ext cx="1059766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DE" sz="1050" dirty="0"/>
              <a:t>Group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56830C-5F71-1B70-060E-A90E863EAE5C}"/>
              </a:ext>
            </a:extLst>
          </p:cNvPr>
          <p:cNvSpPr txBox="1"/>
          <p:nvPr/>
        </p:nvSpPr>
        <p:spPr>
          <a:xfrm>
            <a:off x="602962" y="5071081"/>
            <a:ext cx="1059766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DE" sz="1050" dirty="0"/>
              <a:t>Access Group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FA37AB-3180-5F11-B483-7060C4DF5EEB}"/>
              </a:ext>
            </a:extLst>
          </p:cNvPr>
          <p:cNvSpPr txBox="1"/>
          <p:nvPr/>
        </p:nvSpPr>
        <p:spPr>
          <a:xfrm>
            <a:off x="567792" y="5800257"/>
            <a:ext cx="1059766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DE" sz="1050" dirty="0"/>
              <a:t>Source Folder</a:t>
            </a:r>
          </a:p>
        </p:txBody>
      </p:sp>
    </p:spTree>
    <p:extLst>
      <p:ext uri="{BB962C8B-B14F-4D97-AF65-F5344CB8AC3E}">
        <p14:creationId xmlns:p14="http://schemas.microsoft.com/office/powerpoint/2010/main" val="1433569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B8B6-E2B5-C138-702C-942C39868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trike="noStrike" spc="-1" dirty="0">
                <a:solidFill>
                  <a:schemeClr val="accent1"/>
                </a:solidFill>
                <a:latin typeface="Arial"/>
              </a:rPr>
              <a:t>The Meta Data catalogue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6CBE33-EBC2-D752-E659-20F8BB5BC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B1A3A3-F4F0-62B4-2F76-9C6F673D1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B42157-EB98-CFF2-E08B-D0E8F2B7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21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91878D-7D55-17D1-38B0-E966B6286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sz="1800" b="1" strike="noStrike" spc="-1" dirty="0">
                <a:solidFill>
                  <a:schemeClr val="accent2"/>
                </a:solidFill>
                <a:latin typeface="Arial"/>
              </a:rPr>
              <a:t>public-data.desy.de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55334A-ACE4-A92E-BCC4-C79F6EAA3DA5}"/>
              </a:ext>
            </a:extLst>
          </p:cNvPr>
          <p:cNvGrpSpPr/>
          <p:nvPr/>
        </p:nvGrpSpPr>
        <p:grpSpPr>
          <a:xfrm>
            <a:off x="243279" y="964380"/>
            <a:ext cx="11402894" cy="5249261"/>
            <a:chOff x="154379" y="926280"/>
            <a:chExt cx="11402894" cy="52492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51F040-7BD8-6C1F-8BEC-6F659C3203DF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154379" y="926280"/>
              <a:ext cx="11402894" cy="5249261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DE27EE-B37E-1E96-3DC1-7583C8B16B3F}"/>
                </a:ext>
              </a:extLst>
            </p:cNvPr>
            <p:cNvSpPr/>
            <p:nvPr/>
          </p:nvSpPr>
          <p:spPr>
            <a:xfrm>
              <a:off x="657363" y="1340404"/>
              <a:ext cx="4248472" cy="288032"/>
            </a:xfrm>
            <a:prstGeom prst="rect">
              <a:avLst/>
            </a:prstGeom>
            <a:solidFill>
              <a:srgbClr val="CDA1C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9F73E2-F3DF-9D6E-CB49-62193A0CBE71}"/>
                </a:ext>
              </a:extLst>
            </p:cNvPr>
            <p:cNvSpPr txBox="1"/>
            <p:nvPr/>
          </p:nvSpPr>
          <p:spPr>
            <a:xfrm>
              <a:off x="694570" y="1281343"/>
              <a:ext cx="223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Scientific Meta Data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B83408-974B-0660-5354-AAF8E1822FFF}"/>
                </a:ext>
              </a:extLst>
            </p:cNvPr>
            <p:cNvSpPr txBox="1"/>
            <p:nvPr/>
          </p:nvSpPr>
          <p:spPr>
            <a:xfrm>
              <a:off x="760021" y="1971305"/>
              <a:ext cx="1816925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DE" sz="1200" dirty="0"/>
                <a:t>Experiment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AF6AA7-473C-1148-118A-D95FE2AD5313}"/>
                </a:ext>
              </a:extLst>
            </p:cNvPr>
            <p:cNvSpPr txBox="1"/>
            <p:nvPr/>
          </p:nvSpPr>
          <p:spPr>
            <a:xfrm>
              <a:off x="936172" y="2258292"/>
              <a:ext cx="18169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DE" sz="1100" dirty="0"/>
                <a:t>Title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E14115-2696-A295-CE28-9C23EEFA07CC}"/>
                </a:ext>
              </a:extLst>
            </p:cNvPr>
            <p:cNvSpPr txBox="1"/>
            <p:nvPr/>
          </p:nvSpPr>
          <p:spPr>
            <a:xfrm>
              <a:off x="946068" y="2525487"/>
              <a:ext cx="18169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DE" sz="1100" dirty="0"/>
                <a:t>Instrument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F50118-5430-CD94-300A-92FF43A9FD85}"/>
                </a:ext>
              </a:extLst>
            </p:cNvPr>
            <p:cNvSpPr txBox="1"/>
            <p:nvPr/>
          </p:nvSpPr>
          <p:spPr>
            <a:xfrm>
              <a:off x="967843" y="2808515"/>
              <a:ext cx="18169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DE" sz="1100" dirty="0"/>
                <a:t>Start Date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DB811B-316C-C3CF-CB96-957A4E3083CB}"/>
                </a:ext>
              </a:extLst>
            </p:cNvPr>
            <p:cNvSpPr txBox="1"/>
            <p:nvPr/>
          </p:nvSpPr>
          <p:spPr>
            <a:xfrm>
              <a:off x="985659" y="3083627"/>
              <a:ext cx="18169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DE" sz="1100" dirty="0"/>
                <a:t>Probe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DC86AB-526F-5E5B-5053-84280948DBFB}"/>
                </a:ext>
              </a:extLst>
            </p:cNvPr>
            <p:cNvSpPr txBox="1"/>
            <p:nvPr/>
          </p:nvSpPr>
          <p:spPr>
            <a:xfrm>
              <a:off x="1003473" y="3354781"/>
              <a:ext cx="18169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DE" sz="1100" dirty="0"/>
                <a:t>Facility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0D5130-145E-BCA7-7BEA-1B9580920673}"/>
                </a:ext>
              </a:extLst>
            </p:cNvPr>
            <p:cNvSpPr txBox="1"/>
            <p:nvPr/>
          </p:nvSpPr>
          <p:spPr>
            <a:xfrm>
              <a:off x="1005451" y="3629893"/>
              <a:ext cx="18169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DE" sz="1100" dirty="0"/>
                <a:t>Proposal ID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20211B5-7382-78E9-073D-316BB570AE06}"/>
                </a:ext>
              </a:extLst>
            </p:cNvPr>
            <p:cNvSpPr txBox="1"/>
            <p:nvPr/>
          </p:nvSpPr>
          <p:spPr>
            <a:xfrm>
              <a:off x="1019306" y="3905004"/>
              <a:ext cx="18169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DE" sz="1100" dirty="0"/>
                <a:t>DOI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88CF07E-E2C6-AB5A-520D-52909431F60E}"/>
                </a:ext>
              </a:extLst>
            </p:cNvPr>
            <p:cNvSpPr txBox="1"/>
            <p:nvPr/>
          </p:nvSpPr>
          <p:spPr>
            <a:xfrm>
              <a:off x="752112" y="4184074"/>
              <a:ext cx="18169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DE" sz="1100" dirty="0"/>
                <a:t>Sample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3B319B-A14B-2589-BB88-0410D6B42531}"/>
                </a:ext>
              </a:extLst>
            </p:cNvPr>
            <p:cNvSpPr txBox="1"/>
            <p:nvPr/>
          </p:nvSpPr>
          <p:spPr>
            <a:xfrm>
              <a:off x="955971" y="4459185"/>
              <a:ext cx="18169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DE" sz="1100" dirty="0"/>
                <a:t> Name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F8D190-F613-B440-66AD-AA4C0FD34842}"/>
                </a:ext>
              </a:extLst>
            </p:cNvPr>
            <p:cNvSpPr txBox="1"/>
            <p:nvPr/>
          </p:nvSpPr>
          <p:spPr>
            <a:xfrm>
              <a:off x="969827" y="4734297"/>
              <a:ext cx="18169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DE" sz="1100" dirty="0"/>
                <a:t> Catagory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C2C5D6-C7CF-4ABF-DBDA-3425A56E9ACE}"/>
                </a:ext>
              </a:extLst>
            </p:cNvPr>
            <p:cNvSpPr txBox="1"/>
            <p:nvPr/>
          </p:nvSpPr>
          <p:spPr>
            <a:xfrm>
              <a:off x="983681" y="5013367"/>
              <a:ext cx="18169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DE" sz="1100" dirty="0"/>
                <a:t> Composition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CB30C9-55A9-5B69-495B-F02CC358658B}"/>
                </a:ext>
              </a:extLst>
            </p:cNvPr>
            <p:cNvSpPr txBox="1"/>
            <p:nvPr/>
          </p:nvSpPr>
          <p:spPr>
            <a:xfrm>
              <a:off x="985660" y="5284520"/>
              <a:ext cx="18169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DE" sz="1100" dirty="0"/>
                <a:t> Description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0EF5DF-B478-4644-77CB-2CF4DF47043B}"/>
                </a:ext>
              </a:extLst>
            </p:cNvPr>
            <p:cNvSpPr txBox="1"/>
            <p:nvPr/>
          </p:nvSpPr>
          <p:spPr>
            <a:xfrm>
              <a:off x="987639" y="5567548"/>
              <a:ext cx="18169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DE" sz="1100" dirty="0"/>
                <a:t> Environment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8FA6FD1-CB0B-FDAA-BCFB-ACC2F7880270}"/>
                </a:ext>
              </a:extLst>
            </p:cNvPr>
            <p:cNvSpPr txBox="1"/>
            <p:nvPr/>
          </p:nvSpPr>
          <p:spPr>
            <a:xfrm>
              <a:off x="997535" y="5838701"/>
              <a:ext cx="18169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DE" sz="1100" dirty="0"/>
                <a:t> Sample Parameters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A94DD8-47A8-5F43-5B13-51C9D2BE2D3D}"/>
                </a:ext>
              </a:extLst>
            </p:cNvPr>
            <p:cNvSpPr txBox="1"/>
            <p:nvPr/>
          </p:nvSpPr>
          <p:spPr>
            <a:xfrm>
              <a:off x="777834" y="1644734"/>
              <a:ext cx="1816925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DE" sz="1200" dirty="0">
                  <a:solidFill>
                    <a:schemeClr val="bg2">
                      <a:lumMod val="50000"/>
                    </a:schemeClr>
                  </a:solidFill>
                </a:rPr>
                <a:t>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727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CC26D-8AFD-AAE0-AAD8-F438079C4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trike="noStrike" spc="-1" dirty="0">
                <a:solidFill>
                  <a:schemeClr val="accent1"/>
                </a:solidFill>
                <a:latin typeface="Arial"/>
              </a:rPr>
              <a:t>Minting a DOI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AEA05-0AB0-021E-E48C-02410843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D7E31-E8B5-E260-5850-BC2A29DC5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1397D-14F8-B0A6-D4E1-B5A8BA585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22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53F094-8023-BB04-DC3E-C1D438B370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sz="1800" b="1" strike="noStrike" spc="-1" dirty="0">
                <a:solidFill>
                  <a:schemeClr val="accent2"/>
                </a:solidFill>
                <a:latin typeface="Arial"/>
              </a:rPr>
              <a:t>public-data.desy.de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0883C7-2C30-B600-E1E9-E4C2C2E07FC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63071" y="1479176"/>
            <a:ext cx="11278800" cy="2421000"/>
          </a:xfrm>
          <a:prstGeom prst="rect">
            <a:avLst/>
          </a:prstGeom>
          <a:ln w="0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FE000B-EFEC-B379-3AEA-B77A6BF96211}"/>
              </a:ext>
            </a:extLst>
          </p:cNvPr>
          <p:cNvSpPr/>
          <p:nvPr/>
        </p:nvSpPr>
        <p:spPr>
          <a:xfrm>
            <a:off x="1090986" y="2711579"/>
            <a:ext cx="8590896" cy="327456"/>
          </a:xfrm>
          <a:prstGeom prst="rect">
            <a:avLst/>
          </a:prstGeom>
          <a:solidFill>
            <a:srgbClr val="009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41BF5F-D02F-40ED-218D-E526AA77BFA2}"/>
              </a:ext>
            </a:extLst>
          </p:cNvPr>
          <p:cNvSpPr txBox="1"/>
          <p:nvPr/>
        </p:nvSpPr>
        <p:spPr>
          <a:xfrm>
            <a:off x="1336188" y="269264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</a:rPr>
              <a:t>PID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3C6205-91D2-4581-C2D9-49E5D2103078}"/>
              </a:ext>
            </a:extLst>
          </p:cNvPr>
          <p:cNvSpPr txBox="1"/>
          <p:nvPr/>
        </p:nvSpPr>
        <p:spPr>
          <a:xfrm>
            <a:off x="4514176" y="2683681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</a:rPr>
              <a:t>Source Folder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ECB5C5-849A-0F37-C04C-B927A88E0200}"/>
              </a:ext>
            </a:extLst>
          </p:cNvPr>
          <p:cNvSpPr txBox="1"/>
          <p:nvPr/>
        </p:nvSpPr>
        <p:spPr>
          <a:xfrm>
            <a:off x="7934212" y="270161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</a:rPr>
              <a:t>Creation Date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ABC528-B470-0129-7CDD-C284AF93FEF1}"/>
              </a:ext>
            </a:extLst>
          </p:cNvPr>
          <p:cNvSpPr txBox="1"/>
          <p:nvPr/>
        </p:nvSpPr>
        <p:spPr>
          <a:xfrm>
            <a:off x="-742950" y="137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056688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D1529-0B19-5037-5BCD-A784FA2AC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trike="noStrike" spc="-1" dirty="0">
                <a:solidFill>
                  <a:schemeClr val="accent1"/>
                </a:solidFill>
                <a:latin typeface="Arial"/>
              </a:rPr>
              <a:t>Minting a DOI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E273FE-135C-9F41-9B4E-FCD6D24C0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7C21DD-147D-E3A4-6A5D-F5ACB70F9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7608D-9309-D998-7700-AF63D89E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23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5088C8-4ED1-71BC-F6B6-5096B2E3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sz="1800" b="1" strike="noStrike" spc="-1" dirty="0">
                <a:solidFill>
                  <a:schemeClr val="accent2"/>
                </a:solidFill>
                <a:latin typeface="Arial"/>
              </a:rPr>
              <a:t>public-data.desy.de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46895D-9E9E-D20C-0446-107FCF8E3D61}"/>
              </a:ext>
            </a:extLst>
          </p:cNvPr>
          <p:cNvPicPr/>
          <p:nvPr/>
        </p:nvPicPr>
        <p:blipFill>
          <a:blip r:embed="rId2"/>
          <a:srcRect r="30609"/>
          <a:stretch/>
        </p:blipFill>
        <p:spPr>
          <a:xfrm>
            <a:off x="3364914" y="461416"/>
            <a:ext cx="8001000" cy="5538960"/>
          </a:xfrm>
          <a:prstGeom prst="rect">
            <a:avLst/>
          </a:prstGeom>
          <a:ln w="6480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8D6C6EF-8776-6D2B-DDE3-B83ED694E198}"/>
              </a:ext>
            </a:extLst>
          </p:cNvPr>
          <p:cNvSpPr/>
          <p:nvPr/>
        </p:nvSpPr>
        <p:spPr>
          <a:xfrm>
            <a:off x="3589618" y="4991847"/>
            <a:ext cx="3294529" cy="941294"/>
          </a:xfrm>
          <a:prstGeom prst="roundRect">
            <a:avLst/>
          </a:prstGeom>
          <a:solidFill>
            <a:srgbClr val="0099C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80234-7746-6A47-4104-542CCE7D1416}"/>
              </a:ext>
            </a:extLst>
          </p:cNvPr>
          <p:cNvSpPr txBox="1"/>
          <p:nvPr/>
        </p:nvSpPr>
        <p:spPr>
          <a:xfrm>
            <a:off x="4320688" y="5142999"/>
            <a:ext cx="152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>
                <a:solidFill>
                  <a:schemeClr val="bg1"/>
                </a:solidFill>
              </a:rPr>
              <a:t>Publish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A9F939-756A-D676-CC27-661017644F3C}"/>
              </a:ext>
            </a:extLst>
          </p:cNvPr>
          <p:cNvSpPr txBox="1"/>
          <p:nvPr/>
        </p:nvSpPr>
        <p:spPr>
          <a:xfrm>
            <a:off x="3619500" y="1117600"/>
            <a:ext cx="386964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0099C8"/>
                </a:solidFill>
              </a:rPr>
              <a:t>Your are about to publish 2 datasets</a:t>
            </a:r>
          </a:p>
        </p:txBody>
      </p:sp>
    </p:spTree>
    <p:extLst>
      <p:ext uri="{BB962C8B-B14F-4D97-AF65-F5344CB8AC3E}">
        <p14:creationId xmlns:p14="http://schemas.microsoft.com/office/powerpoint/2010/main" val="249259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60D1-EE0B-26B3-5074-7E830E6FE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trike="noStrike" spc="-1" dirty="0">
                <a:solidFill>
                  <a:schemeClr val="accent1"/>
                </a:solidFill>
                <a:latin typeface="Arial"/>
              </a:rPr>
              <a:t>Minting a DOI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F5FA33-1929-34DF-AB64-2C0DFD669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59A895-BD9B-2837-1FE9-EE05F2B4D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765FE-14DE-E69D-15A7-4FD338787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24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4A6B37-18D7-6645-8BB4-CBCB67033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sz="1800" b="1" strike="noStrike" spc="-1" dirty="0">
                <a:solidFill>
                  <a:schemeClr val="accent2"/>
                </a:solidFill>
                <a:latin typeface="Arial"/>
              </a:rPr>
              <a:t>public-data.desy.de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  <a:p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9987C0-BCA2-6CE8-46EF-CF25E4E20968}"/>
              </a:ext>
            </a:extLst>
          </p:cNvPr>
          <p:cNvPicPr/>
          <p:nvPr/>
        </p:nvPicPr>
        <p:blipFill>
          <a:blip r:embed="rId2"/>
          <a:srcRect r="40000"/>
          <a:stretch/>
        </p:blipFill>
        <p:spPr>
          <a:xfrm>
            <a:off x="3269563" y="482654"/>
            <a:ext cx="6734520" cy="5392080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83298C-205B-AA4E-FBE3-7FDB436D539F}"/>
              </a:ext>
            </a:extLst>
          </p:cNvPr>
          <p:cNvSpPr/>
          <p:nvPr/>
        </p:nvSpPr>
        <p:spPr>
          <a:xfrm>
            <a:off x="3740057" y="2308169"/>
            <a:ext cx="4248472" cy="288032"/>
          </a:xfrm>
          <a:prstGeom prst="rect">
            <a:avLst/>
          </a:prstGeom>
          <a:solidFill>
            <a:srgbClr val="9AD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A5EDAC-6D54-03D7-3957-32BE66B4CDAF}"/>
              </a:ext>
            </a:extLst>
          </p:cNvPr>
          <p:cNvSpPr txBox="1"/>
          <p:nvPr/>
        </p:nvSpPr>
        <p:spPr>
          <a:xfrm>
            <a:off x="3729763" y="2248893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General Information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D127C4-C46C-B0FA-BC22-C71B04AC87C7}"/>
              </a:ext>
            </a:extLst>
          </p:cNvPr>
          <p:cNvSpPr/>
          <p:nvPr/>
        </p:nvSpPr>
        <p:spPr>
          <a:xfrm>
            <a:off x="3741866" y="4038013"/>
            <a:ext cx="4248472" cy="288032"/>
          </a:xfrm>
          <a:prstGeom prst="rect">
            <a:avLst/>
          </a:prstGeom>
          <a:solidFill>
            <a:srgbClr val="99AD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E7DA6D-AF67-DD37-360E-ACF9D95FE249}"/>
              </a:ext>
            </a:extLst>
          </p:cNvPr>
          <p:cNvSpPr txBox="1"/>
          <p:nvPr/>
        </p:nvSpPr>
        <p:spPr>
          <a:xfrm>
            <a:off x="3799154" y="3996777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Creator Information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63774D-9ACD-4444-9634-81CF75BAB94C}"/>
              </a:ext>
            </a:extLst>
          </p:cNvPr>
          <p:cNvSpPr/>
          <p:nvPr/>
        </p:nvSpPr>
        <p:spPr>
          <a:xfrm>
            <a:off x="3741783" y="5139235"/>
            <a:ext cx="4248472" cy="288032"/>
          </a:xfrm>
          <a:prstGeom prst="rect">
            <a:avLst/>
          </a:prstGeom>
          <a:solidFill>
            <a:srgbClr val="D7E5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6F1D30-6EA2-34BA-42C5-6EA1574C65B4}"/>
              </a:ext>
            </a:extLst>
          </p:cNvPr>
          <p:cNvSpPr txBox="1"/>
          <p:nvPr/>
        </p:nvSpPr>
        <p:spPr>
          <a:xfrm>
            <a:off x="3810618" y="5110073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File Information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3F20D2-CC46-5E28-CA30-D146AAF5EAD1}"/>
              </a:ext>
            </a:extLst>
          </p:cNvPr>
          <p:cNvSpPr/>
          <p:nvPr/>
        </p:nvSpPr>
        <p:spPr>
          <a:xfrm>
            <a:off x="3754061" y="1126039"/>
            <a:ext cx="4248472" cy="288032"/>
          </a:xfrm>
          <a:prstGeom prst="rect">
            <a:avLst/>
          </a:prstGeom>
          <a:solidFill>
            <a:srgbClr val="FF6E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14DEA0-242E-4263-E207-AF3E09196B31}"/>
              </a:ext>
            </a:extLst>
          </p:cNvPr>
          <p:cNvSpPr txBox="1"/>
          <p:nvPr/>
        </p:nvSpPr>
        <p:spPr>
          <a:xfrm>
            <a:off x="3743767" y="106676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Publication Status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E7942A-C69F-2AF4-26F8-2D1B6F5E4CD7}"/>
              </a:ext>
            </a:extLst>
          </p:cNvPr>
          <p:cNvSpPr txBox="1"/>
          <p:nvPr/>
        </p:nvSpPr>
        <p:spPr>
          <a:xfrm>
            <a:off x="3568700" y="1511300"/>
            <a:ext cx="399872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DE" dirty="0"/>
              <a:t>Status                         </a:t>
            </a:r>
            <a:r>
              <a:rPr lang="en-DE" dirty="0">
                <a:solidFill>
                  <a:srgbClr val="FF0000"/>
                </a:solidFill>
              </a:rPr>
              <a:t>Registered</a:t>
            </a:r>
          </a:p>
          <a:p>
            <a:r>
              <a:rPr lang="en-DE" dirty="0"/>
              <a:t>Registration Time     </a:t>
            </a:r>
            <a:r>
              <a:rPr lang="en-DE" dirty="0">
                <a:solidFill>
                  <a:srgbClr val="FF0000"/>
                </a:solidFill>
              </a:rPr>
              <a:t>2025-03-17.  T.  9:30</a:t>
            </a:r>
          </a:p>
        </p:txBody>
      </p:sp>
    </p:spTree>
    <p:extLst>
      <p:ext uri="{BB962C8B-B14F-4D97-AF65-F5344CB8AC3E}">
        <p14:creationId xmlns:p14="http://schemas.microsoft.com/office/powerpoint/2010/main" val="1346438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95FE0-CED1-33E7-3B3F-21CEA101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trike="noStrike" spc="-1" dirty="0">
                <a:solidFill>
                  <a:schemeClr val="accent1"/>
                </a:solidFill>
                <a:latin typeface="Arial"/>
              </a:rPr>
              <a:t>Find your minted DOI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97E17B-BA77-CCD1-4B49-D3B5149B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3F1FF-AFC3-08CA-FCC2-4F7C41A6E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9FA01-1E96-40A4-82D7-4B6E28252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25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E54C85-19AE-3F36-1C5C-722BD4C861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sz="1800" b="1" strike="noStrike" spc="-1" dirty="0">
                <a:solidFill>
                  <a:schemeClr val="accent2"/>
                </a:solidFill>
                <a:latin typeface="Arial"/>
              </a:rPr>
              <a:t>DataCite Fabrica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0077BA-342A-D0EB-EDB4-9ADD0F9EE2E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42368" y="1023144"/>
            <a:ext cx="9757800" cy="5375520"/>
          </a:xfrm>
          <a:prstGeom prst="rect">
            <a:avLst/>
          </a:prstGeom>
          <a:ln w="0">
            <a:noFill/>
          </a:ln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5CCEF9A0-C4A2-4388-5414-672CDF0ACBB1}"/>
              </a:ext>
            </a:extLst>
          </p:cNvPr>
          <p:cNvSpPr/>
          <p:nvPr/>
        </p:nvSpPr>
        <p:spPr>
          <a:xfrm>
            <a:off x="835722" y="902009"/>
            <a:ext cx="5720576" cy="1025913"/>
          </a:xfrm>
          <a:prstGeom prst="fram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23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13CE8-4D3F-7672-D2B1-E54C6440E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trike="noStrike" spc="-1" dirty="0">
                <a:solidFill>
                  <a:schemeClr val="accent1"/>
                </a:solidFill>
                <a:latin typeface="Arial"/>
              </a:rPr>
              <a:t>Find your minted DOI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79B97-CB52-38BE-A489-AA519925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FD538C-A274-2652-503C-DD3FE7384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C9964-FE99-6F45-77CC-A4E21CE2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26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480877-CD38-EDAD-B3EE-32EEF97541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sz="1800" b="1" strike="noStrike" spc="-1" dirty="0">
                <a:solidFill>
                  <a:schemeClr val="accent2"/>
                </a:solidFill>
                <a:latin typeface="Arial"/>
              </a:rPr>
              <a:t>DataCite Fabrica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D0B79-1FCD-4A15-1EA3-1E908B20D95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94160" y="1150144"/>
            <a:ext cx="10071360" cy="4815720"/>
          </a:xfrm>
          <a:prstGeom prst="rect">
            <a:avLst/>
          </a:prstGeom>
          <a:ln w="0">
            <a:noFill/>
          </a:ln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3A99B7D0-1BA0-1435-BBF1-CA2A84EB1D46}"/>
              </a:ext>
            </a:extLst>
          </p:cNvPr>
          <p:cNvSpPr/>
          <p:nvPr/>
        </p:nvSpPr>
        <p:spPr>
          <a:xfrm>
            <a:off x="657922" y="997104"/>
            <a:ext cx="5720576" cy="1349297"/>
          </a:xfrm>
          <a:prstGeom prst="fram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380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A5F9-0EC1-CB39-F04A-0925ABD83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trike="noStrike" spc="-1" dirty="0">
                <a:solidFill>
                  <a:schemeClr val="accent1"/>
                </a:solidFill>
                <a:latin typeface="Arial"/>
              </a:rPr>
              <a:t>Find the datasets behind the DOI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968686-0982-92D7-7FBB-8BEBD2ED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57CE73-4EF2-2861-CA43-80554272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4EE0E-820A-78EC-8268-85F0FB20C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27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FD4CA3-2198-A128-17FB-B90DD5E8DF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sz="1800" b="1" strike="noStrike" spc="-1" dirty="0">
                <a:solidFill>
                  <a:schemeClr val="accent2"/>
                </a:solidFill>
                <a:latin typeface="Arial"/>
              </a:rPr>
              <a:t>public-doi.desy.de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6796B-71BA-F12E-6938-D2FD84E4663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95" y="1277473"/>
            <a:ext cx="11431800" cy="3814560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CBDF673-620B-66E9-EC9E-6E9F6A10E055}"/>
              </a:ext>
            </a:extLst>
          </p:cNvPr>
          <p:cNvSpPr/>
          <p:nvPr/>
        </p:nvSpPr>
        <p:spPr>
          <a:xfrm>
            <a:off x="430610" y="1310258"/>
            <a:ext cx="3294529" cy="354853"/>
          </a:xfrm>
          <a:prstGeom prst="roundRect">
            <a:avLst/>
          </a:prstGeom>
          <a:solidFill>
            <a:srgbClr val="009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396C3F-F744-70EF-194A-138BDBE0B715}"/>
              </a:ext>
            </a:extLst>
          </p:cNvPr>
          <p:cNvSpPr txBox="1"/>
          <p:nvPr/>
        </p:nvSpPr>
        <p:spPr>
          <a:xfrm>
            <a:off x="442955" y="1299603"/>
            <a:ext cx="3219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</a:rPr>
              <a:t>DESY Public Data Repository</a:t>
            </a:r>
          </a:p>
        </p:txBody>
      </p:sp>
    </p:spTree>
    <p:extLst>
      <p:ext uri="{BB962C8B-B14F-4D97-AF65-F5344CB8AC3E}">
        <p14:creationId xmlns:p14="http://schemas.microsoft.com/office/powerpoint/2010/main" val="3130603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9E63E-98BE-2CB4-6358-D286406A6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trike="noStrike" spc="-1" dirty="0">
                <a:solidFill>
                  <a:schemeClr val="accent1"/>
                </a:solidFill>
                <a:latin typeface="Arial"/>
              </a:rPr>
              <a:t>Find the datasets behind the DOI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51913-881B-BB40-895C-82C6CF7CA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92916-E915-FD36-EECB-22355ADD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858825-A667-88DC-1B71-A6944E572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28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3B7C5A-7AEF-97ED-A72B-DF2FD222B1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sz="1800" b="1" strike="noStrike" spc="-1" dirty="0">
                <a:solidFill>
                  <a:schemeClr val="accent2"/>
                </a:solidFill>
                <a:latin typeface="Arial"/>
              </a:rPr>
              <a:t>public-doi.desy.de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7B42F-2422-FE4B-71C4-579208856D3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66248" y="1268452"/>
            <a:ext cx="11433600" cy="4287600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E2D07F-0648-3AE2-60EC-473D7AA4746B}"/>
              </a:ext>
            </a:extLst>
          </p:cNvPr>
          <p:cNvSpPr/>
          <p:nvPr/>
        </p:nvSpPr>
        <p:spPr>
          <a:xfrm>
            <a:off x="443310" y="1297558"/>
            <a:ext cx="3294529" cy="354853"/>
          </a:xfrm>
          <a:prstGeom prst="roundRect">
            <a:avLst/>
          </a:prstGeom>
          <a:solidFill>
            <a:srgbClr val="009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CFF177-D019-4DAD-49B6-0D891D50A52F}"/>
              </a:ext>
            </a:extLst>
          </p:cNvPr>
          <p:cNvSpPr txBox="1"/>
          <p:nvPr/>
        </p:nvSpPr>
        <p:spPr>
          <a:xfrm>
            <a:off x="455655" y="1286903"/>
            <a:ext cx="3219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</a:rPr>
              <a:t>DESY Public Data Repository</a:t>
            </a:r>
          </a:p>
        </p:txBody>
      </p:sp>
    </p:spTree>
    <p:extLst>
      <p:ext uri="{BB962C8B-B14F-4D97-AF65-F5344CB8AC3E}">
        <p14:creationId xmlns:p14="http://schemas.microsoft.com/office/powerpoint/2010/main" val="1689121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5AE08-0DBC-91D4-3E94-49B15FA96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trike="noStrike" spc="-1" dirty="0">
                <a:solidFill>
                  <a:schemeClr val="accent1"/>
                </a:solidFill>
                <a:latin typeface="Arial"/>
              </a:rPr>
              <a:t>Find the downloadable data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2C1BC-74A9-E98E-626F-838B4B2DE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AF6B24-27C8-C5D5-9C39-B115BF602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F7FB8-808A-4139-27C6-871243A61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29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FD8D39-8371-3280-1C98-3E5D7077DB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sz="1800" b="1" strike="noStrike" spc="-1" dirty="0">
                <a:solidFill>
                  <a:schemeClr val="accent2"/>
                </a:solidFill>
                <a:latin typeface="Arial"/>
              </a:rPr>
              <a:t>public-data.desy.de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4BB5B1-5A29-AB8C-944C-319743C6C124}"/>
              </a:ext>
            </a:extLst>
          </p:cNvPr>
          <p:cNvSpPr/>
          <p:nvPr/>
        </p:nvSpPr>
        <p:spPr>
          <a:xfrm>
            <a:off x="3821113" y="1042987"/>
            <a:ext cx="5800725" cy="4700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69CF2E-6AC9-B62E-1199-79FEE82D49C2}"/>
              </a:ext>
            </a:extLst>
          </p:cNvPr>
          <p:cNvPicPr/>
          <p:nvPr/>
        </p:nvPicPr>
        <p:blipFill>
          <a:blip r:embed="rId2"/>
          <a:srcRect l="179" t="809" r="2257" b="1135"/>
          <a:stretch/>
        </p:blipFill>
        <p:spPr>
          <a:xfrm>
            <a:off x="4178075" y="1291388"/>
            <a:ext cx="5148000" cy="4212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54415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18DD7-60C4-EAF0-D5DE-C696D8353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As is the DESY Synchrotron PETRA III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23C886-C8B0-BC11-7C12-0AD3B054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A7576D-84C5-337C-AD2C-0D7A87849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C51F8-A6F1-31E8-FC57-E2EC5F50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3</a:t>
            </a:fld>
            <a:endParaRPr lang="en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41DFE9-BAB9-721E-F718-73A161908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21" y="895556"/>
            <a:ext cx="8874179" cy="486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40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7ACBE-80DE-4037-756E-341953EDC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trike="noStrike" spc="-1" dirty="0">
                <a:solidFill>
                  <a:schemeClr val="accent1"/>
                </a:solidFill>
                <a:latin typeface="Arial"/>
              </a:rPr>
              <a:t>Find the downloadable data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6610C7-36B8-E7CA-0245-823B29C3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18CE9-A447-DFC0-EAED-17DAF301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D137E-570C-AEA4-971E-639E980C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30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36B000-91C9-B03A-FAB3-B15C477120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sz="1800" b="1" strike="noStrike" spc="-1" dirty="0">
                <a:solidFill>
                  <a:schemeClr val="accent2"/>
                </a:solidFill>
                <a:latin typeface="Arial"/>
              </a:rPr>
              <a:t>public-data.desy.de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262165-677D-A348-E37A-646D4E649A9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523186" y="975172"/>
            <a:ext cx="9144000" cy="5367600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AA7D95-DDA8-11F5-57B4-0EC69ADEE525}"/>
              </a:ext>
            </a:extLst>
          </p:cNvPr>
          <p:cNvSpPr txBox="1"/>
          <p:nvPr/>
        </p:nvSpPr>
        <p:spPr>
          <a:xfrm>
            <a:off x="1571625" y="989013"/>
            <a:ext cx="85153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DE" sz="2400" dirty="0">
                <a:solidFill>
                  <a:srgbClr val="004B7D"/>
                </a:solidFill>
                <a:latin typeface="Arial"/>
              </a:rPr>
              <a:t>dCache</a:t>
            </a:r>
          </a:p>
        </p:txBody>
      </p:sp>
    </p:spTree>
    <p:extLst>
      <p:ext uri="{BB962C8B-B14F-4D97-AF65-F5344CB8AC3E}">
        <p14:creationId xmlns:p14="http://schemas.microsoft.com/office/powerpoint/2010/main" val="2081833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C77AF-B0A2-80B6-94BC-40A852591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3200" b="1" strike="noStrike" spc="-1" dirty="0">
                <a:solidFill>
                  <a:schemeClr val="accent1"/>
                </a:solidFill>
                <a:latin typeface="Arial"/>
              </a:rPr>
              <a:t>Explore the data before downloading it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466B1-2ABC-B7F0-9ABD-EE23F32D3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97F1-5418-627D-6CD1-B74F85EC2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45BBB-6D17-E6DA-7BDA-9551A79B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31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42FC16-F41E-2A8A-C4A6-C324A48551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sz="1800" b="1" strike="noStrike" spc="-1" dirty="0">
                <a:solidFill>
                  <a:schemeClr val="accent2"/>
                </a:solidFill>
                <a:latin typeface="Arial"/>
              </a:rPr>
              <a:t>jupyter.desy.de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EEF1E0-6A5D-E5A8-0EF0-D6631F2C4AA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2000" y="969780"/>
            <a:ext cx="10746000" cy="53139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548597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C3373-069A-521B-1A85-5B468945D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3200" b="1" spc="-1" dirty="0">
                <a:solidFill>
                  <a:schemeClr val="accent1"/>
                </a:solidFill>
                <a:latin typeface="Arial"/>
              </a:rPr>
              <a:t>How to move on?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8AFC8C-AC5B-31BF-3CEE-D7A553F0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7EC100-AC94-675F-AC33-D5BE4A6DB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6F50B3-4BD9-6AE8-FB98-9AC05B8F8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32</a:t>
            </a:fld>
            <a:endParaRPr lang="en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3F86C5-99A1-65A5-724F-33946DB39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836" y="641350"/>
            <a:ext cx="8796339" cy="5438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7682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50DE2-C31A-4D81-0B84-7958610B6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Helmholtz and the EOSC Landscape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B6937B-0092-20E4-7A66-F1D4400B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85E01C-8097-9672-3E83-F6BAE9CA9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9F0F4-A2CB-D70B-FBBF-D2901A44D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33</a:t>
            </a:fld>
            <a:endParaRPr lang="en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2BD408-5D82-5428-5EF8-1DC5974ECCF3}"/>
              </a:ext>
            </a:extLst>
          </p:cNvPr>
          <p:cNvGrpSpPr/>
          <p:nvPr/>
        </p:nvGrpSpPr>
        <p:grpSpPr>
          <a:xfrm>
            <a:off x="2388379" y="4371153"/>
            <a:ext cx="2727692" cy="870471"/>
            <a:chOff x="1342360" y="5292708"/>
            <a:chExt cx="3636923" cy="1160628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2159C08-9FB9-FFC8-7B0D-67771C0B92EB}"/>
                </a:ext>
              </a:extLst>
            </p:cNvPr>
            <p:cNvSpPr/>
            <p:nvPr/>
          </p:nvSpPr>
          <p:spPr>
            <a:xfrm>
              <a:off x="1342360" y="5292708"/>
              <a:ext cx="3636923" cy="1160628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Picture 2" descr="VISA logo">
              <a:extLst>
                <a:ext uri="{FF2B5EF4-FFF2-40B4-BE49-F238E27FC236}">
                  <a16:creationId xmlns:a16="http://schemas.microsoft.com/office/drawing/2014/main" id="{FF080753-60AF-80A3-5315-F617D8706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9449" y="5379573"/>
              <a:ext cx="978985" cy="978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62CD93-ED40-2A94-7452-B59D547FF4DD}"/>
                </a:ext>
              </a:extLst>
            </p:cNvPr>
            <p:cNvSpPr txBox="1"/>
            <p:nvPr/>
          </p:nvSpPr>
          <p:spPr>
            <a:xfrm>
              <a:off x="1471923" y="5435228"/>
              <a:ext cx="1605569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2764"/>
                  </a:solidFill>
                  <a:effectLst/>
                  <a:uLnTx/>
                  <a:uFillTx/>
                </a:rPr>
                <a:t>DESY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2764"/>
                  </a:solidFill>
                  <a:effectLst/>
                  <a:uLnTx/>
                  <a:uFillTx/>
                </a:rPr>
                <a:t>Open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2764"/>
                  </a:solidFill>
                  <a:effectLst/>
                  <a:uLnTx/>
                  <a:uFillTx/>
                </a:rPr>
                <a:t>Infrastructure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DA7D2B-820A-944F-7816-AFFE29DF29B1}"/>
              </a:ext>
            </a:extLst>
          </p:cNvPr>
          <p:cNvGrpSpPr/>
          <p:nvPr/>
        </p:nvGrpSpPr>
        <p:grpSpPr>
          <a:xfrm>
            <a:off x="1057909" y="2298297"/>
            <a:ext cx="4023836" cy="2032969"/>
            <a:chOff x="191344" y="2492896"/>
            <a:chExt cx="5365115" cy="2710625"/>
          </a:xfrm>
        </p:grpSpPr>
        <p:pic>
          <p:nvPicPr>
            <p:cNvPr id="16" name="Picture 15" descr="Downloads | NFDI">
              <a:extLst>
                <a:ext uri="{FF2B5EF4-FFF2-40B4-BE49-F238E27FC236}">
                  <a16:creationId xmlns:a16="http://schemas.microsoft.com/office/drawing/2014/main" id="{02BEDB05-30EE-6C5D-ED5F-28B0E69E24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7" t="23817" r="14558" b="24216"/>
            <a:stretch/>
          </p:blipFill>
          <p:spPr bwMode="auto">
            <a:xfrm>
              <a:off x="191344" y="3580296"/>
              <a:ext cx="1200766" cy="568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4C041C-D4BD-41BB-DC5A-56CAAC629DFD}"/>
                </a:ext>
              </a:extLst>
            </p:cNvPr>
            <p:cNvGrpSpPr/>
            <p:nvPr/>
          </p:nvGrpSpPr>
          <p:grpSpPr>
            <a:xfrm>
              <a:off x="1919536" y="3928668"/>
              <a:ext cx="3636923" cy="1160628"/>
              <a:chOff x="1296592" y="3964672"/>
              <a:chExt cx="3636923" cy="1160628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446062AF-B6FB-41A1-25D6-3AF26BA9E310}"/>
                  </a:ext>
                </a:extLst>
              </p:cNvPr>
              <p:cNvSpPr/>
              <p:nvPr/>
            </p:nvSpPr>
            <p:spPr>
              <a:xfrm>
                <a:off x="1296592" y="3964672"/>
                <a:ext cx="3636923" cy="1160628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pic>
            <p:nvPicPr>
              <p:cNvPr id="20" name="Picture 4" descr="Consortia PUNCH4NFDI | NFDI">
                <a:extLst>
                  <a:ext uri="{FF2B5EF4-FFF2-40B4-BE49-F238E27FC236}">
                    <a16:creationId xmlns:a16="http://schemas.microsoft.com/office/drawing/2014/main" id="{796F820D-AE4B-DC23-50ED-D2BE16AAB7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6063" y="4082686"/>
                <a:ext cx="833419" cy="833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3C935F-8BE0-673E-7DD0-91A57326DBC0}"/>
                  </a:ext>
                </a:extLst>
              </p:cNvPr>
              <p:cNvSpPr txBox="1"/>
              <p:nvPr/>
            </p:nvSpPr>
            <p:spPr>
              <a:xfrm>
                <a:off x="3125954" y="4068367"/>
                <a:ext cx="1535035" cy="954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DE" sz="135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uLnTx/>
                    <a:uFillTx/>
                  </a:rPr>
                  <a:t>ILDG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DE" sz="135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uLnTx/>
                    <a:uFillTx/>
                  </a:rPr>
                  <a:t>Configuration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DE" sz="135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uLnTx/>
                    <a:uFillTx/>
                  </a:rPr>
                  <a:t>Catalogue</a:t>
                </a:r>
              </a:p>
            </p:txBody>
          </p:sp>
        </p:grpSp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A80FF8A5-57BD-3F15-2CF4-54D79B0B4E0C}"/>
                </a:ext>
              </a:extLst>
            </p:cNvPr>
            <p:cNvSpPr/>
            <p:nvPr/>
          </p:nvSpPr>
          <p:spPr>
            <a:xfrm>
              <a:off x="1415480" y="2492896"/>
              <a:ext cx="621408" cy="2710625"/>
            </a:xfrm>
            <a:prstGeom prst="leftBrace">
              <a:avLst/>
            </a:prstGeom>
            <a:noFill/>
            <a:ln w="31750" cap="flat" cmpd="sng" algn="ctr">
              <a:solidFill>
                <a:srgbClr val="000000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A4C301-639D-CD38-5800-0C7BAE36E36A}"/>
              </a:ext>
            </a:extLst>
          </p:cNvPr>
          <p:cNvGrpSpPr/>
          <p:nvPr/>
        </p:nvGrpSpPr>
        <p:grpSpPr>
          <a:xfrm>
            <a:off x="3704203" y="1396357"/>
            <a:ext cx="1291025" cy="2797571"/>
            <a:chOff x="3046713" y="1326312"/>
            <a:chExt cx="1721367" cy="373009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1BF731-5833-B048-45CB-54163B055C9B}"/>
                </a:ext>
              </a:extLst>
            </p:cNvPr>
            <p:cNvSpPr txBox="1"/>
            <p:nvPr/>
          </p:nvSpPr>
          <p:spPr>
            <a:xfrm>
              <a:off x="3186868" y="1740541"/>
              <a:ext cx="141320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2764"/>
                  </a:solidFill>
                  <a:effectLst/>
                  <a:uLnTx/>
                  <a:uFillTx/>
                </a:rPr>
                <a:t>Thematic</a:t>
              </a:r>
              <a:br>
                <a:rPr kumimoji="0" lang="en-DE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2764"/>
                  </a:solidFill>
                  <a:effectLst/>
                  <a:uLnTx/>
                  <a:uFillTx/>
                </a:rPr>
              </a:br>
              <a:r>
                <a:rPr kumimoji="0" lang="en-DE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2764"/>
                  </a:solidFill>
                  <a:effectLst/>
                  <a:uLnTx/>
                  <a:uFillTx/>
                </a:rPr>
                <a:t>Catalogues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66E36BA4-D351-2CCD-C5F7-AC0B7B998E73}"/>
                </a:ext>
              </a:extLst>
            </p:cNvPr>
            <p:cNvSpPr/>
            <p:nvPr/>
          </p:nvSpPr>
          <p:spPr>
            <a:xfrm>
              <a:off x="3046713" y="1326312"/>
              <a:ext cx="1721367" cy="3730095"/>
            </a:xfrm>
            <a:prstGeom prst="roundRect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9CC5AAF-94EE-5B3F-ADF5-84426B85BC20}"/>
              </a:ext>
            </a:extLst>
          </p:cNvPr>
          <p:cNvGrpSpPr/>
          <p:nvPr/>
        </p:nvGrpSpPr>
        <p:grpSpPr>
          <a:xfrm>
            <a:off x="6757307" y="1498312"/>
            <a:ext cx="3152015" cy="3662303"/>
            <a:chOff x="7581325" y="1462253"/>
            <a:chExt cx="4202687" cy="4883071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23054F13-4F91-0811-12AC-B67B4454B699}"/>
                </a:ext>
              </a:extLst>
            </p:cNvPr>
            <p:cNvSpPr/>
            <p:nvPr/>
          </p:nvSpPr>
          <p:spPr>
            <a:xfrm>
              <a:off x="8149341" y="1462253"/>
              <a:ext cx="3634671" cy="4883071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1326AD5-D141-4A06-A43C-07D30FA0F928}"/>
                </a:ext>
              </a:extLst>
            </p:cNvPr>
            <p:cNvSpPr txBox="1"/>
            <p:nvPr/>
          </p:nvSpPr>
          <p:spPr>
            <a:xfrm>
              <a:off x="8891409" y="3630469"/>
              <a:ext cx="2725534" cy="1600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69A3"/>
                  </a:solidFill>
                  <a:effectLst/>
                  <a:uLnTx/>
                  <a:uFillTx/>
                </a:rPr>
                <a:t>EOSC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69A3"/>
                  </a:solidFill>
                  <a:effectLst/>
                  <a:uLnTx/>
                  <a:uFillTx/>
                </a:rPr>
                <a:t>Thematic/National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69A3"/>
                  </a:solidFill>
                  <a:effectLst/>
                  <a:uLnTx/>
                  <a:uFillTx/>
                </a:rPr>
                <a:t>Node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69A3"/>
                  </a:solidFill>
                  <a:effectLst/>
                  <a:uLnTx/>
                  <a:uFillTx/>
                </a:rPr>
                <a:t>Services</a:t>
              </a:r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799923BB-08EB-DEA1-1A1A-8478EDE051CA}"/>
                </a:ext>
              </a:extLst>
            </p:cNvPr>
            <p:cNvSpPr/>
            <p:nvPr/>
          </p:nvSpPr>
          <p:spPr>
            <a:xfrm>
              <a:off x="7581325" y="4185084"/>
              <a:ext cx="1394995" cy="360040"/>
            </a:xfrm>
            <a:prstGeom prst="rightArrow">
              <a:avLst/>
            </a:prstGeom>
            <a:solidFill>
              <a:srgbClr val="A33E03">
                <a:lumMod val="60000"/>
                <a:lumOff val="40000"/>
              </a:srgbClr>
            </a:solidFill>
            <a:ln w="9525" cap="flat" cmpd="sng" algn="ctr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37" name="Picture 12" descr="Blue-Cloud contribution to the European Open Science Cloud ...">
              <a:extLst>
                <a:ext uri="{FF2B5EF4-FFF2-40B4-BE49-F238E27FC236}">
                  <a16:creationId xmlns:a16="http://schemas.microsoft.com/office/drawing/2014/main" id="{8CE0D504-7BEF-6B44-379D-5877E77C2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353" y="1791243"/>
              <a:ext cx="2895370" cy="651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655BC8C-79E3-59AA-40C9-BE8C369CF60C}"/>
                </a:ext>
              </a:extLst>
            </p:cNvPr>
            <p:cNvSpPr txBox="1"/>
            <p:nvPr/>
          </p:nvSpPr>
          <p:spPr>
            <a:xfrm>
              <a:off x="8600560" y="2414675"/>
              <a:ext cx="273223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002764"/>
                  </a:solidFill>
                  <a:effectLst/>
                  <a:uLnTx/>
                  <a:uFillTx/>
                </a:rPr>
                <a:t>Prototype Node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25429BB-3569-437D-BD46-CF0DA1E3D423}"/>
              </a:ext>
            </a:extLst>
          </p:cNvPr>
          <p:cNvGrpSpPr/>
          <p:nvPr/>
        </p:nvGrpSpPr>
        <p:grpSpPr>
          <a:xfrm>
            <a:off x="2354053" y="2397252"/>
            <a:ext cx="2727692" cy="870471"/>
            <a:chOff x="2354053" y="2397252"/>
            <a:chExt cx="2727692" cy="87047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6BF0E30-FBBE-9201-708E-41171D2EA472}"/>
                </a:ext>
              </a:extLst>
            </p:cNvPr>
            <p:cNvGrpSpPr/>
            <p:nvPr/>
          </p:nvGrpSpPr>
          <p:grpSpPr>
            <a:xfrm>
              <a:off x="2354053" y="2397252"/>
              <a:ext cx="2727692" cy="870471"/>
              <a:chOff x="1296593" y="2660840"/>
              <a:chExt cx="3636923" cy="1160628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4712643-8941-E06F-6134-48A6EE1BE2C1}"/>
                  </a:ext>
                </a:extLst>
              </p:cNvPr>
              <p:cNvSpPr/>
              <p:nvPr/>
            </p:nvSpPr>
            <p:spPr>
              <a:xfrm>
                <a:off x="1296593" y="2660840"/>
                <a:ext cx="3636923" cy="1160628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pic>
            <p:nvPicPr>
              <p:cNvPr id="10" name="Picture 2" descr="Consortia DAPHNE4NFDI | NFDI">
                <a:extLst>
                  <a:ext uri="{FF2B5EF4-FFF2-40B4-BE49-F238E27FC236}">
                    <a16:creationId xmlns:a16="http://schemas.microsoft.com/office/drawing/2014/main" id="{65DAA8FF-EEB1-1662-A1DD-C68041FDB9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4199" y="2840886"/>
                <a:ext cx="1247282" cy="6991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928967-0217-9BAF-CE7F-7A7F6D559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22455" y="2642810"/>
              <a:ext cx="1254346" cy="43902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E255CE8-263D-91B2-412A-E8E9B012677C}"/>
              </a:ext>
            </a:extLst>
          </p:cNvPr>
          <p:cNvGrpSpPr/>
          <p:nvPr/>
        </p:nvGrpSpPr>
        <p:grpSpPr>
          <a:xfrm>
            <a:off x="4892334" y="1396356"/>
            <a:ext cx="2154870" cy="3940865"/>
            <a:chOff x="4718764" y="1326311"/>
            <a:chExt cx="2873160" cy="5254487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DCE8F21A-6E48-01AE-AA88-351DBF1501DB}"/>
                </a:ext>
              </a:extLst>
            </p:cNvPr>
            <p:cNvSpPr/>
            <p:nvPr/>
          </p:nvSpPr>
          <p:spPr>
            <a:xfrm>
              <a:off x="5394081" y="1326311"/>
              <a:ext cx="2197843" cy="5254487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D6A349E9-219E-08ED-7315-DF1FF074F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89965" y="1647111"/>
              <a:ext cx="1254519" cy="269332"/>
            </a:xfrm>
            <a:prstGeom prst="rect">
              <a:avLst/>
            </a:prstGeom>
          </p:spPr>
        </p:pic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2DEA9B1C-5C1E-0793-0986-D3BFA9D7256C}"/>
                </a:ext>
              </a:extLst>
            </p:cNvPr>
            <p:cNvSpPr/>
            <p:nvPr/>
          </p:nvSpPr>
          <p:spPr>
            <a:xfrm>
              <a:off x="4768080" y="5716873"/>
              <a:ext cx="1078848" cy="360040"/>
            </a:xfrm>
            <a:prstGeom prst="rightArrow">
              <a:avLst/>
            </a:prstGeom>
            <a:solidFill>
              <a:srgbClr val="A33E03">
                <a:lumMod val="60000"/>
                <a:lumOff val="40000"/>
              </a:srgbClr>
            </a:solidFill>
            <a:ln w="9525" cap="flat" cmpd="sng" algn="ctr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A08251E-B58E-4861-F00B-BD7157548D13}"/>
                </a:ext>
              </a:extLst>
            </p:cNvPr>
            <p:cNvSpPr txBox="1"/>
            <p:nvPr/>
          </p:nvSpPr>
          <p:spPr>
            <a:xfrm>
              <a:off x="6012487" y="1916443"/>
              <a:ext cx="10498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764"/>
                  </a:solidFill>
                  <a:effectLst/>
                  <a:uLnTx/>
                  <a:uFillTx/>
                </a:rPr>
                <a:t>Portal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6A7EC3D-98AB-9ADE-8C7A-7772050D33C5}"/>
                </a:ext>
              </a:extLst>
            </p:cNvPr>
            <p:cNvPicPr/>
            <p:nvPr/>
          </p:nvPicPr>
          <p:blipFill>
            <a:blip r:embed="rId10"/>
            <a:srcRect b="55986"/>
            <a:stretch/>
          </p:blipFill>
          <p:spPr>
            <a:xfrm>
              <a:off x="5582466" y="3085909"/>
              <a:ext cx="1909901" cy="1757526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E7513AB2-1292-A114-5272-A4A0D2B4B59A}"/>
                </a:ext>
              </a:extLst>
            </p:cNvPr>
            <p:cNvSpPr/>
            <p:nvPr/>
          </p:nvSpPr>
          <p:spPr>
            <a:xfrm>
              <a:off x="4718764" y="3046805"/>
              <a:ext cx="1078848" cy="360040"/>
            </a:xfrm>
            <a:prstGeom prst="rightArrow">
              <a:avLst/>
            </a:prstGeom>
            <a:solidFill>
              <a:srgbClr val="A33E03">
                <a:lumMod val="60000"/>
                <a:lumOff val="40000"/>
              </a:srgbClr>
            </a:solidFill>
            <a:ln w="9525" cap="flat" cmpd="sng" algn="ctr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A33E03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91EB5C3A-C9A8-3499-2E8C-8DFCF5E8AEFA}"/>
                </a:ext>
              </a:extLst>
            </p:cNvPr>
            <p:cNvSpPr/>
            <p:nvPr/>
          </p:nvSpPr>
          <p:spPr>
            <a:xfrm>
              <a:off x="4718764" y="4307001"/>
              <a:ext cx="1078848" cy="360040"/>
            </a:xfrm>
            <a:prstGeom prst="rightArrow">
              <a:avLst/>
            </a:prstGeom>
            <a:solidFill>
              <a:srgbClr val="A33E03">
                <a:lumMod val="60000"/>
                <a:lumOff val="40000"/>
              </a:srgbClr>
            </a:solidFill>
            <a:ln w="9525" cap="flat" cmpd="sng" algn="ctr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66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D0EA3-2B1E-54A7-5DBE-6C5697E1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 little bit more technical!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DAAB59-E820-628D-8FC2-36AEBF691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3D528A-E065-77AB-3C0A-D7D5E382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CF96B-1958-1DA9-9275-11D842525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34</a:t>
            </a:fld>
            <a:endParaRPr lang="en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7C4DA8-4ED3-EB09-1C3C-27446BDA4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927100"/>
            <a:ext cx="8938188" cy="466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4006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4E28A-0B5F-07DF-6D59-07BDD67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trike="noStrike" spc="-1" dirty="0">
                <a:solidFill>
                  <a:schemeClr val="accent1"/>
                </a:solidFill>
                <a:latin typeface="Arial"/>
              </a:rPr>
              <a:t>public-data in NFDI &amp; EOSC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CBA080-4FEE-59E5-67EA-14A98F65A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B7BCF-8359-9668-18B6-A3BC5B15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0D77A-C483-F0D2-7BBB-D29244A8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35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5DB214-D687-08DE-2443-4C4D969FA5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843" y="579120"/>
            <a:ext cx="7381557" cy="436880"/>
          </a:xfrm>
        </p:spPr>
        <p:txBody>
          <a:bodyPr>
            <a:normAutofit/>
          </a:bodyPr>
          <a:lstStyle/>
          <a:p>
            <a:r>
              <a:rPr lang="en-DE" sz="1800" b="1" strike="noStrike" spc="-1" dirty="0">
                <a:solidFill>
                  <a:schemeClr val="accent2"/>
                </a:solidFill>
                <a:latin typeface="Arial"/>
              </a:rPr>
              <a:t>Interfacing with other European communities and services - WIP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  <a:p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B9F71A-18D8-AA87-D24D-8012B61F417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57200" y="1236600"/>
            <a:ext cx="8655120" cy="5164200"/>
          </a:xfrm>
          <a:prstGeom prst="rect">
            <a:avLst/>
          </a:prstGeom>
          <a:ln w="0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550F62-0EB8-27AE-8F29-073BAEA6AE7B}"/>
              </a:ext>
            </a:extLst>
          </p:cNvPr>
          <p:cNvSpPr txBox="1"/>
          <p:nvPr/>
        </p:nvSpPr>
        <p:spPr>
          <a:xfrm>
            <a:off x="9436100" y="812800"/>
            <a:ext cx="2286000" cy="5181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The European Open Science Cloud is currently being set up as a </a:t>
            </a:r>
            <a:r>
              <a:rPr lang="en-US" sz="1800" b="0" strike="noStrike" spc="-1" dirty="0">
                <a:solidFill>
                  <a:srgbClr val="C00000"/>
                </a:solidFill>
                <a:latin typeface="Calibri"/>
              </a:rPr>
              <a:t>network of community-provided platforms (“Nodes”)</a:t>
            </a:r>
          </a:p>
          <a:p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Each node brings their </a:t>
            </a:r>
            <a:r>
              <a:rPr lang="en-US" sz="1800" b="0" strike="noStrike" spc="-1" dirty="0">
                <a:solidFill>
                  <a:srgbClr val="C00000"/>
                </a:solidFill>
                <a:latin typeface="Calibri"/>
              </a:rPr>
              <a:t>own AAI and services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behind it</a:t>
            </a:r>
          </a:p>
          <a:p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The nodes are designed to be </a:t>
            </a:r>
            <a:r>
              <a:rPr lang="en-US" sz="1800" b="0" strike="noStrike" spc="-1" dirty="0">
                <a:solidFill>
                  <a:srgbClr val="C00000"/>
                </a:solidFill>
                <a:latin typeface="Calibri"/>
              </a:rPr>
              <a:t>interoperable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in order to bring synergies and interconnections for a more efficient scientific landscape.</a:t>
            </a:r>
          </a:p>
        </p:txBody>
      </p:sp>
    </p:spTree>
    <p:extLst>
      <p:ext uri="{BB962C8B-B14F-4D97-AF65-F5344CB8AC3E}">
        <p14:creationId xmlns:p14="http://schemas.microsoft.com/office/powerpoint/2010/main" val="3117581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4DEED-D131-E964-1DEB-E1782F596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60E14-DFF0-C73B-7C27-BCCE37D13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trike="noStrike" spc="-1" dirty="0">
                <a:solidFill>
                  <a:schemeClr val="accent1"/>
                </a:solidFill>
                <a:latin typeface="Arial"/>
              </a:rPr>
              <a:t>public-data in NFDI &amp; EOSC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AA525A-F210-348C-EEA9-5D438370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522D6-D7AF-DABF-3D03-73595AFB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9037F-DC3C-ECF2-EF14-E7BA25C8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36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8BC8CD-41BD-1370-075B-B4936BE656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843" y="579120"/>
            <a:ext cx="7381557" cy="436880"/>
          </a:xfrm>
        </p:spPr>
        <p:txBody>
          <a:bodyPr>
            <a:normAutofit/>
          </a:bodyPr>
          <a:lstStyle/>
          <a:p>
            <a:r>
              <a:rPr lang="en-DE" sz="1800" b="1" strike="noStrike" spc="-1" dirty="0">
                <a:solidFill>
                  <a:schemeClr val="accent2"/>
                </a:solidFill>
                <a:latin typeface="Arial"/>
              </a:rPr>
              <a:t>Interfacing with other European communities and services - WIP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  <a:p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694D15-C316-C2C4-0FB4-F71A9B386BF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57200" y="1236600"/>
            <a:ext cx="8655120" cy="5164200"/>
          </a:xfrm>
          <a:prstGeom prst="rect">
            <a:avLst/>
          </a:prstGeom>
          <a:ln w="0">
            <a:noFill/>
          </a:ln>
        </p:spPr>
      </p:pic>
      <p:sp>
        <p:nvSpPr>
          <p:cNvPr id="8" name="Up Arrow 7">
            <a:extLst>
              <a:ext uri="{FF2B5EF4-FFF2-40B4-BE49-F238E27FC236}">
                <a16:creationId xmlns:a16="http://schemas.microsoft.com/office/drawing/2014/main" id="{65F24ABB-656C-166F-ED1F-27A1633B2A08}"/>
              </a:ext>
            </a:extLst>
          </p:cNvPr>
          <p:cNvSpPr/>
          <p:nvPr/>
        </p:nvSpPr>
        <p:spPr>
          <a:xfrm>
            <a:off x="3357000" y="5257800"/>
            <a:ext cx="457200" cy="1143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18F1F"/>
          </a:solidFill>
          <a:ln w="0">
            <a:solidFill>
              <a:srgbClr val="F18F1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EF85B085-B1AE-BD40-D73D-355B19D868A0}"/>
              </a:ext>
            </a:extLst>
          </p:cNvPr>
          <p:cNvSpPr/>
          <p:nvPr/>
        </p:nvSpPr>
        <p:spPr>
          <a:xfrm rot="2247600">
            <a:off x="3683520" y="5177880"/>
            <a:ext cx="457200" cy="1052640"/>
          </a:xfrm>
          <a:prstGeom prst="upArrow">
            <a:avLst>
              <a:gd name="adj1" fmla="val 50000"/>
              <a:gd name="adj2" fmla="val 57559"/>
            </a:avLst>
          </a:prstGeom>
          <a:solidFill>
            <a:srgbClr val="F18F1F"/>
          </a:solidFill>
          <a:ln w="0">
            <a:solidFill>
              <a:srgbClr val="F18F1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159B5C-D6EB-DDF5-1118-32A52B437C37}"/>
              </a:ext>
            </a:extLst>
          </p:cNvPr>
          <p:cNvSpPr txBox="1"/>
          <p:nvPr/>
        </p:nvSpPr>
        <p:spPr>
          <a:xfrm>
            <a:off x="9436497" y="957038"/>
            <a:ext cx="2286000" cy="4572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Mutual trust for authentication and authorization between communities allows for cross-community usage of</a:t>
            </a:r>
          </a:p>
          <a:p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Identities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Services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Data sources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Infrastructure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...</a:t>
            </a:r>
          </a:p>
          <a:p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In a modular, unified and transparent way to make it useful and easy for the scientists.</a:t>
            </a:r>
          </a:p>
          <a:p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879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EF33B-7BBC-10E9-91E5-F8D336D99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DEB62-43CB-4195-EB9C-D687E7C0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46D6-1118-C1A6-CBE4-EE33E685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37</a:t>
            </a:fld>
            <a:endParaRPr lang="en-DE"/>
          </a:p>
        </p:txBody>
      </p:sp>
      <p:sp>
        <p:nvSpPr>
          <p:cNvPr id="7" name="PlaceHolder 1">
            <a:extLst>
              <a:ext uri="{FF2B5EF4-FFF2-40B4-BE49-F238E27FC236}">
                <a16:creationId xmlns:a16="http://schemas.microsoft.com/office/drawing/2014/main" id="{91CAD150-337E-8EEE-A652-C8E04AD3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109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6000" b="1" strike="noStrike" spc="-1" dirty="0" err="1">
                <a:solidFill>
                  <a:schemeClr val="accent1"/>
                </a:solidFill>
                <a:latin typeface="Arial"/>
              </a:rPr>
              <a:t>Thank</a:t>
            </a:r>
            <a:r>
              <a:rPr lang="de-DE" sz="6000" b="1" strike="noStrike" spc="-1" dirty="0">
                <a:solidFill>
                  <a:schemeClr val="accent1"/>
                </a:solidFill>
                <a:latin typeface="Arial"/>
              </a:rPr>
              <a:t> </a:t>
            </a:r>
            <a:r>
              <a:rPr lang="de-DE" sz="6000" b="1" strike="noStrike" spc="-1" dirty="0" err="1">
                <a:solidFill>
                  <a:schemeClr val="accent1"/>
                </a:solidFill>
                <a:latin typeface="Arial"/>
              </a:rPr>
              <a:t>you</a:t>
            </a:r>
            <a:endParaRPr lang="en-US" sz="60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8" name="PlaceHolder 1">
            <a:extLst>
              <a:ext uri="{FF2B5EF4-FFF2-40B4-BE49-F238E27FC236}">
                <a16:creationId xmlns:a16="http://schemas.microsoft.com/office/drawing/2014/main" id="{E689F825-561B-08BC-E026-53A86A441782}"/>
              </a:ext>
            </a:extLst>
          </p:cNvPr>
          <p:cNvSpPr txBox="1">
            <a:spLocks/>
          </p:cNvSpPr>
          <p:nvPr/>
        </p:nvSpPr>
        <p:spPr>
          <a:xfrm>
            <a:off x="6245225" y="4389438"/>
            <a:ext cx="5591175" cy="1900237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2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1800" spc="-1" dirty="0">
                <a:solidFill>
                  <a:schemeClr val="dk1"/>
                </a:solidFill>
                <a:latin typeface="Arial"/>
                <a:ea typeface="Noto Sans SC Regular"/>
              </a:rPr>
              <a:t>Patrick Fuhrmann, Tim </a:t>
            </a:r>
            <a:r>
              <a:rPr lang="de-DE" sz="1800" spc="-1" dirty="0">
                <a:solidFill>
                  <a:schemeClr val="dk1"/>
                </a:solidFill>
                <a:latin typeface="Arial"/>
              </a:rPr>
              <a:t>Wetzel</a:t>
            </a:r>
            <a:endParaRPr lang="en-US" sz="1800" spc="-1" dirty="0">
              <a:solidFill>
                <a:schemeClr val="dk1"/>
              </a:solidFill>
              <a:latin typeface="Arial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1800" spc="-1" dirty="0">
                <a:solidFill>
                  <a:schemeClr val="dk1"/>
                </a:solidFill>
                <a:latin typeface="Arial"/>
              </a:rPr>
              <a:t>DESY IT</a:t>
            </a:r>
            <a:endParaRPr lang="en-US" sz="1800" spc="-1" dirty="0">
              <a:solidFill>
                <a:schemeClr val="dk1"/>
              </a:solidFill>
              <a:latin typeface="Arial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1800" u="sng" spc="-1" dirty="0">
                <a:solidFill>
                  <a:schemeClr val="dk1"/>
                </a:solidFill>
                <a:latin typeface="Arial"/>
              </a:rPr>
              <a:t>Patrick.Fuhrmann@desy.de</a:t>
            </a:r>
            <a:r>
              <a:rPr lang="de-DE" sz="1800" spc="-1" dirty="0">
                <a:solidFill>
                  <a:schemeClr val="dk1"/>
                </a:solidFill>
                <a:latin typeface="Arial"/>
              </a:rPr>
              <a:t>, </a:t>
            </a:r>
            <a:r>
              <a:rPr lang="de-DE" sz="1800" spc="-1" dirty="0" err="1">
                <a:solidFill>
                  <a:schemeClr val="dk1"/>
                </a:solidFill>
                <a:latin typeface="Arial"/>
              </a:rPr>
              <a:t>Tim.Wetzel@desy.de</a:t>
            </a:r>
            <a:r>
              <a:rPr lang="de-DE" sz="1800" spc="-1" dirty="0">
                <a:solidFill>
                  <a:schemeClr val="dk1"/>
                </a:solidFill>
                <a:latin typeface="Arial"/>
              </a:rPr>
              <a:t> </a:t>
            </a:r>
            <a:endParaRPr lang="en-US" sz="1800" spc="-1" dirty="0">
              <a:solidFill>
                <a:schemeClr val="dk1"/>
              </a:solidFill>
              <a:latin typeface="Arial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endParaRPr lang="en-US" sz="1800" spc="-1" dirty="0">
              <a:solidFill>
                <a:schemeClr val="dk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336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A0007-8D78-D91A-96CB-6FCDA3BBF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PETRA IV diffraction limit for electron bunches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F45D68-942B-A2F2-A6E7-CD76CCD66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BD410-6B85-F67B-D9E8-17FE3A9CC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FFB2E-004E-59D7-447D-168796C36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4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8E9AA0-D87F-556A-3A8E-778EA16B3B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dirty="0"/>
              <a:t>What’s better?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227318-B80A-45BC-A406-1B5C8FDEF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45964"/>
          <a:stretch/>
        </p:blipFill>
        <p:spPr>
          <a:xfrm>
            <a:off x="1221121" y="1631318"/>
            <a:ext cx="9757775" cy="248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202517-B0F7-2069-AED2-2B9087192565}"/>
              </a:ext>
            </a:extLst>
          </p:cNvPr>
          <p:cNvSpPr txBox="1"/>
          <p:nvPr/>
        </p:nvSpPr>
        <p:spPr>
          <a:xfrm>
            <a:off x="1626128" y="3466627"/>
            <a:ext cx="2212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dirty="0"/>
              <a:t>A single electron emits synchrotron radiation in cone with a small opening angle and a corresponding small effective source size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B7634B-1981-6B27-40A8-E6A142D527EC}"/>
              </a:ext>
            </a:extLst>
          </p:cNvPr>
          <p:cNvSpPr txBox="1"/>
          <p:nvPr/>
        </p:nvSpPr>
        <p:spPr>
          <a:xfrm>
            <a:off x="4383943" y="4132595"/>
            <a:ext cx="301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dirty="0"/>
              <a:t>The electrons in the bunches in today’s synchrotron sources are distributed horizontally well beyond the lateral diffraction limit in terms of size and divergence angle.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4349D5-72CB-A674-CBC9-0076E14309F3}"/>
              </a:ext>
            </a:extLst>
          </p:cNvPr>
          <p:cNvSpPr txBox="1"/>
          <p:nvPr/>
        </p:nvSpPr>
        <p:spPr>
          <a:xfrm>
            <a:off x="7752184" y="3428999"/>
            <a:ext cx="3024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dirty="0"/>
              <a:t>In PETRA IV, the electron bunches approach the diffraction limit in both lateral size and diverence, this emitting diffration-limited radiation up to the X-Ray energies of about 10 keV.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41B2DDA-1984-5F1B-0B6F-AE2ED361FAC0}"/>
              </a:ext>
            </a:extLst>
          </p:cNvPr>
          <p:cNvSpPr/>
          <p:nvPr/>
        </p:nvSpPr>
        <p:spPr>
          <a:xfrm>
            <a:off x="1415480" y="1484783"/>
            <a:ext cx="2602332" cy="3945698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B3A4FF5-089B-71FD-B062-6C75C724B4D2}"/>
              </a:ext>
            </a:extLst>
          </p:cNvPr>
          <p:cNvSpPr/>
          <p:nvPr/>
        </p:nvSpPr>
        <p:spPr>
          <a:xfrm>
            <a:off x="4151785" y="1484783"/>
            <a:ext cx="3240360" cy="4394547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0C6CFC3-4EF6-54A8-267E-6088E68A5747}"/>
              </a:ext>
            </a:extLst>
          </p:cNvPr>
          <p:cNvSpPr/>
          <p:nvPr/>
        </p:nvSpPr>
        <p:spPr>
          <a:xfrm>
            <a:off x="7536160" y="1484784"/>
            <a:ext cx="3304783" cy="3960440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5163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BFBC8-36AE-49A6-6883-7C789AD1B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PETRA IV and Friends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7C5A92-A6D1-E35D-B8E5-594713068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DD6D7-D89B-3663-8A45-A1269A3E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D07F2B-042F-AA39-182E-A8F349EB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5</a:t>
            </a:fld>
            <a:endParaRPr lang="en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A40583-23C5-DA79-CCD5-99B01A514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16676"/>
          <a:stretch/>
        </p:blipFill>
        <p:spPr>
          <a:xfrm>
            <a:off x="3756653" y="717578"/>
            <a:ext cx="7619908" cy="5541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69DE02-032F-87F4-0433-644095C413E6}"/>
              </a:ext>
            </a:extLst>
          </p:cNvPr>
          <p:cNvSpPr txBox="1"/>
          <p:nvPr/>
        </p:nvSpPr>
        <p:spPr>
          <a:xfrm>
            <a:off x="500857" y="4367685"/>
            <a:ext cx="30023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/>
              <a:t>Diffraction-limited photon energy for some synchrotron radiation sources and their future upgraders. PETRA IV will be the first source worldwide to reach the diffraction limit for hard X-ray energies.</a:t>
            </a:r>
          </a:p>
        </p:txBody>
      </p:sp>
    </p:spTree>
    <p:extLst>
      <p:ext uri="{BB962C8B-B14F-4D97-AF65-F5344CB8AC3E}">
        <p14:creationId xmlns:p14="http://schemas.microsoft.com/office/powerpoint/2010/main" val="4106793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4DE9F-3561-DD66-FEB6-6E352A509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New Science enabled by PETRA IV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32E68-5910-D3F1-8F3F-C6BC6707F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86F79-99DA-EFC7-89A4-38B9210B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FB372-D5C1-B627-8CAA-9A2B59C4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6</a:t>
            </a:fld>
            <a:endParaRPr lang="en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91069F-9B59-CDF4-EB11-16AF06A5F496}"/>
              </a:ext>
            </a:extLst>
          </p:cNvPr>
          <p:cNvGrpSpPr/>
          <p:nvPr/>
        </p:nvGrpSpPr>
        <p:grpSpPr>
          <a:xfrm>
            <a:off x="119336" y="3778675"/>
            <a:ext cx="11881320" cy="1008112"/>
            <a:chOff x="119336" y="5085184"/>
            <a:chExt cx="11881320" cy="10081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2E1DB2-95E4-F358-31C1-28E75C247C9E}"/>
                </a:ext>
              </a:extLst>
            </p:cNvPr>
            <p:cNvSpPr/>
            <p:nvPr/>
          </p:nvSpPr>
          <p:spPr>
            <a:xfrm>
              <a:off x="119336" y="5157192"/>
              <a:ext cx="11881320" cy="9361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0D6139-A0D0-414E-B8F8-B52A53B6A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52" y="5178888"/>
              <a:ext cx="1296000" cy="842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42">
              <a:extLst>
                <a:ext uri="{FF2B5EF4-FFF2-40B4-BE49-F238E27FC236}">
                  <a16:creationId xmlns:a16="http://schemas.microsoft.com/office/drawing/2014/main" id="{8CC94597-7FC2-4DC1-5030-75DAD824F949}"/>
                </a:ext>
              </a:extLst>
            </p:cNvPr>
            <p:cNvSpPr/>
            <p:nvPr/>
          </p:nvSpPr>
          <p:spPr>
            <a:xfrm>
              <a:off x="1559496" y="5085184"/>
              <a:ext cx="1889789" cy="36787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0" strike="noStrike" spc="-1" dirty="0">
                  <a:solidFill>
                    <a:schemeClr val="accent1"/>
                  </a:solidFill>
                  <a:latin typeface="Arial"/>
                </a:rPr>
                <a:t>Tumor Research</a:t>
              </a:r>
              <a:endParaRPr lang="en-US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431652-A92D-24F2-E2B3-D3EF6AD51B58}"/>
                </a:ext>
              </a:extLst>
            </p:cNvPr>
            <p:cNvSpPr txBox="1"/>
            <p:nvPr/>
          </p:nvSpPr>
          <p:spPr>
            <a:xfrm>
              <a:off x="1559496" y="5445224"/>
              <a:ext cx="8856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dirty="0"/>
                <a:t>Experiments at PETRA IV will analyse cells as part of their natural environment e.g. tumour tissue, healthy tissue in the brain) with highly brillian X-ray light.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52C7BE-A6A5-07D6-8790-046ED2DE3531}"/>
              </a:ext>
            </a:extLst>
          </p:cNvPr>
          <p:cNvGrpSpPr/>
          <p:nvPr/>
        </p:nvGrpSpPr>
        <p:grpSpPr>
          <a:xfrm>
            <a:off x="119336" y="2770563"/>
            <a:ext cx="11881320" cy="1008112"/>
            <a:chOff x="119336" y="3068960"/>
            <a:chExt cx="11881320" cy="100811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E9A5CDE-8F64-1F2B-31E8-8B6FE0085A4B}"/>
                </a:ext>
              </a:extLst>
            </p:cNvPr>
            <p:cNvSpPr/>
            <p:nvPr/>
          </p:nvSpPr>
          <p:spPr>
            <a:xfrm>
              <a:off x="119336" y="3140968"/>
              <a:ext cx="11881320" cy="9361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" name="TextBox 39">
              <a:extLst>
                <a:ext uri="{FF2B5EF4-FFF2-40B4-BE49-F238E27FC236}">
                  <a16:creationId xmlns:a16="http://schemas.microsoft.com/office/drawing/2014/main" id="{27A21E4D-B53E-0E30-99C6-C0F337FBAC05}"/>
                </a:ext>
              </a:extLst>
            </p:cNvPr>
            <p:cNvSpPr/>
            <p:nvPr/>
          </p:nvSpPr>
          <p:spPr>
            <a:xfrm>
              <a:off x="1559496" y="3068960"/>
              <a:ext cx="115668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0" strike="noStrike" spc="-1" dirty="0">
                  <a:solidFill>
                    <a:schemeClr val="accent1"/>
                  </a:solidFill>
                  <a:latin typeface="Arial"/>
                </a:rPr>
                <a:t>Fine Dust</a:t>
              </a:r>
              <a:endParaRPr lang="en-US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15" name="Picture 26">
              <a:extLst>
                <a:ext uri="{FF2B5EF4-FFF2-40B4-BE49-F238E27FC236}">
                  <a16:creationId xmlns:a16="http://schemas.microsoft.com/office/drawing/2014/main" id="{E351F0D6-1D78-C27C-6769-18F2BFA72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>
            <a:xfrm>
              <a:off x="263352" y="3162664"/>
              <a:ext cx="1296000" cy="842400"/>
            </a:xfrm>
            <a:prstGeom prst="rect">
              <a:avLst/>
            </a:prstGeom>
            <a:ln w="0">
              <a:noFill/>
            </a:ln>
            <a:effectLst>
              <a:outerShdw blurRad="50760" dist="37674" dir="27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F605F0-6834-0E94-C02A-AE8012B07927}"/>
                </a:ext>
              </a:extLst>
            </p:cNvPr>
            <p:cNvSpPr txBox="1"/>
            <p:nvPr/>
          </p:nvSpPr>
          <p:spPr>
            <a:xfrm>
              <a:off x="1559496" y="3430741"/>
              <a:ext cx="10441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dirty="0"/>
                <a:t>The highly brilliant X-rays from PETRA IV penetrate matter and can reveal the formation of fine dust particles a the contact surface between two materials during abrasion.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AD332-40D0-D5A1-00DC-6CDF6F6966DC}"/>
              </a:ext>
            </a:extLst>
          </p:cNvPr>
          <p:cNvGrpSpPr/>
          <p:nvPr/>
        </p:nvGrpSpPr>
        <p:grpSpPr>
          <a:xfrm>
            <a:off x="119336" y="754339"/>
            <a:ext cx="11881320" cy="1008112"/>
            <a:chOff x="119336" y="1052736"/>
            <a:chExt cx="11881320" cy="100811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653F503-3959-18BD-3A89-EAED4692FEE4}"/>
                </a:ext>
              </a:extLst>
            </p:cNvPr>
            <p:cNvSpPr/>
            <p:nvPr/>
          </p:nvSpPr>
          <p:spPr>
            <a:xfrm>
              <a:off x="119336" y="1124744"/>
              <a:ext cx="11881320" cy="9361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19" name="Picture 23">
              <a:extLst>
                <a:ext uri="{FF2B5EF4-FFF2-40B4-BE49-F238E27FC236}">
                  <a16:creationId xmlns:a16="http://schemas.microsoft.com/office/drawing/2014/main" id="{849E6A7B-BE83-F8E1-CDB5-EEE6B45E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>
            <a:xfrm>
              <a:off x="263352" y="1146440"/>
              <a:ext cx="1296000" cy="842400"/>
            </a:xfrm>
            <a:prstGeom prst="rect">
              <a:avLst/>
            </a:prstGeom>
            <a:ln w="0">
              <a:noFill/>
            </a:ln>
            <a:effectLst>
              <a:outerShdw blurRad="50760" dist="37674" dir="27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0" name="TextBox 38">
              <a:extLst>
                <a:ext uri="{FF2B5EF4-FFF2-40B4-BE49-F238E27FC236}">
                  <a16:creationId xmlns:a16="http://schemas.microsoft.com/office/drawing/2014/main" id="{CF6B5613-2855-4AB1-440A-07F84B1C9AA9}"/>
                </a:ext>
              </a:extLst>
            </p:cNvPr>
            <p:cNvSpPr/>
            <p:nvPr/>
          </p:nvSpPr>
          <p:spPr>
            <a:xfrm>
              <a:off x="1559496" y="1052736"/>
              <a:ext cx="15681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0" strike="noStrike" spc="-1" dirty="0">
                  <a:solidFill>
                    <a:schemeClr val="accent1"/>
                  </a:solidFill>
                  <a:latin typeface="Arial"/>
                </a:rPr>
                <a:t>Role of Water</a:t>
              </a:r>
              <a:endParaRPr lang="en-US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0922C5-711C-9430-FED8-C60677A40FE4}"/>
                </a:ext>
              </a:extLst>
            </p:cNvPr>
            <p:cNvSpPr txBox="1"/>
            <p:nvPr/>
          </p:nvSpPr>
          <p:spPr>
            <a:xfrm>
              <a:off x="1559496" y="1412776"/>
              <a:ext cx="100564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dirty="0"/>
                <a:t>The complex dynamics of water and aqueous solutions can be followed using the highly coherent X-rays of PETRA IV on time scales ranging from nanoseconds to hours.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2FA764-F3CD-D38F-7CAE-D08EF23AE2C1}"/>
              </a:ext>
            </a:extLst>
          </p:cNvPr>
          <p:cNvGrpSpPr/>
          <p:nvPr/>
        </p:nvGrpSpPr>
        <p:grpSpPr>
          <a:xfrm>
            <a:off x="119336" y="1762451"/>
            <a:ext cx="11881320" cy="1008112"/>
            <a:chOff x="119336" y="2060848"/>
            <a:chExt cx="11881320" cy="100811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BC8E44C-8F80-A915-ED9F-00D0038EC507}"/>
                </a:ext>
              </a:extLst>
            </p:cNvPr>
            <p:cNvSpPr/>
            <p:nvPr/>
          </p:nvSpPr>
          <p:spPr>
            <a:xfrm>
              <a:off x="119336" y="2132856"/>
              <a:ext cx="11881320" cy="9361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24" name="Picture 24">
              <a:extLst>
                <a:ext uri="{FF2B5EF4-FFF2-40B4-BE49-F238E27FC236}">
                  <a16:creationId xmlns:a16="http://schemas.microsoft.com/office/drawing/2014/main" id="{3990C2D6-7DD6-A282-BBAD-50D55E2312C7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/>
          </p:blipFill>
          <p:spPr>
            <a:xfrm>
              <a:off x="263352" y="2154552"/>
              <a:ext cx="1296000" cy="842400"/>
            </a:xfrm>
            <a:prstGeom prst="rect">
              <a:avLst/>
            </a:prstGeom>
            <a:ln w="0">
              <a:noFill/>
            </a:ln>
            <a:effectLst>
              <a:outerShdw blurRad="50760" dist="37674" dir="27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5" name="TextBox 41">
              <a:extLst>
                <a:ext uri="{FF2B5EF4-FFF2-40B4-BE49-F238E27FC236}">
                  <a16:creationId xmlns:a16="http://schemas.microsoft.com/office/drawing/2014/main" id="{E1EC09CF-AE8E-C71C-CE66-641F0357F31F}"/>
                </a:ext>
              </a:extLst>
            </p:cNvPr>
            <p:cNvSpPr/>
            <p:nvPr/>
          </p:nvSpPr>
          <p:spPr>
            <a:xfrm>
              <a:off x="1559496" y="2060848"/>
              <a:ext cx="9036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0" strike="noStrike" spc="-1" dirty="0">
                  <a:solidFill>
                    <a:schemeClr val="accent1"/>
                  </a:solidFill>
                  <a:latin typeface="Arial"/>
                </a:rPr>
                <a:t>Battery</a:t>
              </a:r>
              <a:endParaRPr lang="en-US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18F0ABB-E6F4-738E-1FCC-EC057CB969B5}"/>
                </a:ext>
              </a:extLst>
            </p:cNvPr>
            <p:cNvSpPr txBox="1"/>
            <p:nvPr/>
          </p:nvSpPr>
          <p:spPr>
            <a:xfrm>
              <a:off x="1559496" y="2420888"/>
              <a:ext cx="9865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dirty="0"/>
                <a:t>The X-rays of PETRA IV can scan a fully functional battery and allow internal processes to be monitored under operating conditions.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90F2FE-4574-707C-504F-35F19A513FC5}"/>
              </a:ext>
            </a:extLst>
          </p:cNvPr>
          <p:cNvGrpSpPr/>
          <p:nvPr/>
        </p:nvGrpSpPr>
        <p:grpSpPr>
          <a:xfrm>
            <a:off x="119336" y="4786787"/>
            <a:ext cx="11881320" cy="1008112"/>
            <a:chOff x="119336" y="4077072"/>
            <a:chExt cx="11881320" cy="100811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2EE11E-4802-D768-D77C-81EC4B677581}"/>
                </a:ext>
              </a:extLst>
            </p:cNvPr>
            <p:cNvSpPr/>
            <p:nvPr/>
          </p:nvSpPr>
          <p:spPr>
            <a:xfrm>
              <a:off x="119336" y="4149080"/>
              <a:ext cx="11881320" cy="9361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29" name="Picture 31">
              <a:extLst>
                <a:ext uri="{FF2B5EF4-FFF2-40B4-BE49-F238E27FC236}">
                  <a16:creationId xmlns:a16="http://schemas.microsoft.com/office/drawing/2014/main" id="{E90A5C47-5D06-BB2A-5143-6594201B2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>
            <a:xfrm>
              <a:off x="263352" y="4170776"/>
              <a:ext cx="1296000" cy="842400"/>
            </a:xfrm>
            <a:prstGeom prst="rect">
              <a:avLst/>
            </a:prstGeom>
            <a:ln w="0">
              <a:noFill/>
            </a:ln>
            <a:effectLst>
              <a:outerShdw blurRad="50760" dist="37674" dir="27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0" name="TextBox 42">
              <a:extLst>
                <a:ext uri="{FF2B5EF4-FFF2-40B4-BE49-F238E27FC236}">
                  <a16:creationId xmlns:a16="http://schemas.microsoft.com/office/drawing/2014/main" id="{57C30A85-C680-903A-6507-EC80CA3E9778}"/>
                </a:ext>
              </a:extLst>
            </p:cNvPr>
            <p:cNvSpPr/>
            <p:nvPr/>
          </p:nvSpPr>
          <p:spPr>
            <a:xfrm>
              <a:off x="1559496" y="4077072"/>
              <a:ext cx="189432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0" strike="noStrike" spc="-1" dirty="0">
                  <a:solidFill>
                    <a:schemeClr val="accent1"/>
                  </a:solidFill>
                  <a:latin typeface="Arial"/>
                </a:rPr>
                <a:t>Cultural Heritage</a:t>
              </a:r>
              <a:endParaRPr lang="en-US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3290DEC-5DFA-C4F5-798E-84DDCA605EA9}"/>
                </a:ext>
              </a:extLst>
            </p:cNvPr>
            <p:cNvSpPr txBox="1"/>
            <p:nvPr/>
          </p:nvSpPr>
          <p:spPr>
            <a:xfrm>
              <a:off x="1559496" y="4438853"/>
              <a:ext cx="10297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i="0" dirty="0">
                  <a:solidFill>
                    <a:srgbClr val="001D35"/>
                  </a:solidFill>
                  <a:effectLst/>
                </a:rPr>
                <a:t>PETRA IV is used in cultural heritage research to </a:t>
              </a:r>
              <a:r>
                <a:rPr lang="en-GB" b="0" i="0" dirty="0" err="1">
                  <a:solidFill>
                    <a:srgbClr val="001D35"/>
                  </a:solidFill>
                  <a:effectLst/>
                </a:rPr>
                <a:t>analyze</a:t>
              </a:r>
              <a:r>
                <a:rPr lang="en-GB" b="0" i="0" dirty="0">
                  <a:solidFill>
                    <a:srgbClr val="001D35"/>
                  </a:solidFill>
                  <a:effectLst/>
                </a:rPr>
                <a:t> artifacts and materials at a micro or nano level, enabling detailed studies of composition, deterioration, and physical-chemical processes. </a:t>
              </a:r>
              <a:endParaRPr lang="en-DE" dirty="0"/>
            </a:p>
          </p:txBody>
        </p:sp>
      </p:grpSp>
    </p:spTree>
    <p:extLst>
      <p:ext uri="{BB962C8B-B14F-4D97-AF65-F5344CB8AC3E}">
        <p14:creationId xmlns:p14="http://schemas.microsoft.com/office/powerpoint/2010/main" val="71823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3589A-2520-A4B6-2EA5-CDB2F97B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Consequence: Storage for PETRA IV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6C9679-C9DC-E63A-DE34-1E48C56B7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344E-D0B3-3168-89C6-5033EA38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6157E0-AC02-B581-680C-7CF58A12F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7</a:t>
            </a:fld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86A05-6A95-5387-B667-1845F369E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dirty="0"/>
              <a:t>Timeline is shifted by one year!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E5C1C6-B79C-8541-03ED-F126D1A45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t="1900" r="1493" b="7162"/>
          <a:stretch/>
        </p:blipFill>
        <p:spPr>
          <a:xfrm>
            <a:off x="1838992" y="879616"/>
            <a:ext cx="8326286" cy="52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38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74BE0-F603-08A7-8281-B8B658EB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3200" b="1" strike="noStrike" spc="-1" dirty="0">
                <a:solidFill>
                  <a:schemeClr val="accent1"/>
                </a:solidFill>
                <a:latin typeface="Arial"/>
              </a:rPr>
              <a:t>Where we left off in ‘24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CC8A4-0A94-C1BA-E07F-3630B67BC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69FEE8-2CE9-1010-6C12-A676CEAF3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 dirty="0"/>
              <a:t>DESY Open Data Portal        Fuhrmann, Wetzel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3F803-95D1-D99E-0EC2-C429060E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8</a:t>
            </a:fld>
            <a:endParaRPr lang="en-DE"/>
          </a:p>
        </p:txBody>
      </p:sp>
      <p:sp>
        <p:nvSpPr>
          <p:cNvPr id="8" name="TextBox 37">
            <a:extLst>
              <a:ext uri="{FF2B5EF4-FFF2-40B4-BE49-F238E27FC236}">
                <a16:creationId xmlns:a16="http://schemas.microsoft.com/office/drawing/2014/main" id="{439EC0A9-4399-689E-079D-C025EE217ACF}"/>
              </a:ext>
            </a:extLst>
          </p:cNvPr>
          <p:cNvSpPr/>
          <p:nvPr/>
        </p:nvSpPr>
        <p:spPr>
          <a:xfrm>
            <a:off x="335360" y="953195"/>
            <a:ext cx="11593288" cy="30455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chemeClr val="dk1"/>
                </a:solidFill>
              </a:rPr>
              <a:t>Light sources are huge infrastructures, providing extremely brilliant light, used with more than 200 techniques to look deep into matter for </a:t>
            </a:r>
            <a:r>
              <a:rPr lang="en-GB" sz="2400" b="0" strike="noStrike" spc="-1" dirty="0">
                <a:solidFill>
                  <a:schemeClr val="accent2"/>
                </a:solidFill>
              </a:rPr>
              <a:t>Biology, Material Science, Cultural Heritage</a:t>
            </a:r>
            <a:r>
              <a:rPr lang="en-GB" sz="2400" b="0" strike="noStrike" spc="-1" dirty="0">
                <a:solidFill>
                  <a:schemeClr val="dk1"/>
                </a:solidFill>
              </a:rPr>
              <a:t> and what not.</a:t>
            </a:r>
            <a:endParaRPr lang="en-US" sz="2400" b="0" strike="noStrike" spc="-1" dirty="0">
              <a:solidFill>
                <a:srgbClr val="000000"/>
              </a:solidFill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chemeClr val="dk1"/>
                </a:solidFill>
              </a:rPr>
              <a:t>In 2019 Petra III at DESY had more than </a:t>
            </a:r>
            <a:r>
              <a:rPr lang="en-GB" sz="2400" b="0" strike="noStrike" spc="-1" dirty="0">
                <a:solidFill>
                  <a:schemeClr val="accent2"/>
                </a:solidFill>
              </a:rPr>
              <a:t>6300 visits </a:t>
            </a:r>
            <a:r>
              <a:rPr lang="en-GB" sz="2400" b="0" strike="noStrike" spc="-1" dirty="0">
                <a:solidFill>
                  <a:schemeClr val="dk1"/>
                </a:solidFill>
              </a:rPr>
              <a:t>from 3150 national and international users at 21 beamlines;</a:t>
            </a:r>
            <a:endParaRPr lang="en-US" sz="2400" b="0" strike="noStrike" spc="-1" dirty="0">
              <a:solidFill>
                <a:srgbClr val="000000"/>
              </a:solidFill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chemeClr val="dk1"/>
                </a:solidFill>
              </a:rPr>
              <a:t>Those beam times produce </a:t>
            </a:r>
            <a:r>
              <a:rPr lang="en-GB" sz="2400" b="0" strike="noStrike" spc="-1" dirty="0">
                <a:solidFill>
                  <a:schemeClr val="accent2"/>
                </a:solidFill>
              </a:rPr>
              <a:t>an enormous amount of extremely precious data, under the governance of the PI.</a:t>
            </a:r>
            <a:endParaRPr lang="en-US" sz="2400" b="0" strike="noStrike" spc="-1" dirty="0">
              <a:solidFill>
                <a:srgbClr val="000000"/>
              </a:solidFill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chemeClr val="dk1"/>
                </a:solidFill>
              </a:rPr>
              <a:t>But, after the ‘</a:t>
            </a:r>
            <a:r>
              <a:rPr lang="en-GB" sz="2400" b="0" strike="noStrike" spc="-1" dirty="0">
                <a:solidFill>
                  <a:schemeClr val="accent2"/>
                </a:solidFill>
              </a:rPr>
              <a:t>embargo period</a:t>
            </a:r>
            <a:r>
              <a:rPr lang="en-GB" sz="2400" b="0" strike="noStrike" spc="-1" dirty="0">
                <a:solidFill>
                  <a:schemeClr val="dk1"/>
                </a:solidFill>
              </a:rPr>
              <a:t>’ all this data becomes ‘</a:t>
            </a:r>
            <a:r>
              <a:rPr lang="en-GB" sz="2400" b="0" strike="noStrike" spc="-1" dirty="0">
                <a:solidFill>
                  <a:schemeClr val="accent2"/>
                </a:solidFill>
              </a:rPr>
              <a:t>Open Data</a:t>
            </a:r>
            <a:r>
              <a:rPr lang="en-GB" sz="2400" b="0" strike="noStrike" spc="-1" dirty="0">
                <a:solidFill>
                  <a:schemeClr val="dk1"/>
                </a:solidFill>
              </a:rPr>
              <a:t>’ (public)</a:t>
            </a:r>
            <a:endParaRPr lang="en-US" sz="2400" b="0" strike="noStrike" spc="-1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DA83E-5A55-EFBE-3B35-53584E8138A1}"/>
              </a:ext>
            </a:extLst>
          </p:cNvPr>
          <p:cNvSpPr txBox="1"/>
          <p:nvPr/>
        </p:nvSpPr>
        <p:spPr>
          <a:xfrm>
            <a:off x="333772" y="4308872"/>
            <a:ext cx="1162327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7BC8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chemeClr val="accent1"/>
                </a:solidFill>
              </a:rPr>
              <a:t>Data which wasn’t used in publications is essentially lost.</a:t>
            </a:r>
            <a:endParaRPr lang="en-US" sz="2400" b="0" strike="noStrike" spc="-1" dirty="0">
              <a:solidFill>
                <a:srgbClr val="000000"/>
              </a:solidFill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7BC8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chemeClr val="accent1"/>
                </a:solidFill>
              </a:rPr>
              <a:t>After a publication, the future of the data only depends on the PI, who will have moved on to his/her next project. </a:t>
            </a:r>
            <a:r>
              <a:rPr lang="en-GB" sz="2400" b="0" strike="noStrike" spc="-1" dirty="0">
                <a:solidFill>
                  <a:schemeClr val="accent2"/>
                </a:solidFill>
              </a:rPr>
              <a:t>The future of that data is undetermined.</a:t>
            </a:r>
            <a:r>
              <a:rPr lang="en-GB" sz="2400" b="0" strike="noStrike" spc="-1" dirty="0">
                <a:solidFill>
                  <a:schemeClr val="accent1"/>
                </a:solidFill>
              </a:rPr>
              <a:t> </a:t>
            </a:r>
            <a:endParaRPr lang="en-US" sz="2400" b="0" strike="noStrike" spc="-1" dirty="0">
              <a:solidFill>
                <a:srgbClr val="000000"/>
              </a:solidFill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7BC8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chemeClr val="accent1"/>
                </a:solidFill>
              </a:rPr>
              <a:t>No one, except the original group, understands the details of those collected datasets.</a:t>
            </a:r>
          </a:p>
          <a:p>
            <a:endParaRPr lang="en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B0D497-7335-38C8-DA10-9DBCF5E3F2F2}"/>
              </a:ext>
            </a:extLst>
          </p:cNvPr>
          <p:cNvSpPr/>
          <p:nvPr/>
        </p:nvSpPr>
        <p:spPr>
          <a:xfrm>
            <a:off x="5635113" y="-1031155"/>
            <a:ext cx="12063412" cy="5572125"/>
          </a:xfrm>
          <a:prstGeom prst="rect">
            <a:avLst/>
          </a:prstGeom>
          <a:solidFill>
            <a:schemeClr val="bg1">
              <a:alpha val="7966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AEEC157-FA4A-2495-4502-BAFDCFB0AD6D}"/>
              </a:ext>
            </a:extLst>
          </p:cNvPr>
          <p:cNvGrpSpPr/>
          <p:nvPr/>
        </p:nvGrpSpPr>
        <p:grpSpPr>
          <a:xfrm>
            <a:off x="3920331" y="2380779"/>
            <a:ext cx="5112360" cy="2138400"/>
            <a:chOff x="3334680" y="2308320"/>
            <a:chExt cx="5112360" cy="2138400"/>
          </a:xfrm>
        </p:grpSpPr>
        <p:sp>
          <p:nvSpPr>
            <p:cNvPr id="12" name="Rounded Rectangle 1">
              <a:extLst>
                <a:ext uri="{FF2B5EF4-FFF2-40B4-BE49-F238E27FC236}">
                  <a16:creationId xmlns:a16="http://schemas.microsoft.com/office/drawing/2014/main" id="{E20B8BBD-EBF8-2BB7-C27E-EF5FB9533F2B}"/>
                </a:ext>
              </a:extLst>
            </p:cNvPr>
            <p:cNvSpPr/>
            <p:nvPr/>
          </p:nvSpPr>
          <p:spPr>
            <a:xfrm>
              <a:off x="3334680" y="2308320"/>
              <a:ext cx="5112360" cy="2138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360">
              <a:noFill/>
            </a:ln>
            <a:effectLst>
              <a:outerShdw blurRad="50760" dist="37674" dir="2700000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DE" sz="16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13" name="TextBox 33">
              <a:extLst>
                <a:ext uri="{FF2B5EF4-FFF2-40B4-BE49-F238E27FC236}">
                  <a16:creationId xmlns:a16="http://schemas.microsoft.com/office/drawing/2014/main" id="{AABCA9B4-D22C-59B0-461D-5C2362A61826}"/>
                </a:ext>
              </a:extLst>
            </p:cNvPr>
            <p:cNvSpPr/>
            <p:nvPr/>
          </p:nvSpPr>
          <p:spPr>
            <a:xfrm>
              <a:off x="3647728" y="2564904"/>
              <a:ext cx="4488840" cy="1371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</a:pPr>
              <a:r>
                <a:rPr lang="en-DE" sz="2800" b="0" strike="noStrike" spc="-1" dirty="0">
                  <a:solidFill>
                    <a:schemeClr val="accent1"/>
                  </a:solidFill>
                  <a:latin typeface="Arial"/>
                </a:rPr>
                <a:t>We still have a similar situation in almost all sciences.</a:t>
              </a:r>
              <a:endParaRPr lang="en-US" sz="2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82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0BE07-D496-CC98-D2C3-0EE8392B3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So we need ….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FB8708-4C18-7189-1B63-F63551B67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2025-03-18 ISGC Taipeh, Taiwan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B1511-A72E-B1E7-1362-6965EFF90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DESY Open Data Portal        Fuhrmann, Wetzel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D478B-A35C-0EBA-BEDF-EAAA3831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1170-2358-9B4F-99F7-686A8CDE0FB9}" type="slidenum">
              <a:rPr lang="en-DE" smtClean="0"/>
              <a:t>9</a:t>
            </a:fld>
            <a:endParaRPr lang="en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BCFFF-FE15-9C96-84D2-5E95BAFF72CE}"/>
              </a:ext>
            </a:extLst>
          </p:cNvPr>
          <p:cNvSpPr txBox="1"/>
          <p:nvPr/>
        </p:nvSpPr>
        <p:spPr>
          <a:xfrm>
            <a:off x="1003300" y="1892300"/>
            <a:ext cx="9225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Enforce a minimum set of well defined Meta Data!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6CC3D4-4128-0F7A-0FDC-1113A723466C}"/>
              </a:ext>
            </a:extLst>
          </p:cNvPr>
          <p:cNvSpPr txBox="1"/>
          <p:nvPr/>
        </p:nvSpPr>
        <p:spPr>
          <a:xfrm>
            <a:off x="1028700" y="3771900"/>
            <a:ext cx="8679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>
                <a:solidFill>
                  <a:schemeClr val="accent6">
                    <a:lumMod val="75000"/>
                  </a:schemeClr>
                </a:solidFill>
              </a:rPr>
              <a:t>Get a unique handle to y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</a:rPr>
              <a:t>our data and catalogue it! </a:t>
            </a:r>
            <a:endParaRPr lang="en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0F375-614A-D754-96D7-A3B9934B051B}"/>
              </a:ext>
            </a:extLst>
          </p:cNvPr>
          <p:cNvSpPr txBox="1"/>
          <p:nvPr/>
        </p:nvSpPr>
        <p:spPr>
          <a:xfrm>
            <a:off x="990600" y="2806700"/>
            <a:ext cx="6651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 you data safe and immutable!</a:t>
            </a:r>
          </a:p>
        </p:txBody>
      </p:sp>
    </p:spTree>
    <p:extLst>
      <p:ext uri="{BB962C8B-B14F-4D97-AF65-F5344CB8AC3E}">
        <p14:creationId xmlns:p14="http://schemas.microsoft.com/office/powerpoint/2010/main" val="3439709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1827</Words>
  <Application>Microsoft Macintosh PowerPoint</Application>
  <PresentationFormat>Widescreen</PresentationFormat>
  <Paragraphs>377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DesySans Office</vt:lpstr>
      <vt:lpstr>Source Sans Pro</vt:lpstr>
      <vt:lpstr>Wingdings</vt:lpstr>
      <vt:lpstr>Office Theme</vt:lpstr>
      <vt:lpstr>PowerPoint Presentation</vt:lpstr>
      <vt:lpstr>As science is permanently improving ….</vt:lpstr>
      <vt:lpstr>As is the DESY Synchrotron PETRA III</vt:lpstr>
      <vt:lpstr>PETRA IV diffraction limit for electron bunches</vt:lpstr>
      <vt:lpstr>PETRA IV and Friends</vt:lpstr>
      <vt:lpstr>New Science enabled by PETRA IV</vt:lpstr>
      <vt:lpstr>Consequence: Storage for PETRA IV</vt:lpstr>
      <vt:lpstr>Where we left off in ‘24</vt:lpstr>
      <vt:lpstr>So we need ….</vt:lpstr>
      <vt:lpstr>We have to build something to fix that!</vt:lpstr>
      <vt:lpstr>Joining the SciCat Callaboration!</vt:lpstr>
      <vt:lpstr>DESY Photon Open Science</vt:lpstr>
      <vt:lpstr>The publishing process</vt:lpstr>
      <vt:lpstr>How does this all look like ?</vt:lpstr>
      <vt:lpstr>One of the biggest issues!</vt:lpstr>
      <vt:lpstr>The meta data schema registry!</vt:lpstr>
      <vt:lpstr>Sisyphos: Meta Data Form based on Domain JSON-Schema</vt:lpstr>
      <vt:lpstr>Uploading data and merging meta data!</vt:lpstr>
      <vt:lpstr>View your uploaded files</vt:lpstr>
      <vt:lpstr>The Meta Data catalogue</vt:lpstr>
      <vt:lpstr>The Meta Data catalogue</vt:lpstr>
      <vt:lpstr>Minting a DOI</vt:lpstr>
      <vt:lpstr>Minting a DOI</vt:lpstr>
      <vt:lpstr>Minting a DOI</vt:lpstr>
      <vt:lpstr>Find your minted DOI</vt:lpstr>
      <vt:lpstr>Find your minted DOI</vt:lpstr>
      <vt:lpstr>Find the datasets behind the DOI</vt:lpstr>
      <vt:lpstr>Find the datasets behind the DOI</vt:lpstr>
      <vt:lpstr>Find the downloadable data</vt:lpstr>
      <vt:lpstr>Find the downloadable data</vt:lpstr>
      <vt:lpstr>Explore the data before downloading it</vt:lpstr>
      <vt:lpstr>How to move on?</vt:lpstr>
      <vt:lpstr>The Helmholtz and the EOSC Landscape</vt:lpstr>
      <vt:lpstr>A little bit more technical!</vt:lpstr>
      <vt:lpstr>public-data in NFDI &amp; EOSC</vt:lpstr>
      <vt:lpstr>public-data in NFDI &amp; EOSC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Patrick Fuhrmann</dc:creator>
  <cp:lastModifiedBy>Patrick Fuhrmann</cp:lastModifiedBy>
  <cp:revision>24</cp:revision>
  <cp:lastPrinted>2025-03-18T03:40:50Z</cp:lastPrinted>
  <dcterms:created xsi:type="dcterms:W3CDTF">2025-03-17T14:30:11Z</dcterms:created>
  <dcterms:modified xsi:type="dcterms:W3CDTF">2025-03-18T06:26:25Z</dcterms:modified>
</cp:coreProperties>
</file>