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06" r:id="rId2"/>
  </p:sldMasterIdLst>
  <p:notesMasterIdLst>
    <p:notesMasterId r:id="rId34"/>
  </p:notesMasterIdLst>
  <p:handoutMasterIdLst>
    <p:handoutMasterId r:id="rId35"/>
  </p:handoutMasterIdLst>
  <p:sldIdLst>
    <p:sldId id="640" r:id="rId3"/>
    <p:sldId id="257" r:id="rId4"/>
    <p:sldId id="1381" r:id="rId5"/>
    <p:sldId id="276" r:id="rId6"/>
    <p:sldId id="309" r:id="rId7"/>
    <p:sldId id="273" r:id="rId8"/>
    <p:sldId id="277" r:id="rId9"/>
    <p:sldId id="283" r:id="rId10"/>
    <p:sldId id="278" r:id="rId11"/>
    <p:sldId id="1453" r:id="rId12"/>
    <p:sldId id="310" r:id="rId13"/>
    <p:sldId id="1623" r:id="rId14"/>
    <p:sldId id="926" r:id="rId15"/>
    <p:sldId id="531" r:id="rId16"/>
    <p:sldId id="1452" r:id="rId17"/>
    <p:sldId id="286" r:id="rId18"/>
    <p:sldId id="274" r:id="rId19"/>
    <p:sldId id="1464" r:id="rId20"/>
    <p:sldId id="1455" r:id="rId21"/>
    <p:sldId id="317" r:id="rId22"/>
    <p:sldId id="318" r:id="rId23"/>
    <p:sldId id="1463" r:id="rId24"/>
    <p:sldId id="1488" r:id="rId25"/>
    <p:sldId id="1489" r:id="rId26"/>
    <p:sldId id="1487" r:id="rId27"/>
    <p:sldId id="1490" r:id="rId28"/>
    <p:sldId id="1624" r:id="rId29"/>
    <p:sldId id="272" r:id="rId30"/>
    <p:sldId id="305" r:id="rId31"/>
    <p:sldId id="1626" r:id="rId32"/>
    <p:sldId id="1456" r:id="rId33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A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84655"/>
  </p:normalViewPr>
  <p:slideViewPr>
    <p:cSldViewPr snapToGrid="0">
      <p:cViewPr varScale="1">
        <p:scale>
          <a:sx n="99" d="100"/>
          <a:sy n="99" d="100"/>
        </p:scale>
        <p:origin x="1080" y="168"/>
      </p:cViewPr>
      <p:guideLst>
        <p:guide orient="horz" pos="2183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9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30F1121-A87C-46A9-8E7A-96F4987360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9AEF1B-2C33-4F2E-9B38-852796E7EB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0E736-2F9E-449E-A818-41A50F636834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4126D9-E5BC-4411-B7D5-B5E63BABA8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B9A5E41-035A-4934-B7A8-14F0E64A21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68453-0CBE-4E76-BE97-86E55938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83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FD053-E584-469A-8FFC-AB822995760D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9B662-7B42-4A57-A086-AD6483E6D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8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3275" indent="-30797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236980" indent="-24638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32280" indent="-24638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27580" indent="-24638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847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1419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991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56380" indent="-2463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3EE7A3-2C39-48A0-8B60-7B63AE763599}" type="slidenum">
              <a:rPr lang="en-GB" altLang="zh-CN" sz="1300" smtClean="0"/>
              <a:t>1</a:t>
            </a:fld>
            <a:endParaRPr lang="en-GB" altLang="zh-CN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10B14-FCD6-7949-BA9B-11C004B03EB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163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Besides dataflow with data files, there is also dataflow for data streams</a:t>
            </a:r>
            <a:r>
              <a:rPr lang="zh-CN" altLang="en-US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，</a:t>
            </a:r>
            <a:r>
              <a:rPr lang="en" altLang="zh-CN" b="0" i="0" dirty="0"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To ensure users can receive fast feedback results in near real-time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9B662-7B42-4A57-A086-AD6483E6DAC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84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抽取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科学数据管理通用功能与模块，提供可扩展、标准化接口</a:t>
            </a:r>
            <a:endParaRPr lang="en-US" altLang="zh-CN" sz="12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提供快速建立满足特定装置和实验站需求的数据管理软件系统能力</a:t>
            </a:r>
            <a:endParaRPr lang="en-US" altLang="zh-CN" sz="12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10B14-FCD6-7949-BA9B-11C004B03EB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1548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981DB-23A5-415F-AA02-30535F756C0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02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F97306-6238-41F4-BBB4-2F0E96B9E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A57B0-E397-4C31-B034-D4B594B5A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4BB99F-624D-438F-A872-B897031E1075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664234" y="269255"/>
            <a:ext cx="105390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646981" y="286508"/>
            <a:ext cx="1068538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718458" y="269255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0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638355" y="232291"/>
            <a:ext cx="10719889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0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650240" y="254394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3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719281" y="252002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D9403DD-F6F7-4AD1-A700-CD138ABD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DEEC7A7-C8D3-4AC1-8C27-E0FE0B09B0AA}"/>
              </a:ext>
            </a:extLst>
          </p:cNvPr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685800" y="295134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6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>
            <a:extLst>
              <a:ext uri="{FF2B5EF4-FFF2-40B4-BE49-F238E27FC236}">
                <a16:creationId xmlns:a16="http://schemas.microsoft.com/office/drawing/2014/main" id="{DDDDD1E6-4D09-4F07-8220-C2877B2288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799" y="1277257"/>
            <a:ext cx="4539343" cy="465771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>
            <a:extLst>
              <a:ext uri="{FF2B5EF4-FFF2-40B4-BE49-F238E27FC236}">
                <a16:creationId xmlns:a16="http://schemas.microsoft.com/office/drawing/2014/main" id="{A71770A8-689A-492B-8E66-60C17D86ED3E}"/>
              </a:ext>
            </a:extLst>
          </p:cNvPr>
          <p:cNvSpPr txBox="1">
            <a:spLocks/>
          </p:cNvSpPr>
          <p:nvPr/>
        </p:nvSpPr>
        <p:spPr>
          <a:xfrm>
            <a:off x="685799" y="277881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DFB7985-9CDF-41AE-9135-F2492B0B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93" y="487501"/>
            <a:ext cx="5022695" cy="60926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DAFF0D-6C90-46CF-BD32-F0A0D3BCD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17" y="5180464"/>
            <a:ext cx="2203686" cy="3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7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008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82880" indent="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3200" b="1" kern="1200" baseline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汉仪中圆简"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935118" y="1484784"/>
            <a:ext cx="11017533" cy="453650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352425" indent="-352425" algn="l" rtl="0" eaLnBrk="0" fontAlgn="base" hangingPunct="0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n"/>
              <a:defRPr lang="zh-CN" altLang="en-US" sz="2800" b="1" kern="1200" baseline="0" dirty="0" smtClean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1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2pPr>
            <a:lvl3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1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3pPr>
            <a:lvl4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100" b="1" kern="12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4pPr>
            <a:lvl5pPr indent="-3429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n"/>
              <a:defRPr lang="zh-CN" altLang="en-US" sz="2100" b="1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圆简"/>
              </a:defRPr>
            </a:lvl5pPr>
          </a:lstStyle>
          <a:p>
            <a:pPr lvl="0"/>
            <a:r>
              <a:rPr lang="zh-CN" altLang="en-US" dirty="0"/>
              <a:t>单击此处添加目录</a:t>
            </a: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96533" y="6390794"/>
            <a:ext cx="124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5641F2-5FCC-4DFB-A044-EC74B8B3AD6A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0" y="90872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6FD7779-5B3F-4D1A-A47E-56EEEBC644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0475454" y="305778"/>
            <a:ext cx="926378" cy="4483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D8723E0-DCF8-4B1F-B2BE-981950FD2F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811" y="272561"/>
            <a:ext cx="965577" cy="57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68E3AB-F1C9-4E27-8A19-50DB068BC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9828230" y="227879"/>
            <a:ext cx="647224" cy="6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1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4144379-6A13-4956-B4F5-41114F71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56784279-DE3D-4802-BAB0-9BA908AAE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A19F85C-03C7-4478-9F13-746B66485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1CE28D0-770B-460A-8168-7632BF52F942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70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-50442"/>
            <a:ext cx="10510125" cy="849979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28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70792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524000"/>
            <a:ext cx="9347200" cy="1143000"/>
          </a:xfrm>
          <a:noFill/>
        </p:spPr>
        <p:txBody>
          <a:bodyPr wrap="none" lIns="91440" tIns="45720" rIns="91440" bIns="45720"/>
          <a:lstStyle>
            <a:lvl1pPr marL="0">
              <a:defRPr b="0">
                <a:solidFill>
                  <a:srgbClr val="0026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124200"/>
            <a:ext cx="9347200" cy="838200"/>
          </a:xfrm>
          <a:ln w="9525"/>
        </p:spPr>
        <p:txBody>
          <a:bodyPr wrap="none"/>
          <a:lstStyle>
            <a:lvl1pPr marL="0" indent="0">
              <a:buFont typeface="Wingdings" panose="05000000000000000000" pitchFamily="2" charset="2"/>
              <a:buNone/>
              <a:defRPr sz="3200" b="1"/>
            </a:lvl1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1A8B5A3-3865-490F-B4E6-E699FA6B4DA2}"/>
              </a:ext>
            </a:extLst>
          </p:cNvPr>
          <p:cNvGrpSpPr/>
          <p:nvPr userDrawn="1"/>
        </p:nvGrpSpPr>
        <p:grpSpPr>
          <a:xfrm>
            <a:off x="1559496" y="170726"/>
            <a:ext cx="8549045" cy="596926"/>
            <a:chOff x="582431" y="5878445"/>
            <a:chExt cx="8549045" cy="59692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7A38E4-106E-4AFD-AADD-514301B9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7200" y="5936140"/>
              <a:ext cx="2518763" cy="45014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69F915D-A5E4-4442-AD20-EAB789F01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431" y="5896359"/>
              <a:ext cx="828576" cy="48992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DA5B390-B1CA-45E9-8E77-50BFB54EE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5596" y="5980976"/>
              <a:ext cx="2643986" cy="38772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C98045D-1D24-44DF-8831-AB7C2EF5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4950" y="5878445"/>
              <a:ext cx="1896526" cy="596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47351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14703" y="0"/>
            <a:ext cx="11469685" cy="1008000"/>
          </a:xfrm>
          <a:prstGeom prst="rect">
            <a:avLst/>
          </a:prstGeom>
        </p:spPr>
        <p:txBody>
          <a:bodyPr anchor="ctr"/>
          <a:lstStyle>
            <a:lvl1pPr>
              <a:defRPr lang="zh-CN" altLang="en-US" sz="4000" b="1" dirty="0">
                <a:solidFill>
                  <a:srgbClr val="C00000"/>
                </a:solidFill>
              </a:defRPr>
            </a:lvl1pPr>
          </a:lstStyle>
          <a:p>
            <a:pPr lvl="0"/>
            <a:r>
              <a:rPr lang="zh-CN" altLang="en-US" dirty="0"/>
              <a:t>单击此处编辑标题样式</a:t>
            </a: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96533" y="6390794"/>
            <a:ext cx="124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5641F2-5FCC-4DFB-A044-EC74B8B3AD6A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0" y="90872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6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780288" y="26062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703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D38B9550-2E66-453A-A306-F01117AA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48CF694-8301-4504-990B-08E5ABE62CE8}"/>
              </a:ext>
            </a:extLst>
          </p:cNvPr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C874558C-23C8-4D39-8D3F-9C95A97B1491}"/>
                </a:ext>
              </a:extLst>
            </p:cNvPr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456B93F-51AD-433B-9481-2F4C2F3E3D5E}"/>
                </a:ext>
              </a:extLst>
            </p:cNvPr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>
            <a:extLst>
              <a:ext uri="{FF2B5EF4-FFF2-40B4-BE49-F238E27FC236}">
                <a16:creationId xmlns:a16="http://schemas.microsoft.com/office/drawing/2014/main" id="{F7B15B5C-0F14-498E-96D9-B7A218AC3DAD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CD248033-7789-4252-B8DB-480FF72FC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C1C3FA7-7215-4724-AF6B-81DB83FE1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4512C8A-1EC6-49DE-9D6A-0F9A03E08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7CD90B0-53CC-4867-A19E-5043FFFFCD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CD6EF00-2B1D-4F61-8D9C-236B367BE950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3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182CDDE-4035-4F45-A8C9-C5FC31F37C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DB91757-43B8-4E3B-8AF6-5EBDA59516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3A02D2D-6E44-409D-97E7-49EF2AE53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DB61A05-5B97-4335-BEFE-907340034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59DC6E-69C2-4D2A-987F-4B2B79875A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>
          <a:xfrm>
            <a:off x="6723445" y="1597115"/>
            <a:ext cx="5408496" cy="4358746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F8E0FF1-61A9-43B6-B46B-8386F94A8E09}"/>
              </a:ext>
            </a:extLst>
          </p:cNvPr>
          <p:cNvSpPr/>
          <p:nvPr/>
        </p:nvSpPr>
        <p:spPr>
          <a:xfrm>
            <a:off x="6683235" y="1730663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1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D443D13-1219-4697-BC0A-D743702E034B}"/>
              </a:ext>
            </a:extLst>
          </p:cNvPr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C93C6674-ECC5-438E-B36A-464A3E63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48A776C-DB9B-4193-BD0F-2F40062AE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25841875-AE2A-41F6-AB39-9F3978DDF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24E6B98C-DC6F-44CC-A3A6-45E02EDCB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D3A0D69-3515-4796-969F-1637A97D67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/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C628473-EBA5-483F-AE59-5D5237B5C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9E703BE5-1AE3-40CE-BC47-223E6E7C03B1}"/>
              </a:ext>
            </a:extLst>
          </p:cNvPr>
          <p:cNvSpPr/>
          <p:nvPr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85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780288" y="26062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832244" y="303760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59594" y="295134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70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754056"/>
            <a:ext cx="11152909" cy="418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 flipV="1">
            <a:off x="2" y="181601"/>
            <a:ext cx="526210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745069" y="6280064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9073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16587E4C-77C2-4AD7-A9DE-2AA0934B865C}"/>
              </a:ext>
            </a:extLst>
          </p:cNvPr>
          <p:cNvSpPr txBox="1"/>
          <p:nvPr userDrawn="1"/>
        </p:nvSpPr>
        <p:spPr>
          <a:xfrm>
            <a:off x="7929304" y="6318770"/>
            <a:ext cx="318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chemeClr val="tx1"/>
                </a:solidFill>
              </a:rPr>
              <a:t>ISGC 2025, Mar 16-21, Taipei </a:t>
            </a:r>
            <a:endParaRPr lang="zh-CN" altLang="en-US" sz="1800" b="1" dirty="0">
              <a:solidFill>
                <a:schemeClr val="tx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30ED239-09A1-4282-B310-3AAAB3056A67}"/>
              </a:ext>
            </a:extLst>
          </p:cNvPr>
          <p:cNvGrpSpPr/>
          <p:nvPr/>
        </p:nvGrpSpPr>
        <p:grpSpPr>
          <a:xfrm>
            <a:off x="343385" y="6259902"/>
            <a:ext cx="2905087" cy="461665"/>
            <a:chOff x="7562425" y="5009846"/>
            <a:chExt cx="3563555" cy="46166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790F53E-FAFA-4F46-8DA9-73CA3EF59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425" y="5009846"/>
              <a:ext cx="780780" cy="46166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F797D75-6CEE-4F49-9FFD-8D1F8493FE19}"/>
                </a:ext>
              </a:extLst>
            </p:cNvPr>
            <p:cNvSpPr txBox="1"/>
            <p:nvPr userDrawn="1"/>
          </p:nvSpPr>
          <p:spPr>
            <a:xfrm>
              <a:off x="9123266" y="5009847"/>
              <a:ext cx="20027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HIGH ENERGY </a:t>
              </a:r>
            </a:p>
            <a:p>
              <a:r>
                <a:rPr lang="en-US" altLang="zh-CN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PHOTON SOURCE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473DDFD-D4E5-437C-B52B-150FC334CD90}"/>
                </a:ext>
              </a:extLst>
            </p:cNvPr>
            <p:cNvSpPr txBox="1"/>
            <p:nvPr/>
          </p:nvSpPr>
          <p:spPr>
            <a:xfrm>
              <a:off x="7952816" y="5009847"/>
              <a:ext cx="1218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HEPS</a:t>
              </a:r>
              <a:endPara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8EC19E2-CB27-428F-B976-D2C2526B49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20463" y="5085143"/>
              <a:ext cx="2803" cy="2940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BA2E5D81-8058-4F72-826D-8796799B424A}"/>
              </a:ext>
            </a:extLst>
          </p:cNvPr>
          <p:cNvSpPr/>
          <p:nvPr/>
        </p:nvSpPr>
        <p:spPr>
          <a:xfrm flipV="1">
            <a:off x="577971" y="181600"/>
            <a:ext cx="72269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9" r:id="rId2"/>
    <p:sldLayoutId id="2147483698" r:id="rId3"/>
    <p:sldLayoutId id="2147483697" r:id="rId4"/>
    <p:sldLayoutId id="2147483695" r:id="rId5"/>
    <p:sldLayoutId id="2147483682" r:id="rId6"/>
    <p:sldLayoutId id="2147483694" r:id="rId7"/>
    <p:sldLayoutId id="2147483683" r:id="rId8"/>
    <p:sldLayoutId id="2147483684" r:id="rId9"/>
    <p:sldLayoutId id="2147483685" r:id="rId10"/>
    <p:sldLayoutId id="2147483686" r:id="rId11"/>
    <p:sldLayoutId id="2147483688" r:id="rId12"/>
    <p:sldLayoutId id="2147483689" r:id="rId13"/>
    <p:sldLayoutId id="2147483690" r:id="rId14"/>
    <p:sldLayoutId id="2147483691" r:id="rId15"/>
    <p:sldLayoutId id="2147483696" r:id="rId16"/>
    <p:sldLayoutId id="2147483700" r:id="rId17"/>
    <p:sldLayoutId id="2147483687" r:id="rId18"/>
    <p:sldLayoutId id="2147483703" r:id="rId19"/>
    <p:sldLayoutId id="2147483705" r:id="rId20"/>
    <p:sldLayoutId id="2147483727" r:id="rId2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754056"/>
            <a:ext cx="11152909" cy="418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 flipV="1">
            <a:off x="2" y="181601"/>
            <a:ext cx="526210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745069" y="6245891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9073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BA2E5D81-8058-4F72-826D-8796799B424A}"/>
              </a:ext>
            </a:extLst>
          </p:cNvPr>
          <p:cNvSpPr/>
          <p:nvPr/>
        </p:nvSpPr>
        <p:spPr>
          <a:xfrm flipV="1">
            <a:off x="577971" y="181600"/>
            <a:ext cx="72269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2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pubmed.ncbi.nlm.nih.gov/?term=%22Hu%20H%22%5BAuthor%5D" TargetMode="External"/><Relationship Id="rId4" Type="http://schemas.openxmlformats.org/officeDocument/2006/relationships/hyperlink" Target="http://dx.doi.org/10.1107/S160057752400004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doi.org/10.1051/epjconf/20212510402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8940886.2024.2432321" TargetMode="External"/><Relationship Id="rId2" Type="http://schemas.openxmlformats.org/officeDocument/2006/relationships/hyperlink" Target="https://www.tandfonline.com/doi/full/10.1080/08940886.2024.2432321#d1e169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bin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156" y="2087619"/>
            <a:ext cx="11928648" cy="769441"/>
          </a:xfrm>
          <a:prstGeom prst="rect">
            <a:avLst/>
          </a:prstGeom>
          <a:noFill/>
          <a:ln w="2857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80000"/>
              <a:defRPr/>
            </a:pPr>
            <a:r>
              <a:rPr lang="en-US" altLang="zh-CN" sz="4400" b="1" dirty="0">
                <a:latin typeface="+mj-ea"/>
                <a:ea typeface="+mj-ea"/>
              </a:rPr>
              <a:t>Data and Computing System for HEPS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E48776-8BD6-4D1F-849D-E4277F0F16C2}"/>
              </a:ext>
            </a:extLst>
          </p:cNvPr>
          <p:cNvSpPr/>
          <p:nvPr/>
        </p:nvSpPr>
        <p:spPr>
          <a:xfrm>
            <a:off x="0" y="6262733"/>
            <a:ext cx="12192000" cy="59076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C56C30-C840-4709-B54B-0D584D94204A}"/>
              </a:ext>
            </a:extLst>
          </p:cNvPr>
          <p:cNvSpPr txBox="1"/>
          <p:nvPr/>
        </p:nvSpPr>
        <p:spPr>
          <a:xfrm>
            <a:off x="9032222" y="6373449"/>
            <a:ext cx="291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ISGC 2025, Mar 16-21, Taipei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2CF1628-7D42-814B-AD78-C239DE597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76644"/>
              </p:ext>
            </p:extLst>
          </p:nvPr>
        </p:nvGraphicFramePr>
        <p:xfrm>
          <a:off x="0" y="4008463"/>
          <a:ext cx="12166599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66599">
                  <a:extLst>
                    <a:ext uri="{9D8B030D-6E8A-4147-A177-3AD203B41FA5}">
                      <a16:colId xmlns:a16="http://schemas.microsoft.com/office/drawing/2014/main" val="3096854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Hao</a:t>
                      </a:r>
                      <a:r>
                        <a:rPr kumimoji="1" lang="zh-CN" altLang="en-US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 </a:t>
                      </a:r>
                      <a:r>
                        <a:rPr kumimoji="1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+mn-ea"/>
                        </a:rPr>
                        <a:t>Hu, on behalf of HEPSCC</a:t>
                      </a:r>
                    </a:p>
                    <a:p>
                      <a:pPr algn="ctr"/>
                      <a:endParaRPr kumimoji="1" lang="en-US" altLang="zh-CN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8476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IHEP CC/HEPS CC</a:t>
                      </a:r>
                    </a:p>
                    <a:p>
                      <a:pPr algn="ctr"/>
                      <a:r>
                        <a:rPr kumimoji="1"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Institute of High Energy Physics, CAS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855273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335BF-A54F-5310-E92F-A07FE3CDA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550BBEB-699F-2EC7-82D0-CDEE16FD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Data:</a:t>
            </a:r>
            <a:r>
              <a:rPr lang="zh-CN" altLang="en-US" dirty="0"/>
              <a:t> </a:t>
            </a:r>
            <a:r>
              <a:rPr lang="en-US" altLang="zh-CN" dirty="0"/>
              <a:t>Format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FCC6BAA-FFDC-66FE-DE5C-0C2F3FC185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04900"/>
            <a:ext cx="5861050" cy="1404124"/>
          </a:xfrm>
        </p:spPr>
        <p:txBody>
          <a:bodyPr>
            <a:normAutofit/>
          </a:bodyPr>
          <a:lstStyle/>
          <a:p>
            <a:pPr marL="619125" lvl="1" indent="-285750">
              <a:lnSpc>
                <a:spcPct val="15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Design HDF5 data format for each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beamline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Promote the standardization of the data format</a:t>
            </a:r>
          </a:p>
          <a:p>
            <a:pPr marL="1076325" lvl="2" indent="-285750">
              <a:lnSpc>
                <a:spcPct val="15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Spectroscopy, imaging, diffraction scattering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0908CD3-5692-458A-B341-0655F590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42" y="924204"/>
            <a:ext cx="4724882" cy="23487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44E583-5207-4DB2-9A50-CBF0BE9A5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642" y="3585080"/>
            <a:ext cx="4770228" cy="26133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C438316-04F7-4B98-A32A-B4B0DEF44C75}"/>
              </a:ext>
            </a:extLst>
          </p:cNvPr>
          <p:cNvSpPr/>
          <p:nvPr/>
        </p:nvSpPr>
        <p:spPr>
          <a:xfrm>
            <a:off x="9890234" y="3541456"/>
            <a:ext cx="2301766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srgbClr val="000099"/>
                </a:solidFill>
                <a:latin typeface="+mn-ea"/>
              </a:rPr>
              <a:t>Transmission X-ray Microscope</a:t>
            </a:r>
            <a:endParaRPr lang="zh-CN" altLang="en-US" sz="1050" b="1" dirty="0">
              <a:solidFill>
                <a:srgbClr val="000099"/>
              </a:solidFill>
              <a:latin typeface="+mn-ea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DF8BDBE-FFBE-403D-B277-50D214B917E6}"/>
              </a:ext>
            </a:extLst>
          </p:cNvPr>
          <p:cNvSpPr txBox="1"/>
          <p:nvPr/>
        </p:nvSpPr>
        <p:spPr>
          <a:xfrm>
            <a:off x="372180" y="2397630"/>
            <a:ext cx="6418913" cy="4215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57150">
              <a:lnSpc>
                <a:spcPct val="150000"/>
              </a:lnSpc>
              <a:buNone/>
            </a:pPr>
            <a:r>
              <a:rPr lang="en-US" altLang="zh-CN" sz="14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format design principle</a:t>
            </a:r>
          </a:p>
          <a:p>
            <a:pPr marL="161925" indent="-285750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Use HDF5 data format, follow the Nexus conventions</a:t>
            </a:r>
          </a:p>
          <a:p>
            <a:pPr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Metadata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Instrument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device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parameters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environment parameters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Parameters used in analysis software</a:t>
            </a:r>
          </a:p>
          <a:p>
            <a:pPr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Files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organization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 file or multi files 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Groups: user, sample, instrument, data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‘instrument’: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including parameters and data obtained from instrument devices and equipment, as well as during the experimental process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‘data’: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organizing and storing data that users care about or that is necessary for data processing.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400"/>
              </a:lnSpc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5287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779C7-7B39-D468-BBC7-7E54F6B9C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BEDA4A2-EC86-D169-714C-47A0C542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Data</a:t>
            </a:r>
            <a:r>
              <a:rPr lang="en-US" altLang="zh-CN" dirty="0"/>
              <a:t>: </a:t>
            </a:r>
            <a:r>
              <a:rPr lang="en-US" altLang="zh-CN" sz="3600" dirty="0"/>
              <a:t>Directory</a:t>
            </a:r>
            <a:r>
              <a:rPr lang="zh-CN" altLang="en-US" sz="3600" dirty="0"/>
              <a:t> </a:t>
            </a:r>
            <a:r>
              <a:rPr lang="en-US" altLang="zh-CN" sz="3600" dirty="0"/>
              <a:t>Structure</a:t>
            </a:r>
            <a:r>
              <a:rPr lang="zh-CN" altLang="en-US" sz="3600" dirty="0"/>
              <a:t> </a:t>
            </a:r>
            <a:r>
              <a:rPr lang="en-US" altLang="zh-CN" sz="3600" dirty="0"/>
              <a:t>and Permission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A556E6-C273-BD81-607D-6DE193A6C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408" y="1247686"/>
            <a:ext cx="3460217" cy="3885974"/>
          </a:xfrm>
          <a:prstGeom prst="rect">
            <a:avLst/>
          </a:prstGeom>
          <a:ln w="19050">
            <a:solidFill>
              <a:schemeClr val="accent1">
                <a:alpha val="61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2099890-4F5F-63DE-9499-886ACE98BC4C}"/>
              </a:ext>
            </a:extLst>
          </p:cNvPr>
          <p:cNvSpPr txBox="1"/>
          <p:nvPr/>
        </p:nvSpPr>
        <p:spPr>
          <a:xfrm>
            <a:off x="10401769" y="3042824"/>
            <a:ext cx="160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Raw data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73AB08B7-09FF-7E06-F1DA-C5054CCF55A0}"/>
              </a:ext>
            </a:extLst>
          </p:cNvPr>
          <p:cNvSpPr txBox="1">
            <a:spLocks/>
          </p:cNvSpPr>
          <p:nvPr/>
        </p:nvSpPr>
        <p:spPr>
          <a:xfrm>
            <a:off x="226401" y="1235762"/>
            <a:ext cx="6157631" cy="26499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data is organized under the related 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BeamtimeID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directory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path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 ../</a:t>
            </a:r>
            <a:r>
              <a:rPr lang="en-US" altLang="zh-CN" sz="15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&lt;Beamline&gt;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15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&lt;YearMonth&gt;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/Data/</a:t>
            </a:r>
            <a:r>
              <a:rPr lang="en-US" altLang="zh-CN" sz="15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en-US" altLang="zh-CN" sz="1500" i="1" dirty="0"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BeamtimeID</a:t>
            </a:r>
            <a:r>
              <a:rPr lang="en-US" altLang="zh-CN" sz="1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User access control is restricted by setting ACLs of file system on </a:t>
            </a:r>
            <a:r>
              <a:rPr lang="en-US" altLang="zh-CN" sz="18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BeamtimeID</a:t>
            </a:r>
            <a:r>
              <a:rPr lang="en-US" altLang="zh-CN" sz="1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folder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Users will be guided to use the directories accurately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Users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information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coming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service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</a:p>
          <a:p>
            <a:pPr marL="0" indent="0">
              <a:buNone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9CA5E3D-389C-4C4E-08E0-E741678EAA6C}"/>
              </a:ext>
            </a:extLst>
          </p:cNvPr>
          <p:cNvSpPr/>
          <p:nvPr/>
        </p:nvSpPr>
        <p:spPr>
          <a:xfrm>
            <a:off x="8752113" y="3114975"/>
            <a:ext cx="1177869" cy="22728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6">
            <a:extLst>
              <a:ext uri="{FF2B5EF4-FFF2-40B4-BE49-F238E27FC236}">
                <a16:creationId xmlns:a16="http://schemas.microsoft.com/office/drawing/2014/main" id="{A0FE75A2-94DE-A61A-64FC-1315B01246D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9929982" y="3228618"/>
            <a:ext cx="396449" cy="328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D1F0527-6FCF-C9CD-FDB2-0578A0D789A3}"/>
              </a:ext>
            </a:extLst>
          </p:cNvPr>
          <p:cNvSpPr/>
          <p:nvPr/>
        </p:nvSpPr>
        <p:spPr>
          <a:xfrm>
            <a:off x="8752113" y="4322160"/>
            <a:ext cx="1177870" cy="20012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27">
            <a:extLst>
              <a:ext uri="{FF2B5EF4-FFF2-40B4-BE49-F238E27FC236}">
                <a16:creationId xmlns:a16="http://schemas.microsoft.com/office/drawing/2014/main" id="{C9476F83-CEEC-2FC6-ABD7-F7605184422D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9929983" y="4422221"/>
            <a:ext cx="501642" cy="168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7C89B81-04A5-76EA-82BD-48E446796DD8}"/>
              </a:ext>
            </a:extLst>
          </p:cNvPr>
          <p:cNvSpPr txBox="1"/>
          <p:nvPr/>
        </p:nvSpPr>
        <p:spPr>
          <a:xfrm>
            <a:off x="10431625" y="4269808"/>
            <a:ext cx="2221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Processed data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BF64A1D-D458-073A-D129-94231155D465}"/>
              </a:ext>
            </a:extLst>
          </p:cNvPr>
          <p:cNvSpPr/>
          <p:nvPr/>
        </p:nvSpPr>
        <p:spPr>
          <a:xfrm>
            <a:off x="8752113" y="4622572"/>
            <a:ext cx="1177870" cy="51108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30">
            <a:extLst>
              <a:ext uri="{FF2B5EF4-FFF2-40B4-BE49-F238E27FC236}">
                <a16:creationId xmlns:a16="http://schemas.microsoft.com/office/drawing/2014/main" id="{578DB82A-BBFC-9AE6-7F55-3C57CF8B065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9929983" y="4878112"/>
            <a:ext cx="501642" cy="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7797A4F2-3B0B-DBB5-9FC8-744386BB1C29}"/>
              </a:ext>
            </a:extLst>
          </p:cNvPr>
          <p:cNvSpPr txBox="1"/>
          <p:nvPr/>
        </p:nvSpPr>
        <p:spPr>
          <a:xfrm>
            <a:off x="10431625" y="4633499"/>
            <a:ext cx="1780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Snapshots,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scripts,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shared files…</a:t>
            </a: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D93F5301-BA7F-FE88-AD83-F225D45D3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499917"/>
              </p:ext>
            </p:extLst>
          </p:nvPr>
        </p:nvGraphicFramePr>
        <p:xfrm>
          <a:off x="226401" y="4048497"/>
          <a:ext cx="6252695" cy="2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063">
                  <a:extLst>
                    <a:ext uri="{9D8B030D-6E8A-4147-A177-3AD203B41FA5}">
                      <a16:colId xmlns:a16="http://schemas.microsoft.com/office/drawing/2014/main" val="2073374136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47842105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236682533"/>
                    </a:ext>
                  </a:extLst>
                </a:gridCol>
                <a:gridCol w="1607232">
                  <a:extLst>
                    <a:ext uri="{9D8B030D-6E8A-4147-A177-3AD203B41FA5}">
                      <a16:colId xmlns:a16="http://schemas.microsoft.com/office/drawing/2014/main" val="39882938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Folder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Data type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Permission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Permanent archive?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701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raw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kern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Raw data/user</a:t>
                      </a:r>
                      <a:r>
                        <a:rPr lang="zh-CN" altLang="en-US" sz="1400" kern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kern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Read only</a:t>
                      </a:r>
                      <a:endParaRPr lang="zh-CN" altLang="en-US" sz="1400" kern="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086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processed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Processed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data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Read,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write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90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scratch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 data, snapshots,</a:t>
                      </a: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scripts,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Read,</a:t>
                      </a: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write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51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share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Snapshots,</a:t>
                      </a: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scripts,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shared files…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Read,</a:t>
                      </a: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write, shared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44034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F8AD9FD6-C5F0-0BED-CC71-BC7627C1B758}"/>
              </a:ext>
            </a:extLst>
          </p:cNvPr>
          <p:cNvSpPr/>
          <p:nvPr/>
        </p:nvSpPr>
        <p:spPr>
          <a:xfrm>
            <a:off x="9060223" y="3397654"/>
            <a:ext cx="1321802" cy="86911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33">
            <a:extLst>
              <a:ext uri="{FF2B5EF4-FFF2-40B4-BE49-F238E27FC236}">
                <a16:creationId xmlns:a16="http://schemas.microsoft.com/office/drawing/2014/main" id="{F1F101FC-A816-ABCE-0306-4C5577AF743E}"/>
              </a:ext>
            </a:extLst>
          </p:cNvPr>
          <p:cNvCxnSpPr>
            <a:cxnSpLocks/>
          </p:cNvCxnSpPr>
          <p:nvPr/>
        </p:nvCxnSpPr>
        <p:spPr>
          <a:xfrm flipH="1">
            <a:off x="8450696" y="3885728"/>
            <a:ext cx="609527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9EC4C9B9-08AC-EA54-1473-0BC0FF8D1BF1}"/>
              </a:ext>
            </a:extLst>
          </p:cNvPr>
          <p:cNvSpPr txBox="1"/>
          <p:nvPr/>
        </p:nvSpPr>
        <p:spPr>
          <a:xfrm>
            <a:off x="7073972" y="3501783"/>
            <a:ext cx="162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Customized folders by users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9B1BE3D-7B56-58BE-E616-64730F087F7A}"/>
              </a:ext>
            </a:extLst>
          </p:cNvPr>
          <p:cNvSpPr txBox="1"/>
          <p:nvPr/>
        </p:nvSpPr>
        <p:spPr>
          <a:xfrm>
            <a:off x="7505618" y="5492461"/>
            <a:ext cx="281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directory structure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93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4597A-0205-2186-5036-796380B22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3003E69-B5E9-BEDC-E8B6-80D48B74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Data</a:t>
            </a:r>
            <a:r>
              <a:rPr lang="en-US" altLang="zh-CN" dirty="0"/>
              <a:t> Software Framework</a:t>
            </a:r>
            <a:endParaRPr lang="zh-CN" altLang="en-US" dirty="0"/>
          </a:p>
        </p:txBody>
      </p:sp>
      <p:sp>
        <p:nvSpPr>
          <p:cNvPr id="2" name="标题 2">
            <a:extLst>
              <a:ext uri="{FF2B5EF4-FFF2-40B4-BE49-F238E27FC236}">
                <a16:creationId xmlns:a16="http://schemas.microsoft.com/office/drawing/2014/main" id="{17B53766-70E4-056A-FB97-3396D4840A2E}"/>
              </a:ext>
            </a:extLst>
          </p:cNvPr>
          <p:cNvSpPr txBox="1">
            <a:spLocks/>
          </p:cNvSpPr>
          <p:nvPr/>
        </p:nvSpPr>
        <p:spPr>
          <a:xfrm>
            <a:off x="0" y="1085850"/>
            <a:ext cx="6204158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kern="0" spc="0" dirty="0">
                <a:solidFill>
                  <a:srgbClr val="C00000"/>
                </a:solidFill>
              </a:rPr>
              <a:t>D</a:t>
            </a:r>
            <a:r>
              <a:rPr lang="en-US" altLang="zh-CN" sz="2000" kern="0" spc="0" dirty="0">
                <a:solidFill>
                  <a:srgbClr val="C00000"/>
                </a:solidFill>
              </a:rPr>
              <a:t>ata Management </a:t>
            </a:r>
            <a:r>
              <a:rPr lang="en-US" altLang="zh-CN" sz="2000" b="1" kern="0" spc="0" dirty="0">
                <a:solidFill>
                  <a:srgbClr val="C00000"/>
                </a:solidFill>
              </a:rPr>
              <a:t>O</a:t>
            </a:r>
            <a:r>
              <a:rPr lang="en-US" altLang="zh-CN" sz="2000" kern="0" spc="0" dirty="0">
                <a:solidFill>
                  <a:srgbClr val="C00000"/>
                </a:solidFill>
              </a:rPr>
              <a:t>rganization </a:t>
            </a:r>
            <a:r>
              <a:rPr lang="en-US" altLang="zh-CN" sz="2000" b="1" kern="0" spc="0" dirty="0">
                <a:solidFill>
                  <a:srgbClr val="C00000"/>
                </a:solidFill>
              </a:rPr>
              <a:t>A</a:t>
            </a:r>
            <a:r>
              <a:rPr lang="en-US" altLang="zh-CN" sz="2000" kern="0" spc="0" dirty="0">
                <a:solidFill>
                  <a:srgbClr val="C00000"/>
                </a:solidFill>
              </a:rPr>
              <a:t>ccess </a:t>
            </a:r>
            <a:r>
              <a:rPr lang="en-US" altLang="zh-CN" sz="2000" b="1" kern="0" spc="0" dirty="0">
                <a:solidFill>
                  <a:srgbClr val="C00000"/>
                </a:solidFill>
              </a:rPr>
              <a:t>S</a:t>
            </a:r>
            <a:r>
              <a:rPr lang="en-US" altLang="zh-CN" sz="2000" kern="0" spc="0" dirty="0">
                <a:solidFill>
                  <a:srgbClr val="C00000"/>
                </a:solidFill>
              </a:rPr>
              <a:t>ystem</a:t>
            </a:r>
            <a:endParaRPr lang="zh-CN" altLang="en-US" sz="2000" kern="0" spc="0" dirty="0">
              <a:solidFill>
                <a:srgbClr val="C00000"/>
              </a:solidFill>
            </a:endParaRPr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FF507CAC-2582-5F7F-E232-40B947F82843}"/>
              </a:ext>
            </a:extLst>
          </p:cNvPr>
          <p:cNvSpPr txBox="1"/>
          <p:nvPr/>
        </p:nvSpPr>
        <p:spPr>
          <a:xfrm>
            <a:off x="5518120" y="1100613"/>
            <a:ext cx="5616816" cy="66357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charset="0"/>
              <a:buChar char="Ø"/>
              <a:defRPr sz="2000" b="1" kern="0" spc="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D</a:t>
            </a:r>
            <a:r>
              <a:rPr lang="en-US" altLang="zh-CN" b="0" dirty="0"/>
              <a:t>ata</a:t>
            </a:r>
            <a:r>
              <a:rPr lang="en-US" altLang="zh-CN" dirty="0"/>
              <a:t> A</a:t>
            </a:r>
            <a:r>
              <a:rPr lang="en-US" altLang="zh-CN" b="0" dirty="0"/>
              <a:t>nalysis</a:t>
            </a:r>
            <a:r>
              <a:rPr lang="en-US" altLang="zh-CN" dirty="0"/>
              <a:t> I</a:t>
            </a:r>
            <a:r>
              <a:rPr lang="en-US" altLang="zh-CN" b="0" dirty="0"/>
              <a:t>ntegrated</a:t>
            </a:r>
            <a:r>
              <a:rPr lang="en-US" altLang="zh-CN" dirty="0"/>
              <a:t> S</a:t>
            </a:r>
            <a:r>
              <a:rPr lang="en-US" altLang="zh-CN" b="0" dirty="0"/>
              <a:t>oftware </a:t>
            </a:r>
            <a:r>
              <a:rPr lang="en-US" altLang="zh-CN" b="0" dirty="0" err="1"/>
              <a:t>s</a:t>
            </a:r>
            <a:r>
              <a:rPr lang="en-US" altLang="zh-CN" dirty="0" err="1"/>
              <a:t>Y</a:t>
            </a:r>
            <a:r>
              <a:rPr lang="en-US" altLang="zh-CN" b="0" dirty="0" err="1"/>
              <a:t>stem</a:t>
            </a:r>
            <a:endParaRPr lang="zh-CN" altLang="en-US" b="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2AA425-F0DC-431F-ECC8-91B2D69BCF60}"/>
              </a:ext>
            </a:extLst>
          </p:cNvPr>
          <p:cNvSpPr txBox="1"/>
          <p:nvPr/>
        </p:nvSpPr>
        <p:spPr>
          <a:xfrm>
            <a:off x="5684147" y="1450930"/>
            <a:ext cx="6599018" cy="217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lvl="1" indent="-285750">
              <a:lnSpc>
                <a:spcPct val="120000"/>
              </a:lnSpc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Data processing framework to address common </a:t>
            </a:r>
            <a:r>
              <a:rPr lang="en" altLang="zh-CN" dirty="0">
                <a:solidFill>
                  <a:srgbClr val="24292F"/>
                </a:solidFill>
                <a:latin typeface="Noto Sans SC"/>
              </a:rPr>
              <a:t>requirements</a:t>
            </a:r>
          </a:p>
          <a:p>
            <a:pPr marL="284480" lvl="1" indent="-285750">
              <a:lnSpc>
                <a:spcPct val="120000"/>
              </a:lnSpc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Supporting batch processing, stream processing, distributed, and automated data flows </a:t>
            </a:r>
          </a:p>
          <a:p>
            <a:pPr marL="284480" lvl="1" indent="-285750">
              <a:lnSpc>
                <a:spcPct val="120000"/>
              </a:lnSpc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" altLang="zh-CN" dirty="0">
                <a:solidFill>
                  <a:srgbClr val="24292F"/>
                </a:solidFill>
                <a:latin typeface="Noto Sans SC"/>
              </a:rPr>
              <a:t>Supporting</a:t>
            </a:r>
            <a:r>
              <a:rPr lang="zh-CN" altLang="en-US" dirty="0">
                <a:solidFill>
                  <a:srgbClr val="24292F"/>
                </a:solidFill>
                <a:latin typeface="Noto Sans SC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the integration of multidisciplinary application software and algorithms through plug-in</a:t>
            </a:r>
          </a:p>
          <a:p>
            <a:pPr marL="284480" lvl="1" indent="-285750">
              <a:lnSpc>
                <a:spcPct val="120000"/>
              </a:lnSpc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Providing development guide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and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support for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beamline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-US" altLang="zh-CN" b="0" i="0" dirty="0">
                <a:solidFill>
                  <a:srgbClr val="24292F"/>
                </a:solidFill>
                <a:effectLst/>
                <a:latin typeface="Noto Sans SC"/>
              </a:rPr>
              <a:t>engineers</a:t>
            </a:r>
            <a:endParaRPr kumimoji="1"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32E8B8-BA74-048D-0584-6D03429FA6D9}"/>
              </a:ext>
            </a:extLst>
          </p:cNvPr>
          <p:cNvSpPr txBox="1"/>
          <p:nvPr/>
        </p:nvSpPr>
        <p:spPr>
          <a:xfrm>
            <a:off x="180232" y="1609331"/>
            <a:ext cx="5271183" cy="143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lvl="1" indent="-285750">
              <a:lnSpc>
                <a:spcPct val="120000"/>
              </a:lnSpc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The</a:t>
            </a:r>
            <a:r>
              <a:rPr lang="zh-CN" altLang="en-US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full lifecycle management, tracking, and utilization of scientific data</a:t>
            </a:r>
          </a:p>
          <a:p>
            <a:pPr marL="284480" lvl="1" indent="-285750">
              <a:lnSpc>
                <a:spcPct val="120000"/>
              </a:lnSpc>
              <a:spcBef>
                <a:spcPts val="3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" altLang="zh-CN" b="0" i="0" dirty="0">
                <a:solidFill>
                  <a:srgbClr val="24292F"/>
                </a:solidFill>
                <a:effectLst/>
                <a:latin typeface="Noto Sans SC"/>
              </a:rPr>
              <a:t>Rapid development of data management systems for more facilities</a:t>
            </a:r>
            <a:endParaRPr lang="en-US" altLang="zh-CN" dirty="0">
              <a:solidFill>
                <a:prstClr val="black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A8A9C8E-5F10-8F49-C884-792813773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8" y="5739416"/>
            <a:ext cx="5271183" cy="87737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AE48BDAF-1430-AD96-64C7-3E89648D1F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933" t="31249" r="25201" b="33129"/>
          <a:stretch>
            <a:fillRect/>
          </a:stretch>
        </p:blipFill>
        <p:spPr>
          <a:xfrm>
            <a:off x="10208043" y="860642"/>
            <a:ext cx="1241780" cy="62683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D65A47B-A242-1BF2-B969-2854214E8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45" y="1346679"/>
            <a:ext cx="824200" cy="51234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DF46296-AA5A-8CD7-9D05-884A76ABA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35" y="3047545"/>
            <a:ext cx="4492410" cy="25435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669E70-B779-454C-88DE-A90C63CE9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74" y="3874376"/>
            <a:ext cx="5843206" cy="25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25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60696869-DF98-484A-9239-69913A8DC04A}"/>
              </a:ext>
            </a:extLst>
          </p:cNvPr>
          <p:cNvSpPr txBox="1">
            <a:spLocks/>
          </p:cNvSpPr>
          <p:nvPr/>
        </p:nvSpPr>
        <p:spPr>
          <a:xfrm>
            <a:off x="536855" y="108570"/>
            <a:ext cx="11509299" cy="802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8288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3200" b="1" kern="1200" baseline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汉仪中圆简"/>
              </a:defRPr>
            </a:lvl1pPr>
          </a:lstStyle>
          <a:p>
            <a:pPr marL="0">
              <a:lnSpc>
                <a:spcPct val="90000"/>
              </a:lnSpc>
            </a:pPr>
            <a:r>
              <a:rPr lang="en-US" altLang="zh-CN" spc="-60" dirty="0">
                <a:solidFill>
                  <a:srgbClr val="C00000"/>
                </a:solidFill>
                <a:latin typeface="+mj-ea"/>
                <a:ea typeface="+mj-ea"/>
                <a:cs typeface="+mj-cs"/>
              </a:rPr>
              <a:t>DOMAS:</a:t>
            </a:r>
            <a:r>
              <a:rPr lang="en-US" altLang="zh-CN" sz="3600" kern="0" dirty="0">
                <a:solidFill>
                  <a:schemeClr val="accent6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2400" kern="0" dirty="0">
                <a:solidFill>
                  <a:schemeClr val="accent6"/>
                </a:solidFill>
                <a:latin typeface="微软雅黑" panose="020B0503020204020204" pitchFamily="34" charset="-122"/>
              </a:rPr>
              <a:t>Data</a:t>
            </a:r>
            <a:r>
              <a:rPr lang="zh-CN" altLang="en-US" sz="2400" kern="0" dirty="0">
                <a:solidFill>
                  <a:schemeClr val="accent6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2400" kern="0" dirty="0">
                <a:solidFill>
                  <a:schemeClr val="accent6"/>
                </a:solidFill>
                <a:latin typeface="微软雅黑" panose="020B0503020204020204" pitchFamily="34" charset="-122"/>
              </a:rPr>
              <a:t>Organization Management and Access System</a:t>
            </a:r>
            <a:endParaRPr lang="zh-CN" altLang="en-US" sz="2800" kern="0" dirty="0">
              <a:solidFill>
                <a:schemeClr val="accent6"/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BF9C64BE-F0D7-F04E-AA18-529CE66E80CA}"/>
              </a:ext>
            </a:extLst>
          </p:cNvPr>
          <p:cNvSpPr txBox="1">
            <a:spLocks/>
          </p:cNvSpPr>
          <p:nvPr/>
        </p:nvSpPr>
        <p:spPr>
          <a:xfrm>
            <a:off x="84294" y="873118"/>
            <a:ext cx="4973221" cy="4478974"/>
          </a:xfrm>
          <a:prstGeom prst="rect">
            <a:avLst/>
          </a:prstGeom>
        </p:spPr>
        <p:txBody>
          <a:bodyPr vert="horz" lIns="90000" tIns="45720" rIns="91440" bIns="45720" rtlCol="0" anchor="ctr" anchorCtr="0">
            <a:noAutofit/>
          </a:bodyPr>
          <a:lstStyle>
            <a:lvl1pPr marL="18288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3200" b="1" kern="1200" baseline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汉仪中圆简"/>
              </a:defRPr>
            </a:lvl1pPr>
          </a:lstStyle>
          <a:p>
            <a:pPr marL="640080" indent="-4572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CN" sz="16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Core functional modules</a:t>
            </a:r>
          </a:p>
          <a:p>
            <a:pPr marL="1371600" lvl="2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Metadata </a:t>
            </a:r>
            <a:r>
              <a:rPr lang="en-US" altLang="zh-CN" sz="1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catalogue</a:t>
            </a:r>
            <a:endParaRPr lang="en-US" altLang="zh-CN" sz="1400" b="1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Workflow</a:t>
            </a:r>
          </a:p>
          <a:p>
            <a:pPr marL="1371600" lvl="2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transfer</a:t>
            </a:r>
          </a:p>
          <a:p>
            <a:pPr marL="1371600" lvl="2" indent="-4572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service</a:t>
            </a:r>
          </a:p>
          <a:p>
            <a:pPr marL="640080" indent="-4572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CN" sz="1600" kern="0" dirty="0">
                <a:latin typeface="微软雅黑" panose="020B0503020204020204" pitchFamily="34" charset="-122"/>
              </a:rPr>
              <a:t>Flexible and extensible</a:t>
            </a:r>
          </a:p>
          <a:p>
            <a:pPr marL="640080" indent="-4572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CN" sz="16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 be used to build data management system for facilities quickly</a:t>
            </a:r>
          </a:p>
          <a:p>
            <a:pPr marL="640080" indent="-457200">
              <a:spcAft>
                <a:spcPts val="600"/>
              </a:spcAft>
              <a:buFont typeface="Wingdings" pitchFamily="2" charset="2"/>
              <a:buChar char="l"/>
            </a:pPr>
            <a:r>
              <a:rPr lang="en-US" altLang="zh-CN" sz="1600" kern="0" dirty="0">
                <a:solidFill>
                  <a:prstClr val="black"/>
                </a:solidFill>
                <a:latin typeface="微软雅黑" panose="020B0503020204020204" pitchFamily="34" charset="-122"/>
              </a:rPr>
              <a:t>Developed for HEPS and can be applied to more advanced facilities</a:t>
            </a:r>
            <a:endParaRPr lang="en-US" altLang="zh-CN" sz="16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1CE55F-DB54-430D-BB3E-0B67F50CC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8" y="1258476"/>
            <a:ext cx="6999644" cy="396663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CD09373-41C1-4983-AB97-0DA640480996}"/>
              </a:ext>
            </a:extLst>
          </p:cNvPr>
          <p:cNvSpPr txBox="1"/>
          <p:nvPr/>
        </p:nvSpPr>
        <p:spPr>
          <a:xfrm>
            <a:off x="5057515" y="5225107"/>
            <a:ext cx="6923969" cy="44384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altLang="zh-CN" sz="2400" b="1" dirty="0"/>
              <a:t>Apply to other light sources in China(SHINE/CSNS)</a:t>
            </a:r>
            <a:endParaRPr lang="zh-CN" altLang="en-US" sz="2400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2720F6-1DD0-4515-B5CC-F2D98B262D51}"/>
              </a:ext>
            </a:extLst>
          </p:cNvPr>
          <p:cNvSpPr/>
          <p:nvPr/>
        </p:nvSpPr>
        <p:spPr>
          <a:xfrm>
            <a:off x="678472" y="5788701"/>
            <a:ext cx="11367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000099"/>
                </a:solidFill>
              </a:rPr>
              <a:t>DOI: </a:t>
            </a:r>
            <a:r>
              <a:rPr lang="en-US" altLang="zh-CN" b="1" i="1" dirty="0">
                <a:solidFill>
                  <a:srgbClr val="0000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10.1107/S1600577524000043</a:t>
            </a:r>
            <a:endParaRPr lang="en-US" altLang="zh-CN" b="1" i="1" dirty="0">
              <a:solidFill>
                <a:srgbClr val="000099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altLang="zh-CN" b="1" i="1" dirty="0">
                <a:solidFill>
                  <a:srgbClr val="000099"/>
                </a:solidFill>
              </a:rPr>
              <a:t>Hao Hu 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*</a:t>
            </a:r>
            <a:r>
              <a:rPr lang="en-US" altLang="zh-CN" b="1" i="1" dirty="0">
                <a:solidFill>
                  <a:srgbClr val="000099"/>
                </a:solidFill>
              </a:rPr>
              <a:t>, </a:t>
            </a:r>
            <a:r>
              <a:rPr lang="en-US" altLang="zh-CN" b="1" i="1" dirty="0" err="1">
                <a:solidFill>
                  <a:srgbClr val="000099"/>
                </a:solidFill>
              </a:rPr>
              <a:t>Leilei</a:t>
            </a:r>
            <a:r>
              <a:rPr lang="en-US" altLang="zh-CN" b="1" i="1" dirty="0">
                <a:solidFill>
                  <a:srgbClr val="000099"/>
                </a:solidFill>
              </a:rPr>
              <a:t> , </a:t>
            </a:r>
            <a:r>
              <a:rPr lang="en-US" altLang="zh-CN" b="1" i="1" dirty="0" err="1">
                <a:solidFill>
                  <a:srgbClr val="000099"/>
                </a:solidFill>
              </a:rPr>
              <a:t>Haofan</a:t>
            </a:r>
            <a:r>
              <a:rPr lang="en-US" altLang="zh-CN" b="1" i="1" dirty="0">
                <a:solidFill>
                  <a:srgbClr val="000099"/>
                </a:solidFill>
              </a:rPr>
              <a:t> Wang , Bo Zhuang , </a:t>
            </a:r>
            <a:r>
              <a:rPr lang="en-US" altLang="zh-CN" b="1" i="1" dirty="0" err="1">
                <a:solidFill>
                  <a:srgbClr val="000099"/>
                </a:solidFill>
              </a:rPr>
              <a:t>Ruojin</a:t>
            </a:r>
            <a:r>
              <a:rPr lang="en-US" altLang="zh-CN" b="1" i="1" dirty="0">
                <a:solidFill>
                  <a:srgbClr val="000099"/>
                </a:solidFill>
              </a:rPr>
              <a:t> Zhang, Qi Luo ,  </a:t>
            </a:r>
            <a:r>
              <a:rPr lang="en-US" altLang="zh-CN" b="1" i="1" dirty="0" err="1">
                <a:solidFill>
                  <a:srgbClr val="000099"/>
                </a:solidFill>
              </a:rPr>
              <a:t>Xiaokang</a:t>
            </a:r>
            <a:r>
              <a:rPr lang="en-US" altLang="zh-CN" b="1" i="1" dirty="0">
                <a:solidFill>
                  <a:srgbClr val="000099"/>
                </a:solidFill>
              </a:rPr>
              <a:t> Sun , </a:t>
            </a:r>
            <a:r>
              <a:rPr lang="en-US" altLang="zh-CN" b="1" i="1" dirty="0" err="1">
                <a:solidFill>
                  <a:srgbClr val="000099"/>
                </a:solidFill>
              </a:rPr>
              <a:t>Fazhi</a:t>
            </a:r>
            <a:r>
              <a:rPr lang="en-US" altLang="zh-CN" b="1" i="1" dirty="0">
                <a:solidFill>
                  <a:srgbClr val="000099"/>
                </a:solidFill>
              </a:rPr>
              <a:t> Qi</a:t>
            </a:r>
            <a:endParaRPr lang="zh-CN" altLang="en-US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1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FB1BA21-FE2A-485B-97A5-A72A416B7123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1268760"/>
          <a:ext cx="11377264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121">
                  <a:extLst>
                    <a:ext uri="{9D8B030D-6E8A-4147-A177-3AD203B41FA5}">
                      <a16:colId xmlns:a16="http://schemas.microsoft.com/office/drawing/2014/main" val="1708728906"/>
                    </a:ext>
                  </a:extLst>
                </a:gridCol>
                <a:gridCol w="6421847">
                  <a:extLst>
                    <a:ext uri="{9D8B030D-6E8A-4147-A177-3AD203B41FA5}">
                      <a16:colId xmlns:a16="http://schemas.microsoft.com/office/drawing/2014/main" val="4016737105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402171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Metadata</a:t>
                      </a:r>
                      <a:endParaRPr lang="zh-CN" alt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Metadata</a:t>
                      </a:r>
                      <a:r>
                        <a:rPr lang="zh-CN" alt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Items</a:t>
                      </a:r>
                      <a:endParaRPr lang="zh-CN" alt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From</a:t>
                      </a:r>
                      <a:endParaRPr lang="zh-CN" altLang="en-US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678202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en-US" altLang="zh-CN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Administrative Metadata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Proposal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Info, User Info,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Exp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types, Beamlines…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Proposal system, </a:t>
                      </a:r>
                    </a:p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User service system, Transfer system,</a:t>
                      </a:r>
                    </a:p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Storage, </a:t>
                      </a:r>
                    </a:p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Analysis system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9916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type: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raw data, processed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simulated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calibration data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018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Dataset: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PID,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Path,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Data file list,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file size,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checksum…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3625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Status: disk/tape,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transfer status,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transfer check value</a:t>
                      </a: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16760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Analysis software,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update time…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75978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u"/>
                      </a:pPr>
                      <a:r>
                        <a:rPr lang="en-US" altLang="zh-CN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Scientific Metadata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Sample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Info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Sample database,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Proposal system, 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7953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Experimental environment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voltage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magnetic field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electric field…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DAQ system, Control system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3108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Detector Info: scan, x-ray exposure params…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8303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E-log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E-log System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128899"/>
                  </a:ext>
                </a:extLst>
              </a:tr>
            </a:tbl>
          </a:graphicData>
        </a:graphic>
      </p:graphicFrame>
      <p:sp>
        <p:nvSpPr>
          <p:cNvPr id="4" name="标题 1">
            <a:extLst>
              <a:ext uri="{FF2B5EF4-FFF2-40B4-BE49-F238E27FC236}">
                <a16:creationId xmlns:a16="http://schemas.microsoft.com/office/drawing/2014/main" id="{F14CD5A3-5645-4DA0-B9D4-7C6269220324}"/>
              </a:ext>
            </a:extLst>
          </p:cNvPr>
          <p:cNvSpPr txBox="1">
            <a:spLocks/>
          </p:cNvSpPr>
          <p:nvPr/>
        </p:nvSpPr>
        <p:spPr>
          <a:xfrm>
            <a:off x="684454" y="154266"/>
            <a:ext cx="11050472" cy="6114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+mj-ea"/>
              </a:rPr>
              <a:t>DOMAS function</a:t>
            </a:r>
            <a:r>
              <a:rPr lang="en-US" altLang="zh-CN" sz="4400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altLang="zh-CN" sz="3200" b="1" spc="-60" dirty="0">
                <a:solidFill>
                  <a:srgbClr val="C00000"/>
                </a:solidFill>
                <a:latin typeface="+mj-ea"/>
                <a:ea typeface="+mj-ea"/>
                <a:cs typeface="+mj-cs"/>
              </a:rPr>
              <a:t>M</a:t>
            </a:r>
            <a:r>
              <a:rPr lang="en-US" altLang="zh-CN" sz="3200" b="1" dirty="0">
                <a:solidFill>
                  <a:srgbClr val="C00000"/>
                </a:solidFill>
                <a:latin typeface="+mj-ea"/>
              </a:rPr>
              <a:t>etadata-FAIR Principle</a:t>
            </a:r>
            <a:endParaRPr lang="zh-CN" altLang="en-US" sz="3200" b="1" dirty="0">
              <a:solidFill>
                <a:srgbClr val="C0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70546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7B24E-0137-236B-F3D3-1885A042E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4774255-651C-6151-CA17-EFDDAF61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+mj-ea"/>
              </a:rPr>
              <a:t>DOMAS Function: Online Data Services</a:t>
            </a:r>
            <a:endParaRPr lang="zh-CN" altLang="en-US" sz="3200" dirty="0">
              <a:latin typeface="+mj-ea"/>
            </a:endParaRPr>
          </a:p>
        </p:txBody>
      </p:sp>
      <p:sp>
        <p:nvSpPr>
          <p:cNvPr id="9" name="内容占位符 7">
            <a:extLst>
              <a:ext uri="{FF2B5EF4-FFF2-40B4-BE49-F238E27FC236}">
                <a16:creationId xmlns:a16="http://schemas.microsoft.com/office/drawing/2014/main" id="{22ACF22F-2B42-4981-B0C9-24EF17206932}"/>
              </a:ext>
            </a:extLst>
          </p:cNvPr>
          <p:cNvSpPr txBox="1">
            <a:spLocks/>
          </p:cNvSpPr>
          <p:nvPr/>
        </p:nvSpPr>
        <p:spPr>
          <a:xfrm>
            <a:off x="294191" y="1100979"/>
            <a:ext cx="6992980" cy="12764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spcBef>
                <a:spcPts val="0"/>
              </a:spcBef>
              <a:buSzTx/>
              <a:buNone/>
            </a:pPr>
            <a:r>
              <a:rPr lang="en-US" altLang="zh-CN" sz="1800" b="1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</a:rPr>
              <a:t>Data search, download, access, analysis</a:t>
            </a:r>
          </a:p>
          <a:p>
            <a:pPr>
              <a:lnSpc>
                <a:spcPct val="15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</a:rPr>
              <a:t>Dataset search through metadata retrieval</a:t>
            </a: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dirty="0">
              <a:latin typeface="+mj-lt"/>
            </a:endParaRPr>
          </a:p>
        </p:txBody>
      </p:sp>
      <p:pic>
        <p:nvPicPr>
          <p:cNvPr id="13" name="图片 12" descr="upload_post_object_v2_826409608">
            <a:extLst>
              <a:ext uri="{FF2B5EF4-FFF2-40B4-BE49-F238E27FC236}">
                <a16:creationId xmlns:a16="http://schemas.microsoft.com/office/drawing/2014/main" id="{3E9354CB-CBF8-4051-BC39-1152893D3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76" y="2217054"/>
            <a:ext cx="5692823" cy="367262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1FF6510-3CF0-467F-B1B5-A46A2141D4DB}"/>
              </a:ext>
            </a:extLst>
          </p:cNvPr>
          <p:cNvSpPr txBox="1"/>
          <p:nvPr/>
        </p:nvSpPr>
        <p:spPr>
          <a:xfrm>
            <a:off x="6351432" y="1100979"/>
            <a:ext cx="3940502" cy="11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+mj-lt"/>
              </a:rPr>
              <a:t>Integrate a client for downloading</a:t>
            </a:r>
            <a:endParaRPr lang="en-US" altLang="zh-CN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Maximizes the utilization of network bandwidth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Greatly improves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the download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speed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35DBC53-21C2-42C5-8BC7-879353F84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704" y="4306355"/>
            <a:ext cx="5413419" cy="1659696"/>
          </a:xfrm>
          <a:prstGeom prst="rect">
            <a:avLst/>
          </a:prstGeom>
          <a:ln w="19050">
            <a:solidFill>
              <a:schemeClr val="accent1">
                <a:alpha val="25000"/>
              </a:schemeClr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FADA8CC-CFB5-4FD7-B404-297F965D3974}"/>
              </a:ext>
            </a:extLst>
          </p:cNvPr>
          <p:cNvSpPr/>
          <p:nvPr/>
        </p:nvSpPr>
        <p:spPr>
          <a:xfrm>
            <a:off x="5987015" y="2481600"/>
            <a:ext cx="5252948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>
              <a:lnSpc>
                <a:spcPct val="150000"/>
              </a:lnSpc>
              <a:defRPr/>
            </a:pPr>
            <a:r>
              <a:rPr lang="en-US" altLang="zh-CN" sz="1600" kern="0" dirty="0">
                <a:latin typeface="+mj-lt"/>
                <a:ea typeface="微软雅黑" panose="020B0503020204020204" pitchFamily="34" charset="-122"/>
              </a:rPr>
              <a:t>Download speed test</a:t>
            </a:r>
            <a:r>
              <a:rPr lang="zh-CN" altLang="en-US" sz="1600" kern="0" dirty="0">
                <a:latin typeface="+mj-lt"/>
                <a:ea typeface="微软雅黑" panose="020B0503020204020204" pitchFamily="34" charset="-122"/>
              </a:rPr>
              <a:t> ：</a:t>
            </a:r>
            <a:r>
              <a:rPr lang="en-US" altLang="zh-CN" sz="1600" kern="0" dirty="0">
                <a:latin typeface="+mj-lt"/>
                <a:ea typeface="微软雅黑" panose="020B0503020204020204" pitchFamily="34" charset="-122"/>
              </a:rPr>
              <a:t>4*4.49GB</a:t>
            </a:r>
            <a:r>
              <a:rPr lang="zh-CN" altLang="en-US" sz="1600" kern="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600" kern="0" dirty="0">
                <a:latin typeface="+mj-lt"/>
                <a:ea typeface="微软雅黑" panose="020B0503020204020204" pitchFamily="34" charset="-122"/>
              </a:rPr>
              <a:t>files</a:t>
            </a:r>
            <a:endParaRPr lang="zh-CN" altLang="en-US" sz="1600" kern="0" dirty="0">
              <a:latin typeface="+mj-lt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F2E64FD-3A1F-4433-97E8-E7A17944BE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148730"/>
              </p:ext>
            </p:extLst>
          </p:nvPr>
        </p:nvGraphicFramePr>
        <p:xfrm>
          <a:off x="6479704" y="2925103"/>
          <a:ext cx="4914850" cy="1093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614">
                  <a:extLst>
                    <a:ext uri="{9D8B030D-6E8A-4147-A177-3AD203B41FA5}">
                      <a16:colId xmlns:a16="http://schemas.microsoft.com/office/drawing/2014/main" val="2073374136"/>
                    </a:ext>
                  </a:extLst>
                </a:gridCol>
                <a:gridCol w="1244283">
                  <a:extLst>
                    <a:ext uri="{9D8B030D-6E8A-4147-A177-3AD203B41FA5}">
                      <a16:colId xmlns:a16="http://schemas.microsoft.com/office/drawing/2014/main" val="2478421058"/>
                    </a:ext>
                  </a:extLst>
                </a:gridCol>
                <a:gridCol w="1184988">
                  <a:extLst>
                    <a:ext uri="{9D8B030D-6E8A-4147-A177-3AD203B41FA5}">
                      <a16:colId xmlns:a16="http://schemas.microsoft.com/office/drawing/2014/main" val="4236682533"/>
                    </a:ext>
                  </a:extLst>
                </a:gridCol>
                <a:gridCol w="1330965">
                  <a:extLst>
                    <a:ext uri="{9D8B030D-6E8A-4147-A177-3AD203B41FA5}">
                      <a16:colId xmlns:a16="http://schemas.microsoft.com/office/drawing/2014/main" val="3988293824"/>
                    </a:ext>
                  </a:extLst>
                </a:gridCol>
              </a:tblGrid>
              <a:tr h="364368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Bandwidth</a:t>
                      </a:r>
                      <a:endParaRPr lang="zh-CN" alt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Duration</a:t>
                      </a:r>
                      <a:endParaRPr lang="zh-CN" alt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Speed</a:t>
                      </a:r>
                      <a:endParaRPr lang="zh-CN" altLang="en-US" sz="16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701402"/>
                  </a:ext>
                </a:extLst>
              </a:tr>
              <a:tr h="3643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LAN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1000Mbps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2min52sec</a:t>
                      </a:r>
                      <a:endParaRPr lang="zh-CN" altLang="en-US" sz="1200" kern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839Mbps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086190"/>
                  </a:ext>
                </a:extLst>
              </a:tr>
              <a:tr h="3643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WAN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100Mbps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28min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85Mbps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909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197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7B24E-0137-236B-F3D3-1885A042E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4774255-651C-6151-CA17-EFDDAF61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+mj-ea"/>
              </a:rPr>
              <a:t>DOMAS Function: Online Data Services </a:t>
            </a:r>
            <a:endParaRPr lang="zh-CN" altLang="en-US" sz="3200" dirty="0">
              <a:latin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8D9D5F-F1AB-40A5-B404-8CE870D9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755" y="3737268"/>
            <a:ext cx="2591780" cy="2094158"/>
          </a:xfrm>
          <a:prstGeom prst="rect">
            <a:avLst/>
          </a:prstGeom>
        </p:spPr>
      </p:pic>
      <p:sp>
        <p:nvSpPr>
          <p:cNvPr id="9" name="内容占位符 7">
            <a:extLst>
              <a:ext uri="{FF2B5EF4-FFF2-40B4-BE49-F238E27FC236}">
                <a16:creationId xmlns:a16="http://schemas.microsoft.com/office/drawing/2014/main" id="{22ACF22F-2B42-4981-B0C9-24EF17206932}"/>
              </a:ext>
            </a:extLst>
          </p:cNvPr>
          <p:cNvSpPr txBox="1">
            <a:spLocks/>
          </p:cNvSpPr>
          <p:nvPr/>
        </p:nvSpPr>
        <p:spPr>
          <a:xfrm>
            <a:off x="328004" y="3838753"/>
            <a:ext cx="6784874" cy="240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000" b="1" dirty="0">
                <a:latin typeface="+mj-lt"/>
              </a:rPr>
              <a:t>The dedicated computer terminal for data downloading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placed</a:t>
            </a:r>
            <a:r>
              <a:rPr lang="zh-CN" altLang="en-US" sz="20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at</a:t>
            </a:r>
            <a:r>
              <a:rPr lang="zh-CN" altLang="en-US" sz="20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user</a:t>
            </a:r>
            <a:r>
              <a:rPr lang="zh-CN" altLang="en-US" sz="20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center/user lounge</a:t>
            </a:r>
            <a:endParaRPr lang="en-US" altLang="zh-CN" sz="2000" dirty="0">
              <a:latin typeface="+mj-lt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  <a:ea typeface="微软雅黑" panose="020B0503020204020204" pitchFamily="34" charset="-122"/>
              </a:rPr>
              <a:t>suitable for downloading huge volume of data 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  <a:ea typeface="微软雅黑" panose="020B0503020204020204" pitchFamily="34" charset="-122"/>
              </a:rPr>
              <a:t>supports different storage device interfaces</a:t>
            </a:r>
            <a:r>
              <a:rPr lang="zh-CN" altLang="en-US" sz="2000" dirty="0">
                <a:latin typeface="+mj-lt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latin typeface="+mj-lt"/>
                <a:ea typeface="微软雅黑" panose="020B0503020204020204" pitchFamily="34" charset="-122"/>
              </a:rPr>
              <a:t>NAS,</a:t>
            </a:r>
            <a:r>
              <a:rPr lang="zh-CN" altLang="en-US" sz="20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+mj-lt"/>
                <a:ea typeface="微软雅黑" panose="020B0503020204020204" pitchFamily="34" charset="-122"/>
              </a:rPr>
              <a:t>disk</a:t>
            </a:r>
            <a:r>
              <a:rPr lang="zh-CN" altLang="en-US" sz="20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+mj-lt"/>
                <a:ea typeface="微软雅黑" panose="020B0503020204020204" pitchFamily="34" charset="-122"/>
              </a:rPr>
              <a:t>array,</a:t>
            </a:r>
            <a:r>
              <a:rPr lang="zh-CN" altLang="en-US" sz="20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+mj-lt"/>
                <a:ea typeface="微软雅黑" panose="020B0503020204020204" pitchFamily="34" charset="-122"/>
              </a:rPr>
              <a:t>mobile hard disk</a:t>
            </a:r>
            <a:r>
              <a:rPr lang="zh-CN" altLang="en-US" sz="2000" dirty="0">
                <a:latin typeface="+mj-lt"/>
                <a:ea typeface="微软雅黑" panose="020B0503020204020204" pitchFamily="34" charset="-122"/>
              </a:rPr>
              <a:t>）</a:t>
            </a:r>
            <a:endParaRPr lang="en-US" altLang="zh-CN" sz="2000" dirty="0">
              <a:latin typeface="+mj-lt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</a:rPr>
              <a:t>Raw data +processed data</a:t>
            </a:r>
            <a:endParaRPr lang="zh-CN" altLang="en-US" sz="2000" dirty="0">
              <a:latin typeface="+mj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81FB1E-EFFA-4D97-8984-6765F31C888F}"/>
              </a:ext>
            </a:extLst>
          </p:cNvPr>
          <p:cNvSpPr/>
          <p:nvPr/>
        </p:nvSpPr>
        <p:spPr>
          <a:xfrm>
            <a:off x="8019513" y="5894119"/>
            <a:ext cx="3109405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+mj-lt"/>
                <a:ea typeface="微软雅黑" panose="020B0503020204020204" pitchFamily="34" charset="-122"/>
              </a:rPr>
              <a:t>Dedicated terminal</a:t>
            </a:r>
            <a:r>
              <a:rPr lang="zh-CN" altLang="en-US" b="1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+mj-lt"/>
                <a:ea typeface="微软雅黑" panose="020B0503020204020204" pitchFamily="34" charset="-122"/>
              </a:rPr>
              <a:t>for</a:t>
            </a:r>
            <a:r>
              <a:rPr lang="zh-CN" altLang="en-US" b="1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+mj-lt"/>
                <a:ea typeface="微软雅黑" panose="020B0503020204020204" pitchFamily="34" charset="-122"/>
              </a:rPr>
              <a:t>data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947FF58-FAF3-43A3-83C1-74CB4282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038" y="4835233"/>
            <a:ext cx="954240" cy="100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2C100D-2A46-482E-958B-5B4515E09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140" y="3776347"/>
            <a:ext cx="1060138" cy="1008000"/>
          </a:xfrm>
          <a:prstGeom prst="rect">
            <a:avLst/>
          </a:prstGeom>
        </p:spPr>
      </p:pic>
      <p:sp>
        <p:nvSpPr>
          <p:cNvPr id="2" name="内容占位符 7">
            <a:extLst>
              <a:ext uri="{FF2B5EF4-FFF2-40B4-BE49-F238E27FC236}">
                <a16:creationId xmlns:a16="http://schemas.microsoft.com/office/drawing/2014/main" id="{38036639-FBFE-7EAF-699F-769B05BEB2FD}"/>
              </a:ext>
            </a:extLst>
          </p:cNvPr>
          <p:cNvSpPr txBox="1">
            <a:spLocks/>
          </p:cNvSpPr>
          <p:nvPr/>
        </p:nvSpPr>
        <p:spPr>
          <a:xfrm>
            <a:off x="404204" y="1172178"/>
            <a:ext cx="6784874" cy="2400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000" b="1" dirty="0">
                <a:latin typeface="+mj-lt"/>
              </a:rPr>
              <a:t>Data</a:t>
            </a:r>
            <a:r>
              <a:rPr lang="zh-CN" altLang="en-US" sz="2000" b="1" dirty="0">
                <a:latin typeface="+mj-lt"/>
              </a:rPr>
              <a:t> </a:t>
            </a:r>
            <a:r>
              <a:rPr lang="en-US" altLang="zh-CN" sz="2000" b="1" dirty="0">
                <a:latin typeface="+mj-lt"/>
              </a:rPr>
              <a:t>service</a:t>
            </a:r>
            <a:r>
              <a:rPr lang="zh-CN" altLang="en-US" sz="2000" b="1" dirty="0">
                <a:latin typeface="+mj-lt"/>
              </a:rPr>
              <a:t> </a:t>
            </a:r>
            <a:r>
              <a:rPr lang="en-US" altLang="zh-CN" sz="2000" b="1" dirty="0">
                <a:latin typeface="+mj-lt"/>
              </a:rPr>
              <a:t>Online</a:t>
            </a:r>
            <a:r>
              <a:rPr lang="zh-CN" altLang="en-US" sz="2000" b="1" dirty="0">
                <a:latin typeface="+mj-lt"/>
              </a:rPr>
              <a:t> </a:t>
            </a:r>
            <a:r>
              <a:rPr lang="en-US" altLang="zh-CN" sz="2000" b="1" dirty="0">
                <a:latin typeface="+mj-lt"/>
              </a:rPr>
              <a:t>and</a:t>
            </a:r>
            <a:r>
              <a:rPr lang="zh-CN" altLang="en-US" sz="2000" b="1" dirty="0">
                <a:latin typeface="+mj-lt"/>
              </a:rPr>
              <a:t> </a:t>
            </a:r>
            <a:r>
              <a:rPr lang="en-US" altLang="zh-CN" sz="2000" b="1" dirty="0">
                <a:latin typeface="+mj-lt"/>
              </a:rPr>
              <a:t>API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  <a:ea typeface="微软雅黑" panose="020B0503020204020204" pitchFamily="34" charset="-122"/>
              </a:rPr>
              <a:t>https://</a:t>
            </a:r>
            <a:r>
              <a:rPr lang="en-US" altLang="zh-CN" sz="2000" dirty="0" err="1">
                <a:latin typeface="+mj-lt"/>
                <a:ea typeface="微软雅黑" panose="020B0503020204020204" pitchFamily="34" charset="-122"/>
              </a:rPr>
              <a:t>data.heps.ihep.ac.cn</a:t>
            </a:r>
            <a:endParaRPr lang="en-US" altLang="zh-CN" sz="2000" dirty="0">
              <a:latin typeface="+mj-lt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</a:rPr>
              <a:t>Open API to other services(Daisy ….)</a:t>
            </a:r>
            <a:endParaRPr lang="zh-CN" altLang="en-US" sz="2000" dirty="0"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1612D6-3E87-4683-935B-B6668C259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589" y="940674"/>
            <a:ext cx="5309596" cy="27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4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ABE53-369C-3B7F-80C9-9885CC1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202C836-888E-AFA9-F2A0-168820A0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>
                <a:solidFill>
                  <a:srgbClr val="C00000"/>
                </a:solidFill>
                <a:latin typeface="+mj-ea"/>
              </a:rPr>
              <a:t>DAISY-</a:t>
            </a:r>
            <a:r>
              <a:rPr kumimoji="1" lang="en-US" altLang="zh-CN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 </a:t>
            </a:r>
            <a:r>
              <a:rPr kumimoji="1" lang="en-US" altLang="zh-CN" sz="3200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D</a:t>
            </a:r>
            <a:r>
              <a:rPr kumimoji="1" lang="en-US" altLang="zh-CN" sz="3200" kern="0" dirty="0">
                <a:ea typeface="微软雅黑" panose="020B0503020204020204" pitchFamily="34" charset="-122"/>
              </a:rPr>
              <a:t>ata </a:t>
            </a:r>
            <a:r>
              <a:rPr kumimoji="1" lang="en-US" altLang="zh-CN" sz="3200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A</a:t>
            </a:r>
            <a:r>
              <a:rPr kumimoji="1" lang="en-US" altLang="zh-CN" sz="3200" kern="0" dirty="0">
                <a:ea typeface="微软雅黑" panose="020B0503020204020204" pitchFamily="34" charset="-122"/>
              </a:rPr>
              <a:t>nalysis </a:t>
            </a:r>
            <a:r>
              <a:rPr kumimoji="1" lang="en-US" altLang="zh-CN" sz="3200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I</a:t>
            </a:r>
            <a:r>
              <a:rPr kumimoji="1" lang="en-US" altLang="zh-CN" sz="3200" kern="0" dirty="0">
                <a:ea typeface="微软雅黑" panose="020B0503020204020204" pitchFamily="34" charset="-122"/>
              </a:rPr>
              <a:t>ntegrated </a:t>
            </a:r>
            <a:r>
              <a:rPr kumimoji="1" lang="en-US" altLang="zh-CN" sz="3200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S</a:t>
            </a:r>
            <a:r>
              <a:rPr kumimoji="1" lang="en-US" altLang="zh-CN" sz="3200" kern="0" dirty="0">
                <a:ea typeface="微软雅黑" panose="020B0503020204020204" pitchFamily="34" charset="-122"/>
              </a:rPr>
              <a:t>oftware </a:t>
            </a:r>
            <a:r>
              <a:rPr kumimoji="1" lang="en-US" altLang="zh-CN" sz="3200" kern="0" dirty="0" err="1">
                <a:ea typeface="微软雅黑" panose="020B0503020204020204" pitchFamily="34" charset="-122"/>
              </a:rPr>
              <a:t>s</a:t>
            </a:r>
            <a:r>
              <a:rPr kumimoji="1" lang="en-US" altLang="zh-CN" sz="3200" kern="0" dirty="0" err="1">
                <a:solidFill>
                  <a:schemeClr val="accent6"/>
                </a:solidFill>
                <a:ea typeface="微软雅黑" panose="020B0503020204020204" pitchFamily="34" charset="-122"/>
              </a:rPr>
              <a:t>Y</a:t>
            </a:r>
            <a:r>
              <a:rPr kumimoji="1" lang="en-US" altLang="zh-CN" sz="3200" kern="0" dirty="0" err="1">
                <a:ea typeface="微软雅黑" panose="020B0503020204020204" pitchFamily="34" charset="-122"/>
              </a:rPr>
              <a:t>stem</a:t>
            </a:r>
            <a:endParaRPr lang="zh-CN" altLang="en-US" dirty="0">
              <a:latin typeface="+mj-ea"/>
            </a:endParaRPr>
          </a:p>
        </p:txBody>
      </p:sp>
      <p:sp>
        <p:nvSpPr>
          <p:cNvPr id="6" name="标题 2">
            <a:extLst>
              <a:ext uri="{FF2B5EF4-FFF2-40B4-BE49-F238E27FC236}">
                <a16:creationId xmlns:a16="http://schemas.microsoft.com/office/drawing/2014/main" id="{43885059-D7F8-4CE3-BBFA-D413C4EE666A}"/>
              </a:ext>
            </a:extLst>
          </p:cNvPr>
          <p:cNvSpPr txBox="1">
            <a:spLocks/>
          </p:cNvSpPr>
          <p:nvPr/>
        </p:nvSpPr>
        <p:spPr>
          <a:xfrm>
            <a:off x="548888" y="864248"/>
            <a:ext cx="11643112" cy="502617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18288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 lang="zh-CN" altLang="en-US" sz="3200" b="1" kern="1200" baseline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汉仪中圆简"/>
              </a:defRPr>
            </a:lvl1pPr>
          </a:lstStyle>
          <a:p>
            <a:pPr marL="525780" indent="-342900">
              <a:buClr>
                <a:schemeClr val="tx1"/>
              </a:buClr>
              <a:buFont typeface="Wingdings" panose="05000000000000000000" pitchFamily="2" charset="2"/>
              <a:buChar char="p"/>
            </a:pPr>
            <a:endParaRPr lang="en-US" altLang="zh-CN" sz="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内容占位符 3">
            <a:extLst>
              <a:ext uri="{FF2B5EF4-FFF2-40B4-BE49-F238E27FC236}">
                <a16:creationId xmlns:a16="http://schemas.microsoft.com/office/drawing/2014/main" id="{D70E3357-9714-48FA-8031-41A7E235CB4F}"/>
              </a:ext>
            </a:extLst>
          </p:cNvPr>
          <p:cNvSpPr txBox="1">
            <a:spLocks/>
          </p:cNvSpPr>
          <p:nvPr/>
        </p:nvSpPr>
        <p:spPr>
          <a:xfrm>
            <a:off x="6122794" y="1127591"/>
            <a:ext cx="5491858" cy="52701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kumimoji="1" lang="en-US" altLang="zh-CN" sz="1700" b="1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D</a:t>
            </a:r>
            <a:r>
              <a:rPr kumimoji="1" lang="en-US" altLang="zh-CN" sz="1700" b="1" kern="0" dirty="0">
                <a:ea typeface="微软雅黑" panose="020B0503020204020204" pitchFamily="34" charset="-122"/>
              </a:rPr>
              <a:t>ata </a:t>
            </a:r>
            <a:r>
              <a:rPr kumimoji="1" lang="en-US" altLang="zh-CN" sz="1700" b="1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A</a:t>
            </a:r>
            <a:r>
              <a:rPr kumimoji="1" lang="en-US" altLang="zh-CN" sz="1700" b="1" kern="0" dirty="0">
                <a:ea typeface="微软雅黑" panose="020B0503020204020204" pitchFamily="34" charset="-122"/>
              </a:rPr>
              <a:t>nalysis </a:t>
            </a:r>
            <a:r>
              <a:rPr kumimoji="1" lang="en-US" altLang="zh-CN" sz="1700" b="1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I</a:t>
            </a:r>
            <a:r>
              <a:rPr kumimoji="1" lang="en-US" altLang="zh-CN" sz="1700" b="1" kern="0" dirty="0">
                <a:ea typeface="微软雅黑" panose="020B0503020204020204" pitchFamily="34" charset="-122"/>
              </a:rPr>
              <a:t>ntegrated </a:t>
            </a:r>
            <a:r>
              <a:rPr kumimoji="1" lang="en-US" altLang="zh-CN" sz="1700" b="1" kern="0" dirty="0">
                <a:solidFill>
                  <a:schemeClr val="accent6"/>
                </a:solidFill>
                <a:ea typeface="微软雅黑" panose="020B0503020204020204" pitchFamily="34" charset="-122"/>
              </a:rPr>
              <a:t>S</a:t>
            </a:r>
            <a:r>
              <a:rPr kumimoji="1" lang="en-US" altLang="zh-CN" sz="1700" b="1" kern="0" dirty="0">
                <a:ea typeface="微软雅黑" panose="020B0503020204020204" pitchFamily="34" charset="-122"/>
              </a:rPr>
              <a:t>oftware </a:t>
            </a:r>
            <a:r>
              <a:rPr kumimoji="1" lang="en-US" altLang="zh-CN" sz="1700" b="1" kern="0" dirty="0" err="1">
                <a:ea typeface="微软雅黑" panose="020B0503020204020204" pitchFamily="34" charset="-122"/>
              </a:rPr>
              <a:t>s</a:t>
            </a:r>
            <a:r>
              <a:rPr kumimoji="1" lang="en-US" altLang="zh-CN" sz="1700" b="1" kern="0" dirty="0" err="1">
                <a:solidFill>
                  <a:schemeClr val="accent6"/>
                </a:solidFill>
                <a:ea typeface="微软雅黑" panose="020B0503020204020204" pitchFamily="34" charset="-122"/>
              </a:rPr>
              <a:t>Y</a:t>
            </a:r>
            <a:r>
              <a:rPr kumimoji="1" lang="en-US" altLang="zh-CN" sz="1700" b="1" kern="0" dirty="0" err="1">
                <a:ea typeface="微软雅黑" panose="020B0503020204020204" pitchFamily="34" charset="-122"/>
              </a:rPr>
              <a:t>stem</a:t>
            </a:r>
            <a:r>
              <a:rPr kumimoji="1" lang="en-US" altLang="zh-CN" sz="1700" b="1" kern="0" dirty="0">
                <a:ea typeface="微软雅黑" panose="020B0503020204020204" pitchFamily="34" charset="-122"/>
              </a:rPr>
              <a:t>(Daisy)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altLang="zh-CN" sz="1700" dirty="0">
                <a:solidFill>
                  <a:srgbClr val="0070C0"/>
                </a:solidFill>
                <a:ea typeface="微软雅黑" panose="020B0503020204020204" pitchFamily="34" charset="-122"/>
              </a:rPr>
              <a:t>B</a:t>
            </a:r>
            <a:r>
              <a:rPr lang="zh-CN" altLang="zh-CN" sz="1700" dirty="0">
                <a:solidFill>
                  <a:srgbClr val="0070C0"/>
                </a:solidFill>
                <a:ea typeface="微软雅黑" panose="020B0503020204020204" pitchFamily="34" charset="-122"/>
              </a:rPr>
              <a:t>asic, common, scalable framework</a:t>
            </a:r>
            <a:endParaRPr lang="en-US" altLang="zh-CN" sz="17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300"/>
              </a:spcBef>
            </a:pPr>
            <a:r>
              <a:rPr lang="zh-CN" altLang="zh-CN" sz="1600" b="1" dirty="0">
                <a:ea typeface="微软雅黑" panose="020B0503020204020204" pitchFamily="34" charset="-122"/>
              </a:rPr>
              <a:t>Data engine </a:t>
            </a:r>
            <a:r>
              <a:rPr lang="en-US" altLang="zh-CN" sz="1500" dirty="0">
                <a:ea typeface="微软雅黑" panose="020B0503020204020204" pitchFamily="34" charset="-122"/>
              </a:rPr>
              <a:t>for</a:t>
            </a:r>
            <a:r>
              <a:rPr lang="zh-CN" altLang="zh-CN" sz="1500" dirty="0">
                <a:ea typeface="微软雅黑" panose="020B0503020204020204" pitchFamily="34" charset="-122"/>
              </a:rPr>
              <a:t> </a:t>
            </a:r>
            <a:r>
              <a:rPr lang="en-US" altLang="zh-CN" sz="1500" dirty="0">
                <a:ea typeface="微软雅黑" panose="020B0503020204020204" pitchFamily="34" charset="-122"/>
              </a:rPr>
              <a:t>data object management, dealing with </a:t>
            </a:r>
            <a:r>
              <a:rPr lang="zh-CN" altLang="zh-CN" sz="1500" dirty="0">
                <a:ea typeface="微软雅黑" panose="020B0503020204020204" pitchFamily="34" charset="-122"/>
              </a:rPr>
              <a:t>high-throughput</a:t>
            </a:r>
            <a:r>
              <a:rPr lang="en-US" altLang="zh-CN" sz="1500" dirty="0">
                <a:ea typeface="微软雅黑" panose="020B0503020204020204" pitchFamily="34" charset="-122"/>
              </a:rPr>
              <a:t> IO</a:t>
            </a:r>
            <a:r>
              <a:rPr lang="zh-CN" altLang="zh-CN" sz="1500" dirty="0">
                <a:ea typeface="微软雅黑" panose="020B0503020204020204" pitchFamily="34" charset="-122"/>
              </a:rPr>
              <a:t>, multimodal and multi-source data access </a:t>
            </a:r>
            <a:endParaRPr lang="en-US" altLang="zh-CN" sz="1500" dirty="0"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300"/>
              </a:spcBef>
            </a:pPr>
            <a:r>
              <a:rPr lang="en-US" altLang="zh-CN" sz="1500" b="1" dirty="0">
                <a:ea typeface="微软雅黑" panose="020B0503020204020204" pitchFamily="34" charset="-122"/>
              </a:rPr>
              <a:t>Workflow engine </a:t>
            </a:r>
            <a:r>
              <a:rPr lang="en-US" altLang="zh-CN" sz="1500" dirty="0">
                <a:ea typeface="微软雅黑" panose="020B0503020204020204" pitchFamily="34" charset="-122"/>
              </a:rPr>
              <a:t>for algorithms orchestration</a:t>
            </a:r>
          </a:p>
          <a:p>
            <a:pPr lvl="1">
              <a:lnSpc>
                <a:spcPct val="150000"/>
              </a:lnSpc>
              <a:spcBef>
                <a:spcPts val="300"/>
              </a:spcBef>
            </a:pPr>
            <a:r>
              <a:rPr lang="zh-CN" altLang="zh-CN" sz="1500" b="1" dirty="0">
                <a:ea typeface="微软雅黑" panose="020B0503020204020204" pitchFamily="34" charset="-122"/>
              </a:rPr>
              <a:t>Computing engine</a:t>
            </a:r>
            <a:r>
              <a:rPr lang="zh-CN" altLang="zh-CN" sz="1500" dirty="0">
                <a:ea typeface="微软雅黑" panose="020B0503020204020204" pitchFamily="34" charset="-122"/>
              </a:rPr>
              <a:t> for</a:t>
            </a:r>
            <a:r>
              <a:rPr lang="en-US" altLang="zh-CN" sz="1500" dirty="0">
                <a:ea typeface="微软雅黑" panose="020B0503020204020204" pitchFamily="34" charset="-122"/>
              </a:rPr>
              <a:t> distributed computing and parallel computing( computing resource application, tasks scheduling)</a:t>
            </a:r>
          </a:p>
          <a:p>
            <a:pPr lvl="1">
              <a:lnSpc>
                <a:spcPct val="150000"/>
              </a:lnSpc>
              <a:spcBef>
                <a:spcPts val="300"/>
              </a:spcBef>
            </a:pPr>
            <a:r>
              <a:rPr lang="zh-CN" altLang="zh-CN" sz="1500" b="1" dirty="0">
                <a:ea typeface="微软雅黑" panose="020B0503020204020204" pitchFamily="34" charset="-122"/>
              </a:rPr>
              <a:t>Interface</a:t>
            </a:r>
            <a:r>
              <a:rPr lang="zh-CN" altLang="zh-CN" sz="1500" dirty="0">
                <a:ea typeface="微软雅黑" panose="020B0503020204020204" pitchFamily="34" charset="-122"/>
              </a:rPr>
              <a:t> and developing environment for scientific software development </a:t>
            </a:r>
            <a:endParaRPr lang="en-US" altLang="zh-CN" sz="15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altLang="zh-CN" sz="1700" dirty="0">
                <a:solidFill>
                  <a:srgbClr val="0070C0"/>
                </a:solidFill>
                <a:ea typeface="微软雅黑" panose="020B0503020204020204" pitchFamily="34" charset="-122"/>
              </a:rPr>
              <a:t>To establish a software ecosystem for data processing and analyzing for synchrotron radiation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The basic </a:t>
            </a:r>
            <a:r>
              <a:rPr lang="zh-CN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framework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 of Daisy has been released</a:t>
            </a:r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altLang="zh-CN" sz="1600" dirty="0">
                <a:ea typeface="微软雅黑" panose="020B0503020204020204" pitchFamily="34" charset="-122"/>
              </a:rPr>
              <a:t>     </a:t>
            </a:r>
            <a:r>
              <a:rPr lang="en-US" altLang="zh-CN" sz="1600" i="1" u="sng" dirty="0">
                <a:ea typeface="微软雅黑" panose="020B0503020204020204" pitchFamily="34" charset="-122"/>
              </a:rPr>
              <a:t>https://daisy.ihep.ac.cn/</a:t>
            </a:r>
          </a:p>
        </p:txBody>
      </p:sp>
      <p:pic>
        <p:nvPicPr>
          <p:cNvPr id="8" name="图片 7" descr="upload_post_object_v2_072644144">
            <a:extLst>
              <a:ext uri="{FF2B5EF4-FFF2-40B4-BE49-F238E27FC236}">
                <a16:creationId xmlns:a16="http://schemas.microsoft.com/office/drawing/2014/main" id="{E6FC103E-EAF9-40D6-B381-F1E97216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18" y="1604214"/>
            <a:ext cx="5638800" cy="3819709"/>
          </a:xfrm>
          <a:prstGeom prst="rect">
            <a:avLst/>
          </a:prstGeom>
        </p:spPr>
      </p:pic>
      <p:pic>
        <p:nvPicPr>
          <p:cNvPr id="9" name="图片 8" descr="upload_post_object_v2_674647367">
            <a:extLst>
              <a:ext uri="{FF2B5EF4-FFF2-40B4-BE49-F238E27FC236}">
                <a16:creationId xmlns:a16="http://schemas.microsoft.com/office/drawing/2014/main" id="{6176B802-57C9-4F4F-B0F0-AF4D9C2C9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384" y="1008000"/>
            <a:ext cx="615083" cy="61981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62D9759-A16C-4AC5-8E6C-71014E7C9997}"/>
              </a:ext>
            </a:extLst>
          </p:cNvPr>
          <p:cNvSpPr txBox="1"/>
          <p:nvPr/>
        </p:nvSpPr>
        <p:spPr>
          <a:xfrm>
            <a:off x="801494" y="5641571"/>
            <a:ext cx="4311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+mj-lt"/>
                <a:ea typeface="微软雅黑" panose="020B0503020204020204" pitchFamily="34" charset="-122"/>
              </a:rPr>
              <a:t>Daisy framework</a:t>
            </a:r>
            <a:endParaRPr kumimoji="0" lang="en-US" altLang="zh-CN" sz="1800" b="1" i="0" u="none" strike="noStrike" cap="none" normalizeH="0" baseline="0" dirty="0">
              <a:ln>
                <a:noFill/>
              </a:ln>
              <a:effectLst/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0D55940-1DA7-437B-AA95-B662E5522C31}"/>
              </a:ext>
            </a:extLst>
          </p:cNvPr>
          <p:cNvSpPr/>
          <p:nvPr/>
        </p:nvSpPr>
        <p:spPr>
          <a:xfrm>
            <a:off x="297500" y="6074605"/>
            <a:ext cx="9630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i="1" dirty="0">
                <a:solidFill>
                  <a:srgbClr val="0000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https://doi.org/10.1051/epjconf/202125104020</a:t>
            </a:r>
            <a:endParaRPr lang="en-US" altLang="zh-CN" b="1" i="1" dirty="0">
              <a:solidFill>
                <a:srgbClr val="000099"/>
              </a:solidFill>
            </a:endParaRPr>
          </a:p>
          <a:p>
            <a:r>
              <a:rPr lang="en-US" altLang="zh-CN" b="1" i="1" dirty="0">
                <a:solidFill>
                  <a:srgbClr val="000099"/>
                </a:solidFill>
              </a:rPr>
              <a:t>Yu Hu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</a:t>
            </a:r>
            <a:r>
              <a:rPr lang="en-US" altLang="zh-CN" b="1" i="1" dirty="0">
                <a:solidFill>
                  <a:srgbClr val="000099"/>
                </a:solidFill>
              </a:rPr>
              <a:t>, Ling Li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1,2</a:t>
            </a:r>
            <a:r>
              <a:rPr lang="en-US" altLang="zh-CN" b="1" i="1" dirty="0">
                <a:solidFill>
                  <a:srgbClr val="000099"/>
                </a:solidFill>
              </a:rPr>
              <a:t>, </a:t>
            </a:r>
            <a:r>
              <a:rPr lang="en-US" altLang="zh-CN" b="1" i="1" dirty="0" err="1">
                <a:solidFill>
                  <a:srgbClr val="000099"/>
                </a:solidFill>
              </a:rPr>
              <a:t>Haolai</a:t>
            </a:r>
            <a:r>
              <a:rPr lang="en-US" altLang="zh-CN" b="1" i="1" dirty="0">
                <a:solidFill>
                  <a:srgbClr val="000099"/>
                </a:solidFill>
              </a:rPr>
              <a:t> Tian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1,2,3*</a:t>
            </a:r>
            <a:r>
              <a:rPr lang="en-US" altLang="zh-CN" b="1" i="1" dirty="0">
                <a:solidFill>
                  <a:srgbClr val="000099"/>
                </a:solidFill>
              </a:rPr>
              <a:t>, </a:t>
            </a:r>
            <a:r>
              <a:rPr lang="en-US" altLang="zh-CN" b="1" i="1" dirty="0" err="1">
                <a:solidFill>
                  <a:srgbClr val="000099"/>
                </a:solidFill>
              </a:rPr>
              <a:t>Zhibing</a:t>
            </a:r>
            <a:r>
              <a:rPr lang="en-US" altLang="zh-CN" b="1" i="1" dirty="0">
                <a:solidFill>
                  <a:srgbClr val="000099"/>
                </a:solidFill>
              </a:rPr>
              <a:t> Liu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1,2</a:t>
            </a:r>
            <a:r>
              <a:rPr lang="en-US" altLang="zh-CN" b="1" i="1" dirty="0">
                <a:solidFill>
                  <a:srgbClr val="000099"/>
                </a:solidFill>
              </a:rPr>
              <a:t>, </a:t>
            </a:r>
            <a:r>
              <a:rPr lang="en-US" altLang="zh-CN" b="1" i="1" dirty="0" err="1">
                <a:solidFill>
                  <a:srgbClr val="000099"/>
                </a:solidFill>
              </a:rPr>
              <a:t>Qiulan</a:t>
            </a:r>
            <a:r>
              <a:rPr lang="en-US" altLang="zh-CN" b="1" i="1" dirty="0">
                <a:solidFill>
                  <a:srgbClr val="000099"/>
                </a:solidFill>
              </a:rPr>
              <a:t> Huang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1,2</a:t>
            </a:r>
            <a:r>
              <a:rPr lang="en-US" altLang="zh-CN" b="1" i="1" dirty="0">
                <a:solidFill>
                  <a:srgbClr val="000099"/>
                </a:solidFill>
              </a:rPr>
              <a:t>, Yi Zhang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</a:t>
            </a:r>
            <a:r>
              <a:rPr lang="en-US" altLang="zh-CN" b="1" i="1" dirty="0">
                <a:solidFill>
                  <a:srgbClr val="000099"/>
                </a:solidFill>
              </a:rPr>
              <a:t>, Hao Hu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</a:t>
            </a:r>
            <a:r>
              <a:rPr lang="en-US" altLang="zh-CN" b="1" i="1" dirty="0">
                <a:solidFill>
                  <a:srgbClr val="000099"/>
                </a:solidFill>
              </a:rPr>
              <a:t> and </a:t>
            </a:r>
            <a:r>
              <a:rPr lang="en-US" altLang="zh-CN" b="1" i="1" dirty="0" err="1">
                <a:solidFill>
                  <a:srgbClr val="000099"/>
                </a:solidFill>
              </a:rPr>
              <a:t>Fazhi</a:t>
            </a:r>
            <a:r>
              <a:rPr lang="en-US" altLang="zh-CN" b="1" i="1" dirty="0">
                <a:solidFill>
                  <a:srgbClr val="000099"/>
                </a:solidFill>
              </a:rPr>
              <a:t> Qi</a:t>
            </a:r>
            <a:r>
              <a:rPr lang="en-US" altLang="zh-CN" b="1" i="1" baseline="30000" dirty="0">
                <a:solidFill>
                  <a:srgbClr val="000099"/>
                </a:solidFill>
              </a:rPr>
              <a:t>1,2#</a:t>
            </a:r>
            <a:endParaRPr lang="en-US" altLang="zh-CN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52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EED22-313C-3A46-51F3-1D0798A4B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1DB9248-E873-5A91-B5A7-A7848568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dirty="0">
                <a:solidFill>
                  <a:srgbClr val="C00000"/>
                </a:solidFill>
                <a:latin typeface="+mj-ea"/>
              </a:rPr>
              <a:t>DAISY:</a:t>
            </a:r>
            <a:r>
              <a:rPr lang="en-US" altLang="zh-CN" sz="3600" dirty="0">
                <a:latin typeface="+mn-ea"/>
              </a:rPr>
              <a:t> </a:t>
            </a:r>
            <a:r>
              <a:rPr lang="en-US" altLang="zh-CN" sz="3200" dirty="0">
                <a:latin typeface="+mn-ea"/>
              </a:rPr>
              <a:t>Algorithms and Tools</a:t>
            </a:r>
            <a:endParaRPr lang="zh-CN" altLang="en-US" dirty="0"/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E34988A2-9DBC-4C81-8102-345AF3812EB4}"/>
              </a:ext>
            </a:extLst>
          </p:cNvPr>
          <p:cNvGraphicFramePr>
            <a:graphicFrameLocks noGrp="1"/>
          </p:cNvGraphicFramePr>
          <p:nvPr/>
        </p:nvGraphicFramePr>
        <p:xfrm>
          <a:off x="396637" y="1862207"/>
          <a:ext cx="7488000" cy="4231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6095">
                  <a:extLst>
                    <a:ext uri="{9D8B030D-6E8A-4147-A177-3AD203B41FA5}">
                      <a16:colId xmlns:a16="http://schemas.microsoft.com/office/drawing/2014/main" val="230576352"/>
                    </a:ext>
                  </a:extLst>
                </a:gridCol>
                <a:gridCol w="2575963">
                  <a:extLst>
                    <a:ext uri="{9D8B030D-6E8A-4147-A177-3AD203B41FA5}">
                      <a16:colId xmlns:a16="http://schemas.microsoft.com/office/drawing/2014/main" val="3388406948"/>
                    </a:ext>
                  </a:extLst>
                </a:gridCol>
                <a:gridCol w="2795942">
                  <a:extLst>
                    <a:ext uri="{9D8B030D-6E8A-4147-A177-3AD203B41FA5}">
                      <a16:colId xmlns:a16="http://schemas.microsoft.com/office/drawing/2014/main" val="382658654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DAISY</a:t>
                      </a:r>
                    </a:p>
                    <a:p>
                      <a:pPr algn="ctr"/>
                      <a:r>
                        <a:rPr lang="en-US" altLang="zh-CN" sz="1400" b="1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Scientific application</a:t>
                      </a:r>
                      <a:endParaRPr lang="zh-CN" altLang="en-US" sz="1400" b="1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F6DC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Integrated 3d-party software and algorithms</a:t>
                      </a:r>
                      <a:endParaRPr lang="zh-CN" altLang="en-US" sz="1400" b="1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F6DC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Applicable beamline(HEPS)</a:t>
                      </a:r>
                      <a:endParaRPr lang="zh-CN" altLang="en-US" sz="1400" b="1" dirty="0"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F6DC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602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HEPSCT</a:t>
                      </a:r>
                      <a:endParaRPr lang="zh-CN" altLang="en-US" sz="12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mocupy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UFO, </a:t>
                      </a:r>
                      <a:r>
                        <a:rPr lang="en-US" altLang="zh-CN" sz="1200" dirty="0" err="1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tomopy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16240" marR="116240" marT="58120" marB="58120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B1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B2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cs typeface="Calibri" panose="020F0502020204030204" pitchFamily="34" charset="0"/>
                        </a:rPr>
                        <a:t>B4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B7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343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DAISY-</a:t>
                      </a:r>
                      <a:r>
                        <a:rPr lang="en-US" altLang="zh-CN" sz="1200" b="0" dirty="0" err="1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HEPSPtycho</a:t>
                      </a:r>
                      <a:endParaRPr lang="zh-CN" altLang="en-US" sz="12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ePIE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altLang="zh-CN" sz="120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rPIE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DM,</a:t>
                      </a:r>
                      <a:r>
                        <a:rPr lang="zh-CN" altLang="en-US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W1-net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16240" marR="116240" marT="58120" marB="58120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B2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B4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8030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DAISY-PDF</a:t>
                      </a:r>
                      <a:endParaRPr lang="zh-CN" altLang="en-US" sz="12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PyFai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PDFgetX3,</a:t>
                      </a:r>
                      <a:r>
                        <a:rPr lang="zh-CN" altLang="en-US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LiquidDiffract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B1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、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B3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、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B6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876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DAISY-BMX</a:t>
                      </a:r>
                      <a:endParaRPr lang="zh-CN" altLang="en-US" sz="12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XDS, cpp4, </a:t>
                      </a:r>
                      <a:r>
                        <a:rPr lang="en-US" altLang="zh-CN" sz="120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autoProc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dials, Phenix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16240" marR="116240" marT="58120" marB="58120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6834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XASMatch</a:t>
                      </a:r>
                      <a:endParaRPr lang="zh-CN" altLang="en-US" sz="12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Larch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16240" marR="116240" marT="58120" marB="58120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B8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、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BD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6217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PCA&amp;LCF</a:t>
                      </a:r>
                      <a:endParaRPr lang="zh-CN" altLang="en-US" sz="12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Larch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16240" marR="116240" marT="58120" marB="58120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B8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、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BD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0171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XRF-mapping</a:t>
                      </a:r>
                      <a:endParaRPr lang="zh-CN" altLang="en-US" sz="1200" b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PyMca</a:t>
                      </a:r>
                      <a:endParaRPr lang="en-US" altLang="zh-CN" sz="1200" dirty="0"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6240" marR="116240" marT="58120" marB="58120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Beamline with</a:t>
                      </a:r>
                      <a:r>
                        <a:rPr lang="zh-CN" altLang="en-US" sz="12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XRF</a:t>
                      </a: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5215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DAISY-SAXS</a:t>
                      </a:r>
                      <a:endParaRPr lang="zh-CN" altLang="en-US" sz="12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PyFai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、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Raw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、</a:t>
                      </a:r>
                      <a:r>
                        <a:rPr lang="en-US" altLang="zh-CN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ATSAS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B3</a:t>
                      </a:r>
                      <a:r>
                        <a:rPr lang="zh-CN" altLang="en-US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BB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3067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DAISY-</a:t>
                      </a:r>
                      <a:r>
                        <a:rPr lang="en-US" altLang="zh-CN" sz="1200" b="0" dirty="0" err="1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Holo</a:t>
                      </a:r>
                      <a:endParaRPr lang="en-US" altLang="zh-CN" sz="1200" b="0" dirty="0">
                        <a:solidFill>
                          <a:srgbClr val="000000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IRP,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AP, CTF,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TIE, ASTRA, </a:t>
                      </a:r>
                      <a:r>
                        <a:rPr lang="en-US" altLang="zh-CN" sz="1200" dirty="0" err="1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mocupy</a:t>
                      </a:r>
                      <a:endParaRPr lang="en-US" altLang="zh-CN" sz="1200" dirty="0">
                        <a:solidFill>
                          <a:srgbClr val="000000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B2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cs typeface="Calibri" panose="020F0502020204030204" pitchFamily="34" charset="0"/>
                        </a:rPr>
                        <a:t>B3</a:t>
                      </a:r>
                      <a:r>
                        <a:rPr lang="zh-CN" altLang="en-US" sz="1200" dirty="0">
                          <a:latin typeface="+mn-lt"/>
                          <a:cs typeface="Calibri" panose="020F0502020204030204" pitchFamily="34" charset="0"/>
                        </a:rPr>
                        <a:t>，</a:t>
                      </a:r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B4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945016"/>
                  </a:ext>
                </a:extLst>
              </a:tr>
              <a:tr h="1533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DAISY-XPCS</a:t>
                      </a: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Scikit-beam</a:t>
                      </a: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B4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220884"/>
                  </a:ext>
                </a:extLst>
              </a:tr>
              <a:tr h="153368">
                <a:tc>
                  <a:txBody>
                    <a:bodyPr/>
                    <a:lstStyle/>
                    <a:p>
                      <a:pPr marL="0" marR="0" lvl="0" indent="0" algn="ctr" defTabSz="8022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</a:t>
                      </a: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workflow </a:t>
                      </a: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Various algorithms and software</a:t>
                      </a: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22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+mn-lt"/>
                          <a:cs typeface="Arial" panose="020B0604020202020204" pitchFamily="34" charset="0"/>
                        </a:rPr>
                        <a:t>General purpose</a:t>
                      </a:r>
                      <a:endParaRPr lang="zh-CN" altLang="en-US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B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8999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DAISY-BCDI</a:t>
                      </a:r>
                    </a:p>
                  </a:txBody>
                  <a:tcPr marL="123855" marR="123855" marT="61928" marB="61928" anchor="ctr">
                    <a:solidFill>
                      <a:srgbClr val="D2E4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pyCXIM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2E4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B4</a:t>
                      </a:r>
                      <a:endParaRPr lang="zh-CN" altLang="en-US" sz="12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23855" marR="123855" marT="61928" marB="61928" anchor="ctr">
                    <a:solidFill>
                      <a:srgbClr val="D2E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5539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CAF4AD92-8201-4934-9055-9E5853D3EE80}"/>
              </a:ext>
            </a:extLst>
          </p:cNvPr>
          <p:cNvSpPr txBox="1"/>
          <p:nvPr/>
        </p:nvSpPr>
        <p:spPr>
          <a:xfrm>
            <a:off x="421727" y="1046335"/>
            <a:ext cx="1162707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kern="100" dirty="0">
                <a:effectLst/>
                <a:latin typeface="+mn-ea"/>
              </a:rPr>
              <a:t>Application based on DAISY serve multiple disciplines: imaging, diffraction/scattering, spectroscopy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800" kern="100" dirty="0">
                <a:effectLst/>
                <a:latin typeface="+mn-ea"/>
              </a:rPr>
              <a:t>Some applications already deployed on HEPS beamlines</a:t>
            </a:r>
            <a:endParaRPr lang="en-US" altLang="zh-CN" kern="100" dirty="0">
              <a:latin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7400A5-9AE3-4D26-B78D-E719859BD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83" y="1857077"/>
            <a:ext cx="2952000" cy="16622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064F96-4684-4E6C-BAC9-390CCD838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83" y="4060445"/>
            <a:ext cx="2952000" cy="2214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D0B1C9A-6CD3-4149-B15E-66B3B1AE6DAA}"/>
              </a:ext>
            </a:extLst>
          </p:cNvPr>
          <p:cNvSpPr txBox="1"/>
          <p:nvPr/>
        </p:nvSpPr>
        <p:spPr>
          <a:xfrm>
            <a:off x="8256898" y="1591797"/>
            <a:ext cx="343742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b="0" dirty="0">
                <a:solidFill>
                  <a:srgbClr val="C00000"/>
                </a:solidFill>
                <a:latin typeface="+mn-ea"/>
                <a:cs typeface="Calibri" panose="020F0502020204030204" pitchFamily="34" charset="0"/>
              </a:rPr>
              <a:t>HEPSCT</a:t>
            </a:r>
            <a:r>
              <a:rPr lang="en-US" altLang="zh-CN" sz="1050" b="0" dirty="0">
                <a:latin typeface="+mn-ea"/>
                <a:cs typeface="Calibri" panose="020F0502020204030204" pitchFamily="34" charset="0"/>
              </a:rPr>
              <a:t> at </a:t>
            </a:r>
            <a:r>
              <a:rPr lang="en-US" altLang="zh-CN" sz="1050" dirty="0">
                <a:latin typeface="+mn-ea"/>
                <a:cs typeface="Calibri" panose="020F0502020204030204" pitchFamily="34" charset="0"/>
              </a:rPr>
              <a:t>H</a:t>
            </a:r>
            <a:r>
              <a:rPr lang="en-US" altLang="zh-CN" sz="1050" b="0" dirty="0">
                <a:latin typeface="+mn-ea"/>
                <a:cs typeface="Calibri" panose="020F0502020204030204" pitchFamily="34" charset="0"/>
              </a:rPr>
              <a:t>ard X-ray imaging beamline</a:t>
            </a:r>
            <a:r>
              <a:rPr lang="zh-CN" altLang="en-US" sz="1050" b="0" dirty="0">
                <a:latin typeface="+mn-ea"/>
                <a:cs typeface="Calibri" panose="020F0502020204030204" pitchFamily="34" charset="0"/>
              </a:rPr>
              <a:t>（</a:t>
            </a:r>
            <a:r>
              <a:rPr lang="en-US" altLang="zh-CN" sz="1050" b="0" dirty="0">
                <a:latin typeface="+mn-ea"/>
                <a:cs typeface="Calibri" panose="020F0502020204030204" pitchFamily="34" charset="0"/>
              </a:rPr>
              <a:t>B7</a:t>
            </a:r>
            <a:r>
              <a:rPr lang="zh-CN" altLang="en-US" sz="1050" b="0" dirty="0">
                <a:latin typeface="+mn-ea"/>
                <a:cs typeface="Calibri" panose="020F0502020204030204" pitchFamily="34" charset="0"/>
              </a:rPr>
              <a:t>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764C72-0D7E-45F2-8875-C3BE5B45B3D5}"/>
              </a:ext>
            </a:extLst>
          </p:cNvPr>
          <p:cNvSpPr txBox="1"/>
          <p:nvPr/>
        </p:nvSpPr>
        <p:spPr>
          <a:xfrm>
            <a:off x="8397083" y="3675083"/>
            <a:ext cx="295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00" b="0" dirty="0" err="1">
                <a:solidFill>
                  <a:srgbClr val="C00000"/>
                </a:solidFill>
                <a:latin typeface="+mn-ea"/>
                <a:cs typeface="Calibri" panose="020F0502020204030204" pitchFamily="34" charset="0"/>
              </a:rPr>
              <a:t>XASMatch</a:t>
            </a:r>
            <a:r>
              <a:rPr lang="zh-CN" altLang="en-US" sz="1000" dirty="0">
                <a:solidFill>
                  <a:srgbClr val="C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zh-CN" sz="1000" dirty="0">
                <a:solidFill>
                  <a:srgbClr val="C00000"/>
                </a:solidFill>
                <a:latin typeface="+mn-ea"/>
                <a:cs typeface="Calibri" panose="020F0502020204030204" pitchFamily="34" charset="0"/>
              </a:rPr>
              <a:t>and</a:t>
            </a:r>
            <a:r>
              <a:rPr lang="zh-CN" altLang="en-US" sz="1000" dirty="0">
                <a:solidFill>
                  <a:srgbClr val="C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zh-CN" sz="1000" b="0" dirty="0">
                <a:solidFill>
                  <a:srgbClr val="C00000"/>
                </a:solidFill>
                <a:latin typeface="+mn-ea"/>
                <a:cs typeface="Calibri" panose="020F0502020204030204" pitchFamily="34" charset="0"/>
              </a:rPr>
              <a:t>PCA&amp;LCF </a:t>
            </a:r>
            <a:r>
              <a:rPr lang="en-US" altLang="zh-CN" sz="1000" b="0" dirty="0">
                <a:latin typeface="+mn-ea"/>
                <a:cs typeface="Calibri" panose="020F0502020204030204" pitchFamily="34" charset="0"/>
              </a:rPr>
              <a:t>at X-ray absorption spectroscopy beamlines</a:t>
            </a:r>
            <a:r>
              <a:rPr lang="zh-CN" altLang="en-US" sz="1000" b="0" dirty="0">
                <a:latin typeface="+mn-ea"/>
                <a:cs typeface="Calibri" panose="020F0502020204030204" pitchFamily="34" charset="0"/>
              </a:rPr>
              <a:t>（</a:t>
            </a:r>
            <a:r>
              <a:rPr lang="en-US" altLang="zh-CN" sz="1000" b="0" dirty="0">
                <a:latin typeface="+mn-ea"/>
                <a:cs typeface="Calibri" panose="020F0502020204030204" pitchFamily="34" charset="0"/>
              </a:rPr>
              <a:t>BD</a:t>
            </a:r>
            <a:r>
              <a:rPr lang="zh-CN" altLang="en-US" sz="1000" b="0" dirty="0">
                <a:latin typeface="+mn-ea"/>
                <a:cs typeface="Calibri" panose="020F050202020403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41963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3BE3-EFED-E5D8-BD09-CE0A537F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ED4BB6-19BF-3DF1-5F96-BE5F587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+mj-ea"/>
              </a:rPr>
              <a:t>Infrastructure: Machine Room</a:t>
            </a:r>
            <a:endParaRPr lang="zh-CN" altLang="en-US" sz="3600" dirty="0">
              <a:latin typeface="+mj-ea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0DE09F-4D42-1507-DF4D-A8FD01A7F7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5429" y="1311275"/>
            <a:ext cx="11756571" cy="4803775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+mn-ea"/>
              </a:rPr>
              <a:t>~900</a:t>
            </a:r>
            <a:r>
              <a:rPr lang="zh-CN" altLang="en-US" sz="2000" dirty="0">
                <a:latin typeface="+mn-ea"/>
              </a:rPr>
              <a:t>㎡</a:t>
            </a:r>
            <a:r>
              <a:rPr lang="en-US" altLang="zh-CN" sz="2000" dirty="0">
                <a:latin typeface="+mn-ea"/>
              </a:rPr>
              <a:t>,</a:t>
            </a:r>
            <a:r>
              <a:rPr lang="zh-CN" altLang="en-US" sz="2000" dirty="0">
                <a:latin typeface="+mn-ea"/>
              </a:rPr>
              <a:t> </a:t>
            </a:r>
            <a:r>
              <a:rPr lang="en-US" altLang="zh-CN" sz="2000" dirty="0">
                <a:latin typeface="+mn-ea"/>
              </a:rPr>
              <a:t>includes Machine Room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Tape-Library Room and Power Distribution Room</a:t>
            </a:r>
          </a:p>
          <a:p>
            <a:r>
              <a:rPr lang="en-US" altLang="zh-CN" sz="2000" dirty="0">
                <a:latin typeface="+mn-ea"/>
              </a:rPr>
              <a:t>Installed 47 racks and reserve space for expansion</a:t>
            </a:r>
          </a:p>
          <a:p>
            <a:r>
              <a:rPr lang="en-US" altLang="zh-CN" sz="2000" dirty="0">
                <a:latin typeface="+mn-ea"/>
              </a:rPr>
              <a:t>Dual power supply of full link</a:t>
            </a:r>
          </a:p>
          <a:p>
            <a:pPr lvl="1"/>
            <a:r>
              <a:rPr lang="en-US" altLang="zh-CN" sz="1800" dirty="0">
                <a:latin typeface="+mn-ea"/>
              </a:rPr>
              <a:t>Total power capacity</a:t>
            </a:r>
            <a:r>
              <a:rPr lang="zh-CN" altLang="en-US" sz="1800" dirty="0">
                <a:latin typeface="+mn-ea"/>
              </a:rPr>
              <a:t>：</a:t>
            </a:r>
            <a:r>
              <a:rPr lang="en-US" altLang="zh-CN" sz="1800" dirty="0">
                <a:latin typeface="+mn-ea"/>
              </a:rPr>
              <a:t>2 X 2.5 MW</a:t>
            </a:r>
          </a:p>
          <a:p>
            <a:pPr lvl="1"/>
            <a:r>
              <a:rPr lang="en-US" altLang="zh-CN" sz="1800" dirty="0">
                <a:latin typeface="+mn-ea"/>
              </a:rPr>
              <a:t>IT power capacity</a:t>
            </a:r>
            <a:r>
              <a:rPr lang="zh-CN" altLang="en-US" sz="1800" dirty="0">
                <a:latin typeface="+mn-ea"/>
              </a:rPr>
              <a:t>：</a:t>
            </a:r>
            <a:r>
              <a:rPr lang="en-US" altLang="zh-CN" sz="1800" dirty="0">
                <a:latin typeface="+mn-ea"/>
              </a:rPr>
              <a:t>30kW/rack</a:t>
            </a:r>
          </a:p>
          <a:p>
            <a:pPr lvl="1"/>
            <a:r>
              <a:rPr lang="en-US" altLang="zh-CN" sz="1800" dirty="0">
                <a:latin typeface="+mn-ea"/>
              </a:rPr>
              <a:t>IT and air conditioner are supplied with dual power supply</a:t>
            </a:r>
          </a:p>
          <a:p>
            <a:r>
              <a:rPr lang="en-US" altLang="zh-CN" sz="2000" dirty="0">
                <a:latin typeface="+mn-ea"/>
              </a:rPr>
              <a:t>Efficient and energy saving refrigeration system</a:t>
            </a:r>
          </a:p>
          <a:p>
            <a:pPr lvl="1"/>
            <a:r>
              <a:rPr lang="en-US" altLang="zh-CN" sz="1800" dirty="0">
                <a:latin typeface="+mn-ea"/>
              </a:rPr>
              <a:t>Natural cooling by fluorine pump </a:t>
            </a:r>
          </a:p>
          <a:p>
            <a:pPr lvl="1"/>
            <a:r>
              <a:rPr lang="en-US" altLang="zh-CN" sz="1800" dirty="0">
                <a:latin typeface="+mn-ea"/>
              </a:rPr>
              <a:t>Meet the vibration requirement of HEPS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26220A5-79E6-4002-A554-038F3F058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21" y="1768697"/>
            <a:ext cx="3551339" cy="23973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693DBD-35A2-45FC-9881-0D6385BD9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21" y="4359247"/>
            <a:ext cx="3551340" cy="226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31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07BA506-1238-4F3A-9116-5506BB9598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1329893"/>
            <a:ext cx="7169150" cy="1013257"/>
          </a:xfrm>
        </p:spPr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566AB4-C8CA-4BCA-92A7-69E5137D6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9102" y="2535663"/>
            <a:ext cx="9628909" cy="2992444"/>
          </a:xfrm>
        </p:spPr>
        <p:txBody>
          <a:bodyPr>
            <a:normAutofit lnSpcReduction="10000"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/>
              <a:t>About </a:t>
            </a:r>
            <a:r>
              <a:rPr lang="zh-CN" altLang="en-US" sz="2800" b="1" dirty="0"/>
              <a:t>HEPS </a:t>
            </a:r>
            <a:r>
              <a:rPr lang="en-US" altLang="zh-CN" sz="2800" b="1" dirty="0"/>
              <a:t>&amp; HEPS CC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/>
              <a:t>Challenges for Data and Computing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/>
              <a:t>System Design and Progress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/>
              <a:t>Summary &amp; Plan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92604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3BE3-EFED-E5D8-BD09-CE0A537F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ED4BB6-19BF-3DF1-5F96-BE5F587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+mj-ea"/>
              </a:rPr>
              <a:t>Infrastructure: Network</a:t>
            </a:r>
            <a:endParaRPr lang="zh-CN" altLang="en-US" sz="3600" dirty="0">
              <a:latin typeface="+mj-ea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0DE09F-4D42-1507-DF4D-A8FD01A7F7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5600" y="1249363"/>
            <a:ext cx="7816640" cy="5396764"/>
          </a:xfrm>
        </p:spPr>
        <p:txBody>
          <a:bodyPr>
            <a:normAutofit/>
          </a:bodyPr>
          <a:lstStyle/>
          <a:p>
            <a:r>
              <a:rPr lang="en" altLang="zh-CN" sz="2000" b="0" i="0" dirty="0">
                <a:effectLst/>
                <a:latin typeface="+mj-lt"/>
              </a:rPr>
              <a:t>Meet the network access needs of various users, provide networks for daily office work and scientific research, and be partitioned according to functional areas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General Purpose Network(GPN): Campus wired network + wireless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Data Center Network (DCN)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Production Network(PN): Beamline/Accelerator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control and data transfer network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Wide Area Network(WAN)</a:t>
            </a:r>
          </a:p>
          <a:p>
            <a:pPr marL="182880" lvl="1"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0099"/>
                </a:solidFill>
                <a:latin typeface="+mj-lt"/>
              </a:rPr>
              <a:t>Key features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High performance: n*100Gb/s bandwidth, RoCE,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High </a:t>
            </a:r>
            <a:r>
              <a:rPr lang="en" altLang="zh-CN" sz="1600" dirty="0">
                <a:latin typeface="+mj-lt"/>
              </a:rPr>
              <a:t>stability: link and device redundancy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high </a:t>
            </a:r>
            <a:r>
              <a:rPr lang="en" altLang="zh-CN" sz="1600" dirty="0">
                <a:latin typeface="+mj-lt"/>
              </a:rPr>
              <a:t>scalability</a:t>
            </a:r>
            <a:r>
              <a:rPr lang="en-US" altLang="zh-CN" sz="1600" dirty="0">
                <a:latin typeface="+mj-lt"/>
              </a:rPr>
              <a:t>: spine-leaf architecture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High security: network areas isolated according to requirements 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latin typeface="+mj-lt"/>
              </a:rPr>
              <a:t>H</a:t>
            </a:r>
            <a:r>
              <a:rPr lang="en" altLang="zh-CN" sz="1600" dirty="0" err="1">
                <a:latin typeface="+mj-lt"/>
              </a:rPr>
              <a:t>igh</a:t>
            </a:r>
            <a:r>
              <a:rPr lang="en" altLang="zh-CN" sz="1600" dirty="0">
                <a:latin typeface="+mj-lt"/>
              </a:rPr>
              <a:t> usability</a:t>
            </a:r>
            <a:r>
              <a:rPr lang="en-US" altLang="zh-CN" sz="1600" dirty="0">
                <a:latin typeface="+mj-lt"/>
              </a:rPr>
              <a:t>: 100G P2P link with IHEP campus, sub-network of IHEP internal network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E6C75B-4FE7-8A17-4B12-8F3BCDD2F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022" y="998780"/>
            <a:ext cx="3130506" cy="19302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35D7B4-EFCE-842C-9E56-2C92A2AA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240" y="2929025"/>
            <a:ext cx="3774069" cy="37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37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3BE3-EFED-E5D8-BD09-CE0A537F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ED4BB6-19BF-3DF1-5F96-BE5F587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sz="3600" dirty="0">
                <a:latin typeface="+mj-ea"/>
              </a:rPr>
              <a:t>Infrastructure: Storage</a:t>
            </a:r>
            <a:endParaRPr lang="zh-CN" altLang="en-US" sz="3600" dirty="0">
              <a:latin typeface="+mj-ea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D0DE09F-4D42-1507-DF4D-A8FD01A7F7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8351" y="1007999"/>
            <a:ext cx="5283439" cy="538392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>
                <a:latin typeface="+mj-lt"/>
              </a:rPr>
              <a:t>Hierarchical storage architecture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Beamline storage</a:t>
            </a: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zh-CN" sz="1400" dirty="0">
                <a:latin typeface="+mj-lt"/>
              </a:rPr>
              <a:t> All-</a:t>
            </a:r>
            <a:r>
              <a:rPr lang="en-US" altLang="zh-CN" sz="1400" dirty="0" err="1">
                <a:latin typeface="+mj-lt"/>
              </a:rPr>
              <a:t>NVMe</a:t>
            </a:r>
            <a:r>
              <a:rPr lang="en-US" altLang="zh-CN" sz="1400" dirty="0">
                <a:latin typeface="+mj-lt"/>
              </a:rPr>
              <a:t> SSD disks provide high performance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Central storage</a:t>
            </a: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zh-CN" sz="1400" dirty="0">
                <a:latin typeface="+mj-lt"/>
              </a:rPr>
              <a:t>High-density HDDs provide large storage space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Tape storage</a:t>
            </a: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zh-CN" sz="1400" dirty="0">
                <a:latin typeface="+mj-lt"/>
              </a:rPr>
              <a:t>LTO9 tapes provide long-term preservation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Home storage</a:t>
            </a:r>
          </a:p>
          <a:p>
            <a:pPr lvl="2">
              <a:lnSpc>
                <a:spcPts val="2800"/>
              </a:lnSpc>
              <a:spcBef>
                <a:spcPts val="0"/>
              </a:spcBef>
            </a:pPr>
            <a:r>
              <a:rPr lang="en-US" altLang="zh-CN" sz="1400" dirty="0">
                <a:latin typeface="+mj-lt"/>
              </a:rPr>
              <a:t>Save programs and provide backup services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altLang="zh-CN" sz="2400" dirty="0">
                <a:latin typeface="+mj-lt"/>
              </a:rPr>
              <a:t>Key features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Hardware adopts high-reliability architecture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Multi-protocol interoperability</a:t>
            </a:r>
          </a:p>
          <a:p>
            <a:pPr lvl="1">
              <a:lnSpc>
                <a:spcPts val="28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User ACL synchronization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B1DAAA3-419B-400B-8EEA-F1A607A38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790" y="1151873"/>
            <a:ext cx="6235153" cy="491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13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53BE3-EFED-E5D8-BD09-CE0A537F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ED4BB6-19BF-3DF1-5F96-BE5F587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sz="3600" dirty="0">
                <a:latin typeface="+mj-ea"/>
              </a:rPr>
              <a:t>Infrastructure: Computing</a:t>
            </a:r>
            <a:endParaRPr lang="zh-CN" altLang="en-US" sz="3600" dirty="0">
              <a:latin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1C233B-00EA-4E85-92D9-3EABA350D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884953"/>
            <a:ext cx="5806707" cy="369187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346111B-7E8E-4A6D-8A3D-E3D40DFF5A28}"/>
              </a:ext>
            </a:extLst>
          </p:cNvPr>
          <p:cNvSpPr/>
          <p:nvPr/>
        </p:nvSpPr>
        <p:spPr>
          <a:xfrm>
            <a:off x="459951" y="1067040"/>
            <a:ext cx="11272097" cy="314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j-lt"/>
                <a:ea typeface="微软雅黑" panose="020B0503020204020204" pitchFamily="34" charset="-122"/>
              </a:rPr>
              <a:t>Unified resource management and scheduling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Scalable architecture, provide computing resources with necessary software and services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All the hardware, operation system and public software(library) is managed centrally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Resource pool: heterogeneous resources(CPU, GPU, DCU…), image repositories, software and so on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Resource management middleware: </a:t>
            </a:r>
            <a:r>
              <a:rPr lang="en-US" altLang="zh-CN" sz="1600" dirty="0" err="1">
                <a:latin typeface="+mj-lt"/>
                <a:ea typeface="微软雅黑" panose="020B0503020204020204" pitchFamily="34" charset="-122"/>
              </a:rPr>
              <a:t>kubernetes</a:t>
            </a: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, </a:t>
            </a:r>
            <a:r>
              <a:rPr lang="en-US" altLang="zh-CN" sz="1600" dirty="0" err="1">
                <a:latin typeface="+mj-lt"/>
                <a:ea typeface="微软雅黑" panose="020B0503020204020204" pitchFamily="34" charset="-122"/>
              </a:rPr>
              <a:t>Slurm</a:t>
            </a: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, </a:t>
            </a:r>
            <a:r>
              <a:rPr lang="en-US" altLang="zh-CN" sz="1600" dirty="0" err="1">
                <a:latin typeface="+mj-lt"/>
                <a:ea typeface="微软雅黑" panose="020B0503020204020204" pitchFamily="34" charset="-122"/>
              </a:rPr>
              <a:t>Openstack</a:t>
            </a: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…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HPC cluster, virtual</a:t>
            </a:r>
            <a:r>
              <a:rPr lang="zh-CN" altLang="en-US" sz="16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cloud</a:t>
            </a:r>
            <a:r>
              <a:rPr lang="zh-CN" altLang="en-US" sz="1600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desktop and web-based analysis service</a:t>
            </a:r>
            <a:endParaRPr lang="en-US" altLang="zh-CN" sz="2000" b="1" dirty="0">
              <a:latin typeface="+mj-lt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j-lt"/>
                <a:ea typeface="微软雅黑" panose="020B0503020204020204" pitchFamily="34" charset="-122"/>
              </a:rPr>
              <a:t>Computing Resources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First stage: 2400 CPU cores &gt;=120TFLOPS</a:t>
            </a:r>
            <a:r>
              <a:rPr lang="zh-CN" altLang="en-US" sz="1600" dirty="0">
                <a:latin typeface="+mj-lt"/>
                <a:ea typeface="微软雅黑" panose="020B0503020204020204" pitchFamily="34" charset="-122"/>
              </a:rPr>
              <a:t> </a:t>
            </a:r>
            <a:endParaRPr lang="en-US" altLang="zh-CN" sz="1600" dirty="0">
              <a:latin typeface="+mj-lt"/>
              <a:ea typeface="微软雅黑" panose="020B0503020204020204" pitchFamily="34" charset="-122"/>
            </a:endParaRPr>
          </a:p>
          <a:p>
            <a:pPr lvl="1">
              <a:lnSpc>
                <a:spcPts val="2400"/>
              </a:lnSpc>
            </a:pPr>
            <a:r>
              <a:rPr lang="en-US" altLang="zh-CN" sz="1600" dirty="0">
                <a:latin typeface="+mj-lt"/>
                <a:ea typeface="微软雅黑" panose="020B0503020204020204" pitchFamily="34" charset="-122"/>
              </a:rPr>
              <a:t>                        48 GPU cards&gt;=360TFLOPS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Big gap for requirements, more funding is needed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B97EC26-A4FA-4DDC-8EBC-A5A3C6694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277375"/>
              </p:ext>
            </p:extLst>
          </p:nvPr>
        </p:nvGraphicFramePr>
        <p:xfrm>
          <a:off x="400802" y="4560849"/>
          <a:ext cx="545994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2476259662"/>
                    </a:ext>
                  </a:extLst>
                </a:gridCol>
                <a:gridCol w="2131202">
                  <a:extLst>
                    <a:ext uri="{9D8B030D-6E8A-4147-A177-3AD203B41FA5}">
                      <a16:colId xmlns:a16="http://schemas.microsoft.com/office/drawing/2014/main" val="776657742"/>
                    </a:ext>
                  </a:extLst>
                </a:gridCol>
                <a:gridCol w="1819981">
                  <a:extLst>
                    <a:ext uri="{9D8B030D-6E8A-4147-A177-3AD203B41FA5}">
                      <a16:colId xmlns:a16="http://schemas.microsoft.com/office/drawing/2014/main" val="3734801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Resource Type </a:t>
                      </a:r>
                      <a:endParaRPr lang="zh-CN" altLang="en-US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Resource Quantity</a:t>
                      </a:r>
                      <a:endParaRPr lang="zh-CN" altLang="en-US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Resource Capability </a:t>
                      </a:r>
                      <a:endParaRPr lang="zh-CN" altLang="en-US" sz="14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673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CPU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 2400 CPU Cores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120 TFLOPS 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943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GPU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 48 GPU Cards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360 TFLOPS 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969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NVME SSD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1.8 PB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IO : 40 GB/s 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968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HDD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 PB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IO : 20 GB/s 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760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290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C0E6F-0D32-9AA3-A4BB-0C0AF733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3DDD634-D20F-7BAC-FB24-8DEBD5123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Computing Mode 1: </a:t>
            </a:r>
            <a:r>
              <a:rPr lang="en-US" altLang="zh-CN" sz="3200" dirty="0"/>
              <a:t>Virtual Machine for Online</a:t>
            </a:r>
            <a:r>
              <a:rPr lang="zh-CN" altLang="en-US" sz="3200" dirty="0"/>
              <a:t> </a:t>
            </a:r>
            <a:r>
              <a:rPr lang="en-US" altLang="zh-CN" sz="3200" dirty="0"/>
              <a:t>&amp;</a:t>
            </a:r>
            <a:r>
              <a:rPr lang="zh-CN" altLang="en-US" sz="3200" dirty="0"/>
              <a:t> </a:t>
            </a:r>
            <a:r>
              <a:rPr lang="en-US" altLang="zh-CN" sz="3200" dirty="0"/>
              <a:t>Offline</a:t>
            </a:r>
            <a:endParaRPr lang="zh-CN" altLang="en-US" sz="3600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9CFA961-4F24-8C90-E561-A73BFDD24B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51" y="1311275"/>
            <a:ext cx="11723649" cy="4803775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+mj-lt"/>
              </a:rPr>
              <a:t>Reserve dedicated VM resources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for beamlines</a:t>
            </a:r>
          </a:p>
          <a:p>
            <a:r>
              <a:rPr lang="en-US" altLang="zh-CN" sz="1800" dirty="0">
                <a:latin typeface="+mj-lt"/>
              </a:rPr>
              <a:t>Offline users apply for time-share virtual machine resources</a:t>
            </a:r>
          </a:p>
          <a:p>
            <a:r>
              <a:rPr lang="en-US" altLang="zh-CN" sz="1800" dirty="0">
                <a:latin typeface="+mj-lt"/>
              </a:rPr>
              <a:t>VM image pre-installed with data analysis software</a:t>
            </a:r>
          </a:p>
          <a:p>
            <a:r>
              <a:rPr lang="en-US" altLang="zh-CN" sz="1800" dirty="0">
                <a:latin typeface="+mj-lt"/>
              </a:rPr>
              <a:t>Video streaming server forward the VM desk image</a:t>
            </a:r>
          </a:p>
          <a:p>
            <a:r>
              <a:rPr lang="en-US" altLang="zh-CN" sz="1800" dirty="0">
                <a:latin typeface="+mj-lt"/>
              </a:rPr>
              <a:t>Users can access VM remotely</a:t>
            </a:r>
            <a:endParaRPr lang="zh-CN" altLang="en-US" sz="1800" dirty="0"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5AEC7-CFAD-4DF1-B705-B42D81D78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99" y="3354012"/>
            <a:ext cx="5167618" cy="26476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E8E9B-5266-42C8-94C4-1F2A073F7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77" y="1140903"/>
            <a:ext cx="4325789" cy="4751741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446D9DF8-A147-4844-8969-5E7CCC607529}"/>
              </a:ext>
            </a:extLst>
          </p:cNvPr>
          <p:cNvSpPr txBox="1">
            <a:spLocks/>
          </p:cNvSpPr>
          <p:nvPr/>
        </p:nvSpPr>
        <p:spPr>
          <a:xfrm>
            <a:off x="579863" y="5892644"/>
            <a:ext cx="10770441" cy="707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 Resource Status: 8 nodes include 288 CPU Cores, 2*A6000 GPU, 4*A5000 GPU,  8*A4500 GPU</a:t>
            </a:r>
          </a:p>
        </p:txBody>
      </p:sp>
    </p:spTree>
    <p:extLst>
      <p:ext uri="{BB962C8B-B14F-4D97-AF65-F5344CB8AC3E}">
        <p14:creationId xmlns:p14="http://schemas.microsoft.com/office/powerpoint/2010/main" val="1628587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ACCA4-5AAC-B1D0-52B9-D7C83B25C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0422332-56EB-F96C-3360-9CB90534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Computing mode 2: </a:t>
            </a:r>
            <a:r>
              <a:rPr lang="en-US" altLang="zh-CN" dirty="0" err="1"/>
              <a:t>J</a:t>
            </a:r>
            <a:r>
              <a:rPr lang="en-US" altLang="zh-CN" sz="4000" dirty="0" err="1">
                <a:latin typeface="+mj-lt"/>
              </a:rPr>
              <a:t>upyterLab</a:t>
            </a:r>
            <a:r>
              <a:rPr lang="en-US" altLang="zh-CN" dirty="0"/>
              <a:t> for Online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C4091D8-FFF3-0307-4398-261AA6DD95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4468" y="1311275"/>
            <a:ext cx="11567532" cy="4803775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+mj-lt"/>
              </a:rPr>
              <a:t>Reserve majority Kubernetes nodes for online computing</a:t>
            </a:r>
          </a:p>
          <a:p>
            <a:r>
              <a:rPr lang="en-US" altLang="zh-CN" sz="1800" dirty="0">
                <a:latin typeface="+mj-lt"/>
              </a:rPr>
              <a:t>Minority Kubernetes nodes for offline computing</a:t>
            </a:r>
          </a:p>
          <a:p>
            <a:r>
              <a:rPr lang="en-US" altLang="zh-CN" sz="1800" dirty="0">
                <a:latin typeface="+mj-lt"/>
              </a:rPr>
              <a:t>The application provides a GUI interface based on </a:t>
            </a:r>
            <a:r>
              <a:rPr lang="en-US" altLang="zh-CN" sz="1800" dirty="0" err="1">
                <a:latin typeface="+mj-lt"/>
              </a:rPr>
              <a:t>JupyterLab</a:t>
            </a:r>
            <a:endParaRPr lang="en-US" altLang="zh-CN" sz="1800" dirty="0">
              <a:latin typeface="+mj-lt"/>
            </a:endParaRPr>
          </a:p>
          <a:p>
            <a:r>
              <a:rPr lang="en-US" altLang="zh-CN" sz="1800" dirty="0">
                <a:latin typeface="+mj-lt"/>
              </a:rPr>
              <a:t>Use containers to launch </a:t>
            </a:r>
            <a:r>
              <a:rPr lang="en-US" altLang="zh-CN" sz="1800" dirty="0" err="1">
                <a:latin typeface="+mj-lt"/>
              </a:rPr>
              <a:t>JupyterLab</a:t>
            </a:r>
            <a:endParaRPr lang="en-US" altLang="zh-CN" sz="1800" dirty="0">
              <a:latin typeface="+mj-lt"/>
            </a:endParaRPr>
          </a:p>
          <a:p>
            <a:r>
              <a:rPr lang="en-US" altLang="zh-CN" sz="1800" dirty="0">
                <a:latin typeface="+mj-lt"/>
              </a:rPr>
              <a:t>Users can access </a:t>
            </a:r>
            <a:r>
              <a:rPr lang="en-US" altLang="zh-CN" sz="1800" dirty="0" err="1">
                <a:latin typeface="+mj-lt"/>
              </a:rPr>
              <a:t>JupyterLab</a:t>
            </a:r>
            <a:r>
              <a:rPr lang="en-US" altLang="zh-CN" sz="1800" dirty="0">
                <a:latin typeface="+mj-lt"/>
              </a:rPr>
              <a:t> by webpage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D138CE-D079-4685-8B5C-3106D0FAE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22" y="3357332"/>
            <a:ext cx="4409366" cy="24556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2673D8-1FE5-4295-AA4D-7767BCCF6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92" y="1217968"/>
            <a:ext cx="5291611" cy="4897082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832D53F1-ABFA-48BC-A0DE-6BBBD8AA42AD}"/>
              </a:ext>
            </a:extLst>
          </p:cNvPr>
          <p:cNvSpPr txBox="1">
            <a:spLocks/>
          </p:cNvSpPr>
          <p:nvPr/>
        </p:nvSpPr>
        <p:spPr>
          <a:xfrm>
            <a:off x="714703" y="5710360"/>
            <a:ext cx="10580537" cy="933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 Resource Status: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+mj-lt"/>
              </a:rPr>
              <a:t>11 CPU nodes + 11 GPU nodes, include  1792 CPU Cores, 6*A100 GPU, 12*A800 GPU,  26*L40 GPU</a:t>
            </a:r>
          </a:p>
        </p:txBody>
      </p:sp>
    </p:spTree>
    <p:extLst>
      <p:ext uri="{BB962C8B-B14F-4D97-AF65-F5344CB8AC3E}">
        <p14:creationId xmlns:p14="http://schemas.microsoft.com/office/powerpoint/2010/main" val="276325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BCCF8-F7B6-6547-A618-25A4A82C6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36EDA85-C414-6C16-2F85-CCD9E5B1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Computing Mode 3: Workstation for Online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5F993B4-F605-9751-00DB-14C237F99E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4703" y="1330388"/>
            <a:ext cx="10718800" cy="4803775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+mj-lt"/>
              </a:rPr>
              <a:t>Dedicated workstation resources used for beamlines(</a:t>
            </a:r>
            <a:r>
              <a:rPr lang="en-US" altLang="zh-CN" sz="1800" dirty="0" err="1">
                <a:latin typeface="+mj-lt"/>
              </a:rPr>
              <a:t>i.e</a:t>
            </a:r>
            <a:r>
              <a:rPr lang="en-US" altLang="zh-CN" sz="1800" dirty="0">
                <a:latin typeface="+mj-lt"/>
              </a:rPr>
              <a:t>: CT imaging beamline)</a:t>
            </a:r>
          </a:p>
          <a:p>
            <a:r>
              <a:rPr lang="en-US" altLang="zh-CN" sz="1800" dirty="0">
                <a:latin typeface="+mj-lt"/>
              </a:rPr>
              <a:t>Located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in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machine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room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and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centrally managed by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Computing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Center</a:t>
            </a:r>
          </a:p>
          <a:p>
            <a:r>
              <a:rPr lang="en-US" altLang="zh-CN" sz="1800" dirty="0">
                <a:latin typeface="+mj-lt"/>
              </a:rPr>
              <a:t>Users can access workstation </a:t>
            </a:r>
            <a:r>
              <a:rPr lang="en" altLang="zh-CN" sz="1800" dirty="0">
                <a:latin typeface="+mj-lt"/>
              </a:rPr>
              <a:t>smoothly </a:t>
            </a:r>
            <a:r>
              <a:rPr lang="en-US" altLang="zh-CN" sz="1800" dirty="0">
                <a:latin typeface="+mj-lt"/>
              </a:rPr>
              <a:t>with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KVM</a:t>
            </a:r>
            <a:r>
              <a:rPr lang="zh-CN" altLang="en-US" sz="1800" dirty="0">
                <a:latin typeface="+mj-lt"/>
              </a:rPr>
              <a:t> </a:t>
            </a:r>
            <a:r>
              <a:rPr lang="en-US" altLang="zh-CN" sz="1800" dirty="0">
                <a:latin typeface="+mj-lt"/>
              </a:rPr>
              <a:t>remotely,</a:t>
            </a:r>
            <a:endParaRPr lang="zh-CN" altLang="en-US" sz="1800" dirty="0">
              <a:latin typeface="+mj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426ECDB-5C6E-4E0F-ACFA-B2E4FF6B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414" y="2551162"/>
            <a:ext cx="1492513" cy="8778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3687746-3558-49EE-809C-66447BDC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414" y="3732276"/>
            <a:ext cx="1492513" cy="73233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10C53582-FB02-4E1F-9521-3518D46FC571}"/>
              </a:ext>
            </a:extLst>
          </p:cNvPr>
          <p:cNvSpPr/>
          <p:nvPr/>
        </p:nvSpPr>
        <p:spPr>
          <a:xfrm>
            <a:off x="9939408" y="2609111"/>
            <a:ext cx="1792535" cy="620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Aft>
                <a:spcPts val="1000"/>
              </a:spcAft>
              <a:buClr>
                <a:srgbClr val="FFC000"/>
              </a:buClr>
              <a:buSzPct val="80000"/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1.User login with AD Account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67942A0-5605-4A10-AFA3-2AE3F7E8044F}"/>
              </a:ext>
            </a:extLst>
          </p:cNvPr>
          <p:cNvSpPr/>
          <p:nvPr/>
        </p:nvSpPr>
        <p:spPr>
          <a:xfrm>
            <a:off x="9939408" y="3573340"/>
            <a:ext cx="1855849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Aft>
                <a:spcPts val="1000"/>
              </a:spcAft>
              <a:buClr>
                <a:srgbClr val="FFC000"/>
              </a:buClr>
              <a:buSzPct val="80000"/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2.Auto mount CIFS Storage with Current Account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03C338C6-9644-4C78-A26C-F5EE1403A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414" y="4823467"/>
            <a:ext cx="1509204" cy="9023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9D01EDB8-0AE1-4D32-95C0-B15D4A59A01F}"/>
              </a:ext>
            </a:extLst>
          </p:cNvPr>
          <p:cNvSpPr/>
          <p:nvPr/>
        </p:nvSpPr>
        <p:spPr>
          <a:xfrm>
            <a:off x="9939408" y="4693560"/>
            <a:ext cx="1942095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Aft>
                <a:spcPts val="1000"/>
              </a:spcAft>
              <a:buClr>
                <a:srgbClr val="FFC000"/>
              </a:buClr>
              <a:buSzPct val="80000"/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Launch the software to analyze the experimental data.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B4A826-83D7-48E1-9E62-DCEA67B03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885" y="2990081"/>
            <a:ext cx="6846581" cy="2674180"/>
          </a:xfrm>
          <a:prstGeom prst="rect">
            <a:avLst/>
          </a:prstGeom>
        </p:spPr>
      </p:pic>
      <p:sp>
        <p:nvSpPr>
          <p:cNvPr id="46" name="内容占位符 1">
            <a:extLst>
              <a:ext uri="{FF2B5EF4-FFF2-40B4-BE49-F238E27FC236}">
                <a16:creationId xmlns:a16="http://schemas.microsoft.com/office/drawing/2014/main" id="{6C359139-3FFE-4E18-A9FA-59D1266689B0}"/>
              </a:ext>
            </a:extLst>
          </p:cNvPr>
          <p:cNvSpPr txBox="1">
            <a:spLocks/>
          </p:cNvSpPr>
          <p:nvPr/>
        </p:nvSpPr>
        <p:spPr>
          <a:xfrm>
            <a:off x="758497" y="5872191"/>
            <a:ext cx="8749053" cy="707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 Resource Status: 5 Workstations with A6000 or A5000 GPU Card</a:t>
            </a:r>
          </a:p>
        </p:txBody>
      </p:sp>
      <p:sp>
        <p:nvSpPr>
          <p:cNvPr id="47" name="箭头: 下 46">
            <a:extLst>
              <a:ext uri="{FF2B5EF4-FFF2-40B4-BE49-F238E27FC236}">
                <a16:creationId xmlns:a16="http://schemas.microsoft.com/office/drawing/2014/main" id="{60EB491A-0E0F-4AC9-B9F1-27872E6B7DE4}"/>
              </a:ext>
            </a:extLst>
          </p:cNvPr>
          <p:cNvSpPr/>
          <p:nvPr/>
        </p:nvSpPr>
        <p:spPr>
          <a:xfrm>
            <a:off x="8925237" y="3441066"/>
            <a:ext cx="226865" cy="27914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07D0AB57-B4E4-4DA6-A241-072D27BDCAC9}"/>
              </a:ext>
            </a:extLst>
          </p:cNvPr>
          <p:cNvSpPr/>
          <p:nvPr/>
        </p:nvSpPr>
        <p:spPr>
          <a:xfrm>
            <a:off x="8943633" y="4501611"/>
            <a:ext cx="226865" cy="27914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79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9F948-6257-1A4D-480C-7C059A19C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0B88548-017A-4D74-9919-4954CA7BC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545" y="2187243"/>
            <a:ext cx="6857999" cy="337148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066E4273-0995-1BEE-C9D5-5493E034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Computing mode 4: HPC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3CB6E09-978B-4141-427B-2C74F45EF0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654" y="1311275"/>
            <a:ext cx="11701346" cy="4803775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latin typeface="+mj-lt"/>
              </a:rPr>
              <a:t>HPC services for beamline scientists and users with large-scale data analysis needs. </a:t>
            </a:r>
          </a:p>
          <a:p>
            <a:r>
              <a:rPr lang="en-US" altLang="zh-CN" sz="1800" dirty="0">
                <a:latin typeface="+mj-lt"/>
              </a:rPr>
              <a:t>Users submit jobs from webpage or terminal</a:t>
            </a:r>
          </a:p>
          <a:p>
            <a:r>
              <a:rPr lang="en-US" altLang="zh-CN" sz="1800" dirty="0">
                <a:latin typeface="+mj-lt"/>
              </a:rPr>
              <a:t>Wait for resource allocation to run computational tasks.</a:t>
            </a: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375938A7-2595-48C2-826B-9BA9BF0ED029}"/>
              </a:ext>
            </a:extLst>
          </p:cNvPr>
          <p:cNvSpPr txBox="1">
            <a:spLocks/>
          </p:cNvSpPr>
          <p:nvPr/>
        </p:nvSpPr>
        <p:spPr>
          <a:xfrm>
            <a:off x="490654" y="5558723"/>
            <a:ext cx="10859651" cy="933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1800" dirty="0">
                <a:latin typeface="+mj-lt"/>
              </a:rPr>
              <a:t> Resource Status: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+mj-lt"/>
              </a:rPr>
              <a:t>2 CPU nodes + 3 GPU nodes, include  320 CPU Cores, 6*A800 GPU</a:t>
            </a:r>
          </a:p>
        </p:txBody>
      </p:sp>
    </p:spTree>
    <p:extLst>
      <p:ext uri="{BB962C8B-B14F-4D97-AF65-F5344CB8AC3E}">
        <p14:creationId xmlns:p14="http://schemas.microsoft.com/office/powerpoint/2010/main" val="1460825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C953D7A-B304-67A5-4F30-CBF59A88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Computing</a:t>
            </a:r>
            <a:r>
              <a:rPr lang="zh-CN" altLang="en-US" dirty="0"/>
              <a:t> </a:t>
            </a:r>
            <a:r>
              <a:rPr lang="en-US" altLang="zh-CN" dirty="0"/>
              <a:t>Services Portal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Beamlines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E3AA60-3269-094F-D949-FEEC0112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88" y="1025911"/>
            <a:ext cx="10563905" cy="53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62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39609F6-43C0-455F-9C74-80004DAC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微软雅黑" panose="020B0503020204020204" pitchFamily="34" charset="-122"/>
              </a:rPr>
              <a:t>HEPS CC System Integration/Test bed/Production</a:t>
            </a:r>
            <a:endParaRPr lang="zh-CN" altLang="en-US" sz="3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546D6B-47F4-483A-9A42-4F3A5C298455}"/>
              </a:ext>
            </a:extLst>
          </p:cNvPr>
          <p:cNvSpPr txBox="1"/>
          <p:nvPr/>
        </p:nvSpPr>
        <p:spPr>
          <a:xfrm>
            <a:off x="4511353" y="2140895"/>
            <a:ext cx="3391297" cy="280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2022-2023,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integration test at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4W1B/1W1A/4W1A of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BSRF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Running in production environment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Network bandwidth updated to </a:t>
            </a:r>
            <a:r>
              <a:rPr kumimoji="0" lang="en-GB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25Gb/s 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Beamline storage: Huawei Ocean Store 9950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Central storage: 80TB disk array,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Lustre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Follow real experiment process, provide </a:t>
            </a:r>
            <a:r>
              <a:rPr kumimoji="0" lang="en-US" altLang="zh-CN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Pymca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to do analyzing at 4W1B</a:t>
            </a:r>
          </a:p>
          <a:p>
            <a:pPr indent="-57150">
              <a:lnSpc>
                <a:spcPct val="150000"/>
              </a:lnSpc>
            </a:pP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76198">
              <a:lnSpc>
                <a:spcPct val="150000"/>
              </a:lnSpc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488D9F-AF6D-480D-AE1F-5AE03B8F597B}"/>
              </a:ext>
            </a:extLst>
          </p:cNvPr>
          <p:cNvSpPr txBox="1"/>
          <p:nvPr/>
        </p:nvSpPr>
        <p:spPr>
          <a:xfrm>
            <a:off x="7942526" y="2131555"/>
            <a:ext cx="3698090" cy="202844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June, 2024, HEPSCC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deployed at HEPS, running in production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network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storage, computing system finished deployment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100" dirty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Data management, data analysis software framework, user service system are integrated with DAQ system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45E5246-CA96-46C1-BAB6-70B9F2B1805C}"/>
              </a:ext>
            </a:extLst>
          </p:cNvPr>
          <p:cNvSpPr/>
          <p:nvPr/>
        </p:nvSpPr>
        <p:spPr>
          <a:xfrm>
            <a:off x="4469533" y="1974229"/>
            <a:ext cx="3202366" cy="2579836"/>
          </a:xfrm>
          <a:prstGeom prst="roundRect">
            <a:avLst/>
          </a:prstGeom>
          <a:noFill/>
          <a:ln w="28575">
            <a:solidFill>
              <a:srgbClr val="4BAC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0CFAF1C-13BD-4A13-AAC4-3F79AD4D4486}"/>
              </a:ext>
            </a:extLst>
          </p:cNvPr>
          <p:cNvSpPr/>
          <p:nvPr/>
        </p:nvSpPr>
        <p:spPr>
          <a:xfrm>
            <a:off x="7838066" y="1974230"/>
            <a:ext cx="3698090" cy="2579835"/>
          </a:xfrm>
          <a:prstGeom prst="roundRect">
            <a:avLst/>
          </a:prstGeom>
          <a:noFill/>
          <a:ln w="28575">
            <a:solidFill>
              <a:srgbClr val="4BAC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D4A53D7-CE49-47FE-A6AC-E555066699A5}"/>
              </a:ext>
            </a:extLst>
          </p:cNvPr>
          <p:cNvSpPr/>
          <p:nvPr/>
        </p:nvSpPr>
        <p:spPr>
          <a:xfrm>
            <a:off x="4325516" y="2013811"/>
            <a:ext cx="324000" cy="31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D80B90D-88E8-4557-9410-F18D13F18A86}"/>
              </a:ext>
            </a:extLst>
          </p:cNvPr>
          <p:cNvSpPr/>
          <p:nvPr/>
        </p:nvSpPr>
        <p:spPr>
          <a:xfrm>
            <a:off x="7666832" y="2004899"/>
            <a:ext cx="324000" cy="31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7972BD-A57F-458D-89F8-578863ADA625}"/>
              </a:ext>
            </a:extLst>
          </p:cNvPr>
          <p:cNvSpPr/>
          <p:nvPr/>
        </p:nvSpPr>
        <p:spPr>
          <a:xfrm>
            <a:off x="677219" y="976509"/>
            <a:ext cx="1166529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6198"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Set up testbed at BSRF to integrate software </a:t>
            </a:r>
            <a:r>
              <a:rPr lang="en-US" altLang="zh-CN" sz="1600" b="1" spc="-6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systems to verify interfaces and process. </a:t>
            </a:r>
          </a:p>
          <a:p>
            <a:pPr indent="-76198">
              <a:lnSpc>
                <a:spcPct val="150000"/>
              </a:lnSpc>
            </a:pPr>
            <a:r>
              <a:rPr lang="en-US" altLang="zh-CN" sz="1600" b="1" spc="-6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HEPS CC system has been tested in the real experimental environment, running in production.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502F5AD-8582-4C1B-9813-B545B4EB9AEF}"/>
              </a:ext>
            </a:extLst>
          </p:cNvPr>
          <p:cNvSpPr txBox="1"/>
          <p:nvPr/>
        </p:nvSpPr>
        <p:spPr>
          <a:xfrm>
            <a:off x="686163" y="2140895"/>
            <a:ext cx="3599477" cy="223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7150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2020-2021, built testbed at 1W1A/3W1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BSRF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/>
              <a:t>Network bandwidth updated to </a:t>
            </a:r>
            <a:r>
              <a:rPr lang="en-GB" altLang="zh-CN" sz="1100" dirty="0"/>
              <a:t>10Gb/s </a:t>
            </a:r>
            <a:endParaRPr lang="en-US" altLang="zh-CN" sz="11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/>
              <a:t>Beamline storage &amp; Central storage: </a:t>
            </a:r>
            <a:r>
              <a:rPr lang="en-US" altLang="zh-CN" sz="1100" b="1" dirty="0"/>
              <a:t>80TB</a:t>
            </a:r>
            <a:r>
              <a:rPr lang="en-US" altLang="zh-CN" sz="1100" dirty="0"/>
              <a:t> disk array, </a:t>
            </a:r>
            <a:r>
              <a:rPr lang="en-US" altLang="zh-CN" sz="1100" dirty="0" err="1"/>
              <a:t>Lustre</a:t>
            </a:r>
            <a:r>
              <a:rPr lang="en-US" altLang="zh-CN" sz="1100" dirty="0"/>
              <a:t> file system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MAMBA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DMS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Daisy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computing system</a:t>
            </a:r>
            <a:endParaRPr lang="zh-CN" altLang="en-US" sz="1100" dirty="0"/>
          </a:p>
          <a:p>
            <a:pPr indent="-57150">
              <a:lnSpc>
                <a:spcPct val="150000"/>
              </a:lnSpc>
            </a:pP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39AF6F5-581A-4DB3-A980-DFC614C83EF1}"/>
              </a:ext>
            </a:extLst>
          </p:cNvPr>
          <p:cNvSpPr/>
          <p:nvPr/>
        </p:nvSpPr>
        <p:spPr>
          <a:xfrm>
            <a:off x="551384" y="1984295"/>
            <a:ext cx="3737967" cy="2579836"/>
          </a:xfrm>
          <a:prstGeom prst="roundRect">
            <a:avLst/>
          </a:prstGeom>
          <a:noFill/>
          <a:ln w="28575">
            <a:solidFill>
              <a:srgbClr val="4BAC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541F575-C95F-4770-8BB3-2F59FD5A0ACC}"/>
              </a:ext>
            </a:extLst>
          </p:cNvPr>
          <p:cNvSpPr/>
          <p:nvPr/>
        </p:nvSpPr>
        <p:spPr>
          <a:xfrm>
            <a:off x="515219" y="1984295"/>
            <a:ext cx="324000" cy="313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931640E-E519-4AAB-B4E2-4D0B0C20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56" y="4703956"/>
            <a:ext cx="4312845" cy="18525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BE44DA4-3683-4F13-9383-7EE7C02E1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15" y="4714066"/>
            <a:ext cx="2363615" cy="184245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DBD98E6-C7BC-4A42-93A7-5F9F3E6FE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444" y="4709010"/>
            <a:ext cx="2121526" cy="184245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C1AB8FD-DF9E-454C-BEAD-3E27113FFB94}"/>
              </a:ext>
            </a:extLst>
          </p:cNvPr>
          <p:cNvSpPr/>
          <p:nvPr/>
        </p:nvSpPr>
        <p:spPr>
          <a:xfrm>
            <a:off x="1667556" y="6237312"/>
            <a:ext cx="8998242" cy="31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  Data acquisition     Analysis framework Interface   CT reconstruction    Integration test at HEPS 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18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C28E88B-E253-4D0F-743E-5B83113B4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" y="1310641"/>
            <a:ext cx="10718987" cy="5168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  <a:spcBef>
                <a:spcPts val="600"/>
              </a:spcBef>
            </a:pPr>
            <a:r>
              <a:rPr kumimoji="1" lang="en-US" altLang="zh-CN" dirty="0">
                <a:solidFill>
                  <a:schemeClr val="tx1"/>
                </a:solidFill>
              </a:rPr>
              <a:t>Data, computing and software are very important for HEPS</a:t>
            </a:r>
          </a:p>
          <a:p>
            <a:pPr>
              <a:lnSpc>
                <a:spcPct val="160000"/>
              </a:lnSpc>
              <a:spcBef>
                <a:spcPts val="600"/>
              </a:spcBef>
            </a:pPr>
            <a:r>
              <a:rPr kumimoji="1" lang="en-US" altLang="zh-CN" dirty="0">
                <a:solidFill>
                  <a:schemeClr val="tx1"/>
                </a:solidFill>
              </a:rPr>
              <a:t>We are always facing many challenges for HEPS data</a:t>
            </a:r>
          </a:p>
          <a:p>
            <a:pPr>
              <a:lnSpc>
                <a:spcPct val="160000"/>
              </a:lnSpc>
              <a:spcBef>
                <a:spcPts val="600"/>
              </a:spcBef>
            </a:pPr>
            <a:r>
              <a:rPr kumimoji="1" lang="en-US" altLang="zh-CN" dirty="0">
                <a:solidFill>
                  <a:schemeClr val="tx1"/>
                </a:solidFill>
              </a:rPr>
              <a:t>We have had good progress so far, most of the modules are ready for production</a:t>
            </a:r>
          </a:p>
          <a:p>
            <a:pPr>
              <a:lnSpc>
                <a:spcPct val="160000"/>
              </a:lnSpc>
              <a:spcBef>
                <a:spcPts val="600"/>
              </a:spcBef>
            </a:pPr>
            <a:r>
              <a:rPr kumimoji="1" lang="en-US" altLang="zh-CN" dirty="0">
                <a:solidFill>
                  <a:schemeClr val="tx1"/>
                </a:solidFill>
              </a:rPr>
              <a:t>More computing(CPU&amp;GPU) and storage resources are needed</a:t>
            </a:r>
          </a:p>
          <a:p>
            <a:pPr>
              <a:lnSpc>
                <a:spcPct val="160000"/>
              </a:lnSpc>
              <a:spcBef>
                <a:spcPts val="600"/>
              </a:spcBef>
            </a:pPr>
            <a:r>
              <a:rPr kumimoji="1" lang="en-US" altLang="zh-CN" dirty="0">
                <a:solidFill>
                  <a:schemeClr val="tx1"/>
                </a:solidFill>
              </a:rPr>
              <a:t>We are still facing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the data processing challenge from high data throughput beamlines</a:t>
            </a:r>
          </a:p>
          <a:p>
            <a:pPr marL="742950" lvl="1" indent="-285750">
              <a:lnSpc>
                <a:spcPct val="16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FPGA, parallel computing, data compression, machine learning…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6AE0078-4059-114A-EC1F-C06B0993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Summary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EB553D-3C2B-41C0-8F69-4BF49526299D}"/>
              </a:ext>
            </a:extLst>
          </p:cNvPr>
          <p:cNvSpPr txBox="1"/>
          <p:nvPr/>
        </p:nvSpPr>
        <p:spPr>
          <a:xfrm>
            <a:off x="5716858" y="378759"/>
            <a:ext cx="64751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1" dirty="0">
                <a:solidFill>
                  <a:srgbClr val="333333"/>
                </a:solidFill>
                <a:latin typeface="PT Serif" panose="020A0603040505020204" pitchFamily="18" charset="0"/>
              </a:rPr>
              <a:t>SRN</a:t>
            </a:r>
            <a:r>
              <a:rPr lang="en-US" altLang="zh-CN" sz="1400" b="1" dirty="0">
                <a:solidFill>
                  <a:srgbClr val="333333"/>
                </a:solidFill>
                <a:latin typeface="PT Serif" panose="020A0603040505020204" pitchFamily="18" charset="0"/>
              </a:rPr>
              <a:t>: </a:t>
            </a:r>
            <a:r>
              <a:rPr lang="en" altLang="zh-CN" sz="1400" b="1" i="0" dirty="0">
                <a:solidFill>
                  <a:srgbClr val="333333"/>
                </a:solidFill>
                <a:effectLst/>
                <a:latin typeface="PT Serif" panose="020A0603040505020204" pitchFamily="18" charset="0"/>
              </a:rPr>
              <a:t>HEPS Data and Computing System</a:t>
            </a:r>
            <a:endParaRPr lang="en-US" altLang="zh-CN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" altLang="zh-CN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2"/>
              </a:rPr>
              <a:t>https://www.tandfonline.com/doi/full/10.1080/08940886.2024.2432321#d1e169</a:t>
            </a:r>
            <a:endParaRPr lang="en" altLang="zh-CN" sz="1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" altLang="zh-CN" sz="1400" b="0" i="0" u="none" strike="noStrike" dirty="0">
                <a:solidFill>
                  <a:srgbClr val="10147E"/>
                </a:solidFill>
                <a:effectLst/>
                <a:latin typeface="Open Sans" panose="020B0606030504020204" pitchFamily="34" charset="0"/>
                <a:hlinkClick r:id="rId3"/>
              </a:rPr>
              <a:t>https://doi.org/10.1080/08940886.2024.2432321</a:t>
            </a:r>
            <a:endParaRPr lang="en" altLang="zh-CN" sz="14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3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42634C-1F54-43D1-B3D5-3124CB93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88" y="35999"/>
            <a:ext cx="10153128" cy="802800"/>
          </a:xfrm>
        </p:spPr>
        <p:txBody>
          <a:bodyPr/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Energy Photon Source (HEPS)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23937231-9045-4036-99AB-B86D32FD2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3" y="1087972"/>
            <a:ext cx="6984776" cy="251738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fourth generation light source in China 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High energy, high brightness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Located in Beijing - about 80KM from IHEP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Officially approved in Dec. 2017, started in 2018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whole project will be finished in 2025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solidFill>
                  <a:srgbClr val="1012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batch of beamlines began to install and debug equipment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7192729-779A-4987-9447-434714AA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9B7DF1-3699-1848-9E42-5128EF81FBAC}" type="slidenum">
              <a:rPr kumimoji="1" lang="zh-CN" altLang="en-US" smtClean="0"/>
              <a:pPr/>
              <a:t>3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12B20AA-AAB1-4D9F-BD5D-1C69805CF2D5}"/>
              </a:ext>
            </a:extLst>
          </p:cNvPr>
          <p:cNvGrpSpPr/>
          <p:nvPr/>
        </p:nvGrpSpPr>
        <p:grpSpPr>
          <a:xfrm>
            <a:off x="7320136" y="3609935"/>
            <a:ext cx="4679999" cy="2903176"/>
            <a:chOff x="7104113" y="3640119"/>
            <a:chExt cx="4679999" cy="2903176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189CC0B6-5236-48A6-8013-1EC4E1FE7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6" t="8983" r="1031" b="12794"/>
            <a:stretch>
              <a:fillRect/>
            </a:stretch>
          </p:blipFill>
          <p:spPr bwMode="auto">
            <a:xfrm>
              <a:off x="7104113" y="3640119"/>
              <a:ext cx="4679999" cy="290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E37E181-9894-48FB-9EE5-C5A4CBAB55D1}"/>
                </a:ext>
              </a:extLst>
            </p:cNvPr>
            <p:cNvSpPr/>
            <p:nvPr/>
          </p:nvSpPr>
          <p:spPr bwMode="auto">
            <a:xfrm>
              <a:off x="8904312" y="4947093"/>
              <a:ext cx="129612" cy="120835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五角星 24">
              <a:extLst>
                <a:ext uri="{FF2B5EF4-FFF2-40B4-BE49-F238E27FC236}">
                  <a16:creationId xmlns:a16="http://schemas.microsoft.com/office/drawing/2014/main" id="{701B3F77-62BF-4730-AC62-999B8ABB29FC}"/>
                </a:ext>
              </a:extLst>
            </p:cNvPr>
            <p:cNvSpPr/>
            <p:nvPr/>
          </p:nvSpPr>
          <p:spPr bwMode="auto">
            <a:xfrm>
              <a:off x="9536411" y="4264015"/>
              <a:ext cx="127537" cy="120835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7" name="直接箭头连接符 20">
              <a:extLst>
                <a:ext uri="{FF2B5EF4-FFF2-40B4-BE49-F238E27FC236}">
                  <a16:creationId xmlns:a16="http://schemas.microsoft.com/office/drawing/2014/main" id="{908CD672-7E50-4687-9897-98027158BB1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42571" y="4393773"/>
              <a:ext cx="493840" cy="54739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18">
              <a:extLst>
                <a:ext uri="{FF2B5EF4-FFF2-40B4-BE49-F238E27FC236}">
                  <a16:creationId xmlns:a16="http://schemas.microsoft.com/office/drawing/2014/main" id="{853B76BE-1EE7-4682-85DB-4A2210F970E2}"/>
                </a:ext>
              </a:extLst>
            </p:cNvPr>
            <p:cNvSpPr/>
            <p:nvPr/>
          </p:nvSpPr>
          <p:spPr bwMode="auto">
            <a:xfrm>
              <a:off x="8333322" y="4912568"/>
              <a:ext cx="6735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IHEP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4C5E83D-D0EB-4F9B-8FFF-390170016B38}"/>
                </a:ext>
              </a:extLst>
            </p:cNvPr>
            <p:cNvSpPr txBox="1"/>
            <p:nvPr/>
          </p:nvSpPr>
          <p:spPr>
            <a:xfrm>
              <a:off x="7464152" y="6021288"/>
              <a:ext cx="1072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Beijing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18">
              <a:extLst>
                <a:ext uri="{FF2B5EF4-FFF2-40B4-BE49-F238E27FC236}">
                  <a16:creationId xmlns:a16="http://schemas.microsoft.com/office/drawing/2014/main" id="{C039EEBF-CAC7-4F68-B30E-770562511255}"/>
                </a:ext>
              </a:extLst>
            </p:cNvPr>
            <p:cNvSpPr/>
            <p:nvPr/>
          </p:nvSpPr>
          <p:spPr bwMode="auto">
            <a:xfrm>
              <a:off x="9600179" y="3982633"/>
              <a:ext cx="7280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HEPS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2CE2342-9BE6-4307-AC86-2CA6EAD2E81C}"/>
                </a:ext>
              </a:extLst>
            </p:cNvPr>
            <p:cNvSpPr txBox="1"/>
            <p:nvPr/>
          </p:nvSpPr>
          <p:spPr>
            <a:xfrm rot="18577615">
              <a:off x="8715629" y="4126295"/>
              <a:ext cx="8481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80 km 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32" name="内容占位符 7">
            <a:extLst>
              <a:ext uri="{FF2B5EF4-FFF2-40B4-BE49-F238E27FC236}">
                <a16:creationId xmlns:a16="http://schemas.microsoft.com/office/drawing/2014/main" id="{04E01618-D03C-483F-8472-7BFCF806EE4B}"/>
              </a:ext>
            </a:extLst>
          </p:cNvPr>
          <p:cNvGraphicFramePr>
            <a:graphicFrameLocks/>
          </p:cNvGraphicFramePr>
          <p:nvPr/>
        </p:nvGraphicFramePr>
        <p:xfrm>
          <a:off x="414601" y="3597681"/>
          <a:ext cx="6191192" cy="288012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2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9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3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Main parameters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6" marR="68586" marT="34293" marB="34293">
                    <a:solidFill>
                      <a:schemeClr val="accent2">
                        <a:lumMod val="20000"/>
                        <a:lumOff val="80000"/>
                        <a:alpha val="61961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Unit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6" marR="68586" marT="34293" marB="34293">
                    <a:solidFill>
                      <a:schemeClr val="accent2">
                        <a:lumMod val="20000"/>
                        <a:lumOff val="80000"/>
                        <a:alpha val="61961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6" marR="68586" marT="34293" marB="34293">
                    <a:solidFill>
                      <a:schemeClr val="accent2">
                        <a:lumMod val="20000"/>
                        <a:lumOff val="80000"/>
                        <a:alpha val="6196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Beam</a:t>
                      </a:r>
                      <a:r>
                        <a:rPr lang="en-US" altLang="zh-CN" sz="1800" baseline="0" dirty="0"/>
                        <a:t> energy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GeV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Circumference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m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1360.4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Emittance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 err="1"/>
                        <a:t>pm∙rad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&lt; 60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Brightness</a:t>
                      </a:r>
                      <a:endParaRPr lang="zh-CN" altLang="en-US" sz="1800" dirty="0"/>
                    </a:p>
                  </a:txBody>
                  <a:tcPr marL="68586" marR="68586" marT="34293" marB="34293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700" dirty="0" err="1"/>
                        <a:t>phs</a:t>
                      </a:r>
                      <a:r>
                        <a:rPr lang="en-US" altLang="zh-CN" sz="1700" dirty="0"/>
                        <a:t>/s/mm</a:t>
                      </a:r>
                      <a:r>
                        <a:rPr lang="en-US" altLang="zh-CN" sz="1700" baseline="30000" dirty="0"/>
                        <a:t>2</a:t>
                      </a:r>
                      <a:r>
                        <a:rPr lang="en-US" altLang="zh-CN" sz="1700" dirty="0"/>
                        <a:t>/mrad</a:t>
                      </a:r>
                      <a:r>
                        <a:rPr lang="en-US" altLang="zh-CN" sz="1700" baseline="30000" dirty="0"/>
                        <a:t>2</a:t>
                      </a:r>
                      <a:r>
                        <a:rPr lang="en-US" altLang="zh-CN" sz="1700" dirty="0"/>
                        <a:t>/0.1%BW</a:t>
                      </a:r>
                    </a:p>
                  </a:txBody>
                  <a:tcPr marL="68586" marR="68586" marT="34293" marB="34293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&gt;1x10</a:t>
                      </a:r>
                      <a:r>
                        <a:rPr lang="en-US" altLang="zh-CN" sz="1800" baseline="30000" dirty="0"/>
                        <a:t>22</a:t>
                      </a:r>
                      <a:endParaRPr lang="zh-CN" altLang="en-US" sz="1800" baseline="30000" dirty="0"/>
                    </a:p>
                  </a:txBody>
                  <a:tcPr marL="68586" marR="68586" marT="34293" marB="3429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Beam current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/>
                        <a:t>mA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>
                          <a:sym typeface="Symbol" panose="05050102010706020507" pitchFamily="18" charset="2"/>
                        </a:rPr>
                        <a:t>200</a:t>
                      </a:r>
                      <a:endParaRPr lang="zh-CN" altLang="en-US" sz="1800" dirty="0"/>
                    </a:p>
                  </a:txBody>
                  <a:tcPr marL="68586" marR="68586" marT="34293" marB="3429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Injection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zh-CN" altLang="en-US" sz="1800" dirty="0"/>
                    </a:p>
                  </a:txBody>
                  <a:tcPr marL="68586" marR="68586" marT="34293" marB="34293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800" dirty="0"/>
                        <a:t>Top-up</a:t>
                      </a:r>
                      <a:endParaRPr lang="zh-CN" altLang="en-US" sz="1800" dirty="0"/>
                    </a:p>
                  </a:txBody>
                  <a:tcPr marL="68586" marR="68586" marT="34293" marB="3429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F331683C-1B7C-4088-9505-2CA9269A7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971395"/>
            <a:ext cx="4679999" cy="26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34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1">
            <a:extLst>
              <a:ext uri="{FF2B5EF4-FFF2-40B4-BE49-F238E27FC236}">
                <a16:creationId xmlns:a16="http://schemas.microsoft.com/office/drawing/2014/main" id="{7D8FB83C-D673-DA24-62D9-F2943990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4897"/>
            <a:ext cx="3590693" cy="4804867"/>
          </a:xfrm>
        </p:spPr>
        <p:txBody>
          <a:bodyPr>
            <a:normAutofit/>
          </a:bodyPr>
          <a:lstStyle/>
          <a:p>
            <a:r>
              <a:rPr lang="en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Collaborate with beamlines and users</a:t>
            </a:r>
          </a:p>
          <a:p>
            <a:r>
              <a:rPr lang="en" altLang="zh-CN" sz="1800" dirty="0">
                <a:solidFill>
                  <a:srgbClr val="24292F"/>
                </a:solidFill>
                <a:latin typeface="Noto Sans SC"/>
              </a:rPr>
              <a:t>Try to find more </a:t>
            </a:r>
            <a:r>
              <a:rPr lang="en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funding to </a:t>
            </a:r>
            <a:r>
              <a:rPr lang="en" altLang="zh-CN" sz="1800" b="0" i="0" dirty="0" err="1">
                <a:solidFill>
                  <a:srgbClr val="24292F"/>
                </a:solidFill>
                <a:effectLst/>
                <a:latin typeface="Noto Sans SC"/>
              </a:rPr>
              <a:t>inmprove</a:t>
            </a:r>
            <a:r>
              <a:rPr lang="zh-CN" altLang="en-US" sz="1800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-US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the</a:t>
            </a:r>
            <a:r>
              <a:rPr lang="zh-CN" altLang="en-US" sz="1800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 computing and data</a:t>
            </a:r>
            <a:r>
              <a:rPr lang="zh-CN" altLang="en-US" sz="1800" b="0" i="0" dirty="0">
                <a:solidFill>
                  <a:srgbClr val="24292F"/>
                </a:solidFill>
                <a:effectLst/>
                <a:latin typeface="Noto Sans SC"/>
              </a:rPr>
              <a:t> </a:t>
            </a:r>
            <a:r>
              <a:rPr lang="en-US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capabilities </a:t>
            </a:r>
            <a:r>
              <a:rPr lang="en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to meet the requirements from HEPS</a:t>
            </a:r>
          </a:p>
          <a:p>
            <a:r>
              <a:rPr lang="en" altLang="zh-CN" sz="1800" dirty="0">
                <a:solidFill>
                  <a:srgbClr val="24292F"/>
                </a:solidFill>
                <a:latin typeface="Noto Sans SC"/>
              </a:rPr>
              <a:t>C</a:t>
            </a:r>
            <a:r>
              <a:rPr lang="en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ontinuously develop and integrate more software/tools</a:t>
            </a:r>
          </a:p>
          <a:p>
            <a:r>
              <a:rPr kumimoji="1" lang="en" altLang="zh-CN" sz="1800" dirty="0">
                <a:solidFill>
                  <a:srgbClr val="24292F"/>
                </a:solidFill>
                <a:latin typeface="Noto Sans SC"/>
              </a:rPr>
              <a:t>Provide high performance data &amp; computing services for beamlines and users </a:t>
            </a:r>
            <a:endParaRPr lang="en" altLang="zh-CN" sz="1800" b="0" i="0" dirty="0">
              <a:solidFill>
                <a:srgbClr val="24292F"/>
              </a:solidFill>
              <a:effectLst/>
              <a:latin typeface="Noto Sans SC"/>
            </a:endParaRPr>
          </a:p>
          <a:p>
            <a:r>
              <a:rPr lang="en" altLang="zh-CN" sz="1800" b="1" dirty="0">
                <a:solidFill>
                  <a:srgbClr val="24292F"/>
                </a:solidFill>
                <a:latin typeface="Noto Sans SC"/>
              </a:rPr>
              <a:t>Provide AI</a:t>
            </a:r>
            <a:r>
              <a:rPr lang="zh-CN" altLang="en-US" sz="1800" b="1" dirty="0">
                <a:solidFill>
                  <a:srgbClr val="24292F"/>
                </a:solidFill>
                <a:latin typeface="Noto Sans SC"/>
              </a:rPr>
              <a:t> </a:t>
            </a:r>
            <a:r>
              <a:rPr lang="en-US" altLang="zh-CN" sz="1800" b="1" dirty="0">
                <a:solidFill>
                  <a:srgbClr val="24292F"/>
                </a:solidFill>
                <a:latin typeface="Noto Sans SC"/>
              </a:rPr>
              <a:t>service for the whole facility—Smart Light Source</a:t>
            </a:r>
            <a:endParaRPr lang="en" altLang="zh-CN" sz="1800" b="1" i="0" dirty="0">
              <a:solidFill>
                <a:srgbClr val="24292F"/>
              </a:solidFill>
              <a:effectLst/>
              <a:latin typeface="Noto Sans SC"/>
            </a:endParaRPr>
          </a:p>
          <a:p>
            <a:pPr marL="0" indent="0">
              <a:buNone/>
            </a:pPr>
            <a:endParaRPr kumimoji="1" lang="en" altLang="zh-CN" sz="1800" dirty="0">
              <a:solidFill>
                <a:srgbClr val="24292F"/>
              </a:solidFill>
              <a:latin typeface="Noto Sans SC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AB84526-1EF7-431E-7677-B9963D2A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95253E-01EF-4648-BE4B-62B8F7DEE7B9}"/>
              </a:ext>
            </a:extLst>
          </p:cNvPr>
          <p:cNvSpPr txBox="1"/>
          <p:nvPr/>
        </p:nvSpPr>
        <p:spPr>
          <a:xfrm>
            <a:off x="2773999" y="5733103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600" b="1" dirty="0"/>
              <a:t>Thanks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you for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your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attention!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E488D4-7E1B-493C-AEAC-BE0F0A06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03" y="592416"/>
            <a:ext cx="8185990" cy="49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5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DC357-1D71-A6CF-D8FF-3F35199DB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1C57405-416B-9496-5BBD-A202436E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3" y="0"/>
            <a:ext cx="11724040" cy="1008000"/>
          </a:xfrm>
        </p:spPr>
        <p:txBody>
          <a:bodyPr/>
          <a:lstStyle/>
          <a:p>
            <a:r>
              <a:rPr lang="en-US" altLang="zh-CN" sz="3200" dirty="0"/>
              <a:t>Data Streaming for High Data Throughput Beamlines</a:t>
            </a:r>
            <a:endParaRPr lang="zh-CN" altLang="en-US" sz="3200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E4E838D-BA02-7D9A-A658-840AA01AAF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9863" y="1222245"/>
            <a:ext cx="11612137" cy="1806575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A unified module for streaming data access, parsing, management, and retrieval.</a:t>
            </a:r>
          </a:p>
          <a:p>
            <a:pPr lvl="1"/>
            <a:r>
              <a:rPr lang="en-US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Flexible splitting and merging of streams to meet application requirements and alleviate IO bottlenecks.</a:t>
            </a:r>
          </a:p>
          <a:p>
            <a:pPr lvl="1"/>
            <a:r>
              <a:rPr lang="en-US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Support for parallel computing, featuring high throughput and low latency characteristics.</a:t>
            </a:r>
          </a:p>
          <a:p>
            <a:pPr lvl="1"/>
            <a:r>
              <a:rPr lang="en-US" altLang="zh-CN" sz="1800" b="0" i="0" dirty="0">
                <a:solidFill>
                  <a:srgbClr val="24292F"/>
                </a:solidFill>
                <a:effectLst/>
                <a:latin typeface="Noto Sans SC"/>
              </a:rPr>
              <a:t>Development of a distributed cache pool for the temporary storage of experimental data.</a:t>
            </a:r>
            <a:endParaRPr lang="zh-CN" altLang="en-US" sz="1800" dirty="0">
              <a:solidFill>
                <a:srgbClr val="24292F"/>
              </a:solidFill>
              <a:latin typeface="Noto Sans SC"/>
            </a:endParaRPr>
          </a:p>
        </p:txBody>
      </p: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E51D5294-818C-B941-B48E-B3DA2958A883}"/>
              </a:ext>
            </a:extLst>
          </p:cNvPr>
          <p:cNvGrpSpPr/>
          <p:nvPr/>
        </p:nvGrpSpPr>
        <p:grpSpPr>
          <a:xfrm>
            <a:off x="980593" y="3404638"/>
            <a:ext cx="9709177" cy="3254829"/>
            <a:chOff x="5519936" y="1124744"/>
            <a:chExt cx="6516624" cy="2281172"/>
          </a:xfrm>
        </p:grpSpPr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12638A76-7656-5A42-847F-FE5A1A93C8A1}"/>
                </a:ext>
              </a:extLst>
            </p:cNvPr>
            <p:cNvGrpSpPr/>
            <p:nvPr/>
          </p:nvGrpSpPr>
          <p:grpSpPr>
            <a:xfrm>
              <a:off x="5519936" y="1770949"/>
              <a:ext cx="922440" cy="996078"/>
              <a:chOff x="1254962" y="4808538"/>
              <a:chExt cx="1377190" cy="1099708"/>
            </a:xfrm>
            <a:solidFill>
              <a:srgbClr val="EE7008">
                <a:lumMod val="40000"/>
                <a:lumOff val="60000"/>
              </a:srgbClr>
            </a:solidFill>
          </p:grpSpPr>
          <p:sp>
            <p:nvSpPr>
              <p:cNvPr id="290" name="六边形 289">
                <a:extLst>
                  <a:ext uri="{FF2B5EF4-FFF2-40B4-BE49-F238E27FC236}">
                    <a16:creationId xmlns:a16="http://schemas.microsoft.com/office/drawing/2014/main" id="{FD735ED7-CAD1-874B-B48C-1A5B0D7399C5}"/>
                  </a:ext>
                </a:extLst>
              </p:cNvPr>
              <p:cNvSpPr/>
              <p:nvPr/>
            </p:nvSpPr>
            <p:spPr>
              <a:xfrm>
                <a:off x="1254962" y="4808538"/>
                <a:ext cx="1072389" cy="794907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2700" h="25400" prst="coolSlant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91" name="六边形 290">
                <a:extLst>
                  <a:ext uri="{FF2B5EF4-FFF2-40B4-BE49-F238E27FC236}">
                    <a16:creationId xmlns:a16="http://schemas.microsoft.com/office/drawing/2014/main" id="{748E0C9B-643D-4247-AB85-DE177984857D}"/>
                  </a:ext>
                </a:extLst>
              </p:cNvPr>
              <p:cNvSpPr/>
              <p:nvPr/>
            </p:nvSpPr>
            <p:spPr>
              <a:xfrm>
                <a:off x="1407362" y="4960938"/>
                <a:ext cx="1072389" cy="794907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2700" h="25400" prst="coolSlant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92" name="六边形 291">
                <a:extLst>
                  <a:ext uri="{FF2B5EF4-FFF2-40B4-BE49-F238E27FC236}">
                    <a16:creationId xmlns:a16="http://schemas.microsoft.com/office/drawing/2014/main" id="{16B0A50A-77CC-A847-95AD-6C5E249F6B97}"/>
                  </a:ext>
                </a:extLst>
              </p:cNvPr>
              <p:cNvSpPr/>
              <p:nvPr/>
            </p:nvSpPr>
            <p:spPr>
              <a:xfrm>
                <a:off x="1559763" y="5113339"/>
                <a:ext cx="1072389" cy="794907"/>
              </a:xfrm>
              <a:prstGeom prst="hexagon">
                <a:avLst/>
              </a:prstGeom>
              <a:grpFill/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2700" h="25400" prst="coolSlant"/>
              </a:sp3d>
            </p:spPr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微软雅黑"/>
                    <a:cs typeface="+mn-cs"/>
                  </a:rPr>
                  <a:t>DAQ</a:t>
                </a: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59" name="组合 258">
              <a:extLst>
                <a:ext uri="{FF2B5EF4-FFF2-40B4-BE49-F238E27FC236}">
                  <a16:creationId xmlns:a16="http://schemas.microsoft.com/office/drawing/2014/main" id="{17252E5F-328C-3D48-B1F1-1EE74DF6381D}"/>
                </a:ext>
              </a:extLst>
            </p:cNvPr>
            <p:cNvGrpSpPr/>
            <p:nvPr/>
          </p:nvGrpSpPr>
          <p:grpSpPr>
            <a:xfrm>
              <a:off x="6663209" y="1124744"/>
              <a:ext cx="4244886" cy="1993092"/>
              <a:chOff x="3906392" y="2821199"/>
              <a:chExt cx="4690977" cy="157700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86" name="矩形 285">
                <a:extLst>
                  <a:ext uri="{FF2B5EF4-FFF2-40B4-BE49-F238E27FC236}">
                    <a16:creationId xmlns:a16="http://schemas.microsoft.com/office/drawing/2014/main" id="{B1E9EC43-CD21-9348-8F5D-7E95A08F8B8F}"/>
                  </a:ext>
                </a:extLst>
              </p:cNvPr>
              <p:cNvSpPr/>
              <p:nvPr/>
            </p:nvSpPr>
            <p:spPr>
              <a:xfrm>
                <a:off x="3906392" y="2822291"/>
                <a:ext cx="1168416" cy="157558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87" name="矩形 286">
                <a:extLst>
                  <a:ext uri="{FF2B5EF4-FFF2-40B4-BE49-F238E27FC236}">
                    <a16:creationId xmlns:a16="http://schemas.microsoft.com/office/drawing/2014/main" id="{CF1F8F5B-2736-5040-BCFF-B713B47F08C0}"/>
                  </a:ext>
                </a:extLst>
              </p:cNvPr>
              <p:cNvSpPr/>
              <p:nvPr/>
            </p:nvSpPr>
            <p:spPr>
              <a:xfrm>
                <a:off x="5079808" y="2822617"/>
                <a:ext cx="1168416" cy="157558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88" name="矩形 287">
                <a:extLst>
                  <a:ext uri="{FF2B5EF4-FFF2-40B4-BE49-F238E27FC236}">
                    <a16:creationId xmlns:a16="http://schemas.microsoft.com/office/drawing/2014/main" id="{DEDB06B2-EDBD-5C48-9F60-81C86681296B}"/>
                  </a:ext>
                </a:extLst>
              </p:cNvPr>
              <p:cNvSpPr/>
              <p:nvPr/>
            </p:nvSpPr>
            <p:spPr>
              <a:xfrm>
                <a:off x="6258205" y="2822480"/>
                <a:ext cx="1168416" cy="157558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E187C5C7-EC8C-DC4A-9C9F-F7C791E7B27C}"/>
                  </a:ext>
                </a:extLst>
              </p:cNvPr>
              <p:cNvSpPr/>
              <p:nvPr/>
            </p:nvSpPr>
            <p:spPr>
              <a:xfrm>
                <a:off x="7428953" y="2821199"/>
                <a:ext cx="1168416" cy="157558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sp>
          <p:nvSpPr>
            <p:cNvPr id="260" name="矩形: 圆角 89">
              <a:extLst>
                <a:ext uri="{FF2B5EF4-FFF2-40B4-BE49-F238E27FC236}">
                  <a16:creationId xmlns:a16="http://schemas.microsoft.com/office/drawing/2014/main" id="{717165A4-D105-DD41-858A-6736EE8347E1}"/>
                </a:ext>
              </a:extLst>
            </p:cNvPr>
            <p:cNvSpPr/>
            <p:nvPr/>
          </p:nvSpPr>
          <p:spPr>
            <a:xfrm>
              <a:off x="6824414" y="1674643"/>
              <a:ext cx="734894" cy="37819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DataRec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1" name="文本框 260">
              <a:extLst>
                <a:ext uri="{FF2B5EF4-FFF2-40B4-BE49-F238E27FC236}">
                  <a16:creationId xmlns:a16="http://schemas.microsoft.com/office/drawing/2014/main" id="{864872C6-A0A7-C447-A5CE-49443292FE5F}"/>
                </a:ext>
              </a:extLst>
            </p:cNvPr>
            <p:cNvSpPr txBox="1"/>
            <p:nvPr/>
          </p:nvSpPr>
          <p:spPr>
            <a:xfrm>
              <a:off x="9729131" y="1197401"/>
              <a:ext cx="1286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APIs for </a:t>
              </a:r>
              <a:r>
                <a:rPr lang="en-US" altLang="zh-CN" sz="1000" b="1" dirty="0">
                  <a:solidFill>
                    <a:prstClr val="black"/>
                  </a:solidFill>
                  <a:latin typeface="Calibri"/>
                  <a:ea typeface="微软雅黑"/>
                </a:rPr>
                <a:t>stream operation</a:t>
              </a: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2" name="文本框 261">
              <a:extLst>
                <a:ext uri="{FF2B5EF4-FFF2-40B4-BE49-F238E27FC236}">
                  <a16:creationId xmlns:a16="http://schemas.microsoft.com/office/drawing/2014/main" id="{D3A81247-A4CA-0F4E-B7DC-93BB949A336D}"/>
                </a:ext>
              </a:extLst>
            </p:cNvPr>
            <p:cNvSpPr txBox="1"/>
            <p:nvPr/>
          </p:nvSpPr>
          <p:spPr>
            <a:xfrm>
              <a:off x="8898512" y="1204446"/>
              <a:ext cx="848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Specific data  path  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3" name="文本框 262">
              <a:extLst>
                <a:ext uri="{FF2B5EF4-FFF2-40B4-BE49-F238E27FC236}">
                  <a16:creationId xmlns:a16="http://schemas.microsoft.com/office/drawing/2014/main" id="{587105FA-9F8E-3643-9FD4-E16AB7BEA061}"/>
                </a:ext>
              </a:extLst>
            </p:cNvPr>
            <p:cNvSpPr txBox="1"/>
            <p:nvPr/>
          </p:nvSpPr>
          <p:spPr>
            <a:xfrm>
              <a:off x="7788311" y="1277543"/>
              <a:ext cx="914181" cy="2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Stream parse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4" name="文本框 263">
              <a:extLst>
                <a:ext uri="{FF2B5EF4-FFF2-40B4-BE49-F238E27FC236}">
                  <a16:creationId xmlns:a16="http://schemas.microsoft.com/office/drawing/2014/main" id="{E0A9C072-3717-9B46-A72F-110530C6F92C}"/>
                </a:ext>
              </a:extLst>
            </p:cNvPr>
            <p:cNvSpPr txBox="1"/>
            <p:nvPr/>
          </p:nvSpPr>
          <p:spPr>
            <a:xfrm>
              <a:off x="6691839" y="1204446"/>
              <a:ext cx="881532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Multi-stream data ingest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5" name="矩形: 圆角 94">
              <a:extLst>
                <a:ext uri="{FF2B5EF4-FFF2-40B4-BE49-F238E27FC236}">
                  <a16:creationId xmlns:a16="http://schemas.microsoft.com/office/drawing/2014/main" id="{103A2F8E-6EA9-414A-A4B8-ABFA530D0FB6}"/>
                </a:ext>
              </a:extLst>
            </p:cNvPr>
            <p:cNvSpPr/>
            <p:nvPr/>
          </p:nvSpPr>
          <p:spPr>
            <a:xfrm>
              <a:off x="6824414" y="2163048"/>
              <a:ext cx="734894" cy="37819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DataRec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6" name="矩形: 圆角 95">
              <a:extLst>
                <a:ext uri="{FF2B5EF4-FFF2-40B4-BE49-F238E27FC236}">
                  <a16:creationId xmlns:a16="http://schemas.microsoft.com/office/drawing/2014/main" id="{5F16B03C-894C-D547-B265-30563441C39C}"/>
                </a:ext>
              </a:extLst>
            </p:cNvPr>
            <p:cNvSpPr/>
            <p:nvPr/>
          </p:nvSpPr>
          <p:spPr>
            <a:xfrm>
              <a:off x="6824414" y="2628225"/>
              <a:ext cx="734894" cy="37819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DataRec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7" name="矩形: 圆角 96">
              <a:extLst>
                <a:ext uri="{FF2B5EF4-FFF2-40B4-BE49-F238E27FC236}">
                  <a16:creationId xmlns:a16="http://schemas.microsoft.com/office/drawing/2014/main" id="{C9C48243-4561-034C-848F-553BE0EE7F11}"/>
                </a:ext>
              </a:extLst>
            </p:cNvPr>
            <p:cNvSpPr/>
            <p:nvPr/>
          </p:nvSpPr>
          <p:spPr>
            <a:xfrm>
              <a:off x="7883823" y="1850229"/>
              <a:ext cx="750935" cy="37819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DataPrase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8" name="流程图: 多文档 97">
              <a:extLst>
                <a:ext uri="{FF2B5EF4-FFF2-40B4-BE49-F238E27FC236}">
                  <a16:creationId xmlns:a16="http://schemas.microsoft.com/office/drawing/2014/main" id="{23F2ECEC-F76D-7544-8A09-EE4779434267}"/>
                </a:ext>
              </a:extLst>
            </p:cNvPr>
            <p:cNvSpPr/>
            <p:nvPr/>
          </p:nvSpPr>
          <p:spPr>
            <a:xfrm>
              <a:off x="7949122" y="2442489"/>
              <a:ext cx="620337" cy="483527"/>
            </a:xfrm>
            <a:prstGeom prst="flowChartMultidocumen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config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9" name="流程图: 文档 98">
              <a:extLst>
                <a:ext uri="{FF2B5EF4-FFF2-40B4-BE49-F238E27FC236}">
                  <a16:creationId xmlns:a16="http://schemas.microsoft.com/office/drawing/2014/main" id="{150CF7D8-7FB4-CF49-B1CC-8B9DC6C846C9}"/>
                </a:ext>
              </a:extLst>
            </p:cNvPr>
            <p:cNvSpPr/>
            <p:nvPr/>
          </p:nvSpPr>
          <p:spPr>
            <a:xfrm>
              <a:off x="8957946" y="1850229"/>
              <a:ext cx="816233" cy="417629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/path/A.dat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0" name="流程图: 文档 99">
              <a:extLst>
                <a:ext uri="{FF2B5EF4-FFF2-40B4-BE49-F238E27FC236}">
                  <a16:creationId xmlns:a16="http://schemas.microsoft.com/office/drawing/2014/main" id="{97433061-C786-324C-8987-90ECB1CE7737}"/>
                </a:ext>
              </a:extLst>
            </p:cNvPr>
            <p:cNvSpPr/>
            <p:nvPr/>
          </p:nvSpPr>
          <p:spPr>
            <a:xfrm>
              <a:off x="8951335" y="2456958"/>
              <a:ext cx="816233" cy="417629"/>
            </a:xfrm>
            <a:prstGeom prst="flowChartDocumen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/path/B.dat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1" name="矩形: 圆角 100">
              <a:extLst>
                <a:ext uri="{FF2B5EF4-FFF2-40B4-BE49-F238E27FC236}">
                  <a16:creationId xmlns:a16="http://schemas.microsoft.com/office/drawing/2014/main" id="{58CC4EBD-203B-9E41-9BEA-EAC413D8240C}"/>
                </a:ext>
              </a:extLst>
            </p:cNvPr>
            <p:cNvSpPr/>
            <p:nvPr/>
          </p:nvSpPr>
          <p:spPr>
            <a:xfrm>
              <a:off x="10004726" y="1674643"/>
              <a:ext cx="734894" cy="37819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Read()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2" name="矩形: 圆角 101">
              <a:extLst>
                <a:ext uri="{FF2B5EF4-FFF2-40B4-BE49-F238E27FC236}">
                  <a16:creationId xmlns:a16="http://schemas.microsoft.com/office/drawing/2014/main" id="{D899C219-CCB4-5A42-8C6E-105C53F9DC16}"/>
                </a:ext>
              </a:extLst>
            </p:cNvPr>
            <p:cNvSpPr/>
            <p:nvPr/>
          </p:nvSpPr>
          <p:spPr>
            <a:xfrm>
              <a:off x="10004726" y="2186059"/>
              <a:ext cx="734894" cy="37819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Write()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3" name="矩形: 圆角 102">
              <a:extLst>
                <a:ext uri="{FF2B5EF4-FFF2-40B4-BE49-F238E27FC236}">
                  <a16:creationId xmlns:a16="http://schemas.microsoft.com/office/drawing/2014/main" id="{2988F58B-4858-5F4B-B5D4-043D7D1C1188}"/>
                </a:ext>
              </a:extLst>
            </p:cNvPr>
            <p:cNvSpPr/>
            <p:nvPr/>
          </p:nvSpPr>
          <p:spPr>
            <a:xfrm>
              <a:off x="10011994" y="2680837"/>
              <a:ext cx="734894" cy="378199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ls()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grpSp>
          <p:nvGrpSpPr>
            <p:cNvPr id="274" name="组合 273">
              <a:extLst>
                <a:ext uri="{FF2B5EF4-FFF2-40B4-BE49-F238E27FC236}">
                  <a16:creationId xmlns:a16="http://schemas.microsoft.com/office/drawing/2014/main" id="{4119BB5F-842D-934E-A8E1-3EC3123D6778}"/>
                </a:ext>
              </a:extLst>
            </p:cNvPr>
            <p:cNvGrpSpPr/>
            <p:nvPr/>
          </p:nvGrpSpPr>
          <p:grpSpPr>
            <a:xfrm>
              <a:off x="11136560" y="1628873"/>
              <a:ext cx="900000" cy="1189260"/>
              <a:chOff x="11208568" y="1628873"/>
              <a:chExt cx="900000" cy="1189260"/>
            </a:xfrm>
          </p:grpSpPr>
          <p:sp>
            <p:nvSpPr>
              <p:cNvPr id="283" name="矩形 282">
                <a:extLst>
                  <a:ext uri="{FF2B5EF4-FFF2-40B4-BE49-F238E27FC236}">
                    <a16:creationId xmlns:a16="http://schemas.microsoft.com/office/drawing/2014/main" id="{FEB39AB3-5BAA-474D-A34D-D54AC9D70FC6}"/>
                  </a:ext>
                </a:extLst>
              </p:cNvPr>
              <p:cNvSpPr/>
              <p:nvPr/>
            </p:nvSpPr>
            <p:spPr>
              <a:xfrm>
                <a:off x="11208568" y="2359224"/>
                <a:ext cx="900000" cy="431641"/>
              </a:xfrm>
              <a:prstGeom prst="rect">
                <a:avLst/>
              </a:prstGeom>
              <a:noFill/>
              <a:ln w="1079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BoldMT"/>
                    <a:ea typeface="微软雅黑"/>
                    <a:cs typeface="+mn-cs"/>
                  </a:rPr>
                  <a:t>Online process</a:t>
                </a:r>
                <a:endPara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pic>
            <p:nvPicPr>
              <p:cNvPr id="284" name="图形 283" descr="云计算 纯色填充">
                <a:extLst>
                  <a:ext uri="{FF2B5EF4-FFF2-40B4-BE49-F238E27FC236}">
                    <a16:creationId xmlns:a16="http://schemas.microsoft.com/office/drawing/2014/main" id="{C804D33A-6691-3142-93E8-12DA5063608E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334568" y="1628873"/>
                <a:ext cx="648000" cy="647999"/>
              </a:xfrm>
              <a:prstGeom prst="rect">
                <a:avLst/>
              </a:prstGeom>
            </p:spPr>
          </p:pic>
          <p:sp>
            <p:nvSpPr>
              <p:cNvPr id="285" name="矩形: 圆角 47">
                <a:extLst>
                  <a:ext uri="{FF2B5EF4-FFF2-40B4-BE49-F238E27FC236}">
                    <a16:creationId xmlns:a16="http://schemas.microsoft.com/office/drawing/2014/main" id="{26130752-ACE9-B447-BC92-E3D35DA1B1A6}"/>
                  </a:ext>
                </a:extLst>
              </p:cNvPr>
              <p:cNvSpPr/>
              <p:nvPr/>
            </p:nvSpPr>
            <p:spPr>
              <a:xfrm>
                <a:off x="11240393" y="2373073"/>
                <a:ext cx="836350" cy="445060"/>
              </a:xfrm>
              <a:custGeom>
                <a:avLst/>
                <a:gdLst>
                  <a:gd name="connsiteX0" fmla="*/ 0 w 4082902"/>
                  <a:gd name="connsiteY0" fmla="*/ 75421 h 452519"/>
                  <a:gd name="connsiteX1" fmla="*/ 75421 w 4082902"/>
                  <a:gd name="connsiteY1" fmla="*/ 0 h 452519"/>
                  <a:gd name="connsiteX2" fmla="*/ 676464 w 4082902"/>
                  <a:gd name="connsiteY2" fmla="*/ 0 h 452519"/>
                  <a:gd name="connsiteX3" fmla="*/ 1120226 w 4082902"/>
                  <a:gd name="connsiteY3" fmla="*/ 0 h 452519"/>
                  <a:gd name="connsiteX4" fmla="*/ 1642628 w 4082902"/>
                  <a:gd name="connsiteY4" fmla="*/ 0 h 452519"/>
                  <a:gd name="connsiteX5" fmla="*/ 2165030 w 4082902"/>
                  <a:gd name="connsiteY5" fmla="*/ 0 h 452519"/>
                  <a:gd name="connsiteX6" fmla="*/ 2608791 w 4082902"/>
                  <a:gd name="connsiteY6" fmla="*/ 0 h 452519"/>
                  <a:gd name="connsiteX7" fmla="*/ 3052552 w 4082902"/>
                  <a:gd name="connsiteY7" fmla="*/ 0 h 452519"/>
                  <a:gd name="connsiteX8" fmla="*/ 4007481 w 4082902"/>
                  <a:gd name="connsiteY8" fmla="*/ 0 h 452519"/>
                  <a:gd name="connsiteX9" fmla="*/ 4082902 w 4082902"/>
                  <a:gd name="connsiteY9" fmla="*/ 75421 h 452519"/>
                  <a:gd name="connsiteX10" fmla="*/ 4082902 w 4082902"/>
                  <a:gd name="connsiteY10" fmla="*/ 377098 h 452519"/>
                  <a:gd name="connsiteX11" fmla="*/ 4007481 w 4082902"/>
                  <a:gd name="connsiteY11" fmla="*/ 452519 h 452519"/>
                  <a:gd name="connsiteX12" fmla="*/ 3406438 w 4082902"/>
                  <a:gd name="connsiteY12" fmla="*/ 452519 h 452519"/>
                  <a:gd name="connsiteX13" fmla="*/ 2962676 w 4082902"/>
                  <a:gd name="connsiteY13" fmla="*/ 452519 h 452519"/>
                  <a:gd name="connsiteX14" fmla="*/ 2361633 w 4082902"/>
                  <a:gd name="connsiteY14" fmla="*/ 452519 h 452519"/>
                  <a:gd name="connsiteX15" fmla="*/ 1917872 w 4082902"/>
                  <a:gd name="connsiteY15" fmla="*/ 452519 h 452519"/>
                  <a:gd name="connsiteX16" fmla="*/ 1356149 w 4082902"/>
                  <a:gd name="connsiteY16" fmla="*/ 452519 h 452519"/>
                  <a:gd name="connsiteX17" fmla="*/ 912388 w 4082902"/>
                  <a:gd name="connsiteY17" fmla="*/ 452519 h 452519"/>
                  <a:gd name="connsiteX18" fmla="*/ 75421 w 4082902"/>
                  <a:gd name="connsiteY18" fmla="*/ 452519 h 452519"/>
                  <a:gd name="connsiteX19" fmla="*/ 0 w 4082902"/>
                  <a:gd name="connsiteY19" fmla="*/ 377098 h 452519"/>
                  <a:gd name="connsiteX20" fmla="*/ 0 w 4082902"/>
                  <a:gd name="connsiteY20" fmla="*/ 75421 h 45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82902" h="452519" extrusionOk="0">
                    <a:moveTo>
                      <a:pt x="0" y="75421"/>
                    </a:moveTo>
                    <a:cubicBezTo>
                      <a:pt x="3339" y="39506"/>
                      <a:pt x="34621" y="535"/>
                      <a:pt x="75421" y="0"/>
                    </a:cubicBezTo>
                    <a:cubicBezTo>
                      <a:pt x="226325" y="-44756"/>
                      <a:pt x="464706" y="13441"/>
                      <a:pt x="676464" y="0"/>
                    </a:cubicBezTo>
                    <a:cubicBezTo>
                      <a:pt x="888222" y="-13441"/>
                      <a:pt x="904262" y="39486"/>
                      <a:pt x="1120226" y="0"/>
                    </a:cubicBezTo>
                    <a:cubicBezTo>
                      <a:pt x="1336190" y="-39486"/>
                      <a:pt x="1483247" y="16285"/>
                      <a:pt x="1642628" y="0"/>
                    </a:cubicBezTo>
                    <a:cubicBezTo>
                      <a:pt x="1802009" y="-16285"/>
                      <a:pt x="1904939" y="27310"/>
                      <a:pt x="2165030" y="0"/>
                    </a:cubicBezTo>
                    <a:cubicBezTo>
                      <a:pt x="2425121" y="-27310"/>
                      <a:pt x="2447959" y="50043"/>
                      <a:pt x="2608791" y="0"/>
                    </a:cubicBezTo>
                    <a:cubicBezTo>
                      <a:pt x="2769623" y="-50043"/>
                      <a:pt x="2892815" y="9300"/>
                      <a:pt x="3052552" y="0"/>
                    </a:cubicBezTo>
                    <a:cubicBezTo>
                      <a:pt x="3212289" y="-9300"/>
                      <a:pt x="3781134" y="5497"/>
                      <a:pt x="4007481" y="0"/>
                    </a:cubicBezTo>
                    <a:cubicBezTo>
                      <a:pt x="4056156" y="-8499"/>
                      <a:pt x="4084776" y="33013"/>
                      <a:pt x="4082902" y="75421"/>
                    </a:cubicBezTo>
                    <a:cubicBezTo>
                      <a:pt x="4085915" y="143151"/>
                      <a:pt x="4060285" y="230915"/>
                      <a:pt x="4082902" y="377098"/>
                    </a:cubicBezTo>
                    <a:cubicBezTo>
                      <a:pt x="4088323" y="422763"/>
                      <a:pt x="4045117" y="458663"/>
                      <a:pt x="4007481" y="452519"/>
                    </a:cubicBezTo>
                    <a:cubicBezTo>
                      <a:pt x="3838960" y="507118"/>
                      <a:pt x="3530111" y="384523"/>
                      <a:pt x="3406438" y="452519"/>
                    </a:cubicBezTo>
                    <a:cubicBezTo>
                      <a:pt x="3282765" y="520515"/>
                      <a:pt x="3059755" y="445846"/>
                      <a:pt x="2962676" y="452519"/>
                    </a:cubicBezTo>
                    <a:cubicBezTo>
                      <a:pt x="2865597" y="459192"/>
                      <a:pt x="2528042" y="403821"/>
                      <a:pt x="2361633" y="452519"/>
                    </a:cubicBezTo>
                    <a:cubicBezTo>
                      <a:pt x="2195224" y="501217"/>
                      <a:pt x="2042258" y="448035"/>
                      <a:pt x="1917872" y="452519"/>
                    </a:cubicBezTo>
                    <a:cubicBezTo>
                      <a:pt x="1793486" y="457003"/>
                      <a:pt x="1579899" y="439302"/>
                      <a:pt x="1356149" y="452519"/>
                    </a:cubicBezTo>
                    <a:cubicBezTo>
                      <a:pt x="1132399" y="465736"/>
                      <a:pt x="1117375" y="451281"/>
                      <a:pt x="912388" y="452519"/>
                    </a:cubicBezTo>
                    <a:cubicBezTo>
                      <a:pt x="707401" y="453757"/>
                      <a:pt x="490069" y="432006"/>
                      <a:pt x="75421" y="452519"/>
                    </a:cubicBezTo>
                    <a:cubicBezTo>
                      <a:pt x="32843" y="450084"/>
                      <a:pt x="1090" y="421197"/>
                      <a:pt x="0" y="377098"/>
                    </a:cubicBezTo>
                    <a:cubicBezTo>
                      <a:pt x="-30006" y="236461"/>
                      <a:pt x="26686" y="135761"/>
                      <a:pt x="0" y="75421"/>
                    </a:cubicBezTo>
                    <a:close/>
                  </a:path>
                </a:pathLst>
              </a:custGeom>
              <a:noFill/>
              <a:ln w="10795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pic>
          <p:nvPicPr>
            <p:cNvPr id="275" name="图片 105">
              <a:extLst>
                <a:ext uri="{FF2B5EF4-FFF2-40B4-BE49-F238E27FC236}">
                  <a16:creationId xmlns:a16="http://schemas.microsoft.com/office/drawing/2014/main" id="{AD6E92A0-D763-534F-8279-1BCA1B52DAAE}"/>
                </a:ext>
              </a:extLst>
            </p:cNvPr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8368" y="3042885"/>
              <a:ext cx="776398" cy="264364"/>
            </a:xfrm>
            <a:prstGeom prst="rect">
              <a:avLst/>
            </a:prstGeom>
            <a:noFill/>
          </p:spPr>
        </p:pic>
        <p:pic>
          <p:nvPicPr>
            <p:cNvPr id="276" name="图片 275">
              <a:extLst>
                <a:ext uri="{FF2B5EF4-FFF2-40B4-BE49-F238E27FC236}">
                  <a16:creationId xmlns:a16="http://schemas.microsoft.com/office/drawing/2014/main" id="{9FDAE06C-D11F-AC40-922D-1067B9A518E5}"/>
                </a:ext>
              </a:extLst>
            </p:cNvPr>
            <p:cNvPicPr/>
            <p:nvPr>
              <p:custDataLst>
                <p:tags r:id="rId1"/>
              </p:custDataLst>
            </p:nvPr>
          </p:nvPicPr>
          <p:blipFill rotWithShape="1">
            <a:blip r:embed="rId7"/>
            <a:srcRect t="15838" b="1"/>
            <a:stretch/>
          </p:blipFill>
          <p:spPr>
            <a:xfrm>
              <a:off x="7294086" y="2939138"/>
              <a:ext cx="852851" cy="466778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277" name="箭头: 右 106">
              <a:extLst>
                <a:ext uri="{FF2B5EF4-FFF2-40B4-BE49-F238E27FC236}">
                  <a16:creationId xmlns:a16="http://schemas.microsoft.com/office/drawing/2014/main" id="{72FAE6DE-81D9-F243-81FE-C03E217495ED}"/>
                </a:ext>
              </a:extLst>
            </p:cNvPr>
            <p:cNvSpPr/>
            <p:nvPr/>
          </p:nvSpPr>
          <p:spPr>
            <a:xfrm>
              <a:off x="6457292" y="1830308"/>
              <a:ext cx="313428" cy="152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8" name="箭头: 右 107">
              <a:extLst>
                <a:ext uri="{FF2B5EF4-FFF2-40B4-BE49-F238E27FC236}">
                  <a16:creationId xmlns:a16="http://schemas.microsoft.com/office/drawing/2014/main" id="{987279D4-3BCF-AD4F-ABD6-4048290A9218}"/>
                </a:ext>
              </a:extLst>
            </p:cNvPr>
            <p:cNvSpPr/>
            <p:nvPr/>
          </p:nvSpPr>
          <p:spPr>
            <a:xfrm>
              <a:off x="6464054" y="2270814"/>
              <a:ext cx="313428" cy="152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9" name="箭头: 右 108">
              <a:extLst>
                <a:ext uri="{FF2B5EF4-FFF2-40B4-BE49-F238E27FC236}">
                  <a16:creationId xmlns:a16="http://schemas.microsoft.com/office/drawing/2014/main" id="{0DCF7C9E-399A-D44D-A004-A624D724546C}"/>
                </a:ext>
              </a:extLst>
            </p:cNvPr>
            <p:cNvSpPr/>
            <p:nvPr/>
          </p:nvSpPr>
          <p:spPr>
            <a:xfrm>
              <a:off x="6472454" y="2740852"/>
              <a:ext cx="313428" cy="152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0" name="箭头: 右 109">
              <a:extLst>
                <a:ext uri="{FF2B5EF4-FFF2-40B4-BE49-F238E27FC236}">
                  <a16:creationId xmlns:a16="http://schemas.microsoft.com/office/drawing/2014/main" id="{749E5A37-187D-F84B-BE90-90A14ECE4C86}"/>
                </a:ext>
              </a:extLst>
            </p:cNvPr>
            <p:cNvSpPr/>
            <p:nvPr/>
          </p:nvSpPr>
          <p:spPr>
            <a:xfrm>
              <a:off x="10812876" y="1830308"/>
              <a:ext cx="313428" cy="152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1" name="箭头: 右 110">
              <a:extLst>
                <a:ext uri="{FF2B5EF4-FFF2-40B4-BE49-F238E27FC236}">
                  <a16:creationId xmlns:a16="http://schemas.microsoft.com/office/drawing/2014/main" id="{7DCD2960-D8B8-2D47-B069-39942141A3D5}"/>
                </a:ext>
              </a:extLst>
            </p:cNvPr>
            <p:cNvSpPr/>
            <p:nvPr/>
          </p:nvSpPr>
          <p:spPr>
            <a:xfrm>
              <a:off x="10819638" y="2270814"/>
              <a:ext cx="313428" cy="152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2" name="箭头: 右 111">
              <a:extLst>
                <a:ext uri="{FF2B5EF4-FFF2-40B4-BE49-F238E27FC236}">
                  <a16:creationId xmlns:a16="http://schemas.microsoft.com/office/drawing/2014/main" id="{AA340A87-C381-6B49-8E37-1AFE84BAC380}"/>
                </a:ext>
              </a:extLst>
            </p:cNvPr>
            <p:cNvSpPr/>
            <p:nvPr/>
          </p:nvSpPr>
          <p:spPr>
            <a:xfrm>
              <a:off x="10828038" y="2740852"/>
              <a:ext cx="313428" cy="152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4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2DAB7-2861-0700-F0B3-6CD1C1EA5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856ACBB-7CCD-4B47-367D-89CE6CAF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</a:t>
            </a:r>
            <a:r>
              <a:rPr lang="en" altLang="zh-CN" dirty="0"/>
              <a:t>challenges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D523E58-8F46-2823-7503-2505E53850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49350"/>
            <a:ext cx="6548438" cy="149860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24292F"/>
                </a:solidFill>
                <a:latin typeface="Noto Sans SC"/>
              </a:rPr>
              <a:t>&gt;300PB raw data per</a:t>
            </a:r>
            <a:r>
              <a:rPr lang="zh-CN" altLang="en-US" sz="2400" dirty="0">
                <a:solidFill>
                  <a:srgbClr val="24292F"/>
                </a:solidFill>
                <a:latin typeface="Noto Sans SC"/>
              </a:rPr>
              <a:t> </a:t>
            </a:r>
            <a:r>
              <a:rPr lang="en-US" altLang="zh-CN" sz="2400" dirty="0">
                <a:solidFill>
                  <a:srgbClr val="24292F"/>
                </a:solidFill>
                <a:latin typeface="Noto Sans SC"/>
              </a:rPr>
              <a:t>year for HEPS Phase I</a:t>
            </a:r>
          </a:p>
          <a:p>
            <a:r>
              <a:rPr lang="en-US" altLang="zh-CN" sz="2400" dirty="0">
                <a:solidFill>
                  <a:srgbClr val="24292F"/>
                </a:solidFill>
                <a:latin typeface="Noto Sans SC"/>
              </a:rPr>
              <a:t>More than 90 beamlines finally, data volume will be </a:t>
            </a:r>
            <a:r>
              <a:rPr lang="en-US" altLang="zh-CN" sz="2400" b="1" dirty="0" err="1">
                <a:solidFill>
                  <a:srgbClr val="24292F"/>
                </a:solidFill>
                <a:latin typeface="Noto Sans SC"/>
              </a:rPr>
              <a:t>ExaByte</a:t>
            </a:r>
            <a:r>
              <a:rPr lang="en-US" altLang="zh-CN" sz="2400" dirty="0">
                <a:solidFill>
                  <a:srgbClr val="24292F"/>
                </a:solidFill>
                <a:latin typeface="Noto Sans SC"/>
              </a:rPr>
              <a:t>(EB) scale</a:t>
            </a:r>
            <a:endParaRPr lang="zh-CN" altLang="en-US" sz="2400" dirty="0">
              <a:solidFill>
                <a:srgbClr val="24292F"/>
              </a:solidFill>
              <a:latin typeface="Noto Sans SC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7CEBCDC-57FD-83AB-C043-3991DF30C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241761"/>
              </p:ext>
            </p:extLst>
          </p:nvPr>
        </p:nvGraphicFramePr>
        <p:xfrm>
          <a:off x="6624185" y="1245057"/>
          <a:ext cx="5467771" cy="56083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051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5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Beamlines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Burst output</a:t>
                      </a:r>
                      <a:r>
                        <a:rPr lang="zh-CN" altLang="en-US" sz="1400" dirty="0"/>
                        <a:t>（</a:t>
                      </a:r>
                      <a:r>
                        <a:rPr lang="en-US" altLang="zh-CN" sz="1400" dirty="0"/>
                        <a:t>TB/day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Average output</a:t>
                      </a:r>
                      <a:r>
                        <a:rPr lang="zh-CN" altLang="en-US" sz="1400" dirty="0"/>
                        <a:t>（</a:t>
                      </a:r>
                      <a:r>
                        <a:rPr lang="en-US" altLang="zh-CN" sz="1400" dirty="0"/>
                        <a:t>TB/day</a:t>
                      </a:r>
                      <a:r>
                        <a:rPr lang="zh-CN" altLang="en-US" sz="1400" dirty="0"/>
                        <a:t>）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Engineering Materials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600.00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Hard X-ray Multi-analytical Nanoprobe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Structural Dynamics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8.00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Hard X-ray Coherent Scattering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Hard X-ray High Energy Resolution Spec.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High Pressure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Hard X-Ray Imaging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250.00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X-ray Absorption Spectroscopy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80.00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Low-Dimension Structure Probe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Biological Macromolecule Microfocus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35.00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pink SAXS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400.00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High Res. Nanoscale Elec. </a:t>
                      </a:r>
                      <a:r>
                        <a:rPr lang="en-US" altLang="zh-CN" sz="1400" dirty="0" err="1"/>
                        <a:t>Struc</a:t>
                      </a:r>
                      <a:r>
                        <a:rPr lang="en-US" altLang="zh-CN" sz="1400" dirty="0"/>
                        <a:t>. Spec.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0.20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Tender X-ray beamline 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Transmission X-ray Microscope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25.00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11.20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Test beamline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1000.00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60.00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32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/>
                        <a:t>Total average: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805 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6483F3D8-AA6F-D842-9FBF-8B8B7753A573}"/>
              </a:ext>
            </a:extLst>
          </p:cNvPr>
          <p:cNvSpPr txBox="1"/>
          <p:nvPr/>
        </p:nvSpPr>
        <p:spPr>
          <a:xfrm>
            <a:off x="6672064" y="851570"/>
            <a:ext cx="536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0" u="none" strike="noStrike" baseline="0" dirty="0">
                <a:solidFill>
                  <a:srgbClr val="C00000"/>
                </a:solidFill>
                <a:latin typeface="+mn-ea"/>
              </a:rPr>
              <a:t>Data volume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CN" sz="2000" b="1" i="0" u="none" strike="noStrike" baseline="0" dirty="0">
                <a:solidFill>
                  <a:srgbClr val="C00000"/>
                </a:solidFill>
                <a:latin typeface="+mn-ea"/>
              </a:rPr>
              <a:t>Phase I Beamlines</a:t>
            </a:r>
            <a:endParaRPr lang="zh-CN" altLang="en-US" sz="2000" b="1" dirty="0"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9FBD5E-7CAC-62ED-5DC1-2E3E59E4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8" y="2929421"/>
            <a:ext cx="6254544" cy="3217602"/>
          </a:xfrm>
          <a:prstGeom prst="rect">
            <a:avLst/>
          </a:prstGeom>
        </p:spPr>
      </p:pic>
      <p:cxnSp>
        <p:nvCxnSpPr>
          <p:cNvPr id="8" name="直接连接符 10">
            <a:extLst>
              <a:ext uri="{FF2B5EF4-FFF2-40B4-BE49-F238E27FC236}">
                <a16:creationId xmlns:a16="http://schemas.microsoft.com/office/drawing/2014/main" id="{D30504EF-A6B3-F709-EABD-D7E0136F1AF5}"/>
              </a:ext>
            </a:extLst>
          </p:cNvPr>
          <p:cNvCxnSpPr>
            <a:cxnSpLocks/>
          </p:cNvCxnSpPr>
          <p:nvPr/>
        </p:nvCxnSpPr>
        <p:spPr>
          <a:xfrm>
            <a:off x="335360" y="5036204"/>
            <a:ext cx="60840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箭头: 左弧形 8">
            <a:extLst>
              <a:ext uri="{FF2B5EF4-FFF2-40B4-BE49-F238E27FC236}">
                <a16:creationId xmlns:a16="http://schemas.microsoft.com/office/drawing/2014/main" id="{9D713270-F0D2-2030-D5B3-629E522C78FD}"/>
              </a:ext>
            </a:extLst>
          </p:cNvPr>
          <p:cNvSpPr/>
          <p:nvPr/>
        </p:nvSpPr>
        <p:spPr>
          <a:xfrm>
            <a:off x="62118" y="5028430"/>
            <a:ext cx="216024" cy="1008000"/>
          </a:xfrm>
          <a:prstGeom prst="curvedRightArrow">
            <a:avLst>
              <a:gd name="adj1" fmla="val 8870"/>
              <a:gd name="adj2" fmla="val 29238"/>
              <a:gd name="adj3" fmla="val 122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4565EB-9531-6A1E-1D1C-68491F72C70F}"/>
              </a:ext>
            </a:extLst>
          </p:cNvPr>
          <p:cNvSpPr txBox="1"/>
          <p:nvPr/>
        </p:nvSpPr>
        <p:spPr>
          <a:xfrm>
            <a:off x="245527" y="5889521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3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A3B73-E6CC-6D94-3310-04F10CAA2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11B8B9E-C3C1-125A-930F-8E44BB8C0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" altLang="zh-CN" dirty="0"/>
              <a:t>Required capabilities </a:t>
            </a:r>
            <a:r>
              <a:rPr lang="en-US" altLang="zh-CN" dirty="0"/>
              <a:t>in</a:t>
            </a:r>
            <a:r>
              <a:rPr lang="en" altLang="zh-CN" dirty="0"/>
              <a:t> data and software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E0FB01B-F76D-7DF8-3644-54353E4F5E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5750" y="5638127"/>
            <a:ext cx="11620500" cy="1156939"/>
          </a:xfrm>
        </p:spPr>
        <p:txBody>
          <a:bodyPr>
            <a:normAutofit/>
          </a:bodyPr>
          <a:lstStyle/>
          <a:p>
            <a:r>
              <a:rPr lang="en" altLang="zh-CN" sz="1600" dirty="0">
                <a:latin typeface="+mn-ea"/>
              </a:rPr>
              <a:t>Common requirements </a:t>
            </a:r>
            <a:r>
              <a:rPr lang="en-US" altLang="zh-CN" sz="1600" dirty="0">
                <a:latin typeface="+mn-ea"/>
              </a:rPr>
              <a:t>: infrastructure </a:t>
            </a:r>
            <a:r>
              <a:rPr lang="en-US" altLang="zh-CN" sz="1600" b="1" dirty="0">
                <a:latin typeface="+mn-ea"/>
              </a:rPr>
              <a:t>+</a:t>
            </a:r>
            <a:r>
              <a:rPr lang="zh-CN" altLang="en-US" sz="1600" b="1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software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framework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and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system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for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the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full data life cycle</a:t>
            </a:r>
          </a:p>
          <a:p>
            <a:r>
              <a:rPr lang="en" altLang="zh-CN" sz="1600" dirty="0">
                <a:latin typeface="+mn-ea"/>
              </a:rPr>
              <a:t>Specific requirements</a:t>
            </a:r>
            <a:r>
              <a:rPr lang="en-US" altLang="zh-CN" sz="1600" dirty="0">
                <a:latin typeface="+mn-ea"/>
              </a:rPr>
              <a:t>: porting, developing and integrating algorithms, tools and workflow for different beamlines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54140D-1EDA-6356-8E37-D12A8871C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2" y="1015175"/>
            <a:ext cx="11305256" cy="37651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195C606-DF8F-848A-3FA2-0121276D98ED}"/>
              </a:ext>
            </a:extLst>
          </p:cNvPr>
          <p:cNvSpPr txBox="1"/>
          <p:nvPr/>
        </p:nvSpPr>
        <p:spPr>
          <a:xfrm>
            <a:off x="5186185" y="3763792"/>
            <a:ext cx="90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(Daisy)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E369C3-9806-E404-DAE2-9EF41A698DF7}"/>
              </a:ext>
            </a:extLst>
          </p:cNvPr>
          <p:cNvSpPr txBox="1"/>
          <p:nvPr/>
        </p:nvSpPr>
        <p:spPr>
          <a:xfrm>
            <a:off x="8544272" y="4334922"/>
            <a:ext cx="127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(Domas)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8FE69A4-531F-116C-4AAC-D498EB844449}"/>
              </a:ext>
            </a:extLst>
          </p:cNvPr>
          <p:cNvSpPr txBox="1"/>
          <p:nvPr/>
        </p:nvSpPr>
        <p:spPr>
          <a:xfrm>
            <a:off x="1620966" y="3763792"/>
            <a:ext cx="109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(Mamba)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5E09522-C42E-EDC0-0DDD-62CBE1C59E8F}"/>
              </a:ext>
            </a:extLst>
          </p:cNvPr>
          <p:cNvSpPr/>
          <p:nvPr/>
        </p:nvSpPr>
        <p:spPr>
          <a:xfrm>
            <a:off x="354162" y="4787486"/>
            <a:ext cx="11273950" cy="5710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Infrastructure and Services: </a:t>
            </a:r>
            <a:r>
              <a:rPr lang="en-US" altLang="zh-CN" dirty="0"/>
              <a:t>Storage , Computing , Database , Middleware , Software / Cyber and Data Security services</a:t>
            </a:r>
          </a:p>
          <a:p>
            <a:pPr algn="ctr"/>
            <a:r>
              <a:rPr lang="en-US" altLang="zh-CN" dirty="0"/>
              <a:t>Policy and Rules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846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A3E6F-DE0F-D2C4-ADC3-88FA69AAA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634393C-2726-C21B-E2FE-761F3146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Objectives and Missions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F8D27D5-FAC6-E69E-0606-D70A54B791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7250" y="1120776"/>
            <a:ext cx="11334750" cy="464865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</a:pPr>
            <a:r>
              <a:rPr kumimoji="1" lang="en-US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Provide</a:t>
            </a:r>
            <a:r>
              <a:rPr kumimoji="1" lang="zh-CN" altLang="en-US" b="1" dirty="0">
                <a:solidFill>
                  <a:srgbClr val="C00000"/>
                </a:solidFill>
                <a:latin typeface="Cascadia Code" panose="020B0609020000020004" pitchFamily="49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Data</a:t>
            </a:r>
            <a:r>
              <a:rPr kumimoji="1" lang="zh-CN" altLang="en-US" b="1" dirty="0">
                <a:solidFill>
                  <a:srgbClr val="C00000"/>
                </a:solidFill>
                <a:latin typeface="Cascadia Code" panose="020B0609020000020004" pitchFamily="49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and</a:t>
            </a:r>
            <a:r>
              <a:rPr kumimoji="1" lang="zh-CN" altLang="en-US" b="1" dirty="0">
                <a:solidFill>
                  <a:srgbClr val="C00000"/>
                </a:solidFill>
                <a:latin typeface="Cascadia Code" panose="020B0609020000020004" pitchFamily="49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Computing</a:t>
            </a:r>
            <a:r>
              <a:rPr kumimoji="1" lang="zh-CN" altLang="en-US" b="1" dirty="0">
                <a:solidFill>
                  <a:srgbClr val="C00000"/>
                </a:solidFill>
                <a:latin typeface="Cascadia Code" panose="020B0609020000020004" pitchFamily="49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Services</a:t>
            </a:r>
            <a:r>
              <a:rPr kumimoji="1" lang="en-US" altLang="zh-CN" dirty="0">
                <a:latin typeface="Cascadia Code" panose="020B0609020000020004" pitchFamily="49" charset="0"/>
              </a:rPr>
              <a:t> </a:t>
            </a:r>
            <a:r>
              <a:rPr kumimoji="1" lang="en-GB" altLang="zh-CN" dirty="0">
                <a:latin typeface="Cascadia Code" panose="020B0609020000020004" pitchFamily="49" charset="0"/>
              </a:rPr>
              <a:t>for</a:t>
            </a:r>
            <a:r>
              <a:rPr kumimoji="1" lang="zh-CN" altLang="en-US" dirty="0">
                <a:latin typeface="Cascadia Code" panose="020B0609020000020004" pitchFamily="49" charset="0"/>
              </a:rPr>
              <a:t> </a:t>
            </a:r>
            <a:r>
              <a:rPr kumimoji="1" lang="en-US" altLang="zh-CN" dirty="0">
                <a:latin typeface="Cascadia Code" panose="020B0609020000020004" pitchFamily="49" charset="0"/>
              </a:rPr>
              <a:t>all</a:t>
            </a:r>
            <a:r>
              <a:rPr kumimoji="1" lang="zh-CN" altLang="en-US" dirty="0">
                <a:latin typeface="Cascadia Code" panose="020B0609020000020004" pitchFamily="49" charset="0"/>
              </a:rPr>
              <a:t> </a:t>
            </a:r>
            <a:r>
              <a:rPr kumimoji="1" lang="en-US" altLang="zh-CN" dirty="0">
                <a:latin typeface="Cascadia Code" panose="020B0609020000020004" pitchFamily="49" charset="0"/>
              </a:rPr>
              <a:t>the</a:t>
            </a:r>
            <a:r>
              <a:rPr kumimoji="1" lang="zh-CN" altLang="en-US" dirty="0">
                <a:latin typeface="Cascadia Code" panose="020B0609020000020004" pitchFamily="49" charset="0"/>
              </a:rPr>
              <a:t> </a:t>
            </a:r>
            <a:r>
              <a:rPr kumimoji="1" lang="en-US" altLang="zh-CN" dirty="0">
                <a:latin typeface="Cascadia Code" panose="020B0609020000020004" pitchFamily="49" charset="0"/>
              </a:rPr>
              <a:t>beamlines/</a:t>
            </a:r>
            <a:r>
              <a:rPr kumimoji="1" lang="en-GB" altLang="zh-CN" dirty="0">
                <a:latin typeface="Cascadia Code" panose="020B0609020000020004" pitchFamily="49" charset="0"/>
              </a:rPr>
              <a:t>experiments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kumimoji="1" lang="en-US" altLang="zh-CN" sz="2800" dirty="0">
                <a:latin typeface="Cascadia Code" panose="020B0609020000020004" pitchFamily="49" charset="0"/>
              </a:rPr>
              <a:t>Infrastructure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kumimoji="1" lang="en-US" altLang="zh-CN" sz="2800" dirty="0">
                <a:latin typeface="Cascadia Code" panose="020B0609020000020004" pitchFamily="49" charset="0"/>
              </a:rPr>
              <a:t>Network</a:t>
            </a:r>
            <a:r>
              <a:rPr kumimoji="1" lang="zh-CN" altLang="en-US" sz="2800" dirty="0">
                <a:latin typeface="Cascadia Code" panose="020B0609020000020004" pitchFamily="49" charset="0"/>
              </a:rPr>
              <a:t> </a:t>
            </a:r>
            <a:r>
              <a:rPr kumimoji="1" lang="en-US" altLang="zh-CN" sz="2800" dirty="0">
                <a:latin typeface="Cascadia Code" panose="020B0609020000020004" pitchFamily="49" charset="0"/>
              </a:rPr>
              <a:t>&amp;</a:t>
            </a:r>
            <a:r>
              <a:rPr kumimoji="1" lang="zh-CN" altLang="en-US" sz="2800" dirty="0">
                <a:latin typeface="Cascadia Code" panose="020B0609020000020004" pitchFamily="49" charset="0"/>
              </a:rPr>
              <a:t> </a:t>
            </a:r>
            <a:r>
              <a:rPr kumimoji="1" lang="en-US" altLang="zh-CN" sz="2800" dirty="0">
                <a:latin typeface="Cascadia Code" panose="020B0609020000020004" pitchFamily="49" charset="0"/>
              </a:rPr>
              <a:t>security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kumimoji="1" lang="en-US" altLang="zh-CN" sz="2800" dirty="0">
                <a:latin typeface="Cascadia Code" panose="020B0609020000020004" pitchFamily="49" charset="0"/>
              </a:rPr>
              <a:t>Storage &amp; Computing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kumimoji="1" lang="en-US" altLang="zh-CN" sz="2800" dirty="0">
                <a:latin typeface="Cascadia Code" panose="020B0609020000020004" pitchFamily="49" charset="0"/>
              </a:rPr>
              <a:t>Scientific Data</a:t>
            </a:r>
            <a:r>
              <a:rPr kumimoji="1" lang="zh-CN" altLang="en-US" sz="2800" dirty="0">
                <a:latin typeface="Cascadia Code" panose="020B0609020000020004" pitchFamily="49" charset="0"/>
              </a:rPr>
              <a:t> </a:t>
            </a:r>
            <a:r>
              <a:rPr kumimoji="1" lang="en-US" altLang="zh-CN" sz="2800" dirty="0">
                <a:latin typeface="Cascadia Code" panose="020B0609020000020004" pitchFamily="49" charset="0"/>
              </a:rPr>
              <a:t>Software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kumimoji="1" lang="en-US" altLang="zh-CN" sz="2800" dirty="0">
                <a:latin typeface="Cascadia Code" panose="020B0609020000020004" pitchFamily="49" charset="0"/>
              </a:rPr>
              <a:t>Public</a:t>
            </a:r>
            <a:r>
              <a:rPr kumimoji="1" lang="zh-CN" altLang="en-US" sz="2800" dirty="0">
                <a:latin typeface="Cascadia Code" panose="020B0609020000020004" pitchFamily="49" charset="0"/>
              </a:rPr>
              <a:t> </a:t>
            </a:r>
            <a:r>
              <a:rPr kumimoji="1" lang="en-US" altLang="zh-CN" sz="2800" dirty="0">
                <a:latin typeface="Cascadia Code" panose="020B0609020000020004" pitchFamily="49" charset="0"/>
              </a:rPr>
              <a:t>Information</a:t>
            </a:r>
            <a:r>
              <a:rPr kumimoji="1" lang="zh-CN" altLang="en-US" sz="2800" dirty="0">
                <a:latin typeface="Cascadia Code" panose="020B0609020000020004" pitchFamily="49" charset="0"/>
              </a:rPr>
              <a:t> </a:t>
            </a:r>
            <a:r>
              <a:rPr kumimoji="1" lang="en-US" altLang="zh-CN" sz="2800" dirty="0">
                <a:latin typeface="Cascadia Code" panose="020B0609020000020004" pitchFamily="49" charset="0"/>
              </a:rPr>
              <a:t>Services</a:t>
            </a:r>
            <a:endParaRPr kumimoji="1" lang="en-GB" altLang="zh-CN" sz="2800" dirty="0">
              <a:latin typeface="Cascadia Code" panose="020B0609020000020004" pitchFamily="49" charset="0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kumimoji="1" lang="en-GB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Research</a:t>
            </a:r>
            <a:r>
              <a:rPr kumimoji="1" lang="zh-CN" altLang="en-US" b="1" dirty="0">
                <a:solidFill>
                  <a:srgbClr val="C00000"/>
                </a:solidFill>
                <a:latin typeface="Cascadia Code" panose="020B0609020000020004" pitchFamily="49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&amp;</a:t>
            </a:r>
            <a:r>
              <a:rPr kumimoji="1" lang="zh-CN" altLang="en-US" b="1" dirty="0">
                <a:latin typeface="Cascadia Code" panose="020B0609020000020004" pitchFamily="49" charset="0"/>
              </a:rPr>
              <a:t> </a:t>
            </a:r>
            <a:r>
              <a:rPr kumimoji="1" lang="en-GB" altLang="zh-CN" b="1" dirty="0">
                <a:solidFill>
                  <a:srgbClr val="C00000"/>
                </a:solidFill>
                <a:latin typeface="Cascadia Code" panose="020B0609020000020004" pitchFamily="49" charset="0"/>
              </a:rPr>
              <a:t>Development in Information Technologies </a:t>
            </a:r>
            <a:r>
              <a:rPr kumimoji="1" lang="en-GB" altLang="zh-CN" dirty="0">
                <a:latin typeface="Cascadia Code" panose="020B0609020000020004" pitchFamily="49" charset="0"/>
              </a:rPr>
              <a:t>related</a:t>
            </a:r>
            <a:r>
              <a:rPr kumimoji="1" lang="zh-CN" altLang="en-US" dirty="0">
                <a:latin typeface="Cascadia Code" panose="020B0609020000020004" pitchFamily="49" charset="0"/>
              </a:rPr>
              <a:t> </a:t>
            </a:r>
            <a:r>
              <a:rPr kumimoji="1" lang="en-GB" altLang="zh-CN" dirty="0">
                <a:latin typeface="Cascadia Code" panose="020B0609020000020004" pitchFamily="49" charset="0"/>
              </a:rPr>
              <a:t>to</a:t>
            </a:r>
            <a:r>
              <a:rPr kumimoji="1" lang="zh-CN" altLang="en-US" dirty="0">
                <a:latin typeface="Cascadia Code" panose="020B0609020000020004" pitchFamily="49" charset="0"/>
              </a:rPr>
              <a:t> </a:t>
            </a:r>
            <a:r>
              <a:rPr kumimoji="1" lang="en-US" altLang="zh-CN" dirty="0">
                <a:latin typeface="Cascadia Code" panose="020B0609020000020004" pitchFamily="49" charset="0"/>
              </a:rPr>
              <a:t>HEPS</a:t>
            </a:r>
            <a:r>
              <a:rPr kumimoji="1" lang="zh-CN" altLang="en-US" dirty="0">
                <a:latin typeface="Cascadia Code" panose="020B0609020000020004" pitchFamily="49" charset="0"/>
              </a:rPr>
              <a:t> </a:t>
            </a:r>
            <a:endParaRPr kumimoji="1" lang="en-US" altLang="zh-CN" dirty="0">
              <a:latin typeface="Cascadia Code" panose="020B0609020000020004" pitchFamily="49" charset="0"/>
            </a:endParaRP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kumimoji="1" lang="en-GB" altLang="zh-CN" sz="2800" dirty="0">
                <a:latin typeface="Cascadia Code" panose="020B0609020000020004" pitchFamily="49" charset="0"/>
              </a:rPr>
              <a:t>High Performance Network</a:t>
            </a:r>
            <a:r>
              <a:rPr kumimoji="1" lang="en-US" altLang="zh-CN" sz="2800" dirty="0">
                <a:latin typeface="Cascadia Code" panose="020B0609020000020004" pitchFamily="49" charset="0"/>
              </a:rPr>
              <a:t>, </a:t>
            </a:r>
            <a:r>
              <a:rPr kumimoji="1" lang="en-GB" altLang="zh-CN" sz="2800" dirty="0">
                <a:latin typeface="Cascadia Code" panose="020B0609020000020004" pitchFamily="49" charset="0"/>
              </a:rPr>
              <a:t>Computing</a:t>
            </a:r>
            <a:r>
              <a:rPr kumimoji="1" lang="en-US" altLang="zh-CN" sz="2800" dirty="0">
                <a:latin typeface="Cascadia Code" panose="020B0609020000020004" pitchFamily="49" charset="0"/>
              </a:rPr>
              <a:t> and Storage </a:t>
            </a:r>
            <a:r>
              <a:rPr kumimoji="1" lang="en-GB" altLang="zh-CN" sz="2800" dirty="0">
                <a:latin typeface="Cascadia Code" panose="020B0609020000020004" pitchFamily="49" charset="0"/>
              </a:rPr>
              <a:t>technologies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kumimoji="1" lang="en-GB" altLang="zh-CN" sz="2800" b="1" dirty="0">
                <a:latin typeface="Cascadia Code" panose="020B0609020000020004" pitchFamily="49" charset="0"/>
              </a:rPr>
              <a:t>Scientific Software for Advanced Light Sources </a:t>
            </a:r>
            <a:r>
              <a:rPr kumimoji="1" lang="en-US" altLang="zh-CN" sz="2800" b="1" dirty="0">
                <a:latin typeface="Cascadia Code" panose="020B0609020000020004" pitchFamily="49" charset="0"/>
              </a:rPr>
              <a:t>(DOMAS &amp; DAISY)</a:t>
            </a:r>
            <a:endParaRPr kumimoji="1" lang="en-GB" altLang="zh-CN" sz="2800" b="1" dirty="0">
              <a:latin typeface="Cascadia Code" panose="020B0609020000020004" pitchFamily="49" charset="0"/>
            </a:endParaRPr>
          </a:p>
          <a:p>
            <a:pPr marL="502920" lvl="1" indent="0">
              <a:lnSpc>
                <a:spcPct val="140000"/>
              </a:lnSpc>
              <a:spcBef>
                <a:spcPts val="0"/>
              </a:spcBef>
              <a:buNone/>
            </a:pP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304249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9CCFF-B704-39DE-23C2-E510BBC55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BA20A64-341E-DD0C-7F3B-D6C75F540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Manpower</a:t>
            </a:r>
            <a:endParaRPr lang="zh-CN" altLang="en-US" sz="4800" dirty="0"/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4E613EB6-B078-4AEA-860E-BFD43AAD0C9E}"/>
              </a:ext>
            </a:extLst>
          </p:cNvPr>
          <p:cNvSpPr txBox="1">
            <a:spLocks/>
          </p:cNvSpPr>
          <p:nvPr/>
        </p:nvSpPr>
        <p:spPr>
          <a:xfrm>
            <a:off x="780288" y="924204"/>
            <a:ext cx="11017533" cy="3209795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微软雅黑" panose="020B0503020204020204" pitchFamily="34" charset="-122"/>
              </a:rPr>
              <a:t>40 members</a:t>
            </a:r>
          </a:p>
          <a:p>
            <a:pPr lvl="1"/>
            <a:r>
              <a:rPr lang="en-US" altLang="zh-CN" sz="1600" dirty="0">
                <a:sym typeface="+mn-ea"/>
              </a:rPr>
              <a:t>There are 100 members</a:t>
            </a:r>
            <a:r>
              <a:rPr lang="zh-CN" altLang="en-US" sz="1600" dirty="0">
                <a:sym typeface="+mn-ea"/>
              </a:rPr>
              <a:t> </a:t>
            </a:r>
            <a:r>
              <a:rPr lang="en-US" altLang="zh-CN" sz="1600" b="0" i="0" dirty="0">
                <a:solidFill>
                  <a:srgbClr val="374151"/>
                </a:solidFill>
                <a:effectLst/>
                <a:latin typeface="-apple-system"/>
                <a:sym typeface="+mn-ea"/>
              </a:rPr>
              <a:t>in </a:t>
            </a:r>
            <a:r>
              <a:rPr lang="en-US" altLang="zh-CN" sz="1600" dirty="0">
                <a:sym typeface="+mn-ea"/>
              </a:rPr>
              <a:t>IHEP Computing Center, working on IT for experiments @IHEP </a:t>
            </a:r>
          </a:p>
          <a:p>
            <a:pPr lvl="1"/>
            <a:r>
              <a:rPr lang="en-US" altLang="zh-CN" sz="1600" dirty="0">
                <a:sym typeface="+mn-ea"/>
              </a:rPr>
              <a:t>About half of the members of IHEP</a:t>
            </a:r>
            <a:r>
              <a:rPr lang="zh-CN" altLang="en-US" sz="1600" dirty="0">
                <a:sym typeface="+mn-ea"/>
              </a:rPr>
              <a:t> </a:t>
            </a:r>
            <a:r>
              <a:rPr lang="en-US" altLang="zh-CN" sz="1600" dirty="0">
                <a:sym typeface="+mn-ea"/>
              </a:rPr>
              <a:t>CC, and 3 from CSNS/Computing and Software group, 1 from Beamline, working on HEPS together with beamline scientists and software engineers</a:t>
            </a:r>
          </a:p>
          <a:p>
            <a:pPr lvl="1"/>
            <a:r>
              <a:rPr lang="en-US" altLang="zh-CN" sz="1600" dirty="0">
                <a:sym typeface="+mn-ea"/>
              </a:rPr>
              <a:t>Matrix management, share the knowledge</a:t>
            </a:r>
            <a:r>
              <a:rPr lang="zh-CN" altLang="en-US" sz="1600" dirty="0">
                <a:sym typeface="+mn-ea"/>
              </a:rPr>
              <a:t> </a:t>
            </a:r>
            <a:r>
              <a:rPr lang="en-US" altLang="zh-CN" sz="1600" dirty="0">
                <a:sym typeface="+mn-ea"/>
              </a:rPr>
              <a:t>and experience with other experiments</a:t>
            </a:r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6C041C-B864-4E5C-BAFA-C06B803F5E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983" y="3132083"/>
            <a:ext cx="4941220" cy="2865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875A268-E604-4355-8404-C3434A8AA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581" y="3068735"/>
            <a:ext cx="5423240" cy="30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4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C6D02-2F27-010D-6DF0-AD9A294E0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B38AE10-8FBB-727C-5F11-460703CC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architectures for beamlines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DB6CDD-F23A-458B-863C-B2E406EE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36" y="1226849"/>
            <a:ext cx="10332262" cy="3029068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2967DEF5-7822-4EFB-8D2B-79DB0245C74C}"/>
              </a:ext>
            </a:extLst>
          </p:cNvPr>
          <p:cNvSpPr/>
          <p:nvPr/>
        </p:nvSpPr>
        <p:spPr>
          <a:xfrm>
            <a:off x="112925" y="1421027"/>
            <a:ext cx="6828825" cy="349021"/>
          </a:xfrm>
          <a:prstGeom prst="roundRect">
            <a:avLst/>
          </a:prstGeom>
          <a:noFill/>
          <a:ln w="1079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Type I: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Large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data stream beamlines: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B7,B2, BE, B4,B1…          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: 圆角 7">
            <a:extLst>
              <a:ext uri="{FF2B5EF4-FFF2-40B4-BE49-F238E27FC236}">
                <a16:creationId xmlns:a16="http://schemas.microsoft.com/office/drawing/2014/main" id="{A8C85E93-7FE8-4322-8368-1DBD17EBE77E}"/>
              </a:ext>
            </a:extLst>
          </p:cNvPr>
          <p:cNvSpPr/>
          <p:nvPr/>
        </p:nvSpPr>
        <p:spPr>
          <a:xfrm>
            <a:off x="112925" y="3655994"/>
            <a:ext cx="7783286" cy="57442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Type II</a:t>
            </a:r>
            <a:r>
              <a:rPr lang="en-US" altLang="zh-CN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Medium </a:t>
            </a:r>
            <a:r>
              <a:rPr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</a:t>
            </a:r>
            <a:r>
              <a:rPr lang="en-US" altLang="zh-CN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Small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 stream beamlines: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altLang="zh-CN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BE, BA,B3,B6…</a:t>
            </a:r>
            <a:endParaRPr lang="zh-CN" altLang="en-US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A306437-A1F0-4D56-ABD2-609612636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136" y="4375325"/>
            <a:ext cx="10136320" cy="24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6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335BF-A54F-5310-E92F-A07FE3CDA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550BBEB-699F-2EC7-82D0-CDEE16FD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Data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Policy &amp;</a:t>
            </a:r>
            <a:r>
              <a:rPr lang="zh-CN" altLang="en-US" dirty="0"/>
              <a:t> </a:t>
            </a:r>
            <a:r>
              <a:rPr lang="en" altLang="zh-CN" dirty="0"/>
              <a:t>Strategy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FCC6BAA-FFDC-66FE-DE5C-0C2F3FC185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5448" y="1068146"/>
            <a:ext cx="8642022" cy="405453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altLang="zh-CN" dirty="0"/>
              <a:t>The ownership, curation, archiving and access to scientific data and metadata </a:t>
            </a:r>
          </a:p>
          <a:p>
            <a:pPr>
              <a:lnSpc>
                <a:spcPct val="160000"/>
              </a:lnSpc>
            </a:pPr>
            <a:r>
              <a:rPr lang="en-US" altLang="zh-CN" dirty="0"/>
              <a:t>Recommend providing at least </a:t>
            </a:r>
            <a:r>
              <a:rPr lang="en-US" altLang="zh-CN" dirty="0">
                <a:solidFill>
                  <a:srgbClr val="FF0000"/>
                </a:solidFill>
              </a:rPr>
              <a:t>90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days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disk storage </a:t>
            </a:r>
            <a:r>
              <a:rPr lang="en-US" altLang="zh-CN" dirty="0"/>
              <a:t>and </a:t>
            </a:r>
            <a:r>
              <a:rPr lang="en-US" altLang="zh-CN" dirty="0">
                <a:solidFill>
                  <a:srgbClr val="FF0000"/>
                </a:solidFill>
              </a:rPr>
              <a:t>permanent tape archive</a:t>
            </a:r>
            <a:endParaRPr lang="en-US" altLang="zh-CN" dirty="0"/>
          </a:p>
          <a:p>
            <a:pPr>
              <a:lnSpc>
                <a:spcPct val="160000"/>
              </a:lnSpc>
            </a:pPr>
            <a:r>
              <a:rPr lang="en-US" altLang="zh-CN" dirty="0"/>
              <a:t>Provide </a:t>
            </a:r>
            <a:r>
              <a:rPr lang="en-US" altLang="zh-CN" dirty="0">
                <a:solidFill>
                  <a:srgbClr val="FF0000"/>
                </a:solidFill>
              </a:rPr>
              <a:t>permanent storage</a:t>
            </a:r>
            <a:r>
              <a:rPr lang="en-US" altLang="zh-CN" dirty="0"/>
              <a:t> for raw data</a:t>
            </a:r>
          </a:p>
          <a:p>
            <a:pPr>
              <a:lnSpc>
                <a:spcPct val="160000"/>
              </a:lnSpc>
            </a:pPr>
            <a:r>
              <a:rPr lang="en-US" altLang="zh-CN" dirty="0"/>
              <a:t>Provide </a:t>
            </a:r>
            <a:r>
              <a:rPr lang="en-US" altLang="zh-CN" dirty="0">
                <a:solidFill>
                  <a:srgbClr val="FF0000"/>
                </a:solidFill>
              </a:rPr>
              <a:t>temporary storage </a:t>
            </a:r>
            <a:r>
              <a:rPr lang="en-US" altLang="zh-CN" dirty="0"/>
              <a:t>for processed data, calibration data and result data</a:t>
            </a:r>
          </a:p>
          <a:p>
            <a:pPr>
              <a:lnSpc>
                <a:spcPct val="160000"/>
              </a:lnSpc>
            </a:pPr>
            <a:r>
              <a:rPr lang="en-US" altLang="zh-CN" dirty="0"/>
              <a:t>Each dataset will have a unique persistent identifier(</a:t>
            </a:r>
            <a:r>
              <a:rPr lang="en-US" altLang="zh-CN" dirty="0">
                <a:solidFill>
                  <a:srgbClr val="FF0000"/>
                </a:solidFill>
              </a:rPr>
              <a:t>CSTR</a:t>
            </a:r>
            <a:r>
              <a:rPr lang="en-US" altLang="zh-CN" dirty="0"/>
              <a:t>/DOI)</a:t>
            </a:r>
          </a:p>
          <a:p>
            <a:pPr>
              <a:lnSpc>
                <a:spcPct val="160000"/>
              </a:lnSpc>
            </a:pPr>
            <a:r>
              <a:rPr lang="en-US" altLang="zh-CN" dirty="0"/>
              <a:t>Experimental teams have sole access to the data during the embargo period</a:t>
            </a:r>
          </a:p>
          <a:p>
            <a:pPr>
              <a:lnSpc>
                <a:spcPct val="160000"/>
              </a:lnSpc>
            </a:pPr>
            <a:r>
              <a:rPr lang="en-US" altLang="zh-CN" dirty="0"/>
              <a:t>After the embargo, the data will be released with open access to any registered users of the HEPS data portal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C43DEE4-2BFA-1D87-39F9-CA8A7145D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325" y="1677075"/>
            <a:ext cx="1620000" cy="2643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F1C1A9-81ED-AE84-E8D8-4035ABFB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029" y="1687557"/>
            <a:ext cx="1620000" cy="2643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F7A2B7C-6B8A-AD42-DCC7-FAFCCDAF12EB}"/>
              </a:ext>
            </a:extLst>
          </p:cNvPr>
          <p:cNvSpPr txBox="1"/>
          <p:nvPr/>
        </p:nvSpPr>
        <p:spPr>
          <a:xfrm>
            <a:off x="8361325" y="3009339"/>
            <a:ext cx="1692000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Apr, 2021</a:t>
            </a:r>
            <a:b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</a:br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The Data Policy for</a:t>
            </a:r>
            <a:b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</a:br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HEPS</a:t>
            </a:r>
            <a:b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</a:br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--Draft Version</a:t>
            </a:r>
            <a:r>
              <a:rPr lang="en-US" altLang="zh-CN" sz="1500" dirty="0"/>
              <a:t> </a:t>
            </a:r>
            <a:endParaRPr lang="zh-CN" altLang="en-US" sz="15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95C15-EE89-39AE-B054-F2C5AB1B322A}"/>
              </a:ext>
            </a:extLst>
          </p:cNvPr>
          <p:cNvSpPr txBox="1"/>
          <p:nvPr/>
        </p:nvSpPr>
        <p:spPr>
          <a:xfrm>
            <a:off x="10511029" y="3082412"/>
            <a:ext cx="1692000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Mar, 2023</a:t>
            </a:r>
            <a:b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</a:br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The Data Policy for</a:t>
            </a:r>
            <a:b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</a:br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HEPS</a:t>
            </a:r>
            <a:b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</a:br>
            <a:r>
              <a:rPr lang="en-US" altLang="zh-CN" sz="1500" b="1" i="0" dirty="0">
                <a:solidFill>
                  <a:srgbClr val="FF0000"/>
                </a:solidFill>
                <a:effectLst/>
                <a:latin typeface="MicrosoftYaHei-Bold"/>
              </a:rPr>
              <a:t>--Revised Draft</a:t>
            </a:r>
            <a:r>
              <a:rPr lang="en-US" altLang="zh-CN" sz="1500" dirty="0"/>
              <a:t> </a:t>
            </a:r>
            <a:endParaRPr lang="zh-CN" altLang="en-US" sz="15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E107A6-47EF-3276-514A-B3469E6B9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96" y="5180925"/>
            <a:ext cx="10582506" cy="148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5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74,&quot;width&quot;:3193}"/>
</p:tagLst>
</file>

<file path=ppt/theme/theme1.xml><?xml version="1.0" encoding="utf-8"?>
<a:theme xmlns:a="http://schemas.openxmlformats.org/drawingml/2006/main" name="HEPS-PPT主题-V5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-PPT主题-V5-蓝色" id="{6C636641-4C2C-4680-9355-58EDE5677CA7}" vid="{4E11FAF6-8F1B-49B9-8FA3-DD707ABD7909}"/>
    </a:ext>
  </a:extLst>
</a:theme>
</file>

<file path=ppt/theme/theme2.xml><?xml version="1.0" encoding="utf-8"?>
<a:theme xmlns:a="http://schemas.openxmlformats.org/drawingml/2006/main" name="1_HEPS-PPT主题-V5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S-PPT主题-V5-蓝色" id="{6C636641-4C2C-4680-9355-58EDE5677CA7}" vid="{4E11FAF6-8F1B-49B9-8FA3-DD707ABD7909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HEPS-PPT主题-V5-蓝色</Template>
  <TotalTime>45097</TotalTime>
  <Words>2746</Words>
  <Application>Microsoft Macintosh PowerPoint</Application>
  <PresentationFormat>宽屏</PresentationFormat>
  <Paragraphs>469</Paragraphs>
  <Slides>31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-apple-system</vt:lpstr>
      <vt:lpstr>等线</vt:lpstr>
      <vt:lpstr>Microsoft YaHei</vt:lpstr>
      <vt:lpstr>Microsoft YaHei</vt:lpstr>
      <vt:lpstr>Arial-BoldMT</vt:lpstr>
      <vt:lpstr>Cascadia Code</vt:lpstr>
      <vt:lpstr>MicrosoftYaHei-Bold</vt:lpstr>
      <vt:lpstr>Noto Sans SC</vt:lpstr>
      <vt:lpstr>PingFang SC</vt:lpstr>
      <vt:lpstr>Times</vt:lpstr>
      <vt:lpstr>Arial</vt:lpstr>
      <vt:lpstr>Calibri</vt:lpstr>
      <vt:lpstr>Cambria</vt:lpstr>
      <vt:lpstr>Helvetica</vt:lpstr>
      <vt:lpstr>Open Sans</vt:lpstr>
      <vt:lpstr>PT Serif</vt:lpstr>
      <vt:lpstr>Times New Roman</vt:lpstr>
      <vt:lpstr>Wingdings</vt:lpstr>
      <vt:lpstr>Wingdings 2</vt:lpstr>
      <vt:lpstr>HEPS-PPT主题-V5-蓝色</vt:lpstr>
      <vt:lpstr>1_HEPS-PPT主题-V5-蓝色</vt:lpstr>
      <vt:lpstr>PowerPoint 演示文稿</vt:lpstr>
      <vt:lpstr>PowerPoint 演示文稿</vt:lpstr>
      <vt:lpstr>High Energy Photon Source (HEPS) </vt:lpstr>
      <vt:lpstr>Data challenges</vt:lpstr>
      <vt:lpstr>The Required capabilities in data and software</vt:lpstr>
      <vt:lpstr>Objectives and Missions</vt:lpstr>
      <vt:lpstr>Manpower</vt:lpstr>
      <vt:lpstr>IT architectures for beamlines </vt:lpstr>
      <vt:lpstr>Data: Policy &amp; Strategy</vt:lpstr>
      <vt:lpstr>Data: Format</vt:lpstr>
      <vt:lpstr>Data: Directory Structure and Permission</vt:lpstr>
      <vt:lpstr>Data Software Framework</vt:lpstr>
      <vt:lpstr>PowerPoint 演示文稿</vt:lpstr>
      <vt:lpstr>PowerPoint 演示文稿</vt:lpstr>
      <vt:lpstr>DOMAS Function: Online Data Services</vt:lpstr>
      <vt:lpstr>DOMAS Function: Online Data Services </vt:lpstr>
      <vt:lpstr>DAISY- Data Analysis Integrated Software sYstem</vt:lpstr>
      <vt:lpstr>DAISY: Algorithms and Tools</vt:lpstr>
      <vt:lpstr>Infrastructure: Machine Room</vt:lpstr>
      <vt:lpstr>Infrastructure: Network</vt:lpstr>
      <vt:lpstr>Infrastructure: Storage</vt:lpstr>
      <vt:lpstr>Infrastructure: Computing</vt:lpstr>
      <vt:lpstr>Computing Mode 1: Virtual Machine for Online &amp; Offline</vt:lpstr>
      <vt:lpstr>Computing mode 2: JupyterLab for Online &amp; Offline</vt:lpstr>
      <vt:lpstr>Computing Mode 3: Workstation for Online</vt:lpstr>
      <vt:lpstr>Computing mode 4: HPC for Offline</vt:lpstr>
      <vt:lpstr>Computing Services Portal for Beamlines</vt:lpstr>
      <vt:lpstr>HEPS CC System Integration/Test bed/Production</vt:lpstr>
      <vt:lpstr>Summary</vt:lpstr>
      <vt:lpstr>Plan</vt:lpstr>
      <vt:lpstr>Data Streaming for High Data Throughput Beamlines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苑梦尧</dc:creator>
  <cp:lastModifiedBy>Microsoft Office User</cp:lastModifiedBy>
  <cp:revision>284</cp:revision>
  <dcterms:created xsi:type="dcterms:W3CDTF">2023-03-22T12:32:58Z</dcterms:created>
  <dcterms:modified xsi:type="dcterms:W3CDTF">2025-03-20T04:14:56Z</dcterms:modified>
</cp:coreProperties>
</file>