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12192000"/>
  <p:notesSz cx="6858000" cy="9144000"/>
  <p:embeddedFontLst>
    <p:embeddedFont>
      <p:font typeface="Roboto Thin"/>
      <p:regular r:id="rId38"/>
      <p:bold r:id="rId39"/>
      <p:italic r:id="rId40"/>
      <p:boldItalic r:id="rId41"/>
    </p:embeddedFont>
    <p:embeddedFont>
      <p:font typeface="Roboto"/>
      <p:regular r:id="rId42"/>
      <p:bold r:id="rId43"/>
      <p:italic r:id="rId44"/>
      <p:boldItalic r:id="rId45"/>
    </p:embeddedFont>
    <p:embeddedFont>
      <p:font typeface="Roboto Light"/>
      <p:regular r:id="rId46"/>
      <p:bold r:id="rId47"/>
      <p:italic r:id="rId48"/>
      <p:boldItalic r:id="rId49"/>
    </p:embeddedFont>
    <p:embeddedFont>
      <p:font typeface="Helvetica Neue Light"/>
      <p:regular r:id="rId50"/>
      <p:bold r:id="rId51"/>
      <p:italic r:id="rId52"/>
      <p:boldItalic r:id="rId53"/>
    </p:embeddedFont>
    <p:embeddedFont>
      <p:font typeface="DM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BBC8E5-A82A-4706-A90F-16A8099801CD}">
  <a:tblStyle styleId="{40BBC8E5-A82A-4706-A90F-16A8099801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Thin-italic.fntdata"/><Relationship Id="rId42" Type="http://schemas.openxmlformats.org/officeDocument/2006/relationships/font" Target="fonts/Roboto-regular.fntdata"/><Relationship Id="rId41" Type="http://schemas.openxmlformats.org/officeDocument/2006/relationships/font" Target="fonts/RobotoThin-boldItalic.fntdata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RobotoLight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Light-italic.fntdata"/><Relationship Id="rId47" Type="http://schemas.openxmlformats.org/officeDocument/2006/relationships/font" Target="fonts/RobotoLight-bold.fntdata"/><Relationship Id="rId49" Type="http://schemas.openxmlformats.org/officeDocument/2006/relationships/font" Target="fonts/RobotoLigh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Thin-bold.fntdata"/><Relationship Id="rId38" Type="http://schemas.openxmlformats.org/officeDocument/2006/relationships/font" Target="fonts/RobotoThin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Light-bold.fntdata"/><Relationship Id="rId50" Type="http://schemas.openxmlformats.org/officeDocument/2006/relationships/font" Target="fonts/HelveticaNeueLight-regular.fntdata"/><Relationship Id="rId53" Type="http://schemas.openxmlformats.org/officeDocument/2006/relationships/font" Target="fonts/HelveticaNeueLight-boldItalic.fntdata"/><Relationship Id="rId52" Type="http://schemas.openxmlformats.org/officeDocument/2006/relationships/font" Target="fonts/HelveticaNeueLight-italic.fntdata"/><Relationship Id="rId11" Type="http://schemas.openxmlformats.org/officeDocument/2006/relationships/slide" Target="slides/slide6.xml"/><Relationship Id="rId55" Type="http://schemas.openxmlformats.org/officeDocument/2006/relationships/font" Target="fonts/DMSans-bold.fntdata"/><Relationship Id="rId10" Type="http://schemas.openxmlformats.org/officeDocument/2006/relationships/slide" Target="slides/slide5.xml"/><Relationship Id="rId54" Type="http://schemas.openxmlformats.org/officeDocument/2006/relationships/font" Target="fonts/DMSans-regular.fntdata"/><Relationship Id="rId13" Type="http://schemas.openxmlformats.org/officeDocument/2006/relationships/slide" Target="slides/slide8.xml"/><Relationship Id="rId57" Type="http://schemas.openxmlformats.org/officeDocument/2006/relationships/font" Target="fonts/DMSans-boldItalic.fntdata"/><Relationship Id="rId12" Type="http://schemas.openxmlformats.org/officeDocument/2006/relationships/slide" Target="slides/slide7.xml"/><Relationship Id="rId56" Type="http://schemas.openxmlformats.org/officeDocument/2006/relationships/font" Target="fonts/DM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07ced43509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07ced43509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07ced43509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7ced43509_0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07ced43509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07ced43509_0_2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8b6659b15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38b6659b15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38b6659b15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38b6659b15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38b6659b15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338b6659b15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38b6659b15_0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38b6659b15_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38b6659b15_0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8b6659b15_0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38b6659b15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38b6659b15_0_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8b6659b15_0_2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38b6659b15_0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338b6659b15_0_2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5778682d7_109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c5778682d7_10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d9e90eac91_0_2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d9e90eac91_0_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d9e90eac91_0_2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07ced43509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307ced43509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g307ced43509_0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8b6659b15_0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8b6659b15_0_5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38b6659b15_0_5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07ced43509_0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307ced43509_0_3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307ced43509_0_3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07ced43509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07ced43509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d9e90eac91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d9e90eac9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c5778682d7_7_9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c5778682d7_7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c5778682d7_7_9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c5778682d7_7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c5778682d7_7_9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c5778682d7_7_9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5778682d7_7_9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c5778682d7_7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5778682d7_7_16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c5778682d7_7_1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c5778682d7_109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c5778682d7_10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c5778682d7_7_10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c5778682d7_7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8b6659b15_0_5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38b6659b15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5778682d7_7_10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c5778682d7_7_10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c5778682d7_7_10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c5778682d7_7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c5778682d7_7_10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c5778682d7_7_1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5778682d7_7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5778682d7_7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c5778682d7_7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9e90eac91_0_15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Technology providers and development: INDIGO, DEEP and AI4EOSC, supporting use cases coming from the EOSC, the EOSC DIH, the EGI-ACE (like INRAE and JRC) and now iMagine</a:t>
            </a:r>
            <a:endParaRPr/>
          </a:p>
        </p:txBody>
      </p:sp>
      <p:sp>
        <p:nvSpPr>
          <p:cNvPr id="156" name="Google Shape;156;g2d9e90eac91_0_153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8b6659b15_0_4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38b6659b15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8b6659b15_0_4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8b6659b15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38b6659b15_0_4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38b6659b15_0_4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38b6659b15_0_4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38b6659b15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38b6659b15_0_4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ctrTitle"/>
          </p:nvPr>
        </p:nvSpPr>
        <p:spPr>
          <a:xfrm>
            <a:off x="423013" y="1600200"/>
            <a:ext cx="914400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500"/>
              <a:buFont typeface="Roboto Light"/>
              <a:buNone/>
              <a:defRPr b="0" i="0" sz="6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423013" y="282575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000"/>
              <a:buNone/>
              <a:defRPr b="0" i="0" sz="3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/>
        </p:nvSpPr>
        <p:spPr>
          <a:xfrm>
            <a:off x="3146492" y="5955364"/>
            <a:ext cx="34710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</a:pPr>
            <a:r>
              <a:rPr lang="nl-NL" sz="13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rPr>
              <a:t>AI4EOSC receives funding from the European Union's Horizon Europe 2022 research and innovation programme under agreement #101058593</a:t>
            </a:r>
            <a:endParaRPr b="0" i="0" sz="1300" u="none" cap="none" strike="noStrike">
              <a:solidFill>
                <a:srgbClr val="26262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Expanded photo right">
  <p:cSld name="Mini photo left_2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>
            <p:ph idx="2" type="pic"/>
          </p:nvPr>
        </p:nvSpPr>
        <p:spPr>
          <a:xfrm>
            <a:off x="7216348" y="-1"/>
            <a:ext cx="4975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1"/>
          <p:cNvSpPr txBox="1"/>
          <p:nvPr>
            <p:ph type="title"/>
          </p:nvPr>
        </p:nvSpPr>
        <p:spPr>
          <a:xfrm>
            <a:off x="605900" y="983525"/>
            <a:ext cx="67617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27940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605900" y="2309475"/>
            <a:ext cx="5716500" cy="388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rtl="0">
              <a:spcBef>
                <a:spcPts val="100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2pPr>
            <a:lvl3pPr indent="-323850" lvl="2" marL="13716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pic>
        <p:nvPicPr>
          <p:cNvPr descr="Interfaz de usuario gráfica, Texto&#10;&#10;Descripción generada automáticamente" id="71" name="Google Shape;7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9948" y="202787"/>
            <a:ext cx="1704932" cy="35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2139950" cy="7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1">
  <p:cSld name="TITLE_ONLY_2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839800" y="839850"/>
            <a:ext cx="110061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27940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Comparison" type="twoTxTwoObj">
  <p:cSld name="TWO_OBJECTS_WITH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idx="1" type="body"/>
          </p:nvPr>
        </p:nvSpPr>
        <p:spPr>
          <a:xfrm>
            <a:off x="839800" y="2884712"/>
            <a:ext cx="51579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2" type="body"/>
          </p:nvPr>
        </p:nvSpPr>
        <p:spPr>
          <a:xfrm>
            <a:off x="6172200" y="2884574"/>
            <a:ext cx="51831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80" name="Google Shape;80;p13"/>
          <p:cNvSpPr txBox="1"/>
          <p:nvPr>
            <p:ph idx="3" type="subTitle"/>
          </p:nvPr>
        </p:nvSpPr>
        <p:spPr>
          <a:xfrm>
            <a:off x="978775" y="1992900"/>
            <a:ext cx="4713000" cy="72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4" type="subTitle"/>
          </p:nvPr>
        </p:nvSpPr>
        <p:spPr>
          <a:xfrm>
            <a:off x="6407300" y="1992900"/>
            <a:ext cx="4713000" cy="72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type="title"/>
          </p:nvPr>
        </p:nvSpPr>
        <p:spPr>
          <a:xfrm>
            <a:off x="839800" y="839850"/>
            <a:ext cx="110061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27940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idx="1" type="body"/>
          </p:nvPr>
        </p:nvSpPr>
        <p:spPr>
          <a:xfrm>
            <a:off x="235527" y="1825625"/>
            <a:ext cx="116724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M Sans"/>
              <a:buChar char="•"/>
              <a:defRPr i="0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Char char="▪"/>
              <a:defRPr i="0" sz="2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683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Char char="o"/>
              <a:defRPr i="0" sz="2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M Sans"/>
              <a:buChar char="⮚"/>
              <a:defRPr i="0" sz="1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•"/>
              <a:defRPr i="0" sz="1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•"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" name="Google Shape;85;p14"/>
          <p:cNvSpPr txBox="1"/>
          <p:nvPr>
            <p:ph type="title"/>
          </p:nvPr>
        </p:nvSpPr>
        <p:spPr>
          <a:xfrm>
            <a:off x="3438769" y="225527"/>
            <a:ext cx="6305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400"/>
              <a:buFont typeface="DM Sans"/>
              <a:buNone/>
              <a:defRPr i="0" sz="3400" u="none" cap="none" strike="noStrike">
                <a:solidFill>
                  <a:srgbClr val="0E67AD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2" type="subTitle"/>
          </p:nvPr>
        </p:nvSpPr>
        <p:spPr>
          <a:xfrm>
            <a:off x="3438768" y="837811"/>
            <a:ext cx="630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DM Sans"/>
              <a:buNone/>
              <a:defRPr i="1" sz="2700" u="none" cap="none" strike="noStrike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None/>
              <a:defRPr i="0" sz="2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M Sans"/>
              <a:buNone/>
              <a:defRPr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2">
  <p:cSld name="TITLE_ONLY_3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839800" y="839850"/>
            <a:ext cx="110061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 3">
  <p:cSld name="TITLE_ONLY_4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839800" y="839850"/>
            <a:ext cx="110061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Mini photo right">
  <p:cSld name="Mini photo left_2_2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>
            <p:ph idx="2" type="pic"/>
          </p:nvPr>
        </p:nvSpPr>
        <p:spPr>
          <a:xfrm>
            <a:off x="7826224" y="816855"/>
            <a:ext cx="4019700" cy="55404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605900" y="983525"/>
            <a:ext cx="67617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605900" y="2309475"/>
            <a:ext cx="5716500" cy="3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2pPr>
            <a:lvl3pPr indent="-3238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 1">
  <p:cSld name="Text Page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282422" y="6441230"/>
            <a:ext cx="6098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AI4EOSC</a:t>
            </a:r>
            <a:r>
              <a:rPr b="0" i="0" lang="nl-NL" sz="900" u="none" cap="none" strike="noStrike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nl-NL" sz="900" u="none" cap="none" strike="noStrike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b="0" i="0" lang="nl-NL" sz="900" u="none" cap="none" strike="noStrike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Álvaro López García</a:t>
            </a:r>
            <a:endParaRPr b="0" i="0" sz="900" u="none" cap="none" strike="noStrike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9" name="Google Shape;99;p18"/>
          <p:cNvSpPr txBox="1"/>
          <p:nvPr>
            <p:ph type="title"/>
          </p:nvPr>
        </p:nvSpPr>
        <p:spPr>
          <a:xfrm>
            <a:off x="2626649" y="201000"/>
            <a:ext cx="94899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b="0" i="0" sz="3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668200" y="1111625"/>
            <a:ext cx="10883700" cy="51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Page 1">
  <p:cSld name="BackPage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492633" y="1153767"/>
            <a:ext cx="111423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b="0" i="0" sz="24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3604833" y="370933"/>
            <a:ext cx="80304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5" name="Google Shape;105;p19"/>
          <p:cNvSpPr txBox="1"/>
          <p:nvPr>
            <p:ph idx="2" type="body"/>
          </p:nvPr>
        </p:nvSpPr>
        <p:spPr>
          <a:xfrm>
            <a:off x="492667" y="1768567"/>
            <a:ext cx="11142300" cy="41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925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700">
                <a:solidFill>
                  <a:srgbClr val="262626"/>
                </a:solidFill>
              </a:defRPr>
            </a:lvl1pPr>
            <a:lvl2pPr lvl="1">
              <a:buNone/>
              <a:defRPr sz="1700">
                <a:solidFill>
                  <a:srgbClr val="262626"/>
                </a:solidFill>
              </a:defRPr>
            </a:lvl2pPr>
            <a:lvl3pPr lvl="2">
              <a:buNone/>
              <a:defRPr sz="1700">
                <a:solidFill>
                  <a:srgbClr val="262626"/>
                </a:solidFill>
              </a:defRPr>
            </a:lvl3pPr>
            <a:lvl4pPr lvl="3">
              <a:buNone/>
              <a:defRPr sz="1700">
                <a:solidFill>
                  <a:srgbClr val="262626"/>
                </a:solidFill>
              </a:defRPr>
            </a:lvl4pPr>
            <a:lvl5pPr lvl="4">
              <a:buNone/>
              <a:defRPr sz="1700">
                <a:solidFill>
                  <a:srgbClr val="262626"/>
                </a:solidFill>
              </a:defRPr>
            </a:lvl5pPr>
            <a:lvl6pPr lvl="5">
              <a:buNone/>
              <a:defRPr sz="1700">
                <a:solidFill>
                  <a:srgbClr val="262626"/>
                </a:solidFill>
              </a:defRPr>
            </a:lvl6pPr>
            <a:lvl7pPr lvl="6">
              <a:buNone/>
              <a:defRPr sz="1700">
                <a:solidFill>
                  <a:srgbClr val="262626"/>
                </a:solidFill>
              </a:defRPr>
            </a:lvl7pPr>
            <a:lvl8pPr lvl="7">
              <a:buNone/>
              <a:defRPr sz="1700">
                <a:solidFill>
                  <a:srgbClr val="262626"/>
                </a:solidFill>
              </a:defRPr>
            </a:lvl8pPr>
            <a:lvl9pPr lvl="8">
              <a:buNone/>
              <a:defRPr sz="1700">
                <a:solidFill>
                  <a:srgbClr val="262626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">
  <p:cSld name="Text Pag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9290222" y="6423497"/>
            <a:ext cx="27432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282422" y="6441230"/>
            <a:ext cx="6098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AI4EOSC</a:t>
            </a:r>
            <a:endParaRPr sz="900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 b="0" i="0" sz="15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238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b="0" i="0" sz="3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Page">
  <p:cSld name="Text + Image Pag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9290222" y="6423497"/>
            <a:ext cx="27432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282422" y="6441230"/>
            <a:ext cx="6098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AI4EOSC </a:t>
            </a:r>
            <a:r>
              <a:rPr lang="nl-NL" sz="900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Álvaro López García</a:t>
            </a:r>
            <a:endParaRPr sz="900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668192" y="2343020"/>
            <a:ext cx="5712288" cy="3712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 b="0" i="0" sz="15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238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"/>
          <p:cNvSpPr/>
          <p:nvPr>
            <p:ph idx="2" type="pic"/>
          </p:nvPr>
        </p:nvSpPr>
        <p:spPr>
          <a:xfrm>
            <a:off x="6624662" y="2342991"/>
            <a:ext cx="4927256" cy="3712673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"/>
          <p:cNvSpPr txBox="1"/>
          <p:nvPr>
            <p:ph type="title"/>
          </p:nvPr>
        </p:nvSpPr>
        <p:spPr>
          <a:xfrm>
            <a:off x="668190" y="1007816"/>
            <a:ext cx="10883727" cy="60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b="0" i="0" sz="3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3" type="body"/>
          </p:nvPr>
        </p:nvSpPr>
        <p:spPr>
          <a:xfrm>
            <a:off x="668193" y="1717482"/>
            <a:ext cx="10883728" cy="36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ge 1">
  <p:cSld name="Image Page 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9290222" y="6423497"/>
            <a:ext cx="2743200" cy="230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algn="r">
              <a:spcBef>
                <a:spcPts val="0"/>
              </a:spcBef>
              <a:buNone/>
              <a:defRPr b="0" i="0" sz="900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9" name="Google Shape;39;p5"/>
          <p:cNvSpPr txBox="1"/>
          <p:nvPr/>
        </p:nvSpPr>
        <p:spPr>
          <a:xfrm>
            <a:off x="282422" y="6441230"/>
            <a:ext cx="6098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AI4EOSC </a:t>
            </a:r>
            <a:r>
              <a:rPr lang="nl-NL" sz="900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Álvaro López García</a:t>
            </a:r>
            <a:endParaRPr sz="900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40;p5"/>
          <p:cNvSpPr/>
          <p:nvPr>
            <p:ph idx="2" type="pic"/>
          </p:nvPr>
        </p:nvSpPr>
        <p:spPr>
          <a:xfrm>
            <a:off x="668191" y="2343020"/>
            <a:ext cx="10883725" cy="3712644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"/>
          <p:cNvSpPr txBox="1"/>
          <p:nvPr>
            <p:ph type="title"/>
          </p:nvPr>
        </p:nvSpPr>
        <p:spPr>
          <a:xfrm>
            <a:off x="668190" y="1007816"/>
            <a:ext cx="10883727" cy="60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b="0" i="0" sz="3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668193" y="1717482"/>
            <a:ext cx="10883728" cy="36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Page 2">
  <p:cSld name="Image Page 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>
            <p:ph idx="2" type="pic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304800" y="327025"/>
            <a:ext cx="4051300" cy="4095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Roboto Light"/>
              <a:buNone/>
              <a:defRPr sz="1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 1">
  <p:cSld name="Divider Page 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>
            <p:ph idx="2" type="pic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7"/>
          <p:cNvSpPr txBox="1"/>
          <p:nvPr>
            <p:ph type="title"/>
          </p:nvPr>
        </p:nvSpPr>
        <p:spPr>
          <a:xfrm>
            <a:off x="668192" y="1043412"/>
            <a:ext cx="5082367" cy="60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b="0" i="0" sz="3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668192" y="1753107"/>
            <a:ext cx="5082368" cy="36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668192" y="2373500"/>
            <a:ext cx="5082367" cy="368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 b="0" i="0" sz="15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238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7"/>
          <p:cNvSpPr txBox="1"/>
          <p:nvPr/>
        </p:nvSpPr>
        <p:spPr>
          <a:xfrm>
            <a:off x="282422" y="6441230"/>
            <a:ext cx="5813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AI4EOSC</a:t>
            </a:r>
            <a:endParaRPr sz="900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 2">
  <p:cSld name="Divider Page 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/>
          <p:nvPr>
            <p:ph idx="2" type="pic"/>
          </p:nvPr>
        </p:nvSpPr>
        <p:spPr>
          <a:xfrm>
            <a:off x="0" y="1"/>
            <a:ext cx="6096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8"/>
          <p:cNvSpPr txBox="1"/>
          <p:nvPr/>
        </p:nvSpPr>
        <p:spPr>
          <a:xfrm>
            <a:off x="6775948" y="6441230"/>
            <a:ext cx="5102035" cy="233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Presentation title </a:t>
            </a:r>
            <a:r>
              <a:rPr b="0" i="0" lang="nl-NL" sz="900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b="0" i="0" lang="nl-NL" sz="9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Name Surname</a:t>
            </a:r>
            <a:endParaRPr b="0" i="0" sz="900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6787052" y="1043412"/>
            <a:ext cx="5082367" cy="60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500"/>
              <a:buFont typeface="Roboto Light"/>
              <a:buNone/>
              <a:defRPr b="0" i="0" sz="35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6787052" y="1753107"/>
            <a:ext cx="5082368" cy="36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b="0" i="0"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3" type="body"/>
          </p:nvPr>
        </p:nvSpPr>
        <p:spPr>
          <a:xfrm>
            <a:off x="6787052" y="2373500"/>
            <a:ext cx="5082367" cy="368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500"/>
              <a:buNone/>
              <a:defRPr b="0" i="0" sz="15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238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 sz="15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4" type="body"/>
          </p:nvPr>
        </p:nvSpPr>
        <p:spPr>
          <a:xfrm>
            <a:off x="304800" y="327025"/>
            <a:ext cx="4051300" cy="4095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"/>
              <a:buFont typeface="Roboto Light"/>
              <a:buNone/>
              <a:defRPr sz="1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Page">
  <p:cSld name="BackPag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492586" y="1255368"/>
            <a:ext cx="2777387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b="0" i="0" sz="12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839800" y="839850"/>
            <a:ext cx="11006100" cy="10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27940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 Light"/>
              <a:buNone/>
              <a:defRPr b="0" i="0" sz="4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loga@ifca.unican.es" TargetMode="External"/><Relationship Id="rId4" Type="http://schemas.openxmlformats.org/officeDocument/2006/relationships/hyperlink" Target="mailto:viet.tran@savba.sk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QXp85utCr4A" TargetMode="External"/><Relationship Id="rId4" Type="http://schemas.openxmlformats.org/officeDocument/2006/relationships/image" Target="../media/image4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1wDsPj_QtGo" TargetMode="External"/><Relationship Id="rId4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i4eosc.eu/ai4eosc-platform-launches-beta-llm4eosc-api-service-open-call-for-preview-access/" TargetMode="External"/><Relationship Id="rId4" Type="http://schemas.openxmlformats.org/officeDocument/2006/relationships/hyperlink" Target="https://llm.dev.ai4eosc.eu/" TargetMode="External"/><Relationship Id="rId5" Type="http://schemas.openxmlformats.org/officeDocument/2006/relationships/hyperlink" Target="https://llm.dev.ai4eosc.eu:8000/" TargetMode="External"/><Relationship Id="rId6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ai4eosc.eu/ai4eosc-new-feature-deploy-your-own-generative-ai-model/" TargetMode="External"/><Relationship Id="rId4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hyperlink" Target="https://docs.ai4os.eu/" TargetMode="External"/><Relationship Id="rId5" Type="http://schemas.openxmlformats.org/officeDocument/2006/relationships/image" Target="../media/image54.png"/><Relationship Id="rId6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ashboard.cloud.ai4eosc.eu" TargetMode="External"/><Relationship Id="rId4" Type="http://schemas.openxmlformats.org/officeDocument/2006/relationships/hyperlink" Target="https://dashboard.cloud.imagine-ai.eu/" TargetMode="External"/><Relationship Id="rId5" Type="http://schemas.openxmlformats.org/officeDocument/2006/relationships/hyperlink" Target="https://ai4life.cloud.ai4eosc.eu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ashboard.cloud.ai4eosc.eu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viet.tran@savba.sk" TargetMode="External"/><Relationship Id="rId4" Type="http://schemas.openxmlformats.org/officeDocument/2006/relationships/image" Target="../media/image58.png"/><Relationship Id="rId5" Type="http://schemas.openxmlformats.org/officeDocument/2006/relationships/hyperlink" Target="https://dashboard.cloud.ai4eosc.eu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open-science-cloud.ec.europa.eu/resources/services/eosc.ifca-csic.ai4eosc_platform" TargetMode="External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png"/><Relationship Id="rId4" Type="http://schemas.openxmlformats.org/officeDocument/2006/relationships/image" Target="../media/image72.png"/><Relationship Id="rId9" Type="http://schemas.openxmlformats.org/officeDocument/2006/relationships/image" Target="../media/image68.png"/><Relationship Id="rId5" Type="http://schemas.openxmlformats.org/officeDocument/2006/relationships/image" Target="../media/image62.png"/><Relationship Id="rId6" Type="http://schemas.openxmlformats.org/officeDocument/2006/relationships/image" Target="../media/image59.png"/><Relationship Id="rId7" Type="http://schemas.openxmlformats.org/officeDocument/2006/relationships/image" Target="../media/image18.png"/><Relationship Id="rId8" Type="http://schemas.openxmlformats.org/officeDocument/2006/relationships/image" Target="../media/image71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71.png"/><Relationship Id="rId9" Type="http://schemas.openxmlformats.org/officeDocument/2006/relationships/image" Target="../media/image80.png"/><Relationship Id="rId5" Type="http://schemas.openxmlformats.org/officeDocument/2006/relationships/hyperlink" Target="https://dashboard.cloud.ai4eosc.eu/" TargetMode="External"/><Relationship Id="rId6" Type="http://schemas.openxmlformats.org/officeDocument/2006/relationships/hyperlink" Target="https://open-science-cloud.ec.europa.eu/resources/services/eosc.ifca-csic.ai4eosc_platform" TargetMode="External"/><Relationship Id="rId7" Type="http://schemas.openxmlformats.org/officeDocument/2006/relationships/image" Target="../media/image73.png"/><Relationship Id="rId8" Type="http://schemas.openxmlformats.org/officeDocument/2006/relationships/image" Target="../media/image8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5.png"/><Relationship Id="rId4" Type="http://schemas.openxmlformats.org/officeDocument/2006/relationships/image" Target="../media/image82.png"/><Relationship Id="rId5" Type="http://schemas.openxmlformats.org/officeDocument/2006/relationships/image" Target="../media/image18.png"/><Relationship Id="rId6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png"/><Relationship Id="rId4" Type="http://schemas.openxmlformats.org/officeDocument/2006/relationships/image" Target="../media/image18.png"/><Relationship Id="rId5" Type="http://schemas.openxmlformats.org/officeDocument/2006/relationships/image" Target="../media/image71.png"/><Relationship Id="rId6" Type="http://schemas.openxmlformats.org/officeDocument/2006/relationships/image" Target="../media/image79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https://indico.ifca.es/event/3134/" TargetMode="External"/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1.png"/><Relationship Id="rId4" Type="http://schemas.openxmlformats.org/officeDocument/2006/relationships/image" Target="../media/image74.png"/><Relationship Id="rId9" Type="http://schemas.openxmlformats.org/officeDocument/2006/relationships/image" Target="../media/image83.png"/><Relationship Id="rId5" Type="http://schemas.openxmlformats.org/officeDocument/2006/relationships/image" Target="../media/image18.png"/><Relationship Id="rId6" Type="http://schemas.openxmlformats.org/officeDocument/2006/relationships/image" Target="../media/image71.png"/><Relationship Id="rId7" Type="http://schemas.openxmlformats.org/officeDocument/2006/relationships/image" Target="../media/image76.png"/><Relationship Id="rId8" Type="http://schemas.openxmlformats.org/officeDocument/2006/relationships/image" Target="../media/image8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mlflow.cloud.ai4eosc.eu/" TargetMode="External"/><Relationship Id="rId4" Type="http://schemas.openxmlformats.org/officeDocument/2006/relationships/image" Target="../media/image87.png"/><Relationship Id="rId5" Type="http://schemas.openxmlformats.org/officeDocument/2006/relationships/image" Target="../media/image85.png"/><Relationship Id="rId6" Type="http://schemas.openxmlformats.org/officeDocument/2006/relationships/image" Target="../media/image18.png"/><Relationship Id="rId7" Type="http://schemas.openxmlformats.org/officeDocument/2006/relationships/image" Target="../media/image7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Relationship Id="rId4" Type="http://schemas.openxmlformats.org/officeDocument/2006/relationships/image" Target="../media/image71.png"/><Relationship Id="rId5" Type="http://schemas.openxmlformats.org/officeDocument/2006/relationships/hyperlink" Target="https://inference.cloud.ai4eosc.eu/" TargetMode="External"/><Relationship Id="rId6" Type="http://schemas.openxmlformats.org/officeDocument/2006/relationships/hyperlink" Target="https://jenkins.services.ai4os.eu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0.png"/><Relationship Id="rId4" Type="http://schemas.openxmlformats.org/officeDocument/2006/relationships/image" Target="../media/image92.png"/><Relationship Id="rId5" Type="http://schemas.openxmlformats.org/officeDocument/2006/relationships/image" Target="../media/image88.png"/><Relationship Id="rId6" Type="http://schemas.openxmlformats.org/officeDocument/2006/relationships/image" Target="../media/image98.png"/><Relationship Id="rId7" Type="http://schemas.openxmlformats.org/officeDocument/2006/relationships/image" Target="../media/image18.png"/><Relationship Id="rId8" Type="http://schemas.openxmlformats.org/officeDocument/2006/relationships/image" Target="../media/image71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93.png"/><Relationship Id="rId10" Type="http://schemas.openxmlformats.org/officeDocument/2006/relationships/image" Target="../media/image95.png"/><Relationship Id="rId13" Type="http://schemas.openxmlformats.org/officeDocument/2006/relationships/image" Target="../media/image71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104.png"/><Relationship Id="rId5" Type="http://schemas.openxmlformats.org/officeDocument/2006/relationships/image" Target="../media/image101.jpg"/><Relationship Id="rId6" Type="http://schemas.openxmlformats.org/officeDocument/2006/relationships/image" Target="../media/image100.png"/><Relationship Id="rId7" Type="http://schemas.openxmlformats.org/officeDocument/2006/relationships/image" Target="../media/image99.png"/><Relationship Id="rId8" Type="http://schemas.openxmlformats.org/officeDocument/2006/relationships/image" Target="../media/image9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3.png"/><Relationship Id="rId4" Type="http://schemas.openxmlformats.org/officeDocument/2006/relationships/hyperlink" Target="https://github.com/IFCA/frouros" TargetMode="External"/><Relationship Id="rId5" Type="http://schemas.openxmlformats.org/officeDocument/2006/relationships/image" Target="../media/image102.png"/><Relationship Id="rId6" Type="http://schemas.openxmlformats.org/officeDocument/2006/relationships/image" Target="../media/image18.png"/><Relationship Id="rId7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9.png"/><Relationship Id="rId13" Type="http://schemas.openxmlformats.org/officeDocument/2006/relationships/image" Target="../media/image16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29.png"/><Relationship Id="rId7" Type="http://schemas.openxmlformats.org/officeDocument/2006/relationships/image" Target="../media/image5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2.png"/><Relationship Id="rId13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Relationship Id="rId15" Type="http://schemas.openxmlformats.org/officeDocument/2006/relationships/image" Target="../media/image36.png"/><Relationship Id="rId14" Type="http://schemas.openxmlformats.org/officeDocument/2006/relationships/image" Target="../media/image26.png"/><Relationship Id="rId17" Type="http://schemas.openxmlformats.org/officeDocument/2006/relationships/image" Target="../media/image32.png"/><Relationship Id="rId16" Type="http://schemas.openxmlformats.org/officeDocument/2006/relationships/image" Target="../media/image38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7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hyperlink" Target="https://structurizr.com/share/73873/2f769b91-f208-41b0-b79f-5e196435bdb1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39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2.png"/><Relationship Id="rId7" Type="http://schemas.openxmlformats.org/officeDocument/2006/relationships/image" Target="../media/image21.png"/><Relationship Id="rId8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ctrTitle"/>
          </p:nvPr>
        </p:nvSpPr>
        <p:spPr>
          <a:xfrm>
            <a:off x="560175" y="1600200"/>
            <a:ext cx="11165400" cy="186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850"/>
              <a:buFont typeface="Roboto Light"/>
              <a:buNone/>
            </a:pPr>
            <a:r>
              <a:rPr lang="nl-NL" sz="5150"/>
              <a:t>AI4EOSC: Artificial Intelligence for the European Open Science Cloud</a:t>
            </a:r>
            <a:endParaRPr sz="5150"/>
          </a:p>
        </p:txBody>
      </p:sp>
      <p:sp>
        <p:nvSpPr>
          <p:cNvPr id="112" name="Google Shape;112;p20"/>
          <p:cNvSpPr txBox="1"/>
          <p:nvPr>
            <p:ph idx="1" type="subTitle"/>
          </p:nvPr>
        </p:nvSpPr>
        <p:spPr>
          <a:xfrm>
            <a:off x="560173" y="3851031"/>
            <a:ext cx="91440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nl-NL" sz="2800">
                <a:solidFill>
                  <a:schemeClr val="dk2"/>
                </a:solidFill>
              </a:rPr>
              <a:t>Álvaro López García (</a:t>
            </a:r>
            <a:r>
              <a:rPr lang="nl-NL" sz="2800" u="sng">
                <a:solidFill>
                  <a:schemeClr val="hlink"/>
                </a:solidFill>
                <a:hlinkClick r:id="rId3"/>
              </a:rPr>
              <a:t>aloga@ifca.unican.es</a:t>
            </a:r>
            <a:r>
              <a:rPr lang="nl-NL" sz="2800">
                <a:solidFill>
                  <a:schemeClr val="dk2"/>
                </a:solidFill>
              </a:rPr>
              <a:t>)</a:t>
            </a:r>
            <a:endParaRPr sz="2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nl-NL"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Viet Tran (</a:t>
            </a:r>
            <a:r>
              <a:rPr b="1" lang="nl-NL" sz="2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viet.tran@savba.sk</a:t>
            </a:r>
            <a:r>
              <a:rPr b="1" lang="nl-NL"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b="1" sz="2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575" y="4820508"/>
            <a:ext cx="2542400" cy="6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2450" y="4769562"/>
            <a:ext cx="3414448" cy="7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91" name="Google Shape;291;p29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rgbClr val="262626"/>
                </a:solidFill>
              </a:rPr>
              <a:t>JupyterLab or VS Code, synced data from Zenodo and online storage</a:t>
            </a:r>
            <a:endParaRPr/>
          </a:p>
        </p:txBody>
      </p:sp>
      <p:sp>
        <p:nvSpPr>
          <p:cNvPr id="292" name="Google Shape;292;p29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/>
              <a:t>From online development tools</a:t>
            </a:r>
            <a:endParaRPr/>
          </a:p>
        </p:txBody>
      </p:sp>
      <p:sp>
        <p:nvSpPr>
          <p:cNvPr id="293" name="Google Shape;293;p29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n this short tutorial, we will show you how to launch a Codespace with one GPU attached. Also we show you how you can instruct the platform to download a dataset from a Zenodo community, synchronizing it automatically with your platform storage." id="294" name="Google Shape;294;p29" title="AI4EOSC short tutorial: launch a model Codespace, download data from Zenod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000" y="849600"/>
            <a:ext cx="9692100" cy="54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01" name="Google Shape;301;p30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rgbClr val="262626"/>
                </a:solidFill>
              </a:rPr>
              <a:t>Try-me simple endpoints</a:t>
            </a:r>
            <a:endParaRPr sz="2000">
              <a:solidFill>
                <a:srgbClr val="262626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0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… to online services</a:t>
            </a:r>
            <a:endParaRPr/>
          </a:p>
        </p:txBody>
      </p:sp>
      <p:sp>
        <p:nvSpPr>
          <p:cNvPr id="303" name="Google Shape;303;p30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n this short tutorial, we will show you how to launch a short lived try me endpoint with an intuitive user interface to test your models, via the AI4EOSC platform dashboard." id="304" name="Google Shape;304;p30" title="AI4EOSC short tutorial: try me endpoint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000" y="850450"/>
            <a:ext cx="9682275" cy="544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/>
          <p:nvPr>
            <p:ph type="title"/>
          </p:nvPr>
        </p:nvSpPr>
        <p:spPr>
          <a:xfrm>
            <a:off x="668192" y="738612"/>
            <a:ext cx="50823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LLM4EOSC</a:t>
            </a:r>
            <a:endParaRPr/>
          </a:p>
        </p:txBody>
      </p:sp>
      <p:pic>
        <p:nvPicPr>
          <p:cNvPr id="311" name="Google Shape;3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500" y="1853850"/>
            <a:ext cx="5858774" cy="4148950"/>
          </a:xfrm>
          <a:prstGeom prst="rect">
            <a:avLst/>
          </a:prstGeom>
          <a:noFill/>
          <a:ln cap="flat" cmpd="sng" w="9525">
            <a:solidFill>
              <a:srgbClr val="FF5B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2" name="Google Shape;3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92" y="1853861"/>
            <a:ext cx="5858774" cy="4148945"/>
          </a:xfrm>
          <a:prstGeom prst="rect">
            <a:avLst/>
          </a:prstGeom>
          <a:noFill/>
          <a:ln cap="flat" cmpd="sng" w="9525">
            <a:solidFill>
              <a:srgbClr val="FF5B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31"/>
          <p:cNvSpPr txBox="1"/>
          <p:nvPr>
            <p:ph type="title"/>
          </p:nvPr>
        </p:nvSpPr>
        <p:spPr>
          <a:xfrm>
            <a:off x="6175767" y="738612"/>
            <a:ext cx="50823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Deploy your own LLM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20" name="Google Shape;320;p32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Introduced in </a:t>
            </a:r>
            <a:r>
              <a:rPr lang="nl-NL" sz="1900" u="sng">
                <a:solidFill>
                  <a:schemeClr val="hlink"/>
                </a:solidFill>
                <a:hlinkClick r:id="rId3"/>
              </a:rPr>
              <a:t>Nov 2024</a:t>
            </a:r>
            <a:r>
              <a:rPr lang="nl-NL" sz="1900"/>
              <a:t>: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 u="sng">
                <a:solidFill>
                  <a:schemeClr val="hlink"/>
                </a:solidFill>
                <a:hlinkClick r:id="rId4"/>
              </a:rPr>
              <a:t>https://llm.dev.ai4eosc.eu/</a:t>
            </a:r>
            <a:r>
              <a:rPr lang="nl-NL" sz="1900"/>
              <a:t> (UI) – </a:t>
            </a:r>
            <a:r>
              <a:rPr lang="nl-NL" sz="1900" u="sng">
                <a:solidFill>
                  <a:schemeClr val="hlink"/>
                </a:solidFill>
                <a:hlinkClick r:id="rId5"/>
              </a:rPr>
              <a:t>https://llm.dev.ai4eosc.eu:8000/</a:t>
            </a:r>
            <a:r>
              <a:rPr lang="nl-NL" sz="1900"/>
              <a:t> (API)</a:t>
            </a:r>
            <a:endParaRPr sz="1900"/>
          </a:p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It provides access to a LLM chatbot (based in Open WebUI) and an OpenAI API protected via API keys</a:t>
            </a:r>
            <a:endParaRPr sz="1900"/>
          </a:p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Features: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Explore several open source models and custom models with a </a:t>
            </a:r>
            <a:br>
              <a:rPr lang="nl-NL" sz="1900"/>
            </a:br>
            <a:r>
              <a:rPr lang="nl-NL" sz="1900"/>
              <a:t>knowledge base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Integrate with any other tool seamlessly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Easy implementation of Retrieval-Augmented Generation (RAG)</a:t>
            </a:r>
            <a:endParaRPr sz="1900"/>
          </a:p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Benefits: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Shared service with models managed by the platform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Load balanced models, scalable architecture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Easy to use, OpenAI compatible APIs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1000"/>
              </a:spcAft>
              <a:buSzPct val="100000"/>
              <a:buChar char="○"/>
            </a:pPr>
            <a:r>
              <a:rPr lang="nl-NL" sz="1900"/>
              <a:t>Ideal for users who prefer a managed solution</a:t>
            </a:r>
            <a:endParaRPr sz="1900"/>
          </a:p>
        </p:txBody>
      </p:sp>
      <p:sp>
        <p:nvSpPr>
          <p:cNvPr id="321" name="Google Shape;321;p32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LLM4EOSC</a:t>
            </a:r>
            <a:endParaRPr/>
          </a:p>
        </p:txBody>
      </p:sp>
      <p:sp>
        <p:nvSpPr>
          <p:cNvPr id="322" name="Google Shape;322;p32"/>
          <p:cNvSpPr txBox="1"/>
          <p:nvPr>
            <p:ph idx="2" type="body"/>
          </p:nvPr>
        </p:nvSpPr>
        <p:spPr>
          <a:xfrm>
            <a:off x="25287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Managed service from the AI4EOSC platform</a:t>
            </a:r>
            <a:endParaRPr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2325" y="2575650"/>
            <a:ext cx="2824975" cy="3975450"/>
          </a:xfrm>
          <a:prstGeom prst="rect">
            <a:avLst/>
          </a:prstGeom>
          <a:noFill/>
          <a:ln cap="flat" cmpd="sng" w="9525">
            <a:solidFill>
              <a:srgbClr val="FF5B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30" name="Google Shape;330;p33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3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LLM4EOSC as an assistant</a:t>
            </a:r>
            <a:endParaRPr/>
          </a:p>
        </p:txBody>
      </p:sp>
      <p:sp>
        <p:nvSpPr>
          <p:cNvPr id="332" name="Google Shape;332;p33"/>
          <p:cNvSpPr txBox="1"/>
          <p:nvPr>
            <p:ph idx="2" type="body"/>
          </p:nvPr>
        </p:nvSpPr>
        <p:spPr>
          <a:xfrm>
            <a:off x="25287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Who reads user documentation anyway?</a:t>
            </a:r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556" y="1344702"/>
            <a:ext cx="10290889" cy="5113199"/>
          </a:xfrm>
          <a:prstGeom prst="rect">
            <a:avLst/>
          </a:prstGeom>
          <a:noFill/>
          <a:ln cap="flat" cmpd="sng" w="9525">
            <a:solidFill>
              <a:srgbClr val="00869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40" name="Google Shape;340;p34"/>
          <p:cNvSpPr txBox="1"/>
          <p:nvPr>
            <p:ph idx="1" type="body"/>
          </p:nvPr>
        </p:nvSpPr>
        <p:spPr>
          <a:xfrm>
            <a:off x="668200" y="1344700"/>
            <a:ext cx="6013800" cy="471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New tool introduced in </a:t>
            </a:r>
            <a:r>
              <a:rPr lang="nl-NL" sz="1900" u="sng">
                <a:solidFill>
                  <a:schemeClr val="hlink"/>
                </a:solidFill>
                <a:hlinkClick r:id="rId3"/>
              </a:rPr>
              <a:t>March 2025</a:t>
            </a:r>
            <a:endParaRPr sz="1900"/>
          </a:p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Allowing users to self-deploy a dedicated LLM stack</a:t>
            </a:r>
            <a:endParaRPr sz="1900"/>
          </a:p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Features: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Deploy a chatbot, API service, or both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Easy deployment via dashboard with a few clicks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Choose from a list of smaller optimized models</a:t>
            </a:r>
            <a:endParaRPr sz="1900"/>
          </a:p>
          <a:p>
            <a:pPr indent="45720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1359"/>
              <a:t>(e.g. DeepSeek-R1-Distill-Qwen-1.5B, Qwen2.5-7B-Instruct-AWQ,</a:t>
            </a:r>
            <a:br>
              <a:rPr lang="nl-NL" sz="1359"/>
            </a:br>
            <a:r>
              <a:rPr lang="nl-NL" sz="1359"/>
              <a:t>	Llama-3.2-3B, etc.)</a:t>
            </a:r>
            <a:endParaRPr sz="1359"/>
          </a:p>
          <a:p>
            <a:pPr indent="-34020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 sz="1900"/>
              <a:t>Benefits: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Dedicated instance for each user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Less powerful hardware requirements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 sz="1900"/>
              <a:t>Greater control and customization options</a:t>
            </a:r>
            <a:endParaRPr sz="1900"/>
          </a:p>
          <a:p>
            <a:pPr indent="-340201" lvl="1" marL="914400" rtl="0" algn="l">
              <a:spcBef>
                <a:spcPts val="1000"/>
              </a:spcBef>
              <a:spcAft>
                <a:spcPts val="1000"/>
              </a:spcAft>
              <a:buSzPct val="100000"/>
              <a:buChar char="○"/>
            </a:pPr>
            <a:r>
              <a:rPr lang="nl-NL" sz="1900"/>
              <a:t>Ideal for users who need a tailored solution</a:t>
            </a:r>
            <a:endParaRPr sz="1900"/>
          </a:p>
        </p:txBody>
      </p:sp>
      <p:sp>
        <p:nvSpPr>
          <p:cNvPr id="341" name="Google Shape;341;p34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Deploy your own</a:t>
            </a:r>
            <a:endParaRPr/>
          </a:p>
        </p:txBody>
      </p:sp>
      <p:sp>
        <p:nvSpPr>
          <p:cNvPr id="342" name="Google Shape;342;p34"/>
          <p:cNvSpPr txBox="1"/>
          <p:nvPr>
            <p:ph idx="2" type="body"/>
          </p:nvPr>
        </p:nvSpPr>
        <p:spPr>
          <a:xfrm>
            <a:off x="25287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Manage your own instance</a:t>
            </a:r>
            <a:endParaRPr/>
          </a:p>
        </p:txBody>
      </p:sp>
      <p:pic>
        <p:nvPicPr>
          <p:cNvPr id="343" name="Google Shape;3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8101" y="1045400"/>
            <a:ext cx="4303798" cy="5309501"/>
          </a:xfrm>
          <a:prstGeom prst="rect">
            <a:avLst/>
          </a:prstGeom>
          <a:noFill/>
          <a:ln cap="flat" cmpd="sng" w="9525">
            <a:solidFill>
              <a:srgbClr val="FF5B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50" name="Google Shape;350;p35" title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25" y="76675"/>
            <a:ext cx="11431138" cy="634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98" r="288" t="0"/>
          <a:stretch/>
        </p:blipFill>
        <p:spPr>
          <a:xfrm>
            <a:off x="7836249" y="917105"/>
            <a:ext cx="4019700" cy="5540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6" name="Google Shape;356;p36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Documentation</a:t>
            </a:r>
            <a:endParaRPr/>
          </a:p>
        </p:txBody>
      </p:sp>
      <p:sp>
        <p:nvSpPr>
          <p:cNvPr id="357" name="Google Shape;357;p36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nl-NL" sz="1800"/>
              <a:t>Q</a:t>
            </a:r>
            <a:r>
              <a:rPr lang="nl-NL" sz="1800"/>
              <a:t>uickstart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NL" sz="1800"/>
              <a:t>Guides: storage (Nextcloud), authentication, module templates, etc.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NL" sz="1800"/>
              <a:t>Frequently Asked Questions (FAQ) section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NL" sz="1800"/>
              <a:t>Short tutorials (1-2min videos) for </a:t>
            </a:r>
            <a:br>
              <a:rPr lang="nl-NL" sz="1800"/>
            </a:br>
            <a:r>
              <a:rPr lang="nl-NL" sz="1800"/>
              <a:t>specific functionality: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Codespaces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Linking with storage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Try-me endpoints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etc.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nl-NL" sz="1800"/>
              <a:t>In depth Tutorials for new tools: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MLflow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Elyra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Flowfuse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Federated Learning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NL" sz="1800"/>
              <a:t>New video tutorials playlist</a:t>
            </a:r>
            <a:endParaRPr sz="1800"/>
          </a:p>
        </p:txBody>
      </p:sp>
      <p:sp>
        <p:nvSpPr>
          <p:cNvPr id="358" name="Google Shape;358;p36"/>
          <p:cNvSpPr/>
          <p:nvPr/>
        </p:nvSpPr>
        <p:spPr>
          <a:xfrm>
            <a:off x="4892850" y="1071000"/>
            <a:ext cx="2115600" cy="481200"/>
          </a:xfrm>
          <a:prstGeom prst="roundRect">
            <a:avLst>
              <a:gd fmla="val 16667" name="adj"/>
            </a:avLst>
          </a:prstGeom>
          <a:solidFill>
            <a:srgbClr val="FF9BB1">
              <a:alpha val="17250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https://docs.ai4os.eu/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36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60" name="Google Shape;36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7800" y="2420150"/>
            <a:ext cx="1853125" cy="18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7363" y="4624375"/>
            <a:ext cx="1854000" cy="18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69" name="Google Shape;369;p37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nl-NL" sz="1800"/>
              <a:t>New horizontal and thematic services for the EOSC Exchange</a:t>
            </a:r>
            <a:endParaRPr sz="1800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AI/ML generic</a:t>
            </a:r>
            <a:r>
              <a:rPr lang="nl-NL" sz="1808"/>
              <a:t> (AI4EOSC platform </a:t>
            </a:r>
            <a:r>
              <a:rPr lang="nl-NL" sz="1808" u="sng">
                <a:solidFill>
                  <a:schemeClr val="hlink"/>
                </a:solidFill>
                <a:hlinkClick r:id="rId3"/>
              </a:rPr>
              <a:t>https://dashboard.cloud.ai4eosc.eu</a:t>
            </a:r>
            <a:r>
              <a:rPr lang="nl-NL" sz="1808"/>
              <a:t>) or </a:t>
            </a: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community specific</a:t>
            </a:r>
            <a:r>
              <a:rPr lang="nl-NL" sz="1808"/>
              <a:t> (e.g. iMagine </a:t>
            </a:r>
            <a:r>
              <a:rPr lang="nl-NL" sz="1808" u="sng">
                <a:solidFill>
                  <a:schemeClr val="hlink"/>
                </a:solidFill>
                <a:hlinkClick r:id="rId4"/>
              </a:rPr>
              <a:t>https://dashboard.cloud.imagine-ai.eu/</a:t>
            </a:r>
            <a:r>
              <a:rPr lang="nl-NL" sz="1808"/>
              <a:t>; AI4Life </a:t>
            </a:r>
            <a:r>
              <a:rPr lang="nl-NL" sz="1808" u="sng">
                <a:solidFill>
                  <a:schemeClr val="hlink"/>
                </a:solidFill>
                <a:hlinkClick r:id="rId5"/>
              </a:rPr>
              <a:t>https://ai4life.cloud.ai4eosc.eu/</a:t>
            </a:r>
            <a:r>
              <a:rPr lang="nl-NL" sz="1808"/>
              <a:t>)</a:t>
            </a:r>
            <a:endParaRPr sz="1808"/>
          </a:p>
          <a:p>
            <a:pPr indent="-34341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8"/>
              <a:buChar char="●"/>
            </a:pPr>
            <a:r>
              <a:rPr lang="nl-NL" sz="1808"/>
              <a:t>Integration with other EOSC and open science repositories and tools, e.g.: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Zenodo</a:t>
            </a:r>
            <a:r>
              <a:rPr lang="nl-NL" sz="1808"/>
              <a:t>: automated publication of models and dataset gathering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Open Data EU portal</a:t>
            </a:r>
            <a:r>
              <a:rPr lang="nl-NL" sz="1808"/>
              <a:t>: automated dataset gathering</a:t>
            </a:r>
            <a:endParaRPr sz="1808"/>
          </a:p>
          <a:p>
            <a:pPr indent="-34341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8"/>
              <a:buChar char="●"/>
            </a:pPr>
            <a:r>
              <a:rPr lang="nl-NL" sz="1808"/>
              <a:t>Transforming development of AI models for science in the EOSC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/>
              <a:t>Towards more </a:t>
            </a: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FAIR</a:t>
            </a:r>
            <a:r>
              <a:rPr lang="nl-NL" sz="1808"/>
              <a:t>, robust, trustworthy models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/>
              <a:t>Foster </a:t>
            </a: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federated collaboration</a:t>
            </a:r>
            <a:r>
              <a:rPr lang="nl-NL" sz="1808"/>
              <a:t> (i.e. FL) and exploit distributed nature of the EOSC 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Best practices</a:t>
            </a:r>
            <a:r>
              <a:rPr lang="nl-NL" sz="1808"/>
              <a:t> for development AI and ML models</a:t>
            </a:r>
            <a:endParaRPr sz="1808"/>
          </a:p>
          <a:p>
            <a:pPr indent="-34341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8"/>
              <a:buChar char="●"/>
            </a:pPr>
            <a:r>
              <a:rPr lang="nl-NL" sz="1808"/>
              <a:t>Improvement of robustness of AI systems -&gt; Trustworthy AI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MLOps</a:t>
            </a:r>
            <a:r>
              <a:rPr lang="nl-NL" sz="1808"/>
              <a:t> infrastructure and services for AI scientists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Drift detection</a:t>
            </a:r>
            <a:r>
              <a:rPr lang="nl-NL" sz="1808"/>
              <a:t> tools and services to assess data/model/inference validity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Provenance</a:t>
            </a:r>
            <a:r>
              <a:rPr lang="nl-NL" sz="1808"/>
              <a:t> of models (reproducibility), model metadata</a:t>
            </a:r>
            <a:endParaRPr sz="1808"/>
          </a:p>
          <a:p>
            <a:pPr indent="-34341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8"/>
              <a:buFont typeface="Roboto"/>
              <a:buChar char="○"/>
            </a:pPr>
            <a:r>
              <a:rPr lang="nl-NL" sz="1808">
                <a:latin typeface="Roboto"/>
                <a:ea typeface="Roboto"/>
                <a:cs typeface="Roboto"/>
                <a:sym typeface="Roboto"/>
              </a:rPr>
              <a:t>FAIR-ification of ML assets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7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AI4EOSC impacts</a:t>
            </a:r>
            <a:endParaRPr/>
          </a:p>
        </p:txBody>
      </p:sp>
      <p:sp>
        <p:nvSpPr>
          <p:cNvPr id="371" name="Google Shape;371;p37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/>
          <p:cNvSpPr txBox="1"/>
          <p:nvPr/>
        </p:nvSpPr>
        <p:spPr>
          <a:xfrm>
            <a:off x="390100" y="1258175"/>
            <a:ext cx="11241300" cy="5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nl-NL" sz="2000" u="none" cap="none" strike="noStrike">
                <a:solidFill>
                  <a:srgbClr val="008792"/>
                </a:solidFill>
                <a:latin typeface="Roboto"/>
                <a:ea typeface="Roboto"/>
                <a:cs typeface="Roboto"/>
                <a:sym typeface="Roboto"/>
              </a:rPr>
              <a:t>AI4EOSC empowers scientific research by…</a:t>
            </a:r>
            <a:endParaRPr i="1" sz="2000" u="none" cap="none" strike="noStrike">
              <a:solidFill>
                <a:srgbClr val="00879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Providing users with advanced AI</a:t>
            </a:r>
            <a:r>
              <a:rPr lang="nl-NL" sz="1800">
                <a:latin typeface="Roboto Light"/>
                <a:ea typeface="Roboto Light"/>
                <a:cs typeface="Roboto Light"/>
                <a:sym typeface="Roboto Light"/>
              </a:rPr>
              <a:t>- focused 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tools: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○"/>
            </a:pP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 retraining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(iterative learning, fine tuning)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○"/>
            </a:pP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Federated learning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(including client authentication)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○"/>
            </a:pP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Parallel training in multiple GPUs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(distributed training - data parallelism)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○"/>
            </a:pP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 monitoring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: MLOps, drift detection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Model inference </a:t>
            </a:r>
            <a:r>
              <a:rPr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and</a:t>
            </a: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service delivery</a:t>
            </a:r>
            <a:endParaRPr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Providing a simple and </a:t>
            </a: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intuitive IDE for developing AI/ML/DL models 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(VSCode or JupyterLab)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0" marL="4572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Allowing </a:t>
            </a:r>
            <a:r>
              <a:rPr lang="nl-NL" sz="1800">
                <a:latin typeface="Roboto"/>
                <a:ea typeface="Roboto"/>
                <a:cs typeface="Roboto"/>
                <a:sym typeface="Roboto"/>
              </a:rPr>
              <a:t>se</a:t>
            </a: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amless and transparent access to computational resources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to accelerate model development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0" marL="4572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Deploying your models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in production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marR="0" rtl="0" algn="l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○"/>
            </a:pP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in a </a:t>
            </a:r>
            <a:r>
              <a:rPr i="0" lang="nl-NL" sz="1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serverless</a:t>
            </a:r>
            <a:r>
              <a:rPr b="0" i="0" lang="nl-NL" sz="18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environment (OSCAR), in a de</a:t>
            </a:r>
            <a:r>
              <a:rPr lang="nl-NL" sz="1800">
                <a:latin typeface="Roboto Light"/>
                <a:ea typeface="Roboto Light"/>
                <a:cs typeface="Roboto Light"/>
                <a:sym typeface="Roboto Light"/>
              </a:rPr>
              <a:t>dicated server (IM), as short-lived demo endpoints (Try-me) or dedicated instances for </a:t>
            </a:r>
            <a:r>
              <a:rPr lang="nl-NL" sz="1800">
                <a:latin typeface="Roboto Light"/>
                <a:ea typeface="Roboto Light"/>
                <a:cs typeface="Roboto Light"/>
                <a:sym typeface="Roboto Light"/>
              </a:rPr>
              <a:t>prototyping (Nomad)</a:t>
            </a:r>
            <a:endParaRPr b="0" i="0" sz="1800" u="none" cap="none" strike="noStrik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8" name="Google Shape;378;p38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79" name="Google Shape;379;p38"/>
          <p:cNvSpPr txBox="1"/>
          <p:nvPr>
            <p:ph type="title"/>
          </p:nvPr>
        </p:nvSpPr>
        <p:spPr>
          <a:xfrm>
            <a:off x="2626649" y="201000"/>
            <a:ext cx="9489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AI4EOSC research</a:t>
            </a:r>
            <a:endParaRPr/>
          </a:p>
        </p:txBody>
      </p:sp>
      <p:pic>
        <p:nvPicPr>
          <p:cNvPr id="380" name="Google Shape;3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00" y="268400"/>
            <a:ext cx="3593726" cy="1785600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1" name="Google Shape;38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8526" y="2220781"/>
            <a:ext cx="3593065" cy="17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nl-NL" sz="1900"/>
              <a:t>AI4EOSC provides a </a:t>
            </a:r>
            <a:r>
              <a:rPr lang="nl-NL" sz="1900">
                <a:latin typeface="Roboto"/>
                <a:ea typeface="Roboto"/>
                <a:cs typeface="Roboto"/>
                <a:sym typeface="Roboto"/>
              </a:rPr>
              <a:t>user-friendly workbench and toolbox for developing and running AI models</a:t>
            </a:r>
            <a:r>
              <a:rPr lang="nl-NL" sz="1900"/>
              <a:t>, tightly integrated with the EOSC ecosystem (and now available for new users).</a:t>
            </a:r>
            <a:endParaRPr sz="1900"/>
          </a:p>
          <a:p>
            <a:pPr indent="-349250" lvl="1" marL="914400" rtl="0" algn="l"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nl-NL" sz="1900"/>
              <a:t>AI4EOSC is building a platform (</a:t>
            </a:r>
            <a:r>
              <a:rPr lang="nl-NL" sz="1900" u="sng">
                <a:solidFill>
                  <a:schemeClr val="hlink"/>
                </a:solidFill>
                <a:hlinkClick r:id="rId3"/>
              </a:rPr>
              <a:t>https://dashboard.cloud.ai4eosc.eu</a:t>
            </a:r>
            <a:r>
              <a:rPr lang="nl-NL" sz="1900"/>
              <a:t>),</a:t>
            </a:r>
            <a:endParaRPr sz="1900"/>
          </a:p>
          <a:p>
            <a:pPr indent="-349250" lvl="1" marL="914400" rtl="0" algn="l"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nl-NL" sz="1900"/>
              <a:t>and the AI4OS software stack which powers it.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nl-NL" sz="1900"/>
              <a:t>AI4EOSC is not focused on developing AI algorithms, but on </a:t>
            </a:r>
            <a:r>
              <a:rPr lang="nl-NL" sz="1900">
                <a:latin typeface="Roboto"/>
                <a:ea typeface="Roboto"/>
                <a:cs typeface="Roboto"/>
                <a:sym typeface="Roboto"/>
              </a:rPr>
              <a:t>helping researchers build their AI models</a:t>
            </a:r>
            <a:r>
              <a:rPr lang="nl-NL" sz="1900"/>
              <a:t> and transforming them into services</a:t>
            </a:r>
            <a:endParaRPr sz="1900"/>
          </a:p>
          <a:p>
            <a:pPr indent="-349250" lvl="1" marL="914400" rtl="0" algn="l"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nl-NL" sz="1900"/>
              <a:t>Exploiting transparently already existing compute resources in EU e-Infrastructures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●"/>
            </a:pPr>
            <a:r>
              <a:rPr lang="nl-NL" sz="1900"/>
              <a:t>Steps towards </a:t>
            </a:r>
            <a:r>
              <a:rPr lang="nl-NL" sz="1900">
                <a:latin typeface="Roboto"/>
                <a:ea typeface="Roboto"/>
                <a:cs typeface="Roboto"/>
                <a:sym typeface="Roboto"/>
              </a:rPr>
              <a:t>more FAIR, robust and trustworthy</a:t>
            </a:r>
            <a:r>
              <a:rPr lang="nl-NL" sz="1900"/>
              <a:t> ML/AI models</a:t>
            </a:r>
            <a:endParaRPr sz="1900"/>
          </a:p>
          <a:p>
            <a:pPr indent="-349250" lvl="1" marL="914400" rtl="0" algn="l"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nl-NL" sz="1900"/>
              <a:t>Federated learning beyond privacy scenarios</a:t>
            </a:r>
            <a:endParaRPr sz="1900"/>
          </a:p>
          <a:p>
            <a:pPr indent="-349250" lvl="1" marL="914400" rtl="0" algn="l">
              <a:spcBef>
                <a:spcPts val="1000"/>
              </a:spcBef>
              <a:spcAft>
                <a:spcPts val="0"/>
              </a:spcAft>
              <a:buSzPts val="1900"/>
              <a:buChar char="○"/>
            </a:pPr>
            <a:r>
              <a:rPr lang="nl-NL" sz="1900"/>
              <a:t>MLOps and monitoring in production, drift detection</a:t>
            </a:r>
            <a:endParaRPr sz="1900"/>
          </a:p>
          <a:p>
            <a:pPr indent="-349250" lvl="1" marL="914400" rtl="0" algn="l">
              <a:spcBef>
                <a:spcPts val="1000"/>
              </a:spcBef>
              <a:spcAft>
                <a:spcPts val="1000"/>
              </a:spcAft>
              <a:buSzPts val="1900"/>
              <a:buChar char="○"/>
            </a:pPr>
            <a:r>
              <a:rPr lang="nl-NL" sz="1900"/>
              <a:t>Rich model provenance metadata covering the whole ML lifecycle</a:t>
            </a:r>
            <a:endParaRPr sz="1900"/>
          </a:p>
        </p:txBody>
      </p:sp>
      <p:sp>
        <p:nvSpPr>
          <p:cNvPr id="122" name="Google Shape;122;p21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What is AI4EOSC</a:t>
            </a:r>
            <a:endParaRPr/>
          </a:p>
        </p:txBody>
      </p:sp>
      <p:sp>
        <p:nvSpPr>
          <p:cNvPr id="123" name="Google Shape;123;p21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/>
          <p:nvPr>
            <p:ph idx="1" type="subTitle"/>
          </p:nvPr>
        </p:nvSpPr>
        <p:spPr>
          <a:xfrm>
            <a:off x="423013" y="2825750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None/>
            </a:pPr>
            <a:r>
              <a:rPr lang="nl-NL" sz="2200"/>
              <a:t>Viet Tran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None/>
            </a:pPr>
            <a:r>
              <a:rPr lang="nl-NL" sz="2200" u="sng">
                <a:solidFill>
                  <a:schemeClr val="hlink"/>
                </a:solidFill>
                <a:hlinkClick r:id="rId3"/>
              </a:rPr>
              <a:t>viet.tran@savba.sk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None/>
            </a:pPr>
            <a:r>
              <a:rPr lang="nl-NL" sz="2200"/>
              <a:t>on behalf of the AI4EOSC team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None/>
            </a:pPr>
            <a:r>
              <a:rPr lang="nl-NL" sz="2200"/>
              <a:t> </a:t>
            </a:r>
            <a:endParaRPr sz="2200"/>
          </a:p>
        </p:txBody>
      </p:sp>
      <p:sp>
        <p:nvSpPr>
          <p:cNvPr id="388" name="Google Shape;388;p39"/>
          <p:cNvSpPr txBox="1"/>
          <p:nvPr>
            <p:ph idx="4294967295" type="title"/>
          </p:nvPr>
        </p:nvSpPr>
        <p:spPr>
          <a:xfrm>
            <a:off x="3600024" y="439925"/>
            <a:ext cx="94899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</a:pPr>
            <a:r>
              <a:rPr lang="nl-NL" sz="4300"/>
              <a:t>Thank you for your attention!</a:t>
            </a:r>
            <a:endParaRPr sz="4300"/>
          </a:p>
        </p:txBody>
      </p:sp>
      <p:pic>
        <p:nvPicPr>
          <p:cNvPr id="389" name="Google Shape;389;p39"/>
          <p:cNvPicPr preferRelativeResize="0"/>
          <p:nvPr/>
        </p:nvPicPr>
        <p:blipFill rotWithShape="1">
          <a:blip r:embed="rId4">
            <a:alphaModFix/>
          </a:blip>
          <a:srcRect b="5364" l="5365" r="5365" t="5675"/>
          <a:stretch/>
        </p:blipFill>
        <p:spPr>
          <a:xfrm>
            <a:off x="8601275" y="2172138"/>
            <a:ext cx="2065500" cy="2058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9"/>
          <p:cNvSpPr txBox="1"/>
          <p:nvPr>
            <p:ph type="ctrTitle"/>
          </p:nvPr>
        </p:nvSpPr>
        <p:spPr>
          <a:xfrm>
            <a:off x="423013" y="1600200"/>
            <a:ext cx="91440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</a:pPr>
            <a:r>
              <a:rPr lang="nl-NL" sz="3000"/>
              <a:t>The AI4EOSC platform </a:t>
            </a:r>
            <a:endParaRPr sz="3000"/>
          </a:p>
        </p:txBody>
      </p:sp>
      <p:sp>
        <p:nvSpPr>
          <p:cNvPr id="391" name="Google Shape;391;p39"/>
          <p:cNvSpPr/>
          <p:nvPr/>
        </p:nvSpPr>
        <p:spPr>
          <a:xfrm>
            <a:off x="7095650" y="4347200"/>
            <a:ext cx="4974300" cy="699000"/>
          </a:xfrm>
          <a:prstGeom prst="roundRect">
            <a:avLst>
              <a:gd fmla="val 16667" name="adj"/>
            </a:avLst>
          </a:prstGeom>
          <a:solidFill>
            <a:srgbClr val="008792">
              <a:alpha val="16860"/>
            </a:srgbClr>
          </a:solidFill>
          <a:ln cap="flat" cmpd="sng" w="19050">
            <a:solidFill>
              <a:srgbClr val="0086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nl-NL" sz="2400" u="sng" cap="none" strike="noStrike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5"/>
              </a:rPr>
              <a:t>https://dashboard.cloud.ai4eosc.eu</a:t>
            </a:r>
            <a:r>
              <a:rPr b="0" i="0" lang="nl-NL" sz="2400" u="none" cap="none" strike="noStrik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0"/>
          <p:cNvSpPr txBox="1"/>
          <p:nvPr>
            <p:ph type="title"/>
          </p:nvPr>
        </p:nvSpPr>
        <p:spPr>
          <a:xfrm>
            <a:off x="3604833" y="370933"/>
            <a:ext cx="8030400" cy="65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BACKUP</a:t>
            </a:r>
            <a:endParaRPr/>
          </a:p>
        </p:txBody>
      </p:sp>
      <p:sp>
        <p:nvSpPr>
          <p:cNvPr id="397" name="Google Shape;397;p40"/>
          <p:cNvSpPr txBox="1"/>
          <p:nvPr>
            <p:ph idx="2" type="body"/>
          </p:nvPr>
        </p:nvSpPr>
        <p:spPr>
          <a:xfrm>
            <a:off x="492667" y="1768567"/>
            <a:ext cx="11142300" cy="4111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100"/>
              </a:spcBef>
              <a:spcAft>
                <a:spcPts val="0"/>
              </a:spcAft>
              <a:buNone/>
            </a:pPr>
            <a:r>
              <a:rPr lang="nl-NL" sz="4300"/>
              <a:t>BACKUP SLIDES</a:t>
            </a:r>
            <a:endParaRPr sz="4300"/>
          </a:p>
        </p:txBody>
      </p:sp>
      <p:sp>
        <p:nvSpPr>
          <p:cNvPr id="398" name="Google Shape;398;p40"/>
          <p:cNvSpPr txBox="1"/>
          <p:nvPr>
            <p:ph idx="12" type="sldNum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1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404" name="Google Shape;404;p41"/>
          <p:cNvSpPr/>
          <p:nvPr/>
        </p:nvSpPr>
        <p:spPr>
          <a:xfrm>
            <a:off x="8278401" y="904240"/>
            <a:ext cx="3798000" cy="987300"/>
          </a:xfrm>
          <a:prstGeom prst="rect">
            <a:avLst/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05" name="Google Shape;405;p41"/>
          <p:cNvSpPr/>
          <p:nvPr/>
        </p:nvSpPr>
        <p:spPr>
          <a:xfrm rot="-5400000">
            <a:off x="7361349" y="576542"/>
            <a:ext cx="988526" cy="1644075"/>
          </a:xfrm>
          <a:prstGeom prst="flowChartOffpageConnector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1"/>
          <p:cNvSpPr/>
          <p:nvPr/>
        </p:nvSpPr>
        <p:spPr>
          <a:xfrm>
            <a:off x="4292875" y="903625"/>
            <a:ext cx="4050600" cy="988500"/>
          </a:xfrm>
          <a:prstGeom prst="rect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1"/>
          <p:cNvSpPr/>
          <p:nvPr/>
        </p:nvSpPr>
        <p:spPr>
          <a:xfrm flipH="1">
            <a:off x="959925" y="904240"/>
            <a:ext cx="39231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1"/>
          <p:cNvSpPr/>
          <p:nvPr/>
        </p:nvSpPr>
        <p:spPr>
          <a:xfrm rot="-5400000">
            <a:off x="4116823" y="596301"/>
            <a:ext cx="988526" cy="1603308"/>
          </a:xfrm>
          <a:prstGeom prst="flowChartOffpageConnector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1"/>
          <p:cNvSpPr/>
          <p:nvPr/>
        </p:nvSpPr>
        <p:spPr>
          <a:xfrm>
            <a:off x="883810" y="1016936"/>
            <a:ext cx="4530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Feature rich services and platform to build and deploy custom AI applications in the EOSC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41"/>
          <p:cNvSpPr/>
          <p:nvPr/>
        </p:nvSpPr>
        <p:spPr>
          <a:xfrm>
            <a:off x="145625" y="904240"/>
            <a:ext cx="8340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O1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5099075" y="904475"/>
            <a:ext cx="34596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Custom platforms for different use cases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Integration with EOSC-core services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Inclusion of new infrastructure providers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41"/>
          <p:cNvSpPr/>
          <p:nvPr/>
        </p:nvSpPr>
        <p:spPr>
          <a:xfrm>
            <a:off x="8385500" y="904475"/>
            <a:ext cx="36720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AI4EOSC and iMagine platforms operational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Integration with AAI (EGI Check-In)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ML models as services via Try-me endpoints, OSCAR, IM, AI4EOSC </a:t>
            </a: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persistent</a:t>
            </a: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 deployments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41"/>
          <p:cNvSpPr/>
          <p:nvPr/>
        </p:nvSpPr>
        <p:spPr>
          <a:xfrm>
            <a:off x="8278401" y="1994442"/>
            <a:ext cx="3798000" cy="987300"/>
          </a:xfrm>
          <a:prstGeom prst="rect">
            <a:avLst/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14" name="Google Shape;414;p41"/>
          <p:cNvSpPr/>
          <p:nvPr/>
        </p:nvSpPr>
        <p:spPr>
          <a:xfrm rot="-5400000">
            <a:off x="7361349" y="1666744"/>
            <a:ext cx="988526" cy="1644075"/>
          </a:xfrm>
          <a:prstGeom prst="flowChartOffpageConnector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1"/>
          <p:cNvSpPr/>
          <p:nvPr/>
        </p:nvSpPr>
        <p:spPr>
          <a:xfrm>
            <a:off x="4292875" y="1993832"/>
            <a:ext cx="4050000" cy="988500"/>
          </a:xfrm>
          <a:prstGeom prst="rect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1"/>
          <p:cNvSpPr/>
          <p:nvPr/>
        </p:nvSpPr>
        <p:spPr>
          <a:xfrm flipH="1">
            <a:off x="959925" y="1994442"/>
            <a:ext cx="39231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1"/>
          <p:cNvSpPr/>
          <p:nvPr/>
        </p:nvSpPr>
        <p:spPr>
          <a:xfrm rot="-5400000">
            <a:off x="4116823" y="1686503"/>
            <a:ext cx="988526" cy="1603308"/>
          </a:xfrm>
          <a:prstGeom prst="flowChartOffpageConnector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1"/>
          <p:cNvSpPr/>
          <p:nvPr/>
        </p:nvSpPr>
        <p:spPr>
          <a:xfrm>
            <a:off x="883800" y="2107150"/>
            <a:ext cx="4215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Support for building AI systems on distributed datasets, with a particular focus on federated learning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41"/>
          <p:cNvSpPr/>
          <p:nvPr/>
        </p:nvSpPr>
        <p:spPr>
          <a:xfrm>
            <a:off x="145625" y="1994442"/>
            <a:ext cx="8340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O2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20" name="Google Shape;420;p41"/>
          <p:cNvSpPr/>
          <p:nvPr/>
        </p:nvSpPr>
        <p:spPr>
          <a:xfrm>
            <a:off x="5099075" y="1994675"/>
            <a:ext cx="34596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Operational components, integrated in the platform at TRL &gt;= 7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41"/>
          <p:cNvSpPr/>
          <p:nvPr/>
        </p:nvSpPr>
        <p:spPr>
          <a:xfrm>
            <a:off x="8385500" y="1994686"/>
            <a:ext cx="36828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Operational platform at TRL 8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Federated learning (collaboration with NVIDIA and Flower.io) and </a:t>
            </a: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istributed learning at TRL 8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Additional tools (pycanon, Frouros) at TRL 9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41"/>
          <p:cNvSpPr/>
          <p:nvPr/>
        </p:nvSpPr>
        <p:spPr>
          <a:xfrm>
            <a:off x="8278401" y="3084583"/>
            <a:ext cx="3798000" cy="987300"/>
          </a:xfrm>
          <a:prstGeom prst="rect">
            <a:avLst/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23" name="Google Shape;423;p41"/>
          <p:cNvSpPr/>
          <p:nvPr/>
        </p:nvSpPr>
        <p:spPr>
          <a:xfrm rot="-5400000">
            <a:off x="7361349" y="2756260"/>
            <a:ext cx="988526" cy="1644075"/>
          </a:xfrm>
          <a:prstGeom prst="flowChartOffpageConnector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1"/>
          <p:cNvSpPr/>
          <p:nvPr/>
        </p:nvSpPr>
        <p:spPr>
          <a:xfrm>
            <a:off x="4292875" y="3083973"/>
            <a:ext cx="4050000" cy="988500"/>
          </a:xfrm>
          <a:prstGeom prst="rect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1"/>
          <p:cNvSpPr/>
          <p:nvPr/>
        </p:nvSpPr>
        <p:spPr>
          <a:xfrm flipH="1">
            <a:off x="959925" y="3084583"/>
            <a:ext cx="39231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1"/>
          <p:cNvSpPr/>
          <p:nvPr/>
        </p:nvSpPr>
        <p:spPr>
          <a:xfrm rot="-5400000">
            <a:off x="4116823" y="2776644"/>
            <a:ext cx="988526" cy="1603308"/>
          </a:xfrm>
          <a:prstGeom prst="flowChartOffpageConnector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1"/>
          <p:cNvSpPr/>
          <p:nvPr/>
        </p:nvSpPr>
        <p:spPr>
          <a:xfrm>
            <a:off x="883800" y="3197275"/>
            <a:ext cx="4668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Services to compose AI tools, enabling the development of complex data-driven AI applications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41"/>
          <p:cNvSpPr/>
          <p:nvPr/>
        </p:nvSpPr>
        <p:spPr>
          <a:xfrm>
            <a:off x="145625" y="3084583"/>
            <a:ext cx="8340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O3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29" name="Google Shape;429;p41"/>
          <p:cNvSpPr/>
          <p:nvPr/>
        </p:nvSpPr>
        <p:spPr>
          <a:xfrm>
            <a:off x="5099075" y="3084825"/>
            <a:ext cx="34596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Operational framework and platform with composite AI capabilities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Documented MLOps principles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8385500" y="3085452"/>
            <a:ext cx="36828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Cmposite AI available (TRL7-8)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MLOps pipelines </a:t>
            </a:r>
            <a:r>
              <a:rPr lang="nl-NL" sz="11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In progress</a:t>
            </a:r>
            <a:endParaRPr sz="1100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p41"/>
          <p:cNvSpPr/>
          <p:nvPr/>
        </p:nvSpPr>
        <p:spPr>
          <a:xfrm>
            <a:off x="8278401" y="4174712"/>
            <a:ext cx="3798000" cy="987300"/>
          </a:xfrm>
          <a:prstGeom prst="rect">
            <a:avLst/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32" name="Google Shape;432;p41"/>
          <p:cNvSpPr/>
          <p:nvPr/>
        </p:nvSpPr>
        <p:spPr>
          <a:xfrm rot="-5400000">
            <a:off x="7361349" y="3846389"/>
            <a:ext cx="988526" cy="1644075"/>
          </a:xfrm>
          <a:prstGeom prst="flowChartOffpageConnector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1"/>
          <p:cNvSpPr/>
          <p:nvPr/>
        </p:nvSpPr>
        <p:spPr>
          <a:xfrm>
            <a:off x="4292875" y="4174102"/>
            <a:ext cx="4050000" cy="988500"/>
          </a:xfrm>
          <a:prstGeom prst="rect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1"/>
          <p:cNvSpPr/>
          <p:nvPr/>
        </p:nvSpPr>
        <p:spPr>
          <a:xfrm flipH="1">
            <a:off x="959925" y="4174712"/>
            <a:ext cx="39231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1"/>
          <p:cNvSpPr/>
          <p:nvPr/>
        </p:nvSpPr>
        <p:spPr>
          <a:xfrm rot="-5400000">
            <a:off x="4116823" y="3866772"/>
            <a:ext cx="988526" cy="1603308"/>
          </a:xfrm>
          <a:prstGeom prst="flowChartOffpageConnector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1"/>
          <p:cNvSpPr/>
          <p:nvPr/>
        </p:nvSpPr>
        <p:spPr>
          <a:xfrm>
            <a:off x="883810" y="4287407"/>
            <a:ext cx="4530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AI exchange/hub in the context of the EOSC, enhancing and increasing the application offer currently available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41"/>
          <p:cNvSpPr/>
          <p:nvPr/>
        </p:nvSpPr>
        <p:spPr>
          <a:xfrm>
            <a:off x="145625" y="4174712"/>
            <a:ext cx="8340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O4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38" name="Google Shape;438;p41"/>
          <p:cNvSpPr/>
          <p:nvPr/>
        </p:nvSpPr>
        <p:spPr>
          <a:xfrm>
            <a:off x="5099075" y="4174950"/>
            <a:ext cx="34602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55575" lvl="0" marL="40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AI/ML/DL marketplace in EOSC portal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Inclusion of domain specific metadata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Interoperable assets with other initiatives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Deliver of best practices, training, etc.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9" name="Google Shape;439;p41"/>
          <p:cNvSpPr/>
          <p:nvPr/>
        </p:nvSpPr>
        <p:spPr>
          <a:xfrm>
            <a:off x="8385500" y="4174956"/>
            <a:ext cx="36828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8415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AI4EOSC platform in EOSC registry (</a:t>
            </a:r>
            <a:r>
              <a:rPr lang="nl-NL" sz="11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link</a:t>
            </a: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Provenance metadata</a:t>
            </a:r>
            <a:r>
              <a:rPr lang="nl-NL" sz="11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: In progress</a:t>
            </a:r>
            <a:endParaRPr sz="1100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Metadata and Interoperability: In progress</a:t>
            </a:r>
            <a:endParaRPr sz="1100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Extensive training with users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0" name="Google Shape;440;p41"/>
          <p:cNvSpPr/>
          <p:nvPr/>
        </p:nvSpPr>
        <p:spPr>
          <a:xfrm>
            <a:off x="8278401" y="5264865"/>
            <a:ext cx="3798000" cy="987300"/>
          </a:xfrm>
          <a:prstGeom prst="rect">
            <a:avLst/>
          </a:prstGeom>
          <a:solidFill>
            <a:srgbClr val="008792">
              <a:alpha val="17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41" name="Google Shape;441;p41"/>
          <p:cNvSpPr/>
          <p:nvPr/>
        </p:nvSpPr>
        <p:spPr>
          <a:xfrm rot="-5400000">
            <a:off x="7361349" y="4936542"/>
            <a:ext cx="988526" cy="1644075"/>
          </a:xfrm>
          <a:prstGeom prst="flowChartOffpageConnector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1"/>
          <p:cNvSpPr/>
          <p:nvPr/>
        </p:nvSpPr>
        <p:spPr>
          <a:xfrm>
            <a:off x="4292875" y="5264255"/>
            <a:ext cx="4050000" cy="988500"/>
          </a:xfrm>
          <a:prstGeom prst="rect">
            <a:avLst/>
          </a:prstGeom>
          <a:solidFill>
            <a:srgbClr val="FF5B7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1"/>
          <p:cNvSpPr/>
          <p:nvPr/>
        </p:nvSpPr>
        <p:spPr>
          <a:xfrm flipH="1">
            <a:off x="959925" y="5264865"/>
            <a:ext cx="39231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1"/>
          <p:cNvSpPr/>
          <p:nvPr/>
        </p:nvSpPr>
        <p:spPr>
          <a:xfrm rot="-5400000">
            <a:off x="4116823" y="4956926"/>
            <a:ext cx="988526" cy="1603308"/>
          </a:xfrm>
          <a:prstGeom prst="flowChartOffpageConnector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1"/>
          <p:cNvSpPr/>
          <p:nvPr/>
        </p:nvSpPr>
        <p:spPr>
          <a:xfrm>
            <a:off x="883810" y="5377561"/>
            <a:ext cx="4530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Extend the service offer and the capabilities being offered through the EOSC portal, with focus on AI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41"/>
          <p:cNvSpPr/>
          <p:nvPr/>
        </p:nvSpPr>
        <p:spPr>
          <a:xfrm>
            <a:off x="145625" y="5264865"/>
            <a:ext cx="834000" cy="987300"/>
          </a:xfrm>
          <a:prstGeom prst="rect">
            <a:avLst/>
          </a:prstGeom>
          <a:solidFill>
            <a:srgbClr val="00879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O5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47" name="Google Shape;447;p41"/>
          <p:cNvSpPr/>
          <p:nvPr/>
        </p:nvSpPr>
        <p:spPr>
          <a:xfrm>
            <a:off x="5099100" y="5265100"/>
            <a:ext cx="34602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Joint use cases with ongoing EOSC projects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55575" lvl="0" marL="405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Cross-project events, involving users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41"/>
          <p:cNvSpPr/>
          <p:nvPr/>
        </p:nvSpPr>
        <p:spPr>
          <a:xfrm>
            <a:off x="8385500" y="5265109"/>
            <a:ext cx="36828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Ongoing (RAISE, FAIRCORE4EOSC)</a:t>
            </a:r>
            <a:endParaRPr sz="1100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Participation in INFRAEOSC and WinterSchool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45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100"/>
              <a:buFont typeface="Roboto"/>
              <a:buChar char="●"/>
            </a:pPr>
            <a:r>
              <a:rPr lang="nl-NL" sz="11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2 X-project workshops, online workshops</a:t>
            </a:r>
            <a:endParaRPr sz="11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41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Objectives and indicators</a:t>
            </a:r>
            <a:endParaRPr/>
          </a:p>
        </p:txBody>
      </p:sp>
      <p:sp>
        <p:nvSpPr>
          <p:cNvPr id="450" name="Google Shape;450;p41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1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Dev tools: sandbox and online IDE</a:t>
            </a:r>
            <a:endParaRPr sz="2500" u="sng"/>
          </a:p>
        </p:txBody>
      </p:sp>
      <p:pic>
        <p:nvPicPr>
          <p:cNvPr id="457" name="Google Shape;4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2700" y="2115513"/>
            <a:ext cx="3080851" cy="3167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58" name="Google Shape;458;p42"/>
          <p:cNvCxnSpPr>
            <a:stCxn id="459" idx="3"/>
            <a:endCxn id="460" idx="2"/>
          </p:cNvCxnSpPr>
          <p:nvPr/>
        </p:nvCxnSpPr>
        <p:spPr>
          <a:xfrm flipH="1" rot="10800000">
            <a:off x="3994901" y="2606088"/>
            <a:ext cx="671700" cy="2088000"/>
          </a:xfrm>
          <a:prstGeom prst="curvedConnector2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61" name="Google Shape;461;p42"/>
          <p:cNvCxnSpPr>
            <a:stCxn id="460" idx="3"/>
            <a:endCxn id="457" idx="1"/>
          </p:cNvCxnSpPr>
          <p:nvPr/>
        </p:nvCxnSpPr>
        <p:spPr>
          <a:xfrm>
            <a:off x="6206900" y="2141027"/>
            <a:ext cx="2615700" cy="1558500"/>
          </a:xfrm>
          <a:prstGeom prst="curvedConnector3">
            <a:avLst>
              <a:gd fmla="val 50002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62" name="Google Shape;46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499" y="3500500"/>
            <a:ext cx="3174899" cy="3264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3" name="Google Shape;463;p42"/>
          <p:cNvCxnSpPr>
            <a:stCxn id="460" idx="3"/>
            <a:endCxn id="462" idx="0"/>
          </p:cNvCxnSpPr>
          <p:nvPr/>
        </p:nvCxnSpPr>
        <p:spPr>
          <a:xfrm>
            <a:off x="6206900" y="2141027"/>
            <a:ext cx="651900" cy="1359600"/>
          </a:xfrm>
          <a:prstGeom prst="curvedConnector2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64" name="Google Shape;46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7050" y="4251464"/>
            <a:ext cx="620571" cy="7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5" name="Google Shape;46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0901" y="5804600"/>
            <a:ext cx="720000" cy="72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6" name="Google Shape;46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38500" y="871862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68" name="Google Shape;468;p42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469" name="Google Shape;469;p42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pic>
        <p:nvPicPr>
          <p:cNvPr id="459" name="Google Shape;459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6650" y="2731100"/>
            <a:ext cx="3818251" cy="3925976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0" name="Google Shape;460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26050" y="1676104"/>
            <a:ext cx="3080850" cy="929846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0" name="Google Shape;470;p42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2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Model marketplace and dashboard</a:t>
            </a:r>
            <a:endParaRPr sz="2500" u="sng"/>
          </a:p>
        </p:txBody>
      </p:sp>
      <p:pic>
        <p:nvPicPr>
          <p:cNvPr id="477" name="Google Shape;4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9025" y="116385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79" name="Google Shape;479;p43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480" name="Google Shape;480;p43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sp>
        <p:nvSpPr>
          <p:cNvPr id="481" name="Google Shape;481;p43"/>
          <p:cNvSpPr txBox="1"/>
          <p:nvPr/>
        </p:nvSpPr>
        <p:spPr>
          <a:xfrm>
            <a:off x="254700" y="5279675"/>
            <a:ext cx="49431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5"/>
              </a:rPr>
              <a:t>https://dashboard.cloud.ai4eosc.eu/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6"/>
              </a:rPr>
              <a:t>https://open-science-cloud.ec.europa.eu/resources/services/eosc.ifca-csic.ai4eosc_platform</a:t>
            </a:r>
            <a:r>
              <a:rPr lang="nl-NL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82" name="Google Shape;48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2050" y="563460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6641" y="2351800"/>
            <a:ext cx="6392284" cy="3176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4" name="Google Shape;48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523150"/>
            <a:ext cx="4840873" cy="3176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5" name="Google Shape;485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72475" y="1335400"/>
            <a:ext cx="3617150" cy="3602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6" name="Google Shape;486;p43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3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5" y="1811200"/>
            <a:ext cx="7795174" cy="38731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3" name="Google Shape;493;p44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Dev tools: CVAT annotation</a:t>
            </a:r>
            <a:endParaRPr sz="2500" u="sng"/>
          </a:p>
        </p:txBody>
      </p:sp>
      <p:pic>
        <p:nvPicPr>
          <p:cNvPr id="494" name="Google Shape;49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325" y="1948850"/>
            <a:ext cx="8393050" cy="43979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95" name="Google Shape;495;p44"/>
          <p:cNvCxnSpPr>
            <a:endCxn id="494" idx="1"/>
          </p:cNvCxnSpPr>
          <p:nvPr/>
        </p:nvCxnSpPr>
        <p:spPr>
          <a:xfrm flipH="1" rot="-5400000">
            <a:off x="1811875" y="3046375"/>
            <a:ext cx="1506600" cy="696300"/>
          </a:xfrm>
          <a:prstGeom prst="curvedConnector2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96" name="Google Shape;49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40550" y="56790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98" name="Google Shape;498;p44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499" name="Google Shape;499;p44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sp>
        <p:nvSpPr>
          <p:cNvPr id="500" name="Google Shape;500;p44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44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00" y="1017371"/>
            <a:ext cx="3331325" cy="331741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7" name="Google Shape;507;p45"/>
          <p:cNvSpPr txBox="1"/>
          <p:nvPr>
            <p:ph idx="4294967295" type="title"/>
          </p:nvPr>
        </p:nvSpPr>
        <p:spPr>
          <a:xfrm>
            <a:off x="1307175" y="821825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Training: Transparent GPU access</a:t>
            </a:r>
            <a:endParaRPr sz="2500" u="sng"/>
          </a:p>
        </p:txBody>
      </p:sp>
      <p:pic>
        <p:nvPicPr>
          <p:cNvPr id="508" name="Google Shape;5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69975" y="90680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0" name="Google Shape;510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12024" y="2354551"/>
            <a:ext cx="7551092" cy="4308315"/>
          </a:xfrm>
          <a:prstGeom prst="rect">
            <a:avLst/>
          </a:prstGeom>
          <a:noFill/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11" name="Google Shape;511;p45"/>
          <p:cNvCxnSpPr>
            <a:endCxn id="510" idx="1"/>
          </p:cNvCxnSpPr>
          <p:nvPr/>
        </p:nvCxnSpPr>
        <p:spPr>
          <a:xfrm>
            <a:off x="1752824" y="2749508"/>
            <a:ext cx="1759200" cy="17592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12" name="Google Shape;512;p45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513" name="Google Shape;513;p45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sp>
        <p:nvSpPr>
          <p:cNvPr id="514" name="Google Shape;514;p45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5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/>
          <p:nvPr>
            <p:ph idx="4294967295" type="title"/>
          </p:nvPr>
        </p:nvSpPr>
        <p:spPr>
          <a:xfrm>
            <a:off x="645050" y="871850"/>
            <a:ext cx="6821700" cy="33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u="sng"/>
              <a:t>Training: federated learning</a:t>
            </a:r>
            <a:endParaRPr sz="2000" u="sng"/>
          </a:p>
        </p:txBody>
      </p:sp>
      <p:pic>
        <p:nvPicPr>
          <p:cNvPr id="521" name="Google Shape;5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6150" y="2362750"/>
            <a:ext cx="2211974" cy="22145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2" name="Google Shape;522;p46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4965" lvl="0" marL="457200" rtl="0" algn="l">
              <a:lnSpc>
                <a:spcPct val="94000"/>
              </a:lnSpc>
              <a:spcBef>
                <a:spcPts val="601"/>
              </a:spcBef>
              <a:spcAft>
                <a:spcPts val="0"/>
              </a:spcAft>
              <a:buSzPts val="1990"/>
              <a:buChar char="●"/>
            </a:pPr>
            <a:r>
              <a:rPr lang="nl-NL" sz="1990"/>
              <a:t>Collaborative and decentralized approach to build ML models</a:t>
            </a:r>
            <a:endParaRPr sz="1990"/>
          </a:p>
          <a:p>
            <a:pPr indent="-354965" lvl="1" marL="9144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990"/>
              <a:buChar char="○"/>
            </a:pPr>
            <a:r>
              <a:rPr lang="nl-NL" sz="1620"/>
              <a:t>No need to centralize a dataset (i.e. technical or privacy restrictions)</a:t>
            </a:r>
            <a:endParaRPr sz="1620"/>
          </a:p>
          <a:p>
            <a:pPr indent="-354965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990"/>
              <a:buChar char="●"/>
            </a:pPr>
            <a:r>
              <a:rPr lang="nl-NL" sz="1990"/>
              <a:t>Management of experiments through platform dashboard</a:t>
            </a:r>
            <a:endParaRPr sz="1990"/>
          </a:p>
          <a:p>
            <a:pPr indent="-354965" lvl="0" marL="457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990"/>
              <a:buChar char="●"/>
            </a:pPr>
            <a:r>
              <a:rPr lang="nl-NL" sz="1990"/>
              <a:t>Participating clients both within AI4EOSC platform or external</a:t>
            </a:r>
            <a:br>
              <a:rPr lang="nl-NL" sz="1990"/>
            </a:br>
            <a:r>
              <a:rPr lang="nl-NL" sz="1990"/>
              <a:t>(with authentication)</a:t>
            </a:r>
            <a:endParaRPr sz="1990"/>
          </a:p>
        </p:txBody>
      </p:sp>
      <p:pic>
        <p:nvPicPr>
          <p:cNvPr id="523" name="Google Shape;52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975" y="3243413"/>
            <a:ext cx="1769711" cy="2146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4" name="Google Shape;52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69975" y="90680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26" name="Google Shape;526;p46"/>
          <p:cNvPicPr preferRelativeResize="0"/>
          <p:nvPr/>
        </p:nvPicPr>
        <p:blipFill rotWithShape="1">
          <a:blip r:embed="rId7">
            <a:alphaModFix/>
          </a:blip>
          <a:srcRect b="1564" l="3400" r="0" t="11053"/>
          <a:stretch/>
        </p:blipFill>
        <p:spPr>
          <a:xfrm>
            <a:off x="225450" y="3137800"/>
            <a:ext cx="4568074" cy="2324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7" name="Google Shape;527;p46"/>
          <p:cNvPicPr preferRelativeResize="0"/>
          <p:nvPr/>
        </p:nvPicPr>
        <p:blipFill rotWithShape="1">
          <a:blip r:embed="rId8">
            <a:alphaModFix/>
          </a:blip>
          <a:srcRect b="0" l="2661" r="47681" t="3306"/>
          <a:stretch/>
        </p:blipFill>
        <p:spPr>
          <a:xfrm>
            <a:off x="6968126" y="3144703"/>
            <a:ext cx="3128827" cy="34270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8" name="Google Shape;528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16388" y="5146570"/>
            <a:ext cx="2129400" cy="159705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9" name="Google Shape;529;p46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530" name="Google Shape;530;p46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pic>
        <p:nvPicPr>
          <p:cNvPr id="531" name="Google Shape;531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81225" y="5514946"/>
            <a:ext cx="1033425" cy="10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6"/>
          <p:cNvSpPr txBox="1"/>
          <p:nvPr/>
        </p:nvSpPr>
        <p:spPr>
          <a:xfrm>
            <a:off x="1508350" y="5657850"/>
            <a:ext cx="363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Webinar April 22nd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1"/>
              </a:rPr>
              <a:t>https://indico.ifca.es/event/3134/</a:t>
            </a: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3" name="Google Shape;533;p46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7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MLFlow for experiment tracking</a:t>
            </a:r>
            <a:endParaRPr/>
          </a:p>
        </p:txBody>
      </p:sp>
      <p:sp>
        <p:nvSpPr>
          <p:cNvPr id="539" name="Google Shape;539;p47"/>
          <p:cNvSpPr txBox="1"/>
          <p:nvPr/>
        </p:nvSpPr>
        <p:spPr>
          <a:xfrm>
            <a:off x="839800" y="1818450"/>
            <a:ext cx="104298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MLFlow is an open source platform for the Machine Learning lifecycle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MLFlow helps user to improve the efficiency: streamlined experiment tracking and management significantly reduce the time spent on manual record-keeping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Ensures reproducibility:  comprehensive experiment tracking and versioning capabilities provide a robust foundation for reproducibility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</a:pP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MLFlow in AI4EOSC: 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</a:pP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Authenticate in the MLFlow UI </a:t>
            </a:r>
            <a:b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(interface) with the user</a:t>
            </a:r>
            <a:b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credentials (email)</a:t>
            </a:r>
            <a:b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nl-NL" sz="18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https://mlflow.cloud.ai4eosc.eu/</a:t>
            </a: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○"/>
            </a:pPr>
            <a:r>
              <a:rPr lang="nl-NL"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Integration with ML provenance</a:t>
            </a: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40" name="Google Shape;54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2500" y="5289288"/>
            <a:ext cx="2951700" cy="108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4700" y="3212725"/>
            <a:ext cx="6124351" cy="32742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2" name="Google Shape;542;p47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543" name="Google Shape;54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9975" y="90680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45" name="Google Shape;545;p47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7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Deploy and monitor</a:t>
            </a:r>
            <a:endParaRPr sz="2500" u="sng"/>
          </a:p>
        </p:txBody>
      </p:sp>
      <p:pic>
        <p:nvPicPr>
          <p:cNvPr id="552" name="Google Shape;5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5375" y="951275"/>
            <a:ext cx="1716625" cy="1716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54" name="Google Shape;554;p48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None/>
            </a:pPr>
            <a:r>
              <a:rPr b="1" lang="nl-NL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Deployment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Light"/>
              <a:buChar char="○"/>
            </a:pPr>
            <a:r>
              <a:rPr lang="nl-NL" sz="2300">
                <a:solidFill>
                  <a:schemeClr val="dk1"/>
                </a:solidFill>
              </a:rPr>
              <a:t>Providing services for deployment as services:</a:t>
            </a:r>
            <a:endParaRPr sz="2300">
              <a:solidFill>
                <a:schemeClr val="dk1"/>
              </a:solidFill>
            </a:endParaRPr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Char char="■"/>
            </a:pPr>
            <a:r>
              <a:rPr lang="nl-NL" sz="2000">
                <a:solidFill>
                  <a:schemeClr val="dk1"/>
                </a:solidFill>
              </a:rPr>
              <a:t>Through IM an a different cloud (</a:t>
            </a:r>
            <a:r>
              <a:rPr lang="nl-NL" sz="2000">
                <a:solidFill>
                  <a:srgbClr val="93C47D"/>
                </a:solidFill>
              </a:rPr>
              <a:t>done</a:t>
            </a:r>
            <a:r>
              <a:rPr lang="nl-NL" sz="2000">
                <a:solidFill>
                  <a:schemeClr val="dk1"/>
                </a:solidFill>
              </a:rPr>
              <a:t>)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Char char="■"/>
            </a:pPr>
            <a:r>
              <a:rPr lang="nl-NL" sz="2000">
                <a:solidFill>
                  <a:schemeClr val="dk1"/>
                </a:solidFill>
              </a:rPr>
              <a:t>Through OSCAR in a platform-managed cluster</a:t>
            </a:r>
            <a:endParaRPr sz="2000">
              <a:solidFill>
                <a:schemeClr val="dk1"/>
              </a:solidFill>
            </a:endParaRPr>
          </a:p>
          <a:p>
            <a:pPr indent="-323850" lvl="3" marL="1828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●"/>
            </a:pPr>
            <a:r>
              <a:rPr lang="nl-NL" sz="1500" u="sng">
                <a:solidFill>
                  <a:schemeClr val="hlink"/>
                </a:solidFill>
                <a:hlinkClick r:id="rId5"/>
              </a:rPr>
              <a:t>https://inference.cloud.ai4eosc.eu/</a:t>
            </a:r>
            <a:r>
              <a:rPr lang="nl-NL" sz="1500">
                <a:solidFill>
                  <a:schemeClr val="dk1"/>
                </a:solidFill>
              </a:rPr>
              <a:t> (</a:t>
            </a:r>
            <a:r>
              <a:rPr lang="nl-NL" sz="1500">
                <a:solidFill>
                  <a:srgbClr val="6AA84F"/>
                </a:solidFill>
              </a:rPr>
              <a:t>done</a:t>
            </a:r>
            <a:r>
              <a:rPr lang="nl-NL" sz="1500">
                <a:solidFill>
                  <a:schemeClr val="dk1"/>
                </a:solidFill>
              </a:rPr>
              <a:t>)</a:t>
            </a:r>
            <a:endParaRPr sz="1500">
              <a:solidFill>
                <a:schemeClr val="dk1"/>
              </a:solidFill>
            </a:endParaRPr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 Light"/>
              <a:buChar char="■"/>
            </a:pPr>
            <a:r>
              <a:rPr lang="nl-NL" sz="2000">
                <a:solidFill>
                  <a:schemeClr val="dk1"/>
                </a:solidFill>
              </a:rPr>
              <a:t>Through AI4-PAPI in AI4EOSC AI platform resources (</a:t>
            </a:r>
            <a:r>
              <a:rPr lang="nl-NL" sz="2000">
                <a:solidFill>
                  <a:srgbClr val="B45F06"/>
                </a:solidFill>
              </a:rPr>
              <a:t>coming soon</a:t>
            </a:r>
            <a:r>
              <a:rPr lang="nl-NL" sz="2000">
                <a:solidFill>
                  <a:schemeClr val="dk1"/>
                </a:solidFill>
              </a:rPr>
              <a:t>)</a:t>
            </a:r>
            <a:endParaRPr sz="2300">
              <a:solidFill>
                <a:schemeClr val="dk1"/>
              </a:solidFill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Light"/>
              <a:buChar char="○"/>
            </a:pPr>
            <a:r>
              <a:rPr lang="nl-NL" sz="2300">
                <a:solidFill>
                  <a:schemeClr val="dk1"/>
                </a:solidFill>
              </a:rPr>
              <a:t>Composite-AI tools (visually build more complex models) </a:t>
            </a:r>
            <a:r>
              <a:rPr lang="nl-NL" sz="2000">
                <a:solidFill>
                  <a:schemeClr val="dk1"/>
                </a:solidFill>
              </a:rPr>
              <a:t>(</a:t>
            </a:r>
            <a:r>
              <a:rPr lang="nl-NL" sz="2000">
                <a:solidFill>
                  <a:srgbClr val="B45F06"/>
                </a:solidFill>
              </a:rPr>
              <a:t>coming soon</a:t>
            </a:r>
            <a:r>
              <a:rPr lang="nl-NL" sz="2000">
                <a:solidFill>
                  <a:schemeClr val="dk1"/>
                </a:solidFill>
              </a:rPr>
              <a:t>)</a:t>
            </a:r>
            <a:endParaRPr sz="15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None/>
            </a:pPr>
            <a:r>
              <a:rPr b="1" lang="nl-NL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MLOps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Light"/>
              <a:buChar char="○"/>
            </a:pPr>
            <a:r>
              <a:rPr lang="nl-NL" sz="2300">
                <a:solidFill>
                  <a:schemeClr val="dk1"/>
                </a:solidFill>
              </a:rPr>
              <a:t>CI/CD for ML development, deployment, monitoring and operations</a:t>
            </a:r>
            <a:endParaRPr sz="23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Light"/>
              <a:buChar char="■"/>
            </a:pPr>
            <a:r>
              <a:rPr lang="nl-NL" sz="1500" u="sng">
                <a:solidFill>
                  <a:schemeClr val="hlink"/>
                </a:solidFill>
                <a:hlinkClick r:id="rId6"/>
              </a:rPr>
              <a:t>https://jenkins.services.ai4os.eu/</a:t>
            </a:r>
            <a:r>
              <a:rPr lang="nl-NL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"/>
              <a:buNone/>
            </a:pPr>
            <a:r>
              <a:rPr b="1" lang="nl-NL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Monitoring</a:t>
            </a:r>
            <a:endParaRPr b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Light"/>
              <a:buChar char="○"/>
            </a:pPr>
            <a:r>
              <a:rPr lang="nl-NL" sz="2300">
                <a:solidFill>
                  <a:schemeClr val="dk1"/>
                </a:solidFill>
              </a:rPr>
              <a:t>Tools to instrument ML models in production (i.e. drift detection)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555" name="Google Shape;555;p48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556" name="Google Shape;556;p48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sp>
        <p:nvSpPr>
          <p:cNvPr id="557" name="Google Shape;557;p48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825" y="1358375"/>
            <a:ext cx="953452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30" name="Google Shape;130;p22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AI/ML application development lifecycle</a:t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00" y="1516450"/>
            <a:ext cx="5562627" cy="27638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3" name="Google Shape;563;p49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Deployment: standalone service</a:t>
            </a:r>
            <a:endParaRPr sz="2500" u="sng"/>
          </a:p>
        </p:txBody>
      </p:sp>
      <p:pic>
        <p:nvPicPr>
          <p:cNvPr id="564" name="Google Shape;56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3425" y="1828450"/>
            <a:ext cx="5023376" cy="26187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5" name="Google Shape;56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4550" y="4507525"/>
            <a:ext cx="2628624" cy="2277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66" name="Google Shape;566;p49"/>
          <p:cNvCxnSpPr/>
          <p:nvPr/>
        </p:nvCxnSpPr>
        <p:spPr>
          <a:xfrm flipH="1" rot="10800000">
            <a:off x="5046800" y="3334875"/>
            <a:ext cx="1342800" cy="3441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567" name="Google Shape;567;p49"/>
          <p:cNvCxnSpPr>
            <a:endCxn id="565" idx="3"/>
          </p:cNvCxnSpPr>
          <p:nvPr/>
        </p:nvCxnSpPr>
        <p:spPr>
          <a:xfrm flipH="1" rot="-5400000">
            <a:off x="8875923" y="4579000"/>
            <a:ext cx="1934100" cy="200400"/>
          </a:xfrm>
          <a:prstGeom prst="curvedConnector4">
            <a:avLst>
              <a:gd fmla="val 20562" name="adj1"/>
              <a:gd fmla="val 218825" name="adj2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568" name="Google Shape;56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55651" y="4107475"/>
            <a:ext cx="3775975" cy="26529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69" name="Google Shape;569;p49"/>
          <p:cNvCxnSpPr>
            <a:stCxn id="565" idx="1"/>
            <a:endCxn id="568" idx="3"/>
          </p:cNvCxnSpPr>
          <p:nvPr/>
        </p:nvCxnSpPr>
        <p:spPr>
          <a:xfrm rot="10800000">
            <a:off x="5531650" y="5433850"/>
            <a:ext cx="1782900" cy="212400"/>
          </a:xfrm>
          <a:prstGeom prst="curvedConnector3">
            <a:avLst>
              <a:gd fmla="val 50001" name="adj1"/>
            </a:avLst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570" name="Google Shape;57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12525" y="160135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72" name="Google Shape;572;p49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573" name="Google Shape;573;p49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sp>
        <p:nvSpPr>
          <p:cNvPr id="574" name="Google Shape;574;p49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9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0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Deployment: Composite AI</a:t>
            </a:r>
            <a:endParaRPr sz="2500" u="sng"/>
          </a:p>
        </p:txBody>
      </p:sp>
      <p:pic>
        <p:nvPicPr>
          <p:cNvPr id="581" name="Google Shape;5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6800" y="3038006"/>
            <a:ext cx="948975" cy="9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7928" y="3024994"/>
            <a:ext cx="975000" cy="9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1725" y="3054231"/>
            <a:ext cx="834629" cy="9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0"/>
          <p:cNvSpPr txBox="1"/>
          <p:nvPr/>
        </p:nvSpPr>
        <p:spPr>
          <a:xfrm>
            <a:off x="243416" y="1033550"/>
            <a:ext cx="144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</a:rPr>
              <a:t>Load video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85" name="Google Shape;585;p50"/>
          <p:cNvSpPr txBox="1"/>
          <p:nvPr/>
        </p:nvSpPr>
        <p:spPr>
          <a:xfrm>
            <a:off x="3859925" y="1760050"/>
            <a:ext cx="194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</a:rPr>
              <a:t>Species identifier 1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86" name="Google Shape;586;p50"/>
          <p:cNvSpPr txBox="1"/>
          <p:nvPr/>
        </p:nvSpPr>
        <p:spPr>
          <a:xfrm>
            <a:off x="7176785" y="2667100"/>
            <a:ext cx="2175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</a:rPr>
              <a:t>Mean Probabilities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87" name="Google Shape;587;p50"/>
          <p:cNvSpPr txBox="1"/>
          <p:nvPr/>
        </p:nvSpPr>
        <p:spPr>
          <a:xfrm>
            <a:off x="10152463" y="2667100"/>
            <a:ext cx="200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</a:rPr>
              <a:t>Visualization Result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588" name="Google Shape;588;p50"/>
          <p:cNvCxnSpPr/>
          <p:nvPr/>
        </p:nvCxnSpPr>
        <p:spPr>
          <a:xfrm>
            <a:off x="7405213" y="3512494"/>
            <a:ext cx="975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589" name="Google Shape;589;p50"/>
          <p:cNvCxnSpPr/>
          <p:nvPr/>
        </p:nvCxnSpPr>
        <p:spPr>
          <a:xfrm flipH="1" rot="10800000">
            <a:off x="3756573" y="2859924"/>
            <a:ext cx="890400" cy="586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0" name="Google Shape;590;p50"/>
          <p:cNvCxnSpPr/>
          <p:nvPr/>
        </p:nvCxnSpPr>
        <p:spPr>
          <a:xfrm>
            <a:off x="5701633" y="2425911"/>
            <a:ext cx="756300" cy="8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1" name="Google Shape;591;p50"/>
          <p:cNvCxnSpPr/>
          <p:nvPr/>
        </p:nvCxnSpPr>
        <p:spPr>
          <a:xfrm>
            <a:off x="909125" y="2208475"/>
            <a:ext cx="1800" cy="843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92" name="Google Shape;59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9953" y="1948862"/>
            <a:ext cx="1157956" cy="6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0"/>
          <p:cNvSpPr txBox="1"/>
          <p:nvPr/>
        </p:nvSpPr>
        <p:spPr>
          <a:xfrm>
            <a:off x="40950" y="5069050"/>
            <a:ext cx="118899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Char char="●"/>
            </a:pPr>
            <a:r>
              <a:rPr lang="nl-NL" sz="2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Use case: multiple AI models can be triggered for inference and later aggregate the results for enhanced accuracy</a:t>
            </a:r>
            <a:endParaRPr sz="2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Char char="●"/>
            </a:pPr>
            <a:r>
              <a:rPr lang="nl-NL" sz="2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Reuse functions (subflow)</a:t>
            </a:r>
            <a:endParaRPr sz="2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Char char="●"/>
            </a:pPr>
            <a:r>
              <a:rPr lang="nl-NL" sz="2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Visual support (drag &amp; drop + customization)</a:t>
            </a:r>
            <a:endParaRPr sz="2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Char char="●"/>
            </a:pPr>
            <a:r>
              <a:rPr lang="nl-NL" sz="2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Minimize orchestration costs</a:t>
            </a:r>
            <a:endParaRPr sz="2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94" name="Google Shape;59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12" y="3027713"/>
            <a:ext cx="1291800" cy="8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3423" y="1441637"/>
            <a:ext cx="1031506" cy="71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6" name="Google Shape;596;p50"/>
          <p:cNvGrpSpPr/>
          <p:nvPr/>
        </p:nvGrpSpPr>
        <p:grpSpPr>
          <a:xfrm>
            <a:off x="147175" y="3147675"/>
            <a:ext cx="1440828" cy="595306"/>
            <a:chOff x="7150850" y="5366894"/>
            <a:chExt cx="3001725" cy="1193956"/>
          </a:xfrm>
        </p:grpSpPr>
        <p:pic>
          <p:nvPicPr>
            <p:cNvPr id="597" name="Google Shape;597;p5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2352" y="5366898"/>
              <a:ext cx="1556306" cy="6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50850" y="5366894"/>
              <a:ext cx="1441500" cy="119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50"/>
            <p:cNvPicPr preferRelativeResize="0"/>
            <p:nvPr/>
          </p:nvPicPr>
          <p:blipFill rotWithShape="1">
            <a:blip r:embed="rId11">
              <a:alphaModFix/>
            </a:blip>
            <a:srcRect b="5994" l="6530" r="6971" t="9331"/>
            <a:stretch/>
          </p:blipFill>
          <p:spPr>
            <a:xfrm>
              <a:off x="8588425" y="6013400"/>
              <a:ext cx="1564150" cy="547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0" name="Google Shape;600;p50"/>
          <p:cNvGrpSpPr/>
          <p:nvPr/>
        </p:nvGrpSpPr>
        <p:grpSpPr>
          <a:xfrm>
            <a:off x="4114361" y="2190650"/>
            <a:ext cx="1440828" cy="595306"/>
            <a:chOff x="7150850" y="5366894"/>
            <a:chExt cx="3001725" cy="1193956"/>
          </a:xfrm>
        </p:grpSpPr>
        <p:pic>
          <p:nvPicPr>
            <p:cNvPr id="601" name="Google Shape;601;p5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2352" y="5366898"/>
              <a:ext cx="1556306" cy="6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50850" y="5366894"/>
              <a:ext cx="1441500" cy="119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50"/>
            <p:cNvPicPr preferRelativeResize="0"/>
            <p:nvPr/>
          </p:nvPicPr>
          <p:blipFill rotWithShape="1">
            <a:blip r:embed="rId11">
              <a:alphaModFix/>
            </a:blip>
            <a:srcRect b="5994" l="6530" r="6971" t="9331"/>
            <a:stretch/>
          </p:blipFill>
          <p:spPr>
            <a:xfrm>
              <a:off x="8588425" y="6013400"/>
              <a:ext cx="1564150" cy="547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4" name="Google Shape;604;p50"/>
          <p:cNvGrpSpPr/>
          <p:nvPr/>
        </p:nvGrpSpPr>
        <p:grpSpPr>
          <a:xfrm>
            <a:off x="4114361" y="4126325"/>
            <a:ext cx="1440828" cy="595306"/>
            <a:chOff x="7150850" y="5366894"/>
            <a:chExt cx="3001725" cy="1193956"/>
          </a:xfrm>
        </p:grpSpPr>
        <p:pic>
          <p:nvPicPr>
            <p:cNvPr id="605" name="Google Shape;605;p5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2352" y="5366898"/>
              <a:ext cx="1556306" cy="6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5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50850" y="5366894"/>
              <a:ext cx="1441500" cy="119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50"/>
            <p:cNvPicPr preferRelativeResize="0"/>
            <p:nvPr/>
          </p:nvPicPr>
          <p:blipFill rotWithShape="1">
            <a:blip r:embed="rId11">
              <a:alphaModFix/>
            </a:blip>
            <a:srcRect b="5994" l="6530" r="6971" t="9331"/>
            <a:stretch/>
          </p:blipFill>
          <p:spPr>
            <a:xfrm>
              <a:off x="8588425" y="6013400"/>
              <a:ext cx="1564150" cy="547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8" name="Google Shape;608;p50"/>
          <p:cNvSpPr txBox="1"/>
          <p:nvPr/>
        </p:nvSpPr>
        <p:spPr>
          <a:xfrm>
            <a:off x="3859925" y="4714150"/>
            <a:ext cx="194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</a:rPr>
              <a:t>Species identifier 2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609" name="Google Shape;609;p50"/>
          <p:cNvCxnSpPr/>
          <p:nvPr/>
        </p:nvCxnSpPr>
        <p:spPr>
          <a:xfrm>
            <a:off x="3754961" y="3455024"/>
            <a:ext cx="890400" cy="586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0" name="Google Shape;610;p50"/>
          <p:cNvCxnSpPr/>
          <p:nvPr/>
        </p:nvCxnSpPr>
        <p:spPr>
          <a:xfrm>
            <a:off x="1668925" y="3414275"/>
            <a:ext cx="426900" cy="6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1" name="Google Shape;611;p50"/>
          <p:cNvSpPr txBox="1"/>
          <p:nvPr/>
        </p:nvSpPr>
        <p:spPr>
          <a:xfrm>
            <a:off x="-80025" y="3844875"/>
            <a:ext cx="2175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>
                <a:solidFill>
                  <a:schemeClr val="dk1"/>
                </a:solidFill>
              </a:rPr>
              <a:t>Extract relevant frames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612" name="Google Shape;612;p50"/>
          <p:cNvCxnSpPr/>
          <p:nvPr/>
        </p:nvCxnSpPr>
        <p:spPr>
          <a:xfrm>
            <a:off x="9640588" y="3512494"/>
            <a:ext cx="975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613" name="Google Shape;613;p50"/>
          <p:cNvCxnSpPr/>
          <p:nvPr/>
        </p:nvCxnSpPr>
        <p:spPr>
          <a:xfrm flipH="1" rot="10800000">
            <a:off x="5701633" y="3681411"/>
            <a:ext cx="756300" cy="835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14" name="Google Shape;614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12525" y="1601350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16" name="Google Shape;616;p50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617" name="Google Shape;617;p50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Services for AI/ML development</a:t>
            </a:r>
            <a:endParaRPr/>
          </a:p>
        </p:txBody>
      </p:sp>
      <p:sp>
        <p:nvSpPr>
          <p:cNvPr id="618" name="Google Shape;618;p50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0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1"/>
          <p:cNvSpPr txBox="1"/>
          <p:nvPr>
            <p:ph idx="4294967295" type="title"/>
          </p:nvPr>
        </p:nvSpPr>
        <p:spPr>
          <a:xfrm>
            <a:off x="1260000" y="871850"/>
            <a:ext cx="6821700" cy="346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u="sng"/>
              <a:t>Deployment: Drift detection</a:t>
            </a:r>
            <a:endParaRPr sz="2500" u="sng"/>
          </a:p>
        </p:txBody>
      </p:sp>
      <p:pic>
        <p:nvPicPr>
          <p:cNvPr id="625" name="Google Shape;6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0850" y="2189143"/>
            <a:ext cx="3878650" cy="1800475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6" name="Google Shape;626;p51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nl-NL" sz="2100">
                <a:solidFill>
                  <a:schemeClr val="dk1"/>
                </a:solidFill>
              </a:rPr>
              <a:t>Monitoring of models in production is not enough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nl-NL" sz="2100">
                <a:solidFill>
                  <a:schemeClr val="dk1"/>
                </a:solidFill>
              </a:rPr>
              <a:t>Model learns from data, data is not stationary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Light"/>
              <a:buChar char="○"/>
            </a:pPr>
            <a:r>
              <a:rPr lang="nl-NL" sz="2100">
                <a:solidFill>
                  <a:schemeClr val="dk1"/>
                </a:solidFill>
              </a:rPr>
              <a:t>Concept learnt by them model may change over time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nl-NL" sz="2100">
                <a:solidFill>
                  <a:schemeClr val="dk1"/>
                </a:solidFill>
              </a:rPr>
              <a:t>Data and concept drift detection → essential to build more robust models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nl-NL" sz="2100">
                <a:solidFill>
                  <a:schemeClr val="dk1"/>
                </a:solidFill>
              </a:rPr>
              <a:t>Frouros: state-of-the-art library for drift detection in ML problems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 Light"/>
              <a:buChar char="○"/>
            </a:pPr>
            <a:r>
              <a:rPr lang="nl-NL" sz="2100" u="sng">
                <a:solidFill>
                  <a:schemeClr val="hlink"/>
                </a:solidFill>
                <a:hlinkClick r:id="rId4"/>
              </a:rPr>
              <a:t>https://github.com/IFCA/frouros</a:t>
            </a:r>
            <a:r>
              <a:rPr lang="nl-NL" sz="2100"/>
              <a:t> 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nl-NL" sz="2100">
                <a:solidFill>
                  <a:schemeClr val="dk1"/>
                </a:solidFill>
              </a:rPr>
              <a:t>Ongoing work towards online services for drift detection → MLOps pipelines with drift detection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627" name="Google Shape;62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9489" y="4372049"/>
            <a:ext cx="3835248" cy="19176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8" name="Google Shape;628;p51"/>
          <p:cNvSpPr txBox="1"/>
          <p:nvPr/>
        </p:nvSpPr>
        <p:spPr>
          <a:xfrm>
            <a:off x="8022613" y="6267975"/>
            <a:ext cx="3669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>
                <a:latin typeface="Roboto Thin"/>
                <a:ea typeface="Roboto Thin"/>
                <a:cs typeface="Roboto Thin"/>
                <a:sym typeface="Roboto Thin"/>
              </a:rPr>
              <a:t>Example: data drift detection in underwater video</a:t>
            </a:r>
            <a:endParaRPr sz="900"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629" name="Google Shape;629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7075" y="821825"/>
            <a:ext cx="2951699" cy="136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70525" y="871862"/>
            <a:ext cx="1141000" cy="11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31" name="Google Shape;631;p51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632" name="Google Shape;632;p51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-NL">
                <a:solidFill>
                  <a:schemeClr val="dk1"/>
                </a:solidFill>
              </a:rPr>
              <a:t>Services for AI/ML development</a:t>
            </a:r>
            <a:endParaRPr/>
          </a:p>
        </p:txBody>
      </p:sp>
      <p:sp>
        <p:nvSpPr>
          <p:cNvPr id="633" name="Google Shape;633;p51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/>
          <p:nvPr>
            <p:ph idx="2" type="pic"/>
          </p:nvPr>
        </p:nvSpPr>
        <p:spPr>
          <a:xfrm>
            <a:off x="6096000" y="-152400"/>
            <a:ext cx="6096000" cy="6858000"/>
          </a:xfrm>
          <a:prstGeom prst="rect">
            <a:avLst/>
          </a:prstGeom>
        </p:spPr>
      </p:sp>
      <p:sp>
        <p:nvSpPr>
          <p:cNvPr id="139" name="Google Shape;139;p23"/>
          <p:cNvSpPr txBox="1"/>
          <p:nvPr>
            <p:ph type="title"/>
          </p:nvPr>
        </p:nvSpPr>
        <p:spPr>
          <a:xfrm>
            <a:off x="668192" y="891012"/>
            <a:ext cx="50823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AI4EOSC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668192" y="1524507"/>
            <a:ext cx="50823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nl-NL"/>
              <a:t>Project in a nutshell</a:t>
            </a:r>
            <a:endParaRPr/>
          </a:p>
        </p:txBody>
      </p:sp>
      <p:sp>
        <p:nvSpPr>
          <p:cNvPr id="141" name="Google Shape;141;p23"/>
          <p:cNvSpPr txBox="1"/>
          <p:nvPr>
            <p:ph idx="3" type="body"/>
          </p:nvPr>
        </p:nvSpPr>
        <p:spPr>
          <a:xfrm>
            <a:off x="668200" y="1889300"/>
            <a:ext cx="5082300" cy="447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nl-NL" sz="1600"/>
              <a:t>Evolution of  the DEEP Hybrid DataCloud platform</a:t>
            </a:r>
            <a:endParaRPr sz="1600"/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-NL" sz="1600"/>
              <a:t>HORIZON-INFRA-2021-EOSC-01-04 call</a:t>
            </a:r>
            <a:endParaRPr sz="1600"/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-NL" sz="1600"/>
              <a:t>Runs September 1st 2022 – August 2025 (36 months)</a:t>
            </a:r>
            <a:endParaRPr sz="1600"/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-NL" sz="1600"/>
              <a:t>7 academic + 2 SME + 1 non-profit organization</a:t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NL" sz="1600">
                <a:latin typeface="Roboto"/>
                <a:ea typeface="Roboto"/>
                <a:cs typeface="Roboto"/>
                <a:sym typeface="Roboto"/>
              </a:rPr>
              <a:t>Goal</a:t>
            </a:r>
            <a:r>
              <a:rPr lang="nl-NL" sz="1600"/>
              <a:t>: Deliver an EOSC AI platform with a</a:t>
            </a:r>
            <a:r>
              <a:rPr lang="nl-NL" sz="1600"/>
              <a:t>dvanced features for distributed, federated, composite learning, metadata provenance, MLOps, event-driven data processing, and provision of AI/ML/DL services</a:t>
            </a:r>
            <a:endParaRPr sz="1600"/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876" y="3995828"/>
            <a:ext cx="1293030" cy="2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8876" y="4425344"/>
            <a:ext cx="502232" cy="32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6938" y="3577414"/>
            <a:ext cx="544244" cy="2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2971" y="3577414"/>
            <a:ext cx="417486" cy="2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51160" y="4468518"/>
            <a:ext cx="734622" cy="2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12060" y="3942046"/>
            <a:ext cx="940846" cy="33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09789" y="4864728"/>
            <a:ext cx="1195561" cy="2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11756" y="4898034"/>
            <a:ext cx="1521580" cy="21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90673" y="4344589"/>
            <a:ext cx="575934" cy="45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08874" y="3544725"/>
            <a:ext cx="1087060" cy="2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55913" y="365450"/>
            <a:ext cx="4302400" cy="33959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26575" y="4060749"/>
            <a:ext cx="4561075" cy="2251575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8792">
            <a:alpha val="17650"/>
          </a:srgbClr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/>
          <p:nvPr/>
        </p:nvSpPr>
        <p:spPr>
          <a:xfrm>
            <a:off x="7490775" y="2222150"/>
            <a:ext cx="3739200" cy="1072200"/>
          </a:xfrm>
          <a:prstGeom prst="rect">
            <a:avLst/>
          </a:prstGeom>
          <a:noFill/>
          <a:ln cap="flat" cmpd="sng" w="9525">
            <a:solidFill>
              <a:srgbClr val="FF9BB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b" bIns="36000" lIns="36000" spcFirstLastPara="1" rIns="36000" wrap="square" tIns="36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>
                <a:solidFill>
                  <a:srgbClr val="FF9BB1"/>
                </a:solidFill>
                <a:latin typeface="Roboto Light"/>
                <a:ea typeface="Roboto Light"/>
                <a:cs typeface="Roboto Light"/>
                <a:sym typeface="Roboto Light"/>
              </a:rPr>
              <a:t>Collaboration with INFRAEOSC projects</a:t>
            </a:r>
            <a:endParaRPr sz="900">
              <a:solidFill>
                <a:srgbClr val="FF9BB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9" name="Google Shape;159;p24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aphicFrame>
        <p:nvGraphicFramePr>
          <p:cNvPr id="160" name="Google Shape;160;p24"/>
          <p:cNvGraphicFramePr/>
          <p:nvPr/>
        </p:nvGraphicFramePr>
        <p:xfrm>
          <a:off x="346200" y="911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{40BBC8E5-A82A-4706-A90F-16A8099801CD}</a:tableStyleId>
              </a:tblPr>
              <a:tblGrid>
                <a:gridCol w="958300"/>
                <a:gridCol w="958300"/>
                <a:gridCol w="958300"/>
                <a:gridCol w="958300"/>
                <a:gridCol w="958300"/>
                <a:gridCol w="958300"/>
                <a:gridCol w="958300"/>
                <a:gridCol w="958300"/>
                <a:gridCol w="958300"/>
                <a:gridCol w="958300"/>
                <a:gridCol w="958300"/>
                <a:gridCol w="958300"/>
              </a:tblGrid>
              <a:tr h="216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2016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2017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2018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2019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2020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2021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2022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2023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2024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2025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2026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800"/>
                        <a:t>…</a:t>
                      </a:r>
                      <a:endParaRPr sz="800"/>
                    </a:p>
                  </a:txBody>
                  <a:tcPr marT="54000" marB="18000" marR="91425" marL="91425">
                    <a:solidFill>
                      <a:srgbClr val="008792">
                        <a:alpha val="1765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161" name="Google Shape;161;p24"/>
          <p:cNvGrpSpPr/>
          <p:nvPr/>
        </p:nvGrpSpPr>
        <p:grpSpPr>
          <a:xfrm>
            <a:off x="336037" y="1460526"/>
            <a:ext cx="2603955" cy="720029"/>
            <a:chOff x="336049" y="1460475"/>
            <a:chExt cx="2957024" cy="817100"/>
          </a:xfrm>
        </p:grpSpPr>
        <p:grpSp>
          <p:nvGrpSpPr>
            <p:cNvPr id="162" name="Google Shape;162;p24"/>
            <p:cNvGrpSpPr/>
            <p:nvPr/>
          </p:nvGrpSpPr>
          <p:grpSpPr>
            <a:xfrm>
              <a:off x="336049" y="1460475"/>
              <a:ext cx="2957024" cy="738900"/>
              <a:chOff x="6828374" y="4266325"/>
              <a:chExt cx="2957024" cy="738900"/>
            </a:xfrm>
          </p:grpSpPr>
          <p:pic>
            <p:nvPicPr>
              <p:cNvPr id="163" name="Google Shape;163;p24"/>
              <p:cNvPicPr preferRelativeResize="0"/>
              <p:nvPr/>
            </p:nvPicPr>
            <p:blipFill rotWithShape="1">
              <a:blip r:embed="rId3">
                <a:alphaModFix/>
              </a:blip>
              <a:srcRect b="18541" l="7585" r="8040" t="16808"/>
              <a:stretch/>
            </p:blipFill>
            <p:spPr>
              <a:xfrm>
                <a:off x="6828374" y="4365775"/>
                <a:ext cx="702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4" name="Google Shape;164;p24"/>
              <p:cNvSpPr txBox="1"/>
              <p:nvPr/>
            </p:nvSpPr>
            <p:spPr>
              <a:xfrm>
                <a:off x="7659597" y="4266325"/>
                <a:ext cx="21258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NL" sz="1200">
                    <a:latin typeface="Roboto"/>
                    <a:ea typeface="Roboto"/>
                    <a:cs typeface="Roboto"/>
                    <a:sym typeface="Roboto"/>
                  </a:rPr>
                  <a:t>INDIGO-DataCloud</a:t>
                </a:r>
                <a:b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PaaS-based cloud solution for e-Science</a:t>
                </a:r>
                <a:endParaRPr sz="12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165" name="Google Shape;165;p24"/>
            <p:cNvCxnSpPr/>
            <p:nvPr/>
          </p:nvCxnSpPr>
          <p:spPr>
            <a:xfrm>
              <a:off x="424650" y="2277575"/>
              <a:ext cx="1485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oval"/>
            </a:ln>
          </p:spPr>
        </p:cxnSp>
      </p:grpSp>
      <p:grpSp>
        <p:nvGrpSpPr>
          <p:cNvPr id="166" name="Google Shape;166;p24"/>
          <p:cNvGrpSpPr/>
          <p:nvPr/>
        </p:nvGrpSpPr>
        <p:grpSpPr>
          <a:xfrm>
            <a:off x="2252750" y="5572035"/>
            <a:ext cx="4817894" cy="720024"/>
            <a:chOff x="2252650" y="4290812"/>
            <a:chExt cx="4697635" cy="700413"/>
          </a:xfrm>
        </p:grpSpPr>
        <p:grpSp>
          <p:nvGrpSpPr>
            <p:cNvPr id="167" name="Google Shape;167;p24"/>
            <p:cNvGrpSpPr/>
            <p:nvPr/>
          </p:nvGrpSpPr>
          <p:grpSpPr>
            <a:xfrm>
              <a:off x="2252661" y="4290812"/>
              <a:ext cx="4697624" cy="540000"/>
              <a:chOff x="5246173" y="3664137"/>
              <a:chExt cx="4697624" cy="540000"/>
            </a:xfrm>
          </p:grpSpPr>
          <p:pic>
            <p:nvPicPr>
              <p:cNvPr id="168" name="Google Shape;168;p2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246173" y="3664138"/>
                <a:ext cx="22842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9" name="Google Shape;169;p24"/>
              <p:cNvSpPr txBox="1"/>
              <p:nvPr/>
            </p:nvSpPr>
            <p:spPr>
              <a:xfrm>
                <a:off x="7659597" y="3664137"/>
                <a:ext cx="22842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NL" sz="1200">
                    <a:latin typeface="Roboto"/>
                    <a:ea typeface="Roboto"/>
                    <a:cs typeface="Roboto"/>
                    <a:sym typeface="Roboto"/>
                  </a:rPr>
                  <a:t>EOSC-Hub</a:t>
                </a:r>
                <a:endParaRPr b="1" sz="12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Industry and innovate SME support</a:t>
                </a:r>
                <a:endParaRPr sz="12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170" name="Google Shape;170;p24"/>
            <p:cNvCxnSpPr/>
            <p:nvPr/>
          </p:nvCxnSpPr>
          <p:spPr>
            <a:xfrm>
              <a:off x="2252650" y="4991225"/>
              <a:ext cx="34206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171" name="Google Shape;171;p24"/>
          <p:cNvGrpSpPr/>
          <p:nvPr/>
        </p:nvGrpSpPr>
        <p:grpSpPr>
          <a:xfrm>
            <a:off x="5088673" y="4833836"/>
            <a:ext cx="3692718" cy="643822"/>
            <a:chOff x="5088774" y="5148179"/>
            <a:chExt cx="4156126" cy="725596"/>
          </a:xfrm>
        </p:grpSpPr>
        <p:grpSp>
          <p:nvGrpSpPr>
            <p:cNvPr id="172" name="Google Shape;172;p24"/>
            <p:cNvGrpSpPr/>
            <p:nvPr/>
          </p:nvGrpSpPr>
          <p:grpSpPr>
            <a:xfrm>
              <a:off x="5088774" y="5148179"/>
              <a:ext cx="4156126" cy="554100"/>
              <a:chOff x="6590774" y="1458204"/>
              <a:chExt cx="4156126" cy="554100"/>
            </a:xfrm>
          </p:grpSpPr>
          <p:pic>
            <p:nvPicPr>
              <p:cNvPr id="173" name="Google Shape;173;p2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590774" y="1471787"/>
                <a:ext cx="9396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4" name="Google Shape;174;p24"/>
              <p:cNvSpPr txBox="1"/>
              <p:nvPr/>
            </p:nvSpPr>
            <p:spPr>
              <a:xfrm>
                <a:off x="7659600" y="1458204"/>
                <a:ext cx="3087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NL" sz="1200">
                    <a:latin typeface="Roboto"/>
                    <a:ea typeface="Roboto"/>
                    <a:cs typeface="Roboto"/>
                    <a:sym typeface="Roboto"/>
                  </a:rPr>
                  <a:t>EGI-ACE</a:t>
                </a:r>
                <a:b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AI services for the EOSC Compute</a:t>
                </a:r>
                <a:endParaRPr sz="12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175" name="Google Shape;175;p24"/>
            <p:cNvCxnSpPr/>
            <p:nvPr/>
          </p:nvCxnSpPr>
          <p:spPr>
            <a:xfrm>
              <a:off x="5088775" y="5873775"/>
              <a:ext cx="24693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176" name="Google Shape;176;p24"/>
          <p:cNvGrpSpPr/>
          <p:nvPr/>
        </p:nvGrpSpPr>
        <p:grpSpPr>
          <a:xfrm>
            <a:off x="1378219" y="3221000"/>
            <a:ext cx="3483176" cy="567588"/>
            <a:chOff x="1378276" y="2493828"/>
            <a:chExt cx="3900096" cy="635313"/>
          </a:xfrm>
        </p:grpSpPr>
        <p:grpSp>
          <p:nvGrpSpPr>
            <p:cNvPr id="177" name="Google Shape;177;p24"/>
            <p:cNvGrpSpPr/>
            <p:nvPr/>
          </p:nvGrpSpPr>
          <p:grpSpPr>
            <a:xfrm>
              <a:off x="1378276" y="2493828"/>
              <a:ext cx="3900096" cy="540000"/>
              <a:chOff x="6445701" y="5497528"/>
              <a:chExt cx="3900096" cy="540000"/>
            </a:xfrm>
          </p:grpSpPr>
          <p:pic>
            <p:nvPicPr>
              <p:cNvPr id="178" name="Google Shape;178;p2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445701" y="5533669"/>
                <a:ext cx="1084673" cy="467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" name="Google Shape;179;p24"/>
              <p:cNvSpPr txBox="1"/>
              <p:nvPr/>
            </p:nvSpPr>
            <p:spPr>
              <a:xfrm>
                <a:off x="7659597" y="5497528"/>
                <a:ext cx="26862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NL" sz="1200">
                    <a:latin typeface="Roboto"/>
                    <a:ea typeface="Roboto"/>
                    <a:cs typeface="Roboto"/>
                    <a:sym typeface="Roboto"/>
                  </a:rPr>
                  <a:t>DEEP-Hybrid-DataCloud</a:t>
                </a:r>
                <a:b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AI/ML/DL PaaS, access to GPUs</a:t>
                </a:r>
                <a:endParaRPr sz="12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180" name="Google Shape;180;p24"/>
            <p:cNvCxnSpPr/>
            <p:nvPr/>
          </p:nvCxnSpPr>
          <p:spPr>
            <a:xfrm>
              <a:off x="2160975" y="3129141"/>
              <a:ext cx="2538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181" name="Google Shape;181;p24"/>
          <p:cNvGrpSpPr/>
          <p:nvPr/>
        </p:nvGrpSpPr>
        <p:grpSpPr>
          <a:xfrm>
            <a:off x="6271625" y="1571275"/>
            <a:ext cx="4673491" cy="588076"/>
            <a:chOff x="6271314" y="1571224"/>
            <a:chExt cx="4928803" cy="620399"/>
          </a:xfrm>
        </p:grpSpPr>
        <p:grpSp>
          <p:nvGrpSpPr>
            <p:cNvPr id="182" name="Google Shape;182;p24"/>
            <p:cNvGrpSpPr/>
            <p:nvPr/>
          </p:nvGrpSpPr>
          <p:grpSpPr>
            <a:xfrm>
              <a:off x="6271314" y="1571224"/>
              <a:ext cx="4928803" cy="540000"/>
              <a:chOff x="5610781" y="6183649"/>
              <a:chExt cx="4928803" cy="540000"/>
            </a:xfrm>
          </p:grpSpPr>
          <p:pic>
            <p:nvPicPr>
              <p:cNvPr id="183" name="Google Shape;183;p24"/>
              <p:cNvPicPr preferRelativeResize="0"/>
              <p:nvPr/>
            </p:nvPicPr>
            <p:blipFill rotWithShape="1">
              <a:blip r:embed="rId7">
                <a:alphaModFix/>
              </a:blip>
              <a:srcRect b="18912" l="8559" r="7442" t="23793"/>
              <a:stretch/>
            </p:blipFill>
            <p:spPr>
              <a:xfrm>
                <a:off x="5610781" y="6219798"/>
                <a:ext cx="1919593" cy="467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p24"/>
              <p:cNvSpPr txBox="1"/>
              <p:nvPr/>
            </p:nvSpPr>
            <p:spPr>
              <a:xfrm>
                <a:off x="7659584" y="6183649"/>
                <a:ext cx="28800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NL" sz="1200">
                    <a:latin typeface="Roboto"/>
                    <a:ea typeface="Roboto"/>
                    <a:cs typeface="Roboto"/>
                    <a:sym typeface="Roboto"/>
                  </a:rPr>
                  <a:t>AI4EOSC</a:t>
                </a:r>
                <a:b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Enhanced AI Platform for the #EOSC</a:t>
                </a:r>
                <a:endParaRPr sz="12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185" name="Google Shape;185;p24"/>
            <p:cNvCxnSpPr/>
            <p:nvPr/>
          </p:nvCxnSpPr>
          <p:spPr>
            <a:xfrm>
              <a:off x="6654227" y="2191623"/>
              <a:ext cx="2880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grpSp>
        <p:nvGrpSpPr>
          <p:cNvPr id="186" name="Google Shape;186;p24"/>
          <p:cNvGrpSpPr/>
          <p:nvPr/>
        </p:nvGrpSpPr>
        <p:grpSpPr>
          <a:xfrm>
            <a:off x="6347823" y="3971293"/>
            <a:ext cx="4293649" cy="567618"/>
            <a:chOff x="6271314" y="4049700"/>
            <a:chExt cx="4656886" cy="615771"/>
          </a:xfrm>
        </p:grpSpPr>
        <p:grpSp>
          <p:nvGrpSpPr>
            <p:cNvPr id="187" name="Google Shape;187;p24"/>
            <p:cNvGrpSpPr/>
            <p:nvPr/>
          </p:nvGrpSpPr>
          <p:grpSpPr>
            <a:xfrm>
              <a:off x="6271314" y="4049700"/>
              <a:ext cx="4656886" cy="540000"/>
              <a:chOff x="6231914" y="2558725"/>
              <a:chExt cx="4656886" cy="540000"/>
            </a:xfrm>
          </p:grpSpPr>
          <p:pic>
            <p:nvPicPr>
              <p:cNvPr id="188" name="Google Shape;188;p2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6231914" y="2594869"/>
                <a:ext cx="1298459" cy="4677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" name="Google Shape;189;p24"/>
              <p:cNvSpPr txBox="1"/>
              <p:nvPr/>
            </p:nvSpPr>
            <p:spPr>
              <a:xfrm>
                <a:off x="7659600" y="2558725"/>
                <a:ext cx="3229200" cy="54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nl-NL" sz="1200">
                    <a:latin typeface="Roboto"/>
                    <a:ea typeface="Roboto"/>
                    <a:cs typeface="Roboto"/>
                    <a:sym typeface="Roboto"/>
                  </a:rPr>
                  <a:t>iMagine</a:t>
                </a: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 (powered by AI4OS)</a:t>
                </a:r>
                <a:b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nl-NL" sz="1200">
                    <a:latin typeface="Roboto Light"/>
                    <a:ea typeface="Roboto Light"/>
                    <a:cs typeface="Roboto Light"/>
                    <a:sym typeface="Roboto Light"/>
                  </a:rPr>
                  <a:t>AI imaging platform for aquatic sciences</a:t>
                </a:r>
                <a:endParaRPr sz="1200"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p:grpSp>
        <p:cxnSp>
          <p:nvCxnSpPr>
            <p:cNvPr id="190" name="Google Shape;190;p24"/>
            <p:cNvCxnSpPr/>
            <p:nvPr/>
          </p:nvCxnSpPr>
          <p:spPr>
            <a:xfrm>
              <a:off x="6603763" y="4665471"/>
              <a:ext cx="28800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  <p:cxnSp>
        <p:nvCxnSpPr>
          <p:cNvPr id="191" name="Google Shape;191;p24"/>
          <p:cNvCxnSpPr>
            <a:stCxn id="163" idx="2"/>
            <a:endCxn id="178" idx="1"/>
          </p:cNvCxnSpPr>
          <p:nvPr/>
        </p:nvCxnSpPr>
        <p:spPr>
          <a:xfrm flipH="1" rot="-5400000">
            <a:off x="292628" y="2376509"/>
            <a:ext cx="1438200" cy="733200"/>
          </a:xfrm>
          <a:prstGeom prst="curvedConnector2">
            <a:avLst/>
          </a:prstGeom>
          <a:noFill/>
          <a:ln cap="flat" cmpd="sng" w="28575">
            <a:solidFill>
              <a:srgbClr val="00879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4"/>
          <p:cNvCxnSpPr>
            <a:stCxn id="179" idx="3"/>
            <a:endCxn id="183" idx="1"/>
          </p:cNvCxnSpPr>
          <p:nvPr/>
        </p:nvCxnSpPr>
        <p:spPr>
          <a:xfrm flipH="1" rot="10800000">
            <a:off x="4861395" y="1827218"/>
            <a:ext cx="1410300" cy="1635000"/>
          </a:xfrm>
          <a:prstGeom prst="curvedConnector3">
            <a:avLst>
              <a:gd fmla="val 49997" name="adj1"/>
            </a:avLst>
          </a:prstGeom>
          <a:noFill/>
          <a:ln cap="flat" cmpd="sng" w="28575">
            <a:solidFill>
              <a:srgbClr val="00879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3" name="Google Shape;193;p24"/>
          <p:cNvCxnSpPr>
            <a:stCxn id="178" idx="2"/>
            <a:endCxn id="168" idx="0"/>
          </p:cNvCxnSpPr>
          <p:nvPr/>
        </p:nvCxnSpPr>
        <p:spPr>
          <a:xfrm flipH="1" rot="-5400000">
            <a:off x="1692930" y="3840792"/>
            <a:ext cx="1900800" cy="15615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24"/>
          <p:cNvCxnSpPr>
            <a:stCxn id="178" idx="2"/>
            <a:endCxn id="173" idx="1"/>
          </p:cNvCxnSpPr>
          <p:nvPr/>
        </p:nvCxnSpPr>
        <p:spPr>
          <a:xfrm flipH="1" rot="-5400000">
            <a:off x="2768580" y="2765142"/>
            <a:ext cx="1414200" cy="3226200"/>
          </a:xfrm>
          <a:prstGeom prst="curvedConnector2">
            <a:avLst/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95" name="Google Shape;195;p24"/>
          <p:cNvCxnSpPr>
            <a:stCxn id="179" idx="3"/>
            <a:endCxn id="188" idx="1"/>
          </p:cNvCxnSpPr>
          <p:nvPr/>
        </p:nvCxnSpPr>
        <p:spPr>
          <a:xfrm>
            <a:off x="4861395" y="3462218"/>
            <a:ext cx="1486500" cy="7581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96" name="Google Shape;196;p24"/>
          <p:cNvSpPr txBox="1"/>
          <p:nvPr/>
        </p:nvSpPr>
        <p:spPr>
          <a:xfrm>
            <a:off x="912575" y="2308075"/>
            <a:ext cx="2198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uDocker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PaaS Orchestrator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Infrastructure Manager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Identity and Access Manager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97" name="Google Shape;197;p24"/>
          <p:cNvSpPr/>
          <p:nvPr/>
        </p:nvSpPr>
        <p:spPr>
          <a:xfrm flipH="1">
            <a:off x="8518425" y="1250646"/>
            <a:ext cx="3087300" cy="3591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DEEP 3 → AI4EOSC platform</a:t>
            </a:r>
            <a:endParaRPr sz="1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AI4OS   → platform agnostic software stack</a:t>
            </a:r>
            <a:endParaRPr/>
          </a:p>
        </p:txBody>
      </p:sp>
      <p:sp>
        <p:nvSpPr>
          <p:cNvPr id="198" name="Google Shape;198;p24"/>
          <p:cNvSpPr txBox="1"/>
          <p:nvPr/>
        </p:nvSpPr>
        <p:spPr>
          <a:xfrm>
            <a:off x="-76925" y="5070625"/>
            <a:ext cx="308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Support to SME support 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in EOSC DIH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3315100" y="4329075"/>
            <a:ext cx="219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AI Compute platform for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the EOSC Compute Platform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3276550" y="2712175"/>
            <a:ext cx="1410300" cy="3591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DEEP 1 platform</a:t>
            </a:r>
            <a:endParaRPr sz="1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DEEP 2 platform</a:t>
            </a:r>
            <a:endParaRPr sz="1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4571738" y="1428213"/>
            <a:ext cx="1859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>
                <a:solidFill>
                  <a:srgbClr val="595959"/>
                </a:solidFill>
                <a:latin typeface="Roboto Thin"/>
                <a:ea typeface="Roboto Thin"/>
                <a:cs typeface="Roboto Thin"/>
                <a:sym typeface="Roboto Thin"/>
              </a:rPr>
              <a:t>DEEP Platform and services</a:t>
            </a:r>
            <a:endParaRPr sz="1000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9">
            <a:alphaModFix/>
          </a:blip>
          <a:srcRect b="25335" l="21912" r="18818" t="24937"/>
          <a:stretch/>
        </p:blipFill>
        <p:spPr>
          <a:xfrm>
            <a:off x="7549050" y="5695474"/>
            <a:ext cx="5586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59797" y="5367267"/>
            <a:ext cx="737100" cy="25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24"/>
          <p:cNvCxnSpPr>
            <a:stCxn id="188" idx="0"/>
            <a:endCxn id="183" idx="2"/>
          </p:cNvCxnSpPr>
          <p:nvPr/>
        </p:nvCxnSpPr>
        <p:spPr>
          <a:xfrm rot="-5400000">
            <a:off x="6086163" y="2909161"/>
            <a:ext cx="1955700" cy="2352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rgbClr val="E06666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24"/>
          <p:cNvCxnSpPr/>
          <p:nvPr/>
        </p:nvCxnSpPr>
        <p:spPr>
          <a:xfrm flipH="1" rot="10800000">
            <a:off x="6463923" y="6443259"/>
            <a:ext cx="2150100" cy="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206" name="Google Shape;206;p24"/>
          <p:cNvSpPr/>
          <p:nvPr/>
        </p:nvSpPr>
        <p:spPr>
          <a:xfrm flipH="1">
            <a:off x="8670518" y="3641439"/>
            <a:ext cx="2783100" cy="3600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00">
                <a:solidFill>
                  <a:srgbClr val="008792"/>
                </a:solidFill>
                <a:latin typeface="Roboto Thin"/>
                <a:ea typeface="Roboto Thin"/>
                <a:cs typeface="Roboto Thin"/>
                <a:sym typeface="Roboto Thin"/>
              </a:rPr>
              <a:t>iMagine platform, powered by AI4OS</a:t>
            </a:r>
            <a:endParaRPr sz="1000">
              <a:solidFill>
                <a:srgbClr val="008792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73626" y="2556857"/>
            <a:ext cx="1222199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244226" y="2320322"/>
            <a:ext cx="1161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08725" y="2538857"/>
            <a:ext cx="1632002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00276" y="2882700"/>
            <a:ext cx="1368898" cy="1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96903" y="5680784"/>
            <a:ext cx="691301" cy="40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6674601" y="5884425"/>
            <a:ext cx="26040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1200">
                <a:latin typeface="Roboto"/>
                <a:ea typeface="Roboto"/>
                <a:cs typeface="Roboto"/>
                <a:sym typeface="Roboto"/>
              </a:rPr>
              <a:t>EOSC Future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latin typeface="Roboto Light"/>
                <a:ea typeface="Roboto Light"/>
                <a:cs typeface="Roboto Light"/>
                <a:sym typeface="Roboto Light"/>
              </a:rPr>
              <a:t>Industry and innovate SME support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376278" y="2795275"/>
            <a:ext cx="896895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41475" y="2217847"/>
            <a:ext cx="1347847" cy="3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4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Background, ecosystem, collaborations</a:t>
            </a:r>
            <a:endParaRPr/>
          </a:p>
        </p:txBody>
      </p:sp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/>
        </p:nvSpPr>
        <p:spPr>
          <a:xfrm>
            <a:off x="5259300" y="1382000"/>
            <a:ext cx="65832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Roboto Light"/>
              <a:buChar char="●"/>
            </a:pPr>
            <a:r>
              <a:rPr lang="nl-NL" sz="2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Integration of different cloud computing providers at European level</a:t>
            </a:r>
            <a:endParaRPr sz="2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○"/>
            </a:pPr>
            <a:r>
              <a:rPr lang="nl-NL"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AI4EOSC platform</a:t>
            </a:r>
            <a:endParaRPr sz="18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■"/>
            </a:pPr>
            <a:r>
              <a:rPr lang="nl-NL"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CSIC Scientific Cloud (es), IISAS Cloud (sk), INFN-CNAF</a:t>
            </a:r>
            <a:endParaRPr sz="18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○"/>
            </a:pPr>
            <a:r>
              <a:rPr lang="nl-NL"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iMagine platform</a:t>
            </a:r>
            <a:endParaRPr sz="18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Char char="■"/>
            </a:pPr>
            <a:r>
              <a:rPr lang="nl-NL"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CSIC Scientific Cloud (es), Walton Institute (ie), INCD Cloud (pt), TÜBITAK-ULAKBIM (tk)</a:t>
            </a:r>
            <a:endParaRPr sz="18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Roboto Light"/>
              <a:buChar char="●"/>
            </a:pPr>
            <a:r>
              <a:rPr lang="nl-NL" sz="2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Transparent access to pan-EU e-Infrastructures state of the art resources</a:t>
            </a:r>
            <a:endParaRPr sz="2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Roboto Light"/>
              <a:buChar char="○"/>
            </a:pPr>
            <a:r>
              <a:rPr lang="nl-NL" sz="19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Distributed access transparent for users</a:t>
            </a:r>
            <a:endParaRPr sz="19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Roboto Light"/>
              <a:buChar char="○"/>
            </a:pPr>
            <a:r>
              <a:rPr lang="nl-NL" sz="19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Integration with EOSC ecosystem</a:t>
            </a:r>
            <a:endParaRPr sz="19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Roboto Light"/>
              <a:buChar char="●"/>
            </a:pPr>
            <a:r>
              <a:rPr lang="nl-NL" sz="2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Not imposing any special libraries or hard requirements for users</a:t>
            </a:r>
            <a:endParaRPr sz="19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2" name="Google Shape;222;p25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23" name="Google Shape;223;p25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-NL" sz="3600">
                <a:solidFill>
                  <a:schemeClr val="dk1"/>
                </a:solidFill>
              </a:rPr>
              <a:t>A distributed and federated platform</a:t>
            </a:r>
            <a:endParaRPr sz="3600"/>
          </a:p>
        </p:txBody>
      </p:sp>
      <p:pic>
        <p:nvPicPr>
          <p:cNvPr id="224" name="Google Shape;224;p25"/>
          <p:cNvPicPr preferRelativeResize="0"/>
          <p:nvPr/>
        </p:nvPicPr>
        <p:blipFill rotWithShape="1">
          <a:blip r:embed="rId3">
            <a:alphaModFix/>
          </a:blip>
          <a:srcRect b="4888" l="0" r="0" t="0"/>
          <a:stretch/>
        </p:blipFill>
        <p:spPr>
          <a:xfrm>
            <a:off x="152400" y="1001000"/>
            <a:ext cx="4954500" cy="52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/>
          <p:nvPr/>
        </p:nvSpPr>
        <p:spPr>
          <a:xfrm>
            <a:off x="916525" y="4991677"/>
            <a:ext cx="462240" cy="282960"/>
          </a:xfrm>
          <a:prstGeom prst="cloud">
            <a:avLst/>
          </a:prstGeom>
          <a:solidFill>
            <a:srgbClr val="FF5B7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6" name="Google Shape;226;p25"/>
          <p:cNvSpPr/>
          <p:nvPr/>
        </p:nvSpPr>
        <p:spPr>
          <a:xfrm>
            <a:off x="2870700" y="4361127"/>
            <a:ext cx="462240" cy="282960"/>
          </a:xfrm>
          <a:prstGeom prst="cloud">
            <a:avLst/>
          </a:prstGeom>
          <a:solidFill>
            <a:srgbClr val="FF5B7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8164200" y="2058627"/>
            <a:ext cx="462240" cy="282960"/>
          </a:xfrm>
          <a:prstGeom prst="cloud">
            <a:avLst/>
          </a:prstGeom>
          <a:solidFill>
            <a:srgbClr val="FF5B7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8" name="Google Shape;228;p25"/>
          <p:cNvSpPr/>
          <p:nvPr/>
        </p:nvSpPr>
        <p:spPr>
          <a:xfrm>
            <a:off x="8041550" y="2897327"/>
            <a:ext cx="462240" cy="282960"/>
          </a:xfrm>
          <a:prstGeom prst="cloud">
            <a:avLst/>
          </a:prstGeom>
          <a:solidFill>
            <a:srgbClr val="00869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1082750" y="5103452"/>
            <a:ext cx="462240" cy="282960"/>
          </a:xfrm>
          <a:prstGeom prst="cloud">
            <a:avLst/>
          </a:prstGeom>
          <a:solidFill>
            <a:srgbClr val="00869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454275" y="5386402"/>
            <a:ext cx="462240" cy="282960"/>
          </a:xfrm>
          <a:prstGeom prst="cloud">
            <a:avLst/>
          </a:prstGeom>
          <a:solidFill>
            <a:srgbClr val="00869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90325" y="3738352"/>
            <a:ext cx="462240" cy="282960"/>
          </a:xfrm>
          <a:prstGeom prst="cloud">
            <a:avLst/>
          </a:prstGeom>
          <a:solidFill>
            <a:srgbClr val="00869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3843800" y="5274627"/>
            <a:ext cx="462240" cy="282960"/>
          </a:xfrm>
          <a:prstGeom prst="cloud">
            <a:avLst/>
          </a:prstGeom>
          <a:solidFill>
            <a:srgbClr val="00869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2989075" y="4423027"/>
            <a:ext cx="462240" cy="282960"/>
          </a:xfrm>
          <a:prstGeom prst="cloud">
            <a:avLst/>
          </a:prstGeom>
          <a:solidFill>
            <a:srgbClr val="00869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6398" y="3253800"/>
            <a:ext cx="462250" cy="35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/>
          <p:nvPr/>
        </p:nvSpPr>
        <p:spPr>
          <a:xfrm>
            <a:off x="2398525" y="4869027"/>
            <a:ext cx="462240" cy="282960"/>
          </a:xfrm>
          <a:prstGeom prst="cloud">
            <a:avLst/>
          </a:prstGeom>
          <a:solidFill>
            <a:srgbClr val="FF5B7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6" name="Google Shape;236;p25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243" name="Google Shape;243;p26"/>
          <p:cNvPicPr preferRelativeResize="0"/>
          <p:nvPr/>
        </p:nvPicPr>
        <p:blipFill rotWithShape="1">
          <a:blip r:embed="rId3">
            <a:alphaModFix/>
          </a:blip>
          <a:srcRect b="31540" l="14228" r="17000" t="16438"/>
          <a:stretch/>
        </p:blipFill>
        <p:spPr>
          <a:xfrm>
            <a:off x="9788544" y="4783504"/>
            <a:ext cx="1031751" cy="10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8602375" y="1558025"/>
            <a:ext cx="3404100" cy="1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Interactive C4 diagrams available </a:t>
            </a:r>
            <a:r>
              <a:rPr lang="nl-NL" sz="26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lang="nl-NL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p26"/>
          <p:cNvPicPr preferRelativeResize="0"/>
          <p:nvPr/>
        </p:nvPicPr>
        <p:blipFill rotWithShape="1">
          <a:blip r:embed="rId5">
            <a:alphaModFix/>
          </a:blip>
          <a:srcRect b="4730" l="4824" r="4824" t="4829"/>
          <a:stretch/>
        </p:blipFill>
        <p:spPr>
          <a:xfrm>
            <a:off x="9468050" y="2947750"/>
            <a:ext cx="1672751" cy="16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5" y="960138"/>
            <a:ext cx="7844326" cy="56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AI4EOSC high level architecture</a:t>
            </a:r>
            <a:endParaRPr/>
          </a:p>
        </p:txBody>
      </p:sp>
      <p:sp>
        <p:nvSpPr>
          <p:cNvPr id="248" name="Google Shape;248;p26"/>
          <p:cNvSpPr txBox="1"/>
          <p:nvPr>
            <p:ph idx="1" type="body"/>
          </p:nvPr>
        </p:nvSpPr>
        <p:spPr>
          <a:xfrm>
            <a:off x="668200" y="1344703"/>
            <a:ext cx="10883700" cy="471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 txBox="1"/>
          <p:nvPr>
            <p:ph type="title"/>
          </p:nvPr>
        </p:nvSpPr>
        <p:spPr>
          <a:xfrm>
            <a:off x="668192" y="738612"/>
            <a:ext cx="50823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Not a lonely journey</a:t>
            </a:r>
            <a:endParaRPr/>
          </a:p>
        </p:txBody>
      </p:sp>
      <p:sp>
        <p:nvSpPr>
          <p:cNvPr id="256" name="Google Shape;256;p27"/>
          <p:cNvSpPr txBox="1"/>
          <p:nvPr>
            <p:ph idx="3" type="body"/>
          </p:nvPr>
        </p:nvSpPr>
        <p:spPr>
          <a:xfrm>
            <a:off x="668200" y="1392450"/>
            <a:ext cx="5082300" cy="509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16706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/>
              <a:t>Notably collaborations with other INFRA projects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iMagine</a:t>
            </a:r>
            <a:r>
              <a:rPr lang="nl-NL"/>
              <a:t>: Deploying customized AI4EOSC/AI4OS platform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AI4Life</a:t>
            </a:r>
            <a:r>
              <a:rPr lang="nl-NL"/>
              <a:t>:  Deploying customized AI4EOSC/AI4OS platform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RAISE</a:t>
            </a:r>
            <a:r>
              <a:rPr lang="nl-NL"/>
              <a:t>: Accessing RAISE data from AI4EOSC platform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SIESTA</a:t>
            </a:r>
            <a:r>
              <a:rPr lang="nl-NL"/>
              <a:t>: Exploiting FL capabilities for sensitive data 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Skills4EOSC</a:t>
            </a:r>
            <a:r>
              <a:rPr lang="nl-NL"/>
              <a:t>: FAIR ML/AI definition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FairCore4EOSC</a:t>
            </a:r>
            <a:r>
              <a:rPr lang="nl-NL"/>
              <a:t>: Metadata and crosswalks contribution to MSCR</a:t>
            </a:r>
            <a:endParaRPr/>
          </a:p>
          <a:p>
            <a:pPr indent="-316706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NL"/>
              <a:t>Outside the INFRA realm</a:t>
            </a:r>
            <a:endParaRPr/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EASiNet</a:t>
            </a:r>
            <a:r>
              <a:rPr lang="nl-NL"/>
              <a:t>: EU-funded projects on AI and cybersecurity</a:t>
            </a:r>
            <a:endParaRPr/>
          </a:p>
          <a:p>
            <a:pPr indent="-31670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ct val="100000"/>
              <a:buFont typeface="Roboto Light"/>
              <a:buChar char="●"/>
            </a:pPr>
            <a:r>
              <a:rPr lang="nl-NL"/>
              <a:t>And with industry:</a:t>
            </a:r>
            <a:endParaRPr>
              <a:solidFill>
                <a:srgbClr val="3A3838"/>
              </a:solidFill>
            </a:endParaRPr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ct val="100000"/>
              <a:buChar char="○"/>
            </a:pPr>
            <a:r>
              <a:rPr lang="nl-NL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Flower.ai</a:t>
            </a:r>
            <a:r>
              <a:rPr lang="nl-NL">
                <a:solidFill>
                  <a:srgbClr val="3A3838"/>
                </a:solidFill>
              </a:rPr>
              <a:t>: Code contributions, participation in pilot programmes, FlowerLLM, </a:t>
            </a:r>
            <a:endParaRPr>
              <a:solidFill>
                <a:srgbClr val="3A3838"/>
              </a:solidFill>
            </a:endParaRPr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ct val="100000"/>
              <a:buChar char="○"/>
            </a:pPr>
            <a:r>
              <a:rPr lang="nl-NL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MONAI FL</a:t>
            </a:r>
            <a:r>
              <a:rPr lang="nl-NL">
                <a:solidFill>
                  <a:srgbClr val="3A3838"/>
                </a:solidFill>
              </a:rPr>
              <a:t> and </a:t>
            </a:r>
            <a:r>
              <a:rPr lang="nl-NL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NVIDIA FLARE</a:t>
            </a:r>
            <a:r>
              <a:rPr lang="nl-NL">
                <a:solidFill>
                  <a:srgbClr val="3A3838"/>
                </a:solidFill>
              </a:rPr>
              <a:t>: Model compatibility</a:t>
            </a:r>
            <a:endParaRPr>
              <a:solidFill>
                <a:srgbClr val="3A3838"/>
              </a:solidFill>
            </a:endParaRPr>
          </a:p>
          <a:p>
            <a:pPr indent="-316706" lvl="1" marL="6300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100000"/>
              <a:buChar char="○"/>
            </a:pPr>
            <a:r>
              <a:rPr lang="nl-NL">
                <a:latin typeface="Roboto"/>
                <a:ea typeface="Roboto"/>
                <a:cs typeface="Roboto"/>
                <a:sym typeface="Roboto"/>
              </a:rPr>
              <a:t>EOSC DIH</a:t>
            </a:r>
            <a:r>
              <a:rPr lang="nl-NL"/>
              <a:t>: collaboration with various SMEs</a:t>
            </a:r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7745" y="1546404"/>
            <a:ext cx="314109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9794" y="3069231"/>
            <a:ext cx="407699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2483" y="3814745"/>
            <a:ext cx="2431618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7138" y="2143718"/>
            <a:ext cx="3482309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53789" y="205201"/>
            <a:ext cx="1569008" cy="5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8">
            <a:alphaModFix/>
          </a:blip>
          <a:srcRect b="20669" l="0" r="0" t="24255"/>
          <a:stretch/>
        </p:blipFill>
        <p:spPr>
          <a:xfrm>
            <a:off x="8673383" y="5654811"/>
            <a:ext cx="1929819" cy="5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9">
            <a:alphaModFix/>
          </a:blip>
          <a:srcRect b="26133" l="0" r="0" t="22934"/>
          <a:stretch/>
        </p:blipFill>
        <p:spPr>
          <a:xfrm>
            <a:off x="8649455" y="5063322"/>
            <a:ext cx="1977675" cy="5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 rotWithShape="1">
          <a:blip r:embed="rId10">
            <a:alphaModFix/>
          </a:blip>
          <a:srcRect b="0" l="8725" r="0" t="18293"/>
          <a:stretch/>
        </p:blipFill>
        <p:spPr>
          <a:xfrm>
            <a:off x="8955446" y="6246300"/>
            <a:ext cx="1365693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75417" y="4524258"/>
            <a:ext cx="4125751" cy="5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 rotWithShape="1">
          <a:blip r:embed="rId12">
            <a:alphaModFix/>
          </a:blip>
          <a:srcRect b="21105" l="0" r="0" t="13735"/>
          <a:stretch/>
        </p:blipFill>
        <p:spPr>
          <a:xfrm>
            <a:off x="8555450" y="796690"/>
            <a:ext cx="2165684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8792">
            <a:alpha val="17650"/>
          </a:srgbClr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1" name="Google Shape;271;p28"/>
          <p:cNvCxnSpPr/>
          <p:nvPr/>
        </p:nvCxnSpPr>
        <p:spPr>
          <a:xfrm>
            <a:off x="3051183" y="2592594"/>
            <a:ext cx="0" cy="3840900"/>
          </a:xfrm>
          <a:prstGeom prst="straightConnector1">
            <a:avLst/>
          </a:prstGeom>
          <a:noFill/>
          <a:ln cap="rnd" cmpd="sng" w="12700">
            <a:solidFill>
              <a:srgbClr val="1E1D1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28"/>
          <p:cNvSpPr txBox="1"/>
          <p:nvPr/>
        </p:nvSpPr>
        <p:spPr>
          <a:xfrm>
            <a:off x="839800" y="2592595"/>
            <a:ext cx="2211300" cy="3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nl-NL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l-NL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Projects start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nl-NL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Migration from legacy components and adaptation of user tools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3" name="Google Shape;273;p28"/>
          <p:cNvGrpSpPr/>
          <p:nvPr/>
        </p:nvGrpSpPr>
        <p:grpSpPr>
          <a:xfrm>
            <a:off x="3232960" y="2592614"/>
            <a:ext cx="2217733" cy="3841029"/>
            <a:chOff x="3167074" y="3162299"/>
            <a:chExt cx="2217733" cy="2743200"/>
          </a:xfrm>
        </p:grpSpPr>
        <p:cxnSp>
          <p:nvCxnSpPr>
            <p:cNvPr id="274" name="Google Shape;274;p28"/>
            <p:cNvCxnSpPr/>
            <p:nvPr/>
          </p:nvCxnSpPr>
          <p:spPr>
            <a:xfrm>
              <a:off x="5384807" y="3162299"/>
              <a:ext cx="0" cy="2743200"/>
            </a:xfrm>
            <a:prstGeom prst="straightConnector1">
              <a:avLst/>
            </a:prstGeom>
            <a:noFill/>
            <a:ln cap="rnd" cmpd="sng" w="12700">
              <a:solidFill>
                <a:srgbClr val="1E1D1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5" name="Google Shape;275;p28"/>
            <p:cNvSpPr txBox="1"/>
            <p:nvPr/>
          </p:nvSpPr>
          <p:spPr>
            <a:xfrm>
              <a:off x="3167074" y="3162299"/>
              <a:ext cx="2211300" cy="274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47500" lnSpcReduction="20000"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b="1"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/>
            </a:p>
            <a:p>
              <a:pPr indent="0" lvl="0" marL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Customizable platform deployments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Federated learning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Enhanced interactive development  environments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Updated data science templates 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Initial version of composite AI tools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Federated multi-site platform deployments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6" name="Google Shape;276;p28"/>
          <p:cNvGrpSpPr/>
          <p:nvPr/>
        </p:nvGrpSpPr>
        <p:grpSpPr>
          <a:xfrm>
            <a:off x="5632464" y="2592613"/>
            <a:ext cx="2217733" cy="3841029"/>
            <a:chOff x="3167074" y="3162299"/>
            <a:chExt cx="2217733" cy="2743200"/>
          </a:xfrm>
        </p:grpSpPr>
        <p:cxnSp>
          <p:nvCxnSpPr>
            <p:cNvPr id="277" name="Google Shape;277;p28"/>
            <p:cNvCxnSpPr/>
            <p:nvPr/>
          </p:nvCxnSpPr>
          <p:spPr>
            <a:xfrm>
              <a:off x="5384807" y="3162299"/>
              <a:ext cx="0" cy="2743200"/>
            </a:xfrm>
            <a:prstGeom prst="straightConnector1">
              <a:avLst/>
            </a:prstGeom>
            <a:noFill/>
            <a:ln cap="rnd" cmpd="sng" w="12700">
              <a:solidFill>
                <a:srgbClr val="1E1D1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8" name="Google Shape;278;p28"/>
            <p:cNvSpPr txBox="1"/>
            <p:nvPr/>
          </p:nvSpPr>
          <p:spPr>
            <a:xfrm>
              <a:off x="3167074" y="3162299"/>
              <a:ext cx="2211300" cy="274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47500" lnSpcReduction="10000"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b="1"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2024</a:t>
              </a:r>
              <a:endParaRPr/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Fine-grained platform usage reports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Serverless AI as a Service for sync/async inferences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Zenodo and external repositories integration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Integration with external storage systems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Full Automation of resource provisioning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Online annotation tools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r">
                <a:lnSpc>
                  <a:spcPct val="90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MLOps pipelines + drift detection services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9" name="Google Shape;279;p28"/>
          <p:cNvGrpSpPr/>
          <p:nvPr/>
        </p:nvGrpSpPr>
        <p:grpSpPr>
          <a:xfrm>
            <a:off x="8031969" y="2592613"/>
            <a:ext cx="2217733" cy="3841029"/>
            <a:chOff x="3167074" y="3162299"/>
            <a:chExt cx="2217733" cy="2743200"/>
          </a:xfrm>
        </p:grpSpPr>
        <p:cxnSp>
          <p:nvCxnSpPr>
            <p:cNvPr id="280" name="Google Shape;280;p28"/>
            <p:cNvCxnSpPr/>
            <p:nvPr/>
          </p:nvCxnSpPr>
          <p:spPr>
            <a:xfrm>
              <a:off x="5384807" y="3162299"/>
              <a:ext cx="0" cy="2743200"/>
            </a:xfrm>
            <a:prstGeom prst="straightConnector1">
              <a:avLst/>
            </a:prstGeom>
            <a:noFill/>
            <a:ln cap="rnd" cmpd="sng" w="12700">
              <a:solidFill>
                <a:srgbClr val="1E1D1D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1" name="Google Shape;281;p28"/>
            <p:cNvSpPr txBox="1"/>
            <p:nvPr/>
          </p:nvSpPr>
          <p:spPr>
            <a:xfrm>
              <a:off x="3167074" y="3162299"/>
              <a:ext cx="2211300" cy="274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47500" lnSpcReduction="20000"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b="1"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/>
            </a:p>
            <a:p>
              <a:pPr indent="0" lvl="0" marL="0" marR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t/>
              </a:r>
              <a:endParaRPr b="1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Streamlined deployment of AI models as services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Experiment-centric dashboard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Full integration with other EOSC storage systems and repositories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Integration with EOSC-node components</a:t>
              </a:r>
              <a:endPara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Integration with wider set of Cloud storage systems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nl-NL" sz="2800">
                  <a:solidFill>
                    <a:srgbClr val="008691"/>
                  </a:solidFill>
                  <a:latin typeface="Roboto"/>
                  <a:ea typeface="Roboto"/>
                  <a:cs typeface="Roboto"/>
                  <a:sym typeface="Roboto"/>
                </a:rPr>
                <a:t>LLM models</a:t>
              </a:r>
              <a:endParaRPr sz="2800">
                <a:solidFill>
                  <a:srgbClr val="0086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2" name="Google Shape;282;p28"/>
          <p:cNvSpPr txBox="1"/>
          <p:nvPr>
            <p:ph idx="12" type="sldNum"/>
          </p:nvPr>
        </p:nvSpPr>
        <p:spPr>
          <a:xfrm>
            <a:off x="9290222" y="6423497"/>
            <a:ext cx="2743200" cy="23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283" name="Google Shape;283;p28"/>
          <p:cNvSpPr txBox="1"/>
          <p:nvPr>
            <p:ph type="title"/>
          </p:nvPr>
        </p:nvSpPr>
        <p:spPr>
          <a:xfrm>
            <a:off x="2487700" y="236850"/>
            <a:ext cx="9327900" cy="60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Feature timeline</a:t>
            </a:r>
            <a:endParaRPr/>
          </a:p>
        </p:txBody>
      </p:sp>
      <p:sp>
        <p:nvSpPr>
          <p:cNvPr id="284" name="Google Shape;284;p28"/>
          <p:cNvSpPr txBox="1"/>
          <p:nvPr>
            <p:ph idx="2" type="body"/>
          </p:nvPr>
        </p:nvSpPr>
        <p:spPr>
          <a:xfrm>
            <a:off x="2223999" y="879275"/>
            <a:ext cx="9327900" cy="36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