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0080625" cy="5670550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62" autoAdjust="0"/>
  </p:normalViewPr>
  <p:slideViewPr>
    <p:cSldViewPr snapToGrid="0">
      <p:cViewPr varScale="1">
        <p:scale>
          <a:sx n="82" d="100"/>
          <a:sy n="82" d="100"/>
        </p:scale>
        <p:origin x="1176" y="38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281488" y="0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uggingface.co/sentence-transformers/all-MiniLM-L6-v2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meta-llama/Llama-3.2-3B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1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add institutions</a:t>
            </a:r>
            <a:endParaRPr/>
          </a:p>
        </p:txBody>
      </p:sp>
      <p:sp>
        <p:nvSpPr>
          <p:cNvPr id="151" name="Google Shape;151;p1:notes"/>
          <p:cNvSpPr txBox="1">
            <a:spLocks noGrp="1"/>
          </p:cNvSpPr>
          <p:nvPr>
            <p:ph type="sldNum" idx="12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11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00" cy="42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11:notes"/>
          <p:cNvSpPr txBox="1">
            <a:spLocks noGrp="1"/>
          </p:cNvSpPr>
          <p:nvPr>
            <p:ph type="sldNum" idx="12"/>
          </p:nvPr>
        </p:nvSpPr>
        <p:spPr>
          <a:xfrm>
            <a:off x="4281488" y="10155238"/>
            <a:ext cx="32766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2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00" cy="42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p12:notes"/>
          <p:cNvSpPr txBox="1">
            <a:spLocks noGrp="1"/>
          </p:cNvSpPr>
          <p:nvPr>
            <p:ph type="sldNum" idx="12"/>
          </p:nvPr>
        </p:nvSpPr>
        <p:spPr>
          <a:xfrm>
            <a:off x="4281488" y="10155238"/>
            <a:ext cx="32766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3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00" cy="42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13:notes"/>
          <p:cNvSpPr txBox="1">
            <a:spLocks noGrp="1"/>
          </p:cNvSpPr>
          <p:nvPr>
            <p:ph type="sldNum" idx="12"/>
          </p:nvPr>
        </p:nvSpPr>
        <p:spPr>
          <a:xfrm>
            <a:off x="4281488" y="10155238"/>
            <a:ext cx="32766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14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00" cy="42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14:notes"/>
          <p:cNvSpPr txBox="1">
            <a:spLocks noGrp="1"/>
          </p:cNvSpPr>
          <p:nvPr>
            <p:ph type="sldNum" idx="12"/>
          </p:nvPr>
        </p:nvSpPr>
        <p:spPr>
          <a:xfrm>
            <a:off x="4281488" y="10155238"/>
            <a:ext cx="32766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15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00" cy="42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7178" lvl="0" indent="-357178" algn="l" rtl="0">
              <a:spcBef>
                <a:spcPts val="0"/>
              </a:spcBef>
              <a:spcAft>
                <a:spcPts val="0"/>
              </a:spcAft>
              <a:buClr>
                <a:srgbClr val="0068A2"/>
              </a:buClr>
              <a:buSzPts val="2200"/>
              <a:buFont typeface="Avenir"/>
              <a:buChar char="■"/>
            </a:pPr>
            <a:r>
              <a:rPr lang="cs-CZ" sz="2200" b="1">
                <a:solidFill>
                  <a:srgbClr val="0068A2"/>
                </a:solidFill>
                <a:latin typeface="Avenir"/>
                <a:ea typeface="Avenir"/>
                <a:cs typeface="Avenir"/>
                <a:sym typeface="Avenir"/>
              </a:rPr>
              <a:t>Utilization of E-Infra Infrastructure</a:t>
            </a:r>
            <a:endParaRPr sz="2200" b="1">
              <a:solidFill>
                <a:srgbClr val="0068A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800"/>
              <a:buFont typeface="Avenir"/>
              <a:buChar char="■"/>
            </a:pPr>
            <a:r>
              <a:rPr lang="cs-CZ" sz="2315">
                <a:solidFill>
                  <a:srgbClr val="5A5A5A"/>
                </a:solidFill>
                <a:latin typeface="Avenir"/>
                <a:ea typeface="Avenir"/>
                <a:cs typeface="Avenir"/>
                <a:sym typeface="Avenir"/>
              </a:rPr>
              <a:t>Free API for metacentrum users. Multiple LLMs for selection</a:t>
            </a:r>
            <a:endParaRPr sz="2315">
              <a:solidFill>
                <a:srgbClr val="5A5A5A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57178" lvl="0" indent="-357178" algn="l" rtl="0">
              <a:spcBef>
                <a:spcPts val="0"/>
              </a:spcBef>
              <a:spcAft>
                <a:spcPts val="0"/>
              </a:spcAft>
              <a:buClr>
                <a:srgbClr val="0068A2"/>
              </a:buClr>
              <a:buSzPts val="2200"/>
              <a:buFont typeface="Avenir"/>
              <a:buChar char="■"/>
            </a:pPr>
            <a:r>
              <a:rPr lang="cs-CZ" sz="2200" b="1">
                <a:solidFill>
                  <a:srgbClr val="0068A2"/>
                </a:solidFill>
                <a:latin typeface="Avenir"/>
                <a:ea typeface="Avenir"/>
                <a:cs typeface="Avenir"/>
                <a:sym typeface="Avenir"/>
              </a:rPr>
              <a:t>earlier tests on T4 GPU - not these results</a:t>
            </a:r>
            <a:endParaRPr sz="2200" b="1">
              <a:solidFill>
                <a:srgbClr val="0068A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800"/>
              <a:buFont typeface="Avenir"/>
              <a:buChar char="■"/>
            </a:pPr>
            <a:r>
              <a:rPr lang="cs-CZ" sz="2315" u="sng">
                <a:solidFill>
                  <a:srgbClr val="002D72"/>
                </a:solidFill>
                <a:latin typeface="Avenir"/>
                <a:ea typeface="Avenir"/>
                <a:cs typeface="Avenir"/>
                <a:sym typeface="Aveni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sentence-transformers/all-MiniLM-L6-v2</a:t>
            </a:r>
            <a:endParaRPr sz="2315">
              <a:solidFill>
                <a:srgbClr val="5A5A5A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800"/>
              <a:buFont typeface="Avenir"/>
              <a:buChar char="■"/>
            </a:pPr>
            <a:r>
              <a:rPr lang="cs-CZ" sz="2315" u="sng">
                <a:solidFill>
                  <a:srgbClr val="002D72"/>
                </a:solidFill>
                <a:latin typeface="Avenir"/>
                <a:ea typeface="Avenir"/>
                <a:cs typeface="Avenir"/>
                <a:sym typeface="Aveni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meta-llama/Llama-3.2-3B</a:t>
            </a:r>
            <a:endParaRPr/>
          </a:p>
        </p:txBody>
      </p:sp>
      <p:sp>
        <p:nvSpPr>
          <p:cNvPr id="273" name="Google Shape;273;p15:notes"/>
          <p:cNvSpPr txBox="1">
            <a:spLocks noGrp="1"/>
          </p:cNvSpPr>
          <p:nvPr>
            <p:ph type="sldNum" idx="12"/>
          </p:nvPr>
        </p:nvSpPr>
        <p:spPr>
          <a:xfrm>
            <a:off x="4281488" y="10155238"/>
            <a:ext cx="32766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16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00" cy="42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16:notes"/>
          <p:cNvSpPr txBox="1">
            <a:spLocks noGrp="1"/>
          </p:cNvSpPr>
          <p:nvPr>
            <p:ph type="sldNum" idx="12"/>
          </p:nvPr>
        </p:nvSpPr>
        <p:spPr>
          <a:xfrm>
            <a:off x="4281488" y="10155238"/>
            <a:ext cx="32766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18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00" cy="42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p18:notes"/>
          <p:cNvSpPr txBox="1">
            <a:spLocks noGrp="1"/>
          </p:cNvSpPr>
          <p:nvPr>
            <p:ph type="sldNum" idx="12"/>
          </p:nvPr>
        </p:nvSpPr>
        <p:spPr>
          <a:xfrm>
            <a:off x="4281488" y="10155238"/>
            <a:ext cx="32766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17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00" cy="42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p17:notes"/>
          <p:cNvSpPr txBox="1">
            <a:spLocks noGrp="1"/>
          </p:cNvSpPr>
          <p:nvPr>
            <p:ph type="sldNum" idx="12"/>
          </p:nvPr>
        </p:nvSpPr>
        <p:spPr>
          <a:xfrm>
            <a:off x="4281488" y="10155238"/>
            <a:ext cx="32766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9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00" cy="42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hw: A100, average for two tested LLMs</a:t>
            </a:r>
            <a:endParaRPr/>
          </a:p>
        </p:txBody>
      </p:sp>
      <p:sp>
        <p:nvSpPr>
          <p:cNvPr id="304" name="Google Shape;304;p19:notes"/>
          <p:cNvSpPr txBox="1">
            <a:spLocks noGrp="1"/>
          </p:cNvSpPr>
          <p:nvPr>
            <p:ph type="sldNum" idx="12"/>
          </p:nvPr>
        </p:nvSpPr>
        <p:spPr>
          <a:xfrm>
            <a:off x="4281488" y="10155238"/>
            <a:ext cx="32766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20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00" cy="42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cs-CZ"/>
              <a:t>hw: A100, average for two tested LLMs, used model running on CERIT-SC hw</a:t>
            </a:r>
            <a:endParaRPr/>
          </a:p>
        </p:txBody>
      </p:sp>
      <p:sp>
        <p:nvSpPr>
          <p:cNvPr id="312" name="Google Shape;312;p20:notes"/>
          <p:cNvSpPr txBox="1">
            <a:spLocks noGrp="1"/>
          </p:cNvSpPr>
          <p:nvPr>
            <p:ph type="sldNum" idx="12"/>
          </p:nvPr>
        </p:nvSpPr>
        <p:spPr>
          <a:xfrm>
            <a:off x="4281488" y="10155238"/>
            <a:ext cx="32766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1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2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3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4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8" name="Google Shape;33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5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6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7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8" name="Google Shape;35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1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4" name="Google Shape;36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2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9" name="Google Shape;36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3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4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5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6" name="Google Shape;38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00" cy="42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application: docu-bot (implementation based on gradio 5.5.0)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00" cy="42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document store - lookup table in memory (also store in disk). documents in separate dir in original format (eg pdf, chunked in pages)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vector store has ids of documents, implemented in chromadb. In chunks (typically one paragraph per vector)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retrieval - processes user question to vectors, retrieves vectors from vector stores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retrieval sends text chunks to server, which tokenizes input and process it</a:t>
            </a: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00" cy="42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00" cy="42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8117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>
                <a:solidFill>
                  <a:srgbClr val="002D72"/>
                </a:solidFill>
              </a:rPr>
              <a:t>Generative Retrieval - retrieval asks LLM for an answer and selects documents based on the answer</a:t>
            </a:r>
            <a:endParaRPr sz="2315">
              <a:solidFill>
                <a:srgbClr val="002D72"/>
              </a:solidFill>
            </a:endParaRPr>
          </a:p>
          <a:p>
            <a:pPr marL="238117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2D72"/>
              </a:solidFill>
            </a:endParaRPr>
          </a:p>
          <a:p>
            <a:pPr marL="238117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>
                <a:solidFill>
                  <a:srgbClr val="002D72"/>
                </a:solidFill>
              </a:rPr>
              <a:t>Query Alteration Retrieval - LLM used to  modify the user question</a:t>
            </a:r>
            <a:endParaRPr sz="1400">
              <a:solidFill>
                <a:srgbClr val="002D72"/>
              </a:solidFill>
            </a:endParaRPr>
          </a:p>
          <a:p>
            <a:pPr marL="238117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2D72"/>
              </a:solidFill>
            </a:endParaRPr>
          </a:p>
          <a:p>
            <a:pPr marL="238117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>
                <a:solidFill>
                  <a:srgbClr val="002D72"/>
                </a:solidFill>
              </a:rPr>
              <a:t>Context Query Alteration Retrieval - the same as Query Alteration Retrieval but the modification is done after the question is answred </a:t>
            </a:r>
            <a:endParaRPr sz="1400">
              <a:solidFill>
                <a:srgbClr val="002D72"/>
              </a:solidFill>
            </a:endParaRPr>
          </a:p>
          <a:p>
            <a:pPr marL="238117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2D72"/>
              </a:solidFill>
            </a:endParaRPr>
          </a:p>
          <a:p>
            <a:pPr marL="238117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2D72"/>
              </a:solidFill>
            </a:endParaRPr>
          </a:p>
        </p:txBody>
      </p:sp>
      <p:sp>
        <p:nvSpPr>
          <p:cNvPr id="226" name="Google Shape;226;p8:notes"/>
          <p:cNvSpPr txBox="1">
            <a:spLocks noGrp="1"/>
          </p:cNvSpPr>
          <p:nvPr>
            <p:ph type="sldNum" idx="12"/>
          </p:nvPr>
        </p:nvSpPr>
        <p:spPr>
          <a:xfrm>
            <a:off x="4281488" y="10155238"/>
            <a:ext cx="32766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0080625" cy="467634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2976562" y="4974010"/>
            <a:ext cx="5825133" cy="34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890992" y="4974010"/>
            <a:ext cx="595313" cy="34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595313" y="3155267"/>
            <a:ext cx="8890992" cy="1488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lt1"/>
              </a:buClr>
              <a:buSzPts val="3307"/>
              <a:buFont typeface="Arial"/>
              <a:buNone/>
              <a:defRPr sz="3307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654"/>
              <a:buNone/>
              <a:defRPr sz="1654"/>
            </a:lvl2pPr>
            <a:lvl3pPr lvl="2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488"/>
              <a:buNone/>
              <a:defRPr sz="1488"/>
            </a:lvl3pPr>
            <a:lvl4pPr lvl="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323"/>
              <a:buNone/>
              <a:defRPr sz="1323"/>
            </a:lvl4pPr>
            <a:lvl5pPr lvl="4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323"/>
              <a:buNone/>
              <a:defRPr sz="1323"/>
            </a:lvl5pPr>
            <a:lvl6pPr lvl="5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6pPr>
            <a:lvl7pPr lvl="6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7pPr>
            <a:lvl8pPr lvl="7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8pPr>
            <a:lvl9pPr lvl="8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595313" y="29767"/>
            <a:ext cx="8890992" cy="273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14"/>
              <a:buFont typeface="Arial"/>
              <a:buNone/>
              <a:defRPr sz="6614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595313" y="535800"/>
            <a:ext cx="8890992" cy="95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595313" y="1666933"/>
            <a:ext cx="4149328" cy="65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2"/>
              </a:buClr>
              <a:buSzPts val="2315"/>
              <a:buFont typeface="Arial"/>
              <a:buNone/>
              <a:defRPr sz="2315" b="1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654"/>
              <a:buNone/>
              <a:defRPr sz="1654" b="1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488"/>
              <a:buNone/>
              <a:defRPr sz="1488" b="1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323"/>
              <a:buNone/>
              <a:defRPr sz="1323" b="1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323"/>
              <a:buNone/>
              <a:defRPr sz="1323" b="1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595313" y="2321800"/>
            <a:ext cx="4149328" cy="2381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3"/>
          </p:nvPr>
        </p:nvSpPr>
        <p:spPr>
          <a:xfrm>
            <a:off x="5335986" y="1666933"/>
            <a:ext cx="4149328" cy="681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2"/>
              </a:buClr>
              <a:buSzPts val="2315"/>
              <a:buFont typeface="Arial"/>
              <a:buNone/>
              <a:defRPr sz="2315" b="1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654"/>
              <a:buNone/>
              <a:defRPr sz="1654" b="1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488"/>
              <a:buNone/>
              <a:defRPr sz="1488" b="1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323"/>
              <a:buNone/>
              <a:defRPr sz="1323" b="1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323"/>
              <a:buNone/>
              <a:defRPr sz="1323" b="1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4"/>
          </p:nvPr>
        </p:nvSpPr>
        <p:spPr>
          <a:xfrm>
            <a:off x="5336977" y="2351567"/>
            <a:ext cx="4149328" cy="235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2976562" y="4974010"/>
            <a:ext cx="5825133" cy="34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8890992" y="4974010"/>
            <a:ext cx="595313" cy="34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rázky">
  <p:cSld name="Dva obrázk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595313" y="535800"/>
            <a:ext cx="8890992" cy="95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ftr" idx="11"/>
          </p:nvPr>
        </p:nvSpPr>
        <p:spPr>
          <a:xfrm>
            <a:off x="2976562" y="4974010"/>
            <a:ext cx="5825133" cy="34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8890992" y="4974010"/>
            <a:ext cx="595313" cy="34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7" name="Google Shape;77;p12"/>
          <p:cNvSpPr>
            <a:spLocks noGrp="1"/>
          </p:cNvSpPr>
          <p:nvPr>
            <p:ph type="pic" idx="2"/>
          </p:nvPr>
        </p:nvSpPr>
        <p:spPr>
          <a:xfrm>
            <a:off x="5336977" y="1666934"/>
            <a:ext cx="4149328" cy="303742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2"/>
          <p:cNvSpPr>
            <a:spLocks noGrp="1"/>
          </p:cNvSpPr>
          <p:nvPr>
            <p:ph type="pic" idx="3"/>
          </p:nvPr>
        </p:nvSpPr>
        <p:spPr>
          <a:xfrm>
            <a:off x="595313" y="1666933"/>
            <a:ext cx="4149328" cy="30374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ftr" idx="11"/>
          </p:nvPr>
        </p:nvSpPr>
        <p:spPr>
          <a:xfrm>
            <a:off x="2976562" y="4974010"/>
            <a:ext cx="5825133" cy="34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ldNum" idx="12"/>
          </p:nvPr>
        </p:nvSpPr>
        <p:spPr>
          <a:xfrm>
            <a:off x="8890992" y="4974010"/>
            <a:ext cx="595313" cy="34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ři obsahy">
  <p:cSld name="Tři obsah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595313" y="535800"/>
            <a:ext cx="8890992" cy="95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1"/>
          </p:nvPr>
        </p:nvSpPr>
        <p:spPr>
          <a:xfrm>
            <a:off x="595313" y="1666933"/>
            <a:ext cx="4149328" cy="30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2"/>
              </a:buClr>
              <a:buSzPts val="1654"/>
              <a:buFont typeface="Arial"/>
              <a:buNone/>
              <a:defRPr sz="1654"/>
            </a:lvl1pPr>
            <a:lvl2pPr marL="914400" lvl="1" indent="-333629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654"/>
              <a:buChar char="•"/>
              <a:defRPr sz="1654"/>
            </a:lvl2pPr>
            <a:lvl3pPr marL="1371600" lvl="2" indent="-333629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654"/>
              <a:buChar char="•"/>
              <a:defRPr sz="1654"/>
            </a:lvl3pPr>
            <a:lvl4pPr marL="1828800" lvl="3" indent="-333629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654"/>
              <a:buChar char="•"/>
              <a:defRPr sz="1654"/>
            </a:lvl4pPr>
            <a:lvl5pPr marL="2286000" lvl="4" indent="-333629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654"/>
              <a:buChar char="•"/>
              <a:defRPr sz="1654"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2"/>
          </p:nvPr>
        </p:nvSpPr>
        <p:spPr>
          <a:xfrm>
            <a:off x="5336977" y="3333867"/>
            <a:ext cx="4149328" cy="1369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2"/>
              </a:buClr>
              <a:buSzPts val="1654"/>
              <a:buFont typeface="Arial"/>
              <a:buNone/>
              <a:defRPr sz="1654"/>
            </a:lvl1pPr>
            <a:lvl2pPr marL="914400" lvl="1" indent="-333629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654"/>
              <a:buChar char="•"/>
              <a:defRPr sz="1654"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ftr" idx="11"/>
          </p:nvPr>
        </p:nvSpPr>
        <p:spPr>
          <a:xfrm>
            <a:off x="2976562" y="4974010"/>
            <a:ext cx="5825133" cy="34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8890992" y="4974010"/>
            <a:ext cx="595313" cy="34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88" name="Google Shape;88;p14"/>
          <p:cNvCxnSpPr/>
          <p:nvPr/>
        </p:nvCxnSpPr>
        <p:spPr>
          <a:xfrm>
            <a:off x="5040313" y="1666934"/>
            <a:ext cx="0" cy="303742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9" name="Google Shape;89;p14"/>
          <p:cNvSpPr txBox="1">
            <a:spLocks noGrp="1"/>
          </p:cNvSpPr>
          <p:nvPr>
            <p:ph type="body" idx="3"/>
          </p:nvPr>
        </p:nvSpPr>
        <p:spPr>
          <a:xfrm>
            <a:off x="5336956" y="1666933"/>
            <a:ext cx="4147757" cy="13692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0000" tIns="108000" rIns="180000" bIns="108000" anchor="ctr" anchorCtr="1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4"/>
              <a:buFont typeface="Arial"/>
              <a:buNone/>
              <a:defRPr sz="1654">
                <a:solidFill>
                  <a:schemeClr val="lt1"/>
                </a:solidFill>
              </a:defRPr>
            </a:lvl1pPr>
            <a:lvl2pPr marL="914400" lvl="1" indent="-375602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lt1"/>
              </a:buClr>
              <a:buSzPts val="2315"/>
              <a:buChar char="•"/>
              <a:defRPr>
                <a:solidFill>
                  <a:schemeClr val="lt1"/>
                </a:solidFill>
              </a:defRPr>
            </a:lvl2pPr>
            <a:lvl3pPr marL="1371600" lvl="2" indent="-35458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lt1"/>
              </a:buClr>
              <a:buSzPts val="1984"/>
              <a:buChar char="•"/>
              <a:defRPr>
                <a:solidFill>
                  <a:schemeClr val="lt1"/>
                </a:solidFill>
              </a:defRPr>
            </a:lvl3pPr>
            <a:lvl4pPr marL="1828800" lvl="3" indent="-35458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lt1"/>
              </a:buClr>
              <a:buSzPts val="1984"/>
              <a:buChar char="•"/>
              <a:defRPr>
                <a:solidFill>
                  <a:schemeClr val="lt1"/>
                </a:solidFill>
              </a:defRPr>
            </a:lvl4pPr>
            <a:lvl5pPr marL="2286000" lvl="4" indent="-35458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lt1"/>
              </a:buClr>
              <a:buSzPts val="1984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, obsah a obrázek">
  <p:cSld name="Foto, obsah a obráze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595313" y="2440867"/>
            <a:ext cx="4149328" cy="2262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2"/>
              </a:buClr>
              <a:buSzPts val="1654"/>
              <a:buFont typeface="Arial"/>
              <a:buNone/>
              <a:defRPr sz="1654"/>
            </a:lvl1pPr>
            <a:lvl2pPr marL="914400" lvl="1" indent="-333629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654"/>
              <a:buChar char="•"/>
              <a:defRPr sz="1654"/>
            </a:lvl2pPr>
            <a:lvl3pPr marL="1371600" lvl="2" indent="-333629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654"/>
              <a:buChar char="•"/>
              <a:defRPr sz="1654"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ftr" idx="11"/>
          </p:nvPr>
        </p:nvSpPr>
        <p:spPr>
          <a:xfrm>
            <a:off x="2976562" y="4974010"/>
            <a:ext cx="5825133" cy="34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890992" y="4974010"/>
            <a:ext cx="595313" cy="34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94" name="Google Shape;94;p15"/>
          <p:cNvCxnSpPr/>
          <p:nvPr/>
        </p:nvCxnSpPr>
        <p:spPr>
          <a:xfrm>
            <a:off x="5040313" y="535799"/>
            <a:ext cx="0" cy="4167333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" name="Google Shape;95;p15"/>
          <p:cNvSpPr>
            <a:spLocks noGrp="1"/>
          </p:cNvSpPr>
          <p:nvPr>
            <p:ph type="pic" idx="2"/>
          </p:nvPr>
        </p:nvSpPr>
        <p:spPr>
          <a:xfrm>
            <a:off x="2015133" y="535800"/>
            <a:ext cx="1309688" cy="1309733"/>
          </a:xfrm>
          <a:prstGeom prst="ellipse">
            <a:avLst/>
          </a:prstGeom>
          <a:noFill/>
          <a:ln>
            <a:noFill/>
          </a:ln>
        </p:spPr>
      </p:sp>
      <p:sp>
        <p:nvSpPr>
          <p:cNvPr id="96" name="Google Shape;96;p15"/>
          <p:cNvSpPr txBox="1">
            <a:spLocks noGrp="1"/>
          </p:cNvSpPr>
          <p:nvPr>
            <p:ph type="body" idx="3"/>
          </p:nvPr>
        </p:nvSpPr>
        <p:spPr>
          <a:xfrm>
            <a:off x="595912" y="1994367"/>
            <a:ext cx="4146352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4"/>
              <a:buFont typeface="Arial"/>
              <a:buNone/>
              <a:defRPr sz="1654" b="1"/>
            </a:lvl1pPr>
            <a:lvl2pPr marL="914400" lvl="1" indent="-375602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2315"/>
              <a:buChar char="•"/>
              <a:defRPr/>
            </a:lvl2pPr>
            <a:lvl3pPr marL="1371600" lvl="2" indent="-35458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984"/>
              <a:buChar char="•"/>
              <a:defRPr/>
            </a:lvl3pPr>
            <a:lvl4pPr marL="1828800" lvl="3" indent="-35458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984"/>
              <a:buChar char="•"/>
              <a:defRPr/>
            </a:lvl4pPr>
            <a:lvl5pPr marL="2286000" lvl="4" indent="-35458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984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>
            <a:spLocks noGrp="1"/>
          </p:cNvSpPr>
          <p:nvPr>
            <p:ph type="pic" idx="4"/>
          </p:nvPr>
        </p:nvSpPr>
        <p:spPr>
          <a:xfrm>
            <a:off x="5336977" y="1666933"/>
            <a:ext cx="4149328" cy="30362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15"/>
          <p:cNvSpPr txBox="1">
            <a:spLocks noGrp="1"/>
          </p:cNvSpPr>
          <p:nvPr>
            <p:ph type="body" idx="5"/>
          </p:nvPr>
        </p:nvSpPr>
        <p:spPr>
          <a:xfrm>
            <a:off x="5336976" y="535800"/>
            <a:ext cx="4146352" cy="95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4"/>
              <a:buFont typeface="Arial"/>
              <a:buNone/>
              <a:defRPr sz="1654"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a galerie obrázků">
  <p:cSld name="Obsah a galerie obrázků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595313" y="2857600"/>
            <a:ext cx="4149328" cy="184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2"/>
              </a:buClr>
              <a:buSzPts val="1654"/>
              <a:buFont typeface="Arial"/>
              <a:buNone/>
              <a:defRPr sz="1654"/>
            </a:lvl1pPr>
            <a:lvl2pPr marL="914400" lvl="1" indent="-333629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654"/>
              <a:buChar char="•"/>
              <a:defRPr sz="1654"/>
            </a:lvl2pPr>
            <a:lvl3pPr marL="1371600" lvl="2" indent="-333629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654"/>
              <a:buChar char="•"/>
              <a:defRPr sz="1654"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ftr" idx="11"/>
          </p:nvPr>
        </p:nvSpPr>
        <p:spPr>
          <a:xfrm>
            <a:off x="2976562" y="4974010"/>
            <a:ext cx="5825133" cy="34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8890992" y="4974010"/>
            <a:ext cx="595313" cy="34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103" name="Google Shape;103;p16"/>
          <p:cNvCxnSpPr/>
          <p:nvPr/>
        </p:nvCxnSpPr>
        <p:spPr>
          <a:xfrm>
            <a:off x="5040313" y="535799"/>
            <a:ext cx="0" cy="4167333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16"/>
          <p:cNvSpPr txBox="1">
            <a:spLocks noGrp="1"/>
          </p:cNvSpPr>
          <p:nvPr>
            <p:ph type="body" idx="2"/>
          </p:nvPr>
        </p:nvSpPr>
        <p:spPr>
          <a:xfrm>
            <a:off x="5337287" y="3512466"/>
            <a:ext cx="1190625" cy="1190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8"/>
              <a:buFont typeface="Arial"/>
              <a:buNone/>
              <a:defRPr sz="1158"/>
            </a:lvl1pPr>
            <a:lvl2pPr marL="914400" lvl="1" indent="-375602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2315"/>
              <a:buChar char="•"/>
              <a:defRPr/>
            </a:lvl2pPr>
            <a:lvl3pPr marL="1371600" lvl="2" indent="-35458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984"/>
              <a:buChar char="•"/>
              <a:defRPr/>
            </a:lvl3pPr>
            <a:lvl4pPr marL="1828800" lvl="3" indent="-35458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984"/>
              <a:buChar char="•"/>
              <a:defRPr/>
            </a:lvl4pPr>
            <a:lvl5pPr marL="2286000" lvl="4" indent="-35458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984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>
            <a:spLocks noGrp="1"/>
          </p:cNvSpPr>
          <p:nvPr>
            <p:ph type="pic" idx="3"/>
          </p:nvPr>
        </p:nvSpPr>
        <p:spPr>
          <a:xfrm>
            <a:off x="5336977" y="535800"/>
            <a:ext cx="1190625" cy="1190667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16"/>
          <p:cNvSpPr txBox="1">
            <a:spLocks noGrp="1"/>
          </p:cNvSpPr>
          <p:nvPr>
            <p:ph type="body" idx="4"/>
          </p:nvPr>
        </p:nvSpPr>
        <p:spPr>
          <a:xfrm>
            <a:off x="5335985" y="2024133"/>
            <a:ext cx="4146352" cy="1190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4"/>
              <a:buFont typeface="Arial"/>
              <a:buNone/>
              <a:defRPr sz="1654" i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595313" y="535800"/>
            <a:ext cx="4146348" cy="95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5"/>
          </p:nvPr>
        </p:nvSpPr>
        <p:spPr>
          <a:xfrm>
            <a:off x="595313" y="1666933"/>
            <a:ext cx="4147757" cy="10120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0000" tIns="108000" rIns="180000" bIns="108000" anchor="ctr" anchorCtr="1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4"/>
              <a:buFont typeface="Arial"/>
              <a:buNone/>
              <a:defRPr sz="1654">
                <a:solidFill>
                  <a:schemeClr val="lt1"/>
                </a:solidFill>
              </a:defRPr>
            </a:lvl1pPr>
            <a:lvl2pPr marL="914400" lvl="1" indent="-375602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lt1"/>
              </a:buClr>
              <a:buSzPts val="2315"/>
              <a:buChar char="•"/>
              <a:defRPr>
                <a:solidFill>
                  <a:schemeClr val="lt1"/>
                </a:solidFill>
              </a:defRPr>
            </a:lvl2pPr>
            <a:lvl3pPr marL="1371600" lvl="2" indent="-35458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lt1"/>
              </a:buClr>
              <a:buSzPts val="1984"/>
              <a:buChar char="•"/>
              <a:defRPr>
                <a:solidFill>
                  <a:schemeClr val="lt1"/>
                </a:solidFill>
              </a:defRPr>
            </a:lvl3pPr>
            <a:lvl4pPr marL="1828800" lvl="3" indent="-35458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lt1"/>
              </a:buClr>
              <a:buSzPts val="1984"/>
              <a:buChar char="•"/>
              <a:defRPr>
                <a:solidFill>
                  <a:schemeClr val="lt1"/>
                </a:solidFill>
              </a:defRPr>
            </a:lvl4pPr>
            <a:lvl5pPr marL="2286000" lvl="4" indent="-35458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lt1"/>
              </a:buClr>
              <a:buSzPts val="1984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>
            <a:spLocks noGrp="1"/>
          </p:cNvSpPr>
          <p:nvPr>
            <p:ph type="pic" idx="6"/>
          </p:nvPr>
        </p:nvSpPr>
        <p:spPr>
          <a:xfrm>
            <a:off x="8294688" y="535799"/>
            <a:ext cx="1190625" cy="1190667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6"/>
          <p:cNvSpPr>
            <a:spLocks noGrp="1"/>
          </p:cNvSpPr>
          <p:nvPr>
            <p:ph type="pic" idx="7"/>
          </p:nvPr>
        </p:nvSpPr>
        <p:spPr>
          <a:xfrm>
            <a:off x="6813848" y="3512467"/>
            <a:ext cx="1190625" cy="1190667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16"/>
          <p:cNvSpPr>
            <a:spLocks noGrp="1"/>
          </p:cNvSpPr>
          <p:nvPr>
            <p:ph type="pic" idx="8"/>
          </p:nvPr>
        </p:nvSpPr>
        <p:spPr>
          <a:xfrm>
            <a:off x="8291712" y="3512467"/>
            <a:ext cx="1190625" cy="1190667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16"/>
          <p:cNvSpPr txBox="1">
            <a:spLocks noGrp="1"/>
          </p:cNvSpPr>
          <p:nvPr>
            <p:ph type="body" idx="9"/>
          </p:nvPr>
        </p:nvSpPr>
        <p:spPr>
          <a:xfrm>
            <a:off x="6824265" y="535800"/>
            <a:ext cx="1190625" cy="1190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8"/>
              <a:buFont typeface="Arial"/>
              <a:buNone/>
              <a:defRPr sz="1158"/>
            </a:lvl1pPr>
            <a:lvl2pPr marL="914400" lvl="1" indent="-375602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2315"/>
              <a:buChar char="•"/>
              <a:defRPr/>
            </a:lvl2pPr>
            <a:lvl3pPr marL="1371600" lvl="2" indent="-35458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984"/>
              <a:buChar char="•"/>
              <a:defRPr/>
            </a:lvl3pPr>
            <a:lvl4pPr marL="1828800" lvl="3" indent="-35458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984"/>
              <a:buChar char="•"/>
              <a:defRPr/>
            </a:lvl4pPr>
            <a:lvl5pPr marL="2286000" lvl="4" indent="-35458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984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lerie tří obrázků">
  <p:cSld name="Galerie tří obrázků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2976562" y="4974010"/>
            <a:ext cx="5825133" cy="34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8890992" y="4974010"/>
            <a:ext cx="595313" cy="34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6" name="Google Shape;116;p17"/>
          <p:cNvSpPr>
            <a:spLocks noGrp="1"/>
          </p:cNvSpPr>
          <p:nvPr>
            <p:ph type="pic" idx="2"/>
          </p:nvPr>
        </p:nvSpPr>
        <p:spPr>
          <a:xfrm>
            <a:off x="595314" y="1666934"/>
            <a:ext cx="2565797" cy="1443683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595311" y="535800"/>
            <a:ext cx="8890992" cy="95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>
            <a:spLocks noGrp="1"/>
          </p:cNvSpPr>
          <p:nvPr>
            <p:ph type="pic" idx="3"/>
          </p:nvPr>
        </p:nvSpPr>
        <p:spPr>
          <a:xfrm>
            <a:off x="6919514" y="1666934"/>
            <a:ext cx="2565797" cy="1443683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17"/>
          <p:cNvSpPr>
            <a:spLocks noGrp="1"/>
          </p:cNvSpPr>
          <p:nvPr>
            <p:ph type="pic" idx="4"/>
          </p:nvPr>
        </p:nvSpPr>
        <p:spPr>
          <a:xfrm>
            <a:off x="3757414" y="3259450"/>
            <a:ext cx="2565797" cy="1443683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17"/>
          <p:cNvSpPr>
            <a:spLocks noGrp="1"/>
          </p:cNvSpPr>
          <p:nvPr>
            <p:ph type="body" idx="1"/>
          </p:nvPr>
        </p:nvSpPr>
        <p:spPr>
          <a:xfrm>
            <a:off x="4846836" y="1666933"/>
            <a:ext cx="386953" cy="3869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lt1"/>
              </a:buClr>
              <a:buSzPts val="1984"/>
              <a:buFont typeface="Arial"/>
              <a:buNone/>
              <a:defRPr sz="1984" b="1">
                <a:solidFill>
                  <a:schemeClr val="lt1"/>
                </a:solidFill>
              </a:defRPr>
            </a:lvl1pPr>
            <a:lvl2pPr marL="914400" lvl="1" indent="-375602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lt1"/>
              </a:buClr>
              <a:buSzPts val="2315"/>
              <a:buChar char="•"/>
              <a:defRPr>
                <a:solidFill>
                  <a:schemeClr val="lt1"/>
                </a:solidFill>
              </a:defRPr>
            </a:lvl2pPr>
            <a:lvl3pPr marL="1371600" lvl="2" indent="-354583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lt1"/>
              </a:buClr>
              <a:buSzPts val="1984"/>
              <a:buChar char="•"/>
              <a:defRPr>
                <a:solidFill>
                  <a:schemeClr val="lt1"/>
                </a:solidFill>
              </a:defRPr>
            </a:lvl3pPr>
            <a:lvl4pPr marL="1828800" lvl="3" indent="-354583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lt1"/>
              </a:buClr>
              <a:buSzPts val="1984"/>
              <a:buChar char="•"/>
              <a:defRPr>
                <a:solidFill>
                  <a:schemeClr val="lt1"/>
                </a:solidFill>
              </a:defRPr>
            </a:lvl4pPr>
            <a:lvl5pPr marL="2286000" lvl="4" indent="-354583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lt1"/>
              </a:buClr>
              <a:buSzPts val="1984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>
            <a:spLocks noGrp="1"/>
          </p:cNvSpPr>
          <p:nvPr>
            <p:ph type="body" idx="5"/>
          </p:nvPr>
        </p:nvSpPr>
        <p:spPr>
          <a:xfrm>
            <a:off x="1684736" y="3259450"/>
            <a:ext cx="386953" cy="3869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lt1"/>
              </a:buClr>
              <a:buSzPts val="1984"/>
              <a:buFont typeface="Arial"/>
              <a:buNone/>
              <a:defRPr sz="1984" b="1">
                <a:solidFill>
                  <a:schemeClr val="lt1"/>
                </a:solidFill>
              </a:defRPr>
            </a:lvl1pPr>
            <a:lvl2pPr marL="914400" lvl="1" indent="-375602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lt1"/>
              </a:buClr>
              <a:buSzPts val="2315"/>
              <a:buChar char="•"/>
              <a:defRPr>
                <a:solidFill>
                  <a:schemeClr val="lt1"/>
                </a:solidFill>
              </a:defRPr>
            </a:lvl2pPr>
            <a:lvl3pPr marL="1371600" lvl="2" indent="-354583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lt1"/>
              </a:buClr>
              <a:buSzPts val="1984"/>
              <a:buChar char="•"/>
              <a:defRPr>
                <a:solidFill>
                  <a:schemeClr val="lt1"/>
                </a:solidFill>
              </a:defRPr>
            </a:lvl3pPr>
            <a:lvl4pPr marL="1828800" lvl="3" indent="-354583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lt1"/>
              </a:buClr>
              <a:buSzPts val="1984"/>
              <a:buChar char="•"/>
              <a:defRPr>
                <a:solidFill>
                  <a:schemeClr val="lt1"/>
                </a:solidFill>
              </a:defRPr>
            </a:lvl4pPr>
            <a:lvl5pPr marL="2286000" lvl="4" indent="-354583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lt1"/>
              </a:buClr>
              <a:buSzPts val="1984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7"/>
          <p:cNvSpPr>
            <a:spLocks noGrp="1"/>
          </p:cNvSpPr>
          <p:nvPr>
            <p:ph type="body" idx="6"/>
          </p:nvPr>
        </p:nvSpPr>
        <p:spPr>
          <a:xfrm>
            <a:off x="8008936" y="3259450"/>
            <a:ext cx="386953" cy="3869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lt1"/>
              </a:buClr>
              <a:buSzPts val="1984"/>
              <a:buFont typeface="Arial"/>
              <a:buNone/>
              <a:defRPr sz="1984" b="1">
                <a:solidFill>
                  <a:schemeClr val="lt1"/>
                </a:solidFill>
              </a:defRPr>
            </a:lvl1pPr>
            <a:lvl2pPr marL="914400" lvl="1" indent="-375602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lt1"/>
              </a:buClr>
              <a:buSzPts val="2315"/>
              <a:buChar char="•"/>
              <a:defRPr>
                <a:solidFill>
                  <a:schemeClr val="lt1"/>
                </a:solidFill>
              </a:defRPr>
            </a:lvl2pPr>
            <a:lvl3pPr marL="1371600" lvl="2" indent="-354583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lt1"/>
              </a:buClr>
              <a:buSzPts val="1984"/>
              <a:buChar char="•"/>
              <a:defRPr>
                <a:solidFill>
                  <a:schemeClr val="lt1"/>
                </a:solidFill>
              </a:defRPr>
            </a:lvl3pPr>
            <a:lvl4pPr marL="1828800" lvl="3" indent="-354583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lt1"/>
              </a:buClr>
              <a:buSzPts val="1984"/>
              <a:buChar char="•"/>
              <a:defRPr>
                <a:solidFill>
                  <a:schemeClr val="lt1"/>
                </a:solidFill>
              </a:defRPr>
            </a:lvl4pPr>
            <a:lvl5pPr marL="2286000" lvl="4" indent="-354583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lt1"/>
              </a:buClr>
              <a:buSzPts val="1984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7"/>
          </p:nvPr>
        </p:nvSpPr>
        <p:spPr>
          <a:xfrm>
            <a:off x="595313" y="3795250"/>
            <a:ext cx="2565796" cy="9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8"/>
              <a:buFont typeface="Arial"/>
              <a:buNone/>
              <a:defRPr sz="1158"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body" idx="8"/>
          </p:nvPr>
        </p:nvSpPr>
        <p:spPr>
          <a:xfrm>
            <a:off x="3757415" y="2202734"/>
            <a:ext cx="2565796" cy="9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8"/>
              <a:buFont typeface="Arial"/>
              <a:buNone/>
              <a:defRPr sz="1158"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9"/>
          </p:nvPr>
        </p:nvSpPr>
        <p:spPr>
          <a:xfrm>
            <a:off x="6919515" y="3795250"/>
            <a:ext cx="2565796" cy="9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8"/>
              <a:buFont typeface="Arial"/>
              <a:buNone/>
              <a:defRPr sz="1158"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26" name="Google Shape;126;p17"/>
          <p:cNvCxnSpPr/>
          <p:nvPr/>
        </p:nvCxnSpPr>
        <p:spPr>
          <a:xfrm>
            <a:off x="3458766" y="1666934"/>
            <a:ext cx="0" cy="303742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7" name="Google Shape;127;p17"/>
          <p:cNvCxnSpPr/>
          <p:nvPr/>
        </p:nvCxnSpPr>
        <p:spPr>
          <a:xfrm>
            <a:off x="6622852" y="1666934"/>
            <a:ext cx="0" cy="303742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a galerie tří obrázků">
  <p:cSld name="Obsah a galerie tří obrázků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595313" y="1666933"/>
            <a:ext cx="4149328" cy="30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2"/>
              </a:buClr>
              <a:buSzPts val="1654"/>
              <a:buFont typeface="Arial"/>
              <a:buNone/>
              <a:defRPr sz="1654"/>
            </a:lvl1pPr>
            <a:lvl2pPr marL="914400" lvl="1" indent="-333629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654"/>
              <a:buChar char="•"/>
              <a:defRPr sz="1654"/>
            </a:lvl2pPr>
            <a:lvl3pPr marL="1371600" lvl="2" indent="-333629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654"/>
              <a:buChar char="•"/>
              <a:defRPr sz="1654"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ftr" idx="11"/>
          </p:nvPr>
        </p:nvSpPr>
        <p:spPr>
          <a:xfrm>
            <a:off x="2976562" y="4974010"/>
            <a:ext cx="5825133" cy="34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xfrm>
            <a:off x="8890992" y="4974010"/>
            <a:ext cx="595313" cy="34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132" name="Google Shape;132;p18"/>
          <p:cNvCxnSpPr/>
          <p:nvPr/>
        </p:nvCxnSpPr>
        <p:spPr>
          <a:xfrm>
            <a:off x="5040313" y="535799"/>
            <a:ext cx="0" cy="4167333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3" name="Google Shape;133;p18"/>
          <p:cNvSpPr txBox="1">
            <a:spLocks noGrp="1"/>
          </p:cNvSpPr>
          <p:nvPr>
            <p:ph type="body" idx="2"/>
          </p:nvPr>
        </p:nvSpPr>
        <p:spPr>
          <a:xfrm>
            <a:off x="5337287" y="4405467"/>
            <a:ext cx="4148024" cy="297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8"/>
              <a:buFont typeface="Arial"/>
              <a:buNone/>
              <a:defRPr sz="1158"/>
            </a:lvl1pPr>
            <a:lvl2pPr marL="914400" lvl="1" indent="-375602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2315"/>
              <a:buChar char="•"/>
              <a:defRPr/>
            </a:lvl2pPr>
            <a:lvl3pPr marL="1371600" lvl="2" indent="-35458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984"/>
              <a:buChar char="•"/>
              <a:defRPr/>
            </a:lvl3pPr>
            <a:lvl4pPr marL="1828800" lvl="3" indent="-35458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984"/>
              <a:buChar char="•"/>
              <a:defRPr/>
            </a:lvl4pPr>
            <a:lvl5pPr marL="2286000" lvl="4" indent="-35458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984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>
            <a:spLocks noGrp="1"/>
          </p:cNvSpPr>
          <p:nvPr>
            <p:ph type="pic" idx="3"/>
          </p:nvPr>
        </p:nvSpPr>
        <p:spPr>
          <a:xfrm>
            <a:off x="6811244" y="535800"/>
            <a:ext cx="1190625" cy="1190667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595313" y="535800"/>
            <a:ext cx="4146348" cy="95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>
            <a:spLocks noGrp="1"/>
          </p:cNvSpPr>
          <p:nvPr>
            <p:ph type="pic" idx="4"/>
          </p:nvPr>
        </p:nvSpPr>
        <p:spPr>
          <a:xfrm>
            <a:off x="8294688" y="535799"/>
            <a:ext cx="1190625" cy="1190667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18"/>
          <p:cNvSpPr>
            <a:spLocks noGrp="1"/>
          </p:cNvSpPr>
          <p:nvPr>
            <p:ph type="pic" idx="5"/>
          </p:nvPr>
        </p:nvSpPr>
        <p:spPr>
          <a:xfrm>
            <a:off x="5337288" y="2024133"/>
            <a:ext cx="4148025" cy="2083667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18"/>
          <p:cNvSpPr txBox="1">
            <a:spLocks noGrp="1"/>
          </p:cNvSpPr>
          <p:nvPr>
            <p:ph type="body" idx="6"/>
          </p:nvPr>
        </p:nvSpPr>
        <p:spPr>
          <a:xfrm>
            <a:off x="5338839" y="535800"/>
            <a:ext cx="1190625" cy="1190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8"/>
              <a:buFont typeface="Arial"/>
              <a:buNone/>
              <a:defRPr sz="1158" i="1">
                <a:solidFill>
                  <a:schemeClr val="accent2"/>
                </a:solidFill>
              </a:defRPr>
            </a:lvl1pPr>
            <a:lvl2pPr marL="914400" lvl="1" indent="-375602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2315"/>
              <a:buChar char="•"/>
              <a:defRPr/>
            </a:lvl2pPr>
            <a:lvl3pPr marL="1371600" lvl="2" indent="-35458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984"/>
              <a:buChar char="•"/>
              <a:defRPr/>
            </a:lvl3pPr>
            <a:lvl4pPr marL="1828800" lvl="3" indent="-35458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984"/>
              <a:buChar char="•"/>
              <a:defRPr/>
            </a:lvl4pPr>
            <a:lvl5pPr marL="2286000" lvl="4" indent="-35458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984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věrečný snímek">
  <p:cSld name="Závěrečný snímek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0080625" cy="467634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>
            <a:spLocks noGrp="1"/>
          </p:cNvSpPr>
          <p:nvPr>
            <p:ph type="ftr" idx="11"/>
          </p:nvPr>
        </p:nvSpPr>
        <p:spPr>
          <a:xfrm>
            <a:off x="2976562" y="4974010"/>
            <a:ext cx="5825133" cy="34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sldNum" idx="12"/>
          </p:nvPr>
        </p:nvSpPr>
        <p:spPr>
          <a:xfrm>
            <a:off x="8890992" y="4974010"/>
            <a:ext cx="595313" cy="34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subTitle" idx="1"/>
          </p:nvPr>
        </p:nvSpPr>
        <p:spPr>
          <a:xfrm>
            <a:off x="595313" y="3155267"/>
            <a:ext cx="8890992" cy="1488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lt1"/>
              </a:buClr>
              <a:buSzPts val="3307"/>
              <a:buFont typeface="Arial"/>
              <a:buNone/>
              <a:defRPr sz="3307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654"/>
              <a:buNone/>
              <a:defRPr sz="1654"/>
            </a:lvl2pPr>
            <a:lvl3pPr lvl="2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488"/>
              <a:buNone/>
              <a:defRPr sz="1488"/>
            </a:lvl3pPr>
            <a:lvl4pPr lvl="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323"/>
              <a:buNone/>
              <a:defRPr sz="1323"/>
            </a:lvl4pPr>
            <a:lvl5pPr lvl="4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323"/>
              <a:buNone/>
              <a:defRPr sz="1323"/>
            </a:lvl5pPr>
            <a:lvl6pPr lvl="5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6pPr>
            <a:lvl7pPr lvl="6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7pPr>
            <a:lvl8pPr lvl="7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8pPr>
            <a:lvl9pPr lvl="8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ctrTitle"/>
          </p:nvPr>
        </p:nvSpPr>
        <p:spPr>
          <a:xfrm>
            <a:off x="595313" y="29767"/>
            <a:ext cx="8890992" cy="273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14"/>
              <a:buFont typeface="Arial"/>
              <a:buNone/>
              <a:defRPr sz="6614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subTitle" idx="1"/>
          </p:nvPr>
        </p:nvSpPr>
        <p:spPr>
          <a:xfrm>
            <a:off x="1152001" y="3744001"/>
            <a:ext cx="8423640" cy="1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1172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■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595313" y="535800"/>
            <a:ext cx="8890992" cy="95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2976562" y="4974010"/>
            <a:ext cx="5825133" cy="34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890992" y="4974010"/>
            <a:ext cx="595313" cy="34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595313" y="1666933"/>
            <a:ext cx="8890992" cy="30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2976562" y="4974010"/>
            <a:ext cx="5825133" cy="34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890992" y="4974010"/>
            <a:ext cx="595313" cy="34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595313" y="535800"/>
            <a:ext cx="8890992" cy="95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ní">
  <p:cSld name="Standardní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2880000" y="72000"/>
            <a:ext cx="6696000" cy="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  <a:defRPr sz="2600" b="1" i="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792001" y="5184000"/>
            <a:ext cx="234828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3456000" y="5184000"/>
            <a:ext cx="612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144001" y="5184000"/>
            <a:ext cx="432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68A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68A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68A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68A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68A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68A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68A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68A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68A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791840" y="1251099"/>
            <a:ext cx="8784976" cy="3744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1072"/>
              </a:spcBef>
              <a:spcAft>
                <a:spcPts val="0"/>
              </a:spcAft>
              <a:buClr>
                <a:srgbClr val="0068A2"/>
              </a:buClr>
              <a:buSzPts val="2200"/>
              <a:buFont typeface="Avenir"/>
              <a:buChar char="■"/>
              <a:defRPr sz="2200" b="1" i="0">
                <a:solidFill>
                  <a:srgbClr val="0068A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800"/>
              <a:buFont typeface="Avenir"/>
              <a:buChar char="■"/>
              <a:defRPr>
                <a:solidFill>
                  <a:srgbClr val="5A5A5A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venir"/>
              <a:buChar char="■"/>
              <a:defRPr sz="1600">
                <a:solidFill>
                  <a:srgbClr val="5A5A5A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500"/>
              <a:buFont typeface="Avenir"/>
              <a:buChar char="■"/>
              <a:defRPr sz="1500">
                <a:solidFill>
                  <a:srgbClr val="5A5A5A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500"/>
              <a:buFont typeface="Avenir"/>
              <a:buChar char="■"/>
              <a:defRPr sz="1500">
                <a:solidFill>
                  <a:srgbClr val="5A5A5A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595313" y="535800"/>
            <a:ext cx="8890992" cy="95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595313" y="1666933"/>
            <a:ext cx="4149328" cy="30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5335984" y="1666933"/>
            <a:ext cx="4149328" cy="30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2976562" y="4974010"/>
            <a:ext cx="5825133" cy="34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890992" y="4974010"/>
            <a:ext cx="595313" cy="34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a obrázek">
  <p:cSld name="Obsah a obráze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595313" y="535800"/>
            <a:ext cx="8890992" cy="95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595313" y="1666933"/>
            <a:ext cx="4149328" cy="30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2976562" y="4974010"/>
            <a:ext cx="5825133" cy="34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890992" y="4974010"/>
            <a:ext cx="595313" cy="34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7" name="Google Shape;47;p7"/>
          <p:cNvSpPr>
            <a:spLocks noGrp="1"/>
          </p:cNvSpPr>
          <p:nvPr>
            <p:ph type="pic" idx="2"/>
          </p:nvPr>
        </p:nvSpPr>
        <p:spPr>
          <a:xfrm>
            <a:off x="5336977" y="1666934"/>
            <a:ext cx="4149328" cy="30374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den obrázek">
  <p:cSld name="Jeden obráze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595313" y="535800"/>
            <a:ext cx="8890992" cy="95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2976562" y="4974010"/>
            <a:ext cx="5825133" cy="34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890992" y="4974010"/>
            <a:ext cx="595313" cy="34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2" name="Google Shape;52;p8"/>
          <p:cNvSpPr>
            <a:spLocks noGrp="1"/>
          </p:cNvSpPr>
          <p:nvPr>
            <p:ph type="pic" idx="2"/>
          </p:nvPr>
        </p:nvSpPr>
        <p:spPr>
          <a:xfrm>
            <a:off x="595912" y="1666934"/>
            <a:ext cx="8890114" cy="30374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>
  <p:cSld name="Záhlaví oddílu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0080625" cy="467634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595313" y="29767"/>
            <a:ext cx="8890992" cy="4616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14"/>
              <a:buFont typeface="Arial"/>
              <a:buNone/>
              <a:defRPr sz="6614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2976562" y="4974010"/>
            <a:ext cx="5825133" cy="34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890992" y="4974010"/>
            <a:ext cx="595313" cy="34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 (fraktál)">
  <p:cSld name="Dva obsahy (fraktál)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595312" y="1666933"/>
            <a:ext cx="3851672" cy="30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0" name="Google Shape;6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40313" y="0"/>
            <a:ext cx="5040313" cy="470313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595312" y="535800"/>
            <a:ext cx="3851672" cy="95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2976562" y="4974010"/>
            <a:ext cx="5825133" cy="34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890992" y="4974010"/>
            <a:ext cx="595313" cy="34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5634633" y="1666933"/>
            <a:ext cx="3851672" cy="30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15"/>
              <a:buFont typeface="Arial"/>
              <a:buNone/>
              <a:defRPr b="1" i="1">
                <a:solidFill>
                  <a:schemeClr val="lt1"/>
                </a:solidFill>
              </a:defRPr>
            </a:lvl1pPr>
            <a:lvl2pPr marL="914400" lvl="1" indent="-375602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lt1"/>
              </a:buClr>
              <a:buSzPts val="2315"/>
              <a:buChar char="•"/>
              <a:defRPr b="1" i="1">
                <a:solidFill>
                  <a:schemeClr val="lt1"/>
                </a:solidFill>
              </a:defRPr>
            </a:lvl2pPr>
            <a:lvl3pPr marL="1371600" lvl="2" indent="-35458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lt1"/>
              </a:buClr>
              <a:buSzPts val="1984"/>
              <a:buChar char="•"/>
              <a:defRPr b="1" i="1">
                <a:solidFill>
                  <a:schemeClr val="lt1"/>
                </a:solidFill>
              </a:defRPr>
            </a:lvl3pPr>
            <a:lvl4pPr marL="1828800" lvl="3" indent="-35458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lt1"/>
              </a:buClr>
              <a:buSzPts val="1984"/>
              <a:buChar char="•"/>
              <a:defRPr b="1" i="1">
                <a:solidFill>
                  <a:schemeClr val="lt1"/>
                </a:solidFill>
              </a:defRPr>
            </a:lvl4pPr>
            <a:lvl5pPr marL="2286000" lvl="4" indent="-35458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lt1"/>
              </a:buClr>
              <a:buSzPts val="1984"/>
              <a:buChar char="•"/>
              <a:defRPr b="1" i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594319" y="4974010"/>
            <a:ext cx="1785938" cy="3978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95313" y="1666933"/>
            <a:ext cx="8890992" cy="30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2"/>
              </a:buClr>
              <a:buSzPts val="2315"/>
              <a:buFont typeface="Arial"/>
              <a:buNone/>
              <a:defRPr sz="231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5602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2315"/>
              <a:buFont typeface="Arial"/>
              <a:buChar char="•"/>
              <a:defRPr sz="231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4583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4583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4583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2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2976562" y="4974010"/>
            <a:ext cx="5825133" cy="34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9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890992" y="4974010"/>
            <a:ext cx="595313" cy="34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92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92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92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92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92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92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92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92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92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595313" y="535800"/>
            <a:ext cx="8890992" cy="95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7"/>
              <a:buFont typeface="Arial"/>
              <a:buNone/>
              <a:defRPr sz="3307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61">
          <p15:clr>
            <a:srgbClr val="F26B43"/>
          </p15:clr>
        </p15:guide>
        <p15:guide id="4" pos="7219">
          <p15:clr>
            <a:srgbClr val="F26B43"/>
          </p15:clr>
        </p15:guide>
        <p15:guide id="5" orient="horz" pos="414">
          <p15:clr>
            <a:srgbClr val="F26B43"/>
          </p15:clr>
        </p15:guide>
        <p15:guide id="6" orient="horz" pos="1139">
          <p15:clr>
            <a:srgbClr val="F26B43"/>
          </p15:clr>
        </p15:guide>
        <p15:guide id="7" orient="horz" pos="1275">
          <p15:clr>
            <a:srgbClr val="F26B43"/>
          </p15:clr>
        </p15:guide>
        <p15:guide id="8" orient="horz" pos="358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inymusim/Docu-Bot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147.251.245.252:7860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/>
        </p:nvSpPr>
        <p:spPr>
          <a:xfrm>
            <a:off x="731838" y="2940031"/>
            <a:ext cx="8890992" cy="1488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None/>
            </a:pPr>
            <a:r>
              <a:rPr lang="en-US" sz="1800" b="1" i="1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Jiří Chudoba</a:t>
            </a:r>
            <a:r>
              <a:rPr lang="en-US" sz="1800" b="1" i="1" u="none" strike="noStrike" cap="none" baseline="30000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800" b="1" i="1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Michal Chudoba</a:t>
            </a:r>
            <a:r>
              <a:rPr lang="en-US" sz="1800" b="1" i="1" u="none" strike="noStrike" cap="none" baseline="30000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br>
              <a:rPr lang="en-US" sz="1800" b="0" i="0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800" b="0" i="0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– FZU, 2 – Charles University Prague</a:t>
            </a:r>
            <a:br>
              <a:rPr lang="en-US" sz="1800" b="0" i="0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ISGC 2025                                                                                      </a:t>
            </a:r>
            <a:r>
              <a:rPr lang="en-US" sz="1800" b="1" i="1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20. 3. 2025</a:t>
            </a:r>
            <a:br>
              <a:rPr lang="en-US" sz="1800" b="0" i="1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800" b="1" i="1" u="none" strike="noStrike" cap="none" noProof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731837" y="1"/>
            <a:ext cx="8754467" cy="27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6614" b="1" i="0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DOCU-BOT</a:t>
            </a:r>
            <a:endParaRPr lang="en-US" noProof="0" dirty="0"/>
          </a:p>
        </p:txBody>
      </p:sp>
      <p:sp>
        <p:nvSpPr>
          <p:cNvPr id="155" name="Google Shape;155;p21"/>
          <p:cNvSpPr txBox="1"/>
          <p:nvPr/>
        </p:nvSpPr>
        <p:spPr>
          <a:xfrm>
            <a:off x="1378857" y="4256633"/>
            <a:ext cx="698781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work was partially supported by project FORTE CZ.02.01.01/00/22_008/0004632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0"/>
          <p:cNvSpPr txBox="1">
            <a:spLocks noGrp="1"/>
          </p:cNvSpPr>
          <p:nvPr>
            <p:ph type="title"/>
          </p:nvPr>
        </p:nvSpPr>
        <p:spPr>
          <a:xfrm>
            <a:off x="595313" y="535800"/>
            <a:ext cx="8890992" cy="95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</a:pPr>
            <a:r>
              <a:rPr lang="en-US" noProof="0" dirty="0"/>
              <a:t>SYNTHETIC DATASET</a:t>
            </a:r>
          </a:p>
        </p:txBody>
      </p:sp>
      <p:sp>
        <p:nvSpPr>
          <p:cNvPr id="247" name="Google Shape;247;p30"/>
          <p:cNvSpPr txBox="1">
            <a:spLocks noGrp="1"/>
          </p:cNvSpPr>
          <p:nvPr>
            <p:ph type="body" idx="1"/>
          </p:nvPr>
        </p:nvSpPr>
        <p:spPr>
          <a:xfrm>
            <a:off x="346888" y="1677733"/>
            <a:ext cx="4149300" cy="30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68300" algn="l" rtl="0">
              <a:lnSpc>
                <a:spcPct val="90000"/>
              </a:lnSpc>
              <a:spcBef>
                <a:spcPts val="1072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■"/>
            </a:pPr>
            <a:r>
              <a:rPr lang="en-US" sz="2000" noProof="0" dirty="0"/>
              <a:t>Need Evaluation Dataset</a:t>
            </a:r>
            <a:endParaRPr lang="en-US" noProof="0"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n-US" sz="2000" noProof="0" dirty="0"/>
              <a:t>We don’t know if provided answers are correct</a:t>
            </a:r>
            <a:endParaRPr lang="en-US" noProof="0" dirty="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■"/>
            </a:pPr>
            <a:r>
              <a:rPr lang="en-US" sz="2000" noProof="0" dirty="0"/>
              <a:t>Generate it using the documents as reference</a:t>
            </a:r>
            <a:endParaRPr lang="en-US" noProof="0"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n-US" sz="2000" noProof="0" dirty="0"/>
              <a:t>We used GPT-4o and text-embedding-3-large from OpenAI</a:t>
            </a:r>
            <a:endParaRPr lang="en-US" noProof="0"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n-US" sz="2000" noProof="0" dirty="0"/>
              <a:t>For excerpt from documents generate question</a:t>
            </a:r>
            <a:endParaRPr lang="en-US" noProof="0" dirty="0"/>
          </a:p>
          <a:p>
            <a:pPr marL="457200" lvl="0" indent="0" algn="l" rtl="0">
              <a:lnSpc>
                <a:spcPct val="90000"/>
              </a:lnSpc>
              <a:spcBef>
                <a:spcPts val="1072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lang="en-US" sz="2000" noProof="0" dirty="0"/>
          </a:p>
        </p:txBody>
      </p:sp>
      <p:pic>
        <p:nvPicPr>
          <p:cNvPr id="248" name="Google Shape;248;p30" title="Sythetic Datase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9450" y="2299500"/>
            <a:ext cx="5335975" cy="1934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1"/>
          <p:cNvSpPr txBox="1">
            <a:spLocks noGrp="1"/>
          </p:cNvSpPr>
          <p:nvPr>
            <p:ph type="title"/>
          </p:nvPr>
        </p:nvSpPr>
        <p:spPr>
          <a:xfrm>
            <a:off x="595313" y="535800"/>
            <a:ext cx="8890992" cy="95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</a:pPr>
            <a:r>
              <a:rPr lang="en-US" noProof="0" dirty="0"/>
              <a:t>SYNTHETIC DATASET</a:t>
            </a:r>
          </a:p>
        </p:txBody>
      </p:sp>
      <p:sp>
        <p:nvSpPr>
          <p:cNvPr id="255" name="Google Shape;255;p31"/>
          <p:cNvSpPr txBox="1">
            <a:spLocks noGrp="1"/>
          </p:cNvSpPr>
          <p:nvPr>
            <p:ph type="body" idx="1"/>
          </p:nvPr>
        </p:nvSpPr>
        <p:spPr>
          <a:xfrm>
            <a:off x="595313" y="1666933"/>
            <a:ext cx="8818510" cy="3077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68300" algn="l" rtl="0">
              <a:lnSpc>
                <a:spcPct val="120000"/>
              </a:lnSpc>
              <a:spcBef>
                <a:spcPts val="1072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■"/>
            </a:pPr>
            <a:r>
              <a:rPr lang="en-US" sz="2400" noProof="0" dirty="0"/>
              <a:t>Generated Datasets for multiple projects</a:t>
            </a:r>
          </a:p>
          <a:p>
            <a:pPr marL="914400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n-US" sz="2000" noProof="0" dirty="0" err="1"/>
              <a:t>dCache</a:t>
            </a:r>
            <a:r>
              <a:rPr lang="en-US" sz="2000" noProof="0" dirty="0"/>
              <a:t>, DIRAC, DIRAC Pilot, CZ e-INFRA docs (IT4I)</a:t>
            </a:r>
          </a:p>
          <a:p>
            <a:pPr marL="914400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n-US" sz="2000" noProof="0" dirty="0"/>
              <a:t>25 Examples for each project</a:t>
            </a:r>
          </a:p>
          <a:p>
            <a:pPr marL="457200" lvl="0" indent="-368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■"/>
            </a:pPr>
            <a:r>
              <a:rPr lang="en-US" sz="2400" noProof="0" dirty="0"/>
              <a:t>Example contains</a:t>
            </a:r>
            <a:endParaRPr lang="en-US" sz="3200" noProof="0" dirty="0"/>
          </a:p>
          <a:p>
            <a:pPr marL="914400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n-US" sz="2000" noProof="0" dirty="0"/>
              <a:t>Question - LLM Generated Question which excerpt answers </a:t>
            </a:r>
          </a:p>
          <a:p>
            <a:pPr marL="914400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n-US" sz="2000" noProof="0" dirty="0"/>
              <a:t>Answer - Document excerpt</a:t>
            </a:r>
          </a:p>
          <a:p>
            <a:pPr marL="914400" lvl="1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n-US" sz="2000" noProof="0" dirty="0"/>
              <a:t>Context - Document in which excerpt is located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2"/>
          <p:cNvSpPr txBox="1">
            <a:spLocks noGrp="1"/>
          </p:cNvSpPr>
          <p:nvPr>
            <p:ph type="body" idx="1"/>
          </p:nvPr>
        </p:nvSpPr>
        <p:spPr>
          <a:xfrm>
            <a:off x="595313" y="1666933"/>
            <a:ext cx="8890992" cy="30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68300" algn="l" rtl="0">
              <a:lnSpc>
                <a:spcPct val="90000"/>
              </a:lnSpc>
              <a:spcBef>
                <a:spcPts val="1072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■"/>
            </a:pPr>
            <a:r>
              <a:rPr lang="en-US" sz="2000" noProof="0" dirty="0"/>
              <a:t>Evaluation on synthetic dataset using following metrics:</a:t>
            </a:r>
            <a:endParaRPr lang="en-US" noProof="0"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n-US" sz="2000" b="1" noProof="0" dirty="0"/>
              <a:t>Factual Correctness</a:t>
            </a:r>
            <a:r>
              <a:rPr lang="en-US" sz="2000" noProof="0" dirty="0"/>
              <a:t> - Does the provided answer match what is expected?</a:t>
            </a:r>
            <a:endParaRPr lang="en-US" noProof="0" dirty="0"/>
          </a:p>
          <a:p>
            <a:pPr marL="1371600" lvl="2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</a:pPr>
            <a:r>
              <a:rPr lang="en-US" sz="2000" noProof="0" dirty="0"/>
              <a:t>Evaluated by GPT-4o</a:t>
            </a:r>
            <a:endParaRPr lang="en-US" noProof="0"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n-US" sz="2000" b="1" noProof="0" dirty="0"/>
              <a:t>Faithfulness</a:t>
            </a:r>
            <a:r>
              <a:rPr lang="en-US" sz="2000" noProof="0" dirty="0"/>
              <a:t> - Are stated claims supported by the extracted context?</a:t>
            </a:r>
            <a:endParaRPr lang="en-US" noProof="0" dirty="0"/>
          </a:p>
          <a:p>
            <a:pPr marL="1371600" lvl="2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</a:pPr>
            <a:r>
              <a:rPr lang="en-US" sz="2000" noProof="0" dirty="0"/>
              <a:t>Evaluated by GPT-4o</a:t>
            </a:r>
            <a:endParaRPr lang="en-US" noProof="0"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n-US" sz="2000" b="1" noProof="0" dirty="0"/>
              <a:t>Context Recall</a:t>
            </a:r>
            <a:r>
              <a:rPr lang="en-US" sz="2000" noProof="0" dirty="0"/>
              <a:t> - Are claims in reference and retrieved context similar?</a:t>
            </a:r>
            <a:endParaRPr lang="en-US" noProof="0" dirty="0"/>
          </a:p>
          <a:p>
            <a:pPr marL="1371600" lvl="2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</a:pPr>
            <a:r>
              <a:rPr lang="en-US" sz="2000" noProof="0" dirty="0"/>
              <a:t>Evaluated by GPT-4o</a:t>
            </a:r>
            <a:endParaRPr lang="en-US" noProof="0"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n-US" sz="2000" b="1" noProof="0" dirty="0"/>
              <a:t>Semantic similarity</a:t>
            </a:r>
            <a:r>
              <a:rPr lang="en-US" sz="2000" noProof="0" dirty="0"/>
              <a:t> - Between provided answer and ground truth</a:t>
            </a:r>
            <a:endParaRPr lang="en-US" noProof="0" dirty="0"/>
          </a:p>
          <a:p>
            <a:pPr marL="1371600" lvl="2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</a:pPr>
            <a:r>
              <a:rPr lang="en-US" sz="2000" noProof="0" dirty="0"/>
              <a:t>Evaluated by text-embedding-3-large</a:t>
            </a:r>
            <a:endParaRPr lang="en-US" noProof="0" dirty="0"/>
          </a:p>
          <a:p>
            <a:pPr marL="0" lvl="0" indent="0" algn="l" rtl="0">
              <a:lnSpc>
                <a:spcPct val="90000"/>
              </a:lnSpc>
              <a:spcBef>
                <a:spcPts val="1072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lang="en-US" sz="2000" noProof="0" dirty="0"/>
          </a:p>
        </p:txBody>
      </p:sp>
      <p:sp>
        <p:nvSpPr>
          <p:cNvPr id="262" name="Google Shape;262;p32"/>
          <p:cNvSpPr txBox="1">
            <a:spLocks noGrp="1"/>
          </p:cNvSpPr>
          <p:nvPr>
            <p:ph type="title"/>
          </p:nvPr>
        </p:nvSpPr>
        <p:spPr>
          <a:xfrm>
            <a:off x="595313" y="535800"/>
            <a:ext cx="8890992" cy="95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</a:pPr>
            <a:r>
              <a:rPr lang="en-US" noProof="0" dirty="0"/>
              <a:t>EVALUATION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3"/>
          <p:cNvSpPr txBox="1">
            <a:spLocks noGrp="1"/>
          </p:cNvSpPr>
          <p:nvPr>
            <p:ph type="body" idx="1"/>
          </p:nvPr>
        </p:nvSpPr>
        <p:spPr>
          <a:xfrm>
            <a:off x="595313" y="1666933"/>
            <a:ext cx="8890992" cy="30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68300" algn="l" rtl="0">
              <a:lnSpc>
                <a:spcPct val="90000"/>
              </a:lnSpc>
              <a:spcBef>
                <a:spcPts val="1072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■"/>
            </a:pPr>
            <a:r>
              <a:rPr lang="en-US" noProof="0" dirty="0"/>
              <a:t>We have tested </a:t>
            </a:r>
            <a:r>
              <a:rPr lang="en-US" b="1" noProof="0" dirty="0"/>
              <a:t>llama3.3-70b</a:t>
            </a:r>
            <a:r>
              <a:rPr lang="en-US" noProof="0" dirty="0"/>
              <a:t> and </a:t>
            </a:r>
            <a:r>
              <a:rPr lang="en-US" b="1" noProof="0" dirty="0"/>
              <a:t>aya-expanse-32b</a:t>
            </a:r>
            <a:r>
              <a:rPr lang="en-US" noProof="0" dirty="0"/>
              <a:t> on 4 synthetic datasets using all retrievals</a:t>
            </a:r>
          </a:p>
          <a:p>
            <a:pPr marL="0" lvl="0" indent="0" algn="l" rtl="0">
              <a:lnSpc>
                <a:spcPct val="90000"/>
              </a:lnSpc>
              <a:spcBef>
                <a:spcPts val="1072"/>
              </a:spcBef>
              <a:spcAft>
                <a:spcPts val="0"/>
              </a:spcAft>
              <a:buClr>
                <a:schemeClr val="dk2"/>
              </a:buClr>
              <a:buSzPts val="2315"/>
              <a:buFont typeface="Arial"/>
              <a:buNone/>
            </a:pPr>
            <a:endParaRPr lang="en-US" noProof="0" dirty="0"/>
          </a:p>
        </p:txBody>
      </p:sp>
      <p:sp>
        <p:nvSpPr>
          <p:cNvPr id="269" name="Google Shape;269;p33"/>
          <p:cNvSpPr txBox="1">
            <a:spLocks noGrp="1"/>
          </p:cNvSpPr>
          <p:nvPr>
            <p:ph type="title"/>
          </p:nvPr>
        </p:nvSpPr>
        <p:spPr>
          <a:xfrm>
            <a:off x="595313" y="535800"/>
            <a:ext cx="8890992" cy="95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</a:pPr>
            <a:r>
              <a:rPr lang="en-US" noProof="0" dirty="0"/>
              <a:t>EVALUATION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4" title="cumul_result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20" y="1049310"/>
            <a:ext cx="8961910" cy="4497051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4"/>
          <p:cNvSpPr txBox="1">
            <a:spLocks noGrp="1"/>
          </p:cNvSpPr>
          <p:nvPr>
            <p:ph type="title"/>
          </p:nvPr>
        </p:nvSpPr>
        <p:spPr>
          <a:xfrm>
            <a:off x="595313" y="535800"/>
            <a:ext cx="8890992" cy="95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</a:pPr>
            <a:r>
              <a:rPr lang="en-US" noProof="0" dirty="0"/>
              <a:t>RESULTS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35" title="model_result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20" y="1097306"/>
            <a:ext cx="8039534" cy="44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5"/>
          <p:cNvSpPr txBox="1">
            <a:spLocks noGrp="1"/>
          </p:cNvSpPr>
          <p:nvPr>
            <p:ph type="title"/>
          </p:nvPr>
        </p:nvSpPr>
        <p:spPr>
          <a:xfrm>
            <a:off x="595313" y="535800"/>
            <a:ext cx="8890992" cy="95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</a:pPr>
            <a:r>
              <a:rPr lang="en-US" noProof="0" dirty="0"/>
              <a:t>RESULTS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7"/>
          <p:cNvSpPr txBox="1">
            <a:spLocks noGrp="1"/>
          </p:cNvSpPr>
          <p:nvPr>
            <p:ph type="title"/>
          </p:nvPr>
        </p:nvSpPr>
        <p:spPr>
          <a:xfrm>
            <a:off x="2880000" y="72000"/>
            <a:ext cx="6696000" cy="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rPr lang="en-US" noProof="0" dirty="0"/>
              <a:t>RESULTS</a:t>
            </a:r>
          </a:p>
        </p:txBody>
      </p:sp>
      <p:sp>
        <p:nvSpPr>
          <p:cNvPr id="298" name="Google Shape;298;p37"/>
          <p:cNvSpPr txBox="1">
            <a:spLocks noGrp="1"/>
          </p:cNvSpPr>
          <p:nvPr>
            <p:ph type="body" idx="1"/>
          </p:nvPr>
        </p:nvSpPr>
        <p:spPr>
          <a:xfrm>
            <a:off x="791840" y="1251099"/>
            <a:ext cx="8784976" cy="3744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72"/>
              </a:spcBef>
              <a:spcAft>
                <a:spcPts val="0"/>
              </a:spcAft>
              <a:buClr>
                <a:srgbClr val="0068A2"/>
              </a:buClr>
              <a:buSzPts val="2200"/>
              <a:buFont typeface="Avenir"/>
              <a:buNone/>
            </a:pPr>
            <a:r>
              <a:rPr lang="en-US" noProof="0" dirty="0"/>
              <a:t>Llama3.3 better across all metrics using any retrieval</a:t>
            </a:r>
          </a:p>
        </p:txBody>
      </p:sp>
      <p:pic>
        <p:nvPicPr>
          <p:cNvPr id="299" name="Google Shape;299;p37" title="llama_reuslt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0325" y="2936813"/>
            <a:ext cx="5206449" cy="255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7" title="aya-results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002075"/>
            <a:ext cx="5104950" cy="2421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6"/>
          <p:cNvSpPr txBox="1">
            <a:spLocks noGrp="1"/>
          </p:cNvSpPr>
          <p:nvPr>
            <p:ph type="title"/>
          </p:nvPr>
        </p:nvSpPr>
        <p:spPr>
          <a:xfrm>
            <a:off x="2880000" y="72000"/>
            <a:ext cx="6696000" cy="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rPr lang="en-US" noProof="0" dirty="0"/>
              <a:t>RESULTS</a:t>
            </a:r>
          </a:p>
        </p:txBody>
      </p:sp>
      <p:sp>
        <p:nvSpPr>
          <p:cNvPr id="290" name="Google Shape;290;p36"/>
          <p:cNvSpPr txBox="1">
            <a:spLocks noGrp="1"/>
          </p:cNvSpPr>
          <p:nvPr>
            <p:ph type="body" idx="1"/>
          </p:nvPr>
        </p:nvSpPr>
        <p:spPr>
          <a:xfrm>
            <a:off x="791840" y="1251099"/>
            <a:ext cx="8784976" cy="3744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72"/>
              </a:spcBef>
              <a:spcAft>
                <a:spcPts val="0"/>
              </a:spcAft>
              <a:buClr>
                <a:srgbClr val="0068A2"/>
              </a:buClr>
              <a:buSzPts val="2200"/>
              <a:buFont typeface="Avenir"/>
              <a:buNone/>
            </a:pPr>
            <a:endParaRPr lang="en-US" noProof="0" dirty="0"/>
          </a:p>
        </p:txBody>
      </p:sp>
      <p:pic>
        <p:nvPicPr>
          <p:cNvPr id="291" name="Google Shape;291;p36" title="dataset_result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598" y="1142429"/>
            <a:ext cx="8425425" cy="421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8"/>
          <p:cNvSpPr txBox="1">
            <a:spLocks noGrp="1"/>
          </p:cNvSpPr>
          <p:nvPr>
            <p:ph type="title"/>
          </p:nvPr>
        </p:nvSpPr>
        <p:spPr>
          <a:xfrm>
            <a:off x="2880000" y="72000"/>
            <a:ext cx="6696000" cy="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rPr lang="en-US" noProof="0" dirty="0"/>
              <a:t>RESULTS</a:t>
            </a:r>
          </a:p>
        </p:txBody>
      </p:sp>
      <p:sp>
        <p:nvSpPr>
          <p:cNvPr id="307" name="Google Shape;307;p38"/>
          <p:cNvSpPr txBox="1">
            <a:spLocks noGrp="1"/>
          </p:cNvSpPr>
          <p:nvPr>
            <p:ph type="body" idx="1"/>
          </p:nvPr>
        </p:nvSpPr>
        <p:spPr>
          <a:xfrm>
            <a:off x="731838" y="237500"/>
            <a:ext cx="9018300" cy="3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72"/>
              </a:spcBef>
              <a:spcAft>
                <a:spcPts val="0"/>
              </a:spcAft>
              <a:buClr>
                <a:srgbClr val="0068A2"/>
              </a:buClr>
              <a:buSzPts val="2200"/>
              <a:buFont typeface="Avenir"/>
              <a:buNone/>
            </a:pPr>
            <a:r>
              <a:rPr lang="en-US" noProof="0" dirty="0"/>
              <a:t>Retrievals have different complexity. Measured Time to retrieve – Llama3.3</a:t>
            </a:r>
          </a:p>
        </p:txBody>
      </p:sp>
      <p:pic>
        <p:nvPicPr>
          <p:cNvPr id="308" name="Google Shape;308;p38" title="ttr_llam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4061" y="732549"/>
            <a:ext cx="6852501" cy="4568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9"/>
          <p:cNvSpPr txBox="1">
            <a:spLocks noGrp="1"/>
          </p:cNvSpPr>
          <p:nvPr>
            <p:ph type="title"/>
          </p:nvPr>
        </p:nvSpPr>
        <p:spPr>
          <a:xfrm>
            <a:off x="2880000" y="72000"/>
            <a:ext cx="6696000" cy="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rPr lang="en-US" noProof="0" dirty="0"/>
              <a:t>RESULTS</a:t>
            </a:r>
          </a:p>
        </p:txBody>
      </p:sp>
      <p:sp>
        <p:nvSpPr>
          <p:cNvPr id="315" name="Google Shape;315;p39"/>
          <p:cNvSpPr txBox="1">
            <a:spLocks noGrp="1"/>
          </p:cNvSpPr>
          <p:nvPr>
            <p:ph type="body" idx="1"/>
          </p:nvPr>
        </p:nvSpPr>
        <p:spPr>
          <a:xfrm>
            <a:off x="585462" y="214325"/>
            <a:ext cx="8909700" cy="3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72"/>
              </a:spcBef>
              <a:spcAft>
                <a:spcPts val="0"/>
              </a:spcAft>
              <a:buClr>
                <a:srgbClr val="0068A2"/>
              </a:buClr>
              <a:buSzPts val="2200"/>
              <a:buFont typeface="Avenir"/>
              <a:buNone/>
            </a:pPr>
            <a:r>
              <a:rPr lang="en-US" noProof="0" dirty="0"/>
              <a:t>Models may struggle with tasks in retrievals</a:t>
            </a:r>
          </a:p>
        </p:txBody>
      </p:sp>
      <p:pic>
        <p:nvPicPr>
          <p:cNvPr id="316" name="Google Shape;316;p39" title="ttr_al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227" y="765723"/>
            <a:ext cx="6696000" cy="44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>
            <a:spLocks noGrp="1"/>
          </p:cNvSpPr>
          <p:nvPr>
            <p:ph type="title"/>
          </p:nvPr>
        </p:nvSpPr>
        <p:spPr>
          <a:xfrm>
            <a:off x="2880000" y="72000"/>
            <a:ext cx="6696000" cy="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noProof="0" dirty="0"/>
              <a:t>MOTIVATION</a:t>
            </a:r>
          </a:p>
        </p:txBody>
      </p:sp>
      <p:sp>
        <p:nvSpPr>
          <p:cNvPr id="161" name="Google Shape;161;p22"/>
          <p:cNvSpPr txBox="1">
            <a:spLocks noGrp="1"/>
          </p:cNvSpPr>
          <p:nvPr>
            <p:ph type="body" idx="4294967295"/>
          </p:nvPr>
        </p:nvSpPr>
        <p:spPr>
          <a:xfrm>
            <a:off x="594860" y="1059700"/>
            <a:ext cx="3157537" cy="359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357178" lvl="0" indent="-35717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2737"/>
              <a:buFont typeface="Arial"/>
              <a:buChar char="■"/>
            </a:pPr>
            <a:r>
              <a:rPr lang="en-US" b="0" i="0" u="none" strike="noStrike" cap="none" noProof="0" dirty="0" err="1"/>
              <a:t>dCache</a:t>
            </a:r>
            <a:r>
              <a:rPr lang="en-US" b="0" i="0" u="none" strike="noStrike" cap="none" noProof="0" dirty="0"/>
              <a:t> documentation quite complex</a:t>
            </a:r>
            <a:endParaRPr lang="en-US" noProof="0" dirty="0"/>
          </a:p>
          <a:p>
            <a:pPr marL="644400" lvl="1" indent="-285750" algn="l" rtl="0">
              <a:lnSpc>
                <a:spcPct val="90000"/>
              </a:lnSpc>
              <a:spcBef>
                <a:spcPts val="1013"/>
              </a:spcBef>
              <a:spcAft>
                <a:spcPts val="0"/>
              </a:spcAft>
              <a:buClr>
                <a:schemeClr val="dk2"/>
              </a:buClr>
              <a:buSzPct val="84058"/>
              <a:buFont typeface="Arial"/>
              <a:buChar char="■"/>
            </a:pPr>
            <a:r>
              <a:rPr lang="en-US" b="0" i="0" u="none" strike="noStrike" cap="none" noProof="0" dirty="0" err="1"/>
              <a:t>dCache</a:t>
            </a:r>
            <a:r>
              <a:rPr lang="en-US" b="0" i="0" u="none" strike="noStrike" cap="none" noProof="0" dirty="0"/>
              <a:t> book, user forum</a:t>
            </a:r>
            <a:endParaRPr lang="en-US" noProof="0" dirty="0"/>
          </a:p>
          <a:p>
            <a:pPr marL="357178" lvl="0" indent="-35717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2737"/>
              <a:buFont typeface="Arial"/>
              <a:buChar char="■"/>
            </a:pPr>
            <a:r>
              <a:rPr lang="en-US" b="0" i="0" u="none" strike="noStrike" cap="none" noProof="0" dirty="0"/>
              <a:t>Users ask questions that have already been answered</a:t>
            </a:r>
            <a:endParaRPr lang="en-US" noProof="0" dirty="0"/>
          </a:p>
          <a:p>
            <a:pPr marL="357178" lvl="0" indent="-35717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2737"/>
              <a:buFont typeface="Arial"/>
              <a:buChar char="■"/>
            </a:pPr>
            <a:r>
              <a:rPr lang="en-US" b="0" i="0" u="none" strike="noStrike" cap="none" noProof="0" dirty="0"/>
              <a:t>Difficult search in the provided documentation</a:t>
            </a:r>
            <a:endParaRPr lang="en-US" noProof="0" dirty="0"/>
          </a:p>
          <a:p>
            <a:pPr marL="644400" lvl="1" indent="-285750" algn="l" rtl="0">
              <a:lnSpc>
                <a:spcPct val="90000"/>
              </a:lnSpc>
              <a:spcBef>
                <a:spcPts val="1013"/>
              </a:spcBef>
              <a:spcAft>
                <a:spcPts val="600"/>
              </a:spcAft>
              <a:buClr>
                <a:schemeClr val="dk2"/>
              </a:buClr>
              <a:buSzPct val="84058"/>
              <a:buFont typeface="Arial"/>
              <a:buChar char="■"/>
            </a:pPr>
            <a:r>
              <a:rPr lang="en-US" b="0" i="0" u="none" strike="noStrike" cap="none" noProof="0" dirty="0"/>
              <a:t>Q&amp;A, Book, Users Guide</a:t>
            </a:r>
            <a:endParaRPr lang="en-US" noProof="0" dirty="0"/>
          </a:p>
        </p:txBody>
      </p:sp>
      <p:pic>
        <p:nvPicPr>
          <p:cNvPr id="162" name="Google Shape;162;p22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4839" y="1077091"/>
            <a:ext cx="5737173" cy="3581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40" descr="Screens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7248" y="1119422"/>
            <a:ext cx="7089877" cy="430026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0"/>
          <p:cNvSpPr txBox="1">
            <a:spLocks noGrp="1"/>
          </p:cNvSpPr>
          <p:nvPr>
            <p:ph type="title"/>
          </p:nvPr>
        </p:nvSpPr>
        <p:spPr>
          <a:xfrm>
            <a:off x="595313" y="535800"/>
            <a:ext cx="8890992" cy="95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noProof="0" dirty="0"/>
              <a:t>EXAMPLES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"/>
          <p:cNvSpPr txBox="1">
            <a:spLocks noGrp="1"/>
          </p:cNvSpPr>
          <p:nvPr>
            <p:ph type="title"/>
          </p:nvPr>
        </p:nvSpPr>
        <p:spPr>
          <a:xfrm>
            <a:off x="2880000" y="72000"/>
            <a:ext cx="6696000" cy="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rPr lang="en-US" noProof="0" dirty="0"/>
              <a:t>EXAMPLES</a:t>
            </a:r>
          </a:p>
        </p:txBody>
      </p:sp>
      <p:pic>
        <p:nvPicPr>
          <p:cNvPr id="328" name="Google Shape;328;p41" descr="Screens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50103" b="47933"/>
          <a:stretch/>
        </p:blipFill>
        <p:spPr>
          <a:xfrm>
            <a:off x="1352704" y="711039"/>
            <a:ext cx="6942625" cy="424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2"/>
          <p:cNvSpPr txBox="1">
            <a:spLocks noGrp="1"/>
          </p:cNvSpPr>
          <p:nvPr>
            <p:ph type="title"/>
          </p:nvPr>
        </p:nvSpPr>
        <p:spPr>
          <a:xfrm>
            <a:off x="2880000" y="72000"/>
            <a:ext cx="6696000" cy="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rPr lang="en-US" noProof="0" dirty="0"/>
              <a:t>EXAMPLES</a:t>
            </a:r>
          </a:p>
        </p:txBody>
      </p:sp>
      <p:pic>
        <p:nvPicPr>
          <p:cNvPr id="334" name="Google Shape;334;p42" descr="Screens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50103" b="47933"/>
          <a:stretch/>
        </p:blipFill>
        <p:spPr>
          <a:xfrm>
            <a:off x="32359" y="1107083"/>
            <a:ext cx="6942625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2" descr="Screens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0000" t="10635" b="23333"/>
          <a:stretch/>
        </p:blipFill>
        <p:spPr>
          <a:xfrm>
            <a:off x="4319985" y="893879"/>
            <a:ext cx="5760640" cy="446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3"/>
          <p:cNvSpPr txBox="1">
            <a:spLocks noGrp="1"/>
          </p:cNvSpPr>
          <p:nvPr>
            <p:ph type="title"/>
          </p:nvPr>
        </p:nvSpPr>
        <p:spPr>
          <a:xfrm>
            <a:off x="2880000" y="72000"/>
            <a:ext cx="6696000" cy="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rPr lang="en-US" noProof="0" dirty="0"/>
              <a:t>EXAMPLES</a:t>
            </a:r>
          </a:p>
        </p:txBody>
      </p:sp>
      <p:pic>
        <p:nvPicPr>
          <p:cNvPr id="341" name="Google Shape;341;p43" descr="Screens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50103" b="47933"/>
          <a:stretch/>
        </p:blipFill>
        <p:spPr>
          <a:xfrm>
            <a:off x="32359" y="1107083"/>
            <a:ext cx="6942625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3" descr="A screenshot of a comput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0000" t="11904" b="25075"/>
          <a:stretch/>
        </p:blipFill>
        <p:spPr>
          <a:xfrm>
            <a:off x="4076508" y="1018800"/>
            <a:ext cx="6029933" cy="4451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4"/>
          <p:cNvSpPr txBox="1">
            <a:spLocks noGrp="1"/>
          </p:cNvSpPr>
          <p:nvPr>
            <p:ph type="title"/>
          </p:nvPr>
        </p:nvSpPr>
        <p:spPr>
          <a:xfrm>
            <a:off x="2880000" y="72000"/>
            <a:ext cx="6696000" cy="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rPr lang="en-US" noProof="0" dirty="0"/>
              <a:t>CONFIGURATION</a:t>
            </a:r>
          </a:p>
        </p:txBody>
      </p:sp>
      <p:pic>
        <p:nvPicPr>
          <p:cNvPr id="348" name="Google Shape;348;p44" descr="Screens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896" y="1084043"/>
            <a:ext cx="7272808" cy="4265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5"/>
          <p:cNvSpPr txBox="1">
            <a:spLocks noGrp="1"/>
          </p:cNvSpPr>
          <p:nvPr>
            <p:ph type="title"/>
          </p:nvPr>
        </p:nvSpPr>
        <p:spPr>
          <a:xfrm>
            <a:off x="2880000" y="72000"/>
            <a:ext cx="6696000" cy="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rPr lang="en-US" noProof="0" dirty="0"/>
              <a:t>CONFIGURATION</a:t>
            </a:r>
          </a:p>
        </p:txBody>
      </p:sp>
      <p:pic>
        <p:nvPicPr>
          <p:cNvPr id="354" name="Google Shape;354;p45" descr="Screens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896" y="1084043"/>
            <a:ext cx="7272808" cy="4265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5" descr="Screens screenshot of a computer"/>
          <p:cNvPicPr preferRelativeResize="0"/>
          <p:nvPr/>
        </p:nvPicPr>
        <p:blipFill rotWithShape="1">
          <a:blip r:embed="rId4">
            <a:alphaModFix/>
          </a:blip>
          <a:srcRect t="75396" r="49255"/>
          <a:stretch/>
        </p:blipFill>
        <p:spPr>
          <a:xfrm>
            <a:off x="1640058" y="1899171"/>
            <a:ext cx="6584484" cy="1872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6"/>
          <p:cNvSpPr txBox="1">
            <a:spLocks noGrp="1"/>
          </p:cNvSpPr>
          <p:nvPr>
            <p:ph type="title"/>
          </p:nvPr>
        </p:nvSpPr>
        <p:spPr>
          <a:xfrm>
            <a:off x="2880000" y="72000"/>
            <a:ext cx="6696000" cy="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rPr lang="en-US" noProof="0" dirty="0"/>
              <a:t>CONFIGURATION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ADE303D-B686-6E20-99BA-0D090AAC5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5468"/>
            <a:ext cx="10080625" cy="50796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51994D-7C71-D427-7906-D0562DEAD12D}"/>
              </a:ext>
            </a:extLst>
          </p:cNvPr>
          <p:cNvSpPr/>
          <p:nvPr/>
        </p:nvSpPr>
        <p:spPr>
          <a:xfrm>
            <a:off x="321906" y="4520682"/>
            <a:ext cx="746449" cy="12596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7"/>
          <p:cNvSpPr txBox="1"/>
          <p:nvPr/>
        </p:nvSpPr>
        <p:spPr>
          <a:xfrm>
            <a:off x="595313" y="29767"/>
            <a:ext cx="8890992" cy="4616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6614" b="1" i="0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 lang="en-US" noProof="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8"/>
          <p:cNvSpPr txBox="1">
            <a:spLocks noGrp="1"/>
          </p:cNvSpPr>
          <p:nvPr>
            <p:ph type="body" idx="1"/>
          </p:nvPr>
        </p:nvSpPr>
        <p:spPr>
          <a:xfrm>
            <a:off x="595313" y="1666933"/>
            <a:ext cx="8890992" cy="30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57178" lvl="0" indent="-35717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■"/>
            </a:pPr>
            <a:r>
              <a:rPr lang="en-US" noProof="0" dirty="0"/>
              <a:t>Publicly available software for user support </a:t>
            </a:r>
          </a:p>
          <a:p>
            <a:pPr marL="64440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venir"/>
              <a:buChar char="■"/>
            </a:pPr>
            <a:r>
              <a:rPr lang="en-US" u="sng" noProof="0" dirty="0">
                <a:solidFill>
                  <a:schemeClr val="hlink"/>
                </a:solidFill>
                <a:hlinkClick r:id="rId3"/>
              </a:rPr>
              <a:t>https://github.com/jinymusim/Docu-Bot/</a:t>
            </a:r>
            <a:endParaRPr lang="en-US" noProof="0" dirty="0"/>
          </a:p>
          <a:p>
            <a:pPr marL="64440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noProof="0" dirty="0"/>
              <a:t>Demo: </a:t>
            </a:r>
            <a:r>
              <a:rPr lang="en-US" u="sng" noProof="0" dirty="0">
                <a:solidFill>
                  <a:schemeClr val="hlink"/>
                </a:solidFill>
                <a:hlinkClick r:id="rId4"/>
              </a:rPr>
              <a:t>http://147.251.245.252:7860/</a:t>
            </a:r>
            <a:endParaRPr lang="en-US" noProof="0" dirty="0"/>
          </a:p>
          <a:p>
            <a:pPr marL="357178" lvl="0" indent="-357178" algn="l" rtl="0">
              <a:lnSpc>
                <a:spcPct val="90000"/>
              </a:lnSpc>
              <a:spcBef>
                <a:spcPts val="1072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■"/>
            </a:pPr>
            <a:r>
              <a:rPr lang="en-US" noProof="0" dirty="0"/>
              <a:t>Private documentation can be added without sharing it publicly</a:t>
            </a:r>
          </a:p>
          <a:p>
            <a:pPr marL="357178" lvl="0" indent="-357178" algn="l" rtl="0">
              <a:lnSpc>
                <a:spcPct val="90000"/>
              </a:lnSpc>
              <a:spcBef>
                <a:spcPts val="1072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■"/>
            </a:pPr>
            <a:r>
              <a:rPr lang="en-US" noProof="0" dirty="0"/>
              <a:t>Dedicated LLM instance quite costly</a:t>
            </a:r>
          </a:p>
          <a:p>
            <a:pPr marL="64440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venir"/>
              <a:buChar char="■"/>
            </a:pPr>
            <a:r>
              <a:rPr lang="en-US" noProof="0" dirty="0"/>
              <a:t>API based access looks as most promising</a:t>
            </a:r>
          </a:p>
          <a:p>
            <a:pPr marL="64440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dirty="0"/>
              <a:t>S</a:t>
            </a:r>
            <a:r>
              <a:rPr lang="en-US" noProof="0" dirty="0"/>
              <a:t>hared model running in CERIT-SC used for these tests</a:t>
            </a:r>
          </a:p>
          <a:p>
            <a:pPr marL="0" lvl="0" indent="0" algn="l" rtl="0">
              <a:lnSpc>
                <a:spcPct val="90000"/>
              </a:lnSpc>
              <a:spcBef>
                <a:spcPts val="1072"/>
              </a:spcBef>
              <a:spcAft>
                <a:spcPts val="0"/>
              </a:spcAft>
              <a:buClr>
                <a:schemeClr val="dk2"/>
              </a:buClr>
              <a:buSzPts val="2315"/>
              <a:buFont typeface="Arial"/>
              <a:buNone/>
            </a:pPr>
            <a:endParaRPr lang="en-US" noProof="0" dirty="0"/>
          </a:p>
          <a:p>
            <a:pPr marL="644400" lvl="1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venir"/>
              <a:buNone/>
            </a:pPr>
            <a:endParaRPr lang="en-US" noProof="0" dirty="0"/>
          </a:p>
        </p:txBody>
      </p:sp>
      <p:sp>
        <p:nvSpPr>
          <p:cNvPr id="372" name="Google Shape;372;p48"/>
          <p:cNvSpPr txBox="1">
            <a:spLocks noGrp="1"/>
          </p:cNvSpPr>
          <p:nvPr>
            <p:ph type="title"/>
          </p:nvPr>
        </p:nvSpPr>
        <p:spPr>
          <a:xfrm>
            <a:off x="595313" y="535800"/>
            <a:ext cx="8890992" cy="95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noProof="0" dirty="0"/>
              <a:t>SUMMARY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9"/>
          <p:cNvSpPr txBox="1"/>
          <p:nvPr/>
        </p:nvSpPr>
        <p:spPr>
          <a:xfrm>
            <a:off x="595313" y="29767"/>
            <a:ext cx="8890992" cy="4616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6614" b="1" i="0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BACKUP SLIDES</a:t>
            </a:r>
            <a:endParaRPr lang="en-US" noProof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595313" y="535800"/>
            <a:ext cx="8890992" cy="95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7"/>
              <a:buFont typeface="Arial"/>
              <a:buNone/>
            </a:pPr>
            <a:endParaRPr lang="en-US" noProof="0" dirty="0"/>
          </a:p>
        </p:txBody>
      </p:sp>
      <p:grpSp>
        <p:nvGrpSpPr>
          <p:cNvPr id="168" name="Google Shape;168;p23"/>
          <p:cNvGrpSpPr/>
          <p:nvPr/>
        </p:nvGrpSpPr>
        <p:grpSpPr>
          <a:xfrm>
            <a:off x="595313" y="2160315"/>
            <a:ext cx="8890992" cy="2049435"/>
            <a:chOff x="0" y="493382"/>
            <a:chExt cx="8890992" cy="2049435"/>
          </a:xfrm>
        </p:grpSpPr>
        <p:sp>
          <p:nvSpPr>
            <p:cNvPr id="169" name="Google Shape;169;p23"/>
            <p:cNvSpPr/>
            <p:nvPr/>
          </p:nvSpPr>
          <p:spPr>
            <a:xfrm>
              <a:off x="0" y="493382"/>
              <a:ext cx="8890992" cy="910860"/>
            </a:xfrm>
            <a:prstGeom prst="roundRect">
              <a:avLst>
                <a:gd name="adj" fmla="val 10000"/>
              </a:avLst>
            </a:prstGeom>
            <a:solidFill>
              <a:srgbClr val="CAD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noProof="0" dirty="0"/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275535" y="698325"/>
              <a:ext cx="500973" cy="50097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noProof="0" dirty="0"/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1052043" y="493382"/>
              <a:ext cx="7838948" cy="9108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noProof="0" dirty="0"/>
            </a:p>
          </p:txBody>
        </p:sp>
        <p:sp>
          <p:nvSpPr>
            <p:cNvPr id="172" name="Google Shape;172;p23"/>
            <p:cNvSpPr txBox="1"/>
            <p:nvPr/>
          </p:nvSpPr>
          <p:spPr>
            <a:xfrm>
              <a:off x="1052043" y="493382"/>
              <a:ext cx="7838948" cy="9108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375" tIns="96375" rIns="96375" bIns="963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1" i="0" u="none" strike="noStrike" cap="none" noProof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AI BASED SOLUTION</a:t>
              </a:r>
              <a:endParaRPr lang="en-US" sz="2500" b="0" i="0" u="none" strike="noStrike" cap="non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3"/>
            <p:cNvSpPr/>
            <p:nvPr/>
          </p:nvSpPr>
          <p:spPr>
            <a:xfrm>
              <a:off x="0" y="1631957"/>
              <a:ext cx="8890992" cy="910860"/>
            </a:xfrm>
            <a:prstGeom prst="roundRect">
              <a:avLst>
                <a:gd name="adj" fmla="val 10000"/>
              </a:avLst>
            </a:prstGeom>
            <a:solidFill>
              <a:srgbClr val="CAD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noProof="0" dirty="0"/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275535" y="1836901"/>
              <a:ext cx="500973" cy="50097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noProof="0" dirty="0"/>
            </a:p>
          </p:txBody>
        </p:sp>
        <p:sp>
          <p:nvSpPr>
            <p:cNvPr id="175" name="Google Shape;175;p23"/>
            <p:cNvSpPr/>
            <p:nvPr/>
          </p:nvSpPr>
          <p:spPr>
            <a:xfrm>
              <a:off x="1052043" y="1631957"/>
              <a:ext cx="7838948" cy="9108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noProof="0" dirty="0"/>
            </a:p>
          </p:txBody>
        </p:sp>
        <p:sp>
          <p:nvSpPr>
            <p:cNvPr id="176" name="Google Shape;176;p23"/>
            <p:cNvSpPr txBox="1"/>
            <p:nvPr/>
          </p:nvSpPr>
          <p:spPr>
            <a:xfrm>
              <a:off x="1052043" y="1631957"/>
              <a:ext cx="7838948" cy="9108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375" tIns="96375" rIns="96375" bIns="963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1" i="0" u="none" strike="noStrike" cap="none" noProof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RETRIEVAL AUGMENTED GENERATION (RAG) BOT</a:t>
              </a:r>
              <a:endParaRPr lang="en-US" sz="2500" b="0" i="0" u="none" strike="noStrike" cap="non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0"/>
          <p:cNvSpPr txBox="1">
            <a:spLocks noGrp="1"/>
          </p:cNvSpPr>
          <p:nvPr>
            <p:ph type="title"/>
          </p:nvPr>
        </p:nvSpPr>
        <p:spPr>
          <a:xfrm>
            <a:off x="595313" y="535800"/>
            <a:ext cx="8890992" cy="95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noProof="0" dirty="0"/>
              <a:t>MORE EXAMPLES</a:t>
            </a:r>
          </a:p>
        </p:txBody>
      </p:sp>
      <p:pic>
        <p:nvPicPr>
          <p:cNvPr id="383" name="Google Shape;383;p50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912" y="1829902"/>
            <a:ext cx="8890114" cy="2711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51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773" y="1012066"/>
            <a:ext cx="9185466" cy="458676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51"/>
          <p:cNvSpPr txBox="1">
            <a:spLocks noGrp="1"/>
          </p:cNvSpPr>
          <p:nvPr>
            <p:ph type="title"/>
          </p:nvPr>
        </p:nvSpPr>
        <p:spPr>
          <a:xfrm>
            <a:off x="595313" y="535800"/>
            <a:ext cx="8890992" cy="95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noProof="0" dirty="0"/>
              <a:t>MORE EXAMPLES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595313" y="535800"/>
            <a:ext cx="8890992" cy="95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noProof="0" dirty="0"/>
              <a:t>BASE IMPLEMENTATION</a:t>
            </a:r>
          </a:p>
        </p:txBody>
      </p:sp>
      <p:grpSp>
        <p:nvGrpSpPr>
          <p:cNvPr id="182" name="Google Shape;182;p24"/>
          <p:cNvGrpSpPr/>
          <p:nvPr/>
        </p:nvGrpSpPr>
        <p:grpSpPr>
          <a:xfrm>
            <a:off x="595313" y="1666933"/>
            <a:ext cx="8890991" cy="3036200"/>
            <a:chOff x="0" y="0"/>
            <a:chExt cx="8890991" cy="3036200"/>
          </a:xfrm>
        </p:grpSpPr>
        <p:sp>
          <p:nvSpPr>
            <p:cNvPr id="183" name="Google Shape;183;p24"/>
            <p:cNvSpPr/>
            <p:nvPr/>
          </p:nvSpPr>
          <p:spPr>
            <a:xfrm>
              <a:off x="0" y="0"/>
              <a:ext cx="6846063" cy="546516"/>
            </a:xfrm>
            <a:prstGeom prst="roundRect">
              <a:avLst>
                <a:gd name="adj" fmla="val 10000"/>
              </a:avLst>
            </a:prstGeom>
            <a:solidFill>
              <a:srgbClr val="002B7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noProof="0" dirty="0"/>
            </a:p>
          </p:txBody>
        </p:sp>
        <p:sp>
          <p:nvSpPr>
            <p:cNvPr id="184" name="Google Shape;184;p24"/>
            <p:cNvSpPr txBox="1"/>
            <p:nvPr/>
          </p:nvSpPr>
          <p:spPr>
            <a:xfrm>
              <a:off x="16007" y="16007"/>
              <a:ext cx="6192387" cy="514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0" i="0" u="none" strike="noStrike" cap="none" noProof="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Utilize online git repositories as a source of information about a product</a:t>
              </a:r>
            </a:p>
          </p:txBody>
        </p:sp>
        <p:sp>
          <p:nvSpPr>
            <p:cNvPr id="185" name="Google Shape;185;p24"/>
            <p:cNvSpPr/>
            <p:nvPr/>
          </p:nvSpPr>
          <p:spPr>
            <a:xfrm>
              <a:off x="511232" y="622421"/>
              <a:ext cx="6846063" cy="546516"/>
            </a:xfrm>
            <a:prstGeom prst="roundRect">
              <a:avLst>
                <a:gd name="adj" fmla="val 10000"/>
              </a:avLst>
            </a:prstGeom>
            <a:solidFill>
              <a:srgbClr val="002B7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noProof="0" dirty="0"/>
            </a:p>
          </p:txBody>
        </p:sp>
        <p:sp>
          <p:nvSpPr>
            <p:cNvPr id="186" name="Google Shape;186;p24"/>
            <p:cNvSpPr txBox="1"/>
            <p:nvPr/>
          </p:nvSpPr>
          <p:spPr>
            <a:xfrm>
              <a:off x="527239" y="638428"/>
              <a:ext cx="5947582" cy="514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0" i="0" u="none" strike="noStrike" cap="none" noProof="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private archive of emails to </a:t>
              </a:r>
              <a:r>
                <a:rPr lang="en-US" sz="1500" b="0" i="0" u="none" strike="noStrike" cap="none" noProof="0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dcache</a:t>
              </a:r>
              <a:r>
                <a:rPr lang="en-US" sz="1500" b="0" i="0" u="none" strike="noStrike" cap="none" noProof="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-forum</a:t>
              </a:r>
            </a:p>
          </p:txBody>
        </p:sp>
        <p:sp>
          <p:nvSpPr>
            <p:cNvPr id="187" name="Google Shape;187;p24"/>
            <p:cNvSpPr/>
            <p:nvPr/>
          </p:nvSpPr>
          <p:spPr>
            <a:xfrm>
              <a:off x="1022464" y="1244842"/>
              <a:ext cx="6846063" cy="546516"/>
            </a:xfrm>
            <a:prstGeom prst="roundRect">
              <a:avLst>
                <a:gd name="adj" fmla="val 10000"/>
              </a:avLst>
            </a:prstGeom>
            <a:solidFill>
              <a:srgbClr val="002B7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noProof="0" dirty="0"/>
            </a:p>
          </p:txBody>
        </p:sp>
        <p:sp>
          <p:nvSpPr>
            <p:cNvPr id="188" name="Google Shape;188;p24"/>
            <p:cNvSpPr txBox="1"/>
            <p:nvPr/>
          </p:nvSpPr>
          <p:spPr>
            <a:xfrm>
              <a:off x="1038471" y="1260849"/>
              <a:ext cx="5947582" cy="514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lang="en-US" sz="1500" noProof="0" dirty="0">
                  <a:solidFill>
                    <a:schemeClr val="lt1"/>
                  </a:solidFill>
                </a:rPr>
                <a:t>Vectorizer to process questions </a:t>
              </a:r>
              <a:endParaRPr lang="en-US" sz="1500" b="0" i="0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4"/>
            <p:cNvSpPr/>
            <p:nvPr/>
          </p:nvSpPr>
          <p:spPr>
            <a:xfrm>
              <a:off x="1533696" y="1867263"/>
              <a:ext cx="6846063" cy="546516"/>
            </a:xfrm>
            <a:prstGeom prst="roundRect">
              <a:avLst>
                <a:gd name="adj" fmla="val 10000"/>
              </a:avLst>
            </a:prstGeom>
            <a:solidFill>
              <a:srgbClr val="002B7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noProof="0" dirty="0"/>
            </a:p>
          </p:txBody>
        </p:sp>
        <p:sp>
          <p:nvSpPr>
            <p:cNvPr id="190" name="Google Shape;190;p24"/>
            <p:cNvSpPr txBox="1"/>
            <p:nvPr/>
          </p:nvSpPr>
          <p:spPr>
            <a:xfrm>
              <a:off x="1549703" y="1883270"/>
              <a:ext cx="5947582" cy="514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noProof="0" dirty="0">
                  <a:solidFill>
                    <a:schemeClr val="lt1"/>
                  </a:solidFill>
                </a:rPr>
                <a:t>Use LLM to generate answers</a:t>
              </a:r>
              <a:endParaRPr lang="en-US" sz="1500" b="0" i="0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2044928" y="2489684"/>
              <a:ext cx="6846063" cy="546516"/>
            </a:xfrm>
            <a:prstGeom prst="roundRect">
              <a:avLst>
                <a:gd name="adj" fmla="val 10000"/>
              </a:avLst>
            </a:prstGeom>
            <a:solidFill>
              <a:srgbClr val="002B7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noProof="0" dirty="0"/>
            </a:p>
          </p:txBody>
        </p:sp>
        <p:sp>
          <p:nvSpPr>
            <p:cNvPr id="192" name="Google Shape;192;p24"/>
            <p:cNvSpPr txBox="1"/>
            <p:nvPr/>
          </p:nvSpPr>
          <p:spPr>
            <a:xfrm>
              <a:off x="2060935" y="2505691"/>
              <a:ext cx="5947582" cy="514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0" i="0" u="none" strike="noStrike" cap="none" noProof="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Custom prompts, more custom documents</a:t>
              </a:r>
            </a:p>
          </p:txBody>
        </p:sp>
        <p:sp>
          <p:nvSpPr>
            <p:cNvPr id="193" name="Google Shape;193;p24"/>
            <p:cNvSpPr/>
            <p:nvPr/>
          </p:nvSpPr>
          <p:spPr>
            <a:xfrm>
              <a:off x="6490828" y="399260"/>
              <a:ext cx="355235" cy="35523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ACCD4">
                <a:alpha val="89803"/>
              </a:srgbClr>
            </a:solidFill>
            <a:ln w="12700" cap="flat" cmpd="sng">
              <a:solidFill>
                <a:srgbClr val="CACCD4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noProof="0" dirty="0"/>
            </a:p>
          </p:txBody>
        </p:sp>
        <p:sp>
          <p:nvSpPr>
            <p:cNvPr id="194" name="Google Shape;194;p24"/>
            <p:cNvSpPr txBox="1"/>
            <p:nvPr/>
          </p:nvSpPr>
          <p:spPr>
            <a:xfrm>
              <a:off x="6570756" y="399260"/>
              <a:ext cx="195379" cy="2673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endParaRPr lang="en-US" sz="1700" b="0" i="0" u="none" strike="noStrike" cap="non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4"/>
            <p:cNvSpPr/>
            <p:nvPr/>
          </p:nvSpPr>
          <p:spPr>
            <a:xfrm>
              <a:off x="7002060" y="1021681"/>
              <a:ext cx="355235" cy="35523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ACCD4">
                <a:alpha val="89803"/>
              </a:srgbClr>
            </a:solidFill>
            <a:ln w="12700" cap="flat" cmpd="sng">
              <a:solidFill>
                <a:srgbClr val="CACCD4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noProof="0" dirty="0"/>
            </a:p>
          </p:txBody>
        </p:sp>
        <p:sp>
          <p:nvSpPr>
            <p:cNvPr id="196" name="Google Shape;196;p24"/>
            <p:cNvSpPr txBox="1"/>
            <p:nvPr/>
          </p:nvSpPr>
          <p:spPr>
            <a:xfrm>
              <a:off x="7081988" y="1021681"/>
              <a:ext cx="195379" cy="2673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endParaRPr lang="en-US" sz="1700" b="0" i="0" u="none" strike="noStrike" cap="non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4"/>
            <p:cNvSpPr/>
            <p:nvPr/>
          </p:nvSpPr>
          <p:spPr>
            <a:xfrm>
              <a:off x="7513292" y="1634993"/>
              <a:ext cx="355235" cy="35523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ACCD4">
                <a:alpha val="89803"/>
              </a:srgbClr>
            </a:solidFill>
            <a:ln w="12700" cap="flat" cmpd="sng">
              <a:solidFill>
                <a:srgbClr val="CACCD4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noProof="0" dirty="0"/>
            </a:p>
          </p:txBody>
        </p:sp>
        <p:sp>
          <p:nvSpPr>
            <p:cNvPr id="198" name="Google Shape;198;p24"/>
            <p:cNvSpPr txBox="1"/>
            <p:nvPr/>
          </p:nvSpPr>
          <p:spPr>
            <a:xfrm>
              <a:off x="7593220" y="1634993"/>
              <a:ext cx="195379" cy="2673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endParaRPr lang="en-US" sz="1700" b="0" i="0" u="none" strike="noStrike" cap="non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8024524" y="2263487"/>
              <a:ext cx="355235" cy="35523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ACCD4">
                <a:alpha val="89803"/>
              </a:srgbClr>
            </a:solidFill>
            <a:ln w="12700" cap="flat" cmpd="sng">
              <a:solidFill>
                <a:srgbClr val="CACCD4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noProof="0" dirty="0"/>
            </a:p>
          </p:txBody>
        </p:sp>
        <p:sp>
          <p:nvSpPr>
            <p:cNvPr id="200" name="Google Shape;200;p24"/>
            <p:cNvSpPr txBox="1"/>
            <p:nvPr/>
          </p:nvSpPr>
          <p:spPr>
            <a:xfrm>
              <a:off x="8104452" y="2263487"/>
              <a:ext cx="195379" cy="2673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endParaRPr lang="en-US" sz="1700" b="0" i="0" u="none" strike="noStrike" cap="non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>
            <a:spLocks noGrp="1"/>
          </p:cNvSpPr>
          <p:nvPr>
            <p:ph type="title"/>
          </p:nvPr>
        </p:nvSpPr>
        <p:spPr>
          <a:xfrm>
            <a:off x="2880000" y="72000"/>
            <a:ext cx="6696000" cy="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rPr lang="en-US" noProof="0" dirty="0"/>
              <a:t>IMPLEMENTATION</a:t>
            </a:r>
          </a:p>
        </p:txBody>
      </p:sp>
      <p:sp>
        <p:nvSpPr>
          <p:cNvPr id="206" name="Google Shape;206;p25"/>
          <p:cNvSpPr txBox="1">
            <a:spLocks noGrp="1"/>
          </p:cNvSpPr>
          <p:nvPr>
            <p:ph type="body" idx="1"/>
          </p:nvPr>
        </p:nvSpPr>
        <p:spPr>
          <a:xfrm>
            <a:off x="418374" y="868850"/>
            <a:ext cx="6696000" cy="152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57178" lvl="0" indent="-357178" algn="l" rtl="0">
              <a:lnSpc>
                <a:spcPct val="100000"/>
              </a:lnSpc>
              <a:spcBef>
                <a:spcPts val="1072"/>
              </a:spcBef>
              <a:spcAft>
                <a:spcPts val="0"/>
              </a:spcAft>
              <a:buClr>
                <a:srgbClr val="0068A2"/>
              </a:buClr>
              <a:buSzPts val="2200"/>
              <a:buFont typeface="Avenir"/>
              <a:buChar char="■"/>
            </a:pPr>
            <a:r>
              <a:rPr lang="en-US" noProof="0" dirty="0"/>
              <a:t>V1 - Early 2024</a:t>
            </a:r>
          </a:p>
          <a:p>
            <a:pPr marL="914400" lvl="1" indent="-342900" algn="l" rtl="0">
              <a:lnSpc>
                <a:spcPct val="100000"/>
              </a:lnSpc>
              <a:spcBef>
                <a:spcPts val="1072"/>
              </a:spcBef>
              <a:spcAft>
                <a:spcPts val="0"/>
              </a:spcAft>
              <a:buSzPts val="1800"/>
              <a:buChar char="■"/>
            </a:pPr>
            <a:r>
              <a:rPr lang="en-US" noProof="0" dirty="0"/>
              <a:t>LLM and Vectorizer on same system as application.</a:t>
            </a:r>
          </a:p>
          <a:p>
            <a:pPr marL="0" lvl="0" indent="0" algn="l" rtl="0">
              <a:lnSpc>
                <a:spcPct val="100000"/>
              </a:lnSpc>
              <a:spcBef>
                <a:spcPts val="1072"/>
              </a:spcBef>
              <a:spcAft>
                <a:spcPts val="0"/>
              </a:spcAft>
              <a:buClr>
                <a:srgbClr val="0068A2"/>
              </a:buClr>
              <a:buSzPts val="2200"/>
              <a:buFont typeface="Avenir"/>
              <a:buNone/>
            </a:pPr>
            <a:endParaRPr lang="en-US" noProof="0" dirty="0"/>
          </a:p>
          <a:p>
            <a:pPr marL="64440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None/>
            </a:pPr>
            <a:endParaRPr lang="en-US" noProof="0" dirty="0"/>
          </a:p>
        </p:txBody>
      </p:sp>
      <p:pic>
        <p:nvPicPr>
          <p:cNvPr id="207" name="Google Shape;20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6789" y="868850"/>
            <a:ext cx="2621425" cy="1731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0000" y="3674001"/>
            <a:ext cx="4889025" cy="14374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06;p25">
            <a:extLst>
              <a:ext uri="{FF2B5EF4-FFF2-40B4-BE49-F238E27FC236}">
                <a16:creationId xmlns:a16="http://schemas.microsoft.com/office/drawing/2014/main" id="{10C3080E-467D-4FF9-3815-251FC9A6CD62}"/>
              </a:ext>
            </a:extLst>
          </p:cNvPr>
          <p:cNvSpPr txBox="1">
            <a:spLocks/>
          </p:cNvSpPr>
          <p:nvPr/>
        </p:nvSpPr>
        <p:spPr>
          <a:xfrm>
            <a:off x="418374" y="1815650"/>
            <a:ext cx="4889025" cy="1653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1072"/>
              </a:spcBef>
              <a:spcAft>
                <a:spcPts val="0"/>
              </a:spcAft>
              <a:buClr>
                <a:srgbClr val="0068A2"/>
              </a:buClr>
              <a:buSzPts val="2200"/>
              <a:buFont typeface="Avenir"/>
              <a:buChar char="■"/>
              <a:defRPr sz="2200" b="1" i="0" u="none" strike="noStrike" cap="none">
                <a:solidFill>
                  <a:srgbClr val="0068A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800"/>
              <a:buFont typeface="Avenir"/>
              <a:buChar char="■"/>
              <a:defRPr sz="2315" b="0" i="0" u="none" strike="noStrike" cap="none">
                <a:solidFill>
                  <a:srgbClr val="5A5A5A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venir"/>
              <a:buChar char="■"/>
              <a:defRPr sz="1600" b="0" i="0" u="none" strike="noStrike" cap="none">
                <a:solidFill>
                  <a:srgbClr val="5A5A5A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500"/>
              <a:buFont typeface="Avenir"/>
              <a:buChar char="■"/>
              <a:defRPr sz="1500" b="0" i="0" u="none" strike="noStrike" cap="none">
                <a:solidFill>
                  <a:srgbClr val="5A5A5A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500"/>
              <a:buFont typeface="Avenir"/>
              <a:buChar char="■"/>
              <a:defRPr sz="1500" b="0" i="0" u="none" strike="noStrike" cap="none">
                <a:solidFill>
                  <a:srgbClr val="5A5A5A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venir"/>
              <a:buNone/>
            </a:pPr>
            <a:endParaRPr lang="en-US" noProof="0" dirty="0"/>
          </a:p>
          <a:p>
            <a:r>
              <a:rPr lang="en-US" noProof="0" dirty="0"/>
              <a:t>V2 - Late 2024</a:t>
            </a:r>
          </a:p>
          <a:p>
            <a:pPr lvl="1"/>
            <a:r>
              <a:rPr lang="en-US" noProof="0" dirty="0"/>
              <a:t>Server-Client Separation</a:t>
            </a:r>
          </a:p>
          <a:p>
            <a:pPr marL="644400" lvl="1" indent="-171450">
              <a:buFont typeface="Avenir"/>
              <a:buNone/>
            </a:pP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>
            <a:spLocks noGrp="1"/>
          </p:cNvSpPr>
          <p:nvPr>
            <p:ph type="title"/>
          </p:nvPr>
        </p:nvSpPr>
        <p:spPr>
          <a:xfrm>
            <a:off x="595313" y="535800"/>
            <a:ext cx="8890992" cy="95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noProof="0" dirty="0"/>
              <a:t>IMPLEMENTATION</a:t>
            </a:r>
          </a:p>
        </p:txBody>
      </p:sp>
      <p:sp>
        <p:nvSpPr>
          <p:cNvPr id="214" name="Google Shape;214;p26"/>
          <p:cNvSpPr txBox="1">
            <a:spLocks noGrp="1"/>
          </p:cNvSpPr>
          <p:nvPr>
            <p:ph type="body" idx="1"/>
          </p:nvPr>
        </p:nvSpPr>
        <p:spPr>
          <a:xfrm>
            <a:off x="595313" y="1666933"/>
            <a:ext cx="4149328" cy="30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57178" lvl="0" indent="-357178" algn="l" rtl="0">
              <a:lnSpc>
                <a:spcPct val="90000"/>
              </a:lnSpc>
              <a:spcBef>
                <a:spcPts val="1072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■"/>
            </a:pPr>
            <a:r>
              <a:rPr lang="en-US" noProof="0" dirty="0"/>
              <a:t>V3 - Early 2025</a:t>
            </a: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n-US" noProof="0" dirty="0"/>
              <a:t>Application Modularity</a:t>
            </a:r>
          </a:p>
          <a:p>
            <a:pPr marL="644400" lvl="1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venir"/>
              <a:buNone/>
            </a:pPr>
            <a:endParaRPr lang="en-US" noProof="0" dirty="0"/>
          </a:p>
        </p:txBody>
      </p:sp>
      <p:pic>
        <p:nvPicPr>
          <p:cNvPr id="215" name="Google Shape;21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8573" y="2419715"/>
            <a:ext cx="6374853" cy="2826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 txBox="1">
            <a:spLocks noGrp="1"/>
          </p:cNvSpPr>
          <p:nvPr>
            <p:ph type="title"/>
          </p:nvPr>
        </p:nvSpPr>
        <p:spPr>
          <a:xfrm>
            <a:off x="595313" y="535800"/>
            <a:ext cx="8890992" cy="95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noProof="0" dirty="0"/>
              <a:t>APPLICATION FLOW</a:t>
            </a:r>
          </a:p>
        </p:txBody>
      </p:sp>
      <p:sp>
        <p:nvSpPr>
          <p:cNvPr id="221" name="Google Shape;221;p27"/>
          <p:cNvSpPr txBox="1">
            <a:spLocks noGrp="1"/>
          </p:cNvSpPr>
          <p:nvPr>
            <p:ph type="body" idx="1"/>
          </p:nvPr>
        </p:nvSpPr>
        <p:spPr>
          <a:xfrm>
            <a:off x="595313" y="1666933"/>
            <a:ext cx="4149328" cy="30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1072"/>
              </a:spcBef>
              <a:spcAft>
                <a:spcPts val="0"/>
              </a:spcAft>
              <a:buClr>
                <a:schemeClr val="dk2"/>
              </a:buClr>
              <a:buSzPts val="2315"/>
              <a:buFont typeface="Arial"/>
              <a:buNone/>
            </a:pPr>
            <a:endParaRPr lang="en-US" noProof="0" dirty="0"/>
          </a:p>
          <a:p>
            <a:pPr marL="644400" lvl="1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venir"/>
              <a:buNone/>
            </a:pPr>
            <a:endParaRPr lang="en-US" noProof="0" dirty="0"/>
          </a:p>
        </p:txBody>
      </p:sp>
      <p:pic>
        <p:nvPicPr>
          <p:cNvPr id="222" name="Google Shape;222;p27" title="Docu-Bot_diagr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8330" y="1013233"/>
            <a:ext cx="7604275" cy="42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>
            <a:spLocks noGrp="1"/>
          </p:cNvSpPr>
          <p:nvPr>
            <p:ph type="title"/>
          </p:nvPr>
        </p:nvSpPr>
        <p:spPr>
          <a:xfrm>
            <a:off x="595313" y="535800"/>
            <a:ext cx="8890992" cy="95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</a:pPr>
            <a:r>
              <a:rPr lang="en-US" noProof="0" dirty="0"/>
              <a:t>TESTED RETRIEVALS</a:t>
            </a:r>
          </a:p>
        </p:txBody>
      </p:sp>
      <p:sp>
        <p:nvSpPr>
          <p:cNvPr id="229" name="Google Shape;229;p28"/>
          <p:cNvSpPr txBox="1">
            <a:spLocks noGrp="1"/>
          </p:cNvSpPr>
          <p:nvPr>
            <p:ph type="body" idx="1"/>
          </p:nvPr>
        </p:nvSpPr>
        <p:spPr>
          <a:xfrm>
            <a:off x="131974" y="1909262"/>
            <a:ext cx="4677600" cy="3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◆"/>
            </a:pPr>
            <a:r>
              <a:rPr lang="en-US" sz="1400" noProof="0" dirty="0"/>
              <a:t>Document Retrieval</a:t>
            </a:r>
            <a:endParaRPr lang="en-US" noProof="0" dirty="0"/>
          </a:p>
          <a:p>
            <a:pPr marL="1371600" lvl="2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-US" sz="1400" noProof="0" dirty="0"/>
              <a:t>Basic retrieval where user question is used for query</a:t>
            </a:r>
            <a:endParaRPr lang="en-US" noProof="0"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◆"/>
            </a:pPr>
            <a:r>
              <a:rPr lang="en-US" sz="1400" noProof="0" dirty="0"/>
              <a:t>Empty Retrieval</a:t>
            </a:r>
            <a:endParaRPr lang="en-US" noProof="0" dirty="0"/>
          </a:p>
          <a:p>
            <a:pPr marL="1371600" lvl="2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-US" sz="1400" noProof="0" dirty="0"/>
              <a:t>No retrieval done, answers are based on LLM knowledge only</a:t>
            </a:r>
            <a:endParaRPr lang="en-US" noProof="0"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◆"/>
            </a:pPr>
            <a:r>
              <a:rPr lang="en-US" sz="1400" noProof="0" dirty="0"/>
              <a:t>Generative Retrieval</a:t>
            </a:r>
            <a:endParaRPr lang="en-US" noProof="0" dirty="0"/>
          </a:p>
          <a:p>
            <a:pPr marL="1371600" lvl="2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-US" sz="1400" noProof="0" dirty="0"/>
              <a:t>Retrieval generates possible answer to the question to use as query</a:t>
            </a:r>
            <a:endParaRPr lang="en-US" noProof="0"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◆"/>
            </a:pPr>
            <a:r>
              <a:rPr lang="en-US" sz="1400" noProof="0" dirty="0"/>
              <a:t>Query Alteration Retrieval</a:t>
            </a:r>
            <a:endParaRPr lang="en-US" noProof="0" dirty="0"/>
          </a:p>
          <a:p>
            <a:pPr marL="1371600" lvl="2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-US" sz="1400" noProof="0" dirty="0"/>
              <a:t>Retrieval generates alternatives to the user question to use as query</a:t>
            </a:r>
            <a:endParaRPr lang="en-US" noProof="0" dirty="0"/>
          </a:p>
          <a:p>
            <a:pPr marL="0" lvl="0" indent="0" algn="l" rtl="0">
              <a:lnSpc>
                <a:spcPct val="90000"/>
              </a:lnSpc>
              <a:spcBef>
                <a:spcPts val="1072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endParaRPr lang="en-US" sz="1400" noProof="0" dirty="0"/>
          </a:p>
        </p:txBody>
      </p:sp>
      <p:sp>
        <p:nvSpPr>
          <p:cNvPr id="230" name="Google Shape;230;p28"/>
          <p:cNvSpPr txBox="1">
            <a:spLocks noGrp="1"/>
          </p:cNvSpPr>
          <p:nvPr>
            <p:ph type="body" idx="1"/>
          </p:nvPr>
        </p:nvSpPr>
        <p:spPr>
          <a:xfrm>
            <a:off x="4553780" y="1722416"/>
            <a:ext cx="5037168" cy="3549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buSzPct val="100000"/>
              <a:buFont typeface="Arial"/>
              <a:buNone/>
            </a:pPr>
            <a:endParaRPr lang="en-US" sz="1500" noProof="0" dirty="0"/>
          </a:p>
          <a:p>
            <a:pPr marL="914400" lvl="1" indent="-325755">
              <a:lnSpc>
                <a:spcPct val="110000"/>
              </a:lnSpc>
              <a:spcBef>
                <a:spcPts val="0"/>
              </a:spcBef>
              <a:buSzPct val="100000"/>
              <a:buFont typeface="Arial"/>
              <a:buChar char="◆"/>
            </a:pPr>
            <a:r>
              <a:rPr lang="en-US" sz="1500" noProof="0" dirty="0"/>
              <a:t>Context Query Alteration Retrieval</a:t>
            </a:r>
          </a:p>
          <a:p>
            <a:pPr marL="1371600" lvl="2" indent="-314960">
              <a:lnSpc>
                <a:spcPct val="110000"/>
              </a:lnSpc>
              <a:spcBef>
                <a:spcPts val="0"/>
              </a:spcBef>
              <a:buSzPct val="88888"/>
              <a:buFont typeface="Arial"/>
              <a:buChar char="●"/>
            </a:pPr>
            <a:r>
              <a:rPr lang="en-US" sz="1500" noProof="0" dirty="0"/>
              <a:t>New queries are generated based on retrieved context to user question</a:t>
            </a:r>
          </a:p>
          <a:p>
            <a:pPr marL="914400" lvl="1" indent="-325755">
              <a:lnSpc>
                <a:spcPct val="110000"/>
              </a:lnSpc>
              <a:spcBef>
                <a:spcPts val="0"/>
              </a:spcBef>
              <a:buSzPct val="100000"/>
              <a:buFont typeface="Arial"/>
              <a:buChar char="◆"/>
            </a:pPr>
            <a:r>
              <a:rPr lang="en-US" sz="1500" noProof="0" dirty="0" err="1"/>
              <a:t>Rerank</a:t>
            </a:r>
            <a:r>
              <a:rPr lang="en-US" sz="1500" noProof="0" dirty="0"/>
              <a:t> Retrieval</a:t>
            </a:r>
          </a:p>
          <a:p>
            <a:pPr marL="1371600" lvl="2" indent="-314960">
              <a:lnSpc>
                <a:spcPct val="110000"/>
              </a:lnSpc>
              <a:spcBef>
                <a:spcPts val="0"/>
              </a:spcBef>
              <a:buSzPct val="88888"/>
              <a:buFont typeface="Arial"/>
              <a:buChar char="●"/>
            </a:pPr>
            <a:r>
              <a:rPr lang="en-US" sz="1500" noProof="0" dirty="0"/>
              <a:t>Retrieved documents are reranked by their usefulness by the LLM</a:t>
            </a:r>
          </a:p>
          <a:p>
            <a:pPr marL="914400" lvl="1" indent="-325755">
              <a:lnSpc>
                <a:spcPct val="110000"/>
              </a:lnSpc>
              <a:spcBef>
                <a:spcPts val="0"/>
              </a:spcBef>
              <a:buSzPct val="100000"/>
              <a:buFont typeface="Arial"/>
              <a:buChar char="◆"/>
            </a:pPr>
            <a:r>
              <a:rPr lang="en-US" sz="1500" noProof="0" dirty="0"/>
              <a:t>NER Retrieval</a:t>
            </a:r>
          </a:p>
          <a:p>
            <a:pPr marL="1371600" lvl="2" indent="-314960">
              <a:lnSpc>
                <a:spcPct val="110000"/>
              </a:lnSpc>
              <a:spcBef>
                <a:spcPts val="0"/>
              </a:spcBef>
              <a:buSzPct val="88888"/>
              <a:buFont typeface="Arial"/>
              <a:buChar char="●"/>
            </a:pPr>
            <a:r>
              <a:rPr lang="en-US" sz="1500" noProof="0" dirty="0"/>
              <a:t>Retrieval extracts Named Entities to be used as query</a:t>
            </a:r>
          </a:p>
          <a:p>
            <a:pPr marL="914400" lvl="1" indent="-325755">
              <a:lnSpc>
                <a:spcPct val="110000"/>
              </a:lnSpc>
              <a:spcBef>
                <a:spcPts val="0"/>
              </a:spcBef>
              <a:buSzPct val="100000"/>
              <a:buFont typeface="Arial"/>
              <a:buChar char="◆"/>
            </a:pPr>
            <a:r>
              <a:rPr lang="en-US" sz="1500" noProof="0" dirty="0" err="1"/>
              <a:t>Keyphrase</a:t>
            </a:r>
            <a:r>
              <a:rPr lang="en-US" sz="1500" noProof="0" dirty="0"/>
              <a:t> Retrieval</a:t>
            </a:r>
          </a:p>
          <a:p>
            <a:pPr marL="1371600" lvl="2" indent="-314960">
              <a:lnSpc>
                <a:spcPct val="110000"/>
              </a:lnSpc>
              <a:spcBef>
                <a:spcPts val="0"/>
              </a:spcBef>
              <a:buSzPct val="88888"/>
              <a:buFont typeface="Arial"/>
              <a:buChar char="●"/>
            </a:pPr>
            <a:r>
              <a:rPr lang="en-US" sz="1500" noProof="0" dirty="0"/>
              <a:t>Retrieval extracts </a:t>
            </a:r>
            <a:r>
              <a:rPr lang="en-US" sz="1500" noProof="0" dirty="0" err="1"/>
              <a:t>Keyphrases</a:t>
            </a:r>
            <a:r>
              <a:rPr lang="en-US" sz="1500" noProof="0" dirty="0"/>
              <a:t> to be used as query</a:t>
            </a:r>
          </a:p>
          <a:p>
            <a:pPr marL="914400" lvl="1" indent="-325755">
              <a:lnSpc>
                <a:spcPct val="110000"/>
              </a:lnSpc>
              <a:spcBef>
                <a:spcPts val="0"/>
              </a:spcBef>
              <a:buSzPct val="100000"/>
              <a:buFont typeface="Arial"/>
              <a:buChar char="◆"/>
            </a:pPr>
            <a:r>
              <a:rPr lang="en-US" sz="1500" noProof="0" dirty="0"/>
              <a:t>Theme Retrieval</a:t>
            </a:r>
          </a:p>
          <a:p>
            <a:pPr marL="1371600" lvl="2" indent="-314960">
              <a:lnSpc>
                <a:spcPct val="110000"/>
              </a:lnSpc>
              <a:spcBef>
                <a:spcPts val="0"/>
              </a:spcBef>
              <a:buSzPct val="88888"/>
              <a:buFont typeface="Arial"/>
              <a:buChar char="●"/>
            </a:pPr>
            <a:r>
              <a:rPr lang="en-US" sz="1500" noProof="0" dirty="0"/>
              <a:t>Retrieval extracts general Theme to be used as query</a:t>
            </a:r>
          </a:p>
          <a:p>
            <a:pPr marL="0" lvl="0" indent="0" algn="l" rtl="0">
              <a:lnSpc>
                <a:spcPct val="90000"/>
              </a:lnSpc>
              <a:spcBef>
                <a:spcPts val="1072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lang="en-US" sz="1800" noProof="0" dirty="0"/>
          </a:p>
        </p:txBody>
      </p:sp>
      <p:sp>
        <p:nvSpPr>
          <p:cNvPr id="231" name="Google Shape;231;p28"/>
          <p:cNvSpPr txBox="1"/>
          <p:nvPr/>
        </p:nvSpPr>
        <p:spPr>
          <a:xfrm>
            <a:off x="445000" y="1267475"/>
            <a:ext cx="60033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noProof="0" dirty="0">
                <a:solidFill>
                  <a:srgbClr val="002D72"/>
                </a:solidFill>
              </a:rPr>
              <a:t>In search for better performance many different retrievals tested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315" noProof="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"/>
          <p:cNvSpPr txBox="1">
            <a:spLocks noGrp="1"/>
          </p:cNvSpPr>
          <p:nvPr>
            <p:ph type="title"/>
          </p:nvPr>
        </p:nvSpPr>
        <p:spPr>
          <a:xfrm>
            <a:off x="595313" y="535800"/>
            <a:ext cx="8890992" cy="95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</a:pPr>
            <a:r>
              <a:rPr lang="en-US" noProof="0" dirty="0"/>
              <a:t>Retrieval Examples</a:t>
            </a:r>
          </a:p>
        </p:txBody>
      </p:sp>
      <p:sp>
        <p:nvSpPr>
          <p:cNvPr id="237" name="Google Shape;237;p29"/>
          <p:cNvSpPr txBox="1"/>
          <p:nvPr/>
        </p:nvSpPr>
        <p:spPr>
          <a:xfrm>
            <a:off x="1091644" y="1026246"/>
            <a:ext cx="8784976" cy="3744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1371600" marR="0" lvl="0" indent="0" algn="l" rtl="0">
              <a:lnSpc>
                <a:spcPct val="90000"/>
              </a:lnSpc>
              <a:spcBef>
                <a:spcPts val="1072"/>
              </a:spcBef>
              <a:spcAft>
                <a:spcPts val="0"/>
              </a:spcAft>
              <a:buClr>
                <a:schemeClr val="dk2"/>
              </a:buClr>
              <a:buSzPts val="2315"/>
              <a:buFont typeface="Arial"/>
              <a:buNone/>
            </a:pPr>
            <a:endParaRPr lang="en-US" sz="2315" b="0" i="0" u="none" strike="noStrike" cap="none" noProof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72"/>
              </a:spcBef>
              <a:spcAft>
                <a:spcPts val="0"/>
              </a:spcAft>
              <a:buClr>
                <a:schemeClr val="dk2"/>
              </a:buClr>
              <a:buSzPts val="2315"/>
              <a:buFont typeface="Arial"/>
              <a:buNone/>
            </a:pPr>
            <a:endParaRPr lang="en-US" sz="2315" b="0" i="0" u="none" strike="noStrike" cap="none" noProof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29" title="Document Retrieva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4938" y="968038"/>
            <a:ext cx="5153025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9" title="LLM Retrieva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6538" y="2311063"/>
            <a:ext cx="7248525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9" title="Rerank Retrieval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1288" y="3654088"/>
            <a:ext cx="7343775" cy="134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FZÚ">
      <a:dk1>
        <a:srgbClr val="000000"/>
      </a:dk1>
      <a:lt1>
        <a:srgbClr val="FFFFFF"/>
      </a:lt1>
      <a:dk2>
        <a:srgbClr val="002D72"/>
      </a:dk2>
      <a:lt2>
        <a:srgbClr val="F0F0F0"/>
      </a:lt2>
      <a:accent1>
        <a:srgbClr val="002D72"/>
      </a:accent1>
      <a:accent2>
        <a:srgbClr val="0072CE"/>
      </a:accent2>
      <a:accent3>
        <a:srgbClr val="EE7203"/>
      </a:accent3>
      <a:accent4>
        <a:srgbClr val="A81815"/>
      </a:accent4>
      <a:accent5>
        <a:srgbClr val="009641"/>
      </a:accent5>
      <a:accent6>
        <a:srgbClr val="7030A0"/>
      </a:accent6>
      <a:hlink>
        <a:srgbClr val="002D72"/>
      </a:hlink>
      <a:folHlink>
        <a:srgbClr val="002D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725</Words>
  <Application>Microsoft Office PowerPoint</Application>
  <PresentationFormat>Custom</PresentationFormat>
  <Paragraphs>133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Avenir</vt:lpstr>
      <vt:lpstr>Theme1</vt:lpstr>
      <vt:lpstr>PowerPoint Presentation</vt:lpstr>
      <vt:lpstr>MOTIVATION</vt:lpstr>
      <vt:lpstr>PowerPoint Presentation</vt:lpstr>
      <vt:lpstr>BASE IMPLEMENTATION</vt:lpstr>
      <vt:lpstr>IMPLEMENTATION</vt:lpstr>
      <vt:lpstr>IMPLEMENTATION</vt:lpstr>
      <vt:lpstr>APPLICATION FLOW</vt:lpstr>
      <vt:lpstr>TESTED RETRIEVALS</vt:lpstr>
      <vt:lpstr>Retrieval Examples</vt:lpstr>
      <vt:lpstr>SYNTHETIC DATASET</vt:lpstr>
      <vt:lpstr>SYNTHETIC DATASET</vt:lpstr>
      <vt:lpstr>EVALUATION</vt:lpstr>
      <vt:lpstr>EVALUATION</vt:lpstr>
      <vt:lpstr>RESULTS</vt:lpstr>
      <vt:lpstr>RESULTS</vt:lpstr>
      <vt:lpstr>RESULTS</vt:lpstr>
      <vt:lpstr>RESULTS</vt:lpstr>
      <vt:lpstr>RESULTS</vt:lpstr>
      <vt:lpstr>RESULTS</vt:lpstr>
      <vt:lpstr>EXAMPLES</vt:lpstr>
      <vt:lpstr>EXAMPLES</vt:lpstr>
      <vt:lpstr>EXAMPLES</vt:lpstr>
      <vt:lpstr>EXAMPLES</vt:lpstr>
      <vt:lpstr>CONFIGURATION</vt:lpstr>
      <vt:lpstr>CONFIGURATION</vt:lpstr>
      <vt:lpstr>CONFIGURATION</vt:lpstr>
      <vt:lpstr>PowerPoint Presentation</vt:lpstr>
      <vt:lpstr>SUMMARY</vt:lpstr>
      <vt:lpstr>PowerPoint Presentation</vt:lpstr>
      <vt:lpstr>MORE EXAMPLES</vt:lpstr>
      <vt:lpstr>MORE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Jiří Chudoba</cp:lastModifiedBy>
  <cp:revision>6</cp:revision>
  <dcterms:modified xsi:type="dcterms:W3CDTF">2025-03-20T04:14:44Z</dcterms:modified>
</cp:coreProperties>
</file>