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Times New Roman Bold" charset="1" panose="02030802070405020303"/>
      <p:regular r:id="rId42"/>
    </p:embeddedFont>
    <p:embeddedFont>
      <p:font typeface="Times New Roman" charset="1" panose="02030502070405020303"/>
      <p:regular r:id="rId43"/>
    </p:embeddedFont>
    <p:embeddedFont>
      <p:font typeface="Times New Roman Medium" charset="1" panose="02030502070405020303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notesMasters/notesMaster1.xml" Type="http://schemas.openxmlformats.org/officeDocument/2006/relationships/notesMaster"/><Relationship Id="rId4" Target="theme/theme1.xml" Type="http://schemas.openxmlformats.org/officeDocument/2006/relationships/theme"/><Relationship Id="rId40" Target="theme/theme2.xml" Type="http://schemas.openxmlformats.org/officeDocument/2006/relationships/theme"/><Relationship Id="rId41" Target="notesSlides/notesSlide1.xml" Type="http://schemas.openxmlformats.org/officeDocument/2006/relationships/notesSlide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notesSlides/notesSlide2.xml" Type="http://schemas.openxmlformats.org/officeDocument/2006/relationships/notesSlide"/><Relationship Id="rId45" Target="fonts/font45.fntdata" Type="http://schemas.openxmlformats.org/officeDocument/2006/relationships/font"/><Relationship Id="rId46" Target="notesSlides/notesSlide3.xml" Type="http://schemas.openxmlformats.org/officeDocument/2006/relationships/notesSlide"/><Relationship Id="rId47" Target="notesSlides/notesSlide4.xml" Type="http://schemas.openxmlformats.org/officeDocument/2006/relationships/notesSlide"/><Relationship Id="rId48" Target="notesSlides/notesSlide5.xml" Type="http://schemas.openxmlformats.org/officeDocument/2006/relationships/notesSlide"/><Relationship Id="rId49" Target="notesSlides/notesSlide6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7.xml" Type="http://schemas.openxmlformats.org/officeDocument/2006/relationships/notesSlide"/><Relationship Id="rId51" Target="notesSlides/notesSlide8.xml" Type="http://schemas.openxmlformats.org/officeDocument/2006/relationships/notesSlide"/><Relationship Id="rId52" Target="notesSlides/notesSlide9.xml" Type="http://schemas.openxmlformats.org/officeDocument/2006/relationships/notesSlide"/><Relationship Id="rId53" Target="notesSlides/notesSlide10.xml" Type="http://schemas.openxmlformats.org/officeDocument/2006/relationships/notesSlide"/><Relationship Id="rId54" Target="notesSlides/notesSlide11.xml" Type="http://schemas.openxmlformats.org/officeDocument/2006/relationships/notesSlide"/><Relationship Id="rId55" Target="notesSlides/notesSlide12.xml" Type="http://schemas.openxmlformats.org/officeDocument/2006/relationships/notesSlide"/><Relationship Id="rId56" Target="notesSlides/notesSlide13.xml" Type="http://schemas.openxmlformats.org/officeDocument/2006/relationships/notesSlide"/><Relationship Id="rId57" Target="notesSlides/notesSlide14.xml" Type="http://schemas.openxmlformats.org/officeDocument/2006/relationships/notesSlide"/><Relationship Id="rId58" Target="notesSlides/notesSlide15.xml" Type="http://schemas.openxmlformats.org/officeDocument/2006/relationships/notesSlide"/><Relationship Id="rId59" Target="notesSlides/notesSlide16.xml" Type="http://schemas.openxmlformats.org/officeDocument/2006/relationships/notesSlide"/><Relationship Id="rId6" Target="slides/slide1.xml" Type="http://schemas.openxmlformats.org/officeDocument/2006/relationships/slide"/><Relationship Id="rId60" Target="notesSlides/notesSlide17.xml" Type="http://schemas.openxmlformats.org/officeDocument/2006/relationships/notesSlide"/><Relationship Id="rId61" Target="notesSlides/notesSlide18.xml" Type="http://schemas.openxmlformats.org/officeDocument/2006/relationships/notesSlide"/><Relationship Id="rId62" Target="notesSlides/notesSlide19.xml" Type="http://schemas.openxmlformats.org/officeDocument/2006/relationships/notesSlide"/><Relationship Id="rId63" Target="notesSlides/notesSlide20.xml" Type="http://schemas.openxmlformats.org/officeDocument/2006/relationships/notesSlide"/><Relationship Id="rId64" Target="notesSlides/notesSlide21.xml" Type="http://schemas.openxmlformats.org/officeDocument/2006/relationships/notesSlide"/><Relationship Id="rId65" Target="notesSlides/notesSlide22.xml" Type="http://schemas.openxmlformats.org/officeDocument/2006/relationships/notesSlide"/><Relationship Id="rId66" Target="notesSlides/notesSlide23.xml" Type="http://schemas.openxmlformats.org/officeDocument/2006/relationships/notesSlide"/><Relationship Id="rId67" Target="notesSlides/notesSlide24.xml" Type="http://schemas.openxmlformats.org/officeDocument/2006/relationships/notesSlide"/><Relationship Id="rId68" Target="notesSlides/notesSlide25.xml" Type="http://schemas.openxmlformats.org/officeDocument/2006/relationships/notesSlide"/><Relationship Id="rId69" Target="notesSlides/notesSlide26.xml" Type="http://schemas.openxmlformats.org/officeDocument/2006/relationships/notesSlide"/><Relationship Id="rId7" Target="slides/slide2.xml" Type="http://schemas.openxmlformats.org/officeDocument/2006/relationships/slide"/><Relationship Id="rId70" Target="notesSlides/notesSlide27.xml" Type="http://schemas.openxmlformats.org/officeDocument/2006/relationships/notesSlide"/><Relationship Id="rId71" Target="notesSlides/notesSlide28.xml" Type="http://schemas.openxmlformats.org/officeDocument/2006/relationships/notesSlide"/><Relationship Id="rId72" Target="notesSlides/notesSlide29.xml" Type="http://schemas.openxmlformats.org/officeDocument/2006/relationships/notesSlide"/><Relationship Id="rId73" Target="notesSlides/notesSlide30.xml" Type="http://schemas.openxmlformats.org/officeDocument/2006/relationships/notesSlide"/><Relationship Id="rId74" Target="notesSlides/notesSlide31.xml" Type="http://schemas.openxmlformats.org/officeDocument/2006/relationships/notesSlide"/><Relationship Id="rId75" Target="notesSlides/notesSlide32.xml" Type="http://schemas.openxmlformats.org/officeDocument/2006/relationships/notesSlide"/><Relationship Id="rId76" Target="notesSlides/notesSlide33.xml" Type="http://schemas.openxmlformats.org/officeDocument/2006/relationships/notes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3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3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3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1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0" y="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36041" y="-356253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0800000">
            <a:off x="114776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26450" y="3757612"/>
            <a:ext cx="10332750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b="true" sz="5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Comparative Analysis of Pretrained Language Models for Chemical Toxicity Prediction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535469" y="6951722"/>
            <a:ext cx="12114712" cy="937200"/>
            <a:chOff x="0" y="0"/>
            <a:chExt cx="16152950" cy="1249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152961" cy="1249553"/>
            </a:xfrm>
            <a:custGeom>
              <a:avLst/>
              <a:gdLst/>
              <a:ahLst/>
              <a:cxnLst/>
              <a:rect r="r" b="b" t="t" l="l"/>
              <a:pathLst>
                <a:path h="1249553" w="16152961">
                  <a:moveTo>
                    <a:pt x="0" y="0"/>
                  </a:moveTo>
                  <a:lnTo>
                    <a:pt x="16152961" y="0"/>
                  </a:lnTo>
                  <a:lnTo>
                    <a:pt x="16152961" y="1249553"/>
                  </a:lnTo>
                  <a:lnTo>
                    <a:pt x="0" y="12495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6152950" cy="13162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840"/>
                </a:lnSpc>
              </a:pPr>
              <a:r>
                <a:rPr lang="en-US" sz="3200">
                  <a:solidFill>
                    <a:srgbClr val="2411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Yueh-Hsi Chung¹, Chun-Wei Tung², Yung-Chun Chang³⁴*</a:t>
              </a:r>
              <a:r>
                <a:rPr lang="en-US" sz="3200">
                  <a:solidFill>
                    <a:srgbClr val="2411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​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36171" y="7822247"/>
            <a:ext cx="10084954" cy="31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¹Department of Industrial Education, NationalTaiwan Normal University,Taipei, Taiwan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6979" y="8236267"/>
            <a:ext cx="10621389" cy="31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²Institute of Biotechnology and Pharmaceutical Research, National Health Research, Taipei, Taiwan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98084" y="8650288"/>
            <a:ext cx="9761126" cy="31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³Graduate Institute of Data Science, Taipei Medical University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98196" y="9062707"/>
            <a:ext cx="9652822" cy="318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⁴Clinical Big Data Research Center, Taipei Medical University Hospital, Taipei, Taiwan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93371" y="5143500"/>
            <a:ext cx="11301259" cy="3630529"/>
          </a:xfrm>
          <a:custGeom>
            <a:avLst/>
            <a:gdLst/>
            <a:ahLst/>
            <a:cxnLst/>
            <a:rect r="r" b="b" t="t" l="l"/>
            <a:pathLst>
              <a:path h="3630529" w="11301259">
                <a:moveTo>
                  <a:pt x="0" y="0"/>
                </a:moveTo>
                <a:lnTo>
                  <a:pt x="11301258" y="0"/>
                </a:lnTo>
                <a:lnTo>
                  <a:pt x="11301258" y="3630529"/>
                </a:lnTo>
                <a:lnTo>
                  <a:pt x="0" y="3630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MoleculeNet Datasets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236209"/>
            <a:ext cx="14333637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 benchmark specifically designed for testing machine learning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700,000 compounds evaluated for diverse molecular properties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Includes chemical compound’s toxicity prediction and molecular activity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60209" y="5004823"/>
            <a:ext cx="12510165" cy="3467384"/>
          </a:xfrm>
          <a:custGeom>
            <a:avLst/>
            <a:gdLst/>
            <a:ahLst/>
            <a:cxnLst/>
            <a:rect r="r" b="b" t="t" l="l"/>
            <a:pathLst>
              <a:path h="3467384" w="12510165">
                <a:moveTo>
                  <a:pt x="0" y="0"/>
                </a:moveTo>
                <a:lnTo>
                  <a:pt x="12510165" y="0"/>
                </a:lnTo>
                <a:lnTo>
                  <a:pt x="12510165" y="3467385"/>
                </a:lnTo>
                <a:lnTo>
                  <a:pt x="0" y="34673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Datasets We Used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236209"/>
            <a:ext cx="15504542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Chose datasets related to chemical compound’s toxicity and molecular activity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Dataset Names: Clintox, Tox21, ToxCast, SIDER, MUV, PCBA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Datasets Distribution and Details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Datasets We Used (1/6)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26659"/>
            <a:ext cx="16230600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720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Clinical Toxicity ( ClinTox ):  </a:t>
            </a:r>
          </a:p>
          <a:p>
            <a:pPr algn="just" marL="1554480" indent="-518160" lvl="2">
              <a:lnSpc>
                <a:spcPts val="720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1,491 FDA-approved drugs with toxicity</a:t>
            </a:r>
          </a:p>
          <a:p>
            <a:pPr algn="just" marL="1554480" indent="-518160" lvl="2">
              <a:lnSpc>
                <a:spcPts val="720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Differentiating FDA-approved drugs from those that failed due to toxicity.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Datasets We Used (2-3/6)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236209"/>
            <a:ext cx="16230600" cy="515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Toxicology in the 21st Century (Tox21): 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8014 toxic chemicals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multi-task learning and high-throughput screening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Toxicity Forecaster ( ToxCast ):  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8,615 compounds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complementary resource to the Tox21, shares about 96% of chemical entries.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24281" y="5960278"/>
            <a:ext cx="3702024" cy="2956926"/>
          </a:xfrm>
          <a:custGeom>
            <a:avLst/>
            <a:gdLst/>
            <a:ahLst/>
            <a:cxnLst/>
            <a:rect r="r" b="b" t="t" l="l"/>
            <a:pathLst>
              <a:path h="2956926" w="3702024">
                <a:moveTo>
                  <a:pt x="0" y="0"/>
                </a:moveTo>
                <a:lnTo>
                  <a:pt x="3702024" y="0"/>
                </a:lnTo>
                <a:lnTo>
                  <a:pt x="3702024" y="2956926"/>
                </a:lnTo>
                <a:lnTo>
                  <a:pt x="0" y="2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236209"/>
            <a:ext cx="16230600" cy="579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The Side Effect Resource (SIDER): 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1,427 marketed drugs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Maximum Unbiased Validation (MUV):  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93,127 compounds  from PubChem bioactivity data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PubChem  BioAssay  (PCBA):  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130 million bioactivity outcomes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datasets test model performance on imbalanced data.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424281" y="2561320"/>
            <a:ext cx="3702024" cy="3130571"/>
          </a:xfrm>
          <a:custGeom>
            <a:avLst/>
            <a:gdLst/>
            <a:ahLst/>
            <a:cxnLst/>
            <a:rect r="r" b="b" t="t" l="l"/>
            <a:pathLst>
              <a:path h="3130571" w="3702024">
                <a:moveTo>
                  <a:pt x="0" y="0"/>
                </a:moveTo>
                <a:lnTo>
                  <a:pt x="3702024" y="0"/>
                </a:lnTo>
                <a:lnTo>
                  <a:pt x="3702024" y="3130571"/>
                </a:lnTo>
                <a:lnTo>
                  <a:pt x="0" y="31305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Datasets We Used (4-6/6)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93371" y="3734573"/>
            <a:ext cx="11301259" cy="5848402"/>
          </a:xfrm>
          <a:custGeom>
            <a:avLst/>
            <a:gdLst/>
            <a:ahLst/>
            <a:cxnLst/>
            <a:rect r="r" b="b" t="t" l="l"/>
            <a:pathLst>
              <a:path h="5848402" w="11301259">
                <a:moveTo>
                  <a:pt x="0" y="0"/>
                </a:moveTo>
                <a:lnTo>
                  <a:pt x="11301258" y="0"/>
                </a:lnTo>
                <a:lnTo>
                  <a:pt x="11301258" y="5848401"/>
                </a:lnTo>
                <a:lnTo>
                  <a:pt x="0" y="58484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" t="0" r="-4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SMILES Representation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236209"/>
            <a:ext cx="10583242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Simplified Molecular Input Line Entry System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Linear notation for representing chemical structures</a:t>
            </a: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Methods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Overview of Models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236209"/>
            <a:ext cx="14845308" cy="579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Traditional Machine Learning Models: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 Regression, SVM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Deep Learning Models: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XGB, RF, IRV, MNN, BMN, GCN, WM, DMPNN, ChemBERTa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Large Language Models: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GPT-3.5 Turbo, GPT-4o, Gemini 1.5 Flash, and Gemini 1.5 Pro</a:t>
            </a: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LLM-based Approach: Tokenization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5375" y="2236209"/>
            <a:ext cx="14838462" cy="633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Tokenization of SMILES strings:</a:t>
            </a:r>
          </a:p>
          <a:p>
            <a:pPr algn="just">
              <a:lnSpc>
                <a:spcPts val="5040"/>
              </a:lnSpc>
            </a:pP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Byte-Pair Encoding (BPE):</a:t>
            </a:r>
          </a:p>
          <a:p>
            <a:pPr algn="just">
              <a:lnSpc>
                <a:spcPts val="5040"/>
              </a:lnSpc>
            </a:pPr>
          </a:p>
          <a:p>
            <a:pPr algn="just" marL="2331720" indent="-582930" lvl="3">
              <a:lnSpc>
                <a:spcPts val="6516"/>
              </a:lnSpc>
              <a:buFont typeface="Arial"/>
              <a:buChar char="￭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 text into individual character and see them as basic token.</a:t>
            </a:r>
          </a:p>
          <a:p>
            <a:pPr algn="just" marL="2331720" indent="-582930" lvl="3">
              <a:lnSpc>
                <a:spcPts val="6516"/>
              </a:lnSpc>
              <a:buFont typeface="Arial"/>
              <a:buChar char="￭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most frequent pair of adjacent characters.</a:t>
            </a:r>
          </a:p>
          <a:p>
            <a:pPr algn="just" marL="2331720" indent="-582930" lvl="3">
              <a:lnSpc>
                <a:spcPts val="6516"/>
              </a:lnSpc>
              <a:buFont typeface="Arial"/>
              <a:buChar char="￭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frequent pair into a new token iteratively.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Experiment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13529848" y="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4758154" y="0"/>
                </a:moveTo>
                <a:lnTo>
                  <a:pt x="0" y="0"/>
                </a:lnTo>
                <a:lnTo>
                  <a:pt x="0" y="6474668"/>
                </a:lnTo>
                <a:lnTo>
                  <a:pt x="4758154" y="6474668"/>
                </a:lnTo>
                <a:lnTo>
                  <a:pt x="475815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08452" y="7623394"/>
            <a:ext cx="9148150" cy="6958700"/>
          </a:xfrm>
          <a:custGeom>
            <a:avLst/>
            <a:gdLst/>
            <a:ahLst/>
            <a:cxnLst/>
            <a:rect r="r" b="b" t="t" l="l"/>
            <a:pathLst>
              <a:path h="6958700" w="9148150">
                <a:moveTo>
                  <a:pt x="0" y="0"/>
                </a:moveTo>
                <a:lnTo>
                  <a:pt x="9148150" y="0"/>
                </a:lnTo>
                <a:lnTo>
                  <a:pt x="9148150" y="6958700"/>
                </a:lnTo>
                <a:lnTo>
                  <a:pt x="0" y="695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352630"/>
            <a:ext cx="3628205" cy="4694036"/>
          </a:xfrm>
          <a:custGeom>
            <a:avLst/>
            <a:gdLst/>
            <a:ahLst/>
            <a:cxnLst/>
            <a:rect r="r" b="b" t="t" l="l"/>
            <a:pathLst>
              <a:path h="4694036" w="3628205">
                <a:moveTo>
                  <a:pt x="0" y="0"/>
                </a:moveTo>
                <a:lnTo>
                  <a:pt x="3628205" y="0"/>
                </a:lnTo>
                <a:lnTo>
                  <a:pt x="3628205" y="4694036"/>
                </a:lnTo>
                <a:lnTo>
                  <a:pt x="0" y="469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25558" y="4747577"/>
            <a:ext cx="2234602" cy="3450362"/>
          </a:xfrm>
          <a:custGeom>
            <a:avLst/>
            <a:gdLst/>
            <a:ahLst/>
            <a:cxnLst/>
            <a:rect r="r" b="b" t="t" l="l"/>
            <a:pathLst>
              <a:path h="3450362" w="2234602">
                <a:moveTo>
                  <a:pt x="0" y="0"/>
                </a:moveTo>
                <a:lnTo>
                  <a:pt x="2234602" y="0"/>
                </a:lnTo>
                <a:lnTo>
                  <a:pt x="2234602" y="3450363"/>
                </a:lnTo>
                <a:lnTo>
                  <a:pt x="0" y="34503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590946" y="4962151"/>
            <a:ext cx="1992429" cy="3025034"/>
          </a:xfrm>
          <a:custGeom>
            <a:avLst/>
            <a:gdLst/>
            <a:ahLst/>
            <a:cxnLst/>
            <a:rect r="r" b="b" t="t" l="l"/>
            <a:pathLst>
              <a:path h="3025034" w="1992429">
                <a:moveTo>
                  <a:pt x="0" y="0"/>
                </a:moveTo>
                <a:lnTo>
                  <a:pt x="1992429" y="0"/>
                </a:lnTo>
                <a:lnTo>
                  <a:pt x="1992429" y="3025034"/>
                </a:lnTo>
                <a:lnTo>
                  <a:pt x="0" y="30250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003" t="0" r="-10223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Authors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139238" y="465232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757213" y="2780706"/>
            <a:ext cx="5660739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Yueh-Hsi Chung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66165" y="3582881"/>
            <a:ext cx="8363683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b="true" sz="24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First Grade in National Taiwan Normal University​</a:t>
            </a:r>
          </a:p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b="true" sz="24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TMU Data Science M.S. Student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29848" y="8159840"/>
            <a:ext cx="323374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  <a:spcBef>
                <a:spcPct val="0"/>
              </a:spcBef>
            </a:pPr>
            <a:r>
              <a:rPr lang="en-US" b="true" sz="212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Yung-Chun Chang ​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b="true" sz="1599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TMU Data Science​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b="true" sz="1599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Professor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15660" y="8159840"/>
            <a:ext cx="3743001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  <a:spcBef>
                <a:spcPct val="0"/>
              </a:spcBef>
            </a:pPr>
            <a:r>
              <a:rPr lang="en-US" b="true" sz="212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Chun-Wei Tung</a:t>
            </a:r>
            <a:r>
              <a:rPr lang="en-US" b="true" sz="212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 ​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b="true" sz="1599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Institute of Biotechnology and Pharmaceutical Research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b="true" sz="1599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Investigator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Experimental Setups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31425" y="2236209"/>
            <a:ext cx="15935054" cy="579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Software Frameworks: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PyTorch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Hugging Face Transformers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Hardware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NVIDIA A100 Tensor Core GPU (80GB HBM2e)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(Thanks ASGC for supporting us the computing power)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40289" y="4617290"/>
            <a:ext cx="11961680" cy="4242224"/>
          </a:xfrm>
          <a:custGeom>
            <a:avLst/>
            <a:gdLst/>
            <a:ahLst/>
            <a:cxnLst/>
            <a:rect r="r" b="b" t="t" l="l"/>
            <a:pathLst>
              <a:path h="4242224" w="11961680">
                <a:moveTo>
                  <a:pt x="0" y="0"/>
                </a:moveTo>
                <a:lnTo>
                  <a:pt x="11961680" y="0"/>
                </a:lnTo>
                <a:lnTo>
                  <a:pt x="11961680" y="4242223"/>
                </a:lnTo>
                <a:lnTo>
                  <a:pt x="0" y="42422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Example Prompt for LLMs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9175" y="2236209"/>
            <a:ext cx="15935054" cy="324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Role Assignment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Task Description</a:t>
            </a: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Output Format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389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sz="12000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Results and</a:t>
            </a:r>
          </a:p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Discussion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81100" y="1895875"/>
            <a:ext cx="9515250" cy="7362425"/>
          </a:xfrm>
          <a:custGeom>
            <a:avLst/>
            <a:gdLst/>
            <a:ahLst/>
            <a:cxnLst/>
            <a:rect r="r" b="b" t="t" l="l"/>
            <a:pathLst>
              <a:path h="7362425" w="9515250">
                <a:moveTo>
                  <a:pt x="0" y="0"/>
                </a:moveTo>
                <a:lnTo>
                  <a:pt x="9515250" y="0"/>
                </a:lnTo>
                <a:lnTo>
                  <a:pt x="9515250" y="7362425"/>
                </a:lnTo>
                <a:lnTo>
                  <a:pt x="0" y="7362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71931" y="2864330"/>
            <a:ext cx="139489" cy="549709"/>
          </a:xfrm>
          <a:custGeom>
            <a:avLst/>
            <a:gdLst/>
            <a:ahLst/>
            <a:cxnLst/>
            <a:rect r="r" b="b" t="t" l="l"/>
            <a:pathLst>
              <a:path h="549709" w="139489">
                <a:moveTo>
                  <a:pt x="0" y="0"/>
                </a:moveTo>
                <a:lnTo>
                  <a:pt x="139489" y="0"/>
                </a:lnTo>
                <a:lnTo>
                  <a:pt x="139489" y="549708"/>
                </a:lnTo>
                <a:lnTo>
                  <a:pt x="0" y="549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Results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318470" y="3576915"/>
            <a:ext cx="692950" cy="2730836"/>
          </a:xfrm>
          <a:custGeom>
            <a:avLst/>
            <a:gdLst/>
            <a:ahLst/>
            <a:cxnLst/>
            <a:rect r="r" b="b" t="t" l="l"/>
            <a:pathLst>
              <a:path h="2730836" w="692950">
                <a:moveTo>
                  <a:pt x="0" y="0"/>
                </a:moveTo>
                <a:lnTo>
                  <a:pt x="692950" y="0"/>
                </a:lnTo>
                <a:lnTo>
                  <a:pt x="692950" y="2730836"/>
                </a:lnTo>
                <a:lnTo>
                  <a:pt x="0" y="2730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88215" y="6469676"/>
            <a:ext cx="623205" cy="2455981"/>
          </a:xfrm>
          <a:custGeom>
            <a:avLst/>
            <a:gdLst/>
            <a:ahLst/>
            <a:cxnLst/>
            <a:rect r="r" b="b" t="t" l="l"/>
            <a:pathLst>
              <a:path h="2455981" w="623205">
                <a:moveTo>
                  <a:pt x="0" y="0"/>
                </a:moveTo>
                <a:lnTo>
                  <a:pt x="623205" y="0"/>
                </a:lnTo>
                <a:lnTo>
                  <a:pt x="623205" y="2455981"/>
                </a:lnTo>
                <a:lnTo>
                  <a:pt x="0" y="2455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3931" y="2711930"/>
            <a:ext cx="4778094" cy="72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2"/>
              </a:lnSpc>
            </a:pPr>
            <a:r>
              <a:rPr lang="en-US" sz="3801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Traditional ML Models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6647" y="4605761"/>
            <a:ext cx="4592661" cy="72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2"/>
              </a:lnSpc>
            </a:pPr>
            <a:r>
              <a:rPr lang="en-US" sz="3801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Deep Learning Models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54224" y="7322474"/>
            <a:ext cx="2917508" cy="72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2"/>
              </a:lnSpc>
            </a:pPr>
            <a:r>
              <a:rPr lang="en-US" sz="3801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LLMs Models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Discussion (1/2)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236209"/>
            <a:ext cx="15935054" cy="707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Baseline and Limitations of Traditional Models: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LR and SVM provide a performance baseline, but struggle with imbalanced datasets like MUV and PCBA.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Improvements with Deep Learning Models: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DMPNN and ChemBERTa show improvements over traditional methods, but their effectiveness can vary across different datasets.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Discussion (2/2)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338061"/>
            <a:ext cx="15935054" cy="834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Adaptive Capability of Few-Shot Learning: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minimal labeled data, these LLMs can significantly enhance predictive accuracy.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Highlighting their transformative potential in drug discovery and cheminformatics tasks.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Essential Specification of Confidence Levels in Prompt Engineering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else LLMs will give a binary answer which won’t be able to evaluate their AUROC and AUPRC.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236209"/>
            <a:ext cx="15935054" cy="7709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Superior Performance of LLMs: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GPT-4o and Gemini-1.5 Pro ability to leverage minimal labeled data in few-shot settings underscores their effectiveness in addressing challenges like molecular complexity and dataset imbalance (MUV &amp; PCBA).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Transformative Impact of Few-Shot Learning: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Utilizing limited labeled examples, it enhances precision, recall in imbalanced scenarios, reduces the need for extensive domain-specific fine-tuning.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389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Future Directions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Future Direction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236209"/>
            <a:ext cx="15935054" cy="707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Hybrid Modeling Opportunity: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research could integrate graph-based methods with transformer-based LLMs to develop hybrid models that further enhance predictive capabilities in cheminformatics.</a:t>
            </a:r>
          </a:p>
          <a:p>
            <a:pPr algn="just">
              <a:lnSpc>
                <a:spcPts val="5040"/>
              </a:lnSpc>
            </a:pPr>
          </a:p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Broader Adoption and Transformation:</a:t>
            </a:r>
          </a:p>
          <a:p>
            <a:pPr algn="just" marL="1554480" indent="-518160" lvl="2">
              <a:lnSpc>
                <a:spcPts val="5040"/>
              </a:lnSpc>
              <a:buFont typeface="Arial"/>
              <a:buChar char="⚬"/>
            </a:pPr>
            <a:r>
              <a:rPr lang="en-US" sz="36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study paves the way for broader adoption of LLMs in molecular science, highlighting their potential to predictive modeling.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Table of contents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1678" y="2211176"/>
            <a:ext cx="9838845" cy="4965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Introduction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Materials and Datasets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Methods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Experiment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Results and Discussion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Conclusion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Future Directions</a:t>
            </a:r>
          </a:p>
          <a:p>
            <a:pPr algn="l" marL="777240" indent="-388620" lvl="1">
              <a:lnSpc>
                <a:spcPts val="4860"/>
              </a:lnSpc>
              <a:buAutoNum type="arabicPeriod" startAt="1"/>
            </a:pPr>
            <a:r>
              <a:rPr lang="en-US" b="true" sz="3600">
                <a:solidFill>
                  <a:srgbClr val="241160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Reference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Reference (1/3)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312409"/>
            <a:ext cx="15935054" cy="7793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00"/>
              </a:lnSpc>
            </a:pP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Dickson, M., &amp; Gagnon, J. (2004). Key factors in the rising cost of new drug discovery and development. Nat Rev Drug Discov, 3, 417–429. 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Calcoen, D., Elias, L., &amp; Yu, X. (2015). What does it take to produce a breakthrough drug? Nat Rev Drug Discov, 14, 161–162. 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Paul, S., Mytelka, D., Dunwiddie, C., et al. (2010). How to improve R&amp;D productivity: the pharmaceutical industry's grand challenge. Nat Rev Drug Discov, 9, 203–214. 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Giri, S., &amp; Bader, A. (2015). A low‐cost, high‐quality new drug discovery process using patient‐derived induced pluripotent stem cells. Drug Discovery Today, 20(1), 37–49.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Scannell, J., Blanckley, A., Boldon, H., et al. (2012). Diagnosing the decline in pharmaceutical R&amp;D efficiency. Nat Rev Drug Discov, 11, 191–200. 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Marrer, E., &amp; Dieterle, F. (2010). Impact of biomarker development on drug safety assessment. Toxicology and Applied Pharmacology, 243(2), 167–179.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Li, A. P. (2004). A comprehensive approach for drug safety assessment. Chemico-biological Interactions, 150(1), 27–33.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Lo, Y. C., Rensi, S. E., Tong, W., &amp; Altman, R. B. (2018). Machine learning in cheminformatics and drug discovery. Drug Discovery Today, 23(8), 1538–1546.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Wigh, D. S., Goodman, J. M., &amp; Lapkin, A. A. (2022). A review of molecular representation in the age of machine learning. Wiley Interdisciplinary Reviews: Computational Molecular Science, 12(5), e1603.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Unterthiner, T., Mayr, A., Klambauer, G., &amp; Hochreiter, S. (2015). Toxicity prediction using deep learning. arXiv preprint arXiv:1503.01445.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Chithrananda, S., Grand, G., &amp; Ramsundar, B. (2020). ChemBERTa: large-scale self-supervised pretraining for molecular property prediction. arXiv preprint arXiv:2010.09885.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Weininger, D. (1988). SMILES, a chemical language and information system. 1. Introduction to methodology and encoding rules. Journal of Chemical Information and Computer Sciences, 28(1), 31–36.</a:t>
            </a:r>
          </a:p>
          <a:p>
            <a:pPr algn="just">
              <a:lnSpc>
                <a:spcPts val="210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Reference (2/3)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312409"/>
            <a:ext cx="15935054" cy="9364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00"/>
              </a:lnSpc>
            </a:pP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Sivarajkumar, S., Kelley, M., Samolyk-Mazzanti, A., Visweswaran, S., &amp; Wang, Y. (2024). An empirical evaluation of prompting strategies for large language models in zero-shot clinical natural language processing: algorithm development and validation study. JMIR Medical Informatics, 12, e55318.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Costa, D., Dias, J., Nakano, C., &amp; Monteiro, M. L. (2023). Assessing the Statistical Abilities of GPT-4 as a Zero-shot Reasoner: Strengths and Weaknesses.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Yang, K., Swanson, K., Jin, W., Coley, C., Eiden, P., Gao, H., ... &amp; Barzilay, R. (2019). Analyzing learned molecular representations for property prediction. Journal of Chemical Information and Modeling, 59(8), 3370–3388.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Wu, Z., Ramsundar, B., Feinberg, E. N., Gomes, J., Geniesse, C., Pappu, A. S., ... &amp; Pande, V. (2018). MoleculeNet: a benchmark for molecular machine learning. Chemical Science, 9(2), 513–530.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Gayvert, K. M., Madhukar, N. S., &amp; Elemento, O. (2016). A Data-Driven Approach to Predicting Successes and Failures of Clinical Trials. Cell Chem Biol, 23(10), 1294–1301. doi:10.1016/j.chembiol.2016.07.023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Idakwo, G., Thangapandian, S., Luttrell, J., Li, Y., Wang, N., Zhou, Z., ... &amp; Gong, P. (2020). Structure–activity relationship-based chemical classification of highly imbalanced Tox21 datasets. Journal of Cheminformatics, 12, 1–19.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Richard, A. M., Judson, R. S., Houck, K. A., Grulke, C. M., Volarath, P., Thillainadarajah, I., ... &amp; Thomas, R. S. (2016). ToxCast chemical landscape: paving the road to 21st century toxicology. Chemical Research in Toxicology, 29(8), 1225–1251.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Altae-Tran, H., Ramsundar, B., Pappu, A. S., &amp; Pande, V. (2017). Low data drug discovery with one-shot learning. ACS Central Science, 3(4), 283–293.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Rohrer, S. G., &amp; Baumann, K. (2009). Maximum unbiased validation (MUV) data sets for virtual screening based on PubChem bioactivity data. Journal of Chemical Information and Modeling, 49(2), 169–184.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Y., Xiao, J., Suzek, T. O., Zhang, J., Wang, J., Zhou, Z., Han, L., Karapetyan, K., Dracheva, S., Shoemaker, B. A., Bolton, E., Gindulyte, A., &amp; Bryant, S. H. (2012). PubChem's BioAssay Database. Nucleic Acids Research, 40(Database issue), D400–D412. doi:10.1093/nar/gkr1132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Romanelli, V., Annunziata, D., Cerchia, C., Cerciello, D., Piccialli, F., &amp; Lavecchia, A. (2024). Enhancing De Novo Drug Design across Multiple Therapeutic Targets with CVAE Generative Models. ACS Omega, 9(43), 43963–43976.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Lin, C. F. (2004). Training algorithms for fuzzy support vector machines with noisy data. Pattern Recognition Letters, 25(14), 1647–1656.</a:t>
            </a: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10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Reference (3/3)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9175" y="2312409"/>
            <a:ext cx="15935054" cy="9679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00"/>
              </a:lnSpc>
            </a:pP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Friedman, J. H. (2001). Greedy function approximation: a gradient boosting machine. Annals of Statistics, 1189–1232.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Breiman, L. (2001). Random forests. Machine Learning, 45, 5–32.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Swamidass, S. J., Azencott, C. A., Lin, T. W., Gramajo, H., Tsai, S. C., &amp; Baldi, P. (2009). Influence relevance voting: an accurate and interpretable virtual high throughput screening method. Journal of Chemical Information and Modeling, 49(4), 756–766. doi:10.1021/ci8004379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Ramsundar, B., Kearnes, S., Riley, P., Webster, D., Konerding, D., &amp; Pande, V. (2015). Massively multitask networks for drug discovery. arXiv preprint arXiv:1502.02072.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Ramsundar, B., Liu, B., Wu, Z., Verras, A., Tudor, M., Sheridan, R. P., &amp; Pande, V. (2017). Is multitask deep learning practical for pharma? Journal of Chemical Information and Modeling, 57(8), 2068–2076.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Duvenaud, D. K., Maclaurin, D., Iparraguirre, J., Bombarell, R., Hirzel, T., Aspuru-Guzik, A., &amp; Adams, R. P. (2015). Convolutional networks on graphs for learning molecular fingerprints. In Advances in Neural Information Processing Systems, 28.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Kearnes, S., McCloskey, K., Berndl, M., Pande, V., &amp; Riley, P. (2016). Molecular graph convolutions: moving beyond fingerprints. Journal of Computer-Aided Molecular Design, 30, 595–608.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Shibata, Y., Kida, T., Fukamachi, S., Takeda, M., Shinohara, A., Shinohara, T., &amp; Arikawa, S. (1999). Byte pair encoding: A text compression scheme that accelerates pattern matching.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Qian, C., Tang, H., Yang, Z., Liang, H., &amp; Liu, Y. (2023). Can large language models empower molecular property prediction? arXiv preprint arXiv:2307.07443.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Brown, T., Mann, B., Ryder, N., Subbiah, M., Kaplan, J. D., Dhariwal, P., ... &amp; Amodei, D. (2020). Language models are few-shot learners. Advances in Neural Information Processing Systems, 33, 1877–1901.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Gao, S., Fang, A., Huang, Y., Giunchiglia, V., Noori, A., Schwarz, J. R., ... &amp; Zitnik, M. (2024). Empowering biomedical discovery with AI agents. Cell, 187(22), 6125–6151.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Wolf, T. (2020). Transformers: State-of-the-Art Natural Language Processing. arXiv preprint arXiv:1910.03771.</a:t>
            </a:r>
          </a:p>
          <a:p>
            <a:pPr algn="just" marL="388630" indent="-194315" lvl="1">
              <a:lnSpc>
                <a:spcPts val="2520"/>
              </a:lnSpc>
              <a:buFont typeface="Arial"/>
              <a:buChar char="•"/>
            </a:pPr>
          </a:p>
          <a:p>
            <a:pPr algn="just">
              <a:lnSpc>
                <a:spcPts val="2520"/>
              </a:lnSpc>
            </a:pPr>
          </a:p>
          <a:p>
            <a:pPr algn="just">
              <a:lnSpc>
                <a:spcPts val="210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0" y="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92148" y="4513747"/>
            <a:ext cx="7905011" cy="10423206"/>
          </a:xfrm>
          <a:custGeom>
            <a:avLst/>
            <a:gdLst/>
            <a:ahLst/>
            <a:cxnLst/>
            <a:rect r="r" b="b" t="t" l="l"/>
            <a:pathLst>
              <a:path h="10423206" w="7905011">
                <a:moveTo>
                  <a:pt x="0" y="0"/>
                </a:moveTo>
                <a:lnTo>
                  <a:pt x="7905011" y="0"/>
                </a:lnTo>
                <a:lnTo>
                  <a:pt x="7905011" y="10423206"/>
                </a:lnTo>
                <a:lnTo>
                  <a:pt x="0" y="1042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0800000">
            <a:off x="114776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52671" y="3990975"/>
            <a:ext cx="9605863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sz="120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!!!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Introduction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43423" y="3760580"/>
            <a:ext cx="1996802" cy="1606570"/>
          </a:xfrm>
          <a:custGeom>
            <a:avLst/>
            <a:gdLst/>
            <a:ahLst/>
            <a:cxnLst/>
            <a:rect r="r" b="b" t="t" l="l"/>
            <a:pathLst>
              <a:path h="1606570" w="1996802">
                <a:moveTo>
                  <a:pt x="0" y="0"/>
                </a:moveTo>
                <a:lnTo>
                  <a:pt x="1996802" y="0"/>
                </a:lnTo>
                <a:lnTo>
                  <a:pt x="1996802" y="1606570"/>
                </a:lnTo>
                <a:lnTo>
                  <a:pt x="0" y="1606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090550" y="3611511"/>
            <a:ext cx="2638255" cy="1755639"/>
          </a:xfrm>
          <a:custGeom>
            <a:avLst/>
            <a:gdLst/>
            <a:ahLst/>
            <a:cxnLst/>
            <a:rect r="r" b="b" t="t" l="l"/>
            <a:pathLst>
              <a:path h="1755639" w="2638255">
                <a:moveTo>
                  <a:pt x="0" y="0"/>
                </a:moveTo>
                <a:lnTo>
                  <a:pt x="2638255" y="0"/>
                </a:lnTo>
                <a:lnTo>
                  <a:pt x="2638255" y="1755639"/>
                </a:lnTo>
                <a:lnTo>
                  <a:pt x="0" y="17556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3629790"/>
            <a:ext cx="4197109" cy="1868149"/>
          </a:xfrm>
          <a:custGeom>
            <a:avLst/>
            <a:gdLst/>
            <a:ahLst/>
            <a:cxnLst/>
            <a:rect r="r" b="b" t="t" l="l"/>
            <a:pathLst>
              <a:path h="1868149" w="4197109">
                <a:moveTo>
                  <a:pt x="0" y="0"/>
                </a:moveTo>
                <a:lnTo>
                  <a:pt x="4197109" y="0"/>
                </a:lnTo>
                <a:lnTo>
                  <a:pt x="4197109" y="1868150"/>
                </a:lnTo>
                <a:lnTo>
                  <a:pt x="0" y="1868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57216" y="3656980"/>
            <a:ext cx="2599002" cy="1840960"/>
          </a:xfrm>
          <a:custGeom>
            <a:avLst/>
            <a:gdLst/>
            <a:ahLst/>
            <a:cxnLst/>
            <a:rect r="r" b="b" t="t" l="l"/>
            <a:pathLst>
              <a:path h="1840960" w="2599002">
                <a:moveTo>
                  <a:pt x="0" y="0"/>
                </a:moveTo>
                <a:lnTo>
                  <a:pt x="2599001" y="0"/>
                </a:lnTo>
                <a:lnTo>
                  <a:pt x="2599001" y="1840960"/>
                </a:lnTo>
                <a:lnTo>
                  <a:pt x="0" y="1840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Motivation and Background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19818" y="5923625"/>
            <a:ext cx="4920407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Costly Drug Development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42554" y="5923625"/>
            <a:ext cx="3629323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High Failure Rates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50373" y="6959171"/>
            <a:ext cx="7059298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 exceeding $1.5B per compound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35811" y="6959171"/>
            <a:ext cx="4920407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&gt;90% failure rate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79329" y="7533707"/>
            <a:ext cx="5633370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2411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30% due to safety issues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Why Machine Leanring?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236209"/>
            <a:ext cx="14154116" cy="324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Analyzing structure-activity relationships between chemical compounds and their biological effects 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SMILES: encoded molecular structure supported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Scalability with large datasets.</a:t>
            </a:r>
          </a:p>
          <a:p>
            <a:pPr algn="l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93371" y="3563994"/>
            <a:ext cx="11301259" cy="6286325"/>
          </a:xfrm>
          <a:custGeom>
            <a:avLst/>
            <a:gdLst/>
            <a:ahLst/>
            <a:cxnLst/>
            <a:rect r="r" b="b" t="t" l="l"/>
            <a:pathLst>
              <a:path h="6286325" w="11301259">
                <a:moveTo>
                  <a:pt x="0" y="0"/>
                </a:moveTo>
                <a:lnTo>
                  <a:pt x="11301258" y="0"/>
                </a:lnTo>
                <a:lnTo>
                  <a:pt x="11301258" y="6286325"/>
                </a:lnTo>
                <a:lnTo>
                  <a:pt x="0" y="62863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Objects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236209"/>
            <a:ext cx="14967631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Evaluate the performance of LLMs on SMILES-based compound toxicity prediction and chemical molecular activity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129950" y="2975950"/>
            <a:ext cx="8441000" cy="6181100"/>
          </a:xfrm>
          <a:custGeom>
            <a:avLst/>
            <a:gdLst/>
            <a:ahLst/>
            <a:cxnLst/>
            <a:rect r="r" b="b" t="t" l="l"/>
            <a:pathLst>
              <a:path h="6181100" w="8441000">
                <a:moveTo>
                  <a:pt x="0" y="0"/>
                </a:moveTo>
                <a:lnTo>
                  <a:pt x="8441000" y="0"/>
                </a:lnTo>
                <a:lnTo>
                  <a:pt x="8441000" y="6181100"/>
                </a:lnTo>
                <a:lnTo>
                  <a:pt x="0" y="61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2671598" y="-858250"/>
            <a:ext cx="4758154" cy="6474668"/>
          </a:xfrm>
          <a:custGeom>
            <a:avLst/>
            <a:gdLst/>
            <a:ahLst/>
            <a:cxnLst/>
            <a:rect r="r" b="b" t="t" l="l"/>
            <a:pathLst>
              <a:path h="6474668" w="4758154">
                <a:moveTo>
                  <a:pt x="0" y="0"/>
                </a:moveTo>
                <a:lnTo>
                  <a:pt x="4758154" y="0"/>
                </a:lnTo>
                <a:lnTo>
                  <a:pt x="4758154" y="6474668"/>
                </a:lnTo>
                <a:lnTo>
                  <a:pt x="0" y="6474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33233" y="7762307"/>
            <a:ext cx="9241991" cy="7630120"/>
          </a:xfrm>
          <a:custGeom>
            <a:avLst/>
            <a:gdLst/>
            <a:ahLst/>
            <a:cxnLst/>
            <a:rect r="r" b="b" t="t" l="l"/>
            <a:pathLst>
              <a:path h="7630120" w="9241991">
                <a:moveTo>
                  <a:pt x="0" y="0"/>
                </a:moveTo>
                <a:lnTo>
                  <a:pt x="9241991" y="0"/>
                </a:lnTo>
                <a:lnTo>
                  <a:pt x="9241991" y="7630120"/>
                </a:lnTo>
                <a:lnTo>
                  <a:pt x="0" y="7630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310806" y="6116694"/>
            <a:ext cx="4794952" cy="2661199"/>
          </a:xfrm>
          <a:custGeom>
            <a:avLst/>
            <a:gdLst/>
            <a:ahLst/>
            <a:cxnLst/>
            <a:rect r="r" b="b" t="t" l="l"/>
            <a:pathLst>
              <a:path h="2661199" w="4794952">
                <a:moveTo>
                  <a:pt x="0" y="0"/>
                </a:moveTo>
                <a:lnTo>
                  <a:pt x="4794952" y="0"/>
                </a:lnTo>
                <a:lnTo>
                  <a:pt x="4794952" y="2661199"/>
                </a:lnTo>
                <a:lnTo>
                  <a:pt x="0" y="26611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236209"/>
            <a:ext cx="14154116" cy="388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Strengths in processing textual data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Well-suited to decode the sequential patterns and contextual information in SMILES representations</a:t>
            </a:r>
          </a:p>
          <a:p>
            <a:pPr algn="l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b="true" sz="36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Capture both local structural details (e.g., specific bonds and functional groups)</a:t>
            </a: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000" y="6534458"/>
            <a:ext cx="3331443" cy="1227849"/>
          </a:xfrm>
          <a:custGeom>
            <a:avLst/>
            <a:gdLst/>
            <a:ahLst/>
            <a:cxnLst/>
            <a:rect r="r" b="b" t="t" l="l"/>
            <a:pathLst>
              <a:path h="1227849" w="3331443">
                <a:moveTo>
                  <a:pt x="0" y="0"/>
                </a:moveTo>
                <a:lnTo>
                  <a:pt x="3331443" y="0"/>
                </a:lnTo>
                <a:lnTo>
                  <a:pt x="3331443" y="1227849"/>
                </a:lnTo>
                <a:lnTo>
                  <a:pt x="0" y="12278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31425" y="857650"/>
            <a:ext cx="152251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Why LLMs 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832400" y="5773250"/>
            <a:ext cx="9455602" cy="4513750"/>
          </a:xfrm>
          <a:custGeom>
            <a:avLst/>
            <a:gdLst/>
            <a:ahLst/>
            <a:cxnLst/>
            <a:rect r="r" b="b" t="t" l="l"/>
            <a:pathLst>
              <a:path h="4513750" w="9455602">
                <a:moveTo>
                  <a:pt x="9455602" y="0"/>
                </a:moveTo>
                <a:lnTo>
                  <a:pt x="0" y="0"/>
                </a:lnTo>
                <a:lnTo>
                  <a:pt x="0" y="4513750"/>
                </a:lnTo>
                <a:lnTo>
                  <a:pt x="9455602" y="4513750"/>
                </a:lnTo>
                <a:lnTo>
                  <a:pt x="9455602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" y="0"/>
            <a:ext cx="6810382" cy="10287000"/>
          </a:xfrm>
          <a:custGeom>
            <a:avLst/>
            <a:gdLst/>
            <a:ahLst/>
            <a:cxnLst/>
            <a:rect r="r" b="b" t="t" l="l"/>
            <a:pathLst>
              <a:path h="10287000" w="6810382">
                <a:moveTo>
                  <a:pt x="6810382" y="0"/>
                </a:moveTo>
                <a:lnTo>
                  <a:pt x="0" y="0"/>
                </a:lnTo>
                <a:lnTo>
                  <a:pt x="0" y="10287000"/>
                </a:lnTo>
                <a:lnTo>
                  <a:pt x="6810382" y="10287000"/>
                </a:lnTo>
                <a:lnTo>
                  <a:pt x="6810382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85775" y="4630300"/>
            <a:ext cx="8931042" cy="389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</a:pPr>
            <a:r>
              <a:rPr lang="en-US" b="true" sz="12000">
                <a:solidFill>
                  <a:srgbClr val="24116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Materials and Datasets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69909" y="-3793483"/>
            <a:ext cx="10446764" cy="7934209"/>
          </a:xfrm>
          <a:custGeom>
            <a:avLst/>
            <a:gdLst/>
            <a:ahLst/>
            <a:cxnLst/>
            <a:rect r="r" b="b" t="t" l="l"/>
            <a:pathLst>
              <a:path h="7934209" w="10446764">
                <a:moveTo>
                  <a:pt x="0" y="0"/>
                </a:moveTo>
                <a:lnTo>
                  <a:pt x="10446764" y="0"/>
                </a:lnTo>
                <a:lnTo>
                  <a:pt x="10446764" y="7934209"/>
                </a:lnTo>
                <a:lnTo>
                  <a:pt x="0" y="793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DAGhnu8vWMo</dc:identifier>
  <dcterms:modified xsi:type="dcterms:W3CDTF">2011-08-01T06:04:30Z</dcterms:modified>
  <cp:revision>1</cp:revision>
  <dc:title>Comparative Analysis of Pretrained Language Models for Chemical Toxicity Prediction</dc:title>
</cp:coreProperties>
</file>